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867900" cy="6819900"/>
  <p:notesSz cx="9867900" cy="6819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18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9588" y="0"/>
            <a:ext cx="42767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685C5-EE9D-4A5C-BBF7-863764AB206E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82925" y="511175"/>
            <a:ext cx="3702050" cy="2557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40088"/>
            <a:ext cx="7893050" cy="3068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77000"/>
            <a:ext cx="42767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9588" y="6477000"/>
            <a:ext cx="42767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4EEF8-EC05-47B0-BCBC-9D648CEAB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0092" y="2114169"/>
            <a:ext cx="8387715" cy="1432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0185" y="3819144"/>
            <a:ext cx="6907530" cy="1704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en-US" spc="-5" smtClean="0"/>
              <a:t>PROIECTAREA BD RELATIONALE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19716-A5E9-4AD1-95F3-72040373B874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en-US" spc="-5" smtClean="0"/>
              <a:t>PROIECTAREA BD RELATIONALE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E30B8-5144-4A4F-9AE7-31245CB2EBA5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3395" y="1568577"/>
            <a:ext cx="4292536" cy="4501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81968" y="1568577"/>
            <a:ext cx="4292536" cy="4501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en-US" spc="-5" smtClean="0"/>
              <a:t>PROIECTAREA BD RELATIONALE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3FB08-0980-4D48-93E8-7874CA385D3F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en-US" spc="-5" smtClean="0"/>
              <a:t>PROIECTAREA BD RELATIONALE</a:t>
            </a: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8E43E-E162-40CA-964A-8BD3946A4A68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en-US" spc="-5" smtClean="0"/>
              <a:t>PROIECTAREA BD RELATIONALE</a:t>
            </a: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B52C0-FD6A-4E54-B558-B5E7E51A965A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3810" cy="502284"/>
          </a:xfrm>
          <a:custGeom>
            <a:avLst/>
            <a:gdLst/>
            <a:ahLst/>
            <a:cxnLst/>
            <a:rect l="l" t="t" r="r" b="b"/>
            <a:pathLst>
              <a:path w="3810" h="502284">
                <a:moveTo>
                  <a:pt x="0" y="501904"/>
                </a:moveTo>
                <a:lnTo>
                  <a:pt x="0" y="0"/>
                </a:lnTo>
                <a:lnTo>
                  <a:pt x="3555" y="0"/>
                </a:lnTo>
                <a:lnTo>
                  <a:pt x="3555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CDCD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55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CDC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652" y="0"/>
            <a:ext cx="12700" cy="502284"/>
          </a:xfrm>
          <a:custGeom>
            <a:avLst/>
            <a:gdLst/>
            <a:ahLst/>
            <a:cxnLst/>
            <a:rect l="l" t="t" r="r" b="b"/>
            <a:pathLst>
              <a:path w="12700" h="502284">
                <a:moveTo>
                  <a:pt x="12192" y="0"/>
                </a:moveTo>
                <a:lnTo>
                  <a:pt x="6096" y="0"/>
                </a:lnTo>
                <a:lnTo>
                  <a:pt x="0" y="0"/>
                </a:lnTo>
                <a:lnTo>
                  <a:pt x="0" y="501904"/>
                </a:lnTo>
                <a:lnTo>
                  <a:pt x="6096" y="501904"/>
                </a:lnTo>
                <a:lnTo>
                  <a:pt x="12192" y="501904"/>
                </a:lnTo>
                <a:lnTo>
                  <a:pt x="12192" y="0"/>
                </a:lnTo>
                <a:close/>
              </a:path>
            </a:pathLst>
          </a:custGeom>
          <a:solidFill>
            <a:srgbClr val="CECE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1844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CFCF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7940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0D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403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1D1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0132" y="0"/>
            <a:ext cx="12700" cy="502284"/>
          </a:xfrm>
          <a:custGeom>
            <a:avLst/>
            <a:gdLst/>
            <a:ahLst/>
            <a:cxnLst/>
            <a:rect l="l" t="t" r="r" b="b"/>
            <a:pathLst>
              <a:path w="12700" h="502284">
                <a:moveTo>
                  <a:pt x="12192" y="0"/>
                </a:moveTo>
                <a:lnTo>
                  <a:pt x="6096" y="0"/>
                </a:lnTo>
                <a:lnTo>
                  <a:pt x="0" y="0"/>
                </a:lnTo>
                <a:lnTo>
                  <a:pt x="0" y="501904"/>
                </a:lnTo>
                <a:lnTo>
                  <a:pt x="6096" y="501904"/>
                </a:lnTo>
                <a:lnTo>
                  <a:pt x="12192" y="501904"/>
                </a:lnTo>
                <a:lnTo>
                  <a:pt x="12192" y="0"/>
                </a:lnTo>
                <a:close/>
              </a:path>
            </a:pathLst>
          </a:custGeom>
          <a:solidFill>
            <a:srgbClr val="D2D2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2323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3D3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58419" y="0"/>
            <a:ext cx="5080" cy="502284"/>
          </a:xfrm>
          <a:custGeom>
            <a:avLst/>
            <a:gdLst/>
            <a:ahLst/>
            <a:cxnLst/>
            <a:rect l="l" t="t" r="r" b="b"/>
            <a:pathLst>
              <a:path w="5080" h="502284">
                <a:moveTo>
                  <a:pt x="0" y="501904"/>
                </a:moveTo>
                <a:lnTo>
                  <a:pt x="0" y="0"/>
                </a:lnTo>
                <a:lnTo>
                  <a:pt x="4572" y="0"/>
                </a:lnTo>
                <a:lnTo>
                  <a:pt x="4572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4D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2992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6D6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9088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7D7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75184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AD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81280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BDB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8737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CDC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93472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E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99568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FDF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05663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E0E0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11747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3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17843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6E4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23939" y="0"/>
            <a:ext cx="5080" cy="502284"/>
          </a:xfrm>
          <a:custGeom>
            <a:avLst/>
            <a:gdLst/>
            <a:ahLst/>
            <a:cxnLst/>
            <a:rect l="l" t="t" r="r" b="b"/>
            <a:pathLst>
              <a:path w="5080" h="502284">
                <a:moveTo>
                  <a:pt x="4584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4584" y="501904"/>
                </a:lnTo>
                <a:lnTo>
                  <a:pt x="4584" y="242824"/>
                </a:lnTo>
                <a:close/>
              </a:path>
              <a:path w="5080" h="502284">
                <a:moveTo>
                  <a:pt x="4584" y="0"/>
                </a:moveTo>
                <a:lnTo>
                  <a:pt x="0" y="0"/>
                </a:lnTo>
                <a:lnTo>
                  <a:pt x="0" y="105664"/>
                </a:lnTo>
                <a:lnTo>
                  <a:pt x="4584" y="105664"/>
                </a:lnTo>
                <a:lnTo>
                  <a:pt x="4584" y="0"/>
                </a:lnTo>
                <a:close/>
              </a:path>
            </a:pathLst>
          </a:custGeom>
          <a:solidFill>
            <a:srgbClr val="E7E7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28524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9E9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34620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BEB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4071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BE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46799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DED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52895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E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58991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108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108" y="501904"/>
                </a:lnTo>
                <a:lnTo>
                  <a:pt x="6108" y="242824"/>
                </a:lnTo>
                <a:close/>
              </a:path>
              <a:path w="6350" h="502284">
                <a:moveTo>
                  <a:pt x="6108" y="0"/>
                </a:moveTo>
                <a:lnTo>
                  <a:pt x="0" y="0"/>
                </a:lnTo>
                <a:lnTo>
                  <a:pt x="0" y="105664"/>
                </a:lnTo>
                <a:lnTo>
                  <a:pt x="6108" y="105664"/>
                </a:lnTo>
                <a:lnTo>
                  <a:pt x="6108" y="0"/>
                </a:lnTo>
                <a:close/>
              </a:path>
            </a:pathLst>
          </a:custGeom>
          <a:solidFill>
            <a:srgbClr val="F0F0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65100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1F1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7119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3F3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77292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4F4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183388" y="0"/>
            <a:ext cx="5080" cy="502284"/>
          </a:xfrm>
          <a:custGeom>
            <a:avLst/>
            <a:gdLst/>
            <a:ahLst/>
            <a:cxnLst/>
            <a:rect l="l" t="t" r="r" b="b"/>
            <a:pathLst>
              <a:path w="5080" h="502284">
                <a:moveTo>
                  <a:pt x="4572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4572" y="501904"/>
                </a:lnTo>
                <a:lnTo>
                  <a:pt x="4572" y="242824"/>
                </a:lnTo>
                <a:close/>
              </a:path>
              <a:path w="5080" h="502284">
                <a:moveTo>
                  <a:pt x="4572" y="0"/>
                </a:moveTo>
                <a:lnTo>
                  <a:pt x="0" y="0"/>
                </a:lnTo>
                <a:lnTo>
                  <a:pt x="0" y="105664"/>
                </a:lnTo>
                <a:lnTo>
                  <a:pt x="4572" y="105664"/>
                </a:lnTo>
                <a:lnTo>
                  <a:pt x="4572" y="0"/>
                </a:lnTo>
                <a:close/>
              </a:path>
            </a:pathLst>
          </a:custGeom>
          <a:solidFill>
            <a:srgbClr val="F5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87947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6F6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194043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7F7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200139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108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108" y="501904"/>
                </a:lnTo>
                <a:lnTo>
                  <a:pt x="6108" y="242824"/>
                </a:lnTo>
                <a:close/>
              </a:path>
              <a:path w="6350" h="502284">
                <a:moveTo>
                  <a:pt x="6108" y="0"/>
                </a:moveTo>
                <a:lnTo>
                  <a:pt x="0" y="0"/>
                </a:lnTo>
                <a:lnTo>
                  <a:pt x="0" y="105664"/>
                </a:lnTo>
                <a:lnTo>
                  <a:pt x="6108" y="105664"/>
                </a:lnTo>
                <a:lnTo>
                  <a:pt x="6108" y="0"/>
                </a:lnTo>
                <a:close/>
              </a:path>
            </a:pathLst>
          </a:custGeom>
          <a:solidFill>
            <a:srgbClr val="F8F8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206248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8F8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212344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9F9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218440" y="0"/>
            <a:ext cx="12700" cy="502284"/>
          </a:xfrm>
          <a:custGeom>
            <a:avLst/>
            <a:gdLst/>
            <a:ahLst/>
            <a:cxnLst/>
            <a:rect l="l" t="t" r="r" b="b"/>
            <a:pathLst>
              <a:path w="12700" h="502284">
                <a:moveTo>
                  <a:pt x="12179" y="242824"/>
                </a:moveTo>
                <a:lnTo>
                  <a:pt x="6096" y="242824"/>
                </a:lnTo>
                <a:lnTo>
                  <a:pt x="0" y="242824"/>
                </a:lnTo>
                <a:lnTo>
                  <a:pt x="0" y="501904"/>
                </a:lnTo>
                <a:lnTo>
                  <a:pt x="6083" y="501904"/>
                </a:lnTo>
                <a:lnTo>
                  <a:pt x="12179" y="501904"/>
                </a:lnTo>
                <a:lnTo>
                  <a:pt x="12179" y="242824"/>
                </a:lnTo>
                <a:close/>
              </a:path>
              <a:path w="12700" h="502284">
                <a:moveTo>
                  <a:pt x="12179" y="0"/>
                </a:moveTo>
                <a:lnTo>
                  <a:pt x="6096" y="0"/>
                </a:lnTo>
                <a:lnTo>
                  <a:pt x="0" y="0"/>
                </a:lnTo>
                <a:lnTo>
                  <a:pt x="0" y="105664"/>
                </a:lnTo>
                <a:lnTo>
                  <a:pt x="6083" y="105664"/>
                </a:lnTo>
                <a:lnTo>
                  <a:pt x="12179" y="105664"/>
                </a:lnTo>
                <a:lnTo>
                  <a:pt x="12179" y="0"/>
                </a:lnTo>
                <a:close/>
              </a:path>
            </a:pathLst>
          </a:custGeom>
          <a:solidFill>
            <a:srgbClr val="FAFA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230619" y="0"/>
            <a:ext cx="12700" cy="502284"/>
          </a:xfrm>
          <a:custGeom>
            <a:avLst/>
            <a:gdLst/>
            <a:ahLst/>
            <a:cxnLst/>
            <a:rect l="l" t="t" r="r" b="b"/>
            <a:pathLst>
              <a:path w="12700" h="502284">
                <a:moveTo>
                  <a:pt x="12204" y="242824"/>
                </a:moveTo>
                <a:lnTo>
                  <a:pt x="6096" y="242824"/>
                </a:ln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12204" y="501904"/>
                </a:lnTo>
                <a:lnTo>
                  <a:pt x="12204" y="242824"/>
                </a:lnTo>
                <a:close/>
              </a:path>
              <a:path w="12700" h="502284">
                <a:moveTo>
                  <a:pt x="12204" y="0"/>
                </a:moveTo>
                <a:lnTo>
                  <a:pt x="6096" y="0"/>
                </a:ln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12204" y="105664"/>
                </a:lnTo>
                <a:lnTo>
                  <a:pt x="12204" y="0"/>
                </a:lnTo>
                <a:close/>
              </a:path>
            </a:pathLst>
          </a:custGeom>
          <a:solidFill>
            <a:srgbClr val="FBFB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242824" y="0"/>
            <a:ext cx="10795" cy="502284"/>
          </a:xfrm>
          <a:custGeom>
            <a:avLst/>
            <a:gdLst/>
            <a:ahLst/>
            <a:cxnLst/>
            <a:rect l="l" t="t" r="r" b="b"/>
            <a:pathLst>
              <a:path w="10795" h="502284">
                <a:moveTo>
                  <a:pt x="10668" y="242824"/>
                </a:moveTo>
                <a:lnTo>
                  <a:pt x="4572" y="242824"/>
                </a:lnTo>
                <a:lnTo>
                  <a:pt x="0" y="242824"/>
                </a:lnTo>
                <a:lnTo>
                  <a:pt x="0" y="501904"/>
                </a:lnTo>
                <a:lnTo>
                  <a:pt x="4572" y="501904"/>
                </a:lnTo>
                <a:lnTo>
                  <a:pt x="10668" y="501904"/>
                </a:lnTo>
                <a:lnTo>
                  <a:pt x="10668" y="242824"/>
                </a:lnTo>
                <a:close/>
              </a:path>
              <a:path w="10795" h="502284">
                <a:moveTo>
                  <a:pt x="10668" y="0"/>
                </a:moveTo>
                <a:lnTo>
                  <a:pt x="4572" y="0"/>
                </a:lnTo>
                <a:lnTo>
                  <a:pt x="0" y="0"/>
                </a:lnTo>
                <a:lnTo>
                  <a:pt x="0" y="105664"/>
                </a:lnTo>
                <a:lnTo>
                  <a:pt x="4572" y="105664"/>
                </a:lnTo>
                <a:lnTo>
                  <a:pt x="10668" y="105664"/>
                </a:lnTo>
                <a:lnTo>
                  <a:pt x="10668" y="0"/>
                </a:lnTo>
                <a:close/>
              </a:path>
            </a:pathLst>
          </a:custGeom>
          <a:solidFill>
            <a:srgbClr val="FCFC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527812" y="104139"/>
            <a:ext cx="35560" cy="3175"/>
          </a:xfrm>
          <a:custGeom>
            <a:avLst/>
            <a:gdLst/>
            <a:ahLst/>
            <a:cxnLst/>
            <a:rect l="l" t="t" r="r" b="b"/>
            <a:pathLst>
              <a:path w="35559" h="3175">
                <a:moveTo>
                  <a:pt x="0" y="3048"/>
                </a:moveTo>
                <a:lnTo>
                  <a:pt x="35052" y="3048"/>
                </a:lnTo>
                <a:lnTo>
                  <a:pt x="35052" y="0"/>
                </a:lnTo>
                <a:lnTo>
                  <a:pt x="0" y="0"/>
                </a:lnTo>
                <a:lnTo>
                  <a:pt x="0" y="3048"/>
                </a:lnTo>
                <a:close/>
              </a:path>
            </a:pathLst>
          </a:custGeom>
          <a:solidFill>
            <a:srgbClr val="1010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527799" y="107187"/>
            <a:ext cx="36830" cy="271780"/>
          </a:xfrm>
          <a:custGeom>
            <a:avLst/>
            <a:gdLst/>
            <a:ahLst/>
            <a:cxnLst/>
            <a:rect l="l" t="t" r="r" b="b"/>
            <a:pathLst>
              <a:path w="36829" h="271780">
                <a:moveTo>
                  <a:pt x="36576" y="0"/>
                </a:moveTo>
                <a:lnTo>
                  <a:pt x="0" y="0"/>
                </a:lnTo>
                <a:lnTo>
                  <a:pt x="0" y="132588"/>
                </a:lnTo>
                <a:lnTo>
                  <a:pt x="0" y="137160"/>
                </a:lnTo>
                <a:lnTo>
                  <a:pt x="35052" y="137160"/>
                </a:lnTo>
                <a:lnTo>
                  <a:pt x="35052" y="271272"/>
                </a:lnTo>
                <a:lnTo>
                  <a:pt x="36576" y="271272"/>
                </a:lnTo>
                <a:lnTo>
                  <a:pt x="36576" y="137160"/>
                </a:lnTo>
                <a:lnTo>
                  <a:pt x="36576" y="132588"/>
                </a:lnTo>
                <a:lnTo>
                  <a:pt x="36576" y="0"/>
                </a:lnTo>
                <a:close/>
              </a:path>
            </a:pathLst>
          </a:custGeom>
          <a:solidFill>
            <a:srgbClr val="1010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564387" y="244347"/>
            <a:ext cx="36830" cy="134620"/>
          </a:xfrm>
          <a:custGeom>
            <a:avLst/>
            <a:gdLst/>
            <a:ahLst/>
            <a:cxnLst/>
            <a:rect l="l" t="t" r="r" b="b"/>
            <a:pathLst>
              <a:path w="36829" h="134620">
                <a:moveTo>
                  <a:pt x="0" y="134111"/>
                </a:moveTo>
                <a:lnTo>
                  <a:pt x="36575" y="134111"/>
                </a:lnTo>
                <a:lnTo>
                  <a:pt x="36575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1313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600964" y="244347"/>
            <a:ext cx="36830" cy="134620"/>
          </a:xfrm>
          <a:custGeom>
            <a:avLst/>
            <a:gdLst/>
            <a:ahLst/>
            <a:cxnLst/>
            <a:rect l="l" t="t" r="r" b="b"/>
            <a:pathLst>
              <a:path w="36829" h="134620">
                <a:moveTo>
                  <a:pt x="0" y="134111"/>
                </a:moveTo>
                <a:lnTo>
                  <a:pt x="36575" y="134111"/>
                </a:lnTo>
                <a:lnTo>
                  <a:pt x="36575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161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637540" y="244347"/>
            <a:ext cx="38100" cy="134620"/>
          </a:xfrm>
          <a:custGeom>
            <a:avLst/>
            <a:gdLst/>
            <a:ahLst/>
            <a:cxnLst/>
            <a:rect l="l" t="t" r="r" b="b"/>
            <a:pathLst>
              <a:path w="38100" h="134620">
                <a:moveTo>
                  <a:pt x="0" y="134111"/>
                </a:moveTo>
                <a:lnTo>
                  <a:pt x="38100" y="134111"/>
                </a:lnTo>
                <a:lnTo>
                  <a:pt x="38100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1A1A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675640" y="244347"/>
            <a:ext cx="36830" cy="134620"/>
          </a:xfrm>
          <a:custGeom>
            <a:avLst/>
            <a:gdLst/>
            <a:ahLst/>
            <a:cxnLst/>
            <a:rect l="l" t="t" r="r" b="b"/>
            <a:pathLst>
              <a:path w="36829" h="134620">
                <a:moveTo>
                  <a:pt x="0" y="134111"/>
                </a:moveTo>
                <a:lnTo>
                  <a:pt x="36575" y="134111"/>
                </a:lnTo>
                <a:lnTo>
                  <a:pt x="36575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1C1C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71221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36576" y="0"/>
                </a:moveTo>
                <a:lnTo>
                  <a:pt x="1524" y="0"/>
                </a:lnTo>
                <a:lnTo>
                  <a:pt x="1524" y="3048"/>
                </a:lnTo>
                <a:lnTo>
                  <a:pt x="0" y="3048"/>
                </a:lnTo>
                <a:lnTo>
                  <a:pt x="0" y="140208"/>
                </a:lnTo>
                <a:lnTo>
                  <a:pt x="0" y="274320"/>
                </a:lnTo>
                <a:lnTo>
                  <a:pt x="36576" y="274320"/>
                </a:lnTo>
                <a:lnTo>
                  <a:pt x="36576" y="140208"/>
                </a:lnTo>
                <a:lnTo>
                  <a:pt x="36576" y="3048"/>
                </a:lnTo>
                <a:lnTo>
                  <a:pt x="36576" y="0"/>
                </a:lnTo>
                <a:close/>
              </a:path>
            </a:pathLst>
          </a:custGeom>
          <a:solidFill>
            <a:srgbClr val="1D1D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74879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1F1F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785368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1F1F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82346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020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8600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121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89661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32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933196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2424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97129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10078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10444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929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1081023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2A2A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111912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B2B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115569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C2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119227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C2C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122885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2E2E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126695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F2F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13035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030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13401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131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1376679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141477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434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145135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53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148793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737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g object 82"/>
          <p:cNvSpPr/>
          <p:nvPr/>
        </p:nvSpPr>
        <p:spPr>
          <a:xfrm>
            <a:off x="1524507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3838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g object 83"/>
          <p:cNvSpPr/>
          <p:nvPr/>
        </p:nvSpPr>
        <p:spPr>
          <a:xfrm>
            <a:off x="1562608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60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393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16357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B3B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167233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C3C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170891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3C3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174701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D3D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178358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040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182016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141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1856739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4242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189483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444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193141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545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g object 93"/>
          <p:cNvSpPr/>
          <p:nvPr/>
        </p:nvSpPr>
        <p:spPr>
          <a:xfrm>
            <a:off x="1967992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30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4646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g object 94"/>
          <p:cNvSpPr/>
          <p:nvPr/>
        </p:nvSpPr>
        <p:spPr>
          <a:xfrm>
            <a:off x="204266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848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20792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949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211582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949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21523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4B4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21904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D4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22270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E4E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22636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F4F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2300224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151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2338324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60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5252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241147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454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244805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55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248615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656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25227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858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25593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A58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259588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A5A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263398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C5C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267055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D5D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g object 111"/>
          <p:cNvSpPr/>
          <p:nvPr/>
        </p:nvSpPr>
        <p:spPr>
          <a:xfrm>
            <a:off x="270713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E5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g object 112"/>
          <p:cNvSpPr/>
          <p:nvPr/>
        </p:nvSpPr>
        <p:spPr>
          <a:xfrm>
            <a:off x="2743708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F5F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g object 113"/>
          <p:cNvSpPr/>
          <p:nvPr/>
        </p:nvSpPr>
        <p:spPr>
          <a:xfrm>
            <a:off x="278180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060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g object 114"/>
          <p:cNvSpPr/>
          <p:nvPr/>
        </p:nvSpPr>
        <p:spPr>
          <a:xfrm>
            <a:off x="281838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161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g object 115"/>
          <p:cNvSpPr/>
          <p:nvPr/>
        </p:nvSpPr>
        <p:spPr>
          <a:xfrm>
            <a:off x="28549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363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289153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46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292811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296621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868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g object 119"/>
          <p:cNvSpPr/>
          <p:nvPr/>
        </p:nvSpPr>
        <p:spPr>
          <a:xfrm>
            <a:off x="300278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96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g object 120"/>
          <p:cNvSpPr/>
          <p:nvPr/>
        </p:nvSpPr>
        <p:spPr>
          <a:xfrm>
            <a:off x="303936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B6B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3075940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30" h="274320">
                <a:moveTo>
                  <a:pt x="74676" y="0"/>
                </a:moveTo>
                <a:lnTo>
                  <a:pt x="38100" y="0"/>
                </a:lnTo>
                <a:lnTo>
                  <a:pt x="0" y="0"/>
                </a:lnTo>
                <a:lnTo>
                  <a:pt x="0" y="274320"/>
                </a:lnTo>
                <a:lnTo>
                  <a:pt x="38100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6C6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g object 122"/>
          <p:cNvSpPr/>
          <p:nvPr/>
        </p:nvSpPr>
        <p:spPr>
          <a:xfrm>
            <a:off x="315061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E6E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g object 123"/>
          <p:cNvSpPr/>
          <p:nvPr/>
        </p:nvSpPr>
        <p:spPr>
          <a:xfrm>
            <a:off x="318719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E6E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g object 124"/>
          <p:cNvSpPr/>
          <p:nvPr/>
        </p:nvSpPr>
        <p:spPr>
          <a:xfrm>
            <a:off x="3223767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6F6F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g object 125"/>
          <p:cNvSpPr/>
          <p:nvPr/>
        </p:nvSpPr>
        <p:spPr>
          <a:xfrm>
            <a:off x="326186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070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g object 126"/>
          <p:cNvSpPr/>
          <p:nvPr/>
        </p:nvSpPr>
        <p:spPr>
          <a:xfrm>
            <a:off x="32984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17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g object 127"/>
          <p:cNvSpPr/>
          <p:nvPr/>
        </p:nvSpPr>
        <p:spPr>
          <a:xfrm>
            <a:off x="333502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474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33715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767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g object 129"/>
          <p:cNvSpPr/>
          <p:nvPr/>
        </p:nvSpPr>
        <p:spPr>
          <a:xfrm>
            <a:off x="34096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777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g object 130"/>
          <p:cNvSpPr/>
          <p:nvPr/>
        </p:nvSpPr>
        <p:spPr>
          <a:xfrm>
            <a:off x="34462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979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g object 131"/>
          <p:cNvSpPr/>
          <p:nvPr/>
        </p:nvSpPr>
        <p:spPr>
          <a:xfrm>
            <a:off x="34828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979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g object 132"/>
          <p:cNvSpPr/>
          <p:nvPr/>
        </p:nvSpPr>
        <p:spPr>
          <a:xfrm>
            <a:off x="3519424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7979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g object 133"/>
          <p:cNvSpPr/>
          <p:nvPr/>
        </p:nvSpPr>
        <p:spPr>
          <a:xfrm>
            <a:off x="355752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B7B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g object 134"/>
          <p:cNvSpPr/>
          <p:nvPr/>
        </p:nvSpPr>
        <p:spPr>
          <a:xfrm>
            <a:off x="359410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C7C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g object 135"/>
          <p:cNvSpPr/>
          <p:nvPr/>
        </p:nvSpPr>
        <p:spPr>
          <a:xfrm>
            <a:off x="363067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D7D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g object 136"/>
          <p:cNvSpPr/>
          <p:nvPr/>
        </p:nvSpPr>
        <p:spPr>
          <a:xfrm>
            <a:off x="366725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82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g object 137"/>
          <p:cNvSpPr/>
          <p:nvPr/>
        </p:nvSpPr>
        <p:spPr>
          <a:xfrm>
            <a:off x="370535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383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37419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48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37785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58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g object 140"/>
          <p:cNvSpPr/>
          <p:nvPr/>
        </p:nvSpPr>
        <p:spPr>
          <a:xfrm>
            <a:off x="381508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58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g object 141"/>
          <p:cNvSpPr/>
          <p:nvPr/>
        </p:nvSpPr>
        <p:spPr>
          <a:xfrm>
            <a:off x="385318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68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388975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888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392633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98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396290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D8D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g object 145"/>
          <p:cNvSpPr/>
          <p:nvPr/>
        </p:nvSpPr>
        <p:spPr>
          <a:xfrm>
            <a:off x="3999483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E8E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g object 146"/>
          <p:cNvSpPr/>
          <p:nvPr/>
        </p:nvSpPr>
        <p:spPr>
          <a:xfrm>
            <a:off x="403758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F8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40741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090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411073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191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414731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292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g object 150"/>
          <p:cNvSpPr/>
          <p:nvPr/>
        </p:nvSpPr>
        <p:spPr>
          <a:xfrm>
            <a:off x="418541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392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g object 151"/>
          <p:cNvSpPr/>
          <p:nvPr/>
        </p:nvSpPr>
        <p:spPr>
          <a:xfrm>
            <a:off x="422198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39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425856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49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4295139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696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4333240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60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999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g object 155"/>
          <p:cNvSpPr/>
          <p:nvPr/>
        </p:nvSpPr>
        <p:spPr>
          <a:xfrm>
            <a:off x="440639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g object 156"/>
          <p:cNvSpPr/>
          <p:nvPr/>
        </p:nvSpPr>
        <p:spPr>
          <a:xfrm>
            <a:off x="4442968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C9C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448106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D9D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451764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E9E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g object 159"/>
          <p:cNvSpPr/>
          <p:nvPr/>
        </p:nvSpPr>
        <p:spPr>
          <a:xfrm>
            <a:off x="455421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F9F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g object 160"/>
          <p:cNvSpPr/>
          <p:nvPr/>
        </p:nvSpPr>
        <p:spPr>
          <a:xfrm>
            <a:off x="45907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A0A0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46288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1A1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g object 162"/>
          <p:cNvSpPr/>
          <p:nvPr/>
        </p:nvSpPr>
        <p:spPr>
          <a:xfrm>
            <a:off x="46654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2A2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g object 163"/>
          <p:cNvSpPr/>
          <p:nvPr/>
        </p:nvSpPr>
        <p:spPr>
          <a:xfrm>
            <a:off x="47020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4A4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g object 164"/>
          <p:cNvSpPr/>
          <p:nvPr/>
        </p:nvSpPr>
        <p:spPr>
          <a:xfrm>
            <a:off x="4738624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A6A6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g object 165"/>
          <p:cNvSpPr/>
          <p:nvPr/>
        </p:nvSpPr>
        <p:spPr>
          <a:xfrm>
            <a:off x="477672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7A7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g object 166"/>
          <p:cNvSpPr/>
          <p:nvPr/>
        </p:nvSpPr>
        <p:spPr>
          <a:xfrm>
            <a:off x="481330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8A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g object 167"/>
          <p:cNvSpPr/>
          <p:nvPr/>
        </p:nvSpPr>
        <p:spPr>
          <a:xfrm>
            <a:off x="484987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AAA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g object 168"/>
          <p:cNvSpPr/>
          <p:nvPr/>
        </p:nvSpPr>
        <p:spPr>
          <a:xfrm>
            <a:off x="488645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ABAB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492455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CA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49611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CAC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49977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EAE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g object 172"/>
          <p:cNvSpPr/>
          <p:nvPr/>
        </p:nvSpPr>
        <p:spPr>
          <a:xfrm>
            <a:off x="503428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AFAF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g object 173"/>
          <p:cNvSpPr/>
          <p:nvPr/>
        </p:nvSpPr>
        <p:spPr>
          <a:xfrm>
            <a:off x="507238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0B0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g object 174"/>
          <p:cNvSpPr/>
          <p:nvPr/>
        </p:nvSpPr>
        <p:spPr>
          <a:xfrm>
            <a:off x="510895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g object 175"/>
          <p:cNvSpPr/>
          <p:nvPr/>
        </p:nvSpPr>
        <p:spPr>
          <a:xfrm>
            <a:off x="514553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3B3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g object 176"/>
          <p:cNvSpPr/>
          <p:nvPr/>
        </p:nvSpPr>
        <p:spPr>
          <a:xfrm>
            <a:off x="518210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5B5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g object 177"/>
          <p:cNvSpPr/>
          <p:nvPr/>
        </p:nvSpPr>
        <p:spPr>
          <a:xfrm>
            <a:off x="5218683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B6B6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g object 178"/>
          <p:cNvSpPr/>
          <p:nvPr/>
        </p:nvSpPr>
        <p:spPr>
          <a:xfrm>
            <a:off x="525678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7B7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g object 179"/>
          <p:cNvSpPr/>
          <p:nvPr/>
        </p:nvSpPr>
        <p:spPr>
          <a:xfrm>
            <a:off x="52933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8B8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g object 180"/>
          <p:cNvSpPr/>
          <p:nvPr/>
        </p:nvSpPr>
        <p:spPr>
          <a:xfrm>
            <a:off x="532993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8B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g object 181"/>
          <p:cNvSpPr/>
          <p:nvPr/>
        </p:nvSpPr>
        <p:spPr>
          <a:xfrm>
            <a:off x="536651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B9B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g object 182"/>
          <p:cNvSpPr/>
          <p:nvPr/>
        </p:nvSpPr>
        <p:spPr>
          <a:xfrm>
            <a:off x="540461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ABA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g object 183"/>
          <p:cNvSpPr/>
          <p:nvPr/>
        </p:nvSpPr>
        <p:spPr>
          <a:xfrm>
            <a:off x="544118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CBC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g object 184"/>
          <p:cNvSpPr/>
          <p:nvPr/>
        </p:nvSpPr>
        <p:spPr>
          <a:xfrm>
            <a:off x="547776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DBD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g object 185"/>
          <p:cNvSpPr/>
          <p:nvPr/>
        </p:nvSpPr>
        <p:spPr>
          <a:xfrm>
            <a:off x="5514339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g object 186"/>
          <p:cNvSpPr/>
          <p:nvPr/>
        </p:nvSpPr>
        <p:spPr>
          <a:xfrm>
            <a:off x="555243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g object 187"/>
          <p:cNvSpPr/>
          <p:nvPr/>
        </p:nvSpPr>
        <p:spPr>
          <a:xfrm>
            <a:off x="558901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1C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g object 188"/>
          <p:cNvSpPr/>
          <p:nvPr/>
        </p:nvSpPr>
        <p:spPr>
          <a:xfrm>
            <a:off x="562559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2C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g object 189"/>
          <p:cNvSpPr/>
          <p:nvPr/>
        </p:nvSpPr>
        <p:spPr>
          <a:xfrm>
            <a:off x="5662168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3C3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g object 190"/>
          <p:cNvSpPr/>
          <p:nvPr/>
        </p:nvSpPr>
        <p:spPr>
          <a:xfrm>
            <a:off x="570026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4C4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g object 191"/>
          <p:cNvSpPr/>
          <p:nvPr/>
        </p:nvSpPr>
        <p:spPr>
          <a:xfrm>
            <a:off x="573684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5C5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g object 192"/>
          <p:cNvSpPr/>
          <p:nvPr/>
        </p:nvSpPr>
        <p:spPr>
          <a:xfrm>
            <a:off x="577341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5C5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g object 193"/>
          <p:cNvSpPr/>
          <p:nvPr/>
        </p:nvSpPr>
        <p:spPr>
          <a:xfrm>
            <a:off x="58099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6C6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g object 194"/>
          <p:cNvSpPr/>
          <p:nvPr/>
        </p:nvSpPr>
        <p:spPr>
          <a:xfrm>
            <a:off x="58480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7C7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g object 195"/>
          <p:cNvSpPr/>
          <p:nvPr/>
        </p:nvSpPr>
        <p:spPr>
          <a:xfrm>
            <a:off x="58846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8C8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g object 196"/>
          <p:cNvSpPr/>
          <p:nvPr/>
        </p:nvSpPr>
        <p:spPr>
          <a:xfrm>
            <a:off x="59212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9C9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g object 197"/>
          <p:cNvSpPr/>
          <p:nvPr/>
        </p:nvSpPr>
        <p:spPr>
          <a:xfrm>
            <a:off x="5957824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ACA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g object 198"/>
          <p:cNvSpPr/>
          <p:nvPr/>
        </p:nvSpPr>
        <p:spPr>
          <a:xfrm>
            <a:off x="599592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CC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g object 199"/>
          <p:cNvSpPr/>
          <p:nvPr/>
        </p:nvSpPr>
        <p:spPr>
          <a:xfrm>
            <a:off x="603250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DCD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g object 200"/>
          <p:cNvSpPr/>
          <p:nvPr/>
        </p:nvSpPr>
        <p:spPr>
          <a:xfrm>
            <a:off x="606907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ECE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g object 201"/>
          <p:cNvSpPr/>
          <p:nvPr/>
        </p:nvSpPr>
        <p:spPr>
          <a:xfrm>
            <a:off x="610565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FCF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g object 202"/>
          <p:cNvSpPr/>
          <p:nvPr/>
        </p:nvSpPr>
        <p:spPr>
          <a:xfrm>
            <a:off x="614375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0D0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g object 203"/>
          <p:cNvSpPr/>
          <p:nvPr/>
        </p:nvSpPr>
        <p:spPr>
          <a:xfrm>
            <a:off x="61803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1D1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g object 204"/>
          <p:cNvSpPr/>
          <p:nvPr/>
        </p:nvSpPr>
        <p:spPr>
          <a:xfrm>
            <a:off x="62169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2D2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g object 205"/>
          <p:cNvSpPr/>
          <p:nvPr/>
        </p:nvSpPr>
        <p:spPr>
          <a:xfrm>
            <a:off x="625348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2D2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g object 206"/>
          <p:cNvSpPr/>
          <p:nvPr/>
        </p:nvSpPr>
        <p:spPr>
          <a:xfrm>
            <a:off x="629158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3D3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g object 207"/>
          <p:cNvSpPr/>
          <p:nvPr/>
        </p:nvSpPr>
        <p:spPr>
          <a:xfrm>
            <a:off x="632815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3D3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g object 208"/>
          <p:cNvSpPr/>
          <p:nvPr/>
        </p:nvSpPr>
        <p:spPr>
          <a:xfrm>
            <a:off x="636473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g object 209"/>
          <p:cNvSpPr/>
          <p:nvPr/>
        </p:nvSpPr>
        <p:spPr>
          <a:xfrm>
            <a:off x="640130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5D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g object 210"/>
          <p:cNvSpPr/>
          <p:nvPr/>
        </p:nvSpPr>
        <p:spPr>
          <a:xfrm>
            <a:off x="6437883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6D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g object 211"/>
          <p:cNvSpPr/>
          <p:nvPr/>
        </p:nvSpPr>
        <p:spPr>
          <a:xfrm>
            <a:off x="647598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7D7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g object 212"/>
          <p:cNvSpPr/>
          <p:nvPr/>
        </p:nvSpPr>
        <p:spPr>
          <a:xfrm>
            <a:off x="65125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g object 213"/>
          <p:cNvSpPr/>
          <p:nvPr/>
        </p:nvSpPr>
        <p:spPr>
          <a:xfrm>
            <a:off x="6549136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DADA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g object 214"/>
          <p:cNvSpPr/>
          <p:nvPr/>
        </p:nvSpPr>
        <p:spPr>
          <a:xfrm>
            <a:off x="662381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DBDB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g object 215"/>
          <p:cNvSpPr/>
          <p:nvPr/>
        </p:nvSpPr>
        <p:spPr>
          <a:xfrm>
            <a:off x="666038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C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g object 216"/>
          <p:cNvSpPr/>
          <p:nvPr/>
        </p:nvSpPr>
        <p:spPr>
          <a:xfrm>
            <a:off x="669696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g object 217"/>
          <p:cNvSpPr/>
          <p:nvPr/>
        </p:nvSpPr>
        <p:spPr>
          <a:xfrm>
            <a:off x="673354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099" y="274320"/>
                </a:lnTo>
                <a:lnTo>
                  <a:pt x="38099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g object 218"/>
          <p:cNvSpPr/>
          <p:nvPr/>
        </p:nvSpPr>
        <p:spPr>
          <a:xfrm>
            <a:off x="677164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EDE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g object 219"/>
          <p:cNvSpPr/>
          <p:nvPr/>
        </p:nvSpPr>
        <p:spPr>
          <a:xfrm>
            <a:off x="6808216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DFDF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g object 220"/>
          <p:cNvSpPr/>
          <p:nvPr/>
        </p:nvSpPr>
        <p:spPr>
          <a:xfrm>
            <a:off x="6881367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099" y="274320"/>
                </a:lnTo>
                <a:lnTo>
                  <a:pt x="38099" y="0"/>
                </a:lnTo>
                <a:lnTo>
                  <a:pt x="0" y="0"/>
                </a:lnTo>
                <a:close/>
              </a:path>
            </a:pathLst>
          </a:custGeom>
          <a:solidFill>
            <a:srgbClr val="DFDF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g object 221"/>
          <p:cNvSpPr/>
          <p:nvPr/>
        </p:nvSpPr>
        <p:spPr>
          <a:xfrm>
            <a:off x="691946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0E0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g object 222"/>
          <p:cNvSpPr/>
          <p:nvPr/>
        </p:nvSpPr>
        <p:spPr>
          <a:xfrm>
            <a:off x="69560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1E1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g object 223"/>
          <p:cNvSpPr/>
          <p:nvPr/>
        </p:nvSpPr>
        <p:spPr>
          <a:xfrm>
            <a:off x="699261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3E2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g object 224"/>
          <p:cNvSpPr/>
          <p:nvPr/>
        </p:nvSpPr>
        <p:spPr>
          <a:xfrm>
            <a:off x="70291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099" y="274320"/>
                </a:lnTo>
                <a:lnTo>
                  <a:pt x="38099" y="0"/>
                </a:lnTo>
                <a:lnTo>
                  <a:pt x="0" y="0"/>
                </a:lnTo>
                <a:close/>
              </a:path>
            </a:pathLst>
          </a:custGeom>
          <a:solidFill>
            <a:srgbClr val="E3E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g object 225"/>
          <p:cNvSpPr/>
          <p:nvPr/>
        </p:nvSpPr>
        <p:spPr>
          <a:xfrm>
            <a:off x="70672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4E3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g object 226"/>
          <p:cNvSpPr/>
          <p:nvPr/>
        </p:nvSpPr>
        <p:spPr>
          <a:xfrm>
            <a:off x="7103871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E6E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g object 227"/>
          <p:cNvSpPr/>
          <p:nvPr/>
        </p:nvSpPr>
        <p:spPr>
          <a:xfrm>
            <a:off x="7177024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8100" y="0"/>
                </a:lnTo>
                <a:lnTo>
                  <a:pt x="0" y="0"/>
                </a:lnTo>
                <a:lnTo>
                  <a:pt x="0" y="274320"/>
                </a:lnTo>
                <a:lnTo>
                  <a:pt x="38100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E7E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g object 228"/>
          <p:cNvSpPr/>
          <p:nvPr/>
        </p:nvSpPr>
        <p:spPr>
          <a:xfrm>
            <a:off x="725170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8E8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g object 229"/>
          <p:cNvSpPr/>
          <p:nvPr/>
        </p:nvSpPr>
        <p:spPr>
          <a:xfrm>
            <a:off x="728827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9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g object 230"/>
          <p:cNvSpPr/>
          <p:nvPr/>
        </p:nvSpPr>
        <p:spPr>
          <a:xfrm>
            <a:off x="732485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9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g object 231"/>
          <p:cNvSpPr/>
          <p:nvPr/>
        </p:nvSpPr>
        <p:spPr>
          <a:xfrm>
            <a:off x="7362952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EAE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g object 232"/>
          <p:cNvSpPr/>
          <p:nvPr/>
        </p:nvSpPr>
        <p:spPr>
          <a:xfrm>
            <a:off x="7436104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EBE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g object 233"/>
          <p:cNvSpPr/>
          <p:nvPr/>
        </p:nvSpPr>
        <p:spPr>
          <a:xfrm>
            <a:off x="751077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EBE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g object 234"/>
          <p:cNvSpPr/>
          <p:nvPr/>
        </p:nvSpPr>
        <p:spPr>
          <a:xfrm>
            <a:off x="7547356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ECEC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g object 235"/>
          <p:cNvSpPr/>
          <p:nvPr/>
        </p:nvSpPr>
        <p:spPr>
          <a:xfrm>
            <a:off x="7620508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EDED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g object 236"/>
          <p:cNvSpPr/>
          <p:nvPr/>
        </p:nvSpPr>
        <p:spPr>
          <a:xfrm>
            <a:off x="7695184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EEEE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g object 237"/>
          <p:cNvSpPr/>
          <p:nvPr/>
        </p:nvSpPr>
        <p:spPr>
          <a:xfrm>
            <a:off x="776833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FEF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g object 238"/>
          <p:cNvSpPr/>
          <p:nvPr/>
        </p:nvSpPr>
        <p:spPr>
          <a:xfrm>
            <a:off x="780491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EF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g object 239"/>
          <p:cNvSpPr/>
          <p:nvPr/>
        </p:nvSpPr>
        <p:spPr>
          <a:xfrm>
            <a:off x="7843012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F0F0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g object 240"/>
          <p:cNvSpPr/>
          <p:nvPr/>
        </p:nvSpPr>
        <p:spPr>
          <a:xfrm>
            <a:off x="791616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0F0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g object 241"/>
          <p:cNvSpPr/>
          <p:nvPr/>
        </p:nvSpPr>
        <p:spPr>
          <a:xfrm>
            <a:off x="7952740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8100" y="0"/>
                </a:lnTo>
                <a:lnTo>
                  <a:pt x="0" y="0"/>
                </a:lnTo>
                <a:lnTo>
                  <a:pt x="0" y="274320"/>
                </a:lnTo>
                <a:lnTo>
                  <a:pt x="38100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F1F1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g object 242"/>
          <p:cNvSpPr/>
          <p:nvPr/>
        </p:nvSpPr>
        <p:spPr>
          <a:xfrm>
            <a:off x="8027416" y="104139"/>
            <a:ext cx="111760" cy="274320"/>
          </a:xfrm>
          <a:custGeom>
            <a:avLst/>
            <a:gdLst/>
            <a:ahLst/>
            <a:cxnLst/>
            <a:rect l="l" t="t" r="r" b="b"/>
            <a:pathLst>
              <a:path w="111759" h="274320">
                <a:moveTo>
                  <a:pt x="111252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11252" y="274320"/>
                </a:lnTo>
                <a:lnTo>
                  <a:pt x="111252" y="0"/>
                </a:lnTo>
                <a:close/>
              </a:path>
            </a:pathLst>
          </a:custGeom>
          <a:solidFill>
            <a:srgbClr val="F3F3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g object 243"/>
          <p:cNvSpPr/>
          <p:nvPr/>
        </p:nvSpPr>
        <p:spPr>
          <a:xfrm>
            <a:off x="813866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4F4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g object 244"/>
          <p:cNvSpPr/>
          <p:nvPr/>
        </p:nvSpPr>
        <p:spPr>
          <a:xfrm>
            <a:off x="81752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4F4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g object 245"/>
          <p:cNvSpPr/>
          <p:nvPr/>
        </p:nvSpPr>
        <p:spPr>
          <a:xfrm>
            <a:off x="8211820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F5F5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g object 246"/>
          <p:cNvSpPr/>
          <p:nvPr/>
        </p:nvSpPr>
        <p:spPr>
          <a:xfrm>
            <a:off x="82864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5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g object 247"/>
          <p:cNvSpPr/>
          <p:nvPr/>
        </p:nvSpPr>
        <p:spPr>
          <a:xfrm>
            <a:off x="8323072" y="104139"/>
            <a:ext cx="111760" cy="274320"/>
          </a:xfrm>
          <a:custGeom>
            <a:avLst/>
            <a:gdLst/>
            <a:ahLst/>
            <a:cxnLst/>
            <a:rect l="l" t="t" r="r" b="b"/>
            <a:pathLst>
              <a:path w="111759" h="274320">
                <a:moveTo>
                  <a:pt x="111252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11252" y="274320"/>
                </a:lnTo>
                <a:lnTo>
                  <a:pt x="111252" y="0"/>
                </a:lnTo>
                <a:close/>
              </a:path>
            </a:pathLst>
          </a:custGeom>
          <a:solidFill>
            <a:srgbClr val="F6F6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g object 248"/>
          <p:cNvSpPr/>
          <p:nvPr/>
        </p:nvSpPr>
        <p:spPr>
          <a:xfrm>
            <a:off x="8434324" y="104139"/>
            <a:ext cx="109855" cy="274320"/>
          </a:xfrm>
          <a:custGeom>
            <a:avLst/>
            <a:gdLst/>
            <a:ahLst/>
            <a:cxnLst/>
            <a:rect l="l" t="t" r="r" b="b"/>
            <a:pathLst>
              <a:path w="109854" h="274320">
                <a:moveTo>
                  <a:pt x="109728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09728" y="274320"/>
                </a:lnTo>
                <a:lnTo>
                  <a:pt x="109728" y="0"/>
                </a:lnTo>
                <a:close/>
              </a:path>
            </a:pathLst>
          </a:custGeom>
          <a:solidFill>
            <a:srgbClr val="F7F7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g object 249"/>
          <p:cNvSpPr/>
          <p:nvPr/>
        </p:nvSpPr>
        <p:spPr>
          <a:xfrm>
            <a:off x="854405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g object 250"/>
          <p:cNvSpPr/>
          <p:nvPr/>
        </p:nvSpPr>
        <p:spPr>
          <a:xfrm>
            <a:off x="8582152" y="104139"/>
            <a:ext cx="184785" cy="274320"/>
          </a:xfrm>
          <a:custGeom>
            <a:avLst/>
            <a:gdLst/>
            <a:ahLst/>
            <a:cxnLst/>
            <a:rect l="l" t="t" r="r" b="b"/>
            <a:pathLst>
              <a:path w="184784" h="274320">
                <a:moveTo>
                  <a:pt x="184404" y="0"/>
                </a:moveTo>
                <a:lnTo>
                  <a:pt x="184404" y="0"/>
                </a:lnTo>
                <a:lnTo>
                  <a:pt x="0" y="0"/>
                </a:lnTo>
                <a:lnTo>
                  <a:pt x="0" y="274320"/>
                </a:lnTo>
                <a:lnTo>
                  <a:pt x="184404" y="274320"/>
                </a:lnTo>
                <a:lnTo>
                  <a:pt x="184404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g object 251"/>
          <p:cNvSpPr/>
          <p:nvPr/>
        </p:nvSpPr>
        <p:spPr>
          <a:xfrm>
            <a:off x="876655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8F8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g object 252"/>
          <p:cNvSpPr/>
          <p:nvPr/>
        </p:nvSpPr>
        <p:spPr>
          <a:xfrm>
            <a:off x="8803132" y="104139"/>
            <a:ext cx="147955" cy="274320"/>
          </a:xfrm>
          <a:custGeom>
            <a:avLst/>
            <a:gdLst/>
            <a:ahLst/>
            <a:cxnLst/>
            <a:rect l="l" t="t" r="r" b="b"/>
            <a:pathLst>
              <a:path w="147954" h="274320">
                <a:moveTo>
                  <a:pt x="147828" y="0"/>
                </a:moveTo>
                <a:lnTo>
                  <a:pt x="111252" y="0"/>
                </a:ln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11252" y="274320"/>
                </a:lnTo>
                <a:lnTo>
                  <a:pt x="147828" y="274320"/>
                </a:lnTo>
                <a:lnTo>
                  <a:pt x="147828" y="0"/>
                </a:lnTo>
                <a:close/>
              </a:path>
            </a:pathLst>
          </a:custGeom>
          <a:solidFill>
            <a:srgbClr val="F9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g object 253"/>
          <p:cNvSpPr/>
          <p:nvPr/>
        </p:nvSpPr>
        <p:spPr>
          <a:xfrm>
            <a:off x="89509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AFA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g object 254"/>
          <p:cNvSpPr/>
          <p:nvPr/>
        </p:nvSpPr>
        <p:spPr>
          <a:xfrm>
            <a:off x="8987536" y="104139"/>
            <a:ext cx="147955" cy="274320"/>
          </a:xfrm>
          <a:custGeom>
            <a:avLst/>
            <a:gdLst/>
            <a:ahLst/>
            <a:cxnLst/>
            <a:rect l="l" t="t" r="r" b="b"/>
            <a:pathLst>
              <a:path w="147954" h="274320">
                <a:moveTo>
                  <a:pt x="147828" y="0"/>
                </a:moveTo>
                <a:lnTo>
                  <a:pt x="111252" y="0"/>
                </a:lnTo>
                <a:lnTo>
                  <a:pt x="74676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111252" y="274320"/>
                </a:lnTo>
                <a:lnTo>
                  <a:pt x="147828" y="274320"/>
                </a:lnTo>
                <a:lnTo>
                  <a:pt x="147828" y="0"/>
                </a:lnTo>
                <a:close/>
              </a:path>
            </a:pathLst>
          </a:custGeom>
          <a:solidFill>
            <a:srgbClr val="FAFA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g object 255"/>
          <p:cNvSpPr/>
          <p:nvPr/>
        </p:nvSpPr>
        <p:spPr>
          <a:xfrm>
            <a:off x="9135364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g object 256"/>
          <p:cNvSpPr/>
          <p:nvPr/>
        </p:nvSpPr>
        <p:spPr>
          <a:xfrm>
            <a:off x="9210040" y="104139"/>
            <a:ext cx="109855" cy="274320"/>
          </a:xfrm>
          <a:custGeom>
            <a:avLst/>
            <a:gdLst/>
            <a:ahLst/>
            <a:cxnLst/>
            <a:rect l="l" t="t" r="r" b="b"/>
            <a:pathLst>
              <a:path w="109854" h="274320">
                <a:moveTo>
                  <a:pt x="109728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09728" y="274320"/>
                </a:lnTo>
                <a:lnTo>
                  <a:pt x="109728" y="0"/>
                </a:lnTo>
                <a:close/>
              </a:path>
            </a:pathLst>
          </a:custGeom>
          <a:solidFill>
            <a:srgbClr val="FBFB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g object 257"/>
          <p:cNvSpPr/>
          <p:nvPr/>
        </p:nvSpPr>
        <p:spPr>
          <a:xfrm>
            <a:off x="9319768" y="104139"/>
            <a:ext cx="186055" cy="274320"/>
          </a:xfrm>
          <a:custGeom>
            <a:avLst/>
            <a:gdLst/>
            <a:ahLst/>
            <a:cxnLst/>
            <a:rect l="l" t="t" r="r" b="b"/>
            <a:pathLst>
              <a:path w="186054" h="274320">
                <a:moveTo>
                  <a:pt x="185928" y="0"/>
                </a:moveTo>
                <a:lnTo>
                  <a:pt x="185928" y="0"/>
                </a:lnTo>
                <a:lnTo>
                  <a:pt x="0" y="0"/>
                </a:lnTo>
                <a:lnTo>
                  <a:pt x="0" y="274320"/>
                </a:lnTo>
                <a:lnTo>
                  <a:pt x="185928" y="274320"/>
                </a:lnTo>
                <a:lnTo>
                  <a:pt x="185928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g object 258"/>
          <p:cNvSpPr/>
          <p:nvPr/>
        </p:nvSpPr>
        <p:spPr>
          <a:xfrm>
            <a:off x="9505696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FCFC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g object 259"/>
          <p:cNvSpPr/>
          <p:nvPr/>
        </p:nvSpPr>
        <p:spPr>
          <a:xfrm>
            <a:off x="413499" y="0"/>
            <a:ext cx="300355" cy="240029"/>
          </a:xfrm>
          <a:custGeom>
            <a:avLst/>
            <a:gdLst/>
            <a:ahLst/>
            <a:cxnLst/>
            <a:rect l="l" t="t" r="r" b="b"/>
            <a:pathLst>
              <a:path w="300355" h="240029">
                <a:moveTo>
                  <a:pt x="149352" y="104140"/>
                </a:moveTo>
                <a:lnTo>
                  <a:pt x="0" y="104140"/>
                </a:lnTo>
                <a:lnTo>
                  <a:pt x="0" y="239776"/>
                </a:lnTo>
                <a:lnTo>
                  <a:pt x="149352" y="239776"/>
                </a:lnTo>
                <a:lnTo>
                  <a:pt x="149352" y="104140"/>
                </a:lnTo>
                <a:close/>
              </a:path>
              <a:path w="300355" h="240029">
                <a:moveTo>
                  <a:pt x="300240" y="0"/>
                </a:moveTo>
                <a:lnTo>
                  <a:pt x="149364" y="0"/>
                </a:lnTo>
                <a:lnTo>
                  <a:pt x="149364" y="104140"/>
                </a:lnTo>
                <a:lnTo>
                  <a:pt x="300240" y="104140"/>
                </a:lnTo>
                <a:lnTo>
                  <a:pt x="300240" y="0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g object 260"/>
          <p:cNvSpPr/>
          <p:nvPr/>
        </p:nvSpPr>
        <p:spPr>
          <a:xfrm>
            <a:off x="562864" y="104139"/>
            <a:ext cx="151130" cy="140335"/>
          </a:xfrm>
          <a:custGeom>
            <a:avLst/>
            <a:gdLst/>
            <a:ahLst/>
            <a:cxnLst/>
            <a:rect l="l" t="t" r="r" b="b"/>
            <a:pathLst>
              <a:path w="151129" h="140335">
                <a:moveTo>
                  <a:pt x="0" y="0"/>
                </a:moveTo>
                <a:lnTo>
                  <a:pt x="0" y="140207"/>
                </a:lnTo>
                <a:lnTo>
                  <a:pt x="150875" y="140207"/>
                </a:lnTo>
                <a:lnTo>
                  <a:pt x="1508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999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g object 261"/>
          <p:cNvSpPr/>
          <p:nvPr/>
        </p:nvSpPr>
        <p:spPr>
          <a:xfrm>
            <a:off x="265684" y="242824"/>
            <a:ext cx="149860" cy="135890"/>
          </a:xfrm>
          <a:custGeom>
            <a:avLst/>
            <a:gdLst/>
            <a:ahLst/>
            <a:cxnLst/>
            <a:rect l="l" t="t" r="r" b="b"/>
            <a:pathLst>
              <a:path w="149859" h="135890">
                <a:moveTo>
                  <a:pt x="0" y="135635"/>
                </a:moveTo>
                <a:lnTo>
                  <a:pt x="149351" y="135635"/>
                </a:lnTo>
                <a:lnTo>
                  <a:pt x="149351" y="0"/>
                </a:lnTo>
                <a:lnTo>
                  <a:pt x="0" y="0"/>
                </a:lnTo>
                <a:lnTo>
                  <a:pt x="0" y="135635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g object 262"/>
          <p:cNvSpPr/>
          <p:nvPr/>
        </p:nvSpPr>
        <p:spPr>
          <a:xfrm>
            <a:off x="111760" y="105663"/>
            <a:ext cx="152400" cy="137160"/>
          </a:xfrm>
          <a:custGeom>
            <a:avLst/>
            <a:gdLst/>
            <a:ahLst/>
            <a:cxnLst/>
            <a:rect l="l" t="t" r="r" b="b"/>
            <a:pathLst>
              <a:path w="152400" h="137160">
                <a:moveTo>
                  <a:pt x="0" y="0"/>
                </a:moveTo>
                <a:lnTo>
                  <a:pt x="0" y="137159"/>
                </a:lnTo>
                <a:lnTo>
                  <a:pt x="152400" y="137159"/>
                </a:lnTo>
                <a:lnTo>
                  <a:pt x="152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g object 263"/>
          <p:cNvSpPr/>
          <p:nvPr/>
        </p:nvSpPr>
        <p:spPr>
          <a:xfrm>
            <a:off x="265684" y="239775"/>
            <a:ext cx="297180" cy="274320"/>
          </a:xfrm>
          <a:custGeom>
            <a:avLst/>
            <a:gdLst/>
            <a:ahLst/>
            <a:cxnLst/>
            <a:rect l="l" t="t" r="r" b="b"/>
            <a:pathLst>
              <a:path w="297180" h="274320">
                <a:moveTo>
                  <a:pt x="149352" y="138696"/>
                </a:moveTo>
                <a:lnTo>
                  <a:pt x="0" y="138696"/>
                </a:lnTo>
                <a:lnTo>
                  <a:pt x="0" y="274320"/>
                </a:lnTo>
                <a:lnTo>
                  <a:pt x="149352" y="274320"/>
                </a:lnTo>
                <a:lnTo>
                  <a:pt x="149352" y="138696"/>
                </a:lnTo>
                <a:close/>
              </a:path>
              <a:path w="297180" h="274320">
                <a:moveTo>
                  <a:pt x="297167" y="0"/>
                </a:moveTo>
                <a:lnTo>
                  <a:pt x="147828" y="0"/>
                </a:lnTo>
                <a:lnTo>
                  <a:pt x="147828" y="138684"/>
                </a:lnTo>
                <a:lnTo>
                  <a:pt x="297167" y="138684"/>
                </a:lnTo>
                <a:lnTo>
                  <a:pt x="297167" y="0"/>
                </a:lnTo>
                <a:close/>
              </a:path>
            </a:pathLst>
          </a:custGeom>
          <a:solidFill>
            <a:srgbClr val="9999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7268" y="336804"/>
            <a:ext cx="8373363" cy="132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8244" y="1290827"/>
            <a:ext cx="8709025" cy="3091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42544" y="6459432"/>
            <a:ext cx="120205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en-US" spc="-5" smtClean="0"/>
              <a:t>PROIECTAREA BD RELATIONALE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3395" y="6342507"/>
            <a:ext cx="2269617" cy="340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B0EE-2F93-4283-85D3-8FA0CF19D664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045447" y="6408330"/>
            <a:ext cx="280670" cy="24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26588"/>
            <a:ext cx="41910" cy="3893820"/>
          </a:xfrm>
          <a:custGeom>
            <a:avLst/>
            <a:gdLst/>
            <a:ahLst/>
            <a:cxnLst/>
            <a:rect l="l" t="t" r="r" b="b"/>
            <a:pathLst>
              <a:path w="41910" h="3893820">
                <a:moveTo>
                  <a:pt x="0" y="3893311"/>
                </a:moveTo>
                <a:lnTo>
                  <a:pt x="41655" y="3893311"/>
                </a:lnTo>
                <a:lnTo>
                  <a:pt x="41655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1910" cy="2292985"/>
          </a:xfrm>
          <a:custGeom>
            <a:avLst/>
            <a:gdLst/>
            <a:ahLst/>
            <a:cxnLst/>
            <a:rect l="l" t="t" r="r" b="b"/>
            <a:pathLst>
              <a:path w="41910" h="2292985">
                <a:moveTo>
                  <a:pt x="0" y="2292604"/>
                </a:moveTo>
                <a:lnTo>
                  <a:pt x="41655" y="2292604"/>
                </a:lnTo>
                <a:lnTo>
                  <a:pt x="41655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655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60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655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60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4807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60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4807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60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7960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60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7960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60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1111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60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61111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60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4263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59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DCD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34263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59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DCD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7416" y="2926588"/>
            <a:ext cx="71755" cy="3893820"/>
          </a:xfrm>
          <a:custGeom>
            <a:avLst/>
            <a:gdLst/>
            <a:ahLst/>
            <a:cxnLst/>
            <a:rect l="l" t="t" r="r" b="b"/>
            <a:pathLst>
              <a:path w="71754" h="3893820">
                <a:moveTo>
                  <a:pt x="0" y="3893311"/>
                </a:moveTo>
                <a:lnTo>
                  <a:pt x="71628" y="3893311"/>
                </a:lnTo>
                <a:lnTo>
                  <a:pt x="71628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DC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7416" y="0"/>
            <a:ext cx="71755" cy="2292985"/>
          </a:xfrm>
          <a:custGeom>
            <a:avLst/>
            <a:gdLst/>
            <a:ahLst/>
            <a:cxnLst/>
            <a:rect l="l" t="t" r="r" b="b"/>
            <a:pathLst>
              <a:path w="71754" h="2292985">
                <a:moveTo>
                  <a:pt x="0" y="2292604"/>
                </a:moveTo>
                <a:lnTo>
                  <a:pt x="71628" y="2292604"/>
                </a:lnTo>
                <a:lnTo>
                  <a:pt x="71628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DC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9044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59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ECEE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0" y="0"/>
            <a:ext cx="9867900" cy="6819900"/>
            <a:chOff x="0" y="0"/>
            <a:chExt cx="9867900" cy="6819900"/>
          </a:xfrm>
        </p:grpSpPr>
        <p:sp>
          <p:nvSpPr>
            <p:cNvPr id="18" name="object 18"/>
            <p:cNvSpPr/>
            <p:nvPr/>
          </p:nvSpPr>
          <p:spPr>
            <a:xfrm>
              <a:off x="479044" y="0"/>
              <a:ext cx="146685" cy="6819900"/>
            </a:xfrm>
            <a:custGeom>
              <a:avLst/>
              <a:gdLst/>
              <a:ahLst/>
              <a:cxnLst/>
              <a:rect l="l" t="t" r="r" b="b"/>
              <a:pathLst>
                <a:path w="146684" h="6819900">
                  <a:moveTo>
                    <a:pt x="146304" y="0"/>
                  </a:moveTo>
                  <a:lnTo>
                    <a:pt x="73152" y="0"/>
                  </a:ln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6819900"/>
                  </a:lnTo>
                  <a:lnTo>
                    <a:pt x="146304" y="6819900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CECE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5348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3551428"/>
                  </a:lnTo>
                  <a:lnTo>
                    <a:pt x="73152" y="3551428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CFCF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98500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3551428"/>
                  </a:lnTo>
                  <a:lnTo>
                    <a:pt x="73152" y="3551428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0D0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7163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59" h="6819900">
                  <a:moveTo>
                    <a:pt x="73164" y="0"/>
                  </a:moveTo>
                  <a:lnTo>
                    <a:pt x="0" y="0"/>
                  </a:lnTo>
                  <a:lnTo>
                    <a:pt x="0" y="3551428"/>
                  </a:lnTo>
                  <a:lnTo>
                    <a:pt x="73164" y="3551428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D1D1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44791" y="0"/>
              <a:ext cx="146685" cy="6819900"/>
            </a:xfrm>
            <a:custGeom>
              <a:avLst/>
              <a:gdLst/>
              <a:ahLst/>
              <a:cxnLst/>
              <a:rect l="l" t="t" r="r" b="b"/>
              <a:pathLst>
                <a:path w="146684" h="6819900">
                  <a:moveTo>
                    <a:pt x="146316" y="4193032"/>
                  </a:moveTo>
                  <a:lnTo>
                    <a:pt x="73164" y="4193032"/>
                  </a:ln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146316" y="6819900"/>
                  </a:lnTo>
                  <a:lnTo>
                    <a:pt x="146316" y="4193032"/>
                  </a:lnTo>
                  <a:close/>
                </a:path>
                <a:path w="146684" h="6819900">
                  <a:moveTo>
                    <a:pt x="146316" y="0"/>
                  </a:moveTo>
                  <a:lnTo>
                    <a:pt x="73164" y="0"/>
                  </a:lnTo>
                  <a:lnTo>
                    <a:pt x="0" y="0"/>
                  </a:lnTo>
                  <a:lnTo>
                    <a:pt x="0" y="3551428"/>
                  </a:lnTo>
                  <a:lnTo>
                    <a:pt x="73152" y="3551428"/>
                  </a:lnTo>
                  <a:lnTo>
                    <a:pt x="146316" y="3551428"/>
                  </a:lnTo>
                  <a:lnTo>
                    <a:pt x="146316" y="0"/>
                  </a:lnTo>
                  <a:close/>
                </a:path>
              </a:pathLst>
            </a:custGeom>
            <a:solidFill>
              <a:srgbClr val="D2D2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91095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59" h="6819900">
                  <a:moveTo>
                    <a:pt x="73164" y="0"/>
                  </a:moveTo>
                  <a:lnTo>
                    <a:pt x="0" y="0"/>
                  </a:lnTo>
                  <a:lnTo>
                    <a:pt x="0" y="2915920"/>
                  </a:lnTo>
                  <a:lnTo>
                    <a:pt x="73164" y="29159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D3D3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64247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59" h="6819900">
                  <a:moveTo>
                    <a:pt x="73164" y="0"/>
                  </a:moveTo>
                  <a:lnTo>
                    <a:pt x="0" y="0"/>
                  </a:lnTo>
                  <a:lnTo>
                    <a:pt x="0" y="2915920"/>
                  </a:lnTo>
                  <a:lnTo>
                    <a:pt x="73164" y="29159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D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13739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59" h="6819900">
                  <a:moveTo>
                    <a:pt x="73164" y="0"/>
                  </a:moveTo>
                  <a:lnTo>
                    <a:pt x="0" y="0"/>
                  </a:lnTo>
                  <a:lnTo>
                    <a:pt x="0" y="2915920"/>
                  </a:lnTo>
                  <a:lnTo>
                    <a:pt x="73164" y="29159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D6D6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210564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283716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ADA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356868" y="0"/>
              <a:ext cx="71755" cy="6819900"/>
            </a:xfrm>
            <a:custGeom>
              <a:avLst/>
              <a:gdLst/>
              <a:ahLst/>
              <a:cxnLst/>
              <a:rect l="l" t="t" r="r" b="b"/>
              <a:pathLst>
                <a:path w="71755" h="6819900">
                  <a:moveTo>
                    <a:pt x="71628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1628" y="6819900"/>
                  </a:lnTo>
                  <a:lnTo>
                    <a:pt x="71628" y="4193032"/>
                  </a:lnTo>
                  <a:close/>
                </a:path>
                <a:path w="71755" h="6819900">
                  <a:moveTo>
                    <a:pt x="71628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1628" y="2292604"/>
                  </a:lnTo>
                  <a:lnTo>
                    <a:pt x="71628" y="0"/>
                  </a:lnTo>
                  <a:close/>
                </a:path>
              </a:pathLst>
            </a:custGeom>
            <a:solidFill>
              <a:srgbClr val="DBDB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428496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CDC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501648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EDE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574800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FDF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64793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64" y="22926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0E0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721091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64" y="22926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3E2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94255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6819900"/>
                  </a:moveTo>
                  <a:lnTo>
                    <a:pt x="0" y="6819900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2" y="6819900"/>
                  </a:lnTo>
                  <a:close/>
                </a:path>
              </a:pathLst>
            </a:custGeom>
            <a:solidFill>
              <a:srgbClr val="E6E4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867395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64" y="16586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7E7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40547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64" y="16586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9E9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01369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64" y="16586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BEB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086864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EBEB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160016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EDED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233168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EEEE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306320" y="0"/>
              <a:ext cx="71755" cy="6819900"/>
            </a:xfrm>
            <a:custGeom>
              <a:avLst/>
              <a:gdLst/>
              <a:ahLst/>
              <a:cxnLst/>
              <a:rect l="l" t="t" r="r" b="b"/>
              <a:pathLst>
                <a:path w="71755" h="6819900">
                  <a:moveTo>
                    <a:pt x="71628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1628" y="6819900"/>
                  </a:lnTo>
                  <a:lnTo>
                    <a:pt x="71628" y="4193032"/>
                  </a:lnTo>
                  <a:close/>
                </a:path>
                <a:path w="71755" h="6819900">
                  <a:moveTo>
                    <a:pt x="71628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1628" y="1658620"/>
                  </a:lnTo>
                  <a:lnTo>
                    <a:pt x="71628" y="0"/>
                  </a:lnTo>
                  <a:close/>
                </a:path>
              </a:pathLst>
            </a:custGeom>
            <a:solidFill>
              <a:srgbClr val="F0F0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377948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1F1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451100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52" y="10353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3F3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524252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52" y="10353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4F4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597391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5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670543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6F6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743695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7F7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816847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8F8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88999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8F8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963164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52" y="10353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9F9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036316" y="0"/>
              <a:ext cx="146685" cy="6819900"/>
            </a:xfrm>
            <a:custGeom>
              <a:avLst/>
              <a:gdLst/>
              <a:ahLst/>
              <a:cxnLst/>
              <a:rect l="l" t="t" r="r" b="b"/>
              <a:pathLst>
                <a:path w="146685" h="6819900">
                  <a:moveTo>
                    <a:pt x="146304" y="4193032"/>
                  </a:moveTo>
                  <a:lnTo>
                    <a:pt x="73152" y="4193032"/>
                  </a:ln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146304" y="6819900"/>
                  </a:lnTo>
                  <a:lnTo>
                    <a:pt x="146304" y="4193032"/>
                  </a:lnTo>
                  <a:close/>
                </a:path>
                <a:path w="146685" h="6819900">
                  <a:moveTo>
                    <a:pt x="146304" y="0"/>
                  </a:moveTo>
                  <a:lnTo>
                    <a:pt x="73152" y="0"/>
                  </a:ln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146304" y="1658620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FAFA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182620" y="0"/>
              <a:ext cx="144780" cy="6819900"/>
            </a:xfrm>
            <a:custGeom>
              <a:avLst/>
              <a:gdLst/>
              <a:ahLst/>
              <a:cxnLst/>
              <a:rect l="l" t="t" r="r" b="b"/>
              <a:pathLst>
                <a:path w="144779" h="6819900">
                  <a:moveTo>
                    <a:pt x="144780" y="4193032"/>
                  </a:moveTo>
                  <a:lnTo>
                    <a:pt x="73152" y="4193032"/>
                  </a:ln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144780" y="6819900"/>
                  </a:lnTo>
                  <a:lnTo>
                    <a:pt x="144780" y="4193032"/>
                  </a:lnTo>
                  <a:close/>
                </a:path>
                <a:path w="144779" h="6819900">
                  <a:moveTo>
                    <a:pt x="144780" y="0"/>
                  </a:moveTo>
                  <a:lnTo>
                    <a:pt x="73152" y="0"/>
                  </a:ln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144780" y="165862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FBFB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327400" y="0"/>
              <a:ext cx="146685" cy="6819900"/>
            </a:xfrm>
            <a:custGeom>
              <a:avLst/>
              <a:gdLst/>
              <a:ahLst/>
              <a:cxnLst/>
              <a:rect l="l" t="t" r="r" b="b"/>
              <a:pathLst>
                <a:path w="146685" h="6819900">
                  <a:moveTo>
                    <a:pt x="146304" y="4193032"/>
                  </a:moveTo>
                  <a:lnTo>
                    <a:pt x="73152" y="4193032"/>
                  </a:ln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146304" y="6819900"/>
                  </a:lnTo>
                  <a:lnTo>
                    <a:pt x="146304" y="4193032"/>
                  </a:lnTo>
                  <a:close/>
                </a:path>
                <a:path w="146685" h="6819900">
                  <a:moveTo>
                    <a:pt x="146304" y="0"/>
                  </a:moveTo>
                  <a:lnTo>
                    <a:pt x="73152" y="0"/>
                  </a:ln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146304" y="1658620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FCFC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827783" y="1658620"/>
              <a:ext cx="8040370" cy="2534920"/>
            </a:xfrm>
            <a:custGeom>
              <a:avLst/>
              <a:gdLst/>
              <a:ahLst/>
              <a:cxnLst/>
              <a:rect l="l" t="t" r="r" b="b"/>
              <a:pathLst>
                <a:path w="8040370" h="2534920">
                  <a:moveTo>
                    <a:pt x="0" y="2534412"/>
                  </a:moveTo>
                  <a:lnTo>
                    <a:pt x="0" y="0"/>
                  </a:lnTo>
                  <a:lnTo>
                    <a:pt x="8040116" y="0"/>
                  </a:lnTo>
                  <a:lnTo>
                    <a:pt x="8040116" y="2534411"/>
                  </a:lnTo>
                  <a:lnTo>
                    <a:pt x="0" y="2534412"/>
                  </a:lnTo>
                  <a:close/>
                </a:path>
              </a:pathLst>
            </a:custGeom>
            <a:solidFill>
              <a:srgbClr val="000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88772" y="3560571"/>
              <a:ext cx="615950" cy="632460"/>
            </a:xfrm>
            <a:custGeom>
              <a:avLst/>
              <a:gdLst/>
              <a:ahLst/>
              <a:cxnLst/>
              <a:rect l="l" t="t" r="r" b="b"/>
              <a:pathLst>
                <a:path w="615950" h="632460">
                  <a:moveTo>
                    <a:pt x="0" y="632459"/>
                  </a:moveTo>
                  <a:lnTo>
                    <a:pt x="615696" y="632459"/>
                  </a:lnTo>
                  <a:lnTo>
                    <a:pt x="615696" y="0"/>
                  </a:lnTo>
                  <a:lnTo>
                    <a:pt x="0" y="0"/>
                  </a:lnTo>
                  <a:lnTo>
                    <a:pt x="0" y="632459"/>
                  </a:lnTo>
                  <a:close/>
                </a:path>
              </a:pathLst>
            </a:custGeom>
            <a:solidFill>
              <a:srgbClr val="999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827771" y="1035303"/>
              <a:ext cx="1248410" cy="1257300"/>
            </a:xfrm>
            <a:custGeom>
              <a:avLst/>
              <a:gdLst/>
              <a:ahLst/>
              <a:cxnLst/>
              <a:rect l="l" t="t" r="r" b="b"/>
              <a:pathLst>
                <a:path w="1248410" h="1257300">
                  <a:moveTo>
                    <a:pt x="612648" y="623316"/>
                  </a:moveTo>
                  <a:lnTo>
                    <a:pt x="0" y="623316"/>
                  </a:lnTo>
                  <a:lnTo>
                    <a:pt x="0" y="1257300"/>
                  </a:lnTo>
                  <a:lnTo>
                    <a:pt x="612648" y="1257300"/>
                  </a:lnTo>
                  <a:lnTo>
                    <a:pt x="612648" y="623316"/>
                  </a:lnTo>
                  <a:close/>
                </a:path>
                <a:path w="1248410" h="1257300">
                  <a:moveTo>
                    <a:pt x="1248156" y="0"/>
                  </a:moveTo>
                  <a:lnTo>
                    <a:pt x="612648" y="0"/>
                  </a:lnTo>
                  <a:lnTo>
                    <a:pt x="612648" y="623316"/>
                  </a:lnTo>
                  <a:lnTo>
                    <a:pt x="1248156" y="623316"/>
                  </a:lnTo>
                  <a:lnTo>
                    <a:pt x="1248156" y="0"/>
                  </a:lnTo>
                  <a:close/>
                </a:path>
              </a:pathLst>
            </a:custGeom>
            <a:solidFill>
              <a:srgbClr val="CACA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204467" y="3560571"/>
              <a:ext cx="634365" cy="632460"/>
            </a:xfrm>
            <a:custGeom>
              <a:avLst/>
              <a:gdLst/>
              <a:ahLst/>
              <a:cxnLst/>
              <a:rect l="l" t="t" r="r" b="b"/>
              <a:pathLst>
                <a:path w="634364" h="632460">
                  <a:moveTo>
                    <a:pt x="0" y="632459"/>
                  </a:moveTo>
                  <a:lnTo>
                    <a:pt x="633983" y="632459"/>
                  </a:lnTo>
                  <a:lnTo>
                    <a:pt x="633983" y="0"/>
                  </a:lnTo>
                  <a:lnTo>
                    <a:pt x="0" y="0"/>
                  </a:lnTo>
                  <a:lnTo>
                    <a:pt x="0" y="632459"/>
                  </a:lnTo>
                  <a:close/>
                </a:path>
              </a:pathLst>
            </a:custGeom>
            <a:solidFill>
              <a:srgbClr val="000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440432" y="1658620"/>
              <a:ext cx="635635" cy="643255"/>
            </a:xfrm>
            <a:custGeom>
              <a:avLst/>
              <a:gdLst/>
              <a:ahLst/>
              <a:cxnLst/>
              <a:rect l="l" t="t" r="r" b="b"/>
              <a:pathLst>
                <a:path w="635635" h="643255">
                  <a:moveTo>
                    <a:pt x="0" y="0"/>
                  </a:moveTo>
                  <a:lnTo>
                    <a:pt x="0" y="643127"/>
                  </a:lnTo>
                  <a:lnTo>
                    <a:pt x="635507" y="643127"/>
                  </a:lnTo>
                  <a:lnTo>
                    <a:pt x="63550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204467" y="2292604"/>
              <a:ext cx="623570" cy="623570"/>
            </a:xfrm>
            <a:custGeom>
              <a:avLst/>
              <a:gdLst/>
              <a:ahLst/>
              <a:cxnLst/>
              <a:rect l="l" t="t" r="r" b="b"/>
              <a:pathLst>
                <a:path w="623569" h="623569">
                  <a:moveTo>
                    <a:pt x="0" y="623316"/>
                  </a:moveTo>
                  <a:lnTo>
                    <a:pt x="623315" y="623316"/>
                  </a:lnTo>
                  <a:lnTo>
                    <a:pt x="623315" y="0"/>
                  </a:lnTo>
                  <a:lnTo>
                    <a:pt x="0" y="0"/>
                  </a:lnTo>
                  <a:lnTo>
                    <a:pt x="0" y="623316"/>
                  </a:lnTo>
                  <a:close/>
                </a:path>
              </a:pathLst>
            </a:custGeom>
            <a:solidFill>
              <a:srgbClr val="CACA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0" y="2292603"/>
              <a:ext cx="601345" cy="634365"/>
            </a:xfrm>
            <a:custGeom>
              <a:avLst/>
              <a:gdLst/>
              <a:ahLst/>
              <a:cxnLst/>
              <a:rect l="l" t="t" r="r" b="b"/>
              <a:pathLst>
                <a:path w="601345" h="634364">
                  <a:moveTo>
                    <a:pt x="600951" y="0"/>
                  </a:moveTo>
                  <a:lnTo>
                    <a:pt x="0" y="0"/>
                  </a:lnTo>
                  <a:lnTo>
                    <a:pt x="0" y="623316"/>
                  </a:lnTo>
                  <a:lnTo>
                    <a:pt x="0" y="633996"/>
                  </a:lnTo>
                  <a:lnTo>
                    <a:pt x="600951" y="633996"/>
                  </a:lnTo>
                  <a:lnTo>
                    <a:pt x="600951" y="623316"/>
                  </a:lnTo>
                  <a:lnTo>
                    <a:pt x="600951" y="0"/>
                  </a:lnTo>
                  <a:close/>
                </a:path>
              </a:pathLst>
            </a:custGeom>
            <a:solidFill>
              <a:srgbClr val="000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827783" y="2292604"/>
              <a:ext cx="623570" cy="634365"/>
            </a:xfrm>
            <a:custGeom>
              <a:avLst/>
              <a:gdLst/>
              <a:ahLst/>
              <a:cxnLst/>
              <a:rect l="l" t="t" r="r" b="b"/>
              <a:pathLst>
                <a:path w="623569" h="634364">
                  <a:moveTo>
                    <a:pt x="0" y="0"/>
                  </a:moveTo>
                  <a:lnTo>
                    <a:pt x="0" y="633984"/>
                  </a:lnTo>
                  <a:lnTo>
                    <a:pt x="623316" y="633984"/>
                  </a:lnTo>
                  <a:lnTo>
                    <a:pt x="6233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88772" y="2915920"/>
              <a:ext cx="615950" cy="645160"/>
            </a:xfrm>
            <a:custGeom>
              <a:avLst/>
              <a:gdLst/>
              <a:ahLst/>
              <a:cxnLst/>
              <a:rect l="l" t="t" r="r" b="b"/>
              <a:pathLst>
                <a:path w="615950" h="645160">
                  <a:moveTo>
                    <a:pt x="0" y="644651"/>
                  </a:moveTo>
                  <a:lnTo>
                    <a:pt x="615696" y="644651"/>
                  </a:lnTo>
                  <a:lnTo>
                    <a:pt x="615696" y="0"/>
                  </a:lnTo>
                  <a:lnTo>
                    <a:pt x="0" y="0"/>
                  </a:lnTo>
                  <a:lnTo>
                    <a:pt x="0" y="644651"/>
                  </a:lnTo>
                  <a:close/>
                </a:path>
              </a:pathLst>
            </a:custGeom>
            <a:solidFill>
              <a:srgbClr val="CACA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204467" y="2915920"/>
              <a:ext cx="634365" cy="645160"/>
            </a:xfrm>
            <a:custGeom>
              <a:avLst/>
              <a:gdLst/>
              <a:ahLst/>
              <a:cxnLst/>
              <a:rect l="l" t="t" r="r" b="b"/>
              <a:pathLst>
                <a:path w="634364" h="645160">
                  <a:moveTo>
                    <a:pt x="0" y="0"/>
                  </a:moveTo>
                  <a:lnTo>
                    <a:pt x="0" y="644651"/>
                  </a:lnTo>
                  <a:lnTo>
                    <a:pt x="633984" y="644651"/>
                  </a:lnTo>
                  <a:lnTo>
                    <a:pt x="6339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>
            <a:spLocks noGrp="1"/>
          </p:cNvSpPr>
          <p:nvPr>
            <p:ph type="title"/>
          </p:nvPr>
        </p:nvSpPr>
        <p:spPr>
          <a:xfrm>
            <a:off x="1610867" y="871727"/>
            <a:ext cx="68948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Proiectarea bazelor de</a:t>
            </a:r>
            <a:r>
              <a:rPr sz="4400" spc="-25" dirty="0"/>
              <a:t> </a:t>
            </a:r>
            <a:r>
              <a:rPr sz="4400" spc="-5" dirty="0"/>
              <a:t>date</a:t>
            </a:r>
            <a:endParaRPr sz="4400" dirty="0"/>
          </a:p>
        </p:txBody>
      </p:sp>
      <p:sp>
        <p:nvSpPr>
          <p:cNvPr id="66" name="object 66"/>
          <p:cNvSpPr txBox="1"/>
          <p:nvPr/>
        </p:nvSpPr>
        <p:spPr>
          <a:xfrm>
            <a:off x="1203960" y="3165348"/>
            <a:ext cx="7557134" cy="73977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725"/>
              </a:spcBef>
              <a:buClr>
                <a:srgbClr val="00007B"/>
              </a:buClr>
              <a:buSzPct val="76923"/>
              <a:buChar char="■"/>
              <a:tabLst>
                <a:tab pos="354965" algn="l"/>
                <a:tab pos="355600" algn="l"/>
              </a:tabLst>
            </a:pP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Înţelegerea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şi deprinderea modului de proiectare  a bazelor de date şi a aplicaţiilor de baze de</a:t>
            </a:r>
            <a:r>
              <a:rPr sz="26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date</a:t>
            </a:r>
            <a:endParaRPr sz="260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7524750" y="1733550"/>
            <a:ext cx="1958340" cy="1563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Date Placeholder 80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10A51E0-3685-4511-AA8B-0CF1306D7937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82" name="Slide Number Placeholder 8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220"/>
                </a:spcBef>
              </a:pPr>
              <a:t>1</a:t>
            </a:fld>
            <a:endParaRPr lang="en-US" dirty="0"/>
          </a:p>
        </p:txBody>
      </p:sp>
      <p:sp>
        <p:nvSpPr>
          <p:cNvPr id="75" name="object 65"/>
          <p:cNvSpPr txBox="1"/>
          <p:nvPr/>
        </p:nvSpPr>
        <p:spPr>
          <a:xfrm>
            <a:off x="3257550" y="2038350"/>
            <a:ext cx="3432683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5000" spc="-10" dirty="0" smtClean="0">
                <a:solidFill>
                  <a:srgbClr val="FFFFFF"/>
                </a:solidFill>
                <a:latin typeface="Arial"/>
                <a:cs typeface="Arial"/>
              </a:rPr>
              <a:t>PARTEA 1</a:t>
            </a:r>
            <a:endParaRPr sz="50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2168" y="457199"/>
            <a:ext cx="30518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Arial"/>
                <a:cs typeface="Arial"/>
              </a:rPr>
              <a:t>Modelul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relaţional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2043" y="886967"/>
            <a:ext cx="6591300" cy="1042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2050"/>
              </a:lnSpc>
              <a:spcBef>
                <a:spcPts val="100"/>
              </a:spcBef>
              <a:buClr>
                <a:srgbClr val="00007B"/>
              </a:buClr>
              <a:buSzPct val="77777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Cel </a:t>
            </a:r>
            <a:r>
              <a:rPr sz="1800" spc="-5" dirty="0">
                <a:latin typeface="Times New Roman"/>
                <a:cs typeface="Times New Roman"/>
              </a:rPr>
              <a:t>mai utilizat în practică, </a:t>
            </a:r>
            <a:r>
              <a:rPr sz="1800" dirty="0">
                <a:latin typeface="Times New Roman"/>
                <a:cs typeface="Times New Roman"/>
              </a:rPr>
              <a:t>baza a numeroase </a:t>
            </a:r>
            <a:r>
              <a:rPr sz="1800" spc="-5" dirty="0">
                <a:latin typeface="Times New Roman"/>
                <a:cs typeface="Times New Roman"/>
              </a:rPr>
              <a:t>SGBD-uri </a:t>
            </a:r>
            <a:r>
              <a:rPr sz="1800" dirty="0">
                <a:latin typeface="Times New Roman"/>
                <a:cs typeface="Times New Roman"/>
              </a:rPr>
              <a:t>comerciale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ts val="1950"/>
              </a:lnSpc>
              <a:buClr>
                <a:srgbClr val="00007B"/>
              </a:buClr>
              <a:buSzPct val="77777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Model orientat </a:t>
            </a:r>
            <a:r>
              <a:rPr sz="1800" spc="-10" dirty="0">
                <a:latin typeface="Times New Roman"/>
                <a:cs typeface="Times New Roman"/>
              </a:rPr>
              <a:t>pe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mulţimi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ts val="1950"/>
              </a:lnSpc>
              <a:buClr>
                <a:srgbClr val="00007B"/>
              </a:buClr>
              <a:buSzPct val="77777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Are ca unic </a:t>
            </a:r>
            <a:r>
              <a:rPr sz="1800" spc="-5" dirty="0">
                <a:latin typeface="Times New Roman"/>
                <a:cs typeface="Times New Roman"/>
              </a:rPr>
              <a:t>element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structură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666699"/>
                </a:solidFill>
                <a:latin typeface="Times New Roman"/>
                <a:cs typeface="Times New Roman"/>
              </a:rPr>
              <a:t>relaţia</a:t>
            </a:r>
            <a:endParaRPr sz="1800">
              <a:latin typeface="Times New Roman"/>
              <a:cs typeface="Times New Roman"/>
            </a:endParaRPr>
          </a:p>
          <a:p>
            <a:pPr marL="469900">
              <a:lnSpc>
                <a:spcPts val="2050"/>
              </a:lnSpc>
              <a:tabLst>
                <a:tab pos="756285" algn="l"/>
                <a:tab pos="4479290" algn="l"/>
              </a:tabLst>
            </a:pPr>
            <a:r>
              <a:rPr sz="1400" spc="400" dirty="0">
                <a:solidFill>
                  <a:srgbClr val="9999CA"/>
                </a:solidFill>
                <a:latin typeface="Arial"/>
                <a:cs typeface="Arial"/>
              </a:rPr>
              <a:t>□	</a:t>
            </a:r>
            <a:r>
              <a:rPr sz="1800" dirty="0">
                <a:latin typeface="Times New Roman"/>
                <a:cs typeface="Times New Roman"/>
              </a:rPr>
              <a:t>Practic</a:t>
            </a:r>
            <a:r>
              <a:rPr sz="1800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1800" i="1" u="sng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relatia</a:t>
            </a:r>
            <a:r>
              <a:rPr sz="1800" spc="-5" dirty="0">
                <a:latin typeface="Times New Roman"/>
                <a:cs typeface="Times New Roman"/>
              </a:rPr>
              <a:t>, </a:t>
            </a:r>
            <a:r>
              <a:rPr sz="1800" dirty="0">
                <a:latin typeface="Times New Roman"/>
                <a:cs typeface="Times New Roman"/>
              </a:rPr>
              <a:t>este un tabel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rânduri	</a:t>
            </a:r>
            <a:r>
              <a:rPr sz="1800" spc="-5" dirty="0">
                <a:latin typeface="Times New Roman"/>
                <a:cs typeface="Times New Roman"/>
              </a:rPr>
              <a:t>şi coloane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9244" y="2735579"/>
            <a:ext cx="4410710" cy="3001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75"/>
              </a:lnSpc>
              <a:spcBef>
                <a:spcPts val="100"/>
              </a:spcBef>
            </a:pPr>
            <a:r>
              <a:rPr sz="1400" spc="50" dirty="0">
                <a:solidFill>
                  <a:srgbClr val="9999CA"/>
                </a:solidFill>
                <a:latin typeface="Arial"/>
                <a:cs typeface="Arial"/>
              </a:rPr>
              <a:t>□</a:t>
            </a:r>
            <a:r>
              <a:rPr sz="1800" spc="50" dirty="0">
                <a:latin typeface="Arial"/>
                <a:cs typeface="Arial"/>
              </a:rPr>
              <a:t>Schema </a:t>
            </a:r>
            <a:r>
              <a:rPr sz="1800" spc="-5" dirty="0">
                <a:latin typeface="Arial"/>
                <a:cs typeface="Arial"/>
              </a:rPr>
              <a:t>conceptuală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469265" marR="5715">
              <a:lnSpc>
                <a:spcPts val="1739"/>
              </a:lnSpc>
              <a:spcBef>
                <a:spcPts val="120"/>
              </a:spcBef>
              <a:buClr>
                <a:srgbClr val="00007B"/>
              </a:buClr>
              <a:buSzPct val="56250"/>
              <a:buFont typeface="Arial"/>
              <a:buChar char="■"/>
              <a:tabLst>
                <a:tab pos="566420" algn="l"/>
              </a:tabLst>
            </a:pPr>
            <a:r>
              <a:rPr sz="1600" b="1" i="1" spc="-10" dirty="0">
                <a:latin typeface="Arial"/>
                <a:cs typeface="Arial"/>
              </a:rPr>
              <a:t>Studenţi </a:t>
            </a:r>
            <a:r>
              <a:rPr sz="1600" i="1" spc="-5" dirty="0">
                <a:latin typeface="Arial"/>
                <a:cs typeface="Arial"/>
              </a:rPr>
              <a:t>(sid: string, nume: </a:t>
            </a:r>
            <a:r>
              <a:rPr sz="1600" i="1" dirty="0">
                <a:latin typeface="Arial"/>
                <a:cs typeface="Arial"/>
              </a:rPr>
              <a:t>string, </a:t>
            </a:r>
            <a:r>
              <a:rPr sz="1600" i="1" spc="-5" dirty="0">
                <a:latin typeface="Arial"/>
                <a:cs typeface="Arial"/>
              </a:rPr>
              <a:t>adresa:  string, ddn:</a:t>
            </a:r>
            <a:r>
              <a:rPr sz="1600" i="1" spc="1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date)</a:t>
            </a:r>
            <a:endParaRPr sz="1600">
              <a:latin typeface="Arial"/>
              <a:cs typeface="Arial"/>
            </a:endParaRPr>
          </a:p>
          <a:p>
            <a:pPr marL="469265" marR="5080">
              <a:lnSpc>
                <a:spcPts val="1730"/>
              </a:lnSpc>
              <a:spcBef>
                <a:spcPts val="10"/>
              </a:spcBef>
              <a:buClr>
                <a:srgbClr val="00007B"/>
              </a:buClr>
              <a:buSzPct val="56250"/>
              <a:buFont typeface="Arial"/>
              <a:buChar char="■"/>
              <a:tabLst>
                <a:tab pos="566420" algn="l"/>
              </a:tabLst>
            </a:pPr>
            <a:r>
              <a:rPr sz="1600" b="1" i="1" spc="-10" dirty="0">
                <a:latin typeface="Arial"/>
                <a:cs typeface="Arial"/>
              </a:rPr>
              <a:t>Cursuri </a:t>
            </a:r>
            <a:r>
              <a:rPr sz="1600" i="1" spc="-5" dirty="0">
                <a:latin typeface="Arial"/>
                <a:cs typeface="Arial"/>
              </a:rPr>
              <a:t>(cid: string, cnume: string, credite:  integer)</a:t>
            </a:r>
            <a:endParaRPr sz="1600">
              <a:latin typeface="Arial"/>
              <a:cs typeface="Arial"/>
            </a:endParaRPr>
          </a:p>
          <a:p>
            <a:pPr marL="565785" indent="-96520">
              <a:lnSpc>
                <a:spcPts val="1605"/>
              </a:lnSpc>
              <a:buClr>
                <a:srgbClr val="00007B"/>
              </a:buClr>
              <a:buSzPct val="56250"/>
              <a:buFont typeface="Arial"/>
              <a:buChar char="■"/>
              <a:tabLst>
                <a:tab pos="566420" algn="l"/>
              </a:tabLst>
            </a:pPr>
            <a:r>
              <a:rPr sz="1600" b="1" i="1" spc="-5" dirty="0">
                <a:latin typeface="Arial"/>
                <a:cs typeface="Arial"/>
              </a:rPr>
              <a:t>Inscrieri </a:t>
            </a:r>
            <a:r>
              <a:rPr sz="1600" i="1" spc="-5" dirty="0">
                <a:latin typeface="Arial"/>
                <a:cs typeface="Arial"/>
              </a:rPr>
              <a:t>(sid: </a:t>
            </a:r>
            <a:r>
              <a:rPr sz="1600" i="1" dirty="0">
                <a:latin typeface="Arial"/>
                <a:cs typeface="Arial"/>
              </a:rPr>
              <a:t>string, </a:t>
            </a:r>
            <a:r>
              <a:rPr sz="1600" i="1" spc="-5" dirty="0">
                <a:latin typeface="Arial"/>
                <a:cs typeface="Arial"/>
              </a:rPr>
              <a:t>cid:</a:t>
            </a:r>
            <a:r>
              <a:rPr sz="1600" i="1" spc="15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string)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960"/>
              </a:lnSpc>
            </a:pPr>
            <a:r>
              <a:rPr sz="1400" spc="50" dirty="0">
                <a:solidFill>
                  <a:srgbClr val="9999CA"/>
                </a:solidFill>
                <a:latin typeface="Arial"/>
                <a:cs typeface="Arial"/>
              </a:rPr>
              <a:t>□</a:t>
            </a:r>
            <a:r>
              <a:rPr sz="1800" spc="50" dirty="0">
                <a:latin typeface="Arial"/>
                <a:cs typeface="Arial"/>
              </a:rPr>
              <a:t>Schema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fizică:</a:t>
            </a:r>
            <a:endParaRPr sz="1800">
              <a:latin typeface="Arial"/>
              <a:cs typeface="Arial"/>
            </a:endParaRPr>
          </a:p>
          <a:p>
            <a:pPr marL="469265" marR="776605">
              <a:lnSpc>
                <a:spcPts val="1739"/>
              </a:lnSpc>
              <a:spcBef>
                <a:spcPts val="114"/>
              </a:spcBef>
              <a:buClr>
                <a:srgbClr val="00007B"/>
              </a:buClr>
              <a:buSzPct val="56250"/>
              <a:buChar char="■"/>
              <a:tabLst>
                <a:tab pos="566420" algn="l"/>
              </a:tabLst>
            </a:pPr>
            <a:r>
              <a:rPr sz="1600" spc="-5" dirty="0">
                <a:latin typeface="Arial"/>
                <a:cs typeface="Arial"/>
              </a:rPr>
              <a:t>Relaţiile sunt memorate ca fişiere  </a:t>
            </a:r>
            <a:r>
              <a:rPr sz="1600" spc="-10" dirty="0">
                <a:latin typeface="Arial"/>
                <a:cs typeface="Arial"/>
              </a:rPr>
              <a:t>neordonate</a:t>
            </a:r>
            <a:endParaRPr sz="1600">
              <a:latin typeface="Arial"/>
              <a:cs typeface="Arial"/>
            </a:endParaRPr>
          </a:p>
          <a:p>
            <a:pPr marL="469900" marR="256540" indent="-635">
              <a:lnSpc>
                <a:spcPts val="1739"/>
              </a:lnSpc>
              <a:buClr>
                <a:srgbClr val="00007B"/>
              </a:buClr>
              <a:buSzPct val="56250"/>
              <a:buChar char="■"/>
              <a:tabLst>
                <a:tab pos="566420" algn="l"/>
              </a:tabLst>
            </a:pPr>
            <a:r>
              <a:rPr sz="1600" spc="-5" dirty="0">
                <a:latin typeface="Arial"/>
                <a:cs typeface="Arial"/>
              </a:rPr>
              <a:t>Se crează un </a:t>
            </a:r>
            <a:r>
              <a:rPr sz="1600" spc="-10" dirty="0">
                <a:latin typeface="Arial"/>
                <a:cs typeface="Arial"/>
              </a:rPr>
              <a:t>index </a:t>
            </a:r>
            <a:r>
              <a:rPr sz="1600" spc="-5" dirty="0">
                <a:latin typeface="Arial"/>
                <a:cs typeface="Arial"/>
              </a:rPr>
              <a:t>după prima </a:t>
            </a:r>
            <a:r>
              <a:rPr sz="1600" dirty="0">
                <a:latin typeface="Arial"/>
                <a:cs typeface="Arial"/>
              </a:rPr>
              <a:t>coloană  </a:t>
            </a:r>
            <a:r>
              <a:rPr sz="1600" spc="-5" dirty="0">
                <a:latin typeface="Arial"/>
                <a:cs typeface="Arial"/>
              </a:rPr>
              <a:t>din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Studenţi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814"/>
              </a:lnSpc>
            </a:pPr>
            <a:r>
              <a:rPr sz="1400" spc="50" dirty="0">
                <a:solidFill>
                  <a:srgbClr val="9999CA"/>
                </a:solidFill>
                <a:latin typeface="Arial"/>
                <a:cs typeface="Arial"/>
              </a:rPr>
              <a:t>□</a:t>
            </a:r>
            <a:r>
              <a:rPr sz="1800" spc="50" dirty="0">
                <a:latin typeface="Arial"/>
                <a:cs typeface="Arial"/>
              </a:rPr>
              <a:t>Schema </a:t>
            </a:r>
            <a:r>
              <a:rPr sz="1800" spc="-5" dirty="0">
                <a:latin typeface="Arial"/>
                <a:cs typeface="Arial"/>
              </a:rPr>
              <a:t>externă </a:t>
            </a:r>
            <a:r>
              <a:rPr sz="1800" dirty="0">
                <a:latin typeface="Arial"/>
                <a:cs typeface="Arial"/>
              </a:rPr>
              <a:t>( </a:t>
            </a:r>
            <a:r>
              <a:rPr sz="1800" spc="-5" dirty="0">
                <a:latin typeface="Arial"/>
                <a:cs typeface="Arial"/>
              </a:rPr>
              <a:t>vederea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-View):</a:t>
            </a:r>
            <a:endParaRPr sz="1800">
              <a:latin typeface="Arial"/>
              <a:cs typeface="Arial"/>
            </a:endParaRPr>
          </a:p>
          <a:p>
            <a:pPr marL="565785" indent="-96520">
              <a:lnSpc>
                <a:spcPts val="1830"/>
              </a:lnSpc>
              <a:buClr>
                <a:srgbClr val="00007B"/>
              </a:buClr>
              <a:buSzPct val="56250"/>
              <a:buFont typeface="Arial"/>
              <a:buChar char="■"/>
              <a:tabLst>
                <a:tab pos="566420" algn="l"/>
              </a:tabLst>
            </a:pPr>
            <a:r>
              <a:rPr sz="1600" i="1" spc="-5" dirty="0">
                <a:latin typeface="Arial"/>
                <a:cs typeface="Arial"/>
              </a:rPr>
              <a:t>Curs_info (cid: string, inscrişi:</a:t>
            </a:r>
            <a:r>
              <a:rPr sz="1600" i="1" spc="25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integer)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2041" y="1880616"/>
            <a:ext cx="8618855" cy="90678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756285" indent="-287020">
              <a:lnSpc>
                <a:spcPct val="100000"/>
              </a:lnSpc>
              <a:spcBef>
                <a:spcPts val="590"/>
              </a:spcBef>
              <a:buClr>
                <a:srgbClr val="9999CA"/>
              </a:buClr>
              <a:buSzPct val="77777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800" spc="-5" dirty="0">
                <a:latin typeface="Times New Roman"/>
                <a:cs typeface="Times New Roman"/>
              </a:rPr>
              <a:t>Fiecare relaţie are </a:t>
            </a:r>
            <a:r>
              <a:rPr sz="1800" dirty="0"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FB022C"/>
                </a:solidFill>
                <a:latin typeface="Times New Roman"/>
                <a:cs typeface="Times New Roman"/>
              </a:rPr>
              <a:t> </a:t>
            </a:r>
            <a:r>
              <a:rPr sz="1800" i="1" u="sng" spc="-5" dirty="0">
                <a:solidFill>
                  <a:srgbClr val="FB022C"/>
                </a:solidFill>
                <a:uFill>
                  <a:solidFill>
                    <a:srgbClr val="FB022C"/>
                  </a:solidFill>
                </a:uFill>
                <a:latin typeface="Times New Roman"/>
                <a:cs typeface="Times New Roman"/>
              </a:rPr>
              <a:t>schemă</a:t>
            </a:r>
            <a:r>
              <a:rPr sz="1800" spc="-5" dirty="0">
                <a:latin typeface="Times New Roman"/>
                <a:cs typeface="Times New Roman"/>
              </a:rPr>
              <a:t>, </a:t>
            </a:r>
            <a:r>
              <a:rPr sz="1800" spc="-10" dirty="0">
                <a:latin typeface="Times New Roman"/>
                <a:cs typeface="Times New Roman"/>
              </a:rPr>
              <a:t>care </a:t>
            </a:r>
            <a:r>
              <a:rPr sz="1800" spc="-5" dirty="0">
                <a:latin typeface="Times New Roman"/>
                <a:cs typeface="Times New Roman"/>
              </a:rPr>
              <a:t>descrie </a:t>
            </a:r>
            <a:r>
              <a:rPr sz="1800" dirty="0">
                <a:latin typeface="Times New Roman"/>
                <a:cs typeface="Times New Roman"/>
              </a:rPr>
              <a:t>câmpurile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(coloanele)</a:t>
            </a:r>
            <a:endParaRPr sz="1800">
              <a:latin typeface="Times New Roman"/>
              <a:cs typeface="Times New Roman"/>
            </a:endParaRPr>
          </a:p>
          <a:p>
            <a:pPr marL="5785485" lvl="1" indent="-134620">
              <a:lnSpc>
                <a:spcPts val="1895"/>
              </a:lnSpc>
              <a:spcBef>
                <a:spcPts val="490"/>
              </a:spcBef>
              <a:buClr>
                <a:srgbClr val="00007B"/>
              </a:buClr>
              <a:buSzPct val="72222"/>
              <a:buFont typeface="Arial"/>
              <a:buChar char="■"/>
              <a:tabLst>
                <a:tab pos="5786120" algn="l"/>
              </a:tabLst>
            </a:pPr>
            <a:r>
              <a:rPr sz="1800" spc="-5" dirty="0">
                <a:solidFill>
                  <a:srgbClr val="666699"/>
                </a:solidFill>
                <a:latin typeface="Times New Roman"/>
                <a:cs typeface="Times New Roman"/>
              </a:rPr>
              <a:t>Domeniu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ansamblu de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valori</a:t>
            </a:r>
            <a:endParaRPr sz="1800">
              <a:latin typeface="Times New Roman"/>
              <a:cs typeface="Times New Roman"/>
            </a:endParaRPr>
          </a:p>
          <a:p>
            <a:pPr marL="146685" indent="-134620">
              <a:lnSpc>
                <a:spcPts val="1895"/>
              </a:lnSpc>
              <a:buClr>
                <a:srgbClr val="00007B"/>
              </a:buClr>
              <a:buSzPct val="72222"/>
              <a:buFont typeface="Arial"/>
              <a:buChar char="■"/>
              <a:tabLst>
                <a:tab pos="147320" algn="l"/>
              </a:tabLst>
            </a:pPr>
            <a:r>
              <a:rPr sz="1800" spc="-5" dirty="0">
                <a:latin typeface="Times New Roman"/>
                <a:cs typeface="Times New Roman"/>
              </a:rPr>
              <a:t>Exemplu: baza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date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Universităţii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0836" y="2555755"/>
            <a:ext cx="2966085" cy="1473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admisibile </a:t>
            </a:r>
            <a:r>
              <a:rPr sz="1800" spc="-5" dirty="0">
                <a:latin typeface="Times New Roman"/>
                <a:cs typeface="Times New Roman"/>
              </a:rPr>
              <a:t>pentru </a:t>
            </a:r>
            <a:r>
              <a:rPr sz="1800" dirty="0">
                <a:latin typeface="Times New Roman"/>
                <a:cs typeface="Times New Roman"/>
              </a:rPr>
              <a:t>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componentă 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unei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relaţii</a:t>
            </a:r>
            <a:endParaRPr sz="1800">
              <a:latin typeface="Times New Roman"/>
              <a:cs typeface="Times New Roman"/>
            </a:endParaRPr>
          </a:p>
          <a:p>
            <a:pPr marL="12700" marR="123189" indent="-635">
              <a:lnSpc>
                <a:spcPct val="100000"/>
              </a:lnSpc>
              <a:buClr>
                <a:srgbClr val="00007B"/>
              </a:buClr>
              <a:buSzPct val="72222"/>
              <a:buFont typeface="Arial"/>
              <a:buChar char="■"/>
              <a:tabLst>
                <a:tab pos="147320" algn="l"/>
              </a:tabLst>
            </a:pPr>
            <a:r>
              <a:rPr sz="1800" dirty="0">
                <a:solidFill>
                  <a:srgbClr val="666699"/>
                </a:solidFill>
                <a:latin typeface="Times New Roman"/>
                <a:cs typeface="Times New Roman"/>
              </a:rPr>
              <a:t>Atribut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utilizarea </a:t>
            </a:r>
            <a:r>
              <a:rPr sz="1800" dirty="0">
                <a:latin typeface="Times New Roman"/>
                <a:cs typeface="Times New Roman"/>
              </a:rPr>
              <a:t>sub un  nume oarecare a unui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domeniu</a:t>
            </a:r>
            <a:endParaRPr sz="1800">
              <a:latin typeface="Times New Roman"/>
              <a:cs typeface="Times New Roman"/>
            </a:endParaRPr>
          </a:p>
          <a:p>
            <a:pPr marL="1292860">
              <a:lnSpc>
                <a:spcPct val="100000"/>
              </a:lnSpc>
              <a:spcBef>
                <a:spcPts val="835"/>
              </a:spcBef>
            </a:pPr>
            <a:r>
              <a:rPr sz="1600" spc="-5" dirty="0">
                <a:latin typeface="Times New Roman"/>
                <a:cs typeface="Times New Roman"/>
              </a:rPr>
              <a:t>Atribute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448552" y="4078732"/>
            <a:ext cx="914400" cy="257810"/>
            <a:chOff x="6448552" y="4078732"/>
            <a:chExt cx="914400" cy="257810"/>
          </a:xfrm>
        </p:grpSpPr>
        <p:sp>
          <p:nvSpPr>
            <p:cNvPr id="8" name="object 8"/>
            <p:cNvSpPr/>
            <p:nvPr/>
          </p:nvSpPr>
          <p:spPr>
            <a:xfrm>
              <a:off x="6539992" y="4083304"/>
              <a:ext cx="818515" cy="204470"/>
            </a:xfrm>
            <a:custGeom>
              <a:avLst/>
              <a:gdLst/>
              <a:ahLst/>
              <a:cxnLst/>
              <a:rect l="l" t="t" r="r" b="b"/>
              <a:pathLst>
                <a:path w="818515" h="204470">
                  <a:moveTo>
                    <a:pt x="818388" y="0"/>
                  </a:moveTo>
                  <a:lnTo>
                    <a:pt x="0" y="204216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448552" y="4240276"/>
              <a:ext cx="108585" cy="96520"/>
            </a:xfrm>
            <a:custGeom>
              <a:avLst/>
              <a:gdLst/>
              <a:ahLst/>
              <a:cxnLst/>
              <a:rect l="l" t="t" r="r" b="b"/>
              <a:pathLst>
                <a:path w="108584" h="96520">
                  <a:moveTo>
                    <a:pt x="0" y="71628"/>
                  </a:moveTo>
                  <a:lnTo>
                    <a:pt x="108203" y="96012"/>
                  </a:lnTo>
                  <a:lnTo>
                    <a:pt x="83820" y="0"/>
                  </a:lnTo>
                  <a:lnTo>
                    <a:pt x="0" y="716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7615935" y="4159503"/>
            <a:ext cx="99060" cy="228600"/>
            <a:chOff x="7615935" y="4159503"/>
            <a:chExt cx="99060" cy="228600"/>
          </a:xfrm>
        </p:grpSpPr>
        <p:sp>
          <p:nvSpPr>
            <p:cNvPr id="11" name="object 11"/>
            <p:cNvSpPr/>
            <p:nvPr/>
          </p:nvSpPr>
          <p:spPr>
            <a:xfrm>
              <a:off x="7664703" y="4159503"/>
              <a:ext cx="0" cy="132715"/>
            </a:xfrm>
            <a:custGeom>
              <a:avLst/>
              <a:gdLst/>
              <a:ahLst/>
              <a:cxnLst/>
              <a:rect l="l" t="t" r="r" b="b"/>
              <a:pathLst>
                <a:path h="132714">
                  <a:moveTo>
                    <a:pt x="0" y="0"/>
                  </a:moveTo>
                  <a:lnTo>
                    <a:pt x="0" y="132588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615935" y="4289043"/>
              <a:ext cx="99060" cy="99060"/>
            </a:xfrm>
            <a:custGeom>
              <a:avLst/>
              <a:gdLst/>
              <a:ahLst/>
              <a:cxnLst/>
              <a:rect l="l" t="t" r="r" b="b"/>
              <a:pathLst>
                <a:path w="99059" h="99060">
                  <a:moveTo>
                    <a:pt x="0" y="0"/>
                  </a:moveTo>
                  <a:lnTo>
                    <a:pt x="48768" y="99059"/>
                  </a:lnTo>
                  <a:lnTo>
                    <a:pt x="990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7964931" y="4078732"/>
            <a:ext cx="995680" cy="259079"/>
            <a:chOff x="7964931" y="4078732"/>
            <a:chExt cx="995680" cy="259079"/>
          </a:xfrm>
        </p:grpSpPr>
        <p:sp>
          <p:nvSpPr>
            <p:cNvPr id="14" name="object 14"/>
            <p:cNvSpPr/>
            <p:nvPr/>
          </p:nvSpPr>
          <p:spPr>
            <a:xfrm>
              <a:off x="7969503" y="4083304"/>
              <a:ext cx="897890" cy="205740"/>
            </a:xfrm>
            <a:custGeom>
              <a:avLst/>
              <a:gdLst/>
              <a:ahLst/>
              <a:cxnLst/>
              <a:rect l="l" t="t" r="r" b="b"/>
              <a:pathLst>
                <a:path w="897890" h="205739">
                  <a:moveTo>
                    <a:pt x="0" y="0"/>
                  </a:moveTo>
                  <a:lnTo>
                    <a:pt x="897635" y="20574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851899" y="4240276"/>
              <a:ext cx="108585" cy="97790"/>
            </a:xfrm>
            <a:custGeom>
              <a:avLst/>
              <a:gdLst/>
              <a:ahLst/>
              <a:cxnLst/>
              <a:rect l="l" t="t" r="r" b="b"/>
              <a:pathLst>
                <a:path w="108584" h="97789">
                  <a:moveTo>
                    <a:pt x="0" y="97536"/>
                  </a:moveTo>
                  <a:lnTo>
                    <a:pt x="108203" y="71628"/>
                  </a:lnTo>
                  <a:lnTo>
                    <a:pt x="22859" y="0"/>
                  </a:lnTo>
                  <a:lnTo>
                    <a:pt x="0" y="975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6278626" y="4373626"/>
          <a:ext cx="2896234" cy="15346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8870"/>
                <a:gridCol w="1016634"/>
                <a:gridCol w="760730"/>
              </a:tblGrid>
              <a:tr h="31394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cid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cnume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credite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99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EDT.SFT.101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TPT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EDT.HRD.307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ELT.GEN.502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Managemant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5289803" y="4902708"/>
            <a:ext cx="737870" cy="51435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5"/>
              </a:spcBef>
            </a:pPr>
            <a:r>
              <a:rPr sz="1600" spc="-5" dirty="0">
                <a:latin typeface="Times New Roman"/>
                <a:cs typeface="Times New Roman"/>
              </a:rPr>
              <a:t>Cardin</a:t>
            </a:r>
            <a:r>
              <a:rPr sz="1600" spc="5" dirty="0">
                <a:latin typeface="Times New Roman"/>
                <a:cs typeface="Times New Roman"/>
              </a:rPr>
              <a:t>a</a:t>
            </a:r>
            <a:r>
              <a:rPr sz="1600" spc="-5" dirty="0">
                <a:latin typeface="Times New Roman"/>
                <a:cs typeface="Times New Roman"/>
              </a:rPr>
              <a:t>-  </a:t>
            </a:r>
            <a:r>
              <a:rPr sz="1600" dirty="0">
                <a:latin typeface="Times New Roman"/>
                <a:cs typeface="Times New Roman"/>
              </a:rPr>
              <a:t>litate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902704" y="5835903"/>
            <a:ext cx="1752600" cy="304800"/>
          </a:xfrm>
          <a:custGeom>
            <a:avLst/>
            <a:gdLst/>
            <a:ahLst/>
            <a:cxnLst/>
            <a:rect l="l" t="t" r="r" b="b"/>
            <a:pathLst>
              <a:path w="1752600" h="304800">
                <a:moveTo>
                  <a:pt x="1752600" y="0"/>
                </a:moveTo>
                <a:lnTo>
                  <a:pt x="1745138" y="48036"/>
                </a:lnTo>
                <a:lnTo>
                  <a:pt x="1724363" y="89855"/>
                </a:lnTo>
                <a:lnTo>
                  <a:pt x="1692688" y="122895"/>
                </a:lnTo>
                <a:lnTo>
                  <a:pt x="1652528" y="144597"/>
                </a:lnTo>
                <a:lnTo>
                  <a:pt x="1606296" y="152400"/>
                </a:lnTo>
                <a:lnTo>
                  <a:pt x="1022603" y="152400"/>
                </a:lnTo>
                <a:lnTo>
                  <a:pt x="976371" y="160202"/>
                </a:lnTo>
                <a:lnTo>
                  <a:pt x="936211" y="181904"/>
                </a:lnTo>
                <a:lnTo>
                  <a:pt x="904536" y="214944"/>
                </a:lnTo>
                <a:lnTo>
                  <a:pt x="883761" y="256763"/>
                </a:lnTo>
                <a:lnTo>
                  <a:pt x="876300" y="304800"/>
                </a:lnTo>
                <a:lnTo>
                  <a:pt x="868838" y="256763"/>
                </a:lnTo>
                <a:lnTo>
                  <a:pt x="848063" y="214944"/>
                </a:lnTo>
                <a:lnTo>
                  <a:pt x="816388" y="181904"/>
                </a:lnTo>
                <a:lnTo>
                  <a:pt x="776228" y="160202"/>
                </a:lnTo>
                <a:lnTo>
                  <a:pt x="729995" y="152400"/>
                </a:lnTo>
                <a:lnTo>
                  <a:pt x="146303" y="152400"/>
                </a:lnTo>
                <a:lnTo>
                  <a:pt x="100071" y="144597"/>
                </a:lnTo>
                <a:lnTo>
                  <a:pt x="59911" y="122895"/>
                </a:lnTo>
                <a:lnTo>
                  <a:pt x="28236" y="89855"/>
                </a:lnTo>
                <a:lnTo>
                  <a:pt x="7461" y="48036"/>
                </a:ln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62979" y="4388103"/>
            <a:ext cx="78105" cy="1371600"/>
          </a:xfrm>
          <a:custGeom>
            <a:avLst/>
            <a:gdLst/>
            <a:ahLst/>
            <a:cxnLst/>
            <a:rect l="l" t="t" r="r" b="b"/>
            <a:pathLst>
              <a:path w="78104" h="1371600">
                <a:moveTo>
                  <a:pt x="77724" y="0"/>
                </a:moveTo>
                <a:lnTo>
                  <a:pt x="62531" y="9072"/>
                </a:lnTo>
                <a:lnTo>
                  <a:pt x="49911" y="33718"/>
                </a:lnTo>
                <a:lnTo>
                  <a:pt x="41290" y="70080"/>
                </a:lnTo>
                <a:lnTo>
                  <a:pt x="38100" y="114300"/>
                </a:lnTo>
                <a:lnTo>
                  <a:pt x="38100" y="571500"/>
                </a:lnTo>
                <a:lnTo>
                  <a:pt x="35147" y="615719"/>
                </a:lnTo>
                <a:lnTo>
                  <a:pt x="27050" y="652081"/>
                </a:lnTo>
                <a:lnTo>
                  <a:pt x="14954" y="676727"/>
                </a:lnTo>
                <a:lnTo>
                  <a:pt x="0" y="685800"/>
                </a:lnTo>
                <a:lnTo>
                  <a:pt x="14954" y="694872"/>
                </a:lnTo>
                <a:lnTo>
                  <a:pt x="27050" y="719518"/>
                </a:lnTo>
                <a:lnTo>
                  <a:pt x="35147" y="755880"/>
                </a:lnTo>
                <a:lnTo>
                  <a:pt x="38100" y="800100"/>
                </a:lnTo>
                <a:lnTo>
                  <a:pt x="38100" y="1257300"/>
                </a:lnTo>
                <a:lnTo>
                  <a:pt x="41290" y="1301519"/>
                </a:lnTo>
                <a:lnTo>
                  <a:pt x="49911" y="1337881"/>
                </a:lnTo>
                <a:lnTo>
                  <a:pt x="62531" y="1362527"/>
                </a:lnTo>
                <a:lnTo>
                  <a:pt x="77724" y="137159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575804" y="6121908"/>
            <a:ext cx="3867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g</a:t>
            </a:r>
            <a:r>
              <a:rPr sz="1600" spc="-10" dirty="0">
                <a:latin typeface="Times New Roman"/>
                <a:cs typeface="Times New Roman"/>
              </a:rPr>
              <a:t>r</a:t>
            </a:r>
            <a:r>
              <a:rPr sz="1600" spc="-5" dirty="0">
                <a:latin typeface="Times New Roman"/>
                <a:cs typeface="Times New Roman"/>
              </a:rPr>
              <a:t>ad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10</a:t>
            </a:fld>
            <a:endParaRPr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EE2AFFD6-3CEE-47E9-AC7A-122E7FD8D443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2168" y="461771"/>
            <a:ext cx="28448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Chei</a:t>
            </a:r>
            <a:r>
              <a:rPr sz="3200" spc="-45" dirty="0"/>
              <a:t> </a:t>
            </a:r>
            <a:r>
              <a:rPr sz="3200" spc="-10" dirty="0"/>
              <a:t>relaţionale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56844" y="1060703"/>
            <a:ext cx="8382634" cy="432943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735965" marR="199390" indent="-342900">
              <a:lnSpc>
                <a:spcPct val="100600"/>
              </a:lnSpc>
              <a:spcBef>
                <a:spcPts val="85"/>
              </a:spcBef>
              <a:buClr>
                <a:srgbClr val="00007B"/>
              </a:buClr>
              <a:buSzPct val="77777"/>
              <a:buFont typeface="Arial"/>
              <a:buChar char="■"/>
              <a:tabLst>
                <a:tab pos="735965" algn="l"/>
                <a:tab pos="736600" algn="l"/>
              </a:tabLst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Supercheie</a:t>
            </a:r>
            <a:r>
              <a:rPr sz="1800" dirty="0">
                <a:latin typeface="Times New Roman"/>
                <a:cs typeface="Times New Roman"/>
              </a:rPr>
              <a:t> – un atribut sau un set de </a:t>
            </a:r>
            <a:r>
              <a:rPr sz="1800" spc="-5" dirty="0">
                <a:latin typeface="Times New Roman"/>
                <a:cs typeface="Times New Roman"/>
              </a:rPr>
              <a:t>atribute care identifică </a:t>
            </a:r>
            <a:r>
              <a:rPr sz="1800" dirty="0">
                <a:latin typeface="Times New Roman"/>
                <a:cs typeface="Times New Roman"/>
              </a:rPr>
              <a:t>în mod unic un tuplu  </a:t>
            </a:r>
            <a:r>
              <a:rPr sz="1800" spc="-5" dirty="0">
                <a:latin typeface="Times New Roman"/>
                <a:cs typeface="Times New Roman"/>
              </a:rPr>
              <a:t>(înregistrare) din cadrul unei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relaţii.</a:t>
            </a:r>
            <a:endParaRPr sz="1800">
              <a:latin typeface="Times New Roman"/>
              <a:cs typeface="Times New Roman"/>
            </a:endParaRPr>
          </a:p>
          <a:p>
            <a:pPr marL="736600" marR="248920" indent="-343535">
              <a:lnSpc>
                <a:spcPct val="100000"/>
              </a:lnSpc>
              <a:buClr>
                <a:srgbClr val="00007B"/>
              </a:buClr>
              <a:buSzPct val="77777"/>
              <a:buFont typeface="Arial"/>
              <a:buChar char="■"/>
              <a:tabLst>
                <a:tab pos="735965" algn="l"/>
                <a:tab pos="736600" algn="l"/>
              </a:tabLst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Cheie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candidat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supercheie pentru care </a:t>
            </a:r>
            <a:r>
              <a:rPr sz="1800" dirty="0">
                <a:latin typeface="Times New Roman"/>
                <a:cs typeface="Times New Roman"/>
              </a:rPr>
              <a:t>nici o </a:t>
            </a:r>
            <a:r>
              <a:rPr sz="1800" spc="-5" dirty="0">
                <a:latin typeface="Times New Roman"/>
                <a:cs typeface="Times New Roman"/>
              </a:rPr>
              <a:t>submulţime </a:t>
            </a:r>
            <a:r>
              <a:rPr sz="1800" dirty="0">
                <a:latin typeface="Times New Roman"/>
                <a:cs typeface="Times New Roman"/>
              </a:rPr>
              <a:t>nu este </a:t>
            </a:r>
            <a:r>
              <a:rPr sz="1800" spc="-5" dirty="0">
                <a:latin typeface="Times New Roman"/>
                <a:cs typeface="Times New Roman"/>
              </a:rPr>
              <a:t>supercheie </a:t>
            </a:r>
            <a:r>
              <a:rPr sz="1800" dirty="0">
                <a:latin typeface="Times New Roman"/>
                <a:cs typeface="Times New Roman"/>
              </a:rPr>
              <a:t>în  </a:t>
            </a:r>
            <a:r>
              <a:rPr sz="1800" spc="-5" dirty="0">
                <a:latin typeface="Times New Roman"/>
                <a:cs typeface="Times New Roman"/>
              </a:rPr>
              <a:t>relaţia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respectivă.</a:t>
            </a:r>
            <a:endParaRPr sz="1800">
              <a:latin typeface="Times New Roman"/>
              <a:cs typeface="Times New Roman"/>
            </a:endParaRPr>
          </a:p>
          <a:p>
            <a:pPr marL="736600" indent="-343535">
              <a:lnSpc>
                <a:spcPct val="100000"/>
              </a:lnSpc>
              <a:buClr>
                <a:srgbClr val="00007B"/>
              </a:buClr>
              <a:buSzPct val="77777"/>
              <a:buFont typeface="Arial"/>
              <a:buChar char="■"/>
              <a:tabLst>
                <a:tab pos="735965" algn="l"/>
                <a:tab pos="736600" algn="l"/>
              </a:tabLst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Cheie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primară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 cheia candidat </a:t>
            </a:r>
            <a:r>
              <a:rPr sz="1800" spc="-5" dirty="0">
                <a:latin typeface="Times New Roman"/>
                <a:cs typeface="Times New Roman"/>
              </a:rPr>
              <a:t>selectată pentru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identifica tuplurile unei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relaţii</a:t>
            </a:r>
            <a:endParaRPr sz="1800">
              <a:latin typeface="Times New Roman"/>
              <a:cs typeface="Times New Roman"/>
            </a:endParaRPr>
          </a:p>
          <a:p>
            <a:pPr marL="735965" marR="5080" indent="-342900">
              <a:lnSpc>
                <a:spcPts val="2170"/>
              </a:lnSpc>
              <a:spcBef>
                <a:spcPts val="65"/>
              </a:spcBef>
              <a:buClr>
                <a:srgbClr val="00007B"/>
              </a:buClr>
              <a:buSzPct val="77777"/>
              <a:buFont typeface="Arial"/>
              <a:buChar char="■"/>
              <a:tabLst>
                <a:tab pos="735965" algn="l"/>
                <a:tab pos="736600" algn="l"/>
              </a:tabLst>
            </a:pP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Cheie străină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10" dirty="0">
                <a:latin typeface="Times New Roman"/>
                <a:cs typeface="Times New Roman"/>
              </a:rPr>
              <a:t>un </a:t>
            </a:r>
            <a:r>
              <a:rPr sz="1800" spc="-5" dirty="0">
                <a:latin typeface="Times New Roman"/>
                <a:cs typeface="Times New Roman"/>
              </a:rPr>
              <a:t>atribut </a:t>
            </a:r>
            <a:r>
              <a:rPr sz="1800" dirty="0">
                <a:latin typeface="Times New Roman"/>
                <a:cs typeface="Times New Roman"/>
              </a:rPr>
              <a:t>sau o </a:t>
            </a:r>
            <a:r>
              <a:rPr sz="1800" spc="-5" dirty="0">
                <a:latin typeface="Times New Roman"/>
                <a:cs typeface="Times New Roman"/>
              </a:rPr>
              <a:t>mulţime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atribute </a:t>
            </a:r>
            <a:r>
              <a:rPr sz="1800" dirty="0">
                <a:latin typeface="Times New Roman"/>
                <a:cs typeface="Times New Roman"/>
              </a:rPr>
              <a:t>din </a:t>
            </a:r>
            <a:r>
              <a:rPr sz="1800" spc="-5" dirty="0">
                <a:latin typeface="Times New Roman"/>
                <a:cs typeface="Times New Roman"/>
              </a:rPr>
              <a:t>cadrul unei relaţii provenite  </a:t>
            </a:r>
            <a:r>
              <a:rPr sz="1800" dirty="0">
                <a:latin typeface="Times New Roman"/>
                <a:cs typeface="Times New Roman"/>
              </a:rPr>
              <a:t>din </a:t>
            </a:r>
            <a:r>
              <a:rPr sz="1800" spc="-5" dirty="0">
                <a:latin typeface="Times New Roman"/>
                <a:cs typeface="Times New Roman"/>
              </a:rPr>
              <a:t>propagarea unei </a:t>
            </a:r>
            <a:r>
              <a:rPr sz="1800" dirty="0">
                <a:latin typeface="Times New Roman"/>
                <a:cs typeface="Times New Roman"/>
              </a:rPr>
              <a:t>chei </a:t>
            </a:r>
            <a:r>
              <a:rPr sz="1800" spc="-5" dirty="0">
                <a:latin typeface="Times New Roman"/>
                <a:cs typeface="Times New Roman"/>
              </a:rPr>
              <a:t>candidat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unei alte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relaţii.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65"/>
              </a:spcBef>
            </a:pPr>
            <a:r>
              <a:rPr sz="3200" spc="-5" dirty="0">
                <a:latin typeface="Arial"/>
                <a:cs typeface="Arial"/>
              </a:rPr>
              <a:t>Integritate</a:t>
            </a:r>
            <a:r>
              <a:rPr sz="3200" spc="-10" dirty="0">
                <a:latin typeface="Arial"/>
                <a:cs typeface="Arial"/>
              </a:rPr>
              <a:t> relaţională</a:t>
            </a:r>
            <a:endParaRPr sz="3200">
              <a:latin typeface="Arial"/>
              <a:cs typeface="Arial"/>
            </a:endParaRPr>
          </a:p>
          <a:p>
            <a:pPr marL="527685" indent="-135255">
              <a:lnSpc>
                <a:spcPct val="100000"/>
              </a:lnSpc>
              <a:spcBef>
                <a:spcPts val="1614"/>
              </a:spcBef>
              <a:buClr>
                <a:srgbClr val="00007B"/>
              </a:buClr>
              <a:buSzPct val="72222"/>
              <a:buFont typeface="Arial"/>
              <a:buChar char="■"/>
              <a:tabLst>
                <a:tab pos="5283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Integritatea domeniului </a:t>
            </a:r>
            <a:r>
              <a:rPr sz="1800" dirty="0">
                <a:latin typeface="Symbol"/>
                <a:cs typeface="Symbol"/>
              </a:rPr>
              <a:t>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constrângeri </a:t>
            </a:r>
            <a:r>
              <a:rPr sz="1800" i="1" dirty="0">
                <a:latin typeface="Times New Roman"/>
                <a:cs typeface="Times New Roman"/>
              </a:rPr>
              <a:t>de</a:t>
            </a:r>
            <a:r>
              <a:rPr sz="1800" i="1" spc="3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domeniu</a:t>
            </a:r>
            <a:endParaRPr sz="1800">
              <a:latin typeface="Times New Roman"/>
              <a:cs typeface="Times New Roman"/>
            </a:endParaRPr>
          </a:p>
          <a:p>
            <a:pPr marL="393065" marR="95885">
              <a:lnSpc>
                <a:spcPts val="2120"/>
              </a:lnSpc>
              <a:spcBef>
                <a:spcPts val="545"/>
              </a:spcBef>
              <a:buClr>
                <a:srgbClr val="00007B"/>
              </a:buClr>
              <a:buSzPct val="72222"/>
              <a:buFont typeface="Arial"/>
              <a:buChar char="■"/>
              <a:tabLst>
                <a:tab pos="528320" algn="l"/>
              </a:tabLst>
            </a:pPr>
            <a:r>
              <a:rPr sz="1800" b="1" dirty="0">
                <a:latin typeface="Times New Roman"/>
                <a:cs typeface="Times New Roman"/>
              </a:rPr>
              <a:t>Integritatea entităţilor </a:t>
            </a:r>
            <a:r>
              <a:rPr sz="1800" dirty="0">
                <a:latin typeface="Symbol"/>
                <a:cs typeface="Symbol"/>
              </a:rPr>
              <a:t>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într-o </a:t>
            </a:r>
            <a:r>
              <a:rPr sz="1800" i="1" spc="-5" dirty="0">
                <a:latin typeface="Times New Roman"/>
                <a:cs typeface="Times New Roman"/>
              </a:rPr>
              <a:t>relaţie </a:t>
            </a:r>
            <a:r>
              <a:rPr sz="1800" i="1" spc="-10" dirty="0">
                <a:latin typeface="Times New Roman"/>
                <a:cs typeface="Times New Roman"/>
              </a:rPr>
              <a:t>de </a:t>
            </a:r>
            <a:r>
              <a:rPr sz="1800" i="1" spc="-5" dirty="0">
                <a:latin typeface="Times New Roman"/>
                <a:cs typeface="Times New Roman"/>
              </a:rPr>
              <a:t>bază </a:t>
            </a:r>
            <a:r>
              <a:rPr sz="1800" i="1" dirty="0">
                <a:latin typeface="Times New Roman"/>
                <a:cs typeface="Times New Roman"/>
              </a:rPr>
              <a:t>nici un </a:t>
            </a:r>
            <a:r>
              <a:rPr sz="1800" i="1" spc="-5" dirty="0">
                <a:latin typeface="Times New Roman"/>
                <a:cs typeface="Times New Roman"/>
              </a:rPr>
              <a:t>atribut </a:t>
            </a:r>
            <a:r>
              <a:rPr sz="1800" i="1" spc="-10" dirty="0">
                <a:latin typeface="Times New Roman"/>
                <a:cs typeface="Times New Roman"/>
              </a:rPr>
              <a:t>al </a:t>
            </a:r>
            <a:r>
              <a:rPr sz="1800" i="1" dirty="0">
                <a:latin typeface="Times New Roman"/>
                <a:cs typeface="Times New Roman"/>
              </a:rPr>
              <a:t>unei chei </a:t>
            </a:r>
            <a:r>
              <a:rPr sz="1800" i="1" spc="-5" dirty="0">
                <a:latin typeface="Times New Roman"/>
                <a:cs typeface="Times New Roman"/>
              </a:rPr>
              <a:t>primare  nu poate fi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null</a:t>
            </a:r>
            <a:endParaRPr sz="1800">
              <a:latin typeface="Times New Roman"/>
              <a:cs typeface="Times New Roman"/>
            </a:endParaRPr>
          </a:p>
          <a:p>
            <a:pPr marL="393700" marR="121285" indent="-635">
              <a:lnSpc>
                <a:spcPts val="2120"/>
              </a:lnSpc>
              <a:spcBef>
                <a:spcPts val="525"/>
              </a:spcBef>
              <a:buClr>
                <a:srgbClr val="00007B"/>
              </a:buClr>
              <a:buSzPct val="72222"/>
              <a:buFont typeface="Arial"/>
              <a:buChar char="■"/>
              <a:tabLst>
                <a:tab pos="528320" algn="l"/>
              </a:tabLst>
            </a:pPr>
            <a:r>
              <a:rPr sz="1800" b="1" dirty="0">
                <a:latin typeface="Times New Roman"/>
                <a:cs typeface="Times New Roman"/>
              </a:rPr>
              <a:t>Integritatea referenţială </a:t>
            </a:r>
            <a:r>
              <a:rPr sz="1800" dirty="0">
                <a:latin typeface="Symbol"/>
                <a:cs typeface="Symbol"/>
              </a:rPr>
              <a:t>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orice valoare </a:t>
            </a:r>
            <a:r>
              <a:rPr sz="1800" i="1" dirty="0">
                <a:latin typeface="Times New Roman"/>
                <a:cs typeface="Times New Roman"/>
              </a:rPr>
              <a:t>a </a:t>
            </a:r>
            <a:r>
              <a:rPr sz="1800" i="1" spc="-5" dirty="0">
                <a:latin typeface="Times New Roman"/>
                <a:cs typeface="Times New Roman"/>
              </a:rPr>
              <a:t>unei chei străine dintr-o relaţie trebuie  să se găsească printre valorile </a:t>
            </a:r>
            <a:r>
              <a:rPr sz="1800" i="1" dirty="0">
                <a:latin typeface="Times New Roman"/>
                <a:cs typeface="Times New Roman"/>
              </a:rPr>
              <a:t>cheii </a:t>
            </a:r>
            <a:r>
              <a:rPr sz="1800" i="1" spc="-5" dirty="0">
                <a:latin typeface="Times New Roman"/>
                <a:cs typeface="Times New Roman"/>
              </a:rPr>
              <a:t>candidat </a:t>
            </a:r>
            <a:r>
              <a:rPr sz="1800" i="1" dirty="0">
                <a:latin typeface="Times New Roman"/>
                <a:cs typeface="Times New Roman"/>
              </a:rPr>
              <a:t>din care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provine</a:t>
            </a:r>
            <a:r>
              <a:rPr sz="1800" spc="-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F63E901F-E372-4266-917E-7847CC29DEFC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900" rIns="0" bIns="0" rtlCol="0">
            <a:spAutoFit/>
          </a:bodyPr>
          <a:lstStyle/>
          <a:p>
            <a:pPr marL="3798570" marR="5080" indent="-331216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Arial"/>
                <a:cs typeface="Arial"/>
              </a:rPr>
              <a:t>Capitolul II - Introducere în proiectarea bazelor  de </a:t>
            </a:r>
            <a:r>
              <a:rPr sz="2800" b="1" dirty="0">
                <a:latin typeface="Arial"/>
                <a:cs typeface="Arial"/>
              </a:rPr>
              <a:t>date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12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6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pc="-5" dirty="0"/>
              <a:t>Etapele proiectării bazelor de date</a:t>
            </a:r>
          </a:p>
          <a:p>
            <a:pPr marL="355600" indent="-342900">
              <a:lnSpc>
                <a:spcPct val="100000"/>
              </a:lnSpc>
              <a:spcBef>
                <a:spcPts val="56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  <a:tab pos="5533390" algn="l"/>
                <a:tab pos="8306434" algn="l"/>
              </a:tabLst>
            </a:pPr>
            <a:r>
              <a:rPr dirty="0"/>
              <a:t>Proiectarea</a:t>
            </a:r>
            <a:r>
              <a:rPr spc="-15" dirty="0"/>
              <a:t> </a:t>
            </a:r>
            <a:r>
              <a:rPr dirty="0"/>
              <a:t>conce</a:t>
            </a:r>
            <a:r>
              <a:rPr spc="-15" dirty="0"/>
              <a:t>p</a:t>
            </a:r>
            <a:r>
              <a:rPr dirty="0"/>
              <a:t>t</a:t>
            </a:r>
            <a:r>
              <a:rPr spc="-15" dirty="0"/>
              <a:t>u</a:t>
            </a:r>
            <a:r>
              <a:rPr dirty="0"/>
              <a:t>a</a:t>
            </a:r>
            <a:r>
              <a:rPr spc="-15" dirty="0"/>
              <a:t>l</a:t>
            </a:r>
            <a:r>
              <a:rPr dirty="0"/>
              <a:t>ă</a:t>
            </a:r>
            <a:r>
              <a:rPr spc="-5" dirty="0"/>
              <a:t> </a:t>
            </a:r>
            <a:r>
              <a:rPr dirty="0"/>
              <a:t>a</a:t>
            </a:r>
            <a:r>
              <a:rPr spc="-5" dirty="0"/>
              <a:t> bazelo</a:t>
            </a:r>
            <a:r>
              <a:rPr dirty="0"/>
              <a:t>r</a:t>
            </a:r>
            <a:r>
              <a:rPr spc="-10" dirty="0"/>
              <a:t> </a:t>
            </a:r>
            <a:r>
              <a:rPr spc="-5" dirty="0"/>
              <a:t>d</a:t>
            </a:r>
            <a:r>
              <a:rPr dirty="0"/>
              <a:t>e</a:t>
            </a:r>
            <a:r>
              <a:rPr spc="-10" dirty="0"/>
              <a:t> </a:t>
            </a:r>
            <a:r>
              <a:rPr spc="-5" dirty="0"/>
              <a:t>dat</a:t>
            </a:r>
            <a:r>
              <a:rPr dirty="0"/>
              <a:t>e	</a:t>
            </a:r>
            <a:r>
              <a:rPr spc="-5" dirty="0"/>
              <a:t>c</a:t>
            </a:r>
            <a:r>
              <a:rPr dirty="0"/>
              <a:t>u</a:t>
            </a:r>
            <a:r>
              <a:rPr spc="-5" dirty="0"/>
              <a:t> ajutoru</a:t>
            </a:r>
            <a:r>
              <a:rPr dirty="0"/>
              <a:t>l</a:t>
            </a:r>
            <a:r>
              <a:rPr spc="-5" dirty="0"/>
              <a:t> </a:t>
            </a:r>
            <a:r>
              <a:rPr spc="-20" dirty="0"/>
              <a:t>m</a:t>
            </a:r>
            <a:r>
              <a:rPr spc="-5" dirty="0"/>
              <a:t>odelulu</a:t>
            </a:r>
            <a:r>
              <a:rPr dirty="0"/>
              <a:t>i	</a:t>
            </a:r>
            <a:r>
              <a:rPr spc="-5" dirty="0"/>
              <a:t>E</a:t>
            </a:r>
            <a:r>
              <a:rPr dirty="0"/>
              <a:t>R</a:t>
            </a: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pc="-5" dirty="0"/>
              <a:t>Trecerea de </a:t>
            </a:r>
            <a:r>
              <a:rPr dirty="0"/>
              <a:t>la </a:t>
            </a:r>
            <a:r>
              <a:rPr spc="-5" dirty="0"/>
              <a:t>diagrama ER </a:t>
            </a:r>
            <a:r>
              <a:rPr dirty="0"/>
              <a:t>la </a:t>
            </a:r>
            <a:r>
              <a:rPr spc="-5" dirty="0"/>
              <a:t>schema</a:t>
            </a:r>
            <a:r>
              <a:rPr spc="-10" dirty="0"/>
              <a:t> relaţională</a:t>
            </a:r>
          </a:p>
          <a:p>
            <a:pPr marL="355600" indent="-342900">
              <a:lnSpc>
                <a:spcPct val="100000"/>
              </a:lnSpc>
              <a:spcBef>
                <a:spcPts val="56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pc="-5" dirty="0"/>
              <a:t>Modelarea </a:t>
            </a:r>
            <a:r>
              <a:rPr dirty="0"/>
              <a:t>constrângerilor în </a:t>
            </a:r>
            <a:r>
              <a:rPr spc="-10" dirty="0"/>
              <a:t>diagrama </a:t>
            </a:r>
            <a:r>
              <a:rPr spc="-5" dirty="0"/>
              <a:t>ER</a:t>
            </a: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pc="-5" dirty="0"/>
              <a:t>Entităţi slabe </a:t>
            </a:r>
            <a:r>
              <a:rPr dirty="0"/>
              <a:t>în </a:t>
            </a:r>
            <a:r>
              <a:rPr spc="-10" dirty="0"/>
              <a:t>diagrama</a:t>
            </a:r>
            <a:r>
              <a:rPr spc="5" dirty="0"/>
              <a:t> </a:t>
            </a:r>
            <a:r>
              <a:rPr dirty="0"/>
              <a:t>ER</a:t>
            </a:r>
          </a:p>
          <a:p>
            <a:pPr marL="355600" indent="-342900">
              <a:lnSpc>
                <a:spcPct val="100000"/>
              </a:lnSpc>
              <a:spcBef>
                <a:spcPts val="56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pc="-5" dirty="0"/>
              <a:t>Principii de</a:t>
            </a:r>
            <a:r>
              <a:rPr spc="-20" dirty="0"/>
              <a:t> </a:t>
            </a:r>
            <a:r>
              <a:rPr spc="-5" dirty="0"/>
              <a:t>proiectare</a:t>
            </a: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  <a:tab pos="4791710" algn="l"/>
              </a:tabLst>
            </a:pPr>
            <a:r>
              <a:rPr dirty="0"/>
              <a:t>Proiectarea </a:t>
            </a:r>
            <a:r>
              <a:rPr spc="-5" dirty="0"/>
              <a:t>conceptuală</a:t>
            </a:r>
            <a:r>
              <a:rPr spc="-15" dirty="0"/>
              <a:t> </a:t>
            </a:r>
            <a:r>
              <a:rPr spc="-5" dirty="0"/>
              <a:t>cu</a:t>
            </a:r>
            <a:r>
              <a:rPr dirty="0"/>
              <a:t> </a:t>
            </a:r>
            <a:r>
              <a:rPr spc="-5" dirty="0"/>
              <a:t>ajutorul	</a:t>
            </a:r>
            <a:r>
              <a:rPr spc="-10" dirty="0"/>
              <a:t>modelului</a:t>
            </a:r>
            <a:r>
              <a:rPr spc="-15" dirty="0"/>
              <a:t> </a:t>
            </a:r>
            <a:r>
              <a:rPr spc="-10" dirty="0"/>
              <a:t>ER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6FE8B56-EBC8-490B-BB25-6B991AA6B56E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9260" y="617220"/>
            <a:ext cx="61817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Etapele proiectării </a:t>
            </a:r>
            <a:r>
              <a:rPr sz="3200" spc="-10" dirty="0"/>
              <a:t>bazelor </a:t>
            </a:r>
            <a:r>
              <a:rPr sz="3200" spc="-5" dirty="0"/>
              <a:t>de</a:t>
            </a:r>
            <a:r>
              <a:rPr sz="3200" spc="-45" dirty="0"/>
              <a:t> </a:t>
            </a:r>
            <a:r>
              <a:rPr sz="3200" spc="-5" dirty="0"/>
              <a:t>date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26363" y="1153667"/>
            <a:ext cx="8375015" cy="4534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ts val="2875"/>
              </a:lnSpc>
              <a:spcBef>
                <a:spcPts val="100"/>
              </a:spcBef>
              <a:buClr>
                <a:srgbClr val="00007B"/>
              </a:buClr>
              <a:buAutoNum type="arabicParenR"/>
              <a:tabLst>
                <a:tab pos="469265" algn="l"/>
                <a:tab pos="469900" algn="l"/>
                <a:tab pos="1704975" algn="l"/>
              </a:tabLst>
            </a:pP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Analiza	</a:t>
            </a:r>
            <a:r>
              <a:rPr sz="2400" b="1" i="1" u="heavy" spc="-10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solicitărilor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lnSpc>
                <a:spcPts val="2395"/>
              </a:lnSpc>
              <a:buClr>
                <a:srgbClr val="9999CA"/>
              </a:buClr>
              <a:buChar char="•"/>
              <a:tabLst>
                <a:tab pos="926465" algn="l"/>
                <a:tab pos="927100" algn="l"/>
              </a:tabLst>
            </a:pPr>
            <a:r>
              <a:rPr sz="2000" dirty="0">
                <a:latin typeface="Arial"/>
                <a:cs typeface="Arial"/>
              </a:rPr>
              <a:t>Ce </a:t>
            </a:r>
            <a:r>
              <a:rPr sz="2000" spc="-10" dirty="0">
                <a:latin typeface="Arial"/>
                <a:cs typeface="Arial"/>
              </a:rPr>
              <a:t>date, </a:t>
            </a:r>
            <a:r>
              <a:rPr sz="2000" spc="-5" dirty="0">
                <a:latin typeface="Arial"/>
                <a:cs typeface="Arial"/>
              </a:rPr>
              <a:t>aplicaţii </a:t>
            </a:r>
            <a:r>
              <a:rPr sz="2000" dirty="0">
                <a:latin typeface="Arial"/>
                <a:cs typeface="Arial"/>
              </a:rPr>
              <a:t>şi </a:t>
            </a:r>
            <a:r>
              <a:rPr sz="2000" spc="-5" dirty="0">
                <a:latin typeface="Arial"/>
                <a:cs typeface="Arial"/>
              </a:rPr>
              <a:t>operaţii </a:t>
            </a:r>
            <a:r>
              <a:rPr sz="2000" dirty="0">
                <a:latin typeface="Arial"/>
                <a:cs typeface="Arial"/>
              </a:rPr>
              <a:t>sunt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necesare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ts val="2875"/>
              </a:lnSpc>
              <a:buClr>
                <a:srgbClr val="00007B"/>
              </a:buClr>
              <a:buAutoNum type="arabicParenR"/>
              <a:tabLst>
                <a:tab pos="469265" algn="l"/>
                <a:tab pos="469900" algn="l"/>
              </a:tabLst>
            </a:pP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Proiectarea Conceptuală </a:t>
            </a:r>
            <a:r>
              <a:rPr sz="2400" b="1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a bazei de </a:t>
            </a:r>
            <a:r>
              <a:rPr sz="2400" b="1" i="1" u="heavy" spc="-10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date</a:t>
            </a:r>
            <a:r>
              <a:rPr sz="2400" b="1" spc="-10" dirty="0">
                <a:solidFill>
                  <a:srgbClr val="666699"/>
                </a:solidFill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926465" marR="5080" lvl="1" indent="-457200">
              <a:lnSpc>
                <a:spcPts val="1930"/>
              </a:lnSpc>
              <a:spcBef>
                <a:spcPts val="450"/>
              </a:spcBef>
              <a:buClr>
                <a:srgbClr val="9999CA"/>
              </a:buClr>
              <a:buChar char="•"/>
              <a:tabLst>
                <a:tab pos="926465" algn="l"/>
                <a:tab pos="927100" algn="l"/>
                <a:tab pos="3916045" algn="l"/>
              </a:tabLst>
            </a:pPr>
            <a:r>
              <a:rPr sz="2000" spc="-5" dirty="0">
                <a:latin typeface="Arial"/>
                <a:cs typeface="Arial"/>
              </a:rPr>
              <a:t>Descrierea la nivel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înalt a	</a:t>
            </a:r>
            <a:r>
              <a:rPr sz="2000" spc="-5" dirty="0">
                <a:latin typeface="Arial"/>
                <a:cs typeface="Arial"/>
              </a:rPr>
              <a:t>datelor </a:t>
            </a:r>
            <a:r>
              <a:rPr sz="2000" dirty="0">
                <a:latin typeface="Arial"/>
                <a:cs typeface="Arial"/>
              </a:rPr>
              <a:t>şi </a:t>
            </a:r>
            <a:r>
              <a:rPr sz="2000" spc="-5" dirty="0">
                <a:latin typeface="Arial"/>
                <a:cs typeface="Arial"/>
              </a:rPr>
              <a:t>constrângerilor dintre acestea  utilizând modelul </a:t>
            </a:r>
            <a:r>
              <a:rPr sz="2000" dirty="0">
                <a:latin typeface="Arial"/>
                <a:cs typeface="Arial"/>
              </a:rPr>
              <a:t>ER sau </a:t>
            </a:r>
            <a:r>
              <a:rPr sz="2000" spc="-10" dirty="0">
                <a:latin typeface="Arial"/>
                <a:cs typeface="Arial"/>
              </a:rPr>
              <a:t>un </a:t>
            </a:r>
            <a:r>
              <a:rPr sz="2000" spc="-5" dirty="0">
                <a:latin typeface="Arial"/>
                <a:cs typeface="Arial"/>
              </a:rPr>
              <a:t>model </a:t>
            </a:r>
            <a:r>
              <a:rPr sz="2000" dirty="0">
                <a:latin typeface="Arial"/>
                <a:cs typeface="Arial"/>
              </a:rPr>
              <a:t>similar </a:t>
            </a:r>
            <a:r>
              <a:rPr sz="2000" spc="-5" dirty="0">
                <a:latin typeface="Arial"/>
                <a:cs typeface="Arial"/>
              </a:rPr>
              <a:t>de nivel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înalt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ts val="2875"/>
              </a:lnSpc>
              <a:spcBef>
                <a:spcPts val="10"/>
              </a:spcBef>
              <a:buClr>
                <a:srgbClr val="00007B"/>
              </a:buClr>
              <a:buAutoNum type="arabicParenR"/>
              <a:tabLst>
                <a:tab pos="469265" algn="l"/>
                <a:tab pos="469900" algn="l"/>
              </a:tabLst>
            </a:pPr>
            <a:r>
              <a:rPr sz="2400" b="1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Proiectarea </a:t>
            </a: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Logică </a:t>
            </a:r>
            <a:r>
              <a:rPr sz="2400" b="1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a </a:t>
            </a: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bazei de</a:t>
            </a:r>
            <a:r>
              <a:rPr sz="2400" b="1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 </a:t>
            </a:r>
            <a:r>
              <a:rPr sz="2400" b="1" i="1" u="heavy" spc="-10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date</a:t>
            </a:r>
            <a:r>
              <a:rPr sz="2400" b="1" spc="-10" dirty="0">
                <a:solidFill>
                  <a:srgbClr val="9999CA"/>
                </a:solidFill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lnSpc>
                <a:spcPts val="2395"/>
              </a:lnSpc>
              <a:buClr>
                <a:srgbClr val="9999CA"/>
              </a:buClr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Convertirea modelului conceptual într-o schemă </a:t>
            </a:r>
            <a:r>
              <a:rPr sz="2000" dirty="0">
                <a:latin typeface="Arial"/>
                <a:cs typeface="Arial"/>
              </a:rPr>
              <a:t>de baze de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date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ts val="2875"/>
              </a:lnSpc>
              <a:spcBef>
                <a:spcPts val="10"/>
              </a:spcBef>
              <a:buClr>
                <a:srgbClr val="00007B"/>
              </a:buClr>
              <a:buAutoNum type="arabicParenR"/>
              <a:tabLst>
                <a:tab pos="469265" algn="l"/>
                <a:tab pos="469900" algn="l"/>
              </a:tabLst>
            </a:pP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Rafinarea</a:t>
            </a:r>
            <a:r>
              <a:rPr sz="2400" b="1" i="1" u="heavy" spc="10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 </a:t>
            </a: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schemei</a:t>
            </a:r>
            <a:endParaRPr sz="2400">
              <a:latin typeface="Arial"/>
              <a:cs typeface="Arial"/>
            </a:endParaRPr>
          </a:p>
          <a:p>
            <a:pPr marL="926465" marR="284480" lvl="1" indent="-457200">
              <a:lnSpc>
                <a:spcPts val="1920"/>
              </a:lnSpc>
              <a:spcBef>
                <a:spcPts val="459"/>
              </a:spcBef>
              <a:buClr>
                <a:srgbClr val="9999CA"/>
              </a:buClr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Normalizarea relaţiilor: controlul schemei din punct de vedere al  redundanţei şi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anomaliilor asociate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acesteia.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ts val="2875"/>
              </a:lnSpc>
              <a:spcBef>
                <a:spcPts val="25"/>
              </a:spcBef>
              <a:buClr>
                <a:srgbClr val="00007B"/>
              </a:buClr>
              <a:buAutoNum type="arabicParenR"/>
              <a:tabLst>
                <a:tab pos="469265" algn="l"/>
                <a:tab pos="469900" algn="l"/>
              </a:tabLst>
            </a:pPr>
            <a:r>
              <a:rPr sz="2400" b="1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Proiectarea </a:t>
            </a: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fizică </a:t>
            </a:r>
            <a:r>
              <a:rPr sz="2400" b="1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a </a:t>
            </a: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bazei </a:t>
            </a:r>
            <a:r>
              <a:rPr sz="2400" b="1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de</a:t>
            </a: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 date: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lnSpc>
                <a:spcPts val="2395"/>
              </a:lnSpc>
              <a:buClr>
                <a:srgbClr val="9999CA"/>
              </a:buClr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Indexare, grupare (clustering)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...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ts val="2875"/>
              </a:lnSpc>
              <a:spcBef>
                <a:spcPts val="10"/>
              </a:spcBef>
              <a:buClr>
                <a:srgbClr val="00007B"/>
              </a:buClr>
              <a:buAutoNum type="arabicParenR"/>
              <a:tabLst>
                <a:tab pos="469265" algn="l"/>
                <a:tab pos="469900" algn="l"/>
              </a:tabLst>
            </a:pPr>
            <a:r>
              <a:rPr sz="2400" b="1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Proiectarea </a:t>
            </a: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sistemului </a:t>
            </a:r>
            <a:r>
              <a:rPr sz="2400" b="1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de </a:t>
            </a: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securitate</a:t>
            </a:r>
            <a:r>
              <a:rPr sz="2400" b="1" i="1" spc="-15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9999CA"/>
                </a:solidFill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lnSpc>
                <a:spcPts val="2395"/>
              </a:lnSpc>
              <a:buClr>
                <a:srgbClr val="9999CA"/>
              </a:buClr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Identificarea diferitelor grupuri </a:t>
            </a:r>
            <a:r>
              <a:rPr sz="2000" spc="-10" dirty="0">
                <a:latin typeface="Arial"/>
                <a:cs typeface="Arial"/>
              </a:rPr>
              <a:t>de </a:t>
            </a:r>
            <a:r>
              <a:rPr sz="2000" spc="-5" dirty="0">
                <a:latin typeface="Arial"/>
                <a:cs typeface="Arial"/>
              </a:rPr>
              <a:t>utilizatori </a:t>
            </a:r>
            <a:r>
              <a:rPr sz="2000" dirty="0">
                <a:latin typeface="Arial"/>
                <a:cs typeface="Arial"/>
              </a:rPr>
              <a:t>şi a rolurilor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acestora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A9E2FBE-9E9B-4306-9014-1E9BB6CBF4BC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630936"/>
            <a:ext cx="64020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Proiectarea conceptuală a bazei de</a:t>
            </a:r>
            <a:r>
              <a:rPr sz="2800" spc="45" dirty="0"/>
              <a:t> </a:t>
            </a:r>
            <a:r>
              <a:rPr sz="2800" spc="-5" dirty="0"/>
              <a:t>date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77952" y="1351787"/>
            <a:ext cx="8919210" cy="4128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678815" indent="-342900">
              <a:lnSpc>
                <a:spcPct val="119600"/>
              </a:lnSpc>
              <a:spcBef>
                <a:spcPts val="10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b="1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Probleme ale proiectării conceptuale:</a:t>
            </a:r>
            <a:r>
              <a:rPr sz="2400" b="1" i="1" spc="-5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( </a:t>
            </a:r>
            <a:r>
              <a:rPr sz="2400" i="1" spc="-5" dirty="0">
                <a:latin typeface="Arial"/>
                <a:cs typeface="Arial"/>
              </a:rPr>
              <a:t>etapă </a:t>
            </a:r>
            <a:r>
              <a:rPr sz="2400" i="1" dirty="0">
                <a:latin typeface="Arial"/>
                <a:cs typeface="Arial"/>
              </a:rPr>
              <a:t>în care se  </a:t>
            </a:r>
            <a:r>
              <a:rPr sz="2400" i="1" spc="-5" dirty="0">
                <a:latin typeface="Arial"/>
                <a:cs typeface="Arial"/>
              </a:rPr>
              <a:t>utilizează </a:t>
            </a:r>
            <a:r>
              <a:rPr sz="2400" i="1" spc="-5" dirty="0">
                <a:solidFill>
                  <a:srgbClr val="666699"/>
                </a:solidFill>
                <a:latin typeface="Arial"/>
                <a:cs typeface="Arial"/>
              </a:rPr>
              <a:t>modelul</a:t>
            </a:r>
            <a:r>
              <a:rPr sz="2400" i="1" spc="10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666699"/>
                </a:solidFill>
                <a:latin typeface="Arial"/>
                <a:cs typeface="Arial"/>
              </a:rPr>
              <a:t>ER</a:t>
            </a:r>
            <a:r>
              <a:rPr sz="2400" i="1" dirty="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756285" marR="1229360" lvl="1" indent="-287020">
              <a:lnSpc>
                <a:spcPct val="120000"/>
              </a:lnSpc>
              <a:spcBef>
                <a:spcPts val="505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Care sunt </a:t>
            </a:r>
            <a:r>
              <a:rPr sz="2000" i="1" spc="-5" dirty="0">
                <a:solidFill>
                  <a:srgbClr val="666699"/>
                </a:solidFill>
                <a:latin typeface="Arial"/>
                <a:cs typeface="Arial"/>
              </a:rPr>
              <a:t>entităţile </a:t>
            </a:r>
            <a:r>
              <a:rPr sz="2000" dirty="0">
                <a:latin typeface="Arial"/>
                <a:cs typeface="Arial"/>
              </a:rPr>
              <a:t>şi </a:t>
            </a:r>
            <a:r>
              <a:rPr sz="2000" i="1" spc="-5" dirty="0">
                <a:solidFill>
                  <a:srgbClr val="666699"/>
                </a:solidFill>
                <a:latin typeface="Arial"/>
                <a:cs typeface="Arial"/>
              </a:rPr>
              <a:t>legăturile </a:t>
            </a:r>
            <a:r>
              <a:rPr sz="2000" spc="-5" dirty="0">
                <a:latin typeface="Arial"/>
                <a:cs typeface="Arial"/>
              </a:rPr>
              <a:t>dintre </a:t>
            </a:r>
            <a:r>
              <a:rPr sz="2000" spc="-10" dirty="0">
                <a:latin typeface="Arial"/>
                <a:cs typeface="Arial"/>
              </a:rPr>
              <a:t>acestea </a:t>
            </a:r>
            <a:r>
              <a:rPr sz="2000" spc="-5" dirty="0">
                <a:latin typeface="Arial"/>
                <a:cs typeface="Arial"/>
              </a:rPr>
              <a:t>în </a:t>
            </a:r>
            <a:r>
              <a:rPr sz="2000" spc="-10" dirty="0">
                <a:latin typeface="Arial"/>
                <a:cs typeface="Arial"/>
              </a:rPr>
              <a:t>întreprindere  </a:t>
            </a:r>
            <a:r>
              <a:rPr sz="2000" spc="-5" dirty="0">
                <a:latin typeface="Arial"/>
                <a:cs typeface="Arial"/>
              </a:rPr>
              <a:t>(organizaţie)?</a:t>
            </a:r>
            <a:endParaRPr sz="2000">
              <a:latin typeface="Arial"/>
              <a:cs typeface="Arial"/>
            </a:endParaRPr>
          </a:p>
          <a:p>
            <a:pPr marL="756285" marR="5080" lvl="1" indent="-287020">
              <a:lnSpc>
                <a:spcPct val="120000"/>
              </a:lnSpc>
              <a:spcBef>
                <a:spcPts val="470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Ce </a:t>
            </a:r>
            <a:r>
              <a:rPr sz="2000" spc="-5" dirty="0">
                <a:latin typeface="Arial"/>
                <a:cs typeface="Arial"/>
              </a:rPr>
              <a:t>informaţii despre aceste entităţi </a:t>
            </a:r>
            <a:r>
              <a:rPr sz="2000" dirty="0">
                <a:latin typeface="Arial"/>
                <a:cs typeface="Arial"/>
              </a:rPr>
              <a:t>şi </a:t>
            </a:r>
            <a:r>
              <a:rPr sz="2000" spc="-5" dirty="0">
                <a:latin typeface="Arial"/>
                <a:cs typeface="Arial"/>
              </a:rPr>
              <a:t>legături vor fi memorate în </a:t>
            </a:r>
            <a:r>
              <a:rPr sz="2000" dirty="0">
                <a:latin typeface="Arial"/>
                <a:cs typeface="Arial"/>
              </a:rPr>
              <a:t>baza </a:t>
            </a:r>
            <a:r>
              <a:rPr sz="2000" spc="-5" dirty="0">
                <a:latin typeface="Arial"/>
                <a:cs typeface="Arial"/>
              </a:rPr>
              <a:t>de  date?</a:t>
            </a:r>
            <a:endParaRPr sz="2000">
              <a:latin typeface="Arial"/>
              <a:cs typeface="Arial"/>
            </a:endParaRPr>
          </a:p>
          <a:p>
            <a:pPr marL="756285" marR="455295" lvl="1" indent="-287020">
              <a:lnSpc>
                <a:spcPct val="119500"/>
              </a:lnSpc>
              <a:spcBef>
                <a:spcPts val="480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  <a:tab pos="4817745" algn="l"/>
              </a:tabLst>
            </a:pPr>
            <a:r>
              <a:rPr sz="2000" dirty="0">
                <a:latin typeface="Arial"/>
                <a:cs typeface="Arial"/>
              </a:rPr>
              <a:t>Ce </a:t>
            </a:r>
            <a:r>
              <a:rPr sz="2000" i="1" spc="-5" dirty="0">
                <a:latin typeface="Arial"/>
                <a:cs typeface="Arial"/>
              </a:rPr>
              <a:t>constrângeri de integritate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şi ce	</a:t>
            </a:r>
            <a:r>
              <a:rPr sz="2000" i="1" spc="-5" dirty="0">
                <a:latin typeface="Arial"/>
                <a:cs typeface="Arial"/>
              </a:rPr>
              <a:t>reguli </a:t>
            </a:r>
            <a:r>
              <a:rPr sz="2000" i="1" dirty="0">
                <a:latin typeface="Arial"/>
                <a:cs typeface="Arial"/>
              </a:rPr>
              <a:t>de </a:t>
            </a:r>
            <a:r>
              <a:rPr sz="2000" i="1" spc="-5" dirty="0">
                <a:latin typeface="Arial"/>
                <a:cs typeface="Arial"/>
              </a:rPr>
              <a:t>afacere </a:t>
            </a:r>
            <a:r>
              <a:rPr sz="2000" spc="-5" dirty="0">
                <a:latin typeface="Arial"/>
                <a:cs typeface="Arial"/>
              </a:rPr>
              <a:t>trebuie luate </a:t>
            </a:r>
            <a:r>
              <a:rPr sz="2000" dirty="0">
                <a:latin typeface="Arial"/>
                <a:cs typeface="Arial"/>
              </a:rPr>
              <a:t>în  </a:t>
            </a:r>
            <a:r>
              <a:rPr sz="2000" spc="-5" dirty="0">
                <a:latin typeface="Arial"/>
                <a:cs typeface="Arial"/>
              </a:rPr>
              <a:t>considerare?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960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Cum se </a:t>
            </a:r>
            <a:r>
              <a:rPr sz="2000" spc="-5" dirty="0">
                <a:latin typeface="Arial"/>
                <a:cs typeface="Arial"/>
              </a:rPr>
              <a:t>reprezintă grafic </a:t>
            </a:r>
            <a:r>
              <a:rPr sz="2000" dirty="0">
                <a:latin typeface="Arial"/>
                <a:cs typeface="Arial"/>
              </a:rPr>
              <a:t>schema </a:t>
            </a:r>
            <a:r>
              <a:rPr sz="2000" spc="-5" dirty="0">
                <a:latin typeface="Arial"/>
                <a:cs typeface="Arial"/>
              </a:rPr>
              <a:t>bazei </a:t>
            </a:r>
            <a:r>
              <a:rPr sz="2000" spc="-10" dirty="0">
                <a:latin typeface="Arial"/>
                <a:cs typeface="Arial"/>
              </a:rPr>
              <a:t>de </a:t>
            </a:r>
            <a:r>
              <a:rPr sz="2000" spc="-5" dirty="0">
                <a:latin typeface="Arial"/>
                <a:cs typeface="Arial"/>
              </a:rPr>
              <a:t>date </a:t>
            </a:r>
            <a:r>
              <a:rPr sz="2000" dirty="0">
                <a:latin typeface="Arial"/>
                <a:cs typeface="Arial"/>
              </a:rPr>
              <a:t>( </a:t>
            </a:r>
            <a:r>
              <a:rPr sz="2000" i="1" spc="-5" dirty="0">
                <a:latin typeface="Arial"/>
                <a:cs typeface="Arial"/>
              </a:rPr>
              <a:t>diagrama</a:t>
            </a:r>
            <a:r>
              <a:rPr sz="2000" i="1" spc="-6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ER</a:t>
            </a:r>
            <a:r>
              <a:rPr sz="2000" dirty="0">
                <a:latin typeface="Arial"/>
                <a:cs typeface="Arial"/>
              </a:rPr>
              <a:t>).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944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  <a:tab pos="1769745" algn="l"/>
              </a:tabLst>
            </a:pPr>
            <a:r>
              <a:rPr sz="2000" spc="-5" dirty="0">
                <a:latin typeface="Arial"/>
                <a:cs typeface="Arial"/>
              </a:rPr>
              <a:t>Cum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	</a:t>
            </a:r>
            <a:r>
              <a:rPr sz="2000" spc="-5" dirty="0">
                <a:latin typeface="Arial"/>
                <a:cs typeface="Arial"/>
              </a:rPr>
              <a:t>transpune diagrama </a:t>
            </a:r>
            <a:r>
              <a:rPr sz="2000" dirty="0">
                <a:latin typeface="Arial"/>
                <a:cs typeface="Arial"/>
              </a:rPr>
              <a:t>ER </a:t>
            </a:r>
            <a:r>
              <a:rPr sz="2000" spc="-5" dirty="0">
                <a:latin typeface="Arial"/>
                <a:cs typeface="Arial"/>
              </a:rPr>
              <a:t>într-o </a:t>
            </a:r>
            <a:r>
              <a:rPr sz="2000" dirty="0">
                <a:latin typeface="Arial"/>
                <a:cs typeface="Arial"/>
              </a:rPr>
              <a:t>schemă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relaţională?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A5E18F5-4B8A-44F7-ACB9-DD68DCEDA76E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652271"/>
            <a:ext cx="43345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Modelul</a:t>
            </a:r>
            <a:r>
              <a:rPr sz="3200" spc="-60" dirty="0"/>
              <a:t> </a:t>
            </a:r>
            <a:r>
              <a:rPr sz="3200" spc="-5" dirty="0"/>
              <a:t>Entitate-Relaţie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02919" y="1162811"/>
            <a:ext cx="8024495" cy="118237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25"/>
              </a:spcBef>
              <a:buClr>
                <a:srgbClr val="00007B"/>
              </a:buClr>
              <a:buSzPct val="77777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Model de date conceptual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nivel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înalt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29"/>
              </a:spcBef>
              <a:buClr>
                <a:srgbClr val="00007B"/>
              </a:buClr>
              <a:buSzPct val="77777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Dezvoltat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Chen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(1976)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475"/>
              </a:spcBef>
              <a:buClr>
                <a:srgbClr val="00007B"/>
              </a:buClr>
              <a:buSzPct val="77777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Model de date conceptual - </a:t>
            </a:r>
            <a:r>
              <a:rPr sz="1800" spc="-5" dirty="0">
                <a:latin typeface="Times New Roman"/>
                <a:cs typeface="Times New Roman"/>
              </a:rPr>
              <a:t>set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concepte </a:t>
            </a:r>
            <a:r>
              <a:rPr sz="1800" dirty="0">
                <a:latin typeface="Times New Roman"/>
                <a:cs typeface="Times New Roman"/>
              </a:rPr>
              <a:t>care descriu </a:t>
            </a:r>
            <a:r>
              <a:rPr sz="1800" spc="-5" dirty="0">
                <a:latin typeface="Times New Roman"/>
                <a:cs typeface="Times New Roman"/>
              </a:rPr>
              <a:t>structura </a:t>
            </a:r>
            <a:r>
              <a:rPr sz="1800" dirty="0">
                <a:latin typeface="Times New Roman"/>
                <a:cs typeface="Times New Roman"/>
              </a:rPr>
              <a:t>unei </a:t>
            </a:r>
            <a:r>
              <a:rPr sz="1800" spc="-5" dirty="0">
                <a:latin typeface="Times New Roman"/>
                <a:cs typeface="Times New Roman"/>
              </a:rPr>
              <a:t>baze </a:t>
            </a:r>
            <a:r>
              <a:rPr sz="1800" dirty="0">
                <a:latin typeface="Times New Roman"/>
                <a:cs typeface="Times New Roman"/>
              </a:rPr>
              <a:t>de date  precum </a:t>
            </a:r>
            <a:r>
              <a:rPr sz="1800" spc="-5" dirty="0">
                <a:latin typeface="Times New Roman"/>
                <a:cs typeface="Times New Roman"/>
              </a:rPr>
              <a:t>şi tranzacţiile </a:t>
            </a:r>
            <a:r>
              <a:rPr sz="180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regăsire şi </a:t>
            </a:r>
            <a:r>
              <a:rPr sz="180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reactualizare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asociate.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9244" y="2660896"/>
            <a:ext cx="1978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6635" algn="l"/>
              </a:tabLst>
            </a:pPr>
            <a:r>
              <a:rPr sz="1800" dirty="0">
                <a:latin typeface="Times New Roman"/>
                <a:cs typeface="Times New Roman"/>
              </a:rPr>
              <a:t>Idee	Model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4720" y="2584703"/>
            <a:ext cx="1478280" cy="57594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5"/>
              </a:spcBef>
              <a:tabLst>
                <a:tab pos="1065530" algn="l"/>
                <a:tab pos="1464945" algn="l"/>
              </a:tabLst>
            </a:pPr>
            <a:r>
              <a:rPr sz="1800" spc="-5" dirty="0">
                <a:latin typeface="Times New Roman"/>
                <a:cs typeface="Times New Roman"/>
              </a:rPr>
              <a:t>Schema 	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relaţională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05051" y="2584703"/>
            <a:ext cx="2162175" cy="1536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SGBD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relaţional</a:t>
            </a:r>
            <a:endParaRPr sz="1800">
              <a:latin typeface="Times New Roman"/>
              <a:cs typeface="Times New Roman"/>
            </a:endParaRPr>
          </a:p>
          <a:p>
            <a:pPr marL="547370">
              <a:lnSpc>
                <a:spcPct val="100000"/>
              </a:lnSpc>
              <a:spcBef>
                <a:spcPts val="1070"/>
              </a:spcBef>
            </a:pPr>
            <a:r>
              <a:rPr sz="1800" spc="-5" dirty="0">
                <a:latin typeface="Times New Roman"/>
                <a:cs typeface="Times New Roman"/>
              </a:rPr>
              <a:t>-tipuri de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entităţi</a:t>
            </a:r>
            <a:endParaRPr sz="1800">
              <a:latin typeface="Times New Roman"/>
              <a:cs typeface="Times New Roman"/>
            </a:endParaRPr>
          </a:p>
          <a:p>
            <a:pPr marL="547370">
              <a:lnSpc>
                <a:spcPct val="1000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-tipuri de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legături</a:t>
            </a:r>
            <a:endParaRPr sz="1800">
              <a:latin typeface="Times New Roman"/>
              <a:cs typeface="Times New Roman"/>
            </a:endParaRPr>
          </a:p>
          <a:p>
            <a:pPr marL="54737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-atribute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320291" y="2815335"/>
            <a:ext cx="330835" cy="99060"/>
            <a:chOff x="1320291" y="2815335"/>
            <a:chExt cx="330835" cy="99060"/>
          </a:xfrm>
        </p:grpSpPr>
        <p:sp>
          <p:nvSpPr>
            <p:cNvPr id="8" name="object 8"/>
            <p:cNvSpPr/>
            <p:nvPr/>
          </p:nvSpPr>
          <p:spPr>
            <a:xfrm>
              <a:off x="1320291" y="2864103"/>
              <a:ext cx="234950" cy="0"/>
            </a:xfrm>
            <a:custGeom>
              <a:avLst/>
              <a:gdLst/>
              <a:ahLst/>
              <a:cxnLst/>
              <a:rect l="l" t="t" r="r" b="b"/>
              <a:pathLst>
                <a:path w="234950">
                  <a:moveTo>
                    <a:pt x="0" y="0"/>
                  </a:moveTo>
                  <a:lnTo>
                    <a:pt x="234696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51939" y="2815335"/>
              <a:ext cx="99060" cy="99060"/>
            </a:xfrm>
            <a:custGeom>
              <a:avLst/>
              <a:gdLst/>
              <a:ahLst/>
              <a:cxnLst/>
              <a:rect l="l" t="t" r="r" b="b"/>
              <a:pathLst>
                <a:path w="99060" h="99060">
                  <a:moveTo>
                    <a:pt x="0" y="0"/>
                  </a:moveTo>
                  <a:lnTo>
                    <a:pt x="0" y="99060"/>
                  </a:lnTo>
                  <a:lnTo>
                    <a:pt x="99059" y="487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2864104" y="2815335"/>
            <a:ext cx="414655" cy="99060"/>
            <a:chOff x="2864104" y="2815335"/>
            <a:chExt cx="414655" cy="99060"/>
          </a:xfrm>
        </p:grpSpPr>
        <p:sp>
          <p:nvSpPr>
            <p:cNvPr id="11" name="object 11"/>
            <p:cNvSpPr/>
            <p:nvPr/>
          </p:nvSpPr>
          <p:spPr>
            <a:xfrm>
              <a:off x="2864104" y="2864103"/>
              <a:ext cx="317500" cy="0"/>
            </a:xfrm>
            <a:custGeom>
              <a:avLst/>
              <a:gdLst/>
              <a:ahLst/>
              <a:cxnLst/>
              <a:rect l="l" t="t" r="r" b="b"/>
              <a:pathLst>
                <a:path w="317500">
                  <a:moveTo>
                    <a:pt x="0" y="0"/>
                  </a:moveTo>
                  <a:lnTo>
                    <a:pt x="316992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178048" y="2815335"/>
              <a:ext cx="100965" cy="99060"/>
            </a:xfrm>
            <a:custGeom>
              <a:avLst/>
              <a:gdLst/>
              <a:ahLst/>
              <a:cxnLst/>
              <a:rect l="l" t="t" r="r" b="b"/>
              <a:pathLst>
                <a:path w="100964" h="99060">
                  <a:moveTo>
                    <a:pt x="0" y="0"/>
                  </a:moveTo>
                  <a:lnTo>
                    <a:pt x="0" y="99060"/>
                  </a:lnTo>
                  <a:lnTo>
                    <a:pt x="100583" y="487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4936744" y="2815335"/>
            <a:ext cx="100965" cy="99060"/>
          </a:xfrm>
          <a:custGeom>
            <a:avLst/>
            <a:gdLst/>
            <a:ahLst/>
            <a:cxnLst/>
            <a:rect l="l" t="t" r="r" b="b"/>
            <a:pathLst>
              <a:path w="100964" h="99060">
                <a:moveTo>
                  <a:pt x="0" y="0"/>
                </a:moveTo>
                <a:lnTo>
                  <a:pt x="0" y="99060"/>
                </a:lnTo>
                <a:lnTo>
                  <a:pt x="100583" y="4876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82168" y="5020055"/>
            <a:ext cx="24618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Arial"/>
                <a:cs typeface="Arial"/>
              </a:rPr>
              <a:t>Diagrama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ER</a:t>
            </a:r>
            <a:endParaRPr sz="32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15</a:t>
            </a:fld>
            <a:endParaRPr dirty="0"/>
          </a:p>
        </p:txBody>
      </p:sp>
      <p:sp>
        <p:nvSpPr>
          <p:cNvPr id="15" name="object 15"/>
          <p:cNvSpPr txBox="1"/>
          <p:nvPr/>
        </p:nvSpPr>
        <p:spPr>
          <a:xfrm>
            <a:off x="3247644" y="4337304"/>
            <a:ext cx="5386070" cy="2021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685" indent="-134620">
              <a:lnSpc>
                <a:spcPct val="100000"/>
              </a:lnSpc>
              <a:spcBef>
                <a:spcPts val="100"/>
              </a:spcBef>
              <a:buClr>
                <a:srgbClr val="00007B"/>
              </a:buClr>
              <a:buSzPct val="72222"/>
              <a:buFont typeface="Arial"/>
              <a:buChar char="■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Este un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graf:</a:t>
            </a:r>
            <a:endParaRPr sz="1800">
              <a:latin typeface="Times New Roman"/>
              <a:cs typeface="Times New Roman"/>
            </a:endParaRPr>
          </a:p>
          <a:p>
            <a:pPr marL="469900" marR="558165" lvl="1" indent="-635">
              <a:lnSpc>
                <a:spcPct val="100000"/>
              </a:lnSpc>
              <a:spcBef>
                <a:spcPts val="10"/>
              </a:spcBef>
              <a:buClr>
                <a:srgbClr val="9999CA"/>
              </a:buClr>
              <a:buSzPct val="77777"/>
              <a:buFont typeface="Arial"/>
              <a:buChar char="□"/>
              <a:tabLst>
                <a:tab pos="686435" algn="l"/>
              </a:tabLst>
            </a:pPr>
            <a:r>
              <a:rPr sz="1800" dirty="0">
                <a:latin typeface="Times New Roman"/>
                <a:cs typeface="Times New Roman"/>
              </a:rPr>
              <a:t>nodurile </a:t>
            </a:r>
            <a:r>
              <a:rPr sz="1800" spc="-5" dirty="0">
                <a:latin typeface="Times New Roman"/>
                <a:cs typeface="Times New Roman"/>
              </a:rPr>
              <a:t>reprezintă tipuri </a:t>
            </a:r>
            <a:r>
              <a:rPr sz="1800" dirty="0">
                <a:latin typeface="Times New Roman"/>
                <a:cs typeface="Times New Roman"/>
              </a:rPr>
              <a:t>de entităţi, </a:t>
            </a:r>
            <a:r>
              <a:rPr sz="1800" spc="-5" dirty="0">
                <a:latin typeface="Times New Roman"/>
                <a:cs typeface="Times New Roman"/>
              </a:rPr>
              <a:t>tipuri </a:t>
            </a:r>
            <a:r>
              <a:rPr sz="1800" dirty="0">
                <a:latin typeface="Times New Roman"/>
                <a:cs typeface="Times New Roman"/>
              </a:rPr>
              <a:t>de  </a:t>
            </a:r>
            <a:r>
              <a:rPr sz="1800" spc="-5" dirty="0">
                <a:latin typeface="Times New Roman"/>
                <a:cs typeface="Times New Roman"/>
              </a:rPr>
              <a:t>legături şi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atribute,</a:t>
            </a:r>
            <a:endParaRPr sz="1800">
              <a:latin typeface="Times New Roman"/>
              <a:cs typeface="Times New Roman"/>
            </a:endParaRPr>
          </a:p>
          <a:p>
            <a:pPr marL="469265" marR="5080" lvl="1">
              <a:lnSpc>
                <a:spcPct val="100000"/>
              </a:lnSpc>
              <a:buClr>
                <a:srgbClr val="9999CA"/>
              </a:buClr>
              <a:buSzPct val="77777"/>
              <a:buFont typeface="Arial"/>
              <a:buChar char="□"/>
              <a:tabLst>
                <a:tab pos="686435" algn="l"/>
              </a:tabLst>
            </a:pPr>
            <a:r>
              <a:rPr sz="1800" spc="-5" dirty="0">
                <a:latin typeface="Times New Roman"/>
                <a:cs typeface="Times New Roman"/>
              </a:rPr>
              <a:t>arcele leagă tipurile </a:t>
            </a:r>
            <a:r>
              <a:rPr sz="180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entităţi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atributele lor,  </a:t>
            </a:r>
            <a:r>
              <a:rPr sz="1800" dirty="0">
                <a:latin typeface="Times New Roman"/>
                <a:cs typeface="Times New Roman"/>
              </a:rPr>
              <a:t>respectiv </a:t>
            </a:r>
            <a:r>
              <a:rPr sz="1800" spc="-5" dirty="0">
                <a:latin typeface="Times New Roman"/>
                <a:cs typeface="Times New Roman"/>
              </a:rPr>
              <a:t>tipurile </a:t>
            </a:r>
            <a:r>
              <a:rPr sz="180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entităţi </a:t>
            </a:r>
            <a:r>
              <a:rPr sz="1800" dirty="0">
                <a:latin typeface="Times New Roman"/>
                <a:cs typeface="Times New Roman"/>
              </a:rPr>
              <a:t>cu </a:t>
            </a:r>
            <a:r>
              <a:rPr sz="1800" spc="-5" dirty="0">
                <a:latin typeface="Times New Roman"/>
                <a:cs typeface="Times New Roman"/>
              </a:rPr>
              <a:t>simbolurile asocierilor  corespunzătoare</a:t>
            </a:r>
            <a:endParaRPr sz="180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90"/>
              </a:spcBef>
              <a:buClr>
                <a:srgbClr val="00007B"/>
              </a:buClr>
              <a:buSzPct val="72222"/>
              <a:buFont typeface="Arial"/>
              <a:buChar char="■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Notaţie </a:t>
            </a:r>
            <a:r>
              <a:rPr sz="1800" spc="-5" dirty="0">
                <a:latin typeface="Times New Roman"/>
                <a:cs typeface="Times New Roman"/>
              </a:rPr>
              <a:t>simbolică </a:t>
            </a:r>
            <a:r>
              <a:rPr sz="1800" dirty="0">
                <a:latin typeface="Times New Roman"/>
                <a:cs typeface="Times New Roman"/>
              </a:rPr>
              <a:t>ce </a:t>
            </a:r>
            <a:r>
              <a:rPr sz="1800" spc="-5" dirty="0">
                <a:latin typeface="Times New Roman"/>
                <a:cs typeface="Times New Roman"/>
              </a:rPr>
              <a:t>descrie schema </a:t>
            </a:r>
            <a:r>
              <a:rPr sz="1800" dirty="0">
                <a:latin typeface="Times New Roman"/>
                <a:cs typeface="Times New Roman"/>
              </a:rPr>
              <a:t>unei </a:t>
            </a:r>
            <a:r>
              <a:rPr sz="1800" spc="-5" dirty="0">
                <a:latin typeface="Times New Roman"/>
                <a:cs typeface="Times New Roman"/>
              </a:rPr>
              <a:t>baze </a:t>
            </a:r>
            <a:r>
              <a:rPr sz="1800" dirty="0">
                <a:latin typeface="Times New Roman"/>
                <a:cs typeface="Times New Roman"/>
              </a:rPr>
              <a:t>de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8244" y="3419855"/>
            <a:ext cx="48310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268220" algn="l"/>
              </a:tabLst>
            </a:pPr>
            <a:r>
              <a:rPr sz="3200" spc="-5" dirty="0">
                <a:latin typeface="Arial"/>
                <a:cs typeface="Arial"/>
              </a:rPr>
              <a:t>Elementele	modelului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E-R</a:t>
            </a:r>
            <a:endParaRPr sz="3200">
              <a:latin typeface="Arial"/>
              <a:cs typeface="Arial"/>
            </a:endParaRP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5E2BBF4A-1C32-49F8-BE57-AEFED404AEBC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368808"/>
            <a:ext cx="59556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79420" algn="l"/>
              </a:tabLst>
            </a:pPr>
            <a:r>
              <a:rPr sz="4000" spc="-5" dirty="0"/>
              <a:t>Exemple</a:t>
            </a:r>
            <a:r>
              <a:rPr sz="4000" spc="5" dirty="0"/>
              <a:t> </a:t>
            </a:r>
            <a:r>
              <a:rPr sz="4000" spc="-5" dirty="0"/>
              <a:t>de	diagrame</a:t>
            </a:r>
            <a:r>
              <a:rPr sz="4000" spc="-65" dirty="0"/>
              <a:t> </a:t>
            </a:r>
            <a:r>
              <a:rPr sz="4000" spc="-10" dirty="0"/>
              <a:t>ER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638301" y="1566417"/>
            <a:ext cx="8811895" cy="4391025"/>
            <a:chOff x="638301" y="1566417"/>
            <a:chExt cx="8811895" cy="4391025"/>
          </a:xfrm>
        </p:grpSpPr>
        <p:sp>
          <p:nvSpPr>
            <p:cNvPr id="4" name="object 4"/>
            <p:cNvSpPr/>
            <p:nvPr/>
          </p:nvSpPr>
          <p:spPr>
            <a:xfrm>
              <a:off x="638301" y="1566417"/>
              <a:ext cx="8811767" cy="439064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85340" y="4180839"/>
              <a:ext cx="139065" cy="5080"/>
            </a:xfrm>
            <a:custGeom>
              <a:avLst/>
              <a:gdLst/>
              <a:ahLst/>
              <a:cxnLst/>
              <a:rect l="l" t="t" r="r" b="b"/>
              <a:pathLst>
                <a:path w="139064" h="5079">
                  <a:moveTo>
                    <a:pt x="0" y="0"/>
                  </a:moveTo>
                  <a:lnTo>
                    <a:pt x="45719" y="0"/>
                  </a:lnTo>
                </a:path>
                <a:path w="139064" h="5079">
                  <a:moveTo>
                    <a:pt x="92963" y="4572"/>
                  </a:moveTo>
                  <a:lnTo>
                    <a:pt x="138683" y="4572"/>
                  </a:lnTo>
                </a:path>
              </a:pathLst>
            </a:custGeom>
            <a:ln w="22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092959" y="4584700"/>
              <a:ext cx="144780" cy="7620"/>
            </a:xfrm>
            <a:custGeom>
              <a:avLst/>
              <a:gdLst/>
              <a:ahLst/>
              <a:cxnLst/>
              <a:rect l="l" t="t" r="r" b="b"/>
              <a:pathLst>
                <a:path w="144780" h="7620">
                  <a:moveTo>
                    <a:pt x="144780" y="0"/>
                  </a:moveTo>
                  <a:lnTo>
                    <a:pt x="120396" y="3047"/>
                  </a:lnTo>
                  <a:lnTo>
                    <a:pt x="97536" y="3047"/>
                  </a:lnTo>
                </a:path>
                <a:path w="144780" h="7620">
                  <a:moveTo>
                    <a:pt x="47244" y="7619"/>
                  </a:moveTo>
                  <a:lnTo>
                    <a:pt x="0" y="7619"/>
                  </a:lnTo>
                </a:path>
              </a:pathLst>
            </a:custGeom>
            <a:ln w="22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96948" y="4592319"/>
              <a:ext cx="50800" cy="1905"/>
            </a:xfrm>
            <a:custGeom>
              <a:avLst/>
              <a:gdLst/>
              <a:ahLst/>
              <a:cxnLst/>
              <a:rect l="l" t="t" r="r" b="b"/>
              <a:pathLst>
                <a:path w="50800" h="1904">
                  <a:moveTo>
                    <a:pt x="-11430" y="762"/>
                  </a:moveTo>
                  <a:lnTo>
                    <a:pt x="61722" y="762"/>
                  </a:lnTo>
                </a:path>
              </a:pathLst>
            </a:custGeom>
            <a:ln w="243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903984" y="4587747"/>
              <a:ext cx="45720" cy="5080"/>
            </a:xfrm>
            <a:custGeom>
              <a:avLst/>
              <a:gdLst/>
              <a:ahLst/>
              <a:cxnLst/>
              <a:rect l="l" t="t" r="r" b="b"/>
              <a:pathLst>
                <a:path w="45719" h="5079">
                  <a:moveTo>
                    <a:pt x="-11430" y="2285"/>
                  </a:moveTo>
                  <a:lnTo>
                    <a:pt x="57150" y="2285"/>
                  </a:lnTo>
                </a:path>
              </a:pathLst>
            </a:custGeom>
            <a:ln w="274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806448" y="4580127"/>
              <a:ext cx="45720" cy="5080"/>
            </a:xfrm>
            <a:custGeom>
              <a:avLst/>
              <a:gdLst/>
              <a:ahLst/>
              <a:cxnLst/>
              <a:rect l="l" t="t" r="r" b="b"/>
              <a:pathLst>
                <a:path w="45719" h="5079">
                  <a:moveTo>
                    <a:pt x="-11430" y="2285"/>
                  </a:moveTo>
                  <a:lnTo>
                    <a:pt x="57150" y="2285"/>
                  </a:lnTo>
                </a:path>
              </a:pathLst>
            </a:custGeom>
            <a:ln w="274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19427" y="4277867"/>
            <a:ext cx="80327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Nu_inchirieri</a:t>
            </a:r>
            <a:endParaRPr sz="1100">
              <a:latin typeface="Arial"/>
              <a:cs typeface="Arial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16</a:t>
            </a:fld>
            <a:endParaRPr dirty="0"/>
          </a:p>
        </p:txBody>
      </p:sp>
      <p:sp>
        <p:nvSpPr>
          <p:cNvPr id="11" name="object 11"/>
          <p:cNvSpPr txBox="1"/>
          <p:nvPr/>
        </p:nvSpPr>
        <p:spPr>
          <a:xfrm>
            <a:off x="1790700" y="2907792"/>
            <a:ext cx="28130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sold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59679" y="1932432"/>
            <a:ext cx="577215" cy="530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5"/>
              </a:spcBef>
            </a:pPr>
            <a:r>
              <a:rPr sz="1100" dirty="0">
                <a:latin typeface="Arial"/>
                <a:cs typeface="Arial"/>
              </a:rPr>
              <a:t>Tip </a:t>
            </a:r>
            <a:r>
              <a:rPr sz="1100" spc="-5" dirty="0">
                <a:latin typeface="Arial"/>
                <a:cs typeface="Arial"/>
              </a:rPr>
              <a:t>de  Le</a:t>
            </a:r>
            <a:r>
              <a:rPr sz="1100" spc="5" dirty="0">
                <a:latin typeface="Arial"/>
                <a:cs typeface="Arial"/>
              </a:rPr>
              <a:t>g</a:t>
            </a:r>
            <a:r>
              <a:rPr sz="1100" spc="-15" dirty="0">
                <a:latin typeface="Arial"/>
                <a:cs typeface="Arial"/>
              </a:rPr>
              <a:t>a</a:t>
            </a:r>
            <a:r>
              <a:rPr sz="1100" spc="5" dirty="0">
                <a:latin typeface="Arial"/>
                <a:cs typeface="Arial"/>
              </a:rPr>
              <a:t>t</a:t>
            </a:r>
            <a:r>
              <a:rPr sz="1100" spc="-15" dirty="0">
                <a:latin typeface="Arial"/>
                <a:cs typeface="Arial"/>
              </a:rPr>
              <a:t>u</a:t>
            </a:r>
            <a:r>
              <a:rPr sz="1100" dirty="0">
                <a:latin typeface="Arial"/>
                <a:cs typeface="Arial"/>
              </a:rPr>
              <a:t>ra  </a:t>
            </a:r>
            <a:r>
              <a:rPr sz="1100" spc="-5" dirty="0">
                <a:latin typeface="Arial"/>
                <a:cs typeface="Arial"/>
              </a:rPr>
              <a:t>(binara)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92540" y="3176016"/>
            <a:ext cx="48450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/>
                <a:cs typeface="Arial"/>
              </a:rPr>
              <a:t>Tip </a:t>
            </a:r>
            <a:r>
              <a:rPr sz="1100" spc="-5" dirty="0">
                <a:latin typeface="Arial"/>
                <a:cs typeface="Arial"/>
              </a:rPr>
              <a:t>de  en</a:t>
            </a:r>
            <a:r>
              <a:rPr sz="1100" spc="5" dirty="0">
                <a:latin typeface="Arial"/>
                <a:cs typeface="Arial"/>
              </a:rPr>
              <a:t>t</a:t>
            </a:r>
            <a:r>
              <a:rPr sz="1100" spc="-5" dirty="0">
                <a:latin typeface="Arial"/>
                <a:cs typeface="Arial"/>
              </a:rPr>
              <a:t>i</a:t>
            </a:r>
            <a:r>
              <a:rPr sz="1100" spc="5" dirty="0">
                <a:latin typeface="Arial"/>
                <a:cs typeface="Arial"/>
              </a:rPr>
              <a:t>t</a:t>
            </a:r>
            <a:r>
              <a:rPr sz="1100" spc="-15" dirty="0">
                <a:latin typeface="Arial"/>
                <a:cs typeface="Arial"/>
              </a:rPr>
              <a:t>a</a:t>
            </a:r>
            <a:r>
              <a:rPr sz="1100" spc="5" dirty="0">
                <a:latin typeface="Arial"/>
                <a:cs typeface="Arial"/>
              </a:rPr>
              <a:t>t</a:t>
            </a:r>
            <a:r>
              <a:rPr sz="1100" dirty="0"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58239" y="2231136"/>
            <a:ext cx="42989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Atribut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72756" y="1898904"/>
            <a:ext cx="39179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Ch</a:t>
            </a:r>
            <a:r>
              <a:rPr sz="1100" spc="5" dirty="0">
                <a:latin typeface="Arial"/>
                <a:cs typeface="Arial"/>
              </a:rPr>
              <a:t>e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27175" y="5106923"/>
            <a:ext cx="443230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Atribut  de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-5" dirty="0">
                <a:latin typeface="Arial"/>
                <a:cs typeface="Arial"/>
              </a:rPr>
              <a:t>i</a:t>
            </a:r>
            <a:r>
              <a:rPr sz="1100" spc="-15" dirty="0">
                <a:latin typeface="Arial"/>
                <a:cs typeface="Arial"/>
              </a:rPr>
              <a:t>v</a:t>
            </a:r>
            <a:r>
              <a:rPr sz="1100" spc="-5" dirty="0">
                <a:latin typeface="Arial"/>
                <a:cs typeface="Arial"/>
              </a:rPr>
              <a:t>at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1100" y="5209032"/>
            <a:ext cx="554355" cy="3632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2069" marR="5080" indent="-40005">
              <a:lnSpc>
                <a:spcPct val="100899"/>
              </a:lnSpc>
              <a:spcBef>
                <a:spcPts val="90"/>
              </a:spcBef>
            </a:pPr>
            <a:r>
              <a:rPr sz="1100" spc="-5" dirty="0">
                <a:latin typeface="Arial"/>
                <a:cs typeface="Arial"/>
              </a:rPr>
              <a:t>Atribut  c</a:t>
            </a:r>
            <a:r>
              <a:rPr sz="1100" spc="-15" dirty="0">
                <a:latin typeface="Arial"/>
                <a:cs typeface="Arial"/>
              </a:rPr>
              <a:t>o</a:t>
            </a:r>
            <a:r>
              <a:rPr sz="1100" dirty="0">
                <a:latin typeface="Arial"/>
                <a:cs typeface="Arial"/>
              </a:rPr>
              <a:t>m</a:t>
            </a:r>
            <a:r>
              <a:rPr sz="1100" spc="-5" dirty="0">
                <a:latin typeface="Arial"/>
                <a:cs typeface="Arial"/>
              </a:rPr>
              <a:t>pus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99516" y="3400700"/>
            <a:ext cx="1638300" cy="62801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03960">
              <a:lnSpc>
                <a:spcPct val="100000"/>
              </a:lnSpc>
              <a:spcBef>
                <a:spcPts val="590"/>
              </a:spcBef>
            </a:pPr>
            <a:r>
              <a:rPr sz="1100" spc="-5" dirty="0">
                <a:latin typeface="Arial"/>
                <a:cs typeface="Arial"/>
              </a:rPr>
              <a:t>telefon</a:t>
            </a:r>
            <a:endParaRPr sz="1100">
              <a:latin typeface="Arial"/>
              <a:cs typeface="Arial"/>
            </a:endParaRPr>
          </a:p>
          <a:p>
            <a:pPr marL="47625" marR="809625" indent="-35560">
              <a:lnSpc>
                <a:spcPct val="108000"/>
              </a:lnSpc>
              <a:spcBef>
                <a:spcPts val="340"/>
              </a:spcBef>
            </a:pPr>
            <a:r>
              <a:rPr sz="1000" spc="-10" dirty="0">
                <a:latin typeface="Arial"/>
                <a:cs typeface="Arial"/>
              </a:rPr>
              <a:t>Atribut </a:t>
            </a:r>
            <a:r>
              <a:rPr sz="1000" dirty="0">
                <a:latin typeface="Arial"/>
                <a:cs typeface="Arial"/>
              </a:rPr>
              <a:t>cu  </a:t>
            </a:r>
            <a:r>
              <a:rPr sz="1000" spc="-5" dirty="0">
                <a:latin typeface="Arial"/>
                <a:cs typeface="Arial"/>
              </a:rPr>
              <a:t>valori</a:t>
            </a:r>
            <a:r>
              <a:rPr sz="1000" spc="-7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multiple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53611" y="1627632"/>
            <a:ext cx="1013460" cy="3632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2069" marR="5080" indent="-40005">
              <a:lnSpc>
                <a:spcPct val="100899"/>
              </a:lnSpc>
              <a:spcBef>
                <a:spcPts val="90"/>
              </a:spcBef>
            </a:pPr>
            <a:r>
              <a:rPr sz="1100" spc="-5" dirty="0">
                <a:latin typeface="Arial"/>
                <a:cs typeface="Arial"/>
              </a:rPr>
              <a:t>Constrangere  de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cardinalitate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672840" y="4277867"/>
            <a:ext cx="45402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adresa</a:t>
            </a:r>
            <a:endParaRPr sz="11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71315" y="5437632"/>
            <a:ext cx="73342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Cod_postal</a:t>
            </a:r>
            <a:endParaRPr sz="11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59295" y="4675632"/>
            <a:ext cx="46037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5" dirty="0">
                <a:latin typeface="Arial"/>
                <a:cs typeface="Arial"/>
              </a:rPr>
              <a:t>t</a:t>
            </a:r>
            <a:r>
              <a:rPr sz="1100" spc="-15" dirty="0">
                <a:latin typeface="Arial"/>
                <a:cs typeface="Arial"/>
              </a:rPr>
              <a:t>e</a:t>
            </a:r>
            <a:r>
              <a:rPr sz="1100" spc="-10" dirty="0">
                <a:latin typeface="Arial"/>
                <a:cs typeface="Arial"/>
              </a:rPr>
              <a:t>r</a:t>
            </a:r>
            <a:r>
              <a:rPr sz="1100" dirty="0">
                <a:latin typeface="Arial"/>
                <a:cs typeface="Arial"/>
              </a:rPr>
              <a:t>m</a:t>
            </a:r>
            <a:r>
              <a:rPr sz="1100" spc="-5" dirty="0">
                <a:latin typeface="Arial"/>
                <a:cs typeface="Arial"/>
              </a:rPr>
              <a:t>e</a:t>
            </a:r>
            <a:r>
              <a:rPr sz="1100" dirty="0">
                <a:latin typeface="Arial"/>
                <a:cs typeface="Arial"/>
              </a:rPr>
              <a:t>n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27604" y="5361432"/>
            <a:ext cx="38290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loc</a:t>
            </a:r>
            <a:r>
              <a:rPr sz="1100" spc="5" dirty="0">
                <a:latin typeface="Arial"/>
                <a:cs typeface="Arial"/>
              </a:rPr>
              <a:t>a</a:t>
            </a:r>
            <a:r>
              <a:rPr sz="1100" spc="-5" dirty="0">
                <a:latin typeface="Arial"/>
                <a:cs typeface="Arial"/>
              </a:rPr>
              <a:t>lit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40151" y="4989576"/>
            <a:ext cx="18034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/>
                <a:cs typeface="Arial"/>
              </a:rPr>
              <a:t>s</a:t>
            </a:r>
            <a:r>
              <a:rPr sz="1100" spc="-10" dirty="0">
                <a:latin typeface="Arial"/>
                <a:cs typeface="Arial"/>
              </a:rPr>
              <a:t>t</a:t>
            </a:r>
            <a:r>
              <a:rPr sz="1100" dirty="0"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451347" y="4686300"/>
            <a:ext cx="6546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Data_inch</a:t>
            </a:r>
            <a:endParaRPr sz="11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77000" y="4142232"/>
            <a:ext cx="26606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p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-15" dirty="0">
                <a:latin typeface="Arial"/>
                <a:cs typeface="Arial"/>
              </a:rPr>
              <a:t>e</a:t>
            </a:r>
            <a:r>
              <a:rPr sz="1100" dirty="0">
                <a:latin typeface="Arial"/>
                <a:cs typeface="Arial"/>
              </a:rPr>
              <a:t>t</a:t>
            </a:r>
            <a:endParaRPr sz="11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08803" y="4370832"/>
            <a:ext cx="68326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Arial"/>
                <a:cs typeface="Arial"/>
              </a:rPr>
              <a:t>D</a:t>
            </a:r>
            <a:r>
              <a:rPr sz="1100" spc="-5" dirty="0">
                <a:latin typeface="Arial"/>
                <a:cs typeface="Arial"/>
              </a:rPr>
              <a:t>a</a:t>
            </a:r>
            <a:r>
              <a:rPr sz="1100" spc="5" dirty="0">
                <a:latin typeface="Arial"/>
                <a:cs typeface="Arial"/>
              </a:rPr>
              <a:t>t</a:t>
            </a:r>
            <a:r>
              <a:rPr sz="1100" spc="-5" dirty="0">
                <a:latin typeface="Arial"/>
                <a:cs typeface="Arial"/>
              </a:rPr>
              <a:t>a_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-15" dirty="0">
                <a:latin typeface="Arial"/>
                <a:cs typeface="Arial"/>
              </a:rPr>
              <a:t>e</a:t>
            </a:r>
            <a:r>
              <a:rPr sz="1100" spc="5" dirty="0">
                <a:latin typeface="Arial"/>
                <a:cs typeface="Arial"/>
              </a:rPr>
              <a:t>t</a:t>
            </a:r>
            <a:r>
              <a:rPr sz="1100" spc="-15" dirty="0">
                <a:latin typeface="Arial"/>
                <a:cs typeface="Arial"/>
              </a:rPr>
              <a:t>ur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2661666" y="2627449"/>
          <a:ext cx="6213475" cy="10138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4370"/>
                <a:gridCol w="1101725"/>
                <a:gridCol w="904240"/>
                <a:gridCol w="1823085"/>
                <a:gridCol w="1220470"/>
                <a:gridCol w="489585"/>
              </a:tblGrid>
              <a:tr h="52104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nume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prenume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Nr_cont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988694">
                        <a:lnSpc>
                          <a:spcPts val="1220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Id_caseta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7630" algn="ctr">
                        <a:lnSpc>
                          <a:spcPts val="1220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titlu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>
                        <a:lnSpc>
                          <a:spcPts val="1220"/>
                        </a:lnSpc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4905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91465">
                        <a:lnSpc>
                          <a:spcPts val="123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Client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56845">
                        <a:lnSpc>
                          <a:spcPts val="123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inchiriaza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27329">
                        <a:lnSpc>
                          <a:spcPts val="1235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Videocasete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9" name="object 29"/>
          <p:cNvSpPr txBox="1"/>
          <p:nvPr/>
        </p:nvSpPr>
        <p:spPr>
          <a:xfrm>
            <a:off x="7385304" y="4294632"/>
            <a:ext cx="353060" cy="3632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90"/>
              </a:spcBef>
            </a:pPr>
            <a:r>
              <a:rPr sz="1100" dirty="0">
                <a:latin typeface="Arial"/>
                <a:cs typeface="Arial"/>
              </a:rPr>
              <a:t>Data  </a:t>
            </a:r>
            <a:r>
              <a:rPr sz="1100" spc="-5" dirty="0">
                <a:latin typeface="Arial"/>
                <a:cs typeface="Arial"/>
              </a:rPr>
              <a:t>ach</a:t>
            </a:r>
            <a:r>
              <a:rPr sz="1100" spc="5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z</a:t>
            </a:r>
            <a:endParaRPr sz="11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125968" y="4703064"/>
            <a:ext cx="51625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"/>
                <a:cs typeface="Arial"/>
              </a:rPr>
              <a:t>lungime</a:t>
            </a:r>
            <a:endParaRPr sz="11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601456" y="4308347"/>
            <a:ext cx="3752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/>
                <a:cs typeface="Arial"/>
              </a:rPr>
              <a:t>r</a:t>
            </a:r>
            <a:r>
              <a:rPr sz="1100" spc="-15" dirty="0">
                <a:latin typeface="Arial"/>
                <a:cs typeface="Arial"/>
              </a:rPr>
              <a:t>a</a:t>
            </a:r>
            <a:r>
              <a:rPr sz="1100" spc="5" dirty="0">
                <a:latin typeface="Arial"/>
                <a:cs typeface="Arial"/>
              </a:rPr>
              <a:t>t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spc="-5" dirty="0">
                <a:latin typeface="Arial"/>
                <a:cs typeface="Arial"/>
              </a:rPr>
              <a:t>n</a:t>
            </a:r>
            <a:r>
              <a:rPr sz="1100" dirty="0">
                <a:latin typeface="Arial"/>
                <a:cs typeface="Arial"/>
              </a:rPr>
              <a:t>g</a:t>
            </a:r>
            <a:endParaRPr sz="1100">
              <a:latin typeface="Arial"/>
              <a:cs typeface="Arial"/>
            </a:endParaRPr>
          </a:p>
        </p:txBody>
      </p:sp>
      <p:sp>
        <p:nvSpPr>
          <p:cNvPr id="34" name="Date Placeholder 33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4F54AA5-6E8D-47A9-BD27-377A4047E396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51914" y="2246629"/>
            <a:ext cx="5462270" cy="2317115"/>
            <a:chOff x="1851914" y="2246629"/>
            <a:chExt cx="5462270" cy="2317115"/>
          </a:xfrm>
        </p:grpSpPr>
        <p:sp>
          <p:nvSpPr>
            <p:cNvPr id="3" name="object 3"/>
            <p:cNvSpPr/>
            <p:nvPr/>
          </p:nvSpPr>
          <p:spPr>
            <a:xfrm>
              <a:off x="5235448" y="2298699"/>
              <a:ext cx="1990725" cy="480059"/>
            </a:xfrm>
            <a:custGeom>
              <a:avLst/>
              <a:gdLst/>
              <a:ahLst/>
              <a:cxnLst/>
              <a:rect l="l" t="t" r="r" b="b"/>
              <a:pathLst>
                <a:path w="1990725" h="480060">
                  <a:moveTo>
                    <a:pt x="1990344" y="126492"/>
                  </a:moveTo>
                  <a:lnTo>
                    <a:pt x="1990343" y="0"/>
                  </a:lnTo>
                  <a:lnTo>
                    <a:pt x="0" y="0"/>
                  </a:lnTo>
                  <a:lnTo>
                    <a:pt x="0" y="480060"/>
                  </a:lnTo>
                </a:path>
              </a:pathLst>
            </a:custGeom>
            <a:ln w="274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143496" y="2409951"/>
              <a:ext cx="170815" cy="253365"/>
            </a:xfrm>
            <a:custGeom>
              <a:avLst/>
              <a:gdLst/>
              <a:ahLst/>
              <a:cxnLst/>
              <a:rect l="l" t="t" r="r" b="b"/>
              <a:pathLst>
                <a:path w="170815" h="253364">
                  <a:moveTo>
                    <a:pt x="0" y="0"/>
                  </a:moveTo>
                  <a:lnTo>
                    <a:pt x="82296" y="252984"/>
                  </a:lnTo>
                  <a:lnTo>
                    <a:pt x="17068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65884" y="2260599"/>
              <a:ext cx="5360035" cy="2289175"/>
            </a:xfrm>
            <a:custGeom>
              <a:avLst/>
              <a:gdLst/>
              <a:ahLst/>
              <a:cxnLst/>
              <a:rect l="l" t="t" r="r" b="b"/>
              <a:pathLst>
                <a:path w="5360034" h="2289175">
                  <a:moveTo>
                    <a:pt x="5359908" y="1798319"/>
                  </a:moveTo>
                  <a:lnTo>
                    <a:pt x="5359908" y="2289047"/>
                  </a:lnTo>
                  <a:lnTo>
                    <a:pt x="3369564" y="2289047"/>
                  </a:lnTo>
                  <a:lnTo>
                    <a:pt x="3369564" y="1650491"/>
                  </a:lnTo>
                </a:path>
                <a:path w="5360034" h="2289175">
                  <a:moveTo>
                    <a:pt x="0" y="402336"/>
                  </a:moveTo>
                  <a:lnTo>
                    <a:pt x="0" y="0"/>
                  </a:lnTo>
                  <a:lnTo>
                    <a:pt x="1824228" y="0"/>
                  </a:lnTo>
                  <a:lnTo>
                    <a:pt x="1824228" y="693420"/>
                  </a:lnTo>
                </a:path>
                <a:path w="5360034" h="2289175">
                  <a:moveTo>
                    <a:pt x="0" y="1798320"/>
                  </a:moveTo>
                  <a:lnTo>
                    <a:pt x="0" y="2240280"/>
                  </a:lnTo>
                  <a:lnTo>
                    <a:pt x="1824228" y="2240279"/>
                  </a:lnTo>
                  <a:lnTo>
                    <a:pt x="1824228" y="1519427"/>
                  </a:lnTo>
                </a:path>
              </a:pathLst>
            </a:custGeom>
            <a:ln w="274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426460" y="2800095"/>
              <a:ext cx="2254250" cy="1127760"/>
            </a:xfrm>
            <a:custGeom>
              <a:avLst/>
              <a:gdLst/>
              <a:ahLst/>
              <a:cxnLst/>
              <a:rect l="l" t="t" r="r" b="b"/>
              <a:pathLst>
                <a:path w="2254250" h="1127760">
                  <a:moveTo>
                    <a:pt x="0" y="0"/>
                  </a:moveTo>
                  <a:lnTo>
                    <a:pt x="0" y="1127760"/>
                  </a:lnTo>
                  <a:lnTo>
                    <a:pt x="2253996" y="1127760"/>
                  </a:lnTo>
                  <a:lnTo>
                    <a:pt x="22539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426460" y="2800095"/>
              <a:ext cx="2254250" cy="1127760"/>
            </a:xfrm>
            <a:custGeom>
              <a:avLst/>
              <a:gdLst/>
              <a:ahLst/>
              <a:cxnLst/>
              <a:rect l="l" t="t" r="r" b="b"/>
              <a:pathLst>
                <a:path w="2254250" h="1127760">
                  <a:moveTo>
                    <a:pt x="2253996" y="1127760"/>
                  </a:moveTo>
                  <a:lnTo>
                    <a:pt x="2253996" y="0"/>
                  </a:lnTo>
                  <a:lnTo>
                    <a:pt x="0" y="0"/>
                  </a:lnTo>
                  <a:lnTo>
                    <a:pt x="0" y="1127760"/>
                  </a:lnTo>
                  <a:lnTo>
                    <a:pt x="2253996" y="1127760"/>
                  </a:lnTo>
                  <a:close/>
                </a:path>
              </a:pathLst>
            </a:custGeom>
            <a:ln w="274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184903" y="3204971"/>
            <a:ext cx="10026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Persoa</a:t>
            </a:r>
            <a:r>
              <a:rPr sz="1800" spc="5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515354" y="2648966"/>
            <a:ext cx="1422400" cy="1424305"/>
            <a:chOff x="6515354" y="2648966"/>
            <a:chExt cx="1422400" cy="1424305"/>
          </a:xfrm>
        </p:grpSpPr>
        <p:sp>
          <p:nvSpPr>
            <p:cNvPr id="10" name="object 10"/>
            <p:cNvSpPr/>
            <p:nvPr/>
          </p:nvSpPr>
          <p:spPr>
            <a:xfrm>
              <a:off x="6529324" y="2662936"/>
              <a:ext cx="1394460" cy="1396365"/>
            </a:xfrm>
            <a:custGeom>
              <a:avLst/>
              <a:gdLst/>
              <a:ahLst/>
              <a:cxnLst/>
              <a:rect l="l" t="t" r="r" b="b"/>
              <a:pathLst>
                <a:path w="1394459" h="1396364">
                  <a:moveTo>
                    <a:pt x="0" y="697991"/>
                  </a:moveTo>
                  <a:lnTo>
                    <a:pt x="697991" y="1395983"/>
                  </a:lnTo>
                  <a:lnTo>
                    <a:pt x="1394459" y="697991"/>
                  </a:lnTo>
                  <a:lnTo>
                    <a:pt x="697991" y="0"/>
                  </a:lnTo>
                  <a:lnTo>
                    <a:pt x="0" y="69799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529324" y="2662936"/>
              <a:ext cx="1394460" cy="1396365"/>
            </a:xfrm>
            <a:custGeom>
              <a:avLst/>
              <a:gdLst/>
              <a:ahLst/>
              <a:cxnLst/>
              <a:rect l="l" t="t" r="r" b="b"/>
              <a:pathLst>
                <a:path w="1394459" h="1396364">
                  <a:moveTo>
                    <a:pt x="0" y="697991"/>
                  </a:moveTo>
                  <a:lnTo>
                    <a:pt x="697991" y="0"/>
                  </a:lnTo>
                  <a:lnTo>
                    <a:pt x="1394459" y="697991"/>
                  </a:lnTo>
                  <a:lnTo>
                    <a:pt x="697991" y="1395983"/>
                  </a:lnTo>
                  <a:lnTo>
                    <a:pt x="0" y="697991"/>
                  </a:lnTo>
                  <a:close/>
                </a:path>
              </a:pathLst>
            </a:custGeom>
            <a:ln w="274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890004" y="3073908"/>
            <a:ext cx="7219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Cop</a:t>
            </a:r>
            <a:r>
              <a:rPr sz="1800" spc="5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lul  lui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51355" y="2336284"/>
            <a:ext cx="215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M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43159" y="4239767"/>
            <a:ext cx="4076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1..2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96007" y="4602487"/>
            <a:ext cx="723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parinte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87447" y="1923295"/>
            <a:ext cx="493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copil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997959" y="4654803"/>
            <a:ext cx="1115695" cy="413384"/>
          </a:xfrm>
          <a:custGeom>
            <a:avLst/>
            <a:gdLst/>
            <a:ahLst/>
            <a:cxnLst/>
            <a:rect l="l" t="t" r="r" b="b"/>
            <a:pathLst>
              <a:path w="1115695" h="413385">
                <a:moveTo>
                  <a:pt x="0" y="202691"/>
                </a:moveTo>
                <a:lnTo>
                  <a:pt x="10667" y="164591"/>
                </a:lnTo>
                <a:lnTo>
                  <a:pt x="44195" y="126491"/>
                </a:lnTo>
                <a:lnTo>
                  <a:pt x="92963" y="86867"/>
                </a:lnTo>
                <a:lnTo>
                  <a:pt x="164591" y="53339"/>
                </a:lnTo>
                <a:lnTo>
                  <a:pt x="246887" y="33527"/>
                </a:lnTo>
                <a:lnTo>
                  <a:pt x="347472" y="10667"/>
                </a:lnTo>
                <a:lnTo>
                  <a:pt x="445007" y="0"/>
                </a:lnTo>
                <a:lnTo>
                  <a:pt x="664463" y="0"/>
                </a:lnTo>
                <a:lnTo>
                  <a:pt x="769619" y="10667"/>
                </a:lnTo>
                <a:lnTo>
                  <a:pt x="870203" y="33527"/>
                </a:lnTo>
                <a:lnTo>
                  <a:pt x="952500" y="53339"/>
                </a:lnTo>
                <a:lnTo>
                  <a:pt x="1016507" y="86867"/>
                </a:lnTo>
                <a:lnTo>
                  <a:pt x="1072895" y="126491"/>
                </a:lnTo>
                <a:lnTo>
                  <a:pt x="1106424" y="164591"/>
                </a:lnTo>
                <a:lnTo>
                  <a:pt x="1115567" y="202691"/>
                </a:lnTo>
                <a:lnTo>
                  <a:pt x="1106424" y="240791"/>
                </a:lnTo>
                <a:lnTo>
                  <a:pt x="1072895" y="280415"/>
                </a:lnTo>
                <a:lnTo>
                  <a:pt x="1016507" y="318515"/>
                </a:lnTo>
                <a:lnTo>
                  <a:pt x="952500" y="352043"/>
                </a:lnTo>
                <a:lnTo>
                  <a:pt x="870203" y="374903"/>
                </a:lnTo>
                <a:lnTo>
                  <a:pt x="769619" y="394715"/>
                </a:lnTo>
                <a:lnTo>
                  <a:pt x="664463" y="406907"/>
                </a:lnTo>
                <a:lnTo>
                  <a:pt x="554736" y="413003"/>
                </a:lnTo>
                <a:lnTo>
                  <a:pt x="445007" y="406907"/>
                </a:lnTo>
                <a:lnTo>
                  <a:pt x="347472" y="394715"/>
                </a:lnTo>
                <a:lnTo>
                  <a:pt x="246887" y="374903"/>
                </a:lnTo>
                <a:lnTo>
                  <a:pt x="164591" y="352043"/>
                </a:lnTo>
                <a:lnTo>
                  <a:pt x="92963" y="318515"/>
                </a:lnTo>
                <a:lnTo>
                  <a:pt x="44195" y="280415"/>
                </a:lnTo>
                <a:lnTo>
                  <a:pt x="10667" y="240791"/>
                </a:lnTo>
                <a:lnTo>
                  <a:pt x="0" y="202691"/>
                </a:lnTo>
                <a:close/>
              </a:path>
            </a:pathLst>
          </a:custGeom>
          <a:ln w="274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398264" y="4724400"/>
            <a:ext cx="3124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heavy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152397" y="2648966"/>
            <a:ext cx="3416300" cy="2019935"/>
            <a:chOff x="1152397" y="2648966"/>
            <a:chExt cx="3416300" cy="2019935"/>
          </a:xfrm>
        </p:grpSpPr>
        <p:sp>
          <p:nvSpPr>
            <p:cNvPr id="20" name="object 20"/>
            <p:cNvSpPr/>
            <p:nvPr/>
          </p:nvSpPr>
          <p:spPr>
            <a:xfrm>
              <a:off x="4551171" y="3927855"/>
              <a:ext cx="3175" cy="727075"/>
            </a:xfrm>
            <a:custGeom>
              <a:avLst/>
              <a:gdLst/>
              <a:ahLst/>
              <a:cxnLst/>
              <a:rect l="l" t="t" r="r" b="b"/>
              <a:pathLst>
                <a:path w="3175" h="727075">
                  <a:moveTo>
                    <a:pt x="0" y="0"/>
                  </a:moveTo>
                  <a:lnTo>
                    <a:pt x="3048" y="726948"/>
                  </a:lnTo>
                </a:path>
              </a:pathLst>
            </a:custGeom>
            <a:ln w="274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166367" y="2662936"/>
              <a:ext cx="1396365" cy="1396365"/>
            </a:xfrm>
            <a:custGeom>
              <a:avLst/>
              <a:gdLst/>
              <a:ahLst/>
              <a:cxnLst/>
              <a:rect l="l" t="t" r="r" b="b"/>
              <a:pathLst>
                <a:path w="1396364" h="1396364">
                  <a:moveTo>
                    <a:pt x="0" y="697992"/>
                  </a:moveTo>
                  <a:lnTo>
                    <a:pt x="699515" y="1395984"/>
                  </a:lnTo>
                  <a:lnTo>
                    <a:pt x="1395983" y="697992"/>
                  </a:lnTo>
                  <a:lnTo>
                    <a:pt x="699515" y="0"/>
                  </a:lnTo>
                  <a:lnTo>
                    <a:pt x="0" y="6979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166367" y="2662936"/>
              <a:ext cx="1396365" cy="1396365"/>
            </a:xfrm>
            <a:custGeom>
              <a:avLst/>
              <a:gdLst/>
              <a:ahLst/>
              <a:cxnLst/>
              <a:rect l="l" t="t" r="r" b="b"/>
              <a:pathLst>
                <a:path w="1396364" h="1396364">
                  <a:moveTo>
                    <a:pt x="0" y="697992"/>
                  </a:moveTo>
                  <a:lnTo>
                    <a:pt x="699515" y="0"/>
                  </a:lnTo>
                  <a:lnTo>
                    <a:pt x="1395983" y="697992"/>
                  </a:lnTo>
                  <a:lnTo>
                    <a:pt x="699515" y="1395984"/>
                  </a:lnTo>
                  <a:lnTo>
                    <a:pt x="0" y="697992"/>
                  </a:lnTo>
                  <a:close/>
                </a:path>
              </a:pathLst>
            </a:custGeom>
            <a:ln w="274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402080" y="3150108"/>
            <a:ext cx="937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0835" marR="5080" indent="-31877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Casatorit  </a:t>
            </a:r>
            <a:r>
              <a:rPr sz="1800" dirty="0">
                <a:latin typeface="Arial"/>
                <a:cs typeface="Arial"/>
              </a:rPr>
              <a:t>cu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97344" y="233629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97344" y="4140700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xfrm>
            <a:off x="2296660" y="1923280"/>
            <a:ext cx="508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sotie</a:t>
            </a:r>
            <a:endParaRPr sz="1800"/>
          </a:p>
        </p:txBody>
      </p:sp>
      <p:sp>
        <p:nvSpPr>
          <p:cNvPr id="27" name="object 27"/>
          <p:cNvSpPr txBox="1"/>
          <p:nvPr/>
        </p:nvSpPr>
        <p:spPr>
          <a:xfrm>
            <a:off x="2072632" y="4602472"/>
            <a:ext cx="329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sot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658100" y="3749040"/>
            <a:ext cx="12065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Parinte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al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7706359" y="2021839"/>
            <a:ext cx="1346200" cy="1656080"/>
            <a:chOff x="7706359" y="2021839"/>
            <a:chExt cx="1346200" cy="1656080"/>
          </a:xfrm>
        </p:grpSpPr>
        <p:sp>
          <p:nvSpPr>
            <p:cNvPr id="30" name="object 30"/>
            <p:cNvSpPr/>
            <p:nvPr/>
          </p:nvSpPr>
          <p:spPr>
            <a:xfrm>
              <a:off x="7708899" y="2024379"/>
              <a:ext cx="1341120" cy="1651000"/>
            </a:xfrm>
            <a:custGeom>
              <a:avLst/>
              <a:gdLst/>
              <a:ahLst/>
              <a:cxnLst/>
              <a:rect l="l" t="t" r="r" b="b"/>
              <a:pathLst>
                <a:path w="1341120" h="1651000">
                  <a:moveTo>
                    <a:pt x="0" y="0"/>
                  </a:moveTo>
                  <a:lnTo>
                    <a:pt x="0" y="720852"/>
                  </a:lnTo>
                  <a:lnTo>
                    <a:pt x="499872" y="720852"/>
                  </a:lnTo>
                  <a:lnTo>
                    <a:pt x="413004" y="1650492"/>
                  </a:lnTo>
                  <a:lnTo>
                    <a:pt x="836676" y="720852"/>
                  </a:lnTo>
                  <a:lnTo>
                    <a:pt x="1341120" y="720852"/>
                  </a:lnTo>
                  <a:lnTo>
                    <a:pt x="134112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708899" y="2024379"/>
              <a:ext cx="1341120" cy="1651000"/>
            </a:xfrm>
            <a:custGeom>
              <a:avLst/>
              <a:gdLst/>
              <a:ahLst/>
              <a:cxnLst/>
              <a:rect l="l" t="t" r="r" b="b"/>
              <a:pathLst>
                <a:path w="1341120" h="1651000">
                  <a:moveTo>
                    <a:pt x="1341120" y="269748"/>
                  </a:moveTo>
                  <a:lnTo>
                    <a:pt x="1341120" y="0"/>
                  </a:lnTo>
                  <a:lnTo>
                    <a:pt x="0" y="0"/>
                  </a:lnTo>
                  <a:lnTo>
                    <a:pt x="0" y="720852"/>
                  </a:lnTo>
                  <a:lnTo>
                    <a:pt x="499872" y="720852"/>
                  </a:lnTo>
                  <a:lnTo>
                    <a:pt x="413004" y="1650492"/>
                  </a:lnTo>
                  <a:lnTo>
                    <a:pt x="836676" y="720852"/>
                  </a:lnTo>
                  <a:lnTo>
                    <a:pt x="1341120" y="720852"/>
                  </a:lnTo>
                  <a:lnTo>
                    <a:pt x="1341120" y="269748"/>
                  </a:lnTo>
                  <a:close/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7729728" y="2159507"/>
            <a:ext cx="1266825" cy="451484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>
              <a:lnSpc>
                <a:spcPts val="1670"/>
              </a:lnSpc>
              <a:spcBef>
                <a:spcPts val="165"/>
              </a:spcBef>
            </a:pPr>
            <a:r>
              <a:rPr sz="1400" spc="-5" dirty="0">
                <a:latin typeface="Arial"/>
                <a:cs typeface="Arial"/>
              </a:rPr>
              <a:t>Nume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alternativ  pt.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asociere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2758185" y="1196086"/>
            <a:ext cx="1272540" cy="830580"/>
            <a:chOff x="2758185" y="1196086"/>
            <a:chExt cx="1272540" cy="830580"/>
          </a:xfrm>
        </p:grpSpPr>
        <p:sp>
          <p:nvSpPr>
            <p:cNvPr id="34" name="object 34"/>
            <p:cNvSpPr/>
            <p:nvPr/>
          </p:nvSpPr>
          <p:spPr>
            <a:xfrm>
              <a:off x="2760471" y="1198372"/>
              <a:ext cx="1268095" cy="826135"/>
            </a:xfrm>
            <a:custGeom>
              <a:avLst/>
              <a:gdLst/>
              <a:ahLst/>
              <a:cxnLst/>
              <a:rect l="l" t="t" r="r" b="b"/>
              <a:pathLst>
                <a:path w="1268095" h="826135">
                  <a:moveTo>
                    <a:pt x="0" y="826007"/>
                  </a:moveTo>
                  <a:lnTo>
                    <a:pt x="909828" y="518160"/>
                  </a:lnTo>
                  <a:lnTo>
                    <a:pt x="1267968" y="518160"/>
                  </a:lnTo>
                  <a:lnTo>
                    <a:pt x="1267967" y="0"/>
                  </a:lnTo>
                  <a:lnTo>
                    <a:pt x="309372" y="0"/>
                  </a:lnTo>
                  <a:lnTo>
                    <a:pt x="309372" y="518160"/>
                  </a:lnTo>
                  <a:lnTo>
                    <a:pt x="672083" y="51816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760471" y="1198372"/>
              <a:ext cx="1268095" cy="826135"/>
            </a:xfrm>
            <a:custGeom>
              <a:avLst/>
              <a:gdLst/>
              <a:ahLst/>
              <a:cxnLst/>
              <a:rect l="l" t="t" r="r" b="b"/>
              <a:pathLst>
                <a:path w="1268095" h="826135">
                  <a:moveTo>
                    <a:pt x="1267967" y="192024"/>
                  </a:moveTo>
                  <a:lnTo>
                    <a:pt x="1267967" y="0"/>
                  </a:lnTo>
                  <a:lnTo>
                    <a:pt x="309372" y="0"/>
                  </a:lnTo>
                  <a:lnTo>
                    <a:pt x="309372" y="518160"/>
                  </a:lnTo>
                  <a:lnTo>
                    <a:pt x="672083" y="518160"/>
                  </a:lnTo>
                  <a:lnTo>
                    <a:pt x="0" y="826007"/>
                  </a:lnTo>
                  <a:lnTo>
                    <a:pt x="909828" y="518160"/>
                  </a:lnTo>
                  <a:lnTo>
                    <a:pt x="1267968" y="518160"/>
                  </a:lnTo>
                  <a:lnTo>
                    <a:pt x="1267967" y="192024"/>
                  </a:lnTo>
                  <a:close/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3358896" y="1213103"/>
            <a:ext cx="4902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Roluri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17</a:t>
            </a:fld>
            <a:endParaRPr dirty="0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4C918DE6-B36A-4E64-BB86-C5081F2EBA27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08471" y="4356100"/>
            <a:ext cx="1541145" cy="40259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8382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660"/>
              </a:spcBef>
            </a:pPr>
            <a:r>
              <a:rPr sz="1400" b="1" spc="-5" dirty="0">
                <a:latin typeface="Arial"/>
                <a:cs typeface="Arial"/>
              </a:rPr>
              <a:t>Ang_contract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894328" y="1797304"/>
            <a:ext cx="3188335" cy="1301750"/>
          </a:xfrm>
          <a:custGeom>
            <a:avLst/>
            <a:gdLst/>
            <a:ahLst/>
            <a:cxnLst/>
            <a:rect l="l" t="t" r="r" b="b"/>
            <a:pathLst>
              <a:path w="3188334" h="1301750">
                <a:moveTo>
                  <a:pt x="1123188" y="467868"/>
                </a:moveTo>
                <a:lnTo>
                  <a:pt x="1104900" y="416052"/>
                </a:lnTo>
                <a:lnTo>
                  <a:pt x="1071372" y="385572"/>
                </a:lnTo>
                <a:lnTo>
                  <a:pt x="1022604" y="358140"/>
                </a:lnTo>
                <a:lnTo>
                  <a:pt x="960120" y="332232"/>
                </a:lnTo>
                <a:lnTo>
                  <a:pt x="923544" y="321564"/>
                </a:lnTo>
                <a:lnTo>
                  <a:pt x="883920" y="313944"/>
                </a:lnTo>
                <a:lnTo>
                  <a:pt x="842772" y="303276"/>
                </a:lnTo>
                <a:lnTo>
                  <a:pt x="800100" y="294132"/>
                </a:lnTo>
                <a:lnTo>
                  <a:pt x="754380" y="289560"/>
                </a:lnTo>
                <a:lnTo>
                  <a:pt x="707136" y="283464"/>
                </a:lnTo>
                <a:lnTo>
                  <a:pt x="658368" y="280416"/>
                </a:lnTo>
                <a:lnTo>
                  <a:pt x="611124" y="278892"/>
                </a:lnTo>
                <a:lnTo>
                  <a:pt x="562356" y="277368"/>
                </a:lnTo>
                <a:lnTo>
                  <a:pt x="464820" y="280416"/>
                </a:lnTo>
                <a:lnTo>
                  <a:pt x="416051" y="283464"/>
                </a:lnTo>
                <a:lnTo>
                  <a:pt x="368808" y="289560"/>
                </a:lnTo>
                <a:lnTo>
                  <a:pt x="324612" y="294132"/>
                </a:lnTo>
                <a:lnTo>
                  <a:pt x="280416" y="303276"/>
                </a:lnTo>
                <a:lnTo>
                  <a:pt x="239268" y="313944"/>
                </a:lnTo>
                <a:lnTo>
                  <a:pt x="201168" y="321564"/>
                </a:lnTo>
                <a:lnTo>
                  <a:pt x="166116" y="332232"/>
                </a:lnTo>
                <a:lnTo>
                  <a:pt x="132587" y="344424"/>
                </a:lnTo>
                <a:lnTo>
                  <a:pt x="102108" y="358140"/>
                </a:lnTo>
                <a:lnTo>
                  <a:pt x="76200" y="373380"/>
                </a:lnTo>
                <a:lnTo>
                  <a:pt x="51816" y="385572"/>
                </a:lnTo>
                <a:lnTo>
                  <a:pt x="18287" y="416052"/>
                </a:lnTo>
                <a:lnTo>
                  <a:pt x="1524" y="449580"/>
                </a:lnTo>
                <a:lnTo>
                  <a:pt x="0" y="467868"/>
                </a:lnTo>
                <a:lnTo>
                  <a:pt x="1524" y="483108"/>
                </a:lnTo>
                <a:lnTo>
                  <a:pt x="51816" y="545592"/>
                </a:lnTo>
                <a:lnTo>
                  <a:pt x="102108" y="576072"/>
                </a:lnTo>
                <a:lnTo>
                  <a:pt x="166116" y="600456"/>
                </a:lnTo>
                <a:lnTo>
                  <a:pt x="239268" y="621792"/>
                </a:lnTo>
                <a:lnTo>
                  <a:pt x="280416" y="629412"/>
                </a:lnTo>
                <a:lnTo>
                  <a:pt x="368808" y="644652"/>
                </a:lnTo>
                <a:lnTo>
                  <a:pt x="416051" y="647700"/>
                </a:lnTo>
                <a:lnTo>
                  <a:pt x="464820" y="650748"/>
                </a:lnTo>
                <a:lnTo>
                  <a:pt x="513588" y="655320"/>
                </a:lnTo>
                <a:lnTo>
                  <a:pt x="611124" y="655320"/>
                </a:lnTo>
                <a:lnTo>
                  <a:pt x="658368" y="650748"/>
                </a:lnTo>
                <a:lnTo>
                  <a:pt x="707136" y="647700"/>
                </a:lnTo>
                <a:lnTo>
                  <a:pt x="754380" y="644652"/>
                </a:lnTo>
                <a:lnTo>
                  <a:pt x="800100" y="637032"/>
                </a:lnTo>
                <a:lnTo>
                  <a:pt x="842772" y="629412"/>
                </a:lnTo>
                <a:lnTo>
                  <a:pt x="883920" y="621792"/>
                </a:lnTo>
                <a:lnTo>
                  <a:pt x="923544" y="611124"/>
                </a:lnTo>
                <a:lnTo>
                  <a:pt x="993648" y="588264"/>
                </a:lnTo>
                <a:lnTo>
                  <a:pt x="1050036" y="562356"/>
                </a:lnTo>
                <a:lnTo>
                  <a:pt x="1089660" y="530352"/>
                </a:lnTo>
                <a:lnTo>
                  <a:pt x="1114044" y="498348"/>
                </a:lnTo>
                <a:lnTo>
                  <a:pt x="1120139" y="483108"/>
                </a:lnTo>
                <a:lnTo>
                  <a:pt x="1123188" y="467868"/>
                </a:lnTo>
              </a:path>
              <a:path w="3188334" h="1301750">
                <a:moveTo>
                  <a:pt x="2065020" y="467868"/>
                </a:moveTo>
                <a:lnTo>
                  <a:pt x="2066544" y="483108"/>
                </a:lnTo>
                <a:lnTo>
                  <a:pt x="2074164" y="498348"/>
                </a:lnTo>
                <a:lnTo>
                  <a:pt x="2081784" y="515112"/>
                </a:lnTo>
                <a:lnTo>
                  <a:pt x="2097024" y="530352"/>
                </a:lnTo>
                <a:lnTo>
                  <a:pt x="2116836" y="545592"/>
                </a:lnTo>
                <a:lnTo>
                  <a:pt x="2138172" y="562356"/>
                </a:lnTo>
                <a:lnTo>
                  <a:pt x="2194560" y="588264"/>
                </a:lnTo>
                <a:lnTo>
                  <a:pt x="2264664" y="611124"/>
                </a:lnTo>
                <a:lnTo>
                  <a:pt x="2304288" y="621792"/>
                </a:lnTo>
                <a:lnTo>
                  <a:pt x="2386584" y="637032"/>
                </a:lnTo>
                <a:lnTo>
                  <a:pt x="2432304" y="644652"/>
                </a:lnTo>
                <a:lnTo>
                  <a:pt x="2526792" y="650748"/>
                </a:lnTo>
                <a:lnTo>
                  <a:pt x="2577084" y="655320"/>
                </a:lnTo>
                <a:lnTo>
                  <a:pt x="2673096" y="655320"/>
                </a:lnTo>
                <a:lnTo>
                  <a:pt x="2721864" y="650748"/>
                </a:lnTo>
                <a:lnTo>
                  <a:pt x="2770632" y="647700"/>
                </a:lnTo>
                <a:lnTo>
                  <a:pt x="2816352" y="644652"/>
                </a:lnTo>
                <a:lnTo>
                  <a:pt x="2863596" y="637032"/>
                </a:lnTo>
                <a:lnTo>
                  <a:pt x="2906268" y="629412"/>
                </a:lnTo>
                <a:lnTo>
                  <a:pt x="2947416" y="618744"/>
                </a:lnTo>
                <a:lnTo>
                  <a:pt x="2985516" y="611124"/>
                </a:lnTo>
                <a:lnTo>
                  <a:pt x="3023616" y="600456"/>
                </a:lnTo>
                <a:lnTo>
                  <a:pt x="3086099" y="574548"/>
                </a:lnTo>
                <a:lnTo>
                  <a:pt x="3133344" y="545592"/>
                </a:lnTo>
                <a:lnTo>
                  <a:pt x="3168396" y="515112"/>
                </a:lnTo>
                <a:lnTo>
                  <a:pt x="3188208" y="467868"/>
                </a:lnTo>
                <a:lnTo>
                  <a:pt x="3183635" y="449580"/>
                </a:lnTo>
                <a:lnTo>
                  <a:pt x="3153155" y="400812"/>
                </a:lnTo>
                <a:lnTo>
                  <a:pt x="3110484" y="373380"/>
                </a:lnTo>
                <a:lnTo>
                  <a:pt x="3086099" y="358140"/>
                </a:lnTo>
                <a:lnTo>
                  <a:pt x="3054096" y="344424"/>
                </a:lnTo>
                <a:lnTo>
                  <a:pt x="3023616" y="332232"/>
                </a:lnTo>
                <a:lnTo>
                  <a:pt x="2983991" y="321564"/>
                </a:lnTo>
                <a:lnTo>
                  <a:pt x="2947416" y="313944"/>
                </a:lnTo>
                <a:lnTo>
                  <a:pt x="2906267" y="303276"/>
                </a:lnTo>
                <a:lnTo>
                  <a:pt x="2863596" y="294132"/>
                </a:lnTo>
                <a:lnTo>
                  <a:pt x="2816352" y="289560"/>
                </a:lnTo>
                <a:lnTo>
                  <a:pt x="2769108" y="283464"/>
                </a:lnTo>
                <a:lnTo>
                  <a:pt x="2721864" y="280416"/>
                </a:lnTo>
                <a:lnTo>
                  <a:pt x="2673096" y="278892"/>
                </a:lnTo>
                <a:lnTo>
                  <a:pt x="2625852" y="277368"/>
                </a:lnTo>
                <a:lnTo>
                  <a:pt x="2577084" y="278892"/>
                </a:lnTo>
                <a:lnTo>
                  <a:pt x="2526792" y="280416"/>
                </a:lnTo>
                <a:lnTo>
                  <a:pt x="2479548" y="283464"/>
                </a:lnTo>
                <a:lnTo>
                  <a:pt x="2432304" y="289560"/>
                </a:lnTo>
                <a:lnTo>
                  <a:pt x="2386584" y="294132"/>
                </a:lnTo>
                <a:lnTo>
                  <a:pt x="2345436" y="303276"/>
                </a:lnTo>
                <a:lnTo>
                  <a:pt x="2304288" y="313944"/>
                </a:lnTo>
                <a:lnTo>
                  <a:pt x="2264664" y="321564"/>
                </a:lnTo>
                <a:lnTo>
                  <a:pt x="2228088" y="332232"/>
                </a:lnTo>
                <a:lnTo>
                  <a:pt x="2165604" y="358140"/>
                </a:lnTo>
                <a:lnTo>
                  <a:pt x="2116836" y="387096"/>
                </a:lnTo>
                <a:lnTo>
                  <a:pt x="2081784" y="416052"/>
                </a:lnTo>
                <a:lnTo>
                  <a:pt x="2074164" y="434340"/>
                </a:lnTo>
                <a:lnTo>
                  <a:pt x="2066544" y="449580"/>
                </a:lnTo>
                <a:lnTo>
                  <a:pt x="2065020" y="467868"/>
                </a:lnTo>
              </a:path>
              <a:path w="3188334" h="1301750">
                <a:moveTo>
                  <a:pt x="2135124" y="187452"/>
                </a:moveTo>
                <a:lnTo>
                  <a:pt x="2115312" y="138684"/>
                </a:lnTo>
                <a:lnTo>
                  <a:pt x="2083308" y="108204"/>
                </a:lnTo>
                <a:lnTo>
                  <a:pt x="2033016" y="79248"/>
                </a:lnTo>
                <a:lnTo>
                  <a:pt x="1935480" y="42672"/>
                </a:lnTo>
                <a:lnTo>
                  <a:pt x="1895856" y="32004"/>
                </a:lnTo>
                <a:lnTo>
                  <a:pt x="1854708" y="24384"/>
                </a:lnTo>
                <a:lnTo>
                  <a:pt x="1810512" y="16764"/>
                </a:lnTo>
                <a:lnTo>
                  <a:pt x="1764792" y="9144"/>
                </a:lnTo>
                <a:lnTo>
                  <a:pt x="1717548" y="6096"/>
                </a:lnTo>
                <a:lnTo>
                  <a:pt x="1671827" y="3048"/>
                </a:lnTo>
                <a:lnTo>
                  <a:pt x="1624584" y="0"/>
                </a:lnTo>
                <a:lnTo>
                  <a:pt x="1527048" y="0"/>
                </a:lnTo>
                <a:lnTo>
                  <a:pt x="1475232" y="3048"/>
                </a:lnTo>
                <a:lnTo>
                  <a:pt x="1431036" y="6096"/>
                </a:lnTo>
                <a:lnTo>
                  <a:pt x="1382268" y="9144"/>
                </a:lnTo>
                <a:lnTo>
                  <a:pt x="1293876" y="24384"/>
                </a:lnTo>
                <a:lnTo>
                  <a:pt x="1252727" y="32004"/>
                </a:lnTo>
                <a:lnTo>
                  <a:pt x="1176527" y="54864"/>
                </a:lnTo>
                <a:lnTo>
                  <a:pt x="1146048" y="67056"/>
                </a:lnTo>
                <a:lnTo>
                  <a:pt x="1114044" y="79248"/>
                </a:lnTo>
                <a:lnTo>
                  <a:pt x="1066800" y="108204"/>
                </a:lnTo>
                <a:lnTo>
                  <a:pt x="1033272" y="138684"/>
                </a:lnTo>
                <a:lnTo>
                  <a:pt x="1014984" y="187452"/>
                </a:lnTo>
                <a:lnTo>
                  <a:pt x="1016508" y="205740"/>
                </a:lnTo>
                <a:lnTo>
                  <a:pt x="1046988" y="254508"/>
                </a:lnTo>
                <a:lnTo>
                  <a:pt x="1088136" y="281940"/>
                </a:lnTo>
                <a:lnTo>
                  <a:pt x="1146048" y="310896"/>
                </a:lnTo>
                <a:lnTo>
                  <a:pt x="1216152" y="335280"/>
                </a:lnTo>
                <a:lnTo>
                  <a:pt x="1252727" y="342900"/>
                </a:lnTo>
                <a:lnTo>
                  <a:pt x="1293876" y="352044"/>
                </a:lnTo>
                <a:lnTo>
                  <a:pt x="1338072" y="361188"/>
                </a:lnTo>
                <a:lnTo>
                  <a:pt x="1382268" y="365760"/>
                </a:lnTo>
                <a:lnTo>
                  <a:pt x="1431036" y="371856"/>
                </a:lnTo>
                <a:lnTo>
                  <a:pt x="1475232" y="374904"/>
                </a:lnTo>
                <a:lnTo>
                  <a:pt x="1527048" y="376428"/>
                </a:lnTo>
                <a:lnTo>
                  <a:pt x="1572768" y="379476"/>
                </a:lnTo>
                <a:lnTo>
                  <a:pt x="1624584" y="376428"/>
                </a:lnTo>
                <a:lnTo>
                  <a:pt x="1671827" y="374904"/>
                </a:lnTo>
                <a:lnTo>
                  <a:pt x="1717548" y="371856"/>
                </a:lnTo>
                <a:lnTo>
                  <a:pt x="1764792" y="365760"/>
                </a:lnTo>
                <a:lnTo>
                  <a:pt x="1810512" y="361188"/>
                </a:lnTo>
                <a:lnTo>
                  <a:pt x="1854708" y="352044"/>
                </a:lnTo>
                <a:lnTo>
                  <a:pt x="1895856" y="342900"/>
                </a:lnTo>
                <a:lnTo>
                  <a:pt x="1935480" y="335280"/>
                </a:lnTo>
                <a:lnTo>
                  <a:pt x="2005584" y="310896"/>
                </a:lnTo>
                <a:lnTo>
                  <a:pt x="2033016" y="297180"/>
                </a:lnTo>
                <a:lnTo>
                  <a:pt x="2058924" y="281940"/>
                </a:lnTo>
                <a:lnTo>
                  <a:pt x="2083308" y="268224"/>
                </a:lnTo>
                <a:lnTo>
                  <a:pt x="2101596" y="254508"/>
                </a:lnTo>
                <a:lnTo>
                  <a:pt x="2115312" y="239268"/>
                </a:lnTo>
                <a:lnTo>
                  <a:pt x="2132076" y="205740"/>
                </a:lnTo>
                <a:lnTo>
                  <a:pt x="2135124" y="187452"/>
                </a:lnTo>
              </a:path>
              <a:path w="3188334" h="1301750">
                <a:moveTo>
                  <a:pt x="2287524" y="1301496"/>
                </a:moveTo>
                <a:lnTo>
                  <a:pt x="2287524" y="888492"/>
                </a:lnTo>
                <a:lnTo>
                  <a:pt x="1014984" y="888492"/>
                </a:lnTo>
                <a:lnTo>
                  <a:pt x="1014984" y="1301496"/>
                </a:lnTo>
                <a:lnTo>
                  <a:pt x="2287524" y="1301496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24271" y="1886712"/>
            <a:ext cx="49910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nume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42811" y="2103124"/>
            <a:ext cx="3416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09311" y="2685795"/>
            <a:ext cx="1272540" cy="413384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04140" rIns="0" bIns="0" rtlCol="0">
            <a:spAutoFit/>
          </a:bodyPr>
          <a:lstStyle/>
          <a:p>
            <a:pPr marL="161290">
              <a:lnSpc>
                <a:spcPct val="100000"/>
              </a:lnSpc>
              <a:spcBef>
                <a:spcPts val="820"/>
              </a:spcBef>
            </a:pPr>
            <a:r>
              <a:rPr sz="1400" b="1" spc="-10" dirty="0">
                <a:latin typeface="Arial"/>
                <a:cs typeface="Arial"/>
              </a:rPr>
              <a:t>Angajaţi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59643" y="2112263"/>
            <a:ext cx="3225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sex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867154" y="2182622"/>
            <a:ext cx="4679315" cy="1523365"/>
            <a:chOff x="1867154" y="2182622"/>
            <a:chExt cx="4679315" cy="1523365"/>
          </a:xfrm>
        </p:grpSpPr>
        <p:sp>
          <p:nvSpPr>
            <p:cNvPr id="9" name="object 9"/>
            <p:cNvSpPr/>
            <p:nvPr/>
          </p:nvSpPr>
          <p:spPr>
            <a:xfrm>
              <a:off x="4439920" y="2188972"/>
              <a:ext cx="2100580" cy="501650"/>
            </a:xfrm>
            <a:custGeom>
              <a:avLst/>
              <a:gdLst/>
              <a:ahLst/>
              <a:cxnLst/>
              <a:rect l="l" t="t" r="r" b="b"/>
              <a:pathLst>
                <a:path w="2100579" h="501650">
                  <a:moveTo>
                    <a:pt x="0" y="251460"/>
                  </a:moveTo>
                  <a:lnTo>
                    <a:pt x="702563" y="501396"/>
                  </a:lnTo>
                </a:path>
                <a:path w="2100579" h="501650">
                  <a:moveTo>
                    <a:pt x="1123188" y="0"/>
                  </a:moveTo>
                  <a:lnTo>
                    <a:pt x="1123188" y="501396"/>
                  </a:lnTo>
                </a:path>
                <a:path w="2100579" h="501650">
                  <a:moveTo>
                    <a:pt x="2100071" y="283464"/>
                  </a:moveTo>
                  <a:lnTo>
                    <a:pt x="1365503" y="501396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873504" y="3245104"/>
              <a:ext cx="1510665" cy="454659"/>
            </a:xfrm>
            <a:custGeom>
              <a:avLst/>
              <a:gdLst/>
              <a:ahLst/>
              <a:cxnLst/>
              <a:rect l="l" t="t" r="r" b="b"/>
              <a:pathLst>
                <a:path w="1510664" h="454660">
                  <a:moveTo>
                    <a:pt x="0" y="225551"/>
                  </a:moveTo>
                  <a:lnTo>
                    <a:pt x="0" y="245363"/>
                  </a:lnTo>
                  <a:lnTo>
                    <a:pt x="6096" y="265175"/>
                  </a:lnTo>
                  <a:lnTo>
                    <a:pt x="24384" y="283463"/>
                  </a:lnTo>
                  <a:lnTo>
                    <a:pt x="44196" y="304800"/>
                  </a:lnTo>
                  <a:lnTo>
                    <a:pt x="70103" y="321563"/>
                  </a:lnTo>
                  <a:lnTo>
                    <a:pt x="97536" y="338328"/>
                  </a:lnTo>
                  <a:lnTo>
                    <a:pt x="135636" y="353568"/>
                  </a:lnTo>
                  <a:lnTo>
                    <a:pt x="172212" y="371856"/>
                  </a:lnTo>
                  <a:lnTo>
                    <a:pt x="217931" y="387096"/>
                  </a:lnTo>
                  <a:lnTo>
                    <a:pt x="269748" y="399288"/>
                  </a:lnTo>
                  <a:lnTo>
                    <a:pt x="320040" y="409956"/>
                  </a:lnTo>
                  <a:lnTo>
                    <a:pt x="376427" y="420624"/>
                  </a:lnTo>
                  <a:lnTo>
                    <a:pt x="434340" y="432816"/>
                  </a:lnTo>
                  <a:lnTo>
                    <a:pt x="493775" y="437388"/>
                  </a:lnTo>
                  <a:lnTo>
                    <a:pt x="556260" y="445008"/>
                  </a:lnTo>
                  <a:lnTo>
                    <a:pt x="624840" y="448056"/>
                  </a:lnTo>
                  <a:lnTo>
                    <a:pt x="752855" y="454151"/>
                  </a:lnTo>
                  <a:lnTo>
                    <a:pt x="883920" y="448056"/>
                  </a:lnTo>
                  <a:lnTo>
                    <a:pt x="950976" y="445008"/>
                  </a:lnTo>
                  <a:lnTo>
                    <a:pt x="1013460" y="437388"/>
                  </a:lnTo>
                  <a:lnTo>
                    <a:pt x="1072896" y="429768"/>
                  </a:lnTo>
                  <a:lnTo>
                    <a:pt x="1132331" y="420624"/>
                  </a:lnTo>
                  <a:lnTo>
                    <a:pt x="1188720" y="409956"/>
                  </a:lnTo>
                  <a:lnTo>
                    <a:pt x="1239012" y="399288"/>
                  </a:lnTo>
                  <a:lnTo>
                    <a:pt x="1287779" y="385572"/>
                  </a:lnTo>
                  <a:lnTo>
                    <a:pt x="1333500" y="371856"/>
                  </a:lnTo>
                  <a:lnTo>
                    <a:pt x="1373124" y="353568"/>
                  </a:lnTo>
                  <a:lnTo>
                    <a:pt x="1409700" y="338328"/>
                  </a:lnTo>
                  <a:lnTo>
                    <a:pt x="1466088" y="304800"/>
                  </a:lnTo>
                  <a:lnTo>
                    <a:pt x="1496568" y="263651"/>
                  </a:lnTo>
                  <a:lnTo>
                    <a:pt x="1510284" y="225551"/>
                  </a:lnTo>
                  <a:lnTo>
                    <a:pt x="1505712" y="207263"/>
                  </a:lnTo>
                  <a:lnTo>
                    <a:pt x="1484376" y="167640"/>
                  </a:lnTo>
                  <a:lnTo>
                    <a:pt x="1438655" y="129540"/>
                  </a:lnTo>
                  <a:lnTo>
                    <a:pt x="1373123" y="94487"/>
                  </a:lnTo>
                  <a:lnTo>
                    <a:pt x="1333499" y="79248"/>
                  </a:lnTo>
                  <a:lnTo>
                    <a:pt x="1287779" y="65532"/>
                  </a:lnTo>
                  <a:lnTo>
                    <a:pt x="1239011" y="48768"/>
                  </a:lnTo>
                  <a:lnTo>
                    <a:pt x="1185671" y="38100"/>
                  </a:lnTo>
                  <a:lnTo>
                    <a:pt x="1132331" y="28956"/>
                  </a:lnTo>
                  <a:lnTo>
                    <a:pt x="1013459" y="10668"/>
                  </a:lnTo>
                  <a:lnTo>
                    <a:pt x="947927" y="6096"/>
                  </a:lnTo>
                  <a:lnTo>
                    <a:pt x="883919" y="1524"/>
                  </a:lnTo>
                  <a:lnTo>
                    <a:pt x="818387" y="0"/>
                  </a:lnTo>
                  <a:lnTo>
                    <a:pt x="688847" y="0"/>
                  </a:lnTo>
                  <a:lnTo>
                    <a:pt x="624839" y="1524"/>
                  </a:lnTo>
                  <a:lnTo>
                    <a:pt x="556259" y="6096"/>
                  </a:lnTo>
                  <a:lnTo>
                    <a:pt x="493775" y="10668"/>
                  </a:lnTo>
                  <a:lnTo>
                    <a:pt x="434339" y="19812"/>
                  </a:lnTo>
                  <a:lnTo>
                    <a:pt x="376427" y="28956"/>
                  </a:lnTo>
                  <a:lnTo>
                    <a:pt x="320039" y="38100"/>
                  </a:lnTo>
                  <a:lnTo>
                    <a:pt x="269747" y="50292"/>
                  </a:lnTo>
                  <a:lnTo>
                    <a:pt x="217931" y="65532"/>
                  </a:lnTo>
                  <a:lnTo>
                    <a:pt x="172211" y="79248"/>
                  </a:lnTo>
                  <a:lnTo>
                    <a:pt x="135635" y="94487"/>
                  </a:lnTo>
                  <a:lnTo>
                    <a:pt x="97535" y="112775"/>
                  </a:lnTo>
                  <a:lnTo>
                    <a:pt x="44196" y="147828"/>
                  </a:lnTo>
                  <a:lnTo>
                    <a:pt x="6096" y="187451"/>
                  </a:lnTo>
                  <a:lnTo>
                    <a:pt x="0" y="207263"/>
                  </a:lnTo>
                  <a:lnTo>
                    <a:pt x="0" y="225551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953767" y="3355847"/>
            <a:ext cx="9944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Salariu_ora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741929" y="3238754"/>
            <a:ext cx="4518025" cy="1104265"/>
            <a:chOff x="2741929" y="3238754"/>
            <a:chExt cx="4518025" cy="1104265"/>
          </a:xfrm>
        </p:grpSpPr>
        <p:sp>
          <p:nvSpPr>
            <p:cNvPr id="13" name="object 13"/>
            <p:cNvSpPr/>
            <p:nvPr/>
          </p:nvSpPr>
          <p:spPr>
            <a:xfrm>
              <a:off x="2748279" y="3703828"/>
              <a:ext cx="1231900" cy="632460"/>
            </a:xfrm>
            <a:custGeom>
              <a:avLst/>
              <a:gdLst/>
              <a:ahLst/>
              <a:cxnLst/>
              <a:rect l="l" t="t" r="r" b="b"/>
              <a:pathLst>
                <a:path w="1231900" h="632460">
                  <a:moveTo>
                    <a:pt x="0" y="0"/>
                  </a:moveTo>
                  <a:lnTo>
                    <a:pt x="1231391" y="632459"/>
                  </a:lnTo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415791" y="3245104"/>
              <a:ext cx="1626235" cy="466725"/>
            </a:xfrm>
            <a:custGeom>
              <a:avLst/>
              <a:gdLst/>
              <a:ahLst/>
              <a:cxnLst/>
              <a:rect l="l" t="t" r="r" b="b"/>
              <a:pathLst>
                <a:path w="1626235" h="466725">
                  <a:moveTo>
                    <a:pt x="0" y="234696"/>
                  </a:moveTo>
                  <a:lnTo>
                    <a:pt x="12191" y="274320"/>
                  </a:lnTo>
                  <a:lnTo>
                    <a:pt x="48767" y="313944"/>
                  </a:lnTo>
                  <a:lnTo>
                    <a:pt x="79247" y="332232"/>
                  </a:lnTo>
                  <a:lnTo>
                    <a:pt x="106679" y="348996"/>
                  </a:lnTo>
                  <a:lnTo>
                    <a:pt x="144779" y="365760"/>
                  </a:lnTo>
                  <a:lnTo>
                    <a:pt x="192023" y="381000"/>
                  </a:lnTo>
                  <a:lnTo>
                    <a:pt x="236219" y="399288"/>
                  </a:lnTo>
                  <a:lnTo>
                    <a:pt x="292607" y="411480"/>
                  </a:lnTo>
                  <a:lnTo>
                    <a:pt x="347471" y="423672"/>
                  </a:lnTo>
                  <a:lnTo>
                    <a:pt x="408431" y="434340"/>
                  </a:lnTo>
                  <a:lnTo>
                    <a:pt x="469391" y="443484"/>
                  </a:lnTo>
                  <a:lnTo>
                    <a:pt x="533399" y="451104"/>
                  </a:lnTo>
                  <a:lnTo>
                    <a:pt x="601979" y="457200"/>
                  </a:lnTo>
                  <a:lnTo>
                    <a:pt x="670559" y="461772"/>
                  </a:lnTo>
                  <a:lnTo>
                    <a:pt x="742187" y="466344"/>
                  </a:lnTo>
                  <a:lnTo>
                    <a:pt x="880871" y="466344"/>
                  </a:lnTo>
                  <a:lnTo>
                    <a:pt x="954023" y="461772"/>
                  </a:lnTo>
                  <a:lnTo>
                    <a:pt x="1024127" y="455676"/>
                  </a:lnTo>
                  <a:lnTo>
                    <a:pt x="1089659" y="451104"/>
                  </a:lnTo>
                  <a:lnTo>
                    <a:pt x="1155191" y="443484"/>
                  </a:lnTo>
                  <a:lnTo>
                    <a:pt x="1219199" y="434340"/>
                  </a:lnTo>
                  <a:lnTo>
                    <a:pt x="1277111" y="423672"/>
                  </a:lnTo>
                  <a:lnTo>
                    <a:pt x="1389887" y="399288"/>
                  </a:lnTo>
                  <a:lnTo>
                    <a:pt x="1437131" y="381000"/>
                  </a:lnTo>
                  <a:lnTo>
                    <a:pt x="1478279" y="365760"/>
                  </a:lnTo>
                  <a:lnTo>
                    <a:pt x="1551431" y="332232"/>
                  </a:lnTo>
                  <a:lnTo>
                    <a:pt x="1595627" y="292608"/>
                  </a:lnTo>
                  <a:lnTo>
                    <a:pt x="1623059" y="252984"/>
                  </a:lnTo>
                  <a:lnTo>
                    <a:pt x="1626107" y="234696"/>
                  </a:lnTo>
                  <a:lnTo>
                    <a:pt x="1623059" y="211836"/>
                  </a:lnTo>
                  <a:lnTo>
                    <a:pt x="1612391" y="192024"/>
                  </a:lnTo>
                  <a:lnTo>
                    <a:pt x="1595627" y="173736"/>
                  </a:lnTo>
                  <a:lnTo>
                    <a:pt x="1575815" y="150876"/>
                  </a:lnTo>
                  <a:lnTo>
                    <a:pt x="1551431" y="134112"/>
                  </a:lnTo>
                  <a:lnTo>
                    <a:pt x="1514855" y="117348"/>
                  </a:lnTo>
                  <a:lnTo>
                    <a:pt x="1475231" y="100584"/>
                  </a:lnTo>
                  <a:lnTo>
                    <a:pt x="1437131" y="83820"/>
                  </a:lnTo>
                  <a:lnTo>
                    <a:pt x="1389887" y="67056"/>
                  </a:lnTo>
                  <a:lnTo>
                    <a:pt x="1333499" y="51816"/>
                  </a:lnTo>
                  <a:lnTo>
                    <a:pt x="1277111" y="42672"/>
                  </a:lnTo>
                  <a:lnTo>
                    <a:pt x="1214627" y="32004"/>
                  </a:lnTo>
                  <a:lnTo>
                    <a:pt x="1155191" y="21336"/>
                  </a:lnTo>
                  <a:lnTo>
                    <a:pt x="1024127" y="9144"/>
                  </a:lnTo>
                  <a:lnTo>
                    <a:pt x="954023" y="4572"/>
                  </a:lnTo>
                  <a:lnTo>
                    <a:pt x="880871" y="1524"/>
                  </a:lnTo>
                  <a:lnTo>
                    <a:pt x="810767" y="0"/>
                  </a:lnTo>
                  <a:lnTo>
                    <a:pt x="742187" y="1524"/>
                  </a:lnTo>
                  <a:lnTo>
                    <a:pt x="670559" y="4572"/>
                  </a:lnTo>
                  <a:lnTo>
                    <a:pt x="601979" y="9144"/>
                  </a:lnTo>
                  <a:lnTo>
                    <a:pt x="533399" y="15240"/>
                  </a:lnTo>
                  <a:lnTo>
                    <a:pt x="469391" y="21336"/>
                  </a:lnTo>
                  <a:lnTo>
                    <a:pt x="405383" y="32004"/>
                  </a:lnTo>
                  <a:lnTo>
                    <a:pt x="347471" y="42672"/>
                  </a:lnTo>
                  <a:lnTo>
                    <a:pt x="292607" y="51816"/>
                  </a:lnTo>
                  <a:lnTo>
                    <a:pt x="236219" y="68580"/>
                  </a:lnTo>
                  <a:lnTo>
                    <a:pt x="192023" y="83820"/>
                  </a:lnTo>
                  <a:lnTo>
                    <a:pt x="144779" y="100584"/>
                  </a:lnTo>
                  <a:lnTo>
                    <a:pt x="106679" y="117348"/>
                  </a:lnTo>
                  <a:lnTo>
                    <a:pt x="79247" y="134112"/>
                  </a:lnTo>
                  <a:lnTo>
                    <a:pt x="48767" y="150876"/>
                  </a:lnTo>
                  <a:lnTo>
                    <a:pt x="28955" y="173736"/>
                  </a:lnTo>
                  <a:lnTo>
                    <a:pt x="12191" y="193548"/>
                  </a:lnTo>
                  <a:lnTo>
                    <a:pt x="3048" y="211836"/>
                  </a:lnTo>
                  <a:lnTo>
                    <a:pt x="0" y="234696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166867" y="3368548"/>
              <a:ext cx="769620" cy="471170"/>
            </a:xfrm>
            <a:custGeom>
              <a:avLst/>
              <a:gdLst/>
              <a:ahLst/>
              <a:cxnLst/>
              <a:rect l="l" t="t" r="r" b="b"/>
              <a:pathLst>
                <a:path w="769620" h="471170">
                  <a:moveTo>
                    <a:pt x="382524" y="0"/>
                  </a:moveTo>
                  <a:lnTo>
                    <a:pt x="769620" y="470916"/>
                  </a:lnTo>
                  <a:lnTo>
                    <a:pt x="0" y="470916"/>
                  </a:lnTo>
                  <a:lnTo>
                    <a:pt x="382524" y="0"/>
                  </a:lnTo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098032" y="3691636"/>
              <a:ext cx="1155700" cy="419100"/>
            </a:xfrm>
            <a:custGeom>
              <a:avLst/>
              <a:gdLst/>
              <a:ahLst/>
              <a:cxnLst/>
              <a:rect l="l" t="t" r="r" b="b"/>
              <a:pathLst>
                <a:path w="1155700" h="419100">
                  <a:moveTo>
                    <a:pt x="0" y="210312"/>
                  </a:moveTo>
                  <a:lnTo>
                    <a:pt x="16763" y="262127"/>
                  </a:lnTo>
                  <a:lnTo>
                    <a:pt x="51815" y="297179"/>
                  </a:lnTo>
                  <a:lnTo>
                    <a:pt x="103631" y="329184"/>
                  </a:lnTo>
                  <a:lnTo>
                    <a:pt x="129539" y="342900"/>
                  </a:lnTo>
                  <a:lnTo>
                    <a:pt x="166115" y="356615"/>
                  </a:lnTo>
                  <a:lnTo>
                    <a:pt x="202691" y="368807"/>
                  </a:lnTo>
                  <a:lnTo>
                    <a:pt x="243839" y="381000"/>
                  </a:lnTo>
                  <a:lnTo>
                    <a:pt x="284988" y="388619"/>
                  </a:lnTo>
                  <a:lnTo>
                    <a:pt x="330707" y="399288"/>
                  </a:lnTo>
                  <a:lnTo>
                    <a:pt x="379475" y="406907"/>
                  </a:lnTo>
                  <a:lnTo>
                    <a:pt x="425195" y="413003"/>
                  </a:lnTo>
                  <a:lnTo>
                    <a:pt x="475488" y="416051"/>
                  </a:lnTo>
                  <a:lnTo>
                    <a:pt x="524255" y="419100"/>
                  </a:lnTo>
                  <a:lnTo>
                    <a:pt x="624839" y="419100"/>
                  </a:lnTo>
                  <a:lnTo>
                    <a:pt x="675131" y="416051"/>
                  </a:lnTo>
                  <a:lnTo>
                    <a:pt x="723899" y="409956"/>
                  </a:lnTo>
                  <a:lnTo>
                    <a:pt x="772667" y="406907"/>
                  </a:lnTo>
                  <a:lnTo>
                    <a:pt x="819911" y="399288"/>
                  </a:lnTo>
                  <a:lnTo>
                    <a:pt x="865631" y="388619"/>
                  </a:lnTo>
                  <a:lnTo>
                    <a:pt x="906779" y="381000"/>
                  </a:lnTo>
                  <a:lnTo>
                    <a:pt x="944879" y="368807"/>
                  </a:lnTo>
                  <a:lnTo>
                    <a:pt x="984503" y="356615"/>
                  </a:lnTo>
                  <a:lnTo>
                    <a:pt x="1016507" y="342900"/>
                  </a:lnTo>
                  <a:lnTo>
                    <a:pt x="1075943" y="315467"/>
                  </a:lnTo>
                  <a:lnTo>
                    <a:pt x="1120139" y="278891"/>
                  </a:lnTo>
                  <a:lnTo>
                    <a:pt x="1144523" y="243839"/>
                  </a:lnTo>
                  <a:lnTo>
                    <a:pt x="1155191" y="210312"/>
                  </a:lnTo>
                  <a:lnTo>
                    <a:pt x="1152143" y="190500"/>
                  </a:lnTo>
                  <a:lnTo>
                    <a:pt x="1135379" y="153924"/>
                  </a:lnTo>
                  <a:lnTo>
                    <a:pt x="1100327" y="121919"/>
                  </a:lnTo>
                  <a:lnTo>
                    <a:pt x="1075943" y="106679"/>
                  </a:lnTo>
                  <a:lnTo>
                    <a:pt x="1050035" y="89915"/>
                  </a:lnTo>
                  <a:lnTo>
                    <a:pt x="984503" y="59436"/>
                  </a:lnTo>
                  <a:lnTo>
                    <a:pt x="944879" y="47243"/>
                  </a:lnTo>
                  <a:lnTo>
                    <a:pt x="906779" y="38100"/>
                  </a:lnTo>
                  <a:lnTo>
                    <a:pt x="864107" y="28955"/>
                  </a:lnTo>
                  <a:lnTo>
                    <a:pt x="819911" y="18287"/>
                  </a:lnTo>
                  <a:lnTo>
                    <a:pt x="772667" y="13715"/>
                  </a:lnTo>
                  <a:lnTo>
                    <a:pt x="723899" y="6096"/>
                  </a:lnTo>
                  <a:lnTo>
                    <a:pt x="675131" y="3048"/>
                  </a:lnTo>
                  <a:lnTo>
                    <a:pt x="624839" y="1524"/>
                  </a:lnTo>
                  <a:lnTo>
                    <a:pt x="573023" y="0"/>
                  </a:lnTo>
                  <a:lnTo>
                    <a:pt x="475488" y="3048"/>
                  </a:lnTo>
                  <a:lnTo>
                    <a:pt x="425195" y="6096"/>
                  </a:lnTo>
                  <a:lnTo>
                    <a:pt x="379475" y="13715"/>
                  </a:lnTo>
                  <a:lnTo>
                    <a:pt x="330707" y="18287"/>
                  </a:lnTo>
                  <a:lnTo>
                    <a:pt x="284988" y="28955"/>
                  </a:lnTo>
                  <a:lnTo>
                    <a:pt x="202691" y="47243"/>
                  </a:lnTo>
                  <a:lnTo>
                    <a:pt x="166115" y="60960"/>
                  </a:lnTo>
                  <a:lnTo>
                    <a:pt x="129539" y="73151"/>
                  </a:lnTo>
                  <a:lnTo>
                    <a:pt x="74675" y="106679"/>
                  </a:lnTo>
                  <a:lnTo>
                    <a:pt x="32003" y="135636"/>
                  </a:lnTo>
                  <a:lnTo>
                    <a:pt x="4571" y="173736"/>
                  </a:lnTo>
                  <a:lnTo>
                    <a:pt x="1523" y="190500"/>
                  </a:lnTo>
                  <a:lnTo>
                    <a:pt x="0" y="210312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844035" y="4356100"/>
            <a:ext cx="1367155" cy="41910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2382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975"/>
              </a:spcBef>
            </a:pPr>
            <a:r>
              <a:rPr sz="1400" b="1" spc="-5" dirty="0">
                <a:latin typeface="Arial"/>
                <a:cs typeface="Arial"/>
              </a:rPr>
              <a:t>Colab_extern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76671" y="3599688"/>
            <a:ext cx="166052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590"/>
              </a:lnSpc>
              <a:spcBef>
                <a:spcPts val="100"/>
              </a:spcBef>
            </a:pPr>
            <a:r>
              <a:rPr sz="1400" b="1" spc="5" dirty="0">
                <a:solidFill>
                  <a:srgbClr val="666699"/>
                </a:solidFill>
                <a:latin typeface="Arial"/>
                <a:cs typeface="Arial"/>
              </a:rPr>
              <a:t>ISA</a:t>
            </a:r>
            <a:endParaRPr sz="1400">
              <a:latin typeface="Arial"/>
              <a:cs typeface="Arial"/>
            </a:endParaRPr>
          </a:p>
          <a:p>
            <a:pPr marL="791210">
              <a:lnSpc>
                <a:spcPts val="1590"/>
              </a:lnSpc>
            </a:pPr>
            <a:r>
              <a:rPr sz="1400" b="1" spc="-5" dirty="0">
                <a:latin typeface="Arial"/>
                <a:cs typeface="Arial"/>
              </a:rPr>
              <a:t>contra</a:t>
            </a:r>
            <a:r>
              <a:rPr sz="1400" b="1" spc="-15" dirty="0">
                <a:latin typeface="Arial"/>
                <a:cs typeface="Arial"/>
              </a:rPr>
              <a:t>c</a:t>
            </a:r>
            <a:r>
              <a:rPr sz="1400" b="1" dirty="0">
                <a:latin typeface="Arial"/>
                <a:cs typeface="Arial"/>
              </a:rPr>
              <a:t>t</a:t>
            </a:r>
            <a:r>
              <a:rPr sz="1400" b="1" spc="-5" dirty="0">
                <a:latin typeface="Arial"/>
                <a:cs typeface="Arial"/>
              </a:rPr>
              <a:t>id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76830" y="3346686"/>
            <a:ext cx="10134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Ore_lucrate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202176" y="2630932"/>
            <a:ext cx="3118485" cy="1736089"/>
            <a:chOff x="4202176" y="2630932"/>
            <a:chExt cx="3118485" cy="1736089"/>
          </a:xfrm>
        </p:grpSpPr>
        <p:sp>
          <p:nvSpPr>
            <p:cNvPr id="21" name="object 21"/>
            <p:cNvSpPr/>
            <p:nvPr/>
          </p:nvSpPr>
          <p:spPr>
            <a:xfrm>
              <a:off x="4208272" y="3095752"/>
              <a:ext cx="2459990" cy="1271270"/>
            </a:xfrm>
            <a:custGeom>
              <a:avLst/>
              <a:gdLst/>
              <a:ahLst/>
              <a:cxnLst/>
              <a:rect l="l" t="t" r="r" b="b"/>
              <a:pathLst>
                <a:path w="2459990" h="1271270">
                  <a:moveTo>
                    <a:pt x="1153667" y="722376"/>
                  </a:moveTo>
                  <a:lnTo>
                    <a:pt x="341375" y="1257300"/>
                  </a:lnTo>
                </a:path>
                <a:path w="2459990" h="1271270">
                  <a:moveTo>
                    <a:pt x="1421891" y="722376"/>
                  </a:moveTo>
                  <a:lnTo>
                    <a:pt x="2272283" y="1257300"/>
                  </a:lnTo>
                </a:path>
                <a:path w="2459990" h="1271270">
                  <a:moveTo>
                    <a:pt x="2459736" y="1034796"/>
                  </a:moveTo>
                  <a:lnTo>
                    <a:pt x="2459736" y="1271016"/>
                  </a:lnTo>
                </a:path>
                <a:path w="2459990" h="1271270">
                  <a:moveTo>
                    <a:pt x="0" y="608076"/>
                  </a:moveTo>
                  <a:lnTo>
                    <a:pt x="0" y="1257300"/>
                  </a:lnTo>
                </a:path>
                <a:path w="2459990" h="1271270">
                  <a:moveTo>
                    <a:pt x="1321307" y="297180"/>
                  </a:moveTo>
                  <a:lnTo>
                    <a:pt x="1321307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910580" y="2635504"/>
              <a:ext cx="1405255" cy="866140"/>
            </a:xfrm>
            <a:custGeom>
              <a:avLst/>
              <a:gdLst/>
              <a:ahLst/>
              <a:cxnLst/>
              <a:rect l="l" t="t" r="r" b="b"/>
              <a:pathLst>
                <a:path w="1405254" h="866139">
                  <a:moveTo>
                    <a:pt x="1405128" y="0"/>
                  </a:moveTo>
                  <a:lnTo>
                    <a:pt x="0" y="865632"/>
                  </a:lnTo>
                </a:path>
              </a:pathLst>
            </a:custGeom>
            <a:ln w="9144">
              <a:solidFill>
                <a:srgbClr val="FF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829808" y="3455416"/>
              <a:ext cx="113030" cy="94615"/>
            </a:xfrm>
            <a:custGeom>
              <a:avLst/>
              <a:gdLst/>
              <a:ahLst/>
              <a:cxnLst/>
              <a:rect l="l" t="t" r="r" b="b"/>
              <a:pathLst>
                <a:path w="113029" h="94614">
                  <a:moveTo>
                    <a:pt x="0" y="94487"/>
                  </a:moveTo>
                  <a:lnTo>
                    <a:pt x="112775" y="85344"/>
                  </a:lnTo>
                  <a:lnTo>
                    <a:pt x="59436" y="0"/>
                  </a:lnTo>
                  <a:lnTo>
                    <a:pt x="0" y="9448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510271" y="2276855"/>
            <a:ext cx="1673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Legătură</a:t>
            </a:r>
            <a:r>
              <a:rPr sz="24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ISA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18</a:t>
            </a:fld>
            <a:endParaRPr dirty="0"/>
          </a:p>
        </p:txBody>
      </p:sp>
      <p:sp>
        <p:nvSpPr>
          <p:cNvPr id="25" name="object 25"/>
          <p:cNvSpPr txBox="1"/>
          <p:nvPr/>
        </p:nvSpPr>
        <p:spPr>
          <a:xfrm>
            <a:off x="790955" y="5096255"/>
            <a:ext cx="6007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9270" algn="l"/>
              </a:tabLst>
            </a:pPr>
            <a:r>
              <a:rPr sz="2400" spc="2039" dirty="0">
                <a:latin typeface="Arial"/>
                <a:cs typeface="Arial"/>
              </a:rPr>
              <a:t> 	</a:t>
            </a:r>
            <a:r>
              <a:rPr sz="2400" spc="-5" dirty="0">
                <a:latin typeface="Times New Roman"/>
                <a:cs typeface="Times New Roman"/>
              </a:rPr>
              <a:t>Legăturile “isa” sunt întotdeauna legături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1:1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95CC447-143E-4321-B21A-1522575F5131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01670" marR="5080" indent="-3048635">
              <a:lnSpc>
                <a:spcPct val="118300"/>
              </a:lnSpc>
              <a:spcBef>
                <a:spcPts val="100"/>
              </a:spcBef>
              <a:tabLst>
                <a:tab pos="6758305" algn="l"/>
              </a:tabLst>
            </a:pPr>
            <a:r>
              <a:rPr dirty="0"/>
              <a:t>Trecerea</a:t>
            </a:r>
            <a:r>
              <a:rPr spc="-5" dirty="0"/>
              <a:t> d</a:t>
            </a:r>
            <a:r>
              <a:rPr dirty="0"/>
              <a:t>e</a:t>
            </a:r>
            <a:r>
              <a:rPr spc="-5" dirty="0"/>
              <a:t> l</a:t>
            </a:r>
            <a:r>
              <a:rPr dirty="0"/>
              <a:t>a</a:t>
            </a:r>
            <a:r>
              <a:rPr spc="-5" dirty="0"/>
              <a:t> diagram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E/R</a:t>
            </a:r>
            <a:r>
              <a:rPr spc="-5" dirty="0"/>
              <a:t> l</a:t>
            </a:r>
            <a:r>
              <a:rPr dirty="0"/>
              <a:t>a	schema  </a:t>
            </a:r>
            <a:r>
              <a:rPr spc="-5" dirty="0"/>
              <a:t>relatională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42544" y="1973579"/>
            <a:ext cx="44189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Tipul de entitate </a:t>
            </a:r>
            <a:r>
              <a:rPr sz="2800" spc="1175" dirty="0">
                <a:latin typeface="Arial"/>
                <a:cs typeface="Arial"/>
              </a:rPr>
              <a:t>€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relaţie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2544" y="3512820"/>
            <a:ext cx="68954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Legătura între tipurile de entităţi </a:t>
            </a:r>
            <a:r>
              <a:rPr sz="2800" spc="1175" dirty="0">
                <a:latin typeface="Arial"/>
                <a:cs typeface="Arial"/>
              </a:rPr>
              <a:t>€</a:t>
            </a:r>
            <a:r>
              <a:rPr sz="2800" spc="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relaţie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7AAFC069-4571-43FD-AE56-D3A9D4D7D9DB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3244" y="393191"/>
            <a:ext cx="62477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Capitolul </a:t>
            </a:r>
            <a:r>
              <a:rPr dirty="0"/>
              <a:t>I - </a:t>
            </a:r>
            <a:r>
              <a:rPr spc="-5" dirty="0"/>
              <a:t>Informaţii</a:t>
            </a:r>
            <a:r>
              <a:rPr spc="-105" dirty="0"/>
              <a:t> </a:t>
            </a:r>
            <a:r>
              <a:rPr spc="-5" dirty="0"/>
              <a:t>generale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56844" y="1057655"/>
            <a:ext cx="8482330" cy="4025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Cunoştinţe anterioare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necesare: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25"/>
              </a:spcBef>
              <a:buClr>
                <a:srgbClr val="9999CA"/>
              </a:buClr>
              <a:buSzPct val="77777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800" spc="-5" dirty="0">
                <a:latin typeface="Times New Roman"/>
                <a:cs typeface="Times New Roman"/>
              </a:rPr>
              <a:t>Noţiuni fundamentale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baze </a:t>
            </a:r>
            <a:r>
              <a:rPr sz="1800" dirty="0">
                <a:latin typeface="Times New Roman"/>
                <a:cs typeface="Times New Roman"/>
              </a:rPr>
              <a:t>de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date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ts val="2150"/>
              </a:lnSpc>
              <a:buClr>
                <a:srgbClr val="9999CA"/>
              </a:buClr>
              <a:buSzPct val="77777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Structuri de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date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ts val="2870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Noţiuni </a:t>
            </a:r>
            <a:r>
              <a:rPr sz="2400" dirty="0">
                <a:latin typeface="Times New Roman"/>
                <a:cs typeface="Times New Roman"/>
              </a:rPr>
              <a:t>abordate </a:t>
            </a:r>
            <a:r>
              <a:rPr sz="2400" spc="-5" dirty="0">
                <a:latin typeface="Times New Roman"/>
                <a:cs typeface="Times New Roman"/>
              </a:rPr>
              <a:t>pe parcurs: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20"/>
              </a:spcBef>
              <a:buClr>
                <a:srgbClr val="9999CA"/>
              </a:buClr>
              <a:buSzPct val="77777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800" spc="-5" dirty="0">
                <a:latin typeface="Times New Roman"/>
                <a:cs typeface="Times New Roman"/>
              </a:rPr>
              <a:t>Diferite </a:t>
            </a:r>
            <a:r>
              <a:rPr sz="1800" dirty="0">
                <a:latin typeface="Times New Roman"/>
                <a:cs typeface="Times New Roman"/>
              </a:rPr>
              <a:t>aspecte ale proiectării </a:t>
            </a:r>
            <a:r>
              <a:rPr sz="1800" spc="-5" dirty="0">
                <a:latin typeface="Times New Roman"/>
                <a:cs typeface="Times New Roman"/>
              </a:rPr>
              <a:t>conceptuale, logice şi fizice </a:t>
            </a:r>
            <a:r>
              <a:rPr sz="1800" dirty="0">
                <a:latin typeface="Times New Roman"/>
                <a:cs typeface="Times New Roman"/>
              </a:rPr>
              <a:t>ale bazelor </a:t>
            </a:r>
            <a:r>
              <a:rPr sz="1800" spc="-5" dirty="0">
                <a:latin typeface="Times New Roman"/>
                <a:cs typeface="Times New Roman"/>
              </a:rPr>
              <a:t>de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date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Clr>
                <a:srgbClr val="9999CA"/>
              </a:buClr>
              <a:buSzPct val="77777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Gestiunea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tranzacţiilor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Clr>
                <a:srgbClr val="9999CA"/>
              </a:buClr>
              <a:buSzPct val="77777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800" spc="-5" dirty="0">
                <a:latin typeface="Times New Roman"/>
                <a:cs typeface="Times New Roman"/>
              </a:rPr>
              <a:t>Optimizarea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interogărilor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15"/>
              </a:spcBef>
              <a:buClr>
                <a:srgbClr val="9999CA"/>
              </a:buClr>
              <a:buSzPct val="77777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800" spc="-5" dirty="0">
                <a:latin typeface="Times New Roman"/>
                <a:cs typeface="Times New Roman"/>
              </a:rPr>
              <a:t>Securitatea </a:t>
            </a:r>
            <a:r>
              <a:rPr sz="1800" dirty="0">
                <a:latin typeface="Times New Roman"/>
                <a:cs typeface="Times New Roman"/>
              </a:rPr>
              <a:t>în </a:t>
            </a:r>
            <a:r>
              <a:rPr sz="1800" spc="-5" dirty="0">
                <a:latin typeface="Times New Roman"/>
                <a:cs typeface="Times New Roman"/>
              </a:rPr>
              <a:t>sistemele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baze </a:t>
            </a:r>
            <a:r>
              <a:rPr sz="1800" dirty="0">
                <a:latin typeface="Times New Roman"/>
                <a:cs typeface="Times New Roman"/>
              </a:rPr>
              <a:t>de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date</a:t>
            </a:r>
            <a:endParaRPr sz="1800">
              <a:latin typeface="Times New Roman"/>
              <a:cs typeface="Times New Roman"/>
            </a:endParaRPr>
          </a:p>
          <a:p>
            <a:pPr marL="1155700" lvl="2" indent="-228600">
              <a:lnSpc>
                <a:spcPts val="2140"/>
              </a:lnSpc>
              <a:buClr>
                <a:srgbClr val="00007B"/>
              </a:buClr>
              <a:buSzPct val="66666"/>
              <a:buFont typeface="Arial"/>
              <a:buChar char="■"/>
              <a:tabLst>
                <a:tab pos="1155700" algn="l"/>
              </a:tabLst>
            </a:pPr>
            <a:r>
              <a:rPr sz="1800" dirty="0">
                <a:latin typeface="Times New Roman"/>
                <a:cs typeface="Times New Roman"/>
              </a:rPr>
              <a:t>… cu </a:t>
            </a:r>
            <a:r>
              <a:rPr sz="1800" spc="-5" dirty="0">
                <a:latin typeface="Times New Roman"/>
                <a:cs typeface="Times New Roman"/>
              </a:rPr>
              <a:t>particularizare </a:t>
            </a:r>
            <a:r>
              <a:rPr sz="1800" dirty="0">
                <a:latin typeface="Times New Roman"/>
                <a:cs typeface="Times New Roman"/>
              </a:rPr>
              <a:t>în </a:t>
            </a:r>
            <a:r>
              <a:rPr sz="1800" spc="-5" dirty="0">
                <a:latin typeface="Times New Roman"/>
                <a:cs typeface="Times New Roman"/>
              </a:rPr>
              <a:t>ORACLE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9i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ts val="2860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Bibliografie: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00000"/>
              </a:lnSpc>
              <a:spcBef>
                <a:spcPts val="45"/>
              </a:spcBef>
              <a:buChar char="-"/>
              <a:tabLst>
                <a:tab pos="354965" algn="l"/>
                <a:tab pos="355600" algn="l"/>
              </a:tabLst>
            </a:pPr>
            <a:r>
              <a:rPr sz="1600" spc="-5" dirty="0">
                <a:latin typeface="Times New Roman"/>
                <a:cs typeface="Times New Roman"/>
              </a:rPr>
              <a:t>Baze de </a:t>
            </a:r>
            <a:r>
              <a:rPr sz="1600" dirty="0">
                <a:latin typeface="Times New Roman"/>
                <a:cs typeface="Times New Roman"/>
              </a:rPr>
              <a:t>date. Proiectare. Gestiune. </a:t>
            </a:r>
            <a:r>
              <a:rPr sz="1600" spc="-5" dirty="0">
                <a:latin typeface="Times New Roman"/>
                <a:cs typeface="Times New Roman"/>
              </a:rPr>
              <a:t>Implementare. </a:t>
            </a:r>
            <a:r>
              <a:rPr sz="1600" i="1" spc="-5" dirty="0">
                <a:latin typeface="Times New Roman"/>
                <a:cs typeface="Times New Roman"/>
              </a:rPr>
              <a:t>Thomas Connolly, Carolyn Begg, Anne </a:t>
            </a:r>
            <a:r>
              <a:rPr sz="1600" i="1" dirty="0">
                <a:latin typeface="Times New Roman"/>
                <a:cs typeface="Times New Roman"/>
              </a:rPr>
              <a:t>Strachan  </a:t>
            </a:r>
            <a:r>
              <a:rPr sz="1600" i="1" spc="-5" dirty="0">
                <a:latin typeface="Times New Roman"/>
                <a:cs typeface="Times New Roman"/>
              </a:rPr>
              <a:t>Ed. Teora</a:t>
            </a:r>
            <a:r>
              <a:rPr sz="1600" i="1" spc="-10" dirty="0">
                <a:latin typeface="Times New Roman"/>
                <a:cs typeface="Times New Roman"/>
              </a:rPr>
              <a:t> </a:t>
            </a:r>
            <a:r>
              <a:rPr sz="1600" i="1" spc="-5" dirty="0">
                <a:latin typeface="Times New Roman"/>
                <a:cs typeface="Times New Roman"/>
              </a:rPr>
              <a:t>2001</a:t>
            </a:r>
            <a:endParaRPr sz="1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0"/>
              </a:spcBef>
              <a:buChar char="-"/>
              <a:tabLst>
                <a:tab pos="354965" algn="l"/>
                <a:tab pos="356235" algn="l"/>
              </a:tabLst>
            </a:pPr>
            <a:r>
              <a:rPr sz="1600" spc="-5" dirty="0">
                <a:latin typeface="Times New Roman"/>
                <a:cs typeface="Times New Roman"/>
              </a:rPr>
              <a:t>Baze de date relationale – M.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Fotache</a:t>
            </a:r>
            <a:endParaRPr sz="1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har char="-"/>
              <a:tabLst>
                <a:tab pos="354965" algn="l"/>
                <a:tab pos="356235" algn="l"/>
              </a:tabLst>
            </a:pPr>
            <a:r>
              <a:rPr sz="1600" spc="-5" dirty="0">
                <a:latin typeface="Times New Roman"/>
                <a:cs typeface="Times New Roman"/>
              </a:rPr>
              <a:t>Baze de date si gestiunea tranzactiilor – R. Dollinger, </a:t>
            </a:r>
            <a:r>
              <a:rPr sz="1600" dirty="0">
                <a:latin typeface="Times New Roman"/>
                <a:cs typeface="Times New Roman"/>
              </a:rPr>
              <a:t>Ed.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Albastră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CD1D07C-67AA-4CA1-B7A1-3EB596845079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0955" y="652271"/>
            <a:ext cx="75330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Transformarea tipului de </a:t>
            </a:r>
            <a:r>
              <a:rPr sz="3200" spc="-10" dirty="0"/>
              <a:t>entitate </a:t>
            </a:r>
            <a:r>
              <a:rPr sz="3200" spc="-5" dirty="0"/>
              <a:t>în</a:t>
            </a:r>
            <a:r>
              <a:rPr sz="3200" spc="-10" dirty="0"/>
              <a:t> relaţie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566667" y="3043935"/>
            <a:ext cx="2018030" cy="58229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95885" rIns="0" bIns="0" rtlCol="0">
            <a:spAutoFit/>
          </a:bodyPr>
          <a:lstStyle/>
          <a:p>
            <a:pPr marL="584835">
              <a:lnSpc>
                <a:spcPct val="100000"/>
              </a:lnSpc>
              <a:spcBef>
                <a:spcPts val="755"/>
              </a:spcBef>
            </a:pPr>
            <a:r>
              <a:rPr sz="2400" spc="-5" dirty="0">
                <a:latin typeface="Times New Roman"/>
                <a:cs typeface="Times New Roman"/>
              </a:rPr>
              <a:t>Produs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56228" y="1644904"/>
            <a:ext cx="2882265" cy="524510"/>
          </a:xfrm>
          <a:custGeom>
            <a:avLst/>
            <a:gdLst/>
            <a:ahLst/>
            <a:cxnLst/>
            <a:rect l="l" t="t" r="r" b="b"/>
            <a:pathLst>
              <a:path w="2882265" h="524510">
                <a:moveTo>
                  <a:pt x="1368552" y="262128"/>
                </a:moveTo>
                <a:lnTo>
                  <a:pt x="1356214" y="212314"/>
                </a:lnTo>
                <a:lnTo>
                  <a:pt x="1320731" y="165657"/>
                </a:lnTo>
                <a:lnTo>
                  <a:pt x="1264396" y="123036"/>
                </a:lnTo>
                <a:lnTo>
                  <a:pt x="1229125" y="103512"/>
                </a:lnTo>
                <a:lnTo>
                  <a:pt x="1189501" y="85327"/>
                </a:lnTo>
                <a:lnTo>
                  <a:pt x="1145810" y="68590"/>
                </a:lnTo>
                <a:lnTo>
                  <a:pt x="1098339" y="53411"/>
                </a:lnTo>
                <a:lnTo>
                  <a:pt x="1047374" y="39900"/>
                </a:lnTo>
                <a:lnTo>
                  <a:pt x="993203" y="28165"/>
                </a:lnTo>
                <a:lnTo>
                  <a:pt x="936111" y="18319"/>
                </a:lnTo>
                <a:lnTo>
                  <a:pt x="876386" y="10469"/>
                </a:lnTo>
                <a:lnTo>
                  <a:pt x="814314" y="4726"/>
                </a:lnTo>
                <a:lnTo>
                  <a:pt x="750182" y="1199"/>
                </a:lnTo>
                <a:lnTo>
                  <a:pt x="684276" y="0"/>
                </a:lnTo>
                <a:lnTo>
                  <a:pt x="618369" y="1199"/>
                </a:lnTo>
                <a:lnTo>
                  <a:pt x="554237" y="4726"/>
                </a:lnTo>
                <a:lnTo>
                  <a:pt x="492165" y="10469"/>
                </a:lnTo>
                <a:lnTo>
                  <a:pt x="432440" y="18319"/>
                </a:lnTo>
                <a:lnTo>
                  <a:pt x="375348" y="28165"/>
                </a:lnTo>
                <a:lnTo>
                  <a:pt x="321177" y="39900"/>
                </a:lnTo>
                <a:lnTo>
                  <a:pt x="270212" y="53411"/>
                </a:lnTo>
                <a:lnTo>
                  <a:pt x="222741" y="68590"/>
                </a:lnTo>
                <a:lnTo>
                  <a:pt x="179050" y="85327"/>
                </a:lnTo>
                <a:lnTo>
                  <a:pt x="139426" y="103512"/>
                </a:lnTo>
                <a:lnTo>
                  <a:pt x="104155" y="123036"/>
                </a:lnTo>
                <a:lnTo>
                  <a:pt x="47820" y="165657"/>
                </a:lnTo>
                <a:lnTo>
                  <a:pt x="12337" y="212314"/>
                </a:lnTo>
                <a:lnTo>
                  <a:pt x="0" y="262128"/>
                </a:lnTo>
                <a:lnTo>
                  <a:pt x="3132" y="287136"/>
                </a:lnTo>
                <a:lnTo>
                  <a:pt x="27328" y="335172"/>
                </a:lnTo>
                <a:lnTo>
                  <a:pt x="73524" y="379798"/>
                </a:lnTo>
                <a:lnTo>
                  <a:pt x="139426" y="420091"/>
                </a:lnTo>
                <a:lnTo>
                  <a:pt x="179050" y="438325"/>
                </a:lnTo>
                <a:lnTo>
                  <a:pt x="222741" y="455129"/>
                </a:lnTo>
                <a:lnTo>
                  <a:pt x="270212" y="470388"/>
                </a:lnTo>
                <a:lnTo>
                  <a:pt x="321177" y="483987"/>
                </a:lnTo>
                <a:lnTo>
                  <a:pt x="375348" y="495810"/>
                </a:lnTo>
                <a:lnTo>
                  <a:pt x="432440" y="505743"/>
                </a:lnTo>
                <a:lnTo>
                  <a:pt x="492165" y="513669"/>
                </a:lnTo>
                <a:lnTo>
                  <a:pt x="554237" y="519473"/>
                </a:lnTo>
                <a:lnTo>
                  <a:pt x="618369" y="523041"/>
                </a:lnTo>
                <a:lnTo>
                  <a:pt x="684276" y="524256"/>
                </a:lnTo>
                <a:lnTo>
                  <a:pt x="750182" y="523041"/>
                </a:lnTo>
                <a:lnTo>
                  <a:pt x="814314" y="519473"/>
                </a:lnTo>
                <a:lnTo>
                  <a:pt x="876386" y="513669"/>
                </a:lnTo>
                <a:lnTo>
                  <a:pt x="936111" y="505743"/>
                </a:lnTo>
                <a:lnTo>
                  <a:pt x="993203" y="495810"/>
                </a:lnTo>
                <a:lnTo>
                  <a:pt x="1047374" y="483987"/>
                </a:lnTo>
                <a:lnTo>
                  <a:pt x="1098339" y="470388"/>
                </a:lnTo>
                <a:lnTo>
                  <a:pt x="1145810" y="455129"/>
                </a:lnTo>
                <a:lnTo>
                  <a:pt x="1189501" y="438325"/>
                </a:lnTo>
                <a:lnTo>
                  <a:pt x="1229125" y="420091"/>
                </a:lnTo>
                <a:lnTo>
                  <a:pt x="1264396" y="400544"/>
                </a:lnTo>
                <a:lnTo>
                  <a:pt x="1320731" y="357969"/>
                </a:lnTo>
                <a:lnTo>
                  <a:pt x="1356214" y="311522"/>
                </a:lnTo>
                <a:lnTo>
                  <a:pt x="1368552" y="262128"/>
                </a:lnTo>
                <a:close/>
              </a:path>
              <a:path w="2882265" h="524510">
                <a:moveTo>
                  <a:pt x="2881884" y="262128"/>
                </a:moveTo>
                <a:lnTo>
                  <a:pt x="2869546" y="212314"/>
                </a:lnTo>
                <a:lnTo>
                  <a:pt x="2834063" y="165657"/>
                </a:lnTo>
                <a:lnTo>
                  <a:pt x="2777728" y="123036"/>
                </a:lnTo>
                <a:lnTo>
                  <a:pt x="2742457" y="103512"/>
                </a:lnTo>
                <a:lnTo>
                  <a:pt x="2702833" y="85327"/>
                </a:lnTo>
                <a:lnTo>
                  <a:pt x="2659142" y="68590"/>
                </a:lnTo>
                <a:lnTo>
                  <a:pt x="2611671" y="53411"/>
                </a:lnTo>
                <a:lnTo>
                  <a:pt x="2560706" y="39900"/>
                </a:lnTo>
                <a:lnTo>
                  <a:pt x="2506535" y="28165"/>
                </a:lnTo>
                <a:lnTo>
                  <a:pt x="2449443" y="18319"/>
                </a:lnTo>
                <a:lnTo>
                  <a:pt x="2389718" y="10469"/>
                </a:lnTo>
                <a:lnTo>
                  <a:pt x="2327646" y="4726"/>
                </a:lnTo>
                <a:lnTo>
                  <a:pt x="2263514" y="1199"/>
                </a:lnTo>
                <a:lnTo>
                  <a:pt x="2197608" y="0"/>
                </a:lnTo>
                <a:lnTo>
                  <a:pt x="2131701" y="1199"/>
                </a:lnTo>
                <a:lnTo>
                  <a:pt x="2067569" y="4726"/>
                </a:lnTo>
                <a:lnTo>
                  <a:pt x="2005497" y="10469"/>
                </a:lnTo>
                <a:lnTo>
                  <a:pt x="1945772" y="18319"/>
                </a:lnTo>
                <a:lnTo>
                  <a:pt x="1888680" y="28165"/>
                </a:lnTo>
                <a:lnTo>
                  <a:pt x="1834509" y="39900"/>
                </a:lnTo>
                <a:lnTo>
                  <a:pt x="1783544" y="53411"/>
                </a:lnTo>
                <a:lnTo>
                  <a:pt x="1736073" y="68590"/>
                </a:lnTo>
                <a:lnTo>
                  <a:pt x="1692382" y="85327"/>
                </a:lnTo>
                <a:lnTo>
                  <a:pt x="1652758" y="103512"/>
                </a:lnTo>
                <a:lnTo>
                  <a:pt x="1617487" y="123036"/>
                </a:lnTo>
                <a:lnTo>
                  <a:pt x="1561152" y="165657"/>
                </a:lnTo>
                <a:lnTo>
                  <a:pt x="1525669" y="212314"/>
                </a:lnTo>
                <a:lnTo>
                  <a:pt x="1513332" y="262128"/>
                </a:lnTo>
                <a:lnTo>
                  <a:pt x="1516464" y="287136"/>
                </a:lnTo>
                <a:lnTo>
                  <a:pt x="1540660" y="335172"/>
                </a:lnTo>
                <a:lnTo>
                  <a:pt x="1586856" y="379798"/>
                </a:lnTo>
                <a:lnTo>
                  <a:pt x="1652758" y="420091"/>
                </a:lnTo>
                <a:lnTo>
                  <a:pt x="1692382" y="438325"/>
                </a:lnTo>
                <a:lnTo>
                  <a:pt x="1736073" y="455129"/>
                </a:lnTo>
                <a:lnTo>
                  <a:pt x="1783544" y="470388"/>
                </a:lnTo>
                <a:lnTo>
                  <a:pt x="1834509" y="483987"/>
                </a:lnTo>
                <a:lnTo>
                  <a:pt x="1888680" y="495810"/>
                </a:lnTo>
                <a:lnTo>
                  <a:pt x="1945772" y="505743"/>
                </a:lnTo>
                <a:lnTo>
                  <a:pt x="2005497" y="513669"/>
                </a:lnTo>
                <a:lnTo>
                  <a:pt x="2067569" y="519473"/>
                </a:lnTo>
                <a:lnTo>
                  <a:pt x="2131701" y="523041"/>
                </a:lnTo>
                <a:lnTo>
                  <a:pt x="2197608" y="524256"/>
                </a:lnTo>
                <a:lnTo>
                  <a:pt x="2263514" y="523041"/>
                </a:lnTo>
                <a:lnTo>
                  <a:pt x="2327646" y="519473"/>
                </a:lnTo>
                <a:lnTo>
                  <a:pt x="2389718" y="513669"/>
                </a:lnTo>
                <a:lnTo>
                  <a:pt x="2449443" y="505743"/>
                </a:lnTo>
                <a:lnTo>
                  <a:pt x="2506535" y="495810"/>
                </a:lnTo>
                <a:lnTo>
                  <a:pt x="2560706" y="483987"/>
                </a:lnTo>
                <a:lnTo>
                  <a:pt x="2611671" y="470388"/>
                </a:lnTo>
                <a:lnTo>
                  <a:pt x="2659142" y="455129"/>
                </a:lnTo>
                <a:lnTo>
                  <a:pt x="2702833" y="438325"/>
                </a:lnTo>
                <a:lnTo>
                  <a:pt x="2742457" y="420091"/>
                </a:lnTo>
                <a:lnTo>
                  <a:pt x="2777728" y="400544"/>
                </a:lnTo>
                <a:lnTo>
                  <a:pt x="2834063" y="357969"/>
                </a:lnTo>
                <a:lnTo>
                  <a:pt x="2869546" y="311522"/>
                </a:lnTo>
                <a:lnTo>
                  <a:pt x="2881884" y="26212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75711" y="2342895"/>
            <a:ext cx="1369060" cy="525780"/>
          </a:xfrm>
          <a:custGeom>
            <a:avLst/>
            <a:gdLst/>
            <a:ahLst/>
            <a:cxnLst/>
            <a:rect l="l" t="t" r="r" b="b"/>
            <a:pathLst>
              <a:path w="1369060" h="525780">
                <a:moveTo>
                  <a:pt x="1368552" y="262127"/>
                </a:moveTo>
                <a:lnTo>
                  <a:pt x="1356214" y="212314"/>
                </a:lnTo>
                <a:lnTo>
                  <a:pt x="1320731" y="165657"/>
                </a:lnTo>
                <a:lnTo>
                  <a:pt x="1264396" y="123036"/>
                </a:lnTo>
                <a:lnTo>
                  <a:pt x="1229125" y="103512"/>
                </a:lnTo>
                <a:lnTo>
                  <a:pt x="1189501" y="85327"/>
                </a:lnTo>
                <a:lnTo>
                  <a:pt x="1145810" y="68590"/>
                </a:lnTo>
                <a:lnTo>
                  <a:pt x="1098339" y="53411"/>
                </a:lnTo>
                <a:lnTo>
                  <a:pt x="1047374" y="39900"/>
                </a:lnTo>
                <a:lnTo>
                  <a:pt x="993203" y="28165"/>
                </a:lnTo>
                <a:lnTo>
                  <a:pt x="936111" y="18319"/>
                </a:lnTo>
                <a:lnTo>
                  <a:pt x="876386" y="10469"/>
                </a:lnTo>
                <a:lnTo>
                  <a:pt x="814314" y="4726"/>
                </a:lnTo>
                <a:lnTo>
                  <a:pt x="750182" y="1199"/>
                </a:lnTo>
                <a:lnTo>
                  <a:pt x="684276" y="0"/>
                </a:lnTo>
                <a:lnTo>
                  <a:pt x="618369" y="1199"/>
                </a:lnTo>
                <a:lnTo>
                  <a:pt x="554237" y="4726"/>
                </a:lnTo>
                <a:lnTo>
                  <a:pt x="492165" y="10469"/>
                </a:lnTo>
                <a:lnTo>
                  <a:pt x="432440" y="18319"/>
                </a:lnTo>
                <a:lnTo>
                  <a:pt x="375348" y="28165"/>
                </a:lnTo>
                <a:lnTo>
                  <a:pt x="321177" y="39900"/>
                </a:lnTo>
                <a:lnTo>
                  <a:pt x="270212" y="53411"/>
                </a:lnTo>
                <a:lnTo>
                  <a:pt x="222741" y="68590"/>
                </a:lnTo>
                <a:lnTo>
                  <a:pt x="179050" y="85327"/>
                </a:lnTo>
                <a:lnTo>
                  <a:pt x="139426" y="103512"/>
                </a:lnTo>
                <a:lnTo>
                  <a:pt x="104155" y="123036"/>
                </a:lnTo>
                <a:lnTo>
                  <a:pt x="47820" y="165657"/>
                </a:lnTo>
                <a:lnTo>
                  <a:pt x="12337" y="212314"/>
                </a:lnTo>
                <a:lnTo>
                  <a:pt x="0" y="262127"/>
                </a:lnTo>
                <a:lnTo>
                  <a:pt x="3132" y="287389"/>
                </a:lnTo>
                <a:lnTo>
                  <a:pt x="27328" y="335844"/>
                </a:lnTo>
                <a:lnTo>
                  <a:pt x="73524" y="380786"/>
                </a:lnTo>
                <a:lnTo>
                  <a:pt x="139426" y="421305"/>
                </a:lnTo>
                <a:lnTo>
                  <a:pt x="179050" y="439622"/>
                </a:lnTo>
                <a:lnTo>
                  <a:pt x="222741" y="456494"/>
                </a:lnTo>
                <a:lnTo>
                  <a:pt x="270212" y="471805"/>
                </a:lnTo>
                <a:lnTo>
                  <a:pt x="321177" y="485444"/>
                </a:lnTo>
                <a:lnTo>
                  <a:pt x="375348" y="497296"/>
                </a:lnTo>
                <a:lnTo>
                  <a:pt x="432440" y="507247"/>
                </a:lnTo>
                <a:lnTo>
                  <a:pt x="492165" y="515185"/>
                </a:lnTo>
                <a:lnTo>
                  <a:pt x="554237" y="520995"/>
                </a:lnTo>
                <a:lnTo>
                  <a:pt x="618369" y="524564"/>
                </a:lnTo>
                <a:lnTo>
                  <a:pt x="684276" y="525779"/>
                </a:lnTo>
                <a:lnTo>
                  <a:pt x="750182" y="524564"/>
                </a:lnTo>
                <a:lnTo>
                  <a:pt x="814314" y="520995"/>
                </a:lnTo>
                <a:lnTo>
                  <a:pt x="876386" y="515185"/>
                </a:lnTo>
                <a:lnTo>
                  <a:pt x="936111" y="507247"/>
                </a:lnTo>
                <a:lnTo>
                  <a:pt x="993203" y="497296"/>
                </a:lnTo>
                <a:lnTo>
                  <a:pt x="1047374" y="485444"/>
                </a:lnTo>
                <a:lnTo>
                  <a:pt x="1098339" y="471805"/>
                </a:lnTo>
                <a:lnTo>
                  <a:pt x="1145810" y="456494"/>
                </a:lnTo>
                <a:lnTo>
                  <a:pt x="1189501" y="439622"/>
                </a:lnTo>
                <a:lnTo>
                  <a:pt x="1229125" y="421305"/>
                </a:lnTo>
                <a:lnTo>
                  <a:pt x="1264396" y="401655"/>
                </a:lnTo>
                <a:lnTo>
                  <a:pt x="1320731" y="358811"/>
                </a:lnTo>
                <a:lnTo>
                  <a:pt x="1356214" y="311999"/>
                </a:lnTo>
                <a:lnTo>
                  <a:pt x="1368552" y="262127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09544" y="1700784"/>
            <a:ext cx="3415029" cy="1090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2505">
              <a:lnSpc>
                <a:spcPct val="100000"/>
              </a:lnSpc>
              <a:spcBef>
                <a:spcPts val="100"/>
              </a:spcBef>
              <a:tabLst>
                <a:tab pos="2286000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nu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categorie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preţ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56228" y="2810764"/>
            <a:ext cx="288290" cy="233679"/>
          </a:xfrm>
          <a:custGeom>
            <a:avLst/>
            <a:gdLst/>
            <a:ahLst/>
            <a:cxnLst/>
            <a:rect l="l" t="t" r="r" b="b"/>
            <a:pathLst>
              <a:path w="288289" h="233680">
                <a:moveTo>
                  <a:pt x="288036" y="233172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77079" y="2169160"/>
            <a:ext cx="1295400" cy="875030"/>
          </a:xfrm>
          <a:custGeom>
            <a:avLst/>
            <a:gdLst/>
            <a:ahLst/>
            <a:cxnLst/>
            <a:rect l="l" t="t" r="r" b="b"/>
            <a:pathLst>
              <a:path w="1295400" h="875030">
                <a:moveTo>
                  <a:pt x="0" y="874776"/>
                </a:moveTo>
                <a:lnTo>
                  <a:pt x="0" y="0"/>
                </a:lnTo>
              </a:path>
              <a:path w="1295400" h="875030">
                <a:moveTo>
                  <a:pt x="576072" y="874776"/>
                </a:moveTo>
                <a:lnTo>
                  <a:pt x="12954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781196" y="4683252"/>
            <a:ext cx="4965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pr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3252" y="3953255"/>
            <a:ext cx="4410710" cy="1841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Produs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nume, categorie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, preţ)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698500">
              <a:lnSpc>
                <a:spcPct val="100000"/>
              </a:lnSpc>
              <a:tabLst>
                <a:tab pos="3279775" algn="l"/>
              </a:tabLst>
            </a:pP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nu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e	categorie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800">
              <a:latin typeface="Times New Roman"/>
              <a:cs typeface="Times New Roman"/>
            </a:endParaRPr>
          </a:p>
          <a:p>
            <a:pPr marL="698500">
              <a:lnSpc>
                <a:spcPct val="100000"/>
              </a:lnSpc>
              <a:spcBef>
                <a:spcPts val="5"/>
              </a:spcBef>
              <a:tabLst>
                <a:tab pos="3787775" algn="l"/>
              </a:tabLst>
            </a:pPr>
            <a:r>
              <a:rPr sz="2000" spc="-5" dirty="0">
                <a:latin typeface="Times New Roman"/>
                <a:cs typeface="Times New Roman"/>
              </a:rPr>
              <a:t>Cameră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foto	foto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60452" y="5463540"/>
            <a:ext cx="2806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50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123696" y="4845303"/>
            <a:ext cx="7429500" cy="1066800"/>
          </a:xfrm>
          <a:custGeom>
            <a:avLst/>
            <a:gdLst/>
            <a:ahLst/>
            <a:cxnLst/>
            <a:rect l="l" t="t" r="r" b="b"/>
            <a:pathLst>
              <a:path w="7429500" h="1066800">
                <a:moveTo>
                  <a:pt x="0" y="381000"/>
                </a:moveTo>
                <a:lnTo>
                  <a:pt x="7429500" y="380999"/>
                </a:lnTo>
              </a:path>
              <a:path w="7429500" h="1066800">
                <a:moveTo>
                  <a:pt x="2147315" y="0"/>
                </a:moveTo>
                <a:lnTo>
                  <a:pt x="2147315" y="990599"/>
                </a:lnTo>
              </a:path>
              <a:path w="7429500" h="1066800">
                <a:moveTo>
                  <a:pt x="4952999" y="76199"/>
                </a:moveTo>
                <a:lnTo>
                  <a:pt x="4953000" y="106679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20</a:t>
            </a:fld>
            <a:endParaRPr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452EEC13-43E6-43FE-82CE-A9E3F77C7877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4336" y="457199"/>
            <a:ext cx="74320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49525" algn="l"/>
              </a:tabLst>
            </a:pPr>
            <a:r>
              <a:rPr sz="2800" dirty="0"/>
              <a:t>Transformarea	legăturilor între </a:t>
            </a:r>
            <a:r>
              <a:rPr sz="2800" spc="-5" dirty="0"/>
              <a:t>entităţi în</a:t>
            </a:r>
            <a:r>
              <a:rPr sz="2800" spc="-35" dirty="0"/>
              <a:t> </a:t>
            </a:r>
            <a:r>
              <a:rPr sz="2800" spc="-5" dirty="0"/>
              <a:t>relaţii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42544" y="917448"/>
            <a:ext cx="7402195" cy="82740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7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Orice </a:t>
            </a:r>
            <a:r>
              <a:rPr sz="2400" dirty="0">
                <a:latin typeface="Times New Roman"/>
                <a:cs typeface="Times New Roman"/>
              </a:rPr>
              <a:t>tipuri de </a:t>
            </a:r>
            <a:r>
              <a:rPr sz="2400" spc="-5" dirty="0">
                <a:latin typeface="Times New Roman"/>
                <a:cs typeface="Times New Roman"/>
              </a:rPr>
              <a:t>legături: utilizarea tabelelor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joncţiune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7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Legături 1:N </a:t>
            </a:r>
            <a:r>
              <a:rPr sz="2400" dirty="0">
                <a:latin typeface="Times New Roman"/>
                <a:cs typeface="Times New Roman"/>
              </a:rPr>
              <a:t>propagarea cheilor </a:t>
            </a:r>
            <a:r>
              <a:rPr sz="2400" spc="-5" dirty="0">
                <a:latin typeface="Times New Roman"/>
                <a:cs typeface="Times New Roman"/>
              </a:rPr>
              <a:t>primare </a:t>
            </a:r>
            <a:r>
              <a:rPr sz="2400" dirty="0">
                <a:latin typeface="Times New Roman"/>
                <a:cs typeface="Times New Roman"/>
              </a:rPr>
              <a:t>ca </a:t>
            </a:r>
            <a:r>
              <a:rPr sz="2400" spc="-5" dirty="0">
                <a:latin typeface="Times New Roman"/>
                <a:cs typeface="Times New Roman"/>
              </a:rPr>
              <a:t>şi chei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străine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11704" y="2635504"/>
            <a:ext cx="937260" cy="805180"/>
          </a:xfrm>
          <a:custGeom>
            <a:avLst/>
            <a:gdLst/>
            <a:ahLst/>
            <a:cxnLst/>
            <a:rect l="l" t="t" r="r" b="b"/>
            <a:pathLst>
              <a:path w="937260" h="805179">
                <a:moveTo>
                  <a:pt x="467868" y="0"/>
                </a:moveTo>
                <a:lnTo>
                  <a:pt x="0" y="402336"/>
                </a:lnTo>
                <a:lnTo>
                  <a:pt x="467868" y="804672"/>
                </a:lnTo>
                <a:lnTo>
                  <a:pt x="937260" y="402336"/>
                </a:lnTo>
                <a:lnTo>
                  <a:pt x="467868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11195" y="2897123"/>
            <a:ext cx="9366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Fabricat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83303" y="2864104"/>
            <a:ext cx="1143000" cy="37211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298450">
              <a:lnSpc>
                <a:spcPct val="100000"/>
              </a:lnSpc>
              <a:spcBef>
                <a:spcPts val="335"/>
              </a:spcBef>
            </a:pPr>
            <a:r>
              <a:rPr sz="1800" spc="-5" dirty="0">
                <a:latin typeface="Times New Roman"/>
                <a:cs typeface="Times New Roman"/>
              </a:rPr>
              <a:t>Firmă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92503" y="2864104"/>
            <a:ext cx="955675" cy="341630"/>
          </a:xfrm>
          <a:custGeom>
            <a:avLst/>
            <a:gdLst/>
            <a:ahLst/>
            <a:cxnLst/>
            <a:rect l="l" t="t" r="r" b="b"/>
            <a:pathLst>
              <a:path w="955675" h="341630">
                <a:moveTo>
                  <a:pt x="955548" y="341375"/>
                </a:moveTo>
                <a:lnTo>
                  <a:pt x="955548" y="0"/>
                </a:lnTo>
                <a:lnTo>
                  <a:pt x="0" y="0"/>
                </a:lnTo>
                <a:lnTo>
                  <a:pt x="0" y="341375"/>
                </a:lnTo>
                <a:lnTo>
                  <a:pt x="955548" y="341375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492503" y="2864104"/>
            <a:ext cx="955675" cy="3416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160020">
              <a:lnSpc>
                <a:spcPct val="100000"/>
              </a:lnSpc>
              <a:spcBef>
                <a:spcPts val="200"/>
              </a:spcBef>
            </a:pPr>
            <a:r>
              <a:rPr sz="1800" spc="-5" dirty="0">
                <a:latin typeface="Times New Roman"/>
                <a:cs typeface="Times New Roman"/>
              </a:rPr>
              <a:t>Produs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40103" y="1949704"/>
            <a:ext cx="1557655" cy="480059"/>
          </a:xfrm>
          <a:custGeom>
            <a:avLst/>
            <a:gdLst/>
            <a:ahLst/>
            <a:cxnLst/>
            <a:rect l="l" t="t" r="r" b="b"/>
            <a:pathLst>
              <a:path w="1557655" h="480060">
                <a:moveTo>
                  <a:pt x="655320" y="201168"/>
                </a:moveTo>
                <a:lnTo>
                  <a:pt x="634690" y="130913"/>
                </a:lnTo>
                <a:lnTo>
                  <a:pt x="610333" y="99568"/>
                </a:lnTo>
                <a:lnTo>
                  <a:pt x="577886" y="71496"/>
                </a:lnTo>
                <a:lnTo>
                  <a:pt x="538302" y="47262"/>
                </a:lnTo>
                <a:lnTo>
                  <a:pt x="492534" y="27432"/>
                </a:lnTo>
                <a:lnTo>
                  <a:pt x="441535" y="12568"/>
                </a:lnTo>
                <a:lnTo>
                  <a:pt x="386259" y="3236"/>
                </a:lnTo>
                <a:lnTo>
                  <a:pt x="327660" y="0"/>
                </a:lnTo>
                <a:lnTo>
                  <a:pt x="268658" y="3236"/>
                </a:lnTo>
                <a:lnTo>
                  <a:pt x="213169" y="12568"/>
                </a:lnTo>
                <a:lnTo>
                  <a:pt x="162108" y="27432"/>
                </a:lnTo>
                <a:lnTo>
                  <a:pt x="116390" y="47262"/>
                </a:lnTo>
                <a:lnTo>
                  <a:pt x="76931" y="71496"/>
                </a:lnTo>
                <a:lnTo>
                  <a:pt x="44647" y="99568"/>
                </a:lnTo>
                <a:lnTo>
                  <a:pt x="20453" y="130913"/>
                </a:lnTo>
                <a:lnTo>
                  <a:pt x="0" y="201168"/>
                </a:lnTo>
                <a:lnTo>
                  <a:pt x="5266" y="237419"/>
                </a:lnTo>
                <a:lnTo>
                  <a:pt x="44647" y="303163"/>
                </a:lnTo>
                <a:lnTo>
                  <a:pt x="76931" y="331475"/>
                </a:lnTo>
                <a:lnTo>
                  <a:pt x="116390" y="355961"/>
                </a:lnTo>
                <a:lnTo>
                  <a:pt x="162108" y="376032"/>
                </a:lnTo>
                <a:lnTo>
                  <a:pt x="213169" y="391099"/>
                </a:lnTo>
                <a:lnTo>
                  <a:pt x="268658" y="400571"/>
                </a:lnTo>
                <a:lnTo>
                  <a:pt x="327660" y="403860"/>
                </a:lnTo>
                <a:lnTo>
                  <a:pt x="386259" y="400571"/>
                </a:lnTo>
                <a:lnTo>
                  <a:pt x="441535" y="391099"/>
                </a:lnTo>
                <a:lnTo>
                  <a:pt x="492534" y="376032"/>
                </a:lnTo>
                <a:lnTo>
                  <a:pt x="538302" y="355961"/>
                </a:lnTo>
                <a:lnTo>
                  <a:pt x="577886" y="331475"/>
                </a:lnTo>
                <a:lnTo>
                  <a:pt x="610333" y="303163"/>
                </a:lnTo>
                <a:lnTo>
                  <a:pt x="634690" y="271614"/>
                </a:lnTo>
                <a:lnTo>
                  <a:pt x="655320" y="201168"/>
                </a:lnTo>
                <a:close/>
              </a:path>
              <a:path w="1557655" h="480060">
                <a:moveTo>
                  <a:pt x="1557527" y="277368"/>
                </a:moveTo>
                <a:lnTo>
                  <a:pt x="1537228" y="213725"/>
                </a:lnTo>
                <a:lnTo>
                  <a:pt x="1480718" y="158496"/>
                </a:lnTo>
                <a:lnTo>
                  <a:pt x="1440942" y="135064"/>
                </a:lnTo>
                <a:lnTo>
                  <a:pt x="1394581" y="114970"/>
                </a:lnTo>
                <a:lnTo>
                  <a:pt x="1342461" y="98625"/>
                </a:lnTo>
                <a:lnTo>
                  <a:pt x="1285402" y="86441"/>
                </a:lnTo>
                <a:lnTo>
                  <a:pt x="1224229" y="78828"/>
                </a:lnTo>
                <a:lnTo>
                  <a:pt x="1159764" y="76200"/>
                </a:lnTo>
                <a:lnTo>
                  <a:pt x="1094928" y="78828"/>
                </a:lnTo>
                <a:lnTo>
                  <a:pt x="1033540" y="86441"/>
                </a:lnTo>
                <a:lnTo>
                  <a:pt x="976394" y="98625"/>
                </a:lnTo>
                <a:lnTo>
                  <a:pt x="924287" y="114970"/>
                </a:lnTo>
                <a:lnTo>
                  <a:pt x="878014" y="135064"/>
                </a:lnTo>
                <a:lnTo>
                  <a:pt x="838370" y="158496"/>
                </a:lnTo>
                <a:lnTo>
                  <a:pt x="806151" y="184853"/>
                </a:lnTo>
                <a:lnTo>
                  <a:pt x="767170" y="244701"/>
                </a:lnTo>
                <a:lnTo>
                  <a:pt x="762000" y="277368"/>
                </a:lnTo>
                <a:lnTo>
                  <a:pt x="767170" y="310077"/>
                </a:lnTo>
                <a:lnTo>
                  <a:pt x="806151" y="370211"/>
                </a:lnTo>
                <a:lnTo>
                  <a:pt x="838370" y="396776"/>
                </a:lnTo>
                <a:lnTo>
                  <a:pt x="878014" y="420433"/>
                </a:lnTo>
                <a:lnTo>
                  <a:pt x="924287" y="440752"/>
                </a:lnTo>
                <a:lnTo>
                  <a:pt x="976394" y="457305"/>
                </a:lnTo>
                <a:lnTo>
                  <a:pt x="1033540" y="469660"/>
                </a:lnTo>
                <a:lnTo>
                  <a:pt x="1094928" y="477388"/>
                </a:lnTo>
                <a:lnTo>
                  <a:pt x="1159764" y="480060"/>
                </a:lnTo>
                <a:lnTo>
                  <a:pt x="1224229" y="477388"/>
                </a:lnTo>
                <a:lnTo>
                  <a:pt x="1285402" y="469660"/>
                </a:lnTo>
                <a:lnTo>
                  <a:pt x="1342461" y="457305"/>
                </a:lnTo>
                <a:lnTo>
                  <a:pt x="1394581" y="440752"/>
                </a:lnTo>
                <a:lnTo>
                  <a:pt x="1440942" y="420433"/>
                </a:lnTo>
                <a:lnTo>
                  <a:pt x="1480718" y="396776"/>
                </a:lnTo>
                <a:lnTo>
                  <a:pt x="1513088" y="370211"/>
                </a:lnTo>
                <a:lnTo>
                  <a:pt x="1552315" y="310077"/>
                </a:lnTo>
                <a:lnTo>
                  <a:pt x="1557527" y="27736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068067" y="2071115"/>
            <a:ext cx="865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categorie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302503" y="2559304"/>
            <a:ext cx="889000" cy="403860"/>
          </a:xfrm>
          <a:custGeom>
            <a:avLst/>
            <a:gdLst/>
            <a:ahLst/>
            <a:cxnLst/>
            <a:rect l="l" t="t" r="r" b="b"/>
            <a:pathLst>
              <a:path w="889000" h="403860">
                <a:moveTo>
                  <a:pt x="888492" y="201168"/>
                </a:moveTo>
                <a:lnTo>
                  <a:pt x="869617" y="143013"/>
                </a:lnTo>
                <a:lnTo>
                  <a:pt x="816695" y="91563"/>
                </a:lnTo>
                <a:lnTo>
                  <a:pt x="779201" y="69126"/>
                </a:lnTo>
                <a:lnTo>
                  <a:pt x="735276" y="49292"/>
                </a:lnTo>
                <a:lnTo>
                  <a:pt x="685615" y="32371"/>
                </a:lnTo>
                <a:lnTo>
                  <a:pt x="630911" y="18672"/>
                </a:lnTo>
                <a:lnTo>
                  <a:pt x="571859" y="8505"/>
                </a:lnTo>
                <a:lnTo>
                  <a:pt x="509152" y="2177"/>
                </a:lnTo>
                <a:lnTo>
                  <a:pt x="443484" y="0"/>
                </a:lnTo>
                <a:lnTo>
                  <a:pt x="377851" y="2177"/>
                </a:lnTo>
                <a:lnTo>
                  <a:pt x="315241" y="8505"/>
                </a:lnTo>
                <a:lnTo>
                  <a:pt x="256334" y="18672"/>
                </a:lnTo>
                <a:lnTo>
                  <a:pt x="201810" y="32371"/>
                </a:lnTo>
                <a:lnTo>
                  <a:pt x="152349" y="49292"/>
                </a:lnTo>
                <a:lnTo>
                  <a:pt x="108632" y="69126"/>
                </a:lnTo>
                <a:lnTo>
                  <a:pt x="71338" y="91563"/>
                </a:lnTo>
                <a:lnTo>
                  <a:pt x="41148" y="116295"/>
                </a:lnTo>
                <a:lnTo>
                  <a:pt x="4798" y="171407"/>
                </a:lnTo>
                <a:lnTo>
                  <a:pt x="0" y="201168"/>
                </a:lnTo>
                <a:lnTo>
                  <a:pt x="4798" y="230964"/>
                </a:lnTo>
                <a:lnTo>
                  <a:pt x="41148" y="286318"/>
                </a:lnTo>
                <a:lnTo>
                  <a:pt x="71338" y="311230"/>
                </a:lnTo>
                <a:lnTo>
                  <a:pt x="108632" y="333868"/>
                </a:lnTo>
                <a:lnTo>
                  <a:pt x="152349" y="353909"/>
                </a:lnTo>
                <a:lnTo>
                  <a:pt x="201810" y="371030"/>
                </a:lnTo>
                <a:lnTo>
                  <a:pt x="256334" y="384909"/>
                </a:lnTo>
                <a:lnTo>
                  <a:pt x="315241" y="395222"/>
                </a:lnTo>
                <a:lnTo>
                  <a:pt x="377851" y="401646"/>
                </a:lnTo>
                <a:lnTo>
                  <a:pt x="443484" y="403860"/>
                </a:lnTo>
                <a:lnTo>
                  <a:pt x="509152" y="401646"/>
                </a:lnTo>
                <a:lnTo>
                  <a:pt x="571859" y="395222"/>
                </a:lnTo>
                <a:lnTo>
                  <a:pt x="630911" y="384909"/>
                </a:lnTo>
                <a:lnTo>
                  <a:pt x="685615" y="371030"/>
                </a:lnTo>
                <a:lnTo>
                  <a:pt x="735276" y="353909"/>
                </a:lnTo>
                <a:lnTo>
                  <a:pt x="779201" y="333868"/>
                </a:lnTo>
                <a:lnTo>
                  <a:pt x="816695" y="311230"/>
                </a:lnTo>
                <a:lnTo>
                  <a:pt x="847065" y="286318"/>
                </a:lnTo>
                <a:lnTo>
                  <a:pt x="883657" y="230964"/>
                </a:lnTo>
                <a:lnTo>
                  <a:pt x="888492" y="20116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70576" y="2636519"/>
            <a:ext cx="8166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preţ_prod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464303" y="2178304"/>
            <a:ext cx="889000" cy="402590"/>
          </a:xfrm>
          <a:custGeom>
            <a:avLst/>
            <a:gdLst/>
            <a:ahLst/>
            <a:cxnLst/>
            <a:rect l="l" t="t" r="r" b="b"/>
            <a:pathLst>
              <a:path w="889000" h="402589">
                <a:moveTo>
                  <a:pt x="888492" y="201168"/>
                </a:moveTo>
                <a:lnTo>
                  <a:pt x="869617" y="143013"/>
                </a:lnTo>
                <a:lnTo>
                  <a:pt x="816695" y="91563"/>
                </a:lnTo>
                <a:lnTo>
                  <a:pt x="779201" y="69126"/>
                </a:lnTo>
                <a:lnTo>
                  <a:pt x="735276" y="49292"/>
                </a:lnTo>
                <a:lnTo>
                  <a:pt x="685615" y="32371"/>
                </a:lnTo>
                <a:lnTo>
                  <a:pt x="630911" y="18672"/>
                </a:lnTo>
                <a:lnTo>
                  <a:pt x="571859" y="8505"/>
                </a:lnTo>
                <a:lnTo>
                  <a:pt x="509152" y="2177"/>
                </a:lnTo>
                <a:lnTo>
                  <a:pt x="443484" y="0"/>
                </a:lnTo>
                <a:lnTo>
                  <a:pt x="377851" y="2177"/>
                </a:lnTo>
                <a:lnTo>
                  <a:pt x="315241" y="8505"/>
                </a:lnTo>
                <a:lnTo>
                  <a:pt x="256334" y="18672"/>
                </a:lnTo>
                <a:lnTo>
                  <a:pt x="201810" y="32371"/>
                </a:lnTo>
                <a:lnTo>
                  <a:pt x="152349" y="49292"/>
                </a:lnTo>
                <a:lnTo>
                  <a:pt x="108632" y="69126"/>
                </a:lnTo>
                <a:lnTo>
                  <a:pt x="71338" y="91563"/>
                </a:lnTo>
                <a:lnTo>
                  <a:pt x="41148" y="116295"/>
                </a:lnTo>
                <a:lnTo>
                  <a:pt x="4798" y="171407"/>
                </a:lnTo>
                <a:lnTo>
                  <a:pt x="0" y="201168"/>
                </a:lnTo>
                <a:lnTo>
                  <a:pt x="4798" y="230585"/>
                </a:lnTo>
                <a:lnTo>
                  <a:pt x="41148" y="285380"/>
                </a:lnTo>
                <a:lnTo>
                  <a:pt x="71338" y="310099"/>
                </a:lnTo>
                <a:lnTo>
                  <a:pt x="108632" y="332591"/>
                </a:lnTo>
                <a:lnTo>
                  <a:pt x="152349" y="352528"/>
                </a:lnTo>
                <a:lnTo>
                  <a:pt x="201810" y="369579"/>
                </a:lnTo>
                <a:lnTo>
                  <a:pt x="256334" y="383415"/>
                </a:lnTo>
                <a:lnTo>
                  <a:pt x="315241" y="393707"/>
                </a:lnTo>
                <a:lnTo>
                  <a:pt x="377851" y="400123"/>
                </a:lnTo>
                <a:lnTo>
                  <a:pt x="443484" y="402336"/>
                </a:lnTo>
                <a:lnTo>
                  <a:pt x="509152" y="400123"/>
                </a:lnTo>
                <a:lnTo>
                  <a:pt x="571859" y="393707"/>
                </a:lnTo>
                <a:lnTo>
                  <a:pt x="630911" y="383415"/>
                </a:lnTo>
                <a:lnTo>
                  <a:pt x="685615" y="369579"/>
                </a:lnTo>
                <a:lnTo>
                  <a:pt x="735276" y="352528"/>
                </a:lnTo>
                <a:lnTo>
                  <a:pt x="779201" y="332591"/>
                </a:lnTo>
                <a:lnTo>
                  <a:pt x="816695" y="310099"/>
                </a:lnTo>
                <a:lnTo>
                  <a:pt x="847065" y="285380"/>
                </a:lnTo>
                <a:lnTo>
                  <a:pt x="883657" y="230585"/>
                </a:lnTo>
                <a:lnTo>
                  <a:pt x="888492" y="20116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604003" y="2221991"/>
            <a:ext cx="610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numef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692903" y="2635504"/>
            <a:ext cx="838200" cy="457200"/>
          </a:xfrm>
          <a:custGeom>
            <a:avLst/>
            <a:gdLst/>
            <a:ahLst/>
            <a:cxnLst/>
            <a:rect l="l" t="t" r="r" b="b"/>
            <a:pathLst>
              <a:path w="838200" h="457200">
                <a:moveTo>
                  <a:pt x="152400" y="0"/>
                </a:moveTo>
                <a:lnTo>
                  <a:pt x="0" y="228600"/>
                </a:lnTo>
              </a:path>
              <a:path w="838200" h="457200">
                <a:moveTo>
                  <a:pt x="838200" y="304800"/>
                </a:moveTo>
                <a:lnTo>
                  <a:pt x="533400" y="4572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406904" y="2102104"/>
            <a:ext cx="1651000" cy="914400"/>
          </a:xfrm>
          <a:custGeom>
            <a:avLst/>
            <a:gdLst/>
            <a:ahLst/>
            <a:cxnLst/>
            <a:rect l="l" t="t" r="r" b="b"/>
            <a:pathLst>
              <a:path w="1651000" h="914400">
                <a:moveTo>
                  <a:pt x="304800" y="914400"/>
                </a:moveTo>
                <a:lnTo>
                  <a:pt x="0" y="914400"/>
                </a:lnTo>
              </a:path>
              <a:path w="1651000" h="914400">
                <a:moveTo>
                  <a:pt x="1650492" y="201168"/>
                </a:moveTo>
                <a:lnTo>
                  <a:pt x="1631617" y="143013"/>
                </a:lnTo>
                <a:lnTo>
                  <a:pt x="1578695" y="91563"/>
                </a:lnTo>
                <a:lnTo>
                  <a:pt x="1541201" y="69126"/>
                </a:lnTo>
                <a:lnTo>
                  <a:pt x="1497276" y="49292"/>
                </a:lnTo>
                <a:lnTo>
                  <a:pt x="1447615" y="32371"/>
                </a:lnTo>
                <a:lnTo>
                  <a:pt x="1392911" y="18672"/>
                </a:lnTo>
                <a:lnTo>
                  <a:pt x="1333859" y="8505"/>
                </a:lnTo>
                <a:lnTo>
                  <a:pt x="1271152" y="2177"/>
                </a:lnTo>
                <a:lnTo>
                  <a:pt x="1205484" y="0"/>
                </a:lnTo>
                <a:lnTo>
                  <a:pt x="1139851" y="2177"/>
                </a:lnTo>
                <a:lnTo>
                  <a:pt x="1077241" y="8505"/>
                </a:lnTo>
                <a:lnTo>
                  <a:pt x="1018334" y="18672"/>
                </a:lnTo>
                <a:lnTo>
                  <a:pt x="963810" y="32371"/>
                </a:lnTo>
                <a:lnTo>
                  <a:pt x="914349" y="49292"/>
                </a:lnTo>
                <a:lnTo>
                  <a:pt x="870632" y="69126"/>
                </a:lnTo>
                <a:lnTo>
                  <a:pt x="833338" y="91563"/>
                </a:lnTo>
                <a:lnTo>
                  <a:pt x="803148" y="116295"/>
                </a:lnTo>
                <a:lnTo>
                  <a:pt x="766798" y="171407"/>
                </a:lnTo>
                <a:lnTo>
                  <a:pt x="762000" y="201168"/>
                </a:lnTo>
                <a:lnTo>
                  <a:pt x="766798" y="230964"/>
                </a:lnTo>
                <a:lnTo>
                  <a:pt x="803148" y="286318"/>
                </a:lnTo>
                <a:lnTo>
                  <a:pt x="833338" y="311230"/>
                </a:lnTo>
                <a:lnTo>
                  <a:pt x="870632" y="333868"/>
                </a:lnTo>
                <a:lnTo>
                  <a:pt x="914349" y="353909"/>
                </a:lnTo>
                <a:lnTo>
                  <a:pt x="963810" y="371030"/>
                </a:lnTo>
                <a:lnTo>
                  <a:pt x="1018334" y="384909"/>
                </a:lnTo>
                <a:lnTo>
                  <a:pt x="1077241" y="395222"/>
                </a:lnTo>
                <a:lnTo>
                  <a:pt x="1139851" y="401646"/>
                </a:lnTo>
                <a:lnTo>
                  <a:pt x="1205484" y="403860"/>
                </a:lnTo>
                <a:lnTo>
                  <a:pt x="1271152" y="401646"/>
                </a:lnTo>
                <a:lnTo>
                  <a:pt x="1333859" y="395222"/>
                </a:lnTo>
                <a:lnTo>
                  <a:pt x="1392911" y="384909"/>
                </a:lnTo>
                <a:lnTo>
                  <a:pt x="1447615" y="371030"/>
                </a:lnTo>
                <a:lnTo>
                  <a:pt x="1497276" y="353909"/>
                </a:lnTo>
                <a:lnTo>
                  <a:pt x="1541201" y="333868"/>
                </a:lnTo>
                <a:lnTo>
                  <a:pt x="1578695" y="311230"/>
                </a:lnTo>
                <a:lnTo>
                  <a:pt x="1609065" y="286318"/>
                </a:lnTo>
                <a:lnTo>
                  <a:pt x="1645657" y="230964"/>
                </a:lnTo>
                <a:lnTo>
                  <a:pt x="1650492" y="20116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20211" y="2147315"/>
            <a:ext cx="788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An_lans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78104" y="1949704"/>
            <a:ext cx="701040" cy="403860"/>
          </a:xfrm>
          <a:custGeom>
            <a:avLst/>
            <a:gdLst/>
            <a:ahLst/>
            <a:cxnLst/>
            <a:rect l="l" t="t" r="r" b="b"/>
            <a:pathLst>
              <a:path w="701040" h="403860">
                <a:moveTo>
                  <a:pt x="701040" y="201168"/>
                </a:moveTo>
                <a:lnTo>
                  <a:pt x="683166" y="137525"/>
                </a:lnTo>
                <a:lnTo>
                  <a:pt x="633398" y="82296"/>
                </a:lnTo>
                <a:lnTo>
                  <a:pt x="598360" y="58864"/>
                </a:lnTo>
                <a:lnTo>
                  <a:pt x="557515" y="38770"/>
                </a:lnTo>
                <a:lnTo>
                  <a:pt x="511586" y="22425"/>
                </a:lnTo>
                <a:lnTo>
                  <a:pt x="461296" y="10241"/>
                </a:lnTo>
                <a:lnTo>
                  <a:pt x="407366" y="2628"/>
                </a:lnTo>
                <a:lnTo>
                  <a:pt x="350520" y="0"/>
                </a:lnTo>
                <a:lnTo>
                  <a:pt x="293302" y="2628"/>
                </a:lnTo>
                <a:lnTo>
                  <a:pt x="239158" y="10241"/>
                </a:lnTo>
                <a:lnTo>
                  <a:pt x="188780" y="22425"/>
                </a:lnTo>
                <a:lnTo>
                  <a:pt x="142865" y="38770"/>
                </a:lnTo>
                <a:lnTo>
                  <a:pt x="102107" y="58864"/>
                </a:lnTo>
                <a:lnTo>
                  <a:pt x="67202" y="82296"/>
                </a:lnTo>
                <a:lnTo>
                  <a:pt x="38843" y="108653"/>
                </a:lnTo>
                <a:lnTo>
                  <a:pt x="4547" y="168501"/>
                </a:lnTo>
                <a:lnTo>
                  <a:pt x="0" y="201168"/>
                </a:lnTo>
                <a:lnTo>
                  <a:pt x="4547" y="233877"/>
                </a:lnTo>
                <a:lnTo>
                  <a:pt x="38843" y="294011"/>
                </a:lnTo>
                <a:lnTo>
                  <a:pt x="67202" y="320576"/>
                </a:lnTo>
                <a:lnTo>
                  <a:pt x="102108" y="344233"/>
                </a:lnTo>
                <a:lnTo>
                  <a:pt x="142865" y="364552"/>
                </a:lnTo>
                <a:lnTo>
                  <a:pt x="188780" y="381105"/>
                </a:lnTo>
                <a:lnTo>
                  <a:pt x="239158" y="393460"/>
                </a:lnTo>
                <a:lnTo>
                  <a:pt x="293302" y="401188"/>
                </a:lnTo>
                <a:lnTo>
                  <a:pt x="350520" y="403860"/>
                </a:lnTo>
                <a:lnTo>
                  <a:pt x="407366" y="401188"/>
                </a:lnTo>
                <a:lnTo>
                  <a:pt x="461296" y="393460"/>
                </a:lnTo>
                <a:lnTo>
                  <a:pt x="511586" y="381105"/>
                </a:lnTo>
                <a:lnTo>
                  <a:pt x="557515" y="364552"/>
                </a:lnTo>
                <a:lnTo>
                  <a:pt x="598360" y="344233"/>
                </a:lnTo>
                <a:lnTo>
                  <a:pt x="633398" y="320576"/>
                </a:lnTo>
                <a:lnTo>
                  <a:pt x="661908" y="294011"/>
                </a:lnTo>
                <a:lnTo>
                  <a:pt x="696451" y="233877"/>
                </a:lnTo>
                <a:lnTo>
                  <a:pt x="701040" y="20116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39140" y="1994915"/>
            <a:ext cx="11950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5005" algn="l"/>
              </a:tabLst>
            </a:pPr>
            <a:r>
              <a:rPr sz="1800" dirty="0">
                <a:latin typeface="Times New Roman"/>
                <a:cs typeface="Times New Roman"/>
              </a:rPr>
              <a:t>preţ	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nume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28624" y="2353564"/>
            <a:ext cx="3154680" cy="696595"/>
          </a:xfrm>
          <a:custGeom>
            <a:avLst/>
            <a:gdLst/>
            <a:ahLst/>
            <a:cxnLst/>
            <a:rect l="l" t="t" r="r" b="b"/>
            <a:pathLst>
              <a:path w="3154679" h="696594">
                <a:moveTo>
                  <a:pt x="1042416" y="510540"/>
                </a:moveTo>
                <a:lnTo>
                  <a:pt x="0" y="0"/>
                </a:lnTo>
              </a:path>
              <a:path w="3154679" h="696594">
                <a:moveTo>
                  <a:pt x="1042416" y="510540"/>
                </a:moveTo>
                <a:lnTo>
                  <a:pt x="740664" y="0"/>
                </a:lnTo>
              </a:path>
              <a:path w="3154679" h="696594">
                <a:moveTo>
                  <a:pt x="1042416" y="510540"/>
                </a:moveTo>
                <a:lnTo>
                  <a:pt x="1571244" y="76200"/>
                </a:lnTo>
              </a:path>
              <a:path w="3154679" h="696594">
                <a:moveTo>
                  <a:pt x="2250948" y="281940"/>
                </a:moveTo>
                <a:lnTo>
                  <a:pt x="2685288" y="152400"/>
                </a:lnTo>
              </a:path>
              <a:path w="3154679" h="696594">
                <a:moveTo>
                  <a:pt x="2720340" y="685800"/>
                </a:moveTo>
                <a:lnTo>
                  <a:pt x="3154680" y="696468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02919" y="3496055"/>
            <a:ext cx="4983480" cy="579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Fabricat_de</a:t>
            </a:r>
            <a:r>
              <a:rPr sz="2000" spc="-5" dirty="0">
                <a:solidFill>
                  <a:srgbClr val="1E0A82"/>
                </a:solidFill>
                <a:latin typeface="Times New Roman"/>
                <a:cs typeface="Times New Roman"/>
              </a:rPr>
              <a:t>(</a:t>
            </a:r>
            <a:r>
              <a:rPr sz="2000" u="sng" spc="-5" dirty="0">
                <a:solidFill>
                  <a:srgbClr val="1E0A82"/>
                </a:solidFill>
                <a:uFill>
                  <a:solidFill>
                    <a:srgbClr val="1E0A82"/>
                  </a:solidFill>
                </a:uFill>
                <a:latin typeface="Times New Roman"/>
                <a:cs typeface="Times New Roman"/>
              </a:rPr>
              <a:t>nume,categorie,numef</a:t>
            </a:r>
            <a:r>
              <a:rPr sz="2000" spc="-5" dirty="0">
                <a:solidFill>
                  <a:srgbClr val="1E0A82"/>
                </a:solidFill>
                <a:latin typeface="Times New Roman"/>
                <a:cs typeface="Times New Roman"/>
              </a:rPr>
              <a:t>,</a:t>
            </a:r>
            <a:r>
              <a:rPr sz="2000" dirty="0">
                <a:solidFill>
                  <a:srgbClr val="1E0A82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1E0A82"/>
                </a:solidFill>
                <a:latin typeface="Times New Roman"/>
                <a:cs typeface="Times New Roman"/>
              </a:rPr>
              <a:t>an_lansare)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6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(atenţie la posibilele conflicte de </a:t>
            </a:r>
            <a:r>
              <a:rPr sz="16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nume </a:t>
            </a:r>
            <a:r>
              <a:rPr sz="16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1600" u="sng" spc="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câmpuri)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007103" y="4921503"/>
            <a:ext cx="937260" cy="805180"/>
          </a:xfrm>
          <a:custGeom>
            <a:avLst/>
            <a:gdLst/>
            <a:ahLst/>
            <a:cxnLst/>
            <a:rect l="l" t="t" r="r" b="b"/>
            <a:pathLst>
              <a:path w="937260" h="805179">
                <a:moveTo>
                  <a:pt x="467868" y="0"/>
                </a:moveTo>
                <a:lnTo>
                  <a:pt x="0" y="402335"/>
                </a:lnTo>
                <a:lnTo>
                  <a:pt x="467868" y="804671"/>
                </a:lnTo>
                <a:lnTo>
                  <a:pt x="937260" y="402335"/>
                </a:lnTo>
                <a:lnTo>
                  <a:pt x="467868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006596" y="5183123"/>
            <a:ext cx="9366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Fabricat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78703" y="5150103"/>
            <a:ext cx="1143000" cy="37211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298450">
              <a:lnSpc>
                <a:spcPct val="100000"/>
              </a:lnSpc>
              <a:spcBef>
                <a:spcPts val="335"/>
              </a:spcBef>
            </a:pPr>
            <a:r>
              <a:rPr sz="1800" spc="-5" dirty="0">
                <a:latin typeface="Times New Roman"/>
                <a:cs typeface="Times New Roman"/>
              </a:rPr>
              <a:t>Firmă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787904" y="5150103"/>
            <a:ext cx="955675" cy="341630"/>
          </a:xfrm>
          <a:custGeom>
            <a:avLst/>
            <a:gdLst/>
            <a:ahLst/>
            <a:cxnLst/>
            <a:rect l="l" t="t" r="r" b="b"/>
            <a:pathLst>
              <a:path w="955675" h="341629">
                <a:moveTo>
                  <a:pt x="955548" y="341375"/>
                </a:moveTo>
                <a:lnTo>
                  <a:pt x="955547" y="0"/>
                </a:lnTo>
                <a:lnTo>
                  <a:pt x="0" y="0"/>
                </a:lnTo>
                <a:lnTo>
                  <a:pt x="0" y="341375"/>
                </a:lnTo>
                <a:lnTo>
                  <a:pt x="955548" y="341375"/>
                </a:lnTo>
                <a:close/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787904" y="5150103"/>
            <a:ext cx="955675" cy="3416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160020">
              <a:lnSpc>
                <a:spcPct val="100000"/>
              </a:lnSpc>
              <a:spcBef>
                <a:spcPts val="200"/>
              </a:spcBef>
            </a:pPr>
            <a:r>
              <a:rPr sz="1800" spc="-5" dirty="0">
                <a:latin typeface="Times New Roman"/>
                <a:cs typeface="Times New Roman"/>
              </a:rPr>
              <a:t>Produs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635504" y="4235703"/>
            <a:ext cx="1557655" cy="480059"/>
          </a:xfrm>
          <a:custGeom>
            <a:avLst/>
            <a:gdLst/>
            <a:ahLst/>
            <a:cxnLst/>
            <a:rect l="l" t="t" r="r" b="b"/>
            <a:pathLst>
              <a:path w="1557654" h="480060">
                <a:moveTo>
                  <a:pt x="655320" y="201167"/>
                </a:moveTo>
                <a:lnTo>
                  <a:pt x="634690" y="130913"/>
                </a:lnTo>
                <a:lnTo>
                  <a:pt x="610333" y="99567"/>
                </a:lnTo>
                <a:lnTo>
                  <a:pt x="577886" y="71496"/>
                </a:lnTo>
                <a:lnTo>
                  <a:pt x="538302" y="47262"/>
                </a:lnTo>
                <a:lnTo>
                  <a:pt x="492534" y="27431"/>
                </a:lnTo>
                <a:lnTo>
                  <a:pt x="441535" y="12568"/>
                </a:lnTo>
                <a:lnTo>
                  <a:pt x="386259" y="3236"/>
                </a:lnTo>
                <a:lnTo>
                  <a:pt x="327660" y="0"/>
                </a:lnTo>
                <a:lnTo>
                  <a:pt x="268658" y="3236"/>
                </a:lnTo>
                <a:lnTo>
                  <a:pt x="213169" y="12568"/>
                </a:lnTo>
                <a:lnTo>
                  <a:pt x="162108" y="27431"/>
                </a:lnTo>
                <a:lnTo>
                  <a:pt x="116390" y="47262"/>
                </a:lnTo>
                <a:lnTo>
                  <a:pt x="76931" y="71496"/>
                </a:lnTo>
                <a:lnTo>
                  <a:pt x="44647" y="99568"/>
                </a:lnTo>
                <a:lnTo>
                  <a:pt x="20453" y="130913"/>
                </a:lnTo>
                <a:lnTo>
                  <a:pt x="0" y="201168"/>
                </a:lnTo>
                <a:lnTo>
                  <a:pt x="5266" y="237419"/>
                </a:lnTo>
                <a:lnTo>
                  <a:pt x="44647" y="303163"/>
                </a:lnTo>
                <a:lnTo>
                  <a:pt x="76931" y="331475"/>
                </a:lnTo>
                <a:lnTo>
                  <a:pt x="116390" y="355961"/>
                </a:lnTo>
                <a:lnTo>
                  <a:pt x="162108" y="376032"/>
                </a:lnTo>
                <a:lnTo>
                  <a:pt x="213169" y="391099"/>
                </a:lnTo>
                <a:lnTo>
                  <a:pt x="268658" y="400571"/>
                </a:lnTo>
                <a:lnTo>
                  <a:pt x="327660" y="403859"/>
                </a:lnTo>
                <a:lnTo>
                  <a:pt x="386259" y="400571"/>
                </a:lnTo>
                <a:lnTo>
                  <a:pt x="441535" y="391099"/>
                </a:lnTo>
                <a:lnTo>
                  <a:pt x="492534" y="376032"/>
                </a:lnTo>
                <a:lnTo>
                  <a:pt x="538302" y="355961"/>
                </a:lnTo>
                <a:lnTo>
                  <a:pt x="577886" y="331475"/>
                </a:lnTo>
                <a:lnTo>
                  <a:pt x="610333" y="303163"/>
                </a:lnTo>
                <a:lnTo>
                  <a:pt x="634690" y="271614"/>
                </a:lnTo>
                <a:lnTo>
                  <a:pt x="655320" y="201167"/>
                </a:lnTo>
                <a:close/>
              </a:path>
              <a:path w="1557654" h="480060">
                <a:moveTo>
                  <a:pt x="1557527" y="277367"/>
                </a:moveTo>
                <a:lnTo>
                  <a:pt x="1537228" y="213725"/>
                </a:lnTo>
                <a:lnTo>
                  <a:pt x="1480718" y="158495"/>
                </a:lnTo>
                <a:lnTo>
                  <a:pt x="1440941" y="135064"/>
                </a:lnTo>
                <a:lnTo>
                  <a:pt x="1394581" y="114970"/>
                </a:lnTo>
                <a:lnTo>
                  <a:pt x="1342461" y="98625"/>
                </a:lnTo>
                <a:lnTo>
                  <a:pt x="1285402" y="86441"/>
                </a:lnTo>
                <a:lnTo>
                  <a:pt x="1224229" y="78828"/>
                </a:lnTo>
                <a:lnTo>
                  <a:pt x="1159763" y="76199"/>
                </a:lnTo>
                <a:lnTo>
                  <a:pt x="1094928" y="78828"/>
                </a:lnTo>
                <a:lnTo>
                  <a:pt x="1033540" y="86441"/>
                </a:lnTo>
                <a:lnTo>
                  <a:pt x="976394" y="98625"/>
                </a:lnTo>
                <a:lnTo>
                  <a:pt x="924287" y="114970"/>
                </a:lnTo>
                <a:lnTo>
                  <a:pt x="878014" y="135064"/>
                </a:lnTo>
                <a:lnTo>
                  <a:pt x="838370" y="158495"/>
                </a:lnTo>
                <a:lnTo>
                  <a:pt x="806151" y="184853"/>
                </a:lnTo>
                <a:lnTo>
                  <a:pt x="767170" y="244701"/>
                </a:lnTo>
                <a:lnTo>
                  <a:pt x="762000" y="277367"/>
                </a:lnTo>
                <a:lnTo>
                  <a:pt x="767170" y="310077"/>
                </a:lnTo>
                <a:lnTo>
                  <a:pt x="806151" y="370211"/>
                </a:lnTo>
                <a:lnTo>
                  <a:pt x="838370" y="396776"/>
                </a:lnTo>
                <a:lnTo>
                  <a:pt x="878014" y="420433"/>
                </a:lnTo>
                <a:lnTo>
                  <a:pt x="924287" y="440752"/>
                </a:lnTo>
                <a:lnTo>
                  <a:pt x="976394" y="457305"/>
                </a:lnTo>
                <a:lnTo>
                  <a:pt x="1033540" y="469660"/>
                </a:lnTo>
                <a:lnTo>
                  <a:pt x="1094928" y="477388"/>
                </a:lnTo>
                <a:lnTo>
                  <a:pt x="1159763" y="480059"/>
                </a:lnTo>
                <a:lnTo>
                  <a:pt x="1224229" y="477388"/>
                </a:lnTo>
                <a:lnTo>
                  <a:pt x="1285402" y="469660"/>
                </a:lnTo>
                <a:lnTo>
                  <a:pt x="1342461" y="457305"/>
                </a:lnTo>
                <a:lnTo>
                  <a:pt x="1394581" y="440752"/>
                </a:lnTo>
                <a:lnTo>
                  <a:pt x="1440941" y="420433"/>
                </a:lnTo>
                <a:lnTo>
                  <a:pt x="1480718" y="396776"/>
                </a:lnTo>
                <a:lnTo>
                  <a:pt x="1513088" y="370211"/>
                </a:lnTo>
                <a:lnTo>
                  <a:pt x="1552315" y="310077"/>
                </a:lnTo>
                <a:lnTo>
                  <a:pt x="1557527" y="277367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363467" y="4357116"/>
            <a:ext cx="865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categorie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597904" y="4845303"/>
            <a:ext cx="889000" cy="403860"/>
          </a:xfrm>
          <a:custGeom>
            <a:avLst/>
            <a:gdLst/>
            <a:ahLst/>
            <a:cxnLst/>
            <a:rect l="l" t="t" r="r" b="b"/>
            <a:pathLst>
              <a:path w="889000" h="403860">
                <a:moveTo>
                  <a:pt x="888492" y="201168"/>
                </a:moveTo>
                <a:lnTo>
                  <a:pt x="869617" y="143013"/>
                </a:lnTo>
                <a:lnTo>
                  <a:pt x="816695" y="91563"/>
                </a:lnTo>
                <a:lnTo>
                  <a:pt x="779201" y="69126"/>
                </a:lnTo>
                <a:lnTo>
                  <a:pt x="735276" y="49292"/>
                </a:lnTo>
                <a:lnTo>
                  <a:pt x="685615" y="32371"/>
                </a:lnTo>
                <a:lnTo>
                  <a:pt x="630911" y="18672"/>
                </a:lnTo>
                <a:lnTo>
                  <a:pt x="571859" y="8505"/>
                </a:lnTo>
                <a:lnTo>
                  <a:pt x="509152" y="2177"/>
                </a:lnTo>
                <a:lnTo>
                  <a:pt x="443484" y="0"/>
                </a:lnTo>
                <a:lnTo>
                  <a:pt x="377851" y="2177"/>
                </a:lnTo>
                <a:lnTo>
                  <a:pt x="315241" y="8505"/>
                </a:lnTo>
                <a:lnTo>
                  <a:pt x="256334" y="18672"/>
                </a:lnTo>
                <a:lnTo>
                  <a:pt x="201810" y="32371"/>
                </a:lnTo>
                <a:lnTo>
                  <a:pt x="152349" y="49292"/>
                </a:lnTo>
                <a:lnTo>
                  <a:pt x="108632" y="69126"/>
                </a:lnTo>
                <a:lnTo>
                  <a:pt x="71338" y="91563"/>
                </a:lnTo>
                <a:lnTo>
                  <a:pt x="41148" y="116295"/>
                </a:lnTo>
                <a:lnTo>
                  <a:pt x="4798" y="171407"/>
                </a:lnTo>
                <a:lnTo>
                  <a:pt x="0" y="201168"/>
                </a:lnTo>
                <a:lnTo>
                  <a:pt x="4798" y="230964"/>
                </a:lnTo>
                <a:lnTo>
                  <a:pt x="41148" y="286318"/>
                </a:lnTo>
                <a:lnTo>
                  <a:pt x="71338" y="311230"/>
                </a:lnTo>
                <a:lnTo>
                  <a:pt x="108632" y="333868"/>
                </a:lnTo>
                <a:lnTo>
                  <a:pt x="152349" y="353909"/>
                </a:lnTo>
                <a:lnTo>
                  <a:pt x="201810" y="371030"/>
                </a:lnTo>
                <a:lnTo>
                  <a:pt x="256334" y="384909"/>
                </a:lnTo>
                <a:lnTo>
                  <a:pt x="315241" y="395222"/>
                </a:lnTo>
                <a:lnTo>
                  <a:pt x="377851" y="401646"/>
                </a:lnTo>
                <a:lnTo>
                  <a:pt x="443484" y="403860"/>
                </a:lnTo>
                <a:lnTo>
                  <a:pt x="509152" y="401646"/>
                </a:lnTo>
                <a:lnTo>
                  <a:pt x="571859" y="395222"/>
                </a:lnTo>
                <a:lnTo>
                  <a:pt x="630911" y="384909"/>
                </a:lnTo>
                <a:lnTo>
                  <a:pt x="685615" y="371030"/>
                </a:lnTo>
                <a:lnTo>
                  <a:pt x="735276" y="353909"/>
                </a:lnTo>
                <a:lnTo>
                  <a:pt x="779201" y="333868"/>
                </a:lnTo>
                <a:lnTo>
                  <a:pt x="816695" y="311230"/>
                </a:lnTo>
                <a:lnTo>
                  <a:pt x="847065" y="286318"/>
                </a:lnTo>
                <a:lnTo>
                  <a:pt x="883657" y="230964"/>
                </a:lnTo>
                <a:lnTo>
                  <a:pt x="888492" y="20116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665976" y="4922520"/>
            <a:ext cx="8166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preţ_prod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759703" y="4464303"/>
            <a:ext cx="889000" cy="402590"/>
          </a:xfrm>
          <a:custGeom>
            <a:avLst/>
            <a:gdLst/>
            <a:ahLst/>
            <a:cxnLst/>
            <a:rect l="l" t="t" r="r" b="b"/>
            <a:pathLst>
              <a:path w="889000" h="402589">
                <a:moveTo>
                  <a:pt x="888492" y="201168"/>
                </a:moveTo>
                <a:lnTo>
                  <a:pt x="869617" y="143013"/>
                </a:lnTo>
                <a:lnTo>
                  <a:pt x="816695" y="91563"/>
                </a:lnTo>
                <a:lnTo>
                  <a:pt x="779201" y="69126"/>
                </a:lnTo>
                <a:lnTo>
                  <a:pt x="735276" y="49292"/>
                </a:lnTo>
                <a:lnTo>
                  <a:pt x="685615" y="32371"/>
                </a:lnTo>
                <a:lnTo>
                  <a:pt x="630911" y="18672"/>
                </a:lnTo>
                <a:lnTo>
                  <a:pt x="571859" y="8505"/>
                </a:lnTo>
                <a:lnTo>
                  <a:pt x="509152" y="2177"/>
                </a:lnTo>
                <a:lnTo>
                  <a:pt x="443484" y="0"/>
                </a:lnTo>
                <a:lnTo>
                  <a:pt x="377851" y="2177"/>
                </a:lnTo>
                <a:lnTo>
                  <a:pt x="315241" y="8505"/>
                </a:lnTo>
                <a:lnTo>
                  <a:pt x="256334" y="18672"/>
                </a:lnTo>
                <a:lnTo>
                  <a:pt x="201810" y="32371"/>
                </a:lnTo>
                <a:lnTo>
                  <a:pt x="152349" y="49292"/>
                </a:lnTo>
                <a:lnTo>
                  <a:pt x="108632" y="69126"/>
                </a:lnTo>
                <a:lnTo>
                  <a:pt x="71338" y="91563"/>
                </a:lnTo>
                <a:lnTo>
                  <a:pt x="41148" y="116295"/>
                </a:lnTo>
                <a:lnTo>
                  <a:pt x="4798" y="171407"/>
                </a:lnTo>
                <a:lnTo>
                  <a:pt x="0" y="201168"/>
                </a:lnTo>
                <a:lnTo>
                  <a:pt x="4798" y="230585"/>
                </a:lnTo>
                <a:lnTo>
                  <a:pt x="41148" y="285380"/>
                </a:lnTo>
                <a:lnTo>
                  <a:pt x="71338" y="310099"/>
                </a:lnTo>
                <a:lnTo>
                  <a:pt x="108632" y="332591"/>
                </a:lnTo>
                <a:lnTo>
                  <a:pt x="152349" y="352528"/>
                </a:lnTo>
                <a:lnTo>
                  <a:pt x="201810" y="369579"/>
                </a:lnTo>
                <a:lnTo>
                  <a:pt x="256334" y="383415"/>
                </a:lnTo>
                <a:lnTo>
                  <a:pt x="315241" y="393707"/>
                </a:lnTo>
                <a:lnTo>
                  <a:pt x="377851" y="400123"/>
                </a:lnTo>
                <a:lnTo>
                  <a:pt x="443484" y="402335"/>
                </a:lnTo>
                <a:lnTo>
                  <a:pt x="509152" y="400123"/>
                </a:lnTo>
                <a:lnTo>
                  <a:pt x="571859" y="393707"/>
                </a:lnTo>
                <a:lnTo>
                  <a:pt x="630911" y="383415"/>
                </a:lnTo>
                <a:lnTo>
                  <a:pt x="685615" y="369579"/>
                </a:lnTo>
                <a:lnTo>
                  <a:pt x="735276" y="352528"/>
                </a:lnTo>
                <a:lnTo>
                  <a:pt x="779201" y="332591"/>
                </a:lnTo>
                <a:lnTo>
                  <a:pt x="816695" y="310099"/>
                </a:lnTo>
                <a:lnTo>
                  <a:pt x="847065" y="285380"/>
                </a:lnTo>
                <a:lnTo>
                  <a:pt x="883657" y="230585"/>
                </a:lnTo>
                <a:lnTo>
                  <a:pt x="888492" y="20116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899403" y="4507992"/>
            <a:ext cx="610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numef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988303" y="4921503"/>
            <a:ext cx="838200" cy="457200"/>
          </a:xfrm>
          <a:custGeom>
            <a:avLst/>
            <a:gdLst/>
            <a:ahLst/>
            <a:cxnLst/>
            <a:rect l="l" t="t" r="r" b="b"/>
            <a:pathLst>
              <a:path w="838200" h="457200">
                <a:moveTo>
                  <a:pt x="152400" y="0"/>
                </a:moveTo>
                <a:lnTo>
                  <a:pt x="0" y="228600"/>
                </a:lnTo>
              </a:path>
              <a:path w="838200" h="457200">
                <a:moveTo>
                  <a:pt x="838200" y="304800"/>
                </a:moveTo>
                <a:lnTo>
                  <a:pt x="533400" y="4572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702303" y="4388103"/>
            <a:ext cx="1651000" cy="914400"/>
          </a:xfrm>
          <a:custGeom>
            <a:avLst/>
            <a:gdLst/>
            <a:ahLst/>
            <a:cxnLst/>
            <a:rect l="l" t="t" r="r" b="b"/>
            <a:pathLst>
              <a:path w="1651000" h="914400">
                <a:moveTo>
                  <a:pt x="304800" y="914399"/>
                </a:moveTo>
                <a:lnTo>
                  <a:pt x="0" y="914399"/>
                </a:lnTo>
              </a:path>
              <a:path w="1651000" h="914400">
                <a:moveTo>
                  <a:pt x="1650492" y="201167"/>
                </a:moveTo>
                <a:lnTo>
                  <a:pt x="1631617" y="143013"/>
                </a:lnTo>
                <a:lnTo>
                  <a:pt x="1578695" y="91563"/>
                </a:lnTo>
                <a:lnTo>
                  <a:pt x="1541201" y="69126"/>
                </a:lnTo>
                <a:lnTo>
                  <a:pt x="1497276" y="49292"/>
                </a:lnTo>
                <a:lnTo>
                  <a:pt x="1447615" y="32371"/>
                </a:lnTo>
                <a:lnTo>
                  <a:pt x="1392911" y="18672"/>
                </a:lnTo>
                <a:lnTo>
                  <a:pt x="1333859" y="8505"/>
                </a:lnTo>
                <a:lnTo>
                  <a:pt x="1271152" y="2177"/>
                </a:lnTo>
                <a:lnTo>
                  <a:pt x="1205484" y="0"/>
                </a:lnTo>
                <a:lnTo>
                  <a:pt x="1139851" y="2177"/>
                </a:lnTo>
                <a:lnTo>
                  <a:pt x="1077241" y="8505"/>
                </a:lnTo>
                <a:lnTo>
                  <a:pt x="1018334" y="18672"/>
                </a:lnTo>
                <a:lnTo>
                  <a:pt x="963810" y="32371"/>
                </a:lnTo>
                <a:lnTo>
                  <a:pt x="914349" y="49292"/>
                </a:lnTo>
                <a:lnTo>
                  <a:pt x="870632" y="69126"/>
                </a:lnTo>
                <a:lnTo>
                  <a:pt x="833338" y="91563"/>
                </a:lnTo>
                <a:lnTo>
                  <a:pt x="803148" y="116295"/>
                </a:lnTo>
                <a:lnTo>
                  <a:pt x="766798" y="171407"/>
                </a:lnTo>
                <a:lnTo>
                  <a:pt x="762000" y="201167"/>
                </a:lnTo>
                <a:lnTo>
                  <a:pt x="766798" y="230964"/>
                </a:lnTo>
                <a:lnTo>
                  <a:pt x="803148" y="286318"/>
                </a:lnTo>
                <a:lnTo>
                  <a:pt x="833338" y="311230"/>
                </a:lnTo>
                <a:lnTo>
                  <a:pt x="870632" y="333868"/>
                </a:lnTo>
                <a:lnTo>
                  <a:pt x="914349" y="353909"/>
                </a:lnTo>
                <a:lnTo>
                  <a:pt x="963810" y="371030"/>
                </a:lnTo>
                <a:lnTo>
                  <a:pt x="1018334" y="384909"/>
                </a:lnTo>
                <a:lnTo>
                  <a:pt x="1077241" y="395222"/>
                </a:lnTo>
                <a:lnTo>
                  <a:pt x="1139851" y="401646"/>
                </a:lnTo>
                <a:lnTo>
                  <a:pt x="1205484" y="403859"/>
                </a:lnTo>
                <a:lnTo>
                  <a:pt x="1271152" y="401646"/>
                </a:lnTo>
                <a:lnTo>
                  <a:pt x="1333859" y="395222"/>
                </a:lnTo>
                <a:lnTo>
                  <a:pt x="1392911" y="384909"/>
                </a:lnTo>
                <a:lnTo>
                  <a:pt x="1447615" y="371030"/>
                </a:lnTo>
                <a:lnTo>
                  <a:pt x="1497276" y="353909"/>
                </a:lnTo>
                <a:lnTo>
                  <a:pt x="1541201" y="333868"/>
                </a:lnTo>
                <a:lnTo>
                  <a:pt x="1578695" y="311230"/>
                </a:lnTo>
                <a:lnTo>
                  <a:pt x="1609065" y="286318"/>
                </a:lnTo>
                <a:lnTo>
                  <a:pt x="1645657" y="230964"/>
                </a:lnTo>
                <a:lnTo>
                  <a:pt x="1650492" y="201167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515611" y="4433316"/>
            <a:ext cx="788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An_lans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873504" y="4235703"/>
            <a:ext cx="701040" cy="403860"/>
          </a:xfrm>
          <a:custGeom>
            <a:avLst/>
            <a:gdLst/>
            <a:ahLst/>
            <a:cxnLst/>
            <a:rect l="l" t="t" r="r" b="b"/>
            <a:pathLst>
              <a:path w="701039" h="403860">
                <a:moveTo>
                  <a:pt x="701040" y="201168"/>
                </a:moveTo>
                <a:lnTo>
                  <a:pt x="683166" y="137525"/>
                </a:lnTo>
                <a:lnTo>
                  <a:pt x="633398" y="82295"/>
                </a:lnTo>
                <a:lnTo>
                  <a:pt x="598360" y="58864"/>
                </a:lnTo>
                <a:lnTo>
                  <a:pt x="557515" y="38770"/>
                </a:lnTo>
                <a:lnTo>
                  <a:pt x="511586" y="22425"/>
                </a:lnTo>
                <a:lnTo>
                  <a:pt x="461296" y="10241"/>
                </a:lnTo>
                <a:lnTo>
                  <a:pt x="407366" y="2628"/>
                </a:lnTo>
                <a:lnTo>
                  <a:pt x="350520" y="0"/>
                </a:lnTo>
                <a:lnTo>
                  <a:pt x="293302" y="2628"/>
                </a:lnTo>
                <a:lnTo>
                  <a:pt x="239158" y="10241"/>
                </a:lnTo>
                <a:lnTo>
                  <a:pt x="188780" y="22425"/>
                </a:lnTo>
                <a:lnTo>
                  <a:pt x="142865" y="38770"/>
                </a:lnTo>
                <a:lnTo>
                  <a:pt x="102107" y="58864"/>
                </a:lnTo>
                <a:lnTo>
                  <a:pt x="67202" y="82295"/>
                </a:lnTo>
                <a:lnTo>
                  <a:pt x="38843" y="108653"/>
                </a:lnTo>
                <a:lnTo>
                  <a:pt x="4547" y="168501"/>
                </a:lnTo>
                <a:lnTo>
                  <a:pt x="0" y="201168"/>
                </a:lnTo>
                <a:lnTo>
                  <a:pt x="4547" y="233877"/>
                </a:lnTo>
                <a:lnTo>
                  <a:pt x="38843" y="294011"/>
                </a:lnTo>
                <a:lnTo>
                  <a:pt x="67202" y="320576"/>
                </a:lnTo>
                <a:lnTo>
                  <a:pt x="102108" y="344233"/>
                </a:lnTo>
                <a:lnTo>
                  <a:pt x="142865" y="364552"/>
                </a:lnTo>
                <a:lnTo>
                  <a:pt x="188780" y="381105"/>
                </a:lnTo>
                <a:lnTo>
                  <a:pt x="239158" y="393460"/>
                </a:lnTo>
                <a:lnTo>
                  <a:pt x="293302" y="401188"/>
                </a:lnTo>
                <a:lnTo>
                  <a:pt x="350520" y="403859"/>
                </a:lnTo>
                <a:lnTo>
                  <a:pt x="407366" y="401188"/>
                </a:lnTo>
                <a:lnTo>
                  <a:pt x="461296" y="393460"/>
                </a:lnTo>
                <a:lnTo>
                  <a:pt x="511586" y="381105"/>
                </a:lnTo>
                <a:lnTo>
                  <a:pt x="557515" y="364552"/>
                </a:lnTo>
                <a:lnTo>
                  <a:pt x="598360" y="344233"/>
                </a:lnTo>
                <a:lnTo>
                  <a:pt x="633398" y="320576"/>
                </a:lnTo>
                <a:lnTo>
                  <a:pt x="661908" y="294011"/>
                </a:lnTo>
                <a:lnTo>
                  <a:pt x="696451" y="233877"/>
                </a:lnTo>
                <a:lnTo>
                  <a:pt x="701040" y="20116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034539" y="4280916"/>
            <a:ext cx="11950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5005" algn="l"/>
              </a:tabLst>
            </a:pPr>
            <a:r>
              <a:rPr sz="1800" dirty="0">
                <a:latin typeface="Times New Roman"/>
                <a:cs typeface="Times New Roman"/>
              </a:rPr>
              <a:t>preţ	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nume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2219451" y="4634991"/>
            <a:ext cx="3159760" cy="748665"/>
            <a:chOff x="2219451" y="4634991"/>
            <a:chExt cx="3159760" cy="748665"/>
          </a:xfrm>
        </p:grpSpPr>
        <p:sp>
          <p:nvSpPr>
            <p:cNvPr id="39" name="object 39"/>
            <p:cNvSpPr/>
            <p:nvPr/>
          </p:nvSpPr>
          <p:spPr>
            <a:xfrm>
              <a:off x="2224023" y="4639563"/>
              <a:ext cx="3058795" cy="693420"/>
            </a:xfrm>
            <a:custGeom>
              <a:avLst/>
              <a:gdLst/>
              <a:ahLst/>
              <a:cxnLst/>
              <a:rect l="l" t="t" r="r" b="b"/>
              <a:pathLst>
                <a:path w="3058795" h="693420">
                  <a:moveTo>
                    <a:pt x="1042416" y="510540"/>
                  </a:moveTo>
                  <a:lnTo>
                    <a:pt x="0" y="0"/>
                  </a:lnTo>
                </a:path>
                <a:path w="3058795" h="693420">
                  <a:moveTo>
                    <a:pt x="1042416" y="510540"/>
                  </a:moveTo>
                  <a:lnTo>
                    <a:pt x="740664" y="0"/>
                  </a:lnTo>
                </a:path>
                <a:path w="3058795" h="693420">
                  <a:moveTo>
                    <a:pt x="1042416" y="510540"/>
                  </a:moveTo>
                  <a:lnTo>
                    <a:pt x="1571243" y="76200"/>
                  </a:lnTo>
                </a:path>
                <a:path w="3058795" h="693420">
                  <a:moveTo>
                    <a:pt x="2250947" y="281940"/>
                  </a:moveTo>
                  <a:lnTo>
                    <a:pt x="2685287" y="152400"/>
                  </a:lnTo>
                </a:path>
                <a:path w="3058795" h="693420">
                  <a:moveTo>
                    <a:pt x="2720340" y="685800"/>
                  </a:moveTo>
                  <a:lnTo>
                    <a:pt x="3058667" y="693419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278119" y="5284215"/>
              <a:ext cx="100965" cy="99060"/>
            </a:xfrm>
            <a:custGeom>
              <a:avLst/>
              <a:gdLst/>
              <a:ahLst/>
              <a:cxnLst/>
              <a:rect l="l" t="t" r="r" b="b"/>
              <a:pathLst>
                <a:path w="100964" h="99060">
                  <a:moveTo>
                    <a:pt x="0" y="99059"/>
                  </a:moveTo>
                  <a:lnTo>
                    <a:pt x="100583" y="51815"/>
                  </a:lnTo>
                  <a:lnTo>
                    <a:pt x="3047" y="0"/>
                  </a:lnTo>
                  <a:lnTo>
                    <a:pt x="0" y="990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2257044" y="5782055"/>
            <a:ext cx="49606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1E0A82"/>
                </a:solidFill>
                <a:latin typeface="Times New Roman"/>
                <a:cs typeface="Times New Roman"/>
              </a:rPr>
              <a:t>Produs (</a:t>
            </a:r>
            <a:r>
              <a:rPr sz="2000" u="sng" spc="-5" dirty="0">
                <a:solidFill>
                  <a:srgbClr val="1E0A82"/>
                </a:solidFill>
                <a:uFill>
                  <a:solidFill>
                    <a:srgbClr val="1E0A82"/>
                  </a:solidFill>
                </a:uFill>
                <a:latin typeface="Times New Roman"/>
                <a:cs typeface="Times New Roman"/>
              </a:rPr>
              <a:t>nume,categorie,</a:t>
            </a:r>
            <a:r>
              <a:rPr sz="2000" spc="-5" dirty="0">
                <a:solidFill>
                  <a:srgbClr val="1E0A82"/>
                </a:solidFill>
                <a:latin typeface="Times New Roman"/>
                <a:cs typeface="Times New Roman"/>
              </a:rPr>
              <a:t> preţ,</a:t>
            </a:r>
            <a:r>
              <a:rPr sz="2000" spc="-60" dirty="0">
                <a:solidFill>
                  <a:srgbClr val="1E0A82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1E0A82"/>
                </a:solidFill>
                <a:latin typeface="Times New Roman"/>
                <a:cs typeface="Times New Roman"/>
              </a:rPr>
              <a:t>an_lansare,numef)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21</a:t>
            </a:fld>
            <a:endParaRPr dirty="0"/>
          </a:p>
        </p:txBody>
      </p:sp>
      <p:sp>
        <p:nvSpPr>
          <p:cNvPr id="42" name="object 42"/>
          <p:cNvSpPr txBox="1"/>
          <p:nvPr/>
        </p:nvSpPr>
        <p:spPr>
          <a:xfrm>
            <a:off x="6447028" y="3245104"/>
            <a:ext cx="3046730" cy="925194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7155" marR="424180" algn="just">
              <a:lnSpc>
                <a:spcPct val="100000"/>
              </a:lnSpc>
              <a:spcBef>
                <a:spcPts val="345"/>
              </a:spcBef>
            </a:pPr>
            <a:r>
              <a:rPr sz="1800" dirty="0">
                <a:latin typeface="Times New Roman"/>
                <a:cs typeface="Times New Roman"/>
              </a:rPr>
              <a:t>Cum </a:t>
            </a:r>
            <a:r>
              <a:rPr sz="1800" spc="-5" dirty="0">
                <a:latin typeface="Times New Roman"/>
                <a:cs typeface="Times New Roman"/>
              </a:rPr>
              <a:t>se </a:t>
            </a:r>
            <a:r>
              <a:rPr sz="1800" dirty="0">
                <a:latin typeface="Times New Roman"/>
                <a:cs typeface="Times New Roman"/>
              </a:rPr>
              <a:t>poate </a:t>
            </a:r>
            <a:r>
              <a:rPr sz="1800" spc="-5" dirty="0">
                <a:latin typeface="Times New Roman"/>
                <a:cs typeface="Times New Roman"/>
              </a:rPr>
              <a:t>transforma </a:t>
            </a:r>
            <a:r>
              <a:rPr sz="1800" dirty="0">
                <a:latin typeface="Times New Roman"/>
                <a:cs typeface="Times New Roman"/>
              </a:rPr>
              <a:t>o  </a:t>
            </a:r>
            <a:r>
              <a:rPr sz="1800" spc="-5" dirty="0">
                <a:latin typeface="Times New Roman"/>
                <a:cs typeface="Times New Roman"/>
              </a:rPr>
              <a:t>legătură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dirty="0">
                <a:latin typeface="Times New Roman"/>
                <a:cs typeface="Times New Roman"/>
              </a:rPr>
              <a:t>grad superior în  </a:t>
            </a:r>
            <a:r>
              <a:rPr sz="1800" spc="-5" dirty="0">
                <a:latin typeface="Times New Roman"/>
                <a:cs typeface="Times New Roman"/>
              </a:rPr>
              <a:t>relaţie?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5" name="Date Placeholder 44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0C8471B1-093F-4823-BE5D-A89F226FD08B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385571"/>
            <a:ext cx="6765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Transformarea ierarhiilor ISA în</a:t>
            </a:r>
            <a:r>
              <a:rPr sz="3200" spc="-35" dirty="0"/>
              <a:t> </a:t>
            </a:r>
            <a:r>
              <a:rPr sz="3200" spc="-10" dirty="0"/>
              <a:t>relaţii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213100" y="5491479"/>
            <a:ext cx="1089660" cy="26987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25"/>
              </a:spcBef>
            </a:pPr>
            <a:r>
              <a:rPr sz="1400" b="1" spc="-5" dirty="0">
                <a:latin typeface="Arial"/>
                <a:cs typeface="Arial"/>
              </a:rPr>
              <a:t>Ang_contr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56739" y="3778503"/>
            <a:ext cx="2257425" cy="439420"/>
          </a:xfrm>
          <a:custGeom>
            <a:avLst/>
            <a:gdLst/>
            <a:ahLst/>
            <a:cxnLst/>
            <a:rect l="l" t="t" r="r" b="b"/>
            <a:pathLst>
              <a:path w="2257425" h="439420">
                <a:moveTo>
                  <a:pt x="797051" y="312420"/>
                </a:moveTo>
                <a:lnTo>
                  <a:pt x="772667" y="268224"/>
                </a:lnTo>
                <a:lnTo>
                  <a:pt x="743711" y="249936"/>
                </a:lnTo>
                <a:lnTo>
                  <a:pt x="723900" y="239268"/>
                </a:lnTo>
                <a:lnTo>
                  <a:pt x="655319" y="214884"/>
                </a:lnTo>
                <a:lnTo>
                  <a:pt x="597407" y="202692"/>
                </a:lnTo>
                <a:lnTo>
                  <a:pt x="534924" y="193548"/>
                </a:lnTo>
                <a:lnTo>
                  <a:pt x="466343" y="187451"/>
                </a:lnTo>
                <a:lnTo>
                  <a:pt x="432815" y="187451"/>
                </a:lnTo>
                <a:lnTo>
                  <a:pt x="397763" y="185928"/>
                </a:lnTo>
                <a:lnTo>
                  <a:pt x="362711" y="187451"/>
                </a:lnTo>
                <a:lnTo>
                  <a:pt x="329183" y="187451"/>
                </a:lnTo>
                <a:lnTo>
                  <a:pt x="294131" y="190500"/>
                </a:lnTo>
                <a:lnTo>
                  <a:pt x="230124" y="196596"/>
                </a:lnTo>
                <a:lnTo>
                  <a:pt x="169163" y="208787"/>
                </a:lnTo>
                <a:lnTo>
                  <a:pt x="92963" y="230124"/>
                </a:lnTo>
                <a:lnTo>
                  <a:pt x="53339" y="249936"/>
                </a:lnTo>
                <a:lnTo>
                  <a:pt x="36575" y="257556"/>
                </a:lnTo>
                <a:lnTo>
                  <a:pt x="12191" y="278892"/>
                </a:lnTo>
                <a:lnTo>
                  <a:pt x="4571" y="289560"/>
                </a:lnTo>
                <a:lnTo>
                  <a:pt x="0" y="300228"/>
                </a:lnTo>
                <a:lnTo>
                  <a:pt x="0" y="323088"/>
                </a:lnTo>
                <a:lnTo>
                  <a:pt x="36575" y="365760"/>
                </a:lnTo>
                <a:lnTo>
                  <a:pt x="71627" y="385572"/>
                </a:lnTo>
                <a:lnTo>
                  <a:pt x="141731" y="408432"/>
                </a:lnTo>
                <a:lnTo>
                  <a:pt x="198119" y="420624"/>
                </a:lnTo>
                <a:lnTo>
                  <a:pt x="230124" y="426720"/>
                </a:lnTo>
                <a:lnTo>
                  <a:pt x="260603" y="431292"/>
                </a:lnTo>
                <a:lnTo>
                  <a:pt x="294131" y="432816"/>
                </a:lnTo>
                <a:lnTo>
                  <a:pt x="329183" y="435864"/>
                </a:lnTo>
                <a:lnTo>
                  <a:pt x="362711" y="438912"/>
                </a:lnTo>
                <a:lnTo>
                  <a:pt x="432815" y="438912"/>
                </a:lnTo>
                <a:lnTo>
                  <a:pt x="466343" y="435864"/>
                </a:lnTo>
                <a:lnTo>
                  <a:pt x="501395" y="432816"/>
                </a:lnTo>
                <a:lnTo>
                  <a:pt x="534924" y="431292"/>
                </a:lnTo>
                <a:lnTo>
                  <a:pt x="566927" y="426720"/>
                </a:lnTo>
                <a:lnTo>
                  <a:pt x="597407" y="420624"/>
                </a:lnTo>
                <a:lnTo>
                  <a:pt x="626363" y="416052"/>
                </a:lnTo>
                <a:lnTo>
                  <a:pt x="704087" y="393192"/>
                </a:lnTo>
                <a:lnTo>
                  <a:pt x="743711" y="376428"/>
                </a:lnTo>
                <a:lnTo>
                  <a:pt x="783335" y="344424"/>
                </a:lnTo>
                <a:lnTo>
                  <a:pt x="794003" y="323088"/>
                </a:lnTo>
                <a:lnTo>
                  <a:pt x="797051" y="312420"/>
                </a:lnTo>
              </a:path>
              <a:path w="2257425" h="439420">
                <a:moveTo>
                  <a:pt x="1463039" y="312419"/>
                </a:moveTo>
                <a:lnTo>
                  <a:pt x="1485900" y="355091"/>
                </a:lnTo>
                <a:lnTo>
                  <a:pt x="1533143" y="385571"/>
                </a:lnTo>
                <a:lnTo>
                  <a:pt x="1577339" y="400812"/>
                </a:lnTo>
                <a:lnTo>
                  <a:pt x="1632203" y="416051"/>
                </a:lnTo>
                <a:lnTo>
                  <a:pt x="1661159" y="420623"/>
                </a:lnTo>
                <a:lnTo>
                  <a:pt x="1690115" y="426719"/>
                </a:lnTo>
                <a:lnTo>
                  <a:pt x="1723643" y="431291"/>
                </a:lnTo>
                <a:lnTo>
                  <a:pt x="1757171" y="432815"/>
                </a:lnTo>
                <a:lnTo>
                  <a:pt x="1824227" y="438912"/>
                </a:lnTo>
                <a:lnTo>
                  <a:pt x="1892807" y="438912"/>
                </a:lnTo>
                <a:lnTo>
                  <a:pt x="1962911" y="432815"/>
                </a:lnTo>
                <a:lnTo>
                  <a:pt x="1994915" y="431291"/>
                </a:lnTo>
                <a:lnTo>
                  <a:pt x="2028443" y="426719"/>
                </a:lnTo>
                <a:lnTo>
                  <a:pt x="2058923" y="420623"/>
                </a:lnTo>
                <a:lnTo>
                  <a:pt x="2086355" y="414527"/>
                </a:lnTo>
                <a:lnTo>
                  <a:pt x="2115311" y="408431"/>
                </a:lnTo>
                <a:lnTo>
                  <a:pt x="2162555" y="393191"/>
                </a:lnTo>
                <a:lnTo>
                  <a:pt x="2202179" y="376427"/>
                </a:lnTo>
                <a:lnTo>
                  <a:pt x="2243327" y="344423"/>
                </a:lnTo>
                <a:lnTo>
                  <a:pt x="2257043" y="312419"/>
                </a:lnTo>
                <a:lnTo>
                  <a:pt x="2253995" y="300227"/>
                </a:lnTo>
                <a:lnTo>
                  <a:pt x="2232659" y="268223"/>
                </a:lnTo>
                <a:lnTo>
                  <a:pt x="2202179" y="249936"/>
                </a:lnTo>
                <a:lnTo>
                  <a:pt x="2185415" y="239268"/>
                </a:lnTo>
                <a:lnTo>
                  <a:pt x="2141219" y="222504"/>
                </a:lnTo>
                <a:lnTo>
                  <a:pt x="2058923" y="202692"/>
                </a:lnTo>
                <a:lnTo>
                  <a:pt x="1927859" y="187451"/>
                </a:lnTo>
                <a:lnTo>
                  <a:pt x="1892807" y="187451"/>
                </a:lnTo>
                <a:lnTo>
                  <a:pt x="1859279" y="185928"/>
                </a:lnTo>
                <a:lnTo>
                  <a:pt x="1824227" y="187451"/>
                </a:lnTo>
                <a:lnTo>
                  <a:pt x="1790699" y="187451"/>
                </a:lnTo>
                <a:lnTo>
                  <a:pt x="1690115" y="196596"/>
                </a:lnTo>
                <a:lnTo>
                  <a:pt x="1632203" y="208787"/>
                </a:lnTo>
                <a:lnTo>
                  <a:pt x="1577339" y="222504"/>
                </a:lnTo>
                <a:lnTo>
                  <a:pt x="1533143" y="239268"/>
                </a:lnTo>
                <a:lnTo>
                  <a:pt x="1499615" y="259080"/>
                </a:lnTo>
                <a:lnTo>
                  <a:pt x="1469135" y="289559"/>
                </a:lnTo>
                <a:lnTo>
                  <a:pt x="1464563" y="300227"/>
                </a:lnTo>
                <a:lnTo>
                  <a:pt x="1463039" y="312419"/>
                </a:lnTo>
              </a:path>
              <a:path w="2257425" h="439420">
                <a:moveTo>
                  <a:pt x="1513331" y="124968"/>
                </a:moveTo>
                <a:lnTo>
                  <a:pt x="1488948" y="83820"/>
                </a:lnTo>
                <a:lnTo>
                  <a:pt x="1440179" y="53340"/>
                </a:lnTo>
                <a:lnTo>
                  <a:pt x="1371600" y="28956"/>
                </a:lnTo>
                <a:lnTo>
                  <a:pt x="1313687" y="16763"/>
                </a:lnTo>
                <a:lnTo>
                  <a:pt x="1283207" y="10668"/>
                </a:lnTo>
                <a:lnTo>
                  <a:pt x="1249679" y="6096"/>
                </a:lnTo>
                <a:lnTo>
                  <a:pt x="1216152" y="4572"/>
                </a:lnTo>
                <a:lnTo>
                  <a:pt x="1184148" y="1524"/>
                </a:lnTo>
                <a:lnTo>
                  <a:pt x="1150619" y="0"/>
                </a:lnTo>
                <a:lnTo>
                  <a:pt x="1082039" y="0"/>
                </a:lnTo>
                <a:lnTo>
                  <a:pt x="1045463" y="1524"/>
                </a:lnTo>
                <a:lnTo>
                  <a:pt x="1013459" y="4572"/>
                </a:lnTo>
                <a:lnTo>
                  <a:pt x="979931" y="6096"/>
                </a:lnTo>
                <a:lnTo>
                  <a:pt x="947927" y="10668"/>
                </a:lnTo>
                <a:lnTo>
                  <a:pt x="915924" y="16763"/>
                </a:lnTo>
                <a:lnTo>
                  <a:pt x="886967" y="21336"/>
                </a:lnTo>
                <a:lnTo>
                  <a:pt x="861059" y="28956"/>
                </a:lnTo>
                <a:lnTo>
                  <a:pt x="833627" y="36575"/>
                </a:lnTo>
                <a:lnTo>
                  <a:pt x="812291" y="44196"/>
                </a:lnTo>
                <a:lnTo>
                  <a:pt x="771143" y="62484"/>
                </a:lnTo>
                <a:lnTo>
                  <a:pt x="731519" y="92963"/>
                </a:lnTo>
                <a:lnTo>
                  <a:pt x="717803" y="124968"/>
                </a:lnTo>
                <a:lnTo>
                  <a:pt x="719327" y="138684"/>
                </a:lnTo>
                <a:lnTo>
                  <a:pt x="740663" y="170687"/>
                </a:lnTo>
                <a:lnTo>
                  <a:pt x="789431" y="199644"/>
                </a:lnTo>
                <a:lnTo>
                  <a:pt x="833627" y="216408"/>
                </a:lnTo>
                <a:lnTo>
                  <a:pt x="886967" y="230124"/>
                </a:lnTo>
                <a:lnTo>
                  <a:pt x="947927" y="242316"/>
                </a:lnTo>
                <a:lnTo>
                  <a:pt x="979931" y="245363"/>
                </a:lnTo>
                <a:lnTo>
                  <a:pt x="1013459" y="249936"/>
                </a:lnTo>
                <a:lnTo>
                  <a:pt x="1045463" y="251460"/>
                </a:lnTo>
                <a:lnTo>
                  <a:pt x="1082039" y="252984"/>
                </a:lnTo>
                <a:lnTo>
                  <a:pt x="1114043" y="254508"/>
                </a:lnTo>
                <a:lnTo>
                  <a:pt x="1150619" y="252984"/>
                </a:lnTo>
                <a:lnTo>
                  <a:pt x="1184148" y="251460"/>
                </a:lnTo>
                <a:lnTo>
                  <a:pt x="1216152" y="249936"/>
                </a:lnTo>
                <a:lnTo>
                  <a:pt x="1249679" y="245363"/>
                </a:lnTo>
                <a:lnTo>
                  <a:pt x="1283207" y="242316"/>
                </a:lnTo>
                <a:lnTo>
                  <a:pt x="1371600" y="224028"/>
                </a:lnTo>
                <a:lnTo>
                  <a:pt x="1420367" y="208787"/>
                </a:lnTo>
                <a:lnTo>
                  <a:pt x="1458467" y="188975"/>
                </a:lnTo>
                <a:lnTo>
                  <a:pt x="1475231" y="179832"/>
                </a:lnTo>
                <a:lnTo>
                  <a:pt x="1488948" y="170687"/>
                </a:lnTo>
                <a:lnTo>
                  <a:pt x="1498091" y="160020"/>
                </a:lnTo>
                <a:lnTo>
                  <a:pt x="1505711" y="147828"/>
                </a:lnTo>
                <a:lnTo>
                  <a:pt x="1510283" y="138684"/>
                </a:lnTo>
                <a:lnTo>
                  <a:pt x="1513331" y="124968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91967" y="3805427"/>
            <a:ext cx="49910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nume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74544" y="4374388"/>
            <a:ext cx="902335" cy="27622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53340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420"/>
              </a:spcBef>
            </a:pPr>
            <a:r>
              <a:rPr sz="1400" b="1" spc="-10" dirty="0">
                <a:latin typeface="Arial"/>
                <a:cs typeface="Arial"/>
              </a:rPr>
              <a:t>Angajaţi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04644" y="3957827"/>
            <a:ext cx="17722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61770" algn="l"/>
              </a:tabLst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</a:t>
            </a:r>
            <a:r>
              <a:rPr sz="1400" b="1" dirty="0">
                <a:latin typeface="Arial"/>
                <a:cs typeface="Arial"/>
              </a:rPr>
              <a:t>	</a:t>
            </a:r>
            <a:r>
              <a:rPr sz="1400" b="1" spc="-5" dirty="0">
                <a:latin typeface="Arial"/>
                <a:cs typeface="Arial"/>
              </a:rPr>
              <a:t>sex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243835" y="4040632"/>
            <a:ext cx="1489075" cy="337185"/>
          </a:xfrm>
          <a:custGeom>
            <a:avLst/>
            <a:gdLst/>
            <a:ahLst/>
            <a:cxnLst/>
            <a:rect l="l" t="t" r="r" b="b"/>
            <a:pathLst>
              <a:path w="1489075" h="337185">
                <a:moveTo>
                  <a:pt x="0" y="167640"/>
                </a:moveTo>
                <a:lnTo>
                  <a:pt x="496824" y="336804"/>
                </a:lnTo>
              </a:path>
              <a:path w="1489075" h="337185">
                <a:moveTo>
                  <a:pt x="795528" y="0"/>
                </a:moveTo>
                <a:lnTo>
                  <a:pt x="795528" y="336804"/>
                </a:lnTo>
              </a:path>
              <a:path w="1489075" h="337185">
                <a:moveTo>
                  <a:pt x="1488948" y="190499"/>
                </a:moveTo>
                <a:lnTo>
                  <a:pt x="966216" y="336803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8104" y="4769103"/>
            <a:ext cx="916305" cy="283845"/>
          </a:xfrm>
          <a:custGeom>
            <a:avLst/>
            <a:gdLst/>
            <a:ahLst/>
            <a:cxnLst/>
            <a:rect l="l" t="t" r="r" b="b"/>
            <a:pathLst>
              <a:path w="916305" h="283845">
                <a:moveTo>
                  <a:pt x="0" y="140208"/>
                </a:moveTo>
                <a:lnTo>
                  <a:pt x="0" y="152400"/>
                </a:lnTo>
                <a:lnTo>
                  <a:pt x="4572" y="166116"/>
                </a:lnTo>
                <a:lnTo>
                  <a:pt x="13716" y="176784"/>
                </a:lnTo>
                <a:lnTo>
                  <a:pt x="27431" y="190500"/>
                </a:lnTo>
                <a:lnTo>
                  <a:pt x="42672" y="199644"/>
                </a:lnTo>
                <a:lnTo>
                  <a:pt x="59436" y="210312"/>
                </a:lnTo>
                <a:lnTo>
                  <a:pt x="105155" y="231648"/>
                </a:lnTo>
                <a:lnTo>
                  <a:pt x="132588" y="242316"/>
                </a:lnTo>
                <a:lnTo>
                  <a:pt x="163068" y="249936"/>
                </a:lnTo>
                <a:lnTo>
                  <a:pt x="193548" y="254508"/>
                </a:lnTo>
                <a:lnTo>
                  <a:pt x="263651" y="269748"/>
                </a:lnTo>
                <a:lnTo>
                  <a:pt x="300227" y="272796"/>
                </a:lnTo>
                <a:lnTo>
                  <a:pt x="338327" y="277368"/>
                </a:lnTo>
                <a:lnTo>
                  <a:pt x="379475" y="278892"/>
                </a:lnTo>
                <a:lnTo>
                  <a:pt x="417575" y="281940"/>
                </a:lnTo>
                <a:lnTo>
                  <a:pt x="457200" y="283464"/>
                </a:lnTo>
                <a:lnTo>
                  <a:pt x="496824" y="281940"/>
                </a:lnTo>
                <a:lnTo>
                  <a:pt x="536448" y="278891"/>
                </a:lnTo>
                <a:lnTo>
                  <a:pt x="577596" y="277368"/>
                </a:lnTo>
                <a:lnTo>
                  <a:pt x="615696" y="272795"/>
                </a:lnTo>
                <a:lnTo>
                  <a:pt x="650748" y="268223"/>
                </a:lnTo>
                <a:lnTo>
                  <a:pt x="687324" y="262127"/>
                </a:lnTo>
                <a:lnTo>
                  <a:pt x="720851" y="254507"/>
                </a:lnTo>
                <a:lnTo>
                  <a:pt x="752855" y="249935"/>
                </a:lnTo>
                <a:lnTo>
                  <a:pt x="809244" y="231647"/>
                </a:lnTo>
                <a:lnTo>
                  <a:pt x="856488" y="210312"/>
                </a:lnTo>
                <a:lnTo>
                  <a:pt x="873251" y="199644"/>
                </a:lnTo>
                <a:lnTo>
                  <a:pt x="890016" y="190500"/>
                </a:lnTo>
                <a:lnTo>
                  <a:pt x="900684" y="176783"/>
                </a:lnTo>
                <a:lnTo>
                  <a:pt x="908303" y="164591"/>
                </a:lnTo>
                <a:lnTo>
                  <a:pt x="914400" y="152400"/>
                </a:lnTo>
                <a:lnTo>
                  <a:pt x="915924" y="140207"/>
                </a:lnTo>
                <a:lnTo>
                  <a:pt x="914400" y="129539"/>
                </a:lnTo>
                <a:lnTo>
                  <a:pt x="888492" y="92963"/>
                </a:lnTo>
                <a:lnTo>
                  <a:pt x="856488" y="70103"/>
                </a:lnTo>
                <a:lnTo>
                  <a:pt x="809244" y="48768"/>
                </a:lnTo>
                <a:lnTo>
                  <a:pt x="781812" y="41147"/>
                </a:lnTo>
                <a:lnTo>
                  <a:pt x="752855" y="30479"/>
                </a:lnTo>
                <a:lnTo>
                  <a:pt x="720851" y="24383"/>
                </a:lnTo>
                <a:lnTo>
                  <a:pt x="687324" y="18287"/>
                </a:lnTo>
                <a:lnTo>
                  <a:pt x="650748" y="12191"/>
                </a:lnTo>
                <a:lnTo>
                  <a:pt x="615696" y="6095"/>
                </a:lnTo>
                <a:lnTo>
                  <a:pt x="576072" y="4571"/>
                </a:lnTo>
                <a:lnTo>
                  <a:pt x="536448" y="1523"/>
                </a:lnTo>
                <a:lnTo>
                  <a:pt x="496824" y="0"/>
                </a:lnTo>
                <a:lnTo>
                  <a:pt x="417575" y="0"/>
                </a:lnTo>
                <a:lnTo>
                  <a:pt x="379475" y="1524"/>
                </a:lnTo>
                <a:lnTo>
                  <a:pt x="338327" y="4572"/>
                </a:lnTo>
                <a:lnTo>
                  <a:pt x="300227" y="6096"/>
                </a:lnTo>
                <a:lnTo>
                  <a:pt x="263651" y="12192"/>
                </a:lnTo>
                <a:lnTo>
                  <a:pt x="193548" y="24384"/>
                </a:lnTo>
                <a:lnTo>
                  <a:pt x="163068" y="32004"/>
                </a:lnTo>
                <a:lnTo>
                  <a:pt x="132588" y="41148"/>
                </a:lnTo>
                <a:lnTo>
                  <a:pt x="105155" y="48768"/>
                </a:lnTo>
                <a:lnTo>
                  <a:pt x="59436" y="70104"/>
                </a:lnTo>
                <a:lnTo>
                  <a:pt x="27431" y="92964"/>
                </a:lnTo>
                <a:lnTo>
                  <a:pt x="0" y="129540"/>
                </a:lnTo>
                <a:lnTo>
                  <a:pt x="0" y="140208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56844" y="4796027"/>
            <a:ext cx="66992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Sal_ora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38097" y="4762753"/>
            <a:ext cx="3204210" cy="723265"/>
            <a:chOff x="1038097" y="4762753"/>
            <a:chExt cx="3204210" cy="723265"/>
          </a:xfrm>
        </p:grpSpPr>
        <p:sp>
          <p:nvSpPr>
            <p:cNvPr id="12" name="object 12"/>
            <p:cNvSpPr/>
            <p:nvPr/>
          </p:nvSpPr>
          <p:spPr>
            <a:xfrm>
              <a:off x="1044447" y="5054091"/>
              <a:ext cx="873760" cy="425450"/>
            </a:xfrm>
            <a:custGeom>
              <a:avLst/>
              <a:gdLst/>
              <a:ahLst/>
              <a:cxnLst/>
              <a:rect l="l" t="t" r="r" b="b"/>
              <a:pathLst>
                <a:path w="873760" h="425450">
                  <a:moveTo>
                    <a:pt x="0" y="0"/>
                  </a:moveTo>
                  <a:lnTo>
                    <a:pt x="873251" y="425195"/>
                  </a:lnTo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518411" y="4769103"/>
              <a:ext cx="1041400" cy="291465"/>
            </a:xfrm>
            <a:custGeom>
              <a:avLst/>
              <a:gdLst/>
              <a:ahLst/>
              <a:cxnLst/>
              <a:rect l="l" t="t" r="r" b="b"/>
              <a:pathLst>
                <a:path w="1041400" h="291464">
                  <a:moveTo>
                    <a:pt x="0" y="146303"/>
                  </a:moveTo>
                  <a:lnTo>
                    <a:pt x="0" y="158495"/>
                  </a:lnTo>
                  <a:lnTo>
                    <a:pt x="7620" y="170687"/>
                  </a:lnTo>
                  <a:lnTo>
                    <a:pt x="48768" y="207263"/>
                  </a:lnTo>
                  <a:lnTo>
                    <a:pt x="91440" y="228600"/>
                  </a:lnTo>
                  <a:lnTo>
                    <a:pt x="121920" y="237744"/>
                  </a:lnTo>
                  <a:lnTo>
                    <a:pt x="150876" y="248412"/>
                  </a:lnTo>
                  <a:lnTo>
                    <a:pt x="222504" y="263651"/>
                  </a:lnTo>
                  <a:lnTo>
                    <a:pt x="260604" y="271271"/>
                  </a:lnTo>
                  <a:lnTo>
                    <a:pt x="300228" y="277368"/>
                  </a:lnTo>
                  <a:lnTo>
                    <a:pt x="341376" y="281939"/>
                  </a:lnTo>
                  <a:lnTo>
                    <a:pt x="384048" y="284988"/>
                  </a:lnTo>
                  <a:lnTo>
                    <a:pt x="475488" y="291083"/>
                  </a:lnTo>
                  <a:lnTo>
                    <a:pt x="563880" y="291083"/>
                  </a:lnTo>
                  <a:lnTo>
                    <a:pt x="611124" y="288035"/>
                  </a:lnTo>
                  <a:lnTo>
                    <a:pt x="655320" y="284988"/>
                  </a:lnTo>
                  <a:lnTo>
                    <a:pt x="697992" y="281939"/>
                  </a:lnTo>
                  <a:lnTo>
                    <a:pt x="739140" y="277368"/>
                  </a:lnTo>
                  <a:lnTo>
                    <a:pt x="780288" y="271271"/>
                  </a:lnTo>
                  <a:lnTo>
                    <a:pt x="818388" y="263651"/>
                  </a:lnTo>
                  <a:lnTo>
                    <a:pt x="853440" y="256031"/>
                  </a:lnTo>
                  <a:lnTo>
                    <a:pt x="890016" y="248412"/>
                  </a:lnTo>
                  <a:lnTo>
                    <a:pt x="920496" y="237744"/>
                  </a:lnTo>
                  <a:lnTo>
                    <a:pt x="946404" y="228600"/>
                  </a:lnTo>
                  <a:lnTo>
                    <a:pt x="969264" y="217931"/>
                  </a:lnTo>
                  <a:lnTo>
                    <a:pt x="993648" y="207263"/>
                  </a:lnTo>
                  <a:lnTo>
                    <a:pt x="1033272" y="170687"/>
                  </a:lnTo>
                  <a:lnTo>
                    <a:pt x="1040892" y="146303"/>
                  </a:lnTo>
                  <a:lnTo>
                    <a:pt x="1039368" y="132587"/>
                  </a:lnTo>
                  <a:lnTo>
                    <a:pt x="1008888" y="94487"/>
                  </a:lnTo>
                  <a:lnTo>
                    <a:pt x="920496" y="51815"/>
                  </a:lnTo>
                  <a:lnTo>
                    <a:pt x="853440" y="33527"/>
                  </a:lnTo>
                  <a:lnTo>
                    <a:pt x="818388" y="27431"/>
                  </a:lnTo>
                  <a:lnTo>
                    <a:pt x="777240" y="19812"/>
                  </a:lnTo>
                  <a:lnTo>
                    <a:pt x="739140" y="13715"/>
                  </a:lnTo>
                  <a:lnTo>
                    <a:pt x="697992" y="9143"/>
                  </a:lnTo>
                  <a:lnTo>
                    <a:pt x="655320" y="6095"/>
                  </a:lnTo>
                  <a:lnTo>
                    <a:pt x="611124" y="3047"/>
                  </a:lnTo>
                  <a:lnTo>
                    <a:pt x="563880" y="1523"/>
                  </a:lnTo>
                  <a:lnTo>
                    <a:pt x="518160" y="0"/>
                  </a:lnTo>
                  <a:lnTo>
                    <a:pt x="475488" y="1523"/>
                  </a:lnTo>
                  <a:lnTo>
                    <a:pt x="429768" y="3047"/>
                  </a:lnTo>
                  <a:lnTo>
                    <a:pt x="384048" y="6095"/>
                  </a:lnTo>
                  <a:lnTo>
                    <a:pt x="341376" y="9143"/>
                  </a:lnTo>
                  <a:lnTo>
                    <a:pt x="300228" y="13715"/>
                  </a:lnTo>
                  <a:lnTo>
                    <a:pt x="259080" y="19812"/>
                  </a:lnTo>
                  <a:lnTo>
                    <a:pt x="222504" y="27431"/>
                  </a:lnTo>
                  <a:lnTo>
                    <a:pt x="185928" y="33527"/>
                  </a:lnTo>
                  <a:lnTo>
                    <a:pt x="121920" y="51815"/>
                  </a:lnTo>
                  <a:lnTo>
                    <a:pt x="68580" y="73151"/>
                  </a:lnTo>
                  <a:lnTo>
                    <a:pt x="30480" y="94487"/>
                  </a:lnTo>
                  <a:lnTo>
                    <a:pt x="0" y="132587"/>
                  </a:lnTo>
                  <a:lnTo>
                    <a:pt x="0" y="146303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758947" y="4831587"/>
              <a:ext cx="544195" cy="393700"/>
            </a:xfrm>
            <a:custGeom>
              <a:avLst/>
              <a:gdLst/>
              <a:ahLst/>
              <a:cxnLst/>
              <a:rect l="l" t="t" r="r" b="b"/>
              <a:pathLst>
                <a:path w="544195" h="393700">
                  <a:moveTo>
                    <a:pt x="271272" y="0"/>
                  </a:moveTo>
                  <a:lnTo>
                    <a:pt x="544068" y="393192"/>
                  </a:lnTo>
                  <a:lnTo>
                    <a:pt x="0" y="393192"/>
                  </a:lnTo>
                  <a:lnTo>
                    <a:pt x="271272" y="0"/>
                  </a:lnTo>
                </a:path>
              </a:pathLst>
            </a:custGeom>
            <a:ln w="259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418840" y="5044947"/>
              <a:ext cx="817244" cy="281940"/>
            </a:xfrm>
            <a:custGeom>
              <a:avLst/>
              <a:gdLst/>
              <a:ahLst/>
              <a:cxnLst/>
              <a:rect l="l" t="t" r="r" b="b"/>
              <a:pathLst>
                <a:path w="817245" h="281939">
                  <a:moveTo>
                    <a:pt x="0" y="141731"/>
                  </a:moveTo>
                  <a:lnTo>
                    <a:pt x="0" y="152400"/>
                  </a:lnTo>
                  <a:lnTo>
                    <a:pt x="3048" y="164591"/>
                  </a:lnTo>
                  <a:lnTo>
                    <a:pt x="10667" y="176783"/>
                  </a:lnTo>
                  <a:lnTo>
                    <a:pt x="21335" y="188975"/>
                  </a:lnTo>
                  <a:lnTo>
                    <a:pt x="36575" y="199644"/>
                  </a:lnTo>
                  <a:lnTo>
                    <a:pt x="51815" y="211835"/>
                  </a:lnTo>
                  <a:lnTo>
                    <a:pt x="71627" y="220979"/>
                  </a:lnTo>
                  <a:lnTo>
                    <a:pt x="91439" y="231647"/>
                  </a:lnTo>
                  <a:lnTo>
                    <a:pt x="117347" y="240791"/>
                  </a:lnTo>
                  <a:lnTo>
                    <a:pt x="143255" y="248412"/>
                  </a:lnTo>
                  <a:lnTo>
                    <a:pt x="172211" y="257556"/>
                  </a:lnTo>
                  <a:lnTo>
                    <a:pt x="201167" y="262127"/>
                  </a:lnTo>
                  <a:lnTo>
                    <a:pt x="268223" y="274319"/>
                  </a:lnTo>
                  <a:lnTo>
                    <a:pt x="300227" y="277368"/>
                  </a:lnTo>
                  <a:lnTo>
                    <a:pt x="335279" y="280415"/>
                  </a:lnTo>
                  <a:lnTo>
                    <a:pt x="370331" y="281939"/>
                  </a:lnTo>
                  <a:lnTo>
                    <a:pt x="441959" y="281939"/>
                  </a:lnTo>
                  <a:lnTo>
                    <a:pt x="477011" y="280415"/>
                  </a:lnTo>
                  <a:lnTo>
                    <a:pt x="512063" y="275844"/>
                  </a:lnTo>
                  <a:lnTo>
                    <a:pt x="547115" y="274319"/>
                  </a:lnTo>
                  <a:lnTo>
                    <a:pt x="580643" y="268224"/>
                  </a:lnTo>
                  <a:lnTo>
                    <a:pt x="612647" y="262127"/>
                  </a:lnTo>
                  <a:lnTo>
                    <a:pt x="641603" y="257556"/>
                  </a:lnTo>
                  <a:lnTo>
                    <a:pt x="669035" y="248412"/>
                  </a:lnTo>
                  <a:lnTo>
                    <a:pt x="696467" y="240791"/>
                  </a:lnTo>
                  <a:lnTo>
                    <a:pt x="719327" y="231647"/>
                  </a:lnTo>
                  <a:lnTo>
                    <a:pt x="743711" y="220979"/>
                  </a:lnTo>
                  <a:lnTo>
                    <a:pt x="760475" y="211835"/>
                  </a:lnTo>
                  <a:lnTo>
                    <a:pt x="777239" y="199644"/>
                  </a:lnTo>
                  <a:lnTo>
                    <a:pt x="792479" y="188975"/>
                  </a:lnTo>
                  <a:lnTo>
                    <a:pt x="803147" y="176783"/>
                  </a:lnTo>
                  <a:lnTo>
                    <a:pt x="810767" y="164591"/>
                  </a:lnTo>
                  <a:lnTo>
                    <a:pt x="815339" y="152400"/>
                  </a:lnTo>
                  <a:lnTo>
                    <a:pt x="816863" y="141731"/>
                  </a:lnTo>
                  <a:lnTo>
                    <a:pt x="815339" y="128015"/>
                  </a:lnTo>
                  <a:lnTo>
                    <a:pt x="810767" y="117347"/>
                  </a:lnTo>
                  <a:lnTo>
                    <a:pt x="803147" y="103631"/>
                  </a:lnTo>
                  <a:lnTo>
                    <a:pt x="792479" y="91439"/>
                  </a:lnTo>
                  <a:lnTo>
                    <a:pt x="777239" y="82295"/>
                  </a:lnTo>
                  <a:lnTo>
                    <a:pt x="743711" y="60959"/>
                  </a:lnTo>
                  <a:lnTo>
                    <a:pt x="696467" y="41147"/>
                  </a:lnTo>
                  <a:lnTo>
                    <a:pt x="641603" y="25907"/>
                  </a:lnTo>
                  <a:lnTo>
                    <a:pt x="611123" y="19812"/>
                  </a:lnTo>
                  <a:lnTo>
                    <a:pt x="580643" y="12191"/>
                  </a:lnTo>
                  <a:lnTo>
                    <a:pt x="547115" y="9143"/>
                  </a:lnTo>
                  <a:lnTo>
                    <a:pt x="512063" y="4571"/>
                  </a:lnTo>
                  <a:lnTo>
                    <a:pt x="441959" y="1524"/>
                  </a:lnTo>
                  <a:lnTo>
                    <a:pt x="405383" y="0"/>
                  </a:lnTo>
                  <a:lnTo>
                    <a:pt x="300227" y="4571"/>
                  </a:lnTo>
                  <a:lnTo>
                    <a:pt x="268223" y="9143"/>
                  </a:lnTo>
                  <a:lnTo>
                    <a:pt x="234695" y="12191"/>
                  </a:lnTo>
                  <a:lnTo>
                    <a:pt x="201167" y="19812"/>
                  </a:lnTo>
                  <a:lnTo>
                    <a:pt x="143255" y="32003"/>
                  </a:lnTo>
                  <a:lnTo>
                    <a:pt x="117347" y="42671"/>
                  </a:lnTo>
                  <a:lnTo>
                    <a:pt x="91439" y="50291"/>
                  </a:lnTo>
                  <a:lnTo>
                    <a:pt x="51815" y="71627"/>
                  </a:lnTo>
                  <a:lnTo>
                    <a:pt x="36575" y="82295"/>
                  </a:lnTo>
                  <a:lnTo>
                    <a:pt x="21335" y="91439"/>
                  </a:lnTo>
                  <a:lnTo>
                    <a:pt x="10667" y="103631"/>
                  </a:lnTo>
                  <a:lnTo>
                    <a:pt x="3048" y="117347"/>
                  </a:lnTo>
                  <a:lnTo>
                    <a:pt x="0" y="128015"/>
                  </a:lnTo>
                  <a:lnTo>
                    <a:pt x="0" y="141731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821688" y="5491479"/>
            <a:ext cx="967740" cy="281940"/>
          </a:xfrm>
          <a:prstGeom prst="rect">
            <a:avLst/>
          </a:prstGeom>
          <a:ln w="12191">
            <a:solidFill>
              <a:srgbClr val="000000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25"/>
              </a:spcBef>
            </a:pPr>
            <a:r>
              <a:rPr sz="1400" b="1" spc="-10" dirty="0">
                <a:latin typeface="Arial"/>
                <a:cs typeface="Arial"/>
              </a:rPr>
              <a:t>Colab_ext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868167" y="4948427"/>
            <a:ext cx="14154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40"/>
              </a:lnSpc>
              <a:spcBef>
                <a:spcPts val="100"/>
              </a:spcBef>
            </a:pPr>
            <a:r>
              <a:rPr sz="1400" b="1" spc="5" dirty="0">
                <a:solidFill>
                  <a:srgbClr val="666699"/>
                </a:solidFill>
                <a:latin typeface="Arial"/>
                <a:cs typeface="Arial"/>
              </a:rPr>
              <a:t>ISA</a:t>
            </a:r>
            <a:endParaRPr sz="1400">
              <a:latin typeface="Arial"/>
              <a:cs typeface="Arial"/>
            </a:endParaRPr>
          </a:p>
          <a:p>
            <a:pPr marL="546100">
              <a:lnSpc>
                <a:spcPts val="1440"/>
              </a:lnSpc>
            </a:pPr>
            <a:r>
              <a:rPr sz="1400" b="1" spc="-5" dirty="0">
                <a:latin typeface="Arial"/>
                <a:cs typeface="Arial"/>
              </a:rPr>
              <a:t>contra</a:t>
            </a:r>
            <a:r>
              <a:rPr sz="1400" b="1" spc="-15" dirty="0">
                <a:latin typeface="Arial"/>
                <a:cs typeface="Arial"/>
              </a:rPr>
              <a:t>c</a:t>
            </a:r>
            <a:r>
              <a:rPr sz="1400" b="1" dirty="0">
                <a:latin typeface="Arial"/>
                <a:cs typeface="Arial"/>
              </a:rPr>
              <a:t>t</a:t>
            </a:r>
            <a:r>
              <a:rPr sz="1400" b="1" spc="-5" dirty="0">
                <a:latin typeface="Arial"/>
                <a:cs typeface="Arial"/>
              </a:rPr>
              <a:t>id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47453" y="4796028"/>
            <a:ext cx="7569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Ore_lucr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025904" y="4648708"/>
            <a:ext cx="1795780" cy="859790"/>
          </a:xfrm>
          <a:custGeom>
            <a:avLst/>
            <a:gdLst/>
            <a:ahLst/>
            <a:cxnLst/>
            <a:rect l="l" t="t" r="r" b="b"/>
            <a:pathLst>
              <a:path w="1795779" h="859789">
                <a:moveTo>
                  <a:pt x="763524" y="577596"/>
                </a:moveTo>
                <a:lnTo>
                  <a:pt x="294131" y="841248"/>
                </a:lnTo>
              </a:path>
              <a:path w="1795779" h="859789">
                <a:moveTo>
                  <a:pt x="1220724" y="577595"/>
                </a:moveTo>
                <a:lnTo>
                  <a:pt x="1662684" y="841247"/>
                </a:lnTo>
              </a:path>
              <a:path w="1795779" h="859789">
                <a:moveTo>
                  <a:pt x="1795272" y="691895"/>
                </a:moveTo>
                <a:lnTo>
                  <a:pt x="1795272" y="850391"/>
                </a:lnTo>
              </a:path>
              <a:path w="1795779" h="859789">
                <a:moveTo>
                  <a:pt x="0" y="425196"/>
                </a:moveTo>
                <a:lnTo>
                  <a:pt x="0" y="859536"/>
                </a:lnTo>
              </a:path>
              <a:path w="1795779" h="859789">
                <a:moveTo>
                  <a:pt x="989076" y="198119"/>
                </a:moveTo>
                <a:lnTo>
                  <a:pt x="989076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82168" y="897636"/>
            <a:ext cx="8850630" cy="30276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ts val="2335"/>
              </a:lnSpc>
              <a:spcBef>
                <a:spcPts val="10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i="1" dirty="0">
                <a:solidFill>
                  <a:srgbClr val="666699"/>
                </a:solidFill>
                <a:latin typeface="Arial"/>
                <a:cs typeface="Arial"/>
              </a:rPr>
              <a:t>Există </a:t>
            </a:r>
            <a:r>
              <a:rPr sz="2000" i="1" spc="-5" dirty="0">
                <a:solidFill>
                  <a:srgbClr val="666699"/>
                </a:solidFill>
                <a:latin typeface="Arial"/>
                <a:cs typeface="Arial"/>
              </a:rPr>
              <a:t>două</a:t>
            </a:r>
            <a:r>
              <a:rPr sz="2000" i="1" spc="-25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000" i="1" spc="-5" dirty="0">
                <a:solidFill>
                  <a:srgbClr val="666699"/>
                </a:solidFill>
                <a:latin typeface="Arial"/>
                <a:cs typeface="Arial"/>
              </a:rPr>
              <a:t>alternative: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ts val="2290"/>
              </a:lnSpc>
              <a:buClr>
                <a:srgbClr val="9999CA"/>
              </a:buClr>
              <a:buSzPct val="80000"/>
              <a:buChar char="□"/>
              <a:tabLst>
                <a:tab pos="756920" algn="l"/>
              </a:tabLst>
            </a:pPr>
            <a:r>
              <a:rPr sz="2000" spc="-5" dirty="0">
                <a:solidFill>
                  <a:srgbClr val="666699"/>
                </a:solidFill>
                <a:latin typeface="Arial"/>
                <a:cs typeface="Arial"/>
              </a:rPr>
              <a:t>Câte </a:t>
            </a:r>
            <a:r>
              <a:rPr sz="2000" dirty="0">
                <a:solidFill>
                  <a:srgbClr val="666699"/>
                </a:solidFill>
                <a:latin typeface="Arial"/>
                <a:cs typeface="Arial"/>
              </a:rPr>
              <a:t>o </a:t>
            </a:r>
            <a:r>
              <a:rPr sz="2000" spc="-5" dirty="0">
                <a:solidFill>
                  <a:srgbClr val="666699"/>
                </a:solidFill>
                <a:latin typeface="Arial"/>
                <a:cs typeface="Arial"/>
              </a:rPr>
              <a:t>relaţie pentru fiecare </a:t>
            </a:r>
            <a:r>
              <a:rPr sz="2000" dirty="0">
                <a:solidFill>
                  <a:srgbClr val="666699"/>
                </a:solidFill>
                <a:latin typeface="Arial"/>
                <a:cs typeface="Arial"/>
              </a:rPr>
              <a:t>tip </a:t>
            </a:r>
            <a:r>
              <a:rPr sz="2000" spc="-5" dirty="0">
                <a:solidFill>
                  <a:srgbClr val="666699"/>
                </a:solidFill>
                <a:latin typeface="Arial"/>
                <a:cs typeface="Arial"/>
              </a:rPr>
              <a:t>de</a:t>
            </a:r>
            <a:r>
              <a:rPr sz="2000" spc="-60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666699"/>
                </a:solidFill>
                <a:latin typeface="Arial"/>
                <a:cs typeface="Arial"/>
              </a:rPr>
              <a:t>entitate</a:t>
            </a:r>
            <a:endParaRPr sz="2000">
              <a:latin typeface="Arial"/>
              <a:cs typeface="Arial"/>
            </a:endParaRPr>
          </a:p>
          <a:p>
            <a:pPr marL="1155700" marR="222885" lvl="2" indent="-229235" algn="just">
              <a:lnSpc>
                <a:spcPct val="95300"/>
              </a:lnSpc>
              <a:spcBef>
                <a:spcPts val="40"/>
              </a:spcBef>
              <a:buClr>
                <a:srgbClr val="00007B"/>
              </a:buClr>
              <a:buSzPct val="62500"/>
              <a:buChar char="■"/>
              <a:tabLst>
                <a:tab pos="1155700" algn="l"/>
              </a:tabLst>
            </a:pPr>
            <a:r>
              <a:rPr sz="1600" spc="-5" dirty="0">
                <a:solidFill>
                  <a:srgbClr val="FF0000"/>
                </a:solidFill>
                <a:latin typeface="Arial"/>
                <a:cs typeface="Arial"/>
              </a:rPr>
              <a:t>Manipularea datelor din tabele trebuie 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să </a:t>
            </a:r>
            <a:r>
              <a:rPr sz="1600" spc="-5" dirty="0">
                <a:solidFill>
                  <a:srgbClr val="FF0000"/>
                </a:solidFill>
                <a:latin typeface="Arial"/>
                <a:cs typeface="Arial"/>
              </a:rPr>
              <a:t>ţină </a:t>
            </a:r>
            <a:r>
              <a:rPr sz="1600" spc="-10" dirty="0">
                <a:solidFill>
                  <a:srgbClr val="FF0000"/>
                </a:solidFill>
                <a:latin typeface="Arial"/>
                <a:cs typeface="Arial"/>
              </a:rPr>
              <a:t>cont </a:t>
            </a:r>
            <a:r>
              <a:rPr sz="1600" spc="-5" dirty="0">
                <a:solidFill>
                  <a:srgbClr val="FF0000"/>
                </a:solidFill>
                <a:latin typeface="Arial"/>
                <a:cs typeface="Arial"/>
              </a:rPr>
              <a:t>de constrângerile de integritate:  dacă se şterge 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un </a:t>
            </a:r>
            <a:r>
              <a:rPr sz="1600" spc="-5" dirty="0">
                <a:solidFill>
                  <a:srgbClr val="FF0000"/>
                </a:solidFill>
                <a:latin typeface="Arial"/>
                <a:cs typeface="Arial"/>
              </a:rPr>
              <a:t>tuplu din tabelul parinte trebuie obligatoriu şters tuplul din tabelul  de referinţă corespunzător</a:t>
            </a:r>
            <a:endParaRPr sz="1600">
              <a:latin typeface="Arial"/>
              <a:cs typeface="Arial"/>
            </a:endParaRPr>
          </a:p>
          <a:p>
            <a:pPr marL="1155065" marR="67945" lvl="2" indent="-228600" algn="just">
              <a:lnSpc>
                <a:spcPts val="2050"/>
              </a:lnSpc>
              <a:spcBef>
                <a:spcPts val="35"/>
              </a:spcBef>
              <a:buClr>
                <a:srgbClr val="00007B"/>
              </a:buClr>
              <a:buSzPct val="66666"/>
              <a:buChar char="■"/>
              <a:tabLst>
                <a:tab pos="1155700" algn="l"/>
              </a:tabLst>
            </a:pPr>
            <a:r>
              <a:rPr sz="1800" spc="-5" dirty="0">
                <a:latin typeface="Arial"/>
                <a:cs typeface="Arial"/>
              </a:rPr>
              <a:t>Interogările </a:t>
            </a:r>
            <a:r>
              <a:rPr sz="1800" dirty="0">
                <a:latin typeface="Arial"/>
                <a:cs typeface="Arial"/>
              </a:rPr>
              <a:t>care </a:t>
            </a:r>
            <a:r>
              <a:rPr sz="1800" spc="-5" dirty="0">
                <a:latin typeface="Arial"/>
                <a:cs typeface="Arial"/>
              </a:rPr>
              <a:t>implică toate tuplurile sunt simple, cele </a:t>
            </a:r>
            <a:r>
              <a:rPr sz="1800" dirty="0">
                <a:latin typeface="Arial"/>
                <a:cs typeface="Arial"/>
              </a:rPr>
              <a:t>care </a:t>
            </a:r>
            <a:r>
              <a:rPr sz="1800" spc="-5" dirty="0">
                <a:latin typeface="Arial"/>
                <a:cs typeface="Arial"/>
              </a:rPr>
              <a:t>se </a:t>
            </a:r>
            <a:r>
              <a:rPr sz="1800" spc="-10" dirty="0">
                <a:latin typeface="Arial"/>
                <a:cs typeface="Arial"/>
              </a:rPr>
              <a:t>referă </a:t>
            </a:r>
            <a:r>
              <a:rPr sz="1800" spc="-5" dirty="0">
                <a:latin typeface="Arial"/>
                <a:cs typeface="Arial"/>
              </a:rPr>
              <a:t>doar  la una </a:t>
            </a:r>
            <a:r>
              <a:rPr sz="1800" dirty="0">
                <a:latin typeface="Arial"/>
                <a:cs typeface="Arial"/>
              </a:rPr>
              <a:t>din </a:t>
            </a:r>
            <a:r>
              <a:rPr sz="1800" spc="-5" dirty="0">
                <a:latin typeface="Arial"/>
                <a:cs typeface="Arial"/>
              </a:rPr>
              <a:t>subclase presupune un join pentru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10" dirty="0">
                <a:latin typeface="Arial"/>
                <a:cs typeface="Arial"/>
              </a:rPr>
              <a:t>regăsi </a:t>
            </a:r>
            <a:r>
              <a:rPr sz="1800" spc="-5" dirty="0">
                <a:latin typeface="Arial"/>
                <a:cs typeface="Arial"/>
              </a:rPr>
              <a:t>anumite</a:t>
            </a:r>
            <a:r>
              <a:rPr sz="1800" spc="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atribute</a:t>
            </a:r>
            <a:endParaRPr sz="1800">
              <a:latin typeface="Arial"/>
              <a:cs typeface="Arial"/>
            </a:endParaRPr>
          </a:p>
          <a:p>
            <a:pPr marL="756285" marR="5080" lvl="1" indent="-287020" algn="just">
              <a:lnSpc>
                <a:spcPts val="2270"/>
              </a:lnSpc>
              <a:spcBef>
                <a:spcPts val="20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</a:tabLst>
            </a:pPr>
            <a:r>
              <a:rPr sz="2000" spc="-5" dirty="0">
                <a:solidFill>
                  <a:srgbClr val="666699"/>
                </a:solidFill>
                <a:latin typeface="Arial"/>
                <a:cs typeface="Arial"/>
              </a:rPr>
              <a:t>Câte </a:t>
            </a:r>
            <a:r>
              <a:rPr sz="2000" dirty="0">
                <a:solidFill>
                  <a:srgbClr val="666699"/>
                </a:solidFill>
                <a:latin typeface="Arial"/>
                <a:cs typeface="Arial"/>
              </a:rPr>
              <a:t>o </a:t>
            </a:r>
            <a:r>
              <a:rPr sz="2000" spc="-5" dirty="0">
                <a:solidFill>
                  <a:srgbClr val="666699"/>
                </a:solidFill>
                <a:latin typeface="Arial"/>
                <a:cs typeface="Arial"/>
              </a:rPr>
              <a:t>relaţie pentru fiecare din subclase, </a:t>
            </a:r>
            <a:r>
              <a:rPr sz="2000" dirty="0">
                <a:solidFill>
                  <a:srgbClr val="666699"/>
                </a:solidFill>
                <a:latin typeface="Arial"/>
                <a:cs typeface="Arial"/>
              </a:rPr>
              <a:t>care sa </a:t>
            </a:r>
            <a:r>
              <a:rPr sz="2000" spc="-5" dirty="0">
                <a:solidFill>
                  <a:srgbClr val="666699"/>
                </a:solidFill>
                <a:latin typeface="Arial"/>
                <a:cs typeface="Arial"/>
              </a:rPr>
              <a:t>conţină atât atributele  proprii cât </a:t>
            </a:r>
            <a:r>
              <a:rPr sz="2000" dirty="0">
                <a:solidFill>
                  <a:srgbClr val="666699"/>
                </a:solidFill>
                <a:latin typeface="Arial"/>
                <a:cs typeface="Arial"/>
              </a:rPr>
              <a:t>şi cele </a:t>
            </a:r>
            <a:r>
              <a:rPr sz="2000" spc="-5" dirty="0">
                <a:solidFill>
                  <a:srgbClr val="666699"/>
                </a:solidFill>
                <a:latin typeface="Arial"/>
                <a:cs typeface="Arial"/>
              </a:rPr>
              <a:t>ale clasei</a:t>
            </a:r>
            <a:r>
              <a:rPr sz="2000" spc="-40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66699"/>
                </a:solidFill>
                <a:latin typeface="Arial"/>
                <a:cs typeface="Arial"/>
              </a:rPr>
              <a:t>părinte.</a:t>
            </a:r>
            <a:endParaRPr sz="2000">
              <a:latin typeface="Arial"/>
              <a:cs typeface="Arial"/>
            </a:endParaRPr>
          </a:p>
          <a:p>
            <a:pPr marL="4352925">
              <a:lnSpc>
                <a:spcPts val="2355"/>
              </a:lnSpc>
              <a:spcBef>
                <a:spcPts val="315"/>
              </a:spcBef>
            </a:pPr>
            <a:r>
              <a:rPr sz="2000" b="1" i="1" dirty="0">
                <a:latin typeface="Times New Roman"/>
                <a:cs typeface="Times New Roman"/>
              </a:rPr>
              <a:t>I. </a:t>
            </a:r>
            <a:r>
              <a:rPr sz="2000" b="1" i="1" spc="-5" dirty="0">
                <a:latin typeface="Times New Roman"/>
                <a:cs typeface="Times New Roman"/>
              </a:rPr>
              <a:t>Angajaţi (cnp,</a:t>
            </a:r>
            <a:r>
              <a:rPr sz="2000" b="1" i="1" spc="-2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nume,sex)</a:t>
            </a:r>
            <a:endParaRPr sz="2000">
              <a:latin typeface="Times New Roman"/>
              <a:cs typeface="Times New Roman"/>
            </a:endParaRPr>
          </a:p>
          <a:p>
            <a:pPr marL="4352925">
              <a:lnSpc>
                <a:spcPts val="2115"/>
              </a:lnSpc>
            </a:pPr>
            <a:r>
              <a:rPr sz="1800" b="1" i="1" spc="-5" dirty="0">
                <a:latin typeface="Times New Roman"/>
                <a:cs typeface="Times New Roman"/>
              </a:rPr>
              <a:t>Colab_ext (cnp, sal_ora,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ore_lucr)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22</a:t>
            </a:fld>
            <a:endParaRPr dirty="0"/>
          </a:p>
        </p:txBody>
      </p:sp>
      <p:sp>
        <p:nvSpPr>
          <p:cNvPr id="21" name="object 21"/>
          <p:cNvSpPr txBox="1"/>
          <p:nvPr/>
        </p:nvSpPr>
        <p:spPr>
          <a:xfrm>
            <a:off x="4922520" y="3884668"/>
            <a:ext cx="2649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latin typeface="Times New Roman"/>
                <a:cs typeface="Times New Roman"/>
              </a:rPr>
              <a:t>Ang_contr (cnp,</a:t>
            </a:r>
            <a:r>
              <a:rPr sz="1800" b="1" i="1" spc="-6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contractid)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81735" y="5347708"/>
            <a:ext cx="4448175" cy="56070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2050"/>
              </a:lnSpc>
              <a:spcBef>
                <a:spcPts val="259"/>
              </a:spcBef>
            </a:pPr>
            <a:r>
              <a:rPr sz="1800" b="1" i="1" spc="-5" dirty="0">
                <a:latin typeface="Times New Roman"/>
                <a:cs typeface="Times New Roman"/>
              </a:rPr>
              <a:t>II. </a:t>
            </a:r>
            <a:r>
              <a:rPr sz="1800" b="1" i="1" dirty="0">
                <a:latin typeface="Times New Roman"/>
                <a:cs typeface="Times New Roman"/>
              </a:rPr>
              <a:t>Colab_ext (cnp,nume,sex,sal_ora,</a:t>
            </a:r>
            <a:r>
              <a:rPr sz="1800" b="1" i="1" spc="-7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ore_lucr)  Ang_contr (cnp,nume,sex, </a:t>
            </a:r>
            <a:r>
              <a:rPr sz="1800" b="1" i="1" spc="-5" dirty="0">
                <a:latin typeface="Times New Roman"/>
                <a:cs typeface="Times New Roman"/>
              </a:rPr>
              <a:t>contractid)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CEC31272-4130-48D7-B1E9-F56C031FEFDD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1341" y="281940"/>
            <a:ext cx="72148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90805" algn="ctr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Arial"/>
                <a:cs typeface="Arial"/>
              </a:rPr>
              <a:t>Recapitularea </a:t>
            </a:r>
            <a:r>
              <a:rPr sz="2800" b="1" dirty="0">
                <a:latin typeface="Arial"/>
                <a:cs typeface="Arial"/>
              </a:rPr>
              <a:t>noţiunilor </a:t>
            </a:r>
            <a:r>
              <a:rPr sz="2800" b="1" spc="-5" dirty="0">
                <a:latin typeface="Arial"/>
                <a:cs typeface="Arial"/>
              </a:rPr>
              <a:t>fundamentale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800" spc="-5" dirty="0"/>
              <a:t>Scurt istoric al organizării </a:t>
            </a:r>
            <a:r>
              <a:rPr sz="2800" dirty="0"/>
              <a:t>şi prelucrării</a:t>
            </a:r>
            <a:r>
              <a:rPr sz="2800" spc="60" dirty="0"/>
              <a:t> </a:t>
            </a:r>
            <a:r>
              <a:rPr sz="2800" dirty="0"/>
              <a:t>datelor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26363" y="1456944"/>
            <a:ext cx="8255000" cy="437642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60"/>
              </a:spcBef>
              <a:buClr>
                <a:srgbClr val="00007B"/>
              </a:buClr>
              <a:buSzPct val="77777"/>
              <a:buChar char="■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Sisteme tradiţionale bazate </a:t>
            </a:r>
            <a:r>
              <a:rPr sz="1800" dirty="0">
                <a:latin typeface="Arial"/>
                <a:cs typeface="Arial"/>
              </a:rPr>
              <a:t>pe </a:t>
            </a:r>
            <a:r>
              <a:rPr sz="1800" spc="-5" dirty="0">
                <a:latin typeface="Arial"/>
                <a:cs typeface="Arial"/>
              </a:rPr>
              <a:t>fişiere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(1950-1960)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60"/>
              </a:spcBef>
              <a:buClr>
                <a:srgbClr val="00007B"/>
              </a:buClr>
              <a:buSzPct val="77777"/>
              <a:buChar char="■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SGBD bazate pe modelul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-5" dirty="0">
                <a:latin typeface="Arial"/>
                <a:cs typeface="Arial"/>
              </a:rPr>
              <a:t>date ierarhic </a:t>
            </a:r>
            <a:r>
              <a:rPr sz="1800" dirty="0">
                <a:latin typeface="Arial"/>
                <a:cs typeface="Arial"/>
              </a:rPr>
              <a:t>sau </a:t>
            </a:r>
            <a:r>
              <a:rPr sz="1800" spc="-5" dirty="0">
                <a:latin typeface="Arial"/>
                <a:cs typeface="Arial"/>
              </a:rPr>
              <a:t>reţea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(1970)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007B"/>
              </a:buClr>
              <a:buSzPct val="77777"/>
              <a:buChar char="■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SGBD relaţionale</a:t>
            </a:r>
            <a:endParaRPr sz="1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10"/>
              </a:spcBef>
              <a:buClr>
                <a:srgbClr val="9999CA"/>
              </a:buClr>
              <a:buSzPct val="81250"/>
              <a:buChar char="□"/>
              <a:tabLst>
                <a:tab pos="756285" algn="l"/>
                <a:tab pos="756920" algn="l"/>
              </a:tabLst>
            </a:pPr>
            <a:r>
              <a:rPr sz="1600" spc="-5" dirty="0">
                <a:latin typeface="Arial"/>
                <a:cs typeface="Arial"/>
              </a:rPr>
              <a:t>Apariţia modelului relaţional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(1970)</a:t>
            </a:r>
            <a:endParaRPr sz="16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85"/>
              </a:spcBef>
              <a:buClr>
                <a:srgbClr val="9999CA"/>
              </a:buClr>
              <a:buSzPct val="81250"/>
              <a:buChar char="□"/>
              <a:tabLst>
                <a:tab pos="756285" algn="l"/>
                <a:tab pos="756920" algn="l"/>
              </a:tabLst>
            </a:pPr>
            <a:r>
              <a:rPr sz="1600" spc="-5" dirty="0">
                <a:latin typeface="Arial"/>
                <a:cs typeface="Arial"/>
              </a:rPr>
              <a:t>Dezvoltarea </a:t>
            </a:r>
            <a:r>
              <a:rPr sz="1600" dirty="0">
                <a:latin typeface="Arial"/>
                <a:cs typeface="Arial"/>
              </a:rPr>
              <a:t>SGBD </a:t>
            </a:r>
            <a:r>
              <a:rPr sz="1600" spc="-5" dirty="0">
                <a:latin typeface="Arial"/>
                <a:cs typeface="Arial"/>
              </a:rPr>
              <a:t>relaţionale (1970)</a:t>
            </a:r>
            <a:endParaRPr sz="16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80"/>
              </a:spcBef>
              <a:buClr>
                <a:srgbClr val="9999CA"/>
              </a:buClr>
              <a:buSzPct val="81250"/>
              <a:buChar char="□"/>
              <a:tabLst>
                <a:tab pos="756285" algn="l"/>
                <a:tab pos="756920" algn="l"/>
              </a:tabLst>
            </a:pPr>
            <a:r>
              <a:rPr sz="1600" spc="-5" dirty="0">
                <a:latin typeface="Arial"/>
                <a:cs typeface="Arial"/>
              </a:rPr>
              <a:t>Apariţia SGBDR comerciale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(1980)</a:t>
            </a:r>
            <a:endParaRPr sz="16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lr>
                <a:srgbClr val="9999CA"/>
              </a:buClr>
              <a:buSzPct val="81250"/>
              <a:buChar char="□"/>
              <a:tabLst>
                <a:tab pos="756285" algn="l"/>
                <a:tab pos="756920" algn="l"/>
              </a:tabLst>
            </a:pPr>
            <a:r>
              <a:rPr sz="1600" spc="-5" dirty="0">
                <a:latin typeface="Arial"/>
                <a:cs typeface="Arial"/>
              </a:rPr>
              <a:t>Maturizarea tehnolohgiei relationale pentru SGBD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(1990)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lr>
                <a:srgbClr val="00007B"/>
              </a:buClr>
              <a:buSzPct val="77777"/>
              <a:buChar char="■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Sisteme de baze de date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obiect-relationale</a:t>
            </a:r>
            <a:endParaRPr sz="1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10"/>
              </a:spcBef>
              <a:buClr>
                <a:srgbClr val="9999CA"/>
              </a:buClr>
              <a:buSzPct val="81250"/>
              <a:buChar char="□"/>
              <a:tabLst>
                <a:tab pos="756285" algn="l"/>
                <a:tab pos="756920" algn="l"/>
              </a:tabLst>
            </a:pPr>
            <a:r>
              <a:rPr sz="1600" spc="-5" dirty="0">
                <a:latin typeface="Arial"/>
                <a:cs typeface="Arial"/>
              </a:rPr>
              <a:t>Sisteme de baze de date deductive </a:t>
            </a:r>
            <a:r>
              <a:rPr sz="1600" dirty="0">
                <a:latin typeface="Arial"/>
                <a:cs typeface="Arial"/>
              </a:rPr>
              <a:t>şi </a:t>
            </a:r>
            <a:r>
              <a:rPr sz="1600" spc="-5" dirty="0">
                <a:latin typeface="Arial"/>
                <a:cs typeface="Arial"/>
              </a:rPr>
              <a:t>sisteme de </a:t>
            </a:r>
            <a:r>
              <a:rPr sz="1600" dirty="0">
                <a:latin typeface="Arial"/>
                <a:cs typeface="Arial"/>
              </a:rPr>
              <a:t>baze </a:t>
            </a:r>
            <a:r>
              <a:rPr sz="1600" spc="-5" dirty="0">
                <a:latin typeface="Arial"/>
                <a:cs typeface="Arial"/>
              </a:rPr>
              <a:t>de date orientate</a:t>
            </a:r>
            <a:r>
              <a:rPr sz="1600" spc="1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obiect.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15"/>
              </a:spcBef>
              <a:buClr>
                <a:srgbClr val="00007B"/>
              </a:buClr>
              <a:buSzPct val="77777"/>
              <a:buChar char="■"/>
              <a:tabLst>
                <a:tab pos="354965" algn="l"/>
                <a:tab pos="355600" algn="l"/>
                <a:tab pos="3009265" algn="l"/>
              </a:tabLst>
            </a:pPr>
            <a:r>
              <a:rPr sz="1800" spc="-5" dirty="0">
                <a:latin typeface="Arial"/>
                <a:cs typeface="Arial"/>
              </a:rPr>
              <a:t>Sisteme de baze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de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date	orientate spre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aplicaţii</a:t>
            </a:r>
            <a:endParaRPr sz="1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20"/>
              </a:spcBef>
              <a:buClr>
                <a:srgbClr val="9999CA"/>
              </a:buClr>
              <a:buSzPct val="81250"/>
              <a:buChar char="□"/>
              <a:tabLst>
                <a:tab pos="756285" algn="l"/>
                <a:tab pos="756920" algn="l"/>
              </a:tabLst>
            </a:pPr>
            <a:r>
              <a:rPr sz="1600" spc="-5" dirty="0">
                <a:latin typeface="Arial"/>
                <a:cs typeface="Arial"/>
              </a:rPr>
              <a:t>Baze de date spaţiale, temporale, multimedia,</a:t>
            </a:r>
            <a:r>
              <a:rPr sz="1600" spc="4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Web...</a:t>
            </a:r>
            <a:endParaRPr sz="1600">
              <a:latin typeface="Arial"/>
              <a:cs typeface="Arial"/>
            </a:endParaRPr>
          </a:p>
          <a:p>
            <a:pPr marL="355600" marR="5080" indent="-342900">
              <a:lnSpc>
                <a:spcPct val="110000"/>
              </a:lnSpc>
              <a:spcBef>
                <a:spcPts val="400"/>
              </a:spcBef>
              <a:buClr>
                <a:srgbClr val="00007B"/>
              </a:buClr>
              <a:buSzPct val="77777"/>
              <a:buChar char="■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Sisteme de depozitare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5" dirty="0">
                <a:latin typeface="Arial"/>
                <a:cs typeface="Arial"/>
              </a:rPr>
              <a:t>datelor (Data warehousing) </a:t>
            </a:r>
            <a:r>
              <a:rPr sz="1800" dirty="0">
                <a:latin typeface="Arial"/>
                <a:cs typeface="Arial"/>
              </a:rPr>
              <a:t>şi </a:t>
            </a:r>
            <a:r>
              <a:rPr sz="1800" spc="-5" dirty="0">
                <a:latin typeface="Arial"/>
                <a:cs typeface="Arial"/>
              </a:rPr>
              <a:t>sisteme de explorare </a:t>
            </a:r>
            <a:r>
              <a:rPr sz="1800" dirty="0">
                <a:latin typeface="Arial"/>
                <a:cs typeface="Arial"/>
              </a:rPr>
              <a:t>a  </a:t>
            </a:r>
            <a:r>
              <a:rPr sz="1800" spc="-5" dirty="0">
                <a:latin typeface="Arial"/>
                <a:cs typeface="Arial"/>
              </a:rPr>
              <a:t>datelor (data mining) (pentru analiza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datelor)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22184C49-7CD6-4580-8FA5-4CA7C8002B7B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8588" y="505967"/>
            <a:ext cx="50038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Ce este </a:t>
            </a:r>
            <a:r>
              <a:rPr dirty="0"/>
              <a:t>o </a:t>
            </a:r>
            <a:r>
              <a:rPr spc="-5" dirty="0"/>
              <a:t>bază de</a:t>
            </a:r>
            <a:r>
              <a:rPr spc="-90" dirty="0"/>
              <a:t> </a:t>
            </a:r>
            <a:r>
              <a:rPr spc="-5" dirty="0"/>
              <a:t>date?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2919" y="1059498"/>
            <a:ext cx="8596630" cy="493331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8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u="sng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Baza de</a:t>
            </a:r>
            <a:r>
              <a:rPr sz="2000" u="sng" spc="-10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date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615"/>
              </a:spcBef>
              <a:buClr>
                <a:srgbClr val="9999CA"/>
              </a:buClr>
              <a:buSzPct val="81250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600" b="1" dirty="0">
                <a:latin typeface="Times New Roman"/>
                <a:cs typeface="Times New Roman"/>
              </a:rPr>
              <a:t>Definiţii:</a:t>
            </a:r>
            <a:endParaRPr sz="1600">
              <a:latin typeface="Times New Roman"/>
              <a:cs typeface="Times New Roman"/>
            </a:endParaRPr>
          </a:p>
          <a:p>
            <a:pPr marL="1155065" marR="5080" lvl="2" indent="-228600">
              <a:lnSpc>
                <a:spcPct val="109300"/>
              </a:lnSpc>
              <a:spcBef>
                <a:spcPts val="370"/>
              </a:spcBef>
              <a:buClr>
                <a:srgbClr val="00007B"/>
              </a:buClr>
              <a:buSzPct val="64285"/>
              <a:buFont typeface="Arial"/>
              <a:buChar char="■"/>
              <a:tabLst>
                <a:tab pos="1155065" algn="l"/>
                <a:tab pos="1155700" algn="l"/>
              </a:tabLst>
            </a:pPr>
            <a:r>
              <a:rPr sz="1400" dirty="0">
                <a:latin typeface="Times New Roman"/>
                <a:cs typeface="Times New Roman"/>
              </a:rPr>
              <a:t>O colecţie </a:t>
            </a:r>
            <a:r>
              <a:rPr sz="1400" spc="-5" dirty="0">
                <a:latin typeface="Times New Roman"/>
                <a:cs typeface="Times New Roman"/>
              </a:rPr>
              <a:t>partajată </a:t>
            </a:r>
            <a:r>
              <a:rPr sz="1400" dirty="0">
                <a:latin typeface="Times New Roman"/>
                <a:cs typeface="Times New Roman"/>
              </a:rPr>
              <a:t>de date între care </a:t>
            </a:r>
            <a:r>
              <a:rPr sz="1400" spc="-5" dirty="0">
                <a:latin typeface="Times New Roman"/>
                <a:cs typeface="Times New Roman"/>
              </a:rPr>
              <a:t>există relaţii </a:t>
            </a:r>
            <a:r>
              <a:rPr sz="1400" dirty="0">
                <a:latin typeface="Times New Roman"/>
                <a:cs typeface="Times New Roman"/>
              </a:rPr>
              <a:t>logice împreună </a:t>
            </a:r>
            <a:r>
              <a:rPr sz="1400" spc="-10" dirty="0">
                <a:latin typeface="Times New Roman"/>
                <a:cs typeface="Times New Roman"/>
              </a:rPr>
              <a:t>cu </a:t>
            </a:r>
            <a:r>
              <a:rPr sz="1400" spc="-5" dirty="0">
                <a:latin typeface="Times New Roman"/>
                <a:cs typeface="Times New Roman"/>
              </a:rPr>
              <a:t>descrierea </a:t>
            </a:r>
            <a:r>
              <a:rPr sz="1400" dirty="0">
                <a:latin typeface="Times New Roman"/>
                <a:cs typeface="Times New Roman"/>
              </a:rPr>
              <a:t>acestor date, proiectată  </a:t>
            </a:r>
            <a:r>
              <a:rPr sz="1400" spc="-5" dirty="0">
                <a:latin typeface="Times New Roman"/>
                <a:cs typeface="Times New Roman"/>
              </a:rPr>
              <a:t>pentru </a:t>
            </a:r>
            <a:r>
              <a:rPr sz="1400" dirty="0">
                <a:latin typeface="Times New Roman"/>
                <a:cs typeface="Times New Roman"/>
              </a:rPr>
              <a:t>a satisface </a:t>
            </a:r>
            <a:r>
              <a:rPr sz="1400" spc="-5" dirty="0">
                <a:latin typeface="Times New Roman"/>
                <a:cs typeface="Times New Roman"/>
              </a:rPr>
              <a:t>necesităţile informaţionale </a:t>
            </a:r>
            <a:r>
              <a:rPr sz="1400" dirty="0">
                <a:latin typeface="Times New Roman"/>
                <a:cs typeface="Times New Roman"/>
              </a:rPr>
              <a:t>ale unei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organizaţii.</a:t>
            </a:r>
            <a:endParaRPr sz="1400">
              <a:latin typeface="Times New Roman"/>
              <a:cs typeface="Times New Roman"/>
            </a:endParaRPr>
          </a:p>
          <a:p>
            <a:pPr marL="1155700" lvl="2" indent="-228600">
              <a:lnSpc>
                <a:spcPct val="100000"/>
              </a:lnSpc>
              <a:spcBef>
                <a:spcPts val="490"/>
              </a:spcBef>
              <a:buClr>
                <a:srgbClr val="00007B"/>
              </a:buClr>
              <a:buSzPct val="64285"/>
              <a:buFont typeface="Arial"/>
              <a:buChar char="■"/>
              <a:tabLst>
                <a:tab pos="1155065" algn="l"/>
                <a:tab pos="1155700" algn="l"/>
              </a:tabLst>
            </a:pPr>
            <a:r>
              <a:rPr sz="1400" dirty="0">
                <a:latin typeface="Times New Roman"/>
                <a:cs typeface="Times New Roman"/>
              </a:rPr>
              <a:t>O colecţie </a:t>
            </a:r>
            <a:r>
              <a:rPr sz="1400" spc="-5" dirty="0">
                <a:latin typeface="Times New Roman"/>
                <a:cs typeface="Times New Roman"/>
              </a:rPr>
              <a:t>autodescrisă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înregistrări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integrate</a:t>
            </a:r>
            <a:endParaRPr sz="1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55"/>
              </a:spcBef>
              <a:buClr>
                <a:srgbClr val="9999CA"/>
              </a:buClr>
              <a:buSzPct val="81250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Conţine:</a:t>
            </a:r>
            <a:endParaRPr sz="1600">
              <a:latin typeface="Times New Roman"/>
              <a:cs typeface="Times New Roman"/>
            </a:endParaRPr>
          </a:p>
          <a:p>
            <a:pPr marL="1612900" indent="-228600">
              <a:lnSpc>
                <a:spcPct val="100000"/>
              </a:lnSpc>
              <a:spcBef>
                <a:spcPts val="450"/>
              </a:spcBef>
              <a:buClr>
                <a:srgbClr val="9999CA"/>
              </a:buClr>
              <a:buSzPct val="66666"/>
              <a:buFont typeface="Arial"/>
              <a:buChar char="□"/>
              <a:tabLst>
                <a:tab pos="1612265" algn="l"/>
                <a:tab pos="1612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Datele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operaţionale</a:t>
            </a:r>
            <a:endParaRPr sz="1200">
              <a:latin typeface="Times New Roman"/>
              <a:cs typeface="Times New Roman"/>
            </a:endParaRPr>
          </a:p>
          <a:p>
            <a:pPr marL="1612900" indent="-228600">
              <a:lnSpc>
                <a:spcPct val="100000"/>
              </a:lnSpc>
              <a:spcBef>
                <a:spcPts val="430"/>
              </a:spcBef>
              <a:buClr>
                <a:srgbClr val="9999CA"/>
              </a:buClr>
              <a:buSzPct val="66666"/>
              <a:buFont typeface="Arial"/>
              <a:buChar char="□"/>
              <a:tabLst>
                <a:tab pos="1612265" algn="l"/>
                <a:tab pos="1612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Descrierea </a:t>
            </a:r>
            <a:r>
              <a:rPr sz="1200" b="1" dirty="0">
                <a:latin typeface="Times New Roman"/>
                <a:cs typeface="Times New Roman"/>
              </a:rPr>
              <a:t>datelor </a:t>
            </a:r>
            <a:r>
              <a:rPr sz="1200" b="1" spc="-5" dirty="0">
                <a:latin typeface="Times New Roman"/>
                <a:cs typeface="Times New Roman"/>
              </a:rPr>
              <a:t>(meta-datele) reunite </a:t>
            </a:r>
            <a:r>
              <a:rPr sz="1200" b="1" dirty="0">
                <a:latin typeface="Times New Roman"/>
                <a:cs typeface="Times New Roman"/>
              </a:rPr>
              <a:t>în catalogul </a:t>
            </a:r>
            <a:r>
              <a:rPr sz="1200" b="1" spc="-5" dirty="0">
                <a:latin typeface="Times New Roman"/>
                <a:cs typeface="Times New Roman"/>
              </a:rPr>
              <a:t>(dicţionarul) </a:t>
            </a:r>
            <a:r>
              <a:rPr sz="1200" b="1" dirty="0">
                <a:latin typeface="Times New Roman"/>
                <a:cs typeface="Times New Roman"/>
              </a:rPr>
              <a:t>de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date</a:t>
            </a:r>
            <a:endParaRPr sz="1200">
              <a:latin typeface="Times New Roman"/>
              <a:cs typeface="Times New Roman"/>
            </a:endParaRPr>
          </a:p>
          <a:p>
            <a:pPr marL="756285" marR="144780" indent="-287020">
              <a:lnSpc>
                <a:spcPct val="109200"/>
              </a:lnSpc>
              <a:spcBef>
                <a:spcPts val="395"/>
              </a:spcBef>
              <a:tabLst>
                <a:tab pos="756285" algn="l"/>
              </a:tabLst>
            </a:pPr>
            <a:r>
              <a:rPr sz="1300" spc="365" dirty="0">
                <a:solidFill>
                  <a:srgbClr val="9999CA"/>
                </a:solidFill>
                <a:latin typeface="Arial"/>
                <a:cs typeface="Arial"/>
              </a:rPr>
              <a:t>□	</a:t>
            </a:r>
            <a:r>
              <a:rPr sz="1600" b="1" spc="-5" dirty="0">
                <a:latin typeface="Times New Roman"/>
                <a:cs typeface="Times New Roman"/>
              </a:rPr>
              <a:t>Avantaje: </a:t>
            </a:r>
            <a:r>
              <a:rPr sz="1600" spc="-5" dirty="0">
                <a:latin typeface="Times New Roman"/>
                <a:cs typeface="Times New Roman"/>
              </a:rPr>
              <a:t>m</a:t>
            </a:r>
            <a:r>
              <a:rPr sz="1400" spc="-5" dirty="0">
                <a:latin typeface="Times New Roman"/>
                <a:cs typeface="Times New Roman"/>
              </a:rPr>
              <a:t>emorarea </a:t>
            </a:r>
            <a:r>
              <a:rPr sz="1400" dirty="0">
                <a:latin typeface="Times New Roman"/>
                <a:cs typeface="Times New Roman"/>
              </a:rPr>
              <a:t>convenabilă şi </a:t>
            </a:r>
            <a:r>
              <a:rPr sz="1400" spc="-5" dirty="0">
                <a:latin typeface="Times New Roman"/>
                <a:cs typeface="Times New Roman"/>
              </a:rPr>
              <a:t>eficientă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datelor şi posibilitatea generării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informaţii </a:t>
            </a:r>
            <a:r>
              <a:rPr sz="1400" dirty="0">
                <a:latin typeface="Times New Roman"/>
                <a:cs typeface="Times New Roman"/>
              </a:rPr>
              <a:t>din </a:t>
            </a:r>
            <a:r>
              <a:rPr sz="1400" spc="-5" dirty="0">
                <a:latin typeface="Times New Roman"/>
                <a:cs typeface="Times New Roman"/>
              </a:rPr>
              <a:t>volume  mari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date</a:t>
            </a:r>
            <a:endParaRPr sz="14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360"/>
              </a:spcBef>
              <a:buClr>
                <a:srgbClr val="9999CA"/>
              </a:buClr>
              <a:buSzPct val="78571"/>
              <a:buFont typeface="DejaVu Sans"/>
              <a:buChar char="◆"/>
              <a:tabLst>
                <a:tab pos="756285" algn="l"/>
                <a:tab pos="756920" algn="l"/>
              </a:tabLst>
            </a:pPr>
            <a:r>
              <a:rPr sz="1400" spc="-5" dirty="0">
                <a:latin typeface="Times New Roman"/>
                <a:cs typeface="Times New Roman"/>
              </a:rPr>
              <a:t>Eficienţă şi scalabilitate în ceea ce priveşte </a:t>
            </a:r>
            <a:r>
              <a:rPr sz="1400" dirty="0">
                <a:latin typeface="Times New Roman"/>
                <a:cs typeface="Times New Roman"/>
              </a:rPr>
              <a:t>accesul la </a:t>
            </a:r>
            <a:r>
              <a:rPr sz="1400" spc="-5" dirty="0">
                <a:latin typeface="Times New Roman"/>
                <a:cs typeface="Times New Roman"/>
              </a:rPr>
              <a:t>date </a:t>
            </a:r>
            <a:r>
              <a:rPr sz="1400" dirty="0">
                <a:latin typeface="Times New Roman"/>
                <a:cs typeface="Times New Roman"/>
              </a:rPr>
              <a:t>şi regăsirea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acestora</a:t>
            </a:r>
            <a:endParaRPr sz="14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340"/>
              </a:spcBef>
              <a:buClr>
                <a:srgbClr val="9999CA"/>
              </a:buClr>
              <a:buSzPct val="78571"/>
              <a:buFont typeface="DejaVu Sans"/>
              <a:buChar char="◆"/>
              <a:tabLst>
                <a:tab pos="756285" algn="l"/>
                <a:tab pos="756920" algn="l"/>
              </a:tabLst>
            </a:pPr>
            <a:r>
              <a:rPr sz="1400" spc="-5" dirty="0">
                <a:latin typeface="Times New Roman"/>
                <a:cs typeface="Times New Roman"/>
              </a:rPr>
              <a:t>Independenţa datelor</a:t>
            </a:r>
            <a:endParaRPr sz="14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320"/>
              </a:spcBef>
              <a:buClr>
                <a:srgbClr val="9999CA"/>
              </a:buClr>
              <a:buSzPct val="78571"/>
              <a:buFont typeface="DejaVu Sans"/>
              <a:buChar char="◆"/>
              <a:tabLst>
                <a:tab pos="756285" algn="l"/>
                <a:tab pos="756920" algn="l"/>
              </a:tabLst>
            </a:pPr>
            <a:r>
              <a:rPr sz="1400" spc="-5" dirty="0">
                <a:latin typeface="Times New Roman"/>
                <a:cs typeface="Times New Roman"/>
              </a:rPr>
              <a:t>Redundanţă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controlată</a:t>
            </a:r>
            <a:endParaRPr sz="14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340"/>
              </a:spcBef>
              <a:buClr>
                <a:srgbClr val="9999CA"/>
              </a:buClr>
              <a:buSzPct val="78571"/>
              <a:buFont typeface="DejaVu Sans"/>
              <a:buChar char="◆"/>
              <a:tabLst>
                <a:tab pos="756285" algn="l"/>
                <a:tab pos="756920" algn="l"/>
              </a:tabLst>
            </a:pPr>
            <a:r>
              <a:rPr sz="1400" spc="-5" dirty="0">
                <a:latin typeface="Times New Roman"/>
                <a:cs typeface="Times New Roman"/>
              </a:rPr>
              <a:t>Posibilitatea </a:t>
            </a:r>
            <a:r>
              <a:rPr sz="1400" dirty="0">
                <a:latin typeface="Times New Roman"/>
                <a:cs typeface="Times New Roman"/>
              </a:rPr>
              <a:t>de a </a:t>
            </a:r>
            <a:r>
              <a:rPr sz="1400" spc="-5" dirty="0">
                <a:latin typeface="Times New Roman"/>
                <a:cs typeface="Times New Roman"/>
              </a:rPr>
              <a:t>asigura integritatea şi securitatea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datelor</a:t>
            </a:r>
            <a:endParaRPr sz="14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335"/>
              </a:spcBef>
              <a:buClr>
                <a:srgbClr val="9999CA"/>
              </a:buClr>
              <a:buSzPct val="78571"/>
              <a:buFont typeface="DejaVu Sans"/>
              <a:buChar char="◆"/>
              <a:tabLst>
                <a:tab pos="756285" algn="l"/>
                <a:tab pos="756920" algn="l"/>
              </a:tabLst>
            </a:pPr>
            <a:r>
              <a:rPr sz="1400" spc="-5" dirty="0">
                <a:latin typeface="Times New Roman"/>
                <a:cs typeface="Times New Roman"/>
              </a:rPr>
              <a:t>Facilităţi </a:t>
            </a:r>
            <a:r>
              <a:rPr sz="1400" dirty="0">
                <a:latin typeface="Times New Roman"/>
                <a:cs typeface="Times New Roman"/>
              </a:rPr>
              <a:t>de acces concurent asupra </a:t>
            </a:r>
            <a:r>
              <a:rPr sz="1400" spc="-5" dirty="0">
                <a:latin typeface="Times New Roman"/>
                <a:cs typeface="Times New Roman"/>
              </a:rPr>
              <a:t>datelor </a:t>
            </a:r>
            <a:r>
              <a:rPr sz="1400" dirty="0">
                <a:latin typeface="Times New Roman"/>
                <a:cs typeface="Times New Roman"/>
              </a:rPr>
              <a:t>şi posibilitatea </a:t>
            </a:r>
            <a:r>
              <a:rPr sz="1400" spc="-5" dirty="0">
                <a:latin typeface="Times New Roman"/>
                <a:cs typeface="Times New Roman"/>
              </a:rPr>
              <a:t>recuperării </a:t>
            </a:r>
            <a:r>
              <a:rPr sz="1400" dirty="0">
                <a:latin typeface="Times New Roman"/>
                <a:cs typeface="Times New Roman"/>
              </a:rPr>
              <a:t>acestora în cazul unui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defect</a:t>
            </a:r>
            <a:endParaRPr sz="14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335"/>
              </a:spcBef>
              <a:buClr>
                <a:srgbClr val="9999CA"/>
              </a:buClr>
              <a:buSzPct val="78571"/>
              <a:buFont typeface="DejaVu Sans"/>
              <a:buChar char="◆"/>
              <a:tabLst>
                <a:tab pos="756285" algn="l"/>
                <a:tab pos="756920" algn="l"/>
              </a:tabLst>
            </a:pPr>
            <a:r>
              <a:rPr sz="1400" spc="-5" dirty="0">
                <a:latin typeface="Times New Roman"/>
                <a:cs typeface="Times New Roman"/>
              </a:rPr>
              <a:t>Încurajarea introducerii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standardelor</a:t>
            </a:r>
            <a:endParaRPr sz="14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325"/>
              </a:spcBef>
              <a:buClr>
                <a:srgbClr val="9999CA"/>
              </a:buClr>
              <a:buSzPct val="78571"/>
              <a:buFont typeface="DejaVu Sans"/>
              <a:buChar char="◆"/>
              <a:tabLst>
                <a:tab pos="756285" algn="l"/>
                <a:tab pos="756920" algn="l"/>
              </a:tabLst>
            </a:pPr>
            <a:r>
              <a:rPr sz="1400" spc="-5" dirty="0">
                <a:latin typeface="Times New Roman"/>
                <a:cs typeface="Times New Roman"/>
              </a:rPr>
              <a:t>Administrarea uniformă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datelor</a:t>
            </a:r>
            <a:endParaRPr sz="14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335"/>
              </a:spcBef>
              <a:buClr>
                <a:srgbClr val="9999CA"/>
              </a:buClr>
              <a:buSzPct val="78571"/>
              <a:buFont typeface="DejaVu Sans"/>
              <a:buChar char="◆"/>
              <a:tabLst>
                <a:tab pos="756285" algn="l"/>
                <a:tab pos="756920" algn="l"/>
              </a:tabLst>
            </a:pPr>
            <a:r>
              <a:rPr sz="1400" spc="-5" dirty="0">
                <a:latin typeface="Times New Roman"/>
                <a:cs typeface="Times New Roman"/>
              </a:rPr>
              <a:t>Analiza datelor </a:t>
            </a:r>
            <a:r>
              <a:rPr sz="1400" dirty="0">
                <a:latin typeface="Times New Roman"/>
                <a:cs typeface="Times New Roman"/>
              </a:rPr>
              <a:t>( </a:t>
            </a:r>
            <a:r>
              <a:rPr sz="1400" spc="-5" dirty="0">
                <a:latin typeface="Times New Roman"/>
                <a:cs typeface="Times New Roman"/>
              </a:rPr>
              <a:t>tehnici OLAP şi Data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Mining)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742428" y="120904"/>
            <a:ext cx="1868805" cy="1567180"/>
            <a:chOff x="7742428" y="120904"/>
            <a:chExt cx="1868805" cy="1567180"/>
          </a:xfrm>
        </p:grpSpPr>
        <p:sp>
          <p:nvSpPr>
            <p:cNvPr id="5" name="object 5"/>
            <p:cNvSpPr/>
            <p:nvPr/>
          </p:nvSpPr>
          <p:spPr>
            <a:xfrm>
              <a:off x="7742428" y="120904"/>
              <a:ext cx="1868805" cy="1567180"/>
            </a:xfrm>
            <a:custGeom>
              <a:avLst/>
              <a:gdLst/>
              <a:ahLst/>
              <a:cxnLst/>
              <a:rect l="l" t="t" r="r" b="b"/>
              <a:pathLst>
                <a:path w="1868804" h="1567180">
                  <a:moveTo>
                    <a:pt x="0" y="544068"/>
                  </a:moveTo>
                  <a:lnTo>
                    <a:pt x="4572" y="670560"/>
                  </a:lnTo>
                  <a:lnTo>
                    <a:pt x="484632" y="900684"/>
                  </a:lnTo>
                  <a:lnTo>
                    <a:pt x="390144" y="1088136"/>
                  </a:lnTo>
                  <a:lnTo>
                    <a:pt x="390144" y="1098804"/>
                  </a:lnTo>
                  <a:lnTo>
                    <a:pt x="393192" y="1110996"/>
                  </a:lnTo>
                  <a:lnTo>
                    <a:pt x="419100" y="1149096"/>
                  </a:lnTo>
                  <a:lnTo>
                    <a:pt x="458724" y="1162812"/>
                  </a:lnTo>
                  <a:lnTo>
                    <a:pt x="472440" y="1231392"/>
                  </a:lnTo>
                  <a:lnTo>
                    <a:pt x="1191768" y="1566672"/>
                  </a:lnTo>
                  <a:lnTo>
                    <a:pt x="1799844" y="1054608"/>
                  </a:lnTo>
                  <a:lnTo>
                    <a:pt x="1795272" y="1053084"/>
                  </a:lnTo>
                  <a:lnTo>
                    <a:pt x="1786128" y="1048512"/>
                  </a:lnTo>
                  <a:lnTo>
                    <a:pt x="1752600" y="1028700"/>
                  </a:lnTo>
                  <a:lnTo>
                    <a:pt x="1729740" y="1016508"/>
                  </a:lnTo>
                  <a:lnTo>
                    <a:pt x="1706880" y="999744"/>
                  </a:lnTo>
                  <a:lnTo>
                    <a:pt x="1659636" y="961644"/>
                  </a:lnTo>
                  <a:lnTo>
                    <a:pt x="1621536" y="917448"/>
                  </a:lnTo>
                  <a:lnTo>
                    <a:pt x="1597152" y="865632"/>
                  </a:lnTo>
                  <a:lnTo>
                    <a:pt x="1597152" y="839724"/>
                  </a:lnTo>
                  <a:lnTo>
                    <a:pt x="1601724" y="812292"/>
                  </a:lnTo>
                  <a:lnTo>
                    <a:pt x="1616964" y="784860"/>
                  </a:lnTo>
                  <a:lnTo>
                    <a:pt x="1641348" y="755904"/>
                  </a:lnTo>
                  <a:lnTo>
                    <a:pt x="1650492" y="751332"/>
                  </a:lnTo>
                  <a:lnTo>
                    <a:pt x="1673352" y="736092"/>
                  </a:lnTo>
                  <a:lnTo>
                    <a:pt x="1706880" y="711708"/>
                  </a:lnTo>
                  <a:lnTo>
                    <a:pt x="1744980" y="679704"/>
                  </a:lnTo>
                  <a:lnTo>
                    <a:pt x="1795272" y="627888"/>
                  </a:lnTo>
                  <a:lnTo>
                    <a:pt x="1830324" y="583692"/>
                  </a:lnTo>
                  <a:lnTo>
                    <a:pt x="1851660" y="541020"/>
                  </a:lnTo>
                  <a:lnTo>
                    <a:pt x="1856232" y="527303"/>
                  </a:lnTo>
                  <a:lnTo>
                    <a:pt x="1862328" y="513588"/>
                  </a:lnTo>
                  <a:lnTo>
                    <a:pt x="1865376" y="499872"/>
                  </a:lnTo>
                  <a:lnTo>
                    <a:pt x="1868424" y="472440"/>
                  </a:lnTo>
                  <a:lnTo>
                    <a:pt x="1868424" y="457200"/>
                  </a:lnTo>
                  <a:lnTo>
                    <a:pt x="1860804" y="416051"/>
                  </a:lnTo>
                  <a:lnTo>
                    <a:pt x="1842516" y="374903"/>
                  </a:lnTo>
                  <a:lnTo>
                    <a:pt x="1808988" y="332231"/>
                  </a:lnTo>
                  <a:lnTo>
                    <a:pt x="1760220" y="291084"/>
                  </a:lnTo>
                  <a:lnTo>
                    <a:pt x="1021080" y="0"/>
                  </a:lnTo>
                  <a:lnTo>
                    <a:pt x="659892" y="10668"/>
                  </a:lnTo>
                  <a:lnTo>
                    <a:pt x="0" y="54406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783576" y="140716"/>
              <a:ext cx="1706880" cy="1468120"/>
            </a:xfrm>
            <a:custGeom>
              <a:avLst/>
              <a:gdLst/>
              <a:ahLst/>
              <a:cxnLst/>
              <a:rect l="l" t="t" r="r" b="b"/>
              <a:pathLst>
                <a:path w="1706879" h="1468120">
                  <a:moveTo>
                    <a:pt x="0" y="577595"/>
                  </a:moveTo>
                  <a:lnTo>
                    <a:pt x="3048" y="595883"/>
                  </a:lnTo>
                  <a:lnTo>
                    <a:pt x="4572" y="612648"/>
                  </a:lnTo>
                  <a:lnTo>
                    <a:pt x="12192" y="629411"/>
                  </a:lnTo>
                  <a:lnTo>
                    <a:pt x="27432" y="643127"/>
                  </a:lnTo>
                  <a:lnTo>
                    <a:pt x="47244" y="650748"/>
                  </a:lnTo>
                  <a:lnTo>
                    <a:pt x="68580" y="658368"/>
                  </a:lnTo>
                  <a:lnTo>
                    <a:pt x="86868" y="667512"/>
                  </a:lnTo>
                  <a:lnTo>
                    <a:pt x="106680" y="675132"/>
                  </a:lnTo>
                  <a:lnTo>
                    <a:pt x="146304" y="691896"/>
                  </a:lnTo>
                  <a:lnTo>
                    <a:pt x="185928" y="710184"/>
                  </a:lnTo>
                  <a:lnTo>
                    <a:pt x="205740" y="717804"/>
                  </a:lnTo>
                  <a:lnTo>
                    <a:pt x="224028" y="726947"/>
                  </a:lnTo>
                  <a:lnTo>
                    <a:pt x="263652" y="745235"/>
                  </a:lnTo>
                  <a:lnTo>
                    <a:pt x="281940" y="754379"/>
                  </a:lnTo>
                  <a:lnTo>
                    <a:pt x="321564" y="772667"/>
                  </a:lnTo>
                  <a:lnTo>
                    <a:pt x="339852" y="781811"/>
                  </a:lnTo>
                  <a:lnTo>
                    <a:pt x="379476" y="800099"/>
                  </a:lnTo>
                  <a:lnTo>
                    <a:pt x="400812" y="809243"/>
                  </a:lnTo>
                  <a:lnTo>
                    <a:pt x="420624" y="816863"/>
                  </a:lnTo>
                  <a:lnTo>
                    <a:pt x="440436" y="826007"/>
                  </a:lnTo>
                  <a:lnTo>
                    <a:pt x="461772" y="835151"/>
                  </a:lnTo>
                  <a:lnTo>
                    <a:pt x="480060" y="844295"/>
                  </a:lnTo>
                  <a:lnTo>
                    <a:pt x="498348" y="854963"/>
                  </a:lnTo>
                  <a:lnTo>
                    <a:pt x="486156" y="879347"/>
                  </a:lnTo>
                  <a:lnTo>
                    <a:pt x="470916" y="902207"/>
                  </a:lnTo>
                  <a:lnTo>
                    <a:pt x="458724" y="925067"/>
                  </a:lnTo>
                  <a:lnTo>
                    <a:pt x="445008" y="949451"/>
                  </a:lnTo>
                  <a:lnTo>
                    <a:pt x="431292" y="972311"/>
                  </a:lnTo>
                  <a:lnTo>
                    <a:pt x="417576" y="996695"/>
                  </a:lnTo>
                  <a:lnTo>
                    <a:pt x="387096" y="1042415"/>
                  </a:lnTo>
                  <a:lnTo>
                    <a:pt x="382524" y="1071371"/>
                  </a:lnTo>
                  <a:lnTo>
                    <a:pt x="387096" y="1085087"/>
                  </a:lnTo>
                  <a:lnTo>
                    <a:pt x="394716" y="1094231"/>
                  </a:lnTo>
                  <a:lnTo>
                    <a:pt x="405384" y="1100327"/>
                  </a:lnTo>
                  <a:lnTo>
                    <a:pt x="420624" y="1106423"/>
                  </a:lnTo>
                  <a:lnTo>
                    <a:pt x="434340" y="1109471"/>
                  </a:lnTo>
                  <a:lnTo>
                    <a:pt x="449580" y="1114043"/>
                  </a:lnTo>
                  <a:lnTo>
                    <a:pt x="464820" y="1117091"/>
                  </a:lnTo>
                  <a:lnTo>
                    <a:pt x="477012" y="1121663"/>
                  </a:lnTo>
                  <a:lnTo>
                    <a:pt x="464820" y="1133855"/>
                  </a:lnTo>
                  <a:lnTo>
                    <a:pt x="461772" y="1139951"/>
                  </a:lnTo>
                  <a:lnTo>
                    <a:pt x="467868" y="1147571"/>
                  </a:lnTo>
                  <a:lnTo>
                    <a:pt x="466344" y="1156715"/>
                  </a:lnTo>
                  <a:lnTo>
                    <a:pt x="469392" y="1165859"/>
                  </a:lnTo>
                  <a:lnTo>
                    <a:pt x="502920" y="1193291"/>
                  </a:lnTo>
                  <a:lnTo>
                    <a:pt x="560832" y="1217675"/>
                  </a:lnTo>
                  <a:lnTo>
                    <a:pt x="574548" y="1223771"/>
                  </a:lnTo>
                  <a:lnTo>
                    <a:pt x="611124" y="1242059"/>
                  </a:lnTo>
                  <a:lnTo>
                    <a:pt x="623316" y="1246631"/>
                  </a:lnTo>
                  <a:lnTo>
                    <a:pt x="635508" y="1254251"/>
                  </a:lnTo>
                  <a:lnTo>
                    <a:pt x="649224" y="1260347"/>
                  </a:lnTo>
                  <a:lnTo>
                    <a:pt x="661416" y="1264919"/>
                  </a:lnTo>
                  <a:lnTo>
                    <a:pt x="673608" y="1272539"/>
                  </a:lnTo>
                  <a:lnTo>
                    <a:pt x="685800" y="1278635"/>
                  </a:lnTo>
                  <a:lnTo>
                    <a:pt x="697992" y="1283207"/>
                  </a:lnTo>
                  <a:lnTo>
                    <a:pt x="722376" y="1295399"/>
                  </a:lnTo>
                  <a:lnTo>
                    <a:pt x="742188" y="1306067"/>
                  </a:lnTo>
                  <a:lnTo>
                    <a:pt x="760476" y="1315211"/>
                  </a:lnTo>
                  <a:lnTo>
                    <a:pt x="780288" y="1324355"/>
                  </a:lnTo>
                  <a:lnTo>
                    <a:pt x="798576" y="1331975"/>
                  </a:lnTo>
                  <a:lnTo>
                    <a:pt x="818388" y="1341119"/>
                  </a:lnTo>
                  <a:lnTo>
                    <a:pt x="836676" y="1350263"/>
                  </a:lnTo>
                  <a:lnTo>
                    <a:pt x="856488" y="1359407"/>
                  </a:lnTo>
                  <a:lnTo>
                    <a:pt x="874776" y="1370075"/>
                  </a:lnTo>
                  <a:lnTo>
                    <a:pt x="890016" y="1374647"/>
                  </a:lnTo>
                  <a:lnTo>
                    <a:pt x="903732" y="1382267"/>
                  </a:lnTo>
                  <a:lnTo>
                    <a:pt x="917448" y="1388363"/>
                  </a:lnTo>
                  <a:lnTo>
                    <a:pt x="932688" y="1394459"/>
                  </a:lnTo>
                  <a:lnTo>
                    <a:pt x="960120" y="1409699"/>
                  </a:lnTo>
                  <a:lnTo>
                    <a:pt x="975360" y="1415795"/>
                  </a:lnTo>
                  <a:lnTo>
                    <a:pt x="989076" y="1421891"/>
                  </a:lnTo>
                  <a:lnTo>
                    <a:pt x="995172" y="1431035"/>
                  </a:lnTo>
                  <a:lnTo>
                    <a:pt x="1007364" y="1435607"/>
                  </a:lnTo>
                  <a:lnTo>
                    <a:pt x="1021080" y="1438655"/>
                  </a:lnTo>
                  <a:lnTo>
                    <a:pt x="1033272" y="1444751"/>
                  </a:lnTo>
                  <a:lnTo>
                    <a:pt x="1045464" y="1447799"/>
                  </a:lnTo>
                  <a:lnTo>
                    <a:pt x="1059180" y="1452371"/>
                  </a:lnTo>
                  <a:lnTo>
                    <a:pt x="1071372" y="1456943"/>
                  </a:lnTo>
                  <a:lnTo>
                    <a:pt x="1085088" y="1463039"/>
                  </a:lnTo>
                  <a:lnTo>
                    <a:pt x="1097280" y="1467611"/>
                  </a:lnTo>
                  <a:lnTo>
                    <a:pt x="1194816" y="1464563"/>
                  </a:lnTo>
                  <a:lnTo>
                    <a:pt x="1199388" y="1461515"/>
                  </a:lnTo>
                  <a:lnTo>
                    <a:pt x="1197864" y="1458467"/>
                  </a:lnTo>
                  <a:lnTo>
                    <a:pt x="1197864" y="1450847"/>
                  </a:lnTo>
                  <a:lnTo>
                    <a:pt x="1191768" y="1449323"/>
                  </a:lnTo>
                  <a:lnTo>
                    <a:pt x="1181100" y="1449323"/>
                  </a:lnTo>
                  <a:lnTo>
                    <a:pt x="1175004" y="1450847"/>
                  </a:lnTo>
                  <a:lnTo>
                    <a:pt x="1170432" y="1452371"/>
                  </a:lnTo>
                  <a:lnTo>
                    <a:pt x="1144524" y="1452371"/>
                  </a:lnTo>
                  <a:lnTo>
                    <a:pt x="1141476" y="1453895"/>
                  </a:lnTo>
                  <a:lnTo>
                    <a:pt x="1135380" y="1455419"/>
                  </a:lnTo>
                  <a:lnTo>
                    <a:pt x="1123188" y="1455419"/>
                  </a:lnTo>
                  <a:lnTo>
                    <a:pt x="1118616" y="1452371"/>
                  </a:lnTo>
                  <a:lnTo>
                    <a:pt x="1123188" y="1449323"/>
                  </a:lnTo>
                  <a:lnTo>
                    <a:pt x="1126236" y="1444751"/>
                  </a:lnTo>
                  <a:lnTo>
                    <a:pt x="1132332" y="1440179"/>
                  </a:lnTo>
                  <a:lnTo>
                    <a:pt x="1136904" y="1437131"/>
                  </a:lnTo>
                  <a:lnTo>
                    <a:pt x="1141476" y="1432559"/>
                  </a:lnTo>
                  <a:lnTo>
                    <a:pt x="1153668" y="1426463"/>
                  </a:lnTo>
                  <a:lnTo>
                    <a:pt x="1158240" y="1421891"/>
                  </a:lnTo>
                  <a:lnTo>
                    <a:pt x="1159764" y="1417319"/>
                  </a:lnTo>
                  <a:lnTo>
                    <a:pt x="1164336" y="1414271"/>
                  </a:lnTo>
                  <a:lnTo>
                    <a:pt x="1168908" y="1412747"/>
                  </a:lnTo>
                  <a:lnTo>
                    <a:pt x="1171956" y="1409699"/>
                  </a:lnTo>
                  <a:lnTo>
                    <a:pt x="1181100" y="1405127"/>
                  </a:lnTo>
                  <a:lnTo>
                    <a:pt x="1185672" y="1402079"/>
                  </a:lnTo>
                  <a:lnTo>
                    <a:pt x="1188720" y="1400555"/>
                  </a:lnTo>
                  <a:lnTo>
                    <a:pt x="1202436" y="1386839"/>
                  </a:lnTo>
                  <a:lnTo>
                    <a:pt x="1284732" y="1313687"/>
                  </a:lnTo>
                  <a:lnTo>
                    <a:pt x="1315212" y="1289303"/>
                  </a:lnTo>
                  <a:lnTo>
                    <a:pt x="1328928" y="1278635"/>
                  </a:lnTo>
                  <a:lnTo>
                    <a:pt x="1420368" y="1205483"/>
                  </a:lnTo>
                  <a:lnTo>
                    <a:pt x="1437132" y="1191767"/>
                  </a:lnTo>
                  <a:lnTo>
                    <a:pt x="1484376" y="1149095"/>
                  </a:lnTo>
                  <a:lnTo>
                    <a:pt x="1517904" y="1121663"/>
                  </a:lnTo>
                  <a:lnTo>
                    <a:pt x="1534668" y="1109471"/>
                  </a:lnTo>
                  <a:lnTo>
                    <a:pt x="1552956" y="1097279"/>
                  </a:lnTo>
                  <a:lnTo>
                    <a:pt x="1552956" y="1089659"/>
                  </a:lnTo>
                  <a:lnTo>
                    <a:pt x="1584960" y="1062227"/>
                  </a:lnTo>
                  <a:lnTo>
                    <a:pt x="1594104" y="1050035"/>
                  </a:lnTo>
                  <a:lnTo>
                    <a:pt x="1592580" y="1042415"/>
                  </a:lnTo>
                  <a:lnTo>
                    <a:pt x="1592580" y="1034795"/>
                  </a:lnTo>
                  <a:lnTo>
                    <a:pt x="1589532" y="1027175"/>
                  </a:lnTo>
                  <a:lnTo>
                    <a:pt x="1586484" y="1021079"/>
                  </a:lnTo>
                  <a:lnTo>
                    <a:pt x="1595628" y="1018031"/>
                  </a:lnTo>
                  <a:lnTo>
                    <a:pt x="1621536" y="1018031"/>
                  </a:lnTo>
                  <a:lnTo>
                    <a:pt x="1630680" y="1019555"/>
                  </a:lnTo>
                  <a:lnTo>
                    <a:pt x="1639824" y="1019555"/>
                  </a:lnTo>
                  <a:lnTo>
                    <a:pt x="1648968" y="1018031"/>
                  </a:lnTo>
                  <a:lnTo>
                    <a:pt x="1656588" y="1014983"/>
                  </a:lnTo>
                  <a:lnTo>
                    <a:pt x="1656588" y="1008887"/>
                  </a:lnTo>
                  <a:lnTo>
                    <a:pt x="1655064" y="1005839"/>
                  </a:lnTo>
                  <a:lnTo>
                    <a:pt x="1645920" y="1005839"/>
                  </a:lnTo>
                  <a:lnTo>
                    <a:pt x="1636776" y="1004315"/>
                  </a:lnTo>
                  <a:lnTo>
                    <a:pt x="1627632" y="1004315"/>
                  </a:lnTo>
                  <a:lnTo>
                    <a:pt x="1607820" y="1001267"/>
                  </a:lnTo>
                  <a:lnTo>
                    <a:pt x="1598676" y="1001267"/>
                  </a:lnTo>
                  <a:lnTo>
                    <a:pt x="1580388" y="1004315"/>
                  </a:lnTo>
                  <a:lnTo>
                    <a:pt x="1572768" y="1004315"/>
                  </a:lnTo>
                  <a:lnTo>
                    <a:pt x="1565148" y="1002791"/>
                  </a:lnTo>
                  <a:lnTo>
                    <a:pt x="1556004" y="1001267"/>
                  </a:lnTo>
                  <a:lnTo>
                    <a:pt x="1549908" y="999743"/>
                  </a:lnTo>
                  <a:lnTo>
                    <a:pt x="1540764" y="998219"/>
                  </a:lnTo>
                  <a:lnTo>
                    <a:pt x="1534668" y="993647"/>
                  </a:lnTo>
                  <a:lnTo>
                    <a:pt x="1528572" y="990599"/>
                  </a:lnTo>
                  <a:lnTo>
                    <a:pt x="1524000" y="986027"/>
                  </a:lnTo>
                  <a:lnTo>
                    <a:pt x="1534668" y="987551"/>
                  </a:lnTo>
                  <a:lnTo>
                    <a:pt x="1568196" y="987551"/>
                  </a:lnTo>
                  <a:lnTo>
                    <a:pt x="1580388" y="986027"/>
                  </a:lnTo>
                  <a:lnTo>
                    <a:pt x="1603248" y="986027"/>
                  </a:lnTo>
                  <a:lnTo>
                    <a:pt x="1613916" y="987551"/>
                  </a:lnTo>
                  <a:lnTo>
                    <a:pt x="1618488" y="986027"/>
                  </a:lnTo>
                  <a:lnTo>
                    <a:pt x="1618488" y="979931"/>
                  </a:lnTo>
                  <a:lnTo>
                    <a:pt x="1613916" y="978407"/>
                  </a:lnTo>
                  <a:lnTo>
                    <a:pt x="1607820" y="975359"/>
                  </a:lnTo>
                  <a:lnTo>
                    <a:pt x="1603248" y="972311"/>
                  </a:lnTo>
                  <a:lnTo>
                    <a:pt x="1588008" y="970787"/>
                  </a:lnTo>
                  <a:lnTo>
                    <a:pt x="1571244" y="970787"/>
                  </a:lnTo>
                  <a:lnTo>
                    <a:pt x="1554480" y="972311"/>
                  </a:lnTo>
                  <a:lnTo>
                    <a:pt x="1520952" y="972311"/>
                  </a:lnTo>
                  <a:lnTo>
                    <a:pt x="1504188" y="970787"/>
                  </a:lnTo>
                  <a:lnTo>
                    <a:pt x="1487424" y="967739"/>
                  </a:lnTo>
                  <a:lnTo>
                    <a:pt x="1472184" y="964691"/>
                  </a:lnTo>
                  <a:lnTo>
                    <a:pt x="1459992" y="955547"/>
                  </a:lnTo>
                  <a:lnTo>
                    <a:pt x="1475232" y="952499"/>
                  </a:lnTo>
                  <a:lnTo>
                    <a:pt x="1488948" y="952499"/>
                  </a:lnTo>
                  <a:lnTo>
                    <a:pt x="1504188" y="954023"/>
                  </a:lnTo>
                  <a:lnTo>
                    <a:pt x="1517904" y="957071"/>
                  </a:lnTo>
                  <a:lnTo>
                    <a:pt x="1533144" y="958595"/>
                  </a:lnTo>
                  <a:lnTo>
                    <a:pt x="1546860" y="958595"/>
                  </a:lnTo>
                  <a:lnTo>
                    <a:pt x="1560576" y="957071"/>
                  </a:lnTo>
                  <a:lnTo>
                    <a:pt x="1574292" y="952499"/>
                  </a:lnTo>
                  <a:lnTo>
                    <a:pt x="1568196" y="950975"/>
                  </a:lnTo>
                  <a:lnTo>
                    <a:pt x="1562100" y="946403"/>
                  </a:lnTo>
                  <a:lnTo>
                    <a:pt x="1557528" y="943355"/>
                  </a:lnTo>
                  <a:lnTo>
                    <a:pt x="1549908" y="941831"/>
                  </a:lnTo>
                  <a:lnTo>
                    <a:pt x="1427988" y="929639"/>
                  </a:lnTo>
                  <a:lnTo>
                    <a:pt x="1418844" y="931163"/>
                  </a:lnTo>
                  <a:lnTo>
                    <a:pt x="1412748" y="931163"/>
                  </a:lnTo>
                  <a:lnTo>
                    <a:pt x="1405128" y="929639"/>
                  </a:lnTo>
                  <a:lnTo>
                    <a:pt x="1386840" y="920495"/>
                  </a:lnTo>
                  <a:lnTo>
                    <a:pt x="1380744" y="915923"/>
                  </a:lnTo>
                  <a:lnTo>
                    <a:pt x="1374648" y="912875"/>
                  </a:lnTo>
                  <a:lnTo>
                    <a:pt x="1377696" y="911351"/>
                  </a:lnTo>
                  <a:lnTo>
                    <a:pt x="1391412" y="912875"/>
                  </a:lnTo>
                  <a:lnTo>
                    <a:pt x="1403604" y="915923"/>
                  </a:lnTo>
                  <a:lnTo>
                    <a:pt x="1432560" y="918971"/>
                  </a:lnTo>
                  <a:lnTo>
                    <a:pt x="1446276" y="918971"/>
                  </a:lnTo>
                  <a:lnTo>
                    <a:pt x="1459992" y="920495"/>
                  </a:lnTo>
                  <a:lnTo>
                    <a:pt x="1488948" y="920495"/>
                  </a:lnTo>
                  <a:lnTo>
                    <a:pt x="1495044" y="925067"/>
                  </a:lnTo>
                  <a:lnTo>
                    <a:pt x="1501140" y="923543"/>
                  </a:lnTo>
                  <a:lnTo>
                    <a:pt x="1527048" y="923543"/>
                  </a:lnTo>
                  <a:lnTo>
                    <a:pt x="1533144" y="922019"/>
                  </a:lnTo>
                  <a:lnTo>
                    <a:pt x="1536192" y="918971"/>
                  </a:lnTo>
                  <a:lnTo>
                    <a:pt x="1537716" y="914399"/>
                  </a:lnTo>
                  <a:lnTo>
                    <a:pt x="1536192" y="912875"/>
                  </a:lnTo>
                  <a:lnTo>
                    <a:pt x="1524000" y="912875"/>
                  </a:lnTo>
                  <a:lnTo>
                    <a:pt x="1520952" y="911351"/>
                  </a:lnTo>
                  <a:lnTo>
                    <a:pt x="1519428" y="909827"/>
                  </a:lnTo>
                  <a:lnTo>
                    <a:pt x="1517904" y="906779"/>
                  </a:lnTo>
                  <a:lnTo>
                    <a:pt x="1514856" y="905255"/>
                  </a:lnTo>
                  <a:lnTo>
                    <a:pt x="1496568" y="905255"/>
                  </a:lnTo>
                  <a:lnTo>
                    <a:pt x="1459992" y="902207"/>
                  </a:lnTo>
                  <a:lnTo>
                    <a:pt x="1423416" y="902207"/>
                  </a:lnTo>
                  <a:lnTo>
                    <a:pt x="1388364" y="899159"/>
                  </a:lnTo>
                  <a:lnTo>
                    <a:pt x="1371600" y="899159"/>
                  </a:lnTo>
                  <a:lnTo>
                    <a:pt x="1383792" y="879347"/>
                  </a:lnTo>
                  <a:lnTo>
                    <a:pt x="1394460" y="861059"/>
                  </a:lnTo>
                  <a:lnTo>
                    <a:pt x="1405128" y="841247"/>
                  </a:lnTo>
                  <a:lnTo>
                    <a:pt x="1417320" y="822959"/>
                  </a:lnTo>
                  <a:lnTo>
                    <a:pt x="1427988" y="804671"/>
                  </a:lnTo>
                  <a:lnTo>
                    <a:pt x="1440180" y="786383"/>
                  </a:lnTo>
                  <a:lnTo>
                    <a:pt x="1450848" y="768095"/>
                  </a:lnTo>
                  <a:lnTo>
                    <a:pt x="1461516" y="748283"/>
                  </a:lnTo>
                  <a:lnTo>
                    <a:pt x="1475232" y="720851"/>
                  </a:lnTo>
                  <a:lnTo>
                    <a:pt x="1487424" y="702563"/>
                  </a:lnTo>
                  <a:lnTo>
                    <a:pt x="1493520" y="684275"/>
                  </a:lnTo>
                  <a:lnTo>
                    <a:pt x="1495044" y="675131"/>
                  </a:lnTo>
                  <a:lnTo>
                    <a:pt x="1511808" y="661415"/>
                  </a:lnTo>
                  <a:lnTo>
                    <a:pt x="1527048" y="647699"/>
                  </a:lnTo>
                  <a:lnTo>
                    <a:pt x="1543812" y="633983"/>
                  </a:lnTo>
                  <a:lnTo>
                    <a:pt x="1559052" y="620267"/>
                  </a:lnTo>
                  <a:lnTo>
                    <a:pt x="1574292" y="605027"/>
                  </a:lnTo>
                  <a:lnTo>
                    <a:pt x="1591056" y="591311"/>
                  </a:lnTo>
                  <a:lnTo>
                    <a:pt x="1606296" y="576072"/>
                  </a:lnTo>
                  <a:lnTo>
                    <a:pt x="1623060" y="562355"/>
                  </a:lnTo>
                  <a:lnTo>
                    <a:pt x="1633728" y="553211"/>
                  </a:lnTo>
                  <a:lnTo>
                    <a:pt x="1644396" y="542543"/>
                  </a:lnTo>
                  <a:lnTo>
                    <a:pt x="1655064" y="534924"/>
                  </a:lnTo>
                  <a:lnTo>
                    <a:pt x="1684020" y="504443"/>
                  </a:lnTo>
                  <a:lnTo>
                    <a:pt x="1696212" y="470915"/>
                  </a:lnTo>
                  <a:lnTo>
                    <a:pt x="1702308" y="460248"/>
                  </a:lnTo>
                  <a:lnTo>
                    <a:pt x="1706880" y="449579"/>
                  </a:lnTo>
                  <a:lnTo>
                    <a:pt x="1705356" y="438911"/>
                  </a:lnTo>
                  <a:lnTo>
                    <a:pt x="1693164" y="399287"/>
                  </a:lnTo>
                  <a:lnTo>
                    <a:pt x="1677924" y="359663"/>
                  </a:lnTo>
                  <a:lnTo>
                    <a:pt x="1668780" y="341375"/>
                  </a:lnTo>
                  <a:lnTo>
                    <a:pt x="1661160" y="323087"/>
                  </a:lnTo>
                  <a:lnTo>
                    <a:pt x="1652016" y="303275"/>
                  </a:lnTo>
                  <a:lnTo>
                    <a:pt x="1641348" y="284987"/>
                  </a:lnTo>
                  <a:lnTo>
                    <a:pt x="1636776" y="284987"/>
                  </a:lnTo>
                  <a:lnTo>
                    <a:pt x="1633728" y="278891"/>
                  </a:lnTo>
                  <a:lnTo>
                    <a:pt x="1630680" y="275843"/>
                  </a:lnTo>
                  <a:lnTo>
                    <a:pt x="1615440" y="269748"/>
                  </a:lnTo>
                  <a:lnTo>
                    <a:pt x="1600200" y="260603"/>
                  </a:lnTo>
                  <a:lnTo>
                    <a:pt x="1594104" y="256031"/>
                  </a:lnTo>
                  <a:lnTo>
                    <a:pt x="1586484" y="251459"/>
                  </a:lnTo>
                  <a:lnTo>
                    <a:pt x="1578864" y="248411"/>
                  </a:lnTo>
                  <a:lnTo>
                    <a:pt x="1569720" y="246887"/>
                  </a:lnTo>
                  <a:lnTo>
                    <a:pt x="1551432" y="240791"/>
                  </a:lnTo>
                  <a:lnTo>
                    <a:pt x="1540764" y="236219"/>
                  </a:lnTo>
                  <a:lnTo>
                    <a:pt x="1531620" y="231648"/>
                  </a:lnTo>
                  <a:lnTo>
                    <a:pt x="1524000" y="228600"/>
                  </a:lnTo>
                  <a:lnTo>
                    <a:pt x="1513332" y="227075"/>
                  </a:lnTo>
                  <a:lnTo>
                    <a:pt x="1493520" y="227075"/>
                  </a:lnTo>
                  <a:lnTo>
                    <a:pt x="1481328" y="222503"/>
                  </a:lnTo>
                  <a:lnTo>
                    <a:pt x="1459992" y="213359"/>
                  </a:lnTo>
                  <a:lnTo>
                    <a:pt x="1449324" y="207263"/>
                  </a:lnTo>
                  <a:lnTo>
                    <a:pt x="1437132" y="202691"/>
                  </a:lnTo>
                  <a:lnTo>
                    <a:pt x="1426464" y="198119"/>
                  </a:lnTo>
                  <a:lnTo>
                    <a:pt x="1414272" y="193548"/>
                  </a:lnTo>
                  <a:lnTo>
                    <a:pt x="1403604" y="188975"/>
                  </a:lnTo>
                  <a:lnTo>
                    <a:pt x="1405128" y="184403"/>
                  </a:lnTo>
                  <a:lnTo>
                    <a:pt x="1406652" y="181355"/>
                  </a:lnTo>
                  <a:lnTo>
                    <a:pt x="1405128" y="178307"/>
                  </a:lnTo>
                  <a:lnTo>
                    <a:pt x="1403604" y="173735"/>
                  </a:lnTo>
                  <a:lnTo>
                    <a:pt x="1385316" y="166115"/>
                  </a:lnTo>
                  <a:lnTo>
                    <a:pt x="1368552" y="160019"/>
                  </a:lnTo>
                  <a:lnTo>
                    <a:pt x="1331976" y="144779"/>
                  </a:lnTo>
                  <a:lnTo>
                    <a:pt x="1295400" y="132587"/>
                  </a:lnTo>
                  <a:lnTo>
                    <a:pt x="1277112" y="124967"/>
                  </a:lnTo>
                  <a:lnTo>
                    <a:pt x="1203960" y="100583"/>
                  </a:lnTo>
                  <a:lnTo>
                    <a:pt x="1185672" y="92963"/>
                  </a:lnTo>
                  <a:lnTo>
                    <a:pt x="1168908" y="86867"/>
                  </a:lnTo>
                  <a:lnTo>
                    <a:pt x="1150620" y="79248"/>
                  </a:lnTo>
                  <a:lnTo>
                    <a:pt x="1132332" y="73151"/>
                  </a:lnTo>
                  <a:lnTo>
                    <a:pt x="1114044" y="65531"/>
                  </a:lnTo>
                  <a:lnTo>
                    <a:pt x="1109472" y="62483"/>
                  </a:lnTo>
                  <a:lnTo>
                    <a:pt x="1106424" y="62483"/>
                  </a:lnTo>
                  <a:lnTo>
                    <a:pt x="1101852" y="64007"/>
                  </a:lnTo>
                  <a:lnTo>
                    <a:pt x="1098804" y="65531"/>
                  </a:lnTo>
                  <a:lnTo>
                    <a:pt x="1094232" y="67055"/>
                  </a:lnTo>
                  <a:lnTo>
                    <a:pt x="1091184" y="68579"/>
                  </a:lnTo>
                  <a:lnTo>
                    <a:pt x="1088136" y="71627"/>
                  </a:lnTo>
                  <a:lnTo>
                    <a:pt x="1085088" y="73151"/>
                  </a:lnTo>
                  <a:lnTo>
                    <a:pt x="1054608" y="60959"/>
                  </a:lnTo>
                  <a:lnTo>
                    <a:pt x="1040892" y="56387"/>
                  </a:lnTo>
                  <a:lnTo>
                    <a:pt x="1010412" y="44195"/>
                  </a:lnTo>
                  <a:lnTo>
                    <a:pt x="969264" y="25907"/>
                  </a:lnTo>
                  <a:lnTo>
                    <a:pt x="970788" y="22859"/>
                  </a:lnTo>
                  <a:lnTo>
                    <a:pt x="972312" y="18287"/>
                  </a:lnTo>
                  <a:lnTo>
                    <a:pt x="972312" y="15239"/>
                  </a:lnTo>
                  <a:lnTo>
                    <a:pt x="969264" y="10667"/>
                  </a:lnTo>
                  <a:lnTo>
                    <a:pt x="961644" y="9143"/>
                  </a:lnTo>
                  <a:lnTo>
                    <a:pt x="952500" y="6095"/>
                  </a:lnTo>
                  <a:lnTo>
                    <a:pt x="941832" y="3048"/>
                  </a:lnTo>
                  <a:lnTo>
                    <a:pt x="932688" y="0"/>
                  </a:lnTo>
                  <a:lnTo>
                    <a:pt x="923544" y="0"/>
                  </a:lnTo>
                  <a:lnTo>
                    <a:pt x="914400" y="1524"/>
                  </a:lnTo>
                  <a:lnTo>
                    <a:pt x="905256" y="4572"/>
                  </a:lnTo>
                  <a:lnTo>
                    <a:pt x="899160" y="10667"/>
                  </a:lnTo>
                  <a:lnTo>
                    <a:pt x="870204" y="13715"/>
                  </a:lnTo>
                  <a:lnTo>
                    <a:pt x="856488" y="13715"/>
                  </a:lnTo>
                  <a:lnTo>
                    <a:pt x="829056" y="16763"/>
                  </a:lnTo>
                  <a:lnTo>
                    <a:pt x="798576" y="16763"/>
                  </a:lnTo>
                  <a:lnTo>
                    <a:pt x="783336" y="18287"/>
                  </a:lnTo>
                  <a:lnTo>
                    <a:pt x="769620" y="18287"/>
                  </a:lnTo>
                  <a:lnTo>
                    <a:pt x="754380" y="19811"/>
                  </a:lnTo>
                  <a:lnTo>
                    <a:pt x="740664" y="19811"/>
                  </a:lnTo>
                  <a:lnTo>
                    <a:pt x="711708" y="22859"/>
                  </a:lnTo>
                  <a:lnTo>
                    <a:pt x="697992" y="22859"/>
                  </a:lnTo>
                  <a:lnTo>
                    <a:pt x="670560" y="25907"/>
                  </a:lnTo>
                  <a:lnTo>
                    <a:pt x="650748" y="39624"/>
                  </a:lnTo>
                  <a:lnTo>
                    <a:pt x="630936" y="54863"/>
                  </a:lnTo>
                  <a:lnTo>
                    <a:pt x="612648" y="68579"/>
                  </a:lnTo>
                  <a:lnTo>
                    <a:pt x="473963" y="175259"/>
                  </a:lnTo>
                  <a:lnTo>
                    <a:pt x="455675" y="190500"/>
                  </a:lnTo>
                  <a:lnTo>
                    <a:pt x="435863" y="205739"/>
                  </a:lnTo>
                  <a:lnTo>
                    <a:pt x="417575" y="220979"/>
                  </a:lnTo>
                  <a:lnTo>
                    <a:pt x="399288" y="237743"/>
                  </a:lnTo>
                  <a:lnTo>
                    <a:pt x="381000" y="251459"/>
                  </a:lnTo>
                  <a:lnTo>
                    <a:pt x="362712" y="266700"/>
                  </a:lnTo>
                  <a:lnTo>
                    <a:pt x="353568" y="272795"/>
                  </a:lnTo>
                  <a:lnTo>
                    <a:pt x="345948" y="281939"/>
                  </a:lnTo>
                  <a:lnTo>
                    <a:pt x="329184" y="295655"/>
                  </a:lnTo>
                  <a:lnTo>
                    <a:pt x="320040" y="304800"/>
                  </a:lnTo>
                  <a:lnTo>
                    <a:pt x="310896" y="310895"/>
                  </a:lnTo>
                  <a:lnTo>
                    <a:pt x="300228" y="316991"/>
                  </a:lnTo>
                  <a:lnTo>
                    <a:pt x="289560" y="321563"/>
                  </a:lnTo>
                  <a:lnTo>
                    <a:pt x="265176" y="345948"/>
                  </a:lnTo>
                  <a:lnTo>
                    <a:pt x="256032" y="352043"/>
                  </a:lnTo>
                  <a:lnTo>
                    <a:pt x="234696" y="367283"/>
                  </a:lnTo>
                  <a:lnTo>
                    <a:pt x="225552" y="374903"/>
                  </a:lnTo>
                  <a:lnTo>
                    <a:pt x="214884" y="381000"/>
                  </a:lnTo>
                  <a:lnTo>
                    <a:pt x="187452" y="405383"/>
                  </a:lnTo>
                  <a:lnTo>
                    <a:pt x="172212" y="416051"/>
                  </a:lnTo>
                  <a:lnTo>
                    <a:pt x="160020" y="426719"/>
                  </a:lnTo>
                  <a:lnTo>
                    <a:pt x="146304" y="437387"/>
                  </a:lnTo>
                  <a:lnTo>
                    <a:pt x="134112" y="449579"/>
                  </a:lnTo>
                  <a:lnTo>
                    <a:pt x="118872" y="460248"/>
                  </a:lnTo>
                  <a:lnTo>
                    <a:pt x="94488" y="481583"/>
                  </a:lnTo>
                  <a:lnTo>
                    <a:pt x="80772" y="492251"/>
                  </a:lnTo>
                  <a:lnTo>
                    <a:pt x="54864" y="515111"/>
                  </a:lnTo>
                  <a:lnTo>
                    <a:pt x="41148" y="525779"/>
                  </a:lnTo>
                  <a:lnTo>
                    <a:pt x="28956" y="536448"/>
                  </a:lnTo>
                  <a:lnTo>
                    <a:pt x="13716" y="547115"/>
                  </a:lnTo>
                  <a:lnTo>
                    <a:pt x="1524" y="559307"/>
                  </a:lnTo>
                  <a:lnTo>
                    <a:pt x="4572" y="563879"/>
                  </a:lnTo>
                  <a:lnTo>
                    <a:pt x="4572" y="568451"/>
                  </a:lnTo>
                  <a:lnTo>
                    <a:pt x="3048" y="573024"/>
                  </a:lnTo>
                  <a:lnTo>
                    <a:pt x="0" y="5775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385556" y="152907"/>
              <a:ext cx="978535" cy="314325"/>
            </a:xfrm>
            <a:custGeom>
              <a:avLst/>
              <a:gdLst/>
              <a:ahLst/>
              <a:cxnLst/>
              <a:rect l="l" t="t" r="r" b="b"/>
              <a:pathLst>
                <a:path w="978534" h="314325">
                  <a:moveTo>
                    <a:pt x="28956" y="147828"/>
                  </a:moveTo>
                  <a:lnTo>
                    <a:pt x="25908" y="112776"/>
                  </a:lnTo>
                  <a:lnTo>
                    <a:pt x="21336" y="77724"/>
                  </a:lnTo>
                  <a:lnTo>
                    <a:pt x="15240" y="83820"/>
                  </a:lnTo>
                  <a:lnTo>
                    <a:pt x="3048" y="163068"/>
                  </a:lnTo>
                  <a:lnTo>
                    <a:pt x="0" y="204216"/>
                  </a:lnTo>
                  <a:lnTo>
                    <a:pt x="1524" y="243840"/>
                  </a:lnTo>
                  <a:lnTo>
                    <a:pt x="10668" y="237744"/>
                  </a:lnTo>
                  <a:lnTo>
                    <a:pt x="18288" y="231648"/>
                  </a:lnTo>
                  <a:lnTo>
                    <a:pt x="24384" y="225552"/>
                  </a:lnTo>
                  <a:lnTo>
                    <a:pt x="28956" y="217932"/>
                  </a:lnTo>
                  <a:lnTo>
                    <a:pt x="28956" y="147828"/>
                  </a:lnTo>
                  <a:close/>
                </a:path>
                <a:path w="978534" h="314325">
                  <a:moveTo>
                    <a:pt x="86868" y="152400"/>
                  </a:moveTo>
                  <a:lnTo>
                    <a:pt x="77724" y="106680"/>
                  </a:lnTo>
                  <a:lnTo>
                    <a:pt x="80772" y="91440"/>
                  </a:lnTo>
                  <a:lnTo>
                    <a:pt x="77724" y="79248"/>
                  </a:lnTo>
                  <a:lnTo>
                    <a:pt x="77724" y="65532"/>
                  </a:lnTo>
                  <a:lnTo>
                    <a:pt x="76200" y="53340"/>
                  </a:lnTo>
                  <a:lnTo>
                    <a:pt x="71628" y="42672"/>
                  </a:lnTo>
                  <a:lnTo>
                    <a:pt x="64008" y="82296"/>
                  </a:lnTo>
                  <a:lnTo>
                    <a:pt x="56388" y="120396"/>
                  </a:lnTo>
                  <a:lnTo>
                    <a:pt x="50292" y="158496"/>
                  </a:lnTo>
                  <a:lnTo>
                    <a:pt x="51816" y="198120"/>
                  </a:lnTo>
                  <a:lnTo>
                    <a:pt x="71628" y="190500"/>
                  </a:lnTo>
                  <a:lnTo>
                    <a:pt x="80772" y="178308"/>
                  </a:lnTo>
                  <a:lnTo>
                    <a:pt x="86868" y="166116"/>
                  </a:lnTo>
                  <a:lnTo>
                    <a:pt x="86868" y="152400"/>
                  </a:lnTo>
                  <a:close/>
                </a:path>
                <a:path w="978534" h="314325">
                  <a:moveTo>
                    <a:pt x="131064" y="138684"/>
                  </a:moveTo>
                  <a:lnTo>
                    <a:pt x="128016" y="82296"/>
                  </a:lnTo>
                  <a:lnTo>
                    <a:pt x="121920" y="56388"/>
                  </a:lnTo>
                  <a:lnTo>
                    <a:pt x="114300" y="28956"/>
                  </a:lnTo>
                  <a:lnTo>
                    <a:pt x="112776" y="44196"/>
                  </a:lnTo>
                  <a:lnTo>
                    <a:pt x="106680" y="71628"/>
                  </a:lnTo>
                  <a:lnTo>
                    <a:pt x="108204" y="85344"/>
                  </a:lnTo>
                  <a:lnTo>
                    <a:pt x="105156" y="102108"/>
                  </a:lnTo>
                  <a:lnTo>
                    <a:pt x="103632" y="120396"/>
                  </a:lnTo>
                  <a:lnTo>
                    <a:pt x="103632" y="155448"/>
                  </a:lnTo>
                  <a:lnTo>
                    <a:pt x="112776" y="152400"/>
                  </a:lnTo>
                  <a:lnTo>
                    <a:pt x="131064" y="138684"/>
                  </a:lnTo>
                  <a:close/>
                </a:path>
                <a:path w="978534" h="314325">
                  <a:moveTo>
                    <a:pt x="181356" y="85344"/>
                  </a:moveTo>
                  <a:lnTo>
                    <a:pt x="178308" y="79248"/>
                  </a:lnTo>
                  <a:lnTo>
                    <a:pt x="176784" y="65532"/>
                  </a:lnTo>
                  <a:lnTo>
                    <a:pt x="176784" y="50292"/>
                  </a:lnTo>
                  <a:lnTo>
                    <a:pt x="175260" y="38100"/>
                  </a:lnTo>
                  <a:lnTo>
                    <a:pt x="167640" y="24384"/>
                  </a:lnTo>
                  <a:lnTo>
                    <a:pt x="158496" y="45720"/>
                  </a:lnTo>
                  <a:lnTo>
                    <a:pt x="153924" y="68580"/>
                  </a:lnTo>
                  <a:lnTo>
                    <a:pt x="152400" y="91440"/>
                  </a:lnTo>
                  <a:lnTo>
                    <a:pt x="153924" y="114300"/>
                  </a:lnTo>
                  <a:lnTo>
                    <a:pt x="158496" y="111252"/>
                  </a:lnTo>
                  <a:lnTo>
                    <a:pt x="164592" y="106680"/>
                  </a:lnTo>
                  <a:lnTo>
                    <a:pt x="169164" y="103632"/>
                  </a:lnTo>
                  <a:lnTo>
                    <a:pt x="173736" y="99060"/>
                  </a:lnTo>
                  <a:lnTo>
                    <a:pt x="178308" y="96012"/>
                  </a:lnTo>
                  <a:lnTo>
                    <a:pt x="179832" y="89916"/>
                  </a:lnTo>
                  <a:lnTo>
                    <a:pt x="181356" y="85344"/>
                  </a:lnTo>
                  <a:close/>
                </a:path>
                <a:path w="978534" h="314325">
                  <a:moveTo>
                    <a:pt x="217932" y="54864"/>
                  </a:moveTo>
                  <a:lnTo>
                    <a:pt x="216408" y="44196"/>
                  </a:lnTo>
                  <a:lnTo>
                    <a:pt x="213360" y="33528"/>
                  </a:lnTo>
                  <a:lnTo>
                    <a:pt x="208788" y="24384"/>
                  </a:lnTo>
                  <a:lnTo>
                    <a:pt x="204216" y="35052"/>
                  </a:lnTo>
                  <a:lnTo>
                    <a:pt x="201168" y="59436"/>
                  </a:lnTo>
                  <a:lnTo>
                    <a:pt x="201168" y="71628"/>
                  </a:lnTo>
                  <a:lnTo>
                    <a:pt x="210312" y="68580"/>
                  </a:lnTo>
                  <a:lnTo>
                    <a:pt x="213360" y="67056"/>
                  </a:lnTo>
                  <a:lnTo>
                    <a:pt x="217932" y="65532"/>
                  </a:lnTo>
                  <a:lnTo>
                    <a:pt x="217932" y="54864"/>
                  </a:lnTo>
                  <a:close/>
                </a:path>
                <a:path w="978534" h="314325">
                  <a:moveTo>
                    <a:pt x="268224" y="19812"/>
                  </a:moveTo>
                  <a:lnTo>
                    <a:pt x="266700" y="18288"/>
                  </a:lnTo>
                  <a:lnTo>
                    <a:pt x="259080" y="18288"/>
                  </a:lnTo>
                  <a:lnTo>
                    <a:pt x="252984" y="19812"/>
                  </a:lnTo>
                  <a:lnTo>
                    <a:pt x="249936" y="28956"/>
                  </a:lnTo>
                  <a:lnTo>
                    <a:pt x="252984" y="35052"/>
                  </a:lnTo>
                  <a:lnTo>
                    <a:pt x="268224" y="19812"/>
                  </a:lnTo>
                  <a:close/>
                </a:path>
                <a:path w="978534" h="314325">
                  <a:moveTo>
                    <a:pt x="277368" y="47244"/>
                  </a:moveTo>
                  <a:lnTo>
                    <a:pt x="271272" y="41148"/>
                  </a:lnTo>
                  <a:lnTo>
                    <a:pt x="262128" y="45720"/>
                  </a:lnTo>
                  <a:lnTo>
                    <a:pt x="256032" y="53340"/>
                  </a:lnTo>
                  <a:lnTo>
                    <a:pt x="252984" y="60960"/>
                  </a:lnTo>
                  <a:lnTo>
                    <a:pt x="254508" y="70104"/>
                  </a:lnTo>
                  <a:lnTo>
                    <a:pt x="260604" y="65532"/>
                  </a:lnTo>
                  <a:lnTo>
                    <a:pt x="266700" y="62484"/>
                  </a:lnTo>
                  <a:lnTo>
                    <a:pt x="271272" y="59436"/>
                  </a:lnTo>
                  <a:lnTo>
                    <a:pt x="277368" y="54864"/>
                  </a:lnTo>
                  <a:lnTo>
                    <a:pt x="277368" y="47244"/>
                  </a:lnTo>
                  <a:close/>
                </a:path>
                <a:path w="978534" h="314325">
                  <a:moveTo>
                    <a:pt x="338328" y="112776"/>
                  </a:moveTo>
                  <a:lnTo>
                    <a:pt x="333756" y="79248"/>
                  </a:lnTo>
                  <a:lnTo>
                    <a:pt x="327660" y="68580"/>
                  </a:lnTo>
                  <a:lnTo>
                    <a:pt x="326136" y="62484"/>
                  </a:lnTo>
                  <a:lnTo>
                    <a:pt x="327660" y="56388"/>
                  </a:lnTo>
                  <a:lnTo>
                    <a:pt x="327660" y="50292"/>
                  </a:lnTo>
                  <a:lnTo>
                    <a:pt x="324612" y="45720"/>
                  </a:lnTo>
                  <a:lnTo>
                    <a:pt x="313944" y="51816"/>
                  </a:lnTo>
                  <a:lnTo>
                    <a:pt x="307848" y="57912"/>
                  </a:lnTo>
                  <a:lnTo>
                    <a:pt x="303276" y="65532"/>
                  </a:lnTo>
                  <a:lnTo>
                    <a:pt x="303276" y="88392"/>
                  </a:lnTo>
                  <a:lnTo>
                    <a:pt x="304800" y="97536"/>
                  </a:lnTo>
                  <a:lnTo>
                    <a:pt x="306324" y="105156"/>
                  </a:lnTo>
                  <a:lnTo>
                    <a:pt x="309372" y="105156"/>
                  </a:lnTo>
                  <a:lnTo>
                    <a:pt x="315468" y="106680"/>
                  </a:lnTo>
                  <a:lnTo>
                    <a:pt x="318516" y="108204"/>
                  </a:lnTo>
                  <a:lnTo>
                    <a:pt x="323088" y="111252"/>
                  </a:lnTo>
                  <a:lnTo>
                    <a:pt x="327660" y="112776"/>
                  </a:lnTo>
                  <a:lnTo>
                    <a:pt x="330708" y="112776"/>
                  </a:lnTo>
                  <a:lnTo>
                    <a:pt x="333756" y="114300"/>
                  </a:lnTo>
                  <a:lnTo>
                    <a:pt x="338328" y="112776"/>
                  </a:lnTo>
                  <a:close/>
                </a:path>
                <a:path w="978534" h="314325">
                  <a:moveTo>
                    <a:pt x="338328" y="3048"/>
                  </a:moveTo>
                  <a:lnTo>
                    <a:pt x="333756" y="0"/>
                  </a:lnTo>
                  <a:lnTo>
                    <a:pt x="324612" y="0"/>
                  </a:lnTo>
                  <a:lnTo>
                    <a:pt x="320040" y="3048"/>
                  </a:lnTo>
                  <a:lnTo>
                    <a:pt x="315468" y="4572"/>
                  </a:lnTo>
                  <a:lnTo>
                    <a:pt x="306324" y="13716"/>
                  </a:lnTo>
                  <a:lnTo>
                    <a:pt x="307848" y="15240"/>
                  </a:lnTo>
                  <a:lnTo>
                    <a:pt x="301752" y="21336"/>
                  </a:lnTo>
                  <a:lnTo>
                    <a:pt x="301752" y="24384"/>
                  </a:lnTo>
                  <a:lnTo>
                    <a:pt x="303276" y="25908"/>
                  </a:lnTo>
                  <a:lnTo>
                    <a:pt x="303276" y="28956"/>
                  </a:lnTo>
                  <a:lnTo>
                    <a:pt x="306324" y="28956"/>
                  </a:lnTo>
                  <a:lnTo>
                    <a:pt x="338328" y="3048"/>
                  </a:lnTo>
                  <a:close/>
                </a:path>
                <a:path w="978534" h="314325">
                  <a:moveTo>
                    <a:pt x="396240" y="134112"/>
                  </a:moveTo>
                  <a:lnTo>
                    <a:pt x="393192" y="109728"/>
                  </a:lnTo>
                  <a:lnTo>
                    <a:pt x="385572" y="83820"/>
                  </a:lnTo>
                  <a:lnTo>
                    <a:pt x="377952" y="59436"/>
                  </a:lnTo>
                  <a:lnTo>
                    <a:pt x="373380" y="35052"/>
                  </a:lnTo>
                  <a:lnTo>
                    <a:pt x="367284" y="32004"/>
                  </a:lnTo>
                  <a:lnTo>
                    <a:pt x="362712" y="28956"/>
                  </a:lnTo>
                  <a:lnTo>
                    <a:pt x="358140" y="28956"/>
                  </a:lnTo>
                  <a:lnTo>
                    <a:pt x="358140" y="77724"/>
                  </a:lnTo>
                  <a:lnTo>
                    <a:pt x="359664" y="102108"/>
                  </a:lnTo>
                  <a:lnTo>
                    <a:pt x="364236" y="126492"/>
                  </a:lnTo>
                  <a:lnTo>
                    <a:pt x="370332" y="129540"/>
                  </a:lnTo>
                  <a:lnTo>
                    <a:pt x="374904" y="132588"/>
                  </a:lnTo>
                  <a:lnTo>
                    <a:pt x="377952" y="134112"/>
                  </a:lnTo>
                  <a:lnTo>
                    <a:pt x="384048" y="135636"/>
                  </a:lnTo>
                  <a:lnTo>
                    <a:pt x="393192" y="135636"/>
                  </a:lnTo>
                  <a:lnTo>
                    <a:pt x="396240" y="134112"/>
                  </a:lnTo>
                  <a:close/>
                </a:path>
                <a:path w="978534" h="314325">
                  <a:moveTo>
                    <a:pt x="437388" y="86868"/>
                  </a:moveTo>
                  <a:lnTo>
                    <a:pt x="422148" y="50292"/>
                  </a:lnTo>
                  <a:lnTo>
                    <a:pt x="416052" y="48768"/>
                  </a:lnTo>
                  <a:lnTo>
                    <a:pt x="411480" y="47244"/>
                  </a:lnTo>
                  <a:lnTo>
                    <a:pt x="411480" y="97536"/>
                  </a:lnTo>
                  <a:lnTo>
                    <a:pt x="414528" y="112776"/>
                  </a:lnTo>
                  <a:lnTo>
                    <a:pt x="437388" y="96012"/>
                  </a:lnTo>
                  <a:lnTo>
                    <a:pt x="437388" y="86868"/>
                  </a:lnTo>
                  <a:close/>
                </a:path>
                <a:path w="978534" h="314325">
                  <a:moveTo>
                    <a:pt x="464820" y="70104"/>
                  </a:moveTo>
                  <a:lnTo>
                    <a:pt x="455676" y="67056"/>
                  </a:lnTo>
                  <a:lnTo>
                    <a:pt x="457200" y="76200"/>
                  </a:lnTo>
                  <a:lnTo>
                    <a:pt x="460248" y="76200"/>
                  </a:lnTo>
                  <a:lnTo>
                    <a:pt x="464820" y="71628"/>
                  </a:lnTo>
                  <a:lnTo>
                    <a:pt x="464820" y="70104"/>
                  </a:lnTo>
                  <a:close/>
                </a:path>
                <a:path w="978534" h="314325">
                  <a:moveTo>
                    <a:pt x="978408" y="252984"/>
                  </a:moveTo>
                  <a:lnTo>
                    <a:pt x="909828" y="227076"/>
                  </a:lnTo>
                  <a:lnTo>
                    <a:pt x="906780" y="230124"/>
                  </a:lnTo>
                  <a:lnTo>
                    <a:pt x="902208" y="230124"/>
                  </a:lnTo>
                  <a:lnTo>
                    <a:pt x="897636" y="228600"/>
                  </a:lnTo>
                  <a:lnTo>
                    <a:pt x="893064" y="228600"/>
                  </a:lnTo>
                  <a:lnTo>
                    <a:pt x="877824" y="219456"/>
                  </a:lnTo>
                  <a:lnTo>
                    <a:pt x="861060" y="213360"/>
                  </a:lnTo>
                  <a:lnTo>
                    <a:pt x="844296" y="208788"/>
                  </a:lnTo>
                  <a:lnTo>
                    <a:pt x="826008" y="204216"/>
                  </a:lnTo>
                  <a:lnTo>
                    <a:pt x="810768" y="198120"/>
                  </a:lnTo>
                  <a:lnTo>
                    <a:pt x="795528" y="190500"/>
                  </a:lnTo>
                  <a:lnTo>
                    <a:pt x="784860" y="179832"/>
                  </a:lnTo>
                  <a:lnTo>
                    <a:pt x="777240" y="166116"/>
                  </a:lnTo>
                  <a:lnTo>
                    <a:pt x="760476" y="156972"/>
                  </a:lnTo>
                  <a:lnTo>
                    <a:pt x="745236" y="150876"/>
                  </a:lnTo>
                  <a:lnTo>
                    <a:pt x="711708" y="135636"/>
                  </a:lnTo>
                  <a:lnTo>
                    <a:pt x="644652" y="111252"/>
                  </a:lnTo>
                  <a:lnTo>
                    <a:pt x="626364" y="105156"/>
                  </a:lnTo>
                  <a:lnTo>
                    <a:pt x="609600" y="100584"/>
                  </a:lnTo>
                  <a:lnTo>
                    <a:pt x="576072" y="88392"/>
                  </a:lnTo>
                  <a:lnTo>
                    <a:pt x="557784" y="83820"/>
                  </a:lnTo>
                  <a:lnTo>
                    <a:pt x="539496" y="77724"/>
                  </a:lnTo>
                  <a:lnTo>
                    <a:pt x="522732" y="71628"/>
                  </a:lnTo>
                  <a:lnTo>
                    <a:pt x="505968" y="67056"/>
                  </a:lnTo>
                  <a:lnTo>
                    <a:pt x="493776" y="74676"/>
                  </a:lnTo>
                  <a:lnTo>
                    <a:pt x="481584" y="83820"/>
                  </a:lnTo>
                  <a:lnTo>
                    <a:pt x="469392" y="91440"/>
                  </a:lnTo>
                  <a:lnTo>
                    <a:pt x="458724" y="99060"/>
                  </a:lnTo>
                  <a:lnTo>
                    <a:pt x="446532" y="108204"/>
                  </a:lnTo>
                  <a:lnTo>
                    <a:pt x="429768" y="128016"/>
                  </a:lnTo>
                  <a:lnTo>
                    <a:pt x="423672" y="140208"/>
                  </a:lnTo>
                  <a:lnTo>
                    <a:pt x="431292" y="143256"/>
                  </a:lnTo>
                  <a:lnTo>
                    <a:pt x="438912" y="147828"/>
                  </a:lnTo>
                  <a:lnTo>
                    <a:pt x="461772" y="156972"/>
                  </a:lnTo>
                  <a:lnTo>
                    <a:pt x="470916" y="161544"/>
                  </a:lnTo>
                  <a:lnTo>
                    <a:pt x="478536" y="163068"/>
                  </a:lnTo>
                  <a:lnTo>
                    <a:pt x="486156" y="166116"/>
                  </a:lnTo>
                  <a:lnTo>
                    <a:pt x="501396" y="173736"/>
                  </a:lnTo>
                  <a:lnTo>
                    <a:pt x="518160" y="181356"/>
                  </a:lnTo>
                  <a:lnTo>
                    <a:pt x="548640" y="193548"/>
                  </a:lnTo>
                  <a:lnTo>
                    <a:pt x="565404" y="199644"/>
                  </a:lnTo>
                  <a:lnTo>
                    <a:pt x="580644" y="205740"/>
                  </a:lnTo>
                  <a:lnTo>
                    <a:pt x="614172" y="214884"/>
                  </a:lnTo>
                  <a:lnTo>
                    <a:pt x="644652" y="227076"/>
                  </a:lnTo>
                  <a:lnTo>
                    <a:pt x="658368" y="233172"/>
                  </a:lnTo>
                  <a:lnTo>
                    <a:pt x="704088" y="251460"/>
                  </a:lnTo>
                  <a:lnTo>
                    <a:pt x="717804" y="256032"/>
                  </a:lnTo>
                  <a:lnTo>
                    <a:pt x="763524" y="274320"/>
                  </a:lnTo>
                  <a:lnTo>
                    <a:pt x="778764" y="278892"/>
                  </a:lnTo>
                  <a:lnTo>
                    <a:pt x="792480" y="286512"/>
                  </a:lnTo>
                  <a:lnTo>
                    <a:pt x="807720" y="291084"/>
                  </a:lnTo>
                  <a:lnTo>
                    <a:pt x="822960" y="297180"/>
                  </a:lnTo>
                  <a:lnTo>
                    <a:pt x="838200" y="301752"/>
                  </a:lnTo>
                  <a:lnTo>
                    <a:pt x="853440" y="307848"/>
                  </a:lnTo>
                  <a:lnTo>
                    <a:pt x="873252" y="313944"/>
                  </a:lnTo>
                  <a:lnTo>
                    <a:pt x="891540" y="313944"/>
                  </a:lnTo>
                  <a:lnTo>
                    <a:pt x="906780" y="309372"/>
                  </a:lnTo>
                  <a:lnTo>
                    <a:pt x="922020" y="300228"/>
                  </a:lnTo>
                  <a:lnTo>
                    <a:pt x="935736" y="289560"/>
                  </a:lnTo>
                  <a:lnTo>
                    <a:pt x="949452" y="277368"/>
                  </a:lnTo>
                  <a:lnTo>
                    <a:pt x="963168" y="266700"/>
                  </a:lnTo>
                  <a:lnTo>
                    <a:pt x="978408" y="257556"/>
                  </a:lnTo>
                  <a:lnTo>
                    <a:pt x="978408" y="252984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888476" y="236728"/>
              <a:ext cx="111760" cy="38100"/>
            </a:xfrm>
            <a:custGeom>
              <a:avLst/>
              <a:gdLst/>
              <a:ahLst/>
              <a:cxnLst/>
              <a:rect l="l" t="t" r="r" b="b"/>
              <a:pathLst>
                <a:path w="111759" h="38100">
                  <a:moveTo>
                    <a:pt x="0" y="4572"/>
                  </a:moveTo>
                  <a:lnTo>
                    <a:pt x="47244" y="25907"/>
                  </a:lnTo>
                  <a:lnTo>
                    <a:pt x="65532" y="28955"/>
                  </a:lnTo>
                  <a:lnTo>
                    <a:pt x="73152" y="30479"/>
                  </a:lnTo>
                  <a:lnTo>
                    <a:pt x="80772" y="33527"/>
                  </a:lnTo>
                  <a:lnTo>
                    <a:pt x="89916" y="35051"/>
                  </a:lnTo>
                  <a:lnTo>
                    <a:pt x="96012" y="36575"/>
                  </a:lnTo>
                  <a:lnTo>
                    <a:pt x="103632" y="38100"/>
                  </a:lnTo>
                  <a:lnTo>
                    <a:pt x="111252" y="38100"/>
                  </a:lnTo>
                  <a:lnTo>
                    <a:pt x="41148" y="7620"/>
                  </a:lnTo>
                  <a:lnTo>
                    <a:pt x="36576" y="6096"/>
                  </a:lnTo>
                  <a:lnTo>
                    <a:pt x="12192" y="0"/>
                  </a:lnTo>
                  <a:lnTo>
                    <a:pt x="7620" y="0"/>
                  </a:lnTo>
                  <a:lnTo>
                    <a:pt x="4572" y="1524"/>
                  </a:lnTo>
                  <a:lnTo>
                    <a:pt x="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588248" y="236727"/>
              <a:ext cx="104139" cy="247015"/>
            </a:xfrm>
            <a:custGeom>
              <a:avLst/>
              <a:gdLst/>
              <a:ahLst/>
              <a:cxnLst/>
              <a:rect l="l" t="t" r="r" b="b"/>
              <a:pathLst>
                <a:path w="104140" h="247015">
                  <a:moveTo>
                    <a:pt x="50292" y="213360"/>
                  </a:moveTo>
                  <a:lnTo>
                    <a:pt x="47244" y="185928"/>
                  </a:lnTo>
                  <a:lnTo>
                    <a:pt x="39624" y="152400"/>
                  </a:lnTo>
                  <a:lnTo>
                    <a:pt x="38100" y="132588"/>
                  </a:lnTo>
                  <a:lnTo>
                    <a:pt x="35052" y="111252"/>
                  </a:lnTo>
                  <a:lnTo>
                    <a:pt x="30480" y="91440"/>
                  </a:lnTo>
                  <a:lnTo>
                    <a:pt x="27432" y="68580"/>
                  </a:lnTo>
                  <a:lnTo>
                    <a:pt x="24384" y="21336"/>
                  </a:lnTo>
                  <a:lnTo>
                    <a:pt x="15240" y="0"/>
                  </a:lnTo>
                  <a:lnTo>
                    <a:pt x="0" y="12192"/>
                  </a:lnTo>
                  <a:lnTo>
                    <a:pt x="0" y="65532"/>
                  </a:lnTo>
                  <a:lnTo>
                    <a:pt x="1524" y="92964"/>
                  </a:lnTo>
                  <a:lnTo>
                    <a:pt x="4572" y="120396"/>
                  </a:lnTo>
                  <a:lnTo>
                    <a:pt x="7620" y="134112"/>
                  </a:lnTo>
                  <a:lnTo>
                    <a:pt x="7620" y="152400"/>
                  </a:lnTo>
                  <a:lnTo>
                    <a:pt x="6096" y="169164"/>
                  </a:lnTo>
                  <a:lnTo>
                    <a:pt x="6096" y="185928"/>
                  </a:lnTo>
                  <a:lnTo>
                    <a:pt x="9144" y="201168"/>
                  </a:lnTo>
                  <a:lnTo>
                    <a:pt x="15240" y="214884"/>
                  </a:lnTo>
                  <a:lnTo>
                    <a:pt x="28956" y="224028"/>
                  </a:lnTo>
                  <a:lnTo>
                    <a:pt x="50292" y="228600"/>
                  </a:lnTo>
                  <a:lnTo>
                    <a:pt x="50292" y="213360"/>
                  </a:lnTo>
                  <a:close/>
                </a:path>
                <a:path w="104140" h="247015">
                  <a:moveTo>
                    <a:pt x="80772" y="1524"/>
                  </a:moveTo>
                  <a:lnTo>
                    <a:pt x="77724" y="1524"/>
                  </a:lnTo>
                  <a:lnTo>
                    <a:pt x="74676" y="3048"/>
                  </a:lnTo>
                  <a:lnTo>
                    <a:pt x="74676" y="4572"/>
                  </a:lnTo>
                  <a:lnTo>
                    <a:pt x="77724" y="7620"/>
                  </a:lnTo>
                  <a:lnTo>
                    <a:pt x="80772" y="9144"/>
                  </a:lnTo>
                  <a:lnTo>
                    <a:pt x="80772" y="1524"/>
                  </a:lnTo>
                  <a:close/>
                </a:path>
                <a:path w="104140" h="247015">
                  <a:moveTo>
                    <a:pt x="103632" y="246888"/>
                  </a:moveTo>
                  <a:lnTo>
                    <a:pt x="97536" y="149352"/>
                  </a:lnTo>
                  <a:lnTo>
                    <a:pt x="92964" y="100584"/>
                  </a:lnTo>
                  <a:lnTo>
                    <a:pt x="89916" y="53340"/>
                  </a:lnTo>
                  <a:lnTo>
                    <a:pt x="88392" y="44196"/>
                  </a:lnTo>
                  <a:lnTo>
                    <a:pt x="88392" y="35052"/>
                  </a:lnTo>
                  <a:lnTo>
                    <a:pt x="83820" y="27432"/>
                  </a:lnTo>
                  <a:lnTo>
                    <a:pt x="74676" y="22860"/>
                  </a:lnTo>
                  <a:lnTo>
                    <a:pt x="65532" y="19812"/>
                  </a:lnTo>
                  <a:lnTo>
                    <a:pt x="59436" y="16764"/>
                  </a:lnTo>
                  <a:lnTo>
                    <a:pt x="47244" y="4572"/>
                  </a:lnTo>
                  <a:lnTo>
                    <a:pt x="53340" y="62484"/>
                  </a:lnTo>
                  <a:lnTo>
                    <a:pt x="59436" y="176784"/>
                  </a:lnTo>
                  <a:lnTo>
                    <a:pt x="68580" y="234696"/>
                  </a:lnTo>
                  <a:lnTo>
                    <a:pt x="71628" y="236220"/>
                  </a:lnTo>
                  <a:lnTo>
                    <a:pt x="77724" y="237744"/>
                  </a:lnTo>
                  <a:lnTo>
                    <a:pt x="80772" y="239268"/>
                  </a:lnTo>
                  <a:lnTo>
                    <a:pt x="86868" y="240792"/>
                  </a:lnTo>
                  <a:lnTo>
                    <a:pt x="89916" y="243840"/>
                  </a:lnTo>
                  <a:lnTo>
                    <a:pt x="96012" y="245364"/>
                  </a:lnTo>
                  <a:lnTo>
                    <a:pt x="99060" y="246888"/>
                  </a:lnTo>
                  <a:lnTo>
                    <a:pt x="103632" y="24688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864092" y="255016"/>
              <a:ext cx="180340" cy="73660"/>
            </a:xfrm>
            <a:custGeom>
              <a:avLst/>
              <a:gdLst/>
              <a:ahLst/>
              <a:cxnLst/>
              <a:rect l="l" t="t" r="r" b="b"/>
              <a:pathLst>
                <a:path w="180340" h="73660">
                  <a:moveTo>
                    <a:pt x="0" y="7619"/>
                  </a:moveTo>
                  <a:lnTo>
                    <a:pt x="10667" y="12191"/>
                  </a:lnTo>
                  <a:lnTo>
                    <a:pt x="21335" y="18287"/>
                  </a:lnTo>
                  <a:lnTo>
                    <a:pt x="32003" y="21335"/>
                  </a:lnTo>
                  <a:lnTo>
                    <a:pt x="42671" y="25907"/>
                  </a:lnTo>
                  <a:lnTo>
                    <a:pt x="54863" y="30479"/>
                  </a:lnTo>
                  <a:lnTo>
                    <a:pt x="65531" y="33527"/>
                  </a:lnTo>
                  <a:lnTo>
                    <a:pt x="77723" y="38100"/>
                  </a:lnTo>
                  <a:lnTo>
                    <a:pt x="88391" y="42672"/>
                  </a:lnTo>
                  <a:lnTo>
                    <a:pt x="100583" y="45719"/>
                  </a:lnTo>
                  <a:lnTo>
                    <a:pt x="111251" y="50291"/>
                  </a:lnTo>
                  <a:lnTo>
                    <a:pt x="123443" y="53339"/>
                  </a:lnTo>
                  <a:lnTo>
                    <a:pt x="135635" y="57911"/>
                  </a:lnTo>
                  <a:lnTo>
                    <a:pt x="146303" y="62483"/>
                  </a:lnTo>
                  <a:lnTo>
                    <a:pt x="156971" y="65531"/>
                  </a:lnTo>
                  <a:lnTo>
                    <a:pt x="169163" y="70103"/>
                  </a:lnTo>
                  <a:lnTo>
                    <a:pt x="179831" y="73151"/>
                  </a:lnTo>
                  <a:lnTo>
                    <a:pt x="179831" y="70103"/>
                  </a:lnTo>
                  <a:lnTo>
                    <a:pt x="163067" y="65531"/>
                  </a:lnTo>
                  <a:lnTo>
                    <a:pt x="146303" y="57911"/>
                  </a:lnTo>
                  <a:lnTo>
                    <a:pt x="129539" y="48767"/>
                  </a:lnTo>
                  <a:lnTo>
                    <a:pt x="114299" y="41148"/>
                  </a:lnTo>
                  <a:lnTo>
                    <a:pt x="97535" y="32003"/>
                  </a:lnTo>
                  <a:lnTo>
                    <a:pt x="80771" y="24383"/>
                  </a:lnTo>
                  <a:lnTo>
                    <a:pt x="64007" y="18287"/>
                  </a:lnTo>
                  <a:lnTo>
                    <a:pt x="45719" y="12191"/>
                  </a:lnTo>
                  <a:lnTo>
                    <a:pt x="39623" y="10667"/>
                  </a:lnTo>
                  <a:lnTo>
                    <a:pt x="33527" y="7619"/>
                  </a:lnTo>
                  <a:lnTo>
                    <a:pt x="28955" y="4572"/>
                  </a:lnTo>
                  <a:lnTo>
                    <a:pt x="22859" y="1524"/>
                  </a:lnTo>
                  <a:lnTo>
                    <a:pt x="16763" y="0"/>
                  </a:lnTo>
                  <a:lnTo>
                    <a:pt x="4571" y="3048"/>
                  </a:lnTo>
                  <a:lnTo>
                    <a:pt x="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35264" y="267207"/>
              <a:ext cx="417830" cy="239395"/>
            </a:xfrm>
            <a:custGeom>
              <a:avLst/>
              <a:gdLst/>
              <a:ahLst/>
              <a:cxnLst/>
              <a:rect l="l" t="t" r="r" b="b"/>
              <a:pathLst>
                <a:path w="417829" h="239395">
                  <a:moveTo>
                    <a:pt x="35052" y="140208"/>
                  </a:moveTo>
                  <a:lnTo>
                    <a:pt x="33528" y="103632"/>
                  </a:lnTo>
                  <a:lnTo>
                    <a:pt x="30480" y="68580"/>
                  </a:lnTo>
                  <a:lnTo>
                    <a:pt x="25908" y="33528"/>
                  </a:lnTo>
                  <a:lnTo>
                    <a:pt x="18288" y="0"/>
                  </a:lnTo>
                  <a:lnTo>
                    <a:pt x="13716" y="10668"/>
                  </a:lnTo>
                  <a:lnTo>
                    <a:pt x="13716" y="35052"/>
                  </a:lnTo>
                  <a:lnTo>
                    <a:pt x="7620" y="47244"/>
                  </a:lnTo>
                  <a:lnTo>
                    <a:pt x="7620" y="56388"/>
                  </a:lnTo>
                  <a:lnTo>
                    <a:pt x="6096" y="62484"/>
                  </a:lnTo>
                  <a:lnTo>
                    <a:pt x="3048" y="71628"/>
                  </a:lnTo>
                  <a:lnTo>
                    <a:pt x="4572" y="77724"/>
                  </a:lnTo>
                  <a:lnTo>
                    <a:pt x="0" y="100584"/>
                  </a:lnTo>
                  <a:lnTo>
                    <a:pt x="0" y="169164"/>
                  </a:lnTo>
                  <a:lnTo>
                    <a:pt x="35052" y="140208"/>
                  </a:lnTo>
                  <a:close/>
                </a:path>
                <a:path w="417829" h="239395">
                  <a:moveTo>
                    <a:pt x="245364" y="144780"/>
                  </a:moveTo>
                  <a:lnTo>
                    <a:pt x="243840" y="132588"/>
                  </a:lnTo>
                  <a:lnTo>
                    <a:pt x="239268" y="118872"/>
                  </a:lnTo>
                  <a:lnTo>
                    <a:pt x="236220" y="59436"/>
                  </a:lnTo>
                  <a:lnTo>
                    <a:pt x="233172" y="30480"/>
                  </a:lnTo>
                  <a:lnTo>
                    <a:pt x="228600" y="3048"/>
                  </a:lnTo>
                  <a:lnTo>
                    <a:pt x="204216" y="21336"/>
                  </a:lnTo>
                  <a:lnTo>
                    <a:pt x="202692" y="54864"/>
                  </a:lnTo>
                  <a:lnTo>
                    <a:pt x="205740" y="124968"/>
                  </a:lnTo>
                  <a:lnTo>
                    <a:pt x="208788" y="160020"/>
                  </a:lnTo>
                  <a:lnTo>
                    <a:pt x="211836" y="163068"/>
                  </a:lnTo>
                  <a:lnTo>
                    <a:pt x="216408" y="166116"/>
                  </a:lnTo>
                  <a:lnTo>
                    <a:pt x="220980" y="167640"/>
                  </a:lnTo>
                  <a:lnTo>
                    <a:pt x="225552" y="170688"/>
                  </a:lnTo>
                  <a:lnTo>
                    <a:pt x="231648" y="173736"/>
                  </a:lnTo>
                  <a:lnTo>
                    <a:pt x="236220" y="173736"/>
                  </a:lnTo>
                  <a:lnTo>
                    <a:pt x="240792" y="175260"/>
                  </a:lnTo>
                  <a:lnTo>
                    <a:pt x="245364" y="175260"/>
                  </a:lnTo>
                  <a:lnTo>
                    <a:pt x="245364" y="144780"/>
                  </a:lnTo>
                  <a:close/>
                </a:path>
                <a:path w="417829" h="239395">
                  <a:moveTo>
                    <a:pt x="417576" y="239268"/>
                  </a:moveTo>
                  <a:lnTo>
                    <a:pt x="413004" y="202692"/>
                  </a:lnTo>
                  <a:lnTo>
                    <a:pt x="406908" y="132588"/>
                  </a:lnTo>
                  <a:lnTo>
                    <a:pt x="402336" y="97536"/>
                  </a:lnTo>
                  <a:lnTo>
                    <a:pt x="399288" y="83820"/>
                  </a:lnTo>
                  <a:lnTo>
                    <a:pt x="399288" y="41148"/>
                  </a:lnTo>
                  <a:lnTo>
                    <a:pt x="396240" y="28956"/>
                  </a:lnTo>
                  <a:lnTo>
                    <a:pt x="390144" y="18288"/>
                  </a:lnTo>
                  <a:lnTo>
                    <a:pt x="377952" y="12192"/>
                  </a:lnTo>
                  <a:lnTo>
                    <a:pt x="358140" y="9144"/>
                  </a:lnTo>
                  <a:lnTo>
                    <a:pt x="362712" y="45720"/>
                  </a:lnTo>
                  <a:lnTo>
                    <a:pt x="362712" y="74676"/>
                  </a:lnTo>
                  <a:lnTo>
                    <a:pt x="368808" y="134112"/>
                  </a:lnTo>
                  <a:lnTo>
                    <a:pt x="368808" y="163068"/>
                  </a:lnTo>
                  <a:lnTo>
                    <a:pt x="374904" y="178308"/>
                  </a:lnTo>
                  <a:lnTo>
                    <a:pt x="371856" y="193548"/>
                  </a:lnTo>
                  <a:lnTo>
                    <a:pt x="370332" y="208788"/>
                  </a:lnTo>
                  <a:lnTo>
                    <a:pt x="374904" y="224028"/>
                  </a:lnTo>
                  <a:lnTo>
                    <a:pt x="379476" y="227076"/>
                  </a:lnTo>
                  <a:lnTo>
                    <a:pt x="384048" y="228600"/>
                  </a:lnTo>
                  <a:lnTo>
                    <a:pt x="390144" y="230124"/>
                  </a:lnTo>
                  <a:lnTo>
                    <a:pt x="396240" y="233172"/>
                  </a:lnTo>
                  <a:lnTo>
                    <a:pt x="400812" y="234696"/>
                  </a:lnTo>
                  <a:lnTo>
                    <a:pt x="406908" y="236220"/>
                  </a:lnTo>
                  <a:lnTo>
                    <a:pt x="411480" y="237744"/>
                  </a:lnTo>
                  <a:lnTo>
                    <a:pt x="417576" y="23926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839708" y="277875"/>
              <a:ext cx="226060" cy="86995"/>
            </a:xfrm>
            <a:custGeom>
              <a:avLst/>
              <a:gdLst/>
              <a:ahLst/>
              <a:cxnLst/>
              <a:rect l="l" t="t" r="r" b="b"/>
              <a:pathLst>
                <a:path w="226059" h="86995">
                  <a:moveTo>
                    <a:pt x="225552" y="86868"/>
                  </a:moveTo>
                  <a:lnTo>
                    <a:pt x="211836" y="82296"/>
                  </a:lnTo>
                  <a:lnTo>
                    <a:pt x="199644" y="77724"/>
                  </a:lnTo>
                  <a:lnTo>
                    <a:pt x="187452" y="71628"/>
                  </a:lnTo>
                  <a:lnTo>
                    <a:pt x="163068" y="62484"/>
                  </a:lnTo>
                  <a:lnTo>
                    <a:pt x="150876" y="56388"/>
                  </a:lnTo>
                  <a:lnTo>
                    <a:pt x="138684" y="51816"/>
                  </a:lnTo>
                  <a:lnTo>
                    <a:pt x="126492" y="45720"/>
                  </a:lnTo>
                  <a:lnTo>
                    <a:pt x="114300" y="41148"/>
                  </a:lnTo>
                  <a:lnTo>
                    <a:pt x="89916" y="28956"/>
                  </a:lnTo>
                  <a:lnTo>
                    <a:pt x="77724" y="24384"/>
                  </a:lnTo>
                  <a:lnTo>
                    <a:pt x="65532" y="18288"/>
                  </a:lnTo>
                  <a:lnTo>
                    <a:pt x="53340" y="13716"/>
                  </a:lnTo>
                  <a:lnTo>
                    <a:pt x="41148" y="7620"/>
                  </a:lnTo>
                  <a:lnTo>
                    <a:pt x="28956" y="3048"/>
                  </a:lnTo>
                  <a:lnTo>
                    <a:pt x="16764" y="0"/>
                  </a:lnTo>
                  <a:lnTo>
                    <a:pt x="10668" y="0"/>
                  </a:lnTo>
                  <a:lnTo>
                    <a:pt x="1524" y="3048"/>
                  </a:lnTo>
                  <a:lnTo>
                    <a:pt x="0" y="4572"/>
                  </a:lnTo>
                  <a:lnTo>
                    <a:pt x="0" y="7620"/>
                  </a:lnTo>
                  <a:lnTo>
                    <a:pt x="3048" y="10668"/>
                  </a:lnTo>
                  <a:lnTo>
                    <a:pt x="73152" y="36576"/>
                  </a:lnTo>
                  <a:lnTo>
                    <a:pt x="112776" y="48768"/>
                  </a:lnTo>
                  <a:lnTo>
                    <a:pt x="131064" y="56388"/>
                  </a:lnTo>
                  <a:lnTo>
                    <a:pt x="150876" y="62484"/>
                  </a:lnTo>
                  <a:lnTo>
                    <a:pt x="170688" y="70104"/>
                  </a:lnTo>
                  <a:lnTo>
                    <a:pt x="207264" y="82296"/>
                  </a:lnTo>
                  <a:lnTo>
                    <a:pt x="225552" y="868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190484" y="294639"/>
              <a:ext cx="902335" cy="439420"/>
            </a:xfrm>
            <a:custGeom>
              <a:avLst/>
              <a:gdLst/>
              <a:ahLst/>
              <a:cxnLst/>
              <a:rect l="l" t="t" r="r" b="b"/>
              <a:pathLst>
                <a:path w="902334" h="439420">
                  <a:moveTo>
                    <a:pt x="39624" y="170688"/>
                  </a:moveTo>
                  <a:lnTo>
                    <a:pt x="36576" y="141732"/>
                  </a:lnTo>
                  <a:lnTo>
                    <a:pt x="24384" y="86868"/>
                  </a:lnTo>
                  <a:lnTo>
                    <a:pt x="12192" y="128016"/>
                  </a:lnTo>
                  <a:lnTo>
                    <a:pt x="4572" y="173736"/>
                  </a:lnTo>
                  <a:lnTo>
                    <a:pt x="1524" y="219456"/>
                  </a:lnTo>
                  <a:lnTo>
                    <a:pt x="0" y="263652"/>
                  </a:lnTo>
                  <a:lnTo>
                    <a:pt x="4572" y="260604"/>
                  </a:lnTo>
                  <a:lnTo>
                    <a:pt x="10668" y="259080"/>
                  </a:lnTo>
                  <a:lnTo>
                    <a:pt x="21336" y="248412"/>
                  </a:lnTo>
                  <a:lnTo>
                    <a:pt x="24384" y="243840"/>
                  </a:lnTo>
                  <a:lnTo>
                    <a:pt x="33528" y="237744"/>
                  </a:lnTo>
                  <a:lnTo>
                    <a:pt x="33528" y="227076"/>
                  </a:lnTo>
                  <a:lnTo>
                    <a:pt x="36576" y="217932"/>
                  </a:lnTo>
                  <a:lnTo>
                    <a:pt x="38100" y="208788"/>
                  </a:lnTo>
                  <a:lnTo>
                    <a:pt x="36576" y="198120"/>
                  </a:lnTo>
                  <a:lnTo>
                    <a:pt x="39624" y="170688"/>
                  </a:lnTo>
                  <a:close/>
                </a:path>
                <a:path w="902334" h="439420">
                  <a:moveTo>
                    <a:pt x="85344" y="161544"/>
                  </a:moveTo>
                  <a:lnTo>
                    <a:pt x="83820" y="144780"/>
                  </a:lnTo>
                  <a:lnTo>
                    <a:pt x="80772" y="128016"/>
                  </a:lnTo>
                  <a:lnTo>
                    <a:pt x="79248" y="111252"/>
                  </a:lnTo>
                  <a:lnTo>
                    <a:pt x="79248" y="94488"/>
                  </a:lnTo>
                  <a:lnTo>
                    <a:pt x="76200" y="70104"/>
                  </a:lnTo>
                  <a:lnTo>
                    <a:pt x="73152" y="59436"/>
                  </a:lnTo>
                  <a:lnTo>
                    <a:pt x="68580" y="47244"/>
                  </a:lnTo>
                  <a:lnTo>
                    <a:pt x="65532" y="67056"/>
                  </a:lnTo>
                  <a:lnTo>
                    <a:pt x="60960" y="83820"/>
                  </a:lnTo>
                  <a:lnTo>
                    <a:pt x="54864" y="102108"/>
                  </a:lnTo>
                  <a:lnTo>
                    <a:pt x="54864" y="120396"/>
                  </a:lnTo>
                  <a:lnTo>
                    <a:pt x="56388" y="135636"/>
                  </a:lnTo>
                  <a:lnTo>
                    <a:pt x="50292" y="160020"/>
                  </a:lnTo>
                  <a:lnTo>
                    <a:pt x="54864" y="173736"/>
                  </a:lnTo>
                  <a:lnTo>
                    <a:pt x="51816" y="182880"/>
                  </a:lnTo>
                  <a:lnTo>
                    <a:pt x="50292" y="195072"/>
                  </a:lnTo>
                  <a:lnTo>
                    <a:pt x="51816" y="205740"/>
                  </a:lnTo>
                  <a:lnTo>
                    <a:pt x="50292" y="217932"/>
                  </a:lnTo>
                  <a:lnTo>
                    <a:pt x="54864" y="219456"/>
                  </a:lnTo>
                  <a:lnTo>
                    <a:pt x="71628" y="207264"/>
                  </a:lnTo>
                  <a:lnTo>
                    <a:pt x="80772" y="193548"/>
                  </a:lnTo>
                  <a:lnTo>
                    <a:pt x="83820" y="178308"/>
                  </a:lnTo>
                  <a:lnTo>
                    <a:pt x="85344" y="161544"/>
                  </a:lnTo>
                  <a:close/>
                </a:path>
                <a:path w="902334" h="439420">
                  <a:moveTo>
                    <a:pt x="129540" y="124968"/>
                  </a:moveTo>
                  <a:lnTo>
                    <a:pt x="123444" y="62484"/>
                  </a:lnTo>
                  <a:lnTo>
                    <a:pt x="118872" y="30480"/>
                  </a:lnTo>
                  <a:lnTo>
                    <a:pt x="117348" y="25908"/>
                  </a:lnTo>
                  <a:lnTo>
                    <a:pt x="117348" y="19812"/>
                  </a:lnTo>
                  <a:lnTo>
                    <a:pt x="118872" y="15240"/>
                  </a:lnTo>
                  <a:lnTo>
                    <a:pt x="114300" y="12192"/>
                  </a:lnTo>
                  <a:lnTo>
                    <a:pt x="111252" y="18288"/>
                  </a:lnTo>
                  <a:lnTo>
                    <a:pt x="108204" y="30480"/>
                  </a:lnTo>
                  <a:lnTo>
                    <a:pt x="105156" y="36576"/>
                  </a:lnTo>
                  <a:lnTo>
                    <a:pt x="103632" y="56388"/>
                  </a:lnTo>
                  <a:lnTo>
                    <a:pt x="105156" y="74676"/>
                  </a:lnTo>
                  <a:lnTo>
                    <a:pt x="103632" y="92964"/>
                  </a:lnTo>
                  <a:lnTo>
                    <a:pt x="99060" y="111252"/>
                  </a:lnTo>
                  <a:lnTo>
                    <a:pt x="103632" y="128016"/>
                  </a:lnTo>
                  <a:lnTo>
                    <a:pt x="100584" y="144780"/>
                  </a:lnTo>
                  <a:lnTo>
                    <a:pt x="97536" y="160020"/>
                  </a:lnTo>
                  <a:lnTo>
                    <a:pt x="99060" y="178308"/>
                  </a:lnTo>
                  <a:lnTo>
                    <a:pt x="108204" y="172212"/>
                  </a:lnTo>
                  <a:lnTo>
                    <a:pt x="111252" y="169164"/>
                  </a:lnTo>
                  <a:lnTo>
                    <a:pt x="117348" y="166116"/>
                  </a:lnTo>
                  <a:lnTo>
                    <a:pt x="129540" y="153924"/>
                  </a:lnTo>
                  <a:lnTo>
                    <a:pt x="129540" y="124968"/>
                  </a:lnTo>
                  <a:close/>
                </a:path>
                <a:path w="902334" h="439420">
                  <a:moveTo>
                    <a:pt x="227076" y="109728"/>
                  </a:moveTo>
                  <a:lnTo>
                    <a:pt x="224028" y="102108"/>
                  </a:lnTo>
                  <a:lnTo>
                    <a:pt x="217932" y="108204"/>
                  </a:lnTo>
                  <a:lnTo>
                    <a:pt x="211836" y="112776"/>
                  </a:lnTo>
                  <a:lnTo>
                    <a:pt x="199644" y="124968"/>
                  </a:lnTo>
                  <a:lnTo>
                    <a:pt x="195072" y="131064"/>
                  </a:lnTo>
                  <a:lnTo>
                    <a:pt x="193548" y="137160"/>
                  </a:lnTo>
                  <a:lnTo>
                    <a:pt x="193548" y="144780"/>
                  </a:lnTo>
                  <a:lnTo>
                    <a:pt x="195072" y="152400"/>
                  </a:lnTo>
                  <a:lnTo>
                    <a:pt x="201168" y="147828"/>
                  </a:lnTo>
                  <a:lnTo>
                    <a:pt x="207264" y="141732"/>
                  </a:lnTo>
                  <a:lnTo>
                    <a:pt x="214884" y="137160"/>
                  </a:lnTo>
                  <a:lnTo>
                    <a:pt x="220980" y="131064"/>
                  </a:lnTo>
                  <a:lnTo>
                    <a:pt x="225552" y="124968"/>
                  </a:lnTo>
                  <a:lnTo>
                    <a:pt x="227076" y="117348"/>
                  </a:lnTo>
                  <a:lnTo>
                    <a:pt x="227076" y="109728"/>
                  </a:lnTo>
                  <a:close/>
                </a:path>
                <a:path w="902334" h="439420">
                  <a:moveTo>
                    <a:pt x="283464" y="111252"/>
                  </a:moveTo>
                  <a:lnTo>
                    <a:pt x="281940" y="59436"/>
                  </a:lnTo>
                  <a:lnTo>
                    <a:pt x="275844" y="54864"/>
                  </a:lnTo>
                  <a:lnTo>
                    <a:pt x="268224" y="62484"/>
                  </a:lnTo>
                  <a:lnTo>
                    <a:pt x="260604" y="68580"/>
                  </a:lnTo>
                  <a:lnTo>
                    <a:pt x="254508" y="74676"/>
                  </a:lnTo>
                  <a:lnTo>
                    <a:pt x="248412" y="82296"/>
                  </a:lnTo>
                  <a:lnTo>
                    <a:pt x="245364" y="89916"/>
                  </a:lnTo>
                  <a:lnTo>
                    <a:pt x="242316" y="99060"/>
                  </a:lnTo>
                  <a:lnTo>
                    <a:pt x="242316" y="108204"/>
                  </a:lnTo>
                  <a:lnTo>
                    <a:pt x="245364" y="115824"/>
                  </a:lnTo>
                  <a:lnTo>
                    <a:pt x="260604" y="115824"/>
                  </a:lnTo>
                  <a:lnTo>
                    <a:pt x="265176" y="114300"/>
                  </a:lnTo>
                  <a:lnTo>
                    <a:pt x="269748" y="114300"/>
                  </a:lnTo>
                  <a:lnTo>
                    <a:pt x="274320" y="112776"/>
                  </a:lnTo>
                  <a:lnTo>
                    <a:pt x="278892" y="112776"/>
                  </a:lnTo>
                  <a:lnTo>
                    <a:pt x="283464" y="111252"/>
                  </a:lnTo>
                  <a:close/>
                </a:path>
                <a:path w="902334" h="439420">
                  <a:moveTo>
                    <a:pt x="333756" y="126492"/>
                  </a:moveTo>
                  <a:lnTo>
                    <a:pt x="332232" y="99060"/>
                  </a:lnTo>
                  <a:lnTo>
                    <a:pt x="332232" y="45720"/>
                  </a:lnTo>
                  <a:lnTo>
                    <a:pt x="330708" y="18288"/>
                  </a:lnTo>
                  <a:lnTo>
                    <a:pt x="298704" y="50292"/>
                  </a:lnTo>
                  <a:lnTo>
                    <a:pt x="298704" y="62484"/>
                  </a:lnTo>
                  <a:lnTo>
                    <a:pt x="301752" y="86868"/>
                  </a:lnTo>
                  <a:lnTo>
                    <a:pt x="301752" y="115824"/>
                  </a:lnTo>
                  <a:lnTo>
                    <a:pt x="304800" y="120396"/>
                  </a:lnTo>
                  <a:lnTo>
                    <a:pt x="313944" y="120396"/>
                  </a:lnTo>
                  <a:lnTo>
                    <a:pt x="326136" y="126492"/>
                  </a:lnTo>
                  <a:lnTo>
                    <a:pt x="333756" y="126492"/>
                  </a:lnTo>
                  <a:close/>
                </a:path>
                <a:path w="902334" h="439420">
                  <a:moveTo>
                    <a:pt x="621792" y="231648"/>
                  </a:moveTo>
                  <a:lnTo>
                    <a:pt x="620268" y="230124"/>
                  </a:lnTo>
                  <a:lnTo>
                    <a:pt x="612648" y="175260"/>
                  </a:lnTo>
                  <a:lnTo>
                    <a:pt x="600456" y="67056"/>
                  </a:lnTo>
                  <a:lnTo>
                    <a:pt x="592836" y="12192"/>
                  </a:lnTo>
                  <a:lnTo>
                    <a:pt x="559308" y="0"/>
                  </a:lnTo>
                  <a:lnTo>
                    <a:pt x="560832" y="42672"/>
                  </a:lnTo>
                  <a:lnTo>
                    <a:pt x="565404" y="85344"/>
                  </a:lnTo>
                  <a:lnTo>
                    <a:pt x="568452" y="129540"/>
                  </a:lnTo>
                  <a:lnTo>
                    <a:pt x="573024" y="173736"/>
                  </a:lnTo>
                  <a:lnTo>
                    <a:pt x="577596" y="185928"/>
                  </a:lnTo>
                  <a:lnTo>
                    <a:pt x="580644" y="211836"/>
                  </a:lnTo>
                  <a:lnTo>
                    <a:pt x="585216" y="224028"/>
                  </a:lnTo>
                  <a:lnTo>
                    <a:pt x="594360" y="227076"/>
                  </a:lnTo>
                  <a:lnTo>
                    <a:pt x="598932" y="230124"/>
                  </a:lnTo>
                  <a:lnTo>
                    <a:pt x="617220" y="236220"/>
                  </a:lnTo>
                  <a:lnTo>
                    <a:pt x="621792" y="236220"/>
                  </a:lnTo>
                  <a:lnTo>
                    <a:pt x="621792" y="231648"/>
                  </a:lnTo>
                  <a:close/>
                </a:path>
                <a:path w="902334" h="439420">
                  <a:moveTo>
                    <a:pt x="675132" y="259080"/>
                  </a:moveTo>
                  <a:lnTo>
                    <a:pt x="656844" y="91440"/>
                  </a:lnTo>
                  <a:lnTo>
                    <a:pt x="647700" y="35052"/>
                  </a:lnTo>
                  <a:lnTo>
                    <a:pt x="641604" y="28956"/>
                  </a:lnTo>
                  <a:lnTo>
                    <a:pt x="637032" y="28956"/>
                  </a:lnTo>
                  <a:lnTo>
                    <a:pt x="627888" y="25908"/>
                  </a:lnTo>
                  <a:lnTo>
                    <a:pt x="621792" y="25908"/>
                  </a:lnTo>
                  <a:lnTo>
                    <a:pt x="618744" y="24384"/>
                  </a:lnTo>
                  <a:lnTo>
                    <a:pt x="614172" y="21336"/>
                  </a:lnTo>
                  <a:lnTo>
                    <a:pt x="612648" y="27432"/>
                  </a:lnTo>
                  <a:lnTo>
                    <a:pt x="614172" y="32004"/>
                  </a:lnTo>
                  <a:lnTo>
                    <a:pt x="617220" y="44196"/>
                  </a:lnTo>
                  <a:lnTo>
                    <a:pt x="618744" y="92964"/>
                  </a:lnTo>
                  <a:lnTo>
                    <a:pt x="624840" y="141732"/>
                  </a:lnTo>
                  <a:lnTo>
                    <a:pt x="632460" y="192024"/>
                  </a:lnTo>
                  <a:lnTo>
                    <a:pt x="637032" y="243840"/>
                  </a:lnTo>
                  <a:lnTo>
                    <a:pt x="675132" y="259080"/>
                  </a:lnTo>
                  <a:close/>
                </a:path>
                <a:path w="902334" h="439420">
                  <a:moveTo>
                    <a:pt x="734568" y="280416"/>
                  </a:moveTo>
                  <a:lnTo>
                    <a:pt x="722376" y="169164"/>
                  </a:lnTo>
                  <a:lnTo>
                    <a:pt x="707136" y="56388"/>
                  </a:lnTo>
                  <a:lnTo>
                    <a:pt x="704088" y="53340"/>
                  </a:lnTo>
                  <a:lnTo>
                    <a:pt x="699516" y="51816"/>
                  </a:lnTo>
                  <a:lnTo>
                    <a:pt x="694944" y="48768"/>
                  </a:lnTo>
                  <a:lnTo>
                    <a:pt x="690372" y="47244"/>
                  </a:lnTo>
                  <a:lnTo>
                    <a:pt x="684276" y="45720"/>
                  </a:lnTo>
                  <a:lnTo>
                    <a:pt x="678180" y="45720"/>
                  </a:lnTo>
                  <a:lnTo>
                    <a:pt x="672084" y="44196"/>
                  </a:lnTo>
                  <a:lnTo>
                    <a:pt x="667512" y="41148"/>
                  </a:lnTo>
                  <a:lnTo>
                    <a:pt x="669036" y="67056"/>
                  </a:lnTo>
                  <a:lnTo>
                    <a:pt x="673608" y="94488"/>
                  </a:lnTo>
                  <a:lnTo>
                    <a:pt x="678180" y="120396"/>
                  </a:lnTo>
                  <a:lnTo>
                    <a:pt x="679704" y="147828"/>
                  </a:lnTo>
                  <a:lnTo>
                    <a:pt x="685800" y="204216"/>
                  </a:lnTo>
                  <a:lnTo>
                    <a:pt x="690372" y="234696"/>
                  </a:lnTo>
                  <a:lnTo>
                    <a:pt x="691896" y="263652"/>
                  </a:lnTo>
                  <a:lnTo>
                    <a:pt x="696468" y="266700"/>
                  </a:lnTo>
                  <a:lnTo>
                    <a:pt x="702564" y="269748"/>
                  </a:lnTo>
                  <a:lnTo>
                    <a:pt x="707136" y="272796"/>
                  </a:lnTo>
                  <a:lnTo>
                    <a:pt x="713232" y="274320"/>
                  </a:lnTo>
                  <a:lnTo>
                    <a:pt x="717804" y="277368"/>
                  </a:lnTo>
                  <a:lnTo>
                    <a:pt x="723900" y="278892"/>
                  </a:lnTo>
                  <a:lnTo>
                    <a:pt x="729996" y="278892"/>
                  </a:lnTo>
                  <a:lnTo>
                    <a:pt x="734568" y="280416"/>
                  </a:lnTo>
                  <a:close/>
                </a:path>
                <a:path w="902334" h="439420">
                  <a:moveTo>
                    <a:pt x="786384" y="301752"/>
                  </a:moveTo>
                  <a:lnTo>
                    <a:pt x="781812" y="245364"/>
                  </a:lnTo>
                  <a:lnTo>
                    <a:pt x="775716" y="190500"/>
                  </a:lnTo>
                  <a:lnTo>
                    <a:pt x="771144" y="132588"/>
                  </a:lnTo>
                  <a:lnTo>
                    <a:pt x="765048" y="76200"/>
                  </a:lnTo>
                  <a:lnTo>
                    <a:pt x="726948" y="60960"/>
                  </a:lnTo>
                  <a:lnTo>
                    <a:pt x="725424" y="86868"/>
                  </a:lnTo>
                  <a:lnTo>
                    <a:pt x="729996" y="112776"/>
                  </a:lnTo>
                  <a:lnTo>
                    <a:pt x="736092" y="138684"/>
                  </a:lnTo>
                  <a:lnTo>
                    <a:pt x="734568" y="164592"/>
                  </a:lnTo>
                  <a:lnTo>
                    <a:pt x="739140" y="195072"/>
                  </a:lnTo>
                  <a:lnTo>
                    <a:pt x="745236" y="257556"/>
                  </a:lnTo>
                  <a:lnTo>
                    <a:pt x="751332" y="286512"/>
                  </a:lnTo>
                  <a:lnTo>
                    <a:pt x="755904" y="288036"/>
                  </a:lnTo>
                  <a:lnTo>
                    <a:pt x="765048" y="294132"/>
                  </a:lnTo>
                  <a:lnTo>
                    <a:pt x="768096" y="297180"/>
                  </a:lnTo>
                  <a:lnTo>
                    <a:pt x="772668" y="298704"/>
                  </a:lnTo>
                  <a:lnTo>
                    <a:pt x="777240" y="301752"/>
                  </a:lnTo>
                  <a:lnTo>
                    <a:pt x="786384" y="301752"/>
                  </a:lnTo>
                  <a:close/>
                </a:path>
                <a:path w="902334" h="439420">
                  <a:moveTo>
                    <a:pt x="839724" y="321564"/>
                  </a:moveTo>
                  <a:lnTo>
                    <a:pt x="835152" y="300228"/>
                  </a:lnTo>
                  <a:lnTo>
                    <a:pt x="833628" y="278892"/>
                  </a:lnTo>
                  <a:lnTo>
                    <a:pt x="830580" y="256032"/>
                  </a:lnTo>
                  <a:lnTo>
                    <a:pt x="827532" y="236220"/>
                  </a:lnTo>
                  <a:lnTo>
                    <a:pt x="829056" y="205740"/>
                  </a:lnTo>
                  <a:lnTo>
                    <a:pt x="826008" y="175260"/>
                  </a:lnTo>
                  <a:lnTo>
                    <a:pt x="821436" y="144780"/>
                  </a:lnTo>
                  <a:lnTo>
                    <a:pt x="819912" y="114300"/>
                  </a:lnTo>
                  <a:lnTo>
                    <a:pt x="821436" y="108204"/>
                  </a:lnTo>
                  <a:lnTo>
                    <a:pt x="818388" y="102108"/>
                  </a:lnTo>
                  <a:lnTo>
                    <a:pt x="815340" y="97536"/>
                  </a:lnTo>
                  <a:lnTo>
                    <a:pt x="803148" y="91440"/>
                  </a:lnTo>
                  <a:lnTo>
                    <a:pt x="795528" y="89916"/>
                  </a:lnTo>
                  <a:lnTo>
                    <a:pt x="787908" y="86868"/>
                  </a:lnTo>
                  <a:lnTo>
                    <a:pt x="781812" y="83820"/>
                  </a:lnTo>
                  <a:lnTo>
                    <a:pt x="783336" y="99060"/>
                  </a:lnTo>
                  <a:lnTo>
                    <a:pt x="784860" y="120396"/>
                  </a:lnTo>
                  <a:lnTo>
                    <a:pt x="787908" y="143256"/>
                  </a:lnTo>
                  <a:lnTo>
                    <a:pt x="787908" y="187452"/>
                  </a:lnTo>
                  <a:lnTo>
                    <a:pt x="794004" y="217932"/>
                  </a:lnTo>
                  <a:lnTo>
                    <a:pt x="797052" y="246888"/>
                  </a:lnTo>
                  <a:lnTo>
                    <a:pt x="800100" y="278892"/>
                  </a:lnTo>
                  <a:lnTo>
                    <a:pt x="800100" y="307848"/>
                  </a:lnTo>
                  <a:lnTo>
                    <a:pt x="806196" y="309372"/>
                  </a:lnTo>
                  <a:lnTo>
                    <a:pt x="810768" y="310896"/>
                  </a:lnTo>
                  <a:lnTo>
                    <a:pt x="815340" y="313944"/>
                  </a:lnTo>
                  <a:lnTo>
                    <a:pt x="819912" y="315468"/>
                  </a:lnTo>
                  <a:lnTo>
                    <a:pt x="824484" y="318516"/>
                  </a:lnTo>
                  <a:lnTo>
                    <a:pt x="829056" y="320040"/>
                  </a:lnTo>
                  <a:lnTo>
                    <a:pt x="833628" y="320040"/>
                  </a:lnTo>
                  <a:lnTo>
                    <a:pt x="839724" y="321564"/>
                  </a:lnTo>
                  <a:close/>
                </a:path>
                <a:path w="902334" h="439420">
                  <a:moveTo>
                    <a:pt x="902208" y="417576"/>
                  </a:moveTo>
                  <a:lnTo>
                    <a:pt x="894588" y="342900"/>
                  </a:lnTo>
                  <a:lnTo>
                    <a:pt x="880872" y="118872"/>
                  </a:lnTo>
                  <a:lnTo>
                    <a:pt x="833628" y="102108"/>
                  </a:lnTo>
                  <a:lnTo>
                    <a:pt x="833628" y="109728"/>
                  </a:lnTo>
                  <a:lnTo>
                    <a:pt x="835152" y="115824"/>
                  </a:lnTo>
                  <a:lnTo>
                    <a:pt x="836676" y="123444"/>
                  </a:lnTo>
                  <a:lnTo>
                    <a:pt x="833628" y="131064"/>
                  </a:lnTo>
                  <a:lnTo>
                    <a:pt x="841248" y="170688"/>
                  </a:lnTo>
                  <a:lnTo>
                    <a:pt x="847344" y="254508"/>
                  </a:lnTo>
                  <a:lnTo>
                    <a:pt x="853440" y="295656"/>
                  </a:lnTo>
                  <a:lnTo>
                    <a:pt x="853440" y="310896"/>
                  </a:lnTo>
                  <a:lnTo>
                    <a:pt x="856488" y="324612"/>
                  </a:lnTo>
                  <a:lnTo>
                    <a:pt x="862584" y="338328"/>
                  </a:lnTo>
                  <a:lnTo>
                    <a:pt x="870204" y="352044"/>
                  </a:lnTo>
                  <a:lnTo>
                    <a:pt x="874776" y="358140"/>
                  </a:lnTo>
                  <a:lnTo>
                    <a:pt x="874776" y="362712"/>
                  </a:lnTo>
                  <a:lnTo>
                    <a:pt x="873252" y="367284"/>
                  </a:lnTo>
                  <a:lnTo>
                    <a:pt x="870204" y="371856"/>
                  </a:lnTo>
                  <a:lnTo>
                    <a:pt x="867156" y="377952"/>
                  </a:lnTo>
                  <a:lnTo>
                    <a:pt x="865632" y="382524"/>
                  </a:lnTo>
                  <a:lnTo>
                    <a:pt x="865632" y="387096"/>
                  </a:lnTo>
                  <a:lnTo>
                    <a:pt x="868680" y="393192"/>
                  </a:lnTo>
                  <a:lnTo>
                    <a:pt x="871728" y="405384"/>
                  </a:lnTo>
                  <a:lnTo>
                    <a:pt x="871728" y="428244"/>
                  </a:lnTo>
                  <a:lnTo>
                    <a:pt x="874776" y="438912"/>
                  </a:lnTo>
                  <a:lnTo>
                    <a:pt x="882396" y="434340"/>
                  </a:lnTo>
                  <a:lnTo>
                    <a:pt x="894588" y="422148"/>
                  </a:lnTo>
                  <a:lnTo>
                    <a:pt x="902208" y="417576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441688" y="415036"/>
              <a:ext cx="26034" cy="7620"/>
            </a:xfrm>
            <a:custGeom>
              <a:avLst/>
              <a:gdLst/>
              <a:ahLst/>
              <a:cxnLst/>
              <a:rect l="l" t="t" r="r" b="b"/>
              <a:pathLst>
                <a:path w="26034" h="7620">
                  <a:moveTo>
                    <a:pt x="0" y="4572"/>
                  </a:moveTo>
                  <a:lnTo>
                    <a:pt x="12191" y="7620"/>
                  </a:lnTo>
                  <a:lnTo>
                    <a:pt x="19811" y="7620"/>
                  </a:lnTo>
                  <a:lnTo>
                    <a:pt x="25907" y="6096"/>
                  </a:lnTo>
                  <a:lnTo>
                    <a:pt x="19811" y="3048"/>
                  </a:lnTo>
                  <a:lnTo>
                    <a:pt x="12191" y="0"/>
                  </a:lnTo>
                  <a:lnTo>
                    <a:pt x="6095" y="0"/>
                  </a:lnTo>
                  <a:lnTo>
                    <a:pt x="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059420" y="419607"/>
              <a:ext cx="1351915" cy="463550"/>
            </a:xfrm>
            <a:custGeom>
              <a:avLst/>
              <a:gdLst/>
              <a:ahLst/>
              <a:cxnLst/>
              <a:rect l="l" t="t" r="r" b="b"/>
              <a:pathLst>
                <a:path w="1351915" h="463550">
                  <a:moveTo>
                    <a:pt x="118872" y="67056"/>
                  </a:moveTo>
                  <a:lnTo>
                    <a:pt x="114300" y="53340"/>
                  </a:lnTo>
                  <a:lnTo>
                    <a:pt x="117348" y="39624"/>
                  </a:lnTo>
                  <a:lnTo>
                    <a:pt x="115824" y="25908"/>
                  </a:lnTo>
                  <a:lnTo>
                    <a:pt x="112776" y="13716"/>
                  </a:lnTo>
                  <a:lnTo>
                    <a:pt x="111252" y="0"/>
                  </a:lnTo>
                  <a:lnTo>
                    <a:pt x="99060" y="32004"/>
                  </a:lnTo>
                  <a:lnTo>
                    <a:pt x="91440" y="68580"/>
                  </a:lnTo>
                  <a:lnTo>
                    <a:pt x="88392" y="105156"/>
                  </a:lnTo>
                  <a:lnTo>
                    <a:pt x="89916" y="141732"/>
                  </a:lnTo>
                  <a:lnTo>
                    <a:pt x="86868" y="149352"/>
                  </a:lnTo>
                  <a:lnTo>
                    <a:pt x="83820" y="158496"/>
                  </a:lnTo>
                  <a:lnTo>
                    <a:pt x="85344" y="167640"/>
                  </a:lnTo>
                  <a:lnTo>
                    <a:pt x="88392" y="176784"/>
                  </a:lnTo>
                  <a:lnTo>
                    <a:pt x="103632" y="166116"/>
                  </a:lnTo>
                  <a:lnTo>
                    <a:pt x="112776" y="153924"/>
                  </a:lnTo>
                  <a:lnTo>
                    <a:pt x="117348" y="138684"/>
                  </a:lnTo>
                  <a:lnTo>
                    <a:pt x="117348" y="117348"/>
                  </a:lnTo>
                  <a:lnTo>
                    <a:pt x="115824" y="114300"/>
                  </a:lnTo>
                  <a:lnTo>
                    <a:pt x="114300" y="109728"/>
                  </a:lnTo>
                  <a:lnTo>
                    <a:pt x="117348" y="106680"/>
                  </a:lnTo>
                  <a:lnTo>
                    <a:pt x="115824" y="91440"/>
                  </a:lnTo>
                  <a:lnTo>
                    <a:pt x="118872" y="67056"/>
                  </a:lnTo>
                  <a:close/>
                </a:path>
                <a:path w="1351915" h="463550">
                  <a:moveTo>
                    <a:pt x="313944" y="25908"/>
                  </a:moveTo>
                  <a:lnTo>
                    <a:pt x="312420" y="18288"/>
                  </a:lnTo>
                  <a:lnTo>
                    <a:pt x="306324" y="22860"/>
                  </a:lnTo>
                  <a:lnTo>
                    <a:pt x="291084" y="32004"/>
                  </a:lnTo>
                  <a:lnTo>
                    <a:pt x="278892" y="44196"/>
                  </a:lnTo>
                  <a:lnTo>
                    <a:pt x="275844" y="50292"/>
                  </a:lnTo>
                  <a:lnTo>
                    <a:pt x="275844" y="57912"/>
                  </a:lnTo>
                  <a:lnTo>
                    <a:pt x="277368" y="67056"/>
                  </a:lnTo>
                  <a:lnTo>
                    <a:pt x="280416" y="67056"/>
                  </a:lnTo>
                  <a:lnTo>
                    <a:pt x="286512" y="62484"/>
                  </a:lnTo>
                  <a:lnTo>
                    <a:pt x="294132" y="56388"/>
                  </a:lnTo>
                  <a:lnTo>
                    <a:pt x="300228" y="51816"/>
                  </a:lnTo>
                  <a:lnTo>
                    <a:pt x="306324" y="45720"/>
                  </a:lnTo>
                  <a:lnTo>
                    <a:pt x="310896" y="39624"/>
                  </a:lnTo>
                  <a:lnTo>
                    <a:pt x="313944" y="32004"/>
                  </a:lnTo>
                  <a:lnTo>
                    <a:pt x="313944" y="25908"/>
                  </a:lnTo>
                  <a:close/>
                </a:path>
                <a:path w="1351915" h="463550">
                  <a:moveTo>
                    <a:pt x="981456" y="236220"/>
                  </a:moveTo>
                  <a:lnTo>
                    <a:pt x="978408" y="228600"/>
                  </a:lnTo>
                  <a:lnTo>
                    <a:pt x="973836" y="224028"/>
                  </a:lnTo>
                  <a:lnTo>
                    <a:pt x="969264" y="217932"/>
                  </a:lnTo>
                  <a:lnTo>
                    <a:pt x="952500" y="211836"/>
                  </a:lnTo>
                  <a:lnTo>
                    <a:pt x="915924" y="196596"/>
                  </a:lnTo>
                  <a:lnTo>
                    <a:pt x="897636" y="190500"/>
                  </a:lnTo>
                  <a:lnTo>
                    <a:pt x="879348" y="182880"/>
                  </a:lnTo>
                  <a:lnTo>
                    <a:pt x="842772" y="170688"/>
                  </a:lnTo>
                  <a:lnTo>
                    <a:pt x="826008" y="161544"/>
                  </a:lnTo>
                  <a:lnTo>
                    <a:pt x="801624" y="153924"/>
                  </a:lnTo>
                  <a:lnTo>
                    <a:pt x="775716" y="144780"/>
                  </a:lnTo>
                  <a:lnTo>
                    <a:pt x="752856" y="135636"/>
                  </a:lnTo>
                  <a:lnTo>
                    <a:pt x="728472" y="126492"/>
                  </a:lnTo>
                  <a:lnTo>
                    <a:pt x="704088" y="115824"/>
                  </a:lnTo>
                  <a:lnTo>
                    <a:pt x="681228" y="106680"/>
                  </a:lnTo>
                  <a:lnTo>
                    <a:pt x="656844" y="96012"/>
                  </a:lnTo>
                  <a:lnTo>
                    <a:pt x="633984" y="86868"/>
                  </a:lnTo>
                  <a:lnTo>
                    <a:pt x="609600" y="76200"/>
                  </a:lnTo>
                  <a:lnTo>
                    <a:pt x="560832" y="57912"/>
                  </a:lnTo>
                  <a:lnTo>
                    <a:pt x="537972" y="48768"/>
                  </a:lnTo>
                  <a:lnTo>
                    <a:pt x="513588" y="41148"/>
                  </a:lnTo>
                  <a:lnTo>
                    <a:pt x="487680" y="32004"/>
                  </a:lnTo>
                  <a:lnTo>
                    <a:pt x="463296" y="25908"/>
                  </a:lnTo>
                  <a:lnTo>
                    <a:pt x="435864" y="19812"/>
                  </a:lnTo>
                  <a:lnTo>
                    <a:pt x="429768" y="15240"/>
                  </a:lnTo>
                  <a:lnTo>
                    <a:pt x="423672" y="13716"/>
                  </a:lnTo>
                  <a:lnTo>
                    <a:pt x="419100" y="10668"/>
                  </a:lnTo>
                  <a:lnTo>
                    <a:pt x="411480" y="10668"/>
                  </a:lnTo>
                  <a:lnTo>
                    <a:pt x="403860" y="9144"/>
                  </a:lnTo>
                  <a:lnTo>
                    <a:pt x="397764" y="9144"/>
                  </a:lnTo>
                  <a:lnTo>
                    <a:pt x="391668" y="10668"/>
                  </a:lnTo>
                  <a:lnTo>
                    <a:pt x="384048" y="12192"/>
                  </a:lnTo>
                  <a:lnTo>
                    <a:pt x="341376" y="42672"/>
                  </a:lnTo>
                  <a:lnTo>
                    <a:pt x="321564" y="57912"/>
                  </a:lnTo>
                  <a:lnTo>
                    <a:pt x="281940" y="91440"/>
                  </a:lnTo>
                  <a:lnTo>
                    <a:pt x="263652" y="108204"/>
                  </a:lnTo>
                  <a:lnTo>
                    <a:pt x="224028" y="141732"/>
                  </a:lnTo>
                  <a:lnTo>
                    <a:pt x="208788" y="153924"/>
                  </a:lnTo>
                  <a:lnTo>
                    <a:pt x="192024" y="164592"/>
                  </a:lnTo>
                  <a:lnTo>
                    <a:pt x="161544" y="188976"/>
                  </a:lnTo>
                  <a:lnTo>
                    <a:pt x="146304" y="199644"/>
                  </a:lnTo>
                  <a:lnTo>
                    <a:pt x="131064" y="211836"/>
                  </a:lnTo>
                  <a:lnTo>
                    <a:pt x="117348" y="224028"/>
                  </a:lnTo>
                  <a:lnTo>
                    <a:pt x="102108" y="236220"/>
                  </a:lnTo>
                  <a:lnTo>
                    <a:pt x="92964" y="243840"/>
                  </a:lnTo>
                  <a:lnTo>
                    <a:pt x="83820" y="252984"/>
                  </a:lnTo>
                  <a:lnTo>
                    <a:pt x="73152" y="260604"/>
                  </a:lnTo>
                  <a:lnTo>
                    <a:pt x="64008" y="269748"/>
                  </a:lnTo>
                  <a:lnTo>
                    <a:pt x="51816" y="277368"/>
                  </a:lnTo>
                  <a:lnTo>
                    <a:pt x="42672" y="284988"/>
                  </a:lnTo>
                  <a:lnTo>
                    <a:pt x="18288" y="309372"/>
                  </a:lnTo>
                  <a:lnTo>
                    <a:pt x="9144" y="316992"/>
                  </a:lnTo>
                  <a:lnTo>
                    <a:pt x="3048" y="323088"/>
                  </a:lnTo>
                  <a:lnTo>
                    <a:pt x="0" y="330708"/>
                  </a:lnTo>
                  <a:lnTo>
                    <a:pt x="21336" y="339852"/>
                  </a:lnTo>
                  <a:lnTo>
                    <a:pt x="33528" y="344424"/>
                  </a:lnTo>
                  <a:lnTo>
                    <a:pt x="54864" y="353568"/>
                  </a:lnTo>
                  <a:lnTo>
                    <a:pt x="67056" y="359664"/>
                  </a:lnTo>
                  <a:lnTo>
                    <a:pt x="76200" y="365760"/>
                  </a:lnTo>
                  <a:lnTo>
                    <a:pt x="86868" y="370332"/>
                  </a:lnTo>
                  <a:lnTo>
                    <a:pt x="97536" y="376428"/>
                  </a:lnTo>
                  <a:lnTo>
                    <a:pt x="108204" y="381000"/>
                  </a:lnTo>
                  <a:lnTo>
                    <a:pt x="118872" y="387096"/>
                  </a:lnTo>
                  <a:lnTo>
                    <a:pt x="129540" y="391668"/>
                  </a:lnTo>
                  <a:lnTo>
                    <a:pt x="141732" y="396240"/>
                  </a:lnTo>
                  <a:lnTo>
                    <a:pt x="163068" y="405384"/>
                  </a:lnTo>
                  <a:lnTo>
                    <a:pt x="175260" y="408432"/>
                  </a:lnTo>
                  <a:lnTo>
                    <a:pt x="202692" y="423672"/>
                  </a:lnTo>
                  <a:lnTo>
                    <a:pt x="216408" y="429768"/>
                  </a:lnTo>
                  <a:lnTo>
                    <a:pt x="230124" y="434340"/>
                  </a:lnTo>
                  <a:lnTo>
                    <a:pt x="245364" y="440436"/>
                  </a:lnTo>
                  <a:lnTo>
                    <a:pt x="286512" y="463296"/>
                  </a:lnTo>
                  <a:lnTo>
                    <a:pt x="292608" y="463296"/>
                  </a:lnTo>
                  <a:lnTo>
                    <a:pt x="304800" y="451104"/>
                  </a:lnTo>
                  <a:lnTo>
                    <a:pt x="309372" y="445008"/>
                  </a:lnTo>
                  <a:lnTo>
                    <a:pt x="312420" y="437388"/>
                  </a:lnTo>
                  <a:lnTo>
                    <a:pt x="321564" y="428244"/>
                  </a:lnTo>
                  <a:lnTo>
                    <a:pt x="336804" y="406908"/>
                  </a:lnTo>
                  <a:lnTo>
                    <a:pt x="342900" y="394716"/>
                  </a:lnTo>
                  <a:lnTo>
                    <a:pt x="348996" y="384048"/>
                  </a:lnTo>
                  <a:lnTo>
                    <a:pt x="355092" y="371856"/>
                  </a:lnTo>
                  <a:lnTo>
                    <a:pt x="367284" y="350520"/>
                  </a:lnTo>
                  <a:lnTo>
                    <a:pt x="379476" y="335280"/>
                  </a:lnTo>
                  <a:lnTo>
                    <a:pt x="388620" y="320040"/>
                  </a:lnTo>
                  <a:lnTo>
                    <a:pt x="397764" y="303276"/>
                  </a:lnTo>
                  <a:lnTo>
                    <a:pt x="406908" y="288036"/>
                  </a:lnTo>
                  <a:lnTo>
                    <a:pt x="417576" y="271272"/>
                  </a:lnTo>
                  <a:lnTo>
                    <a:pt x="426720" y="256032"/>
                  </a:lnTo>
                  <a:lnTo>
                    <a:pt x="437388" y="240792"/>
                  </a:lnTo>
                  <a:lnTo>
                    <a:pt x="448056" y="227076"/>
                  </a:lnTo>
                  <a:lnTo>
                    <a:pt x="455676" y="224028"/>
                  </a:lnTo>
                  <a:lnTo>
                    <a:pt x="463296" y="222504"/>
                  </a:lnTo>
                  <a:lnTo>
                    <a:pt x="470916" y="224028"/>
                  </a:lnTo>
                  <a:lnTo>
                    <a:pt x="478536" y="224028"/>
                  </a:lnTo>
                  <a:lnTo>
                    <a:pt x="484632" y="227076"/>
                  </a:lnTo>
                  <a:lnTo>
                    <a:pt x="492252" y="228600"/>
                  </a:lnTo>
                  <a:lnTo>
                    <a:pt x="507492" y="228600"/>
                  </a:lnTo>
                  <a:lnTo>
                    <a:pt x="513588" y="233172"/>
                  </a:lnTo>
                  <a:lnTo>
                    <a:pt x="519684" y="236220"/>
                  </a:lnTo>
                  <a:lnTo>
                    <a:pt x="525780" y="240792"/>
                  </a:lnTo>
                  <a:lnTo>
                    <a:pt x="533400" y="242316"/>
                  </a:lnTo>
                  <a:lnTo>
                    <a:pt x="544068" y="246888"/>
                  </a:lnTo>
                  <a:lnTo>
                    <a:pt x="554736" y="249936"/>
                  </a:lnTo>
                  <a:lnTo>
                    <a:pt x="565404" y="254508"/>
                  </a:lnTo>
                  <a:lnTo>
                    <a:pt x="576072" y="257556"/>
                  </a:lnTo>
                  <a:lnTo>
                    <a:pt x="600456" y="260604"/>
                  </a:lnTo>
                  <a:lnTo>
                    <a:pt x="626364" y="260604"/>
                  </a:lnTo>
                  <a:lnTo>
                    <a:pt x="627888" y="256032"/>
                  </a:lnTo>
                  <a:lnTo>
                    <a:pt x="629412" y="249936"/>
                  </a:lnTo>
                  <a:lnTo>
                    <a:pt x="632460" y="245364"/>
                  </a:lnTo>
                  <a:lnTo>
                    <a:pt x="637032" y="242316"/>
                  </a:lnTo>
                  <a:lnTo>
                    <a:pt x="653796" y="245364"/>
                  </a:lnTo>
                  <a:lnTo>
                    <a:pt x="670560" y="246888"/>
                  </a:lnTo>
                  <a:lnTo>
                    <a:pt x="685800" y="249936"/>
                  </a:lnTo>
                  <a:lnTo>
                    <a:pt x="701040" y="254508"/>
                  </a:lnTo>
                  <a:lnTo>
                    <a:pt x="717804" y="257556"/>
                  </a:lnTo>
                  <a:lnTo>
                    <a:pt x="734568" y="262128"/>
                  </a:lnTo>
                  <a:lnTo>
                    <a:pt x="772668" y="269748"/>
                  </a:lnTo>
                  <a:lnTo>
                    <a:pt x="778764" y="272796"/>
                  </a:lnTo>
                  <a:lnTo>
                    <a:pt x="786384" y="275844"/>
                  </a:lnTo>
                  <a:lnTo>
                    <a:pt x="809244" y="280416"/>
                  </a:lnTo>
                  <a:lnTo>
                    <a:pt x="815340" y="280416"/>
                  </a:lnTo>
                  <a:lnTo>
                    <a:pt x="822960" y="278892"/>
                  </a:lnTo>
                  <a:lnTo>
                    <a:pt x="818388" y="275844"/>
                  </a:lnTo>
                  <a:lnTo>
                    <a:pt x="815340" y="274320"/>
                  </a:lnTo>
                  <a:lnTo>
                    <a:pt x="809244" y="272796"/>
                  </a:lnTo>
                  <a:lnTo>
                    <a:pt x="800100" y="269748"/>
                  </a:lnTo>
                  <a:lnTo>
                    <a:pt x="795528" y="269748"/>
                  </a:lnTo>
                  <a:lnTo>
                    <a:pt x="790956" y="268224"/>
                  </a:lnTo>
                  <a:lnTo>
                    <a:pt x="786384" y="265176"/>
                  </a:lnTo>
                  <a:lnTo>
                    <a:pt x="760476" y="256032"/>
                  </a:lnTo>
                  <a:lnTo>
                    <a:pt x="734568" y="245364"/>
                  </a:lnTo>
                  <a:lnTo>
                    <a:pt x="708660" y="236220"/>
                  </a:lnTo>
                  <a:lnTo>
                    <a:pt x="684276" y="224028"/>
                  </a:lnTo>
                  <a:lnTo>
                    <a:pt x="658368" y="214884"/>
                  </a:lnTo>
                  <a:lnTo>
                    <a:pt x="606552" y="193548"/>
                  </a:lnTo>
                  <a:lnTo>
                    <a:pt x="582168" y="182880"/>
                  </a:lnTo>
                  <a:lnTo>
                    <a:pt x="556260" y="172212"/>
                  </a:lnTo>
                  <a:lnTo>
                    <a:pt x="531876" y="161544"/>
                  </a:lnTo>
                  <a:lnTo>
                    <a:pt x="454152" y="129540"/>
                  </a:lnTo>
                  <a:lnTo>
                    <a:pt x="429768" y="120396"/>
                  </a:lnTo>
                  <a:lnTo>
                    <a:pt x="403860" y="109728"/>
                  </a:lnTo>
                  <a:lnTo>
                    <a:pt x="377952" y="100584"/>
                  </a:lnTo>
                  <a:lnTo>
                    <a:pt x="370332" y="97536"/>
                  </a:lnTo>
                  <a:lnTo>
                    <a:pt x="364236" y="94488"/>
                  </a:lnTo>
                  <a:lnTo>
                    <a:pt x="355092" y="92964"/>
                  </a:lnTo>
                  <a:lnTo>
                    <a:pt x="348996" y="89916"/>
                  </a:lnTo>
                  <a:lnTo>
                    <a:pt x="341376" y="86868"/>
                  </a:lnTo>
                  <a:lnTo>
                    <a:pt x="336804" y="82296"/>
                  </a:lnTo>
                  <a:lnTo>
                    <a:pt x="333756" y="76200"/>
                  </a:lnTo>
                  <a:lnTo>
                    <a:pt x="332232" y="70104"/>
                  </a:lnTo>
                  <a:lnTo>
                    <a:pt x="335280" y="67056"/>
                  </a:lnTo>
                  <a:lnTo>
                    <a:pt x="339852" y="64008"/>
                  </a:lnTo>
                  <a:lnTo>
                    <a:pt x="345948" y="62484"/>
                  </a:lnTo>
                  <a:lnTo>
                    <a:pt x="352044" y="62484"/>
                  </a:lnTo>
                  <a:lnTo>
                    <a:pt x="376428" y="74676"/>
                  </a:lnTo>
                  <a:lnTo>
                    <a:pt x="388620" y="79248"/>
                  </a:lnTo>
                  <a:lnTo>
                    <a:pt x="400812" y="85344"/>
                  </a:lnTo>
                  <a:lnTo>
                    <a:pt x="413004" y="89916"/>
                  </a:lnTo>
                  <a:lnTo>
                    <a:pt x="425196" y="96012"/>
                  </a:lnTo>
                  <a:lnTo>
                    <a:pt x="438912" y="100584"/>
                  </a:lnTo>
                  <a:lnTo>
                    <a:pt x="451104" y="105156"/>
                  </a:lnTo>
                  <a:lnTo>
                    <a:pt x="466344" y="111252"/>
                  </a:lnTo>
                  <a:lnTo>
                    <a:pt x="496824" y="126492"/>
                  </a:lnTo>
                  <a:lnTo>
                    <a:pt x="527304" y="138684"/>
                  </a:lnTo>
                  <a:lnTo>
                    <a:pt x="544068" y="146304"/>
                  </a:lnTo>
                  <a:lnTo>
                    <a:pt x="589788" y="164592"/>
                  </a:lnTo>
                  <a:lnTo>
                    <a:pt x="606552" y="170688"/>
                  </a:lnTo>
                  <a:lnTo>
                    <a:pt x="637032" y="182880"/>
                  </a:lnTo>
                  <a:lnTo>
                    <a:pt x="653796" y="188976"/>
                  </a:lnTo>
                  <a:lnTo>
                    <a:pt x="669036" y="195072"/>
                  </a:lnTo>
                  <a:lnTo>
                    <a:pt x="684276" y="202692"/>
                  </a:lnTo>
                  <a:lnTo>
                    <a:pt x="701040" y="208788"/>
                  </a:lnTo>
                  <a:lnTo>
                    <a:pt x="717804" y="208788"/>
                  </a:lnTo>
                  <a:lnTo>
                    <a:pt x="775716" y="166116"/>
                  </a:lnTo>
                  <a:lnTo>
                    <a:pt x="781812" y="155448"/>
                  </a:lnTo>
                  <a:lnTo>
                    <a:pt x="784860" y="155448"/>
                  </a:lnTo>
                  <a:lnTo>
                    <a:pt x="784860" y="156972"/>
                  </a:lnTo>
                  <a:lnTo>
                    <a:pt x="787908" y="160020"/>
                  </a:lnTo>
                  <a:lnTo>
                    <a:pt x="797052" y="163068"/>
                  </a:lnTo>
                  <a:lnTo>
                    <a:pt x="809244" y="167640"/>
                  </a:lnTo>
                  <a:lnTo>
                    <a:pt x="818388" y="170688"/>
                  </a:lnTo>
                  <a:lnTo>
                    <a:pt x="829056" y="175260"/>
                  </a:lnTo>
                  <a:lnTo>
                    <a:pt x="850392" y="181356"/>
                  </a:lnTo>
                  <a:lnTo>
                    <a:pt x="859536" y="185928"/>
                  </a:lnTo>
                  <a:lnTo>
                    <a:pt x="870204" y="190500"/>
                  </a:lnTo>
                  <a:lnTo>
                    <a:pt x="880872" y="193548"/>
                  </a:lnTo>
                  <a:lnTo>
                    <a:pt x="890016" y="198120"/>
                  </a:lnTo>
                  <a:lnTo>
                    <a:pt x="900684" y="202692"/>
                  </a:lnTo>
                  <a:lnTo>
                    <a:pt x="909828" y="205740"/>
                  </a:lnTo>
                  <a:lnTo>
                    <a:pt x="931164" y="214884"/>
                  </a:lnTo>
                  <a:lnTo>
                    <a:pt x="940308" y="219456"/>
                  </a:lnTo>
                  <a:lnTo>
                    <a:pt x="950976" y="222504"/>
                  </a:lnTo>
                  <a:lnTo>
                    <a:pt x="954024" y="228600"/>
                  </a:lnTo>
                  <a:lnTo>
                    <a:pt x="955548" y="234696"/>
                  </a:lnTo>
                  <a:lnTo>
                    <a:pt x="952500" y="239268"/>
                  </a:lnTo>
                  <a:lnTo>
                    <a:pt x="943356" y="248412"/>
                  </a:lnTo>
                  <a:lnTo>
                    <a:pt x="937260" y="252984"/>
                  </a:lnTo>
                  <a:lnTo>
                    <a:pt x="932688" y="257556"/>
                  </a:lnTo>
                  <a:lnTo>
                    <a:pt x="929640" y="262128"/>
                  </a:lnTo>
                  <a:lnTo>
                    <a:pt x="922020" y="263652"/>
                  </a:lnTo>
                  <a:lnTo>
                    <a:pt x="915924" y="266700"/>
                  </a:lnTo>
                  <a:lnTo>
                    <a:pt x="906780" y="275844"/>
                  </a:lnTo>
                  <a:lnTo>
                    <a:pt x="903732" y="280416"/>
                  </a:lnTo>
                  <a:lnTo>
                    <a:pt x="899160" y="284988"/>
                  </a:lnTo>
                  <a:lnTo>
                    <a:pt x="893064" y="288036"/>
                  </a:lnTo>
                  <a:lnTo>
                    <a:pt x="886968" y="289560"/>
                  </a:lnTo>
                  <a:lnTo>
                    <a:pt x="893064" y="291084"/>
                  </a:lnTo>
                  <a:lnTo>
                    <a:pt x="899160" y="294132"/>
                  </a:lnTo>
                  <a:lnTo>
                    <a:pt x="905256" y="295656"/>
                  </a:lnTo>
                  <a:lnTo>
                    <a:pt x="911352" y="295656"/>
                  </a:lnTo>
                  <a:lnTo>
                    <a:pt x="938784" y="277368"/>
                  </a:lnTo>
                  <a:lnTo>
                    <a:pt x="955548" y="263652"/>
                  </a:lnTo>
                  <a:lnTo>
                    <a:pt x="964692" y="257556"/>
                  </a:lnTo>
                  <a:lnTo>
                    <a:pt x="972312" y="249936"/>
                  </a:lnTo>
                  <a:lnTo>
                    <a:pt x="978408" y="242316"/>
                  </a:lnTo>
                  <a:lnTo>
                    <a:pt x="981456" y="236220"/>
                  </a:lnTo>
                  <a:close/>
                </a:path>
                <a:path w="1351915" h="463550">
                  <a:moveTo>
                    <a:pt x="1085088" y="228600"/>
                  </a:moveTo>
                  <a:lnTo>
                    <a:pt x="1080516" y="213360"/>
                  </a:lnTo>
                  <a:lnTo>
                    <a:pt x="1080516" y="198120"/>
                  </a:lnTo>
                  <a:lnTo>
                    <a:pt x="1078992" y="160020"/>
                  </a:lnTo>
                  <a:lnTo>
                    <a:pt x="1069848" y="48768"/>
                  </a:lnTo>
                  <a:lnTo>
                    <a:pt x="1068324" y="41148"/>
                  </a:lnTo>
                  <a:lnTo>
                    <a:pt x="1068324" y="33528"/>
                  </a:lnTo>
                  <a:lnTo>
                    <a:pt x="1069848" y="25908"/>
                  </a:lnTo>
                  <a:lnTo>
                    <a:pt x="1066800" y="16764"/>
                  </a:lnTo>
                  <a:lnTo>
                    <a:pt x="1053084" y="12192"/>
                  </a:lnTo>
                  <a:lnTo>
                    <a:pt x="1048512" y="9144"/>
                  </a:lnTo>
                  <a:lnTo>
                    <a:pt x="1039368" y="6096"/>
                  </a:lnTo>
                  <a:lnTo>
                    <a:pt x="1033272" y="6096"/>
                  </a:lnTo>
                  <a:lnTo>
                    <a:pt x="1028700" y="4572"/>
                  </a:lnTo>
                  <a:lnTo>
                    <a:pt x="1027176" y="21336"/>
                  </a:lnTo>
                  <a:lnTo>
                    <a:pt x="1028700" y="36576"/>
                  </a:lnTo>
                  <a:lnTo>
                    <a:pt x="1031748" y="53340"/>
                  </a:lnTo>
                  <a:lnTo>
                    <a:pt x="1033272" y="68580"/>
                  </a:lnTo>
                  <a:lnTo>
                    <a:pt x="1030224" y="73152"/>
                  </a:lnTo>
                  <a:lnTo>
                    <a:pt x="1033272" y="105156"/>
                  </a:lnTo>
                  <a:lnTo>
                    <a:pt x="1036320" y="161544"/>
                  </a:lnTo>
                  <a:lnTo>
                    <a:pt x="1040892" y="192024"/>
                  </a:lnTo>
                  <a:lnTo>
                    <a:pt x="1039368" y="213360"/>
                  </a:lnTo>
                  <a:lnTo>
                    <a:pt x="1042416" y="233172"/>
                  </a:lnTo>
                  <a:lnTo>
                    <a:pt x="1046988" y="252984"/>
                  </a:lnTo>
                  <a:lnTo>
                    <a:pt x="1048512" y="272796"/>
                  </a:lnTo>
                  <a:lnTo>
                    <a:pt x="1054608" y="272796"/>
                  </a:lnTo>
                  <a:lnTo>
                    <a:pt x="1057656" y="268224"/>
                  </a:lnTo>
                  <a:lnTo>
                    <a:pt x="1062228" y="263652"/>
                  </a:lnTo>
                  <a:lnTo>
                    <a:pt x="1068324" y="259080"/>
                  </a:lnTo>
                  <a:lnTo>
                    <a:pt x="1071372" y="252984"/>
                  </a:lnTo>
                  <a:lnTo>
                    <a:pt x="1085088" y="242316"/>
                  </a:lnTo>
                  <a:lnTo>
                    <a:pt x="1085088" y="228600"/>
                  </a:lnTo>
                  <a:close/>
                </a:path>
                <a:path w="1351915" h="463550">
                  <a:moveTo>
                    <a:pt x="1325880" y="35052"/>
                  </a:moveTo>
                  <a:lnTo>
                    <a:pt x="1324356" y="28956"/>
                  </a:lnTo>
                  <a:lnTo>
                    <a:pt x="1324356" y="21336"/>
                  </a:lnTo>
                  <a:lnTo>
                    <a:pt x="1322832" y="13716"/>
                  </a:lnTo>
                  <a:lnTo>
                    <a:pt x="1318260" y="7620"/>
                  </a:lnTo>
                  <a:lnTo>
                    <a:pt x="1299972" y="24384"/>
                  </a:lnTo>
                  <a:lnTo>
                    <a:pt x="1298448" y="32004"/>
                  </a:lnTo>
                  <a:lnTo>
                    <a:pt x="1298448" y="41148"/>
                  </a:lnTo>
                  <a:lnTo>
                    <a:pt x="1301496" y="48768"/>
                  </a:lnTo>
                  <a:lnTo>
                    <a:pt x="1306068" y="54864"/>
                  </a:lnTo>
                  <a:lnTo>
                    <a:pt x="1309116" y="48768"/>
                  </a:lnTo>
                  <a:lnTo>
                    <a:pt x="1315212" y="45720"/>
                  </a:lnTo>
                  <a:lnTo>
                    <a:pt x="1322832" y="41148"/>
                  </a:lnTo>
                  <a:lnTo>
                    <a:pt x="1325880" y="35052"/>
                  </a:lnTo>
                  <a:close/>
                </a:path>
                <a:path w="1351915" h="463550">
                  <a:moveTo>
                    <a:pt x="1351788" y="15240"/>
                  </a:moveTo>
                  <a:lnTo>
                    <a:pt x="1342644" y="10668"/>
                  </a:lnTo>
                  <a:lnTo>
                    <a:pt x="1339596" y="10668"/>
                  </a:lnTo>
                  <a:lnTo>
                    <a:pt x="1338072" y="13716"/>
                  </a:lnTo>
                  <a:lnTo>
                    <a:pt x="1338072" y="16764"/>
                  </a:lnTo>
                  <a:lnTo>
                    <a:pt x="1339596" y="21336"/>
                  </a:lnTo>
                  <a:lnTo>
                    <a:pt x="1342644" y="24384"/>
                  </a:lnTo>
                  <a:lnTo>
                    <a:pt x="1351788" y="15240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449308" y="443992"/>
              <a:ext cx="48895" cy="13970"/>
            </a:xfrm>
            <a:custGeom>
              <a:avLst/>
              <a:gdLst/>
              <a:ahLst/>
              <a:cxnLst/>
              <a:rect l="l" t="t" r="r" b="b"/>
              <a:pathLst>
                <a:path w="48895" h="13970">
                  <a:moveTo>
                    <a:pt x="0" y="4572"/>
                  </a:moveTo>
                  <a:lnTo>
                    <a:pt x="3048" y="7619"/>
                  </a:lnTo>
                  <a:lnTo>
                    <a:pt x="9144" y="9143"/>
                  </a:lnTo>
                  <a:lnTo>
                    <a:pt x="13716" y="12191"/>
                  </a:lnTo>
                  <a:lnTo>
                    <a:pt x="18288" y="12191"/>
                  </a:lnTo>
                  <a:lnTo>
                    <a:pt x="24384" y="13715"/>
                  </a:lnTo>
                  <a:lnTo>
                    <a:pt x="41148" y="13715"/>
                  </a:lnTo>
                  <a:lnTo>
                    <a:pt x="47244" y="10667"/>
                  </a:lnTo>
                  <a:lnTo>
                    <a:pt x="48768" y="9143"/>
                  </a:lnTo>
                  <a:lnTo>
                    <a:pt x="47244" y="6096"/>
                  </a:lnTo>
                  <a:lnTo>
                    <a:pt x="44196" y="3048"/>
                  </a:lnTo>
                  <a:lnTo>
                    <a:pt x="41148" y="3048"/>
                  </a:lnTo>
                  <a:lnTo>
                    <a:pt x="36576" y="1524"/>
                  </a:lnTo>
                  <a:lnTo>
                    <a:pt x="33528" y="0"/>
                  </a:lnTo>
                  <a:lnTo>
                    <a:pt x="15240" y="0"/>
                  </a:lnTo>
                  <a:lnTo>
                    <a:pt x="12192" y="1524"/>
                  </a:lnTo>
                  <a:lnTo>
                    <a:pt x="6096" y="1524"/>
                  </a:lnTo>
                  <a:lnTo>
                    <a:pt x="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142984" y="447040"/>
              <a:ext cx="56515" cy="201295"/>
            </a:xfrm>
            <a:custGeom>
              <a:avLst/>
              <a:gdLst/>
              <a:ahLst/>
              <a:cxnLst/>
              <a:rect l="l" t="t" r="r" b="b"/>
              <a:pathLst>
                <a:path w="56515" h="201295">
                  <a:moveTo>
                    <a:pt x="0" y="0"/>
                  </a:moveTo>
                  <a:lnTo>
                    <a:pt x="3047" y="50291"/>
                  </a:lnTo>
                  <a:lnTo>
                    <a:pt x="12191" y="152400"/>
                  </a:lnTo>
                  <a:lnTo>
                    <a:pt x="18287" y="201167"/>
                  </a:lnTo>
                  <a:lnTo>
                    <a:pt x="56387" y="175259"/>
                  </a:lnTo>
                  <a:lnTo>
                    <a:pt x="50291" y="88391"/>
                  </a:lnTo>
                  <a:lnTo>
                    <a:pt x="50291" y="68579"/>
                  </a:lnTo>
                  <a:lnTo>
                    <a:pt x="47243" y="50291"/>
                  </a:lnTo>
                  <a:lnTo>
                    <a:pt x="45719" y="32003"/>
                  </a:lnTo>
                  <a:lnTo>
                    <a:pt x="47243" y="15239"/>
                  </a:lnTo>
                  <a:lnTo>
                    <a:pt x="41147" y="13715"/>
                  </a:lnTo>
                  <a:lnTo>
                    <a:pt x="35051" y="10667"/>
                  </a:lnTo>
                  <a:lnTo>
                    <a:pt x="30479" y="9143"/>
                  </a:lnTo>
                  <a:lnTo>
                    <a:pt x="24383" y="6095"/>
                  </a:lnTo>
                  <a:lnTo>
                    <a:pt x="19811" y="4571"/>
                  </a:lnTo>
                  <a:lnTo>
                    <a:pt x="13715" y="3048"/>
                  </a:lnTo>
                  <a:lnTo>
                    <a:pt x="76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454136" y="447040"/>
              <a:ext cx="27940" cy="20320"/>
            </a:xfrm>
            <a:custGeom>
              <a:avLst/>
              <a:gdLst/>
              <a:ahLst/>
              <a:cxnLst/>
              <a:rect l="l" t="t" r="r" b="b"/>
              <a:pathLst>
                <a:path w="27940" h="20320">
                  <a:moveTo>
                    <a:pt x="0" y="6095"/>
                  </a:moveTo>
                  <a:lnTo>
                    <a:pt x="0" y="15239"/>
                  </a:lnTo>
                  <a:lnTo>
                    <a:pt x="3047" y="19811"/>
                  </a:lnTo>
                  <a:lnTo>
                    <a:pt x="9143" y="18287"/>
                  </a:lnTo>
                  <a:lnTo>
                    <a:pt x="15239" y="13715"/>
                  </a:lnTo>
                  <a:lnTo>
                    <a:pt x="27431" y="1524"/>
                  </a:lnTo>
                  <a:lnTo>
                    <a:pt x="12191" y="1524"/>
                  </a:lnTo>
                  <a:lnTo>
                    <a:pt x="6095" y="0"/>
                  </a:lnTo>
                  <a:lnTo>
                    <a:pt x="1523" y="3048"/>
                  </a:lnTo>
                  <a:lnTo>
                    <a:pt x="0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102092" y="450088"/>
              <a:ext cx="30480" cy="180340"/>
            </a:xfrm>
            <a:custGeom>
              <a:avLst/>
              <a:gdLst/>
              <a:ahLst/>
              <a:cxnLst/>
              <a:rect l="l" t="t" r="r" b="b"/>
              <a:pathLst>
                <a:path w="30479" h="180340">
                  <a:moveTo>
                    <a:pt x="0" y="83819"/>
                  </a:moveTo>
                  <a:lnTo>
                    <a:pt x="0" y="115823"/>
                  </a:lnTo>
                  <a:lnTo>
                    <a:pt x="1524" y="147827"/>
                  </a:lnTo>
                  <a:lnTo>
                    <a:pt x="0" y="179831"/>
                  </a:lnTo>
                  <a:lnTo>
                    <a:pt x="9143" y="175259"/>
                  </a:lnTo>
                  <a:lnTo>
                    <a:pt x="15239" y="170687"/>
                  </a:lnTo>
                  <a:lnTo>
                    <a:pt x="21335" y="164591"/>
                  </a:lnTo>
                  <a:lnTo>
                    <a:pt x="27431" y="160019"/>
                  </a:lnTo>
                  <a:lnTo>
                    <a:pt x="30480" y="120395"/>
                  </a:lnTo>
                  <a:lnTo>
                    <a:pt x="28956" y="79247"/>
                  </a:lnTo>
                  <a:lnTo>
                    <a:pt x="24383" y="39623"/>
                  </a:lnTo>
                  <a:lnTo>
                    <a:pt x="21335" y="0"/>
                  </a:lnTo>
                  <a:lnTo>
                    <a:pt x="15239" y="12191"/>
                  </a:lnTo>
                  <a:lnTo>
                    <a:pt x="12191" y="24383"/>
                  </a:lnTo>
                  <a:lnTo>
                    <a:pt x="9143" y="53339"/>
                  </a:lnTo>
                  <a:lnTo>
                    <a:pt x="0" y="83819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483092" y="456184"/>
              <a:ext cx="47625" cy="30480"/>
            </a:xfrm>
            <a:custGeom>
              <a:avLst/>
              <a:gdLst/>
              <a:ahLst/>
              <a:cxnLst/>
              <a:rect l="l" t="t" r="r" b="b"/>
              <a:pathLst>
                <a:path w="47625" h="30479">
                  <a:moveTo>
                    <a:pt x="0" y="19812"/>
                  </a:moveTo>
                  <a:lnTo>
                    <a:pt x="15239" y="25908"/>
                  </a:lnTo>
                  <a:lnTo>
                    <a:pt x="21335" y="28956"/>
                  </a:lnTo>
                  <a:lnTo>
                    <a:pt x="27431" y="30480"/>
                  </a:lnTo>
                  <a:lnTo>
                    <a:pt x="33527" y="25908"/>
                  </a:lnTo>
                  <a:lnTo>
                    <a:pt x="38099" y="19812"/>
                  </a:lnTo>
                  <a:lnTo>
                    <a:pt x="42671" y="15240"/>
                  </a:lnTo>
                  <a:lnTo>
                    <a:pt x="47243" y="9144"/>
                  </a:lnTo>
                  <a:lnTo>
                    <a:pt x="41147" y="4572"/>
                  </a:lnTo>
                  <a:lnTo>
                    <a:pt x="33527" y="0"/>
                  </a:lnTo>
                  <a:lnTo>
                    <a:pt x="27431" y="0"/>
                  </a:lnTo>
                  <a:lnTo>
                    <a:pt x="21335" y="1524"/>
                  </a:lnTo>
                  <a:lnTo>
                    <a:pt x="9143" y="10668"/>
                  </a:lnTo>
                  <a:lnTo>
                    <a:pt x="0" y="19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316720" y="456183"/>
              <a:ext cx="142240" cy="157480"/>
            </a:xfrm>
            <a:custGeom>
              <a:avLst/>
              <a:gdLst/>
              <a:ahLst/>
              <a:cxnLst/>
              <a:rect l="l" t="t" r="r" b="b"/>
              <a:pathLst>
                <a:path w="142240" h="157479">
                  <a:moveTo>
                    <a:pt x="32004" y="32004"/>
                  </a:moveTo>
                  <a:lnTo>
                    <a:pt x="28956" y="24384"/>
                  </a:lnTo>
                  <a:lnTo>
                    <a:pt x="28956" y="0"/>
                  </a:lnTo>
                  <a:lnTo>
                    <a:pt x="19812" y="3048"/>
                  </a:lnTo>
                  <a:lnTo>
                    <a:pt x="13716" y="7620"/>
                  </a:lnTo>
                  <a:lnTo>
                    <a:pt x="6096" y="12192"/>
                  </a:lnTo>
                  <a:lnTo>
                    <a:pt x="1524" y="18288"/>
                  </a:lnTo>
                  <a:lnTo>
                    <a:pt x="1524" y="27432"/>
                  </a:lnTo>
                  <a:lnTo>
                    <a:pt x="0" y="36576"/>
                  </a:lnTo>
                  <a:lnTo>
                    <a:pt x="0" y="47244"/>
                  </a:lnTo>
                  <a:lnTo>
                    <a:pt x="3048" y="56388"/>
                  </a:lnTo>
                  <a:lnTo>
                    <a:pt x="9144" y="50292"/>
                  </a:lnTo>
                  <a:lnTo>
                    <a:pt x="16764" y="44196"/>
                  </a:lnTo>
                  <a:lnTo>
                    <a:pt x="22860" y="38100"/>
                  </a:lnTo>
                  <a:lnTo>
                    <a:pt x="32004" y="32004"/>
                  </a:lnTo>
                  <a:close/>
                </a:path>
                <a:path w="142240" h="157479">
                  <a:moveTo>
                    <a:pt x="141732" y="126492"/>
                  </a:moveTo>
                  <a:lnTo>
                    <a:pt x="138684" y="112776"/>
                  </a:lnTo>
                  <a:lnTo>
                    <a:pt x="135636" y="97536"/>
                  </a:lnTo>
                  <a:lnTo>
                    <a:pt x="129540" y="82296"/>
                  </a:lnTo>
                  <a:lnTo>
                    <a:pt x="117348" y="54864"/>
                  </a:lnTo>
                  <a:lnTo>
                    <a:pt x="112776" y="41148"/>
                  </a:lnTo>
                  <a:lnTo>
                    <a:pt x="106680" y="25908"/>
                  </a:lnTo>
                  <a:lnTo>
                    <a:pt x="103632" y="12192"/>
                  </a:lnTo>
                  <a:lnTo>
                    <a:pt x="97536" y="13716"/>
                  </a:lnTo>
                  <a:lnTo>
                    <a:pt x="94488" y="15240"/>
                  </a:lnTo>
                  <a:lnTo>
                    <a:pt x="89916" y="18288"/>
                  </a:lnTo>
                  <a:lnTo>
                    <a:pt x="86868" y="21336"/>
                  </a:lnTo>
                  <a:lnTo>
                    <a:pt x="92964" y="54864"/>
                  </a:lnTo>
                  <a:lnTo>
                    <a:pt x="100584" y="89916"/>
                  </a:lnTo>
                  <a:lnTo>
                    <a:pt x="109728" y="121920"/>
                  </a:lnTo>
                  <a:lnTo>
                    <a:pt x="114300" y="156972"/>
                  </a:lnTo>
                  <a:lnTo>
                    <a:pt x="121920" y="149352"/>
                  </a:lnTo>
                  <a:lnTo>
                    <a:pt x="131064" y="143256"/>
                  </a:lnTo>
                  <a:lnTo>
                    <a:pt x="135636" y="135636"/>
                  </a:lnTo>
                  <a:lnTo>
                    <a:pt x="141732" y="12649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527288" y="471424"/>
              <a:ext cx="33655" cy="22860"/>
            </a:xfrm>
            <a:custGeom>
              <a:avLst/>
              <a:gdLst/>
              <a:ahLst/>
              <a:cxnLst/>
              <a:rect l="l" t="t" r="r" b="b"/>
              <a:pathLst>
                <a:path w="33654" h="22859">
                  <a:moveTo>
                    <a:pt x="0" y="21335"/>
                  </a:moveTo>
                  <a:lnTo>
                    <a:pt x="4571" y="22859"/>
                  </a:lnTo>
                  <a:lnTo>
                    <a:pt x="10667" y="21335"/>
                  </a:lnTo>
                  <a:lnTo>
                    <a:pt x="13715" y="19811"/>
                  </a:lnTo>
                  <a:lnTo>
                    <a:pt x="22859" y="13716"/>
                  </a:lnTo>
                  <a:lnTo>
                    <a:pt x="25907" y="10668"/>
                  </a:lnTo>
                  <a:lnTo>
                    <a:pt x="28955" y="6096"/>
                  </a:lnTo>
                  <a:lnTo>
                    <a:pt x="33527" y="4572"/>
                  </a:lnTo>
                  <a:lnTo>
                    <a:pt x="24383" y="0"/>
                  </a:lnTo>
                  <a:lnTo>
                    <a:pt x="19811" y="0"/>
                  </a:lnTo>
                  <a:lnTo>
                    <a:pt x="13715" y="4572"/>
                  </a:lnTo>
                  <a:lnTo>
                    <a:pt x="7619" y="10668"/>
                  </a:lnTo>
                  <a:lnTo>
                    <a:pt x="3047" y="16764"/>
                  </a:lnTo>
                  <a:lnTo>
                    <a:pt x="0" y="213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205468" y="471424"/>
              <a:ext cx="47625" cy="134620"/>
            </a:xfrm>
            <a:custGeom>
              <a:avLst/>
              <a:gdLst/>
              <a:ahLst/>
              <a:cxnLst/>
              <a:rect l="l" t="t" r="r" b="b"/>
              <a:pathLst>
                <a:path w="47625" h="134620">
                  <a:moveTo>
                    <a:pt x="0" y="0"/>
                  </a:moveTo>
                  <a:lnTo>
                    <a:pt x="0" y="24383"/>
                  </a:lnTo>
                  <a:lnTo>
                    <a:pt x="3047" y="48768"/>
                  </a:lnTo>
                  <a:lnTo>
                    <a:pt x="6095" y="76200"/>
                  </a:lnTo>
                  <a:lnTo>
                    <a:pt x="6095" y="102107"/>
                  </a:lnTo>
                  <a:lnTo>
                    <a:pt x="12191" y="109727"/>
                  </a:lnTo>
                  <a:lnTo>
                    <a:pt x="12191" y="126492"/>
                  </a:lnTo>
                  <a:lnTo>
                    <a:pt x="15239" y="134111"/>
                  </a:lnTo>
                  <a:lnTo>
                    <a:pt x="33527" y="123444"/>
                  </a:lnTo>
                  <a:lnTo>
                    <a:pt x="44195" y="109727"/>
                  </a:lnTo>
                  <a:lnTo>
                    <a:pt x="47243" y="94487"/>
                  </a:lnTo>
                  <a:lnTo>
                    <a:pt x="47243" y="77724"/>
                  </a:lnTo>
                  <a:lnTo>
                    <a:pt x="44195" y="59435"/>
                  </a:lnTo>
                  <a:lnTo>
                    <a:pt x="38099" y="25907"/>
                  </a:lnTo>
                  <a:lnTo>
                    <a:pt x="36575" y="10668"/>
                  </a:lnTo>
                  <a:lnTo>
                    <a:pt x="32003" y="10668"/>
                  </a:lnTo>
                  <a:lnTo>
                    <a:pt x="27431" y="7620"/>
                  </a:lnTo>
                  <a:lnTo>
                    <a:pt x="457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470644" y="471424"/>
              <a:ext cx="45720" cy="17145"/>
            </a:xfrm>
            <a:custGeom>
              <a:avLst/>
              <a:gdLst/>
              <a:ahLst/>
              <a:cxnLst/>
              <a:rect l="l" t="t" r="r" b="b"/>
              <a:pathLst>
                <a:path w="45720" h="17145">
                  <a:moveTo>
                    <a:pt x="0" y="10668"/>
                  </a:moveTo>
                  <a:lnTo>
                    <a:pt x="3047" y="13716"/>
                  </a:lnTo>
                  <a:lnTo>
                    <a:pt x="6095" y="13716"/>
                  </a:lnTo>
                  <a:lnTo>
                    <a:pt x="9143" y="15240"/>
                  </a:lnTo>
                  <a:lnTo>
                    <a:pt x="13715" y="15240"/>
                  </a:lnTo>
                  <a:lnTo>
                    <a:pt x="18287" y="16764"/>
                  </a:lnTo>
                  <a:lnTo>
                    <a:pt x="30479" y="16764"/>
                  </a:lnTo>
                  <a:lnTo>
                    <a:pt x="44195" y="12192"/>
                  </a:lnTo>
                  <a:lnTo>
                    <a:pt x="45719" y="7620"/>
                  </a:lnTo>
                  <a:lnTo>
                    <a:pt x="39623" y="4572"/>
                  </a:lnTo>
                  <a:lnTo>
                    <a:pt x="33527" y="3048"/>
                  </a:lnTo>
                  <a:lnTo>
                    <a:pt x="18287" y="0"/>
                  </a:lnTo>
                  <a:lnTo>
                    <a:pt x="13715" y="3048"/>
                  </a:lnTo>
                  <a:lnTo>
                    <a:pt x="6095" y="4572"/>
                  </a:lnTo>
                  <a:lnTo>
                    <a:pt x="1523" y="6096"/>
                  </a:lnTo>
                  <a:lnTo>
                    <a:pt x="0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288020" y="477520"/>
              <a:ext cx="30480" cy="47625"/>
            </a:xfrm>
            <a:custGeom>
              <a:avLst/>
              <a:gdLst/>
              <a:ahLst/>
              <a:cxnLst/>
              <a:rect l="l" t="t" r="r" b="b"/>
              <a:pathLst>
                <a:path w="30479" h="47625">
                  <a:moveTo>
                    <a:pt x="0" y="22859"/>
                  </a:moveTo>
                  <a:lnTo>
                    <a:pt x="3048" y="30479"/>
                  </a:lnTo>
                  <a:lnTo>
                    <a:pt x="1524" y="36575"/>
                  </a:lnTo>
                  <a:lnTo>
                    <a:pt x="0" y="41148"/>
                  </a:lnTo>
                  <a:lnTo>
                    <a:pt x="4572" y="47244"/>
                  </a:lnTo>
                  <a:lnTo>
                    <a:pt x="30480" y="25907"/>
                  </a:lnTo>
                  <a:lnTo>
                    <a:pt x="30480" y="0"/>
                  </a:lnTo>
                  <a:lnTo>
                    <a:pt x="25907" y="1524"/>
                  </a:lnTo>
                  <a:lnTo>
                    <a:pt x="22860" y="4572"/>
                  </a:lnTo>
                  <a:lnTo>
                    <a:pt x="18287" y="7620"/>
                  </a:lnTo>
                  <a:lnTo>
                    <a:pt x="15240" y="10668"/>
                  </a:lnTo>
                  <a:lnTo>
                    <a:pt x="10668" y="13715"/>
                  </a:lnTo>
                  <a:lnTo>
                    <a:pt x="4572" y="19811"/>
                  </a:lnTo>
                  <a:lnTo>
                    <a:pt x="0" y="22859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553196" y="482092"/>
              <a:ext cx="38100" cy="27940"/>
            </a:xfrm>
            <a:custGeom>
              <a:avLst/>
              <a:gdLst/>
              <a:ahLst/>
              <a:cxnLst/>
              <a:rect l="l" t="t" r="r" b="b"/>
              <a:pathLst>
                <a:path w="38100" h="27940">
                  <a:moveTo>
                    <a:pt x="0" y="21335"/>
                  </a:moveTo>
                  <a:lnTo>
                    <a:pt x="7619" y="21335"/>
                  </a:lnTo>
                  <a:lnTo>
                    <a:pt x="13715" y="24383"/>
                  </a:lnTo>
                  <a:lnTo>
                    <a:pt x="18287" y="27431"/>
                  </a:lnTo>
                  <a:lnTo>
                    <a:pt x="24384" y="27431"/>
                  </a:lnTo>
                  <a:lnTo>
                    <a:pt x="27431" y="15239"/>
                  </a:lnTo>
                  <a:lnTo>
                    <a:pt x="30479" y="10667"/>
                  </a:lnTo>
                  <a:lnTo>
                    <a:pt x="38100" y="6096"/>
                  </a:lnTo>
                  <a:lnTo>
                    <a:pt x="33528" y="3048"/>
                  </a:lnTo>
                  <a:lnTo>
                    <a:pt x="28956" y="1524"/>
                  </a:lnTo>
                  <a:lnTo>
                    <a:pt x="25907" y="0"/>
                  </a:lnTo>
                  <a:lnTo>
                    <a:pt x="21335" y="0"/>
                  </a:lnTo>
                  <a:lnTo>
                    <a:pt x="9143" y="9143"/>
                  </a:lnTo>
                  <a:lnTo>
                    <a:pt x="4571" y="13715"/>
                  </a:lnTo>
                  <a:lnTo>
                    <a:pt x="0" y="213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060944" y="485139"/>
              <a:ext cx="1356360" cy="178435"/>
            </a:xfrm>
            <a:custGeom>
              <a:avLst/>
              <a:gdLst/>
              <a:ahLst/>
              <a:cxnLst/>
              <a:rect l="l" t="t" r="r" b="b"/>
              <a:pathLst>
                <a:path w="1356359" h="178434">
                  <a:moveTo>
                    <a:pt x="25908" y="80772"/>
                  </a:moveTo>
                  <a:lnTo>
                    <a:pt x="24384" y="42672"/>
                  </a:lnTo>
                  <a:lnTo>
                    <a:pt x="19812" y="1524"/>
                  </a:lnTo>
                  <a:lnTo>
                    <a:pt x="15240" y="1524"/>
                  </a:lnTo>
                  <a:lnTo>
                    <a:pt x="7620" y="44196"/>
                  </a:lnTo>
                  <a:lnTo>
                    <a:pt x="4572" y="88392"/>
                  </a:lnTo>
                  <a:lnTo>
                    <a:pt x="3048" y="132588"/>
                  </a:lnTo>
                  <a:lnTo>
                    <a:pt x="0" y="175260"/>
                  </a:lnTo>
                  <a:lnTo>
                    <a:pt x="3048" y="178308"/>
                  </a:lnTo>
                  <a:lnTo>
                    <a:pt x="9144" y="173736"/>
                  </a:lnTo>
                  <a:lnTo>
                    <a:pt x="19812" y="163068"/>
                  </a:lnTo>
                  <a:lnTo>
                    <a:pt x="25908" y="158496"/>
                  </a:lnTo>
                  <a:lnTo>
                    <a:pt x="25908" y="80772"/>
                  </a:lnTo>
                  <a:close/>
                </a:path>
                <a:path w="1356359" h="178434">
                  <a:moveTo>
                    <a:pt x="1243584" y="39624"/>
                  </a:moveTo>
                  <a:lnTo>
                    <a:pt x="1240536" y="0"/>
                  </a:lnTo>
                  <a:lnTo>
                    <a:pt x="1222248" y="6096"/>
                  </a:lnTo>
                  <a:lnTo>
                    <a:pt x="1207008" y="6096"/>
                  </a:lnTo>
                  <a:lnTo>
                    <a:pt x="1200912" y="4572"/>
                  </a:lnTo>
                  <a:lnTo>
                    <a:pt x="1199388" y="15240"/>
                  </a:lnTo>
                  <a:lnTo>
                    <a:pt x="1203960" y="48768"/>
                  </a:lnTo>
                  <a:lnTo>
                    <a:pt x="1203960" y="54864"/>
                  </a:lnTo>
                  <a:lnTo>
                    <a:pt x="1207008" y="70104"/>
                  </a:lnTo>
                  <a:lnTo>
                    <a:pt x="1210056" y="76200"/>
                  </a:lnTo>
                  <a:lnTo>
                    <a:pt x="1214628" y="70104"/>
                  </a:lnTo>
                  <a:lnTo>
                    <a:pt x="1225296" y="59436"/>
                  </a:lnTo>
                  <a:lnTo>
                    <a:pt x="1231392" y="54864"/>
                  </a:lnTo>
                  <a:lnTo>
                    <a:pt x="1234440" y="50292"/>
                  </a:lnTo>
                  <a:lnTo>
                    <a:pt x="1237488" y="41148"/>
                  </a:lnTo>
                  <a:lnTo>
                    <a:pt x="1243584" y="39624"/>
                  </a:lnTo>
                  <a:close/>
                </a:path>
                <a:path w="1356359" h="178434">
                  <a:moveTo>
                    <a:pt x="1356360" y="138684"/>
                  </a:moveTo>
                  <a:lnTo>
                    <a:pt x="1350264" y="105156"/>
                  </a:lnTo>
                  <a:lnTo>
                    <a:pt x="1342644" y="71628"/>
                  </a:lnTo>
                  <a:lnTo>
                    <a:pt x="1335024" y="36576"/>
                  </a:lnTo>
                  <a:lnTo>
                    <a:pt x="1328928" y="3048"/>
                  </a:lnTo>
                  <a:lnTo>
                    <a:pt x="1309116" y="18288"/>
                  </a:lnTo>
                  <a:lnTo>
                    <a:pt x="1304544" y="27432"/>
                  </a:lnTo>
                  <a:lnTo>
                    <a:pt x="1309116" y="56388"/>
                  </a:lnTo>
                  <a:lnTo>
                    <a:pt x="1315212" y="82296"/>
                  </a:lnTo>
                  <a:lnTo>
                    <a:pt x="1321308" y="109728"/>
                  </a:lnTo>
                  <a:lnTo>
                    <a:pt x="1324356" y="135636"/>
                  </a:lnTo>
                  <a:lnTo>
                    <a:pt x="1328928" y="163068"/>
                  </a:lnTo>
                  <a:lnTo>
                    <a:pt x="1336548" y="158496"/>
                  </a:lnTo>
                  <a:lnTo>
                    <a:pt x="1344168" y="152400"/>
                  </a:lnTo>
                  <a:lnTo>
                    <a:pt x="1350264" y="144780"/>
                  </a:lnTo>
                  <a:lnTo>
                    <a:pt x="1356360" y="138684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585200" y="497331"/>
              <a:ext cx="951230" cy="29209"/>
            </a:xfrm>
            <a:custGeom>
              <a:avLst/>
              <a:gdLst/>
              <a:ahLst/>
              <a:cxnLst/>
              <a:rect l="l" t="t" r="r" b="b"/>
              <a:pathLst>
                <a:path w="951229" h="29209">
                  <a:moveTo>
                    <a:pt x="33528" y="7620"/>
                  </a:moveTo>
                  <a:lnTo>
                    <a:pt x="30480" y="3048"/>
                  </a:lnTo>
                  <a:lnTo>
                    <a:pt x="24384" y="0"/>
                  </a:lnTo>
                  <a:lnTo>
                    <a:pt x="21336" y="1524"/>
                  </a:lnTo>
                  <a:lnTo>
                    <a:pt x="15240" y="6096"/>
                  </a:lnTo>
                  <a:lnTo>
                    <a:pt x="9144" y="6096"/>
                  </a:lnTo>
                  <a:lnTo>
                    <a:pt x="1524" y="13716"/>
                  </a:lnTo>
                  <a:lnTo>
                    <a:pt x="0" y="16764"/>
                  </a:lnTo>
                  <a:lnTo>
                    <a:pt x="6096" y="19812"/>
                  </a:lnTo>
                  <a:lnTo>
                    <a:pt x="12192" y="24384"/>
                  </a:lnTo>
                  <a:lnTo>
                    <a:pt x="16764" y="28956"/>
                  </a:lnTo>
                  <a:lnTo>
                    <a:pt x="22860" y="28956"/>
                  </a:lnTo>
                  <a:lnTo>
                    <a:pt x="32004" y="19812"/>
                  </a:lnTo>
                  <a:lnTo>
                    <a:pt x="33528" y="15240"/>
                  </a:lnTo>
                  <a:lnTo>
                    <a:pt x="33528" y="7620"/>
                  </a:lnTo>
                  <a:close/>
                </a:path>
                <a:path w="951229" h="29209">
                  <a:moveTo>
                    <a:pt x="950976" y="12192"/>
                  </a:moveTo>
                  <a:lnTo>
                    <a:pt x="938784" y="9144"/>
                  </a:lnTo>
                  <a:lnTo>
                    <a:pt x="909828" y="9144"/>
                  </a:lnTo>
                  <a:lnTo>
                    <a:pt x="903732" y="7620"/>
                  </a:lnTo>
                  <a:lnTo>
                    <a:pt x="900684" y="10668"/>
                  </a:lnTo>
                  <a:lnTo>
                    <a:pt x="900684" y="16764"/>
                  </a:lnTo>
                  <a:lnTo>
                    <a:pt x="903732" y="19812"/>
                  </a:lnTo>
                  <a:lnTo>
                    <a:pt x="909828" y="19812"/>
                  </a:lnTo>
                  <a:lnTo>
                    <a:pt x="915924" y="21336"/>
                  </a:lnTo>
                  <a:lnTo>
                    <a:pt x="929640" y="21336"/>
                  </a:lnTo>
                  <a:lnTo>
                    <a:pt x="941832" y="18288"/>
                  </a:lnTo>
                  <a:lnTo>
                    <a:pt x="946404" y="16764"/>
                  </a:lnTo>
                  <a:lnTo>
                    <a:pt x="950976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018272" y="514095"/>
              <a:ext cx="259079" cy="182880"/>
            </a:xfrm>
            <a:custGeom>
              <a:avLst/>
              <a:gdLst/>
              <a:ahLst/>
              <a:cxnLst/>
              <a:rect l="l" t="t" r="r" b="b"/>
              <a:pathLst>
                <a:path w="259079" h="182879">
                  <a:moveTo>
                    <a:pt x="32004" y="91440"/>
                  </a:moveTo>
                  <a:lnTo>
                    <a:pt x="30480" y="79248"/>
                  </a:lnTo>
                  <a:lnTo>
                    <a:pt x="27432" y="65532"/>
                  </a:lnTo>
                  <a:lnTo>
                    <a:pt x="25908" y="50292"/>
                  </a:lnTo>
                  <a:lnTo>
                    <a:pt x="25908" y="35052"/>
                  </a:lnTo>
                  <a:lnTo>
                    <a:pt x="24384" y="19812"/>
                  </a:lnTo>
                  <a:lnTo>
                    <a:pt x="16764" y="6096"/>
                  </a:lnTo>
                  <a:lnTo>
                    <a:pt x="9144" y="19812"/>
                  </a:lnTo>
                  <a:lnTo>
                    <a:pt x="4572" y="35052"/>
                  </a:lnTo>
                  <a:lnTo>
                    <a:pt x="1524" y="50292"/>
                  </a:lnTo>
                  <a:lnTo>
                    <a:pt x="0" y="65532"/>
                  </a:lnTo>
                  <a:lnTo>
                    <a:pt x="0" y="178308"/>
                  </a:lnTo>
                  <a:lnTo>
                    <a:pt x="4572" y="182880"/>
                  </a:lnTo>
                  <a:lnTo>
                    <a:pt x="27432" y="164592"/>
                  </a:lnTo>
                  <a:lnTo>
                    <a:pt x="27432" y="152400"/>
                  </a:lnTo>
                  <a:lnTo>
                    <a:pt x="30480" y="131064"/>
                  </a:lnTo>
                  <a:lnTo>
                    <a:pt x="27432" y="120396"/>
                  </a:lnTo>
                  <a:lnTo>
                    <a:pt x="30480" y="106680"/>
                  </a:lnTo>
                  <a:lnTo>
                    <a:pt x="32004" y="91440"/>
                  </a:lnTo>
                  <a:close/>
                </a:path>
                <a:path w="259079" h="182879">
                  <a:moveTo>
                    <a:pt x="259080" y="7620"/>
                  </a:moveTo>
                  <a:lnTo>
                    <a:pt x="256032" y="0"/>
                  </a:lnTo>
                  <a:lnTo>
                    <a:pt x="251460" y="0"/>
                  </a:lnTo>
                  <a:lnTo>
                    <a:pt x="242316" y="12192"/>
                  </a:lnTo>
                  <a:lnTo>
                    <a:pt x="234696" y="16764"/>
                  </a:lnTo>
                  <a:lnTo>
                    <a:pt x="228600" y="21336"/>
                  </a:lnTo>
                  <a:lnTo>
                    <a:pt x="224028" y="25908"/>
                  </a:lnTo>
                  <a:lnTo>
                    <a:pt x="220980" y="32004"/>
                  </a:lnTo>
                  <a:lnTo>
                    <a:pt x="222504" y="38100"/>
                  </a:lnTo>
                  <a:lnTo>
                    <a:pt x="227076" y="45720"/>
                  </a:lnTo>
                  <a:lnTo>
                    <a:pt x="245364" y="32004"/>
                  </a:lnTo>
                  <a:lnTo>
                    <a:pt x="251460" y="25908"/>
                  </a:lnTo>
                  <a:lnTo>
                    <a:pt x="254508" y="21336"/>
                  </a:lnTo>
                  <a:lnTo>
                    <a:pt x="257556" y="15240"/>
                  </a:lnTo>
                  <a:lnTo>
                    <a:pt x="259080" y="7620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379460" y="524763"/>
              <a:ext cx="318770" cy="128270"/>
            </a:xfrm>
            <a:custGeom>
              <a:avLst/>
              <a:gdLst/>
              <a:ahLst/>
              <a:cxnLst/>
              <a:rect l="l" t="t" r="r" b="b"/>
              <a:pathLst>
                <a:path w="318770" h="128270">
                  <a:moveTo>
                    <a:pt x="0" y="6095"/>
                  </a:moveTo>
                  <a:lnTo>
                    <a:pt x="15240" y="10667"/>
                  </a:lnTo>
                  <a:lnTo>
                    <a:pt x="28956" y="16763"/>
                  </a:lnTo>
                  <a:lnTo>
                    <a:pt x="44196" y="22859"/>
                  </a:lnTo>
                  <a:lnTo>
                    <a:pt x="71628" y="35051"/>
                  </a:lnTo>
                  <a:lnTo>
                    <a:pt x="86868" y="41147"/>
                  </a:lnTo>
                  <a:lnTo>
                    <a:pt x="102108" y="45719"/>
                  </a:lnTo>
                  <a:lnTo>
                    <a:pt x="143256" y="64007"/>
                  </a:lnTo>
                  <a:lnTo>
                    <a:pt x="158496" y="70103"/>
                  </a:lnTo>
                  <a:lnTo>
                    <a:pt x="172212" y="74675"/>
                  </a:lnTo>
                  <a:lnTo>
                    <a:pt x="185928" y="80771"/>
                  </a:lnTo>
                  <a:lnTo>
                    <a:pt x="199644" y="88391"/>
                  </a:lnTo>
                  <a:lnTo>
                    <a:pt x="214884" y="94487"/>
                  </a:lnTo>
                  <a:lnTo>
                    <a:pt x="228600" y="100583"/>
                  </a:lnTo>
                  <a:lnTo>
                    <a:pt x="234696" y="99059"/>
                  </a:lnTo>
                  <a:lnTo>
                    <a:pt x="246888" y="102107"/>
                  </a:lnTo>
                  <a:lnTo>
                    <a:pt x="252984" y="105155"/>
                  </a:lnTo>
                  <a:lnTo>
                    <a:pt x="257556" y="106679"/>
                  </a:lnTo>
                  <a:lnTo>
                    <a:pt x="263652" y="109727"/>
                  </a:lnTo>
                  <a:lnTo>
                    <a:pt x="268224" y="112775"/>
                  </a:lnTo>
                  <a:lnTo>
                    <a:pt x="280416" y="115824"/>
                  </a:lnTo>
                  <a:lnTo>
                    <a:pt x="292608" y="121919"/>
                  </a:lnTo>
                  <a:lnTo>
                    <a:pt x="301752" y="128015"/>
                  </a:lnTo>
                  <a:lnTo>
                    <a:pt x="312420" y="128015"/>
                  </a:lnTo>
                  <a:lnTo>
                    <a:pt x="318516" y="123443"/>
                  </a:lnTo>
                  <a:lnTo>
                    <a:pt x="315468" y="123443"/>
                  </a:lnTo>
                  <a:lnTo>
                    <a:pt x="312420" y="121919"/>
                  </a:lnTo>
                  <a:lnTo>
                    <a:pt x="310896" y="120395"/>
                  </a:lnTo>
                  <a:lnTo>
                    <a:pt x="307848" y="121919"/>
                  </a:lnTo>
                  <a:lnTo>
                    <a:pt x="292608" y="114300"/>
                  </a:lnTo>
                  <a:lnTo>
                    <a:pt x="259080" y="99059"/>
                  </a:lnTo>
                  <a:lnTo>
                    <a:pt x="208788" y="80771"/>
                  </a:lnTo>
                  <a:lnTo>
                    <a:pt x="190500" y="74675"/>
                  </a:lnTo>
                  <a:lnTo>
                    <a:pt x="173736" y="68579"/>
                  </a:lnTo>
                  <a:lnTo>
                    <a:pt x="143256" y="53339"/>
                  </a:lnTo>
                  <a:lnTo>
                    <a:pt x="137160" y="51815"/>
                  </a:lnTo>
                  <a:lnTo>
                    <a:pt x="131064" y="48767"/>
                  </a:lnTo>
                  <a:lnTo>
                    <a:pt x="123444" y="47243"/>
                  </a:lnTo>
                  <a:lnTo>
                    <a:pt x="108204" y="41147"/>
                  </a:lnTo>
                  <a:lnTo>
                    <a:pt x="94488" y="33527"/>
                  </a:lnTo>
                  <a:lnTo>
                    <a:pt x="79248" y="25907"/>
                  </a:lnTo>
                  <a:lnTo>
                    <a:pt x="65532" y="19811"/>
                  </a:lnTo>
                  <a:lnTo>
                    <a:pt x="35052" y="7619"/>
                  </a:lnTo>
                  <a:lnTo>
                    <a:pt x="18288" y="3047"/>
                  </a:lnTo>
                  <a:lnTo>
                    <a:pt x="3048" y="0"/>
                  </a:lnTo>
                  <a:lnTo>
                    <a:pt x="0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321292" y="524763"/>
              <a:ext cx="50800" cy="167640"/>
            </a:xfrm>
            <a:custGeom>
              <a:avLst/>
              <a:gdLst/>
              <a:ahLst/>
              <a:cxnLst/>
              <a:rect l="l" t="t" r="r" b="b"/>
              <a:pathLst>
                <a:path w="50800" h="167640">
                  <a:moveTo>
                    <a:pt x="0" y="21335"/>
                  </a:moveTo>
                  <a:lnTo>
                    <a:pt x="16763" y="163067"/>
                  </a:lnTo>
                  <a:lnTo>
                    <a:pt x="21335" y="167639"/>
                  </a:lnTo>
                  <a:lnTo>
                    <a:pt x="50291" y="140207"/>
                  </a:lnTo>
                  <a:lnTo>
                    <a:pt x="45719" y="105155"/>
                  </a:lnTo>
                  <a:lnTo>
                    <a:pt x="42671" y="70103"/>
                  </a:lnTo>
                  <a:lnTo>
                    <a:pt x="38099" y="35051"/>
                  </a:lnTo>
                  <a:lnTo>
                    <a:pt x="32003" y="0"/>
                  </a:lnTo>
                  <a:lnTo>
                    <a:pt x="27431" y="3047"/>
                  </a:lnTo>
                  <a:lnTo>
                    <a:pt x="24383" y="4571"/>
                  </a:lnTo>
                  <a:lnTo>
                    <a:pt x="19811" y="7619"/>
                  </a:lnTo>
                  <a:lnTo>
                    <a:pt x="16763" y="9143"/>
                  </a:lnTo>
                  <a:lnTo>
                    <a:pt x="12191" y="12191"/>
                  </a:lnTo>
                  <a:lnTo>
                    <a:pt x="4571" y="19811"/>
                  </a:lnTo>
                  <a:lnTo>
                    <a:pt x="0" y="21335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345932" y="536955"/>
              <a:ext cx="1205865" cy="90170"/>
            </a:xfrm>
            <a:custGeom>
              <a:avLst/>
              <a:gdLst/>
              <a:ahLst/>
              <a:cxnLst/>
              <a:rect l="l" t="t" r="r" b="b"/>
              <a:pathLst>
                <a:path w="1205865" h="90170">
                  <a:moveTo>
                    <a:pt x="152400" y="85344"/>
                  </a:moveTo>
                  <a:lnTo>
                    <a:pt x="144780" y="79248"/>
                  </a:lnTo>
                  <a:lnTo>
                    <a:pt x="137160" y="74676"/>
                  </a:lnTo>
                  <a:lnTo>
                    <a:pt x="129540" y="68580"/>
                  </a:lnTo>
                  <a:lnTo>
                    <a:pt x="118872" y="64008"/>
                  </a:lnTo>
                  <a:lnTo>
                    <a:pt x="108204" y="60960"/>
                  </a:lnTo>
                  <a:lnTo>
                    <a:pt x="99060" y="57912"/>
                  </a:lnTo>
                  <a:lnTo>
                    <a:pt x="88392" y="53340"/>
                  </a:lnTo>
                  <a:lnTo>
                    <a:pt x="79248" y="48768"/>
                  </a:lnTo>
                  <a:lnTo>
                    <a:pt x="68580" y="47244"/>
                  </a:lnTo>
                  <a:lnTo>
                    <a:pt x="57912" y="44196"/>
                  </a:lnTo>
                  <a:lnTo>
                    <a:pt x="12192" y="21336"/>
                  </a:lnTo>
                  <a:lnTo>
                    <a:pt x="1524" y="18288"/>
                  </a:lnTo>
                  <a:lnTo>
                    <a:pt x="0" y="24384"/>
                  </a:lnTo>
                  <a:lnTo>
                    <a:pt x="10668" y="32004"/>
                  </a:lnTo>
                  <a:lnTo>
                    <a:pt x="21336" y="36576"/>
                  </a:lnTo>
                  <a:lnTo>
                    <a:pt x="82296" y="59436"/>
                  </a:lnTo>
                  <a:lnTo>
                    <a:pt x="92964" y="65532"/>
                  </a:lnTo>
                  <a:lnTo>
                    <a:pt x="100584" y="67056"/>
                  </a:lnTo>
                  <a:lnTo>
                    <a:pt x="108204" y="71628"/>
                  </a:lnTo>
                  <a:lnTo>
                    <a:pt x="120396" y="77724"/>
                  </a:lnTo>
                  <a:lnTo>
                    <a:pt x="128016" y="80772"/>
                  </a:lnTo>
                  <a:lnTo>
                    <a:pt x="140208" y="86868"/>
                  </a:lnTo>
                  <a:lnTo>
                    <a:pt x="147828" y="89916"/>
                  </a:lnTo>
                  <a:lnTo>
                    <a:pt x="152400" y="85344"/>
                  </a:lnTo>
                  <a:close/>
                </a:path>
                <a:path w="1205865" h="90170">
                  <a:moveTo>
                    <a:pt x="1205484" y="6096"/>
                  </a:moveTo>
                  <a:lnTo>
                    <a:pt x="1199388" y="3048"/>
                  </a:lnTo>
                  <a:lnTo>
                    <a:pt x="1193292" y="1524"/>
                  </a:lnTo>
                  <a:lnTo>
                    <a:pt x="1187196" y="1524"/>
                  </a:lnTo>
                  <a:lnTo>
                    <a:pt x="1181100" y="0"/>
                  </a:lnTo>
                  <a:lnTo>
                    <a:pt x="1152144" y="0"/>
                  </a:lnTo>
                  <a:lnTo>
                    <a:pt x="1150620" y="6096"/>
                  </a:lnTo>
                  <a:lnTo>
                    <a:pt x="1153668" y="7620"/>
                  </a:lnTo>
                  <a:lnTo>
                    <a:pt x="1156716" y="10668"/>
                  </a:lnTo>
                  <a:lnTo>
                    <a:pt x="1161288" y="12192"/>
                  </a:lnTo>
                  <a:lnTo>
                    <a:pt x="1170432" y="16764"/>
                  </a:lnTo>
                  <a:lnTo>
                    <a:pt x="1179576" y="16764"/>
                  </a:lnTo>
                  <a:lnTo>
                    <a:pt x="1184148" y="15240"/>
                  </a:lnTo>
                  <a:lnTo>
                    <a:pt x="1190244" y="13716"/>
                  </a:lnTo>
                  <a:lnTo>
                    <a:pt x="1197864" y="13716"/>
                  </a:lnTo>
                  <a:lnTo>
                    <a:pt x="1202436" y="10668"/>
                  </a:lnTo>
                  <a:lnTo>
                    <a:pt x="1205484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974076" y="559815"/>
              <a:ext cx="1347470" cy="180340"/>
            </a:xfrm>
            <a:custGeom>
              <a:avLst/>
              <a:gdLst/>
              <a:ahLst/>
              <a:cxnLst/>
              <a:rect l="l" t="t" r="r" b="b"/>
              <a:pathLst>
                <a:path w="1347470" h="180340">
                  <a:moveTo>
                    <a:pt x="32004" y="115824"/>
                  </a:moveTo>
                  <a:lnTo>
                    <a:pt x="30480" y="77724"/>
                  </a:lnTo>
                  <a:lnTo>
                    <a:pt x="25908" y="38100"/>
                  </a:lnTo>
                  <a:lnTo>
                    <a:pt x="18288" y="0"/>
                  </a:lnTo>
                  <a:lnTo>
                    <a:pt x="12192" y="6096"/>
                  </a:lnTo>
                  <a:lnTo>
                    <a:pt x="6096" y="21336"/>
                  </a:lnTo>
                  <a:lnTo>
                    <a:pt x="6096" y="30480"/>
                  </a:lnTo>
                  <a:lnTo>
                    <a:pt x="3048" y="45720"/>
                  </a:lnTo>
                  <a:lnTo>
                    <a:pt x="3048" y="82296"/>
                  </a:lnTo>
                  <a:lnTo>
                    <a:pt x="0" y="97536"/>
                  </a:lnTo>
                  <a:lnTo>
                    <a:pt x="3048" y="115824"/>
                  </a:lnTo>
                  <a:lnTo>
                    <a:pt x="4572" y="134112"/>
                  </a:lnTo>
                  <a:lnTo>
                    <a:pt x="4572" y="152400"/>
                  </a:lnTo>
                  <a:lnTo>
                    <a:pt x="9144" y="169164"/>
                  </a:lnTo>
                  <a:lnTo>
                    <a:pt x="30480" y="152400"/>
                  </a:lnTo>
                  <a:lnTo>
                    <a:pt x="32004" y="115824"/>
                  </a:lnTo>
                  <a:close/>
                </a:path>
                <a:path w="1347470" h="180340">
                  <a:moveTo>
                    <a:pt x="248412" y="7620"/>
                  </a:moveTo>
                  <a:lnTo>
                    <a:pt x="246888" y="0"/>
                  </a:lnTo>
                  <a:lnTo>
                    <a:pt x="234696" y="9144"/>
                  </a:lnTo>
                  <a:lnTo>
                    <a:pt x="230124" y="13716"/>
                  </a:lnTo>
                  <a:lnTo>
                    <a:pt x="224028" y="18288"/>
                  </a:lnTo>
                  <a:lnTo>
                    <a:pt x="219456" y="24384"/>
                  </a:lnTo>
                  <a:lnTo>
                    <a:pt x="216408" y="30480"/>
                  </a:lnTo>
                  <a:lnTo>
                    <a:pt x="214884" y="36576"/>
                  </a:lnTo>
                  <a:lnTo>
                    <a:pt x="216408" y="44196"/>
                  </a:lnTo>
                  <a:lnTo>
                    <a:pt x="222504" y="39624"/>
                  </a:lnTo>
                  <a:lnTo>
                    <a:pt x="230124" y="35052"/>
                  </a:lnTo>
                  <a:lnTo>
                    <a:pt x="234696" y="30480"/>
                  </a:lnTo>
                  <a:lnTo>
                    <a:pt x="240792" y="25908"/>
                  </a:lnTo>
                  <a:lnTo>
                    <a:pt x="246888" y="13716"/>
                  </a:lnTo>
                  <a:lnTo>
                    <a:pt x="248412" y="7620"/>
                  </a:lnTo>
                  <a:close/>
                </a:path>
                <a:path w="1347470" h="180340">
                  <a:moveTo>
                    <a:pt x="1347216" y="147828"/>
                  </a:moveTo>
                  <a:lnTo>
                    <a:pt x="1338072" y="38100"/>
                  </a:lnTo>
                  <a:lnTo>
                    <a:pt x="1331976" y="1524"/>
                  </a:lnTo>
                  <a:lnTo>
                    <a:pt x="1299972" y="28956"/>
                  </a:lnTo>
                  <a:lnTo>
                    <a:pt x="1299972" y="56388"/>
                  </a:lnTo>
                  <a:lnTo>
                    <a:pt x="1304544" y="138684"/>
                  </a:lnTo>
                  <a:lnTo>
                    <a:pt x="1307592" y="147828"/>
                  </a:lnTo>
                  <a:lnTo>
                    <a:pt x="1312164" y="158496"/>
                  </a:lnTo>
                  <a:lnTo>
                    <a:pt x="1315212" y="169164"/>
                  </a:lnTo>
                  <a:lnTo>
                    <a:pt x="1312164" y="179832"/>
                  </a:lnTo>
                  <a:lnTo>
                    <a:pt x="1318260" y="176784"/>
                  </a:lnTo>
                  <a:lnTo>
                    <a:pt x="1322832" y="172212"/>
                  </a:lnTo>
                  <a:lnTo>
                    <a:pt x="1327404" y="169164"/>
                  </a:lnTo>
                  <a:lnTo>
                    <a:pt x="1339596" y="156972"/>
                  </a:lnTo>
                  <a:lnTo>
                    <a:pt x="1344168" y="150876"/>
                  </a:lnTo>
                  <a:lnTo>
                    <a:pt x="1347216" y="14782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298688" y="567435"/>
              <a:ext cx="1256030" cy="96520"/>
            </a:xfrm>
            <a:custGeom>
              <a:avLst/>
              <a:gdLst/>
              <a:ahLst/>
              <a:cxnLst/>
              <a:rect l="l" t="t" r="r" b="b"/>
              <a:pathLst>
                <a:path w="1256029" h="96520">
                  <a:moveTo>
                    <a:pt x="167640" y="89916"/>
                  </a:moveTo>
                  <a:lnTo>
                    <a:pt x="158496" y="86868"/>
                  </a:lnTo>
                  <a:lnTo>
                    <a:pt x="146304" y="80772"/>
                  </a:lnTo>
                  <a:lnTo>
                    <a:pt x="137160" y="77724"/>
                  </a:lnTo>
                  <a:lnTo>
                    <a:pt x="105156" y="64008"/>
                  </a:lnTo>
                  <a:lnTo>
                    <a:pt x="96012" y="59436"/>
                  </a:lnTo>
                  <a:lnTo>
                    <a:pt x="85344" y="56388"/>
                  </a:lnTo>
                  <a:lnTo>
                    <a:pt x="64008" y="47244"/>
                  </a:lnTo>
                  <a:lnTo>
                    <a:pt x="53340" y="44196"/>
                  </a:lnTo>
                  <a:lnTo>
                    <a:pt x="32004" y="35052"/>
                  </a:lnTo>
                  <a:lnTo>
                    <a:pt x="21336" y="32004"/>
                  </a:lnTo>
                  <a:lnTo>
                    <a:pt x="10668" y="27432"/>
                  </a:lnTo>
                  <a:lnTo>
                    <a:pt x="0" y="24384"/>
                  </a:lnTo>
                  <a:lnTo>
                    <a:pt x="1524" y="33528"/>
                  </a:lnTo>
                  <a:lnTo>
                    <a:pt x="18288" y="38100"/>
                  </a:lnTo>
                  <a:lnTo>
                    <a:pt x="33528" y="44196"/>
                  </a:lnTo>
                  <a:lnTo>
                    <a:pt x="50292" y="50292"/>
                  </a:lnTo>
                  <a:lnTo>
                    <a:pt x="65532" y="56388"/>
                  </a:lnTo>
                  <a:lnTo>
                    <a:pt x="80772" y="64008"/>
                  </a:lnTo>
                  <a:lnTo>
                    <a:pt x="97536" y="70104"/>
                  </a:lnTo>
                  <a:lnTo>
                    <a:pt x="112776" y="76200"/>
                  </a:lnTo>
                  <a:lnTo>
                    <a:pt x="128016" y="80772"/>
                  </a:lnTo>
                  <a:lnTo>
                    <a:pt x="134112" y="83820"/>
                  </a:lnTo>
                  <a:lnTo>
                    <a:pt x="138684" y="85344"/>
                  </a:lnTo>
                  <a:lnTo>
                    <a:pt x="143256" y="88392"/>
                  </a:lnTo>
                  <a:lnTo>
                    <a:pt x="147828" y="89916"/>
                  </a:lnTo>
                  <a:lnTo>
                    <a:pt x="156972" y="96012"/>
                  </a:lnTo>
                  <a:lnTo>
                    <a:pt x="167640" y="96012"/>
                  </a:lnTo>
                  <a:lnTo>
                    <a:pt x="167640" y="89916"/>
                  </a:lnTo>
                  <a:close/>
                </a:path>
                <a:path w="1256029" h="96520">
                  <a:moveTo>
                    <a:pt x="1255776" y="9144"/>
                  </a:moveTo>
                  <a:lnTo>
                    <a:pt x="1252728" y="4572"/>
                  </a:lnTo>
                  <a:lnTo>
                    <a:pt x="1249680" y="1524"/>
                  </a:lnTo>
                  <a:lnTo>
                    <a:pt x="1245108" y="0"/>
                  </a:lnTo>
                  <a:lnTo>
                    <a:pt x="1231392" y="0"/>
                  </a:lnTo>
                  <a:lnTo>
                    <a:pt x="1225296" y="1524"/>
                  </a:lnTo>
                  <a:lnTo>
                    <a:pt x="1219200" y="1524"/>
                  </a:lnTo>
                  <a:lnTo>
                    <a:pt x="1213104" y="0"/>
                  </a:lnTo>
                  <a:lnTo>
                    <a:pt x="1210056" y="3048"/>
                  </a:lnTo>
                  <a:lnTo>
                    <a:pt x="1210056" y="9144"/>
                  </a:lnTo>
                  <a:lnTo>
                    <a:pt x="1211580" y="12192"/>
                  </a:lnTo>
                  <a:lnTo>
                    <a:pt x="1222248" y="12192"/>
                  </a:lnTo>
                  <a:lnTo>
                    <a:pt x="1228344" y="13716"/>
                  </a:lnTo>
                  <a:lnTo>
                    <a:pt x="1240536" y="13716"/>
                  </a:lnTo>
                  <a:lnTo>
                    <a:pt x="1245108" y="12192"/>
                  </a:lnTo>
                  <a:lnTo>
                    <a:pt x="1251204" y="10668"/>
                  </a:lnTo>
                  <a:lnTo>
                    <a:pt x="1255776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931404" y="594867"/>
              <a:ext cx="245745" cy="167640"/>
            </a:xfrm>
            <a:custGeom>
              <a:avLst/>
              <a:gdLst/>
              <a:ahLst/>
              <a:cxnLst/>
              <a:rect l="l" t="t" r="r" b="b"/>
              <a:pathLst>
                <a:path w="245745" h="167640">
                  <a:moveTo>
                    <a:pt x="36576" y="128016"/>
                  </a:moveTo>
                  <a:lnTo>
                    <a:pt x="32004" y="89916"/>
                  </a:lnTo>
                  <a:lnTo>
                    <a:pt x="32004" y="79248"/>
                  </a:lnTo>
                  <a:lnTo>
                    <a:pt x="27432" y="74676"/>
                  </a:lnTo>
                  <a:lnTo>
                    <a:pt x="24384" y="33528"/>
                  </a:lnTo>
                  <a:lnTo>
                    <a:pt x="21336" y="24384"/>
                  </a:lnTo>
                  <a:lnTo>
                    <a:pt x="19812" y="15240"/>
                  </a:lnTo>
                  <a:lnTo>
                    <a:pt x="16764" y="6096"/>
                  </a:lnTo>
                  <a:lnTo>
                    <a:pt x="9144" y="0"/>
                  </a:lnTo>
                  <a:lnTo>
                    <a:pt x="3048" y="41148"/>
                  </a:lnTo>
                  <a:lnTo>
                    <a:pt x="0" y="82296"/>
                  </a:lnTo>
                  <a:lnTo>
                    <a:pt x="0" y="124968"/>
                  </a:lnTo>
                  <a:lnTo>
                    <a:pt x="4572" y="167640"/>
                  </a:lnTo>
                  <a:lnTo>
                    <a:pt x="21336" y="161544"/>
                  </a:lnTo>
                  <a:lnTo>
                    <a:pt x="30480" y="150876"/>
                  </a:lnTo>
                  <a:lnTo>
                    <a:pt x="35052" y="141732"/>
                  </a:lnTo>
                  <a:lnTo>
                    <a:pt x="36576" y="128016"/>
                  </a:lnTo>
                  <a:close/>
                </a:path>
                <a:path w="245745" h="167640">
                  <a:moveTo>
                    <a:pt x="245364" y="6096"/>
                  </a:moveTo>
                  <a:lnTo>
                    <a:pt x="242316" y="0"/>
                  </a:lnTo>
                  <a:lnTo>
                    <a:pt x="237744" y="4572"/>
                  </a:lnTo>
                  <a:lnTo>
                    <a:pt x="230124" y="9144"/>
                  </a:lnTo>
                  <a:lnTo>
                    <a:pt x="224028" y="15240"/>
                  </a:lnTo>
                  <a:lnTo>
                    <a:pt x="211836" y="24384"/>
                  </a:lnTo>
                  <a:lnTo>
                    <a:pt x="208788" y="30480"/>
                  </a:lnTo>
                  <a:lnTo>
                    <a:pt x="208788" y="38100"/>
                  </a:lnTo>
                  <a:lnTo>
                    <a:pt x="211836" y="45720"/>
                  </a:lnTo>
                  <a:lnTo>
                    <a:pt x="214884" y="45720"/>
                  </a:lnTo>
                  <a:lnTo>
                    <a:pt x="227076" y="36576"/>
                  </a:lnTo>
                  <a:lnTo>
                    <a:pt x="233172" y="30480"/>
                  </a:lnTo>
                  <a:lnTo>
                    <a:pt x="239268" y="25908"/>
                  </a:lnTo>
                  <a:lnTo>
                    <a:pt x="242316" y="19812"/>
                  </a:lnTo>
                  <a:lnTo>
                    <a:pt x="243840" y="13716"/>
                  </a:lnTo>
                  <a:lnTo>
                    <a:pt x="245364" y="6096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498076" y="600963"/>
              <a:ext cx="62865" cy="15240"/>
            </a:xfrm>
            <a:custGeom>
              <a:avLst/>
              <a:gdLst/>
              <a:ahLst/>
              <a:cxnLst/>
              <a:rect l="l" t="t" r="r" b="b"/>
              <a:pathLst>
                <a:path w="62865" h="15240">
                  <a:moveTo>
                    <a:pt x="0" y="9143"/>
                  </a:moveTo>
                  <a:lnTo>
                    <a:pt x="6096" y="13715"/>
                  </a:lnTo>
                  <a:lnTo>
                    <a:pt x="12192" y="15239"/>
                  </a:lnTo>
                  <a:lnTo>
                    <a:pt x="25908" y="15239"/>
                  </a:lnTo>
                  <a:lnTo>
                    <a:pt x="41148" y="12191"/>
                  </a:lnTo>
                  <a:lnTo>
                    <a:pt x="56388" y="15239"/>
                  </a:lnTo>
                  <a:lnTo>
                    <a:pt x="59436" y="13715"/>
                  </a:lnTo>
                  <a:lnTo>
                    <a:pt x="62484" y="10667"/>
                  </a:lnTo>
                  <a:lnTo>
                    <a:pt x="62484" y="4571"/>
                  </a:lnTo>
                  <a:lnTo>
                    <a:pt x="56388" y="3047"/>
                  </a:lnTo>
                  <a:lnTo>
                    <a:pt x="48768" y="1524"/>
                  </a:lnTo>
                  <a:lnTo>
                    <a:pt x="42672" y="0"/>
                  </a:lnTo>
                  <a:lnTo>
                    <a:pt x="6096" y="0"/>
                  </a:lnTo>
                  <a:lnTo>
                    <a:pt x="0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9220708" y="602487"/>
              <a:ext cx="50800" cy="166370"/>
            </a:xfrm>
            <a:custGeom>
              <a:avLst/>
              <a:gdLst/>
              <a:ahLst/>
              <a:cxnLst/>
              <a:rect l="l" t="t" r="r" b="b"/>
              <a:pathLst>
                <a:path w="50800" h="166370">
                  <a:moveTo>
                    <a:pt x="0" y="27431"/>
                  </a:moveTo>
                  <a:lnTo>
                    <a:pt x="0" y="60959"/>
                  </a:lnTo>
                  <a:lnTo>
                    <a:pt x="6096" y="124967"/>
                  </a:lnTo>
                  <a:lnTo>
                    <a:pt x="6096" y="158495"/>
                  </a:lnTo>
                  <a:lnTo>
                    <a:pt x="9144" y="160019"/>
                  </a:lnTo>
                  <a:lnTo>
                    <a:pt x="12192" y="163067"/>
                  </a:lnTo>
                  <a:lnTo>
                    <a:pt x="15240" y="163067"/>
                  </a:lnTo>
                  <a:lnTo>
                    <a:pt x="19812" y="164591"/>
                  </a:lnTo>
                  <a:lnTo>
                    <a:pt x="32004" y="164591"/>
                  </a:lnTo>
                  <a:lnTo>
                    <a:pt x="35052" y="166115"/>
                  </a:lnTo>
                  <a:lnTo>
                    <a:pt x="38100" y="161543"/>
                  </a:lnTo>
                  <a:lnTo>
                    <a:pt x="44196" y="160019"/>
                  </a:lnTo>
                  <a:lnTo>
                    <a:pt x="47244" y="156971"/>
                  </a:lnTo>
                  <a:lnTo>
                    <a:pt x="50292" y="150875"/>
                  </a:lnTo>
                  <a:lnTo>
                    <a:pt x="38100" y="0"/>
                  </a:lnTo>
                  <a:lnTo>
                    <a:pt x="32004" y="3047"/>
                  </a:lnTo>
                  <a:lnTo>
                    <a:pt x="18288" y="12191"/>
                  </a:lnTo>
                  <a:lnTo>
                    <a:pt x="13716" y="16763"/>
                  </a:lnTo>
                  <a:lnTo>
                    <a:pt x="4572" y="22859"/>
                  </a:lnTo>
                  <a:lnTo>
                    <a:pt x="0" y="27431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804656" y="608584"/>
              <a:ext cx="169164" cy="8686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245348" y="626872"/>
              <a:ext cx="193675" cy="83820"/>
            </a:xfrm>
            <a:custGeom>
              <a:avLst/>
              <a:gdLst/>
              <a:ahLst/>
              <a:cxnLst/>
              <a:rect l="l" t="t" r="r" b="b"/>
              <a:pathLst>
                <a:path w="193675" h="83820">
                  <a:moveTo>
                    <a:pt x="0" y="0"/>
                  </a:moveTo>
                  <a:lnTo>
                    <a:pt x="3048" y="9144"/>
                  </a:lnTo>
                  <a:lnTo>
                    <a:pt x="15240" y="12192"/>
                  </a:lnTo>
                  <a:lnTo>
                    <a:pt x="39624" y="21335"/>
                  </a:lnTo>
                  <a:lnTo>
                    <a:pt x="50292" y="25907"/>
                  </a:lnTo>
                  <a:lnTo>
                    <a:pt x="86868" y="39624"/>
                  </a:lnTo>
                  <a:lnTo>
                    <a:pt x="97536" y="45720"/>
                  </a:lnTo>
                  <a:lnTo>
                    <a:pt x="121920" y="54863"/>
                  </a:lnTo>
                  <a:lnTo>
                    <a:pt x="143256" y="64007"/>
                  </a:lnTo>
                  <a:lnTo>
                    <a:pt x="155448" y="70103"/>
                  </a:lnTo>
                  <a:lnTo>
                    <a:pt x="166115" y="74675"/>
                  </a:lnTo>
                  <a:lnTo>
                    <a:pt x="190500" y="83820"/>
                  </a:lnTo>
                  <a:lnTo>
                    <a:pt x="193548" y="80772"/>
                  </a:lnTo>
                  <a:lnTo>
                    <a:pt x="193548" y="77724"/>
                  </a:lnTo>
                  <a:lnTo>
                    <a:pt x="169164" y="68579"/>
                  </a:lnTo>
                  <a:lnTo>
                    <a:pt x="158496" y="62483"/>
                  </a:lnTo>
                  <a:lnTo>
                    <a:pt x="134112" y="53339"/>
                  </a:lnTo>
                  <a:lnTo>
                    <a:pt x="121920" y="47244"/>
                  </a:lnTo>
                  <a:lnTo>
                    <a:pt x="97536" y="38100"/>
                  </a:lnTo>
                  <a:lnTo>
                    <a:pt x="86868" y="32003"/>
                  </a:lnTo>
                  <a:lnTo>
                    <a:pt x="50292" y="18287"/>
                  </a:lnTo>
                  <a:lnTo>
                    <a:pt x="36576" y="137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888732" y="629920"/>
              <a:ext cx="32384" cy="131445"/>
            </a:xfrm>
            <a:custGeom>
              <a:avLst/>
              <a:gdLst/>
              <a:ahLst/>
              <a:cxnLst/>
              <a:rect l="l" t="t" r="r" b="b"/>
              <a:pathLst>
                <a:path w="32384" h="131445">
                  <a:moveTo>
                    <a:pt x="0" y="47244"/>
                  </a:moveTo>
                  <a:lnTo>
                    <a:pt x="1523" y="70103"/>
                  </a:lnTo>
                  <a:lnTo>
                    <a:pt x="4571" y="92963"/>
                  </a:lnTo>
                  <a:lnTo>
                    <a:pt x="4571" y="115824"/>
                  </a:lnTo>
                  <a:lnTo>
                    <a:pt x="16763" y="124968"/>
                  </a:lnTo>
                  <a:lnTo>
                    <a:pt x="32003" y="131063"/>
                  </a:lnTo>
                  <a:lnTo>
                    <a:pt x="30479" y="121920"/>
                  </a:lnTo>
                  <a:lnTo>
                    <a:pt x="30479" y="103631"/>
                  </a:lnTo>
                  <a:lnTo>
                    <a:pt x="27431" y="96011"/>
                  </a:lnTo>
                  <a:lnTo>
                    <a:pt x="30479" y="71627"/>
                  </a:lnTo>
                  <a:lnTo>
                    <a:pt x="24383" y="48768"/>
                  </a:lnTo>
                  <a:lnTo>
                    <a:pt x="16763" y="25907"/>
                  </a:lnTo>
                  <a:lnTo>
                    <a:pt x="15239" y="0"/>
                  </a:lnTo>
                  <a:lnTo>
                    <a:pt x="9143" y="4572"/>
                  </a:lnTo>
                  <a:lnTo>
                    <a:pt x="6095" y="10668"/>
                  </a:lnTo>
                  <a:lnTo>
                    <a:pt x="4571" y="16763"/>
                  </a:lnTo>
                  <a:lnTo>
                    <a:pt x="4571" y="24383"/>
                  </a:lnTo>
                  <a:lnTo>
                    <a:pt x="0" y="47244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9496552" y="629920"/>
              <a:ext cx="67310" cy="17145"/>
            </a:xfrm>
            <a:custGeom>
              <a:avLst/>
              <a:gdLst/>
              <a:ahLst/>
              <a:cxnLst/>
              <a:rect l="l" t="t" r="r" b="b"/>
              <a:pathLst>
                <a:path w="67309" h="17145">
                  <a:moveTo>
                    <a:pt x="0" y="6096"/>
                  </a:moveTo>
                  <a:lnTo>
                    <a:pt x="0" y="10668"/>
                  </a:lnTo>
                  <a:lnTo>
                    <a:pt x="3048" y="12191"/>
                  </a:lnTo>
                  <a:lnTo>
                    <a:pt x="7620" y="13715"/>
                  </a:lnTo>
                  <a:lnTo>
                    <a:pt x="13716" y="13715"/>
                  </a:lnTo>
                  <a:lnTo>
                    <a:pt x="19812" y="15239"/>
                  </a:lnTo>
                  <a:lnTo>
                    <a:pt x="32004" y="15239"/>
                  </a:lnTo>
                  <a:lnTo>
                    <a:pt x="36576" y="16763"/>
                  </a:lnTo>
                  <a:lnTo>
                    <a:pt x="41148" y="15239"/>
                  </a:lnTo>
                  <a:lnTo>
                    <a:pt x="60960" y="15239"/>
                  </a:lnTo>
                  <a:lnTo>
                    <a:pt x="64008" y="13715"/>
                  </a:lnTo>
                  <a:lnTo>
                    <a:pt x="67056" y="10668"/>
                  </a:lnTo>
                  <a:lnTo>
                    <a:pt x="67056" y="6096"/>
                  </a:lnTo>
                  <a:lnTo>
                    <a:pt x="59436" y="6096"/>
                  </a:lnTo>
                  <a:lnTo>
                    <a:pt x="51816" y="4572"/>
                  </a:lnTo>
                  <a:lnTo>
                    <a:pt x="24384" y="0"/>
                  </a:lnTo>
                  <a:lnTo>
                    <a:pt x="16764" y="1524"/>
                  </a:lnTo>
                  <a:lnTo>
                    <a:pt x="7620" y="3048"/>
                  </a:lnTo>
                  <a:lnTo>
                    <a:pt x="0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8100568" y="636015"/>
              <a:ext cx="1106805" cy="123825"/>
            </a:xfrm>
            <a:custGeom>
              <a:avLst/>
              <a:gdLst/>
              <a:ahLst/>
              <a:cxnLst/>
              <a:rect l="l" t="t" r="r" b="b"/>
              <a:pathLst>
                <a:path w="1106804" h="123825">
                  <a:moveTo>
                    <a:pt x="25908" y="0"/>
                  </a:moveTo>
                  <a:lnTo>
                    <a:pt x="18288" y="3048"/>
                  </a:lnTo>
                  <a:lnTo>
                    <a:pt x="13716" y="7620"/>
                  </a:lnTo>
                  <a:lnTo>
                    <a:pt x="7620" y="12192"/>
                  </a:lnTo>
                  <a:lnTo>
                    <a:pt x="1524" y="15240"/>
                  </a:lnTo>
                  <a:lnTo>
                    <a:pt x="0" y="41148"/>
                  </a:lnTo>
                  <a:lnTo>
                    <a:pt x="25908" y="21336"/>
                  </a:lnTo>
                  <a:lnTo>
                    <a:pt x="25908" y="0"/>
                  </a:lnTo>
                  <a:close/>
                </a:path>
                <a:path w="1106804" h="123825">
                  <a:moveTo>
                    <a:pt x="1106424" y="68580"/>
                  </a:moveTo>
                  <a:lnTo>
                    <a:pt x="1104900" y="41148"/>
                  </a:lnTo>
                  <a:lnTo>
                    <a:pt x="1100328" y="12192"/>
                  </a:lnTo>
                  <a:lnTo>
                    <a:pt x="1063752" y="48768"/>
                  </a:lnTo>
                  <a:lnTo>
                    <a:pt x="1069848" y="115824"/>
                  </a:lnTo>
                  <a:lnTo>
                    <a:pt x="1072896" y="120396"/>
                  </a:lnTo>
                  <a:lnTo>
                    <a:pt x="1075944" y="121920"/>
                  </a:lnTo>
                  <a:lnTo>
                    <a:pt x="1080516" y="123444"/>
                  </a:lnTo>
                  <a:lnTo>
                    <a:pt x="1106424" y="123444"/>
                  </a:lnTo>
                  <a:lnTo>
                    <a:pt x="1106424" y="68580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8205724" y="658875"/>
              <a:ext cx="1346200" cy="94615"/>
            </a:xfrm>
            <a:custGeom>
              <a:avLst/>
              <a:gdLst/>
              <a:ahLst/>
              <a:cxnLst/>
              <a:rect l="l" t="t" r="r" b="b"/>
              <a:pathLst>
                <a:path w="1346200" h="94615">
                  <a:moveTo>
                    <a:pt x="208788" y="88392"/>
                  </a:moveTo>
                  <a:lnTo>
                    <a:pt x="89916" y="39624"/>
                  </a:lnTo>
                  <a:lnTo>
                    <a:pt x="77724" y="35052"/>
                  </a:lnTo>
                  <a:lnTo>
                    <a:pt x="67056" y="30480"/>
                  </a:lnTo>
                  <a:lnTo>
                    <a:pt x="56388" y="24384"/>
                  </a:lnTo>
                  <a:lnTo>
                    <a:pt x="35052" y="15240"/>
                  </a:lnTo>
                  <a:lnTo>
                    <a:pt x="24384" y="9144"/>
                  </a:lnTo>
                  <a:lnTo>
                    <a:pt x="12192" y="4572"/>
                  </a:lnTo>
                  <a:lnTo>
                    <a:pt x="0" y="1524"/>
                  </a:lnTo>
                  <a:lnTo>
                    <a:pt x="0" y="7620"/>
                  </a:lnTo>
                  <a:lnTo>
                    <a:pt x="12192" y="13716"/>
                  </a:lnTo>
                  <a:lnTo>
                    <a:pt x="24384" y="18288"/>
                  </a:lnTo>
                  <a:lnTo>
                    <a:pt x="60960" y="36576"/>
                  </a:lnTo>
                  <a:lnTo>
                    <a:pt x="73152" y="41148"/>
                  </a:lnTo>
                  <a:lnTo>
                    <a:pt x="85344" y="47244"/>
                  </a:lnTo>
                  <a:lnTo>
                    <a:pt x="99060" y="51816"/>
                  </a:lnTo>
                  <a:lnTo>
                    <a:pt x="111252" y="57912"/>
                  </a:lnTo>
                  <a:lnTo>
                    <a:pt x="123444" y="62484"/>
                  </a:lnTo>
                  <a:lnTo>
                    <a:pt x="135636" y="68580"/>
                  </a:lnTo>
                  <a:lnTo>
                    <a:pt x="149352" y="73152"/>
                  </a:lnTo>
                  <a:lnTo>
                    <a:pt x="161544" y="79248"/>
                  </a:lnTo>
                  <a:lnTo>
                    <a:pt x="175260" y="83820"/>
                  </a:lnTo>
                  <a:lnTo>
                    <a:pt x="187452" y="88392"/>
                  </a:lnTo>
                  <a:lnTo>
                    <a:pt x="201168" y="92964"/>
                  </a:lnTo>
                  <a:lnTo>
                    <a:pt x="204216" y="94488"/>
                  </a:lnTo>
                  <a:lnTo>
                    <a:pt x="205740" y="92964"/>
                  </a:lnTo>
                  <a:lnTo>
                    <a:pt x="208788" y="91440"/>
                  </a:lnTo>
                  <a:lnTo>
                    <a:pt x="208788" y="88392"/>
                  </a:lnTo>
                  <a:close/>
                </a:path>
                <a:path w="1346200" h="94615">
                  <a:moveTo>
                    <a:pt x="1345692" y="7620"/>
                  </a:moveTo>
                  <a:lnTo>
                    <a:pt x="1339596" y="6096"/>
                  </a:lnTo>
                  <a:lnTo>
                    <a:pt x="1330452" y="4572"/>
                  </a:lnTo>
                  <a:lnTo>
                    <a:pt x="1322832" y="4572"/>
                  </a:lnTo>
                  <a:lnTo>
                    <a:pt x="1315212" y="3048"/>
                  </a:lnTo>
                  <a:lnTo>
                    <a:pt x="1307592" y="3048"/>
                  </a:lnTo>
                  <a:lnTo>
                    <a:pt x="1298448" y="1524"/>
                  </a:lnTo>
                  <a:lnTo>
                    <a:pt x="1289304" y="1524"/>
                  </a:lnTo>
                  <a:lnTo>
                    <a:pt x="1283208" y="0"/>
                  </a:lnTo>
                  <a:lnTo>
                    <a:pt x="1278636" y="1524"/>
                  </a:lnTo>
                  <a:lnTo>
                    <a:pt x="1275588" y="3048"/>
                  </a:lnTo>
                  <a:lnTo>
                    <a:pt x="1274064" y="6096"/>
                  </a:lnTo>
                  <a:lnTo>
                    <a:pt x="1274064" y="9144"/>
                  </a:lnTo>
                  <a:lnTo>
                    <a:pt x="1280160" y="13716"/>
                  </a:lnTo>
                  <a:lnTo>
                    <a:pt x="1292352" y="16764"/>
                  </a:lnTo>
                  <a:lnTo>
                    <a:pt x="1298448" y="16764"/>
                  </a:lnTo>
                  <a:lnTo>
                    <a:pt x="1306068" y="18288"/>
                  </a:lnTo>
                  <a:lnTo>
                    <a:pt x="1325880" y="18288"/>
                  </a:lnTo>
                  <a:lnTo>
                    <a:pt x="1331976" y="16764"/>
                  </a:lnTo>
                  <a:lnTo>
                    <a:pt x="1339596" y="15240"/>
                  </a:lnTo>
                  <a:lnTo>
                    <a:pt x="1345692" y="13716"/>
                  </a:lnTo>
                  <a:lnTo>
                    <a:pt x="1345692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836916" y="664971"/>
              <a:ext cx="1282065" cy="245745"/>
            </a:xfrm>
            <a:custGeom>
              <a:avLst/>
              <a:gdLst/>
              <a:ahLst/>
              <a:cxnLst/>
              <a:rect l="l" t="t" r="r" b="b"/>
              <a:pathLst>
                <a:path w="1282065" h="245744">
                  <a:moveTo>
                    <a:pt x="42672" y="74676"/>
                  </a:moveTo>
                  <a:lnTo>
                    <a:pt x="41148" y="56388"/>
                  </a:lnTo>
                  <a:lnTo>
                    <a:pt x="38100" y="36576"/>
                  </a:lnTo>
                  <a:lnTo>
                    <a:pt x="32004" y="18288"/>
                  </a:lnTo>
                  <a:lnTo>
                    <a:pt x="27432" y="0"/>
                  </a:lnTo>
                  <a:lnTo>
                    <a:pt x="21336" y="9144"/>
                  </a:lnTo>
                  <a:lnTo>
                    <a:pt x="16764" y="18288"/>
                  </a:lnTo>
                  <a:lnTo>
                    <a:pt x="15240" y="28956"/>
                  </a:lnTo>
                  <a:lnTo>
                    <a:pt x="15240" y="39624"/>
                  </a:lnTo>
                  <a:lnTo>
                    <a:pt x="12192" y="44196"/>
                  </a:lnTo>
                  <a:lnTo>
                    <a:pt x="12192" y="51816"/>
                  </a:lnTo>
                  <a:lnTo>
                    <a:pt x="9144" y="56388"/>
                  </a:lnTo>
                  <a:lnTo>
                    <a:pt x="0" y="56388"/>
                  </a:lnTo>
                  <a:lnTo>
                    <a:pt x="6096" y="59436"/>
                  </a:lnTo>
                  <a:lnTo>
                    <a:pt x="10668" y="60960"/>
                  </a:lnTo>
                  <a:lnTo>
                    <a:pt x="15240" y="64008"/>
                  </a:lnTo>
                  <a:lnTo>
                    <a:pt x="21336" y="65532"/>
                  </a:lnTo>
                  <a:lnTo>
                    <a:pt x="25908" y="68580"/>
                  </a:lnTo>
                  <a:lnTo>
                    <a:pt x="32004" y="71628"/>
                  </a:lnTo>
                  <a:lnTo>
                    <a:pt x="36576" y="73152"/>
                  </a:lnTo>
                  <a:lnTo>
                    <a:pt x="42672" y="74676"/>
                  </a:lnTo>
                  <a:close/>
                </a:path>
                <a:path w="1282065" h="245744">
                  <a:moveTo>
                    <a:pt x="246888" y="27432"/>
                  </a:moveTo>
                  <a:lnTo>
                    <a:pt x="245364" y="1524"/>
                  </a:lnTo>
                  <a:lnTo>
                    <a:pt x="233172" y="10668"/>
                  </a:lnTo>
                  <a:lnTo>
                    <a:pt x="227076" y="19812"/>
                  </a:lnTo>
                  <a:lnTo>
                    <a:pt x="224028" y="30480"/>
                  </a:lnTo>
                  <a:lnTo>
                    <a:pt x="225552" y="44196"/>
                  </a:lnTo>
                  <a:lnTo>
                    <a:pt x="246888" y="27432"/>
                  </a:lnTo>
                  <a:close/>
                </a:path>
                <a:path w="1282065" h="245744">
                  <a:moveTo>
                    <a:pt x="708660" y="38100"/>
                  </a:moveTo>
                  <a:lnTo>
                    <a:pt x="704088" y="30480"/>
                  </a:lnTo>
                  <a:lnTo>
                    <a:pt x="694944" y="18288"/>
                  </a:lnTo>
                  <a:lnTo>
                    <a:pt x="687324" y="13716"/>
                  </a:lnTo>
                  <a:lnTo>
                    <a:pt x="687324" y="24384"/>
                  </a:lnTo>
                  <a:lnTo>
                    <a:pt x="696468" y="42672"/>
                  </a:lnTo>
                  <a:lnTo>
                    <a:pt x="702564" y="51816"/>
                  </a:lnTo>
                  <a:lnTo>
                    <a:pt x="708660" y="38100"/>
                  </a:lnTo>
                  <a:close/>
                </a:path>
                <a:path w="1282065" h="245744">
                  <a:moveTo>
                    <a:pt x="726948" y="1524"/>
                  </a:moveTo>
                  <a:lnTo>
                    <a:pt x="717804" y="0"/>
                  </a:lnTo>
                  <a:lnTo>
                    <a:pt x="714756" y="3048"/>
                  </a:lnTo>
                  <a:lnTo>
                    <a:pt x="717804" y="9144"/>
                  </a:lnTo>
                  <a:lnTo>
                    <a:pt x="723900" y="12192"/>
                  </a:lnTo>
                  <a:lnTo>
                    <a:pt x="725424" y="10668"/>
                  </a:lnTo>
                  <a:lnTo>
                    <a:pt x="726948" y="7620"/>
                  </a:lnTo>
                  <a:lnTo>
                    <a:pt x="726948" y="1524"/>
                  </a:lnTo>
                  <a:close/>
                </a:path>
                <a:path w="1282065" h="245744">
                  <a:moveTo>
                    <a:pt x="1210056" y="64008"/>
                  </a:moveTo>
                  <a:lnTo>
                    <a:pt x="1200912" y="22860"/>
                  </a:lnTo>
                  <a:lnTo>
                    <a:pt x="1196340" y="27432"/>
                  </a:lnTo>
                  <a:lnTo>
                    <a:pt x="1191768" y="30480"/>
                  </a:lnTo>
                  <a:lnTo>
                    <a:pt x="1187196" y="35052"/>
                  </a:lnTo>
                  <a:lnTo>
                    <a:pt x="1181100" y="38100"/>
                  </a:lnTo>
                  <a:lnTo>
                    <a:pt x="1176528" y="42672"/>
                  </a:lnTo>
                  <a:lnTo>
                    <a:pt x="1175004" y="47244"/>
                  </a:lnTo>
                  <a:lnTo>
                    <a:pt x="1173480" y="53340"/>
                  </a:lnTo>
                  <a:lnTo>
                    <a:pt x="1175004" y="57912"/>
                  </a:lnTo>
                  <a:lnTo>
                    <a:pt x="1184148" y="60960"/>
                  </a:lnTo>
                  <a:lnTo>
                    <a:pt x="1188720" y="60960"/>
                  </a:lnTo>
                  <a:lnTo>
                    <a:pt x="1193292" y="62484"/>
                  </a:lnTo>
                  <a:lnTo>
                    <a:pt x="1196340" y="64008"/>
                  </a:lnTo>
                  <a:lnTo>
                    <a:pt x="1210056" y="64008"/>
                  </a:lnTo>
                  <a:close/>
                </a:path>
                <a:path w="1282065" h="245744">
                  <a:moveTo>
                    <a:pt x="1281684" y="92964"/>
                  </a:moveTo>
                  <a:lnTo>
                    <a:pt x="1271016" y="86868"/>
                  </a:lnTo>
                  <a:lnTo>
                    <a:pt x="1246632" y="83820"/>
                  </a:lnTo>
                  <a:lnTo>
                    <a:pt x="1220724" y="79248"/>
                  </a:lnTo>
                  <a:lnTo>
                    <a:pt x="1194816" y="76200"/>
                  </a:lnTo>
                  <a:lnTo>
                    <a:pt x="1168908" y="71628"/>
                  </a:lnTo>
                  <a:lnTo>
                    <a:pt x="1144524" y="67056"/>
                  </a:lnTo>
                  <a:lnTo>
                    <a:pt x="1118616" y="62484"/>
                  </a:lnTo>
                  <a:lnTo>
                    <a:pt x="1094232" y="57912"/>
                  </a:lnTo>
                  <a:lnTo>
                    <a:pt x="1068324" y="53340"/>
                  </a:lnTo>
                  <a:lnTo>
                    <a:pt x="1043940" y="48768"/>
                  </a:lnTo>
                  <a:lnTo>
                    <a:pt x="992124" y="39624"/>
                  </a:lnTo>
                  <a:lnTo>
                    <a:pt x="969264" y="33528"/>
                  </a:lnTo>
                  <a:lnTo>
                    <a:pt x="943356" y="28956"/>
                  </a:lnTo>
                  <a:lnTo>
                    <a:pt x="918972" y="22860"/>
                  </a:lnTo>
                  <a:lnTo>
                    <a:pt x="894588" y="18288"/>
                  </a:lnTo>
                  <a:lnTo>
                    <a:pt x="870204" y="12192"/>
                  </a:lnTo>
                  <a:lnTo>
                    <a:pt x="864108" y="15240"/>
                  </a:lnTo>
                  <a:lnTo>
                    <a:pt x="859536" y="19812"/>
                  </a:lnTo>
                  <a:lnTo>
                    <a:pt x="856488" y="25908"/>
                  </a:lnTo>
                  <a:lnTo>
                    <a:pt x="856488" y="33528"/>
                  </a:lnTo>
                  <a:lnTo>
                    <a:pt x="850392" y="44196"/>
                  </a:lnTo>
                  <a:lnTo>
                    <a:pt x="842772" y="56388"/>
                  </a:lnTo>
                  <a:lnTo>
                    <a:pt x="836676" y="67056"/>
                  </a:lnTo>
                  <a:lnTo>
                    <a:pt x="832104" y="79248"/>
                  </a:lnTo>
                  <a:lnTo>
                    <a:pt x="826008" y="91440"/>
                  </a:lnTo>
                  <a:lnTo>
                    <a:pt x="819912" y="102108"/>
                  </a:lnTo>
                  <a:lnTo>
                    <a:pt x="812292" y="114300"/>
                  </a:lnTo>
                  <a:lnTo>
                    <a:pt x="804672" y="124968"/>
                  </a:lnTo>
                  <a:lnTo>
                    <a:pt x="800100" y="163068"/>
                  </a:lnTo>
                  <a:lnTo>
                    <a:pt x="803148" y="173736"/>
                  </a:lnTo>
                  <a:lnTo>
                    <a:pt x="819912" y="179832"/>
                  </a:lnTo>
                  <a:lnTo>
                    <a:pt x="838200" y="184404"/>
                  </a:lnTo>
                  <a:lnTo>
                    <a:pt x="854964" y="188976"/>
                  </a:lnTo>
                  <a:lnTo>
                    <a:pt x="873252" y="193548"/>
                  </a:lnTo>
                  <a:lnTo>
                    <a:pt x="947928" y="205740"/>
                  </a:lnTo>
                  <a:lnTo>
                    <a:pt x="960120" y="207264"/>
                  </a:lnTo>
                  <a:lnTo>
                    <a:pt x="970788" y="210312"/>
                  </a:lnTo>
                  <a:lnTo>
                    <a:pt x="981456" y="211836"/>
                  </a:lnTo>
                  <a:lnTo>
                    <a:pt x="992124" y="214884"/>
                  </a:lnTo>
                  <a:lnTo>
                    <a:pt x="1002792" y="216408"/>
                  </a:lnTo>
                  <a:lnTo>
                    <a:pt x="1013460" y="219456"/>
                  </a:lnTo>
                  <a:lnTo>
                    <a:pt x="1037844" y="222504"/>
                  </a:lnTo>
                  <a:lnTo>
                    <a:pt x="1048512" y="224028"/>
                  </a:lnTo>
                  <a:lnTo>
                    <a:pt x="1059180" y="227076"/>
                  </a:lnTo>
                  <a:lnTo>
                    <a:pt x="1082040" y="230124"/>
                  </a:lnTo>
                  <a:lnTo>
                    <a:pt x="1103376" y="233172"/>
                  </a:lnTo>
                  <a:lnTo>
                    <a:pt x="1115568" y="234696"/>
                  </a:lnTo>
                  <a:lnTo>
                    <a:pt x="1126236" y="237744"/>
                  </a:lnTo>
                  <a:lnTo>
                    <a:pt x="1132332" y="237744"/>
                  </a:lnTo>
                  <a:lnTo>
                    <a:pt x="1136904" y="239268"/>
                  </a:lnTo>
                  <a:lnTo>
                    <a:pt x="1143000" y="240792"/>
                  </a:lnTo>
                  <a:lnTo>
                    <a:pt x="1147572" y="243840"/>
                  </a:lnTo>
                  <a:lnTo>
                    <a:pt x="1153668" y="245364"/>
                  </a:lnTo>
                  <a:lnTo>
                    <a:pt x="1164336" y="245364"/>
                  </a:lnTo>
                  <a:lnTo>
                    <a:pt x="1170432" y="242316"/>
                  </a:lnTo>
                  <a:lnTo>
                    <a:pt x="1176528" y="243840"/>
                  </a:lnTo>
                  <a:lnTo>
                    <a:pt x="1182624" y="242316"/>
                  </a:lnTo>
                  <a:lnTo>
                    <a:pt x="1187196" y="239268"/>
                  </a:lnTo>
                  <a:lnTo>
                    <a:pt x="1190244" y="236220"/>
                  </a:lnTo>
                  <a:lnTo>
                    <a:pt x="1194816" y="233172"/>
                  </a:lnTo>
                  <a:lnTo>
                    <a:pt x="1197864" y="228600"/>
                  </a:lnTo>
                  <a:lnTo>
                    <a:pt x="1202436" y="225552"/>
                  </a:lnTo>
                  <a:lnTo>
                    <a:pt x="1207008" y="224028"/>
                  </a:lnTo>
                  <a:lnTo>
                    <a:pt x="1225296" y="190500"/>
                  </a:lnTo>
                  <a:lnTo>
                    <a:pt x="1235964" y="173736"/>
                  </a:lnTo>
                  <a:lnTo>
                    <a:pt x="1245108" y="158496"/>
                  </a:lnTo>
                  <a:lnTo>
                    <a:pt x="1255776" y="141732"/>
                  </a:lnTo>
                  <a:lnTo>
                    <a:pt x="1264920" y="124968"/>
                  </a:lnTo>
                  <a:lnTo>
                    <a:pt x="1272540" y="108204"/>
                  </a:lnTo>
                  <a:lnTo>
                    <a:pt x="1281684" y="92964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8160004" y="692403"/>
              <a:ext cx="1367155" cy="99060"/>
            </a:xfrm>
            <a:custGeom>
              <a:avLst/>
              <a:gdLst/>
              <a:ahLst/>
              <a:cxnLst/>
              <a:rect l="l" t="t" r="r" b="b"/>
              <a:pathLst>
                <a:path w="1367154" h="99059">
                  <a:moveTo>
                    <a:pt x="225552" y="96012"/>
                  </a:moveTo>
                  <a:lnTo>
                    <a:pt x="153924" y="65532"/>
                  </a:lnTo>
                  <a:lnTo>
                    <a:pt x="144780" y="60960"/>
                  </a:lnTo>
                  <a:lnTo>
                    <a:pt x="134112" y="57912"/>
                  </a:lnTo>
                  <a:lnTo>
                    <a:pt x="123444" y="53340"/>
                  </a:lnTo>
                  <a:lnTo>
                    <a:pt x="114300" y="48768"/>
                  </a:lnTo>
                  <a:lnTo>
                    <a:pt x="103632" y="44196"/>
                  </a:lnTo>
                  <a:lnTo>
                    <a:pt x="85344" y="35052"/>
                  </a:lnTo>
                  <a:lnTo>
                    <a:pt x="64008" y="25908"/>
                  </a:lnTo>
                  <a:lnTo>
                    <a:pt x="54864" y="21336"/>
                  </a:lnTo>
                  <a:lnTo>
                    <a:pt x="44196" y="16764"/>
                  </a:lnTo>
                  <a:lnTo>
                    <a:pt x="35052" y="12192"/>
                  </a:lnTo>
                  <a:lnTo>
                    <a:pt x="24384" y="9144"/>
                  </a:lnTo>
                  <a:lnTo>
                    <a:pt x="13716" y="4572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24384" y="16764"/>
                  </a:lnTo>
                  <a:lnTo>
                    <a:pt x="36576" y="22860"/>
                  </a:lnTo>
                  <a:lnTo>
                    <a:pt x="48768" y="27432"/>
                  </a:lnTo>
                  <a:lnTo>
                    <a:pt x="60960" y="33528"/>
                  </a:lnTo>
                  <a:lnTo>
                    <a:pt x="73152" y="38100"/>
                  </a:lnTo>
                  <a:lnTo>
                    <a:pt x="85344" y="41148"/>
                  </a:lnTo>
                  <a:lnTo>
                    <a:pt x="99060" y="45720"/>
                  </a:lnTo>
                  <a:lnTo>
                    <a:pt x="108204" y="51816"/>
                  </a:lnTo>
                  <a:lnTo>
                    <a:pt x="117348" y="56388"/>
                  </a:lnTo>
                  <a:lnTo>
                    <a:pt x="138684" y="65532"/>
                  </a:lnTo>
                  <a:lnTo>
                    <a:pt x="147828" y="70104"/>
                  </a:lnTo>
                  <a:lnTo>
                    <a:pt x="158496" y="74676"/>
                  </a:lnTo>
                  <a:lnTo>
                    <a:pt x="169164" y="77724"/>
                  </a:lnTo>
                  <a:lnTo>
                    <a:pt x="179832" y="82296"/>
                  </a:lnTo>
                  <a:lnTo>
                    <a:pt x="188976" y="88392"/>
                  </a:lnTo>
                  <a:lnTo>
                    <a:pt x="195072" y="89916"/>
                  </a:lnTo>
                  <a:lnTo>
                    <a:pt x="207264" y="96012"/>
                  </a:lnTo>
                  <a:lnTo>
                    <a:pt x="219456" y="99060"/>
                  </a:lnTo>
                  <a:lnTo>
                    <a:pt x="225552" y="99060"/>
                  </a:lnTo>
                  <a:lnTo>
                    <a:pt x="225552" y="96012"/>
                  </a:lnTo>
                  <a:close/>
                </a:path>
                <a:path w="1367154" h="99059">
                  <a:moveTo>
                    <a:pt x="1367028" y="6096"/>
                  </a:moveTo>
                  <a:lnTo>
                    <a:pt x="1347216" y="4572"/>
                  </a:lnTo>
                  <a:lnTo>
                    <a:pt x="1342644" y="3048"/>
                  </a:lnTo>
                  <a:lnTo>
                    <a:pt x="1316736" y="3048"/>
                  </a:lnTo>
                  <a:lnTo>
                    <a:pt x="1312164" y="0"/>
                  </a:lnTo>
                  <a:lnTo>
                    <a:pt x="1304544" y="3048"/>
                  </a:lnTo>
                  <a:lnTo>
                    <a:pt x="1295400" y="4572"/>
                  </a:lnTo>
                  <a:lnTo>
                    <a:pt x="1290828" y="6096"/>
                  </a:lnTo>
                  <a:lnTo>
                    <a:pt x="1290828" y="12192"/>
                  </a:lnTo>
                  <a:lnTo>
                    <a:pt x="1344168" y="16764"/>
                  </a:lnTo>
                  <a:lnTo>
                    <a:pt x="1351788" y="15240"/>
                  </a:lnTo>
                  <a:lnTo>
                    <a:pt x="1359408" y="15240"/>
                  </a:lnTo>
                  <a:lnTo>
                    <a:pt x="1367028" y="12192"/>
                  </a:lnTo>
                  <a:lnTo>
                    <a:pt x="1367028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7827772" y="695451"/>
              <a:ext cx="1330960" cy="102235"/>
            </a:xfrm>
            <a:custGeom>
              <a:avLst/>
              <a:gdLst/>
              <a:ahLst/>
              <a:cxnLst/>
              <a:rect l="l" t="t" r="r" b="b"/>
              <a:pathLst>
                <a:path w="1330959" h="102234">
                  <a:moveTo>
                    <a:pt x="6096" y="16764"/>
                  </a:moveTo>
                  <a:lnTo>
                    <a:pt x="4572" y="15240"/>
                  </a:lnTo>
                  <a:lnTo>
                    <a:pt x="0" y="21336"/>
                  </a:lnTo>
                  <a:lnTo>
                    <a:pt x="1524" y="21336"/>
                  </a:lnTo>
                  <a:lnTo>
                    <a:pt x="3048" y="19812"/>
                  </a:lnTo>
                  <a:lnTo>
                    <a:pt x="6096" y="18288"/>
                  </a:lnTo>
                  <a:lnTo>
                    <a:pt x="6096" y="16764"/>
                  </a:lnTo>
                  <a:close/>
                </a:path>
                <a:path w="1330959" h="102234">
                  <a:moveTo>
                    <a:pt x="217932" y="4572"/>
                  </a:moveTo>
                  <a:lnTo>
                    <a:pt x="211836" y="7620"/>
                  </a:lnTo>
                  <a:lnTo>
                    <a:pt x="205740" y="12192"/>
                  </a:lnTo>
                  <a:lnTo>
                    <a:pt x="201168" y="15240"/>
                  </a:lnTo>
                  <a:lnTo>
                    <a:pt x="196596" y="21336"/>
                  </a:lnTo>
                  <a:lnTo>
                    <a:pt x="193548" y="25908"/>
                  </a:lnTo>
                  <a:lnTo>
                    <a:pt x="192024" y="32004"/>
                  </a:lnTo>
                  <a:lnTo>
                    <a:pt x="193548" y="36576"/>
                  </a:lnTo>
                  <a:lnTo>
                    <a:pt x="195072" y="42672"/>
                  </a:lnTo>
                  <a:lnTo>
                    <a:pt x="205740" y="35052"/>
                  </a:lnTo>
                  <a:lnTo>
                    <a:pt x="213360" y="27432"/>
                  </a:lnTo>
                  <a:lnTo>
                    <a:pt x="217932" y="16764"/>
                  </a:lnTo>
                  <a:lnTo>
                    <a:pt x="217932" y="4572"/>
                  </a:lnTo>
                  <a:close/>
                </a:path>
                <a:path w="1330959" h="102234">
                  <a:moveTo>
                    <a:pt x="701040" y="38100"/>
                  </a:moveTo>
                  <a:lnTo>
                    <a:pt x="694944" y="25908"/>
                  </a:lnTo>
                  <a:lnTo>
                    <a:pt x="690372" y="21336"/>
                  </a:lnTo>
                  <a:lnTo>
                    <a:pt x="685800" y="15240"/>
                  </a:lnTo>
                  <a:lnTo>
                    <a:pt x="679704" y="10668"/>
                  </a:lnTo>
                  <a:lnTo>
                    <a:pt x="675132" y="4572"/>
                  </a:lnTo>
                  <a:lnTo>
                    <a:pt x="670560" y="0"/>
                  </a:lnTo>
                  <a:lnTo>
                    <a:pt x="670560" y="15240"/>
                  </a:lnTo>
                  <a:lnTo>
                    <a:pt x="675132" y="32004"/>
                  </a:lnTo>
                  <a:lnTo>
                    <a:pt x="681228" y="47244"/>
                  </a:lnTo>
                  <a:lnTo>
                    <a:pt x="688848" y="62484"/>
                  </a:lnTo>
                  <a:lnTo>
                    <a:pt x="701040" y="45720"/>
                  </a:lnTo>
                  <a:lnTo>
                    <a:pt x="701040" y="38100"/>
                  </a:lnTo>
                  <a:close/>
                </a:path>
                <a:path w="1330959" h="102234">
                  <a:moveTo>
                    <a:pt x="810768" y="70104"/>
                  </a:moveTo>
                  <a:lnTo>
                    <a:pt x="801624" y="64008"/>
                  </a:lnTo>
                  <a:lnTo>
                    <a:pt x="798576" y="56388"/>
                  </a:lnTo>
                  <a:lnTo>
                    <a:pt x="795528" y="47244"/>
                  </a:lnTo>
                  <a:lnTo>
                    <a:pt x="784860" y="36576"/>
                  </a:lnTo>
                  <a:lnTo>
                    <a:pt x="775716" y="22860"/>
                  </a:lnTo>
                  <a:lnTo>
                    <a:pt x="763524" y="10668"/>
                  </a:lnTo>
                  <a:lnTo>
                    <a:pt x="757428" y="9144"/>
                  </a:lnTo>
                  <a:lnTo>
                    <a:pt x="760476" y="21336"/>
                  </a:lnTo>
                  <a:lnTo>
                    <a:pt x="769620" y="45720"/>
                  </a:lnTo>
                  <a:lnTo>
                    <a:pt x="772668" y="56388"/>
                  </a:lnTo>
                  <a:lnTo>
                    <a:pt x="778764" y="68580"/>
                  </a:lnTo>
                  <a:lnTo>
                    <a:pt x="784860" y="79248"/>
                  </a:lnTo>
                  <a:lnTo>
                    <a:pt x="790956" y="91440"/>
                  </a:lnTo>
                  <a:lnTo>
                    <a:pt x="797052" y="102108"/>
                  </a:lnTo>
                  <a:lnTo>
                    <a:pt x="798576" y="100584"/>
                  </a:lnTo>
                  <a:lnTo>
                    <a:pt x="797052" y="92964"/>
                  </a:lnTo>
                  <a:lnTo>
                    <a:pt x="810768" y="70104"/>
                  </a:lnTo>
                  <a:close/>
                </a:path>
                <a:path w="1330959" h="102234">
                  <a:moveTo>
                    <a:pt x="830580" y="33528"/>
                  </a:moveTo>
                  <a:lnTo>
                    <a:pt x="826008" y="28956"/>
                  </a:lnTo>
                  <a:lnTo>
                    <a:pt x="816864" y="15240"/>
                  </a:lnTo>
                  <a:lnTo>
                    <a:pt x="812292" y="10668"/>
                  </a:lnTo>
                  <a:lnTo>
                    <a:pt x="807720" y="7620"/>
                  </a:lnTo>
                  <a:lnTo>
                    <a:pt x="803148" y="3048"/>
                  </a:lnTo>
                  <a:lnTo>
                    <a:pt x="797052" y="1524"/>
                  </a:lnTo>
                  <a:lnTo>
                    <a:pt x="801624" y="13716"/>
                  </a:lnTo>
                  <a:lnTo>
                    <a:pt x="807720" y="27432"/>
                  </a:lnTo>
                  <a:lnTo>
                    <a:pt x="812292" y="41148"/>
                  </a:lnTo>
                  <a:lnTo>
                    <a:pt x="819912" y="53340"/>
                  </a:lnTo>
                  <a:lnTo>
                    <a:pt x="830580" y="33528"/>
                  </a:lnTo>
                  <a:close/>
                </a:path>
                <a:path w="1330959" h="102234">
                  <a:moveTo>
                    <a:pt x="1330452" y="64008"/>
                  </a:moveTo>
                  <a:lnTo>
                    <a:pt x="1324356" y="48768"/>
                  </a:lnTo>
                  <a:lnTo>
                    <a:pt x="1324356" y="16764"/>
                  </a:lnTo>
                  <a:lnTo>
                    <a:pt x="1318260" y="3048"/>
                  </a:lnTo>
                  <a:lnTo>
                    <a:pt x="1280160" y="33528"/>
                  </a:lnTo>
                  <a:lnTo>
                    <a:pt x="1281684" y="39624"/>
                  </a:lnTo>
                  <a:lnTo>
                    <a:pt x="1286256" y="44196"/>
                  </a:lnTo>
                  <a:lnTo>
                    <a:pt x="1309116" y="48768"/>
                  </a:lnTo>
                  <a:lnTo>
                    <a:pt x="1315212" y="51816"/>
                  </a:lnTo>
                  <a:lnTo>
                    <a:pt x="1319784" y="56388"/>
                  </a:lnTo>
                  <a:lnTo>
                    <a:pt x="1321308" y="65532"/>
                  </a:lnTo>
                  <a:lnTo>
                    <a:pt x="1322832" y="67056"/>
                  </a:lnTo>
                  <a:lnTo>
                    <a:pt x="1325880" y="67056"/>
                  </a:lnTo>
                  <a:lnTo>
                    <a:pt x="1327404" y="65532"/>
                  </a:lnTo>
                  <a:lnTo>
                    <a:pt x="1330452" y="6400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8114284" y="710691"/>
              <a:ext cx="1376680" cy="127000"/>
            </a:xfrm>
            <a:custGeom>
              <a:avLst/>
              <a:gdLst/>
              <a:ahLst/>
              <a:cxnLst/>
              <a:rect l="l" t="t" r="r" b="b"/>
              <a:pathLst>
                <a:path w="1376679" h="127000">
                  <a:moveTo>
                    <a:pt x="249936" y="118872"/>
                  </a:moveTo>
                  <a:lnTo>
                    <a:pt x="243840" y="117348"/>
                  </a:lnTo>
                  <a:lnTo>
                    <a:pt x="237744" y="114300"/>
                  </a:lnTo>
                  <a:lnTo>
                    <a:pt x="233172" y="112776"/>
                  </a:lnTo>
                  <a:lnTo>
                    <a:pt x="227076" y="109728"/>
                  </a:lnTo>
                  <a:lnTo>
                    <a:pt x="222504" y="106680"/>
                  </a:lnTo>
                  <a:lnTo>
                    <a:pt x="217932" y="105156"/>
                  </a:lnTo>
                  <a:lnTo>
                    <a:pt x="211836" y="102108"/>
                  </a:lnTo>
                  <a:lnTo>
                    <a:pt x="208788" y="99060"/>
                  </a:lnTo>
                  <a:lnTo>
                    <a:pt x="184404" y="89916"/>
                  </a:lnTo>
                  <a:lnTo>
                    <a:pt x="172212" y="83820"/>
                  </a:lnTo>
                  <a:lnTo>
                    <a:pt x="160020" y="79248"/>
                  </a:lnTo>
                  <a:lnTo>
                    <a:pt x="149352" y="74676"/>
                  </a:lnTo>
                  <a:lnTo>
                    <a:pt x="137160" y="70104"/>
                  </a:lnTo>
                  <a:lnTo>
                    <a:pt x="124968" y="64008"/>
                  </a:lnTo>
                  <a:lnTo>
                    <a:pt x="88392" y="50292"/>
                  </a:lnTo>
                  <a:lnTo>
                    <a:pt x="77724" y="44196"/>
                  </a:lnTo>
                  <a:lnTo>
                    <a:pt x="65532" y="39624"/>
                  </a:lnTo>
                  <a:lnTo>
                    <a:pt x="53340" y="33528"/>
                  </a:lnTo>
                  <a:lnTo>
                    <a:pt x="28956" y="24384"/>
                  </a:lnTo>
                  <a:lnTo>
                    <a:pt x="18288" y="18288"/>
                  </a:lnTo>
                  <a:lnTo>
                    <a:pt x="0" y="15240"/>
                  </a:lnTo>
                  <a:lnTo>
                    <a:pt x="0" y="18288"/>
                  </a:lnTo>
                  <a:lnTo>
                    <a:pt x="9144" y="22860"/>
                  </a:lnTo>
                  <a:lnTo>
                    <a:pt x="18288" y="28956"/>
                  </a:lnTo>
                  <a:lnTo>
                    <a:pt x="27432" y="32004"/>
                  </a:lnTo>
                  <a:lnTo>
                    <a:pt x="38100" y="35052"/>
                  </a:lnTo>
                  <a:lnTo>
                    <a:pt x="47244" y="38100"/>
                  </a:lnTo>
                  <a:lnTo>
                    <a:pt x="56388" y="42672"/>
                  </a:lnTo>
                  <a:lnTo>
                    <a:pt x="67056" y="45720"/>
                  </a:lnTo>
                  <a:lnTo>
                    <a:pt x="76200" y="50292"/>
                  </a:lnTo>
                  <a:lnTo>
                    <a:pt x="97536" y="59436"/>
                  </a:lnTo>
                  <a:lnTo>
                    <a:pt x="128016" y="74676"/>
                  </a:lnTo>
                  <a:lnTo>
                    <a:pt x="202692" y="106680"/>
                  </a:lnTo>
                  <a:lnTo>
                    <a:pt x="211836" y="112776"/>
                  </a:lnTo>
                  <a:lnTo>
                    <a:pt x="224028" y="117348"/>
                  </a:lnTo>
                  <a:lnTo>
                    <a:pt x="233172" y="121920"/>
                  </a:lnTo>
                  <a:lnTo>
                    <a:pt x="243840" y="126492"/>
                  </a:lnTo>
                  <a:lnTo>
                    <a:pt x="246888" y="124968"/>
                  </a:lnTo>
                  <a:lnTo>
                    <a:pt x="249936" y="121920"/>
                  </a:lnTo>
                  <a:lnTo>
                    <a:pt x="249936" y="118872"/>
                  </a:lnTo>
                  <a:close/>
                </a:path>
                <a:path w="1376679" h="127000">
                  <a:moveTo>
                    <a:pt x="745236" y="27432"/>
                  </a:moveTo>
                  <a:lnTo>
                    <a:pt x="726948" y="22860"/>
                  </a:lnTo>
                  <a:lnTo>
                    <a:pt x="710184" y="18288"/>
                  </a:lnTo>
                  <a:lnTo>
                    <a:pt x="693420" y="15240"/>
                  </a:lnTo>
                  <a:lnTo>
                    <a:pt x="675132" y="12192"/>
                  </a:lnTo>
                  <a:lnTo>
                    <a:pt x="658368" y="7620"/>
                  </a:lnTo>
                  <a:lnTo>
                    <a:pt x="641604" y="4572"/>
                  </a:lnTo>
                  <a:lnTo>
                    <a:pt x="623316" y="1524"/>
                  </a:lnTo>
                  <a:lnTo>
                    <a:pt x="605028" y="0"/>
                  </a:lnTo>
                  <a:lnTo>
                    <a:pt x="601980" y="6096"/>
                  </a:lnTo>
                  <a:lnTo>
                    <a:pt x="652272" y="18288"/>
                  </a:lnTo>
                  <a:lnTo>
                    <a:pt x="688848" y="22860"/>
                  </a:lnTo>
                  <a:lnTo>
                    <a:pt x="725424" y="28956"/>
                  </a:lnTo>
                  <a:lnTo>
                    <a:pt x="742188" y="32004"/>
                  </a:lnTo>
                  <a:lnTo>
                    <a:pt x="745236" y="28956"/>
                  </a:lnTo>
                  <a:lnTo>
                    <a:pt x="745236" y="27432"/>
                  </a:lnTo>
                  <a:close/>
                </a:path>
                <a:path w="1376679" h="127000">
                  <a:moveTo>
                    <a:pt x="1376172" y="15240"/>
                  </a:moveTo>
                  <a:lnTo>
                    <a:pt x="1374648" y="13716"/>
                  </a:lnTo>
                  <a:lnTo>
                    <a:pt x="1371600" y="12192"/>
                  </a:lnTo>
                  <a:lnTo>
                    <a:pt x="1322832" y="9144"/>
                  </a:lnTo>
                  <a:lnTo>
                    <a:pt x="1315212" y="10668"/>
                  </a:lnTo>
                  <a:lnTo>
                    <a:pt x="1309116" y="10668"/>
                  </a:lnTo>
                  <a:lnTo>
                    <a:pt x="1303020" y="12192"/>
                  </a:lnTo>
                  <a:lnTo>
                    <a:pt x="1303020" y="18288"/>
                  </a:lnTo>
                  <a:lnTo>
                    <a:pt x="1312164" y="21336"/>
                  </a:lnTo>
                  <a:lnTo>
                    <a:pt x="1321308" y="22860"/>
                  </a:lnTo>
                  <a:lnTo>
                    <a:pt x="1330452" y="22860"/>
                  </a:lnTo>
                  <a:lnTo>
                    <a:pt x="1348740" y="25908"/>
                  </a:lnTo>
                  <a:lnTo>
                    <a:pt x="1359408" y="24384"/>
                  </a:lnTo>
                  <a:lnTo>
                    <a:pt x="1367028" y="22860"/>
                  </a:lnTo>
                  <a:lnTo>
                    <a:pt x="1376172" y="19812"/>
                  </a:lnTo>
                  <a:lnTo>
                    <a:pt x="1376172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980172" y="728979"/>
              <a:ext cx="640080" cy="106680"/>
            </a:xfrm>
            <a:custGeom>
              <a:avLst/>
              <a:gdLst/>
              <a:ahLst/>
              <a:cxnLst/>
              <a:rect l="l" t="t" r="r" b="b"/>
              <a:pathLst>
                <a:path w="640079" h="106680">
                  <a:moveTo>
                    <a:pt x="27432" y="7620"/>
                  </a:moveTo>
                  <a:lnTo>
                    <a:pt x="25908" y="0"/>
                  </a:lnTo>
                  <a:lnTo>
                    <a:pt x="22860" y="4572"/>
                  </a:lnTo>
                  <a:lnTo>
                    <a:pt x="16764" y="9144"/>
                  </a:lnTo>
                  <a:lnTo>
                    <a:pt x="12192" y="13716"/>
                  </a:lnTo>
                  <a:lnTo>
                    <a:pt x="6096" y="18288"/>
                  </a:lnTo>
                  <a:lnTo>
                    <a:pt x="1524" y="22860"/>
                  </a:lnTo>
                  <a:lnTo>
                    <a:pt x="0" y="27432"/>
                  </a:lnTo>
                  <a:lnTo>
                    <a:pt x="0" y="33528"/>
                  </a:lnTo>
                  <a:lnTo>
                    <a:pt x="3048" y="39624"/>
                  </a:lnTo>
                  <a:lnTo>
                    <a:pt x="9144" y="36576"/>
                  </a:lnTo>
                  <a:lnTo>
                    <a:pt x="12192" y="32004"/>
                  </a:lnTo>
                  <a:lnTo>
                    <a:pt x="13716" y="27432"/>
                  </a:lnTo>
                  <a:lnTo>
                    <a:pt x="19812" y="27432"/>
                  </a:lnTo>
                  <a:lnTo>
                    <a:pt x="25908" y="21336"/>
                  </a:lnTo>
                  <a:lnTo>
                    <a:pt x="27432" y="15240"/>
                  </a:lnTo>
                  <a:lnTo>
                    <a:pt x="27432" y="7620"/>
                  </a:lnTo>
                  <a:close/>
                </a:path>
                <a:path w="640079" h="106680">
                  <a:moveTo>
                    <a:pt x="522732" y="57912"/>
                  </a:moveTo>
                  <a:lnTo>
                    <a:pt x="521208" y="50292"/>
                  </a:lnTo>
                  <a:lnTo>
                    <a:pt x="515112" y="35052"/>
                  </a:lnTo>
                  <a:lnTo>
                    <a:pt x="512064" y="28956"/>
                  </a:lnTo>
                  <a:lnTo>
                    <a:pt x="509016" y="21336"/>
                  </a:lnTo>
                  <a:lnTo>
                    <a:pt x="496824" y="9144"/>
                  </a:lnTo>
                  <a:lnTo>
                    <a:pt x="489204" y="3048"/>
                  </a:lnTo>
                  <a:lnTo>
                    <a:pt x="493776" y="9144"/>
                  </a:lnTo>
                  <a:lnTo>
                    <a:pt x="492252" y="25908"/>
                  </a:lnTo>
                  <a:lnTo>
                    <a:pt x="496824" y="41148"/>
                  </a:lnTo>
                  <a:lnTo>
                    <a:pt x="502920" y="56388"/>
                  </a:lnTo>
                  <a:lnTo>
                    <a:pt x="513588" y="70104"/>
                  </a:lnTo>
                  <a:lnTo>
                    <a:pt x="522732" y="57912"/>
                  </a:lnTo>
                  <a:close/>
                </a:path>
                <a:path w="640079" h="106680">
                  <a:moveTo>
                    <a:pt x="640080" y="96012"/>
                  </a:moveTo>
                  <a:lnTo>
                    <a:pt x="614172" y="48768"/>
                  </a:lnTo>
                  <a:lnTo>
                    <a:pt x="577596" y="4572"/>
                  </a:lnTo>
                  <a:lnTo>
                    <a:pt x="577596" y="18288"/>
                  </a:lnTo>
                  <a:lnTo>
                    <a:pt x="582168" y="32004"/>
                  </a:lnTo>
                  <a:lnTo>
                    <a:pt x="589788" y="44196"/>
                  </a:lnTo>
                  <a:lnTo>
                    <a:pt x="595884" y="57912"/>
                  </a:lnTo>
                  <a:lnTo>
                    <a:pt x="600456" y="64008"/>
                  </a:lnTo>
                  <a:lnTo>
                    <a:pt x="605028" y="73152"/>
                  </a:lnTo>
                  <a:lnTo>
                    <a:pt x="606552" y="80772"/>
                  </a:lnTo>
                  <a:lnTo>
                    <a:pt x="609600" y="88392"/>
                  </a:lnTo>
                  <a:lnTo>
                    <a:pt x="614172" y="97536"/>
                  </a:lnTo>
                  <a:lnTo>
                    <a:pt x="620268" y="102108"/>
                  </a:lnTo>
                  <a:lnTo>
                    <a:pt x="627888" y="106680"/>
                  </a:lnTo>
                  <a:lnTo>
                    <a:pt x="638556" y="106680"/>
                  </a:lnTo>
                  <a:lnTo>
                    <a:pt x="638556" y="105156"/>
                  </a:lnTo>
                  <a:lnTo>
                    <a:pt x="640080" y="102108"/>
                  </a:lnTo>
                  <a:lnTo>
                    <a:pt x="640080" y="9601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8705596" y="738123"/>
              <a:ext cx="762000" cy="146685"/>
            </a:xfrm>
            <a:custGeom>
              <a:avLst/>
              <a:gdLst/>
              <a:ahLst/>
              <a:cxnLst/>
              <a:rect l="l" t="t" r="r" b="b"/>
              <a:pathLst>
                <a:path w="762000" h="146684">
                  <a:moveTo>
                    <a:pt x="143256" y="30480"/>
                  </a:moveTo>
                  <a:lnTo>
                    <a:pt x="138684" y="27432"/>
                  </a:lnTo>
                  <a:lnTo>
                    <a:pt x="132588" y="25908"/>
                  </a:lnTo>
                  <a:lnTo>
                    <a:pt x="123444" y="19812"/>
                  </a:lnTo>
                  <a:lnTo>
                    <a:pt x="109728" y="18288"/>
                  </a:lnTo>
                  <a:lnTo>
                    <a:pt x="79248" y="12192"/>
                  </a:lnTo>
                  <a:lnTo>
                    <a:pt x="64008" y="10668"/>
                  </a:lnTo>
                  <a:lnTo>
                    <a:pt x="50292" y="7620"/>
                  </a:lnTo>
                  <a:lnTo>
                    <a:pt x="35052" y="4572"/>
                  </a:lnTo>
                  <a:lnTo>
                    <a:pt x="21336" y="1524"/>
                  </a:lnTo>
                  <a:lnTo>
                    <a:pt x="6096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6096"/>
                  </a:lnTo>
                  <a:lnTo>
                    <a:pt x="16764" y="10668"/>
                  </a:lnTo>
                  <a:lnTo>
                    <a:pt x="35052" y="13716"/>
                  </a:lnTo>
                  <a:lnTo>
                    <a:pt x="53340" y="18288"/>
                  </a:lnTo>
                  <a:lnTo>
                    <a:pt x="70104" y="21336"/>
                  </a:lnTo>
                  <a:lnTo>
                    <a:pt x="88392" y="22860"/>
                  </a:lnTo>
                  <a:lnTo>
                    <a:pt x="106680" y="25908"/>
                  </a:lnTo>
                  <a:lnTo>
                    <a:pt x="124968" y="27432"/>
                  </a:lnTo>
                  <a:lnTo>
                    <a:pt x="143256" y="30480"/>
                  </a:lnTo>
                  <a:close/>
                </a:path>
                <a:path w="762000" h="146684">
                  <a:moveTo>
                    <a:pt x="332232" y="39624"/>
                  </a:moveTo>
                  <a:lnTo>
                    <a:pt x="300228" y="24384"/>
                  </a:lnTo>
                  <a:lnTo>
                    <a:pt x="295656" y="22860"/>
                  </a:lnTo>
                  <a:lnTo>
                    <a:pt x="289560" y="21336"/>
                  </a:lnTo>
                  <a:lnTo>
                    <a:pt x="262128" y="19812"/>
                  </a:lnTo>
                  <a:lnTo>
                    <a:pt x="259080" y="16764"/>
                  </a:lnTo>
                  <a:lnTo>
                    <a:pt x="256032" y="15240"/>
                  </a:lnTo>
                  <a:lnTo>
                    <a:pt x="251460" y="13716"/>
                  </a:lnTo>
                  <a:lnTo>
                    <a:pt x="242316" y="13716"/>
                  </a:lnTo>
                  <a:lnTo>
                    <a:pt x="237744" y="12192"/>
                  </a:lnTo>
                  <a:lnTo>
                    <a:pt x="234696" y="10668"/>
                  </a:lnTo>
                  <a:lnTo>
                    <a:pt x="230124" y="9144"/>
                  </a:lnTo>
                  <a:lnTo>
                    <a:pt x="207264" y="9144"/>
                  </a:lnTo>
                  <a:lnTo>
                    <a:pt x="204216" y="10668"/>
                  </a:lnTo>
                  <a:lnTo>
                    <a:pt x="199644" y="12192"/>
                  </a:lnTo>
                  <a:lnTo>
                    <a:pt x="196596" y="15240"/>
                  </a:lnTo>
                  <a:lnTo>
                    <a:pt x="178308" y="57912"/>
                  </a:lnTo>
                  <a:lnTo>
                    <a:pt x="160020" y="89916"/>
                  </a:lnTo>
                  <a:lnTo>
                    <a:pt x="153924" y="99060"/>
                  </a:lnTo>
                  <a:lnTo>
                    <a:pt x="150876" y="120396"/>
                  </a:lnTo>
                  <a:lnTo>
                    <a:pt x="166116" y="126492"/>
                  </a:lnTo>
                  <a:lnTo>
                    <a:pt x="179832" y="129540"/>
                  </a:lnTo>
                  <a:lnTo>
                    <a:pt x="193548" y="134112"/>
                  </a:lnTo>
                  <a:lnTo>
                    <a:pt x="208788" y="135636"/>
                  </a:lnTo>
                  <a:lnTo>
                    <a:pt x="239268" y="141732"/>
                  </a:lnTo>
                  <a:lnTo>
                    <a:pt x="254508" y="143256"/>
                  </a:lnTo>
                  <a:lnTo>
                    <a:pt x="288036" y="120396"/>
                  </a:lnTo>
                  <a:lnTo>
                    <a:pt x="303276" y="92964"/>
                  </a:lnTo>
                  <a:lnTo>
                    <a:pt x="310896" y="79248"/>
                  </a:lnTo>
                  <a:lnTo>
                    <a:pt x="318516" y="67056"/>
                  </a:lnTo>
                  <a:lnTo>
                    <a:pt x="324612" y="51816"/>
                  </a:lnTo>
                  <a:lnTo>
                    <a:pt x="332232" y="39624"/>
                  </a:lnTo>
                  <a:close/>
                </a:path>
                <a:path w="762000" h="146684">
                  <a:moveTo>
                    <a:pt x="762000" y="13716"/>
                  </a:moveTo>
                  <a:lnTo>
                    <a:pt x="758952" y="10668"/>
                  </a:lnTo>
                  <a:lnTo>
                    <a:pt x="749808" y="12192"/>
                  </a:lnTo>
                  <a:lnTo>
                    <a:pt x="743712" y="12192"/>
                  </a:lnTo>
                  <a:lnTo>
                    <a:pt x="737616" y="10668"/>
                  </a:lnTo>
                  <a:lnTo>
                    <a:pt x="729996" y="10668"/>
                  </a:lnTo>
                  <a:lnTo>
                    <a:pt x="723900" y="9144"/>
                  </a:lnTo>
                  <a:lnTo>
                    <a:pt x="716280" y="7620"/>
                  </a:lnTo>
                  <a:lnTo>
                    <a:pt x="708660" y="9144"/>
                  </a:lnTo>
                  <a:lnTo>
                    <a:pt x="701040" y="9144"/>
                  </a:lnTo>
                  <a:lnTo>
                    <a:pt x="696468" y="10668"/>
                  </a:lnTo>
                  <a:lnTo>
                    <a:pt x="693420" y="12192"/>
                  </a:lnTo>
                  <a:lnTo>
                    <a:pt x="690372" y="15240"/>
                  </a:lnTo>
                  <a:lnTo>
                    <a:pt x="690372" y="19812"/>
                  </a:lnTo>
                  <a:lnTo>
                    <a:pt x="697992" y="19812"/>
                  </a:lnTo>
                  <a:lnTo>
                    <a:pt x="705612" y="21336"/>
                  </a:lnTo>
                  <a:lnTo>
                    <a:pt x="713232" y="21336"/>
                  </a:lnTo>
                  <a:lnTo>
                    <a:pt x="720852" y="22860"/>
                  </a:lnTo>
                  <a:lnTo>
                    <a:pt x="755904" y="22860"/>
                  </a:lnTo>
                  <a:lnTo>
                    <a:pt x="758952" y="21336"/>
                  </a:lnTo>
                  <a:lnTo>
                    <a:pt x="762000" y="18288"/>
                  </a:lnTo>
                  <a:lnTo>
                    <a:pt x="762000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7954264" y="760983"/>
              <a:ext cx="378460" cy="142240"/>
            </a:xfrm>
            <a:custGeom>
              <a:avLst/>
              <a:gdLst/>
              <a:ahLst/>
              <a:cxnLst/>
              <a:rect l="l" t="t" r="r" b="b"/>
              <a:pathLst>
                <a:path w="378459" h="142240">
                  <a:moveTo>
                    <a:pt x="13716" y="3048"/>
                  </a:moveTo>
                  <a:lnTo>
                    <a:pt x="10668" y="3048"/>
                  </a:lnTo>
                  <a:lnTo>
                    <a:pt x="7620" y="6096"/>
                  </a:lnTo>
                  <a:lnTo>
                    <a:pt x="3048" y="9144"/>
                  </a:lnTo>
                  <a:lnTo>
                    <a:pt x="0" y="10668"/>
                  </a:lnTo>
                  <a:lnTo>
                    <a:pt x="1524" y="13716"/>
                  </a:lnTo>
                  <a:lnTo>
                    <a:pt x="4572" y="16764"/>
                  </a:lnTo>
                  <a:lnTo>
                    <a:pt x="9144" y="19812"/>
                  </a:lnTo>
                  <a:lnTo>
                    <a:pt x="13716" y="21336"/>
                  </a:lnTo>
                  <a:lnTo>
                    <a:pt x="13716" y="3048"/>
                  </a:lnTo>
                  <a:close/>
                </a:path>
                <a:path w="378459" h="142240">
                  <a:moveTo>
                    <a:pt x="377952" y="137160"/>
                  </a:moveTo>
                  <a:lnTo>
                    <a:pt x="316992" y="106680"/>
                  </a:lnTo>
                  <a:lnTo>
                    <a:pt x="303276" y="100584"/>
                  </a:lnTo>
                  <a:lnTo>
                    <a:pt x="278892" y="88392"/>
                  </a:lnTo>
                  <a:lnTo>
                    <a:pt x="265176" y="83820"/>
                  </a:lnTo>
                  <a:lnTo>
                    <a:pt x="252984" y="76200"/>
                  </a:lnTo>
                  <a:lnTo>
                    <a:pt x="240792" y="71628"/>
                  </a:lnTo>
                  <a:lnTo>
                    <a:pt x="227076" y="65532"/>
                  </a:lnTo>
                  <a:lnTo>
                    <a:pt x="213360" y="60960"/>
                  </a:lnTo>
                  <a:lnTo>
                    <a:pt x="201168" y="53340"/>
                  </a:lnTo>
                  <a:lnTo>
                    <a:pt x="188976" y="48768"/>
                  </a:lnTo>
                  <a:lnTo>
                    <a:pt x="175260" y="42672"/>
                  </a:lnTo>
                  <a:lnTo>
                    <a:pt x="163068" y="38100"/>
                  </a:lnTo>
                  <a:lnTo>
                    <a:pt x="152400" y="33528"/>
                  </a:lnTo>
                  <a:lnTo>
                    <a:pt x="140208" y="27432"/>
                  </a:lnTo>
                  <a:lnTo>
                    <a:pt x="129540" y="22860"/>
                  </a:lnTo>
                  <a:lnTo>
                    <a:pt x="117348" y="16764"/>
                  </a:lnTo>
                  <a:lnTo>
                    <a:pt x="106680" y="10668"/>
                  </a:lnTo>
                  <a:lnTo>
                    <a:pt x="94488" y="4572"/>
                  </a:lnTo>
                  <a:lnTo>
                    <a:pt x="83820" y="0"/>
                  </a:lnTo>
                  <a:lnTo>
                    <a:pt x="82296" y="9144"/>
                  </a:lnTo>
                  <a:lnTo>
                    <a:pt x="135636" y="32004"/>
                  </a:lnTo>
                  <a:lnTo>
                    <a:pt x="144780" y="36576"/>
                  </a:lnTo>
                  <a:lnTo>
                    <a:pt x="156972" y="41148"/>
                  </a:lnTo>
                  <a:lnTo>
                    <a:pt x="166116" y="45720"/>
                  </a:lnTo>
                  <a:lnTo>
                    <a:pt x="176784" y="51816"/>
                  </a:lnTo>
                  <a:lnTo>
                    <a:pt x="185928" y="56388"/>
                  </a:lnTo>
                  <a:lnTo>
                    <a:pt x="198120" y="60960"/>
                  </a:lnTo>
                  <a:lnTo>
                    <a:pt x="207264" y="65532"/>
                  </a:lnTo>
                  <a:lnTo>
                    <a:pt x="217932" y="71628"/>
                  </a:lnTo>
                  <a:lnTo>
                    <a:pt x="249936" y="85344"/>
                  </a:lnTo>
                  <a:lnTo>
                    <a:pt x="298704" y="105156"/>
                  </a:lnTo>
                  <a:lnTo>
                    <a:pt x="329184" y="121920"/>
                  </a:lnTo>
                  <a:lnTo>
                    <a:pt x="359664" y="137160"/>
                  </a:lnTo>
                  <a:lnTo>
                    <a:pt x="376428" y="141732"/>
                  </a:lnTo>
                  <a:lnTo>
                    <a:pt x="377952" y="141732"/>
                  </a:lnTo>
                  <a:lnTo>
                    <a:pt x="377952" y="137160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8694928" y="764031"/>
              <a:ext cx="96520" cy="21590"/>
            </a:xfrm>
            <a:custGeom>
              <a:avLst/>
              <a:gdLst/>
              <a:ahLst/>
              <a:cxnLst/>
              <a:rect l="l" t="t" r="r" b="b"/>
              <a:pathLst>
                <a:path w="96520" h="21590">
                  <a:moveTo>
                    <a:pt x="0" y="4572"/>
                  </a:moveTo>
                  <a:lnTo>
                    <a:pt x="0" y="7620"/>
                  </a:lnTo>
                  <a:lnTo>
                    <a:pt x="3048" y="9144"/>
                  </a:lnTo>
                  <a:lnTo>
                    <a:pt x="4572" y="10668"/>
                  </a:lnTo>
                  <a:lnTo>
                    <a:pt x="15240" y="13716"/>
                  </a:lnTo>
                  <a:lnTo>
                    <a:pt x="60960" y="19812"/>
                  </a:lnTo>
                  <a:lnTo>
                    <a:pt x="71628" y="19812"/>
                  </a:lnTo>
                  <a:lnTo>
                    <a:pt x="83820" y="21336"/>
                  </a:lnTo>
                  <a:lnTo>
                    <a:pt x="96012" y="21336"/>
                  </a:lnTo>
                  <a:lnTo>
                    <a:pt x="96012" y="19812"/>
                  </a:lnTo>
                  <a:lnTo>
                    <a:pt x="85344" y="16764"/>
                  </a:lnTo>
                  <a:lnTo>
                    <a:pt x="76200" y="13716"/>
                  </a:lnTo>
                  <a:lnTo>
                    <a:pt x="65532" y="10668"/>
                  </a:lnTo>
                  <a:lnTo>
                    <a:pt x="45720" y="7620"/>
                  </a:lnTo>
                  <a:lnTo>
                    <a:pt x="35052" y="4572"/>
                  </a:lnTo>
                  <a:lnTo>
                    <a:pt x="24384" y="3048"/>
                  </a:lnTo>
                  <a:lnTo>
                    <a:pt x="15240" y="0"/>
                  </a:lnTo>
                  <a:lnTo>
                    <a:pt x="1524" y="1524"/>
                  </a:lnTo>
                  <a:lnTo>
                    <a:pt x="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8534908" y="771651"/>
              <a:ext cx="459105" cy="71755"/>
            </a:xfrm>
            <a:custGeom>
              <a:avLst/>
              <a:gdLst/>
              <a:ahLst/>
              <a:cxnLst/>
              <a:rect l="l" t="t" r="r" b="b"/>
              <a:pathLst>
                <a:path w="459104" h="71755">
                  <a:moveTo>
                    <a:pt x="42672" y="57912"/>
                  </a:moveTo>
                  <a:lnTo>
                    <a:pt x="38100" y="50292"/>
                  </a:lnTo>
                  <a:lnTo>
                    <a:pt x="32004" y="42672"/>
                  </a:lnTo>
                  <a:lnTo>
                    <a:pt x="28956" y="36576"/>
                  </a:lnTo>
                  <a:lnTo>
                    <a:pt x="15240" y="13716"/>
                  </a:lnTo>
                  <a:lnTo>
                    <a:pt x="9144" y="7620"/>
                  </a:lnTo>
                  <a:lnTo>
                    <a:pt x="3048" y="0"/>
                  </a:lnTo>
                  <a:lnTo>
                    <a:pt x="0" y="10668"/>
                  </a:lnTo>
                  <a:lnTo>
                    <a:pt x="1524" y="21336"/>
                  </a:lnTo>
                  <a:lnTo>
                    <a:pt x="4572" y="32004"/>
                  </a:lnTo>
                  <a:lnTo>
                    <a:pt x="3048" y="42672"/>
                  </a:lnTo>
                  <a:lnTo>
                    <a:pt x="6096" y="45720"/>
                  </a:lnTo>
                  <a:lnTo>
                    <a:pt x="9144" y="50292"/>
                  </a:lnTo>
                  <a:lnTo>
                    <a:pt x="15240" y="51816"/>
                  </a:lnTo>
                  <a:lnTo>
                    <a:pt x="19812" y="53340"/>
                  </a:lnTo>
                  <a:lnTo>
                    <a:pt x="32004" y="56388"/>
                  </a:lnTo>
                  <a:lnTo>
                    <a:pt x="38100" y="56388"/>
                  </a:lnTo>
                  <a:lnTo>
                    <a:pt x="42672" y="57912"/>
                  </a:lnTo>
                  <a:close/>
                </a:path>
                <a:path w="459104" h="71755">
                  <a:moveTo>
                    <a:pt x="458724" y="56388"/>
                  </a:moveTo>
                  <a:lnTo>
                    <a:pt x="452628" y="50292"/>
                  </a:lnTo>
                  <a:lnTo>
                    <a:pt x="448056" y="44196"/>
                  </a:lnTo>
                  <a:lnTo>
                    <a:pt x="443484" y="36576"/>
                  </a:lnTo>
                  <a:lnTo>
                    <a:pt x="437388" y="30480"/>
                  </a:lnTo>
                  <a:lnTo>
                    <a:pt x="434340" y="24384"/>
                  </a:lnTo>
                  <a:lnTo>
                    <a:pt x="429768" y="16764"/>
                  </a:lnTo>
                  <a:lnTo>
                    <a:pt x="426720" y="10668"/>
                  </a:lnTo>
                  <a:lnTo>
                    <a:pt x="422148" y="3048"/>
                  </a:lnTo>
                  <a:lnTo>
                    <a:pt x="417576" y="3048"/>
                  </a:lnTo>
                  <a:lnTo>
                    <a:pt x="411480" y="0"/>
                  </a:lnTo>
                  <a:lnTo>
                    <a:pt x="405384" y="0"/>
                  </a:lnTo>
                  <a:lnTo>
                    <a:pt x="402336" y="3048"/>
                  </a:lnTo>
                  <a:lnTo>
                    <a:pt x="411480" y="15240"/>
                  </a:lnTo>
                  <a:lnTo>
                    <a:pt x="414528" y="21336"/>
                  </a:lnTo>
                  <a:lnTo>
                    <a:pt x="419100" y="27432"/>
                  </a:lnTo>
                  <a:lnTo>
                    <a:pt x="422148" y="32004"/>
                  </a:lnTo>
                  <a:lnTo>
                    <a:pt x="426720" y="38100"/>
                  </a:lnTo>
                  <a:lnTo>
                    <a:pt x="429768" y="42672"/>
                  </a:lnTo>
                  <a:lnTo>
                    <a:pt x="443484" y="60960"/>
                  </a:lnTo>
                  <a:lnTo>
                    <a:pt x="446532" y="67056"/>
                  </a:lnTo>
                  <a:lnTo>
                    <a:pt x="452628" y="71628"/>
                  </a:lnTo>
                  <a:lnTo>
                    <a:pt x="452628" y="67056"/>
                  </a:lnTo>
                  <a:lnTo>
                    <a:pt x="454152" y="64008"/>
                  </a:lnTo>
                  <a:lnTo>
                    <a:pt x="455676" y="59436"/>
                  </a:lnTo>
                  <a:lnTo>
                    <a:pt x="458724" y="5638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9356344" y="773176"/>
              <a:ext cx="86995" cy="15240"/>
            </a:xfrm>
            <a:custGeom>
              <a:avLst/>
              <a:gdLst/>
              <a:ahLst/>
              <a:cxnLst/>
              <a:rect l="l" t="t" r="r" b="b"/>
              <a:pathLst>
                <a:path w="86995" h="15240">
                  <a:moveTo>
                    <a:pt x="0" y="3048"/>
                  </a:moveTo>
                  <a:lnTo>
                    <a:pt x="0" y="6096"/>
                  </a:lnTo>
                  <a:lnTo>
                    <a:pt x="1523" y="9144"/>
                  </a:lnTo>
                  <a:lnTo>
                    <a:pt x="16763" y="12192"/>
                  </a:lnTo>
                  <a:lnTo>
                    <a:pt x="25907" y="13716"/>
                  </a:lnTo>
                  <a:lnTo>
                    <a:pt x="33527" y="15239"/>
                  </a:lnTo>
                  <a:lnTo>
                    <a:pt x="70103" y="15239"/>
                  </a:lnTo>
                  <a:lnTo>
                    <a:pt x="74675" y="13716"/>
                  </a:lnTo>
                  <a:lnTo>
                    <a:pt x="80771" y="12192"/>
                  </a:lnTo>
                  <a:lnTo>
                    <a:pt x="85343" y="10668"/>
                  </a:lnTo>
                  <a:lnTo>
                    <a:pt x="86867" y="6096"/>
                  </a:lnTo>
                  <a:lnTo>
                    <a:pt x="57911" y="1524"/>
                  </a:lnTo>
                  <a:lnTo>
                    <a:pt x="27431" y="1524"/>
                  </a:lnTo>
                  <a:lnTo>
                    <a:pt x="16763" y="0"/>
                  </a:lnTo>
                  <a:lnTo>
                    <a:pt x="1523" y="0"/>
                  </a:lnTo>
                  <a:lnTo>
                    <a:pt x="0" y="30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15224" y="774699"/>
              <a:ext cx="1234440" cy="105410"/>
            </a:xfrm>
            <a:custGeom>
              <a:avLst/>
              <a:gdLst/>
              <a:ahLst/>
              <a:cxnLst/>
              <a:rect l="l" t="t" r="r" b="b"/>
              <a:pathLst>
                <a:path w="1234440" h="105409">
                  <a:moveTo>
                    <a:pt x="33528" y="24384"/>
                  </a:moveTo>
                  <a:lnTo>
                    <a:pt x="7620" y="10668"/>
                  </a:lnTo>
                  <a:lnTo>
                    <a:pt x="3048" y="10668"/>
                  </a:lnTo>
                  <a:lnTo>
                    <a:pt x="0" y="12192"/>
                  </a:lnTo>
                  <a:lnTo>
                    <a:pt x="0" y="15240"/>
                  </a:lnTo>
                  <a:lnTo>
                    <a:pt x="10668" y="15240"/>
                  </a:lnTo>
                  <a:lnTo>
                    <a:pt x="15240" y="16764"/>
                  </a:lnTo>
                  <a:lnTo>
                    <a:pt x="21336" y="19812"/>
                  </a:lnTo>
                  <a:lnTo>
                    <a:pt x="30480" y="22860"/>
                  </a:lnTo>
                  <a:lnTo>
                    <a:pt x="33528" y="24384"/>
                  </a:lnTo>
                  <a:close/>
                </a:path>
                <a:path w="1234440" h="105409">
                  <a:moveTo>
                    <a:pt x="490728" y="105156"/>
                  </a:moveTo>
                  <a:lnTo>
                    <a:pt x="477012" y="71628"/>
                  </a:lnTo>
                  <a:lnTo>
                    <a:pt x="470916" y="60960"/>
                  </a:lnTo>
                  <a:lnTo>
                    <a:pt x="467868" y="51816"/>
                  </a:lnTo>
                  <a:lnTo>
                    <a:pt x="463296" y="42672"/>
                  </a:lnTo>
                  <a:lnTo>
                    <a:pt x="457200" y="33528"/>
                  </a:lnTo>
                  <a:lnTo>
                    <a:pt x="452628" y="24384"/>
                  </a:lnTo>
                  <a:lnTo>
                    <a:pt x="438912" y="7620"/>
                  </a:lnTo>
                  <a:lnTo>
                    <a:pt x="429768" y="0"/>
                  </a:lnTo>
                  <a:lnTo>
                    <a:pt x="429768" y="13716"/>
                  </a:lnTo>
                  <a:lnTo>
                    <a:pt x="432816" y="27432"/>
                  </a:lnTo>
                  <a:lnTo>
                    <a:pt x="438912" y="41148"/>
                  </a:lnTo>
                  <a:lnTo>
                    <a:pt x="445008" y="53340"/>
                  </a:lnTo>
                  <a:lnTo>
                    <a:pt x="451104" y="67056"/>
                  </a:lnTo>
                  <a:lnTo>
                    <a:pt x="458724" y="79248"/>
                  </a:lnTo>
                  <a:lnTo>
                    <a:pt x="464820" y="92964"/>
                  </a:lnTo>
                  <a:lnTo>
                    <a:pt x="470916" y="105156"/>
                  </a:lnTo>
                  <a:lnTo>
                    <a:pt x="490728" y="105156"/>
                  </a:lnTo>
                  <a:close/>
                </a:path>
                <a:path w="1234440" h="105409">
                  <a:moveTo>
                    <a:pt x="998220" y="10668"/>
                  </a:moveTo>
                  <a:lnTo>
                    <a:pt x="967740" y="4572"/>
                  </a:lnTo>
                  <a:lnTo>
                    <a:pt x="976884" y="19812"/>
                  </a:lnTo>
                  <a:lnTo>
                    <a:pt x="982980" y="27432"/>
                  </a:lnTo>
                  <a:lnTo>
                    <a:pt x="989076" y="32004"/>
                  </a:lnTo>
                  <a:lnTo>
                    <a:pt x="998220" y="10668"/>
                  </a:lnTo>
                  <a:close/>
                </a:path>
                <a:path w="1234440" h="105409">
                  <a:moveTo>
                    <a:pt x="1214628" y="67056"/>
                  </a:moveTo>
                  <a:lnTo>
                    <a:pt x="1208532" y="57912"/>
                  </a:lnTo>
                  <a:lnTo>
                    <a:pt x="1178052" y="19812"/>
                  </a:lnTo>
                  <a:lnTo>
                    <a:pt x="1162812" y="4572"/>
                  </a:lnTo>
                  <a:lnTo>
                    <a:pt x="1159764" y="9144"/>
                  </a:lnTo>
                  <a:lnTo>
                    <a:pt x="1173480" y="36576"/>
                  </a:lnTo>
                  <a:lnTo>
                    <a:pt x="1185672" y="54864"/>
                  </a:lnTo>
                  <a:lnTo>
                    <a:pt x="1193292" y="64008"/>
                  </a:lnTo>
                  <a:lnTo>
                    <a:pt x="1205484" y="82296"/>
                  </a:lnTo>
                  <a:lnTo>
                    <a:pt x="1208532" y="77724"/>
                  </a:lnTo>
                  <a:lnTo>
                    <a:pt x="1211580" y="74676"/>
                  </a:lnTo>
                  <a:lnTo>
                    <a:pt x="1213104" y="70104"/>
                  </a:lnTo>
                  <a:lnTo>
                    <a:pt x="1214628" y="67056"/>
                  </a:lnTo>
                  <a:close/>
                </a:path>
                <a:path w="1234440" h="105409">
                  <a:moveTo>
                    <a:pt x="1234440" y="35052"/>
                  </a:moveTo>
                  <a:lnTo>
                    <a:pt x="1229868" y="25908"/>
                  </a:lnTo>
                  <a:lnTo>
                    <a:pt x="1223772" y="18288"/>
                  </a:lnTo>
                  <a:lnTo>
                    <a:pt x="1216152" y="12192"/>
                  </a:lnTo>
                  <a:lnTo>
                    <a:pt x="1205484" y="7620"/>
                  </a:lnTo>
                  <a:lnTo>
                    <a:pt x="1210056" y="16764"/>
                  </a:lnTo>
                  <a:lnTo>
                    <a:pt x="1214628" y="28956"/>
                  </a:lnTo>
                  <a:lnTo>
                    <a:pt x="1219200" y="38100"/>
                  </a:lnTo>
                  <a:lnTo>
                    <a:pt x="1228344" y="45720"/>
                  </a:lnTo>
                  <a:lnTo>
                    <a:pt x="1234440" y="3505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679688" y="789940"/>
              <a:ext cx="97790" cy="20320"/>
            </a:xfrm>
            <a:custGeom>
              <a:avLst/>
              <a:gdLst/>
              <a:ahLst/>
              <a:cxnLst/>
              <a:rect l="l" t="t" r="r" b="b"/>
              <a:pathLst>
                <a:path w="97790" h="20320">
                  <a:moveTo>
                    <a:pt x="0" y="0"/>
                  </a:moveTo>
                  <a:lnTo>
                    <a:pt x="0" y="7620"/>
                  </a:lnTo>
                  <a:lnTo>
                    <a:pt x="9143" y="10668"/>
                  </a:lnTo>
                  <a:lnTo>
                    <a:pt x="13715" y="10668"/>
                  </a:lnTo>
                  <a:lnTo>
                    <a:pt x="22859" y="13716"/>
                  </a:lnTo>
                  <a:lnTo>
                    <a:pt x="39623" y="13716"/>
                  </a:lnTo>
                  <a:lnTo>
                    <a:pt x="45719" y="15240"/>
                  </a:lnTo>
                  <a:lnTo>
                    <a:pt x="60959" y="18288"/>
                  </a:lnTo>
                  <a:lnTo>
                    <a:pt x="76199" y="18288"/>
                  </a:lnTo>
                  <a:lnTo>
                    <a:pt x="83819" y="19812"/>
                  </a:lnTo>
                  <a:lnTo>
                    <a:pt x="97535" y="19812"/>
                  </a:lnTo>
                  <a:lnTo>
                    <a:pt x="86867" y="16764"/>
                  </a:lnTo>
                  <a:lnTo>
                    <a:pt x="74675" y="12192"/>
                  </a:lnTo>
                  <a:lnTo>
                    <a:pt x="50291" y="6096"/>
                  </a:lnTo>
                  <a:lnTo>
                    <a:pt x="36575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920480" y="789939"/>
              <a:ext cx="291465" cy="99060"/>
            </a:xfrm>
            <a:custGeom>
              <a:avLst/>
              <a:gdLst/>
              <a:ahLst/>
              <a:cxnLst/>
              <a:rect l="l" t="t" r="r" b="b"/>
              <a:pathLst>
                <a:path w="291465" h="99059">
                  <a:moveTo>
                    <a:pt x="51816" y="74676"/>
                  </a:moveTo>
                  <a:lnTo>
                    <a:pt x="9144" y="4572"/>
                  </a:lnTo>
                  <a:lnTo>
                    <a:pt x="1524" y="13716"/>
                  </a:lnTo>
                  <a:lnTo>
                    <a:pt x="0" y="22860"/>
                  </a:lnTo>
                  <a:lnTo>
                    <a:pt x="3048" y="32004"/>
                  </a:lnTo>
                  <a:lnTo>
                    <a:pt x="9144" y="41148"/>
                  </a:lnTo>
                  <a:lnTo>
                    <a:pt x="35052" y="67056"/>
                  </a:lnTo>
                  <a:lnTo>
                    <a:pt x="41148" y="76200"/>
                  </a:lnTo>
                  <a:lnTo>
                    <a:pt x="51816" y="74676"/>
                  </a:lnTo>
                  <a:close/>
                </a:path>
                <a:path w="291465" h="99059">
                  <a:moveTo>
                    <a:pt x="291084" y="86868"/>
                  </a:moveTo>
                  <a:lnTo>
                    <a:pt x="281940" y="76200"/>
                  </a:lnTo>
                  <a:lnTo>
                    <a:pt x="272796" y="64008"/>
                  </a:lnTo>
                  <a:lnTo>
                    <a:pt x="265176" y="53340"/>
                  </a:lnTo>
                  <a:lnTo>
                    <a:pt x="257556" y="41148"/>
                  </a:lnTo>
                  <a:lnTo>
                    <a:pt x="249936" y="30480"/>
                  </a:lnTo>
                  <a:lnTo>
                    <a:pt x="240792" y="18288"/>
                  </a:lnTo>
                  <a:lnTo>
                    <a:pt x="216408" y="0"/>
                  </a:lnTo>
                  <a:lnTo>
                    <a:pt x="222504" y="13716"/>
                  </a:lnTo>
                  <a:lnTo>
                    <a:pt x="234696" y="38100"/>
                  </a:lnTo>
                  <a:lnTo>
                    <a:pt x="252984" y="62484"/>
                  </a:lnTo>
                  <a:lnTo>
                    <a:pt x="260604" y="74676"/>
                  </a:lnTo>
                  <a:lnTo>
                    <a:pt x="269748" y="86868"/>
                  </a:lnTo>
                  <a:lnTo>
                    <a:pt x="280416" y="99060"/>
                  </a:lnTo>
                  <a:lnTo>
                    <a:pt x="284988" y="99060"/>
                  </a:lnTo>
                  <a:lnTo>
                    <a:pt x="288036" y="96012"/>
                  </a:lnTo>
                  <a:lnTo>
                    <a:pt x="289560" y="89916"/>
                  </a:lnTo>
                  <a:lnTo>
                    <a:pt x="291084" y="8686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9327388" y="799084"/>
              <a:ext cx="85725" cy="17145"/>
            </a:xfrm>
            <a:custGeom>
              <a:avLst/>
              <a:gdLst/>
              <a:ahLst/>
              <a:cxnLst/>
              <a:rect l="l" t="t" r="r" b="b"/>
              <a:pathLst>
                <a:path w="85725" h="17144">
                  <a:moveTo>
                    <a:pt x="0" y="4572"/>
                  </a:moveTo>
                  <a:lnTo>
                    <a:pt x="0" y="9144"/>
                  </a:lnTo>
                  <a:lnTo>
                    <a:pt x="9143" y="13716"/>
                  </a:lnTo>
                  <a:lnTo>
                    <a:pt x="79247" y="16764"/>
                  </a:lnTo>
                  <a:lnTo>
                    <a:pt x="83819" y="15240"/>
                  </a:lnTo>
                  <a:lnTo>
                    <a:pt x="85343" y="12192"/>
                  </a:lnTo>
                  <a:lnTo>
                    <a:pt x="85343" y="9144"/>
                  </a:lnTo>
                  <a:lnTo>
                    <a:pt x="83819" y="6096"/>
                  </a:lnTo>
                  <a:lnTo>
                    <a:pt x="9143" y="0"/>
                  </a:lnTo>
                  <a:lnTo>
                    <a:pt x="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7999984" y="800607"/>
              <a:ext cx="1190625" cy="129539"/>
            </a:xfrm>
            <a:custGeom>
              <a:avLst/>
              <a:gdLst/>
              <a:ahLst/>
              <a:cxnLst/>
              <a:rect l="l" t="t" r="r" b="b"/>
              <a:pathLst>
                <a:path w="1190625" h="129540">
                  <a:moveTo>
                    <a:pt x="60960" y="24384"/>
                  </a:moveTo>
                  <a:lnTo>
                    <a:pt x="53340" y="21336"/>
                  </a:lnTo>
                  <a:lnTo>
                    <a:pt x="45720" y="16764"/>
                  </a:lnTo>
                  <a:lnTo>
                    <a:pt x="39624" y="13716"/>
                  </a:lnTo>
                  <a:lnTo>
                    <a:pt x="24384" y="7620"/>
                  </a:lnTo>
                  <a:lnTo>
                    <a:pt x="18288" y="6096"/>
                  </a:lnTo>
                  <a:lnTo>
                    <a:pt x="3048" y="0"/>
                  </a:lnTo>
                  <a:lnTo>
                    <a:pt x="0" y="3048"/>
                  </a:lnTo>
                  <a:lnTo>
                    <a:pt x="6096" y="6096"/>
                  </a:lnTo>
                  <a:lnTo>
                    <a:pt x="15240" y="9144"/>
                  </a:lnTo>
                  <a:lnTo>
                    <a:pt x="21336" y="12192"/>
                  </a:lnTo>
                  <a:lnTo>
                    <a:pt x="28956" y="15240"/>
                  </a:lnTo>
                  <a:lnTo>
                    <a:pt x="36576" y="16764"/>
                  </a:lnTo>
                  <a:lnTo>
                    <a:pt x="51816" y="22860"/>
                  </a:lnTo>
                  <a:lnTo>
                    <a:pt x="60960" y="24384"/>
                  </a:lnTo>
                  <a:close/>
                </a:path>
                <a:path w="1190625" h="129540">
                  <a:moveTo>
                    <a:pt x="298704" y="112776"/>
                  </a:moveTo>
                  <a:lnTo>
                    <a:pt x="286512" y="106680"/>
                  </a:lnTo>
                  <a:lnTo>
                    <a:pt x="272796" y="99060"/>
                  </a:lnTo>
                  <a:lnTo>
                    <a:pt x="211836" y="68580"/>
                  </a:lnTo>
                  <a:lnTo>
                    <a:pt x="181356" y="54864"/>
                  </a:lnTo>
                  <a:lnTo>
                    <a:pt x="166116" y="48768"/>
                  </a:lnTo>
                  <a:lnTo>
                    <a:pt x="118872" y="27432"/>
                  </a:lnTo>
                  <a:lnTo>
                    <a:pt x="102108" y="21336"/>
                  </a:lnTo>
                  <a:lnTo>
                    <a:pt x="71628" y="9144"/>
                  </a:lnTo>
                  <a:lnTo>
                    <a:pt x="112776" y="27432"/>
                  </a:lnTo>
                  <a:lnTo>
                    <a:pt x="126492" y="35052"/>
                  </a:lnTo>
                  <a:lnTo>
                    <a:pt x="140208" y="41148"/>
                  </a:lnTo>
                  <a:lnTo>
                    <a:pt x="179832" y="60960"/>
                  </a:lnTo>
                  <a:lnTo>
                    <a:pt x="195072" y="67056"/>
                  </a:lnTo>
                  <a:lnTo>
                    <a:pt x="207264" y="74676"/>
                  </a:lnTo>
                  <a:lnTo>
                    <a:pt x="220980" y="80772"/>
                  </a:lnTo>
                  <a:lnTo>
                    <a:pt x="236220" y="86868"/>
                  </a:lnTo>
                  <a:lnTo>
                    <a:pt x="248412" y="92964"/>
                  </a:lnTo>
                  <a:lnTo>
                    <a:pt x="263652" y="99060"/>
                  </a:lnTo>
                  <a:lnTo>
                    <a:pt x="277368" y="105156"/>
                  </a:lnTo>
                  <a:lnTo>
                    <a:pt x="292608" y="111252"/>
                  </a:lnTo>
                  <a:lnTo>
                    <a:pt x="298704" y="112776"/>
                  </a:lnTo>
                  <a:close/>
                </a:path>
                <a:path w="1190625" h="129540">
                  <a:moveTo>
                    <a:pt x="316992" y="121920"/>
                  </a:moveTo>
                  <a:lnTo>
                    <a:pt x="298704" y="112776"/>
                  </a:lnTo>
                  <a:lnTo>
                    <a:pt x="304800" y="117348"/>
                  </a:lnTo>
                  <a:lnTo>
                    <a:pt x="310896" y="120396"/>
                  </a:lnTo>
                  <a:lnTo>
                    <a:pt x="316992" y="121920"/>
                  </a:lnTo>
                  <a:close/>
                </a:path>
                <a:path w="1190625" h="129540">
                  <a:moveTo>
                    <a:pt x="1190244" y="112776"/>
                  </a:moveTo>
                  <a:lnTo>
                    <a:pt x="1181100" y="99060"/>
                  </a:lnTo>
                  <a:lnTo>
                    <a:pt x="1171956" y="86868"/>
                  </a:lnTo>
                  <a:lnTo>
                    <a:pt x="1164336" y="71628"/>
                  </a:lnTo>
                  <a:lnTo>
                    <a:pt x="1146048" y="44196"/>
                  </a:lnTo>
                  <a:lnTo>
                    <a:pt x="1124712" y="19812"/>
                  </a:lnTo>
                  <a:lnTo>
                    <a:pt x="1112520" y="7620"/>
                  </a:lnTo>
                  <a:lnTo>
                    <a:pt x="1115568" y="24384"/>
                  </a:lnTo>
                  <a:lnTo>
                    <a:pt x="1121664" y="39624"/>
                  </a:lnTo>
                  <a:lnTo>
                    <a:pt x="1130808" y="54864"/>
                  </a:lnTo>
                  <a:lnTo>
                    <a:pt x="1152144" y="85344"/>
                  </a:lnTo>
                  <a:lnTo>
                    <a:pt x="1161288" y="99060"/>
                  </a:lnTo>
                  <a:lnTo>
                    <a:pt x="1171956" y="114300"/>
                  </a:lnTo>
                  <a:lnTo>
                    <a:pt x="1179576" y="129540"/>
                  </a:lnTo>
                  <a:lnTo>
                    <a:pt x="1185672" y="120396"/>
                  </a:lnTo>
                  <a:lnTo>
                    <a:pt x="1187196" y="117348"/>
                  </a:lnTo>
                  <a:lnTo>
                    <a:pt x="1190244" y="112776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665972" y="814323"/>
              <a:ext cx="60960" cy="13970"/>
            </a:xfrm>
            <a:custGeom>
              <a:avLst/>
              <a:gdLst/>
              <a:ahLst/>
              <a:cxnLst/>
              <a:rect l="l" t="t" r="r" b="b"/>
              <a:pathLst>
                <a:path w="60959" h="13969">
                  <a:moveTo>
                    <a:pt x="0" y="6096"/>
                  </a:moveTo>
                  <a:lnTo>
                    <a:pt x="7619" y="9143"/>
                  </a:lnTo>
                  <a:lnTo>
                    <a:pt x="15240" y="10667"/>
                  </a:lnTo>
                  <a:lnTo>
                    <a:pt x="38100" y="10667"/>
                  </a:lnTo>
                  <a:lnTo>
                    <a:pt x="47243" y="12191"/>
                  </a:lnTo>
                  <a:lnTo>
                    <a:pt x="53340" y="12191"/>
                  </a:lnTo>
                  <a:lnTo>
                    <a:pt x="60959" y="13715"/>
                  </a:lnTo>
                  <a:lnTo>
                    <a:pt x="3047" y="0"/>
                  </a:lnTo>
                  <a:lnTo>
                    <a:pt x="0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7980172" y="815847"/>
              <a:ext cx="478790" cy="97790"/>
            </a:xfrm>
            <a:custGeom>
              <a:avLst/>
              <a:gdLst/>
              <a:ahLst/>
              <a:cxnLst/>
              <a:rect l="l" t="t" r="r" b="b"/>
              <a:pathLst>
                <a:path w="478790" h="97790">
                  <a:moveTo>
                    <a:pt x="220980" y="97536"/>
                  </a:moveTo>
                  <a:lnTo>
                    <a:pt x="217932" y="96012"/>
                  </a:lnTo>
                  <a:lnTo>
                    <a:pt x="202692" y="89916"/>
                  </a:lnTo>
                  <a:lnTo>
                    <a:pt x="188976" y="83820"/>
                  </a:lnTo>
                  <a:lnTo>
                    <a:pt x="175260" y="76200"/>
                  </a:lnTo>
                  <a:lnTo>
                    <a:pt x="161544" y="70104"/>
                  </a:lnTo>
                  <a:lnTo>
                    <a:pt x="149352" y="62484"/>
                  </a:lnTo>
                  <a:lnTo>
                    <a:pt x="118872" y="50292"/>
                  </a:lnTo>
                  <a:lnTo>
                    <a:pt x="103632" y="47244"/>
                  </a:lnTo>
                  <a:lnTo>
                    <a:pt x="3048" y="0"/>
                  </a:lnTo>
                  <a:lnTo>
                    <a:pt x="0" y="4572"/>
                  </a:lnTo>
                  <a:lnTo>
                    <a:pt x="13716" y="10668"/>
                  </a:lnTo>
                  <a:lnTo>
                    <a:pt x="25908" y="16764"/>
                  </a:lnTo>
                  <a:lnTo>
                    <a:pt x="41148" y="22860"/>
                  </a:lnTo>
                  <a:lnTo>
                    <a:pt x="54864" y="30480"/>
                  </a:lnTo>
                  <a:lnTo>
                    <a:pt x="68580" y="35052"/>
                  </a:lnTo>
                  <a:lnTo>
                    <a:pt x="82296" y="41148"/>
                  </a:lnTo>
                  <a:lnTo>
                    <a:pt x="96012" y="48768"/>
                  </a:lnTo>
                  <a:lnTo>
                    <a:pt x="109728" y="53340"/>
                  </a:lnTo>
                  <a:lnTo>
                    <a:pt x="124968" y="59436"/>
                  </a:lnTo>
                  <a:lnTo>
                    <a:pt x="166116" y="77724"/>
                  </a:lnTo>
                  <a:lnTo>
                    <a:pt x="193548" y="86868"/>
                  </a:lnTo>
                  <a:lnTo>
                    <a:pt x="207264" y="92964"/>
                  </a:lnTo>
                  <a:lnTo>
                    <a:pt x="220980" y="97536"/>
                  </a:lnTo>
                  <a:close/>
                </a:path>
                <a:path w="478790" h="97790">
                  <a:moveTo>
                    <a:pt x="478536" y="68580"/>
                  </a:moveTo>
                  <a:lnTo>
                    <a:pt x="473964" y="59436"/>
                  </a:lnTo>
                  <a:lnTo>
                    <a:pt x="470916" y="51816"/>
                  </a:lnTo>
                  <a:lnTo>
                    <a:pt x="467868" y="41148"/>
                  </a:lnTo>
                  <a:lnTo>
                    <a:pt x="464820" y="33528"/>
                  </a:lnTo>
                  <a:lnTo>
                    <a:pt x="461772" y="24384"/>
                  </a:lnTo>
                  <a:lnTo>
                    <a:pt x="449580" y="9144"/>
                  </a:lnTo>
                  <a:lnTo>
                    <a:pt x="440436" y="4572"/>
                  </a:lnTo>
                  <a:lnTo>
                    <a:pt x="440436" y="22860"/>
                  </a:lnTo>
                  <a:lnTo>
                    <a:pt x="438912" y="30480"/>
                  </a:lnTo>
                  <a:lnTo>
                    <a:pt x="443484" y="42672"/>
                  </a:lnTo>
                  <a:lnTo>
                    <a:pt x="455676" y="70104"/>
                  </a:lnTo>
                  <a:lnTo>
                    <a:pt x="464820" y="80772"/>
                  </a:lnTo>
                  <a:lnTo>
                    <a:pt x="470916" y="77724"/>
                  </a:lnTo>
                  <a:lnTo>
                    <a:pt x="477012" y="71628"/>
                  </a:lnTo>
                  <a:lnTo>
                    <a:pt x="478536" y="68580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9298432" y="829563"/>
              <a:ext cx="71755" cy="17145"/>
            </a:xfrm>
            <a:custGeom>
              <a:avLst/>
              <a:gdLst/>
              <a:ahLst/>
              <a:cxnLst/>
              <a:rect l="l" t="t" r="r" b="b"/>
              <a:pathLst>
                <a:path w="71754" h="17144">
                  <a:moveTo>
                    <a:pt x="0" y="6096"/>
                  </a:moveTo>
                  <a:lnTo>
                    <a:pt x="3048" y="9144"/>
                  </a:lnTo>
                  <a:lnTo>
                    <a:pt x="9144" y="12192"/>
                  </a:lnTo>
                  <a:lnTo>
                    <a:pt x="13716" y="13716"/>
                  </a:lnTo>
                  <a:lnTo>
                    <a:pt x="16764" y="15240"/>
                  </a:lnTo>
                  <a:lnTo>
                    <a:pt x="21336" y="15240"/>
                  </a:lnTo>
                  <a:lnTo>
                    <a:pt x="25908" y="16764"/>
                  </a:lnTo>
                  <a:lnTo>
                    <a:pt x="28956" y="16764"/>
                  </a:lnTo>
                  <a:lnTo>
                    <a:pt x="35052" y="13716"/>
                  </a:lnTo>
                  <a:lnTo>
                    <a:pt x="53340" y="13716"/>
                  </a:lnTo>
                  <a:lnTo>
                    <a:pt x="60960" y="15240"/>
                  </a:lnTo>
                  <a:lnTo>
                    <a:pt x="70104" y="12192"/>
                  </a:lnTo>
                  <a:lnTo>
                    <a:pt x="71628" y="6096"/>
                  </a:lnTo>
                  <a:lnTo>
                    <a:pt x="65532" y="3048"/>
                  </a:lnTo>
                  <a:lnTo>
                    <a:pt x="47244" y="0"/>
                  </a:lnTo>
                  <a:lnTo>
                    <a:pt x="3048" y="0"/>
                  </a:lnTo>
                  <a:lnTo>
                    <a:pt x="0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071612" y="829563"/>
              <a:ext cx="1096010" cy="135890"/>
            </a:xfrm>
            <a:custGeom>
              <a:avLst/>
              <a:gdLst/>
              <a:ahLst/>
              <a:cxnLst/>
              <a:rect l="l" t="t" r="r" b="b"/>
              <a:pathLst>
                <a:path w="1096009" h="135890">
                  <a:moveTo>
                    <a:pt x="85344" y="39624"/>
                  </a:moveTo>
                  <a:lnTo>
                    <a:pt x="74676" y="35052"/>
                  </a:lnTo>
                  <a:lnTo>
                    <a:pt x="64008" y="28956"/>
                  </a:lnTo>
                  <a:lnTo>
                    <a:pt x="33528" y="13716"/>
                  </a:lnTo>
                  <a:lnTo>
                    <a:pt x="21336" y="9144"/>
                  </a:lnTo>
                  <a:lnTo>
                    <a:pt x="0" y="0"/>
                  </a:lnTo>
                  <a:lnTo>
                    <a:pt x="7620" y="4572"/>
                  </a:lnTo>
                  <a:lnTo>
                    <a:pt x="16764" y="9144"/>
                  </a:lnTo>
                  <a:lnTo>
                    <a:pt x="24384" y="13716"/>
                  </a:lnTo>
                  <a:lnTo>
                    <a:pt x="33528" y="18288"/>
                  </a:lnTo>
                  <a:lnTo>
                    <a:pt x="42672" y="21336"/>
                  </a:lnTo>
                  <a:lnTo>
                    <a:pt x="60960" y="30480"/>
                  </a:lnTo>
                  <a:lnTo>
                    <a:pt x="70104" y="36576"/>
                  </a:lnTo>
                  <a:lnTo>
                    <a:pt x="74676" y="36576"/>
                  </a:lnTo>
                  <a:lnTo>
                    <a:pt x="77724" y="39624"/>
                  </a:lnTo>
                  <a:lnTo>
                    <a:pt x="80772" y="41148"/>
                  </a:lnTo>
                  <a:lnTo>
                    <a:pt x="85344" y="39624"/>
                  </a:lnTo>
                  <a:close/>
                </a:path>
                <a:path w="1096009" h="135890">
                  <a:moveTo>
                    <a:pt x="359664" y="91440"/>
                  </a:moveTo>
                  <a:lnTo>
                    <a:pt x="355092" y="82296"/>
                  </a:lnTo>
                  <a:lnTo>
                    <a:pt x="352044" y="73152"/>
                  </a:lnTo>
                  <a:lnTo>
                    <a:pt x="347472" y="64008"/>
                  </a:lnTo>
                  <a:lnTo>
                    <a:pt x="342900" y="56388"/>
                  </a:lnTo>
                  <a:lnTo>
                    <a:pt x="330708" y="38100"/>
                  </a:lnTo>
                  <a:lnTo>
                    <a:pt x="318516" y="22860"/>
                  </a:lnTo>
                  <a:lnTo>
                    <a:pt x="315468" y="24384"/>
                  </a:lnTo>
                  <a:lnTo>
                    <a:pt x="313944" y="27432"/>
                  </a:lnTo>
                  <a:lnTo>
                    <a:pt x="315468" y="30480"/>
                  </a:lnTo>
                  <a:lnTo>
                    <a:pt x="318516" y="35052"/>
                  </a:lnTo>
                  <a:lnTo>
                    <a:pt x="316992" y="45720"/>
                  </a:lnTo>
                  <a:lnTo>
                    <a:pt x="320040" y="56388"/>
                  </a:lnTo>
                  <a:lnTo>
                    <a:pt x="323088" y="65532"/>
                  </a:lnTo>
                  <a:lnTo>
                    <a:pt x="327660" y="73152"/>
                  </a:lnTo>
                  <a:lnTo>
                    <a:pt x="332232" y="82296"/>
                  </a:lnTo>
                  <a:lnTo>
                    <a:pt x="338328" y="91440"/>
                  </a:lnTo>
                  <a:lnTo>
                    <a:pt x="342900" y="100584"/>
                  </a:lnTo>
                  <a:lnTo>
                    <a:pt x="345948" y="109728"/>
                  </a:lnTo>
                  <a:lnTo>
                    <a:pt x="359664" y="91440"/>
                  </a:lnTo>
                  <a:close/>
                </a:path>
                <a:path w="1096009" h="135890">
                  <a:moveTo>
                    <a:pt x="489204" y="59436"/>
                  </a:moveTo>
                  <a:lnTo>
                    <a:pt x="483108" y="47244"/>
                  </a:lnTo>
                  <a:lnTo>
                    <a:pt x="477012" y="38100"/>
                  </a:lnTo>
                  <a:lnTo>
                    <a:pt x="472440" y="28956"/>
                  </a:lnTo>
                  <a:lnTo>
                    <a:pt x="466344" y="19812"/>
                  </a:lnTo>
                  <a:lnTo>
                    <a:pt x="460248" y="12192"/>
                  </a:lnTo>
                  <a:lnTo>
                    <a:pt x="454152" y="9144"/>
                  </a:lnTo>
                  <a:lnTo>
                    <a:pt x="449580" y="7620"/>
                  </a:lnTo>
                  <a:lnTo>
                    <a:pt x="443484" y="7620"/>
                  </a:lnTo>
                  <a:lnTo>
                    <a:pt x="438912" y="9144"/>
                  </a:lnTo>
                  <a:lnTo>
                    <a:pt x="443484" y="19812"/>
                  </a:lnTo>
                  <a:lnTo>
                    <a:pt x="451104" y="28956"/>
                  </a:lnTo>
                  <a:lnTo>
                    <a:pt x="457200" y="38100"/>
                  </a:lnTo>
                  <a:lnTo>
                    <a:pt x="460248" y="48768"/>
                  </a:lnTo>
                  <a:lnTo>
                    <a:pt x="463296" y="56388"/>
                  </a:lnTo>
                  <a:lnTo>
                    <a:pt x="472440" y="57912"/>
                  </a:lnTo>
                  <a:lnTo>
                    <a:pt x="480060" y="57912"/>
                  </a:lnTo>
                  <a:lnTo>
                    <a:pt x="489204" y="59436"/>
                  </a:lnTo>
                  <a:close/>
                </a:path>
                <a:path w="1096009" h="135890">
                  <a:moveTo>
                    <a:pt x="544068" y="67056"/>
                  </a:moveTo>
                  <a:lnTo>
                    <a:pt x="539496" y="59436"/>
                  </a:lnTo>
                  <a:lnTo>
                    <a:pt x="534924" y="50292"/>
                  </a:lnTo>
                  <a:lnTo>
                    <a:pt x="528828" y="42672"/>
                  </a:lnTo>
                  <a:lnTo>
                    <a:pt x="525780" y="33528"/>
                  </a:lnTo>
                  <a:lnTo>
                    <a:pt x="524256" y="27432"/>
                  </a:lnTo>
                  <a:lnTo>
                    <a:pt x="521208" y="24384"/>
                  </a:lnTo>
                  <a:lnTo>
                    <a:pt x="516636" y="21336"/>
                  </a:lnTo>
                  <a:lnTo>
                    <a:pt x="512064" y="19812"/>
                  </a:lnTo>
                  <a:lnTo>
                    <a:pt x="499872" y="19812"/>
                  </a:lnTo>
                  <a:lnTo>
                    <a:pt x="493776" y="18288"/>
                  </a:lnTo>
                  <a:lnTo>
                    <a:pt x="489204" y="18288"/>
                  </a:lnTo>
                  <a:lnTo>
                    <a:pt x="495300" y="24384"/>
                  </a:lnTo>
                  <a:lnTo>
                    <a:pt x="504444" y="42672"/>
                  </a:lnTo>
                  <a:lnTo>
                    <a:pt x="507492" y="50292"/>
                  </a:lnTo>
                  <a:lnTo>
                    <a:pt x="513588" y="59436"/>
                  </a:lnTo>
                  <a:lnTo>
                    <a:pt x="519684" y="64008"/>
                  </a:lnTo>
                  <a:lnTo>
                    <a:pt x="530352" y="67056"/>
                  </a:lnTo>
                  <a:lnTo>
                    <a:pt x="544068" y="67056"/>
                  </a:lnTo>
                  <a:close/>
                </a:path>
                <a:path w="1096009" h="135890">
                  <a:moveTo>
                    <a:pt x="597408" y="79248"/>
                  </a:moveTo>
                  <a:lnTo>
                    <a:pt x="591312" y="71628"/>
                  </a:lnTo>
                  <a:lnTo>
                    <a:pt x="582168" y="53340"/>
                  </a:lnTo>
                  <a:lnTo>
                    <a:pt x="579120" y="44196"/>
                  </a:lnTo>
                  <a:lnTo>
                    <a:pt x="573024" y="36576"/>
                  </a:lnTo>
                  <a:lnTo>
                    <a:pt x="565404" y="28956"/>
                  </a:lnTo>
                  <a:lnTo>
                    <a:pt x="554736" y="24384"/>
                  </a:lnTo>
                  <a:lnTo>
                    <a:pt x="542544" y="24384"/>
                  </a:lnTo>
                  <a:lnTo>
                    <a:pt x="547116" y="32004"/>
                  </a:lnTo>
                  <a:lnTo>
                    <a:pt x="550164" y="41148"/>
                  </a:lnTo>
                  <a:lnTo>
                    <a:pt x="554736" y="50292"/>
                  </a:lnTo>
                  <a:lnTo>
                    <a:pt x="557784" y="60960"/>
                  </a:lnTo>
                  <a:lnTo>
                    <a:pt x="563880" y="68580"/>
                  </a:lnTo>
                  <a:lnTo>
                    <a:pt x="571500" y="76200"/>
                  </a:lnTo>
                  <a:lnTo>
                    <a:pt x="582168" y="79248"/>
                  </a:lnTo>
                  <a:lnTo>
                    <a:pt x="597408" y="79248"/>
                  </a:lnTo>
                  <a:close/>
                </a:path>
                <a:path w="1096009" h="135890">
                  <a:moveTo>
                    <a:pt x="858012" y="28956"/>
                  </a:moveTo>
                  <a:lnTo>
                    <a:pt x="853440" y="22860"/>
                  </a:lnTo>
                  <a:lnTo>
                    <a:pt x="848868" y="15240"/>
                  </a:lnTo>
                  <a:lnTo>
                    <a:pt x="844296" y="6096"/>
                  </a:lnTo>
                  <a:lnTo>
                    <a:pt x="838200" y="0"/>
                  </a:lnTo>
                  <a:lnTo>
                    <a:pt x="827532" y="12192"/>
                  </a:lnTo>
                  <a:lnTo>
                    <a:pt x="829056" y="15240"/>
                  </a:lnTo>
                  <a:lnTo>
                    <a:pt x="832104" y="19812"/>
                  </a:lnTo>
                  <a:lnTo>
                    <a:pt x="838200" y="25908"/>
                  </a:lnTo>
                  <a:lnTo>
                    <a:pt x="842772" y="28956"/>
                  </a:lnTo>
                  <a:lnTo>
                    <a:pt x="847344" y="30480"/>
                  </a:lnTo>
                  <a:lnTo>
                    <a:pt x="851916" y="30480"/>
                  </a:lnTo>
                  <a:lnTo>
                    <a:pt x="858012" y="28956"/>
                  </a:lnTo>
                  <a:close/>
                </a:path>
                <a:path w="1096009" h="135890">
                  <a:moveTo>
                    <a:pt x="1095756" y="118872"/>
                  </a:moveTo>
                  <a:lnTo>
                    <a:pt x="1077468" y="91440"/>
                  </a:lnTo>
                  <a:lnTo>
                    <a:pt x="1069848" y="77724"/>
                  </a:lnTo>
                  <a:lnTo>
                    <a:pt x="1051560" y="50292"/>
                  </a:lnTo>
                  <a:lnTo>
                    <a:pt x="1040892" y="36576"/>
                  </a:lnTo>
                  <a:lnTo>
                    <a:pt x="1030224" y="24384"/>
                  </a:lnTo>
                  <a:lnTo>
                    <a:pt x="1018032" y="12192"/>
                  </a:lnTo>
                  <a:lnTo>
                    <a:pt x="1016508" y="13716"/>
                  </a:lnTo>
                  <a:lnTo>
                    <a:pt x="1018032" y="16764"/>
                  </a:lnTo>
                  <a:lnTo>
                    <a:pt x="1018032" y="18288"/>
                  </a:lnTo>
                  <a:lnTo>
                    <a:pt x="1014984" y="21336"/>
                  </a:lnTo>
                  <a:lnTo>
                    <a:pt x="1021080" y="36576"/>
                  </a:lnTo>
                  <a:lnTo>
                    <a:pt x="1030224" y="50292"/>
                  </a:lnTo>
                  <a:lnTo>
                    <a:pt x="1037844" y="65532"/>
                  </a:lnTo>
                  <a:lnTo>
                    <a:pt x="1046988" y="79248"/>
                  </a:lnTo>
                  <a:lnTo>
                    <a:pt x="1057656" y="92964"/>
                  </a:lnTo>
                  <a:lnTo>
                    <a:pt x="1068324" y="108204"/>
                  </a:lnTo>
                  <a:lnTo>
                    <a:pt x="1077468" y="121920"/>
                  </a:lnTo>
                  <a:lnTo>
                    <a:pt x="1088136" y="135636"/>
                  </a:lnTo>
                  <a:lnTo>
                    <a:pt x="1091184" y="131064"/>
                  </a:lnTo>
                  <a:lnTo>
                    <a:pt x="1094232" y="128016"/>
                  </a:lnTo>
                  <a:lnTo>
                    <a:pt x="1095756" y="123444"/>
                  </a:lnTo>
                  <a:lnTo>
                    <a:pt x="1095756" y="11887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9277096" y="855472"/>
              <a:ext cx="78105" cy="18415"/>
            </a:xfrm>
            <a:custGeom>
              <a:avLst/>
              <a:gdLst/>
              <a:ahLst/>
              <a:cxnLst/>
              <a:rect l="l" t="t" r="r" b="b"/>
              <a:pathLst>
                <a:path w="78104" h="18415">
                  <a:moveTo>
                    <a:pt x="0" y="3048"/>
                  </a:moveTo>
                  <a:lnTo>
                    <a:pt x="0" y="10667"/>
                  </a:lnTo>
                  <a:lnTo>
                    <a:pt x="3048" y="13715"/>
                  </a:lnTo>
                  <a:lnTo>
                    <a:pt x="9144" y="16763"/>
                  </a:lnTo>
                  <a:lnTo>
                    <a:pt x="15240" y="18287"/>
                  </a:lnTo>
                  <a:lnTo>
                    <a:pt x="44196" y="18287"/>
                  </a:lnTo>
                  <a:lnTo>
                    <a:pt x="48768" y="16763"/>
                  </a:lnTo>
                  <a:lnTo>
                    <a:pt x="53340" y="16763"/>
                  </a:lnTo>
                  <a:lnTo>
                    <a:pt x="59436" y="18287"/>
                  </a:lnTo>
                  <a:lnTo>
                    <a:pt x="73152" y="18287"/>
                  </a:lnTo>
                  <a:lnTo>
                    <a:pt x="76200" y="15239"/>
                  </a:lnTo>
                  <a:lnTo>
                    <a:pt x="77724" y="10667"/>
                  </a:lnTo>
                  <a:lnTo>
                    <a:pt x="68580" y="7619"/>
                  </a:lnTo>
                  <a:lnTo>
                    <a:pt x="50292" y="4572"/>
                  </a:lnTo>
                  <a:lnTo>
                    <a:pt x="42672" y="3048"/>
                  </a:lnTo>
                  <a:lnTo>
                    <a:pt x="24384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30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164576" y="869187"/>
              <a:ext cx="984885" cy="128270"/>
            </a:xfrm>
            <a:custGeom>
              <a:avLst/>
              <a:gdLst/>
              <a:ahLst/>
              <a:cxnLst/>
              <a:rect l="l" t="t" r="r" b="b"/>
              <a:pathLst>
                <a:path w="984884" h="128269">
                  <a:moveTo>
                    <a:pt x="39624" y="24384"/>
                  </a:moveTo>
                  <a:lnTo>
                    <a:pt x="27432" y="18288"/>
                  </a:lnTo>
                  <a:lnTo>
                    <a:pt x="18288" y="12192"/>
                  </a:lnTo>
                  <a:lnTo>
                    <a:pt x="6096" y="6096"/>
                  </a:lnTo>
                  <a:lnTo>
                    <a:pt x="0" y="4572"/>
                  </a:lnTo>
                  <a:lnTo>
                    <a:pt x="3048" y="9144"/>
                  </a:lnTo>
                  <a:lnTo>
                    <a:pt x="9144" y="13716"/>
                  </a:lnTo>
                  <a:lnTo>
                    <a:pt x="13716" y="16764"/>
                  </a:lnTo>
                  <a:lnTo>
                    <a:pt x="19812" y="19812"/>
                  </a:lnTo>
                  <a:lnTo>
                    <a:pt x="27432" y="21336"/>
                  </a:lnTo>
                  <a:lnTo>
                    <a:pt x="39624" y="24384"/>
                  </a:lnTo>
                  <a:close/>
                </a:path>
                <a:path w="984884" h="128269">
                  <a:moveTo>
                    <a:pt x="562356" y="50292"/>
                  </a:moveTo>
                  <a:lnTo>
                    <a:pt x="554736" y="39624"/>
                  </a:lnTo>
                  <a:lnTo>
                    <a:pt x="548640" y="28956"/>
                  </a:lnTo>
                  <a:lnTo>
                    <a:pt x="542544" y="16764"/>
                  </a:lnTo>
                  <a:lnTo>
                    <a:pt x="536448" y="6096"/>
                  </a:lnTo>
                  <a:lnTo>
                    <a:pt x="530352" y="3048"/>
                  </a:lnTo>
                  <a:lnTo>
                    <a:pt x="525780" y="1524"/>
                  </a:lnTo>
                  <a:lnTo>
                    <a:pt x="522732" y="1524"/>
                  </a:lnTo>
                  <a:lnTo>
                    <a:pt x="518160" y="0"/>
                  </a:lnTo>
                  <a:lnTo>
                    <a:pt x="504444" y="0"/>
                  </a:lnTo>
                  <a:lnTo>
                    <a:pt x="510540" y="6096"/>
                  </a:lnTo>
                  <a:lnTo>
                    <a:pt x="519684" y="24384"/>
                  </a:lnTo>
                  <a:lnTo>
                    <a:pt x="522732" y="33528"/>
                  </a:lnTo>
                  <a:lnTo>
                    <a:pt x="528828" y="42672"/>
                  </a:lnTo>
                  <a:lnTo>
                    <a:pt x="536448" y="48768"/>
                  </a:lnTo>
                  <a:lnTo>
                    <a:pt x="547116" y="51816"/>
                  </a:lnTo>
                  <a:lnTo>
                    <a:pt x="562356" y="50292"/>
                  </a:lnTo>
                  <a:close/>
                </a:path>
                <a:path w="984884" h="128269">
                  <a:moveTo>
                    <a:pt x="614172" y="59436"/>
                  </a:moveTo>
                  <a:lnTo>
                    <a:pt x="605028" y="44196"/>
                  </a:lnTo>
                  <a:lnTo>
                    <a:pt x="598932" y="36576"/>
                  </a:lnTo>
                  <a:lnTo>
                    <a:pt x="594360" y="27432"/>
                  </a:lnTo>
                  <a:lnTo>
                    <a:pt x="588264" y="19812"/>
                  </a:lnTo>
                  <a:lnTo>
                    <a:pt x="580644" y="15240"/>
                  </a:lnTo>
                  <a:lnTo>
                    <a:pt x="571500" y="10668"/>
                  </a:lnTo>
                  <a:lnTo>
                    <a:pt x="559308" y="9144"/>
                  </a:lnTo>
                  <a:lnTo>
                    <a:pt x="566928" y="16764"/>
                  </a:lnTo>
                  <a:lnTo>
                    <a:pt x="569976" y="25908"/>
                  </a:lnTo>
                  <a:lnTo>
                    <a:pt x="579120" y="44196"/>
                  </a:lnTo>
                  <a:lnTo>
                    <a:pt x="582168" y="51816"/>
                  </a:lnTo>
                  <a:lnTo>
                    <a:pt x="589788" y="57912"/>
                  </a:lnTo>
                  <a:lnTo>
                    <a:pt x="598932" y="60960"/>
                  </a:lnTo>
                  <a:lnTo>
                    <a:pt x="614172" y="59436"/>
                  </a:lnTo>
                  <a:close/>
                </a:path>
                <a:path w="984884" h="128269">
                  <a:moveTo>
                    <a:pt x="667512" y="67056"/>
                  </a:moveTo>
                  <a:lnTo>
                    <a:pt x="661416" y="60960"/>
                  </a:lnTo>
                  <a:lnTo>
                    <a:pt x="656844" y="51816"/>
                  </a:lnTo>
                  <a:lnTo>
                    <a:pt x="647700" y="36576"/>
                  </a:lnTo>
                  <a:lnTo>
                    <a:pt x="643128" y="27432"/>
                  </a:lnTo>
                  <a:lnTo>
                    <a:pt x="637032" y="22860"/>
                  </a:lnTo>
                  <a:lnTo>
                    <a:pt x="626364" y="19812"/>
                  </a:lnTo>
                  <a:lnTo>
                    <a:pt x="612648" y="19812"/>
                  </a:lnTo>
                  <a:lnTo>
                    <a:pt x="617220" y="27432"/>
                  </a:lnTo>
                  <a:lnTo>
                    <a:pt x="623316" y="36576"/>
                  </a:lnTo>
                  <a:lnTo>
                    <a:pt x="626364" y="44196"/>
                  </a:lnTo>
                  <a:lnTo>
                    <a:pt x="632460" y="51816"/>
                  </a:lnTo>
                  <a:lnTo>
                    <a:pt x="638556" y="60960"/>
                  </a:lnTo>
                  <a:lnTo>
                    <a:pt x="644652" y="65532"/>
                  </a:lnTo>
                  <a:lnTo>
                    <a:pt x="655320" y="67056"/>
                  </a:lnTo>
                  <a:lnTo>
                    <a:pt x="667512" y="67056"/>
                  </a:lnTo>
                  <a:close/>
                </a:path>
                <a:path w="984884" h="128269">
                  <a:moveTo>
                    <a:pt x="984504" y="111252"/>
                  </a:moveTo>
                  <a:lnTo>
                    <a:pt x="975360" y="99060"/>
                  </a:lnTo>
                  <a:lnTo>
                    <a:pt x="966216" y="85344"/>
                  </a:lnTo>
                  <a:lnTo>
                    <a:pt x="955548" y="70104"/>
                  </a:lnTo>
                  <a:lnTo>
                    <a:pt x="947928" y="56388"/>
                  </a:lnTo>
                  <a:lnTo>
                    <a:pt x="937260" y="42672"/>
                  </a:lnTo>
                  <a:lnTo>
                    <a:pt x="928116" y="28956"/>
                  </a:lnTo>
                  <a:lnTo>
                    <a:pt x="917448" y="16764"/>
                  </a:lnTo>
                  <a:lnTo>
                    <a:pt x="906780" y="3048"/>
                  </a:lnTo>
                  <a:lnTo>
                    <a:pt x="903732" y="7620"/>
                  </a:lnTo>
                  <a:lnTo>
                    <a:pt x="903732" y="10668"/>
                  </a:lnTo>
                  <a:lnTo>
                    <a:pt x="905256" y="15240"/>
                  </a:lnTo>
                  <a:lnTo>
                    <a:pt x="909828" y="18288"/>
                  </a:lnTo>
                  <a:lnTo>
                    <a:pt x="914400" y="32004"/>
                  </a:lnTo>
                  <a:lnTo>
                    <a:pt x="931164" y="70104"/>
                  </a:lnTo>
                  <a:lnTo>
                    <a:pt x="943356" y="83820"/>
                  </a:lnTo>
                  <a:lnTo>
                    <a:pt x="947928" y="91440"/>
                  </a:lnTo>
                  <a:lnTo>
                    <a:pt x="954024" y="99060"/>
                  </a:lnTo>
                  <a:lnTo>
                    <a:pt x="963168" y="114300"/>
                  </a:lnTo>
                  <a:lnTo>
                    <a:pt x="969264" y="121920"/>
                  </a:lnTo>
                  <a:lnTo>
                    <a:pt x="975360" y="128016"/>
                  </a:lnTo>
                  <a:lnTo>
                    <a:pt x="984504" y="11125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9264904" y="890523"/>
              <a:ext cx="81280" cy="17145"/>
            </a:xfrm>
            <a:custGeom>
              <a:avLst/>
              <a:gdLst/>
              <a:ahLst/>
              <a:cxnLst/>
              <a:rect l="l" t="t" r="r" b="b"/>
              <a:pathLst>
                <a:path w="81279" h="17144">
                  <a:moveTo>
                    <a:pt x="0" y="4572"/>
                  </a:moveTo>
                  <a:lnTo>
                    <a:pt x="0" y="7620"/>
                  </a:lnTo>
                  <a:lnTo>
                    <a:pt x="1524" y="10667"/>
                  </a:lnTo>
                  <a:lnTo>
                    <a:pt x="6096" y="12191"/>
                  </a:lnTo>
                  <a:lnTo>
                    <a:pt x="73152" y="16763"/>
                  </a:lnTo>
                  <a:lnTo>
                    <a:pt x="76200" y="15239"/>
                  </a:lnTo>
                  <a:lnTo>
                    <a:pt x="79248" y="15239"/>
                  </a:lnTo>
                  <a:lnTo>
                    <a:pt x="80772" y="12191"/>
                  </a:lnTo>
                  <a:lnTo>
                    <a:pt x="80772" y="9143"/>
                  </a:lnTo>
                  <a:lnTo>
                    <a:pt x="71628" y="4572"/>
                  </a:lnTo>
                  <a:lnTo>
                    <a:pt x="57912" y="0"/>
                  </a:lnTo>
                  <a:lnTo>
                    <a:pt x="48768" y="0"/>
                  </a:lnTo>
                  <a:lnTo>
                    <a:pt x="42672" y="1524"/>
                  </a:lnTo>
                  <a:lnTo>
                    <a:pt x="36576" y="1524"/>
                  </a:lnTo>
                  <a:lnTo>
                    <a:pt x="30480" y="0"/>
                  </a:lnTo>
                  <a:lnTo>
                    <a:pt x="1524" y="0"/>
                  </a:lnTo>
                  <a:lnTo>
                    <a:pt x="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8242300" y="892047"/>
              <a:ext cx="887094" cy="464820"/>
            </a:xfrm>
            <a:custGeom>
              <a:avLst/>
              <a:gdLst/>
              <a:ahLst/>
              <a:cxnLst/>
              <a:rect l="l" t="t" r="r" b="b"/>
              <a:pathLst>
                <a:path w="887095" h="464819">
                  <a:moveTo>
                    <a:pt x="41148" y="38100"/>
                  </a:moveTo>
                  <a:lnTo>
                    <a:pt x="35052" y="35052"/>
                  </a:lnTo>
                  <a:lnTo>
                    <a:pt x="27432" y="32004"/>
                  </a:lnTo>
                  <a:lnTo>
                    <a:pt x="15240" y="25908"/>
                  </a:lnTo>
                  <a:lnTo>
                    <a:pt x="0" y="19812"/>
                  </a:lnTo>
                  <a:lnTo>
                    <a:pt x="7620" y="24384"/>
                  </a:lnTo>
                  <a:lnTo>
                    <a:pt x="13716" y="27432"/>
                  </a:lnTo>
                  <a:lnTo>
                    <a:pt x="21336" y="32004"/>
                  </a:lnTo>
                  <a:lnTo>
                    <a:pt x="27432" y="35052"/>
                  </a:lnTo>
                  <a:lnTo>
                    <a:pt x="33528" y="36576"/>
                  </a:lnTo>
                  <a:lnTo>
                    <a:pt x="41148" y="38100"/>
                  </a:lnTo>
                  <a:close/>
                </a:path>
                <a:path w="887095" h="464819">
                  <a:moveTo>
                    <a:pt x="164592" y="64008"/>
                  </a:moveTo>
                  <a:lnTo>
                    <a:pt x="158496" y="56388"/>
                  </a:lnTo>
                  <a:lnTo>
                    <a:pt x="153924" y="47244"/>
                  </a:lnTo>
                  <a:lnTo>
                    <a:pt x="149352" y="39624"/>
                  </a:lnTo>
                  <a:lnTo>
                    <a:pt x="146304" y="30480"/>
                  </a:lnTo>
                  <a:lnTo>
                    <a:pt x="140208" y="22860"/>
                  </a:lnTo>
                  <a:lnTo>
                    <a:pt x="135636" y="15240"/>
                  </a:lnTo>
                  <a:lnTo>
                    <a:pt x="129540" y="7620"/>
                  </a:lnTo>
                  <a:lnTo>
                    <a:pt x="121920" y="0"/>
                  </a:lnTo>
                  <a:lnTo>
                    <a:pt x="115824" y="9144"/>
                  </a:lnTo>
                  <a:lnTo>
                    <a:pt x="118872" y="19812"/>
                  </a:lnTo>
                  <a:lnTo>
                    <a:pt x="124968" y="28956"/>
                  </a:lnTo>
                  <a:lnTo>
                    <a:pt x="128016" y="41148"/>
                  </a:lnTo>
                  <a:lnTo>
                    <a:pt x="134112" y="50292"/>
                  </a:lnTo>
                  <a:lnTo>
                    <a:pt x="140208" y="62484"/>
                  </a:lnTo>
                  <a:lnTo>
                    <a:pt x="146304" y="73152"/>
                  </a:lnTo>
                  <a:lnTo>
                    <a:pt x="153924" y="80772"/>
                  </a:lnTo>
                  <a:lnTo>
                    <a:pt x="161544" y="73152"/>
                  </a:lnTo>
                  <a:lnTo>
                    <a:pt x="164592" y="64008"/>
                  </a:lnTo>
                  <a:close/>
                </a:path>
                <a:path w="887095" h="464819">
                  <a:moveTo>
                    <a:pt x="643128" y="54864"/>
                  </a:moveTo>
                  <a:lnTo>
                    <a:pt x="637032" y="44196"/>
                  </a:lnTo>
                  <a:lnTo>
                    <a:pt x="630936" y="35052"/>
                  </a:lnTo>
                  <a:lnTo>
                    <a:pt x="624840" y="24384"/>
                  </a:lnTo>
                  <a:lnTo>
                    <a:pt x="620268" y="13716"/>
                  </a:lnTo>
                  <a:lnTo>
                    <a:pt x="614172" y="13716"/>
                  </a:lnTo>
                  <a:lnTo>
                    <a:pt x="606552" y="12192"/>
                  </a:lnTo>
                  <a:lnTo>
                    <a:pt x="600456" y="10668"/>
                  </a:lnTo>
                  <a:lnTo>
                    <a:pt x="595884" y="10668"/>
                  </a:lnTo>
                  <a:lnTo>
                    <a:pt x="598932" y="18288"/>
                  </a:lnTo>
                  <a:lnTo>
                    <a:pt x="603504" y="24384"/>
                  </a:lnTo>
                  <a:lnTo>
                    <a:pt x="608076" y="32004"/>
                  </a:lnTo>
                  <a:lnTo>
                    <a:pt x="611124" y="39624"/>
                  </a:lnTo>
                  <a:lnTo>
                    <a:pt x="617220" y="45720"/>
                  </a:lnTo>
                  <a:lnTo>
                    <a:pt x="623316" y="50292"/>
                  </a:lnTo>
                  <a:lnTo>
                    <a:pt x="632460" y="54864"/>
                  </a:lnTo>
                  <a:lnTo>
                    <a:pt x="643128" y="54864"/>
                  </a:lnTo>
                  <a:close/>
                </a:path>
                <a:path w="887095" h="464819">
                  <a:moveTo>
                    <a:pt x="697992" y="67056"/>
                  </a:moveTo>
                  <a:lnTo>
                    <a:pt x="688848" y="51816"/>
                  </a:lnTo>
                  <a:lnTo>
                    <a:pt x="685800" y="44196"/>
                  </a:lnTo>
                  <a:lnTo>
                    <a:pt x="673608" y="28956"/>
                  </a:lnTo>
                  <a:lnTo>
                    <a:pt x="665988" y="24384"/>
                  </a:lnTo>
                  <a:lnTo>
                    <a:pt x="656844" y="21336"/>
                  </a:lnTo>
                  <a:lnTo>
                    <a:pt x="644652" y="21336"/>
                  </a:lnTo>
                  <a:lnTo>
                    <a:pt x="650748" y="27432"/>
                  </a:lnTo>
                  <a:lnTo>
                    <a:pt x="655320" y="35052"/>
                  </a:lnTo>
                  <a:lnTo>
                    <a:pt x="685800" y="65532"/>
                  </a:lnTo>
                  <a:lnTo>
                    <a:pt x="697992" y="67056"/>
                  </a:lnTo>
                  <a:close/>
                </a:path>
                <a:path w="887095" h="464819">
                  <a:moveTo>
                    <a:pt x="763524" y="102108"/>
                  </a:moveTo>
                  <a:lnTo>
                    <a:pt x="752856" y="94488"/>
                  </a:lnTo>
                  <a:lnTo>
                    <a:pt x="733044" y="91440"/>
                  </a:lnTo>
                  <a:lnTo>
                    <a:pt x="713232" y="86868"/>
                  </a:lnTo>
                  <a:lnTo>
                    <a:pt x="693420" y="83820"/>
                  </a:lnTo>
                  <a:lnTo>
                    <a:pt x="673608" y="79248"/>
                  </a:lnTo>
                  <a:lnTo>
                    <a:pt x="653796" y="76200"/>
                  </a:lnTo>
                  <a:lnTo>
                    <a:pt x="635508" y="71628"/>
                  </a:lnTo>
                  <a:lnTo>
                    <a:pt x="614172" y="67056"/>
                  </a:lnTo>
                  <a:lnTo>
                    <a:pt x="595884" y="62484"/>
                  </a:lnTo>
                  <a:lnTo>
                    <a:pt x="579120" y="59436"/>
                  </a:lnTo>
                  <a:lnTo>
                    <a:pt x="560832" y="57912"/>
                  </a:lnTo>
                  <a:lnTo>
                    <a:pt x="544068" y="54864"/>
                  </a:lnTo>
                  <a:lnTo>
                    <a:pt x="527304" y="50292"/>
                  </a:lnTo>
                  <a:lnTo>
                    <a:pt x="510540" y="48768"/>
                  </a:lnTo>
                  <a:lnTo>
                    <a:pt x="492252" y="45720"/>
                  </a:lnTo>
                  <a:lnTo>
                    <a:pt x="477012" y="42672"/>
                  </a:lnTo>
                  <a:lnTo>
                    <a:pt x="458724" y="39624"/>
                  </a:lnTo>
                  <a:lnTo>
                    <a:pt x="441960" y="38100"/>
                  </a:lnTo>
                  <a:lnTo>
                    <a:pt x="408432" y="32004"/>
                  </a:lnTo>
                  <a:lnTo>
                    <a:pt x="390144" y="28956"/>
                  </a:lnTo>
                  <a:lnTo>
                    <a:pt x="356616" y="22860"/>
                  </a:lnTo>
                  <a:lnTo>
                    <a:pt x="339852" y="21336"/>
                  </a:lnTo>
                  <a:lnTo>
                    <a:pt x="323088" y="18288"/>
                  </a:lnTo>
                  <a:lnTo>
                    <a:pt x="312420" y="16764"/>
                  </a:lnTo>
                  <a:lnTo>
                    <a:pt x="263652" y="10668"/>
                  </a:lnTo>
                  <a:lnTo>
                    <a:pt x="251460" y="10668"/>
                  </a:lnTo>
                  <a:lnTo>
                    <a:pt x="240792" y="13716"/>
                  </a:lnTo>
                  <a:lnTo>
                    <a:pt x="230124" y="15240"/>
                  </a:lnTo>
                  <a:lnTo>
                    <a:pt x="208788" y="41148"/>
                  </a:lnTo>
                  <a:lnTo>
                    <a:pt x="190500" y="65532"/>
                  </a:lnTo>
                  <a:lnTo>
                    <a:pt x="173736" y="92964"/>
                  </a:lnTo>
                  <a:lnTo>
                    <a:pt x="156972" y="118872"/>
                  </a:lnTo>
                  <a:lnTo>
                    <a:pt x="140208" y="146304"/>
                  </a:lnTo>
                  <a:lnTo>
                    <a:pt x="124968" y="172212"/>
                  </a:lnTo>
                  <a:lnTo>
                    <a:pt x="108204" y="199644"/>
                  </a:lnTo>
                  <a:lnTo>
                    <a:pt x="92964" y="227076"/>
                  </a:lnTo>
                  <a:lnTo>
                    <a:pt x="86868" y="234696"/>
                  </a:lnTo>
                  <a:lnTo>
                    <a:pt x="83820" y="243840"/>
                  </a:lnTo>
                  <a:lnTo>
                    <a:pt x="79248" y="252984"/>
                  </a:lnTo>
                  <a:lnTo>
                    <a:pt x="70104" y="259080"/>
                  </a:lnTo>
                  <a:lnTo>
                    <a:pt x="60960" y="283464"/>
                  </a:lnTo>
                  <a:lnTo>
                    <a:pt x="38100" y="320040"/>
                  </a:lnTo>
                  <a:lnTo>
                    <a:pt x="32004" y="332232"/>
                  </a:lnTo>
                  <a:lnTo>
                    <a:pt x="28956" y="344424"/>
                  </a:lnTo>
                  <a:lnTo>
                    <a:pt x="27432" y="356616"/>
                  </a:lnTo>
                  <a:lnTo>
                    <a:pt x="32004" y="358140"/>
                  </a:lnTo>
                  <a:lnTo>
                    <a:pt x="35052" y="359664"/>
                  </a:lnTo>
                  <a:lnTo>
                    <a:pt x="41148" y="361188"/>
                  </a:lnTo>
                  <a:lnTo>
                    <a:pt x="45720" y="362712"/>
                  </a:lnTo>
                  <a:lnTo>
                    <a:pt x="50292" y="362712"/>
                  </a:lnTo>
                  <a:lnTo>
                    <a:pt x="56388" y="364236"/>
                  </a:lnTo>
                  <a:lnTo>
                    <a:pt x="67056" y="364236"/>
                  </a:lnTo>
                  <a:lnTo>
                    <a:pt x="79248" y="368808"/>
                  </a:lnTo>
                  <a:lnTo>
                    <a:pt x="103632" y="374904"/>
                  </a:lnTo>
                  <a:lnTo>
                    <a:pt x="156972" y="381000"/>
                  </a:lnTo>
                  <a:lnTo>
                    <a:pt x="193548" y="390144"/>
                  </a:lnTo>
                  <a:lnTo>
                    <a:pt x="219456" y="396240"/>
                  </a:lnTo>
                  <a:lnTo>
                    <a:pt x="243840" y="402336"/>
                  </a:lnTo>
                  <a:lnTo>
                    <a:pt x="271272" y="406908"/>
                  </a:lnTo>
                  <a:lnTo>
                    <a:pt x="297180" y="413004"/>
                  </a:lnTo>
                  <a:lnTo>
                    <a:pt x="348996" y="422148"/>
                  </a:lnTo>
                  <a:lnTo>
                    <a:pt x="376428" y="426720"/>
                  </a:lnTo>
                  <a:lnTo>
                    <a:pt x="402336" y="431292"/>
                  </a:lnTo>
                  <a:lnTo>
                    <a:pt x="428244" y="437388"/>
                  </a:lnTo>
                  <a:lnTo>
                    <a:pt x="557784" y="460248"/>
                  </a:lnTo>
                  <a:lnTo>
                    <a:pt x="582168" y="464820"/>
                  </a:lnTo>
                  <a:lnTo>
                    <a:pt x="576072" y="454152"/>
                  </a:lnTo>
                  <a:lnTo>
                    <a:pt x="579120" y="441960"/>
                  </a:lnTo>
                  <a:lnTo>
                    <a:pt x="585216" y="431292"/>
                  </a:lnTo>
                  <a:lnTo>
                    <a:pt x="589788" y="420624"/>
                  </a:lnTo>
                  <a:lnTo>
                    <a:pt x="592836" y="414528"/>
                  </a:lnTo>
                  <a:lnTo>
                    <a:pt x="595884" y="409956"/>
                  </a:lnTo>
                  <a:lnTo>
                    <a:pt x="600456" y="406908"/>
                  </a:lnTo>
                  <a:lnTo>
                    <a:pt x="601980" y="400812"/>
                  </a:lnTo>
                  <a:lnTo>
                    <a:pt x="621792" y="367284"/>
                  </a:lnTo>
                  <a:lnTo>
                    <a:pt x="643128" y="335280"/>
                  </a:lnTo>
                  <a:lnTo>
                    <a:pt x="662940" y="301752"/>
                  </a:lnTo>
                  <a:lnTo>
                    <a:pt x="722376" y="202692"/>
                  </a:lnTo>
                  <a:lnTo>
                    <a:pt x="740664" y="169164"/>
                  </a:lnTo>
                  <a:lnTo>
                    <a:pt x="758952" y="134112"/>
                  </a:lnTo>
                  <a:lnTo>
                    <a:pt x="763524" y="112776"/>
                  </a:lnTo>
                  <a:lnTo>
                    <a:pt x="763524" y="102108"/>
                  </a:lnTo>
                  <a:close/>
                </a:path>
                <a:path w="887095" h="464819">
                  <a:moveTo>
                    <a:pt x="886968" y="118872"/>
                  </a:moveTo>
                  <a:lnTo>
                    <a:pt x="879348" y="109728"/>
                  </a:lnTo>
                  <a:lnTo>
                    <a:pt x="870204" y="100584"/>
                  </a:lnTo>
                  <a:lnTo>
                    <a:pt x="858012" y="82296"/>
                  </a:lnTo>
                  <a:lnTo>
                    <a:pt x="851916" y="71628"/>
                  </a:lnTo>
                  <a:lnTo>
                    <a:pt x="844296" y="62484"/>
                  </a:lnTo>
                  <a:lnTo>
                    <a:pt x="832104" y="44196"/>
                  </a:lnTo>
                  <a:lnTo>
                    <a:pt x="827532" y="38100"/>
                  </a:lnTo>
                  <a:lnTo>
                    <a:pt x="821436" y="30480"/>
                  </a:lnTo>
                  <a:lnTo>
                    <a:pt x="813816" y="25908"/>
                  </a:lnTo>
                  <a:lnTo>
                    <a:pt x="804672" y="21336"/>
                  </a:lnTo>
                  <a:lnTo>
                    <a:pt x="800100" y="30480"/>
                  </a:lnTo>
                  <a:lnTo>
                    <a:pt x="809244" y="44196"/>
                  </a:lnTo>
                  <a:lnTo>
                    <a:pt x="816864" y="57912"/>
                  </a:lnTo>
                  <a:lnTo>
                    <a:pt x="826008" y="71628"/>
                  </a:lnTo>
                  <a:lnTo>
                    <a:pt x="835152" y="86868"/>
                  </a:lnTo>
                  <a:lnTo>
                    <a:pt x="845820" y="100584"/>
                  </a:lnTo>
                  <a:lnTo>
                    <a:pt x="854964" y="112776"/>
                  </a:lnTo>
                  <a:lnTo>
                    <a:pt x="864108" y="126492"/>
                  </a:lnTo>
                  <a:lnTo>
                    <a:pt x="876300" y="140208"/>
                  </a:lnTo>
                  <a:lnTo>
                    <a:pt x="879348" y="135636"/>
                  </a:lnTo>
                  <a:lnTo>
                    <a:pt x="883920" y="129540"/>
                  </a:lnTo>
                  <a:lnTo>
                    <a:pt x="886968" y="124968"/>
                  </a:lnTo>
                  <a:lnTo>
                    <a:pt x="886968" y="11887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9248140" y="919480"/>
              <a:ext cx="81280" cy="15240"/>
            </a:xfrm>
            <a:custGeom>
              <a:avLst/>
              <a:gdLst/>
              <a:ahLst/>
              <a:cxnLst/>
              <a:rect l="l" t="t" r="r" b="b"/>
              <a:pathLst>
                <a:path w="81279" h="15240">
                  <a:moveTo>
                    <a:pt x="0" y="3048"/>
                  </a:moveTo>
                  <a:lnTo>
                    <a:pt x="1523" y="7620"/>
                  </a:lnTo>
                  <a:lnTo>
                    <a:pt x="6095" y="9144"/>
                  </a:lnTo>
                  <a:lnTo>
                    <a:pt x="10667" y="12192"/>
                  </a:lnTo>
                  <a:lnTo>
                    <a:pt x="16763" y="13716"/>
                  </a:lnTo>
                  <a:lnTo>
                    <a:pt x="24383" y="15240"/>
                  </a:lnTo>
                  <a:lnTo>
                    <a:pt x="73151" y="15240"/>
                  </a:lnTo>
                  <a:lnTo>
                    <a:pt x="80771" y="13716"/>
                  </a:lnTo>
                  <a:lnTo>
                    <a:pt x="80771" y="6096"/>
                  </a:lnTo>
                  <a:lnTo>
                    <a:pt x="79247" y="3048"/>
                  </a:lnTo>
                  <a:lnTo>
                    <a:pt x="74675" y="3048"/>
                  </a:lnTo>
                  <a:lnTo>
                    <a:pt x="70103" y="4572"/>
                  </a:lnTo>
                  <a:lnTo>
                    <a:pt x="64007" y="3048"/>
                  </a:lnTo>
                  <a:lnTo>
                    <a:pt x="60959" y="3048"/>
                  </a:lnTo>
                  <a:lnTo>
                    <a:pt x="53339" y="1524"/>
                  </a:lnTo>
                  <a:lnTo>
                    <a:pt x="45719" y="1524"/>
                  </a:lnTo>
                  <a:lnTo>
                    <a:pt x="38099" y="0"/>
                  </a:lnTo>
                  <a:lnTo>
                    <a:pt x="13715" y="0"/>
                  </a:lnTo>
                  <a:lnTo>
                    <a:pt x="7619" y="1524"/>
                  </a:lnTo>
                  <a:lnTo>
                    <a:pt x="0" y="30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8211820" y="919479"/>
              <a:ext cx="894715" cy="149860"/>
            </a:xfrm>
            <a:custGeom>
              <a:avLst/>
              <a:gdLst/>
              <a:ahLst/>
              <a:cxnLst/>
              <a:rect l="l" t="t" r="r" b="b"/>
              <a:pathLst>
                <a:path w="894715" h="149859">
                  <a:moveTo>
                    <a:pt x="42672" y="19812"/>
                  </a:moveTo>
                  <a:lnTo>
                    <a:pt x="36576" y="15240"/>
                  </a:lnTo>
                  <a:lnTo>
                    <a:pt x="0" y="0"/>
                  </a:lnTo>
                  <a:lnTo>
                    <a:pt x="42672" y="19812"/>
                  </a:lnTo>
                  <a:close/>
                </a:path>
                <a:path w="894715" h="149859">
                  <a:moveTo>
                    <a:pt x="167640" y="83820"/>
                  </a:moveTo>
                  <a:lnTo>
                    <a:pt x="164592" y="73152"/>
                  </a:lnTo>
                  <a:lnTo>
                    <a:pt x="155448" y="51816"/>
                  </a:lnTo>
                  <a:lnTo>
                    <a:pt x="152400" y="41148"/>
                  </a:lnTo>
                  <a:lnTo>
                    <a:pt x="147828" y="32004"/>
                  </a:lnTo>
                  <a:lnTo>
                    <a:pt x="143256" y="21336"/>
                  </a:lnTo>
                  <a:lnTo>
                    <a:pt x="138684" y="12192"/>
                  </a:lnTo>
                  <a:lnTo>
                    <a:pt x="134112" y="1524"/>
                  </a:lnTo>
                  <a:lnTo>
                    <a:pt x="129540" y="10668"/>
                  </a:lnTo>
                  <a:lnTo>
                    <a:pt x="123444" y="16764"/>
                  </a:lnTo>
                  <a:lnTo>
                    <a:pt x="120396" y="24384"/>
                  </a:lnTo>
                  <a:lnTo>
                    <a:pt x="118872" y="33528"/>
                  </a:lnTo>
                  <a:lnTo>
                    <a:pt x="124968" y="42672"/>
                  </a:lnTo>
                  <a:lnTo>
                    <a:pt x="129540" y="51816"/>
                  </a:lnTo>
                  <a:lnTo>
                    <a:pt x="140208" y="70104"/>
                  </a:lnTo>
                  <a:lnTo>
                    <a:pt x="143256" y="77724"/>
                  </a:lnTo>
                  <a:lnTo>
                    <a:pt x="147828" y="86868"/>
                  </a:lnTo>
                  <a:lnTo>
                    <a:pt x="152400" y="97536"/>
                  </a:lnTo>
                  <a:lnTo>
                    <a:pt x="155448" y="106680"/>
                  </a:lnTo>
                  <a:lnTo>
                    <a:pt x="160020" y="100584"/>
                  </a:lnTo>
                  <a:lnTo>
                    <a:pt x="161544" y="94488"/>
                  </a:lnTo>
                  <a:lnTo>
                    <a:pt x="164592" y="88392"/>
                  </a:lnTo>
                  <a:lnTo>
                    <a:pt x="167640" y="83820"/>
                  </a:lnTo>
                  <a:close/>
                </a:path>
                <a:path w="894715" h="149859">
                  <a:moveTo>
                    <a:pt x="787908" y="51816"/>
                  </a:moveTo>
                  <a:lnTo>
                    <a:pt x="783336" y="44196"/>
                  </a:lnTo>
                  <a:lnTo>
                    <a:pt x="771144" y="28956"/>
                  </a:lnTo>
                  <a:lnTo>
                    <a:pt x="763524" y="19812"/>
                  </a:lnTo>
                  <a:lnTo>
                    <a:pt x="755904" y="4572"/>
                  </a:lnTo>
                  <a:lnTo>
                    <a:pt x="748284" y="4572"/>
                  </a:lnTo>
                  <a:lnTo>
                    <a:pt x="743712" y="3048"/>
                  </a:lnTo>
                  <a:lnTo>
                    <a:pt x="723900" y="3048"/>
                  </a:lnTo>
                  <a:lnTo>
                    <a:pt x="731520" y="10668"/>
                  </a:lnTo>
                  <a:lnTo>
                    <a:pt x="743712" y="25908"/>
                  </a:lnTo>
                  <a:lnTo>
                    <a:pt x="751332" y="33528"/>
                  </a:lnTo>
                  <a:lnTo>
                    <a:pt x="757428" y="41148"/>
                  </a:lnTo>
                  <a:lnTo>
                    <a:pt x="775716" y="50292"/>
                  </a:lnTo>
                  <a:lnTo>
                    <a:pt x="787908" y="51816"/>
                  </a:lnTo>
                  <a:close/>
                </a:path>
                <a:path w="894715" h="149859">
                  <a:moveTo>
                    <a:pt x="894588" y="134112"/>
                  </a:moveTo>
                  <a:lnTo>
                    <a:pt x="890016" y="124968"/>
                  </a:lnTo>
                  <a:lnTo>
                    <a:pt x="883920" y="115824"/>
                  </a:lnTo>
                  <a:lnTo>
                    <a:pt x="877824" y="105156"/>
                  </a:lnTo>
                  <a:lnTo>
                    <a:pt x="870204" y="97536"/>
                  </a:lnTo>
                  <a:lnTo>
                    <a:pt x="862584" y="86868"/>
                  </a:lnTo>
                  <a:lnTo>
                    <a:pt x="854964" y="77724"/>
                  </a:lnTo>
                  <a:lnTo>
                    <a:pt x="847344" y="70104"/>
                  </a:lnTo>
                  <a:lnTo>
                    <a:pt x="841248" y="59436"/>
                  </a:lnTo>
                  <a:lnTo>
                    <a:pt x="838200" y="53340"/>
                  </a:lnTo>
                  <a:lnTo>
                    <a:pt x="833628" y="47244"/>
                  </a:lnTo>
                  <a:lnTo>
                    <a:pt x="830580" y="41148"/>
                  </a:lnTo>
                  <a:lnTo>
                    <a:pt x="826008" y="35052"/>
                  </a:lnTo>
                  <a:lnTo>
                    <a:pt x="822960" y="28956"/>
                  </a:lnTo>
                  <a:lnTo>
                    <a:pt x="813816" y="16764"/>
                  </a:lnTo>
                  <a:lnTo>
                    <a:pt x="809244" y="12192"/>
                  </a:lnTo>
                  <a:lnTo>
                    <a:pt x="801624" y="10668"/>
                  </a:lnTo>
                  <a:lnTo>
                    <a:pt x="787908" y="10668"/>
                  </a:lnTo>
                  <a:lnTo>
                    <a:pt x="784860" y="12192"/>
                  </a:lnTo>
                  <a:lnTo>
                    <a:pt x="795528" y="28956"/>
                  </a:lnTo>
                  <a:lnTo>
                    <a:pt x="807720" y="47244"/>
                  </a:lnTo>
                  <a:lnTo>
                    <a:pt x="819912" y="64008"/>
                  </a:lnTo>
                  <a:lnTo>
                    <a:pt x="832104" y="82296"/>
                  </a:lnTo>
                  <a:lnTo>
                    <a:pt x="859536" y="115824"/>
                  </a:lnTo>
                  <a:lnTo>
                    <a:pt x="873252" y="134112"/>
                  </a:lnTo>
                  <a:lnTo>
                    <a:pt x="886968" y="149352"/>
                  </a:lnTo>
                  <a:lnTo>
                    <a:pt x="888492" y="146304"/>
                  </a:lnTo>
                  <a:lnTo>
                    <a:pt x="890016" y="141732"/>
                  </a:lnTo>
                  <a:lnTo>
                    <a:pt x="893064" y="138684"/>
                  </a:lnTo>
                  <a:lnTo>
                    <a:pt x="894588" y="13411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9226804" y="948436"/>
              <a:ext cx="85725" cy="17145"/>
            </a:xfrm>
            <a:custGeom>
              <a:avLst/>
              <a:gdLst/>
              <a:ahLst/>
              <a:cxnLst/>
              <a:rect l="l" t="t" r="r" b="b"/>
              <a:pathLst>
                <a:path w="85725" h="17144">
                  <a:moveTo>
                    <a:pt x="0" y="10668"/>
                  </a:moveTo>
                  <a:lnTo>
                    <a:pt x="19812" y="13716"/>
                  </a:lnTo>
                  <a:lnTo>
                    <a:pt x="32004" y="15240"/>
                  </a:lnTo>
                  <a:lnTo>
                    <a:pt x="42672" y="15240"/>
                  </a:lnTo>
                  <a:lnTo>
                    <a:pt x="53340" y="16764"/>
                  </a:lnTo>
                  <a:lnTo>
                    <a:pt x="85344" y="16764"/>
                  </a:lnTo>
                  <a:lnTo>
                    <a:pt x="85344" y="9144"/>
                  </a:lnTo>
                  <a:lnTo>
                    <a:pt x="83820" y="6096"/>
                  </a:lnTo>
                  <a:lnTo>
                    <a:pt x="80772" y="4572"/>
                  </a:lnTo>
                  <a:lnTo>
                    <a:pt x="6096" y="0"/>
                  </a:lnTo>
                  <a:lnTo>
                    <a:pt x="0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8298688" y="962151"/>
              <a:ext cx="58419" cy="108585"/>
            </a:xfrm>
            <a:custGeom>
              <a:avLst/>
              <a:gdLst/>
              <a:ahLst/>
              <a:cxnLst/>
              <a:rect l="l" t="t" r="r" b="b"/>
              <a:pathLst>
                <a:path w="58420" h="108584">
                  <a:moveTo>
                    <a:pt x="0" y="33527"/>
                  </a:moveTo>
                  <a:lnTo>
                    <a:pt x="13715" y="38100"/>
                  </a:lnTo>
                  <a:lnTo>
                    <a:pt x="18287" y="41148"/>
                  </a:lnTo>
                  <a:lnTo>
                    <a:pt x="22859" y="57912"/>
                  </a:lnTo>
                  <a:lnTo>
                    <a:pt x="30479" y="76200"/>
                  </a:lnTo>
                  <a:lnTo>
                    <a:pt x="36575" y="94487"/>
                  </a:lnTo>
                  <a:lnTo>
                    <a:pt x="44195" y="108203"/>
                  </a:lnTo>
                  <a:lnTo>
                    <a:pt x="57911" y="83820"/>
                  </a:lnTo>
                  <a:lnTo>
                    <a:pt x="53339" y="74675"/>
                  </a:lnTo>
                  <a:lnTo>
                    <a:pt x="47243" y="64008"/>
                  </a:lnTo>
                  <a:lnTo>
                    <a:pt x="44195" y="53339"/>
                  </a:lnTo>
                  <a:lnTo>
                    <a:pt x="39623" y="41148"/>
                  </a:lnTo>
                  <a:lnTo>
                    <a:pt x="36575" y="30480"/>
                  </a:lnTo>
                  <a:lnTo>
                    <a:pt x="30479" y="19812"/>
                  </a:lnTo>
                  <a:lnTo>
                    <a:pt x="25907" y="10668"/>
                  </a:lnTo>
                  <a:lnTo>
                    <a:pt x="19811" y="0"/>
                  </a:lnTo>
                  <a:lnTo>
                    <a:pt x="0" y="33527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8458708" y="978915"/>
              <a:ext cx="840105" cy="96520"/>
            </a:xfrm>
            <a:custGeom>
              <a:avLst/>
              <a:gdLst/>
              <a:ahLst/>
              <a:cxnLst/>
              <a:rect l="l" t="t" r="r" b="b"/>
              <a:pathLst>
                <a:path w="840104" h="96519">
                  <a:moveTo>
                    <a:pt x="473964" y="89916"/>
                  </a:moveTo>
                  <a:lnTo>
                    <a:pt x="472440" y="88392"/>
                  </a:lnTo>
                  <a:lnTo>
                    <a:pt x="448056" y="83820"/>
                  </a:lnTo>
                  <a:lnTo>
                    <a:pt x="423672" y="80772"/>
                  </a:lnTo>
                  <a:lnTo>
                    <a:pt x="399288" y="76200"/>
                  </a:lnTo>
                  <a:lnTo>
                    <a:pt x="373380" y="71628"/>
                  </a:lnTo>
                  <a:lnTo>
                    <a:pt x="348996" y="67056"/>
                  </a:lnTo>
                  <a:lnTo>
                    <a:pt x="324612" y="64008"/>
                  </a:lnTo>
                  <a:lnTo>
                    <a:pt x="300228" y="59436"/>
                  </a:lnTo>
                  <a:lnTo>
                    <a:pt x="275844" y="56388"/>
                  </a:lnTo>
                  <a:lnTo>
                    <a:pt x="249936" y="51816"/>
                  </a:lnTo>
                  <a:lnTo>
                    <a:pt x="225552" y="47244"/>
                  </a:lnTo>
                  <a:lnTo>
                    <a:pt x="201168" y="44196"/>
                  </a:lnTo>
                  <a:lnTo>
                    <a:pt x="176784" y="39624"/>
                  </a:lnTo>
                  <a:lnTo>
                    <a:pt x="150876" y="35052"/>
                  </a:lnTo>
                  <a:lnTo>
                    <a:pt x="126492" y="32004"/>
                  </a:lnTo>
                  <a:lnTo>
                    <a:pt x="102108" y="25908"/>
                  </a:lnTo>
                  <a:lnTo>
                    <a:pt x="79248" y="21336"/>
                  </a:lnTo>
                  <a:lnTo>
                    <a:pt x="70104" y="19812"/>
                  </a:lnTo>
                  <a:lnTo>
                    <a:pt x="60960" y="19812"/>
                  </a:lnTo>
                  <a:lnTo>
                    <a:pt x="51816" y="18288"/>
                  </a:lnTo>
                  <a:lnTo>
                    <a:pt x="42672" y="15240"/>
                  </a:lnTo>
                  <a:lnTo>
                    <a:pt x="24384" y="12192"/>
                  </a:lnTo>
                  <a:lnTo>
                    <a:pt x="16764" y="7620"/>
                  </a:lnTo>
                  <a:lnTo>
                    <a:pt x="9144" y="4572"/>
                  </a:lnTo>
                  <a:lnTo>
                    <a:pt x="0" y="16764"/>
                  </a:lnTo>
                  <a:lnTo>
                    <a:pt x="22860" y="19812"/>
                  </a:lnTo>
                  <a:lnTo>
                    <a:pt x="33528" y="22860"/>
                  </a:lnTo>
                  <a:lnTo>
                    <a:pt x="54864" y="25908"/>
                  </a:lnTo>
                  <a:lnTo>
                    <a:pt x="79248" y="28956"/>
                  </a:lnTo>
                  <a:lnTo>
                    <a:pt x="89916" y="32004"/>
                  </a:lnTo>
                  <a:lnTo>
                    <a:pt x="123444" y="36576"/>
                  </a:lnTo>
                  <a:lnTo>
                    <a:pt x="135636" y="39624"/>
                  </a:lnTo>
                  <a:lnTo>
                    <a:pt x="181356" y="45720"/>
                  </a:lnTo>
                  <a:lnTo>
                    <a:pt x="195072" y="48768"/>
                  </a:lnTo>
                  <a:lnTo>
                    <a:pt x="208788" y="53340"/>
                  </a:lnTo>
                  <a:lnTo>
                    <a:pt x="236220" y="59436"/>
                  </a:lnTo>
                  <a:lnTo>
                    <a:pt x="251460" y="62484"/>
                  </a:lnTo>
                  <a:lnTo>
                    <a:pt x="280416" y="65532"/>
                  </a:lnTo>
                  <a:lnTo>
                    <a:pt x="294132" y="68580"/>
                  </a:lnTo>
                  <a:lnTo>
                    <a:pt x="323088" y="71628"/>
                  </a:lnTo>
                  <a:lnTo>
                    <a:pt x="338328" y="74676"/>
                  </a:lnTo>
                  <a:lnTo>
                    <a:pt x="353568" y="76200"/>
                  </a:lnTo>
                  <a:lnTo>
                    <a:pt x="368808" y="79248"/>
                  </a:lnTo>
                  <a:lnTo>
                    <a:pt x="382524" y="80772"/>
                  </a:lnTo>
                  <a:lnTo>
                    <a:pt x="397764" y="83820"/>
                  </a:lnTo>
                  <a:lnTo>
                    <a:pt x="411480" y="86868"/>
                  </a:lnTo>
                  <a:lnTo>
                    <a:pt x="434340" y="91440"/>
                  </a:lnTo>
                  <a:lnTo>
                    <a:pt x="440436" y="92964"/>
                  </a:lnTo>
                  <a:lnTo>
                    <a:pt x="448056" y="94488"/>
                  </a:lnTo>
                  <a:lnTo>
                    <a:pt x="454152" y="96012"/>
                  </a:lnTo>
                  <a:lnTo>
                    <a:pt x="469392" y="96012"/>
                  </a:lnTo>
                  <a:lnTo>
                    <a:pt x="472440" y="92964"/>
                  </a:lnTo>
                  <a:lnTo>
                    <a:pt x="473964" y="89916"/>
                  </a:lnTo>
                  <a:close/>
                </a:path>
                <a:path w="840104" h="96519">
                  <a:moveTo>
                    <a:pt x="839724" y="10668"/>
                  </a:moveTo>
                  <a:lnTo>
                    <a:pt x="838200" y="9144"/>
                  </a:lnTo>
                  <a:lnTo>
                    <a:pt x="836676" y="6096"/>
                  </a:lnTo>
                  <a:lnTo>
                    <a:pt x="826008" y="6096"/>
                  </a:lnTo>
                  <a:lnTo>
                    <a:pt x="803148" y="3048"/>
                  </a:lnTo>
                  <a:lnTo>
                    <a:pt x="781812" y="0"/>
                  </a:lnTo>
                  <a:lnTo>
                    <a:pt x="771144" y="0"/>
                  </a:lnTo>
                  <a:lnTo>
                    <a:pt x="760476" y="1524"/>
                  </a:lnTo>
                  <a:lnTo>
                    <a:pt x="749808" y="4572"/>
                  </a:lnTo>
                  <a:lnTo>
                    <a:pt x="751332" y="10668"/>
                  </a:lnTo>
                  <a:lnTo>
                    <a:pt x="757428" y="12192"/>
                  </a:lnTo>
                  <a:lnTo>
                    <a:pt x="772668" y="15240"/>
                  </a:lnTo>
                  <a:lnTo>
                    <a:pt x="780288" y="15240"/>
                  </a:lnTo>
                  <a:lnTo>
                    <a:pt x="789432" y="16764"/>
                  </a:lnTo>
                  <a:lnTo>
                    <a:pt x="797052" y="16764"/>
                  </a:lnTo>
                  <a:lnTo>
                    <a:pt x="806196" y="18288"/>
                  </a:lnTo>
                  <a:lnTo>
                    <a:pt x="822960" y="18288"/>
                  </a:lnTo>
                  <a:lnTo>
                    <a:pt x="830580" y="16764"/>
                  </a:lnTo>
                  <a:lnTo>
                    <a:pt x="839724" y="15240"/>
                  </a:lnTo>
                  <a:lnTo>
                    <a:pt x="839724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8278876" y="1003300"/>
              <a:ext cx="50800" cy="108585"/>
            </a:xfrm>
            <a:custGeom>
              <a:avLst/>
              <a:gdLst/>
              <a:ahLst/>
              <a:cxnLst/>
              <a:rect l="l" t="t" r="r" b="b"/>
              <a:pathLst>
                <a:path w="50800" h="108584">
                  <a:moveTo>
                    <a:pt x="0" y="25908"/>
                  </a:moveTo>
                  <a:lnTo>
                    <a:pt x="35052" y="108203"/>
                  </a:lnTo>
                  <a:lnTo>
                    <a:pt x="39624" y="103632"/>
                  </a:lnTo>
                  <a:lnTo>
                    <a:pt x="42672" y="97536"/>
                  </a:lnTo>
                  <a:lnTo>
                    <a:pt x="45720" y="92963"/>
                  </a:lnTo>
                  <a:lnTo>
                    <a:pt x="50292" y="88391"/>
                  </a:lnTo>
                  <a:lnTo>
                    <a:pt x="47244" y="77724"/>
                  </a:lnTo>
                  <a:lnTo>
                    <a:pt x="42672" y="65532"/>
                  </a:lnTo>
                  <a:lnTo>
                    <a:pt x="38100" y="54863"/>
                  </a:lnTo>
                  <a:lnTo>
                    <a:pt x="35052" y="42672"/>
                  </a:lnTo>
                  <a:lnTo>
                    <a:pt x="16764" y="0"/>
                  </a:lnTo>
                  <a:lnTo>
                    <a:pt x="12192" y="7620"/>
                  </a:lnTo>
                  <a:lnTo>
                    <a:pt x="7620" y="13715"/>
                  </a:lnTo>
                  <a:lnTo>
                    <a:pt x="1524" y="18287"/>
                  </a:lnTo>
                  <a:lnTo>
                    <a:pt x="0" y="2590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9021064" y="1003300"/>
              <a:ext cx="64007" cy="10058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8434324" y="1010919"/>
              <a:ext cx="867410" cy="111760"/>
            </a:xfrm>
            <a:custGeom>
              <a:avLst/>
              <a:gdLst/>
              <a:ahLst/>
              <a:cxnLst/>
              <a:rect l="l" t="t" r="r" b="b"/>
              <a:pathLst>
                <a:path w="867409" h="111759">
                  <a:moveTo>
                    <a:pt x="466344" y="103632"/>
                  </a:moveTo>
                  <a:lnTo>
                    <a:pt x="460248" y="102108"/>
                  </a:lnTo>
                  <a:lnTo>
                    <a:pt x="452628" y="102108"/>
                  </a:lnTo>
                  <a:lnTo>
                    <a:pt x="446532" y="100584"/>
                  </a:lnTo>
                  <a:lnTo>
                    <a:pt x="431292" y="97536"/>
                  </a:lnTo>
                  <a:lnTo>
                    <a:pt x="425196" y="96012"/>
                  </a:lnTo>
                  <a:lnTo>
                    <a:pt x="417576" y="94488"/>
                  </a:lnTo>
                  <a:lnTo>
                    <a:pt x="411480" y="91440"/>
                  </a:lnTo>
                  <a:lnTo>
                    <a:pt x="359664" y="85344"/>
                  </a:lnTo>
                  <a:lnTo>
                    <a:pt x="307848" y="76200"/>
                  </a:lnTo>
                  <a:lnTo>
                    <a:pt x="281940" y="73152"/>
                  </a:lnTo>
                  <a:lnTo>
                    <a:pt x="257556" y="68580"/>
                  </a:lnTo>
                  <a:lnTo>
                    <a:pt x="231648" y="64008"/>
                  </a:lnTo>
                  <a:lnTo>
                    <a:pt x="207264" y="59436"/>
                  </a:lnTo>
                  <a:lnTo>
                    <a:pt x="181356" y="54864"/>
                  </a:lnTo>
                  <a:lnTo>
                    <a:pt x="156972" y="50292"/>
                  </a:lnTo>
                  <a:lnTo>
                    <a:pt x="131064" y="45720"/>
                  </a:lnTo>
                  <a:lnTo>
                    <a:pt x="106680" y="41148"/>
                  </a:lnTo>
                  <a:lnTo>
                    <a:pt x="54864" y="32004"/>
                  </a:lnTo>
                  <a:lnTo>
                    <a:pt x="30480" y="28956"/>
                  </a:lnTo>
                  <a:lnTo>
                    <a:pt x="4572" y="24384"/>
                  </a:lnTo>
                  <a:lnTo>
                    <a:pt x="3048" y="27432"/>
                  </a:lnTo>
                  <a:lnTo>
                    <a:pt x="1524" y="28956"/>
                  </a:lnTo>
                  <a:lnTo>
                    <a:pt x="0" y="32004"/>
                  </a:lnTo>
                  <a:lnTo>
                    <a:pt x="1524" y="35052"/>
                  </a:lnTo>
                  <a:lnTo>
                    <a:pt x="24384" y="38100"/>
                  </a:lnTo>
                  <a:lnTo>
                    <a:pt x="47244" y="42672"/>
                  </a:lnTo>
                  <a:lnTo>
                    <a:pt x="91440" y="48768"/>
                  </a:lnTo>
                  <a:lnTo>
                    <a:pt x="114300" y="53340"/>
                  </a:lnTo>
                  <a:lnTo>
                    <a:pt x="135636" y="56388"/>
                  </a:lnTo>
                  <a:lnTo>
                    <a:pt x="181356" y="65532"/>
                  </a:lnTo>
                  <a:lnTo>
                    <a:pt x="204216" y="68580"/>
                  </a:lnTo>
                  <a:lnTo>
                    <a:pt x="225552" y="73152"/>
                  </a:lnTo>
                  <a:lnTo>
                    <a:pt x="248412" y="76200"/>
                  </a:lnTo>
                  <a:lnTo>
                    <a:pt x="271272" y="80772"/>
                  </a:lnTo>
                  <a:lnTo>
                    <a:pt x="316992" y="86868"/>
                  </a:lnTo>
                  <a:lnTo>
                    <a:pt x="338328" y="89916"/>
                  </a:lnTo>
                  <a:lnTo>
                    <a:pt x="362712" y="92964"/>
                  </a:lnTo>
                  <a:lnTo>
                    <a:pt x="371856" y="99060"/>
                  </a:lnTo>
                  <a:lnTo>
                    <a:pt x="406908" y="103632"/>
                  </a:lnTo>
                  <a:lnTo>
                    <a:pt x="419100" y="106680"/>
                  </a:lnTo>
                  <a:lnTo>
                    <a:pt x="455676" y="111252"/>
                  </a:lnTo>
                  <a:lnTo>
                    <a:pt x="466344" y="111252"/>
                  </a:lnTo>
                  <a:lnTo>
                    <a:pt x="466344" y="103632"/>
                  </a:lnTo>
                  <a:close/>
                </a:path>
                <a:path w="867409" h="111759">
                  <a:moveTo>
                    <a:pt x="867156" y="9144"/>
                  </a:moveTo>
                  <a:lnTo>
                    <a:pt x="853440" y="9144"/>
                  </a:lnTo>
                  <a:lnTo>
                    <a:pt x="848868" y="7620"/>
                  </a:lnTo>
                  <a:lnTo>
                    <a:pt x="841248" y="7620"/>
                  </a:lnTo>
                  <a:lnTo>
                    <a:pt x="838200" y="6096"/>
                  </a:lnTo>
                  <a:lnTo>
                    <a:pt x="833628" y="4572"/>
                  </a:lnTo>
                  <a:lnTo>
                    <a:pt x="824484" y="3048"/>
                  </a:lnTo>
                  <a:lnTo>
                    <a:pt x="816864" y="1524"/>
                  </a:lnTo>
                  <a:lnTo>
                    <a:pt x="807720" y="1524"/>
                  </a:lnTo>
                  <a:lnTo>
                    <a:pt x="798576" y="0"/>
                  </a:lnTo>
                  <a:lnTo>
                    <a:pt x="760476" y="0"/>
                  </a:lnTo>
                  <a:lnTo>
                    <a:pt x="751332" y="9144"/>
                  </a:lnTo>
                  <a:lnTo>
                    <a:pt x="749808" y="13716"/>
                  </a:lnTo>
                  <a:lnTo>
                    <a:pt x="765048" y="15240"/>
                  </a:lnTo>
                  <a:lnTo>
                    <a:pt x="777240" y="16764"/>
                  </a:lnTo>
                  <a:lnTo>
                    <a:pt x="804672" y="16764"/>
                  </a:lnTo>
                  <a:lnTo>
                    <a:pt x="818388" y="18288"/>
                  </a:lnTo>
                  <a:lnTo>
                    <a:pt x="847344" y="18288"/>
                  </a:lnTo>
                  <a:lnTo>
                    <a:pt x="861060" y="19812"/>
                  </a:lnTo>
                  <a:lnTo>
                    <a:pt x="864108" y="16764"/>
                  </a:lnTo>
                  <a:lnTo>
                    <a:pt x="867156" y="15240"/>
                  </a:lnTo>
                  <a:lnTo>
                    <a:pt x="867156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8230108" y="1044447"/>
              <a:ext cx="1007744" cy="151130"/>
            </a:xfrm>
            <a:custGeom>
              <a:avLst/>
              <a:gdLst/>
              <a:ahLst/>
              <a:cxnLst/>
              <a:rect l="l" t="t" r="r" b="b"/>
              <a:pathLst>
                <a:path w="1007745" h="151130">
                  <a:moveTo>
                    <a:pt x="50292" y="117348"/>
                  </a:moveTo>
                  <a:lnTo>
                    <a:pt x="44196" y="108204"/>
                  </a:lnTo>
                  <a:lnTo>
                    <a:pt x="30480" y="80772"/>
                  </a:lnTo>
                  <a:lnTo>
                    <a:pt x="27432" y="70104"/>
                  </a:lnTo>
                  <a:lnTo>
                    <a:pt x="21336" y="60960"/>
                  </a:lnTo>
                  <a:lnTo>
                    <a:pt x="18288" y="51816"/>
                  </a:lnTo>
                  <a:lnTo>
                    <a:pt x="12192" y="42672"/>
                  </a:lnTo>
                  <a:lnTo>
                    <a:pt x="7620" y="48768"/>
                  </a:lnTo>
                  <a:lnTo>
                    <a:pt x="4572" y="56388"/>
                  </a:lnTo>
                  <a:lnTo>
                    <a:pt x="1524" y="62484"/>
                  </a:lnTo>
                  <a:lnTo>
                    <a:pt x="0" y="68580"/>
                  </a:lnTo>
                  <a:lnTo>
                    <a:pt x="0" y="74676"/>
                  </a:lnTo>
                  <a:lnTo>
                    <a:pt x="30480" y="100584"/>
                  </a:lnTo>
                  <a:lnTo>
                    <a:pt x="32004" y="108204"/>
                  </a:lnTo>
                  <a:lnTo>
                    <a:pt x="35052" y="115824"/>
                  </a:lnTo>
                  <a:lnTo>
                    <a:pt x="36576" y="123444"/>
                  </a:lnTo>
                  <a:lnTo>
                    <a:pt x="33528" y="129540"/>
                  </a:lnTo>
                  <a:lnTo>
                    <a:pt x="30480" y="132588"/>
                  </a:lnTo>
                  <a:lnTo>
                    <a:pt x="30480" y="137160"/>
                  </a:lnTo>
                  <a:lnTo>
                    <a:pt x="32004" y="140208"/>
                  </a:lnTo>
                  <a:lnTo>
                    <a:pt x="35052" y="143256"/>
                  </a:lnTo>
                  <a:lnTo>
                    <a:pt x="41148" y="137160"/>
                  </a:lnTo>
                  <a:lnTo>
                    <a:pt x="44196" y="129540"/>
                  </a:lnTo>
                  <a:lnTo>
                    <a:pt x="48768" y="123444"/>
                  </a:lnTo>
                  <a:lnTo>
                    <a:pt x="50292" y="117348"/>
                  </a:lnTo>
                  <a:close/>
                </a:path>
                <a:path w="1007745" h="151130">
                  <a:moveTo>
                    <a:pt x="71628" y="82296"/>
                  </a:moveTo>
                  <a:lnTo>
                    <a:pt x="70104" y="74676"/>
                  </a:lnTo>
                  <a:lnTo>
                    <a:pt x="64008" y="65532"/>
                  </a:lnTo>
                  <a:lnTo>
                    <a:pt x="59436" y="56388"/>
                  </a:lnTo>
                  <a:lnTo>
                    <a:pt x="47244" y="19812"/>
                  </a:lnTo>
                  <a:lnTo>
                    <a:pt x="38100" y="1524"/>
                  </a:lnTo>
                  <a:lnTo>
                    <a:pt x="33528" y="9144"/>
                  </a:lnTo>
                  <a:lnTo>
                    <a:pt x="27432" y="21336"/>
                  </a:lnTo>
                  <a:lnTo>
                    <a:pt x="24384" y="25908"/>
                  </a:lnTo>
                  <a:lnTo>
                    <a:pt x="30480" y="36576"/>
                  </a:lnTo>
                  <a:lnTo>
                    <a:pt x="39624" y="54864"/>
                  </a:lnTo>
                  <a:lnTo>
                    <a:pt x="42672" y="64008"/>
                  </a:lnTo>
                  <a:lnTo>
                    <a:pt x="45720" y="74676"/>
                  </a:lnTo>
                  <a:lnTo>
                    <a:pt x="50292" y="83820"/>
                  </a:lnTo>
                  <a:lnTo>
                    <a:pt x="56388" y="92964"/>
                  </a:lnTo>
                  <a:lnTo>
                    <a:pt x="62484" y="100584"/>
                  </a:lnTo>
                  <a:lnTo>
                    <a:pt x="67056" y="96012"/>
                  </a:lnTo>
                  <a:lnTo>
                    <a:pt x="70104" y="88392"/>
                  </a:lnTo>
                  <a:lnTo>
                    <a:pt x="71628" y="82296"/>
                  </a:lnTo>
                  <a:close/>
                </a:path>
                <a:path w="1007745" h="151130">
                  <a:moveTo>
                    <a:pt x="813816" y="103632"/>
                  </a:moveTo>
                  <a:lnTo>
                    <a:pt x="807720" y="96012"/>
                  </a:lnTo>
                  <a:lnTo>
                    <a:pt x="801624" y="85344"/>
                  </a:lnTo>
                  <a:lnTo>
                    <a:pt x="795528" y="76200"/>
                  </a:lnTo>
                  <a:lnTo>
                    <a:pt x="790956" y="67056"/>
                  </a:lnTo>
                  <a:lnTo>
                    <a:pt x="772668" y="39624"/>
                  </a:lnTo>
                  <a:lnTo>
                    <a:pt x="765048" y="32004"/>
                  </a:lnTo>
                  <a:lnTo>
                    <a:pt x="752856" y="51816"/>
                  </a:lnTo>
                  <a:lnTo>
                    <a:pt x="757428" y="60960"/>
                  </a:lnTo>
                  <a:lnTo>
                    <a:pt x="769620" y="82296"/>
                  </a:lnTo>
                  <a:lnTo>
                    <a:pt x="777240" y="91440"/>
                  </a:lnTo>
                  <a:lnTo>
                    <a:pt x="784860" y="102108"/>
                  </a:lnTo>
                  <a:lnTo>
                    <a:pt x="797052" y="120396"/>
                  </a:lnTo>
                  <a:lnTo>
                    <a:pt x="804672" y="129540"/>
                  </a:lnTo>
                  <a:lnTo>
                    <a:pt x="806196" y="123444"/>
                  </a:lnTo>
                  <a:lnTo>
                    <a:pt x="809244" y="117348"/>
                  </a:lnTo>
                  <a:lnTo>
                    <a:pt x="813816" y="111252"/>
                  </a:lnTo>
                  <a:lnTo>
                    <a:pt x="813816" y="103632"/>
                  </a:lnTo>
                  <a:close/>
                </a:path>
                <a:path w="1007745" h="151130">
                  <a:moveTo>
                    <a:pt x="835152" y="76200"/>
                  </a:moveTo>
                  <a:lnTo>
                    <a:pt x="829056" y="67056"/>
                  </a:lnTo>
                  <a:lnTo>
                    <a:pt x="822960" y="56388"/>
                  </a:lnTo>
                  <a:lnTo>
                    <a:pt x="815340" y="47244"/>
                  </a:lnTo>
                  <a:lnTo>
                    <a:pt x="809244" y="36576"/>
                  </a:lnTo>
                  <a:lnTo>
                    <a:pt x="803148" y="27432"/>
                  </a:lnTo>
                  <a:lnTo>
                    <a:pt x="797052" y="16764"/>
                  </a:lnTo>
                  <a:lnTo>
                    <a:pt x="789432" y="9144"/>
                  </a:lnTo>
                  <a:lnTo>
                    <a:pt x="781812" y="0"/>
                  </a:lnTo>
                  <a:lnTo>
                    <a:pt x="777240" y="16764"/>
                  </a:lnTo>
                  <a:lnTo>
                    <a:pt x="784860" y="25908"/>
                  </a:lnTo>
                  <a:lnTo>
                    <a:pt x="803148" y="53340"/>
                  </a:lnTo>
                  <a:lnTo>
                    <a:pt x="807720" y="62484"/>
                  </a:lnTo>
                  <a:lnTo>
                    <a:pt x="819912" y="80772"/>
                  </a:lnTo>
                  <a:lnTo>
                    <a:pt x="824484" y="88392"/>
                  </a:lnTo>
                  <a:lnTo>
                    <a:pt x="826008" y="85344"/>
                  </a:lnTo>
                  <a:lnTo>
                    <a:pt x="829056" y="82296"/>
                  </a:lnTo>
                  <a:lnTo>
                    <a:pt x="832104" y="80772"/>
                  </a:lnTo>
                  <a:lnTo>
                    <a:pt x="835152" y="76200"/>
                  </a:lnTo>
                  <a:close/>
                </a:path>
                <a:path w="1007745" h="151130">
                  <a:moveTo>
                    <a:pt x="1007364" y="65532"/>
                  </a:moveTo>
                  <a:lnTo>
                    <a:pt x="995172" y="59436"/>
                  </a:lnTo>
                  <a:lnTo>
                    <a:pt x="982980" y="54864"/>
                  </a:lnTo>
                  <a:lnTo>
                    <a:pt x="972312" y="47244"/>
                  </a:lnTo>
                  <a:lnTo>
                    <a:pt x="960120" y="39624"/>
                  </a:lnTo>
                  <a:lnTo>
                    <a:pt x="947928" y="33528"/>
                  </a:lnTo>
                  <a:lnTo>
                    <a:pt x="937260" y="27432"/>
                  </a:lnTo>
                  <a:lnTo>
                    <a:pt x="923544" y="22860"/>
                  </a:lnTo>
                  <a:lnTo>
                    <a:pt x="909828" y="19812"/>
                  </a:lnTo>
                  <a:lnTo>
                    <a:pt x="903732" y="32004"/>
                  </a:lnTo>
                  <a:lnTo>
                    <a:pt x="897636" y="42672"/>
                  </a:lnTo>
                  <a:lnTo>
                    <a:pt x="877824" y="74676"/>
                  </a:lnTo>
                  <a:lnTo>
                    <a:pt x="874776" y="82296"/>
                  </a:lnTo>
                  <a:lnTo>
                    <a:pt x="868680" y="89916"/>
                  </a:lnTo>
                  <a:lnTo>
                    <a:pt x="845820" y="128016"/>
                  </a:lnTo>
                  <a:lnTo>
                    <a:pt x="848868" y="131064"/>
                  </a:lnTo>
                  <a:lnTo>
                    <a:pt x="853440" y="132588"/>
                  </a:lnTo>
                  <a:lnTo>
                    <a:pt x="856488" y="137160"/>
                  </a:lnTo>
                  <a:lnTo>
                    <a:pt x="862584" y="138684"/>
                  </a:lnTo>
                  <a:lnTo>
                    <a:pt x="865632" y="141732"/>
                  </a:lnTo>
                  <a:lnTo>
                    <a:pt x="870204" y="143256"/>
                  </a:lnTo>
                  <a:lnTo>
                    <a:pt x="874776" y="146304"/>
                  </a:lnTo>
                  <a:lnTo>
                    <a:pt x="876300" y="149352"/>
                  </a:lnTo>
                  <a:lnTo>
                    <a:pt x="883920" y="150876"/>
                  </a:lnTo>
                  <a:lnTo>
                    <a:pt x="890016" y="149352"/>
                  </a:lnTo>
                  <a:lnTo>
                    <a:pt x="897636" y="147828"/>
                  </a:lnTo>
                  <a:lnTo>
                    <a:pt x="903732" y="149352"/>
                  </a:lnTo>
                  <a:lnTo>
                    <a:pt x="928116" y="128016"/>
                  </a:lnTo>
                  <a:lnTo>
                    <a:pt x="940308" y="120396"/>
                  </a:lnTo>
                  <a:lnTo>
                    <a:pt x="954024" y="109728"/>
                  </a:lnTo>
                  <a:lnTo>
                    <a:pt x="966216" y="102108"/>
                  </a:lnTo>
                  <a:lnTo>
                    <a:pt x="979932" y="92964"/>
                  </a:lnTo>
                  <a:lnTo>
                    <a:pt x="1004316" y="71628"/>
                  </a:lnTo>
                  <a:lnTo>
                    <a:pt x="1007364" y="6553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8390128" y="1091692"/>
              <a:ext cx="480059" cy="93345"/>
            </a:xfrm>
            <a:custGeom>
              <a:avLst/>
              <a:gdLst/>
              <a:ahLst/>
              <a:cxnLst/>
              <a:rect l="l" t="t" r="r" b="b"/>
              <a:pathLst>
                <a:path w="480059" h="93344">
                  <a:moveTo>
                    <a:pt x="0" y="7620"/>
                  </a:moveTo>
                  <a:lnTo>
                    <a:pt x="1524" y="10668"/>
                  </a:lnTo>
                  <a:lnTo>
                    <a:pt x="25908" y="13716"/>
                  </a:lnTo>
                  <a:lnTo>
                    <a:pt x="51816" y="18288"/>
                  </a:lnTo>
                  <a:lnTo>
                    <a:pt x="76200" y="21336"/>
                  </a:lnTo>
                  <a:lnTo>
                    <a:pt x="100584" y="25908"/>
                  </a:lnTo>
                  <a:lnTo>
                    <a:pt x="126492" y="28956"/>
                  </a:lnTo>
                  <a:lnTo>
                    <a:pt x="150876" y="33528"/>
                  </a:lnTo>
                  <a:lnTo>
                    <a:pt x="176784" y="36576"/>
                  </a:lnTo>
                  <a:lnTo>
                    <a:pt x="225552" y="45720"/>
                  </a:lnTo>
                  <a:lnTo>
                    <a:pt x="251460" y="48768"/>
                  </a:lnTo>
                  <a:lnTo>
                    <a:pt x="300228" y="57912"/>
                  </a:lnTo>
                  <a:lnTo>
                    <a:pt x="326136" y="62484"/>
                  </a:lnTo>
                  <a:lnTo>
                    <a:pt x="350520" y="67056"/>
                  </a:lnTo>
                  <a:lnTo>
                    <a:pt x="373380" y="73152"/>
                  </a:lnTo>
                  <a:lnTo>
                    <a:pt x="397764" y="77724"/>
                  </a:lnTo>
                  <a:lnTo>
                    <a:pt x="403860" y="79248"/>
                  </a:lnTo>
                  <a:lnTo>
                    <a:pt x="419100" y="82296"/>
                  </a:lnTo>
                  <a:lnTo>
                    <a:pt x="425196" y="82296"/>
                  </a:lnTo>
                  <a:lnTo>
                    <a:pt x="432816" y="83820"/>
                  </a:lnTo>
                  <a:lnTo>
                    <a:pt x="438912" y="85344"/>
                  </a:lnTo>
                  <a:lnTo>
                    <a:pt x="451104" y="91440"/>
                  </a:lnTo>
                  <a:lnTo>
                    <a:pt x="463296" y="91440"/>
                  </a:lnTo>
                  <a:lnTo>
                    <a:pt x="469392" y="92964"/>
                  </a:lnTo>
                  <a:lnTo>
                    <a:pt x="473964" y="91440"/>
                  </a:lnTo>
                  <a:lnTo>
                    <a:pt x="477012" y="91440"/>
                  </a:lnTo>
                  <a:lnTo>
                    <a:pt x="478536" y="88392"/>
                  </a:lnTo>
                  <a:lnTo>
                    <a:pt x="480060" y="83820"/>
                  </a:lnTo>
                  <a:lnTo>
                    <a:pt x="470916" y="80772"/>
                  </a:lnTo>
                  <a:lnTo>
                    <a:pt x="461772" y="79248"/>
                  </a:lnTo>
                  <a:lnTo>
                    <a:pt x="451104" y="76200"/>
                  </a:lnTo>
                  <a:lnTo>
                    <a:pt x="422148" y="71628"/>
                  </a:lnTo>
                  <a:lnTo>
                    <a:pt x="411480" y="71628"/>
                  </a:lnTo>
                  <a:lnTo>
                    <a:pt x="400812" y="70104"/>
                  </a:lnTo>
                  <a:lnTo>
                    <a:pt x="396240" y="68580"/>
                  </a:lnTo>
                  <a:lnTo>
                    <a:pt x="371856" y="62484"/>
                  </a:lnTo>
                  <a:lnTo>
                    <a:pt x="367284" y="60960"/>
                  </a:lnTo>
                  <a:lnTo>
                    <a:pt x="361188" y="57912"/>
                  </a:lnTo>
                  <a:lnTo>
                    <a:pt x="356616" y="54864"/>
                  </a:lnTo>
                  <a:lnTo>
                    <a:pt x="257556" y="41148"/>
                  </a:lnTo>
                  <a:lnTo>
                    <a:pt x="245364" y="39624"/>
                  </a:lnTo>
                  <a:lnTo>
                    <a:pt x="231648" y="36576"/>
                  </a:lnTo>
                  <a:lnTo>
                    <a:pt x="219456" y="35052"/>
                  </a:lnTo>
                  <a:lnTo>
                    <a:pt x="178308" y="30480"/>
                  </a:lnTo>
                  <a:lnTo>
                    <a:pt x="153924" y="24384"/>
                  </a:lnTo>
                  <a:lnTo>
                    <a:pt x="134112" y="22860"/>
                  </a:lnTo>
                  <a:lnTo>
                    <a:pt x="96012" y="16764"/>
                  </a:lnTo>
                  <a:lnTo>
                    <a:pt x="79248" y="13716"/>
                  </a:lnTo>
                  <a:lnTo>
                    <a:pt x="60960" y="9144"/>
                  </a:lnTo>
                  <a:lnTo>
                    <a:pt x="42672" y="6096"/>
                  </a:lnTo>
                  <a:lnTo>
                    <a:pt x="24384" y="1524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8204200" y="1113027"/>
              <a:ext cx="1138555" cy="455930"/>
            </a:xfrm>
            <a:custGeom>
              <a:avLst/>
              <a:gdLst/>
              <a:ahLst/>
              <a:cxnLst/>
              <a:rect l="l" t="t" r="r" b="b"/>
              <a:pathLst>
                <a:path w="1138554" h="455930">
                  <a:moveTo>
                    <a:pt x="19812" y="33528"/>
                  </a:moveTo>
                  <a:lnTo>
                    <a:pt x="13716" y="24384"/>
                  </a:lnTo>
                  <a:lnTo>
                    <a:pt x="0" y="42672"/>
                  </a:lnTo>
                  <a:lnTo>
                    <a:pt x="13716" y="60960"/>
                  </a:lnTo>
                  <a:lnTo>
                    <a:pt x="13716" y="51816"/>
                  </a:lnTo>
                  <a:lnTo>
                    <a:pt x="16764" y="41148"/>
                  </a:lnTo>
                  <a:lnTo>
                    <a:pt x="19812" y="33528"/>
                  </a:lnTo>
                  <a:close/>
                </a:path>
                <a:path w="1138554" h="455930">
                  <a:moveTo>
                    <a:pt x="816864" y="80772"/>
                  </a:moveTo>
                  <a:lnTo>
                    <a:pt x="810768" y="71628"/>
                  </a:lnTo>
                  <a:lnTo>
                    <a:pt x="792480" y="39624"/>
                  </a:lnTo>
                  <a:lnTo>
                    <a:pt x="787908" y="30480"/>
                  </a:lnTo>
                  <a:lnTo>
                    <a:pt x="781812" y="19812"/>
                  </a:lnTo>
                  <a:lnTo>
                    <a:pt x="775716" y="10668"/>
                  </a:lnTo>
                  <a:lnTo>
                    <a:pt x="768096" y="0"/>
                  </a:lnTo>
                  <a:lnTo>
                    <a:pt x="760476" y="22860"/>
                  </a:lnTo>
                  <a:lnTo>
                    <a:pt x="807720" y="99060"/>
                  </a:lnTo>
                  <a:lnTo>
                    <a:pt x="813816" y="89916"/>
                  </a:lnTo>
                  <a:lnTo>
                    <a:pt x="813816" y="85344"/>
                  </a:lnTo>
                  <a:lnTo>
                    <a:pt x="816864" y="80772"/>
                  </a:lnTo>
                  <a:close/>
                </a:path>
                <a:path w="1138554" h="455930">
                  <a:moveTo>
                    <a:pt x="1138428" y="54864"/>
                  </a:moveTo>
                  <a:lnTo>
                    <a:pt x="1132332" y="48768"/>
                  </a:lnTo>
                  <a:lnTo>
                    <a:pt x="1121664" y="42672"/>
                  </a:lnTo>
                  <a:lnTo>
                    <a:pt x="1110996" y="38100"/>
                  </a:lnTo>
                  <a:lnTo>
                    <a:pt x="1098804" y="33528"/>
                  </a:lnTo>
                  <a:lnTo>
                    <a:pt x="1088136" y="28956"/>
                  </a:lnTo>
                  <a:lnTo>
                    <a:pt x="1082040" y="19812"/>
                  </a:lnTo>
                  <a:lnTo>
                    <a:pt x="1057656" y="19812"/>
                  </a:lnTo>
                  <a:lnTo>
                    <a:pt x="1054608" y="18288"/>
                  </a:lnTo>
                  <a:lnTo>
                    <a:pt x="1050036" y="16764"/>
                  </a:lnTo>
                  <a:lnTo>
                    <a:pt x="1045464" y="16764"/>
                  </a:lnTo>
                  <a:lnTo>
                    <a:pt x="1031748" y="25908"/>
                  </a:lnTo>
                  <a:lnTo>
                    <a:pt x="1016508" y="36576"/>
                  </a:lnTo>
                  <a:lnTo>
                    <a:pt x="1001268" y="48768"/>
                  </a:lnTo>
                  <a:lnTo>
                    <a:pt x="989076" y="60960"/>
                  </a:lnTo>
                  <a:lnTo>
                    <a:pt x="963168" y="83820"/>
                  </a:lnTo>
                  <a:lnTo>
                    <a:pt x="947928" y="96012"/>
                  </a:lnTo>
                  <a:lnTo>
                    <a:pt x="932688" y="105156"/>
                  </a:lnTo>
                  <a:lnTo>
                    <a:pt x="926592" y="105156"/>
                  </a:lnTo>
                  <a:lnTo>
                    <a:pt x="918972" y="103632"/>
                  </a:lnTo>
                  <a:lnTo>
                    <a:pt x="912876" y="103632"/>
                  </a:lnTo>
                  <a:lnTo>
                    <a:pt x="900684" y="100584"/>
                  </a:lnTo>
                  <a:lnTo>
                    <a:pt x="894588" y="97536"/>
                  </a:lnTo>
                  <a:lnTo>
                    <a:pt x="888492" y="96012"/>
                  </a:lnTo>
                  <a:lnTo>
                    <a:pt x="883920" y="92964"/>
                  </a:lnTo>
                  <a:lnTo>
                    <a:pt x="877824" y="89916"/>
                  </a:lnTo>
                  <a:lnTo>
                    <a:pt x="873252" y="85344"/>
                  </a:lnTo>
                  <a:lnTo>
                    <a:pt x="867156" y="82296"/>
                  </a:lnTo>
                  <a:lnTo>
                    <a:pt x="861060" y="80772"/>
                  </a:lnTo>
                  <a:lnTo>
                    <a:pt x="848868" y="105156"/>
                  </a:lnTo>
                  <a:lnTo>
                    <a:pt x="841248" y="118872"/>
                  </a:lnTo>
                  <a:lnTo>
                    <a:pt x="833628" y="131064"/>
                  </a:lnTo>
                  <a:lnTo>
                    <a:pt x="844296" y="131064"/>
                  </a:lnTo>
                  <a:lnTo>
                    <a:pt x="856488" y="137160"/>
                  </a:lnTo>
                  <a:lnTo>
                    <a:pt x="864108" y="138684"/>
                  </a:lnTo>
                  <a:lnTo>
                    <a:pt x="876300" y="141732"/>
                  </a:lnTo>
                  <a:lnTo>
                    <a:pt x="888492" y="147828"/>
                  </a:lnTo>
                  <a:lnTo>
                    <a:pt x="894588" y="155448"/>
                  </a:lnTo>
                  <a:lnTo>
                    <a:pt x="894588" y="160020"/>
                  </a:lnTo>
                  <a:lnTo>
                    <a:pt x="896112" y="164592"/>
                  </a:lnTo>
                  <a:lnTo>
                    <a:pt x="894588" y="170688"/>
                  </a:lnTo>
                  <a:lnTo>
                    <a:pt x="888492" y="175260"/>
                  </a:lnTo>
                  <a:lnTo>
                    <a:pt x="880872" y="175260"/>
                  </a:lnTo>
                  <a:lnTo>
                    <a:pt x="873252" y="173736"/>
                  </a:lnTo>
                  <a:lnTo>
                    <a:pt x="861060" y="167640"/>
                  </a:lnTo>
                  <a:lnTo>
                    <a:pt x="858012" y="163068"/>
                  </a:lnTo>
                  <a:lnTo>
                    <a:pt x="854964" y="160020"/>
                  </a:lnTo>
                  <a:lnTo>
                    <a:pt x="848868" y="156972"/>
                  </a:lnTo>
                  <a:lnTo>
                    <a:pt x="844296" y="153924"/>
                  </a:lnTo>
                  <a:lnTo>
                    <a:pt x="838200" y="152400"/>
                  </a:lnTo>
                  <a:lnTo>
                    <a:pt x="830580" y="144780"/>
                  </a:lnTo>
                  <a:lnTo>
                    <a:pt x="829056" y="140208"/>
                  </a:lnTo>
                  <a:lnTo>
                    <a:pt x="816864" y="156972"/>
                  </a:lnTo>
                  <a:lnTo>
                    <a:pt x="815340" y="160020"/>
                  </a:lnTo>
                  <a:lnTo>
                    <a:pt x="816864" y="163068"/>
                  </a:lnTo>
                  <a:lnTo>
                    <a:pt x="819912" y="164592"/>
                  </a:lnTo>
                  <a:lnTo>
                    <a:pt x="826008" y="164592"/>
                  </a:lnTo>
                  <a:lnTo>
                    <a:pt x="833628" y="170688"/>
                  </a:lnTo>
                  <a:lnTo>
                    <a:pt x="851916" y="188976"/>
                  </a:lnTo>
                  <a:lnTo>
                    <a:pt x="854964" y="196596"/>
                  </a:lnTo>
                  <a:lnTo>
                    <a:pt x="856488" y="202692"/>
                  </a:lnTo>
                  <a:lnTo>
                    <a:pt x="854964" y="210312"/>
                  </a:lnTo>
                  <a:lnTo>
                    <a:pt x="850392" y="217932"/>
                  </a:lnTo>
                  <a:lnTo>
                    <a:pt x="804672" y="259080"/>
                  </a:lnTo>
                  <a:lnTo>
                    <a:pt x="787908" y="272796"/>
                  </a:lnTo>
                  <a:lnTo>
                    <a:pt x="771144" y="284988"/>
                  </a:lnTo>
                  <a:lnTo>
                    <a:pt x="755904" y="298704"/>
                  </a:lnTo>
                  <a:lnTo>
                    <a:pt x="739140" y="310896"/>
                  </a:lnTo>
                  <a:lnTo>
                    <a:pt x="723900" y="324612"/>
                  </a:lnTo>
                  <a:lnTo>
                    <a:pt x="705612" y="336804"/>
                  </a:lnTo>
                  <a:lnTo>
                    <a:pt x="690372" y="350520"/>
                  </a:lnTo>
                  <a:lnTo>
                    <a:pt x="656844" y="374904"/>
                  </a:lnTo>
                  <a:lnTo>
                    <a:pt x="608076" y="414528"/>
                  </a:lnTo>
                  <a:lnTo>
                    <a:pt x="592836" y="428244"/>
                  </a:lnTo>
                  <a:lnTo>
                    <a:pt x="598932" y="432816"/>
                  </a:lnTo>
                  <a:lnTo>
                    <a:pt x="626364" y="446532"/>
                  </a:lnTo>
                  <a:lnTo>
                    <a:pt x="635508" y="449580"/>
                  </a:lnTo>
                  <a:lnTo>
                    <a:pt x="646176" y="452628"/>
                  </a:lnTo>
                  <a:lnTo>
                    <a:pt x="665988" y="455676"/>
                  </a:lnTo>
                  <a:lnTo>
                    <a:pt x="685800" y="441960"/>
                  </a:lnTo>
                  <a:lnTo>
                    <a:pt x="705612" y="426720"/>
                  </a:lnTo>
                  <a:lnTo>
                    <a:pt x="726948" y="411480"/>
                  </a:lnTo>
                  <a:lnTo>
                    <a:pt x="783336" y="364236"/>
                  </a:lnTo>
                  <a:lnTo>
                    <a:pt x="803148" y="348996"/>
                  </a:lnTo>
                  <a:lnTo>
                    <a:pt x="822960" y="332232"/>
                  </a:lnTo>
                  <a:lnTo>
                    <a:pt x="842772" y="316992"/>
                  </a:lnTo>
                  <a:lnTo>
                    <a:pt x="864108" y="301752"/>
                  </a:lnTo>
                  <a:lnTo>
                    <a:pt x="883920" y="286512"/>
                  </a:lnTo>
                  <a:lnTo>
                    <a:pt x="903732" y="269748"/>
                  </a:lnTo>
                  <a:lnTo>
                    <a:pt x="923544" y="254508"/>
                  </a:lnTo>
                  <a:lnTo>
                    <a:pt x="944880" y="237744"/>
                  </a:lnTo>
                  <a:lnTo>
                    <a:pt x="982980" y="205740"/>
                  </a:lnTo>
                  <a:lnTo>
                    <a:pt x="1001268" y="188976"/>
                  </a:lnTo>
                  <a:lnTo>
                    <a:pt x="1021080" y="173736"/>
                  </a:lnTo>
                  <a:lnTo>
                    <a:pt x="1039368" y="156972"/>
                  </a:lnTo>
                  <a:lnTo>
                    <a:pt x="1078992" y="123444"/>
                  </a:lnTo>
                  <a:lnTo>
                    <a:pt x="1133856" y="73152"/>
                  </a:lnTo>
                  <a:lnTo>
                    <a:pt x="1138428" y="62484"/>
                  </a:lnTo>
                  <a:lnTo>
                    <a:pt x="1138428" y="54864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8367268" y="1145031"/>
              <a:ext cx="463550" cy="93345"/>
            </a:xfrm>
            <a:custGeom>
              <a:avLst/>
              <a:gdLst/>
              <a:ahLst/>
              <a:cxnLst/>
              <a:rect l="l" t="t" r="r" b="b"/>
              <a:pathLst>
                <a:path w="463550" h="93344">
                  <a:moveTo>
                    <a:pt x="0" y="9144"/>
                  </a:moveTo>
                  <a:lnTo>
                    <a:pt x="86868" y="24384"/>
                  </a:lnTo>
                  <a:lnTo>
                    <a:pt x="99059" y="27432"/>
                  </a:lnTo>
                  <a:lnTo>
                    <a:pt x="111251" y="28956"/>
                  </a:lnTo>
                  <a:lnTo>
                    <a:pt x="124968" y="32004"/>
                  </a:lnTo>
                  <a:lnTo>
                    <a:pt x="150875" y="35052"/>
                  </a:lnTo>
                  <a:lnTo>
                    <a:pt x="164591" y="38100"/>
                  </a:lnTo>
                  <a:lnTo>
                    <a:pt x="176784" y="41148"/>
                  </a:lnTo>
                  <a:lnTo>
                    <a:pt x="187451" y="44196"/>
                  </a:lnTo>
                  <a:lnTo>
                    <a:pt x="205740" y="47244"/>
                  </a:lnTo>
                  <a:lnTo>
                    <a:pt x="222503" y="48768"/>
                  </a:lnTo>
                  <a:lnTo>
                    <a:pt x="239268" y="51816"/>
                  </a:lnTo>
                  <a:lnTo>
                    <a:pt x="257556" y="56388"/>
                  </a:lnTo>
                  <a:lnTo>
                    <a:pt x="274319" y="59436"/>
                  </a:lnTo>
                  <a:lnTo>
                    <a:pt x="292607" y="62484"/>
                  </a:lnTo>
                  <a:lnTo>
                    <a:pt x="309372" y="67056"/>
                  </a:lnTo>
                  <a:lnTo>
                    <a:pt x="342900" y="73152"/>
                  </a:lnTo>
                  <a:lnTo>
                    <a:pt x="359663" y="77724"/>
                  </a:lnTo>
                  <a:lnTo>
                    <a:pt x="393191" y="83820"/>
                  </a:lnTo>
                  <a:lnTo>
                    <a:pt x="411479" y="85344"/>
                  </a:lnTo>
                  <a:lnTo>
                    <a:pt x="429768" y="88392"/>
                  </a:lnTo>
                  <a:lnTo>
                    <a:pt x="446531" y="91440"/>
                  </a:lnTo>
                  <a:lnTo>
                    <a:pt x="463295" y="92964"/>
                  </a:lnTo>
                  <a:lnTo>
                    <a:pt x="463295" y="88392"/>
                  </a:lnTo>
                  <a:lnTo>
                    <a:pt x="458723" y="86868"/>
                  </a:lnTo>
                  <a:lnTo>
                    <a:pt x="452628" y="86868"/>
                  </a:lnTo>
                  <a:lnTo>
                    <a:pt x="443484" y="80772"/>
                  </a:lnTo>
                  <a:lnTo>
                    <a:pt x="428244" y="77724"/>
                  </a:lnTo>
                  <a:lnTo>
                    <a:pt x="411479" y="74676"/>
                  </a:lnTo>
                  <a:lnTo>
                    <a:pt x="396240" y="71628"/>
                  </a:lnTo>
                  <a:lnTo>
                    <a:pt x="382523" y="68580"/>
                  </a:lnTo>
                  <a:lnTo>
                    <a:pt x="365759" y="67056"/>
                  </a:lnTo>
                  <a:lnTo>
                    <a:pt x="350519" y="64008"/>
                  </a:lnTo>
                  <a:lnTo>
                    <a:pt x="333756" y="60960"/>
                  </a:lnTo>
                  <a:lnTo>
                    <a:pt x="320040" y="57912"/>
                  </a:lnTo>
                  <a:lnTo>
                    <a:pt x="304800" y="56388"/>
                  </a:lnTo>
                  <a:lnTo>
                    <a:pt x="288035" y="51816"/>
                  </a:lnTo>
                  <a:lnTo>
                    <a:pt x="272795" y="48768"/>
                  </a:lnTo>
                  <a:lnTo>
                    <a:pt x="257556" y="47244"/>
                  </a:lnTo>
                  <a:lnTo>
                    <a:pt x="196595" y="35052"/>
                  </a:lnTo>
                  <a:lnTo>
                    <a:pt x="184403" y="32004"/>
                  </a:lnTo>
                  <a:lnTo>
                    <a:pt x="170687" y="30480"/>
                  </a:lnTo>
                  <a:lnTo>
                    <a:pt x="134112" y="25908"/>
                  </a:lnTo>
                  <a:lnTo>
                    <a:pt x="123443" y="22860"/>
                  </a:lnTo>
                  <a:lnTo>
                    <a:pt x="111251" y="19812"/>
                  </a:lnTo>
                  <a:lnTo>
                    <a:pt x="99059" y="18288"/>
                  </a:lnTo>
                  <a:lnTo>
                    <a:pt x="88391" y="15240"/>
                  </a:lnTo>
                  <a:lnTo>
                    <a:pt x="64007" y="9144"/>
                  </a:lnTo>
                  <a:lnTo>
                    <a:pt x="53340" y="7620"/>
                  </a:lnTo>
                  <a:lnTo>
                    <a:pt x="41147" y="4572"/>
                  </a:lnTo>
                  <a:lnTo>
                    <a:pt x="4571" y="0"/>
                  </a:lnTo>
                  <a:lnTo>
                    <a:pt x="0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8940292" y="1157223"/>
              <a:ext cx="59690" cy="93345"/>
            </a:xfrm>
            <a:custGeom>
              <a:avLst/>
              <a:gdLst/>
              <a:ahLst/>
              <a:cxnLst/>
              <a:rect l="l" t="t" r="r" b="b"/>
              <a:pathLst>
                <a:path w="59690" h="93344">
                  <a:moveTo>
                    <a:pt x="0" y="16763"/>
                  </a:moveTo>
                  <a:lnTo>
                    <a:pt x="7619" y="27431"/>
                  </a:lnTo>
                  <a:lnTo>
                    <a:pt x="19811" y="45720"/>
                  </a:lnTo>
                  <a:lnTo>
                    <a:pt x="24383" y="56387"/>
                  </a:lnTo>
                  <a:lnTo>
                    <a:pt x="28955" y="65531"/>
                  </a:lnTo>
                  <a:lnTo>
                    <a:pt x="41147" y="83820"/>
                  </a:lnTo>
                  <a:lnTo>
                    <a:pt x="48767" y="92963"/>
                  </a:lnTo>
                  <a:lnTo>
                    <a:pt x="59435" y="77724"/>
                  </a:lnTo>
                  <a:lnTo>
                    <a:pt x="54863" y="68579"/>
                  </a:lnTo>
                  <a:lnTo>
                    <a:pt x="50291" y="57912"/>
                  </a:lnTo>
                  <a:lnTo>
                    <a:pt x="44195" y="47243"/>
                  </a:lnTo>
                  <a:lnTo>
                    <a:pt x="32003" y="28955"/>
                  </a:lnTo>
                  <a:lnTo>
                    <a:pt x="25907" y="18287"/>
                  </a:lnTo>
                  <a:lnTo>
                    <a:pt x="13715" y="0"/>
                  </a:lnTo>
                  <a:lnTo>
                    <a:pt x="0" y="16763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9383776" y="1173987"/>
              <a:ext cx="97790" cy="15240"/>
            </a:xfrm>
            <a:custGeom>
              <a:avLst/>
              <a:gdLst/>
              <a:ahLst/>
              <a:cxnLst/>
              <a:rect l="l" t="t" r="r" b="b"/>
              <a:pathLst>
                <a:path w="97790" h="15240">
                  <a:moveTo>
                    <a:pt x="0" y="1524"/>
                  </a:moveTo>
                  <a:lnTo>
                    <a:pt x="0" y="3048"/>
                  </a:lnTo>
                  <a:lnTo>
                    <a:pt x="1524" y="6096"/>
                  </a:lnTo>
                  <a:lnTo>
                    <a:pt x="3048" y="6096"/>
                  </a:lnTo>
                  <a:lnTo>
                    <a:pt x="3048" y="9144"/>
                  </a:lnTo>
                  <a:lnTo>
                    <a:pt x="15240" y="10668"/>
                  </a:lnTo>
                  <a:lnTo>
                    <a:pt x="24384" y="12192"/>
                  </a:lnTo>
                  <a:lnTo>
                    <a:pt x="36576" y="13716"/>
                  </a:lnTo>
                  <a:lnTo>
                    <a:pt x="80772" y="13716"/>
                  </a:lnTo>
                  <a:lnTo>
                    <a:pt x="91440" y="15240"/>
                  </a:lnTo>
                  <a:lnTo>
                    <a:pt x="97536" y="12192"/>
                  </a:lnTo>
                  <a:lnTo>
                    <a:pt x="97536" y="9144"/>
                  </a:lnTo>
                  <a:lnTo>
                    <a:pt x="94488" y="4572"/>
                  </a:lnTo>
                  <a:lnTo>
                    <a:pt x="92964" y="0"/>
                  </a:lnTo>
                  <a:lnTo>
                    <a:pt x="80772" y="1524"/>
                  </a:lnTo>
                  <a:lnTo>
                    <a:pt x="68580" y="0"/>
                  </a:lnTo>
                  <a:lnTo>
                    <a:pt x="12192" y="0"/>
                  </a:lnTo>
                  <a:lnTo>
                    <a:pt x="0" y="15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8185912" y="1177035"/>
              <a:ext cx="795655" cy="109855"/>
            </a:xfrm>
            <a:custGeom>
              <a:avLst/>
              <a:gdLst/>
              <a:ahLst/>
              <a:cxnLst/>
              <a:rect l="l" t="t" r="r" b="b"/>
              <a:pathLst>
                <a:path w="795654" h="109855">
                  <a:moveTo>
                    <a:pt x="32004" y="39624"/>
                  </a:moveTo>
                  <a:lnTo>
                    <a:pt x="9144" y="0"/>
                  </a:lnTo>
                  <a:lnTo>
                    <a:pt x="3048" y="12192"/>
                  </a:lnTo>
                  <a:lnTo>
                    <a:pt x="0" y="19812"/>
                  </a:lnTo>
                  <a:lnTo>
                    <a:pt x="1524" y="27432"/>
                  </a:lnTo>
                  <a:lnTo>
                    <a:pt x="4572" y="30480"/>
                  </a:lnTo>
                  <a:lnTo>
                    <a:pt x="7620" y="32004"/>
                  </a:lnTo>
                  <a:lnTo>
                    <a:pt x="12192" y="33528"/>
                  </a:lnTo>
                  <a:lnTo>
                    <a:pt x="18288" y="36576"/>
                  </a:lnTo>
                  <a:lnTo>
                    <a:pt x="22860" y="38100"/>
                  </a:lnTo>
                  <a:lnTo>
                    <a:pt x="27432" y="38100"/>
                  </a:lnTo>
                  <a:lnTo>
                    <a:pt x="32004" y="39624"/>
                  </a:lnTo>
                  <a:close/>
                </a:path>
                <a:path w="795654" h="109855">
                  <a:moveTo>
                    <a:pt x="64008" y="25908"/>
                  </a:moveTo>
                  <a:lnTo>
                    <a:pt x="59436" y="16764"/>
                  </a:lnTo>
                  <a:lnTo>
                    <a:pt x="54864" y="9144"/>
                  </a:lnTo>
                  <a:lnTo>
                    <a:pt x="41148" y="9144"/>
                  </a:lnTo>
                  <a:lnTo>
                    <a:pt x="35052" y="7620"/>
                  </a:lnTo>
                  <a:lnTo>
                    <a:pt x="38100" y="16764"/>
                  </a:lnTo>
                  <a:lnTo>
                    <a:pt x="41148" y="27432"/>
                  </a:lnTo>
                  <a:lnTo>
                    <a:pt x="47244" y="36576"/>
                  </a:lnTo>
                  <a:lnTo>
                    <a:pt x="56388" y="42672"/>
                  </a:lnTo>
                  <a:lnTo>
                    <a:pt x="64008" y="33528"/>
                  </a:lnTo>
                  <a:lnTo>
                    <a:pt x="64008" y="25908"/>
                  </a:lnTo>
                  <a:close/>
                </a:path>
                <a:path w="795654" h="109855">
                  <a:moveTo>
                    <a:pt x="795528" y="92964"/>
                  </a:moveTo>
                  <a:lnTo>
                    <a:pt x="786384" y="83820"/>
                  </a:lnTo>
                  <a:lnTo>
                    <a:pt x="780288" y="74676"/>
                  </a:lnTo>
                  <a:lnTo>
                    <a:pt x="774192" y="64008"/>
                  </a:lnTo>
                  <a:lnTo>
                    <a:pt x="769620" y="54864"/>
                  </a:lnTo>
                  <a:lnTo>
                    <a:pt x="757428" y="33528"/>
                  </a:lnTo>
                  <a:lnTo>
                    <a:pt x="752856" y="24384"/>
                  </a:lnTo>
                  <a:lnTo>
                    <a:pt x="748284" y="13716"/>
                  </a:lnTo>
                  <a:lnTo>
                    <a:pt x="742188" y="16764"/>
                  </a:lnTo>
                  <a:lnTo>
                    <a:pt x="737616" y="19812"/>
                  </a:lnTo>
                  <a:lnTo>
                    <a:pt x="734568" y="25908"/>
                  </a:lnTo>
                  <a:lnTo>
                    <a:pt x="733044" y="30480"/>
                  </a:lnTo>
                  <a:lnTo>
                    <a:pt x="740664" y="39624"/>
                  </a:lnTo>
                  <a:lnTo>
                    <a:pt x="746760" y="50292"/>
                  </a:lnTo>
                  <a:lnTo>
                    <a:pt x="754380" y="60960"/>
                  </a:lnTo>
                  <a:lnTo>
                    <a:pt x="758952" y="71628"/>
                  </a:lnTo>
                  <a:lnTo>
                    <a:pt x="765048" y="80772"/>
                  </a:lnTo>
                  <a:lnTo>
                    <a:pt x="771144" y="91440"/>
                  </a:lnTo>
                  <a:lnTo>
                    <a:pt x="778764" y="100584"/>
                  </a:lnTo>
                  <a:lnTo>
                    <a:pt x="784860" y="109728"/>
                  </a:lnTo>
                  <a:lnTo>
                    <a:pt x="795528" y="92964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8330692" y="1199895"/>
              <a:ext cx="1134110" cy="102235"/>
            </a:xfrm>
            <a:custGeom>
              <a:avLst/>
              <a:gdLst/>
              <a:ahLst/>
              <a:cxnLst/>
              <a:rect l="l" t="t" r="r" b="b"/>
              <a:pathLst>
                <a:path w="1134109" h="102234">
                  <a:moveTo>
                    <a:pt x="475488" y="97536"/>
                  </a:moveTo>
                  <a:lnTo>
                    <a:pt x="472440" y="94488"/>
                  </a:lnTo>
                  <a:lnTo>
                    <a:pt x="472440" y="92964"/>
                  </a:lnTo>
                  <a:lnTo>
                    <a:pt x="469392" y="91440"/>
                  </a:lnTo>
                  <a:lnTo>
                    <a:pt x="432816" y="82296"/>
                  </a:lnTo>
                  <a:lnTo>
                    <a:pt x="416052" y="79248"/>
                  </a:lnTo>
                  <a:lnTo>
                    <a:pt x="397764" y="76200"/>
                  </a:lnTo>
                  <a:lnTo>
                    <a:pt x="381000" y="73152"/>
                  </a:lnTo>
                  <a:lnTo>
                    <a:pt x="362712" y="70104"/>
                  </a:lnTo>
                  <a:lnTo>
                    <a:pt x="345948" y="67056"/>
                  </a:lnTo>
                  <a:lnTo>
                    <a:pt x="307848" y="60960"/>
                  </a:lnTo>
                  <a:lnTo>
                    <a:pt x="289560" y="54864"/>
                  </a:lnTo>
                  <a:lnTo>
                    <a:pt x="281940" y="53340"/>
                  </a:lnTo>
                  <a:lnTo>
                    <a:pt x="272796" y="50292"/>
                  </a:lnTo>
                  <a:lnTo>
                    <a:pt x="262128" y="48768"/>
                  </a:lnTo>
                  <a:lnTo>
                    <a:pt x="251460" y="48768"/>
                  </a:lnTo>
                  <a:lnTo>
                    <a:pt x="236220" y="44196"/>
                  </a:lnTo>
                  <a:lnTo>
                    <a:pt x="220980" y="41148"/>
                  </a:lnTo>
                  <a:lnTo>
                    <a:pt x="207264" y="38100"/>
                  </a:lnTo>
                  <a:lnTo>
                    <a:pt x="176784" y="32004"/>
                  </a:lnTo>
                  <a:lnTo>
                    <a:pt x="160020" y="28956"/>
                  </a:lnTo>
                  <a:lnTo>
                    <a:pt x="144780" y="27432"/>
                  </a:lnTo>
                  <a:lnTo>
                    <a:pt x="99060" y="18288"/>
                  </a:lnTo>
                  <a:lnTo>
                    <a:pt x="82296" y="15240"/>
                  </a:lnTo>
                  <a:lnTo>
                    <a:pt x="67056" y="13716"/>
                  </a:lnTo>
                  <a:lnTo>
                    <a:pt x="21336" y="4572"/>
                  </a:lnTo>
                  <a:lnTo>
                    <a:pt x="7620" y="0"/>
                  </a:lnTo>
                  <a:lnTo>
                    <a:pt x="4572" y="1524"/>
                  </a:lnTo>
                  <a:lnTo>
                    <a:pt x="1524" y="4572"/>
                  </a:lnTo>
                  <a:lnTo>
                    <a:pt x="0" y="7620"/>
                  </a:lnTo>
                  <a:lnTo>
                    <a:pt x="1524" y="10668"/>
                  </a:lnTo>
                  <a:lnTo>
                    <a:pt x="27432" y="15240"/>
                  </a:lnTo>
                  <a:lnTo>
                    <a:pt x="54864" y="18288"/>
                  </a:lnTo>
                  <a:lnTo>
                    <a:pt x="80772" y="24384"/>
                  </a:lnTo>
                  <a:lnTo>
                    <a:pt x="135636" y="33528"/>
                  </a:lnTo>
                  <a:lnTo>
                    <a:pt x="187452" y="45720"/>
                  </a:lnTo>
                  <a:lnTo>
                    <a:pt x="214884" y="50292"/>
                  </a:lnTo>
                  <a:lnTo>
                    <a:pt x="240792" y="56388"/>
                  </a:lnTo>
                  <a:lnTo>
                    <a:pt x="268224" y="60960"/>
                  </a:lnTo>
                  <a:lnTo>
                    <a:pt x="294132" y="67056"/>
                  </a:lnTo>
                  <a:lnTo>
                    <a:pt x="321564" y="73152"/>
                  </a:lnTo>
                  <a:lnTo>
                    <a:pt x="347472" y="77724"/>
                  </a:lnTo>
                  <a:lnTo>
                    <a:pt x="374904" y="82296"/>
                  </a:lnTo>
                  <a:lnTo>
                    <a:pt x="402336" y="88392"/>
                  </a:lnTo>
                  <a:lnTo>
                    <a:pt x="429768" y="91440"/>
                  </a:lnTo>
                  <a:lnTo>
                    <a:pt x="434340" y="94488"/>
                  </a:lnTo>
                  <a:lnTo>
                    <a:pt x="438912" y="96012"/>
                  </a:lnTo>
                  <a:lnTo>
                    <a:pt x="445008" y="99060"/>
                  </a:lnTo>
                  <a:lnTo>
                    <a:pt x="451104" y="100584"/>
                  </a:lnTo>
                  <a:lnTo>
                    <a:pt x="457200" y="100584"/>
                  </a:lnTo>
                  <a:lnTo>
                    <a:pt x="463296" y="102108"/>
                  </a:lnTo>
                  <a:lnTo>
                    <a:pt x="475488" y="99060"/>
                  </a:lnTo>
                  <a:lnTo>
                    <a:pt x="475488" y="97536"/>
                  </a:lnTo>
                  <a:close/>
                </a:path>
                <a:path w="1134109" h="102234">
                  <a:moveTo>
                    <a:pt x="1133856" y="13716"/>
                  </a:moveTo>
                  <a:lnTo>
                    <a:pt x="1130808" y="6096"/>
                  </a:lnTo>
                  <a:lnTo>
                    <a:pt x="1062228" y="1524"/>
                  </a:lnTo>
                  <a:lnTo>
                    <a:pt x="1053084" y="12192"/>
                  </a:lnTo>
                  <a:lnTo>
                    <a:pt x="1059180" y="15240"/>
                  </a:lnTo>
                  <a:lnTo>
                    <a:pt x="1120140" y="18288"/>
                  </a:lnTo>
                  <a:lnTo>
                    <a:pt x="1133856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8896096" y="1225804"/>
              <a:ext cx="60960" cy="94615"/>
            </a:xfrm>
            <a:custGeom>
              <a:avLst/>
              <a:gdLst/>
              <a:ahLst/>
              <a:cxnLst/>
              <a:rect l="l" t="t" r="r" b="b"/>
              <a:pathLst>
                <a:path w="60959" h="94615">
                  <a:moveTo>
                    <a:pt x="0" y="19812"/>
                  </a:moveTo>
                  <a:lnTo>
                    <a:pt x="3048" y="27432"/>
                  </a:lnTo>
                  <a:lnTo>
                    <a:pt x="9144" y="36575"/>
                  </a:lnTo>
                  <a:lnTo>
                    <a:pt x="13716" y="44196"/>
                  </a:lnTo>
                  <a:lnTo>
                    <a:pt x="25908" y="56387"/>
                  </a:lnTo>
                  <a:lnTo>
                    <a:pt x="28956" y="62484"/>
                  </a:lnTo>
                  <a:lnTo>
                    <a:pt x="33528" y="70104"/>
                  </a:lnTo>
                  <a:lnTo>
                    <a:pt x="35052" y="76200"/>
                  </a:lnTo>
                  <a:lnTo>
                    <a:pt x="39624" y="83820"/>
                  </a:lnTo>
                  <a:lnTo>
                    <a:pt x="44196" y="89916"/>
                  </a:lnTo>
                  <a:lnTo>
                    <a:pt x="50292" y="94487"/>
                  </a:lnTo>
                  <a:lnTo>
                    <a:pt x="59436" y="80772"/>
                  </a:lnTo>
                  <a:lnTo>
                    <a:pt x="60960" y="76200"/>
                  </a:lnTo>
                  <a:lnTo>
                    <a:pt x="54864" y="67056"/>
                  </a:lnTo>
                  <a:lnTo>
                    <a:pt x="48768" y="56387"/>
                  </a:lnTo>
                  <a:lnTo>
                    <a:pt x="42672" y="47244"/>
                  </a:lnTo>
                  <a:lnTo>
                    <a:pt x="36576" y="36575"/>
                  </a:lnTo>
                  <a:lnTo>
                    <a:pt x="18288" y="9144"/>
                  </a:lnTo>
                  <a:lnTo>
                    <a:pt x="10668" y="0"/>
                  </a:lnTo>
                  <a:lnTo>
                    <a:pt x="4572" y="9144"/>
                  </a:lnTo>
                  <a:lnTo>
                    <a:pt x="0" y="1981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9333484" y="1227327"/>
              <a:ext cx="96520" cy="40005"/>
            </a:xfrm>
            <a:custGeom>
              <a:avLst/>
              <a:gdLst/>
              <a:ahLst/>
              <a:cxnLst/>
              <a:rect l="l" t="t" r="r" b="b"/>
              <a:pathLst>
                <a:path w="96520" h="40005">
                  <a:moveTo>
                    <a:pt x="62484" y="28956"/>
                  </a:moveTo>
                  <a:lnTo>
                    <a:pt x="59436" y="27432"/>
                  </a:lnTo>
                  <a:lnTo>
                    <a:pt x="44196" y="27432"/>
                  </a:lnTo>
                  <a:lnTo>
                    <a:pt x="36576" y="25908"/>
                  </a:lnTo>
                  <a:lnTo>
                    <a:pt x="7620" y="25908"/>
                  </a:lnTo>
                  <a:lnTo>
                    <a:pt x="0" y="27432"/>
                  </a:lnTo>
                  <a:lnTo>
                    <a:pt x="0" y="35052"/>
                  </a:lnTo>
                  <a:lnTo>
                    <a:pt x="3048" y="38100"/>
                  </a:lnTo>
                  <a:lnTo>
                    <a:pt x="10668" y="38100"/>
                  </a:lnTo>
                  <a:lnTo>
                    <a:pt x="18288" y="39624"/>
                  </a:lnTo>
                  <a:lnTo>
                    <a:pt x="50292" y="39624"/>
                  </a:lnTo>
                  <a:lnTo>
                    <a:pt x="56388" y="38100"/>
                  </a:lnTo>
                  <a:lnTo>
                    <a:pt x="62484" y="35052"/>
                  </a:lnTo>
                  <a:lnTo>
                    <a:pt x="62484" y="28956"/>
                  </a:lnTo>
                  <a:close/>
                </a:path>
                <a:path w="96520" h="40005">
                  <a:moveTo>
                    <a:pt x="96012" y="7620"/>
                  </a:moveTo>
                  <a:lnTo>
                    <a:pt x="91440" y="1524"/>
                  </a:lnTo>
                  <a:lnTo>
                    <a:pt x="74676" y="1524"/>
                  </a:lnTo>
                  <a:lnTo>
                    <a:pt x="65532" y="0"/>
                  </a:lnTo>
                  <a:lnTo>
                    <a:pt x="48768" y="0"/>
                  </a:lnTo>
                  <a:lnTo>
                    <a:pt x="25908" y="4572"/>
                  </a:lnTo>
                  <a:lnTo>
                    <a:pt x="25908" y="10668"/>
                  </a:lnTo>
                  <a:lnTo>
                    <a:pt x="27432" y="10668"/>
                  </a:lnTo>
                  <a:lnTo>
                    <a:pt x="42672" y="13716"/>
                  </a:lnTo>
                  <a:lnTo>
                    <a:pt x="80772" y="13716"/>
                  </a:lnTo>
                  <a:lnTo>
                    <a:pt x="89916" y="12192"/>
                  </a:lnTo>
                  <a:lnTo>
                    <a:pt x="96012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8272780" y="1266951"/>
              <a:ext cx="624840" cy="41275"/>
            </a:xfrm>
            <a:custGeom>
              <a:avLst/>
              <a:gdLst/>
              <a:ahLst/>
              <a:cxnLst/>
              <a:rect l="l" t="t" r="r" b="b"/>
              <a:pathLst>
                <a:path w="624840" h="41275">
                  <a:moveTo>
                    <a:pt x="88392" y="19812"/>
                  </a:moveTo>
                  <a:lnTo>
                    <a:pt x="85344" y="18288"/>
                  </a:lnTo>
                  <a:lnTo>
                    <a:pt x="80772" y="15240"/>
                  </a:lnTo>
                  <a:lnTo>
                    <a:pt x="76200" y="15240"/>
                  </a:lnTo>
                  <a:lnTo>
                    <a:pt x="71628" y="13716"/>
                  </a:lnTo>
                  <a:lnTo>
                    <a:pt x="68580" y="12192"/>
                  </a:lnTo>
                  <a:lnTo>
                    <a:pt x="62484" y="12192"/>
                  </a:lnTo>
                  <a:lnTo>
                    <a:pt x="59436" y="10668"/>
                  </a:lnTo>
                  <a:lnTo>
                    <a:pt x="47244" y="10668"/>
                  </a:lnTo>
                  <a:lnTo>
                    <a:pt x="39624" y="9144"/>
                  </a:lnTo>
                  <a:lnTo>
                    <a:pt x="32004" y="6096"/>
                  </a:lnTo>
                  <a:lnTo>
                    <a:pt x="24384" y="4572"/>
                  </a:lnTo>
                  <a:lnTo>
                    <a:pt x="10668" y="4572"/>
                  </a:lnTo>
                  <a:lnTo>
                    <a:pt x="4572" y="7620"/>
                  </a:lnTo>
                  <a:lnTo>
                    <a:pt x="0" y="13716"/>
                  </a:lnTo>
                  <a:lnTo>
                    <a:pt x="4572" y="19812"/>
                  </a:lnTo>
                  <a:lnTo>
                    <a:pt x="9144" y="24384"/>
                  </a:lnTo>
                  <a:lnTo>
                    <a:pt x="13716" y="27432"/>
                  </a:lnTo>
                  <a:lnTo>
                    <a:pt x="28956" y="33528"/>
                  </a:lnTo>
                  <a:lnTo>
                    <a:pt x="35052" y="36576"/>
                  </a:lnTo>
                  <a:lnTo>
                    <a:pt x="42672" y="38100"/>
                  </a:lnTo>
                  <a:lnTo>
                    <a:pt x="50292" y="41148"/>
                  </a:lnTo>
                  <a:lnTo>
                    <a:pt x="53340" y="36576"/>
                  </a:lnTo>
                  <a:lnTo>
                    <a:pt x="57912" y="33528"/>
                  </a:lnTo>
                  <a:lnTo>
                    <a:pt x="62484" y="32004"/>
                  </a:lnTo>
                  <a:lnTo>
                    <a:pt x="68580" y="28956"/>
                  </a:lnTo>
                  <a:lnTo>
                    <a:pt x="73152" y="27432"/>
                  </a:lnTo>
                  <a:lnTo>
                    <a:pt x="79248" y="24384"/>
                  </a:lnTo>
                  <a:lnTo>
                    <a:pt x="83820" y="22860"/>
                  </a:lnTo>
                  <a:lnTo>
                    <a:pt x="88392" y="19812"/>
                  </a:lnTo>
                  <a:close/>
                </a:path>
                <a:path w="624840" h="41275">
                  <a:moveTo>
                    <a:pt x="624840" y="12192"/>
                  </a:moveTo>
                  <a:lnTo>
                    <a:pt x="623316" y="9144"/>
                  </a:lnTo>
                  <a:lnTo>
                    <a:pt x="620268" y="4572"/>
                  </a:lnTo>
                  <a:lnTo>
                    <a:pt x="617220" y="1524"/>
                  </a:lnTo>
                  <a:lnTo>
                    <a:pt x="612648" y="0"/>
                  </a:lnTo>
                  <a:lnTo>
                    <a:pt x="605028" y="6096"/>
                  </a:lnTo>
                  <a:lnTo>
                    <a:pt x="601980" y="12192"/>
                  </a:lnTo>
                  <a:lnTo>
                    <a:pt x="611124" y="30480"/>
                  </a:lnTo>
                  <a:lnTo>
                    <a:pt x="614172" y="25908"/>
                  </a:lnTo>
                  <a:lnTo>
                    <a:pt x="623316" y="16764"/>
                  </a:lnTo>
                  <a:lnTo>
                    <a:pt x="624840" y="1219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9298432" y="1276095"/>
              <a:ext cx="71755" cy="15240"/>
            </a:xfrm>
            <a:custGeom>
              <a:avLst/>
              <a:gdLst/>
              <a:ahLst/>
              <a:cxnLst/>
              <a:rect l="l" t="t" r="r" b="b"/>
              <a:pathLst>
                <a:path w="71754" h="15240">
                  <a:moveTo>
                    <a:pt x="0" y="4571"/>
                  </a:moveTo>
                  <a:lnTo>
                    <a:pt x="0" y="7619"/>
                  </a:lnTo>
                  <a:lnTo>
                    <a:pt x="6095" y="12191"/>
                  </a:lnTo>
                  <a:lnTo>
                    <a:pt x="12191" y="13715"/>
                  </a:lnTo>
                  <a:lnTo>
                    <a:pt x="19811" y="15239"/>
                  </a:lnTo>
                  <a:lnTo>
                    <a:pt x="38099" y="15239"/>
                  </a:lnTo>
                  <a:lnTo>
                    <a:pt x="47243" y="13715"/>
                  </a:lnTo>
                  <a:lnTo>
                    <a:pt x="56387" y="13715"/>
                  </a:lnTo>
                  <a:lnTo>
                    <a:pt x="64007" y="15239"/>
                  </a:lnTo>
                  <a:lnTo>
                    <a:pt x="67055" y="13715"/>
                  </a:lnTo>
                  <a:lnTo>
                    <a:pt x="70103" y="10667"/>
                  </a:lnTo>
                  <a:lnTo>
                    <a:pt x="71627" y="7619"/>
                  </a:lnTo>
                  <a:lnTo>
                    <a:pt x="71627" y="4571"/>
                  </a:lnTo>
                  <a:lnTo>
                    <a:pt x="68579" y="3048"/>
                  </a:lnTo>
                  <a:lnTo>
                    <a:pt x="59435" y="0"/>
                  </a:lnTo>
                  <a:lnTo>
                    <a:pt x="47243" y="0"/>
                  </a:lnTo>
                  <a:lnTo>
                    <a:pt x="41147" y="1524"/>
                  </a:lnTo>
                  <a:lnTo>
                    <a:pt x="35051" y="1524"/>
                  </a:lnTo>
                  <a:lnTo>
                    <a:pt x="28955" y="0"/>
                  </a:lnTo>
                  <a:lnTo>
                    <a:pt x="25907" y="1524"/>
                  </a:lnTo>
                  <a:lnTo>
                    <a:pt x="6095" y="1524"/>
                  </a:lnTo>
                  <a:lnTo>
                    <a:pt x="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8345932" y="1292859"/>
              <a:ext cx="692150" cy="257810"/>
            </a:xfrm>
            <a:custGeom>
              <a:avLst/>
              <a:gdLst/>
              <a:ahLst/>
              <a:cxnLst/>
              <a:rect l="l" t="t" r="r" b="b"/>
              <a:pathLst>
                <a:path w="692150" h="257809">
                  <a:moveTo>
                    <a:pt x="0" y="38100"/>
                  </a:moveTo>
                  <a:lnTo>
                    <a:pt x="0" y="45720"/>
                  </a:lnTo>
                  <a:lnTo>
                    <a:pt x="6095" y="51816"/>
                  </a:lnTo>
                  <a:lnTo>
                    <a:pt x="19811" y="59436"/>
                  </a:lnTo>
                  <a:lnTo>
                    <a:pt x="33527" y="65532"/>
                  </a:lnTo>
                  <a:lnTo>
                    <a:pt x="48767" y="71628"/>
                  </a:lnTo>
                  <a:lnTo>
                    <a:pt x="60959" y="79248"/>
                  </a:lnTo>
                  <a:lnTo>
                    <a:pt x="74675" y="85344"/>
                  </a:lnTo>
                  <a:lnTo>
                    <a:pt x="89915" y="92964"/>
                  </a:lnTo>
                  <a:lnTo>
                    <a:pt x="102107" y="100584"/>
                  </a:lnTo>
                  <a:lnTo>
                    <a:pt x="117347" y="106680"/>
                  </a:lnTo>
                  <a:lnTo>
                    <a:pt x="129539" y="112776"/>
                  </a:lnTo>
                  <a:lnTo>
                    <a:pt x="143255" y="120396"/>
                  </a:lnTo>
                  <a:lnTo>
                    <a:pt x="158495" y="126492"/>
                  </a:lnTo>
                  <a:lnTo>
                    <a:pt x="185927" y="138684"/>
                  </a:lnTo>
                  <a:lnTo>
                    <a:pt x="199643" y="146304"/>
                  </a:lnTo>
                  <a:lnTo>
                    <a:pt x="214883" y="150876"/>
                  </a:lnTo>
                  <a:lnTo>
                    <a:pt x="228599" y="156972"/>
                  </a:lnTo>
                  <a:lnTo>
                    <a:pt x="240791" y="163068"/>
                  </a:lnTo>
                  <a:lnTo>
                    <a:pt x="254507" y="169164"/>
                  </a:lnTo>
                  <a:lnTo>
                    <a:pt x="266699" y="176784"/>
                  </a:lnTo>
                  <a:lnTo>
                    <a:pt x="303275" y="195072"/>
                  </a:lnTo>
                  <a:lnTo>
                    <a:pt x="316991" y="201168"/>
                  </a:lnTo>
                  <a:lnTo>
                    <a:pt x="329183" y="208788"/>
                  </a:lnTo>
                  <a:lnTo>
                    <a:pt x="365759" y="227076"/>
                  </a:lnTo>
                  <a:lnTo>
                    <a:pt x="379475" y="233172"/>
                  </a:lnTo>
                  <a:lnTo>
                    <a:pt x="416051" y="251460"/>
                  </a:lnTo>
                  <a:lnTo>
                    <a:pt x="429767" y="257556"/>
                  </a:lnTo>
                  <a:lnTo>
                    <a:pt x="428243" y="242316"/>
                  </a:lnTo>
                  <a:lnTo>
                    <a:pt x="478535" y="205740"/>
                  </a:lnTo>
                  <a:lnTo>
                    <a:pt x="510539" y="179832"/>
                  </a:lnTo>
                  <a:lnTo>
                    <a:pt x="528827" y="167640"/>
                  </a:lnTo>
                  <a:lnTo>
                    <a:pt x="560831" y="141732"/>
                  </a:lnTo>
                  <a:lnTo>
                    <a:pt x="579119" y="128016"/>
                  </a:lnTo>
                  <a:lnTo>
                    <a:pt x="594359" y="114300"/>
                  </a:lnTo>
                  <a:lnTo>
                    <a:pt x="611123" y="102108"/>
                  </a:lnTo>
                  <a:lnTo>
                    <a:pt x="626363" y="88392"/>
                  </a:lnTo>
                  <a:lnTo>
                    <a:pt x="643127" y="74676"/>
                  </a:lnTo>
                  <a:lnTo>
                    <a:pt x="688847" y="33528"/>
                  </a:lnTo>
                  <a:lnTo>
                    <a:pt x="691895" y="16764"/>
                  </a:lnTo>
                  <a:lnTo>
                    <a:pt x="687323" y="10668"/>
                  </a:lnTo>
                  <a:lnTo>
                    <a:pt x="682751" y="6096"/>
                  </a:lnTo>
                  <a:lnTo>
                    <a:pt x="670559" y="0"/>
                  </a:lnTo>
                  <a:lnTo>
                    <a:pt x="664463" y="0"/>
                  </a:lnTo>
                  <a:lnTo>
                    <a:pt x="659891" y="1524"/>
                  </a:lnTo>
                  <a:lnTo>
                    <a:pt x="655319" y="4572"/>
                  </a:lnTo>
                  <a:lnTo>
                    <a:pt x="653795" y="12192"/>
                  </a:lnTo>
                  <a:lnTo>
                    <a:pt x="644651" y="30480"/>
                  </a:lnTo>
                  <a:lnTo>
                    <a:pt x="626363" y="57912"/>
                  </a:lnTo>
                  <a:lnTo>
                    <a:pt x="620267" y="65532"/>
                  </a:lnTo>
                  <a:lnTo>
                    <a:pt x="608075" y="83820"/>
                  </a:lnTo>
                  <a:lnTo>
                    <a:pt x="603503" y="91440"/>
                  </a:lnTo>
                  <a:lnTo>
                    <a:pt x="597407" y="94488"/>
                  </a:lnTo>
                  <a:lnTo>
                    <a:pt x="588263" y="97536"/>
                  </a:lnTo>
                  <a:lnTo>
                    <a:pt x="580643" y="96012"/>
                  </a:lnTo>
                  <a:lnTo>
                    <a:pt x="569975" y="96012"/>
                  </a:lnTo>
                  <a:lnTo>
                    <a:pt x="560831" y="92964"/>
                  </a:lnTo>
                  <a:lnTo>
                    <a:pt x="551687" y="92964"/>
                  </a:lnTo>
                  <a:lnTo>
                    <a:pt x="544067" y="91440"/>
                  </a:lnTo>
                  <a:lnTo>
                    <a:pt x="541019" y="94488"/>
                  </a:lnTo>
                  <a:lnTo>
                    <a:pt x="537971" y="96012"/>
                  </a:lnTo>
                  <a:lnTo>
                    <a:pt x="533399" y="96012"/>
                  </a:lnTo>
                  <a:lnTo>
                    <a:pt x="528827" y="94488"/>
                  </a:lnTo>
                  <a:lnTo>
                    <a:pt x="521207" y="94488"/>
                  </a:lnTo>
                  <a:lnTo>
                    <a:pt x="516635" y="92964"/>
                  </a:lnTo>
                  <a:lnTo>
                    <a:pt x="512063" y="94488"/>
                  </a:lnTo>
                  <a:lnTo>
                    <a:pt x="496823" y="89916"/>
                  </a:lnTo>
                  <a:lnTo>
                    <a:pt x="466343" y="83820"/>
                  </a:lnTo>
                  <a:lnTo>
                    <a:pt x="435863" y="74676"/>
                  </a:lnTo>
                  <a:lnTo>
                    <a:pt x="419099" y="71628"/>
                  </a:lnTo>
                  <a:lnTo>
                    <a:pt x="373379" y="62484"/>
                  </a:lnTo>
                  <a:lnTo>
                    <a:pt x="356615" y="59436"/>
                  </a:lnTo>
                  <a:lnTo>
                    <a:pt x="326135" y="53340"/>
                  </a:lnTo>
                  <a:lnTo>
                    <a:pt x="309371" y="50292"/>
                  </a:lnTo>
                  <a:lnTo>
                    <a:pt x="292607" y="48768"/>
                  </a:lnTo>
                  <a:lnTo>
                    <a:pt x="277367" y="45720"/>
                  </a:lnTo>
                  <a:lnTo>
                    <a:pt x="260603" y="44196"/>
                  </a:lnTo>
                  <a:lnTo>
                    <a:pt x="233171" y="38100"/>
                  </a:lnTo>
                  <a:lnTo>
                    <a:pt x="217931" y="35052"/>
                  </a:lnTo>
                  <a:lnTo>
                    <a:pt x="205739" y="32004"/>
                  </a:lnTo>
                  <a:lnTo>
                    <a:pt x="190499" y="28956"/>
                  </a:lnTo>
                  <a:lnTo>
                    <a:pt x="176783" y="25908"/>
                  </a:lnTo>
                  <a:lnTo>
                    <a:pt x="146303" y="22860"/>
                  </a:lnTo>
                  <a:lnTo>
                    <a:pt x="134111" y="18288"/>
                  </a:lnTo>
                  <a:lnTo>
                    <a:pt x="120395" y="13716"/>
                  </a:lnTo>
                  <a:lnTo>
                    <a:pt x="108203" y="10668"/>
                  </a:lnTo>
                  <a:lnTo>
                    <a:pt x="80771" y="7620"/>
                  </a:lnTo>
                  <a:lnTo>
                    <a:pt x="65531" y="4572"/>
                  </a:lnTo>
                  <a:lnTo>
                    <a:pt x="53339" y="3048"/>
                  </a:lnTo>
                  <a:lnTo>
                    <a:pt x="39623" y="0"/>
                  </a:lnTo>
                  <a:lnTo>
                    <a:pt x="4571" y="19812"/>
                  </a:lnTo>
                  <a:lnTo>
                    <a:pt x="3047" y="28956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9301480" y="1292859"/>
              <a:ext cx="5080" cy="5080"/>
            </a:xfrm>
            <a:custGeom>
              <a:avLst/>
              <a:gdLst/>
              <a:ahLst/>
              <a:cxnLst/>
              <a:rect l="l" t="t" r="r" b="b"/>
              <a:pathLst>
                <a:path w="5079" h="5080">
                  <a:moveTo>
                    <a:pt x="0" y="0"/>
                  </a:moveTo>
                  <a:lnTo>
                    <a:pt x="0" y="4572"/>
                  </a:lnTo>
                  <a:lnTo>
                    <a:pt x="3048" y="3048"/>
                  </a:lnTo>
                  <a:lnTo>
                    <a:pt x="3048" y="1524"/>
                  </a:lnTo>
                  <a:lnTo>
                    <a:pt x="4572" y="1524"/>
                  </a:lnTo>
                  <a:lnTo>
                    <a:pt x="30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8857996" y="1300479"/>
              <a:ext cx="36830" cy="52069"/>
            </a:xfrm>
            <a:custGeom>
              <a:avLst/>
              <a:gdLst/>
              <a:ahLst/>
              <a:cxnLst/>
              <a:rect l="l" t="t" r="r" b="b"/>
              <a:pathLst>
                <a:path w="36829" h="52069">
                  <a:moveTo>
                    <a:pt x="0" y="12192"/>
                  </a:moveTo>
                  <a:lnTo>
                    <a:pt x="1524" y="24384"/>
                  </a:lnTo>
                  <a:lnTo>
                    <a:pt x="9144" y="36575"/>
                  </a:lnTo>
                  <a:lnTo>
                    <a:pt x="13716" y="48768"/>
                  </a:lnTo>
                  <a:lnTo>
                    <a:pt x="19812" y="50292"/>
                  </a:lnTo>
                  <a:lnTo>
                    <a:pt x="27432" y="51816"/>
                  </a:lnTo>
                  <a:lnTo>
                    <a:pt x="32004" y="51816"/>
                  </a:lnTo>
                  <a:lnTo>
                    <a:pt x="36576" y="47244"/>
                  </a:lnTo>
                  <a:lnTo>
                    <a:pt x="32004" y="35052"/>
                  </a:lnTo>
                  <a:lnTo>
                    <a:pt x="22860" y="22860"/>
                  </a:lnTo>
                  <a:lnTo>
                    <a:pt x="15240" y="12192"/>
                  </a:lnTo>
                  <a:lnTo>
                    <a:pt x="7620" y="0"/>
                  </a:lnTo>
                  <a:lnTo>
                    <a:pt x="0" y="12192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8417560" y="1303527"/>
              <a:ext cx="925194" cy="181610"/>
            </a:xfrm>
            <a:custGeom>
              <a:avLst/>
              <a:gdLst/>
              <a:ahLst/>
              <a:cxnLst/>
              <a:rect l="l" t="t" r="r" b="b"/>
              <a:pathLst>
                <a:path w="925195" h="181609">
                  <a:moveTo>
                    <a:pt x="376428" y="175260"/>
                  </a:moveTo>
                  <a:lnTo>
                    <a:pt x="374904" y="173736"/>
                  </a:lnTo>
                  <a:lnTo>
                    <a:pt x="373380" y="170688"/>
                  </a:lnTo>
                  <a:lnTo>
                    <a:pt x="356616" y="161544"/>
                  </a:lnTo>
                  <a:lnTo>
                    <a:pt x="339852" y="153924"/>
                  </a:lnTo>
                  <a:lnTo>
                    <a:pt x="323088" y="144780"/>
                  </a:lnTo>
                  <a:lnTo>
                    <a:pt x="304800" y="137160"/>
                  </a:lnTo>
                  <a:lnTo>
                    <a:pt x="288036" y="129540"/>
                  </a:lnTo>
                  <a:lnTo>
                    <a:pt x="269748" y="121920"/>
                  </a:lnTo>
                  <a:lnTo>
                    <a:pt x="252984" y="114300"/>
                  </a:lnTo>
                  <a:lnTo>
                    <a:pt x="234696" y="105156"/>
                  </a:lnTo>
                  <a:lnTo>
                    <a:pt x="216408" y="99060"/>
                  </a:lnTo>
                  <a:lnTo>
                    <a:pt x="198120" y="91440"/>
                  </a:lnTo>
                  <a:lnTo>
                    <a:pt x="181356" y="83820"/>
                  </a:lnTo>
                  <a:lnTo>
                    <a:pt x="144780" y="68580"/>
                  </a:lnTo>
                  <a:lnTo>
                    <a:pt x="128016" y="60960"/>
                  </a:lnTo>
                  <a:lnTo>
                    <a:pt x="109728" y="53340"/>
                  </a:lnTo>
                  <a:lnTo>
                    <a:pt x="92964" y="45720"/>
                  </a:lnTo>
                  <a:lnTo>
                    <a:pt x="80772" y="39624"/>
                  </a:lnTo>
                  <a:lnTo>
                    <a:pt x="71628" y="33528"/>
                  </a:lnTo>
                  <a:lnTo>
                    <a:pt x="60960" y="27432"/>
                  </a:lnTo>
                  <a:lnTo>
                    <a:pt x="48768" y="21336"/>
                  </a:lnTo>
                  <a:lnTo>
                    <a:pt x="36576" y="16764"/>
                  </a:lnTo>
                  <a:lnTo>
                    <a:pt x="25908" y="12192"/>
                  </a:lnTo>
                  <a:lnTo>
                    <a:pt x="13716" y="9144"/>
                  </a:lnTo>
                  <a:lnTo>
                    <a:pt x="1524" y="4572"/>
                  </a:lnTo>
                  <a:lnTo>
                    <a:pt x="0" y="9144"/>
                  </a:lnTo>
                  <a:lnTo>
                    <a:pt x="0" y="12192"/>
                  </a:lnTo>
                  <a:lnTo>
                    <a:pt x="3048" y="13716"/>
                  </a:lnTo>
                  <a:lnTo>
                    <a:pt x="7620" y="16764"/>
                  </a:lnTo>
                  <a:lnTo>
                    <a:pt x="16764" y="19812"/>
                  </a:lnTo>
                  <a:lnTo>
                    <a:pt x="24384" y="27432"/>
                  </a:lnTo>
                  <a:lnTo>
                    <a:pt x="36576" y="30480"/>
                  </a:lnTo>
                  <a:lnTo>
                    <a:pt x="68580" y="44196"/>
                  </a:lnTo>
                  <a:lnTo>
                    <a:pt x="80772" y="48768"/>
                  </a:lnTo>
                  <a:lnTo>
                    <a:pt x="91440" y="54864"/>
                  </a:lnTo>
                  <a:lnTo>
                    <a:pt x="102108" y="59436"/>
                  </a:lnTo>
                  <a:lnTo>
                    <a:pt x="114300" y="64008"/>
                  </a:lnTo>
                  <a:lnTo>
                    <a:pt x="124968" y="70104"/>
                  </a:lnTo>
                  <a:lnTo>
                    <a:pt x="146304" y="79248"/>
                  </a:lnTo>
                  <a:lnTo>
                    <a:pt x="158496" y="83820"/>
                  </a:lnTo>
                  <a:lnTo>
                    <a:pt x="179832" y="92964"/>
                  </a:lnTo>
                  <a:lnTo>
                    <a:pt x="192024" y="96012"/>
                  </a:lnTo>
                  <a:lnTo>
                    <a:pt x="202692" y="100584"/>
                  </a:lnTo>
                  <a:lnTo>
                    <a:pt x="207264" y="102108"/>
                  </a:lnTo>
                  <a:lnTo>
                    <a:pt x="210312" y="105156"/>
                  </a:lnTo>
                  <a:lnTo>
                    <a:pt x="214884" y="106680"/>
                  </a:lnTo>
                  <a:lnTo>
                    <a:pt x="217932" y="108204"/>
                  </a:lnTo>
                  <a:lnTo>
                    <a:pt x="225552" y="114300"/>
                  </a:lnTo>
                  <a:lnTo>
                    <a:pt x="234696" y="115824"/>
                  </a:lnTo>
                  <a:lnTo>
                    <a:pt x="242316" y="117348"/>
                  </a:lnTo>
                  <a:lnTo>
                    <a:pt x="246888" y="123444"/>
                  </a:lnTo>
                  <a:lnTo>
                    <a:pt x="277368" y="137160"/>
                  </a:lnTo>
                  <a:lnTo>
                    <a:pt x="307848" y="149352"/>
                  </a:lnTo>
                  <a:lnTo>
                    <a:pt x="338328" y="164592"/>
                  </a:lnTo>
                  <a:lnTo>
                    <a:pt x="352044" y="173736"/>
                  </a:lnTo>
                  <a:lnTo>
                    <a:pt x="367284" y="181356"/>
                  </a:lnTo>
                  <a:lnTo>
                    <a:pt x="376428" y="181356"/>
                  </a:lnTo>
                  <a:lnTo>
                    <a:pt x="376428" y="175260"/>
                  </a:lnTo>
                  <a:close/>
                </a:path>
                <a:path w="925195" h="181609">
                  <a:moveTo>
                    <a:pt x="925068" y="6096"/>
                  </a:moveTo>
                  <a:lnTo>
                    <a:pt x="917448" y="3048"/>
                  </a:lnTo>
                  <a:lnTo>
                    <a:pt x="909828" y="1524"/>
                  </a:lnTo>
                  <a:lnTo>
                    <a:pt x="873252" y="1524"/>
                  </a:lnTo>
                  <a:lnTo>
                    <a:pt x="865632" y="0"/>
                  </a:lnTo>
                  <a:lnTo>
                    <a:pt x="861060" y="1524"/>
                  </a:lnTo>
                  <a:lnTo>
                    <a:pt x="858012" y="4572"/>
                  </a:lnTo>
                  <a:lnTo>
                    <a:pt x="856488" y="7620"/>
                  </a:lnTo>
                  <a:lnTo>
                    <a:pt x="856488" y="12192"/>
                  </a:lnTo>
                  <a:lnTo>
                    <a:pt x="868680" y="15240"/>
                  </a:lnTo>
                  <a:lnTo>
                    <a:pt x="915924" y="15240"/>
                  </a:lnTo>
                  <a:lnTo>
                    <a:pt x="925068" y="10668"/>
                  </a:lnTo>
                  <a:lnTo>
                    <a:pt x="925068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8903716" y="1318768"/>
              <a:ext cx="29209" cy="30480"/>
            </a:xfrm>
            <a:custGeom>
              <a:avLst/>
              <a:gdLst/>
              <a:ahLst/>
              <a:cxnLst/>
              <a:rect l="l" t="t" r="r" b="b"/>
              <a:pathLst>
                <a:path w="29209" h="30480">
                  <a:moveTo>
                    <a:pt x="0" y="10668"/>
                  </a:moveTo>
                  <a:lnTo>
                    <a:pt x="3047" y="16764"/>
                  </a:lnTo>
                  <a:lnTo>
                    <a:pt x="7619" y="22860"/>
                  </a:lnTo>
                  <a:lnTo>
                    <a:pt x="12191" y="30480"/>
                  </a:lnTo>
                  <a:lnTo>
                    <a:pt x="21335" y="30480"/>
                  </a:lnTo>
                  <a:lnTo>
                    <a:pt x="24383" y="27432"/>
                  </a:lnTo>
                  <a:lnTo>
                    <a:pt x="28955" y="19812"/>
                  </a:lnTo>
                  <a:lnTo>
                    <a:pt x="25907" y="12192"/>
                  </a:lnTo>
                  <a:lnTo>
                    <a:pt x="21335" y="6096"/>
                  </a:lnTo>
                  <a:lnTo>
                    <a:pt x="15239" y="0"/>
                  </a:lnTo>
                  <a:lnTo>
                    <a:pt x="3047" y="4572"/>
                  </a:lnTo>
                  <a:lnTo>
                    <a:pt x="0" y="1066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9240520" y="1330959"/>
              <a:ext cx="74930" cy="13970"/>
            </a:xfrm>
            <a:custGeom>
              <a:avLst/>
              <a:gdLst/>
              <a:ahLst/>
              <a:cxnLst/>
              <a:rect l="l" t="t" r="r" b="b"/>
              <a:pathLst>
                <a:path w="74929" h="13969">
                  <a:moveTo>
                    <a:pt x="0" y="9144"/>
                  </a:moveTo>
                  <a:lnTo>
                    <a:pt x="27432" y="13716"/>
                  </a:lnTo>
                  <a:lnTo>
                    <a:pt x="47244" y="13716"/>
                  </a:lnTo>
                  <a:lnTo>
                    <a:pt x="67056" y="10668"/>
                  </a:lnTo>
                  <a:lnTo>
                    <a:pt x="74676" y="9144"/>
                  </a:lnTo>
                  <a:lnTo>
                    <a:pt x="74676" y="6096"/>
                  </a:lnTo>
                  <a:lnTo>
                    <a:pt x="73152" y="4572"/>
                  </a:lnTo>
                  <a:lnTo>
                    <a:pt x="71628" y="1524"/>
                  </a:lnTo>
                  <a:lnTo>
                    <a:pt x="70104" y="0"/>
                  </a:lnTo>
                  <a:lnTo>
                    <a:pt x="13716" y="0"/>
                  </a:lnTo>
                  <a:lnTo>
                    <a:pt x="9144" y="1524"/>
                  </a:lnTo>
                  <a:lnTo>
                    <a:pt x="3048" y="3048"/>
                  </a:lnTo>
                  <a:lnTo>
                    <a:pt x="1524" y="4572"/>
                  </a:lnTo>
                  <a:lnTo>
                    <a:pt x="0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8842756" y="13370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0" y="3048"/>
                  </a:moveTo>
                  <a:lnTo>
                    <a:pt x="0" y="6096"/>
                  </a:lnTo>
                  <a:lnTo>
                    <a:pt x="1524" y="6096"/>
                  </a:lnTo>
                  <a:lnTo>
                    <a:pt x="3048" y="7620"/>
                  </a:lnTo>
                  <a:lnTo>
                    <a:pt x="4572" y="6096"/>
                  </a:lnTo>
                  <a:lnTo>
                    <a:pt x="7620" y="6096"/>
                  </a:lnTo>
                  <a:lnTo>
                    <a:pt x="7620" y="3048"/>
                  </a:lnTo>
                  <a:lnTo>
                    <a:pt x="6096" y="0"/>
                  </a:lnTo>
                  <a:lnTo>
                    <a:pt x="3048" y="0"/>
                  </a:lnTo>
                  <a:lnTo>
                    <a:pt x="0" y="3048"/>
                  </a:lnTo>
                  <a:close/>
                </a:path>
              </a:pathLst>
            </a:custGeom>
            <a:solidFill>
              <a:srgbClr val="CAC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8650732" y="1350771"/>
              <a:ext cx="629920" cy="228600"/>
            </a:xfrm>
            <a:custGeom>
              <a:avLst/>
              <a:gdLst/>
              <a:ahLst/>
              <a:cxnLst/>
              <a:rect l="l" t="t" r="r" b="b"/>
              <a:pathLst>
                <a:path w="629920" h="228600">
                  <a:moveTo>
                    <a:pt x="205740" y="92964"/>
                  </a:moveTo>
                  <a:lnTo>
                    <a:pt x="204216" y="86868"/>
                  </a:lnTo>
                  <a:lnTo>
                    <a:pt x="199644" y="80772"/>
                  </a:lnTo>
                  <a:lnTo>
                    <a:pt x="195072" y="77724"/>
                  </a:lnTo>
                  <a:lnTo>
                    <a:pt x="187452" y="74676"/>
                  </a:lnTo>
                  <a:lnTo>
                    <a:pt x="181356" y="71628"/>
                  </a:lnTo>
                  <a:lnTo>
                    <a:pt x="166116" y="65532"/>
                  </a:lnTo>
                  <a:lnTo>
                    <a:pt x="160020" y="62484"/>
                  </a:lnTo>
                  <a:lnTo>
                    <a:pt x="146304" y="57912"/>
                  </a:lnTo>
                  <a:lnTo>
                    <a:pt x="134112" y="53340"/>
                  </a:lnTo>
                  <a:lnTo>
                    <a:pt x="85344" y="28956"/>
                  </a:lnTo>
                  <a:lnTo>
                    <a:pt x="71628" y="25908"/>
                  </a:lnTo>
                  <a:lnTo>
                    <a:pt x="59436" y="22860"/>
                  </a:lnTo>
                  <a:lnTo>
                    <a:pt x="51816" y="18288"/>
                  </a:lnTo>
                  <a:lnTo>
                    <a:pt x="44196" y="15240"/>
                  </a:lnTo>
                  <a:lnTo>
                    <a:pt x="38100" y="10668"/>
                  </a:lnTo>
                  <a:lnTo>
                    <a:pt x="30480" y="7620"/>
                  </a:lnTo>
                  <a:lnTo>
                    <a:pt x="24384" y="6096"/>
                  </a:lnTo>
                  <a:lnTo>
                    <a:pt x="15240" y="3048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12192" y="9144"/>
                  </a:lnTo>
                  <a:lnTo>
                    <a:pt x="24384" y="13716"/>
                  </a:lnTo>
                  <a:lnTo>
                    <a:pt x="35052" y="18288"/>
                  </a:lnTo>
                  <a:lnTo>
                    <a:pt x="45720" y="24384"/>
                  </a:lnTo>
                  <a:lnTo>
                    <a:pt x="57912" y="28956"/>
                  </a:lnTo>
                  <a:lnTo>
                    <a:pt x="68580" y="33528"/>
                  </a:lnTo>
                  <a:lnTo>
                    <a:pt x="80772" y="39624"/>
                  </a:lnTo>
                  <a:lnTo>
                    <a:pt x="91440" y="45720"/>
                  </a:lnTo>
                  <a:lnTo>
                    <a:pt x="102108" y="50292"/>
                  </a:lnTo>
                  <a:lnTo>
                    <a:pt x="112776" y="56388"/>
                  </a:lnTo>
                  <a:lnTo>
                    <a:pt x="124968" y="62484"/>
                  </a:lnTo>
                  <a:lnTo>
                    <a:pt x="146304" y="71628"/>
                  </a:lnTo>
                  <a:lnTo>
                    <a:pt x="170688" y="80772"/>
                  </a:lnTo>
                  <a:lnTo>
                    <a:pt x="181356" y="85344"/>
                  </a:lnTo>
                  <a:lnTo>
                    <a:pt x="199644" y="94488"/>
                  </a:lnTo>
                  <a:lnTo>
                    <a:pt x="205740" y="92964"/>
                  </a:lnTo>
                  <a:close/>
                </a:path>
                <a:path w="629920" h="228600">
                  <a:moveTo>
                    <a:pt x="249936" y="160020"/>
                  </a:moveTo>
                  <a:lnTo>
                    <a:pt x="240792" y="153924"/>
                  </a:lnTo>
                  <a:lnTo>
                    <a:pt x="236220" y="152400"/>
                  </a:lnTo>
                  <a:lnTo>
                    <a:pt x="230124" y="150876"/>
                  </a:lnTo>
                  <a:lnTo>
                    <a:pt x="225552" y="153924"/>
                  </a:lnTo>
                  <a:lnTo>
                    <a:pt x="220980" y="153924"/>
                  </a:lnTo>
                  <a:lnTo>
                    <a:pt x="199644" y="175260"/>
                  </a:lnTo>
                  <a:lnTo>
                    <a:pt x="201168" y="181356"/>
                  </a:lnTo>
                  <a:lnTo>
                    <a:pt x="205740" y="185928"/>
                  </a:lnTo>
                  <a:lnTo>
                    <a:pt x="211836" y="188976"/>
                  </a:lnTo>
                  <a:lnTo>
                    <a:pt x="217932" y="190500"/>
                  </a:lnTo>
                  <a:lnTo>
                    <a:pt x="225552" y="190500"/>
                  </a:lnTo>
                  <a:lnTo>
                    <a:pt x="233172" y="182880"/>
                  </a:lnTo>
                  <a:lnTo>
                    <a:pt x="242316" y="176784"/>
                  </a:lnTo>
                  <a:lnTo>
                    <a:pt x="249936" y="169164"/>
                  </a:lnTo>
                  <a:lnTo>
                    <a:pt x="249936" y="160020"/>
                  </a:lnTo>
                  <a:close/>
                </a:path>
                <a:path w="629920" h="228600">
                  <a:moveTo>
                    <a:pt x="365760" y="222504"/>
                  </a:moveTo>
                  <a:lnTo>
                    <a:pt x="359664" y="213360"/>
                  </a:lnTo>
                  <a:lnTo>
                    <a:pt x="350520" y="214884"/>
                  </a:lnTo>
                  <a:lnTo>
                    <a:pt x="341376" y="214884"/>
                  </a:lnTo>
                  <a:lnTo>
                    <a:pt x="333756" y="216408"/>
                  </a:lnTo>
                  <a:lnTo>
                    <a:pt x="324612" y="216408"/>
                  </a:lnTo>
                  <a:lnTo>
                    <a:pt x="297180" y="220980"/>
                  </a:lnTo>
                  <a:lnTo>
                    <a:pt x="289560" y="222504"/>
                  </a:lnTo>
                  <a:lnTo>
                    <a:pt x="289560" y="227076"/>
                  </a:lnTo>
                  <a:lnTo>
                    <a:pt x="294132" y="228600"/>
                  </a:lnTo>
                  <a:lnTo>
                    <a:pt x="298704" y="228600"/>
                  </a:lnTo>
                  <a:lnTo>
                    <a:pt x="304800" y="227076"/>
                  </a:lnTo>
                  <a:lnTo>
                    <a:pt x="309372" y="227076"/>
                  </a:lnTo>
                  <a:lnTo>
                    <a:pt x="315468" y="228600"/>
                  </a:lnTo>
                  <a:lnTo>
                    <a:pt x="339852" y="228600"/>
                  </a:lnTo>
                  <a:lnTo>
                    <a:pt x="345948" y="227076"/>
                  </a:lnTo>
                  <a:lnTo>
                    <a:pt x="361188" y="224028"/>
                  </a:lnTo>
                  <a:lnTo>
                    <a:pt x="365760" y="222504"/>
                  </a:lnTo>
                  <a:close/>
                </a:path>
                <a:path w="629920" h="228600">
                  <a:moveTo>
                    <a:pt x="387096" y="196596"/>
                  </a:moveTo>
                  <a:lnTo>
                    <a:pt x="382524" y="192024"/>
                  </a:lnTo>
                  <a:lnTo>
                    <a:pt x="373380" y="188976"/>
                  </a:lnTo>
                  <a:lnTo>
                    <a:pt x="365760" y="185928"/>
                  </a:lnTo>
                  <a:lnTo>
                    <a:pt x="356616" y="185928"/>
                  </a:lnTo>
                  <a:lnTo>
                    <a:pt x="338328" y="188976"/>
                  </a:lnTo>
                  <a:lnTo>
                    <a:pt x="330708" y="190500"/>
                  </a:lnTo>
                  <a:lnTo>
                    <a:pt x="321564" y="192024"/>
                  </a:lnTo>
                  <a:lnTo>
                    <a:pt x="321564" y="196596"/>
                  </a:lnTo>
                  <a:lnTo>
                    <a:pt x="329184" y="199644"/>
                  </a:lnTo>
                  <a:lnTo>
                    <a:pt x="336804" y="201168"/>
                  </a:lnTo>
                  <a:lnTo>
                    <a:pt x="353568" y="201168"/>
                  </a:lnTo>
                  <a:lnTo>
                    <a:pt x="362712" y="199644"/>
                  </a:lnTo>
                  <a:lnTo>
                    <a:pt x="370332" y="199644"/>
                  </a:lnTo>
                  <a:lnTo>
                    <a:pt x="379476" y="198120"/>
                  </a:lnTo>
                  <a:lnTo>
                    <a:pt x="387096" y="199644"/>
                  </a:lnTo>
                  <a:lnTo>
                    <a:pt x="387096" y="196596"/>
                  </a:lnTo>
                  <a:close/>
                </a:path>
                <a:path w="629920" h="228600">
                  <a:moveTo>
                    <a:pt x="428244" y="170688"/>
                  </a:moveTo>
                  <a:lnTo>
                    <a:pt x="426720" y="167640"/>
                  </a:lnTo>
                  <a:lnTo>
                    <a:pt x="426720" y="164592"/>
                  </a:lnTo>
                  <a:lnTo>
                    <a:pt x="425196" y="163068"/>
                  </a:lnTo>
                  <a:lnTo>
                    <a:pt x="414528" y="164592"/>
                  </a:lnTo>
                  <a:lnTo>
                    <a:pt x="405384" y="163068"/>
                  </a:lnTo>
                  <a:lnTo>
                    <a:pt x="394716" y="163068"/>
                  </a:lnTo>
                  <a:lnTo>
                    <a:pt x="384048" y="161544"/>
                  </a:lnTo>
                  <a:lnTo>
                    <a:pt x="373380" y="163068"/>
                  </a:lnTo>
                  <a:lnTo>
                    <a:pt x="365760" y="164592"/>
                  </a:lnTo>
                  <a:lnTo>
                    <a:pt x="358140" y="169164"/>
                  </a:lnTo>
                  <a:lnTo>
                    <a:pt x="352044" y="175260"/>
                  </a:lnTo>
                  <a:lnTo>
                    <a:pt x="365760" y="175260"/>
                  </a:lnTo>
                  <a:lnTo>
                    <a:pt x="373380" y="176784"/>
                  </a:lnTo>
                  <a:lnTo>
                    <a:pt x="396240" y="176784"/>
                  </a:lnTo>
                  <a:lnTo>
                    <a:pt x="405384" y="175260"/>
                  </a:lnTo>
                  <a:lnTo>
                    <a:pt x="413004" y="175260"/>
                  </a:lnTo>
                  <a:lnTo>
                    <a:pt x="428244" y="172212"/>
                  </a:lnTo>
                  <a:lnTo>
                    <a:pt x="428244" y="170688"/>
                  </a:lnTo>
                  <a:close/>
                </a:path>
                <a:path w="629920" h="228600">
                  <a:moveTo>
                    <a:pt x="463296" y="140208"/>
                  </a:moveTo>
                  <a:lnTo>
                    <a:pt x="458724" y="135636"/>
                  </a:lnTo>
                  <a:lnTo>
                    <a:pt x="419100" y="135636"/>
                  </a:lnTo>
                  <a:lnTo>
                    <a:pt x="411480" y="137160"/>
                  </a:lnTo>
                  <a:lnTo>
                    <a:pt x="405384" y="138684"/>
                  </a:lnTo>
                  <a:lnTo>
                    <a:pt x="397764" y="141732"/>
                  </a:lnTo>
                  <a:lnTo>
                    <a:pt x="402336" y="146304"/>
                  </a:lnTo>
                  <a:lnTo>
                    <a:pt x="406908" y="149352"/>
                  </a:lnTo>
                  <a:lnTo>
                    <a:pt x="414528" y="150876"/>
                  </a:lnTo>
                  <a:lnTo>
                    <a:pt x="422148" y="150876"/>
                  </a:lnTo>
                  <a:lnTo>
                    <a:pt x="429768" y="149352"/>
                  </a:lnTo>
                  <a:lnTo>
                    <a:pt x="438912" y="147828"/>
                  </a:lnTo>
                  <a:lnTo>
                    <a:pt x="455676" y="147828"/>
                  </a:lnTo>
                  <a:lnTo>
                    <a:pt x="461772" y="144780"/>
                  </a:lnTo>
                  <a:lnTo>
                    <a:pt x="463296" y="141732"/>
                  </a:lnTo>
                  <a:lnTo>
                    <a:pt x="463296" y="140208"/>
                  </a:lnTo>
                  <a:close/>
                </a:path>
                <a:path w="629920" h="228600">
                  <a:moveTo>
                    <a:pt x="498348" y="111252"/>
                  </a:moveTo>
                  <a:lnTo>
                    <a:pt x="495300" y="109728"/>
                  </a:lnTo>
                  <a:lnTo>
                    <a:pt x="437388" y="106680"/>
                  </a:lnTo>
                  <a:lnTo>
                    <a:pt x="432816" y="109728"/>
                  </a:lnTo>
                  <a:lnTo>
                    <a:pt x="432816" y="114300"/>
                  </a:lnTo>
                  <a:lnTo>
                    <a:pt x="435864" y="118872"/>
                  </a:lnTo>
                  <a:lnTo>
                    <a:pt x="441960" y="120396"/>
                  </a:lnTo>
                  <a:lnTo>
                    <a:pt x="477012" y="120396"/>
                  </a:lnTo>
                  <a:lnTo>
                    <a:pt x="483108" y="118872"/>
                  </a:lnTo>
                  <a:lnTo>
                    <a:pt x="490728" y="118872"/>
                  </a:lnTo>
                  <a:lnTo>
                    <a:pt x="498348" y="117348"/>
                  </a:lnTo>
                  <a:lnTo>
                    <a:pt x="498348" y="111252"/>
                  </a:lnTo>
                  <a:close/>
                </a:path>
                <a:path w="629920" h="228600">
                  <a:moveTo>
                    <a:pt x="533400" y="88392"/>
                  </a:moveTo>
                  <a:lnTo>
                    <a:pt x="519684" y="83820"/>
                  </a:lnTo>
                  <a:lnTo>
                    <a:pt x="507492" y="80772"/>
                  </a:lnTo>
                  <a:lnTo>
                    <a:pt x="490728" y="80772"/>
                  </a:lnTo>
                  <a:lnTo>
                    <a:pt x="486156" y="83820"/>
                  </a:lnTo>
                  <a:lnTo>
                    <a:pt x="470916" y="83820"/>
                  </a:lnTo>
                  <a:lnTo>
                    <a:pt x="467868" y="82296"/>
                  </a:lnTo>
                  <a:lnTo>
                    <a:pt x="463296" y="83820"/>
                  </a:lnTo>
                  <a:lnTo>
                    <a:pt x="461772" y="86868"/>
                  </a:lnTo>
                  <a:lnTo>
                    <a:pt x="461772" y="91440"/>
                  </a:lnTo>
                  <a:lnTo>
                    <a:pt x="467868" y="94488"/>
                  </a:lnTo>
                  <a:lnTo>
                    <a:pt x="477012" y="94488"/>
                  </a:lnTo>
                  <a:lnTo>
                    <a:pt x="484632" y="96012"/>
                  </a:lnTo>
                  <a:lnTo>
                    <a:pt x="492252" y="94488"/>
                  </a:lnTo>
                  <a:lnTo>
                    <a:pt x="501396" y="94488"/>
                  </a:lnTo>
                  <a:lnTo>
                    <a:pt x="510540" y="92964"/>
                  </a:lnTo>
                  <a:lnTo>
                    <a:pt x="519684" y="94488"/>
                  </a:lnTo>
                  <a:lnTo>
                    <a:pt x="530352" y="94488"/>
                  </a:lnTo>
                  <a:lnTo>
                    <a:pt x="531876" y="92964"/>
                  </a:lnTo>
                  <a:lnTo>
                    <a:pt x="533400" y="89916"/>
                  </a:lnTo>
                  <a:lnTo>
                    <a:pt x="533400" y="88392"/>
                  </a:lnTo>
                  <a:close/>
                </a:path>
                <a:path w="629920" h="228600">
                  <a:moveTo>
                    <a:pt x="563880" y="67056"/>
                  </a:moveTo>
                  <a:lnTo>
                    <a:pt x="562356" y="64008"/>
                  </a:lnTo>
                  <a:lnTo>
                    <a:pt x="557784" y="59436"/>
                  </a:lnTo>
                  <a:lnTo>
                    <a:pt x="498348" y="57912"/>
                  </a:lnTo>
                  <a:lnTo>
                    <a:pt x="495300" y="59436"/>
                  </a:lnTo>
                  <a:lnTo>
                    <a:pt x="492252" y="62484"/>
                  </a:lnTo>
                  <a:lnTo>
                    <a:pt x="490728" y="67056"/>
                  </a:lnTo>
                  <a:lnTo>
                    <a:pt x="498348" y="70104"/>
                  </a:lnTo>
                  <a:lnTo>
                    <a:pt x="516636" y="73152"/>
                  </a:lnTo>
                  <a:lnTo>
                    <a:pt x="524256" y="73152"/>
                  </a:lnTo>
                  <a:lnTo>
                    <a:pt x="533400" y="71628"/>
                  </a:lnTo>
                  <a:lnTo>
                    <a:pt x="542544" y="71628"/>
                  </a:lnTo>
                  <a:lnTo>
                    <a:pt x="551688" y="70104"/>
                  </a:lnTo>
                  <a:lnTo>
                    <a:pt x="560832" y="70104"/>
                  </a:lnTo>
                  <a:lnTo>
                    <a:pt x="563880" y="67056"/>
                  </a:lnTo>
                  <a:close/>
                </a:path>
                <a:path w="629920" h="228600">
                  <a:moveTo>
                    <a:pt x="591312" y="36576"/>
                  </a:moveTo>
                  <a:lnTo>
                    <a:pt x="588264" y="33528"/>
                  </a:lnTo>
                  <a:lnTo>
                    <a:pt x="585216" y="32004"/>
                  </a:lnTo>
                  <a:lnTo>
                    <a:pt x="521208" y="32004"/>
                  </a:lnTo>
                  <a:lnTo>
                    <a:pt x="518160" y="33528"/>
                  </a:lnTo>
                  <a:lnTo>
                    <a:pt x="515112" y="39624"/>
                  </a:lnTo>
                  <a:lnTo>
                    <a:pt x="516636" y="42672"/>
                  </a:lnTo>
                  <a:lnTo>
                    <a:pt x="524256" y="44196"/>
                  </a:lnTo>
                  <a:lnTo>
                    <a:pt x="573024" y="44196"/>
                  </a:lnTo>
                  <a:lnTo>
                    <a:pt x="582168" y="45720"/>
                  </a:lnTo>
                  <a:lnTo>
                    <a:pt x="589788" y="42672"/>
                  </a:lnTo>
                  <a:lnTo>
                    <a:pt x="591312" y="39624"/>
                  </a:lnTo>
                  <a:lnTo>
                    <a:pt x="591312" y="36576"/>
                  </a:lnTo>
                  <a:close/>
                </a:path>
                <a:path w="629920" h="228600">
                  <a:moveTo>
                    <a:pt x="629412" y="12192"/>
                  </a:moveTo>
                  <a:lnTo>
                    <a:pt x="623316" y="9144"/>
                  </a:lnTo>
                  <a:lnTo>
                    <a:pt x="608076" y="6096"/>
                  </a:lnTo>
                  <a:lnTo>
                    <a:pt x="589788" y="6096"/>
                  </a:lnTo>
                  <a:lnTo>
                    <a:pt x="580644" y="7620"/>
                  </a:lnTo>
                  <a:lnTo>
                    <a:pt x="571500" y="7620"/>
                  </a:lnTo>
                  <a:lnTo>
                    <a:pt x="562356" y="6096"/>
                  </a:lnTo>
                  <a:lnTo>
                    <a:pt x="557784" y="7620"/>
                  </a:lnTo>
                  <a:lnTo>
                    <a:pt x="554736" y="10668"/>
                  </a:lnTo>
                  <a:lnTo>
                    <a:pt x="554736" y="13716"/>
                  </a:lnTo>
                  <a:lnTo>
                    <a:pt x="556260" y="16764"/>
                  </a:lnTo>
                  <a:lnTo>
                    <a:pt x="573024" y="16764"/>
                  </a:lnTo>
                  <a:lnTo>
                    <a:pt x="582168" y="18288"/>
                  </a:lnTo>
                  <a:lnTo>
                    <a:pt x="589788" y="19812"/>
                  </a:lnTo>
                  <a:lnTo>
                    <a:pt x="597408" y="19812"/>
                  </a:lnTo>
                  <a:lnTo>
                    <a:pt x="606552" y="21336"/>
                  </a:lnTo>
                  <a:lnTo>
                    <a:pt x="623316" y="21336"/>
                  </a:lnTo>
                  <a:lnTo>
                    <a:pt x="626364" y="19812"/>
                  </a:lnTo>
                  <a:lnTo>
                    <a:pt x="629412" y="16764"/>
                  </a:lnTo>
                  <a:lnTo>
                    <a:pt x="629412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5" name="object 9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4</a:t>
            </a:fld>
            <a:endParaRPr dirty="0"/>
          </a:p>
        </p:txBody>
      </p:sp>
      <p:sp>
        <p:nvSpPr>
          <p:cNvPr id="98" name="Date Placeholder 9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00785C40-217B-4557-961C-CB0E9A10E98D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6363" y="551687"/>
            <a:ext cx="48304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Independenţa</a:t>
            </a:r>
            <a:r>
              <a:rPr sz="4000" spc="-40" dirty="0"/>
              <a:t> </a:t>
            </a:r>
            <a:r>
              <a:rPr sz="4000" spc="-5" dirty="0"/>
              <a:t>datelor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08659" y="1281683"/>
            <a:ext cx="8615680" cy="4770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9600"/>
              </a:lnSpc>
              <a:spcBef>
                <a:spcPts val="10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Delimitare </a:t>
            </a:r>
            <a:r>
              <a:rPr sz="2400" spc="-10" dirty="0">
                <a:latin typeface="Times New Roman"/>
                <a:cs typeface="Times New Roman"/>
              </a:rPr>
              <a:t>netă </a:t>
            </a:r>
            <a:r>
              <a:rPr sz="2400" spc="-5" dirty="0">
                <a:latin typeface="Times New Roman"/>
                <a:cs typeface="Times New Roman"/>
              </a:rPr>
              <a:t>între aplicaţii şi </a:t>
            </a:r>
            <a:r>
              <a:rPr sz="2400" spc="-10" dirty="0">
                <a:latin typeface="Times New Roman"/>
                <a:cs typeface="Times New Roman"/>
              </a:rPr>
              <a:t>modul </a:t>
            </a:r>
            <a:r>
              <a:rPr sz="2400" spc="-5" dirty="0">
                <a:latin typeface="Times New Roman"/>
                <a:cs typeface="Times New Roman"/>
              </a:rPr>
              <a:t>de structurare </a:t>
            </a:r>
            <a:r>
              <a:rPr sz="2400" dirty="0">
                <a:latin typeface="Times New Roman"/>
                <a:cs typeface="Times New Roman"/>
              </a:rPr>
              <a:t>şi </a:t>
            </a:r>
            <a:r>
              <a:rPr sz="2400" spc="-5" dirty="0">
                <a:latin typeface="Times New Roman"/>
                <a:cs typeface="Times New Roman"/>
              </a:rPr>
              <a:t>memorare </a:t>
            </a:r>
            <a:r>
              <a:rPr sz="2400" dirty="0">
                <a:latin typeface="Times New Roman"/>
                <a:cs typeface="Times New Roman"/>
              </a:rPr>
              <a:t>a  datelor</a:t>
            </a:r>
            <a:endParaRPr sz="2400">
              <a:latin typeface="Times New Roman"/>
              <a:cs typeface="Times New Roman"/>
            </a:endParaRPr>
          </a:p>
          <a:p>
            <a:pPr marL="756285" marR="340995" lvl="1" indent="-287020" algn="just">
              <a:lnSpc>
                <a:spcPct val="109500"/>
              </a:lnSpc>
              <a:spcBef>
                <a:spcPts val="495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Abilitatea </a:t>
            </a:r>
            <a:r>
              <a:rPr sz="2000" dirty="0">
                <a:latin typeface="Times New Roman"/>
                <a:cs typeface="Times New Roman"/>
              </a:rPr>
              <a:t>de a </a:t>
            </a:r>
            <a:r>
              <a:rPr sz="2000" spc="-5" dirty="0">
                <a:latin typeface="Times New Roman"/>
                <a:cs typeface="Times New Roman"/>
              </a:rPr>
              <a:t>modifica </a:t>
            </a:r>
            <a:r>
              <a:rPr sz="2000" spc="-10" dirty="0">
                <a:latin typeface="Times New Roman"/>
                <a:cs typeface="Times New Roman"/>
              </a:rPr>
              <a:t>definiţia </a:t>
            </a:r>
            <a:r>
              <a:rPr sz="2000" spc="-5" dirty="0">
                <a:latin typeface="Times New Roman"/>
                <a:cs typeface="Times New Roman"/>
              </a:rPr>
              <a:t>schemei la </a:t>
            </a:r>
            <a:r>
              <a:rPr sz="2000" dirty="0">
                <a:latin typeface="Times New Roman"/>
                <a:cs typeface="Times New Roman"/>
              </a:rPr>
              <a:t>un </a:t>
            </a:r>
            <a:r>
              <a:rPr sz="2000" spc="-5" dirty="0">
                <a:latin typeface="Times New Roman"/>
                <a:cs typeface="Times New Roman"/>
              </a:rPr>
              <a:t>anumit nivel </a:t>
            </a:r>
            <a:r>
              <a:rPr sz="2000" spc="-10" dirty="0">
                <a:latin typeface="Times New Roman"/>
                <a:cs typeface="Times New Roman"/>
              </a:rPr>
              <a:t>fără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afecta  definiţia schemei la </a:t>
            </a:r>
            <a:r>
              <a:rPr sz="2000" dirty="0">
                <a:latin typeface="Times New Roman"/>
                <a:cs typeface="Times New Roman"/>
              </a:rPr>
              <a:t>un </a:t>
            </a:r>
            <a:r>
              <a:rPr sz="2000" spc="-5" dirty="0">
                <a:latin typeface="Times New Roman"/>
                <a:cs typeface="Times New Roman"/>
              </a:rPr>
              <a:t>nivel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superior</a:t>
            </a:r>
            <a:endParaRPr sz="2000">
              <a:latin typeface="Times New Roman"/>
              <a:cs typeface="Times New Roman"/>
            </a:endParaRPr>
          </a:p>
          <a:p>
            <a:pPr marL="355600" marR="775335" indent="-342900" algn="just">
              <a:lnSpc>
                <a:spcPct val="109600"/>
              </a:lnSpc>
              <a:spcBef>
                <a:spcPts val="58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5600" algn="l"/>
              </a:tabLst>
            </a:pPr>
            <a:r>
              <a:rPr sz="2400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Independenţa fizică </a:t>
            </a:r>
            <a:r>
              <a:rPr sz="2400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a </a:t>
            </a:r>
            <a:r>
              <a:rPr sz="2400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datelor</a:t>
            </a:r>
            <a:r>
              <a:rPr sz="2400" i="1" spc="-5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9999CA"/>
                </a:solidFill>
                <a:latin typeface="Times New Roman"/>
                <a:cs typeface="Times New Roman"/>
              </a:rPr>
              <a:t>- </a:t>
            </a:r>
            <a:r>
              <a:rPr sz="2400" spc="-5" dirty="0">
                <a:latin typeface="Times New Roman"/>
                <a:cs typeface="Times New Roman"/>
              </a:rPr>
              <a:t>imunitatea </a:t>
            </a:r>
            <a:r>
              <a:rPr sz="2400" spc="-10" dirty="0">
                <a:latin typeface="Times New Roman"/>
                <a:cs typeface="Times New Roman"/>
              </a:rPr>
              <a:t>aplicaţiilor faţă </a:t>
            </a:r>
            <a:r>
              <a:rPr sz="2400" dirty="0">
                <a:latin typeface="Times New Roman"/>
                <a:cs typeface="Times New Roman"/>
              </a:rPr>
              <a:t>de  </a:t>
            </a:r>
            <a:r>
              <a:rPr sz="2400" spc="-5" dirty="0">
                <a:latin typeface="Times New Roman"/>
                <a:cs typeface="Times New Roman"/>
              </a:rPr>
              <a:t>modificările în structura fizică de </a:t>
            </a:r>
            <a:r>
              <a:rPr sz="2400" spc="-10" dirty="0">
                <a:latin typeface="Times New Roman"/>
                <a:cs typeface="Times New Roman"/>
              </a:rPr>
              <a:t>memorare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datelor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725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i="1" spc="-5" dirty="0">
                <a:latin typeface="Times New Roman"/>
                <a:cs typeface="Times New Roman"/>
              </a:rPr>
              <a:t>Unul din avantajele majore ale </a:t>
            </a:r>
            <a:r>
              <a:rPr sz="2000" i="1" spc="-10" dirty="0">
                <a:latin typeface="Times New Roman"/>
                <a:cs typeface="Times New Roman"/>
              </a:rPr>
              <a:t>utilizării </a:t>
            </a:r>
            <a:r>
              <a:rPr sz="2000" i="1" dirty="0">
                <a:latin typeface="Times New Roman"/>
                <a:cs typeface="Times New Roman"/>
              </a:rPr>
              <a:t>unui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SGBD!</a:t>
            </a:r>
            <a:endParaRPr sz="2000">
              <a:latin typeface="Times New Roman"/>
              <a:cs typeface="Times New Roman"/>
            </a:endParaRPr>
          </a:p>
          <a:p>
            <a:pPr marL="355600" marR="372745" indent="-342900" algn="just">
              <a:lnSpc>
                <a:spcPct val="109800"/>
              </a:lnSpc>
              <a:spcBef>
                <a:spcPts val="56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5600" algn="l"/>
              </a:tabLst>
            </a:pPr>
            <a:r>
              <a:rPr sz="2400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Independenţa </a:t>
            </a:r>
            <a:r>
              <a:rPr sz="2400" i="1" u="heavy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logică a </a:t>
            </a:r>
            <a:r>
              <a:rPr sz="2400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Times New Roman"/>
                <a:cs typeface="Times New Roman"/>
              </a:rPr>
              <a:t>datelor</a:t>
            </a:r>
            <a:r>
              <a:rPr sz="2400" i="1" spc="-5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9999CA"/>
                </a:solidFill>
                <a:latin typeface="Times New Roman"/>
                <a:cs typeface="Times New Roman"/>
              </a:rPr>
              <a:t>- </a:t>
            </a:r>
            <a:r>
              <a:rPr sz="2400" spc="-5" dirty="0">
                <a:latin typeface="Times New Roman"/>
                <a:cs typeface="Times New Roman"/>
              </a:rPr>
              <a:t>imunitatea modelului </a:t>
            </a:r>
            <a:r>
              <a:rPr sz="2400" dirty="0">
                <a:latin typeface="Times New Roman"/>
                <a:cs typeface="Times New Roman"/>
              </a:rPr>
              <a:t>propriu al  </a:t>
            </a:r>
            <a:r>
              <a:rPr sz="2400" spc="-5" dirty="0">
                <a:latin typeface="Times New Roman"/>
                <a:cs typeface="Times New Roman"/>
              </a:rPr>
              <a:t>fiecărui utilizator faţă de </a:t>
            </a:r>
            <a:r>
              <a:rPr sz="2400" spc="-10" dirty="0">
                <a:latin typeface="Times New Roman"/>
                <a:cs typeface="Times New Roman"/>
              </a:rPr>
              <a:t>modificările </a:t>
            </a:r>
            <a:r>
              <a:rPr sz="2400" spc="-5" dirty="0">
                <a:latin typeface="Times New Roman"/>
                <a:cs typeface="Times New Roman"/>
              </a:rPr>
              <a:t>în structura logică globală  (schema conceptuală)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bazei </a:t>
            </a:r>
            <a:r>
              <a:rPr sz="2400" spc="-10" dirty="0">
                <a:latin typeface="Times New Roman"/>
                <a:cs typeface="Times New Roman"/>
              </a:rPr>
              <a:t>de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date</a:t>
            </a:r>
            <a:endParaRPr sz="2400">
              <a:latin typeface="Times New Roman"/>
              <a:cs typeface="Times New Roman"/>
            </a:endParaRPr>
          </a:p>
          <a:p>
            <a:pPr marL="756285" marR="37465" lvl="1" indent="-287020">
              <a:lnSpc>
                <a:spcPct val="110000"/>
              </a:lnSpc>
              <a:spcBef>
                <a:spcPts val="470"/>
              </a:spcBef>
              <a:buClr>
                <a:srgbClr val="9999CA"/>
              </a:buClr>
              <a:buSzPct val="77777"/>
              <a:buFont typeface="Arial"/>
              <a:buChar char="□"/>
              <a:tabLst>
                <a:tab pos="756285" algn="l"/>
                <a:tab pos="756920" algn="l"/>
              </a:tabLst>
            </a:pPr>
            <a:r>
              <a:rPr sz="1800" spc="-5" dirty="0">
                <a:latin typeface="Times New Roman"/>
                <a:cs typeface="Times New Roman"/>
              </a:rPr>
              <a:t>Independenţa logică </a:t>
            </a:r>
            <a:r>
              <a:rPr sz="1800" dirty="0">
                <a:latin typeface="Times New Roman"/>
                <a:cs typeface="Times New Roman"/>
              </a:rPr>
              <a:t>este greu de </a:t>
            </a:r>
            <a:r>
              <a:rPr sz="1800" spc="-10" dirty="0">
                <a:latin typeface="Times New Roman"/>
                <a:cs typeface="Times New Roman"/>
              </a:rPr>
              <a:t>obţinut </a:t>
            </a:r>
            <a:r>
              <a:rPr sz="1800" spc="-5" dirty="0">
                <a:latin typeface="Times New Roman"/>
                <a:cs typeface="Times New Roman"/>
              </a:rPr>
              <a:t>dacă aplicaţiile </a:t>
            </a:r>
            <a:r>
              <a:rPr sz="1800" dirty="0">
                <a:latin typeface="Times New Roman"/>
                <a:cs typeface="Times New Roman"/>
              </a:rPr>
              <a:t>sunt puternic </a:t>
            </a:r>
            <a:r>
              <a:rPr sz="1800" spc="-5" dirty="0">
                <a:latin typeface="Times New Roman"/>
                <a:cs typeface="Times New Roman"/>
              </a:rPr>
              <a:t>dependente </a:t>
            </a:r>
            <a:r>
              <a:rPr sz="1800" dirty="0">
                <a:latin typeface="Times New Roman"/>
                <a:cs typeface="Times New Roman"/>
              </a:rPr>
              <a:t>de  </a:t>
            </a:r>
            <a:r>
              <a:rPr sz="1800" spc="-5" dirty="0">
                <a:latin typeface="Times New Roman"/>
                <a:cs typeface="Times New Roman"/>
              </a:rPr>
              <a:t>structura logică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datelor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76CF6228-DB01-4D8F-BEF8-D9EBBE4389A3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551687"/>
            <a:ext cx="42602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Instanţe </a:t>
            </a:r>
            <a:r>
              <a:rPr sz="4000" dirty="0"/>
              <a:t>şi</a:t>
            </a:r>
            <a:r>
              <a:rPr sz="4000" spc="-50" dirty="0"/>
              <a:t> </a:t>
            </a:r>
            <a:r>
              <a:rPr sz="4000" spc="-10" dirty="0"/>
              <a:t>scheme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42544" y="1514855"/>
            <a:ext cx="8794750" cy="40468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2875"/>
              </a:lnSpc>
              <a:spcBef>
                <a:spcPts val="10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Bazele de date se </a:t>
            </a:r>
            <a:r>
              <a:rPr sz="2400" spc="-10" dirty="0">
                <a:latin typeface="Times New Roman"/>
                <a:cs typeface="Times New Roman"/>
              </a:rPr>
              <a:t>schimbă </a:t>
            </a:r>
            <a:r>
              <a:rPr sz="2400" dirty="0">
                <a:latin typeface="Times New Roman"/>
                <a:cs typeface="Times New Roman"/>
              </a:rPr>
              <a:t>în</a:t>
            </a:r>
            <a:r>
              <a:rPr sz="2400" spc="-5" dirty="0">
                <a:latin typeface="Times New Roman"/>
                <a:cs typeface="Times New Roman"/>
              </a:rPr>
              <a:t> timp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ts val="2875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Datele conţinute </a:t>
            </a:r>
            <a:r>
              <a:rPr sz="2400" dirty="0">
                <a:latin typeface="Times New Roman"/>
                <a:cs typeface="Times New Roman"/>
              </a:rPr>
              <a:t>într-o </a:t>
            </a:r>
            <a:r>
              <a:rPr sz="2400" spc="-10" dirty="0">
                <a:latin typeface="Times New Roman"/>
                <a:cs typeface="Times New Roman"/>
              </a:rPr>
              <a:t>bază </a:t>
            </a:r>
            <a:r>
              <a:rPr sz="2400" spc="-5" dirty="0">
                <a:latin typeface="Times New Roman"/>
                <a:cs typeface="Times New Roman"/>
              </a:rPr>
              <a:t>de date la un </a:t>
            </a:r>
            <a:r>
              <a:rPr sz="2400" spc="-10" dirty="0">
                <a:latin typeface="Times New Roman"/>
                <a:cs typeface="Times New Roman"/>
              </a:rPr>
              <a:t>moment </a:t>
            </a:r>
            <a:r>
              <a:rPr sz="2400" spc="-5" dirty="0">
                <a:latin typeface="Times New Roman"/>
                <a:cs typeface="Times New Roman"/>
              </a:rPr>
              <a:t>dat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reprezintă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b="1" spc="-5" dirty="0">
                <a:solidFill>
                  <a:srgbClr val="666699"/>
                </a:solidFill>
                <a:latin typeface="Times New Roman"/>
                <a:cs typeface="Times New Roman"/>
              </a:rPr>
              <a:t>instanţa </a:t>
            </a:r>
            <a:r>
              <a:rPr sz="2400" dirty="0">
                <a:latin typeface="Times New Roman"/>
                <a:cs typeface="Times New Roman"/>
              </a:rPr>
              <a:t>bazei de date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ts val="2875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Structura proiectată pentru </a:t>
            </a:r>
            <a:r>
              <a:rPr sz="2400" dirty="0">
                <a:latin typeface="Times New Roman"/>
                <a:cs typeface="Times New Roman"/>
              </a:rPr>
              <a:t>o </a:t>
            </a:r>
            <a:r>
              <a:rPr sz="2400" spc="-10" dirty="0">
                <a:latin typeface="Times New Roman"/>
                <a:cs typeface="Times New Roman"/>
              </a:rPr>
              <a:t>bază </a:t>
            </a:r>
            <a:r>
              <a:rPr sz="2400" spc="-5" dirty="0">
                <a:latin typeface="Times New Roman"/>
                <a:cs typeface="Times New Roman"/>
              </a:rPr>
              <a:t>de date reprezintă </a:t>
            </a:r>
            <a:r>
              <a:rPr sz="2400" b="1" spc="-5" dirty="0">
                <a:solidFill>
                  <a:srgbClr val="FF0066"/>
                </a:solidFill>
                <a:latin typeface="Times New Roman"/>
                <a:cs typeface="Times New Roman"/>
              </a:rPr>
              <a:t>schema</a:t>
            </a:r>
            <a:r>
              <a:rPr sz="2400" b="1" spc="30" dirty="0">
                <a:solidFill>
                  <a:srgbClr val="FF0066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acesteia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ts val="2875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Analogia cu </a:t>
            </a:r>
            <a:r>
              <a:rPr sz="2400" spc="-5" dirty="0">
                <a:latin typeface="Times New Roman"/>
                <a:cs typeface="Times New Roman"/>
              </a:rPr>
              <a:t>limbajele </a:t>
            </a:r>
            <a:r>
              <a:rPr sz="2400" spc="-1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programare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Definiţia tipului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dată </a:t>
            </a:r>
            <a:r>
              <a:rPr sz="2000" dirty="0">
                <a:latin typeface="Times New Roman"/>
                <a:cs typeface="Times New Roman"/>
              </a:rPr>
              <a:t>—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schema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Valoarea unei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variabile—instanţa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9999CA"/>
              </a:buClr>
              <a:buFont typeface="Arial"/>
              <a:buChar char="□"/>
            </a:pPr>
            <a:endParaRPr sz="2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Corespunzător nivelurilor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abstractizare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există: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schema fizică,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schema conceptuală,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subschemele (vederile sau schemele externe)(pot </a:t>
            </a:r>
            <a:r>
              <a:rPr sz="2000" dirty="0">
                <a:latin typeface="Times New Roman"/>
                <a:cs typeface="Times New Roman"/>
              </a:rPr>
              <a:t>fi </a:t>
            </a:r>
            <a:r>
              <a:rPr sz="2000" spc="-10" dirty="0">
                <a:latin typeface="Times New Roman"/>
                <a:cs typeface="Times New Roman"/>
              </a:rPr>
              <a:t>mai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multe)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2AFC1C87-4913-4E5B-8B9C-9B5711492B9A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75487"/>
            <a:ext cx="7677784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Sistemul de gestiune a bazelor de  </a:t>
            </a:r>
            <a:r>
              <a:rPr sz="4000" spc="-10" dirty="0"/>
              <a:t>date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42544" y="1972056"/>
            <a:ext cx="8417560" cy="23241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  <a:tab pos="2684145" algn="l"/>
                <a:tab pos="5276215" algn="l"/>
              </a:tabLst>
            </a:pPr>
            <a:r>
              <a:rPr sz="2000" dirty="0">
                <a:latin typeface="Times New Roman"/>
                <a:cs typeface="Times New Roman"/>
              </a:rPr>
              <a:t>SGBD – </a:t>
            </a:r>
            <a:r>
              <a:rPr sz="2000" spc="-5" dirty="0">
                <a:latin typeface="Times New Roman"/>
                <a:cs typeface="Times New Roman"/>
              </a:rPr>
              <a:t>un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sistem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	</a:t>
            </a:r>
            <a:r>
              <a:rPr sz="2000" spc="-10" dirty="0">
                <a:latin typeface="Times New Roman"/>
                <a:cs typeface="Times New Roman"/>
              </a:rPr>
              <a:t>programe </a:t>
            </a:r>
            <a:r>
              <a:rPr sz="2000" dirty="0">
                <a:latin typeface="Times New Roman"/>
                <a:cs typeface="Times New Roman"/>
              </a:rPr>
              <a:t>care </a:t>
            </a:r>
            <a:r>
              <a:rPr sz="2000" spc="-10" dirty="0">
                <a:latin typeface="Times New Roman"/>
                <a:cs typeface="Times New Roman"/>
              </a:rPr>
              <a:t>permite </a:t>
            </a:r>
            <a:r>
              <a:rPr sz="2000" spc="-5" dirty="0">
                <a:latin typeface="Times New Roman"/>
                <a:cs typeface="Times New Roman"/>
              </a:rPr>
              <a:t>utilizatorului definirea, crearea </a:t>
            </a:r>
            <a:r>
              <a:rPr sz="2000" dirty="0">
                <a:latin typeface="Times New Roman"/>
                <a:cs typeface="Times New Roman"/>
              </a:rPr>
              <a:t>şi  </a:t>
            </a:r>
            <a:r>
              <a:rPr sz="2000" spc="-5" dirty="0">
                <a:latin typeface="Times New Roman"/>
                <a:cs typeface="Times New Roman"/>
              </a:rPr>
              <a:t>întreţinerea bazei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date </a:t>
            </a:r>
            <a:r>
              <a:rPr sz="2000" dirty="0">
                <a:latin typeface="Times New Roman"/>
                <a:cs typeface="Times New Roman"/>
              </a:rPr>
              <a:t>şi </a:t>
            </a:r>
            <a:r>
              <a:rPr sz="2000" spc="-5" dirty="0">
                <a:latin typeface="Times New Roman"/>
                <a:cs typeface="Times New Roman"/>
              </a:rPr>
              <a:t>accesul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controlat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	</a:t>
            </a:r>
            <a:r>
              <a:rPr sz="2000" spc="-10" dirty="0">
                <a:latin typeface="Times New Roman"/>
                <a:cs typeface="Times New Roman"/>
              </a:rPr>
              <a:t>aceasta.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7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spc="-5" dirty="0">
                <a:latin typeface="Times New Roman"/>
                <a:cs typeface="Times New Roman"/>
              </a:rPr>
              <a:t>Oferă:</a:t>
            </a:r>
            <a:endParaRPr sz="2000">
              <a:latin typeface="Times New Roman"/>
              <a:cs typeface="Times New Roman"/>
            </a:endParaRPr>
          </a:p>
          <a:p>
            <a:pPr marL="1155700" lvl="1" indent="-228600">
              <a:lnSpc>
                <a:spcPct val="100000"/>
              </a:lnSpc>
              <a:spcBef>
                <a:spcPts val="455"/>
              </a:spcBef>
              <a:buClr>
                <a:srgbClr val="00007B"/>
              </a:buClr>
              <a:buSzPct val="66666"/>
              <a:buFont typeface="Arial"/>
              <a:buChar char="■"/>
              <a:tabLst>
                <a:tab pos="1155700" algn="l"/>
              </a:tabLst>
            </a:pPr>
            <a:r>
              <a:rPr sz="1800" spc="-5" dirty="0">
                <a:latin typeface="Times New Roman"/>
                <a:cs typeface="Times New Roman"/>
              </a:rPr>
              <a:t>Facilităţi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definire </a:t>
            </a:r>
            <a:r>
              <a:rPr sz="1800" dirty="0">
                <a:latin typeface="Times New Roman"/>
                <a:cs typeface="Times New Roman"/>
              </a:rPr>
              <a:t>a datelor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(DDL)</a:t>
            </a:r>
            <a:endParaRPr sz="1800">
              <a:latin typeface="Times New Roman"/>
              <a:cs typeface="Times New Roman"/>
            </a:endParaRPr>
          </a:p>
          <a:p>
            <a:pPr marL="1155700" lvl="1" indent="-228600">
              <a:lnSpc>
                <a:spcPct val="100000"/>
              </a:lnSpc>
              <a:spcBef>
                <a:spcPts val="445"/>
              </a:spcBef>
              <a:buClr>
                <a:srgbClr val="00007B"/>
              </a:buClr>
              <a:buSzPct val="66666"/>
              <a:buFont typeface="Arial"/>
              <a:buChar char="■"/>
              <a:tabLst>
                <a:tab pos="1155700" algn="l"/>
              </a:tabLst>
            </a:pPr>
            <a:r>
              <a:rPr sz="1800" spc="-5" dirty="0">
                <a:latin typeface="Times New Roman"/>
                <a:cs typeface="Times New Roman"/>
              </a:rPr>
              <a:t>Facilităţi </a:t>
            </a:r>
            <a:r>
              <a:rPr sz="1800" spc="-1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manipulare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datelor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(DML)</a:t>
            </a:r>
            <a:endParaRPr sz="1800">
              <a:latin typeface="Times New Roman"/>
              <a:cs typeface="Times New Roman"/>
            </a:endParaRPr>
          </a:p>
          <a:p>
            <a:pPr marL="1155700" lvl="1" indent="-228600">
              <a:lnSpc>
                <a:spcPct val="100000"/>
              </a:lnSpc>
              <a:spcBef>
                <a:spcPts val="440"/>
              </a:spcBef>
              <a:buClr>
                <a:srgbClr val="00007B"/>
              </a:buClr>
              <a:buSzPct val="66666"/>
              <a:buFont typeface="Arial"/>
              <a:buChar char="■"/>
              <a:tabLst>
                <a:tab pos="1155700" algn="l"/>
              </a:tabLst>
            </a:pPr>
            <a:r>
              <a:rPr sz="1800" dirty="0">
                <a:latin typeface="Times New Roman"/>
                <a:cs typeface="Times New Roman"/>
              </a:rPr>
              <a:t>Un sistem de </a:t>
            </a:r>
            <a:r>
              <a:rPr sz="1800" spc="-5" dirty="0">
                <a:latin typeface="Times New Roman"/>
                <a:cs typeface="Times New Roman"/>
              </a:rPr>
              <a:t>securitate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datelor</a:t>
            </a:r>
            <a:endParaRPr sz="1800">
              <a:latin typeface="Times New Roman"/>
              <a:cs typeface="Times New Roman"/>
            </a:endParaRPr>
          </a:p>
          <a:p>
            <a:pPr marL="1155700" lvl="1" indent="-228600">
              <a:lnSpc>
                <a:spcPct val="100000"/>
              </a:lnSpc>
              <a:spcBef>
                <a:spcPts val="434"/>
              </a:spcBef>
              <a:buClr>
                <a:srgbClr val="00007B"/>
              </a:buClr>
              <a:buSzPct val="66666"/>
              <a:buFont typeface="Arial"/>
              <a:buChar char="■"/>
              <a:tabLst>
                <a:tab pos="1155700" algn="l"/>
              </a:tabLst>
            </a:pPr>
            <a:r>
              <a:rPr sz="1800" spc="-5" dirty="0">
                <a:latin typeface="Times New Roman"/>
                <a:cs typeface="Times New Roman"/>
              </a:rPr>
              <a:t>Posibilităţi </a:t>
            </a:r>
            <a:r>
              <a:rPr sz="180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gestiune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tranzacţiilor,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etc.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7F636979-F380-459E-B7E9-4A590E8679E1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780287"/>
            <a:ext cx="31019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Mediul</a:t>
            </a:r>
            <a:r>
              <a:rPr sz="4000" spc="-65" dirty="0"/>
              <a:t> </a:t>
            </a:r>
            <a:r>
              <a:rPr sz="4000" spc="-5" dirty="0"/>
              <a:t>SGBD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1138936" y="3135376"/>
            <a:ext cx="1427988" cy="6873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55816" y="893572"/>
            <a:ext cx="1018032" cy="9433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876808" y="1685532"/>
            <a:ext cx="7760334" cy="1278255"/>
            <a:chOff x="876808" y="1685532"/>
            <a:chExt cx="7760334" cy="1278255"/>
          </a:xfrm>
        </p:grpSpPr>
        <p:sp>
          <p:nvSpPr>
            <p:cNvPr id="6" name="object 6"/>
            <p:cNvSpPr/>
            <p:nvPr/>
          </p:nvSpPr>
          <p:spPr>
            <a:xfrm>
              <a:off x="3848608" y="1704582"/>
              <a:ext cx="1899285" cy="1240155"/>
            </a:xfrm>
            <a:custGeom>
              <a:avLst/>
              <a:gdLst/>
              <a:ahLst/>
              <a:cxnLst/>
              <a:rect l="l" t="t" r="r" b="b"/>
              <a:pathLst>
                <a:path w="1899285" h="1240155">
                  <a:moveTo>
                    <a:pt x="0" y="164349"/>
                  </a:moveTo>
                  <a:lnTo>
                    <a:pt x="0" y="1075701"/>
                  </a:lnTo>
                  <a:lnTo>
                    <a:pt x="32158" y="1048176"/>
                  </a:lnTo>
                  <a:lnTo>
                    <a:pt x="64318" y="1023499"/>
                  </a:lnTo>
                  <a:lnTo>
                    <a:pt x="96477" y="1001569"/>
                  </a:lnTo>
                  <a:lnTo>
                    <a:pt x="160795" y="965552"/>
                  </a:lnTo>
                  <a:lnTo>
                    <a:pt x="225115" y="939326"/>
                  </a:lnTo>
                  <a:lnTo>
                    <a:pt x="289436" y="922092"/>
                  </a:lnTo>
                  <a:lnTo>
                    <a:pt x="353758" y="913050"/>
                  </a:lnTo>
                  <a:lnTo>
                    <a:pt x="385920" y="911352"/>
                  </a:lnTo>
                  <a:lnTo>
                    <a:pt x="418083" y="911401"/>
                  </a:lnTo>
                  <a:lnTo>
                    <a:pt x="482409" y="916347"/>
                  </a:lnTo>
                  <a:lnTo>
                    <a:pt x="546739" y="927087"/>
                  </a:lnTo>
                  <a:lnTo>
                    <a:pt x="611071" y="942823"/>
                  </a:lnTo>
                  <a:lnTo>
                    <a:pt x="675407" y="962754"/>
                  </a:lnTo>
                  <a:lnTo>
                    <a:pt x="739746" y="986083"/>
                  </a:lnTo>
                  <a:lnTo>
                    <a:pt x="804090" y="1012009"/>
                  </a:lnTo>
                  <a:lnTo>
                    <a:pt x="900614" y="1054021"/>
                  </a:lnTo>
                  <a:lnTo>
                    <a:pt x="1029330" y="1111668"/>
                  </a:lnTo>
                  <a:lnTo>
                    <a:pt x="1061513" y="1125705"/>
                  </a:lnTo>
                  <a:lnTo>
                    <a:pt x="1125882" y="1152631"/>
                  </a:lnTo>
                  <a:lnTo>
                    <a:pt x="1190258" y="1177358"/>
                  </a:lnTo>
                  <a:lnTo>
                    <a:pt x="1254640" y="1199088"/>
                  </a:lnTo>
                  <a:lnTo>
                    <a:pt x="1319029" y="1217022"/>
                  </a:lnTo>
                  <a:lnTo>
                    <a:pt x="1383426" y="1230360"/>
                  </a:lnTo>
                  <a:lnTo>
                    <a:pt x="1447830" y="1238303"/>
                  </a:lnTo>
                  <a:lnTo>
                    <a:pt x="1512242" y="1240051"/>
                  </a:lnTo>
                  <a:lnTo>
                    <a:pt x="1544451" y="1238352"/>
                  </a:lnTo>
                  <a:lnTo>
                    <a:pt x="1608876" y="1229311"/>
                  </a:lnTo>
                  <a:lnTo>
                    <a:pt x="1673310" y="1212076"/>
                  </a:lnTo>
                  <a:lnTo>
                    <a:pt x="1737753" y="1185850"/>
                  </a:lnTo>
                  <a:lnTo>
                    <a:pt x="1802206" y="1149833"/>
                  </a:lnTo>
                  <a:lnTo>
                    <a:pt x="1834436" y="1127903"/>
                  </a:lnTo>
                  <a:lnTo>
                    <a:pt x="1866668" y="1103226"/>
                  </a:lnTo>
                  <a:lnTo>
                    <a:pt x="1898903" y="1075701"/>
                  </a:lnTo>
                  <a:lnTo>
                    <a:pt x="1898903" y="164349"/>
                  </a:lnTo>
                  <a:lnTo>
                    <a:pt x="1866668" y="191874"/>
                  </a:lnTo>
                  <a:lnTo>
                    <a:pt x="1834436" y="216551"/>
                  </a:lnTo>
                  <a:lnTo>
                    <a:pt x="1802206" y="238481"/>
                  </a:lnTo>
                  <a:lnTo>
                    <a:pt x="1737753" y="274498"/>
                  </a:lnTo>
                  <a:lnTo>
                    <a:pt x="1673310" y="300724"/>
                  </a:lnTo>
                  <a:lnTo>
                    <a:pt x="1608876" y="317959"/>
                  </a:lnTo>
                  <a:lnTo>
                    <a:pt x="1544451" y="327000"/>
                  </a:lnTo>
                  <a:lnTo>
                    <a:pt x="1512242" y="328699"/>
                  </a:lnTo>
                  <a:lnTo>
                    <a:pt x="1480035" y="328649"/>
                  </a:lnTo>
                  <a:lnTo>
                    <a:pt x="1415627" y="323703"/>
                  </a:lnTo>
                  <a:lnTo>
                    <a:pt x="1351227" y="312963"/>
                  </a:lnTo>
                  <a:lnTo>
                    <a:pt x="1286834" y="297228"/>
                  </a:lnTo>
                  <a:lnTo>
                    <a:pt x="1222448" y="277296"/>
                  </a:lnTo>
                  <a:lnTo>
                    <a:pt x="1158069" y="253967"/>
                  </a:lnTo>
                  <a:lnTo>
                    <a:pt x="1093697" y="228041"/>
                  </a:lnTo>
                  <a:lnTo>
                    <a:pt x="997149" y="186029"/>
                  </a:lnTo>
                  <a:lnTo>
                    <a:pt x="868438" y="128382"/>
                  </a:lnTo>
                  <a:lnTo>
                    <a:pt x="836263" y="114345"/>
                  </a:lnTo>
                  <a:lnTo>
                    <a:pt x="771918" y="87420"/>
                  </a:lnTo>
                  <a:lnTo>
                    <a:pt x="707576" y="62692"/>
                  </a:lnTo>
                  <a:lnTo>
                    <a:pt x="643239" y="40962"/>
                  </a:lnTo>
                  <a:lnTo>
                    <a:pt x="578904" y="23028"/>
                  </a:lnTo>
                  <a:lnTo>
                    <a:pt x="514574" y="9691"/>
                  </a:lnTo>
                  <a:lnTo>
                    <a:pt x="450246" y="1748"/>
                  </a:lnTo>
                  <a:lnTo>
                    <a:pt x="385920" y="0"/>
                  </a:lnTo>
                  <a:lnTo>
                    <a:pt x="353758" y="1698"/>
                  </a:lnTo>
                  <a:lnTo>
                    <a:pt x="289436" y="10740"/>
                  </a:lnTo>
                  <a:lnTo>
                    <a:pt x="225115" y="27974"/>
                  </a:lnTo>
                  <a:lnTo>
                    <a:pt x="160795" y="54200"/>
                  </a:lnTo>
                  <a:lnTo>
                    <a:pt x="96477" y="90217"/>
                  </a:lnTo>
                  <a:lnTo>
                    <a:pt x="64318" y="112147"/>
                  </a:lnTo>
                  <a:lnTo>
                    <a:pt x="32158" y="136824"/>
                  </a:lnTo>
                  <a:lnTo>
                    <a:pt x="0" y="164349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48608" y="1704582"/>
              <a:ext cx="1899285" cy="1240155"/>
            </a:xfrm>
            <a:custGeom>
              <a:avLst/>
              <a:gdLst/>
              <a:ahLst/>
              <a:cxnLst/>
              <a:rect l="l" t="t" r="r" b="b"/>
              <a:pathLst>
                <a:path w="1899285" h="1240155">
                  <a:moveTo>
                    <a:pt x="1898903" y="164349"/>
                  </a:moveTo>
                  <a:lnTo>
                    <a:pt x="1866668" y="191874"/>
                  </a:lnTo>
                  <a:lnTo>
                    <a:pt x="1834436" y="216551"/>
                  </a:lnTo>
                  <a:lnTo>
                    <a:pt x="1802206" y="238481"/>
                  </a:lnTo>
                  <a:lnTo>
                    <a:pt x="1737753" y="274498"/>
                  </a:lnTo>
                  <a:lnTo>
                    <a:pt x="1673310" y="300724"/>
                  </a:lnTo>
                  <a:lnTo>
                    <a:pt x="1608876" y="317959"/>
                  </a:lnTo>
                  <a:lnTo>
                    <a:pt x="1544451" y="327000"/>
                  </a:lnTo>
                  <a:lnTo>
                    <a:pt x="1512242" y="328699"/>
                  </a:lnTo>
                  <a:lnTo>
                    <a:pt x="1480035" y="328649"/>
                  </a:lnTo>
                  <a:lnTo>
                    <a:pt x="1415627" y="323703"/>
                  </a:lnTo>
                  <a:lnTo>
                    <a:pt x="1351227" y="312963"/>
                  </a:lnTo>
                  <a:lnTo>
                    <a:pt x="1286834" y="297228"/>
                  </a:lnTo>
                  <a:lnTo>
                    <a:pt x="1222448" y="277296"/>
                  </a:lnTo>
                  <a:lnTo>
                    <a:pt x="1158069" y="253967"/>
                  </a:lnTo>
                  <a:lnTo>
                    <a:pt x="1093697" y="228041"/>
                  </a:lnTo>
                  <a:lnTo>
                    <a:pt x="1029330" y="200316"/>
                  </a:lnTo>
                  <a:lnTo>
                    <a:pt x="964969" y="171593"/>
                  </a:lnTo>
                  <a:lnTo>
                    <a:pt x="932791" y="157106"/>
                  </a:lnTo>
                  <a:lnTo>
                    <a:pt x="900614" y="142669"/>
                  </a:lnTo>
                  <a:lnTo>
                    <a:pt x="836263" y="114345"/>
                  </a:lnTo>
                  <a:lnTo>
                    <a:pt x="771918" y="87420"/>
                  </a:lnTo>
                  <a:lnTo>
                    <a:pt x="707576" y="62692"/>
                  </a:lnTo>
                  <a:lnTo>
                    <a:pt x="643239" y="40962"/>
                  </a:lnTo>
                  <a:lnTo>
                    <a:pt x="578904" y="23028"/>
                  </a:lnTo>
                  <a:lnTo>
                    <a:pt x="514574" y="9691"/>
                  </a:lnTo>
                  <a:lnTo>
                    <a:pt x="450246" y="1748"/>
                  </a:lnTo>
                  <a:lnTo>
                    <a:pt x="385920" y="0"/>
                  </a:lnTo>
                  <a:lnTo>
                    <a:pt x="353758" y="1698"/>
                  </a:lnTo>
                  <a:lnTo>
                    <a:pt x="289436" y="10740"/>
                  </a:lnTo>
                  <a:lnTo>
                    <a:pt x="225115" y="27974"/>
                  </a:lnTo>
                  <a:lnTo>
                    <a:pt x="160795" y="54200"/>
                  </a:lnTo>
                  <a:lnTo>
                    <a:pt x="96477" y="90217"/>
                  </a:lnTo>
                  <a:lnTo>
                    <a:pt x="64318" y="112147"/>
                  </a:lnTo>
                  <a:lnTo>
                    <a:pt x="32158" y="136824"/>
                  </a:lnTo>
                  <a:lnTo>
                    <a:pt x="0" y="164349"/>
                  </a:lnTo>
                  <a:lnTo>
                    <a:pt x="0" y="1075701"/>
                  </a:lnTo>
                  <a:lnTo>
                    <a:pt x="32158" y="1048176"/>
                  </a:lnTo>
                  <a:lnTo>
                    <a:pt x="64318" y="1023499"/>
                  </a:lnTo>
                  <a:lnTo>
                    <a:pt x="96477" y="1001569"/>
                  </a:lnTo>
                  <a:lnTo>
                    <a:pt x="160795" y="965552"/>
                  </a:lnTo>
                  <a:lnTo>
                    <a:pt x="225115" y="939326"/>
                  </a:lnTo>
                  <a:lnTo>
                    <a:pt x="289436" y="922092"/>
                  </a:lnTo>
                  <a:lnTo>
                    <a:pt x="353758" y="913050"/>
                  </a:lnTo>
                  <a:lnTo>
                    <a:pt x="385920" y="911352"/>
                  </a:lnTo>
                  <a:lnTo>
                    <a:pt x="418083" y="911401"/>
                  </a:lnTo>
                  <a:lnTo>
                    <a:pt x="482409" y="916347"/>
                  </a:lnTo>
                  <a:lnTo>
                    <a:pt x="546739" y="927087"/>
                  </a:lnTo>
                  <a:lnTo>
                    <a:pt x="611071" y="942823"/>
                  </a:lnTo>
                  <a:lnTo>
                    <a:pt x="675407" y="962754"/>
                  </a:lnTo>
                  <a:lnTo>
                    <a:pt x="739746" y="986083"/>
                  </a:lnTo>
                  <a:lnTo>
                    <a:pt x="804090" y="1012009"/>
                  </a:lnTo>
                  <a:lnTo>
                    <a:pt x="868438" y="1039734"/>
                  </a:lnTo>
                  <a:lnTo>
                    <a:pt x="932791" y="1068458"/>
                  </a:lnTo>
                  <a:lnTo>
                    <a:pt x="964969" y="1082945"/>
                  </a:lnTo>
                  <a:lnTo>
                    <a:pt x="997149" y="1097381"/>
                  </a:lnTo>
                  <a:lnTo>
                    <a:pt x="1061513" y="1125705"/>
                  </a:lnTo>
                  <a:lnTo>
                    <a:pt x="1125882" y="1152631"/>
                  </a:lnTo>
                  <a:lnTo>
                    <a:pt x="1190258" y="1177358"/>
                  </a:lnTo>
                  <a:lnTo>
                    <a:pt x="1254640" y="1199088"/>
                  </a:lnTo>
                  <a:lnTo>
                    <a:pt x="1319029" y="1217022"/>
                  </a:lnTo>
                  <a:lnTo>
                    <a:pt x="1383426" y="1230360"/>
                  </a:lnTo>
                  <a:lnTo>
                    <a:pt x="1447830" y="1238303"/>
                  </a:lnTo>
                  <a:lnTo>
                    <a:pt x="1512242" y="1240051"/>
                  </a:lnTo>
                  <a:lnTo>
                    <a:pt x="1544451" y="1238352"/>
                  </a:lnTo>
                  <a:lnTo>
                    <a:pt x="1608876" y="1229311"/>
                  </a:lnTo>
                  <a:lnTo>
                    <a:pt x="1673310" y="1212076"/>
                  </a:lnTo>
                  <a:lnTo>
                    <a:pt x="1737753" y="1185850"/>
                  </a:lnTo>
                  <a:lnTo>
                    <a:pt x="1802206" y="1149833"/>
                  </a:lnTo>
                  <a:lnTo>
                    <a:pt x="1834436" y="1127903"/>
                  </a:lnTo>
                  <a:lnTo>
                    <a:pt x="1866668" y="1103226"/>
                  </a:lnTo>
                  <a:lnTo>
                    <a:pt x="1898903" y="1075701"/>
                  </a:lnTo>
                  <a:lnTo>
                    <a:pt x="1898903" y="164349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47511" y="1932940"/>
              <a:ext cx="2889885" cy="899160"/>
            </a:xfrm>
            <a:custGeom>
              <a:avLst/>
              <a:gdLst/>
              <a:ahLst/>
              <a:cxnLst/>
              <a:rect l="l" t="t" r="r" b="b"/>
              <a:pathLst>
                <a:path w="2889884" h="899160">
                  <a:moveTo>
                    <a:pt x="0" y="0"/>
                  </a:moveTo>
                  <a:lnTo>
                    <a:pt x="0" y="899160"/>
                  </a:lnTo>
                  <a:lnTo>
                    <a:pt x="2889504" y="899160"/>
                  </a:lnTo>
                  <a:lnTo>
                    <a:pt x="2889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A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76808" y="1932940"/>
              <a:ext cx="2943225" cy="899160"/>
            </a:xfrm>
            <a:custGeom>
              <a:avLst/>
              <a:gdLst/>
              <a:ahLst/>
              <a:cxnLst/>
              <a:rect l="l" t="t" r="r" b="b"/>
              <a:pathLst>
                <a:path w="2943225" h="899160">
                  <a:moveTo>
                    <a:pt x="0" y="0"/>
                  </a:moveTo>
                  <a:lnTo>
                    <a:pt x="0" y="899160"/>
                  </a:lnTo>
                  <a:lnTo>
                    <a:pt x="2942844" y="899160"/>
                  </a:lnTo>
                  <a:lnTo>
                    <a:pt x="294284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876808" y="1932939"/>
            <a:ext cx="1238250" cy="899160"/>
          </a:xfrm>
          <a:prstGeom prst="rect">
            <a:avLst/>
          </a:prstGeom>
          <a:solidFill>
            <a:srgbClr val="FFFF99"/>
          </a:solidFill>
          <a:ln w="39624">
            <a:solidFill>
              <a:srgbClr val="24201E"/>
            </a:solidFill>
          </a:ln>
        </p:spPr>
        <p:txBody>
          <a:bodyPr vert="horz" wrap="square" lIns="0" tIns="220979" rIns="0" bIns="0" rtlCol="0">
            <a:spAutoFit/>
          </a:bodyPr>
          <a:lstStyle/>
          <a:p>
            <a:pPr marL="81915">
              <a:lnSpc>
                <a:spcPct val="100000"/>
              </a:lnSpc>
              <a:spcBef>
                <a:spcPts val="1739"/>
              </a:spcBef>
            </a:pPr>
            <a:r>
              <a:rPr sz="1800" dirty="0">
                <a:latin typeface="Times New Roman"/>
                <a:cs typeface="Times New Roman"/>
              </a:rPr>
              <a:t>Hardware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15057" y="1932939"/>
            <a:ext cx="1704975" cy="899160"/>
          </a:xfrm>
          <a:prstGeom prst="rect">
            <a:avLst/>
          </a:prstGeom>
          <a:solidFill>
            <a:srgbClr val="FFFF99"/>
          </a:solidFill>
          <a:ln w="38100">
            <a:solidFill>
              <a:srgbClr val="24201E"/>
            </a:solidFill>
          </a:ln>
        </p:spPr>
        <p:txBody>
          <a:bodyPr vert="horz" wrap="square" lIns="0" tIns="220979" rIns="0" bIns="0" rtlCol="0">
            <a:spAutoFit/>
          </a:bodyPr>
          <a:lstStyle/>
          <a:p>
            <a:pPr marL="247015">
              <a:lnSpc>
                <a:spcPct val="100000"/>
              </a:lnSpc>
              <a:spcBef>
                <a:spcPts val="1739"/>
              </a:spcBef>
            </a:pPr>
            <a:r>
              <a:rPr sz="1800" dirty="0">
                <a:latin typeface="Times New Roman"/>
                <a:cs typeface="Times New Roman"/>
              </a:rPr>
              <a:t>Software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47511" y="1932939"/>
            <a:ext cx="1487170" cy="899160"/>
          </a:xfrm>
          <a:prstGeom prst="rect">
            <a:avLst/>
          </a:prstGeom>
          <a:solidFill>
            <a:srgbClr val="CAFFFF"/>
          </a:solidFill>
          <a:ln w="39624">
            <a:solidFill>
              <a:srgbClr val="24201E"/>
            </a:solidFill>
          </a:ln>
        </p:spPr>
        <p:txBody>
          <a:bodyPr vert="horz" wrap="square" lIns="0" tIns="107950" rIns="0" bIns="0" rtlCol="0">
            <a:spAutoFit/>
          </a:bodyPr>
          <a:lstStyle/>
          <a:p>
            <a:pPr marL="295275">
              <a:lnSpc>
                <a:spcPct val="100000"/>
              </a:lnSpc>
              <a:spcBef>
                <a:spcPts val="850"/>
              </a:spcBef>
            </a:pPr>
            <a:r>
              <a:rPr sz="1800" dirty="0">
                <a:latin typeface="Times New Roman"/>
                <a:cs typeface="Times New Roman"/>
              </a:rPr>
              <a:t>Proceduri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34173" y="1932939"/>
            <a:ext cx="1403350" cy="899160"/>
          </a:xfrm>
          <a:prstGeom prst="rect">
            <a:avLst/>
          </a:prstGeom>
          <a:solidFill>
            <a:srgbClr val="CAFFFF"/>
          </a:solidFill>
          <a:ln w="38100">
            <a:solidFill>
              <a:srgbClr val="24201E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395"/>
              </a:spcBef>
            </a:pPr>
            <a:r>
              <a:rPr sz="1800" spc="-5" dirty="0">
                <a:latin typeface="Times New Roman"/>
                <a:cs typeface="Times New Roman"/>
              </a:rPr>
              <a:t>Persoane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04951" y="2075703"/>
            <a:ext cx="4978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ahoma"/>
                <a:cs typeface="Tahoma"/>
              </a:rPr>
              <a:t>Date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03800" y="3626103"/>
            <a:ext cx="2063750" cy="680085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63500" rIns="0" bIns="0" rtlCol="0">
            <a:spAutoFit/>
          </a:bodyPr>
          <a:lstStyle/>
          <a:p>
            <a:pPr marL="111125" marR="31877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latin typeface="Tahoma"/>
                <a:cs typeface="Tahoma"/>
              </a:rPr>
              <a:t>Administratorul  </a:t>
            </a:r>
            <a:r>
              <a:rPr sz="1800" dirty="0">
                <a:latin typeface="Tahoma"/>
                <a:cs typeface="Tahoma"/>
              </a:rPr>
              <a:t>de baze de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date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80300" y="3626103"/>
            <a:ext cx="1899285" cy="680085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63500" rIns="0" bIns="0" rtlCol="0">
            <a:spAutoFit/>
          </a:bodyPr>
          <a:lstStyle/>
          <a:p>
            <a:pPr marL="111125" marR="193675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latin typeface="Tahoma"/>
                <a:cs typeface="Tahoma"/>
              </a:rPr>
              <a:t>Utilizatorii bazei  </a:t>
            </a:r>
            <a:r>
              <a:rPr sz="1800" dirty="0">
                <a:latin typeface="Tahoma"/>
                <a:cs typeface="Tahoma"/>
              </a:rPr>
              <a:t>de</a:t>
            </a:r>
            <a:r>
              <a:rPr sz="1800" spc="-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date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674366" y="2845054"/>
            <a:ext cx="5798185" cy="1480185"/>
            <a:chOff x="2674366" y="2845054"/>
            <a:chExt cx="5798185" cy="1480185"/>
          </a:xfrm>
        </p:grpSpPr>
        <p:sp>
          <p:nvSpPr>
            <p:cNvPr id="18" name="object 18"/>
            <p:cNvSpPr/>
            <p:nvPr/>
          </p:nvSpPr>
          <p:spPr>
            <a:xfrm>
              <a:off x="6148324" y="2864104"/>
              <a:ext cx="1663064" cy="696595"/>
            </a:xfrm>
            <a:custGeom>
              <a:avLst/>
              <a:gdLst/>
              <a:ahLst/>
              <a:cxnLst/>
              <a:rect l="l" t="t" r="r" b="b"/>
              <a:pathLst>
                <a:path w="1663065" h="696595">
                  <a:moveTo>
                    <a:pt x="1662683" y="0"/>
                  </a:moveTo>
                  <a:lnTo>
                    <a:pt x="0" y="696468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994400" y="3481324"/>
              <a:ext cx="192405" cy="158750"/>
            </a:xfrm>
            <a:custGeom>
              <a:avLst/>
              <a:gdLst/>
              <a:ahLst/>
              <a:cxnLst/>
              <a:rect l="l" t="t" r="r" b="b"/>
              <a:pathLst>
                <a:path w="192404" h="158750">
                  <a:moveTo>
                    <a:pt x="0" y="144780"/>
                  </a:moveTo>
                  <a:lnTo>
                    <a:pt x="192024" y="158496"/>
                  </a:lnTo>
                  <a:lnTo>
                    <a:pt x="126491" y="0"/>
                  </a:lnTo>
                  <a:lnTo>
                    <a:pt x="0" y="1447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811007" y="2864104"/>
              <a:ext cx="551815" cy="635635"/>
            </a:xfrm>
            <a:custGeom>
              <a:avLst/>
              <a:gdLst/>
              <a:ahLst/>
              <a:cxnLst/>
              <a:rect l="l" t="t" r="r" b="b"/>
              <a:pathLst>
                <a:path w="551815" h="635635">
                  <a:moveTo>
                    <a:pt x="0" y="0"/>
                  </a:moveTo>
                  <a:lnTo>
                    <a:pt x="551687" y="635508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295639" y="3441700"/>
              <a:ext cx="177165" cy="184785"/>
            </a:xfrm>
            <a:custGeom>
              <a:avLst/>
              <a:gdLst/>
              <a:ahLst/>
              <a:cxnLst/>
              <a:rect l="l" t="t" r="r" b="b"/>
              <a:pathLst>
                <a:path w="177165" h="184785">
                  <a:moveTo>
                    <a:pt x="0" y="111251"/>
                  </a:moveTo>
                  <a:lnTo>
                    <a:pt x="176784" y="184403"/>
                  </a:lnTo>
                  <a:lnTo>
                    <a:pt x="129540" y="0"/>
                  </a:lnTo>
                  <a:lnTo>
                    <a:pt x="0" y="1112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693416" y="3626104"/>
              <a:ext cx="2063750" cy="680085"/>
            </a:xfrm>
            <a:custGeom>
              <a:avLst/>
              <a:gdLst/>
              <a:ahLst/>
              <a:cxnLst/>
              <a:rect l="l" t="t" r="r" b="b"/>
              <a:pathLst>
                <a:path w="2063750" h="680085">
                  <a:moveTo>
                    <a:pt x="2063495" y="679704"/>
                  </a:moveTo>
                  <a:lnTo>
                    <a:pt x="2063495" y="0"/>
                  </a:lnTo>
                  <a:lnTo>
                    <a:pt x="0" y="0"/>
                  </a:lnTo>
                  <a:lnTo>
                    <a:pt x="0" y="679704"/>
                  </a:lnTo>
                  <a:lnTo>
                    <a:pt x="2063495" y="679704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790444" y="3677411"/>
            <a:ext cx="1733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ahoma"/>
                <a:cs typeface="Tahoma"/>
              </a:rPr>
              <a:t>Proiectanţii</a:t>
            </a:r>
            <a:r>
              <a:rPr sz="1800" spc="-7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bazei  de</a:t>
            </a:r>
            <a:r>
              <a:rPr sz="1800" spc="-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date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684015" y="2845054"/>
            <a:ext cx="4146550" cy="2546985"/>
            <a:chOff x="3684015" y="2845054"/>
            <a:chExt cx="4146550" cy="2546985"/>
          </a:xfrm>
        </p:grpSpPr>
        <p:sp>
          <p:nvSpPr>
            <p:cNvPr id="25" name="object 25"/>
            <p:cNvSpPr/>
            <p:nvPr/>
          </p:nvSpPr>
          <p:spPr>
            <a:xfrm>
              <a:off x="3847083" y="2864104"/>
              <a:ext cx="3964304" cy="731520"/>
            </a:xfrm>
            <a:custGeom>
              <a:avLst/>
              <a:gdLst/>
              <a:ahLst/>
              <a:cxnLst/>
              <a:rect l="l" t="t" r="r" b="b"/>
              <a:pathLst>
                <a:path w="3964304" h="731520">
                  <a:moveTo>
                    <a:pt x="3963924" y="0"/>
                  </a:moveTo>
                  <a:lnTo>
                    <a:pt x="0" y="73152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684015" y="3511804"/>
              <a:ext cx="182880" cy="169545"/>
            </a:xfrm>
            <a:custGeom>
              <a:avLst/>
              <a:gdLst/>
              <a:ahLst/>
              <a:cxnLst/>
              <a:rect l="l" t="t" r="r" b="b"/>
              <a:pathLst>
                <a:path w="182879" h="169545">
                  <a:moveTo>
                    <a:pt x="0" y="114300"/>
                  </a:moveTo>
                  <a:lnTo>
                    <a:pt x="182880" y="169163"/>
                  </a:lnTo>
                  <a:lnTo>
                    <a:pt x="152400" y="0"/>
                  </a:lnTo>
                  <a:lnTo>
                    <a:pt x="0" y="1143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499099" y="4692904"/>
              <a:ext cx="1899285" cy="680085"/>
            </a:xfrm>
            <a:custGeom>
              <a:avLst/>
              <a:gdLst/>
              <a:ahLst/>
              <a:cxnLst/>
              <a:rect l="l" t="t" r="r" b="b"/>
              <a:pathLst>
                <a:path w="1899284" h="680085">
                  <a:moveTo>
                    <a:pt x="1898904" y="679704"/>
                  </a:moveTo>
                  <a:lnTo>
                    <a:pt x="1898904" y="0"/>
                  </a:lnTo>
                  <a:lnTo>
                    <a:pt x="0" y="0"/>
                  </a:lnTo>
                  <a:lnTo>
                    <a:pt x="0" y="679704"/>
                  </a:lnTo>
                  <a:lnTo>
                    <a:pt x="1898904" y="679704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5597652" y="4744211"/>
            <a:ext cx="13855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ahoma"/>
                <a:cs typeface="Tahoma"/>
              </a:rPr>
              <a:t>Programator</a:t>
            </a:r>
            <a:r>
              <a:rPr sz="1800" spc="5" dirty="0">
                <a:latin typeface="Tahoma"/>
                <a:cs typeface="Tahoma"/>
              </a:rPr>
              <a:t>i</a:t>
            </a:r>
            <a:r>
              <a:rPr sz="1800" spc="-5" dirty="0">
                <a:latin typeface="Tahoma"/>
                <a:cs typeface="Tahoma"/>
              </a:rPr>
              <a:t>i  </a:t>
            </a:r>
            <a:r>
              <a:rPr sz="1800" dirty="0">
                <a:latin typeface="Tahoma"/>
                <a:cs typeface="Tahoma"/>
              </a:rPr>
              <a:t>de</a:t>
            </a:r>
            <a:r>
              <a:rPr sz="1800" spc="-1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aplicaţii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728711" y="4692903"/>
            <a:ext cx="1320165" cy="680085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63500" rIns="0" bIns="0" rtlCol="0">
            <a:spAutoFit/>
          </a:bodyPr>
          <a:lstStyle/>
          <a:p>
            <a:pPr marL="111125" marR="20955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latin typeface="Tahoma"/>
                <a:cs typeface="Tahoma"/>
              </a:rPr>
              <a:t>Utilizato</a:t>
            </a:r>
            <a:r>
              <a:rPr sz="1800" spc="10" dirty="0">
                <a:latin typeface="Tahoma"/>
                <a:cs typeface="Tahoma"/>
              </a:rPr>
              <a:t>r</a:t>
            </a:r>
            <a:r>
              <a:rPr sz="1800" spc="-10" dirty="0">
                <a:latin typeface="Tahoma"/>
                <a:cs typeface="Tahoma"/>
              </a:rPr>
              <a:t>ii  finali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6141465" y="4292853"/>
            <a:ext cx="2376805" cy="1861185"/>
            <a:chOff x="6141465" y="4292853"/>
            <a:chExt cx="2376805" cy="1861185"/>
          </a:xfrm>
        </p:grpSpPr>
        <p:sp>
          <p:nvSpPr>
            <p:cNvPr id="31" name="object 31"/>
            <p:cNvSpPr/>
            <p:nvPr/>
          </p:nvSpPr>
          <p:spPr>
            <a:xfrm>
              <a:off x="6489699" y="4311903"/>
              <a:ext cx="1899285" cy="350520"/>
            </a:xfrm>
            <a:custGeom>
              <a:avLst/>
              <a:gdLst/>
              <a:ahLst/>
              <a:cxnLst/>
              <a:rect l="l" t="t" r="r" b="b"/>
              <a:pathLst>
                <a:path w="1899284" h="350520">
                  <a:moveTo>
                    <a:pt x="1898904" y="0"/>
                  </a:moveTo>
                  <a:lnTo>
                    <a:pt x="0" y="35052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326631" y="4578603"/>
              <a:ext cx="182880" cy="169545"/>
            </a:xfrm>
            <a:custGeom>
              <a:avLst/>
              <a:gdLst/>
              <a:ahLst/>
              <a:cxnLst/>
              <a:rect l="l" t="t" r="r" b="b"/>
              <a:pathLst>
                <a:path w="182879" h="169545">
                  <a:moveTo>
                    <a:pt x="0" y="114300"/>
                  </a:moveTo>
                  <a:lnTo>
                    <a:pt x="182879" y="169163"/>
                  </a:lnTo>
                  <a:lnTo>
                    <a:pt x="152400" y="0"/>
                  </a:lnTo>
                  <a:lnTo>
                    <a:pt x="0" y="1143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388603" y="4311903"/>
              <a:ext cx="45720" cy="218440"/>
            </a:xfrm>
            <a:custGeom>
              <a:avLst/>
              <a:gdLst/>
              <a:ahLst/>
              <a:cxnLst/>
              <a:rect l="l" t="t" r="r" b="b"/>
              <a:pathLst>
                <a:path w="45720" h="218439">
                  <a:moveTo>
                    <a:pt x="0" y="0"/>
                  </a:moveTo>
                  <a:lnTo>
                    <a:pt x="45719" y="217932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350503" y="4508499"/>
              <a:ext cx="167640" cy="184785"/>
            </a:xfrm>
            <a:custGeom>
              <a:avLst/>
              <a:gdLst/>
              <a:ahLst/>
              <a:cxnLst/>
              <a:rect l="l" t="t" r="r" b="b"/>
              <a:pathLst>
                <a:path w="167640" h="184785">
                  <a:moveTo>
                    <a:pt x="0" y="36575"/>
                  </a:moveTo>
                  <a:lnTo>
                    <a:pt x="121919" y="184404"/>
                  </a:lnTo>
                  <a:lnTo>
                    <a:pt x="167639" y="0"/>
                  </a:lnTo>
                  <a:lnTo>
                    <a:pt x="0" y="36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160515" y="5759703"/>
              <a:ext cx="1237615" cy="375285"/>
            </a:xfrm>
            <a:custGeom>
              <a:avLst/>
              <a:gdLst/>
              <a:ahLst/>
              <a:cxnLst/>
              <a:rect l="l" t="t" r="r" b="b"/>
              <a:pathLst>
                <a:path w="1237615" h="375285">
                  <a:moveTo>
                    <a:pt x="1237487" y="374903"/>
                  </a:moveTo>
                  <a:lnTo>
                    <a:pt x="1237487" y="0"/>
                  </a:lnTo>
                  <a:lnTo>
                    <a:pt x="0" y="0"/>
                  </a:lnTo>
                  <a:lnTo>
                    <a:pt x="0" y="374903"/>
                  </a:lnTo>
                  <a:lnTo>
                    <a:pt x="1237487" y="374903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257544" y="5812535"/>
            <a:ext cx="8985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Tahoma"/>
                <a:cs typeface="Tahoma"/>
              </a:rPr>
              <a:t>Specialişti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811007" y="5759703"/>
            <a:ext cx="1485900" cy="375285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6476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509"/>
              </a:spcBef>
            </a:pPr>
            <a:r>
              <a:rPr sz="1600" spc="-5" dirty="0">
                <a:latin typeface="Tahoma"/>
                <a:cs typeface="Tahoma"/>
              </a:rPr>
              <a:t>Nespecialişti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1104646" y="4597653"/>
            <a:ext cx="7532370" cy="1207770"/>
            <a:chOff x="1104646" y="4597653"/>
            <a:chExt cx="7532370" cy="1207770"/>
          </a:xfrm>
        </p:grpSpPr>
        <p:sp>
          <p:nvSpPr>
            <p:cNvPr id="39" name="object 39"/>
            <p:cNvSpPr/>
            <p:nvPr/>
          </p:nvSpPr>
          <p:spPr>
            <a:xfrm>
              <a:off x="6901180" y="5378703"/>
              <a:ext cx="1487805" cy="342900"/>
            </a:xfrm>
            <a:custGeom>
              <a:avLst/>
              <a:gdLst/>
              <a:ahLst/>
              <a:cxnLst/>
              <a:rect l="l" t="t" r="r" b="b"/>
              <a:pathLst>
                <a:path w="1487804" h="342900">
                  <a:moveTo>
                    <a:pt x="1487423" y="0"/>
                  </a:moveTo>
                  <a:lnTo>
                    <a:pt x="0" y="34290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738111" y="5639307"/>
              <a:ext cx="187960" cy="166370"/>
            </a:xfrm>
            <a:custGeom>
              <a:avLst/>
              <a:gdLst/>
              <a:ahLst/>
              <a:cxnLst/>
              <a:rect l="l" t="t" r="r" b="b"/>
              <a:pathLst>
                <a:path w="187959" h="166370">
                  <a:moveTo>
                    <a:pt x="0" y="120395"/>
                  </a:moveTo>
                  <a:lnTo>
                    <a:pt x="187452" y="166115"/>
                  </a:lnTo>
                  <a:lnTo>
                    <a:pt x="149352" y="0"/>
                  </a:lnTo>
                  <a:lnTo>
                    <a:pt x="0" y="1203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388603" y="5378703"/>
              <a:ext cx="157480" cy="241300"/>
            </a:xfrm>
            <a:custGeom>
              <a:avLst/>
              <a:gdLst/>
              <a:ahLst/>
              <a:cxnLst/>
              <a:rect l="l" t="t" r="r" b="b"/>
              <a:pathLst>
                <a:path w="157479" h="241300">
                  <a:moveTo>
                    <a:pt x="0" y="0"/>
                  </a:moveTo>
                  <a:lnTo>
                    <a:pt x="156971" y="240792"/>
                  </a:lnTo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8470900" y="5570727"/>
              <a:ext cx="166370" cy="189230"/>
            </a:xfrm>
            <a:custGeom>
              <a:avLst/>
              <a:gdLst/>
              <a:ahLst/>
              <a:cxnLst/>
              <a:rect l="l" t="t" r="r" b="b"/>
              <a:pathLst>
                <a:path w="166370" h="189229">
                  <a:moveTo>
                    <a:pt x="0" y="92964"/>
                  </a:moveTo>
                  <a:lnTo>
                    <a:pt x="166115" y="188975"/>
                  </a:lnTo>
                  <a:lnTo>
                    <a:pt x="143255" y="0"/>
                  </a:lnTo>
                  <a:lnTo>
                    <a:pt x="0" y="929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123696" y="4616703"/>
              <a:ext cx="1734820" cy="375285"/>
            </a:xfrm>
            <a:custGeom>
              <a:avLst/>
              <a:gdLst/>
              <a:ahLst/>
              <a:cxnLst/>
              <a:rect l="l" t="t" r="r" b="b"/>
              <a:pathLst>
                <a:path w="1734820" h="375285">
                  <a:moveTo>
                    <a:pt x="1734311" y="374903"/>
                  </a:moveTo>
                  <a:lnTo>
                    <a:pt x="1734311" y="0"/>
                  </a:lnTo>
                  <a:lnTo>
                    <a:pt x="0" y="0"/>
                  </a:lnTo>
                  <a:lnTo>
                    <a:pt x="0" y="374903"/>
                  </a:lnTo>
                  <a:lnTo>
                    <a:pt x="1734311" y="374903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1222247" y="4669535"/>
            <a:ext cx="12655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Pr. </a:t>
            </a:r>
            <a:r>
              <a:rPr sz="1600" dirty="0">
                <a:latin typeface="Tahoma"/>
                <a:cs typeface="Tahoma"/>
              </a:rPr>
              <a:t>b.d.</a:t>
            </a:r>
            <a:r>
              <a:rPr sz="1600" spc="-5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logice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104895" y="4616703"/>
            <a:ext cx="1568450" cy="375285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6476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509"/>
              </a:spcBef>
            </a:pPr>
            <a:r>
              <a:rPr sz="1600" spc="-5" dirty="0">
                <a:latin typeface="Tahoma"/>
                <a:cs typeface="Tahoma"/>
              </a:rPr>
              <a:t>Pr. </a:t>
            </a:r>
            <a:r>
              <a:rPr sz="1600" dirty="0">
                <a:latin typeface="Tahoma"/>
                <a:cs typeface="Tahoma"/>
              </a:rPr>
              <a:t>b.d.</a:t>
            </a:r>
            <a:r>
              <a:rPr sz="1600" spc="-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fizice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867407" y="4292853"/>
            <a:ext cx="1981200" cy="379095"/>
            <a:chOff x="1867407" y="4292853"/>
            <a:chExt cx="1981200" cy="379095"/>
          </a:xfrm>
        </p:grpSpPr>
        <p:sp>
          <p:nvSpPr>
            <p:cNvPr id="47" name="object 47"/>
            <p:cNvSpPr/>
            <p:nvPr/>
          </p:nvSpPr>
          <p:spPr>
            <a:xfrm>
              <a:off x="2031999" y="4311903"/>
              <a:ext cx="1485900" cy="274320"/>
            </a:xfrm>
            <a:custGeom>
              <a:avLst/>
              <a:gdLst/>
              <a:ahLst/>
              <a:cxnLst/>
              <a:rect l="l" t="t" r="r" b="b"/>
              <a:pathLst>
                <a:path w="1485900" h="274320">
                  <a:moveTo>
                    <a:pt x="1485899" y="0"/>
                  </a:moveTo>
                  <a:lnTo>
                    <a:pt x="0" y="274319"/>
                  </a:lnTo>
                </a:path>
              </a:pathLst>
            </a:custGeom>
            <a:ln w="38100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867407" y="4502403"/>
              <a:ext cx="184785" cy="169545"/>
            </a:xfrm>
            <a:custGeom>
              <a:avLst/>
              <a:gdLst/>
              <a:ahLst/>
              <a:cxnLst/>
              <a:rect l="l" t="t" r="r" b="b"/>
              <a:pathLst>
                <a:path w="184785" h="169545">
                  <a:moveTo>
                    <a:pt x="0" y="114300"/>
                  </a:moveTo>
                  <a:lnTo>
                    <a:pt x="184403" y="169163"/>
                  </a:lnTo>
                  <a:lnTo>
                    <a:pt x="153924" y="0"/>
                  </a:lnTo>
                  <a:lnTo>
                    <a:pt x="0" y="1143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517900" y="4311903"/>
              <a:ext cx="208915" cy="192405"/>
            </a:xfrm>
            <a:custGeom>
              <a:avLst/>
              <a:gdLst/>
              <a:ahLst/>
              <a:cxnLst/>
              <a:rect l="l" t="t" r="r" b="b"/>
              <a:pathLst>
                <a:path w="208914" h="192404">
                  <a:moveTo>
                    <a:pt x="0" y="0"/>
                  </a:moveTo>
                  <a:lnTo>
                    <a:pt x="208787" y="192023"/>
                  </a:lnTo>
                </a:path>
              </a:pathLst>
            </a:custGeom>
            <a:ln w="38100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665727" y="4438395"/>
              <a:ext cx="182880" cy="178435"/>
            </a:xfrm>
            <a:custGeom>
              <a:avLst/>
              <a:gdLst/>
              <a:ahLst/>
              <a:cxnLst/>
              <a:rect l="l" t="t" r="r" b="b"/>
              <a:pathLst>
                <a:path w="182879" h="178435">
                  <a:moveTo>
                    <a:pt x="0" y="124968"/>
                  </a:moveTo>
                  <a:lnTo>
                    <a:pt x="182880" y="178308"/>
                  </a:lnTo>
                  <a:lnTo>
                    <a:pt x="115824" y="0"/>
                  </a:lnTo>
                  <a:lnTo>
                    <a:pt x="0" y="1249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8</a:t>
            </a:fld>
            <a:endParaRPr dirty="0"/>
          </a:p>
        </p:txBody>
      </p:sp>
      <p:sp>
        <p:nvSpPr>
          <p:cNvPr id="54" name="Date Placeholder 53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5CCD35AC-D392-44F4-A0A4-BE76226C6937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4560" y="309371"/>
            <a:ext cx="45821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Proiectanţii bazei de</a:t>
            </a:r>
            <a:r>
              <a:rPr sz="3200" spc="-65" dirty="0"/>
              <a:t> </a:t>
            </a:r>
            <a:r>
              <a:rPr sz="3200" spc="-5" dirty="0"/>
              <a:t>date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60248" y="1124153"/>
            <a:ext cx="8749030" cy="46081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800" b="1" spc="-5" dirty="0">
                <a:solidFill>
                  <a:srgbClr val="666699"/>
                </a:solidFill>
                <a:latin typeface="Times New Roman"/>
                <a:cs typeface="Times New Roman"/>
              </a:rPr>
              <a:t>Proiectantul </a:t>
            </a:r>
            <a:r>
              <a:rPr sz="2800" b="1" spc="-10" dirty="0">
                <a:solidFill>
                  <a:srgbClr val="666699"/>
                </a:solidFill>
                <a:latin typeface="Times New Roman"/>
                <a:cs typeface="Times New Roman"/>
              </a:rPr>
              <a:t>bazei </a:t>
            </a:r>
            <a:r>
              <a:rPr sz="2800" b="1" spc="-5" dirty="0">
                <a:solidFill>
                  <a:srgbClr val="666699"/>
                </a:solidFill>
                <a:latin typeface="Times New Roman"/>
                <a:cs typeface="Times New Roman"/>
              </a:rPr>
              <a:t>de date</a:t>
            </a:r>
            <a:r>
              <a:rPr sz="2800" b="1" spc="15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666699"/>
                </a:solidFill>
                <a:latin typeface="Times New Roman"/>
                <a:cs typeface="Times New Roman"/>
              </a:rPr>
              <a:t>logice</a:t>
            </a:r>
            <a:r>
              <a:rPr sz="2800" spc="-5" dirty="0">
                <a:solidFill>
                  <a:srgbClr val="666699"/>
                </a:solid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Identifică datele (entităţi </a:t>
            </a:r>
            <a:r>
              <a:rPr sz="2000" dirty="0">
                <a:latin typeface="Times New Roman"/>
                <a:cs typeface="Times New Roman"/>
              </a:rPr>
              <a:t>şi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atribute)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Identifică legăturile </a:t>
            </a:r>
            <a:r>
              <a:rPr sz="2000" spc="-10" dirty="0">
                <a:latin typeface="Times New Roman"/>
                <a:cs typeface="Times New Roman"/>
              </a:rPr>
              <a:t>între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date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65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Stabileşte constrângerile asupra datelor stocate în baza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date</a:t>
            </a:r>
            <a:endParaRPr sz="2000">
              <a:latin typeface="Times New Roman"/>
              <a:cs typeface="Times New Roman"/>
            </a:endParaRPr>
          </a:p>
          <a:p>
            <a:pPr marL="1155700" lvl="2" indent="-228600">
              <a:lnSpc>
                <a:spcPct val="100000"/>
              </a:lnSpc>
              <a:spcBef>
                <a:spcPts val="465"/>
              </a:spcBef>
              <a:buClr>
                <a:srgbClr val="00007B"/>
              </a:buClr>
              <a:buSzPct val="66666"/>
              <a:buFont typeface="Arial"/>
              <a:buChar char="■"/>
              <a:tabLst>
                <a:tab pos="1155700" algn="l"/>
              </a:tabLst>
            </a:pPr>
            <a:r>
              <a:rPr sz="1800" b="1" i="1" spc="-5" dirty="0">
                <a:latin typeface="Times New Roman"/>
                <a:cs typeface="Times New Roman"/>
              </a:rPr>
              <a:t>Cunoaşte </a:t>
            </a:r>
            <a:r>
              <a:rPr sz="1800" b="1" i="1" dirty="0">
                <a:latin typeface="Times New Roman"/>
                <a:cs typeface="Times New Roman"/>
              </a:rPr>
              <a:t>în detaliu datele </a:t>
            </a:r>
            <a:r>
              <a:rPr sz="1800" b="1" i="1" spc="-5" dirty="0">
                <a:latin typeface="Times New Roman"/>
                <a:cs typeface="Times New Roman"/>
              </a:rPr>
              <a:t>organizaţiei şi regulile sale</a:t>
            </a:r>
            <a:r>
              <a:rPr sz="1800" b="1" i="1" spc="5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comerciale</a:t>
            </a:r>
            <a:endParaRPr sz="1800">
              <a:latin typeface="Times New Roman"/>
              <a:cs typeface="Times New Roman"/>
            </a:endParaRPr>
          </a:p>
          <a:p>
            <a:pPr marL="756285" marR="227965" indent="-287020">
              <a:lnSpc>
                <a:spcPct val="100000"/>
              </a:lnSpc>
              <a:spcBef>
                <a:spcPts val="450"/>
              </a:spcBef>
              <a:buClr>
                <a:srgbClr val="9999CA"/>
              </a:buClr>
              <a:buSzPct val="80000"/>
              <a:buFont typeface="Symbol"/>
              <a:buChar char=""/>
              <a:tabLst>
                <a:tab pos="756285" algn="l"/>
                <a:tab pos="756920" algn="l"/>
              </a:tabLst>
            </a:pPr>
            <a:r>
              <a:rPr sz="2000" b="1" i="1" spc="-5" dirty="0">
                <a:solidFill>
                  <a:srgbClr val="006666"/>
                </a:solidFill>
                <a:latin typeface="Times New Roman"/>
                <a:cs typeface="Times New Roman"/>
              </a:rPr>
              <a:t>Proiectarea conceptuală </a:t>
            </a:r>
            <a:r>
              <a:rPr sz="2000" b="1" i="1" dirty="0">
                <a:solidFill>
                  <a:srgbClr val="006666"/>
                </a:solidFill>
                <a:latin typeface="Times New Roman"/>
                <a:cs typeface="Times New Roman"/>
              </a:rPr>
              <a:t>a </a:t>
            </a:r>
            <a:r>
              <a:rPr sz="2000" b="1" i="1" spc="-5" dirty="0">
                <a:solidFill>
                  <a:srgbClr val="006666"/>
                </a:solidFill>
                <a:latin typeface="Times New Roman"/>
                <a:cs typeface="Times New Roman"/>
              </a:rPr>
              <a:t>bazei </a:t>
            </a:r>
            <a:r>
              <a:rPr sz="2000" b="1" i="1" dirty="0">
                <a:solidFill>
                  <a:srgbClr val="006666"/>
                </a:solidFill>
                <a:latin typeface="Times New Roman"/>
                <a:cs typeface="Times New Roman"/>
              </a:rPr>
              <a:t>de </a:t>
            </a:r>
            <a:r>
              <a:rPr sz="2000" b="1" i="1" spc="-5" dirty="0">
                <a:solidFill>
                  <a:srgbClr val="006666"/>
                </a:solidFill>
                <a:latin typeface="Times New Roman"/>
                <a:cs typeface="Times New Roman"/>
              </a:rPr>
              <a:t>date </a:t>
            </a:r>
            <a:r>
              <a:rPr sz="2000" b="1" i="1" dirty="0">
                <a:latin typeface="Times New Roman"/>
                <a:cs typeface="Times New Roman"/>
              </a:rPr>
              <a:t>– </a:t>
            </a:r>
            <a:r>
              <a:rPr sz="2000" b="1" i="1" spc="-5" dirty="0">
                <a:latin typeface="Times New Roman"/>
                <a:cs typeface="Times New Roman"/>
              </a:rPr>
              <a:t>este independentă </a:t>
            </a:r>
            <a:r>
              <a:rPr sz="2000" b="1" i="1" dirty="0">
                <a:latin typeface="Times New Roman"/>
                <a:cs typeface="Times New Roman"/>
              </a:rPr>
              <a:t>de </a:t>
            </a:r>
            <a:r>
              <a:rPr sz="2000" b="1" i="1" spc="-5" dirty="0">
                <a:latin typeface="Times New Roman"/>
                <a:cs typeface="Times New Roman"/>
              </a:rPr>
              <a:t>detaliile </a:t>
            </a:r>
            <a:r>
              <a:rPr sz="2000" b="1" i="1" spc="-10" dirty="0">
                <a:latin typeface="Times New Roman"/>
                <a:cs typeface="Times New Roman"/>
              </a:rPr>
              <a:t>de  </a:t>
            </a:r>
            <a:r>
              <a:rPr sz="2000" b="1" i="1" spc="-5" dirty="0">
                <a:latin typeface="Times New Roman"/>
                <a:cs typeface="Times New Roman"/>
              </a:rPr>
              <a:t>implementare </a:t>
            </a:r>
            <a:r>
              <a:rPr sz="2000" b="1" i="1" dirty="0">
                <a:latin typeface="Times New Roman"/>
                <a:cs typeface="Times New Roman"/>
              </a:rPr>
              <a:t>(SGBD, </a:t>
            </a:r>
            <a:r>
              <a:rPr sz="2000" b="1" i="1" spc="-5" dirty="0">
                <a:latin typeface="Times New Roman"/>
                <a:cs typeface="Times New Roman"/>
              </a:rPr>
              <a:t>programe aplicaţie, limbaje </a:t>
            </a:r>
            <a:r>
              <a:rPr sz="2000" b="1" i="1" dirty="0">
                <a:latin typeface="Times New Roman"/>
                <a:cs typeface="Times New Roman"/>
              </a:rPr>
              <a:t>de </a:t>
            </a:r>
            <a:r>
              <a:rPr sz="2000" b="1" i="1" spc="-5" dirty="0">
                <a:latin typeface="Times New Roman"/>
                <a:cs typeface="Times New Roman"/>
              </a:rPr>
              <a:t>programare,</a:t>
            </a:r>
            <a:r>
              <a:rPr sz="2000" b="1" i="1" spc="-70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etc...)</a:t>
            </a:r>
            <a:endParaRPr sz="20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480"/>
              </a:spcBef>
              <a:buClr>
                <a:srgbClr val="9999CA"/>
              </a:buClr>
              <a:buSzPct val="80000"/>
              <a:buFont typeface="Symbol"/>
              <a:buChar char=""/>
              <a:tabLst>
                <a:tab pos="756285" algn="l"/>
                <a:tab pos="756920" algn="l"/>
              </a:tabLst>
            </a:pPr>
            <a:r>
              <a:rPr sz="2000" b="1" i="1" spc="-5" dirty="0">
                <a:solidFill>
                  <a:srgbClr val="006666"/>
                </a:solidFill>
                <a:latin typeface="Times New Roman"/>
                <a:cs typeface="Times New Roman"/>
              </a:rPr>
              <a:t>Proiectarea </a:t>
            </a:r>
            <a:r>
              <a:rPr sz="2000" b="1" i="1" spc="-10" dirty="0">
                <a:solidFill>
                  <a:srgbClr val="006666"/>
                </a:solidFill>
                <a:latin typeface="Times New Roman"/>
                <a:cs typeface="Times New Roman"/>
              </a:rPr>
              <a:t>logică </a:t>
            </a:r>
            <a:r>
              <a:rPr sz="2000" b="1" i="1" dirty="0">
                <a:solidFill>
                  <a:srgbClr val="006666"/>
                </a:solidFill>
                <a:latin typeface="Times New Roman"/>
                <a:cs typeface="Times New Roman"/>
              </a:rPr>
              <a:t>a </a:t>
            </a:r>
            <a:r>
              <a:rPr sz="2000" b="1" i="1" spc="-5" dirty="0">
                <a:solidFill>
                  <a:srgbClr val="006666"/>
                </a:solidFill>
                <a:latin typeface="Times New Roman"/>
                <a:cs typeface="Times New Roman"/>
              </a:rPr>
              <a:t>bazei </a:t>
            </a:r>
            <a:r>
              <a:rPr sz="2000" b="1" i="1" dirty="0">
                <a:solidFill>
                  <a:srgbClr val="006666"/>
                </a:solidFill>
                <a:latin typeface="Times New Roman"/>
                <a:cs typeface="Times New Roman"/>
              </a:rPr>
              <a:t>de </a:t>
            </a:r>
            <a:r>
              <a:rPr sz="2000" b="1" i="1" spc="-5" dirty="0">
                <a:solidFill>
                  <a:srgbClr val="006666"/>
                </a:solidFill>
                <a:latin typeface="Times New Roman"/>
                <a:cs typeface="Times New Roman"/>
              </a:rPr>
              <a:t>date </a:t>
            </a:r>
            <a:r>
              <a:rPr sz="2000" b="1" i="1" dirty="0">
                <a:latin typeface="Times New Roman"/>
                <a:cs typeface="Times New Roman"/>
              </a:rPr>
              <a:t>– </a:t>
            </a:r>
            <a:r>
              <a:rPr sz="2000" b="1" i="1" spc="-10" dirty="0">
                <a:latin typeface="Times New Roman"/>
                <a:cs typeface="Times New Roman"/>
              </a:rPr>
              <a:t>îndreptată </a:t>
            </a:r>
            <a:r>
              <a:rPr sz="2000" b="1" i="1" spc="-5" dirty="0">
                <a:latin typeface="Times New Roman"/>
                <a:cs typeface="Times New Roman"/>
              </a:rPr>
              <a:t>spre </a:t>
            </a:r>
            <a:r>
              <a:rPr sz="2000" b="1" i="1" dirty="0">
                <a:latin typeface="Times New Roman"/>
                <a:cs typeface="Times New Roman"/>
              </a:rPr>
              <a:t>un </a:t>
            </a:r>
            <a:r>
              <a:rPr sz="2000" b="1" i="1" spc="-5" dirty="0">
                <a:latin typeface="Times New Roman"/>
                <a:cs typeface="Times New Roman"/>
              </a:rPr>
              <a:t>anumit </a:t>
            </a:r>
            <a:r>
              <a:rPr sz="2000" b="1" i="1" dirty="0">
                <a:latin typeface="Times New Roman"/>
                <a:cs typeface="Times New Roman"/>
              </a:rPr>
              <a:t>model de</a:t>
            </a:r>
            <a:r>
              <a:rPr sz="2000" b="1" i="1" spc="-1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date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6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800" b="1" spc="-5" dirty="0">
                <a:solidFill>
                  <a:srgbClr val="666699"/>
                </a:solidFill>
                <a:latin typeface="Times New Roman"/>
                <a:cs typeface="Times New Roman"/>
              </a:rPr>
              <a:t>Proiectantul </a:t>
            </a:r>
            <a:r>
              <a:rPr sz="2800" b="1" spc="-10" dirty="0">
                <a:solidFill>
                  <a:srgbClr val="666699"/>
                </a:solidFill>
                <a:latin typeface="Times New Roman"/>
                <a:cs typeface="Times New Roman"/>
              </a:rPr>
              <a:t>bazei </a:t>
            </a:r>
            <a:r>
              <a:rPr sz="2800" b="1" spc="-5" dirty="0">
                <a:solidFill>
                  <a:srgbClr val="666699"/>
                </a:solidFill>
                <a:latin typeface="Times New Roman"/>
                <a:cs typeface="Times New Roman"/>
              </a:rPr>
              <a:t>de date</a:t>
            </a:r>
            <a:r>
              <a:rPr sz="2800" b="1" spc="15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666699"/>
                </a:solidFill>
                <a:latin typeface="Times New Roman"/>
                <a:cs typeface="Times New Roman"/>
              </a:rPr>
              <a:t>fizice</a:t>
            </a:r>
            <a:endParaRPr sz="2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84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Transpune </a:t>
            </a:r>
            <a:r>
              <a:rPr sz="2000" spc="-10" dirty="0">
                <a:latin typeface="Times New Roman"/>
                <a:cs typeface="Times New Roman"/>
              </a:rPr>
              <a:t>modelul logic într-un </a:t>
            </a:r>
            <a:r>
              <a:rPr sz="2000" dirty="0">
                <a:latin typeface="Times New Roman"/>
                <a:cs typeface="Times New Roman"/>
              </a:rPr>
              <a:t>set de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tabele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Selectează structurile de </a:t>
            </a:r>
            <a:r>
              <a:rPr sz="2000" spc="-10" dirty="0">
                <a:latin typeface="Times New Roman"/>
                <a:cs typeface="Times New Roman"/>
              </a:rPr>
              <a:t>stocare </a:t>
            </a:r>
            <a:r>
              <a:rPr sz="2000" dirty="0">
                <a:latin typeface="Times New Roman"/>
                <a:cs typeface="Times New Roman"/>
              </a:rPr>
              <a:t>şi </a:t>
            </a:r>
            <a:r>
              <a:rPr sz="2000" spc="-5" dirty="0">
                <a:latin typeface="Times New Roman"/>
                <a:cs typeface="Times New Roman"/>
              </a:rPr>
              <a:t>metodele de acces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specifice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70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Stabileşte </a:t>
            </a:r>
            <a:r>
              <a:rPr sz="2000" spc="-10" dirty="0">
                <a:latin typeface="Times New Roman"/>
                <a:cs typeface="Times New Roman"/>
              </a:rPr>
              <a:t>măsurile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protecţie </a:t>
            </a:r>
            <a:r>
              <a:rPr sz="2000" dirty="0">
                <a:latin typeface="Times New Roman"/>
                <a:cs typeface="Times New Roman"/>
              </a:rPr>
              <a:t>şi </a:t>
            </a:r>
            <a:r>
              <a:rPr sz="2000" spc="-5" dirty="0">
                <a:latin typeface="Times New Roman"/>
                <a:cs typeface="Times New Roman"/>
              </a:rPr>
              <a:t>securitate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datelor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2656C08A-D976-409D-9FB1-7C306F517BAE}" type="datetime1">
              <a:rPr lang="en-US" smtClean="0"/>
              <a:pPr/>
              <a:t>9/21/2020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1444</Words>
  <Application>Microsoft Office PowerPoint</Application>
  <PresentationFormat>Custom</PresentationFormat>
  <Paragraphs>356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Proiectarea bazelor de date</vt:lpstr>
      <vt:lpstr>Capitolul I - Informaţii generale</vt:lpstr>
      <vt:lpstr>Recapitularea noţiunilor fundamentale Scurt istoric al organizării şi prelucrării datelor</vt:lpstr>
      <vt:lpstr>Ce este o bază de date?</vt:lpstr>
      <vt:lpstr>Independenţa datelor</vt:lpstr>
      <vt:lpstr>Instanţe şi scheme</vt:lpstr>
      <vt:lpstr>Sistemul de gestiune a bazelor de  date</vt:lpstr>
      <vt:lpstr>Mediul SGBD</vt:lpstr>
      <vt:lpstr>Proiectanţii bazei de date</vt:lpstr>
      <vt:lpstr>Modelul relaţional</vt:lpstr>
      <vt:lpstr>Chei relaţionale</vt:lpstr>
      <vt:lpstr>Capitolul II - Introducere în proiectarea bazelor  de date</vt:lpstr>
      <vt:lpstr>Etapele proiectării bazelor de date</vt:lpstr>
      <vt:lpstr>Proiectarea conceptuală a bazei de date</vt:lpstr>
      <vt:lpstr>Modelul Entitate-Relaţie</vt:lpstr>
      <vt:lpstr>Exemple de diagrame ER</vt:lpstr>
      <vt:lpstr>sotie</vt:lpstr>
      <vt:lpstr>Slide 18</vt:lpstr>
      <vt:lpstr>Trecerea de la diagrama E/R la schema  relatională</vt:lpstr>
      <vt:lpstr>Transformarea tipului de entitate în relaţie</vt:lpstr>
      <vt:lpstr>Transformarea legăturilor între entităţi în relaţii</vt:lpstr>
      <vt:lpstr>Transformarea ierarhiilor ISA în relaţii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Proiectarea bazelor de date</dc:title>
  <cp:lastModifiedBy>Mihai</cp:lastModifiedBy>
  <cp:revision>2</cp:revision>
  <dcterms:created xsi:type="dcterms:W3CDTF">2020-09-21T09:37:11Z</dcterms:created>
  <dcterms:modified xsi:type="dcterms:W3CDTF">2020-09-21T09:48:33Z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2004-10-15T00:00:00Z</vt:filetime>
  </property>
  <property fmtid="{D5CDD505-2E9C-101B-9397-08002B2CF9AE}" pid="3" name="LastSaved">
    <vt:filetime>2020-09-21T00:00:00Z</vt:filetime>
  </property>
</Properties>
</file>