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7" r:id="rId1"/>
  </p:sldMasterIdLst>
  <p:notesMasterIdLst>
    <p:notesMasterId r:id="rId51"/>
  </p:notesMasterIdLst>
  <p:handoutMasterIdLst>
    <p:handoutMasterId r:id="rId52"/>
  </p:handoutMasterIdLst>
  <p:sldIdLst>
    <p:sldId id="259" r:id="rId2"/>
    <p:sldId id="258" r:id="rId3"/>
    <p:sldId id="268" r:id="rId4"/>
    <p:sldId id="270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7" r:id="rId14"/>
    <p:sldId id="279" r:id="rId15"/>
    <p:sldId id="261" r:id="rId16"/>
    <p:sldId id="280" r:id="rId17"/>
    <p:sldId id="281" r:id="rId18"/>
    <p:sldId id="282" r:id="rId19"/>
    <p:sldId id="283" r:id="rId20"/>
    <p:sldId id="285" r:id="rId21"/>
    <p:sldId id="262" r:id="rId22"/>
    <p:sldId id="286" r:id="rId23"/>
    <p:sldId id="287" r:id="rId24"/>
    <p:sldId id="289" r:id="rId25"/>
    <p:sldId id="290" r:id="rId26"/>
    <p:sldId id="291" r:id="rId27"/>
    <p:sldId id="288" r:id="rId28"/>
    <p:sldId id="292" r:id="rId29"/>
    <p:sldId id="293" r:id="rId30"/>
    <p:sldId id="263" r:id="rId31"/>
    <p:sldId id="294" r:id="rId32"/>
    <p:sldId id="295" r:id="rId33"/>
    <p:sldId id="296" r:id="rId34"/>
    <p:sldId id="297" r:id="rId35"/>
    <p:sldId id="298" r:id="rId36"/>
    <p:sldId id="299" r:id="rId37"/>
    <p:sldId id="302" r:id="rId38"/>
    <p:sldId id="300" r:id="rId39"/>
    <p:sldId id="264" r:id="rId40"/>
    <p:sldId id="303" r:id="rId41"/>
    <p:sldId id="265" r:id="rId42"/>
    <p:sldId id="266" r:id="rId43"/>
    <p:sldId id="304" r:id="rId44"/>
    <p:sldId id="305" r:id="rId45"/>
    <p:sldId id="306" r:id="rId46"/>
    <p:sldId id="307" r:id="rId47"/>
    <p:sldId id="308" r:id="rId48"/>
    <p:sldId id="309" r:id="rId49"/>
    <p:sldId id="310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02684F-A448-4E42-A189-5B7DBEFCF2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0D030E-36B2-445A-AB2F-BFF9F4EB3B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1E5E-E9DF-468D-95D1-07539EFBDE8F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4526-13B2-4055-95BC-CA7CF4F9A1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3FB3D-22F0-4E45-AE5B-40EFD017C38B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71AB8-3FDC-46A4-B670-7CA493634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361B-8DCD-41DC-A4C0-9ECA6AD3C8B5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02B9-BB7C-4998-9B8A-4A86DD32C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26AB7F3-1EC9-4F9E-9B63-11F693F208A2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37B7F68-0281-43DD-BED1-E90425CDC0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10CE-59D7-4507-9663-3D6463E14FAD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50B1-AAE5-417C-8682-D4A3027B4D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69AB-6B54-4B7C-A78E-8E8C95CC54EE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07A7B-D181-4C23-B226-AB1B811DD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9DE2-CA18-434A-9874-FD096D0EDD5C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380FB-C210-43B3-81CC-FDC9E4ABC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F51C-865A-414C-98AF-A092786E7D55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BF50C-CBF8-4722-851C-869739E1B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2D73-045C-416E-9AA3-623A188BD0AA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E94-FA8E-4CF9-84C2-F1A014E136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27EB-E094-462A-915F-3447B1018351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04B-289D-4363-B784-CFF1B2B56E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C996-3352-41ED-AF7D-FB7499F2C875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F1095-ECDF-4E1B-A677-6B13762E3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32D8-2659-43D2-86BD-CF023C0F1CFE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AA79-FA97-469C-9358-DB1F5EF52D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5CD9A-E63D-42D7-BA3F-DE6AD8E1106C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A3CA3-5AE6-40F8-BD9A-2221207A7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Word_97_-_2003_Document5.doc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>
            <a:normAutofit fontScale="90000"/>
          </a:bodyPr>
          <a:lstStyle/>
          <a:p>
            <a:pPr>
              <a:lnSpc>
                <a:spcPct val="60000"/>
              </a:lnSpc>
            </a:pPr>
            <a:r>
              <a:rPr lang="en-US" b="1" dirty="0" smtClean="0"/>
              <a:t> MODELUL CONCEPTUAL DE DATE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05800" cy="41148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</a:t>
            </a:r>
            <a:r>
              <a:rPr lang="en-US" dirty="0" err="1"/>
              <a:t>ie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 </a:t>
            </a:r>
          </a:p>
          <a:p>
            <a:pPr>
              <a:buFontTx/>
              <a:buNone/>
            </a:pPr>
            <a:r>
              <a:rPr lang="en-US" dirty="0" smtClean="0"/>
              <a:t>3. </a:t>
            </a:r>
            <a:r>
              <a:rPr lang="en-US" dirty="0" err="1"/>
              <a:t>Generalizarea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Regulile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 </a:t>
            </a:r>
          </a:p>
          <a:p>
            <a:pPr>
              <a:buFontTx/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Paşi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21E5-FCBD-4402-9203-DC960FCF86C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589F7-8B65-4EA3-B73E-93C4B9F32BDA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400"/>
              <a:t>Gradul unei relaţii</a:t>
            </a:r>
          </a:p>
          <a:p>
            <a:pPr lvl="1">
              <a:lnSpc>
                <a:spcPct val="70000"/>
              </a:lnSpc>
            </a:pPr>
            <a:r>
              <a:rPr lang="en-US" sz="2000"/>
              <a:t>numărul de tipuri de entităţi care participă în relaţie</a:t>
            </a:r>
          </a:p>
          <a:p>
            <a:pPr lvl="1">
              <a:lnSpc>
                <a:spcPct val="70000"/>
              </a:lnSpc>
            </a:pPr>
            <a:r>
              <a:rPr lang="en-US" sz="2000"/>
              <a:t>clasificarea relaţiilor după gradul lor:</a:t>
            </a:r>
          </a:p>
          <a:p>
            <a:pPr lvl="2">
              <a:lnSpc>
                <a:spcPct val="70000"/>
              </a:lnSpc>
            </a:pPr>
            <a:r>
              <a:rPr lang="en-US" sz="1800" i="1"/>
              <a:t>unare</a:t>
            </a:r>
            <a:r>
              <a:rPr lang="en-US" sz="1800"/>
              <a:t> sau </a:t>
            </a:r>
            <a:r>
              <a:rPr lang="en-US" sz="1800" i="1"/>
              <a:t>recursive</a:t>
            </a:r>
            <a:r>
              <a:rPr lang="en-US" sz="1800"/>
              <a:t> (de gradul 1)</a:t>
            </a:r>
          </a:p>
          <a:p>
            <a:pPr lvl="2">
              <a:lnSpc>
                <a:spcPct val="70000"/>
              </a:lnSpc>
            </a:pPr>
            <a:r>
              <a:rPr lang="en-US" sz="1800" i="1"/>
              <a:t>binare</a:t>
            </a:r>
            <a:r>
              <a:rPr lang="en-US" sz="1800"/>
              <a:t> (de gradul 2)</a:t>
            </a:r>
          </a:p>
          <a:p>
            <a:pPr lvl="2">
              <a:lnSpc>
                <a:spcPct val="70000"/>
              </a:lnSpc>
            </a:pPr>
            <a:r>
              <a:rPr lang="en-US" sz="1800" i="1"/>
              <a:t>ternare</a:t>
            </a:r>
            <a:r>
              <a:rPr lang="en-US" sz="1800"/>
              <a:t> (de gradul 3)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Cardinalitatea unei relaţii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 la entitatea A la entitatea B</a:t>
            </a:r>
            <a:r>
              <a:rPr lang="hu-HU" sz="2000"/>
              <a:t>: numărul de instanţe ale entităţii B asociate unei instanţe a entităţii 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 la entitatea B la entitatea A</a:t>
            </a:r>
            <a:r>
              <a:rPr lang="hu-HU" sz="2000"/>
              <a:t>: numărul de instanţe ale entităţii A asociate unei instanţe a entităţii B</a:t>
            </a: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Relaţii unare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488E3-6B18-4520-9D6A-8F804F032F1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31CF5-021E-427F-B129-6513A483F4A7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304800" y="4495800"/>
            <a:ext cx="8229600" cy="1676400"/>
            <a:chOff x="2160" y="1872"/>
            <a:chExt cx="7344" cy="1872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2160" y="2160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 b="1"/>
            </a:p>
            <a:p>
              <a:pPr algn="ctr"/>
              <a:r>
                <a:rPr lang="en-US" sz="1400" b="1"/>
                <a:t>PERSOANĂ</a:t>
              </a:r>
            </a:p>
          </p:txBody>
        </p:sp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>
              <a:off x="3888" y="2160"/>
              <a:ext cx="1728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43200" tIns="18000" rIns="43200" bIns="18000"/>
            <a:lstStyle/>
            <a:p>
              <a:pPr algn="ctr"/>
              <a:r>
                <a:rPr lang="en-US" sz="1400"/>
                <a:t>Căsătorită cu</a:t>
              </a: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 flipV="1">
              <a:off x="2880" y="187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2880" y="1872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752" y="187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4752" y="288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 flipH="1">
              <a:off x="2880" y="3168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V="1">
              <a:off x="2880" y="288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6048" y="2160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 b="1"/>
            </a:p>
            <a:p>
              <a:pPr algn="ctr"/>
              <a:r>
                <a:rPr lang="en-US" sz="1400" b="1"/>
                <a:t>ANGAJAT</a:t>
              </a:r>
            </a:p>
          </p:txBody>
        </p:sp>
        <p:sp>
          <p:nvSpPr>
            <p:cNvPr id="23566" name="AutoShape 14"/>
            <p:cNvSpPr>
              <a:spLocks noChangeArrowheads="1"/>
            </p:cNvSpPr>
            <p:nvPr/>
          </p:nvSpPr>
          <p:spPr bwMode="auto">
            <a:xfrm>
              <a:off x="7776" y="2160"/>
              <a:ext cx="1728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43200" tIns="18000" rIns="43200" bIns="18000"/>
            <a:lstStyle/>
            <a:p>
              <a:pPr algn="ctr"/>
              <a:r>
                <a:rPr lang="en-US" sz="1400"/>
                <a:t>Conduce</a:t>
              </a:r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 flipV="1">
              <a:off x="6768" y="187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6768" y="1872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8640" y="187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>
              <a:off x="8640" y="288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H="1">
              <a:off x="6768" y="3168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 flipV="1">
              <a:off x="6768" y="288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73" name="Group 21"/>
            <p:cNvGrpSpPr>
              <a:grpSpLocks/>
            </p:cNvGrpSpPr>
            <p:nvPr/>
          </p:nvGrpSpPr>
          <p:grpSpPr bwMode="auto">
            <a:xfrm>
              <a:off x="6693" y="2016"/>
              <a:ext cx="144" cy="144"/>
              <a:chOff x="4032" y="2160"/>
              <a:chExt cx="288" cy="432"/>
            </a:xfrm>
          </p:grpSpPr>
          <p:sp>
            <p:nvSpPr>
              <p:cNvPr id="23574" name="Line 22"/>
              <p:cNvSpPr>
                <a:spLocks noChangeShapeType="1"/>
              </p:cNvSpPr>
              <p:nvPr/>
            </p:nvSpPr>
            <p:spPr bwMode="auto">
              <a:xfrm flipH="1">
                <a:off x="4032" y="216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5" name="Line 23"/>
              <p:cNvSpPr>
                <a:spLocks noChangeShapeType="1"/>
              </p:cNvSpPr>
              <p:nvPr/>
            </p:nvSpPr>
            <p:spPr bwMode="auto">
              <a:xfrm>
                <a:off x="4176" y="216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6" name="Text Box 24"/>
            <p:cNvSpPr txBox="1">
              <a:spLocks noChangeArrowheads="1"/>
            </p:cNvSpPr>
            <p:nvPr/>
          </p:nvSpPr>
          <p:spPr bwMode="auto">
            <a:xfrm>
              <a:off x="2736" y="3312"/>
              <a:ext cx="57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0:1</a:t>
              </a:r>
            </a:p>
          </p:txBody>
        </p: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6048" y="3312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0:M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Relaţii binare (stânga spre dreapta)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</p:txBody>
      </p:sp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222B-746D-496A-B345-6749860750B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C1B29-0E7B-4A0D-A648-20D2A46FDEA4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24602" name="Group 26"/>
          <p:cNvGrpSpPr>
            <a:grpSpLocks/>
          </p:cNvGrpSpPr>
          <p:nvPr/>
        </p:nvGrpSpPr>
        <p:grpSpPr bwMode="auto">
          <a:xfrm>
            <a:off x="304800" y="1676400"/>
            <a:ext cx="8534400" cy="3810000"/>
            <a:chOff x="2143" y="4608"/>
            <a:chExt cx="7395" cy="4464"/>
          </a:xfrm>
        </p:grpSpPr>
        <p:grpSp>
          <p:nvGrpSpPr>
            <p:cNvPr id="24603" name="Group 27"/>
            <p:cNvGrpSpPr>
              <a:grpSpLocks/>
            </p:cNvGrpSpPr>
            <p:nvPr/>
          </p:nvGrpSpPr>
          <p:grpSpPr bwMode="auto">
            <a:xfrm>
              <a:off x="2143" y="4608"/>
              <a:ext cx="7378" cy="1440"/>
              <a:chOff x="2143" y="4608"/>
              <a:chExt cx="7378" cy="1440"/>
            </a:xfrm>
          </p:grpSpPr>
          <p:sp>
            <p:nvSpPr>
              <p:cNvPr id="24604" name="Rectangle 28"/>
              <p:cNvSpPr>
                <a:spLocks noChangeArrowheads="1"/>
              </p:cNvSpPr>
              <p:nvPr/>
            </p:nvSpPr>
            <p:spPr bwMode="auto">
              <a:xfrm>
                <a:off x="2143" y="4608"/>
                <a:ext cx="2033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  <a:p>
                <a:pPr algn="ctr"/>
                <a:r>
                  <a:rPr lang="en-US" sz="1600" b="1"/>
                  <a:t>ANGAJAT</a:t>
                </a:r>
                <a:endParaRPr lang="en-US" sz="1600"/>
              </a:p>
            </p:txBody>
          </p:sp>
          <p:sp>
            <p:nvSpPr>
              <p:cNvPr id="24605" name="AutoShape 29"/>
              <p:cNvSpPr>
                <a:spLocks noChangeArrowheads="1"/>
              </p:cNvSpPr>
              <p:nvPr/>
            </p:nvSpPr>
            <p:spPr bwMode="auto">
              <a:xfrm>
                <a:off x="4464" y="4608"/>
                <a:ext cx="2736" cy="864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/>
                  <a:t>Are atribuit</a:t>
                </a:r>
              </a:p>
            </p:txBody>
          </p:sp>
          <p:sp>
            <p:nvSpPr>
              <p:cNvPr id="24606" name="Rectangle 30"/>
              <p:cNvSpPr>
                <a:spLocks noChangeArrowheads="1"/>
              </p:cNvSpPr>
              <p:nvPr/>
            </p:nvSpPr>
            <p:spPr bwMode="auto">
              <a:xfrm>
                <a:off x="7488" y="4608"/>
                <a:ext cx="2033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1600"/>
              </a:p>
              <a:p>
                <a:pPr algn="ctr"/>
                <a:r>
                  <a:rPr lang="en-US" sz="1600" b="1"/>
                  <a:t>LOC DE PARCARE</a:t>
                </a:r>
                <a:endParaRPr lang="en-US" sz="1600"/>
              </a:p>
            </p:txBody>
          </p:sp>
          <p:sp>
            <p:nvSpPr>
              <p:cNvPr id="24607" name="Line 31"/>
              <p:cNvSpPr>
                <a:spLocks noChangeShapeType="1"/>
              </p:cNvSpPr>
              <p:nvPr/>
            </p:nvSpPr>
            <p:spPr bwMode="auto">
              <a:xfrm>
                <a:off x="4176" y="504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/>
            </p:nvSpPr>
            <p:spPr bwMode="auto">
              <a:xfrm>
                <a:off x="7200" y="504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9" name="Text Box 33"/>
              <p:cNvSpPr txBox="1">
                <a:spLocks noChangeArrowheads="1"/>
              </p:cNvSpPr>
              <p:nvPr/>
            </p:nvSpPr>
            <p:spPr bwMode="auto">
              <a:xfrm>
                <a:off x="5472" y="5616"/>
                <a:ext cx="72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43200" rIns="43200"/>
              <a:lstStyle/>
              <a:p>
                <a:pPr algn="ctr"/>
                <a:r>
                  <a:rPr lang="en-US" sz="1600"/>
                  <a:t>1:1</a:t>
                </a:r>
              </a:p>
            </p:txBody>
          </p:sp>
        </p:grpSp>
        <p:grpSp>
          <p:nvGrpSpPr>
            <p:cNvPr id="24610" name="Group 34"/>
            <p:cNvGrpSpPr>
              <a:grpSpLocks/>
            </p:cNvGrpSpPr>
            <p:nvPr/>
          </p:nvGrpSpPr>
          <p:grpSpPr bwMode="auto">
            <a:xfrm>
              <a:off x="2160" y="6048"/>
              <a:ext cx="7378" cy="1440"/>
              <a:chOff x="2160" y="6048"/>
              <a:chExt cx="7378" cy="1440"/>
            </a:xfrm>
          </p:grpSpPr>
          <p:grpSp>
            <p:nvGrpSpPr>
              <p:cNvPr id="24611" name="Group 35"/>
              <p:cNvGrpSpPr>
                <a:grpSpLocks/>
              </p:cNvGrpSpPr>
              <p:nvPr/>
            </p:nvGrpSpPr>
            <p:grpSpPr bwMode="auto">
              <a:xfrm>
                <a:off x="2160" y="6048"/>
                <a:ext cx="7378" cy="1440"/>
                <a:chOff x="2143" y="4608"/>
                <a:chExt cx="7378" cy="1440"/>
              </a:xfrm>
            </p:grpSpPr>
            <p:sp>
              <p:nvSpPr>
                <p:cNvPr id="24612" name="Rectangle 36"/>
                <p:cNvSpPr>
                  <a:spLocks noChangeArrowheads="1"/>
                </p:cNvSpPr>
                <p:nvPr/>
              </p:nvSpPr>
              <p:spPr bwMode="auto">
                <a:xfrm>
                  <a:off x="2143" y="4608"/>
                  <a:ext cx="2033" cy="8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1600" b="1"/>
                    <a:t>PLAN DE ÎNVĂŢĂMÂNT</a:t>
                  </a:r>
                  <a:endParaRPr lang="en-US" sz="1600"/>
                </a:p>
              </p:txBody>
            </p:sp>
            <p:sp>
              <p:nvSpPr>
                <p:cNvPr id="24613" name="AutoShape 37"/>
                <p:cNvSpPr>
                  <a:spLocks noChangeArrowheads="1"/>
                </p:cNvSpPr>
                <p:nvPr/>
              </p:nvSpPr>
              <p:spPr bwMode="auto">
                <a:xfrm>
                  <a:off x="4464" y="4608"/>
                  <a:ext cx="2736" cy="864"/>
                </a:xfrm>
                <a:prstGeom prst="diamond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1600"/>
                    <a:t>Conţine</a:t>
                  </a:r>
                </a:p>
              </p:txBody>
            </p:sp>
            <p:sp>
              <p:nvSpPr>
                <p:cNvPr id="24614" name="Rectangle 38"/>
                <p:cNvSpPr>
                  <a:spLocks noChangeArrowheads="1"/>
                </p:cNvSpPr>
                <p:nvPr/>
              </p:nvSpPr>
              <p:spPr bwMode="auto">
                <a:xfrm>
                  <a:off x="7488" y="4608"/>
                  <a:ext cx="2033" cy="8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600"/>
                </a:p>
                <a:p>
                  <a:pPr algn="ctr"/>
                  <a:r>
                    <a:rPr lang="en-US" sz="1600" b="1"/>
                    <a:t>SEMESTRU</a:t>
                  </a:r>
                  <a:endParaRPr lang="en-US" sz="1600"/>
                </a:p>
              </p:txBody>
            </p:sp>
            <p:sp>
              <p:nvSpPr>
                <p:cNvPr id="24615" name="Line 39"/>
                <p:cNvSpPr>
                  <a:spLocks noChangeShapeType="1"/>
                </p:cNvSpPr>
                <p:nvPr/>
              </p:nvSpPr>
              <p:spPr bwMode="auto">
                <a:xfrm>
                  <a:off x="4176" y="50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6" name="Line 40"/>
                <p:cNvSpPr>
                  <a:spLocks noChangeShapeType="1"/>
                </p:cNvSpPr>
                <p:nvPr/>
              </p:nvSpPr>
              <p:spPr bwMode="auto">
                <a:xfrm>
                  <a:off x="7200" y="50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7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5472" y="5616"/>
                  <a:ext cx="720" cy="43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43200" rIns="43200"/>
                <a:lstStyle/>
                <a:p>
                  <a:pPr algn="ctr"/>
                  <a:r>
                    <a:rPr lang="en-US" sz="1600"/>
                    <a:t>1:M</a:t>
                  </a:r>
                </a:p>
              </p:txBody>
            </p:sp>
          </p:grpSp>
          <p:grpSp>
            <p:nvGrpSpPr>
              <p:cNvPr id="24618" name="Group 42"/>
              <p:cNvGrpSpPr>
                <a:grpSpLocks/>
              </p:cNvGrpSpPr>
              <p:nvPr/>
            </p:nvGrpSpPr>
            <p:grpSpPr bwMode="auto">
              <a:xfrm>
                <a:off x="7359" y="6405"/>
                <a:ext cx="144" cy="144"/>
                <a:chOff x="4896" y="1584"/>
                <a:chExt cx="432" cy="288"/>
              </a:xfrm>
            </p:grpSpPr>
            <p:sp>
              <p:nvSpPr>
                <p:cNvPr id="24619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4896" y="1584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0" name="Line 44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4621" name="Group 45"/>
            <p:cNvGrpSpPr>
              <a:grpSpLocks/>
            </p:cNvGrpSpPr>
            <p:nvPr/>
          </p:nvGrpSpPr>
          <p:grpSpPr bwMode="auto">
            <a:xfrm>
              <a:off x="2160" y="7632"/>
              <a:ext cx="7378" cy="1440"/>
              <a:chOff x="2160" y="7632"/>
              <a:chExt cx="7378" cy="1440"/>
            </a:xfrm>
          </p:grpSpPr>
          <p:grpSp>
            <p:nvGrpSpPr>
              <p:cNvPr id="24622" name="Group 46"/>
              <p:cNvGrpSpPr>
                <a:grpSpLocks/>
              </p:cNvGrpSpPr>
              <p:nvPr/>
            </p:nvGrpSpPr>
            <p:grpSpPr bwMode="auto">
              <a:xfrm>
                <a:off x="2160" y="7632"/>
                <a:ext cx="7378" cy="1440"/>
                <a:chOff x="2160" y="6048"/>
                <a:chExt cx="7378" cy="1440"/>
              </a:xfrm>
            </p:grpSpPr>
            <p:grpSp>
              <p:nvGrpSpPr>
                <p:cNvPr id="24623" name="Group 47"/>
                <p:cNvGrpSpPr>
                  <a:grpSpLocks/>
                </p:cNvGrpSpPr>
                <p:nvPr/>
              </p:nvGrpSpPr>
              <p:grpSpPr bwMode="auto">
                <a:xfrm>
                  <a:off x="2160" y="6048"/>
                  <a:ext cx="7378" cy="1440"/>
                  <a:chOff x="2143" y="4608"/>
                  <a:chExt cx="7378" cy="1440"/>
                </a:xfrm>
              </p:grpSpPr>
              <p:sp>
                <p:nvSpPr>
                  <p:cNvPr id="24624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143" y="4608"/>
                    <a:ext cx="2033" cy="86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/>
                  </a:p>
                  <a:p>
                    <a:pPr algn="ctr"/>
                    <a:r>
                      <a:rPr lang="en-US" sz="1600" b="1"/>
                      <a:t>STUDENT</a:t>
                    </a:r>
                    <a:endParaRPr lang="en-US" sz="1600"/>
                  </a:p>
                </p:txBody>
              </p:sp>
              <p:sp>
                <p:nvSpPr>
                  <p:cNvPr id="24625" name="AutoShape 49"/>
                  <p:cNvSpPr>
                    <a:spLocks noChangeArrowheads="1"/>
                  </p:cNvSpPr>
                  <p:nvPr/>
                </p:nvSpPr>
                <p:spPr bwMode="auto">
                  <a:xfrm>
                    <a:off x="4464" y="4608"/>
                    <a:ext cx="2736" cy="864"/>
                  </a:xfrm>
                  <a:prstGeom prst="diamond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ro-RO" sz="1600"/>
                      <a:t>Urmează</a:t>
                    </a:r>
                  </a:p>
                </p:txBody>
              </p:sp>
              <p:sp>
                <p:nvSpPr>
                  <p:cNvPr id="24626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7488" y="4608"/>
                    <a:ext cx="2033" cy="86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600"/>
                  </a:p>
                  <a:p>
                    <a:pPr algn="ctr"/>
                    <a:r>
                      <a:rPr lang="en-US" sz="1600" b="1"/>
                      <a:t>CURS</a:t>
                    </a:r>
                    <a:endParaRPr lang="en-US" sz="1600"/>
                  </a:p>
                </p:txBody>
              </p:sp>
              <p:sp>
                <p:nvSpPr>
                  <p:cNvPr id="2462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5040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628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7200" y="5040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629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72" y="5616"/>
                    <a:ext cx="720" cy="43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43200" rIns="43200"/>
                  <a:lstStyle/>
                  <a:p>
                    <a:pPr algn="ctr"/>
                    <a:r>
                      <a:rPr lang="en-US" sz="1600"/>
                      <a:t>M:N</a:t>
                    </a:r>
                  </a:p>
                </p:txBody>
              </p:sp>
            </p:grpSp>
            <p:grpSp>
              <p:nvGrpSpPr>
                <p:cNvPr id="24630" name="Group 54"/>
                <p:cNvGrpSpPr>
                  <a:grpSpLocks/>
                </p:cNvGrpSpPr>
                <p:nvPr/>
              </p:nvGrpSpPr>
              <p:grpSpPr bwMode="auto">
                <a:xfrm>
                  <a:off x="7359" y="6405"/>
                  <a:ext cx="144" cy="144"/>
                  <a:chOff x="4896" y="1584"/>
                  <a:chExt cx="432" cy="288"/>
                </a:xfrm>
              </p:grpSpPr>
              <p:sp>
                <p:nvSpPr>
                  <p:cNvPr id="24631" name="Line 5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96" y="1584"/>
                    <a:ext cx="432" cy="14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632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4896" y="1728"/>
                    <a:ext cx="432" cy="14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4633" name="Group 57"/>
              <p:cNvGrpSpPr>
                <a:grpSpLocks/>
              </p:cNvGrpSpPr>
              <p:nvPr/>
            </p:nvGrpSpPr>
            <p:grpSpPr bwMode="auto">
              <a:xfrm>
                <a:off x="4206" y="7995"/>
                <a:ext cx="144" cy="144"/>
                <a:chOff x="5184" y="2160"/>
                <a:chExt cx="576" cy="288"/>
              </a:xfrm>
            </p:grpSpPr>
            <p:sp>
              <p:nvSpPr>
                <p:cNvPr id="24634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5184" y="2304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3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5184" y="2160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Relaţii binare (dreapta spre stânga)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</p:txBody>
      </p:sp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4D3-7A69-4193-9B83-6837ABC0D7CF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AA08-73D9-4740-8534-40C46A47E966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26628" name="Group 1028"/>
          <p:cNvGrpSpPr>
            <a:grpSpLocks/>
          </p:cNvGrpSpPr>
          <p:nvPr/>
        </p:nvGrpSpPr>
        <p:grpSpPr bwMode="auto">
          <a:xfrm>
            <a:off x="304800" y="1676400"/>
            <a:ext cx="8534400" cy="3810000"/>
            <a:chOff x="2143" y="4608"/>
            <a:chExt cx="7395" cy="4464"/>
          </a:xfrm>
        </p:grpSpPr>
        <p:grpSp>
          <p:nvGrpSpPr>
            <p:cNvPr id="26629" name="Group 1029"/>
            <p:cNvGrpSpPr>
              <a:grpSpLocks/>
            </p:cNvGrpSpPr>
            <p:nvPr/>
          </p:nvGrpSpPr>
          <p:grpSpPr bwMode="auto">
            <a:xfrm>
              <a:off x="2143" y="4608"/>
              <a:ext cx="7378" cy="1440"/>
              <a:chOff x="2143" y="4608"/>
              <a:chExt cx="7378" cy="1440"/>
            </a:xfrm>
          </p:grpSpPr>
          <p:sp>
            <p:nvSpPr>
              <p:cNvPr id="26630" name="Rectangle 1030"/>
              <p:cNvSpPr>
                <a:spLocks noChangeArrowheads="1"/>
              </p:cNvSpPr>
              <p:nvPr/>
            </p:nvSpPr>
            <p:spPr bwMode="auto">
              <a:xfrm>
                <a:off x="2143" y="4608"/>
                <a:ext cx="2033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  <a:p>
                <a:pPr algn="ctr"/>
                <a:r>
                  <a:rPr lang="en-US" sz="1600" b="1"/>
                  <a:t>ANGAJAT</a:t>
                </a:r>
                <a:endParaRPr lang="en-US" sz="1600"/>
              </a:p>
            </p:txBody>
          </p:sp>
          <p:sp>
            <p:nvSpPr>
              <p:cNvPr id="26631" name="AutoShape 1031"/>
              <p:cNvSpPr>
                <a:spLocks noChangeArrowheads="1"/>
              </p:cNvSpPr>
              <p:nvPr/>
            </p:nvSpPr>
            <p:spPr bwMode="auto">
              <a:xfrm>
                <a:off x="4464" y="4608"/>
                <a:ext cx="2736" cy="864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/>
                  <a:t>Este atribuit</a:t>
                </a:r>
              </a:p>
            </p:txBody>
          </p:sp>
          <p:sp>
            <p:nvSpPr>
              <p:cNvPr id="26632" name="Rectangle 1032"/>
              <p:cNvSpPr>
                <a:spLocks noChangeArrowheads="1"/>
              </p:cNvSpPr>
              <p:nvPr/>
            </p:nvSpPr>
            <p:spPr bwMode="auto">
              <a:xfrm>
                <a:off x="7488" y="4608"/>
                <a:ext cx="2033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1600"/>
              </a:p>
              <a:p>
                <a:pPr algn="ctr"/>
                <a:r>
                  <a:rPr lang="en-US" sz="1600" b="1"/>
                  <a:t>LOC DE PARCARE</a:t>
                </a:r>
              </a:p>
            </p:txBody>
          </p:sp>
          <p:sp>
            <p:nvSpPr>
              <p:cNvPr id="26633" name="Line 1033"/>
              <p:cNvSpPr>
                <a:spLocks noChangeShapeType="1"/>
              </p:cNvSpPr>
              <p:nvPr/>
            </p:nvSpPr>
            <p:spPr bwMode="auto">
              <a:xfrm>
                <a:off x="4176" y="504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4" name="Line 1034"/>
              <p:cNvSpPr>
                <a:spLocks noChangeShapeType="1"/>
              </p:cNvSpPr>
              <p:nvPr/>
            </p:nvSpPr>
            <p:spPr bwMode="auto">
              <a:xfrm>
                <a:off x="7200" y="504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5" name="Text Box 1035"/>
              <p:cNvSpPr txBox="1">
                <a:spLocks noChangeArrowheads="1"/>
              </p:cNvSpPr>
              <p:nvPr/>
            </p:nvSpPr>
            <p:spPr bwMode="auto">
              <a:xfrm>
                <a:off x="5472" y="5616"/>
                <a:ext cx="72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43200" rIns="43200"/>
              <a:lstStyle/>
              <a:p>
                <a:pPr algn="ctr"/>
                <a:r>
                  <a:rPr lang="en-US" sz="1600"/>
                  <a:t>1:1</a:t>
                </a:r>
              </a:p>
            </p:txBody>
          </p:sp>
        </p:grpSp>
        <p:grpSp>
          <p:nvGrpSpPr>
            <p:cNvPr id="26636" name="Group 1036"/>
            <p:cNvGrpSpPr>
              <a:grpSpLocks/>
            </p:cNvGrpSpPr>
            <p:nvPr/>
          </p:nvGrpSpPr>
          <p:grpSpPr bwMode="auto">
            <a:xfrm>
              <a:off x="2160" y="6048"/>
              <a:ext cx="7378" cy="1440"/>
              <a:chOff x="2160" y="6048"/>
              <a:chExt cx="7378" cy="1440"/>
            </a:xfrm>
          </p:grpSpPr>
          <p:grpSp>
            <p:nvGrpSpPr>
              <p:cNvPr id="26637" name="Group 1037"/>
              <p:cNvGrpSpPr>
                <a:grpSpLocks/>
              </p:cNvGrpSpPr>
              <p:nvPr/>
            </p:nvGrpSpPr>
            <p:grpSpPr bwMode="auto">
              <a:xfrm>
                <a:off x="2160" y="6048"/>
                <a:ext cx="7378" cy="1440"/>
                <a:chOff x="2143" y="4608"/>
                <a:chExt cx="7378" cy="1440"/>
              </a:xfrm>
            </p:grpSpPr>
            <p:sp>
              <p:nvSpPr>
                <p:cNvPr id="26638" name="Rectangle 1038"/>
                <p:cNvSpPr>
                  <a:spLocks noChangeArrowheads="1"/>
                </p:cNvSpPr>
                <p:nvPr/>
              </p:nvSpPr>
              <p:spPr bwMode="auto">
                <a:xfrm>
                  <a:off x="2143" y="4608"/>
                  <a:ext cx="2033" cy="8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1600" b="1"/>
                    <a:t>PLAN DE ÎNVĂŢĂMÂNT</a:t>
                  </a:r>
                </a:p>
              </p:txBody>
            </p:sp>
            <p:sp>
              <p:nvSpPr>
                <p:cNvPr id="26639" name="AutoShape 1039"/>
                <p:cNvSpPr>
                  <a:spLocks noChangeArrowheads="1"/>
                </p:cNvSpPr>
                <p:nvPr/>
              </p:nvSpPr>
              <p:spPr bwMode="auto">
                <a:xfrm>
                  <a:off x="4464" y="4608"/>
                  <a:ext cx="2736" cy="864"/>
                </a:xfrm>
                <a:prstGeom prst="diamond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1600"/>
                    <a:t>Este conţinut în</a:t>
                  </a:r>
                </a:p>
              </p:txBody>
            </p:sp>
            <p:sp>
              <p:nvSpPr>
                <p:cNvPr id="26640" name="Rectangle 1040"/>
                <p:cNvSpPr>
                  <a:spLocks noChangeArrowheads="1"/>
                </p:cNvSpPr>
                <p:nvPr/>
              </p:nvSpPr>
              <p:spPr bwMode="auto">
                <a:xfrm>
                  <a:off x="7488" y="4608"/>
                  <a:ext cx="2033" cy="8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1600"/>
                </a:p>
                <a:p>
                  <a:pPr algn="ctr"/>
                  <a:r>
                    <a:rPr lang="en-US" sz="1600" b="1"/>
                    <a:t>SEMESTRU</a:t>
                  </a:r>
                  <a:endParaRPr lang="en-US" sz="1600"/>
                </a:p>
              </p:txBody>
            </p:sp>
            <p:sp>
              <p:nvSpPr>
                <p:cNvPr id="26641" name="Line 1041"/>
                <p:cNvSpPr>
                  <a:spLocks noChangeShapeType="1"/>
                </p:cNvSpPr>
                <p:nvPr/>
              </p:nvSpPr>
              <p:spPr bwMode="auto">
                <a:xfrm>
                  <a:off x="4176" y="50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2" name="Line 1042"/>
                <p:cNvSpPr>
                  <a:spLocks noChangeShapeType="1"/>
                </p:cNvSpPr>
                <p:nvPr/>
              </p:nvSpPr>
              <p:spPr bwMode="auto">
                <a:xfrm>
                  <a:off x="7200" y="5040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3" name="Text Box 1043"/>
                <p:cNvSpPr txBox="1">
                  <a:spLocks noChangeArrowheads="1"/>
                </p:cNvSpPr>
                <p:nvPr/>
              </p:nvSpPr>
              <p:spPr bwMode="auto">
                <a:xfrm>
                  <a:off x="5472" y="5616"/>
                  <a:ext cx="720" cy="43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43200" rIns="43200"/>
                <a:lstStyle/>
                <a:p>
                  <a:pPr algn="ctr"/>
                  <a:r>
                    <a:rPr lang="en-US" sz="1600"/>
                    <a:t>1:M</a:t>
                  </a:r>
                </a:p>
              </p:txBody>
            </p:sp>
          </p:grpSp>
          <p:grpSp>
            <p:nvGrpSpPr>
              <p:cNvPr id="26644" name="Group 1044"/>
              <p:cNvGrpSpPr>
                <a:grpSpLocks/>
              </p:cNvGrpSpPr>
              <p:nvPr/>
            </p:nvGrpSpPr>
            <p:grpSpPr bwMode="auto">
              <a:xfrm>
                <a:off x="7359" y="6405"/>
                <a:ext cx="144" cy="144"/>
                <a:chOff x="4896" y="1584"/>
                <a:chExt cx="432" cy="288"/>
              </a:xfrm>
            </p:grpSpPr>
            <p:sp>
              <p:nvSpPr>
                <p:cNvPr id="26645" name="Line 1045"/>
                <p:cNvSpPr>
                  <a:spLocks noChangeShapeType="1"/>
                </p:cNvSpPr>
                <p:nvPr/>
              </p:nvSpPr>
              <p:spPr bwMode="auto">
                <a:xfrm flipH="1">
                  <a:off x="4896" y="1584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46" name="Line 1046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6647" name="Group 1047"/>
            <p:cNvGrpSpPr>
              <a:grpSpLocks/>
            </p:cNvGrpSpPr>
            <p:nvPr/>
          </p:nvGrpSpPr>
          <p:grpSpPr bwMode="auto">
            <a:xfrm>
              <a:off x="2160" y="7632"/>
              <a:ext cx="7378" cy="1440"/>
              <a:chOff x="2160" y="7632"/>
              <a:chExt cx="7378" cy="1440"/>
            </a:xfrm>
          </p:grpSpPr>
          <p:grpSp>
            <p:nvGrpSpPr>
              <p:cNvPr id="26648" name="Group 1048"/>
              <p:cNvGrpSpPr>
                <a:grpSpLocks/>
              </p:cNvGrpSpPr>
              <p:nvPr/>
            </p:nvGrpSpPr>
            <p:grpSpPr bwMode="auto">
              <a:xfrm>
                <a:off x="2160" y="7632"/>
                <a:ext cx="7378" cy="1440"/>
                <a:chOff x="2160" y="6048"/>
                <a:chExt cx="7378" cy="1440"/>
              </a:xfrm>
            </p:grpSpPr>
            <p:grpSp>
              <p:nvGrpSpPr>
                <p:cNvPr id="26649" name="Group 1049"/>
                <p:cNvGrpSpPr>
                  <a:grpSpLocks/>
                </p:cNvGrpSpPr>
                <p:nvPr/>
              </p:nvGrpSpPr>
              <p:grpSpPr bwMode="auto">
                <a:xfrm>
                  <a:off x="2160" y="6048"/>
                  <a:ext cx="7378" cy="1440"/>
                  <a:chOff x="2143" y="4608"/>
                  <a:chExt cx="7378" cy="1440"/>
                </a:xfrm>
              </p:grpSpPr>
              <p:sp>
                <p:nvSpPr>
                  <p:cNvPr id="26650" name="Rectangle 1050"/>
                  <p:cNvSpPr>
                    <a:spLocks noChangeArrowheads="1"/>
                  </p:cNvSpPr>
                  <p:nvPr/>
                </p:nvSpPr>
                <p:spPr bwMode="auto">
                  <a:xfrm>
                    <a:off x="2143" y="4608"/>
                    <a:ext cx="2033" cy="86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/>
                  </a:p>
                  <a:p>
                    <a:pPr algn="ctr"/>
                    <a:r>
                      <a:rPr lang="en-US" sz="1600" b="1"/>
                      <a:t>STUDENT</a:t>
                    </a:r>
                    <a:endParaRPr lang="en-US" sz="1600"/>
                  </a:p>
                </p:txBody>
              </p:sp>
              <p:sp>
                <p:nvSpPr>
                  <p:cNvPr id="26651" name="AutoShape 1051"/>
                  <p:cNvSpPr>
                    <a:spLocks noChangeArrowheads="1"/>
                  </p:cNvSpPr>
                  <p:nvPr/>
                </p:nvSpPr>
                <p:spPr bwMode="auto">
                  <a:xfrm>
                    <a:off x="4464" y="4608"/>
                    <a:ext cx="2736" cy="864"/>
                  </a:xfrm>
                  <a:prstGeom prst="diamond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ro-RO" sz="1600"/>
                      <a:t>Este urmat de</a:t>
                    </a:r>
                  </a:p>
                </p:txBody>
              </p:sp>
              <p:sp>
                <p:nvSpPr>
                  <p:cNvPr id="26652" name="Rectangle 1052"/>
                  <p:cNvSpPr>
                    <a:spLocks noChangeArrowheads="1"/>
                  </p:cNvSpPr>
                  <p:nvPr/>
                </p:nvSpPr>
                <p:spPr bwMode="auto">
                  <a:xfrm>
                    <a:off x="7488" y="4608"/>
                    <a:ext cx="2033" cy="86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endParaRPr lang="en-US" sz="1600"/>
                  </a:p>
                  <a:p>
                    <a:pPr algn="ctr"/>
                    <a:r>
                      <a:rPr lang="en-US" sz="1600" b="1"/>
                      <a:t>CURS</a:t>
                    </a:r>
                    <a:endParaRPr lang="en-US" sz="1600"/>
                  </a:p>
                </p:txBody>
              </p:sp>
              <p:sp>
                <p:nvSpPr>
                  <p:cNvPr id="26653" name="Line 1053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5040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4" name="Line 1054"/>
                  <p:cNvSpPr>
                    <a:spLocks noChangeShapeType="1"/>
                  </p:cNvSpPr>
                  <p:nvPr/>
                </p:nvSpPr>
                <p:spPr bwMode="auto">
                  <a:xfrm>
                    <a:off x="7200" y="5040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5" name="Text Box 10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72" y="5616"/>
                    <a:ext cx="720" cy="43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43200" rIns="43200"/>
                  <a:lstStyle/>
                  <a:p>
                    <a:pPr algn="ctr"/>
                    <a:r>
                      <a:rPr lang="en-US" sz="1600"/>
                      <a:t>M:N</a:t>
                    </a:r>
                  </a:p>
                </p:txBody>
              </p:sp>
            </p:grpSp>
            <p:grpSp>
              <p:nvGrpSpPr>
                <p:cNvPr id="26656" name="Group 1056"/>
                <p:cNvGrpSpPr>
                  <a:grpSpLocks/>
                </p:cNvGrpSpPr>
                <p:nvPr/>
              </p:nvGrpSpPr>
              <p:grpSpPr bwMode="auto">
                <a:xfrm>
                  <a:off x="7359" y="6405"/>
                  <a:ext cx="144" cy="144"/>
                  <a:chOff x="4896" y="1584"/>
                  <a:chExt cx="432" cy="288"/>
                </a:xfrm>
              </p:grpSpPr>
              <p:sp>
                <p:nvSpPr>
                  <p:cNvPr id="26657" name="Line 10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96" y="1584"/>
                    <a:ext cx="432" cy="14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58" name="Line 1058"/>
                  <p:cNvSpPr>
                    <a:spLocks noChangeShapeType="1"/>
                  </p:cNvSpPr>
                  <p:nvPr/>
                </p:nvSpPr>
                <p:spPr bwMode="auto">
                  <a:xfrm>
                    <a:off x="4896" y="1728"/>
                    <a:ext cx="432" cy="14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659" name="Group 1059"/>
              <p:cNvGrpSpPr>
                <a:grpSpLocks/>
              </p:cNvGrpSpPr>
              <p:nvPr/>
            </p:nvGrpSpPr>
            <p:grpSpPr bwMode="auto">
              <a:xfrm>
                <a:off x="4206" y="7995"/>
                <a:ext cx="144" cy="144"/>
                <a:chOff x="5184" y="2160"/>
                <a:chExt cx="576" cy="288"/>
              </a:xfrm>
            </p:grpSpPr>
            <p:sp>
              <p:nvSpPr>
                <p:cNvPr id="26660" name="Line 1060"/>
                <p:cNvSpPr>
                  <a:spLocks noChangeShapeType="1"/>
                </p:cNvSpPr>
                <p:nvPr/>
              </p:nvSpPr>
              <p:spPr bwMode="auto">
                <a:xfrm flipH="1">
                  <a:off x="5184" y="2304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1" name="Line 1061"/>
                <p:cNvSpPr>
                  <a:spLocks noChangeShapeType="1"/>
                </p:cNvSpPr>
                <p:nvPr/>
              </p:nvSpPr>
              <p:spPr bwMode="auto">
                <a:xfrm flipH="1" flipV="1">
                  <a:off x="5184" y="2160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 err="1"/>
              <a:t>Relaţie</a:t>
            </a:r>
            <a:r>
              <a:rPr lang="en-US" sz="2400" dirty="0"/>
              <a:t> </a:t>
            </a:r>
            <a:r>
              <a:rPr lang="en-US" sz="2400" dirty="0" err="1"/>
              <a:t>ternară</a:t>
            </a: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err="1"/>
              <a:t>Exprimarea</a:t>
            </a:r>
            <a:r>
              <a:rPr lang="en-US" sz="2000" dirty="0"/>
              <a:t> </a:t>
            </a:r>
            <a:r>
              <a:rPr lang="en-US" sz="2000" dirty="0" err="1"/>
              <a:t>cardinalităţii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dirty="0"/>
              <a:t>:</a:t>
            </a:r>
            <a:r>
              <a:rPr lang="en-US" sz="2000" i="1" dirty="0"/>
              <a:t>M </a:t>
            </a:r>
            <a:r>
              <a:rPr lang="en-US" sz="2000" dirty="0"/>
              <a:t>se </a:t>
            </a:r>
            <a:r>
              <a:rPr lang="en-US" sz="2000" dirty="0" err="1"/>
              <a:t>pune</a:t>
            </a:r>
            <a:r>
              <a:rPr lang="en-US" sz="2000" dirty="0"/>
              <a:t> la </a:t>
            </a:r>
            <a:r>
              <a:rPr lang="en-US" sz="2000" dirty="0" err="1"/>
              <a:t>capătul</a:t>
            </a:r>
            <a:r>
              <a:rPr lang="en-US" sz="2000" dirty="0"/>
              <a:t> B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relaţia</a:t>
            </a:r>
            <a:r>
              <a:rPr lang="en-US" sz="2000" dirty="0"/>
              <a:t> de la A la B</a:t>
            </a:r>
          </a:p>
          <a:p>
            <a:pPr lvl="1">
              <a:lnSpc>
                <a:spcPct val="80000"/>
              </a:lnSpc>
            </a:pPr>
            <a:r>
              <a:rPr lang="en-US" sz="1600" i="1" dirty="0"/>
              <a:t>m</a:t>
            </a:r>
            <a:r>
              <a:rPr lang="en-US" sz="1600" dirty="0"/>
              <a:t> - </a:t>
            </a:r>
            <a:r>
              <a:rPr lang="en-US" sz="1600" dirty="0" err="1"/>
              <a:t>cardinalitate</a:t>
            </a:r>
            <a:r>
              <a:rPr lang="en-US" sz="1600" dirty="0"/>
              <a:t> </a:t>
            </a:r>
            <a:r>
              <a:rPr lang="en-US" sz="1600" dirty="0" err="1"/>
              <a:t>minimă</a:t>
            </a:r>
            <a:r>
              <a:rPr lang="en-US" sz="1600" dirty="0"/>
              <a:t>: </a:t>
            </a:r>
            <a:r>
              <a:rPr lang="en-US" sz="1600" dirty="0" err="1"/>
              <a:t>numărul</a:t>
            </a:r>
            <a:r>
              <a:rPr lang="en-US" sz="1600" dirty="0"/>
              <a:t> minim de </a:t>
            </a:r>
            <a:r>
              <a:rPr lang="en-US" sz="1600" dirty="0" err="1"/>
              <a:t>instanţe</a:t>
            </a:r>
            <a:r>
              <a:rPr lang="en-US" sz="1600" dirty="0"/>
              <a:t> ale </a:t>
            </a:r>
            <a:r>
              <a:rPr lang="en-US" sz="1600" dirty="0" err="1"/>
              <a:t>lui</a:t>
            </a:r>
            <a:r>
              <a:rPr lang="en-US" sz="1600" dirty="0"/>
              <a:t> B </a:t>
            </a:r>
            <a:r>
              <a:rPr lang="en-US" sz="1600" dirty="0" err="1"/>
              <a:t>asociate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instanţe</a:t>
            </a:r>
            <a:r>
              <a:rPr lang="en-US" sz="1600" dirty="0"/>
              <a:t> a </a:t>
            </a:r>
            <a:r>
              <a:rPr lang="en-US" sz="1600" dirty="0" err="1"/>
              <a:t>lui</a:t>
            </a:r>
            <a:r>
              <a:rPr lang="en-US" sz="1600" dirty="0"/>
              <a:t> A</a:t>
            </a:r>
          </a:p>
          <a:p>
            <a:pPr lvl="1">
              <a:lnSpc>
                <a:spcPct val="80000"/>
              </a:lnSpc>
            </a:pPr>
            <a:r>
              <a:rPr lang="en-US" sz="1600" i="1" dirty="0"/>
              <a:t>M</a:t>
            </a:r>
            <a:r>
              <a:rPr lang="en-US" sz="1600" dirty="0"/>
              <a:t> - </a:t>
            </a:r>
            <a:r>
              <a:rPr lang="en-US" sz="1600" dirty="0" err="1"/>
              <a:t>cardinalitate</a:t>
            </a:r>
            <a:r>
              <a:rPr lang="en-US" sz="1600" dirty="0"/>
              <a:t> </a:t>
            </a:r>
            <a:r>
              <a:rPr lang="en-US" sz="1600" dirty="0" err="1"/>
              <a:t>maximă</a:t>
            </a:r>
            <a:r>
              <a:rPr lang="en-US" sz="1600" dirty="0"/>
              <a:t> : </a:t>
            </a:r>
            <a:r>
              <a:rPr lang="en-US" sz="1600" dirty="0" err="1"/>
              <a:t>numărul</a:t>
            </a:r>
            <a:r>
              <a:rPr lang="en-US" sz="1600" dirty="0"/>
              <a:t> maxim de </a:t>
            </a:r>
            <a:r>
              <a:rPr lang="en-US" sz="1600" dirty="0" err="1"/>
              <a:t>instanţe</a:t>
            </a:r>
            <a:r>
              <a:rPr lang="en-US" sz="1600" dirty="0"/>
              <a:t> ale </a:t>
            </a:r>
            <a:r>
              <a:rPr lang="en-US" sz="1600" dirty="0" err="1"/>
              <a:t>lui</a:t>
            </a:r>
            <a:r>
              <a:rPr lang="en-US" sz="1600" dirty="0"/>
              <a:t> B </a:t>
            </a:r>
            <a:r>
              <a:rPr lang="en-US" sz="1600" dirty="0" err="1"/>
              <a:t>asociate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instanţe</a:t>
            </a:r>
            <a:r>
              <a:rPr lang="en-US" sz="1600" dirty="0"/>
              <a:t> a </a:t>
            </a:r>
            <a:r>
              <a:rPr lang="en-US" sz="1600" dirty="0" err="1"/>
              <a:t>lui</a:t>
            </a:r>
            <a:r>
              <a:rPr lang="en-US" sz="1600" dirty="0"/>
              <a:t> A</a:t>
            </a:r>
          </a:p>
          <a:p>
            <a:pPr lvl="1">
              <a:lnSpc>
                <a:spcPct val="80000"/>
              </a:lnSpc>
            </a:pPr>
            <a:r>
              <a:rPr lang="en-US" sz="1600" i="1" dirty="0"/>
              <a:t>m</a:t>
            </a:r>
            <a:r>
              <a:rPr lang="en-US" sz="1600" dirty="0"/>
              <a:t> = 0 - </a:t>
            </a:r>
            <a:r>
              <a:rPr lang="en-US" sz="1600" dirty="0" err="1"/>
              <a:t>relaţie</a:t>
            </a:r>
            <a:r>
              <a:rPr lang="en-US" sz="1600" dirty="0"/>
              <a:t> </a:t>
            </a:r>
            <a:r>
              <a:rPr lang="en-US" sz="1600" dirty="0" err="1"/>
              <a:t>opţională</a:t>
            </a: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i="1" dirty="0"/>
              <a:t>m</a:t>
            </a:r>
            <a:r>
              <a:rPr lang="en-US" sz="1600" dirty="0"/>
              <a:t> &gt; 0 - </a:t>
            </a:r>
            <a:r>
              <a:rPr lang="en-US" sz="1600" dirty="0" err="1"/>
              <a:t>relaţie</a:t>
            </a:r>
            <a:r>
              <a:rPr lang="en-US" sz="1600" dirty="0"/>
              <a:t> </a:t>
            </a:r>
            <a:r>
              <a:rPr lang="en-US" sz="1600" dirty="0" err="1"/>
              <a:t>obligatorie</a:t>
            </a:r>
            <a:endParaRPr lang="en-US" sz="1600" dirty="0"/>
          </a:p>
          <a:p>
            <a:pPr lvl="1">
              <a:lnSpc>
                <a:spcPct val="80000"/>
              </a:lnSpc>
            </a:pPr>
            <a:r>
              <a:rPr lang="en-US" sz="1600" i="1" dirty="0"/>
              <a:t>m</a:t>
            </a:r>
            <a:r>
              <a:rPr lang="en-US" sz="1600" dirty="0"/>
              <a:t> = </a:t>
            </a:r>
            <a:r>
              <a:rPr lang="en-US" sz="1600" i="1" dirty="0"/>
              <a:t>M</a:t>
            </a:r>
            <a:r>
              <a:rPr lang="en-US" sz="1600" dirty="0"/>
              <a:t> - se </a:t>
            </a:r>
            <a:r>
              <a:rPr lang="en-US" sz="1600" dirty="0" err="1"/>
              <a:t>specifică</a:t>
            </a:r>
            <a:r>
              <a:rPr lang="en-US" sz="1600" dirty="0"/>
              <a:t> </a:t>
            </a:r>
            <a:r>
              <a:rPr lang="en-US" sz="1600" dirty="0" err="1"/>
              <a:t>numai</a:t>
            </a:r>
            <a:r>
              <a:rPr lang="en-US" sz="1600" dirty="0"/>
              <a:t> </a:t>
            </a:r>
            <a:r>
              <a:rPr lang="en-US" sz="1600" dirty="0" err="1"/>
              <a:t>unul</a:t>
            </a:r>
            <a:r>
              <a:rPr lang="en-US" sz="1600" dirty="0"/>
              <a:t> </a:t>
            </a:r>
            <a:r>
              <a:rPr lang="en-US" sz="1600" dirty="0" err="1"/>
              <a:t>dintre</a:t>
            </a:r>
            <a:r>
              <a:rPr lang="en-US" sz="1600" dirty="0"/>
              <a:t> </a:t>
            </a:r>
            <a:r>
              <a:rPr lang="en-US" sz="1600" dirty="0" err="1"/>
              <a:t>ele</a:t>
            </a:r>
            <a:endParaRPr lang="en-US" sz="1600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6B8A9-27D4-4A99-8E98-2C8818FB9D6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0B30-19EF-45C5-A6C1-3FD1A391A40C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25638" name="Group 38"/>
          <p:cNvGrpSpPr>
            <a:grpSpLocks/>
          </p:cNvGrpSpPr>
          <p:nvPr/>
        </p:nvGrpSpPr>
        <p:grpSpPr bwMode="auto">
          <a:xfrm>
            <a:off x="457200" y="1524000"/>
            <a:ext cx="8229600" cy="2667000"/>
            <a:chOff x="2304" y="9792"/>
            <a:chExt cx="7344" cy="3456"/>
          </a:xfrm>
        </p:grpSpPr>
        <p:sp>
          <p:nvSpPr>
            <p:cNvPr id="25639" name="Rectangle 39"/>
            <p:cNvSpPr>
              <a:spLocks noChangeArrowheads="1"/>
            </p:cNvSpPr>
            <p:nvPr/>
          </p:nvSpPr>
          <p:spPr bwMode="auto">
            <a:xfrm>
              <a:off x="2304" y="11088"/>
              <a:ext cx="1872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  <a:p>
              <a:pPr algn="ctr"/>
              <a:r>
                <a:rPr lang="en-US" sz="1600" b="1"/>
                <a:t>FURNIZOR</a:t>
              </a:r>
              <a:endParaRPr lang="en-US" sz="1600"/>
            </a:p>
          </p:txBody>
        </p:sp>
        <p:sp>
          <p:nvSpPr>
            <p:cNvPr id="25640" name="Rectangle 40"/>
            <p:cNvSpPr>
              <a:spLocks noChangeArrowheads="1"/>
            </p:cNvSpPr>
            <p:nvPr/>
          </p:nvSpPr>
          <p:spPr bwMode="auto">
            <a:xfrm>
              <a:off x="7776" y="11088"/>
              <a:ext cx="1872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  <a:p>
              <a:pPr algn="ctr"/>
              <a:r>
                <a:rPr lang="en-US" sz="1600" b="1"/>
                <a:t>MAGAZIE</a:t>
              </a:r>
              <a:endParaRPr lang="en-US" sz="1600"/>
            </a:p>
          </p:txBody>
        </p:sp>
        <p:sp>
          <p:nvSpPr>
            <p:cNvPr id="25641" name="AutoShape 41"/>
            <p:cNvSpPr>
              <a:spLocks noChangeArrowheads="1"/>
            </p:cNvSpPr>
            <p:nvPr/>
          </p:nvSpPr>
          <p:spPr bwMode="auto">
            <a:xfrm>
              <a:off x="4752" y="11088"/>
              <a:ext cx="2304" cy="86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/>
                <a:t>Expediază</a:t>
              </a:r>
            </a:p>
          </p:txBody>
        </p:sp>
        <p:sp>
          <p:nvSpPr>
            <p:cNvPr id="25642" name="Rectangle 42"/>
            <p:cNvSpPr>
              <a:spLocks noChangeArrowheads="1"/>
            </p:cNvSpPr>
            <p:nvPr/>
          </p:nvSpPr>
          <p:spPr bwMode="auto">
            <a:xfrm>
              <a:off x="5040" y="9792"/>
              <a:ext cx="1872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  <a:p>
              <a:pPr algn="ctr"/>
              <a:r>
                <a:rPr lang="en-US" sz="1600" b="1"/>
                <a:t>MATERIAL</a:t>
              </a:r>
              <a:endParaRPr lang="en-US" sz="1600"/>
            </a:p>
          </p:txBody>
        </p:sp>
        <p:sp>
          <p:nvSpPr>
            <p:cNvPr id="25643" name="Line 43"/>
            <p:cNvSpPr>
              <a:spLocks noChangeShapeType="1"/>
            </p:cNvSpPr>
            <p:nvPr/>
          </p:nvSpPr>
          <p:spPr bwMode="auto">
            <a:xfrm flipH="1">
              <a:off x="4176" y="11520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44"/>
            <p:cNvSpPr>
              <a:spLocks noChangeShapeType="1"/>
            </p:cNvSpPr>
            <p:nvPr/>
          </p:nvSpPr>
          <p:spPr bwMode="auto">
            <a:xfrm>
              <a:off x="7056" y="1152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Line 45"/>
            <p:cNvSpPr>
              <a:spLocks noChangeShapeType="1"/>
            </p:cNvSpPr>
            <p:nvPr/>
          </p:nvSpPr>
          <p:spPr bwMode="auto">
            <a:xfrm flipV="1">
              <a:off x="5904" y="10656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Oval 46"/>
            <p:cNvSpPr>
              <a:spLocks noChangeArrowheads="1"/>
            </p:cNvSpPr>
            <p:nvPr/>
          </p:nvSpPr>
          <p:spPr bwMode="auto">
            <a:xfrm>
              <a:off x="4896" y="12528"/>
              <a:ext cx="2016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CANTITATE</a:t>
              </a:r>
            </a:p>
          </p:txBody>
        </p:sp>
        <p:sp>
          <p:nvSpPr>
            <p:cNvPr id="25647" name="Line 47"/>
            <p:cNvSpPr>
              <a:spLocks noChangeShapeType="1"/>
            </p:cNvSpPr>
            <p:nvPr/>
          </p:nvSpPr>
          <p:spPr bwMode="auto">
            <a:xfrm>
              <a:off x="5904" y="11952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48" name="Group 48"/>
            <p:cNvGrpSpPr>
              <a:grpSpLocks/>
            </p:cNvGrpSpPr>
            <p:nvPr/>
          </p:nvGrpSpPr>
          <p:grpSpPr bwMode="auto">
            <a:xfrm>
              <a:off x="7632" y="11451"/>
              <a:ext cx="144" cy="144"/>
              <a:chOff x="4896" y="1584"/>
              <a:chExt cx="432" cy="288"/>
            </a:xfrm>
          </p:grpSpPr>
          <p:sp>
            <p:nvSpPr>
              <p:cNvPr id="25649" name="Line 49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0" name="Line 50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51" name="Group 51"/>
            <p:cNvGrpSpPr>
              <a:grpSpLocks/>
            </p:cNvGrpSpPr>
            <p:nvPr/>
          </p:nvGrpSpPr>
          <p:grpSpPr bwMode="auto">
            <a:xfrm>
              <a:off x="5835" y="10656"/>
              <a:ext cx="144" cy="144"/>
              <a:chOff x="4608" y="2160"/>
              <a:chExt cx="288" cy="432"/>
            </a:xfrm>
          </p:grpSpPr>
          <p:sp>
            <p:nvSpPr>
              <p:cNvPr id="25652" name="Line 52"/>
              <p:cNvSpPr>
                <a:spLocks noChangeShapeType="1"/>
              </p:cNvSpPr>
              <p:nvPr/>
            </p:nvSpPr>
            <p:spPr bwMode="auto">
              <a:xfrm>
                <a:off x="4608" y="216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3" name="Line 53"/>
              <p:cNvSpPr>
                <a:spLocks noChangeShapeType="1"/>
              </p:cNvSpPr>
              <p:nvPr/>
            </p:nvSpPr>
            <p:spPr bwMode="auto">
              <a:xfrm flipH="1">
                <a:off x="4752" y="216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54" name="Group 54"/>
            <p:cNvGrpSpPr>
              <a:grpSpLocks/>
            </p:cNvGrpSpPr>
            <p:nvPr/>
          </p:nvGrpSpPr>
          <p:grpSpPr bwMode="auto">
            <a:xfrm>
              <a:off x="4176" y="11451"/>
              <a:ext cx="144" cy="144"/>
              <a:chOff x="5184" y="2160"/>
              <a:chExt cx="576" cy="288"/>
            </a:xfrm>
          </p:grpSpPr>
          <p:sp>
            <p:nvSpPr>
              <p:cNvPr id="25655" name="Line 55"/>
              <p:cNvSpPr>
                <a:spLocks noChangeShapeType="1"/>
              </p:cNvSpPr>
              <p:nvPr/>
            </p:nvSpPr>
            <p:spPr bwMode="auto">
              <a:xfrm flipH="1">
                <a:off x="5184" y="2304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6" name="Line 56"/>
              <p:cNvSpPr>
                <a:spLocks noChangeShapeType="1"/>
              </p:cNvSpPr>
              <p:nvPr/>
            </p:nvSpPr>
            <p:spPr bwMode="auto">
              <a:xfrm flipH="1" flipV="1">
                <a:off x="5184" y="2160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Exprimarea cardinalităţii în diagramele E-R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800"/>
          </a:p>
        </p:txBody>
      </p:sp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FB9F5-21BB-466D-B642-0457D2D9473F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0DDB-CA51-4E12-B4CE-E98D617433CB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27702" name="Group 54"/>
          <p:cNvGrpSpPr>
            <a:grpSpLocks/>
          </p:cNvGrpSpPr>
          <p:nvPr/>
        </p:nvGrpSpPr>
        <p:grpSpPr bwMode="auto">
          <a:xfrm>
            <a:off x="381000" y="1676400"/>
            <a:ext cx="8534400" cy="3886200"/>
            <a:chOff x="240" y="1056"/>
            <a:chExt cx="5125" cy="2448"/>
          </a:xfrm>
        </p:grpSpPr>
        <p:sp>
          <p:nvSpPr>
            <p:cNvPr id="27672" name="AutoShape 24"/>
            <p:cNvSpPr>
              <a:spLocks noChangeArrowheads="1"/>
            </p:cNvSpPr>
            <p:nvPr/>
          </p:nvSpPr>
          <p:spPr bwMode="auto">
            <a:xfrm>
              <a:off x="240" y="1056"/>
              <a:ext cx="679" cy="408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2017" y="1056"/>
              <a:ext cx="1133" cy="4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6"/>
            <p:cNvSpPr>
              <a:spLocks noChangeShapeType="1"/>
            </p:cNvSpPr>
            <p:nvPr/>
          </p:nvSpPr>
          <p:spPr bwMode="auto">
            <a:xfrm>
              <a:off x="907" y="1260"/>
              <a:ext cx="113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75" name="Group 27"/>
            <p:cNvGrpSpPr>
              <a:grpSpLocks/>
            </p:cNvGrpSpPr>
            <p:nvPr/>
          </p:nvGrpSpPr>
          <p:grpSpPr bwMode="auto">
            <a:xfrm>
              <a:off x="1906" y="1232"/>
              <a:ext cx="50" cy="68"/>
              <a:chOff x="3600" y="1584"/>
              <a:chExt cx="39" cy="144"/>
            </a:xfrm>
          </p:grpSpPr>
          <p:sp>
            <p:nvSpPr>
              <p:cNvPr id="27676" name="Line 28"/>
              <p:cNvSpPr>
                <a:spLocks noChangeShapeType="1"/>
              </p:cNvSpPr>
              <p:nvPr/>
            </p:nvSpPr>
            <p:spPr bwMode="auto">
              <a:xfrm>
                <a:off x="3600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7" name="Line 29"/>
              <p:cNvSpPr>
                <a:spLocks noChangeShapeType="1"/>
              </p:cNvSpPr>
              <p:nvPr/>
            </p:nvSpPr>
            <p:spPr bwMode="auto">
              <a:xfrm>
                <a:off x="3639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78" name="Text Box 30"/>
            <p:cNvSpPr txBox="1">
              <a:spLocks noChangeArrowheads="1"/>
            </p:cNvSpPr>
            <p:nvPr/>
          </p:nvSpPr>
          <p:spPr bwMode="auto">
            <a:xfrm>
              <a:off x="3351" y="1124"/>
              <a:ext cx="1497" cy="20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Cardinalitate obligatorie 1</a:t>
              </a:r>
            </a:p>
          </p:txBody>
        </p:sp>
        <p:sp>
          <p:nvSpPr>
            <p:cNvPr id="27679" name="AutoShape 31"/>
            <p:cNvSpPr>
              <a:spLocks noChangeArrowheads="1"/>
            </p:cNvSpPr>
            <p:nvPr/>
          </p:nvSpPr>
          <p:spPr bwMode="auto">
            <a:xfrm>
              <a:off x="240" y="1736"/>
              <a:ext cx="679" cy="408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Rectangle 32"/>
            <p:cNvSpPr>
              <a:spLocks noChangeArrowheads="1"/>
            </p:cNvSpPr>
            <p:nvPr/>
          </p:nvSpPr>
          <p:spPr bwMode="auto">
            <a:xfrm>
              <a:off x="2017" y="1736"/>
              <a:ext cx="1133" cy="4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>
              <a:off x="907" y="1940"/>
              <a:ext cx="113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Text Box 34"/>
            <p:cNvSpPr txBox="1">
              <a:spLocks noChangeArrowheads="1"/>
            </p:cNvSpPr>
            <p:nvPr/>
          </p:nvSpPr>
          <p:spPr bwMode="auto">
            <a:xfrm>
              <a:off x="3351" y="1804"/>
              <a:ext cx="2014" cy="20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Cardinalitate M (multiplă: 1, 2, ..., M)</a:t>
              </a:r>
            </a:p>
          </p:txBody>
        </p:sp>
        <p:sp>
          <p:nvSpPr>
            <p:cNvPr id="27683" name="AutoShape 35"/>
            <p:cNvSpPr>
              <a:spLocks noChangeArrowheads="1"/>
            </p:cNvSpPr>
            <p:nvPr/>
          </p:nvSpPr>
          <p:spPr bwMode="auto">
            <a:xfrm>
              <a:off x="240" y="2416"/>
              <a:ext cx="679" cy="408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Rectangle 36"/>
            <p:cNvSpPr>
              <a:spLocks noChangeArrowheads="1"/>
            </p:cNvSpPr>
            <p:nvPr/>
          </p:nvSpPr>
          <p:spPr bwMode="auto">
            <a:xfrm>
              <a:off x="2017" y="2416"/>
              <a:ext cx="1133" cy="4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Text Box 37"/>
            <p:cNvSpPr txBox="1">
              <a:spLocks noChangeArrowheads="1"/>
            </p:cNvSpPr>
            <p:nvPr/>
          </p:nvSpPr>
          <p:spPr bwMode="auto">
            <a:xfrm>
              <a:off x="3351" y="2484"/>
              <a:ext cx="1593" cy="20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Cardinalitate opţională 0 sau 1</a:t>
              </a:r>
            </a:p>
          </p:txBody>
        </p:sp>
        <p:sp>
          <p:nvSpPr>
            <p:cNvPr id="27686" name="AutoShape 38"/>
            <p:cNvSpPr>
              <a:spLocks noChangeArrowheads="1"/>
            </p:cNvSpPr>
            <p:nvPr/>
          </p:nvSpPr>
          <p:spPr bwMode="auto">
            <a:xfrm>
              <a:off x="240" y="3096"/>
              <a:ext cx="679" cy="408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Rectangle 39"/>
            <p:cNvSpPr>
              <a:spLocks noChangeArrowheads="1"/>
            </p:cNvSpPr>
            <p:nvPr/>
          </p:nvSpPr>
          <p:spPr bwMode="auto">
            <a:xfrm>
              <a:off x="2017" y="3096"/>
              <a:ext cx="1133" cy="4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Text Box 40"/>
            <p:cNvSpPr txBox="1">
              <a:spLocks noChangeArrowheads="1"/>
            </p:cNvSpPr>
            <p:nvPr/>
          </p:nvSpPr>
          <p:spPr bwMode="auto">
            <a:xfrm>
              <a:off x="3351" y="3164"/>
              <a:ext cx="1689" cy="2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Cardinalitate opţională 0 sau M</a:t>
              </a:r>
            </a:p>
            <a:p>
              <a:r>
                <a:rPr lang="en-US" sz="1400"/>
                <a:t>(0, 1, 2, ..., M)</a:t>
              </a:r>
            </a:p>
          </p:txBody>
        </p:sp>
        <p:grpSp>
          <p:nvGrpSpPr>
            <p:cNvPr id="27689" name="Group 41"/>
            <p:cNvGrpSpPr>
              <a:grpSpLocks/>
            </p:cNvGrpSpPr>
            <p:nvPr/>
          </p:nvGrpSpPr>
          <p:grpSpPr bwMode="auto">
            <a:xfrm>
              <a:off x="1906" y="1907"/>
              <a:ext cx="113" cy="68"/>
              <a:chOff x="4896" y="1584"/>
              <a:chExt cx="432" cy="288"/>
            </a:xfrm>
          </p:grpSpPr>
          <p:sp>
            <p:nvSpPr>
              <p:cNvPr id="27690" name="Line 42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1" name="Line 43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flipH="1">
              <a:off x="1877" y="1905"/>
              <a:ext cx="1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Line 45"/>
            <p:cNvSpPr>
              <a:spLocks noChangeShapeType="1"/>
            </p:cNvSpPr>
            <p:nvPr/>
          </p:nvSpPr>
          <p:spPr bwMode="auto">
            <a:xfrm flipH="1">
              <a:off x="1965" y="2585"/>
              <a:ext cx="1" cy="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Oval 46"/>
            <p:cNvSpPr>
              <a:spLocks noChangeArrowheads="1"/>
            </p:cNvSpPr>
            <p:nvPr/>
          </p:nvSpPr>
          <p:spPr bwMode="auto">
            <a:xfrm>
              <a:off x="1795" y="2585"/>
              <a:ext cx="114" cy="6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47"/>
            <p:cNvSpPr>
              <a:spLocks noChangeShapeType="1"/>
            </p:cNvSpPr>
            <p:nvPr/>
          </p:nvSpPr>
          <p:spPr bwMode="auto">
            <a:xfrm>
              <a:off x="907" y="2620"/>
              <a:ext cx="113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96" name="Group 48"/>
            <p:cNvGrpSpPr>
              <a:grpSpLocks/>
            </p:cNvGrpSpPr>
            <p:nvPr/>
          </p:nvGrpSpPr>
          <p:grpSpPr bwMode="auto">
            <a:xfrm>
              <a:off x="1906" y="3267"/>
              <a:ext cx="113" cy="68"/>
              <a:chOff x="4896" y="1584"/>
              <a:chExt cx="432" cy="288"/>
            </a:xfrm>
          </p:grpSpPr>
          <p:sp>
            <p:nvSpPr>
              <p:cNvPr id="27697" name="Line 49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8" name="Line 50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99" name="Oval 51"/>
            <p:cNvSpPr>
              <a:spLocks noChangeArrowheads="1"/>
            </p:cNvSpPr>
            <p:nvPr/>
          </p:nvSpPr>
          <p:spPr bwMode="auto">
            <a:xfrm>
              <a:off x="1761" y="3265"/>
              <a:ext cx="113" cy="6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52"/>
            <p:cNvSpPr>
              <a:spLocks noChangeShapeType="1"/>
            </p:cNvSpPr>
            <p:nvPr/>
          </p:nvSpPr>
          <p:spPr bwMode="auto">
            <a:xfrm>
              <a:off x="907" y="3300"/>
              <a:ext cx="113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392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(1) modelarea entităţilor şi relaţiilor</a:t>
            </a:r>
          </a:p>
          <a:p>
            <a:pPr lvl="1"/>
            <a:r>
              <a:rPr lang="en-US"/>
              <a:t>entitate părinte</a:t>
            </a:r>
          </a:p>
          <a:p>
            <a:pPr lvl="1"/>
            <a:r>
              <a:rPr lang="en-US"/>
              <a:t>entitate dependentă (slabă)</a:t>
            </a:r>
          </a:p>
          <a:p>
            <a:pPr>
              <a:buFontTx/>
              <a:buNone/>
            </a:pPr>
            <a:r>
              <a:rPr lang="en-US"/>
              <a:t>(2) modelarea atributelor cu valori multiple</a:t>
            </a:r>
          </a:p>
          <a:p>
            <a:pPr lvl="1"/>
            <a:r>
              <a:rPr lang="en-US"/>
              <a:t>se transformă în entităţi noi</a:t>
            </a:r>
          </a:p>
          <a:p>
            <a:pPr>
              <a:buFontTx/>
              <a:buNone/>
            </a:pPr>
            <a:r>
              <a:rPr lang="en-US"/>
              <a:t>(3) modelarea datelor dependente de timp</a:t>
            </a:r>
          </a:p>
          <a:p>
            <a:pPr lvl="1"/>
            <a:r>
              <a:rPr lang="en-US"/>
              <a:t>atribute ce se modifică în timp</a:t>
            </a:r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9BB8-6EEB-4F6A-93BB-D757A3F8DD9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FF13-B792-4D32-BD2D-C9C4A8FD164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(1) entitate părinte şi entitate dependentă</a:t>
            </a:r>
          </a:p>
          <a:p>
            <a:pPr lvl="1"/>
            <a:r>
              <a:rPr lang="en-US" sz="2000"/>
              <a:t>entitate părinte</a:t>
            </a:r>
          </a:p>
          <a:p>
            <a:pPr lvl="1"/>
            <a:r>
              <a:rPr lang="en-US" sz="2000"/>
              <a:t>entitate dependentă (slabă)</a:t>
            </a:r>
          </a:p>
          <a:p>
            <a:pPr lvl="2"/>
            <a:r>
              <a:rPr lang="en-US" sz="1800"/>
              <a:t>o instanţă a ei nu poate exista dacă nu există instanţa corespunzătoare a entităţii părinte</a:t>
            </a:r>
          </a:p>
          <a:p>
            <a:pPr lvl="2"/>
            <a:r>
              <a:rPr lang="en-US" sz="1800"/>
              <a:t>regulă: </a:t>
            </a:r>
            <a:r>
              <a:rPr lang="en-US" sz="1800" i="1"/>
              <a:t>cheia primară a entităţii părinte este prima componentă a cheii primare a entităţii slabe</a:t>
            </a:r>
            <a:endParaRPr lang="en-US" sz="1800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0BC76-598B-44E1-8DE4-808AAD3A0B9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1F4E-F0B5-480F-A3E0-8917D1295336}" type="slidenum">
              <a:rPr lang="en-US"/>
              <a:pPr/>
              <a:t>16</a:t>
            </a:fld>
            <a:endParaRPr lang="en-US"/>
          </a:p>
        </p:txBody>
      </p:sp>
      <p:grpSp>
        <p:nvGrpSpPr>
          <p:cNvPr id="28697" name="Group 25"/>
          <p:cNvGrpSpPr>
            <a:grpSpLocks/>
          </p:cNvGrpSpPr>
          <p:nvPr/>
        </p:nvGrpSpPr>
        <p:grpSpPr bwMode="auto">
          <a:xfrm>
            <a:off x="381000" y="3619500"/>
            <a:ext cx="8229600" cy="2247900"/>
            <a:chOff x="240" y="2280"/>
            <a:chExt cx="5184" cy="1416"/>
          </a:xfrm>
        </p:grpSpPr>
        <p:sp>
          <p:nvSpPr>
            <p:cNvPr id="28677" name="Oval 5"/>
            <p:cNvSpPr>
              <a:spLocks noChangeArrowheads="1"/>
            </p:cNvSpPr>
            <p:nvPr/>
          </p:nvSpPr>
          <p:spPr bwMode="auto">
            <a:xfrm>
              <a:off x="3731" y="3390"/>
              <a:ext cx="97" cy="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Oval 6"/>
            <p:cNvSpPr>
              <a:spLocks noChangeArrowheads="1"/>
            </p:cNvSpPr>
            <p:nvPr/>
          </p:nvSpPr>
          <p:spPr bwMode="auto">
            <a:xfrm>
              <a:off x="240" y="2304"/>
              <a:ext cx="880" cy="5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COTĂ</a:t>
              </a:r>
            </a:p>
            <a:p>
              <a:pPr algn="ctr"/>
              <a:r>
                <a:rPr lang="en-US" sz="1400" u="sng"/>
                <a:t>CARTE</a:t>
              </a:r>
            </a:p>
          </p:txBody>
        </p:sp>
        <p:sp>
          <p:nvSpPr>
            <p:cNvPr id="28679" name="Oval 7"/>
            <p:cNvSpPr>
              <a:spLocks noChangeArrowheads="1"/>
            </p:cNvSpPr>
            <p:nvPr/>
          </p:nvSpPr>
          <p:spPr bwMode="auto">
            <a:xfrm>
              <a:off x="1414" y="2280"/>
              <a:ext cx="880" cy="5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400"/>
                <a:t>TITLU CARTE</a:t>
              </a:r>
            </a:p>
          </p:txBody>
        </p:sp>
        <p:sp>
          <p:nvSpPr>
            <p:cNvPr id="28680" name="Oval 8"/>
            <p:cNvSpPr>
              <a:spLocks noChangeArrowheads="1"/>
            </p:cNvSpPr>
            <p:nvPr/>
          </p:nvSpPr>
          <p:spPr bwMode="auto">
            <a:xfrm>
              <a:off x="3174" y="2304"/>
              <a:ext cx="881" cy="5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COTĂ</a:t>
              </a:r>
            </a:p>
            <a:p>
              <a:pPr algn="ctr"/>
              <a:r>
                <a:rPr lang="en-US" sz="1400" u="sng"/>
                <a:t>CARTE</a:t>
              </a:r>
            </a:p>
          </p:txBody>
        </p:sp>
        <p:sp>
          <p:nvSpPr>
            <p:cNvPr id="28681" name="Oval 9"/>
            <p:cNvSpPr>
              <a:spLocks noChangeArrowheads="1"/>
            </p:cNvSpPr>
            <p:nvPr/>
          </p:nvSpPr>
          <p:spPr bwMode="auto">
            <a:xfrm>
              <a:off x="4348" y="2304"/>
              <a:ext cx="1076" cy="5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NUMĂR</a:t>
              </a:r>
            </a:p>
            <a:p>
              <a:pPr algn="ctr"/>
              <a:r>
                <a:rPr lang="en-US" sz="1400" u="sng"/>
                <a:t>INVENTAR</a:t>
              </a:r>
              <a:endParaRPr lang="en-US" sz="1400"/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533" y="3174"/>
              <a:ext cx="979" cy="5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  <a:p>
              <a:pPr algn="ctr"/>
              <a:r>
                <a:rPr lang="en-US" sz="1400" b="1"/>
                <a:t>CARTE</a:t>
              </a:r>
              <a:endParaRPr lang="en-US" sz="1400"/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3957" y="3174"/>
              <a:ext cx="978" cy="5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  <a:p>
              <a:pPr algn="ctr"/>
              <a:r>
                <a:rPr lang="en-US" sz="1400" b="1"/>
                <a:t>EXEMPLAR</a:t>
              </a:r>
              <a:endParaRPr lang="en-US" sz="1400"/>
            </a:p>
          </p:txBody>
        </p:sp>
        <p:sp>
          <p:nvSpPr>
            <p:cNvPr id="28684" name="AutoShape 12"/>
            <p:cNvSpPr>
              <a:spLocks noChangeArrowheads="1"/>
            </p:cNvSpPr>
            <p:nvPr/>
          </p:nvSpPr>
          <p:spPr bwMode="auto">
            <a:xfrm>
              <a:off x="1903" y="3174"/>
              <a:ext cx="1663" cy="522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000" tIns="18000" rIns="36000" bIns="18000"/>
            <a:lstStyle/>
            <a:p>
              <a:pPr algn="ctr"/>
              <a:r>
                <a:rPr lang="en-US" sz="1400" b="1"/>
                <a:t>înregistrată sub formă de</a:t>
              </a:r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 flipH="1">
              <a:off x="1512" y="3435"/>
              <a:ext cx="39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>
              <a:off x="3566" y="3435"/>
              <a:ext cx="39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687" name="Group 15"/>
            <p:cNvGrpSpPr>
              <a:grpSpLocks/>
            </p:cNvGrpSpPr>
            <p:nvPr/>
          </p:nvGrpSpPr>
          <p:grpSpPr bwMode="auto">
            <a:xfrm>
              <a:off x="1552" y="3393"/>
              <a:ext cx="27" cy="87"/>
              <a:chOff x="3600" y="1584"/>
              <a:chExt cx="39" cy="144"/>
            </a:xfrm>
          </p:grpSpPr>
          <p:sp>
            <p:nvSpPr>
              <p:cNvPr id="28688" name="Line 16"/>
              <p:cNvSpPr>
                <a:spLocks noChangeShapeType="1"/>
              </p:cNvSpPr>
              <p:nvPr/>
            </p:nvSpPr>
            <p:spPr bwMode="auto">
              <a:xfrm>
                <a:off x="3600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>
                <a:off x="3639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690" name="Group 18"/>
            <p:cNvGrpSpPr>
              <a:grpSpLocks/>
            </p:cNvGrpSpPr>
            <p:nvPr/>
          </p:nvGrpSpPr>
          <p:grpSpPr bwMode="auto">
            <a:xfrm>
              <a:off x="3859" y="3393"/>
              <a:ext cx="98" cy="87"/>
              <a:chOff x="4896" y="1584"/>
              <a:chExt cx="432" cy="288"/>
            </a:xfrm>
          </p:grpSpPr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2" name="Line 20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93" name="Line 21"/>
            <p:cNvSpPr>
              <a:spLocks noChangeShapeType="1"/>
            </p:cNvSpPr>
            <p:nvPr/>
          </p:nvSpPr>
          <p:spPr bwMode="auto">
            <a:xfrm>
              <a:off x="631" y="2826"/>
              <a:ext cx="196" cy="3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2"/>
            <p:cNvSpPr>
              <a:spLocks noChangeShapeType="1"/>
            </p:cNvSpPr>
            <p:nvPr/>
          </p:nvSpPr>
          <p:spPr bwMode="auto">
            <a:xfrm flipH="1">
              <a:off x="1316" y="2784"/>
              <a:ext cx="412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23"/>
            <p:cNvSpPr>
              <a:spLocks noChangeShapeType="1"/>
            </p:cNvSpPr>
            <p:nvPr/>
          </p:nvSpPr>
          <p:spPr bwMode="auto">
            <a:xfrm>
              <a:off x="3663" y="2826"/>
              <a:ext cx="489" cy="3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24"/>
            <p:cNvSpPr>
              <a:spLocks noChangeShapeType="1"/>
            </p:cNvSpPr>
            <p:nvPr/>
          </p:nvSpPr>
          <p:spPr bwMode="auto">
            <a:xfrm flipH="1">
              <a:off x="4739" y="2826"/>
              <a:ext cx="98" cy="3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(2) modelarea atributelor cu valori multiple (atribute repetitive)</a:t>
            </a:r>
          </a:p>
          <a:p>
            <a:pPr lvl="1"/>
            <a:r>
              <a:rPr lang="en-US" sz="2000"/>
              <a:t>(a) un singur atribut</a:t>
            </a:r>
          </a:p>
          <a:p>
            <a:pPr lvl="1"/>
            <a:r>
              <a:rPr lang="en-US" sz="2000"/>
              <a:t>(b) un grup de atribute</a:t>
            </a:r>
          </a:p>
          <a:p>
            <a:pPr>
              <a:buFontTx/>
              <a:buNone/>
            </a:pPr>
            <a:r>
              <a:rPr lang="en-US" sz="2400"/>
              <a:t>(a) un singur atribut cu valori multiple</a:t>
            </a:r>
          </a:p>
          <a:p>
            <a:pPr>
              <a:buFontTx/>
              <a:buNone/>
            </a:pPr>
            <a:endParaRPr lang="en-US" sz="2400"/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10E45-4A17-43B8-AD39-EB524F57C4F6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72E-1B8B-42E8-BC77-DCCA770E3114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29700" name="Group 1028"/>
          <p:cNvGrpSpPr>
            <a:grpSpLocks/>
          </p:cNvGrpSpPr>
          <p:nvPr/>
        </p:nvGrpSpPr>
        <p:grpSpPr bwMode="auto">
          <a:xfrm>
            <a:off x="381000" y="2895600"/>
            <a:ext cx="8382000" cy="1371600"/>
            <a:chOff x="2160" y="1728"/>
            <a:chExt cx="7776" cy="1728"/>
          </a:xfrm>
        </p:grpSpPr>
        <p:sp>
          <p:nvSpPr>
            <p:cNvPr id="29701" name="Rectangle 1029"/>
            <p:cNvSpPr>
              <a:spLocks noChangeArrowheads="1"/>
            </p:cNvSpPr>
            <p:nvPr/>
          </p:nvSpPr>
          <p:spPr bwMode="auto">
            <a:xfrm>
              <a:off x="5040" y="2880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ANGAJAT</a:t>
              </a:r>
              <a:endParaRPr lang="en-US" sz="1400"/>
            </a:p>
          </p:txBody>
        </p:sp>
        <p:sp>
          <p:nvSpPr>
            <p:cNvPr id="29702" name="Oval 1030"/>
            <p:cNvSpPr>
              <a:spLocks noChangeArrowheads="1"/>
            </p:cNvSpPr>
            <p:nvPr/>
          </p:nvSpPr>
          <p:spPr bwMode="auto">
            <a:xfrm>
              <a:off x="2160" y="172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MARC</a:t>
              </a:r>
              <a:r>
                <a:rPr lang="ro-RO" sz="1400" u="sng"/>
                <a:t>Ă</a:t>
              </a:r>
              <a:endParaRPr lang="en-US" sz="1400" u="sng"/>
            </a:p>
          </p:txBody>
        </p:sp>
        <p:sp>
          <p:nvSpPr>
            <p:cNvPr id="29703" name="Line 1031"/>
            <p:cNvSpPr>
              <a:spLocks noChangeShapeType="1"/>
            </p:cNvSpPr>
            <p:nvPr/>
          </p:nvSpPr>
          <p:spPr bwMode="auto">
            <a:xfrm>
              <a:off x="3168" y="2304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Oval 1032"/>
            <p:cNvSpPr>
              <a:spLocks noChangeArrowheads="1"/>
            </p:cNvSpPr>
            <p:nvPr/>
          </p:nvSpPr>
          <p:spPr bwMode="auto">
            <a:xfrm>
              <a:off x="4032" y="172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NUME</a:t>
              </a:r>
            </a:p>
          </p:txBody>
        </p:sp>
        <p:sp>
          <p:nvSpPr>
            <p:cNvPr id="29705" name="Oval 1033"/>
            <p:cNvSpPr>
              <a:spLocks noChangeArrowheads="1"/>
            </p:cNvSpPr>
            <p:nvPr/>
          </p:nvSpPr>
          <p:spPr bwMode="auto">
            <a:xfrm>
              <a:off x="5904" y="172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ADRESĂ</a:t>
              </a:r>
              <a:endParaRPr lang="en-US" sz="1400" b="1"/>
            </a:p>
          </p:txBody>
        </p:sp>
        <p:sp>
          <p:nvSpPr>
            <p:cNvPr id="29706" name="Oval 1034"/>
            <p:cNvSpPr>
              <a:spLocks noChangeArrowheads="1"/>
            </p:cNvSpPr>
            <p:nvPr/>
          </p:nvSpPr>
          <p:spPr bwMode="auto">
            <a:xfrm>
              <a:off x="7632" y="1728"/>
              <a:ext cx="2304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</p:txBody>
        </p:sp>
        <p:sp>
          <p:nvSpPr>
            <p:cNvPr id="29707" name="Oval 1035"/>
            <p:cNvSpPr>
              <a:spLocks noChangeArrowheads="1"/>
            </p:cNvSpPr>
            <p:nvPr/>
          </p:nvSpPr>
          <p:spPr bwMode="auto">
            <a:xfrm>
              <a:off x="7776" y="1872"/>
              <a:ext cx="201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CALIFICARE</a:t>
              </a:r>
            </a:p>
          </p:txBody>
        </p:sp>
        <p:sp>
          <p:nvSpPr>
            <p:cNvPr id="29708" name="Line 1036"/>
            <p:cNvSpPr>
              <a:spLocks noChangeShapeType="1"/>
            </p:cNvSpPr>
            <p:nvPr/>
          </p:nvSpPr>
          <p:spPr bwMode="auto">
            <a:xfrm flipH="1">
              <a:off x="6768" y="2448"/>
              <a:ext cx="1584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Line 1037"/>
            <p:cNvSpPr>
              <a:spLocks noChangeShapeType="1"/>
            </p:cNvSpPr>
            <p:nvPr/>
          </p:nvSpPr>
          <p:spPr bwMode="auto">
            <a:xfrm flipH="1">
              <a:off x="6336" y="2304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Line 1038"/>
            <p:cNvSpPr>
              <a:spLocks noChangeShapeType="1"/>
            </p:cNvSpPr>
            <p:nvPr/>
          </p:nvSpPr>
          <p:spPr bwMode="auto">
            <a:xfrm>
              <a:off x="4896" y="2304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1" name="Group 1039"/>
          <p:cNvGrpSpPr>
            <a:grpSpLocks/>
          </p:cNvGrpSpPr>
          <p:nvPr/>
        </p:nvGrpSpPr>
        <p:grpSpPr bwMode="auto">
          <a:xfrm>
            <a:off x="381000" y="4572000"/>
            <a:ext cx="8382000" cy="1371600"/>
            <a:chOff x="1872" y="4176"/>
            <a:chExt cx="8208" cy="1872"/>
          </a:xfrm>
        </p:grpSpPr>
        <p:sp>
          <p:nvSpPr>
            <p:cNvPr id="29712" name="Rectangle 1040"/>
            <p:cNvSpPr>
              <a:spLocks noChangeArrowheads="1"/>
            </p:cNvSpPr>
            <p:nvPr/>
          </p:nvSpPr>
          <p:spPr bwMode="auto">
            <a:xfrm>
              <a:off x="4752" y="5472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ANGAJAT</a:t>
              </a:r>
              <a:endParaRPr lang="en-US" sz="1400"/>
            </a:p>
          </p:txBody>
        </p:sp>
        <p:sp>
          <p:nvSpPr>
            <p:cNvPr id="29713" name="Oval 1041"/>
            <p:cNvSpPr>
              <a:spLocks noChangeArrowheads="1"/>
            </p:cNvSpPr>
            <p:nvPr/>
          </p:nvSpPr>
          <p:spPr bwMode="auto">
            <a:xfrm>
              <a:off x="1872" y="432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MARCĂ</a:t>
              </a:r>
            </a:p>
          </p:txBody>
        </p:sp>
        <p:sp>
          <p:nvSpPr>
            <p:cNvPr id="29714" name="Line 1042"/>
            <p:cNvSpPr>
              <a:spLocks noChangeShapeType="1"/>
            </p:cNvSpPr>
            <p:nvPr/>
          </p:nvSpPr>
          <p:spPr bwMode="auto">
            <a:xfrm>
              <a:off x="2880" y="4896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Oval 1043"/>
            <p:cNvSpPr>
              <a:spLocks noChangeArrowheads="1"/>
            </p:cNvSpPr>
            <p:nvPr/>
          </p:nvSpPr>
          <p:spPr bwMode="auto">
            <a:xfrm>
              <a:off x="3744" y="432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NUME</a:t>
              </a:r>
            </a:p>
          </p:txBody>
        </p:sp>
        <p:sp>
          <p:nvSpPr>
            <p:cNvPr id="29716" name="Oval 1044"/>
            <p:cNvSpPr>
              <a:spLocks noChangeArrowheads="1"/>
            </p:cNvSpPr>
            <p:nvPr/>
          </p:nvSpPr>
          <p:spPr bwMode="auto">
            <a:xfrm>
              <a:off x="5616" y="432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ADRESĂ</a:t>
              </a:r>
              <a:endParaRPr lang="en-US" sz="1400" b="1"/>
            </a:p>
          </p:txBody>
        </p:sp>
        <p:sp>
          <p:nvSpPr>
            <p:cNvPr id="29717" name="Line 1045"/>
            <p:cNvSpPr>
              <a:spLocks noChangeShapeType="1"/>
            </p:cNvSpPr>
            <p:nvPr/>
          </p:nvSpPr>
          <p:spPr bwMode="auto">
            <a:xfrm flipH="1">
              <a:off x="6048" y="4896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046"/>
            <p:cNvSpPr>
              <a:spLocks noChangeShapeType="1"/>
            </p:cNvSpPr>
            <p:nvPr/>
          </p:nvSpPr>
          <p:spPr bwMode="auto">
            <a:xfrm>
              <a:off x="4608" y="4896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AutoShape 1047"/>
            <p:cNvSpPr>
              <a:spLocks noChangeArrowheads="1"/>
            </p:cNvSpPr>
            <p:nvPr/>
          </p:nvSpPr>
          <p:spPr bwMode="auto">
            <a:xfrm>
              <a:off x="6912" y="5328"/>
              <a:ext cx="1008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Are</a:t>
              </a:r>
            </a:p>
          </p:txBody>
        </p:sp>
        <p:sp>
          <p:nvSpPr>
            <p:cNvPr id="29720" name="Rectangle 1048"/>
            <p:cNvSpPr>
              <a:spLocks noChangeArrowheads="1"/>
            </p:cNvSpPr>
            <p:nvPr/>
          </p:nvSpPr>
          <p:spPr bwMode="auto">
            <a:xfrm>
              <a:off x="8352" y="5472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CALIFICARE</a:t>
              </a:r>
              <a:endParaRPr lang="en-US" sz="1400"/>
            </a:p>
          </p:txBody>
        </p:sp>
        <p:sp>
          <p:nvSpPr>
            <p:cNvPr id="29721" name="Oval 1049"/>
            <p:cNvSpPr>
              <a:spLocks noChangeArrowheads="1"/>
            </p:cNvSpPr>
            <p:nvPr/>
          </p:nvSpPr>
          <p:spPr bwMode="auto">
            <a:xfrm>
              <a:off x="7920" y="4176"/>
              <a:ext cx="2160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COD CALIFICARE</a:t>
              </a:r>
            </a:p>
          </p:txBody>
        </p:sp>
        <p:sp>
          <p:nvSpPr>
            <p:cNvPr id="29722" name="Line 1050"/>
            <p:cNvSpPr>
              <a:spLocks noChangeShapeType="1"/>
            </p:cNvSpPr>
            <p:nvPr/>
          </p:nvSpPr>
          <p:spPr bwMode="auto">
            <a:xfrm>
              <a:off x="9072" y="504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051"/>
            <p:cNvSpPr>
              <a:spLocks noChangeShapeType="1"/>
            </p:cNvSpPr>
            <p:nvPr/>
          </p:nvSpPr>
          <p:spPr bwMode="auto">
            <a:xfrm>
              <a:off x="7920" y="5691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052"/>
            <p:cNvSpPr>
              <a:spLocks noChangeShapeType="1"/>
            </p:cNvSpPr>
            <p:nvPr/>
          </p:nvSpPr>
          <p:spPr bwMode="auto">
            <a:xfrm>
              <a:off x="6480" y="5685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25" name="Group 1053"/>
            <p:cNvGrpSpPr>
              <a:grpSpLocks/>
            </p:cNvGrpSpPr>
            <p:nvPr/>
          </p:nvGrpSpPr>
          <p:grpSpPr bwMode="auto">
            <a:xfrm>
              <a:off x="6480" y="5616"/>
              <a:ext cx="144" cy="144"/>
              <a:chOff x="5184" y="2160"/>
              <a:chExt cx="576" cy="288"/>
            </a:xfrm>
          </p:grpSpPr>
          <p:sp>
            <p:nvSpPr>
              <p:cNvPr id="29726" name="Line 1054"/>
              <p:cNvSpPr>
                <a:spLocks noChangeShapeType="1"/>
              </p:cNvSpPr>
              <p:nvPr/>
            </p:nvSpPr>
            <p:spPr bwMode="auto">
              <a:xfrm flipH="1">
                <a:off x="5184" y="2304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7" name="Line 1055"/>
              <p:cNvSpPr>
                <a:spLocks noChangeShapeType="1"/>
              </p:cNvSpPr>
              <p:nvPr/>
            </p:nvSpPr>
            <p:spPr bwMode="auto">
              <a:xfrm flipH="1" flipV="1">
                <a:off x="5184" y="2160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28" name="Oval 1056"/>
            <p:cNvSpPr>
              <a:spLocks noChangeArrowheads="1"/>
            </p:cNvSpPr>
            <p:nvPr/>
          </p:nvSpPr>
          <p:spPr bwMode="auto">
            <a:xfrm>
              <a:off x="6639" y="5616"/>
              <a:ext cx="144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29" name="Group 1057"/>
            <p:cNvGrpSpPr>
              <a:grpSpLocks/>
            </p:cNvGrpSpPr>
            <p:nvPr/>
          </p:nvGrpSpPr>
          <p:grpSpPr bwMode="auto">
            <a:xfrm>
              <a:off x="8208" y="5616"/>
              <a:ext cx="144" cy="144"/>
              <a:chOff x="4896" y="1584"/>
              <a:chExt cx="432" cy="288"/>
            </a:xfrm>
          </p:grpSpPr>
          <p:sp>
            <p:nvSpPr>
              <p:cNvPr id="29730" name="Line 1058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1" name="Line 1059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32" name="Line 1060"/>
            <p:cNvSpPr>
              <a:spLocks noChangeShapeType="1"/>
            </p:cNvSpPr>
            <p:nvPr/>
          </p:nvSpPr>
          <p:spPr bwMode="auto">
            <a:xfrm>
              <a:off x="8178" y="5616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(2) modelarea atributelor cu valori multiple (atribute repetitive)</a:t>
            </a:r>
          </a:p>
          <a:p>
            <a:pPr>
              <a:buFontTx/>
              <a:buNone/>
            </a:pPr>
            <a:r>
              <a:rPr lang="en-US" sz="2400"/>
              <a:t>(b) un grup de atribute cu valori multiple (grup de atribute repetitive)</a:t>
            </a:r>
          </a:p>
          <a:p>
            <a:pPr>
              <a:buFontTx/>
              <a:buNone/>
            </a:pPr>
            <a:endParaRPr lang="en-US" sz="2400"/>
          </a:p>
        </p:txBody>
      </p:sp>
      <p:sp>
        <p:nvSpPr>
          <p:cNvPr id="5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87D04-50D7-4011-8035-6433504D942F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359D-3B35-45FF-9A80-1C7CC4AF4821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30790" name="Group 70"/>
          <p:cNvGrpSpPr>
            <a:grpSpLocks/>
          </p:cNvGrpSpPr>
          <p:nvPr/>
        </p:nvGrpSpPr>
        <p:grpSpPr bwMode="auto">
          <a:xfrm>
            <a:off x="304800" y="2087563"/>
            <a:ext cx="8458200" cy="3932237"/>
            <a:chOff x="1296" y="8928"/>
            <a:chExt cx="9072" cy="6192"/>
          </a:xfrm>
        </p:grpSpPr>
        <p:sp>
          <p:nvSpPr>
            <p:cNvPr id="30791" name="Oval 71"/>
            <p:cNvSpPr>
              <a:spLocks noChangeArrowheads="1"/>
            </p:cNvSpPr>
            <p:nvPr/>
          </p:nvSpPr>
          <p:spPr bwMode="auto">
            <a:xfrm>
              <a:off x="2160" y="8928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b="1" u="sng"/>
                <a:t>NUMĂR MATRICOL</a:t>
              </a:r>
              <a:endParaRPr lang="ro-RO" sz="1200" u="sng"/>
            </a:p>
          </p:txBody>
        </p:sp>
        <p:sp>
          <p:nvSpPr>
            <p:cNvPr id="30792" name="Oval 72"/>
            <p:cNvSpPr>
              <a:spLocks noChangeArrowheads="1"/>
            </p:cNvSpPr>
            <p:nvPr/>
          </p:nvSpPr>
          <p:spPr bwMode="auto">
            <a:xfrm>
              <a:off x="4032" y="8928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NUME</a:t>
              </a:r>
              <a:endParaRPr lang="en-US" sz="1200" b="1" u="sng"/>
            </a:p>
          </p:txBody>
        </p:sp>
        <p:sp>
          <p:nvSpPr>
            <p:cNvPr id="30793" name="Oval 73"/>
            <p:cNvSpPr>
              <a:spLocks noChangeArrowheads="1"/>
            </p:cNvSpPr>
            <p:nvPr/>
          </p:nvSpPr>
          <p:spPr bwMode="auto">
            <a:xfrm>
              <a:off x="5904" y="8928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b="1"/>
                <a:t>AN STUDIU</a:t>
              </a:r>
              <a:endParaRPr lang="ro-RO" sz="1200" u="sng"/>
            </a:p>
          </p:txBody>
        </p:sp>
        <p:sp>
          <p:nvSpPr>
            <p:cNvPr id="30794" name="Rectangle 74"/>
            <p:cNvSpPr>
              <a:spLocks noChangeArrowheads="1"/>
            </p:cNvSpPr>
            <p:nvPr/>
          </p:nvSpPr>
          <p:spPr bwMode="auto">
            <a:xfrm>
              <a:off x="4176" y="10080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pPr algn="ctr"/>
              <a:r>
                <a:rPr lang="en-US" sz="1200" b="1"/>
                <a:t>STUDENT</a:t>
              </a:r>
            </a:p>
          </p:txBody>
        </p:sp>
        <p:grpSp>
          <p:nvGrpSpPr>
            <p:cNvPr id="30795" name="Group 75"/>
            <p:cNvGrpSpPr>
              <a:grpSpLocks/>
            </p:cNvGrpSpPr>
            <p:nvPr/>
          </p:nvGrpSpPr>
          <p:grpSpPr bwMode="auto">
            <a:xfrm>
              <a:off x="2016" y="11232"/>
              <a:ext cx="1872" cy="1008"/>
              <a:chOff x="2304" y="11664"/>
              <a:chExt cx="1872" cy="1008"/>
            </a:xfrm>
          </p:grpSpPr>
          <p:sp>
            <p:nvSpPr>
              <p:cNvPr id="30796" name="Oval 76"/>
              <p:cNvSpPr>
                <a:spLocks noChangeArrowheads="1"/>
              </p:cNvSpPr>
              <p:nvPr/>
            </p:nvSpPr>
            <p:spPr bwMode="auto">
              <a:xfrm>
                <a:off x="2304" y="11664"/>
                <a:ext cx="1872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7" name="Oval 77"/>
              <p:cNvSpPr>
                <a:spLocks noChangeArrowheads="1"/>
              </p:cNvSpPr>
              <p:nvPr/>
            </p:nvSpPr>
            <p:spPr bwMode="auto">
              <a:xfrm>
                <a:off x="2448" y="11739"/>
                <a:ext cx="158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o-RO" sz="1200"/>
                  <a:t>DISCIPLINĂ</a:t>
                </a:r>
                <a:endParaRPr lang="ro-RO" sz="1200" u="sng"/>
              </a:p>
            </p:txBody>
          </p:sp>
        </p:grpSp>
        <p:grpSp>
          <p:nvGrpSpPr>
            <p:cNvPr id="30798" name="Group 78"/>
            <p:cNvGrpSpPr>
              <a:grpSpLocks/>
            </p:cNvGrpSpPr>
            <p:nvPr/>
          </p:nvGrpSpPr>
          <p:grpSpPr bwMode="auto">
            <a:xfrm>
              <a:off x="4032" y="11232"/>
              <a:ext cx="1872" cy="1008"/>
              <a:chOff x="2304" y="11664"/>
              <a:chExt cx="1872" cy="1008"/>
            </a:xfrm>
          </p:grpSpPr>
          <p:sp>
            <p:nvSpPr>
              <p:cNvPr id="30799" name="Oval 79"/>
              <p:cNvSpPr>
                <a:spLocks noChangeArrowheads="1"/>
              </p:cNvSpPr>
              <p:nvPr/>
            </p:nvSpPr>
            <p:spPr bwMode="auto">
              <a:xfrm>
                <a:off x="2304" y="11664"/>
                <a:ext cx="1872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0" name="Oval 80"/>
              <p:cNvSpPr>
                <a:spLocks noChangeArrowheads="1"/>
              </p:cNvSpPr>
              <p:nvPr/>
            </p:nvSpPr>
            <p:spPr bwMode="auto">
              <a:xfrm>
                <a:off x="2448" y="11739"/>
                <a:ext cx="158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o-RO" sz="1200"/>
                  <a:t>DATĂ EXAMEN</a:t>
                </a:r>
                <a:endParaRPr lang="ro-RO" sz="1200" u="sng"/>
              </a:p>
            </p:txBody>
          </p:sp>
        </p:grpSp>
        <p:grpSp>
          <p:nvGrpSpPr>
            <p:cNvPr id="30801" name="Group 81"/>
            <p:cNvGrpSpPr>
              <a:grpSpLocks/>
            </p:cNvGrpSpPr>
            <p:nvPr/>
          </p:nvGrpSpPr>
          <p:grpSpPr bwMode="auto">
            <a:xfrm>
              <a:off x="6048" y="11232"/>
              <a:ext cx="1872" cy="1008"/>
              <a:chOff x="2304" y="11664"/>
              <a:chExt cx="1872" cy="1008"/>
            </a:xfrm>
          </p:grpSpPr>
          <p:sp>
            <p:nvSpPr>
              <p:cNvPr id="30802" name="Oval 82"/>
              <p:cNvSpPr>
                <a:spLocks noChangeArrowheads="1"/>
              </p:cNvSpPr>
              <p:nvPr/>
            </p:nvSpPr>
            <p:spPr bwMode="auto">
              <a:xfrm>
                <a:off x="2304" y="11664"/>
                <a:ext cx="1872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3" name="Oval 83"/>
              <p:cNvSpPr>
                <a:spLocks noChangeArrowheads="1"/>
              </p:cNvSpPr>
              <p:nvPr/>
            </p:nvSpPr>
            <p:spPr bwMode="auto">
              <a:xfrm>
                <a:off x="2448" y="11739"/>
                <a:ext cx="158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o-RO" sz="1200"/>
                  <a:t>NOTĂ</a:t>
                </a:r>
                <a:endParaRPr lang="ro-RO" sz="1200" u="sng"/>
              </a:p>
            </p:txBody>
          </p:sp>
        </p:grpSp>
        <p:sp>
          <p:nvSpPr>
            <p:cNvPr id="30804" name="Oval 84"/>
            <p:cNvSpPr>
              <a:spLocks noChangeArrowheads="1"/>
            </p:cNvSpPr>
            <p:nvPr/>
          </p:nvSpPr>
          <p:spPr bwMode="auto">
            <a:xfrm>
              <a:off x="1296" y="12960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b="1" u="sng"/>
                <a:t>NUMĂR MATRICOL</a:t>
              </a:r>
              <a:endParaRPr lang="ro-RO" sz="1200" u="sng"/>
            </a:p>
            <a:p>
              <a:endParaRPr lang="en-US" sz="1200"/>
            </a:p>
          </p:txBody>
        </p:sp>
        <p:sp>
          <p:nvSpPr>
            <p:cNvPr id="30805" name="Oval 85"/>
            <p:cNvSpPr>
              <a:spLocks noChangeArrowheads="1"/>
            </p:cNvSpPr>
            <p:nvPr/>
          </p:nvSpPr>
          <p:spPr bwMode="auto">
            <a:xfrm>
              <a:off x="3024" y="12960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NUME</a:t>
              </a:r>
              <a:endParaRPr lang="en-US" sz="1200" u="sng"/>
            </a:p>
          </p:txBody>
        </p:sp>
        <p:sp>
          <p:nvSpPr>
            <p:cNvPr id="30806" name="Oval 86"/>
            <p:cNvSpPr>
              <a:spLocks noChangeArrowheads="1"/>
            </p:cNvSpPr>
            <p:nvPr/>
          </p:nvSpPr>
          <p:spPr bwMode="auto">
            <a:xfrm>
              <a:off x="4752" y="12960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b="1"/>
                <a:t>AN STUDIU</a:t>
              </a:r>
              <a:endParaRPr lang="ro-RO" sz="1200" u="sng"/>
            </a:p>
          </p:txBody>
        </p:sp>
        <p:sp>
          <p:nvSpPr>
            <p:cNvPr id="30807" name="Rectangle 87"/>
            <p:cNvSpPr>
              <a:spLocks noChangeArrowheads="1"/>
            </p:cNvSpPr>
            <p:nvPr/>
          </p:nvSpPr>
          <p:spPr bwMode="auto">
            <a:xfrm>
              <a:off x="3024" y="14256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pPr algn="ctr"/>
              <a:r>
                <a:rPr lang="en-US" sz="1200"/>
                <a:t>STUDENT</a:t>
              </a:r>
            </a:p>
          </p:txBody>
        </p:sp>
        <p:sp>
          <p:nvSpPr>
            <p:cNvPr id="30808" name="Oval 88"/>
            <p:cNvSpPr>
              <a:spLocks noChangeArrowheads="1"/>
            </p:cNvSpPr>
            <p:nvPr/>
          </p:nvSpPr>
          <p:spPr bwMode="auto">
            <a:xfrm>
              <a:off x="6624" y="12960"/>
              <a:ext cx="1152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u="sng"/>
                <a:t>DISCI-PLINĂ</a:t>
              </a:r>
            </a:p>
            <a:p>
              <a:endParaRPr lang="en-US" sz="1200"/>
            </a:p>
          </p:txBody>
        </p:sp>
        <p:sp>
          <p:nvSpPr>
            <p:cNvPr id="30809" name="Oval 89"/>
            <p:cNvSpPr>
              <a:spLocks noChangeArrowheads="1"/>
            </p:cNvSpPr>
            <p:nvPr/>
          </p:nvSpPr>
          <p:spPr bwMode="auto">
            <a:xfrm>
              <a:off x="7920" y="12960"/>
              <a:ext cx="1152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100" u="sng"/>
                <a:t>DATĂ EXAMEN</a:t>
              </a:r>
              <a:endParaRPr lang="ro-RO" sz="1200" u="sng"/>
            </a:p>
            <a:p>
              <a:endParaRPr lang="en-US" sz="1200"/>
            </a:p>
          </p:txBody>
        </p:sp>
        <p:sp>
          <p:nvSpPr>
            <p:cNvPr id="30810" name="Oval 90"/>
            <p:cNvSpPr>
              <a:spLocks noChangeArrowheads="1"/>
            </p:cNvSpPr>
            <p:nvPr/>
          </p:nvSpPr>
          <p:spPr bwMode="auto">
            <a:xfrm>
              <a:off x="9216" y="12960"/>
              <a:ext cx="1152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/>
                <a:t>NOTĂ </a:t>
              </a:r>
              <a:endParaRPr lang="ro-RO" sz="1200" u="sng"/>
            </a:p>
            <a:p>
              <a:endParaRPr lang="en-US" sz="1200"/>
            </a:p>
          </p:txBody>
        </p:sp>
        <p:sp>
          <p:nvSpPr>
            <p:cNvPr id="30811" name="Rectangle 91"/>
            <p:cNvSpPr>
              <a:spLocks noChangeArrowheads="1"/>
            </p:cNvSpPr>
            <p:nvPr/>
          </p:nvSpPr>
          <p:spPr bwMode="auto">
            <a:xfrm>
              <a:off x="7056" y="14256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/>
                <a:t>EXAMENE SUSTINUTE</a:t>
              </a:r>
            </a:p>
          </p:txBody>
        </p:sp>
        <p:sp>
          <p:nvSpPr>
            <p:cNvPr id="30812" name="Oval 92"/>
            <p:cNvSpPr>
              <a:spLocks noChangeArrowheads="1"/>
            </p:cNvSpPr>
            <p:nvPr/>
          </p:nvSpPr>
          <p:spPr bwMode="auto">
            <a:xfrm>
              <a:off x="8784" y="14256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200" b="1" u="sng"/>
                <a:t>NUMĂR MATRICOL</a:t>
              </a:r>
              <a:endParaRPr lang="ro-RO" sz="1200" u="sng"/>
            </a:p>
            <a:p>
              <a:endParaRPr lang="en-US" sz="1200"/>
            </a:p>
          </p:txBody>
        </p:sp>
        <p:sp>
          <p:nvSpPr>
            <p:cNvPr id="30813" name="AutoShape 93"/>
            <p:cNvSpPr>
              <a:spLocks noChangeArrowheads="1"/>
            </p:cNvSpPr>
            <p:nvPr/>
          </p:nvSpPr>
          <p:spPr bwMode="auto">
            <a:xfrm>
              <a:off x="5328" y="14256"/>
              <a:ext cx="1008" cy="86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Are</a:t>
              </a:r>
            </a:p>
          </p:txBody>
        </p:sp>
        <p:sp>
          <p:nvSpPr>
            <p:cNvPr id="30814" name="Line 94"/>
            <p:cNvSpPr>
              <a:spLocks noChangeShapeType="1"/>
            </p:cNvSpPr>
            <p:nvPr/>
          </p:nvSpPr>
          <p:spPr bwMode="auto">
            <a:xfrm flipH="1">
              <a:off x="4464" y="14688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5" name="Line 95"/>
            <p:cNvSpPr>
              <a:spLocks noChangeShapeType="1"/>
            </p:cNvSpPr>
            <p:nvPr/>
          </p:nvSpPr>
          <p:spPr bwMode="auto">
            <a:xfrm>
              <a:off x="6336" y="14688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6" name="Line 96"/>
            <p:cNvSpPr>
              <a:spLocks noChangeShapeType="1"/>
            </p:cNvSpPr>
            <p:nvPr/>
          </p:nvSpPr>
          <p:spPr bwMode="auto">
            <a:xfrm>
              <a:off x="3600" y="9648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7" name="Line 97"/>
            <p:cNvSpPr>
              <a:spLocks noChangeShapeType="1"/>
            </p:cNvSpPr>
            <p:nvPr/>
          </p:nvSpPr>
          <p:spPr bwMode="auto">
            <a:xfrm>
              <a:off x="4896" y="979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8" name="Line 98"/>
            <p:cNvSpPr>
              <a:spLocks noChangeShapeType="1"/>
            </p:cNvSpPr>
            <p:nvPr/>
          </p:nvSpPr>
          <p:spPr bwMode="auto">
            <a:xfrm flipH="1">
              <a:off x="5616" y="9648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9" name="Line 99"/>
            <p:cNvSpPr>
              <a:spLocks noChangeShapeType="1"/>
            </p:cNvSpPr>
            <p:nvPr/>
          </p:nvSpPr>
          <p:spPr bwMode="auto">
            <a:xfrm flipH="1">
              <a:off x="3600" y="10944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0" name="Line 100"/>
            <p:cNvSpPr>
              <a:spLocks noChangeShapeType="1"/>
            </p:cNvSpPr>
            <p:nvPr/>
          </p:nvSpPr>
          <p:spPr bwMode="auto">
            <a:xfrm>
              <a:off x="5616" y="10944"/>
              <a:ext cx="72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1" name="Line 101"/>
            <p:cNvSpPr>
              <a:spLocks noChangeShapeType="1"/>
            </p:cNvSpPr>
            <p:nvPr/>
          </p:nvSpPr>
          <p:spPr bwMode="auto">
            <a:xfrm>
              <a:off x="4896" y="1094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2" name="Line 102"/>
            <p:cNvSpPr>
              <a:spLocks noChangeShapeType="1"/>
            </p:cNvSpPr>
            <p:nvPr/>
          </p:nvSpPr>
          <p:spPr bwMode="auto">
            <a:xfrm>
              <a:off x="2448" y="13824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3" name="Line 103"/>
            <p:cNvSpPr>
              <a:spLocks noChangeShapeType="1"/>
            </p:cNvSpPr>
            <p:nvPr/>
          </p:nvSpPr>
          <p:spPr bwMode="auto">
            <a:xfrm>
              <a:off x="3744" y="13824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4" name="Line 104"/>
            <p:cNvSpPr>
              <a:spLocks noChangeShapeType="1"/>
            </p:cNvSpPr>
            <p:nvPr/>
          </p:nvSpPr>
          <p:spPr bwMode="auto">
            <a:xfrm flipH="1">
              <a:off x="4464" y="13824"/>
              <a:ext cx="72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5" name="Line 105"/>
            <p:cNvSpPr>
              <a:spLocks noChangeShapeType="1"/>
            </p:cNvSpPr>
            <p:nvPr/>
          </p:nvSpPr>
          <p:spPr bwMode="auto">
            <a:xfrm>
              <a:off x="7200" y="13824"/>
              <a:ext cx="288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6" name="Line 106"/>
            <p:cNvSpPr>
              <a:spLocks noChangeShapeType="1"/>
            </p:cNvSpPr>
            <p:nvPr/>
          </p:nvSpPr>
          <p:spPr bwMode="auto">
            <a:xfrm flipH="1">
              <a:off x="7776" y="13824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7" name="Line 107"/>
            <p:cNvSpPr>
              <a:spLocks noChangeShapeType="1"/>
            </p:cNvSpPr>
            <p:nvPr/>
          </p:nvSpPr>
          <p:spPr bwMode="auto">
            <a:xfrm flipH="1">
              <a:off x="8496" y="13680"/>
              <a:ext cx="864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8" name="Line 108"/>
            <p:cNvSpPr>
              <a:spLocks noChangeShapeType="1"/>
            </p:cNvSpPr>
            <p:nvPr/>
          </p:nvSpPr>
          <p:spPr bwMode="auto">
            <a:xfrm flipH="1">
              <a:off x="8496" y="14688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9" name="Group 109"/>
            <p:cNvGrpSpPr>
              <a:grpSpLocks/>
            </p:cNvGrpSpPr>
            <p:nvPr/>
          </p:nvGrpSpPr>
          <p:grpSpPr bwMode="auto">
            <a:xfrm>
              <a:off x="6912" y="14619"/>
              <a:ext cx="144" cy="144"/>
              <a:chOff x="4896" y="1584"/>
              <a:chExt cx="432" cy="288"/>
            </a:xfrm>
          </p:grpSpPr>
          <p:sp>
            <p:nvSpPr>
              <p:cNvPr id="30830" name="Line 110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1" name="Line 111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32" name="Line 112"/>
            <p:cNvSpPr>
              <a:spLocks noChangeShapeType="1"/>
            </p:cNvSpPr>
            <p:nvPr/>
          </p:nvSpPr>
          <p:spPr bwMode="auto">
            <a:xfrm>
              <a:off x="6873" y="14604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33" name="Group 113"/>
            <p:cNvGrpSpPr>
              <a:grpSpLocks/>
            </p:cNvGrpSpPr>
            <p:nvPr/>
          </p:nvGrpSpPr>
          <p:grpSpPr bwMode="auto">
            <a:xfrm>
              <a:off x="4578" y="14604"/>
              <a:ext cx="39" cy="144"/>
              <a:chOff x="3600" y="1584"/>
              <a:chExt cx="39" cy="144"/>
            </a:xfrm>
          </p:grpSpPr>
          <p:sp>
            <p:nvSpPr>
              <p:cNvPr id="30834" name="Line 114"/>
              <p:cNvSpPr>
                <a:spLocks noChangeShapeType="1"/>
              </p:cNvSpPr>
              <p:nvPr/>
            </p:nvSpPr>
            <p:spPr bwMode="auto">
              <a:xfrm>
                <a:off x="3600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5" name="Line 115"/>
              <p:cNvSpPr>
                <a:spLocks noChangeShapeType="1"/>
              </p:cNvSpPr>
              <p:nvPr/>
            </p:nvSpPr>
            <p:spPr bwMode="auto">
              <a:xfrm>
                <a:off x="3639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36" name="Line 116"/>
            <p:cNvSpPr>
              <a:spLocks noChangeShapeType="1"/>
            </p:cNvSpPr>
            <p:nvPr/>
          </p:nvSpPr>
          <p:spPr bwMode="auto">
            <a:xfrm>
              <a:off x="7776" y="10512"/>
              <a:ext cx="17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7" name="Line 117"/>
            <p:cNvSpPr>
              <a:spLocks noChangeShapeType="1"/>
            </p:cNvSpPr>
            <p:nvPr/>
          </p:nvSpPr>
          <p:spPr bwMode="auto">
            <a:xfrm>
              <a:off x="9504" y="10512"/>
              <a:ext cx="0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8392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(3) modelarea datelor dependente de timp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atribute care se modifică constant (imuabil) în timp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valori relative: caracterizează atributul la un anumit moment de timp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funcţia de modificare este liniară în raport cu timpul 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exemple: vîrstă, vechime la locul de muncă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se înlocuiesc cu valori absolute: nu se modifică în timp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exemple: data naşterii, data angajării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atribute care se modifică în timp (neperiodic)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funcţia (legea) de modificare este neprecizată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exemple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salariul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preţul de vânzare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dobânda la credite sau depozite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cursul valutar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sunt de obicei grupuri de atribute repetitive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durat</a:t>
            </a:r>
            <a:r>
              <a:rPr lang="ro-RO" sz="2000"/>
              <a:t>ă de valabilitate - moment de timp - time stamp</a:t>
            </a:r>
            <a:endParaRPr lang="en-US" sz="2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45661-9204-4538-9B81-5CAA54EBB61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18BE-870F-4803-AC18-379BB076489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dirty="0"/>
              <a:t>Model conceptual (semantic)</a:t>
            </a:r>
          </a:p>
          <a:p>
            <a:pPr lvl="1"/>
            <a:r>
              <a:rPr lang="en-US" sz="2400" dirty="0" err="1"/>
              <a:t>surprinde</a:t>
            </a:r>
            <a:r>
              <a:rPr lang="en-US" sz="2400" dirty="0"/>
              <a:t> </a:t>
            </a:r>
            <a:r>
              <a:rPr lang="en-US" sz="2400" dirty="0" err="1"/>
              <a:t>cunoştinţele</a:t>
            </a:r>
            <a:r>
              <a:rPr lang="en-US" sz="2400" dirty="0"/>
              <a:t> </a:t>
            </a:r>
            <a:r>
              <a:rPr lang="en-US" sz="2400" dirty="0" err="1"/>
              <a:t>esenţiale</a:t>
            </a:r>
            <a:r>
              <a:rPr lang="en-US" sz="2400" dirty="0"/>
              <a:t> </a:t>
            </a:r>
            <a:r>
              <a:rPr lang="en-US" sz="2400" dirty="0" err="1"/>
              <a:t>referitoare</a:t>
            </a:r>
            <a:r>
              <a:rPr lang="en-US" sz="2400" dirty="0"/>
              <a:t> la un </a:t>
            </a:r>
            <a:r>
              <a:rPr lang="en-US" sz="2400" dirty="0" err="1"/>
              <a:t>domeniu</a:t>
            </a:r>
            <a:r>
              <a:rPr lang="en-US" sz="2400" dirty="0"/>
              <a:t> de </a:t>
            </a:r>
            <a:r>
              <a:rPr lang="en-US" sz="2400" dirty="0" err="1"/>
              <a:t>aplicaţie</a:t>
            </a:r>
            <a:r>
              <a:rPr lang="en-US" sz="2400" dirty="0"/>
              <a:t>, </a:t>
            </a:r>
            <a:r>
              <a:rPr lang="en-US" sz="2400" dirty="0" err="1"/>
              <a:t>aşa</a:t>
            </a:r>
            <a:r>
              <a:rPr lang="en-US" sz="2400" dirty="0"/>
              <a:t> cum </a:t>
            </a:r>
            <a:r>
              <a:rPr lang="en-US" sz="2400" dirty="0" err="1"/>
              <a:t>sunt</a:t>
            </a:r>
            <a:r>
              <a:rPr lang="en-US" sz="2400" dirty="0"/>
              <a:t> </a:t>
            </a:r>
            <a:r>
              <a:rPr lang="en-US" sz="2400" dirty="0" err="1"/>
              <a:t>ele</a:t>
            </a:r>
            <a:r>
              <a:rPr lang="en-US" sz="2400" dirty="0"/>
              <a:t> </a:t>
            </a:r>
            <a:r>
              <a:rPr lang="en-US" sz="2400" dirty="0" err="1"/>
              <a:t>percepute</a:t>
            </a:r>
            <a:r>
              <a:rPr lang="en-US" sz="2400" dirty="0"/>
              <a:t> de </a:t>
            </a:r>
            <a:r>
              <a:rPr lang="en-US" sz="2400" dirty="0" err="1"/>
              <a:t>analist</a:t>
            </a:r>
            <a:endParaRPr lang="en-US" sz="2400" dirty="0"/>
          </a:p>
          <a:p>
            <a:pPr lvl="1"/>
            <a:r>
              <a:rPr lang="en-US" sz="2400" dirty="0"/>
              <a:t>a </a:t>
            </a:r>
            <a:r>
              <a:rPr lang="en-US" sz="2400" dirty="0" err="1"/>
              <a:t>fost</a:t>
            </a:r>
            <a:r>
              <a:rPr lang="en-US" sz="2400" dirty="0"/>
              <a:t> </a:t>
            </a:r>
            <a:r>
              <a:rPr lang="en-US" sz="2400" dirty="0" err="1"/>
              <a:t>introdus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metodologiile</a:t>
            </a:r>
            <a:r>
              <a:rPr lang="en-US" sz="2400" dirty="0"/>
              <a:t> </a:t>
            </a:r>
            <a:r>
              <a:rPr lang="en-US" sz="2400" dirty="0" err="1"/>
              <a:t>structurate</a:t>
            </a:r>
            <a:r>
              <a:rPr lang="en-US" sz="2400" dirty="0"/>
              <a:t> de </a:t>
            </a:r>
            <a:r>
              <a:rPr lang="en-US" sz="2400" dirty="0" err="1"/>
              <a:t>analiză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proiectare</a:t>
            </a:r>
            <a:endParaRPr lang="en-US" sz="2400" dirty="0"/>
          </a:p>
          <a:p>
            <a:pPr lvl="1"/>
            <a:r>
              <a:rPr lang="en-US" sz="2400" dirty="0" err="1"/>
              <a:t>operează</a:t>
            </a:r>
            <a:r>
              <a:rPr lang="en-US" sz="2400" dirty="0"/>
              <a:t> </a:t>
            </a:r>
            <a:r>
              <a:rPr lang="en-US" sz="2400" dirty="0" err="1"/>
              <a:t>numai</a:t>
            </a:r>
            <a:r>
              <a:rPr lang="en-US" sz="2400" dirty="0"/>
              <a:t> </a:t>
            </a:r>
            <a:r>
              <a:rPr lang="en-US" sz="2400" dirty="0" err="1"/>
              <a:t>asupra</a:t>
            </a:r>
            <a:r>
              <a:rPr lang="en-US" sz="2400" dirty="0"/>
              <a:t> </a:t>
            </a:r>
            <a:r>
              <a:rPr lang="en-US" sz="2400" dirty="0" err="1"/>
              <a:t>domeniului</a:t>
            </a:r>
            <a:r>
              <a:rPr lang="en-US" sz="2400" dirty="0"/>
              <a:t> </a:t>
            </a:r>
            <a:r>
              <a:rPr lang="en-US" sz="2400" dirty="0" err="1"/>
              <a:t>problemei</a:t>
            </a:r>
            <a:endParaRPr lang="en-US" sz="2400" dirty="0"/>
          </a:p>
          <a:p>
            <a:pPr lvl="1"/>
            <a:r>
              <a:rPr lang="en-US" sz="2400" dirty="0" err="1"/>
              <a:t>nevoia</a:t>
            </a:r>
            <a:r>
              <a:rPr lang="en-US" sz="2400" dirty="0"/>
              <a:t> </a:t>
            </a:r>
            <a:r>
              <a:rPr lang="en-US" sz="2400" dirty="0" err="1"/>
              <a:t>unor</a:t>
            </a:r>
            <a:r>
              <a:rPr lang="en-US" sz="2400" dirty="0"/>
              <a:t> </a:t>
            </a:r>
            <a:r>
              <a:rPr lang="en-US" sz="2400" dirty="0" err="1"/>
              <a:t>definiţii</a:t>
            </a:r>
            <a:r>
              <a:rPr lang="en-US" sz="2400" dirty="0"/>
              <a:t> </a:t>
            </a:r>
            <a:r>
              <a:rPr lang="en-US" sz="2400" dirty="0" err="1"/>
              <a:t>riguroase</a:t>
            </a:r>
            <a:r>
              <a:rPr lang="en-US" sz="2400" dirty="0"/>
              <a:t> a </a:t>
            </a:r>
            <a:r>
              <a:rPr lang="en-US" sz="2400" dirty="0" err="1"/>
              <a:t>construcţiilor</a:t>
            </a:r>
            <a:r>
              <a:rPr lang="en-US" sz="2400" dirty="0"/>
              <a:t> </a:t>
            </a:r>
            <a:r>
              <a:rPr lang="en-US" sz="2400" dirty="0" err="1"/>
              <a:t>folosite</a:t>
            </a:r>
            <a:endParaRPr lang="en-US" sz="2400" dirty="0"/>
          </a:p>
          <a:p>
            <a:pPr>
              <a:buFontTx/>
              <a:buNone/>
            </a:pPr>
            <a:r>
              <a:rPr lang="en-US" sz="2800" dirty="0"/>
              <a:t>Model conceptual de date</a:t>
            </a:r>
          </a:p>
          <a:p>
            <a:pPr lvl="1"/>
            <a:r>
              <a:rPr lang="en-US" dirty="0" err="1"/>
              <a:t>obiective</a:t>
            </a:r>
            <a:endParaRPr lang="en-US" dirty="0"/>
          </a:p>
          <a:p>
            <a:pPr lvl="2"/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definirea</a:t>
            </a:r>
            <a:r>
              <a:rPr lang="en-US" dirty="0"/>
              <a:t> </a:t>
            </a:r>
            <a:r>
              <a:rPr lang="en-US" dirty="0" err="1"/>
              <a:t>elementelor</a:t>
            </a:r>
            <a:r>
              <a:rPr lang="en-US" dirty="0"/>
              <a:t> din </a:t>
            </a:r>
            <a:r>
              <a:rPr lang="en-US" dirty="0" err="1"/>
              <a:t>domeniul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care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memorate</a:t>
            </a:r>
            <a:r>
              <a:rPr lang="en-US" dirty="0"/>
              <a:t> date </a:t>
            </a:r>
          </a:p>
          <a:p>
            <a:pPr lvl="2"/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definirea</a:t>
            </a:r>
            <a:r>
              <a:rPr lang="en-US" dirty="0"/>
              <a:t> </a:t>
            </a:r>
            <a:r>
              <a:rPr lang="en-US" dirty="0" err="1"/>
              <a:t>relaţiilor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acestea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753E-B650-4D5D-ABA0-763637C414CE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F7965-4A0A-495B-B0C4-B14D9753ACB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conceptuală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modelul</a:t>
            </a:r>
            <a:r>
              <a:rPr lang="en-US" dirty="0"/>
              <a:t> E-R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(3) modelarea datelor dependente de timp - time-stamping</a:t>
            </a:r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E5D2-BA2D-4A6A-8A9D-A0E06AFCEB1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CF499-09A1-4762-9312-A8921C79159D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33796" name="Group 4"/>
          <p:cNvGrpSpPr>
            <a:grpSpLocks/>
          </p:cNvGrpSpPr>
          <p:nvPr/>
        </p:nvGrpSpPr>
        <p:grpSpPr bwMode="auto">
          <a:xfrm>
            <a:off x="228600" y="1752600"/>
            <a:ext cx="8534400" cy="1752600"/>
            <a:chOff x="2400" y="5040"/>
            <a:chExt cx="5952" cy="2112"/>
          </a:xfrm>
        </p:grpSpPr>
        <p:sp>
          <p:nvSpPr>
            <p:cNvPr id="33797" name="Oval 5"/>
            <p:cNvSpPr>
              <a:spLocks noChangeArrowheads="1"/>
            </p:cNvSpPr>
            <p:nvPr/>
          </p:nvSpPr>
          <p:spPr bwMode="auto">
            <a:xfrm>
              <a:off x="2400" y="5136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COD</a:t>
              </a:r>
            </a:p>
            <a:p>
              <a:pPr algn="ctr"/>
              <a:r>
                <a:rPr lang="en-US" sz="1400" u="sng"/>
                <a:t>PRODUS</a:t>
              </a:r>
            </a:p>
          </p:txBody>
        </p:sp>
        <p:sp>
          <p:nvSpPr>
            <p:cNvPr id="33798" name="Rectangle 6"/>
            <p:cNvSpPr>
              <a:spLocks noChangeArrowheads="1"/>
            </p:cNvSpPr>
            <p:nvPr/>
          </p:nvSpPr>
          <p:spPr bwMode="auto">
            <a:xfrm>
              <a:off x="4416" y="6288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  <a:p>
              <a:pPr algn="ctr"/>
              <a:r>
                <a:rPr lang="en-US" sz="1400" b="1"/>
                <a:t>PRODUS</a:t>
              </a:r>
              <a:endParaRPr lang="en-US" sz="1400"/>
            </a:p>
          </p:txBody>
        </p:sp>
        <p:grpSp>
          <p:nvGrpSpPr>
            <p:cNvPr id="33799" name="Group 7"/>
            <p:cNvGrpSpPr>
              <a:grpSpLocks/>
            </p:cNvGrpSpPr>
            <p:nvPr/>
          </p:nvGrpSpPr>
          <p:grpSpPr bwMode="auto">
            <a:xfrm>
              <a:off x="4176" y="5040"/>
              <a:ext cx="1872" cy="1008"/>
              <a:chOff x="2304" y="11664"/>
              <a:chExt cx="1872" cy="1008"/>
            </a:xfrm>
          </p:grpSpPr>
          <p:sp>
            <p:nvSpPr>
              <p:cNvPr id="33800" name="Oval 8"/>
              <p:cNvSpPr>
                <a:spLocks noChangeArrowheads="1"/>
              </p:cNvSpPr>
              <p:nvPr/>
            </p:nvSpPr>
            <p:spPr bwMode="auto">
              <a:xfrm>
                <a:off x="2304" y="11664"/>
                <a:ext cx="1872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01" name="Oval 9"/>
              <p:cNvSpPr>
                <a:spLocks noChangeArrowheads="1"/>
              </p:cNvSpPr>
              <p:nvPr/>
            </p:nvSpPr>
            <p:spPr bwMode="auto">
              <a:xfrm>
                <a:off x="2448" y="11739"/>
                <a:ext cx="158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/>
                  <a:t>PREŢ</a:t>
                </a:r>
                <a:endParaRPr lang="en-US" sz="1400" u="sng"/>
              </a:p>
            </p:txBody>
          </p:sp>
        </p:grpSp>
        <p:grpSp>
          <p:nvGrpSpPr>
            <p:cNvPr id="33802" name="Group 10"/>
            <p:cNvGrpSpPr>
              <a:grpSpLocks/>
            </p:cNvGrpSpPr>
            <p:nvPr/>
          </p:nvGrpSpPr>
          <p:grpSpPr bwMode="auto">
            <a:xfrm>
              <a:off x="6288" y="5040"/>
              <a:ext cx="2064" cy="1008"/>
              <a:chOff x="2304" y="11664"/>
              <a:chExt cx="1872" cy="1008"/>
            </a:xfrm>
          </p:grpSpPr>
          <p:sp>
            <p:nvSpPr>
              <p:cNvPr id="33803" name="Oval 11"/>
              <p:cNvSpPr>
                <a:spLocks noChangeArrowheads="1"/>
              </p:cNvSpPr>
              <p:nvPr/>
            </p:nvSpPr>
            <p:spPr bwMode="auto">
              <a:xfrm>
                <a:off x="2304" y="11664"/>
                <a:ext cx="1872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04" name="Oval 12"/>
              <p:cNvSpPr>
                <a:spLocks noChangeArrowheads="1"/>
              </p:cNvSpPr>
              <p:nvPr/>
            </p:nvSpPr>
            <p:spPr bwMode="auto">
              <a:xfrm>
                <a:off x="2448" y="11739"/>
                <a:ext cx="158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/>
                  <a:t>DATĂ</a:t>
                </a:r>
              </a:p>
              <a:p>
                <a:pPr algn="ctr"/>
                <a:r>
                  <a:rPr lang="en-US" sz="1400" b="1"/>
                  <a:t>APLICARE</a:t>
                </a:r>
                <a:endParaRPr lang="en-US" sz="1400" u="sng"/>
              </a:p>
            </p:txBody>
          </p:sp>
        </p:grpSp>
        <p:sp>
          <p:nvSpPr>
            <p:cNvPr id="33805" name="Line 13"/>
            <p:cNvSpPr>
              <a:spLocks noChangeShapeType="1"/>
            </p:cNvSpPr>
            <p:nvPr/>
          </p:nvSpPr>
          <p:spPr bwMode="auto">
            <a:xfrm>
              <a:off x="3840" y="5856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Line 14"/>
            <p:cNvSpPr>
              <a:spLocks noChangeShapeType="1"/>
            </p:cNvSpPr>
            <p:nvPr/>
          </p:nvSpPr>
          <p:spPr bwMode="auto">
            <a:xfrm>
              <a:off x="5136" y="600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 flipH="1">
              <a:off x="5856" y="5856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08" name="Group 16"/>
          <p:cNvGrpSpPr>
            <a:grpSpLocks/>
          </p:cNvGrpSpPr>
          <p:nvPr/>
        </p:nvGrpSpPr>
        <p:grpSpPr bwMode="auto">
          <a:xfrm>
            <a:off x="228600" y="3962400"/>
            <a:ext cx="8610600" cy="2057400"/>
            <a:chOff x="2640" y="7728"/>
            <a:chExt cx="7152" cy="2208"/>
          </a:xfrm>
        </p:grpSpPr>
        <p:sp>
          <p:nvSpPr>
            <p:cNvPr id="33809" name="Oval 17"/>
            <p:cNvSpPr>
              <a:spLocks noChangeArrowheads="1"/>
            </p:cNvSpPr>
            <p:nvPr/>
          </p:nvSpPr>
          <p:spPr bwMode="auto">
            <a:xfrm>
              <a:off x="2640" y="7728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COD</a:t>
              </a:r>
            </a:p>
            <a:p>
              <a:pPr algn="ctr"/>
              <a:r>
                <a:rPr lang="en-US" sz="1400" u="sng"/>
                <a:t>PRODUS</a:t>
              </a:r>
            </a:p>
          </p:txBody>
        </p:sp>
        <p:sp>
          <p:nvSpPr>
            <p:cNvPr id="33810" name="Rectangle 18"/>
            <p:cNvSpPr>
              <a:spLocks noChangeArrowheads="1"/>
            </p:cNvSpPr>
            <p:nvPr/>
          </p:nvSpPr>
          <p:spPr bwMode="auto">
            <a:xfrm>
              <a:off x="2736" y="9024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  <a:p>
              <a:pPr algn="ctr"/>
              <a:r>
                <a:rPr lang="en-US" sz="1400" b="1"/>
                <a:t>PRODUS</a:t>
              </a:r>
              <a:endParaRPr lang="en-US" sz="1400"/>
            </a:p>
          </p:txBody>
        </p:sp>
        <p:sp>
          <p:nvSpPr>
            <p:cNvPr id="33811" name="Rectangle 19"/>
            <p:cNvSpPr>
              <a:spLocks noChangeArrowheads="1"/>
            </p:cNvSpPr>
            <p:nvPr/>
          </p:nvSpPr>
          <p:spPr bwMode="auto">
            <a:xfrm>
              <a:off x="6192" y="9072"/>
              <a:ext cx="1440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ISTORIE</a:t>
              </a:r>
            </a:p>
            <a:p>
              <a:pPr algn="ctr"/>
              <a:r>
                <a:rPr lang="en-US" sz="1400" b="1"/>
                <a:t>PREŢURI</a:t>
              </a:r>
            </a:p>
          </p:txBody>
        </p:sp>
        <p:sp>
          <p:nvSpPr>
            <p:cNvPr id="33812" name="Oval 20"/>
            <p:cNvSpPr>
              <a:spLocks noChangeArrowheads="1"/>
            </p:cNvSpPr>
            <p:nvPr/>
          </p:nvSpPr>
          <p:spPr bwMode="auto">
            <a:xfrm>
              <a:off x="4896" y="7776"/>
              <a:ext cx="1728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DATĂ</a:t>
              </a:r>
            </a:p>
            <a:p>
              <a:pPr algn="ctr"/>
              <a:r>
                <a:rPr lang="en-US" sz="1400" u="sng"/>
                <a:t>APLICARE</a:t>
              </a:r>
            </a:p>
          </p:txBody>
        </p:sp>
        <p:sp>
          <p:nvSpPr>
            <p:cNvPr id="33813" name="Oval 21"/>
            <p:cNvSpPr>
              <a:spLocks noChangeArrowheads="1"/>
            </p:cNvSpPr>
            <p:nvPr/>
          </p:nvSpPr>
          <p:spPr bwMode="auto">
            <a:xfrm>
              <a:off x="6768" y="7776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PREŢ</a:t>
              </a:r>
              <a:endParaRPr lang="en-US" sz="1400" u="sng"/>
            </a:p>
          </p:txBody>
        </p:sp>
        <p:sp>
          <p:nvSpPr>
            <p:cNvPr id="33814" name="Oval 22"/>
            <p:cNvSpPr>
              <a:spLocks noChangeArrowheads="1"/>
            </p:cNvSpPr>
            <p:nvPr/>
          </p:nvSpPr>
          <p:spPr bwMode="auto">
            <a:xfrm>
              <a:off x="8208" y="9072"/>
              <a:ext cx="158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COD</a:t>
              </a:r>
            </a:p>
            <a:p>
              <a:pPr algn="ctr"/>
              <a:r>
                <a:rPr lang="en-US" sz="1400" u="sng"/>
                <a:t>PRODUS</a:t>
              </a:r>
            </a:p>
          </p:txBody>
        </p:sp>
        <p:sp>
          <p:nvSpPr>
            <p:cNvPr id="33815" name="AutoShape 23"/>
            <p:cNvSpPr>
              <a:spLocks noChangeArrowheads="1"/>
            </p:cNvSpPr>
            <p:nvPr/>
          </p:nvSpPr>
          <p:spPr bwMode="auto">
            <a:xfrm>
              <a:off x="4608" y="9072"/>
              <a:ext cx="1008" cy="86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Are</a:t>
              </a:r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 flipH="1">
              <a:off x="4176" y="9504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5"/>
            <p:cNvSpPr>
              <a:spLocks noChangeShapeType="1"/>
            </p:cNvSpPr>
            <p:nvPr/>
          </p:nvSpPr>
          <p:spPr bwMode="auto">
            <a:xfrm>
              <a:off x="5616" y="9504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26"/>
            <p:cNvSpPr>
              <a:spLocks noChangeShapeType="1"/>
            </p:cNvSpPr>
            <p:nvPr/>
          </p:nvSpPr>
          <p:spPr bwMode="auto">
            <a:xfrm>
              <a:off x="3456" y="859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Line 27"/>
            <p:cNvSpPr>
              <a:spLocks noChangeShapeType="1"/>
            </p:cNvSpPr>
            <p:nvPr/>
          </p:nvSpPr>
          <p:spPr bwMode="auto">
            <a:xfrm>
              <a:off x="6048" y="8640"/>
              <a:ext cx="57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Line 28"/>
            <p:cNvSpPr>
              <a:spLocks noChangeShapeType="1"/>
            </p:cNvSpPr>
            <p:nvPr/>
          </p:nvSpPr>
          <p:spPr bwMode="auto">
            <a:xfrm flipH="1">
              <a:off x="7200" y="8640"/>
              <a:ext cx="43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29"/>
            <p:cNvSpPr>
              <a:spLocks noChangeShapeType="1"/>
            </p:cNvSpPr>
            <p:nvPr/>
          </p:nvSpPr>
          <p:spPr bwMode="auto">
            <a:xfrm flipH="1">
              <a:off x="7632" y="9504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22" name="Group 30"/>
            <p:cNvGrpSpPr>
              <a:grpSpLocks/>
            </p:cNvGrpSpPr>
            <p:nvPr/>
          </p:nvGrpSpPr>
          <p:grpSpPr bwMode="auto">
            <a:xfrm>
              <a:off x="6048" y="9429"/>
              <a:ext cx="144" cy="144"/>
              <a:chOff x="4896" y="1584"/>
              <a:chExt cx="432" cy="288"/>
            </a:xfrm>
          </p:grpSpPr>
          <p:sp>
            <p:nvSpPr>
              <p:cNvPr id="33823" name="Line 31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4" name="Line 32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25" name="Line 33"/>
            <p:cNvSpPr>
              <a:spLocks noChangeShapeType="1"/>
            </p:cNvSpPr>
            <p:nvPr/>
          </p:nvSpPr>
          <p:spPr bwMode="auto">
            <a:xfrm>
              <a:off x="6018" y="9429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26" name="Group 34"/>
            <p:cNvGrpSpPr>
              <a:grpSpLocks/>
            </p:cNvGrpSpPr>
            <p:nvPr/>
          </p:nvGrpSpPr>
          <p:grpSpPr bwMode="auto">
            <a:xfrm>
              <a:off x="4236" y="9435"/>
              <a:ext cx="39" cy="144"/>
              <a:chOff x="3600" y="1584"/>
              <a:chExt cx="39" cy="144"/>
            </a:xfrm>
          </p:grpSpPr>
          <p:sp>
            <p:nvSpPr>
              <p:cNvPr id="33827" name="Line 35"/>
              <p:cNvSpPr>
                <a:spLocks noChangeShapeType="1"/>
              </p:cNvSpPr>
              <p:nvPr/>
            </p:nvSpPr>
            <p:spPr bwMode="auto">
              <a:xfrm>
                <a:off x="3600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8" name="Line 36"/>
              <p:cNvSpPr>
                <a:spLocks noChangeShapeType="1"/>
              </p:cNvSpPr>
              <p:nvPr/>
            </p:nvSpPr>
            <p:spPr bwMode="auto">
              <a:xfrm>
                <a:off x="3639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dirty="0" err="1"/>
              <a:t>Tehnici</a:t>
            </a:r>
            <a:r>
              <a:rPr lang="en-US" sz="2800" dirty="0"/>
              <a:t> de </a:t>
            </a:r>
            <a:r>
              <a:rPr lang="en-US" sz="2800" dirty="0" err="1"/>
              <a:t>gestionare</a:t>
            </a:r>
            <a:r>
              <a:rPr lang="en-US" sz="2800" dirty="0"/>
              <a:t> a </a:t>
            </a:r>
            <a:r>
              <a:rPr lang="en-US" sz="2800" dirty="0" err="1"/>
              <a:t>complexităţii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descompunerea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clasificarea</a:t>
            </a:r>
            <a:endParaRPr lang="en-US" sz="2400" dirty="0"/>
          </a:p>
          <a:p>
            <a:pPr lvl="2">
              <a:lnSpc>
                <a:spcPct val="80000"/>
              </a:lnSpc>
            </a:pPr>
            <a:r>
              <a:rPr lang="en-US" sz="2000" dirty="0" err="1"/>
              <a:t>generalizarea</a:t>
            </a:r>
            <a:endParaRPr lang="en-US" sz="2000" dirty="0"/>
          </a:p>
          <a:p>
            <a:pPr lvl="3">
              <a:lnSpc>
                <a:spcPct val="80000"/>
              </a:lnSpc>
            </a:pPr>
            <a:r>
              <a:rPr lang="en-US" sz="1800" dirty="0" err="1"/>
              <a:t>atributele</a:t>
            </a:r>
            <a:r>
              <a:rPr lang="en-US" sz="1800" dirty="0"/>
              <a:t> </a:t>
            </a:r>
            <a:r>
              <a:rPr lang="en-US" sz="1800" dirty="0" err="1"/>
              <a:t>comune</a:t>
            </a:r>
            <a:r>
              <a:rPr lang="en-US" sz="1800" dirty="0"/>
              <a:t> ale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multor</a:t>
            </a:r>
            <a:r>
              <a:rPr lang="en-US" sz="1800" dirty="0"/>
              <a:t> </a:t>
            </a:r>
            <a:r>
              <a:rPr lang="en-US" sz="1800" dirty="0" err="1"/>
              <a:t>tipuri</a:t>
            </a:r>
            <a:r>
              <a:rPr lang="en-US" sz="1800" dirty="0"/>
              <a:t> de </a:t>
            </a:r>
            <a:r>
              <a:rPr lang="en-US" sz="1800" dirty="0" err="1"/>
              <a:t>entităţi</a:t>
            </a:r>
            <a:r>
              <a:rPr lang="en-US" sz="1800" dirty="0"/>
              <a:t> (date) </a:t>
            </a:r>
            <a:r>
              <a:rPr lang="en-US" sz="1800" dirty="0" err="1"/>
              <a:t>formează</a:t>
            </a:r>
            <a:r>
              <a:rPr lang="en-US" sz="1800" dirty="0"/>
              <a:t> </a:t>
            </a:r>
            <a:r>
              <a:rPr lang="en-US" sz="1800" dirty="0" err="1"/>
              <a:t>tipuri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generale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2000" dirty="0" err="1"/>
              <a:t>specializarea</a:t>
            </a:r>
            <a:r>
              <a:rPr lang="en-US" sz="2000" dirty="0"/>
              <a:t>, </a:t>
            </a:r>
            <a:r>
              <a:rPr lang="en-US" sz="2000" dirty="0" err="1"/>
              <a:t>derivarea</a:t>
            </a:r>
            <a:endParaRPr lang="en-US" sz="2000" dirty="0"/>
          </a:p>
          <a:p>
            <a:pPr lvl="3">
              <a:lnSpc>
                <a:spcPct val="80000"/>
              </a:lnSpc>
            </a:pPr>
            <a:r>
              <a:rPr lang="en-US" sz="1800" dirty="0"/>
              <a:t>un tip </a:t>
            </a:r>
            <a:r>
              <a:rPr lang="en-US" sz="1800" dirty="0" err="1"/>
              <a:t>mai</a:t>
            </a:r>
            <a:r>
              <a:rPr lang="en-US" sz="1800" dirty="0"/>
              <a:t> general (</a:t>
            </a:r>
            <a:r>
              <a:rPr lang="en-US" sz="1800" dirty="0" err="1"/>
              <a:t>supertip</a:t>
            </a:r>
            <a:r>
              <a:rPr lang="en-US" sz="1800" dirty="0"/>
              <a:t>)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folosit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obţine</a:t>
            </a:r>
            <a:r>
              <a:rPr lang="en-US" sz="1800" dirty="0"/>
              <a:t> </a:t>
            </a:r>
            <a:r>
              <a:rPr lang="en-US" sz="1800" dirty="0" err="1"/>
              <a:t>tipuri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particulare</a:t>
            </a:r>
            <a:r>
              <a:rPr lang="en-US" sz="1800" dirty="0"/>
              <a:t>, </a:t>
            </a:r>
            <a:r>
              <a:rPr lang="en-US" sz="1800" dirty="0" err="1"/>
              <a:t>specializate</a:t>
            </a:r>
            <a:r>
              <a:rPr lang="en-US" sz="1800" dirty="0"/>
              <a:t> (</a:t>
            </a:r>
            <a:r>
              <a:rPr lang="en-US" sz="1800" dirty="0" err="1"/>
              <a:t>subtip</a:t>
            </a:r>
            <a:r>
              <a:rPr lang="en-US" sz="1800" dirty="0"/>
              <a:t>)</a:t>
            </a:r>
          </a:p>
          <a:p>
            <a:pPr lvl="3">
              <a:lnSpc>
                <a:spcPct val="80000"/>
              </a:lnSpc>
            </a:pPr>
            <a:r>
              <a:rPr lang="en-US" sz="1800" dirty="0"/>
              <a:t>SUBTIP </a:t>
            </a:r>
            <a:r>
              <a:rPr lang="en-US" sz="1800" b="1" i="1" dirty="0"/>
              <a:t>ISA</a:t>
            </a:r>
            <a:r>
              <a:rPr lang="en-US" sz="1800" dirty="0"/>
              <a:t> SUPERTIP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err="1"/>
              <a:t>Exemplu</a:t>
            </a:r>
            <a:r>
              <a:rPr lang="en-US" sz="2400" dirty="0"/>
              <a:t>: </a:t>
            </a:r>
            <a:r>
              <a:rPr lang="en-US" sz="2400" dirty="0" err="1"/>
              <a:t>trei</a:t>
            </a:r>
            <a:r>
              <a:rPr lang="en-US" sz="2400" dirty="0"/>
              <a:t> </a:t>
            </a:r>
            <a:r>
              <a:rPr lang="en-US" sz="2400" dirty="0" err="1"/>
              <a:t>tipuri</a:t>
            </a:r>
            <a:r>
              <a:rPr lang="en-US" sz="2400" dirty="0"/>
              <a:t> de </a:t>
            </a:r>
            <a:r>
              <a:rPr lang="en-US" sz="2400" dirty="0" err="1"/>
              <a:t>entităţi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000" dirty="0" err="1"/>
              <a:t>Angajaţi</a:t>
            </a:r>
            <a:r>
              <a:rPr lang="en-US" sz="2000" dirty="0"/>
              <a:t> de </a:t>
            </a:r>
            <a:r>
              <a:rPr lang="en-US" sz="2000" dirty="0" err="1"/>
              <a:t>probă</a:t>
            </a:r>
            <a:r>
              <a:rPr lang="en-US" sz="2000" dirty="0"/>
              <a:t>: MARCĂ ANGAJAT, NUME, ADRESĂ, DATA ANGAJĂRII, </a:t>
            </a:r>
            <a:r>
              <a:rPr lang="en-US" sz="2000" dirty="0" smtClean="0"/>
              <a:t>SALARIUL </a:t>
            </a:r>
            <a:r>
              <a:rPr lang="en-US" sz="2000" dirty="0"/>
              <a:t>ORAR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Angajaţi</a:t>
            </a:r>
            <a:r>
              <a:rPr lang="en-US" sz="2000" dirty="0"/>
              <a:t> </a:t>
            </a:r>
            <a:r>
              <a:rPr lang="en-US" sz="2000" dirty="0" err="1"/>
              <a:t>salariaţi</a:t>
            </a:r>
            <a:r>
              <a:rPr lang="en-US" sz="2000" dirty="0"/>
              <a:t>: MARCĂ ANGAJAT, NUME, ADRESĂ, DATA ANGAJĂRII, </a:t>
            </a:r>
            <a:r>
              <a:rPr lang="en-US" sz="2000" dirty="0" smtClean="0"/>
              <a:t>SALARIUL </a:t>
            </a:r>
            <a:r>
              <a:rPr lang="en-US" sz="2000" dirty="0"/>
              <a:t>LUNAR, SPOR VECHIME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Consultanţi</a:t>
            </a:r>
            <a:r>
              <a:rPr lang="en-US" sz="2000" dirty="0"/>
              <a:t> cu contract: MARCĂ ANGAJAT, NUME, ADRESĂ, DATA ANGAJĂRII, NUMĂRUL CONTRACTULUI, </a:t>
            </a:r>
            <a:r>
              <a:rPr lang="en-US" sz="2000" dirty="0" smtClean="0"/>
              <a:t>SALARIUL </a:t>
            </a:r>
            <a:r>
              <a:rPr lang="en-US" sz="2000" dirty="0"/>
              <a:t>ZILNIC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FEDFB-DAE7-4A1B-BDF5-0277018183DB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4DF5-8B1C-46F7-BF89-93E4EF29CBC9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/>
              <a:t>(cont)</a:t>
            </a: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Subtipuri şi supertipuri de entităţi</a:t>
            </a:r>
          </a:p>
        </p:txBody>
      </p:sp>
      <p:sp>
        <p:nvSpPr>
          <p:cNvPr id="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79D8-6135-49D0-823F-B55C509C9E74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6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A62E-D979-450D-875E-B9BCAF345CE8}" type="slidenum">
              <a:rPr lang="en-US"/>
              <a:pPr/>
              <a:t>22</a:t>
            </a:fld>
            <a:endParaRPr lang="en-US"/>
          </a:p>
        </p:txBody>
      </p:sp>
      <p:grpSp>
        <p:nvGrpSpPr>
          <p:cNvPr id="34820" name="Group 4"/>
          <p:cNvGrpSpPr>
            <a:grpSpLocks/>
          </p:cNvGrpSpPr>
          <p:nvPr/>
        </p:nvGrpSpPr>
        <p:grpSpPr bwMode="auto">
          <a:xfrm>
            <a:off x="304800" y="1463675"/>
            <a:ext cx="8534400" cy="4632325"/>
            <a:chOff x="1893" y="5616"/>
            <a:chExt cx="8022" cy="7296"/>
          </a:xfrm>
        </p:grpSpPr>
        <p:sp>
          <p:nvSpPr>
            <p:cNvPr id="34821" name="Oval 5"/>
            <p:cNvSpPr>
              <a:spLocks noChangeArrowheads="1"/>
            </p:cNvSpPr>
            <p:nvPr/>
          </p:nvSpPr>
          <p:spPr bwMode="auto">
            <a:xfrm>
              <a:off x="3525" y="9360"/>
              <a:ext cx="144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Oval 6"/>
            <p:cNvSpPr>
              <a:spLocks noChangeArrowheads="1"/>
            </p:cNvSpPr>
            <p:nvPr/>
          </p:nvSpPr>
          <p:spPr bwMode="auto">
            <a:xfrm>
              <a:off x="5973" y="9360"/>
              <a:ext cx="144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3" name="Oval 7"/>
            <p:cNvSpPr>
              <a:spLocks noChangeArrowheads="1"/>
            </p:cNvSpPr>
            <p:nvPr/>
          </p:nvSpPr>
          <p:spPr bwMode="auto">
            <a:xfrm>
              <a:off x="8412" y="9360"/>
              <a:ext cx="144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4" name="Oval 8"/>
            <p:cNvSpPr>
              <a:spLocks noChangeArrowheads="1"/>
            </p:cNvSpPr>
            <p:nvPr/>
          </p:nvSpPr>
          <p:spPr bwMode="auto">
            <a:xfrm>
              <a:off x="4464" y="5616"/>
              <a:ext cx="1296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NUME</a:t>
              </a:r>
            </a:p>
          </p:txBody>
        </p:sp>
        <p:sp>
          <p:nvSpPr>
            <p:cNvPr id="34825" name="Oval 9"/>
            <p:cNvSpPr>
              <a:spLocks noChangeArrowheads="1"/>
            </p:cNvSpPr>
            <p:nvPr/>
          </p:nvSpPr>
          <p:spPr bwMode="auto">
            <a:xfrm>
              <a:off x="6192" y="5616"/>
              <a:ext cx="1584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ADRESĂ</a:t>
              </a:r>
            </a:p>
          </p:txBody>
        </p:sp>
        <p:sp>
          <p:nvSpPr>
            <p:cNvPr id="34826" name="Oval 10"/>
            <p:cNvSpPr>
              <a:spLocks noChangeArrowheads="1"/>
            </p:cNvSpPr>
            <p:nvPr/>
          </p:nvSpPr>
          <p:spPr bwMode="auto">
            <a:xfrm>
              <a:off x="7776" y="6480"/>
              <a:ext cx="1872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DATA ANGAJĂRII</a:t>
              </a:r>
              <a:endParaRPr lang="en-US" sz="1200" b="1"/>
            </a:p>
          </p:txBody>
        </p:sp>
        <p:sp>
          <p:nvSpPr>
            <p:cNvPr id="34827" name="Rectangle 11"/>
            <p:cNvSpPr>
              <a:spLocks noChangeArrowheads="1"/>
            </p:cNvSpPr>
            <p:nvPr/>
          </p:nvSpPr>
          <p:spPr bwMode="auto">
            <a:xfrm>
              <a:off x="5328" y="6624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ANGAJAT</a:t>
              </a:r>
              <a:endParaRPr lang="en-US" sz="1200"/>
            </a:p>
          </p:txBody>
        </p:sp>
        <p:sp>
          <p:nvSpPr>
            <p:cNvPr id="34828" name="Oval 12"/>
            <p:cNvSpPr>
              <a:spLocks noChangeArrowheads="1"/>
            </p:cNvSpPr>
            <p:nvPr/>
          </p:nvSpPr>
          <p:spPr bwMode="auto">
            <a:xfrm>
              <a:off x="2736" y="6480"/>
              <a:ext cx="1728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 u="sng"/>
                <a:t>MARCĂ</a:t>
              </a:r>
            </a:p>
            <a:p>
              <a:pPr algn="ctr"/>
              <a:r>
                <a:rPr lang="en-US" sz="1200" b="1" u="sng"/>
                <a:t>ANGAJAT</a:t>
              </a:r>
              <a:endParaRPr lang="en-US" sz="1200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auto">
            <a:xfrm>
              <a:off x="2880" y="9648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ANGAJAT</a:t>
              </a:r>
            </a:p>
            <a:p>
              <a:pPr algn="ctr"/>
              <a:r>
                <a:rPr lang="en-US" sz="1200" b="1"/>
                <a:t>DE PROBĂ</a:t>
              </a:r>
              <a:endParaRPr lang="en-US" sz="1200"/>
            </a:p>
          </p:txBody>
        </p:sp>
        <p:sp>
          <p:nvSpPr>
            <p:cNvPr id="34830" name="Rectangle 14"/>
            <p:cNvSpPr>
              <a:spLocks noChangeArrowheads="1"/>
            </p:cNvSpPr>
            <p:nvPr/>
          </p:nvSpPr>
          <p:spPr bwMode="auto">
            <a:xfrm>
              <a:off x="5328" y="9648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ANGAJAT</a:t>
              </a:r>
            </a:p>
            <a:p>
              <a:pPr algn="ctr"/>
              <a:r>
                <a:rPr lang="en-US" sz="1200" b="1"/>
                <a:t>SALARIAT</a:t>
              </a:r>
              <a:endParaRPr lang="en-US" sz="1200"/>
            </a:p>
          </p:txBody>
        </p:sp>
        <p:sp>
          <p:nvSpPr>
            <p:cNvPr id="34831" name="Rectangle 15"/>
            <p:cNvSpPr>
              <a:spLocks noChangeArrowheads="1"/>
            </p:cNvSpPr>
            <p:nvPr/>
          </p:nvSpPr>
          <p:spPr bwMode="auto">
            <a:xfrm>
              <a:off x="7776" y="9648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 b="1"/>
                <a:t>CONSULTANT</a:t>
              </a:r>
              <a:endParaRPr lang="en-US" sz="1200"/>
            </a:p>
          </p:txBody>
        </p:sp>
        <p:sp>
          <p:nvSpPr>
            <p:cNvPr id="34832" name="Oval 16"/>
            <p:cNvSpPr>
              <a:spLocks noChangeArrowheads="1"/>
            </p:cNvSpPr>
            <p:nvPr/>
          </p:nvSpPr>
          <p:spPr bwMode="auto">
            <a:xfrm>
              <a:off x="1893" y="10944"/>
              <a:ext cx="1419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 u="sng"/>
                <a:t>MARCĂ</a:t>
              </a:r>
            </a:p>
            <a:p>
              <a:pPr algn="ctr"/>
              <a:r>
                <a:rPr lang="en-US" sz="1200" b="1" u="sng"/>
                <a:t>ANGAJAT</a:t>
              </a:r>
              <a:endParaRPr lang="en-US" sz="1200"/>
            </a:p>
          </p:txBody>
        </p:sp>
        <p:sp>
          <p:nvSpPr>
            <p:cNvPr id="34833" name="Oval 17"/>
            <p:cNvSpPr>
              <a:spLocks noChangeArrowheads="1"/>
            </p:cNvSpPr>
            <p:nvPr/>
          </p:nvSpPr>
          <p:spPr bwMode="auto">
            <a:xfrm>
              <a:off x="3396" y="10944"/>
              <a:ext cx="1068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/>
                <a:t>SALAR</a:t>
              </a:r>
            </a:p>
            <a:p>
              <a:pPr algn="ctr"/>
              <a:r>
                <a:rPr lang="en-US" sz="1200" b="1"/>
                <a:t>ORAR</a:t>
              </a:r>
            </a:p>
          </p:txBody>
        </p:sp>
        <p:sp>
          <p:nvSpPr>
            <p:cNvPr id="34834" name="Oval 18"/>
            <p:cNvSpPr>
              <a:spLocks noChangeArrowheads="1"/>
            </p:cNvSpPr>
            <p:nvPr/>
          </p:nvSpPr>
          <p:spPr bwMode="auto">
            <a:xfrm>
              <a:off x="4608" y="10944"/>
              <a:ext cx="1419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 u="sng"/>
                <a:t>MARCĂ</a:t>
              </a:r>
            </a:p>
            <a:p>
              <a:pPr algn="ctr"/>
              <a:r>
                <a:rPr lang="en-US" sz="1200" b="1" u="sng"/>
                <a:t>ANGAJAT</a:t>
              </a:r>
              <a:endParaRPr lang="en-US" sz="1200"/>
            </a:p>
          </p:txBody>
        </p:sp>
        <p:sp>
          <p:nvSpPr>
            <p:cNvPr id="34835" name="Oval 19"/>
            <p:cNvSpPr>
              <a:spLocks noChangeArrowheads="1"/>
            </p:cNvSpPr>
            <p:nvPr/>
          </p:nvSpPr>
          <p:spPr bwMode="auto">
            <a:xfrm>
              <a:off x="6171" y="10944"/>
              <a:ext cx="1008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/>
                <a:t>SALAR</a:t>
              </a:r>
            </a:p>
            <a:p>
              <a:pPr algn="ctr"/>
              <a:r>
                <a:rPr lang="en-US" sz="1200" b="1"/>
                <a:t>LUNAR</a:t>
              </a:r>
              <a:endParaRPr lang="en-US" sz="1200"/>
            </a:p>
          </p:txBody>
        </p:sp>
        <p:sp>
          <p:nvSpPr>
            <p:cNvPr id="34836" name="Oval 20"/>
            <p:cNvSpPr>
              <a:spLocks noChangeArrowheads="1"/>
            </p:cNvSpPr>
            <p:nvPr/>
          </p:nvSpPr>
          <p:spPr bwMode="auto">
            <a:xfrm>
              <a:off x="7344" y="10944"/>
              <a:ext cx="1419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 u="sng"/>
                <a:t>MARCĂ</a:t>
              </a:r>
            </a:p>
            <a:p>
              <a:pPr algn="ctr"/>
              <a:r>
                <a:rPr lang="en-US" sz="1200" b="1" u="sng"/>
                <a:t>ANGAJAT</a:t>
              </a:r>
              <a:endParaRPr lang="en-US" sz="1200"/>
            </a:p>
          </p:txBody>
        </p:sp>
        <p:sp>
          <p:nvSpPr>
            <p:cNvPr id="34837" name="Oval 21"/>
            <p:cNvSpPr>
              <a:spLocks noChangeArrowheads="1"/>
            </p:cNvSpPr>
            <p:nvPr/>
          </p:nvSpPr>
          <p:spPr bwMode="auto">
            <a:xfrm>
              <a:off x="8907" y="10944"/>
              <a:ext cx="1008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/>
                <a:t>SALAR</a:t>
              </a:r>
            </a:p>
            <a:p>
              <a:pPr algn="ctr"/>
              <a:r>
                <a:rPr lang="en-US" sz="1200" b="1"/>
                <a:t>ZILNIC</a:t>
              </a:r>
            </a:p>
          </p:txBody>
        </p:sp>
        <p:sp>
          <p:nvSpPr>
            <p:cNvPr id="34838" name="Oval 22"/>
            <p:cNvSpPr>
              <a:spLocks noChangeArrowheads="1"/>
            </p:cNvSpPr>
            <p:nvPr/>
          </p:nvSpPr>
          <p:spPr bwMode="auto">
            <a:xfrm>
              <a:off x="5472" y="12096"/>
              <a:ext cx="1296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o-RO" sz="1200" b="1"/>
                <a:t>SPOR VECHIME</a:t>
              </a:r>
              <a:endParaRPr lang="ro-RO" sz="1200"/>
            </a:p>
          </p:txBody>
        </p:sp>
        <p:sp>
          <p:nvSpPr>
            <p:cNvPr id="34839" name="Oval 23"/>
            <p:cNvSpPr>
              <a:spLocks noChangeArrowheads="1"/>
            </p:cNvSpPr>
            <p:nvPr/>
          </p:nvSpPr>
          <p:spPr bwMode="auto">
            <a:xfrm>
              <a:off x="8064" y="12096"/>
              <a:ext cx="1584" cy="8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/>
                <a:t>NUMĂR</a:t>
              </a:r>
            </a:p>
            <a:p>
              <a:pPr algn="ctr"/>
              <a:r>
                <a:rPr lang="en-US" sz="1200" b="1"/>
                <a:t>CONTRACT</a:t>
              </a:r>
              <a:endParaRPr lang="en-US" sz="1200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 flipH="1">
              <a:off x="2592" y="10368"/>
              <a:ext cx="72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Line 25"/>
            <p:cNvSpPr>
              <a:spLocks noChangeShapeType="1"/>
            </p:cNvSpPr>
            <p:nvPr/>
          </p:nvSpPr>
          <p:spPr bwMode="auto">
            <a:xfrm>
              <a:off x="3744" y="10368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Line 26"/>
            <p:cNvSpPr>
              <a:spLocks noChangeShapeType="1"/>
            </p:cNvSpPr>
            <p:nvPr/>
          </p:nvSpPr>
          <p:spPr bwMode="auto">
            <a:xfrm flipH="1">
              <a:off x="5328" y="10368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Line 27"/>
            <p:cNvSpPr>
              <a:spLocks noChangeShapeType="1"/>
            </p:cNvSpPr>
            <p:nvPr/>
          </p:nvSpPr>
          <p:spPr bwMode="auto">
            <a:xfrm flipV="1">
              <a:off x="6108" y="10368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4" name="Line 28"/>
            <p:cNvSpPr>
              <a:spLocks noChangeShapeType="1"/>
            </p:cNvSpPr>
            <p:nvPr/>
          </p:nvSpPr>
          <p:spPr bwMode="auto">
            <a:xfrm>
              <a:off x="6480" y="10368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29"/>
            <p:cNvSpPr>
              <a:spLocks noChangeShapeType="1"/>
            </p:cNvSpPr>
            <p:nvPr/>
          </p:nvSpPr>
          <p:spPr bwMode="auto">
            <a:xfrm flipV="1">
              <a:off x="8829" y="10368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Line 30"/>
            <p:cNvSpPr>
              <a:spLocks noChangeShapeType="1"/>
            </p:cNvSpPr>
            <p:nvPr/>
          </p:nvSpPr>
          <p:spPr bwMode="auto">
            <a:xfrm flipH="1">
              <a:off x="8064" y="10368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Line 31"/>
            <p:cNvSpPr>
              <a:spLocks noChangeShapeType="1"/>
            </p:cNvSpPr>
            <p:nvPr/>
          </p:nvSpPr>
          <p:spPr bwMode="auto">
            <a:xfrm>
              <a:off x="9072" y="10368"/>
              <a:ext cx="432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 flipV="1">
              <a:off x="3600" y="892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Line 33"/>
            <p:cNvSpPr>
              <a:spLocks noChangeShapeType="1"/>
            </p:cNvSpPr>
            <p:nvPr/>
          </p:nvSpPr>
          <p:spPr bwMode="auto">
            <a:xfrm>
              <a:off x="5616" y="734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0" name="Line 34"/>
            <p:cNvSpPr>
              <a:spLocks noChangeShapeType="1"/>
            </p:cNvSpPr>
            <p:nvPr/>
          </p:nvSpPr>
          <p:spPr bwMode="auto">
            <a:xfrm flipH="1">
              <a:off x="4608" y="8064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Line 35"/>
            <p:cNvSpPr>
              <a:spLocks noChangeShapeType="1"/>
            </p:cNvSpPr>
            <p:nvPr/>
          </p:nvSpPr>
          <p:spPr bwMode="auto">
            <a:xfrm>
              <a:off x="4608" y="806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AutoShape 36"/>
            <p:cNvSpPr>
              <a:spLocks noChangeArrowheads="1"/>
            </p:cNvSpPr>
            <p:nvPr/>
          </p:nvSpPr>
          <p:spPr bwMode="auto">
            <a:xfrm>
              <a:off x="4320" y="8352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ISA</a:t>
              </a:r>
            </a:p>
          </p:txBody>
        </p:sp>
        <p:sp>
          <p:nvSpPr>
            <p:cNvPr id="34853" name="Line 37"/>
            <p:cNvSpPr>
              <a:spLocks noChangeShapeType="1"/>
            </p:cNvSpPr>
            <p:nvPr/>
          </p:nvSpPr>
          <p:spPr bwMode="auto">
            <a:xfrm>
              <a:off x="4608" y="864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4" name="Line 38"/>
            <p:cNvSpPr>
              <a:spLocks noChangeShapeType="1"/>
            </p:cNvSpPr>
            <p:nvPr/>
          </p:nvSpPr>
          <p:spPr bwMode="auto">
            <a:xfrm>
              <a:off x="3600" y="8928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Line 39"/>
            <p:cNvSpPr>
              <a:spLocks noChangeShapeType="1"/>
            </p:cNvSpPr>
            <p:nvPr/>
          </p:nvSpPr>
          <p:spPr bwMode="auto">
            <a:xfrm>
              <a:off x="6048" y="7344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Line 40"/>
            <p:cNvSpPr>
              <a:spLocks noChangeShapeType="1"/>
            </p:cNvSpPr>
            <p:nvPr/>
          </p:nvSpPr>
          <p:spPr bwMode="auto">
            <a:xfrm>
              <a:off x="6480" y="734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Line 41"/>
            <p:cNvSpPr>
              <a:spLocks noChangeShapeType="1"/>
            </p:cNvSpPr>
            <p:nvPr/>
          </p:nvSpPr>
          <p:spPr bwMode="auto">
            <a:xfrm flipH="1">
              <a:off x="6480" y="8064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AutoShape 42"/>
            <p:cNvSpPr>
              <a:spLocks noChangeArrowheads="1"/>
            </p:cNvSpPr>
            <p:nvPr/>
          </p:nvSpPr>
          <p:spPr bwMode="auto">
            <a:xfrm>
              <a:off x="5760" y="8352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ISA</a:t>
              </a:r>
            </a:p>
          </p:txBody>
        </p:sp>
        <p:sp>
          <p:nvSpPr>
            <p:cNvPr id="34859" name="AutoShape 43"/>
            <p:cNvSpPr>
              <a:spLocks noChangeArrowheads="1"/>
            </p:cNvSpPr>
            <p:nvPr/>
          </p:nvSpPr>
          <p:spPr bwMode="auto">
            <a:xfrm>
              <a:off x="7200" y="8352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/>
                <a:t>ISA</a:t>
              </a:r>
            </a:p>
          </p:txBody>
        </p:sp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 flipV="1">
              <a:off x="8496" y="8928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1" name="Line 45"/>
            <p:cNvSpPr>
              <a:spLocks noChangeShapeType="1"/>
            </p:cNvSpPr>
            <p:nvPr/>
          </p:nvSpPr>
          <p:spPr bwMode="auto">
            <a:xfrm>
              <a:off x="7488" y="806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Line 46"/>
            <p:cNvSpPr>
              <a:spLocks noChangeShapeType="1"/>
            </p:cNvSpPr>
            <p:nvPr/>
          </p:nvSpPr>
          <p:spPr bwMode="auto">
            <a:xfrm>
              <a:off x="7488" y="864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3" name="Line 47"/>
            <p:cNvSpPr>
              <a:spLocks noChangeShapeType="1"/>
            </p:cNvSpPr>
            <p:nvPr/>
          </p:nvSpPr>
          <p:spPr bwMode="auto">
            <a:xfrm>
              <a:off x="7488" y="8928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64" name="Line 48"/>
            <p:cNvSpPr>
              <a:spLocks noChangeShapeType="1"/>
            </p:cNvSpPr>
            <p:nvPr/>
          </p:nvSpPr>
          <p:spPr bwMode="auto">
            <a:xfrm>
              <a:off x="6048" y="8640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65" name="Group 49"/>
            <p:cNvGrpSpPr>
              <a:grpSpLocks/>
            </p:cNvGrpSpPr>
            <p:nvPr/>
          </p:nvGrpSpPr>
          <p:grpSpPr bwMode="auto">
            <a:xfrm>
              <a:off x="5541" y="7488"/>
              <a:ext cx="144" cy="45"/>
              <a:chOff x="3024" y="2112"/>
              <a:chExt cx="144" cy="45"/>
            </a:xfrm>
          </p:grpSpPr>
          <p:sp>
            <p:nvSpPr>
              <p:cNvPr id="34866" name="Line 50"/>
              <p:cNvSpPr>
                <a:spLocks noChangeShapeType="1"/>
              </p:cNvSpPr>
              <p:nvPr/>
            </p:nvSpPr>
            <p:spPr bwMode="auto">
              <a:xfrm flipH="1">
                <a:off x="3024" y="211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67" name="Line 51"/>
              <p:cNvSpPr>
                <a:spLocks noChangeShapeType="1"/>
              </p:cNvSpPr>
              <p:nvPr/>
            </p:nvSpPr>
            <p:spPr bwMode="auto">
              <a:xfrm flipH="1">
                <a:off x="3024" y="2157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868" name="Group 52"/>
            <p:cNvGrpSpPr>
              <a:grpSpLocks/>
            </p:cNvGrpSpPr>
            <p:nvPr/>
          </p:nvGrpSpPr>
          <p:grpSpPr bwMode="auto">
            <a:xfrm>
              <a:off x="5964" y="7488"/>
              <a:ext cx="144" cy="45"/>
              <a:chOff x="3024" y="2112"/>
              <a:chExt cx="144" cy="45"/>
            </a:xfrm>
          </p:grpSpPr>
          <p:sp>
            <p:nvSpPr>
              <p:cNvPr id="34869" name="Line 53"/>
              <p:cNvSpPr>
                <a:spLocks noChangeShapeType="1"/>
              </p:cNvSpPr>
              <p:nvPr/>
            </p:nvSpPr>
            <p:spPr bwMode="auto">
              <a:xfrm flipH="1">
                <a:off x="3024" y="211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0" name="Line 54"/>
              <p:cNvSpPr>
                <a:spLocks noChangeShapeType="1"/>
              </p:cNvSpPr>
              <p:nvPr/>
            </p:nvSpPr>
            <p:spPr bwMode="auto">
              <a:xfrm flipH="1">
                <a:off x="3024" y="2157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871" name="Group 55"/>
            <p:cNvGrpSpPr>
              <a:grpSpLocks/>
            </p:cNvGrpSpPr>
            <p:nvPr/>
          </p:nvGrpSpPr>
          <p:grpSpPr bwMode="auto">
            <a:xfrm>
              <a:off x="6411" y="7488"/>
              <a:ext cx="144" cy="45"/>
              <a:chOff x="3024" y="2112"/>
              <a:chExt cx="144" cy="45"/>
            </a:xfrm>
          </p:grpSpPr>
          <p:sp>
            <p:nvSpPr>
              <p:cNvPr id="34872" name="Line 56"/>
              <p:cNvSpPr>
                <a:spLocks noChangeShapeType="1"/>
              </p:cNvSpPr>
              <p:nvPr/>
            </p:nvSpPr>
            <p:spPr bwMode="auto">
              <a:xfrm flipH="1">
                <a:off x="3024" y="2112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73" name="Line 57"/>
              <p:cNvSpPr>
                <a:spLocks noChangeShapeType="1"/>
              </p:cNvSpPr>
              <p:nvPr/>
            </p:nvSpPr>
            <p:spPr bwMode="auto">
              <a:xfrm flipH="1">
                <a:off x="3024" y="2157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874" name="Line 58"/>
            <p:cNvSpPr>
              <a:spLocks noChangeShapeType="1"/>
            </p:cNvSpPr>
            <p:nvPr/>
          </p:nvSpPr>
          <p:spPr bwMode="auto">
            <a:xfrm flipH="1">
              <a:off x="8412" y="9552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Line 59"/>
            <p:cNvSpPr>
              <a:spLocks noChangeShapeType="1"/>
            </p:cNvSpPr>
            <p:nvPr/>
          </p:nvSpPr>
          <p:spPr bwMode="auto">
            <a:xfrm flipH="1">
              <a:off x="5973" y="9552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Line 60"/>
            <p:cNvSpPr>
              <a:spLocks noChangeShapeType="1"/>
            </p:cNvSpPr>
            <p:nvPr/>
          </p:nvSpPr>
          <p:spPr bwMode="auto">
            <a:xfrm flipH="1">
              <a:off x="3525" y="9552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7" name="Line 61"/>
            <p:cNvSpPr>
              <a:spLocks noChangeShapeType="1"/>
            </p:cNvSpPr>
            <p:nvPr/>
          </p:nvSpPr>
          <p:spPr bwMode="auto">
            <a:xfrm flipH="1">
              <a:off x="4464" y="6912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>
              <a:off x="5328" y="6336"/>
              <a:ext cx="57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9" name="Line 63"/>
            <p:cNvSpPr>
              <a:spLocks noChangeShapeType="1"/>
            </p:cNvSpPr>
            <p:nvPr/>
          </p:nvSpPr>
          <p:spPr bwMode="auto">
            <a:xfrm flipH="1">
              <a:off x="6192" y="6336"/>
              <a:ext cx="57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Line 64"/>
            <p:cNvSpPr>
              <a:spLocks noChangeShapeType="1"/>
            </p:cNvSpPr>
            <p:nvPr/>
          </p:nvSpPr>
          <p:spPr bwMode="auto">
            <a:xfrm>
              <a:off x="6768" y="6912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Arc 65"/>
            <p:cNvSpPr>
              <a:spLocks/>
            </p:cNvSpPr>
            <p:nvPr/>
          </p:nvSpPr>
          <p:spPr bwMode="auto">
            <a:xfrm flipV="1">
              <a:off x="5328" y="7632"/>
              <a:ext cx="1439" cy="288"/>
            </a:xfrm>
            <a:custGeom>
              <a:avLst/>
              <a:gdLst>
                <a:gd name="G0" fmla="+- 21580 0 0"/>
                <a:gd name="G1" fmla="+- 21600 0 0"/>
                <a:gd name="G2" fmla="+- 21600 0 0"/>
                <a:gd name="T0" fmla="*/ 0 w 43180"/>
                <a:gd name="T1" fmla="*/ 20672 h 21600"/>
                <a:gd name="T2" fmla="*/ 43180 w 43180"/>
                <a:gd name="T3" fmla="*/ 21600 h 21600"/>
                <a:gd name="T4" fmla="*/ 21580 w 4318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80" h="21600" fill="none" extrusionOk="0">
                  <a:moveTo>
                    <a:pt x="-1" y="20671"/>
                  </a:moveTo>
                  <a:cubicBezTo>
                    <a:pt x="496" y="9114"/>
                    <a:pt x="10011" y="-1"/>
                    <a:pt x="21580" y="0"/>
                  </a:cubicBezTo>
                  <a:cubicBezTo>
                    <a:pt x="33509" y="0"/>
                    <a:pt x="43180" y="9670"/>
                    <a:pt x="43180" y="21600"/>
                  </a:cubicBezTo>
                </a:path>
                <a:path w="43180" h="21600" stroke="0" extrusionOk="0">
                  <a:moveTo>
                    <a:pt x="-1" y="20671"/>
                  </a:moveTo>
                  <a:cubicBezTo>
                    <a:pt x="496" y="9114"/>
                    <a:pt x="10011" y="-1"/>
                    <a:pt x="21580" y="0"/>
                  </a:cubicBezTo>
                  <a:cubicBezTo>
                    <a:pt x="33509" y="0"/>
                    <a:pt x="43180" y="9670"/>
                    <a:pt x="43180" y="21600"/>
                  </a:cubicBezTo>
                  <a:lnTo>
                    <a:pt x="2158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3. </a:t>
            </a:r>
            <a:r>
              <a:rPr lang="en-US" dirty="0" err="1"/>
              <a:t>Generalizarea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Moştenirea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relaţie între tipuri de entităţi (clase de obiecte)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clasă de bază (generalizare), clasă derivată (specializare)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notaţie: clasă derivată --&gt;</a:t>
            </a:r>
            <a:r>
              <a:rPr lang="hu-HU" sz="2400"/>
              <a:t> clas</a:t>
            </a:r>
            <a:r>
              <a:rPr lang="ro-RO" sz="2400"/>
              <a:t>ă de bază (părinte)</a:t>
            </a:r>
          </a:p>
          <a:p>
            <a:pPr lvl="1">
              <a:lnSpc>
                <a:spcPct val="80000"/>
              </a:lnSpc>
            </a:pPr>
            <a:r>
              <a:rPr lang="ro-RO" sz="2400"/>
              <a:t>simplă, multiplă</a:t>
            </a:r>
          </a:p>
          <a:p>
            <a:pPr lvl="1">
              <a:lnSpc>
                <a:spcPct val="80000"/>
              </a:lnSpc>
            </a:pPr>
            <a:r>
              <a:rPr lang="ro-RO" sz="2400"/>
              <a:t>ierarhie de moştenire: arbore (graf) de moştenire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sz="2800"/>
              <a:t>Modelarea datelor folosind moştenirea</a:t>
            </a:r>
          </a:p>
          <a:p>
            <a:r>
              <a:rPr lang="en-US" sz="2400"/>
              <a:t>0. Identifică tipurile de entităţi din domeniul problemei</a:t>
            </a:r>
          </a:p>
          <a:p>
            <a:r>
              <a:rPr lang="en-US" sz="2400"/>
              <a:t>A. Identifică atributele comune ale entităţilor şi grupează-le într-un supertip de entitate (generalizare)</a:t>
            </a:r>
          </a:p>
          <a:p>
            <a:r>
              <a:rPr lang="en-US" sz="2400"/>
              <a:t>B. Exprimă entităţile iniţiale ca specializări ale supertipului obţinut</a:t>
            </a:r>
          </a:p>
          <a:p>
            <a:r>
              <a:rPr lang="en-US" sz="2400"/>
              <a:t>C. Reia paşii A şi B pentru rezultatul obţinut</a:t>
            </a:r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C7BE8-5F6F-4546-A1F0-DF62B6D792F7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8DFDE-69E4-45F4-B1BE-42C870C59108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 smtClean="0"/>
              <a:t>(cont)</a:t>
            </a:r>
            <a:endParaRPr lang="en-US" dirty="0"/>
          </a:p>
        </p:txBody>
      </p:sp>
      <p:sp>
        <p:nvSpPr>
          <p:cNvPr id="37891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o-RO" sz="2800" dirty="0" smtClean="0"/>
              <a:t>Modelarea datelor folosind moştenirea - exemplu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sz="2000" dirty="0" smtClean="0"/>
              <a:t>Domeniul problemei: Evidenţa personalului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sz="2000" dirty="0" smtClean="0"/>
              <a:t>0. S-au identificat următoarele tipuri de entităţi</a:t>
            </a:r>
          </a:p>
          <a:p>
            <a:r>
              <a:rPr lang="en-US" sz="1600" dirty="0" smtClean="0"/>
              <a:t>1. </a:t>
            </a:r>
            <a:r>
              <a:rPr lang="en-US" sz="1600" b="1" dirty="0" smtClean="0"/>
              <a:t>ANGAJAT PERMANENT</a:t>
            </a:r>
            <a:r>
              <a:rPr lang="en-US" sz="1600" dirty="0" smtClean="0"/>
              <a:t> (MARCĂ ANGAJAT, NUME, DATA NAŞTERII, DEPARTAMENT, TELEFON, COD NUMERIC PERSONAL)</a:t>
            </a:r>
          </a:p>
          <a:p>
            <a:r>
              <a:rPr lang="en-US" sz="1600" dirty="0" smtClean="0"/>
              <a:t>2. </a:t>
            </a:r>
            <a:r>
              <a:rPr lang="en-US" sz="1600" b="1" dirty="0" smtClean="0"/>
              <a:t>ANGAJAT TEMPORAR</a:t>
            </a:r>
            <a:r>
              <a:rPr lang="en-US" sz="1600" dirty="0" smtClean="0"/>
              <a:t> (NUME, DATA NAŞTERII, TELEFON, COD NUMERIC PERSONAL, NUMĂR LUNI)</a:t>
            </a:r>
          </a:p>
          <a:p>
            <a:r>
              <a:rPr lang="en-US" sz="1600" dirty="0" smtClean="0"/>
              <a:t> </a:t>
            </a:r>
            <a:r>
              <a:rPr lang="en-US" sz="1600" b="1" dirty="0" smtClean="0"/>
              <a:t>MANAGER</a:t>
            </a:r>
            <a:r>
              <a:rPr lang="en-US" sz="1600" dirty="0" smtClean="0"/>
              <a:t> (MARCĂ ANGAJAT, FUNCŢIE, DEPARTAMENT, NUME, ADRESĂ, TELEFON, DATA NAŞTERII, COD NUMERIC PERSONAL)</a:t>
            </a:r>
          </a:p>
          <a:p>
            <a:pPr>
              <a:buFontTx/>
              <a:buNone/>
            </a:pPr>
            <a:r>
              <a:rPr lang="ro-RO" sz="2000" dirty="0" smtClean="0"/>
              <a:t>A. Atribute comune: </a:t>
            </a:r>
            <a:r>
              <a:rPr lang="en-US" sz="1600" dirty="0" smtClean="0"/>
              <a:t>NUME, DATA NAŞTERII, TELEFON, COD NUMERIC PERSONAL. </a:t>
            </a:r>
            <a:r>
              <a:rPr lang="en-US" sz="1600" dirty="0" err="1" smtClean="0"/>
              <a:t>Rezultă</a:t>
            </a:r>
            <a:r>
              <a:rPr lang="en-US" sz="1600" dirty="0" smtClean="0"/>
              <a:t> </a:t>
            </a:r>
            <a:r>
              <a:rPr lang="en-US" sz="1600" dirty="0" err="1" smtClean="0"/>
              <a:t>tipul</a:t>
            </a:r>
            <a:r>
              <a:rPr lang="en-US" sz="1600" dirty="0" smtClean="0"/>
              <a:t> de </a:t>
            </a:r>
            <a:r>
              <a:rPr lang="en-US" sz="1600" dirty="0" err="1" smtClean="0"/>
              <a:t>entitate</a:t>
            </a:r>
            <a:r>
              <a:rPr lang="en-US" sz="1600" dirty="0" smtClean="0"/>
              <a:t> general </a:t>
            </a:r>
            <a:r>
              <a:rPr lang="en-US" sz="1600" b="1" dirty="0" smtClean="0"/>
              <a:t>PERSOANĂ</a:t>
            </a:r>
            <a:r>
              <a:rPr lang="en-US" sz="1600" dirty="0" smtClean="0"/>
              <a:t> (NUME, DATA NAŞTERII, TELEFON, COD NUMERIC PERSONAL).</a:t>
            </a:r>
          </a:p>
          <a:p>
            <a:pPr>
              <a:buFontTx/>
              <a:buNone/>
            </a:pPr>
            <a:r>
              <a:rPr lang="ro-RO" sz="2000" dirty="0" smtClean="0"/>
              <a:t>B. Exprimă entităţile iniţiale folosind noua entitate:</a:t>
            </a:r>
          </a:p>
          <a:p>
            <a:r>
              <a:rPr lang="en-US" sz="1600" b="1" dirty="0" smtClean="0"/>
              <a:t>ANGAJAT PERMANENT</a:t>
            </a:r>
            <a:r>
              <a:rPr lang="en-US" sz="1600" dirty="0" smtClean="0"/>
              <a:t> </a:t>
            </a:r>
            <a:r>
              <a:rPr lang="en-US" sz="1600" b="1" i="1" dirty="0" smtClean="0"/>
              <a:t>ISA</a:t>
            </a:r>
            <a:r>
              <a:rPr lang="en-US" sz="1600" dirty="0" smtClean="0"/>
              <a:t> </a:t>
            </a:r>
            <a:r>
              <a:rPr lang="en-US" sz="1600" b="1" dirty="0" smtClean="0"/>
              <a:t>PERSOANĂ</a:t>
            </a:r>
            <a:r>
              <a:rPr lang="en-US" sz="1600" dirty="0" smtClean="0"/>
              <a:t> (MARCĂ ANGAJAT, DEPARTAMENT)</a:t>
            </a:r>
          </a:p>
          <a:p>
            <a:r>
              <a:rPr lang="en-US" sz="1600" b="1" dirty="0" smtClean="0"/>
              <a:t>ANGAJAT TEMPORAR</a:t>
            </a:r>
            <a:r>
              <a:rPr lang="en-US" sz="1600" dirty="0" smtClean="0"/>
              <a:t> </a:t>
            </a:r>
            <a:r>
              <a:rPr lang="en-US" sz="1600" b="1" i="1" dirty="0" smtClean="0"/>
              <a:t>ISA</a:t>
            </a:r>
            <a:r>
              <a:rPr lang="en-US" sz="1600" dirty="0" smtClean="0"/>
              <a:t> </a:t>
            </a:r>
            <a:r>
              <a:rPr lang="en-US" sz="1600" b="1" dirty="0" smtClean="0"/>
              <a:t>PERSOANĂ</a:t>
            </a:r>
            <a:r>
              <a:rPr lang="en-US" sz="1600" dirty="0" smtClean="0"/>
              <a:t> (NUMĂR LUNI)</a:t>
            </a:r>
          </a:p>
          <a:p>
            <a:r>
              <a:rPr lang="en-US" sz="1600" b="1" dirty="0" smtClean="0"/>
              <a:t>MANAGER </a:t>
            </a:r>
            <a:r>
              <a:rPr lang="en-US" sz="1600" b="1" i="1" dirty="0" smtClean="0"/>
              <a:t>ISA</a:t>
            </a:r>
            <a:r>
              <a:rPr lang="en-US" sz="1600" dirty="0" smtClean="0"/>
              <a:t> </a:t>
            </a:r>
            <a:r>
              <a:rPr lang="en-US" sz="1600" b="1" dirty="0" smtClean="0"/>
              <a:t>PERSOANĂ</a:t>
            </a:r>
            <a:r>
              <a:rPr lang="en-US" sz="1600" dirty="0" smtClean="0"/>
              <a:t> (MARCĂ ANGAJAT, FUNCŢIE, DEPARTAMENT, ADRESĂ)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DD9B4-874F-4F1C-B498-B3C18F077BC1}" type="datetime1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695E8-92B5-4893-9E1E-57DDBFC5355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/>
              <a:t>(cont)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ro-RO" sz="2800"/>
              <a:t>Modelarea datelor folosind moştenirea - exemplu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o-RO" sz="2000"/>
              <a:t>A. Atribute comune pentru entităţile </a:t>
            </a:r>
            <a:r>
              <a:rPr lang="ro-RO" sz="1600" b="1"/>
              <a:t>ANGAJAT PERMANENT</a:t>
            </a:r>
            <a:r>
              <a:rPr lang="ro-RO" sz="2000"/>
              <a:t> şi </a:t>
            </a:r>
            <a:r>
              <a:rPr lang="ro-RO" sz="1600" b="1"/>
              <a:t>MANAGER</a:t>
            </a:r>
            <a:r>
              <a:rPr lang="ro-RO" sz="2000"/>
              <a:t>: </a:t>
            </a:r>
            <a:r>
              <a:rPr lang="en-US" sz="1600"/>
              <a:t>(MARCĂ ANGAJAT, DEPARTAMENT) - formează deja entitatea </a:t>
            </a:r>
            <a:r>
              <a:rPr lang="en-US" sz="1600" b="1"/>
              <a:t>ANGAJAT PERMANENT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o-RO" sz="2000"/>
              <a:t>B. Exprimă </a:t>
            </a:r>
            <a:r>
              <a:rPr lang="ro-RO" sz="1600" b="1"/>
              <a:t>MANAGER</a:t>
            </a:r>
            <a:r>
              <a:rPr lang="ro-RO" sz="2000"/>
              <a:t> ca specializare a lui </a:t>
            </a:r>
            <a:r>
              <a:rPr lang="ro-RO" sz="1600" b="1"/>
              <a:t>ANGAJAT PERMANENT</a:t>
            </a:r>
            <a:r>
              <a:rPr lang="ro-RO" sz="2000"/>
              <a:t>:</a:t>
            </a:r>
            <a:endParaRPr lang="en-US" sz="2000"/>
          </a:p>
          <a:p>
            <a:pPr>
              <a:lnSpc>
                <a:spcPct val="150000"/>
              </a:lnSpc>
            </a:pPr>
            <a:r>
              <a:rPr lang="en-US" sz="1600" b="1"/>
              <a:t>MANAGER</a:t>
            </a:r>
            <a:r>
              <a:rPr lang="en-US" sz="1600"/>
              <a:t> </a:t>
            </a:r>
            <a:r>
              <a:rPr lang="en-US" sz="1600" b="1" i="1"/>
              <a:t>ISA</a:t>
            </a:r>
            <a:r>
              <a:rPr lang="en-US" sz="1600"/>
              <a:t> </a:t>
            </a:r>
            <a:r>
              <a:rPr lang="en-US" sz="1600" b="1"/>
              <a:t>ANGAJAT PERMANENT</a:t>
            </a:r>
            <a:r>
              <a:rPr lang="en-US" sz="1600"/>
              <a:t> (FUNCŢIE, ADRESĂ)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o-RO" sz="2000"/>
              <a:t>C. Rezultat final</a:t>
            </a:r>
          </a:p>
          <a:p>
            <a:pPr>
              <a:lnSpc>
                <a:spcPct val="150000"/>
              </a:lnSpc>
            </a:pPr>
            <a:r>
              <a:rPr lang="en-US" sz="1600" b="1"/>
              <a:t>PERSOANA</a:t>
            </a:r>
            <a:r>
              <a:rPr lang="en-US" sz="1600"/>
              <a:t> (NUME, DATA NAŞTERII, TELEFON, COD NUMERIC PERSONAL)</a:t>
            </a:r>
          </a:p>
          <a:p>
            <a:pPr>
              <a:lnSpc>
                <a:spcPct val="150000"/>
              </a:lnSpc>
            </a:pPr>
            <a:r>
              <a:rPr lang="en-US" sz="1600" b="1"/>
              <a:t>ANGAJAT PERMANENT</a:t>
            </a:r>
            <a:r>
              <a:rPr lang="en-US" sz="1600"/>
              <a:t> </a:t>
            </a:r>
            <a:r>
              <a:rPr lang="en-US" sz="1600" b="1" i="1"/>
              <a:t>ISA</a:t>
            </a:r>
            <a:r>
              <a:rPr lang="en-US" sz="1600"/>
              <a:t> </a:t>
            </a:r>
            <a:r>
              <a:rPr lang="en-US" sz="1600" b="1"/>
              <a:t>PERSOANĂ</a:t>
            </a:r>
            <a:r>
              <a:rPr lang="en-US" sz="1600"/>
              <a:t> (MARCĂ ANGAJAT, DEPARTAMENT)</a:t>
            </a:r>
          </a:p>
          <a:p>
            <a:pPr>
              <a:lnSpc>
                <a:spcPct val="150000"/>
              </a:lnSpc>
            </a:pPr>
            <a:r>
              <a:rPr lang="en-US" sz="1600" b="1"/>
              <a:t>ANGAJAT TEMPORAR</a:t>
            </a:r>
            <a:r>
              <a:rPr lang="en-US" sz="1600"/>
              <a:t> </a:t>
            </a:r>
            <a:r>
              <a:rPr lang="en-US" sz="1600" b="1" i="1"/>
              <a:t>ISA</a:t>
            </a:r>
            <a:r>
              <a:rPr lang="en-US" sz="1600"/>
              <a:t> </a:t>
            </a:r>
            <a:r>
              <a:rPr lang="en-US" sz="1600" b="1"/>
              <a:t>PERSOANĂ</a:t>
            </a:r>
            <a:r>
              <a:rPr lang="en-US" sz="1600"/>
              <a:t> (NUMAR LUNI)</a:t>
            </a:r>
          </a:p>
          <a:p>
            <a:pPr>
              <a:lnSpc>
                <a:spcPct val="150000"/>
              </a:lnSpc>
            </a:pPr>
            <a:r>
              <a:rPr lang="en-US" sz="1600" b="1"/>
              <a:t>MANAGER</a:t>
            </a:r>
            <a:r>
              <a:rPr lang="en-US" sz="1600"/>
              <a:t> </a:t>
            </a:r>
            <a:r>
              <a:rPr lang="en-US" sz="1600" b="1" i="1"/>
              <a:t>ISA</a:t>
            </a:r>
            <a:r>
              <a:rPr lang="en-US" sz="1600"/>
              <a:t> </a:t>
            </a:r>
            <a:r>
              <a:rPr lang="en-US" sz="1600" b="1"/>
              <a:t>ANGAJAT PERMANENT</a:t>
            </a:r>
            <a:r>
              <a:rPr lang="en-US" sz="1600"/>
              <a:t> (FUNCŢIE, ADRESĂ)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2C8A-2BD4-4575-BEDE-5C16E425C9CA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A0CB-6313-47CB-9FE7-6F61C28F5625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3. </a:t>
            </a:r>
            <a:r>
              <a:rPr lang="en-US" dirty="0" err="1"/>
              <a:t>Generalizarea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o-RO" sz="2800"/>
              <a:t>Modelarea datelor folosind moştenirea - exemplu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sz="2400"/>
              <a:t>Modelul obiect - diagramă</a:t>
            </a:r>
            <a:endParaRPr lang="en-US" sz="280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7213-9C01-41F5-96B3-7772C5075C4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120D-7E01-4F6D-90AB-9BD8283268F2}" type="slidenum">
              <a:rPr lang="en-US"/>
              <a:pPr/>
              <a:t>26</a:t>
            </a:fld>
            <a:endParaRPr lang="en-US"/>
          </a:p>
        </p:txBody>
      </p:sp>
      <p:graphicFrame>
        <p:nvGraphicFramePr>
          <p:cNvPr id="68608" name="Object 2048"/>
          <p:cNvGraphicFramePr>
            <a:graphicFrameLocks noChangeAspect="1"/>
          </p:cNvGraphicFramePr>
          <p:nvPr/>
        </p:nvGraphicFramePr>
        <p:xfrm>
          <a:off x="914400" y="2057400"/>
          <a:ext cx="7239000" cy="3870325"/>
        </p:xfrm>
        <a:graphic>
          <a:graphicData uri="http://schemas.openxmlformats.org/presentationml/2006/ole">
            <p:oleObj spid="_x0000_s68608" name="ABC FlowCharter" r:id="rId3" imgW="4117680" imgH="2968920" progId="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/>
              <a:t>(cont)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Tipuri şi subtipuri de entităţi</a:t>
            </a:r>
          </a:p>
          <a:p>
            <a:r>
              <a:rPr lang="en-US" sz="2400" i="1"/>
              <a:t>exclusive</a:t>
            </a:r>
            <a:r>
              <a:rPr lang="en-US" sz="2400"/>
              <a:t>: fiecare instanţă a unui supertip este instanţă a unui subtip (şi numai a unuia)</a:t>
            </a:r>
          </a:p>
          <a:p>
            <a:r>
              <a:rPr lang="en-US" sz="2400" i="1"/>
              <a:t>exhaustive</a:t>
            </a:r>
            <a:r>
              <a:rPr lang="en-US" sz="2400"/>
              <a:t>: subtipurile enumerate reprezintă toate subtipurile posibile ale supertipului</a:t>
            </a:r>
          </a:p>
          <a:p>
            <a:pPr lvl="1"/>
            <a:r>
              <a:rPr lang="en-US" sz="2000"/>
              <a:t>supertipul nu poate avea instanţe proprii</a:t>
            </a:r>
          </a:p>
          <a:p>
            <a:r>
              <a:rPr lang="en-US" sz="2400" i="1"/>
              <a:t>non</a:t>
            </a:r>
            <a:r>
              <a:rPr lang="en-US" sz="2400"/>
              <a:t>-</a:t>
            </a:r>
            <a:r>
              <a:rPr lang="en-US" sz="2400" i="1"/>
              <a:t>exclusive</a:t>
            </a:r>
            <a:r>
              <a:rPr lang="en-US" sz="2400"/>
              <a:t>: o instanţă a supertipului poate fi concomitent instanţă a mai multor subtipuri.</a:t>
            </a:r>
            <a:endParaRPr lang="en-US" sz="2000"/>
          </a:p>
          <a:p>
            <a:r>
              <a:rPr lang="en-US" sz="2400" i="1"/>
              <a:t>non</a:t>
            </a:r>
            <a:r>
              <a:rPr lang="en-US" sz="2400"/>
              <a:t>-</a:t>
            </a:r>
            <a:r>
              <a:rPr lang="en-US" sz="2400" i="1"/>
              <a:t>exhaustive</a:t>
            </a:r>
            <a:r>
              <a:rPr lang="en-US" sz="2400"/>
              <a:t>: nu s-au definit decât o parte dintre subtipurile posibile ale supertipului; celelalte subtipuri se includ (deocamdată) sub umbrela supertipului</a:t>
            </a:r>
          </a:p>
          <a:p>
            <a:pPr lvl="1"/>
            <a:r>
              <a:rPr lang="en-US" sz="2000"/>
              <a:t>supertipul poate avea instanţe proprii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C71E-4ADA-4B4E-A42C-0042764D8D57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BC500-D9E3-4D58-B02E-138543EC48B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/>
              <a:t>(cont)</a:t>
            </a: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Subtipuri exclusive şi non-exhaustive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C0FA-7EAA-4D8C-8926-C618C9AFA3B7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111C4-33E3-4895-8676-1A8AEC3843DC}" type="slidenum">
              <a:rPr lang="en-US"/>
              <a:pPr/>
              <a:t>28</a:t>
            </a:fld>
            <a:endParaRPr lang="en-US"/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533400" y="1676400"/>
            <a:ext cx="8077200" cy="3886200"/>
            <a:chOff x="2304" y="4179"/>
            <a:chExt cx="6768" cy="3165"/>
          </a:xfrm>
        </p:grpSpPr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5184" y="4179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400"/>
            </a:p>
            <a:p>
              <a:pPr algn="ctr"/>
              <a:r>
                <a:rPr lang="en-US" sz="1400"/>
                <a:t>INSECTĂ</a:t>
              </a:r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auto">
            <a:xfrm>
              <a:off x="2592" y="5904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2304" y="6624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MUSCĂ</a:t>
              </a: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 flipH="1">
              <a:off x="2880" y="4608"/>
              <a:ext cx="2304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auto">
            <a:xfrm>
              <a:off x="2880" y="6192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auto">
            <a:xfrm>
              <a:off x="4464" y="5904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0971" name="Rectangle 11"/>
            <p:cNvSpPr>
              <a:spLocks noChangeArrowheads="1"/>
            </p:cNvSpPr>
            <p:nvPr/>
          </p:nvSpPr>
          <p:spPr bwMode="auto">
            <a:xfrm>
              <a:off x="4176" y="6624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  <a:p>
              <a:pPr algn="ctr"/>
              <a:r>
                <a:rPr lang="en-US" sz="1400"/>
                <a:t>ŢÂNŢAR</a:t>
              </a: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4752" y="6192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AutoShape 13"/>
            <p:cNvSpPr>
              <a:spLocks noChangeArrowheads="1"/>
            </p:cNvSpPr>
            <p:nvPr/>
          </p:nvSpPr>
          <p:spPr bwMode="auto">
            <a:xfrm>
              <a:off x="6336" y="5904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0974" name="Rectangle 14"/>
            <p:cNvSpPr>
              <a:spLocks noChangeArrowheads="1"/>
            </p:cNvSpPr>
            <p:nvPr/>
          </p:nvSpPr>
          <p:spPr bwMode="auto">
            <a:xfrm>
              <a:off x="6048" y="6624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ALBINĂ</a:t>
              </a: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624" y="6192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AutoShape 16"/>
            <p:cNvSpPr>
              <a:spLocks noChangeArrowheads="1"/>
            </p:cNvSpPr>
            <p:nvPr/>
          </p:nvSpPr>
          <p:spPr bwMode="auto">
            <a:xfrm>
              <a:off x="8208" y="5904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0977" name="Rectangle 17"/>
            <p:cNvSpPr>
              <a:spLocks noChangeArrowheads="1"/>
            </p:cNvSpPr>
            <p:nvPr/>
          </p:nvSpPr>
          <p:spPr bwMode="auto">
            <a:xfrm>
              <a:off x="7920" y="6624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8496" y="6192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6336" y="4608"/>
              <a:ext cx="216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auto">
            <a:xfrm flipH="1">
              <a:off x="4752" y="4896"/>
              <a:ext cx="864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auto">
            <a:xfrm>
              <a:off x="5904" y="4896"/>
              <a:ext cx="72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2" name="Arc 22"/>
            <p:cNvSpPr>
              <a:spLocks/>
            </p:cNvSpPr>
            <p:nvPr/>
          </p:nvSpPr>
          <p:spPr bwMode="auto">
            <a:xfrm flipV="1">
              <a:off x="4176" y="4896"/>
              <a:ext cx="3166" cy="432"/>
            </a:xfrm>
            <a:custGeom>
              <a:avLst/>
              <a:gdLst>
                <a:gd name="G0" fmla="+- 21566 0 0"/>
                <a:gd name="G1" fmla="+- 21600 0 0"/>
                <a:gd name="G2" fmla="+- 21600 0 0"/>
                <a:gd name="T0" fmla="*/ 0 w 43166"/>
                <a:gd name="T1" fmla="*/ 20384 h 21600"/>
                <a:gd name="T2" fmla="*/ 43166 w 43166"/>
                <a:gd name="T3" fmla="*/ 21600 h 21600"/>
                <a:gd name="T4" fmla="*/ 21566 w 4316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66" h="21600" fill="none" extrusionOk="0">
                  <a:moveTo>
                    <a:pt x="0" y="20384"/>
                  </a:moveTo>
                  <a:cubicBezTo>
                    <a:pt x="645" y="8945"/>
                    <a:pt x="10109" y="-1"/>
                    <a:pt x="21566" y="0"/>
                  </a:cubicBezTo>
                  <a:cubicBezTo>
                    <a:pt x="33495" y="0"/>
                    <a:pt x="43166" y="9670"/>
                    <a:pt x="43166" y="21600"/>
                  </a:cubicBezTo>
                </a:path>
                <a:path w="43166" h="21600" stroke="0" extrusionOk="0">
                  <a:moveTo>
                    <a:pt x="0" y="20384"/>
                  </a:moveTo>
                  <a:cubicBezTo>
                    <a:pt x="645" y="8945"/>
                    <a:pt x="10109" y="-1"/>
                    <a:pt x="21566" y="0"/>
                  </a:cubicBezTo>
                  <a:cubicBezTo>
                    <a:pt x="33495" y="0"/>
                    <a:pt x="43166" y="9670"/>
                    <a:pt x="43166" y="21600"/>
                  </a:cubicBezTo>
                  <a:lnTo>
                    <a:pt x="21566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 </a:t>
            </a:r>
            <a:r>
              <a:rPr lang="en-US" dirty="0" smtClean="0"/>
              <a:t>3. </a:t>
            </a:r>
            <a:r>
              <a:rPr lang="en-US" dirty="0" err="1" smtClean="0"/>
              <a:t>Generalizarea</a:t>
            </a:r>
            <a:r>
              <a:rPr lang="en-US" sz="2000" dirty="0" smtClean="0"/>
              <a:t> </a:t>
            </a:r>
            <a:r>
              <a:rPr lang="en-US" sz="2000" dirty="0"/>
              <a:t>(cont)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dirty="0" err="1"/>
              <a:t>Subtipuri</a:t>
            </a:r>
            <a:r>
              <a:rPr lang="en-US" sz="2800" dirty="0"/>
              <a:t> non-exclusive </a:t>
            </a:r>
            <a:r>
              <a:rPr lang="en-US" sz="2800" dirty="0" err="1"/>
              <a:t>şi</a:t>
            </a:r>
            <a:r>
              <a:rPr lang="en-US" sz="2800" dirty="0"/>
              <a:t> non-exhaustive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B674-44B8-452A-B823-0BB201E8731C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6D36F-7C92-4B67-B2C6-5DA4910C7B5E}" type="slidenum">
              <a:rPr lang="en-US"/>
              <a:pPr/>
              <a:t>29</a:t>
            </a:fld>
            <a:endParaRPr lang="en-US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457200" y="1676400"/>
            <a:ext cx="8153400" cy="3810000"/>
            <a:chOff x="2016" y="8352"/>
            <a:chExt cx="7776" cy="3168"/>
          </a:xfrm>
        </p:grpSpPr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5328" y="8352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sz="1400"/>
            </a:p>
            <a:p>
              <a:pPr algn="ctr"/>
              <a:r>
                <a:rPr lang="en-US" sz="1400"/>
                <a:t>INSECTĂ</a:t>
              </a:r>
            </a:p>
          </p:txBody>
        </p:sp>
        <p:sp>
          <p:nvSpPr>
            <p:cNvPr id="41990" name="AutoShape 6"/>
            <p:cNvSpPr>
              <a:spLocks noChangeArrowheads="1"/>
            </p:cNvSpPr>
            <p:nvPr/>
          </p:nvSpPr>
          <p:spPr bwMode="auto">
            <a:xfrm>
              <a:off x="2304" y="10077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1991" name="Rectangle 7"/>
            <p:cNvSpPr>
              <a:spLocks noChangeArrowheads="1"/>
            </p:cNvSpPr>
            <p:nvPr/>
          </p:nvSpPr>
          <p:spPr bwMode="auto">
            <a:xfrm>
              <a:off x="2016" y="10797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ALBINĂ</a:t>
              </a:r>
            </a:p>
          </p:txBody>
        </p:sp>
        <p:sp>
          <p:nvSpPr>
            <p:cNvPr id="41992" name="Line 8"/>
            <p:cNvSpPr>
              <a:spLocks noChangeShapeType="1"/>
            </p:cNvSpPr>
            <p:nvPr/>
          </p:nvSpPr>
          <p:spPr bwMode="auto">
            <a:xfrm flipH="1">
              <a:off x="2592" y="8781"/>
              <a:ext cx="2736" cy="1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2592" y="1036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AutoShape 10"/>
            <p:cNvSpPr>
              <a:spLocks noChangeArrowheads="1"/>
            </p:cNvSpPr>
            <p:nvPr/>
          </p:nvSpPr>
          <p:spPr bwMode="auto">
            <a:xfrm>
              <a:off x="3888" y="10077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3600" y="10797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  <a:p>
              <a:pPr algn="ctr"/>
              <a:r>
                <a:rPr lang="en-US" sz="1400"/>
                <a:t>ALBINĂ </a:t>
              </a:r>
              <a:r>
                <a:rPr lang="ro-RO" sz="1400"/>
                <a:t>LUCRĂTOARE</a:t>
              </a:r>
            </a:p>
            <a:p>
              <a:pPr algn="ctr"/>
              <a:endParaRPr lang="en-US" sz="1400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>
              <a:off x="4176" y="1036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AutoShape 13"/>
            <p:cNvSpPr>
              <a:spLocks noChangeArrowheads="1"/>
            </p:cNvSpPr>
            <p:nvPr/>
          </p:nvSpPr>
          <p:spPr bwMode="auto">
            <a:xfrm>
              <a:off x="7344" y="10077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1998" name="Rectangle 14"/>
            <p:cNvSpPr>
              <a:spLocks noChangeArrowheads="1"/>
            </p:cNvSpPr>
            <p:nvPr/>
          </p:nvSpPr>
          <p:spPr bwMode="auto">
            <a:xfrm>
              <a:off x="7056" y="10797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  <a:p>
              <a:pPr algn="ctr"/>
              <a:r>
                <a:rPr lang="en-US" sz="1400"/>
                <a:t>MATCĂ</a:t>
              </a:r>
              <a:endParaRPr lang="en-US" sz="1400" b="1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7632" y="1036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AutoShape 16"/>
            <p:cNvSpPr>
              <a:spLocks noChangeArrowheads="1"/>
            </p:cNvSpPr>
            <p:nvPr/>
          </p:nvSpPr>
          <p:spPr bwMode="auto">
            <a:xfrm>
              <a:off x="8928" y="10077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2001" name="Rectangle 17"/>
            <p:cNvSpPr>
              <a:spLocks noChangeArrowheads="1"/>
            </p:cNvSpPr>
            <p:nvPr/>
          </p:nvSpPr>
          <p:spPr bwMode="auto">
            <a:xfrm>
              <a:off x="8640" y="10797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</p:txBody>
        </p:sp>
        <p:sp>
          <p:nvSpPr>
            <p:cNvPr id="42002" name="Line 18"/>
            <p:cNvSpPr>
              <a:spLocks noChangeShapeType="1"/>
            </p:cNvSpPr>
            <p:nvPr/>
          </p:nvSpPr>
          <p:spPr bwMode="auto">
            <a:xfrm>
              <a:off x="9216" y="10365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Line 19"/>
            <p:cNvSpPr>
              <a:spLocks noChangeShapeType="1"/>
            </p:cNvSpPr>
            <p:nvPr/>
          </p:nvSpPr>
          <p:spPr bwMode="auto">
            <a:xfrm>
              <a:off x="6480" y="8781"/>
              <a:ext cx="2736" cy="1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 flipH="1">
              <a:off x="4464" y="9069"/>
              <a:ext cx="1296" cy="10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Line 21"/>
            <p:cNvSpPr>
              <a:spLocks noChangeShapeType="1"/>
            </p:cNvSpPr>
            <p:nvPr/>
          </p:nvSpPr>
          <p:spPr bwMode="auto">
            <a:xfrm>
              <a:off x="6048" y="9072"/>
              <a:ext cx="1296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AutoShape 22"/>
            <p:cNvSpPr>
              <a:spLocks noChangeArrowheads="1"/>
            </p:cNvSpPr>
            <p:nvPr/>
          </p:nvSpPr>
          <p:spPr bwMode="auto">
            <a:xfrm>
              <a:off x="5616" y="10080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42007" name="Rectangle 23"/>
            <p:cNvSpPr>
              <a:spLocks noChangeArrowheads="1"/>
            </p:cNvSpPr>
            <p:nvPr/>
          </p:nvSpPr>
          <p:spPr bwMode="auto">
            <a:xfrm>
              <a:off x="5328" y="10800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 b="1"/>
            </a:p>
            <a:p>
              <a:pPr algn="ctr"/>
              <a:r>
                <a:rPr lang="ro-RO" sz="1400"/>
                <a:t>TRÂNTOR</a:t>
              </a:r>
            </a:p>
          </p:txBody>
        </p:sp>
        <p:sp>
          <p:nvSpPr>
            <p:cNvPr id="42008" name="Line 24"/>
            <p:cNvSpPr>
              <a:spLocks noChangeShapeType="1"/>
            </p:cNvSpPr>
            <p:nvPr/>
          </p:nvSpPr>
          <p:spPr bwMode="auto">
            <a:xfrm>
              <a:off x="5904" y="1036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25"/>
            <p:cNvSpPr>
              <a:spLocks noChangeShapeType="1"/>
            </p:cNvSpPr>
            <p:nvPr/>
          </p:nvSpPr>
          <p:spPr bwMode="auto">
            <a:xfrm flipV="1">
              <a:off x="5904" y="9072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800"/>
              <a:t>Modelul entitate-relaţie (Entity-Relationship Model, E-R) </a:t>
            </a:r>
          </a:p>
          <a:p>
            <a:pPr>
              <a:buFontTx/>
              <a:buNone/>
            </a:pPr>
            <a:r>
              <a:rPr lang="en-US" sz="2000"/>
              <a:t>	P.P. Chen, </a:t>
            </a:r>
            <a:r>
              <a:rPr lang="en-US" sz="2000" i="1"/>
              <a:t>The entity-relationship model: toward a unified view of data</a:t>
            </a:r>
            <a:r>
              <a:rPr lang="en-US" sz="2000"/>
              <a:t>, ACM Transactions on Database Systems </a:t>
            </a:r>
            <a:r>
              <a:rPr lang="en-US" sz="2000" b="1"/>
              <a:t>1</a:t>
            </a:r>
            <a:r>
              <a:rPr lang="en-US" sz="2000"/>
              <a:t>(1976), No.1, 9-36 </a:t>
            </a:r>
          </a:p>
          <a:p>
            <a:r>
              <a:rPr lang="en-US" sz="2400"/>
              <a:t>reprezentare detaliată şi structurată a datelor din </a:t>
            </a:r>
            <a:r>
              <a:rPr lang="en-US" sz="2400" i="1"/>
              <a:t>domeniul problemei</a:t>
            </a:r>
          </a:p>
          <a:p>
            <a:r>
              <a:rPr lang="en-US" sz="2400"/>
              <a:t>construcţii  folosite (concepte, termeni)</a:t>
            </a:r>
          </a:p>
          <a:p>
            <a:pPr lvl="1"/>
            <a:r>
              <a:rPr lang="en-US" sz="2000"/>
              <a:t>(1) entitate</a:t>
            </a:r>
          </a:p>
          <a:p>
            <a:pPr lvl="1"/>
            <a:r>
              <a:rPr lang="en-US" sz="2000"/>
              <a:t>(2) relaţie</a:t>
            </a:r>
          </a:p>
          <a:p>
            <a:pPr lvl="1"/>
            <a:r>
              <a:rPr lang="en-US" sz="2000"/>
              <a:t>(3) atribut</a:t>
            </a:r>
          </a:p>
          <a:p>
            <a:r>
              <a:rPr lang="en-US" sz="2400"/>
              <a:t>se reprezintă grafic prin diagrama entitate-relaţie (diagrama E-R, Entity-Relationship Diagram)</a:t>
            </a:r>
          </a:p>
          <a:p>
            <a:pPr lvl="1"/>
            <a:r>
              <a:rPr lang="en-US" sz="2000"/>
              <a:t> foloseşte notaţiile E-R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3949-ED17-4844-A8F3-A1B3993C77C0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14CAD-2784-476B-A517-3CCFEC568A81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39200" cy="48006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dirty="0" err="1"/>
              <a:t>Definiţie</a:t>
            </a:r>
            <a:endParaRPr lang="en-US" dirty="0"/>
          </a:p>
          <a:p>
            <a:pPr lvl="1">
              <a:lnSpc>
                <a:spcPct val="60000"/>
              </a:lnSpc>
            </a:pPr>
            <a:r>
              <a:rPr lang="en-US" dirty="0" err="1"/>
              <a:t>specificaţii</a:t>
            </a:r>
            <a:r>
              <a:rPr lang="en-US" dirty="0"/>
              <a:t> care </a:t>
            </a:r>
            <a:r>
              <a:rPr lang="en-US" dirty="0" err="1"/>
              <a:t>păstrează</a:t>
            </a:r>
            <a:r>
              <a:rPr lang="en-US" dirty="0"/>
              <a:t> </a:t>
            </a:r>
            <a:r>
              <a:rPr lang="en-US" dirty="0" err="1"/>
              <a:t>integritatea</a:t>
            </a:r>
            <a:r>
              <a:rPr lang="en-US" dirty="0"/>
              <a:t> </a:t>
            </a:r>
            <a:r>
              <a:rPr lang="en-US" dirty="0" err="1"/>
              <a:t>modelului</a:t>
            </a:r>
            <a:r>
              <a:rPr lang="en-US" dirty="0"/>
              <a:t> conceptual de date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dirty="0"/>
              <a:t>Se </a:t>
            </a:r>
            <a:r>
              <a:rPr lang="en-US" dirty="0" err="1"/>
              <a:t>referă</a:t>
            </a:r>
            <a:r>
              <a:rPr lang="en-US" dirty="0"/>
              <a:t> la (</a:t>
            </a:r>
            <a:r>
              <a:rPr lang="en-US" dirty="0" err="1"/>
              <a:t>exprimă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)</a:t>
            </a:r>
          </a:p>
          <a:p>
            <a:pPr lvl="1">
              <a:buFont typeface="Symbol" pitchFamily="18" charset="2"/>
              <a:buChar char="·"/>
            </a:pPr>
            <a:r>
              <a:rPr lang="en-US" sz="2400" i="1" dirty="0" err="1"/>
              <a:t>integritatea</a:t>
            </a:r>
            <a:r>
              <a:rPr lang="en-US" sz="2400" i="1" dirty="0"/>
              <a:t> </a:t>
            </a:r>
            <a:r>
              <a:rPr lang="en-US" sz="2400" i="1" dirty="0" err="1"/>
              <a:t>entităţii</a:t>
            </a:r>
            <a:r>
              <a:rPr lang="en-US" sz="2400" dirty="0"/>
              <a:t>: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instanţă</a:t>
            </a:r>
            <a:r>
              <a:rPr lang="en-US" sz="2400" dirty="0"/>
              <a:t> a </a:t>
            </a:r>
            <a:r>
              <a:rPr lang="en-US" sz="2400" dirty="0" err="1"/>
              <a:t>tipului</a:t>
            </a:r>
            <a:r>
              <a:rPr lang="en-US" sz="2400" dirty="0"/>
              <a:t> de </a:t>
            </a:r>
            <a:r>
              <a:rPr lang="en-US" sz="2400" dirty="0" err="1"/>
              <a:t>entitate</a:t>
            </a:r>
            <a:r>
              <a:rPr lang="en-US" sz="2400" dirty="0"/>
              <a:t> </a:t>
            </a:r>
            <a:r>
              <a:rPr lang="en-US" sz="2400" dirty="0" err="1"/>
              <a:t>trebuie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aibă</a:t>
            </a:r>
            <a:r>
              <a:rPr lang="en-US" sz="2400" dirty="0"/>
              <a:t> un </a:t>
            </a:r>
            <a:r>
              <a:rPr lang="en-US" sz="2400" dirty="0" err="1"/>
              <a:t>identificator</a:t>
            </a:r>
            <a:r>
              <a:rPr lang="en-US" sz="2400" dirty="0"/>
              <a:t> </a:t>
            </a:r>
            <a:r>
              <a:rPr lang="en-US" sz="2400" dirty="0" err="1"/>
              <a:t>unic</a:t>
            </a:r>
            <a:r>
              <a:rPr lang="en-US" sz="2400" dirty="0"/>
              <a:t> (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/>
              <a:t>valoare</a:t>
            </a:r>
            <a:r>
              <a:rPr lang="en-US" sz="2400" dirty="0"/>
              <a:t> a </a:t>
            </a:r>
            <a:r>
              <a:rPr lang="en-US" sz="2400" dirty="0" err="1"/>
              <a:t>cheii</a:t>
            </a:r>
            <a:r>
              <a:rPr lang="en-US" sz="2400" dirty="0"/>
              <a:t> </a:t>
            </a:r>
            <a:r>
              <a:rPr lang="en-US" sz="2400" dirty="0" err="1"/>
              <a:t>primare</a:t>
            </a:r>
            <a:r>
              <a:rPr lang="en-US" sz="2400" dirty="0"/>
              <a:t>) non </a:t>
            </a:r>
            <a:r>
              <a:rPr lang="en-US" sz="2400" dirty="0" err="1"/>
              <a:t>nul</a:t>
            </a:r>
            <a:r>
              <a:rPr lang="en-US" sz="2400" dirty="0"/>
              <a:t>(ă)</a:t>
            </a:r>
          </a:p>
          <a:p>
            <a:pPr lvl="1">
              <a:buFont typeface="Symbol" pitchFamily="18" charset="2"/>
              <a:buChar char="·"/>
            </a:pPr>
            <a:r>
              <a:rPr lang="en-US" sz="2400" i="1" dirty="0" err="1"/>
              <a:t>integritatea</a:t>
            </a:r>
            <a:r>
              <a:rPr lang="en-US" sz="2400" i="1" dirty="0"/>
              <a:t> </a:t>
            </a:r>
            <a:r>
              <a:rPr lang="en-US" sz="2400" i="1" dirty="0" err="1"/>
              <a:t>referenţială</a:t>
            </a:r>
            <a:r>
              <a:rPr lang="en-US" sz="2400" dirty="0"/>
              <a:t>: </a:t>
            </a:r>
            <a:r>
              <a:rPr lang="en-US" sz="2400" dirty="0" err="1"/>
              <a:t>reguli</a:t>
            </a:r>
            <a:r>
              <a:rPr lang="en-US" sz="2400" dirty="0"/>
              <a:t> </a:t>
            </a:r>
            <a:r>
              <a:rPr lang="en-US" sz="2400" dirty="0" err="1"/>
              <a:t>privind</a:t>
            </a:r>
            <a:r>
              <a:rPr lang="en-US" sz="2400" dirty="0"/>
              <a:t> </a:t>
            </a:r>
            <a:r>
              <a:rPr lang="en-US" sz="2400" dirty="0" err="1"/>
              <a:t>relaţiile</a:t>
            </a:r>
            <a:r>
              <a:rPr lang="en-US" sz="2400" dirty="0"/>
              <a:t> </a:t>
            </a:r>
            <a:r>
              <a:rPr lang="en-US" sz="2400" dirty="0" err="1"/>
              <a:t>dintre</a:t>
            </a:r>
            <a:r>
              <a:rPr lang="en-US" sz="2400" dirty="0"/>
              <a:t> </a:t>
            </a:r>
            <a:r>
              <a:rPr lang="en-US" sz="2400" dirty="0" err="1"/>
              <a:t>tipurile</a:t>
            </a:r>
            <a:r>
              <a:rPr lang="en-US" sz="2400" dirty="0"/>
              <a:t> de </a:t>
            </a:r>
            <a:r>
              <a:rPr lang="en-US" sz="2400" dirty="0" err="1"/>
              <a:t>entităţi</a:t>
            </a:r>
            <a:r>
              <a:rPr lang="en-US" sz="2400" dirty="0"/>
              <a:t>; </a:t>
            </a:r>
            <a:r>
              <a:rPr lang="en-US" sz="2400" dirty="0" err="1"/>
              <a:t>descrise</a:t>
            </a:r>
            <a:r>
              <a:rPr lang="en-US" sz="2400" dirty="0"/>
              <a:t> la </a:t>
            </a:r>
            <a:r>
              <a:rPr lang="en-US" sz="2400" dirty="0" err="1"/>
              <a:t>proiectul</a:t>
            </a:r>
            <a:r>
              <a:rPr lang="en-US" sz="2400" dirty="0"/>
              <a:t> </a:t>
            </a:r>
            <a:r>
              <a:rPr lang="en-US" sz="2400" dirty="0" smtClean="0"/>
              <a:t>logic</a:t>
            </a:r>
          </a:p>
          <a:p>
            <a:pPr lvl="1">
              <a:buFont typeface="Symbol" pitchFamily="18" charset="2"/>
              <a:buChar char="·"/>
            </a:pPr>
            <a:r>
              <a:rPr lang="en-US" sz="2400" i="1" dirty="0" err="1" smtClean="0"/>
              <a:t>domenii</a:t>
            </a:r>
            <a:r>
              <a:rPr lang="en-US" sz="2400" dirty="0" smtClean="0"/>
              <a:t>: </a:t>
            </a:r>
            <a:r>
              <a:rPr lang="en-US" sz="2400" dirty="0" err="1" smtClean="0"/>
              <a:t>specificări</a:t>
            </a:r>
            <a:r>
              <a:rPr lang="en-US" sz="2400" dirty="0" smtClean="0"/>
              <a:t> ale </a:t>
            </a:r>
            <a:r>
              <a:rPr lang="en-US" sz="2400" dirty="0" err="1" smtClean="0"/>
              <a:t>atributelor</a:t>
            </a:r>
            <a:endParaRPr lang="en-US" sz="2400" dirty="0" smtClean="0"/>
          </a:p>
          <a:p>
            <a:pPr lvl="1">
              <a:buFont typeface="Symbol" pitchFamily="18" charset="2"/>
              <a:buChar char="·"/>
            </a:pPr>
            <a:r>
              <a:rPr lang="en-US" sz="2400" i="1" dirty="0" err="1" smtClean="0"/>
              <a:t>operaţii</a:t>
            </a:r>
            <a:r>
              <a:rPr lang="en-US" sz="2400" i="1" dirty="0" smtClean="0"/>
              <a:t> </a:t>
            </a:r>
            <a:r>
              <a:rPr lang="en-US" sz="2400" i="1" dirty="0"/>
              <a:t>de </a:t>
            </a:r>
            <a:r>
              <a:rPr lang="en-US" sz="2400" i="1" dirty="0" err="1"/>
              <a:t>declanşare</a:t>
            </a:r>
            <a:r>
              <a:rPr lang="en-US" sz="2400" dirty="0"/>
              <a:t> (</a:t>
            </a:r>
            <a:r>
              <a:rPr lang="en-US" sz="2400" i="1" dirty="0"/>
              <a:t>triggers</a:t>
            </a:r>
            <a:r>
              <a:rPr lang="en-US" sz="2400" dirty="0"/>
              <a:t>): </a:t>
            </a:r>
            <a:r>
              <a:rPr lang="en-US" sz="2400" dirty="0" err="1"/>
              <a:t>reguli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protecţia</a:t>
            </a:r>
            <a:r>
              <a:rPr lang="en-US" sz="2400" dirty="0"/>
              <a:t> </a:t>
            </a:r>
            <a:r>
              <a:rPr lang="en-US" sz="2400" dirty="0" err="1"/>
              <a:t>validităţii</a:t>
            </a:r>
            <a:r>
              <a:rPr lang="en-US" sz="2400" dirty="0"/>
              <a:t> </a:t>
            </a:r>
            <a:r>
              <a:rPr lang="en-US" sz="2400" dirty="0" err="1"/>
              <a:t>valorilor</a:t>
            </a:r>
            <a:r>
              <a:rPr lang="en-US" sz="2400" dirty="0"/>
              <a:t> </a:t>
            </a:r>
            <a:r>
              <a:rPr lang="en-US" sz="2400" dirty="0" err="1"/>
              <a:t>atributelor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16932-890F-45C4-B44B-96CBEDEF3F3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529C-272C-4294-8BDC-8C930DD9B201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3011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8392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Domenii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specificări sistematice ale atributelor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identificate printr-un nume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specificarea conţine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semnificaţia atributului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tipul de date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lungimea de reprezentare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formatul de reprezentare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domeniul valorilor permise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unicitatea valorii?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valoare nulă?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Exemple uzuale de domenii generale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DATĂ CALENDARISTICĂ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COD NUMERIC PERSONAL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NUMĂR TELEFON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ADRESĂ</a:t>
            </a:r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FA70-B4CC-4857-A875-A8FAF02EA84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7C320-C326-4703-8251-B410B5E9BE9D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839200" cy="4953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Domenii - exemple: modelul conceptual de date</a:t>
            </a:r>
            <a:br>
              <a:rPr lang="en-US" sz="2800"/>
            </a:br>
            <a:r>
              <a:rPr lang="en-US" sz="2400"/>
              <a:t>Domeniul problemei: Evidenţa notelor studenţilor</a:t>
            </a:r>
            <a:endParaRPr lang="en-US" sz="2800"/>
          </a:p>
        </p:txBody>
      </p:sp>
      <p:sp>
        <p:nvSpPr>
          <p:cNvPr id="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FB23-CCF2-4B4D-A341-1BEF4A905116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051D-73FE-4B3E-9CB2-7F13E5A7A486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45098" name="Group 42"/>
          <p:cNvGrpSpPr>
            <a:grpSpLocks/>
          </p:cNvGrpSpPr>
          <p:nvPr/>
        </p:nvGrpSpPr>
        <p:grpSpPr bwMode="auto">
          <a:xfrm>
            <a:off x="381000" y="2286000"/>
            <a:ext cx="8458200" cy="3581400"/>
            <a:chOff x="240" y="960"/>
            <a:chExt cx="5328" cy="2592"/>
          </a:xfrm>
        </p:grpSpPr>
        <p:sp>
          <p:nvSpPr>
            <p:cNvPr id="45061" name="Oval 5"/>
            <p:cNvSpPr>
              <a:spLocks noChangeArrowheads="1"/>
            </p:cNvSpPr>
            <p:nvPr/>
          </p:nvSpPr>
          <p:spPr bwMode="auto">
            <a:xfrm>
              <a:off x="3361" y="2951"/>
              <a:ext cx="101" cy="1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2" name="Line 6"/>
            <p:cNvSpPr>
              <a:spLocks noChangeShapeType="1"/>
            </p:cNvSpPr>
            <p:nvPr/>
          </p:nvSpPr>
          <p:spPr bwMode="auto">
            <a:xfrm>
              <a:off x="2990" y="3034"/>
              <a:ext cx="6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3" name="Oval 7"/>
            <p:cNvSpPr>
              <a:spLocks noChangeArrowheads="1"/>
            </p:cNvSpPr>
            <p:nvPr/>
          </p:nvSpPr>
          <p:spPr bwMode="auto">
            <a:xfrm>
              <a:off x="240" y="1133"/>
              <a:ext cx="1007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u="sng"/>
                <a:t>NUMĂR</a:t>
              </a:r>
            </a:p>
            <a:p>
              <a:pPr algn="ctr"/>
              <a:r>
                <a:rPr lang="en-US" sz="1400" u="sng"/>
                <a:t>MATRICOL</a:t>
              </a:r>
            </a:p>
          </p:txBody>
        </p:sp>
        <p:sp>
          <p:nvSpPr>
            <p:cNvPr id="45064" name="Oval 8"/>
            <p:cNvSpPr>
              <a:spLocks noChangeArrowheads="1"/>
            </p:cNvSpPr>
            <p:nvPr/>
          </p:nvSpPr>
          <p:spPr bwMode="auto">
            <a:xfrm>
              <a:off x="4259" y="960"/>
              <a:ext cx="64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NOTĂ</a:t>
              </a:r>
            </a:p>
          </p:txBody>
        </p:sp>
        <p:sp>
          <p:nvSpPr>
            <p:cNvPr id="45065" name="Oval 9"/>
            <p:cNvSpPr>
              <a:spLocks noChangeArrowheads="1"/>
            </p:cNvSpPr>
            <p:nvPr/>
          </p:nvSpPr>
          <p:spPr bwMode="auto">
            <a:xfrm>
              <a:off x="4893" y="1478"/>
              <a:ext cx="60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 u="sng"/>
            </a:p>
            <a:p>
              <a:pPr algn="ctr"/>
              <a:r>
                <a:rPr lang="en-US" sz="1400" u="sng"/>
                <a:t>DATĂ</a:t>
              </a:r>
            </a:p>
          </p:txBody>
        </p:sp>
        <p:sp>
          <p:nvSpPr>
            <p:cNvPr id="45066" name="Rectangle 10"/>
            <p:cNvSpPr>
              <a:spLocks noChangeArrowheads="1"/>
            </p:cNvSpPr>
            <p:nvPr/>
          </p:nvSpPr>
          <p:spPr bwMode="auto">
            <a:xfrm>
              <a:off x="1177" y="2515"/>
              <a:ext cx="59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 sz="1400"/>
            </a:p>
            <a:p>
              <a:pPr algn="ctr"/>
              <a:endParaRPr lang="en-US" sz="1400"/>
            </a:p>
            <a:p>
              <a:pPr algn="ctr"/>
              <a:r>
                <a:rPr lang="en-US" sz="1400"/>
                <a:t>STUDENT</a:t>
              </a:r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>
              <a:off x="875" y="1997"/>
              <a:ext cx="30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8" name="Rectangle 12"/>
            <p:cNvSpPr>
              <a:spLocks noChangeArrowheads="1"/>
            </p:cNvSpPr>
            <p:nvPr/>
          </p:nvSpPr>
          <p:spPr bwMode="auto">
            <a:xfrm>
              <a:off x="3594" y="2515"/>
              <a:ext cx="665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endParaRPr lang="ro-RO" sz="1400"/>
            </a:p>
            <a:p>
              <a:pPr algn="ctr"/>
              <a:endParaRPr lang="ro-RO" sz="1400"/>
            </a:p>
            <a:p>
              <a:pPr algn="ctr"/>
              <a:r>
                <a:rPr lang="ro-RO" sz="1400"/>
                <a:t>EXAMEN</a:t>
              </a:r>
            </a:p>
          </p:txBody>
        </p:sp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 flipH="1">
              <a:off x="3795" y="1824"/>
              <a:ext cx="736" cy="6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 flipH="1">
              <a:off x="4077" y="1997"/>
              <a:ext cx="816" cy="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Oval 15"/>
            <p:cNvSpPr>
              <a:spLocks noChangeArrowheads="1"/>
            </p:cNvSpPr>
            <p:nvPr/>
          </p:nvSpPr>
          <p:spPr bwMode="auto">
            <a:xfrm>
              <a:off x="4561" y="2679"/>
              <a:ext cx="1007" cy="6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 u="sng"/>
            </a:p>
            <a:p>
              <a:pPr algn="ctr"/>
              <a:r>
                <a:rPr lang="ro-RO" sz="1400" u="sng"/>
                <a:t>DISCIPLINĂ</a:t>
              </a:r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 flipH="1">
              <a:off x="4259" y="3034"/>
              <a:ext cx="3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3" name="AutoShape 17"/>
            <p:cNvSpPr>
              <a:spLocks noChangeArrowheads="1"/>
            </p:cNvSpPr>
            <p:nvPr/>
          </p:nvSpPr>
          <p:spPr bwMode="auto">
            <a:xfrm>
              <a:off x="2285" y="2515"/>
              <a:ext cx="705" cy="1037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susţine</a:t>
              </a:r>
            </a:p>
          </p:txBody>
        </p:sp>
        <p:sp>
          <p:nvSpPr>
            <p:cNvPr id="45074" name="Line 18"/>
            <p:cNvSpPr>
              <a:spLocks noChangeShapeType="1"/>
            </p:cNvSpPr>
            <p:nvPr/>
          </p:nvSpPr>
          <p:spPr bwMode="auto">
            <a:xfrm flipH="1">
              <a:off x="1781" y="3034"/>
              <a:ext cx="5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075" name="Group 19"/>
            <p:cNvGrpSpPr>
              <a:grpSpLocks/>
            </p:cNvGrpSpPr>
            <p:nvPr/>
          </p:nvGrpSpPr>
          <p:grpSpPr bwMode="auto">
            <a:xfrm>
              <a:off x="1812" y="2944"/>
              <a:ext cx="28" cy="172"/>
              <a:chOff x="3600" y="1584"/>
              <a:chExt cx="39" cy="144"/>
            </a:xfrm>
          </p:grpSpPr>
          <p:sp>
            <p:nvSpPr>
              <p:cNvPr id="45076" name="Line 20"/>
              <p:cNvSpPr>
                <a:spLocks noChangeShapeType="1"/>
              </p:cNvSpPr>
              <p:nvPr/>
            </p:nvSpPr>
            <p:spPr bwMode="auto">
              <a:xfrm>
                <a:off x="3600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7" name="Line 21"/>
              <p:cNvSpPr>
                <a:spLocks noChangeShapeType="1"/>
              </p:cNvSpPr>
              <p:nvPr/>
            </p:nvSpPr>
            <p:spPr bwMode="auto">
              <a:xfrm>
                <a:off x="3639" y="158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078" name="Group 22"/>
            <p:cNvGrpSpPr>
              <a:grpSpLocks/>
            </p:cNvGrpSpPr>
            <p:nvPr/>
          </p:nvGrpSpPr>
          <p:grpSpPr bwMode="auto">
            <a:xfrm>
              <a:off x="3493" y="2951"/>
              <a:ext cx="101" cy="173"/>
              <a:chOff x="4896" y="1584"/>
              <a:chExt cx="432" cy="288"/>
            </a:xfrm>
          </p:grpSpPr>
          <p:sp>
            <p:nvSpPr>
              <p:cNvPr id="45079" name="Line 23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0" name="Line 24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081" name="Oval 25"/>
            <p:cNvSpPr>
              <a:spLocks noChangeArrowheads="1"/>
            </p:cNvSpPr>
            <p:nvPr/>
          </p:nvSpPr>
          <p:spPr bwMode="auto">
            <a:xfrm>
              <a:off x="361" y="2515"/>
              <a:ext cx="634" cy="69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NUME</a:t>
              </a:r>
            </a:p>
          </p:txBody>
        </p:sp>
        <p:sp>
          <p:nvSpPr>
            <p:cNvPr id="45082" name="Line 26"/>
            <p:cNvSpPr>
              <a:spLocks noChangeShapeType="1"/>
            </p:cNvSpPr>
            <p:nvPr/>
          </p:nvSpPr>
          <p:spPr bwMode="auto">
            <a:xfrm>
              <a:off x="995" y="2861"/>
              <a:ext cx="182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3" name="Rectangle 27"/>
            <p:cNvSpPr>
              <a:spLocks noChangeArrowheads="1"/>
            </p:cNvSpPr>
            <p:nvPr/>
          </p:nvSpPr>
          <p:spPr bwMode="auto">
            <a:xfrm>
              <a:off x="2174" y="960"/>
              <a:ext cx="725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endParaRPr lang="ro-RO" sz="1400"/>
            </a:p>
            <a:p>
              <a:pPr algn="ctr"/>
              <a:r>
                <a:rPr lang="ro-RO" sz="1400"/>
                <a:t>CONTRACT</a:t>
              </a:r>
              <a:br>
                <a:rPr lang="ro-RO" sz="1400"/>
              </a:br>
              <a:r>
                <a:rPr lang="ro-RO" sz="1400"/>
                <a:t>DE STUDII</a:t>
              </a:r>
            </a:p>
          </p:txBody>
        </p:sp>
        <p:sp>
          <p:nvSpPr>
            <p:cNvPr id="45084" name="AutoShape 28"/>
            <p:cNvSpPr>
              <a:spLocks noChangeArrowheads="1"/>
            </p:cNvSpPr>
            <p:nvPr/>
          </p:nvSpPr>
          <p:spPr bwMode="auto">
            <a:xfrm>
              <a:off x="1287" y="960"/>
              <a:ext cx="705" cy="1037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/>
            </a:p>
            <a:p>
              <a:pPr algn="ctr"/>
              <a:r>
                <a:rPr lang="ro-RO" sz="1400"/>
                <a:t>are</a:t>
              </a:r>
            </a:p>
          </p:txBody>
        </p:sp>
        <p:sp>
          <p:nvSpPr>
            <p:cNvPr id="45085" name="Line 29"/>
            <p:cNvSpPr>
              <a:spLocks noChangeShapeType="1"/>
            </p:cNvSpPr>
            <p:nvPr/>
          </p:nvSpPr>
          <p:spPr bwMode="auto">
            <a:xfrm>
              <a:off x="1992" y="1478"/>
              <a:ext cx="1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6" name="Line 30"/>
            <p:cNvSpPr>
              <a:spLocks noChangeShapeType="1"/>
            </p:cNvSpPr>
            <p:nvPr/>
          </p:nvSpPr>
          <p:spPr bwMode="auto">
            <a:xfrm>
              <a:off x="1630" y="1997"/>
              <a:ext cx="0" cy="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7" name="Line 31"/>
            <p:cNvSpPr>
              <a:spLocks noChangeShapeType="1"/>
            </p:cNvSpPr>
            <p:nvPr/>
          </p:nvSpPr>
          <p:spPr bwMode="auto">
            <a:xfrm flipH="1" flipV="1">
              <a:off x="1590" y="2342"/>
              <a:ext cx="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8" name="Line 32"/>
            <p:cNvSpPr>
              <a:spLocks noChangeShapeType="1"/>
            </p:cNvSpPr>
            <p:nvPr/>
          </p:nvSpPr>
          <p:spPr bwMode="auto">
            <a:xfrm flipH="1" flipV="1">
              <a:off x="1590" y="2400"/>
              <a:ext cx="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089" name="Group 33"/>
            <p:cNvGrpSpPr>
              <a:grpSpLocks/>
            </p:cNvGrpSpPr>
            <p:nvPr/>
          </p:nvGrpSpPr>
          <p:grpSpPr bwMode="auto">
            <a:xfrm>
              <a:off x="2073" y="1382"/>
              <a:ext cx="101" cy="173"/>
              <a:chOff x="4896" y="1584"/>
              <a:chExt cx="432" cy="288"/>
            </a:xfrm>
          </p:grpSpPr>
          <p:sp>
            <p:nvSpPr>
              <p:cNvPr id="45090" name="Line 34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91" name="Line 35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092" name="Line 36"/>
            <p:cNvSpPr>
              <a:spLocks noChangeShapeType="1"/>
            </p:cNvSpPr>
            <p:nvPr/>
          </p:nvSpPr>
          <p:spPr bwMode="auto">
            <a:xfrm flipH="1">
              <a:off x="2053" y="1382"/>
              <a:ext cx="0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3" name="Oval 37"/>
            <p:cNvSpPr>
              <a:spLocks noChangeArrowheads="1"/>
            </p:cNvSpPr>
            <p:nvPr/>
          </p:nvSpPr>
          <p:spPr bwMode="auto">
            <a:xfrm>
              <a:off x="3080" y="960"/>
              <a:ext cx="1088" cy="69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 u="sng"/>
            </a:p>
            <a:p>
              <a:pPr algn="ctr"/>
              <a:r>
                <a:rPr lang="ro-RO" sz="1400" u="sng"/>
                <a:t>DISCIPLINĂ</a:t>
              </a:r>
            </a:p>
          </p:txBody>
        </p:sp>
        <p:sp>
          <p:nvSpPr>
            <p:cNvPr id="45094" name="Line 38"/>
            <p:cNvSpPr>
              <a:spLocks noChangeShapeType="1"/>
            </p:cNvSpPr>
            <p:nvPr/>
          </p:nvSpPr>
          <p:spPr bwMode="auto">
            <a:xfrm flipH="1">
              <a:off x="2899" y="1306"/>
              <a:ext cx="1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5" name="Oval 39"/>
            <p:cNvSpPr>
              <a:spLocks noChangeArrowheads="1"/>
            </p:cNvSpPr>
            <p:nvPr/>
          </p:nvSpPr>
          <p:spPr bwMode="auto">
            <a:xfrm>
              <a:off x="2718" y="1968"/>
              <a:ext cx="997" cy="5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ro-RO" sz="1400" u="sng"/>
            </a:p>
            <a:p>
              <a:pPr algn="ctr"/>
              <a:r>
                <a:rPr lang="ro-RO" sz="1400" u="sng"/>
                <a:t>SEMESTRU</a:t>
              </a:r>
            </a:p>
          </p:txBody>
        </p:sp>
        <p:sp>
          <p:nvSpPr>
            <p:cNvPr id="45096" name="Line 40"/>
            <p:cNvSpPr>
              <a:spLocks noChangeShapeType="1"/>
            </p:cNvSpPr>
            <p:nvPr/>
          </p:nvSpPr>
          <p:spPr bwMode="auto">
            <a:xfrm>
              <a:off x="2627" y="1824"/>
              <a:ext cx="363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1054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Domenii - exemple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 sz="280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AD58-7EB4-4F95-A346-B3844CD4B38E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2637-D333-4B39-BF8F-0F0D14B893DF}" type="slidenum">
              <a:rPr lang="en-US"/>
              <a:pPr/>
              <a:t>33</a:t>
            </a:fld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8001000" cy="158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/>
              <a:t>Nume: NUMĂR MATRICOL</a:t>
            </a:r>
          </a:p>
          <a:p>
            <a:pPr>
              <a:lnSpc>
                <a:spcPct val="90000"/>
              </a:lnSpc>
            </a:pPr>
            <a:r>
              <a:rPr lang="en-US" sz="1800"/>
              <a:t>Semnificaţie: Numărul de înregistrare a studentului în registrul matricol</a:t>
            </a:r>
          </a:p>
          <a:p>
            <a:pPr>
              <a:lnSpc>
                <a:spcPct val="90000"/>
              </a:lnSpc>
            </a:pPr>
            <a:r>
              <a:rPr lang="en-US" sz="1800"/>
              <a:t>Tip de date: </a:t>
            </a:r>
            <a:r>
              <a:rPr lang="en-US" sz="1800">
                <a:latin typeface="Courier New" pitchFamily="49" charset="-18"/>
              </a:rPr>
              <a:t>String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Format: </a:t>
            </a:r>
            <a:r>
              <a:rPr lang="en-US" sz="1800">
                <a:latin typeface="Courier New" pitchFamily="49" charset="-18"/>
              </a:rPr>
              <a:t>nnnn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Unicitate: trebuie să fie unic</a:t>
            </a:r>
          </a:p>
          <a:p>
            <a:pPr>
              <a:lnSpc>
                <a:spcPct val="90000"/>
              </a:lnSpc>
            </a:pPr>
            <a:r>
              <a:rPr lang="en-US" sz="1800"/>
              <a:t>Null: trebuie să fie nenul</a:t>
            </a:r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04800" y="3228975"/>
            <a:ext cx="8001000" cy="2825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4572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/>
              <a:t>Nume: CODIFICARE DISCIPLINĂ</a:t>
            </a:r>
          </a:p>
          <a:p>
            <a:pPr>
              <a:lnSpc>
                <a:spcPct val="90000"/>
              </a:lnSpc>
            </a:pPr>
            <a:r>
              <a:rPr lang="en-US" sz="1800"/>
              <a:t>Semnificaţie: Identifică unic o disciplină din planul de învăţământ al unei specializări</a:t>
            </a:r>
          </a:p>
          <a:p>
            <a:pPr>
              <a:lnSpc>
                <a:spcPct val="90000"/>
              </a:lnSpc>
            </a:pPr>
            <a:r>
              <a:rPr lang="en-US" sz="1800"/>
              <a:t>Tip de date: String</a:t>
            </a:r>
          </a:p>
          <a:p>
            <a:pPr>
              <a:lnSpc>
                <a:spcPct val="90000"/>
              </a:lnSpc>
            </a:pPr>
            <a:r>
              <a:rPr lang="en-US" sz="1800"/>
              <a:t>Format: </a:t>
            </a:r>
            <a:r>
              <a:rPr lang="en-US" sz="1800">
                <a:latin typeface="Courier New" pitchFamily="49" charset="-18"/>
              </a:rPr>
              <a:t>FSasnn</a:t>
            </a:r>
            <a:r>
              <a:rPr lang="en-US" sz="1800"/>
              <a:t> unde: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r>
              <a:rPr lang="en-US" sz="1800">
                <a:latin typeface="Courier New" pitchFamily="49" charset="-18"/>
              </a:rPr>
              <a:t>F</a:t>
            </a:r>
            <a:r>
              <a:rPr lang="en-US" sz="1800"/>
              <a:t> - codul facultăţii (literă, vezi codificarea facultăţilor la nivel de universitate)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r>
              <a:rPr lang="en-US" sz="1800">
                <a:latin typeface="Courier New" pitchFamily="49" charset="-18"/>
              </a:rPr>
              <a:t>S</a:t>
            </a:r>
            <a:r>
              <a:rPr lang="en-US" sz="1800"/>
              <a:t> - codul specializării (literă, vezi codificarea specializărilor dintr-o facultate)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r>
              <a:rPr lang="en-US" sz="1800">
                <a:latin typeface="Courier New" pitchFamily="49" charset="-18"/>
              </a:rPr>
              <a:t>a</a:t>
            </a:r>
            <a:r>
              <a:rPr lang="en-US" sz="1800"/>
              <a:t> - anul de studii (număr, între 1 şi numărul de ani de studii pentru specializare)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r>
              <a:rPr lang="en-US" sz="1800">
                <a:latin typeface="Courier New" pitchFamily="49" charset="-18"/>
              </a:rPr>
              <a:t>s</a:t>
            </a:r>
            <a:r>
              <a:rPr lang="en-US" sz="1800"/>
              <a:t> - semestrul din an (1, 2)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r>
              <a:rPr lang="en-US" sz="1800">
                <a:latin typeface="Courier New" pitchFamily="49" charset="-18"/>
              </a:rPr>
              <a:t>nn</a:t>
            </a:r>
            <a:r>
              <a:rPr lang="en-US" sz="1800"/>
              <a:t> - număr de ordine (00-99)</a:t>
            </a:r>
          </a:p>
          <a:p>
            <a:pPr>
              <a:lnSpc>
                <a:spcPct val="90000"/>
              </a:lnSpc>
            </a:pPr>
            <a:r>
              <a:rPr lang="en-US" sz="1800"/>
              <a:t>Unicitate: pentru </a:t>
            </a:r>
            <a:r>
              <a:rPr lang="en-US" sz="1800">
                <a:latin typeface="Courier New" pitchFamily="49" charset="-18"/>
              </a:rPr>
              <a:t>FSas</a:t>
            </a:r>
            <a:r>
              <a:rPr lang="en-US" sz="1800"/>
              <a:t> </a:t>
            </a:r>
            <a:r>
              <a:rPr lang="en-US" sz="1800">
                <a:latin typeface="Courier New" pitchFamily="49" charset="-18"/>
              </a:rPr>
              <a:t>nn</a:t>
            </a:r>
            <a:r>
              <a:rPr lang="en-US" sz="1800"/>
              <a:t> trebuie să fie unic</a:t>
            </a:r>
          </a:p>
          <a:p>
            <a:pPr>
              <a:lnSpc>
                <a:spcPct val="90000"/>
              </a:lnSpc>
            </a:pPr>
            <a:r>
              <a:rPr lang="en-US" sz="1800"/>
              <a:t>Null: trebuie să fie nenul</a:t>
            </a:r>
            <a:endParaRPr lang="en-US" sz="2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839200" cy="49530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Operaţii de declanşare (triggers)</a:t>
            </a:r>
          </a:p>
          <a:p>
            <a:pPr lvl="1">
              <a:lnSpc>
                <a:spcPct val="60000"/>
              </a:lnSpc>
            </a:pPr>
            <a:r>
              <a:rPr lang="en-US" sz="2400"/>
              <a:t>aserţiuni sau reguli care guvernează validitatea operaţiilor de manipulare a datelor:</a:t>
            </a:r>
          </a:p>
          <a:p>
            <a:pPr lvl="2">
              <a:lnSpc>
                <a:spcPct val="60000"/>
              </a:lnSpc>
            </a:pPr>
            <a:r>
              <a:rPr lang="en-US" sz="2000"/>
              <a:t>adăugarea (inserarea) de noi instanţe a entităţii</a:t>
            </a:r>
          </a:p>
          <a:p>
            <a:pPr lvl="2">
              <a:lnSpc>
                <a:spcPct val="60000"/>
              </a:lnSpc>
            </a:pPr>
            <a:r>
              <a:rPr lang="en-US" sz="2000"/>
              <a:t>actualizarea (modificarea) de instanţe ale entităţii</a:t>
            </a:r>
          </a:p>
          <a:p>
            <a:pPr lvl="2">
              <a:lnSpc>
                <a:spcPct val="60000"/>
              </a:lnSpc>
            </a:pPr>
            <a:r>
              <a:rPr lang="en-US" sz="2000"/>
              <a:t>ştergerea de instanţe ale entităţii</a:t>
            </a:r>
          </a:p>
          <a:p>
            <a:pPr lvl="1">
              <a:lnSpc>
                <a:spcPct val="60000"/>
              </a:lnSpc>
            </a:pPr>
            <a:r>
              <a:rPr lang="en-US" sz="2400"/>
              <a:t>se referă la</a:t>
            </a:r>
          </a:p>
          <a:p>
            <a:pPr lvl="2">
              <a:lnSpc>
                <a:spcPct val="60000"/>
              </a:lnSpc>
            </a:pPr>
            <a:r>
              <a:rPr lang="en-US" sz="2000"/>
              <a:t>atributele unei singure entităţi</a:t>
            </a:r>
          </a:p>
          <a:p>
            <a:pPr lvl="2">
              <a:lnSpc>
                <a:spcPct val="60000"/>
              </a:lnSpc>
            </a:pPr>
            <a:r>
              <a:rPr lang="en-US" sz="2000"/>
              <a:t>atributele mai multor entităţi din model</a:t>
            </a:r>
          </a:p>
          <a:p>
            <a:pPr lvl="1">
              <a:lnSpc>
                <a:spcPct val="60000"/>
              </a:lnSpc>
            </a:pPr>
            <a:r>
              <a:rPr lang="en-US" sz="2400"/>
              <a:t>specificarea conţine</a:t>
            </a:r>
          </a:p>
          <a:p>
            <a:pPr lvl="2">
              <a:lnSpc>
                <a:spcPct val="60000"/>
              </a:lnSpc>
            </a:pPr>
            <a:r>
              <a:rPr lang="en-US" sz="2000" i="1"/>
              <a:t>regula utilizator</a:t>
            </a:r>
            <a:r>
              <a:rPr lang="en-US" sz="2000"/>
              <a:t> (user rule)</a:t>
            </a:r>
          </a:p>
          <a:p>
            <a:pPr lvl="3">
              <a:lnSpc>
                <a:spcPct val="60000"/>
              </a:lnSpc>
            </a:pPr>
            <a:r>
              <a:rPr lang="en-US" sz="1800"/>
              <a:t>o propoziţie concisă ce exprimă regula din domeniul problemei care este întărită prin operaţia de declanşare</a:t>
            </a:r>
          </a:p>
          <a:p>
            <a:pPr lvl="2">
              <a:lnSpc>
                <a:spcPct val="60000"/>
              </a:lnSpc>
            </a:pPr>
            <a:r>
              <a:rPr lang="en-US" sz="2000" i="1"/>
              <a:t>evenimentul</a:t>
            </a:r>
          </a:p>
          <a:p>
            <a:pPr lvl="3">
              <a:lnSpc>
                <a:spcPct val="60000"/>
              </a:lnSpc>
            </a:pPr>
            <a:r>
              <a:rPr lang="en-US" sz="1800"/>
              <a:t>operaţia de manipulare a datelor (adăugare/inserare, modificare sau ştergere) care iniţiază operaţia de declanşare</a:t>
            </a:r>
          </a:p>
          <a:p>
            <a:pPr lvl="2">
              <a:lnSpc>
                <a:spcPct val="60000"/>
              </a:lnSpc>
            </a:pPr>
            <a:r>
              <a:rPr lang="en-US" sz="2000" i="1"/>
              <a:t>numele entităţii</a:t>
            </a:r>
            <a:r>
              <a:rPr lang="en-US" sz="2000"/>
              <a:t> ale cărei instanţe sunt accesate şi/sau modificate</a:t>
            </a:r>
          </a:p>
          <a:p>
            <a:pPr lvl="2">
              <a:lnSpc>
                <a:spcPct val="60000"/>
              </a:lnSpc>
            </a:pPr>
            <a:r>
              <a:rPr lang="en-US" sz="2000" i="1"/>
              <a:t>condiţia</a:t>
            </a:r>
            <a:r>
              <a:rPr lang="en-US" sz="2000"/>
              <a:t> care provoacă declanşarea operaţiei</a:t>
            </a:r>
          </a:p>
          <a:p>
            <a:pPr lvl="2">
              <a:lnSpc>
                <a:spcPct val="60000"/>
              </a:lnSpc>
            </a:pPr>
            <a:r>
              <a:rPr lang="en-US" sz="2000" i="1"/>
              <a:t>acţiunea</a:t>
            </a:r>
            <a:r>
              <a:rPr lang="en-US" sz="2000"/>
              <a:t> care se efectuează când operaţia se declanşează.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C086-4A66-41C7-8C9E-32BB657D03B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4BBEF-EF29-4852-BACA-FDA2B0853713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839200" cy="48768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Operaţii de declanşare (triggering operations) - exemplu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F4B8-0DE9-46E4-85EF-2D93AED4CF0C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6F62-35DC-47E0-97E7-09A7498A6404}" type="slidenum">
              <a:rPr lang="en-US"/>
              <a:pPr/>
              <a:t>35</a:t>
            </a:fld>
            <a:endParaRPr lang="en-US"/>
          </a:p>
        </p:txBody>
      </p:sp>
      <p:sp>
        <p:nvSpPr>
          <p:cNvPr id="48132" name="Text Box 1028"/>
          <p:cNvSpPr txBox="1">
            <a:spLocks noChangeArrowheads="1"/>
          </p:cNvSpPr>
          <p:nvPr/>
        </p:nvSpPr>
        <p:spPr bwMode="auto">
          <a:xfrm>
            <a:off x="381000" y="1990725"/>
            <a:ext cx="838200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/>
              <a:t>Regulă utilizator</a:t>
            </a:r>
            <a:r>
              <a:rPr lang="en-US"/>
              <a:t>: Un student poate să susţină examene doar la disciplinele din contractul său de studii.</a:t>
            </a:r>
          </a:p>
          <a:p>
            <a:r>
              <a:rPr lang="en-US" i="1"/>
              <a:t>Eveniment</a:t>
            </a:r>
            <a:r>
              <a:rPr lang="en-US"/>
              <a:t>: Inserare</a:t>
            </a:r>
          </a:p>
          <a:p>
            <a:r>
              <a:rPr lang="en-US" i="1"/>
              <a:t>Nume entitate</a:t>
            </a:r>
            <a:r>
              <a:rPr lang="en-US"/>
              <a:t>: EXAMEN</a:t>
            </a:r>
          </a:p>
          <a:p>
            <a:r>
              <a:rPr lang="en-US" i="1"/>
              <a:t>Condiţie</a:t>
            </a:r>
            <a:r>
              <a:rPr lang="en-US"/>
              <a:t>: EXAMEN.DISCIPLINĂ nu este în [CONTRACT DE STUDII]</a:t>
            </a:r>
            <a:r>
              <a:rPr lang="ro-RO"/>
              <a:t>.DISCIPLINĂ pentru acelaşi STUDENT</a:t>
            </a:r>
          </a:p>
          <a:p>
            <a:r>
              <a:rPr lang="en-US" i="1"/>
              <a:t>Acţiune</a:t>
            </a:r>
            <a:r>
              <a:rPr lang="en-US"/>
              <a:t>: Respinge tranzacţia de inserare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Implementarea regulilor domeniului problemei</a:t>
            </a:r>
          </a:p>
          <a:p>
            <a:pPr>
              <a:lnSpc>
                <a:spcPct val="60000"/>
              </a:lnSpc>
            </a:pPr>
            <a:r>
              <a:rPr lang="en-US" sz="2400"/>
              <a:t>(a) în procedurile de prelucrare</a:t>
            </a:r>
          </a:p>
          <a:p>
            <a:pPr>
              <a:lnSpc>
                <a:spcPct val="60000"/>
              </a:lnSpc>
            </a:pPr>
            <a:r>
              <a:rPr lang="en-US" sz="2400"/>
              <a:t>(b) în depozitul SGBD-ului</a:t>
            </a:r>
          </a:p>
          <a:p>
            <a:pPr>
              <a:lnSpc>
                <a:spcPct val="60000"/>
              </a:lnSpc>
            </a:pPr>
            <a:r>
              <a:rPr lang="en-US" sz="2400"/>
              <a:t>(c) în obiectele specifice domeniului problemei (business objects)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 sz="2400"/>
          </a:p>
          <a:p>
            <a:pPr>
              <a:lnSpc>
                <a:spcPct val="70000"/>
              </a:lnSpc>
              <a:buFontTx/>
              <a:buNone/>
            </a:pPr>
            <a:r>
              <a:rPr lang="en-US" sz="2400"/>
              <a:t>(a) în procedurile de prelucrare</a:t>
            </a:r>
          </a:p>
          <a:p>
            <a:pPr lvl="1">
              <a:lnSpc>
                <a:spcPct val="70000"/>
              </a:lnSpc>
            </a:pPr>
            <a:r>
              <a:rPr lang="en-US" sz="2400"/>
              <a:t>aplicaţii clasice (SGBD clasice, SGF)</a:t>
            </a:r>
          </a:p>
          <a:p>
            <a:pPr lvl="1">
              <a:lnSpc>
                <a:spcPct val="70000"/>
              </a:lnSpc>
            </a:pPr>
            <a:r>
              <a:rPr lang="en-US" sz="2400"/>
              <a:t>se foloseşte limbajul de programare (de manipulare a datelor)</a:t>
            </a:r>
          </a:p>
          <a:p>
            <a:pPr lvl="1">
              <a:lnSpc>
                <a:spcPct val="70000"/>
              </a:lnSpc>
            </a:pPr>
            <a:r>
              <a:rPr lang="en-US" sz="2400"/>
              <a:t>programatorul de aplicaţie face totul</a:t>
            </a:r>
          </a:p>
          <a:p>
            <a:pPr lvl="1">
              <a:lnSpc>
                <a:spcPct val="70000"/>
              </a:lnSpc>
            </a:pPr>
            <a:r>
              <a:rPr lang="en-US" sz="2400"/>
              <a:t>dezavantaje</a:t>
            </a:r>
          </a:p>
          <a:p>
            <a:pPr lvl="2">
              <a:lnSpc>
                <a:spcPct val="70000"/>
              </a:lnSpc>
            </a:pPr>
            <a:r>
              <a:rPr lang="en-US" sz="2000"/>
              <a:t>redundanţă</a:t>
            </a:r>
          </a:p>
          <a:p>
            <a:pPr lvl="2">
              <a:lnSpc>
                <a:spcPct val="70000"/>
              </a:lnSpc>
            </a:pPr>
            <a:r>
              <a:rPr lang="en-US" sz="2000"/>
              <a:t>întreţinere greoaie</a:t>
            </a:r>
          </a:p>
          <a:p>
            <a:pPr lvl="3">
              <a:lnSpc>
                <a:spcPct val="70000"/>
              </a:lnSpc>
            </a:pPr>
            <a:r>
              <a:rPr lang="en-US" sz="1800"/>
              <a:t>modificarea unei reguli afectează mai multe proceduri</a:t>
            </a:r>
          </a:p>
          <a:p>
            <a:pPr lvl="3">
              <a:lnSpc>
                <a:spcPct val="70000"/>
              </a:lnSpc>
            </a:pPr>
            <a:r>
              <a:rPr lang="en-US" sz="1800"/>
              <a:t>modificări consistente?</a:t>
            </a:r>
          </a:p>
          <a:p>
            <a:pPr lvl="4">
              <a:lnSpc>
                <a:spcPct val="70000"/>
              </a:lnSpc>
            </a:pPr>
            <a:r>
              <a:rPr lang="en-US" sz="1800"/>
              <a:t>Am modificat în toate locurile? </a:t>
            </a:r>
          </a:p>
          <a:p>
            <a:pPr lvl="2">
              <a:lnSpc>
                <a:spcPct val="70000"/>
              </a:lnSpc>
            </a:pPr>
            <a:r>
              <a:rPr lang="en-US" sz="2000"/>
              <a:t>policalificarea programatorului de aplicaţie - costuri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AFE56-49A7-465F-8C5E-A08BAD12FB0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D696E-FFE4-4014-90BA-A1ED5D64E96C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Implementarea regulilor domeniului problemei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(b) în depozitul SGBD-ului (repository)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SGBD moderne (2 tier client-server)</a:t>
            </a:r>
          </a:p>
          <a:p>
            <a:pPr lvl="2">
              <a:lnSpc>
                <a:spcPct val="50000"/>
              </a:lnSpc>
            </a:pPr>
            <a:r>
              <a:rPr lang="en-US" sz="1800"/>
              <a:t>server de date</a:t>
            </a:r>
          </a:p>
          <a:p>
            <a:pPr lvl="3">
              <a:lnSpc>
                <a:spcPct val="50000"/>
              </a:lnSpc>
            </a:pPr>
            <a:r>
              <a:rPr lang="en-US" sz="1600"/>
              <a:t>definiţii, prelucrări</a:t>
            </a:r>
          </a:p>
          <a:p>
            <a:pPr lvl="2">
              <a:lnSpc>
                <a:spcPct val="50000"/>
              </a:lnSpc>
            </a:pPr>
            <a:r>
              <a:rPr lang="en-US" sz="1800"/>
              <a:t>client</a:t>
            </a:r>
          </a:p>
          <a:p>
            <a:pPr lvl="3">
              <a:lnSpc>
                <a:spcPct val="50000"/>
              </a:lnSpc>
            </a:pPr>
            <a:r>
              <a:rPr lang="en-US" sz="1600"/>
              <a:t>prezentare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depozitul de definiţii al SGBD-ului va conţine şi specificări pentru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domenii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restricţii de integritate referenţială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operaţii de declanşare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se folosesc limbajele de descriere, manipulare, interogare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este în sarcina administratorului bazei de date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avantaje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separarea responsabilităţilor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administratorul bazei de date: întreţine modelul de date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programatorul de aplicaţie: scrie cod pentru prelucrările specifice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aplicarea consistentă a regulilor domeniului problemei pentru BD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costuri de întreţinere reduse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erori mai puţine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dezavantaje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încărcarea serverului şi a reţelei de comunicaţie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portabilitate redusă (toate regulile sunt dependente de SGBD-ul ales)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36263-C6E3-4926-903E-268035434066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C7C8-86EF-4056-85E7-F9E8FFE2320D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(business rules)</a:t>
            </a:r>
            <a:r>
              <a:rPr lang="en-US" sz="2000" dirty="0"/>
              <a:t> (cont)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Implementarea regulilor domeniului problemei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000"/>
              <a:t>(c) în obiectele specifice domeniului problemei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SGBD moderne (3- sau n-tier client-server)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server de date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memorare + regăsire date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nivel intermediar middle tier(s) - servere de componente (aplicaţii)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logica aplicaţiei (business logic) se exprimă prin obiectele domeniului problemei</a:t>
            </a:r>
          </a:p>
          <a:p>
            <a:pPr lvl="3">
              <a:lnSpc>
                <a:spcPct val="60000"/>
              </a:lnSpc>
            </a:pPr>
            <a:r>
              <a:rPr lang="en-US" sz="1600" i="1"/>
              <a:t>intermediar</a:t>
            </a:r>
            <a:r>
              <a:rPr lang="en-US" sz="1600"/>
              <a:t> între server şi client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client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prezentare, interfaţă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nivelul intermediar conţine şi implementarea regulilor domeniului problemei, înglobată în obiectele domeniului problemei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se folosesc limbaje de programare generale, independente de serverul de date sau de client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este în sarcina programatorului de componente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avantaje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separarea responsabilităţilor este şi mai strictă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administratorul bazei de date: întreţine modelul de date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programatorul de componente: implementează logica aplicaţiei</a:t>
            </a:r>
          </a:p>
          <a:p>
            <a:pPr lvl="3">
              <a:lnSpc>
                <a:spcPct val="60000"/>
              </a:lnSpc>
            </a:pPr>
            <a:r>
              <a:rPr lang="en-US" sz="1600"/>
              <a:t>programatorul de aplicaţie: scrie cod pentru aplicaţiile client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decongestionarea serverului de date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portabilitate multiplatformă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costuri de întreţinere reduse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erori mai puţine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97E3C-3C3B-482B-80D4-2D0510B4818A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38DD-0E98-4972-A78D-48914EB34E99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6096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Paşi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datelor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839200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800"/>
              <a:t>Modelarea datelor - puncte de vedere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(a) aria de cuprindere a modelului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de date al organizaţiei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de date al unei arii de activitate a organizaţiei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de date al unei aplicaţii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(b) nivelul de abstractizare a modelului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conceptual de date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foloseşte numai elemente din domeniul problemei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logic de date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foloseşte şi elemente din domeniul soluţiei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model fizic de date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foloseşte numai elemente din domeniul soluţiei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dependent de arhitectura hard şi soft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(c) etapa din ciclul de dezvoltare în care se elaborează modelul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ingineria de sistem- modele conceptuale</a:t>
            </a:r>
          </a:p>
          <a:p>
            <a:pPr lvl="2">
              <a:lnSpc>
                <a:spcPct val="60000"/>
              </a:lnSpc>
            </a:pPr>
            <a:r>
              <a:rPr lang="en-US" sz="1800" i="1"/>
              <a:t>modelul de date al organizaţiei</a:t>
            </a:r>
            <a:r>
              <a:rPr lang="en-US" sz="1800"/>
              <a:t> </a:t>
            </a:r>
          </a:p>
          <a:p>
            <a:pPr lvl="2">
              <a:lnSpc>
                <a:spcPct val="60000"/>
              </a:lnSpc>
            </a:pPr>
            <a:r>
              <a:rPr lang="en-US" sz="1800" i="1"/>
              <a:t>modelul de date al ariei de activitate</a:t>
            </a:r>
            <a:endParaRPr lang="en-US" sz="1800"/>
          </a:p>
          <a:p>
            <a:pPr lvl="1">
              <a:lnSpc>
                <a:spcPct val="60000"/>
              </a:lnSpc>
            </a:pPr>
            <a:r>
              <a:rPr lang="en-US" sz="2000"/>
              <a:t>analiză - modele conceptuale</a:t>
            </a:r>
          </a:p>
          <a:p>
            <a:pPr lvl="2">
              <a:lnSpc>
                <a:spcPct val="60000"/>
              </a:lnSpc>
            </a:pPr>
            <a:r>
              <a:rPr lang="en-US" sz="1800" i="1"/>
              <a:t>modelul de date al contextului aplicaţiei</a:t>
            </a:r>
            <a:endParaRPr lang="en-US" sz="1800"/>
          </a:p>
          <a:p>
            <a:pPr lvl="2">
              <a:lnSpc>
                <a:spcPct val="60000"/>
              </a:lnSpc>
            </a:pPr>
            <a:r>
              <a:rPr lang="en-US" sz="1800"/>
              <a:t>modelul conceptual de date al aplicaţiei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proiectare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logică - modelul logic de date al aplicaţiei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fizică - modelul fizic de date al aplicaţiei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A8693-B029-4EB3-AE64-7090A97FBBF7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D82F-F187-4A11-AF8F-65F51A41926E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Notaţii E-R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/>
              <a:t>Simboluri de bază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/>
              <a:t>Gradul relaţiilor</a:t>
            </a:r>
          </a:p>
        </p:txBody>
      </p:sp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06C14-1779-4E93-A99C-BC8FBC756C75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7E11-890F-46A6-9416-021703C0073C}" type="slidenum">
              <a:rPr lang="en-US"/>
              <a:pPr/>
              <a:t>4</a:t>
            </a:fld>
            <a:endParaRPr lang="en-US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304800" y="2378075"/>
            <a:ext cx="6911474" cy="822325"/>
            <a:chOff x="1728" y="1440"/>
            <a:chExt cx="6768" cy="129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1728" y="1440"/>
              <a:ext cx="1296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1728" y="2160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Entitate</a:t>
              </a:r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3456" y="1440"/>
              <a:ext cx="576" cy="576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3168" y="2160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Relaţie</a:t>
              </a: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4176" y="2160"/>
              <a:ext cx="1440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Cheie primară</a:t>
              </a:r>
            </a:p>
          </p:txBody>
        </p:sp>
        <p:grpSp>
          <p:nvGrpSpPr>
            <p:cNvPr id="18442" name="Group 10"/>
            <p:cNvGrpSpPr>
              <a:grpSpLocks/>
            </p:cNvGrpSpPr>
            <p:nvPr/>
          </p:nvGrpSpPr>
          <p:grpSpPr bwMode="auto">
            <a:xfrm>
              <a:off x="4464" y="1440"/>
              <a:ext cx="864" cy="576"/>
              <a:chOff x="4176" y="1440"/>
              <a:chExt cx="864" cy="576"/>
            </a:xfrm>
          </p:grpSpPr>
          <p:sp>
            <p:nvSpPr>
              <p:cNvPr id="18443" name="Oval 11"/>
              <p:cNvSpPr>
                <a:spLocks noChangeArrowheads="1"/>
              </p:cNvSpPr>
              <p:nvPr/>
            </p:nvSpPr>
            <p:spPr bwMode="auto">
              <a:xfrm>
                <a:off x="4176" y="1440"/>
                <a:ext cx="864" cy="5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4" name="Line 12"/>
              <p:cNvSpPr>
                <a:spLocks noChangeShapeType="1"/>
              </p:cNvSpPr>
              <p:nvPr/>
            </p:nvSpPr>
            <p:spPr bwMode="auto">
              <a:xfrm>
                <a:off x="4245" y="1758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45" name="Oval 13"/>
            <p:cNvSpPr>
              <a:spLocks noChangeArrowheads="1"/>
            </p:cNvSpPr>
            <p:nvPr/>
          </p:nvSpPr>
          <p:spPr bwMode="auto">
            <a:xfrm>
              <a:off x="5760" y="1440"/>
              <a:ext cx="1008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5616" y="2160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Atribut</a:t>
              </a:r>
            </a:p>
          </p:txBody>
        </p:sp>
        <p:sp>
          <p:nvSpPr>
            <p:cNvPr id="18447" name="Oval 15"/>
            <p:cNvSpPr>
              <a:spLocks noChangeArrowheads="1"/>
            </p:cNvSpPr>
            <p:nvPr/>
          </p:nvSpPr>
          <p:spPr bwMode="auto">
            <a:xfrm>
              <a:off x="7200" y="1440"/>
              <a:ext cx="1008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6912" y="2160"/>
              <a:ext cx="1584" cy="5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Atribut cu valori multiple</a:t>
              </a:r>
            </a:p>
          </p:txBody>
        </p:sp>
        <p:sp>
          <p:nvSpPr>
            <p:cNvPr id="18449" name="Oval 17"/>
            <p:cNvSpPr>
              <a:spLocks noChangeArrowheads="1"/>
            </p:cNvSpPr>
            <p:nvPr/>
          </p:nvSpPr>
          <p:spPr bwMode="auto">
            <a:xfrm>
              <a:off x="7269" y="1509"/>
              <a:ext cx="864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53" name="Group 21"/>
          <p:cNvGrpSpPr>
            <a:grpSpLocks/>
          </p:cNvGrpSpPr>
          <p:nvPr/>
        </p:nvGrpSpPr>
        <p:grpSpPr bwMode="auto">
          <a:xfrm>
            <a:off x="304800" y="4402138"/>
            <a:ext cx="8382000" cy="1465262"/>
            <a:chOff x="2016" y="3744"/>
            <a:chExt cx="8352" cy="2307"/>
          </a:xfrm>
        </p:grpSpPr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2016" y="4032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AutoShape 23"/>
            <p:cNvSpPr>
              <a:spLocks noChangeArrowheads="1"/>
            </p:cNvSpPr>
            <p:nvPr/>
          </p:nvSpPr>
          <p:spPr bwMode="auto">
            <a:xfrm>
              <a:off x="3312" y="4032"/>
              <a:ext cx="576" cy="576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flipV="1">
              <a:off x="2592" y="374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Line 25"/>
            <p:cNvSpPr>
              <a:spLocks noChangeShapeType="1"/>
            </p:cNvSpPr>
            <p:nvPr/>
          </p:nvSpPr>
          <p:spPr bwMode="auto">
            <a:xfrm>
              <a:off x="2592" y="3744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Line 26"/>
            <p:cNvSpPr>
              <a:spLocks noChangeShapeType="1"/>
            </p:cNvSpPr>
            <p:nvPr/>
          </p:nvSpPr>
          <p:spPr bwMode="auto">
            <a:xfrm>
              <a:off x="3600" y="374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27"/>
            <p:cNvSpPr>
              <a:spLocks noChangeShapeType="1"/>
            </p:cNvSpPr>
            <p:nvPr/>
          </p:nvSpPr>
          <p:spPr bwMode="auto">
            <a:xfrm>
              <a:off x="2592" y="4608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Line 28"/>
            <p:cNvSpPr>
              <a:spLocks noChangeShapeType="1"/>
            </p:cNvSpPr>
            <p:nvPr/>
          </p:nvSpPr>
          <p:spPr bwMode="auto">
            <a:xfrm>
              <a:off x="2592" y="4896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1" name="Line 29"/>
            <p:cNvSpPr>
              <a:spLocks noChangeShapeType="1"/>
            </p:cNvSpPr>
            <p:nvPr/>
          </p:nvSpPr>
          <p:spPr bwMode="auto">
            <a:xfrm flipV="1">
              <a:off x="3600" y="4608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4176" y="4032"/>
              <a:ext cx="86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6192" y="4032"/>
              <a:ext cx="86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AutoShape 32"/>
            <p:cNvSpPr>
              <a:spLocks noChangeArrowheads="1"/>
            </p:cNvSpPr>
            <p:nvPr/>
          </p:nvSpPr>
          <p:spPr bwMode="auto">
            <a:xfrm>
              <a:off x="5328" y="4032"/>
              <a:ext cx="576" cy="576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7488" y="4032"/>
              <a:ext cx="86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9504" y="4032"/>
              <a:ext cx="86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AutoShape 35"/>
            <p:cNvSpPr>
              <a:spLocks noChangeArrowheads="1"/>
            </p:cNvSpPr>
            <p:nvPr/>
          </p:nvSpPr>
          <p:spPr bwMode="auto">
            <a:xfrm>
              <a:off x="8640" y="4032"/>
              <a:ext cx="576" cy="576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5040" y="432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>
              <a:off x="5904" y="432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8496" y="4896"/>
              <a:ext cx="86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Line 39"/>
            <p:cNvSpPr>
              <a:spLocks noChangeShapeType="1"/>
            </p:cNvSpPr>
            <p:nvPr/>
          </p:nvSpPr>
          <p:spPr bwMode="auto">
            <a:xfrm>
              <a:off x="8352" y="432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Line 40"/>
            <p:cNvSpPr>
              <a:spLocks noChangeShapeType="1"/>
            </p:cNvSpPr>
            <p:nvPr/>
          </p:nvSpPr>
          <p:spPr bwMode="auto">
            <a:xfrm>
              <a:off x="9216" y="4320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Line 41"/>
            <p:cNvSpPr>
              <a:spLocks noChangeShapeType="1"/>
            </p:cNvSpPr>
            <p:nvPr/>
          </p:nvSpPr>
          <p:spPr bwMode="auto">
            <a:xfrm>
              <a:off x="8928" y="4608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Text Box 42"/>
            <p:cNvSpPr txBox="1">
              <a:spLocks noChangeArrowheads="1"/>
            </p:cNvSpPr>
            <p:nvPr/>
          </p:nvSpPr>
          <p:spPr bwMode="auto">
            <a:xfrm>
              <a:off x="2592" y="5619"/>
              <a:ext cx="1008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Unară</a:t>
              </a:r>
            </a:p>
          </p:txBody>
        </p:sp>
        <p:sp>
          <p:nvSpPr>
            <p:cNvPr id="18475" name="Text Box 43"/>
            <p:cNvSpPr txBox="1">
              <a:spLocks noChangeArrowheads="1"/>
            </p:cNvSpPr>
            <p:nvPr/>
          </p:nvSpPr>
          <p:spPr bwMode="auto">
            <a:xfrm>
              <a:off x="5040" y="5616"/>
              <a:ext cx="1008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Binară</a:t>
              </a:r>
            </a:p>
          </p:txBody>
        </p:sp>
        <p:sp>
          <p:nvSpPr>
            <p:cNvPr id="18476" name="Text Box 44"/>
            <p:cNvSpPr txBox="1">
              <a:spLocks noChangeArrowheads="1"/>
            </p:cNvSpPr>
            <p:nvPr/>
          </p:nvSpPr>
          <p:spPr bwMode="auto">
            <a:xfrm>
              <a:off x="8352" y="5616"/>
              <a:ext cx="1008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/>
                <a:t>Ternară</a:t>
              </a: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6096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Paşi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8839200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Modelul de date al organizaţiei 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sinonim: model subiect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conţine entităţile principale pentru care conducerea are nevoie de informaţie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modalităţi de exprimare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E-R: entităţi, relaţii (fără atribute, cardinalităţi şi grade)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model obiect (relaţii între clase, fără câmpuri şi metode)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este întreţinut de administratorul BD a organizaţiei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Modelul de date al ariei de activitate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arie de activitate: grup de activităţi înrudite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conţine toate entităţile specifice ariei de activitate din modelul de date al organizaţiei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modalităţi de exprimare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E-R: entităţi, relaţii, atribute, subtipuri, cardinalităţi şi grade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model obiect: definiţii complete de clase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este întreţinut de administratorul BD a organizaţiei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Modelul de date al contextului aplicaţiei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în etapa de recunoaştere a problemei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conţine toate entităţile din modelul ariei de activitate în care se încadrează problema de rezolvat care sunt afectate de aplicaţie</a:t>
            </a:r>
          </a:p>
          <a:p>
            <a:pPr lvl="1">
              <a:lnSpc>
                <a:spcPct val="60000"/>
              </a:lnSpc>
            </a:pPr>
            <a:r>
              <a:rPr lang="en-US" sz="2000"/>
              <a:t>permite identificarea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entităţilor proprii aplicaţiei</a:t>
            </a:r>
          </a:p>
          <a:p>
            <a:pPr lvl="2">
              <a:lnSpc>
                <a:spcPct val="60000"/>
              </a:lnSpc>
            </a:pPr>
            <a:r>
              <a:rPr lang="en-US" sz="1800"/>
              <a:t>entităţilor externe folosite de aplicaţie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9945-DC1C-4338-8CEF-080ED9238AF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9A0AF-1F4C-4D3E-800B-0C5B9399257C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400"/>
              <a:t>Sursa:</a:t>
            </a:r>
            <a:r>
              <a:rPr lang="ro-RO" sz="1600"/>
              <a:t>F.R.McFadden, J.A.Hoffer, </a:t>
            </a:r>
            <a:r>
              <a:rPr lang="ro-RO" sz="1600" i="1"/>
              <a:t>Modern Database Management</a:t>
            </a:r>
            <a:r>
              <a:rPr lang="ro-RO" sz="1600"/>
              <a:t>, 4nd ed, Benjamin/Cummings 1994</a:t>
            </a:r>
          </a:p>
          <a:p>
            <a:pPr>
              <a:buFontTx/>
              <a:buNone/>
            </a:pPr>
            <a:r>
              <a:rPr lang="en-US" sz="2400" b="1"/>
              <a:t>1. Descrierea problemei</a:t>
            </a:r>
          </a:p>
          <a:p>
            <a:pPr algn="just">
              <a:buFontTx/>
              <a:buNone/>
            </a:pPr>
            <a:r>
              <a:rPr lang="en-US" sz="2400"/>
              <a:t>	Vacanţe la Munte şi la Mare (VMM) este o firmă de turism care are în proprietate şi închiriază cabane de vacanţă în toată ţara. Există două tipuri majore de proprietăţi: montane şi marine. Majoritatea închirierilor se fac pe durata unei săptămâni (unitatea de închiriere este săptămâna).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400"/>
              <a:t>	Se cere să se realizeze o aplicaţie pentru planificarea închirierii proprietăţilor VMM.</a:t>
            </a:r>
          </a:p>
          <a:p>
            <a:pPr>
              <a:buFontTx/>
              <a:buNone/>
            </a:pPr>
            <a:r>
              <a:rPr lang="en-US" sz="2400" b="1"/>
              <a:t>2. Definirea entităţilor şi atributelor acestora</a:t>
            </a:r>
          </a:p>
          <a:p>
            <a:pPr>
              <a:buFontTx/>
              <a:buNone/>
            </a:pPr>
            <a:r>
              <a:rPr lang="en-US" sz="2400"/>
              <a:t>	Modelarea conceptuală a datelor porneşte de la patru documente folosite în sistemul de evidenţă manuală: </a:t>
            </a:r>
            <a:r>
              <a:rPr lang="en-US" sz="2400" b="1"/>
              <a:t>Client</a:t>
            </a:r>
            <a:r>
              <a:rPr lang="en-US" sz="2400"/>
              <a:t>, </a:t>
            </a:r>
            <a:r>
              <a:rPr lang="en-US" sz="2400" b="1"/>
              <a:t>Contract de închiriere</a:t>
            </a:r>
            <a:r>
              <a:rPr lang="en-US" sz="2400"/>
              <a:t>, </a:t>
            </a:r>
            <a:r>
              <a:rPr lang="en-US" sz="2400" b="1"/>
              <a:t>Proprietate marină</a:t>
            </a:r>
            <a:r>
              <a:rPr lang="en-US" sz="2400"/>
              <a:t> şi </a:t>
            </a:r>
            <a:r>
              <a:rPr lang="en-US" sz="2400" b="1"/>
              <a:t>Proprietate montană</a:t>
            </a:r>
            <a:r>
              <a:rPr lang="en-US" sz="2400"/>
              <a:t>. Fiecare document va considerat ca entitate şi va fi modelat separat.</a:t>
            </a:r>
            <a:endParaRPr lang="en-US" sz="2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DE77D-1ACB-49AC-8616-8F47F3948046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CB29-2888-4972-ACF0-F46B8ACA05FF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6096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F9C1-02B5-4E30-8E80-1CEA46962A2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9A86-AA81-4355-A410-9A241D5FF7E7}" type="slidenum">
              <a:rPr lang="en-US"/>
              <a:pPr/>
              <a:t>42</a:t>
            </a:fld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88392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/>
              <a:t>2.1. Entitatea CLIENT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/>
          </a:p>
          <a:p>
            <a:pPr>
              <a:lnSpc>
                <a:spcPct val="60000"/>
              </a:lnSpc>
              <a:buFontTx/>
              <a:buNone/>
            </a:pPr>
            <a:endParaRPr lang="en-US"/>
          </a:p>
        </p:txBody>
      </p:sp>
      <p:graphicFrame>
        <p:nvGraphicFramePr>
          <p:cNvPr id="69632" name="Object 1024"/>
          <p:cNvGraphicFramePr>
            <a:graphicFrameLocks noChangeAspect="1"/>
          </p:cNvGraphicFramePr>
          <p:nvPr/>
        </p:nvGraphicFramePr>
        <p:xfrm>
          <a:off x="228600" y="1295400"/>
          <a:ext cx="8686800" cy="2516188"/>
        </p:xfrm>
        <a:graphic>
          <a:graphicData uri="http://schemas.openxmlformats.org/presentationml/2006/ole">
            <p:oleObj spid="_x0000_s69632" name="Document" r:id="rId3" imgW="5642640" imgH="1375920" progId="Word.Document.8">
              <p:embed/>
            </p:oleObj>
          </a:graphicData>
        </a:graphic>
      </p:graphicFrame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304800" y="4038600"/>
            <a:ext cx="8001000" cy="1905000"/>
            <a:chOff x="2016" y="12960"/>
            <a:chExt cx="7776" cy="1728"/>
          </a:xfrm>
        </p:grpSpPr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4896" y="14112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/>
                <a:t>CLIENT</a:t>
              </a:r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auto">
            <a:xfrm>
              <a:off x="2016" y="1296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u="sng"/>
                <a:t>NUME</a:t>
              </a: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3024" y="13536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3888" y="1296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ADRESĂ</a:t>
              </a:r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763" y="12960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/>
                <a:t>TELEFON</a:t>
              </a:r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7632" y="12960"/>
              <a:ext cx="216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 b="1"/>
                <a:t>SUMĂ MAXIMĂ</a:t>
              </a:r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 flipH="1">
              <a:off x="6624" y="13536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 flipH="1">
              <a:off x="6192" y="13536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>
              <a:off x="4752" y="13536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E0F9-510D-42BE-B6BF-C91D3711115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3F04-719D-4417-B7C3-04D779DB099F}" type="slidenum">
              <a:rPr lang="en-US"/>
              <a:pPr/>
              <a:t>43</a:t>
            </a:fld>
            <a:endParaRPr lang="en-US"/>
          </a:p>
        </p:txBody>
      </p:sp>
      <p:sp>
        <p:nvSpPr>
          <p:cNvPr id="54681" name="Rectangle 409"/>
          <p:cNvSpPr>
            <a:spLocks noChangeArrowheads="1"/>
          </p:cNvSpPr>
          <p:nvPr/>
        </p:nvSpPr>
        <p:spPr bwMode="auto">
          <a:xfrm>
            <a:off x="3500438" y="5918200"/>
            <a:ext cx="411162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693" name="Rectangle 421"/>
          <p:cNvSpPr>
            <a:spLocks noChangeArrowheads="1"/>
          </p:cNvSpPr>
          <p:nvPr/>
        </p:nvSpPr>
        <p:spPr bwMode="auto">
          <a:xfrm>
            <a:off x="5116513" y="5918200"/>
            <a:ext cx="419100" cy="6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0656" name="Object 1024"/>
          <p:cNvGraphicFramePr>
            <a:graphicFrameLocks noChangeAspect="1"/>
          </p:cNvGraphicFramePr>
          <p:nvPr/>
        </p:nvGraphicFramePr>
        <p:xfrm>
          <a:off x="304800" y="1828800"/>
          <a:ext cx="8534400" cy="3657600"/>
        </p:xfrm>
        <a:graphic>
          <a:graphicData uri="http://schemas.openxmlformats.org/presentationml/2006/ole">
            <p:oleObj spid="_x0000_s70656" name="Document" r:id="rId3" imgW="5541120" imgH="2056680" progId="Word.Document.8">
              <p:embed/>
            </p:oleObj>
          </a:graphicData>
        </a:graphic>
      </p:graphicFrame>
      <p:sp>
        <p:nvSpPr>
          <p:cNvPr id="54729" name="Rectangle 457"/>
          <p:cNvSpPr>
            <a:spLocks noChangeArrowheads="1"/>
          </p:cNvSpPr>
          <p:nvPr/>
        </p:nvSpPr>
        <p:spPr bwMode="auto">
          <a:xfrm>
            <a:off x="381000" y="990600"/>
            <a:ext cx="838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2.2. Entităţile PROPRIETATE MARINĂ şi PROPRIETATE MONTANĂ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endParaRPr lang="en-US"/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31E7A-8794-4446-AF25-2C461E61464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F36BA-6BC3-4E58-98CA-BDAEBB253279}" type="slidenum">
              <a:rPr lang="en-US"/>
              <a:pPr/>
              <a:t>44</a:t>
            </a:fld>
            <a:endParaRPr lang="en-US"/>
          </a:p>
        </p:txBody>
      </p:sp>
      <p:grpSp>
        <p:nvGrpSpPr>
          <p:cNvPr id="55300" name="Group 4"/>
          <p:cNvGrpSpPr>
            <a:grpSpLocks/>
          </p:cNvGrpSpPr>
          <p:nvPr/>
        </p:nvGrpSpPr>
        <p:grpSpPr bwMode="auto">
          <a:xfrm>
            <a:off x="304800" y="1371600"/>
            <a:ext cx="8305800" cy="4114800"/>
            <a:chOff x="1872" y="8064"/>
            <a:chExt cx="8064" cy="5760"/>
          </a:xfrm>
        </p:grpSpPr>
        <p:sp>
          <p:nvSpPr>
            <p:cNvPr id="55301" name="Rectangle 5"/>
            <p:cNvSpPr>
              <a:spLocks noChangeArrowheads="1"/>
            </p:cNvSpPr>
            <p:nvPr/>
          </p:nvSpPr>
          <p:spPr bwMode="auto">
            <a:xfrm>
              <a:off x="5136" y="9360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/>
                <a:t>PROPRIETATE</a:t>
              </a:r>
            </a:p>
          </p:txBody>
        </p:sp>
        <p:sp>
          <p:nvSpPr>
            <p:cNvPr id="55302" name="Oval 6"/>
            <p:cNvSpPr>
              <a:spLocks noChangeArrowheads="1"/>
            </p:cNvSpPr>
            <p:nvPr/>
          </p:nvSpPr>
          <p:spPr bwMode="auto">
            <a:xfrm>
              <a:off x="2256" y="820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u="sng"/>
                <a:t>STRADĂ</a:t>
              </a:r>
            </a:p>
          </p:txBody>
        </p:sp>
        <p:sp>
          <p:nvSpPr>
            <p:cNvPr id="55303" name="Line 7"/>
            <p:cNvSpPr>
              <a:spLocks noChangeShapeType="1"/>
            </p:cNvSpPr>
            <p:nvPr/>
          </p:nvSpPr>
          <p:spPr bwMode="auto">
            <a:xfrm>
              <a:off x="3264" y="8784"/>
              <a:ext cx="2064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04" name="Oval 8"/>
            <p:cNvSpPr>
              <a:spLocks noChangeArrowheads="1"/>
            </p:cNvSpPr>
            <p:nvPr/>
          </p:nvSpPr>
          <p:spPr bwMode="auto">
            <a:xfrm>
              <a:off x="4032" y="8064"/>
              <a:ext cx="1728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 u="sng"/>
                <a:t>ORAŞ, JUDET, COD</a:t>
              </a:r>
            </a:p>
          </p:txBody>
        </p:sp>
        <p:sp>
          <p:nvSpPr>
            <p:cNvPr id="55305" name="Oval 9"/>
            <p:cNvSpPr>
              <a:spLocks noChangeArrowheads="1"/>
            </p:cNvSpPr>
            <p:nvPr/>
          </p:nvSpPr>
          <p:spPr bwMode="auto">
            <a:xfrm>
              <a:off x="6003" y="8064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NR. CAMERE</a:t>
              </a:r>
            </a:p>
          </p:txBody>
        </p:sp>
        <p:sp>
          <p:nvSpPr>
            <p:cNvPr id="55306" name="Oval 10"/>
            <p:cNvSpPr>
              <a:spLocks noChangeArrowheads="1"/>
            </p:cNvSpPr>
            <p:nvPr/>
          </p:nvSpPr>
          <p:spPr bwMode="auto">
            <a:xfrm>
              <a:off x="7872" y="8064"/>
              <a:ext cx="192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CHIRIE UZUALĂ</a:t>
              </a:r>
            </a:p>
          </p:txBody>
        </p:sp>
        <p:sp>
          <p:nvSpPr>
            <p:cNvPr id="55307" name="Line 11"/>
            <p:cNvSpPr>
              <a:spLocks noChangeShapeType="1"/>
            </p:cNvSpPr>
            <p:nvPr/>
          </p:nvSpPr>
          <p:spPr bwMode="auto">
            <a:xfrm flipH="1">
              <a:off x="6768" y="8496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08" name="Line 12"/>
            <p:cNvSpPr>
              <a:spLocks noChangeShapeType="1"/>
            </p:cNvSpPr>
            <p:nvPr/>
          </p:nvSpPr>
          <p:spPr bwMode="auto">
            <a:xfrm flipH="1">
              <a:off x="6432" y="8784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09" name="Line 13"/>
            <p:cNvSpPr>
              <a:spLocks noChangeShapeType="1"/>
            </p:cNvSpPr>
            <p:nvPr/>
          </p:nvSpPr>
          <p:spPr bwMode="auto">
            <a:xfrm>
              <a:off x="4992" y="8784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0" name="Line 14"/>
            <p:cNvSpPr>
              <a:spLocks noChangeShapeType="1"/>
            </p:cNvSpPr>
            <p:nvPr/>
          </p:nvSpPr>
          <p:spPr bwMode="auto">
            <a:xfrm flipH="1">
              <a:off x="3888" y="9648"/>
              <a:ext cx="12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1" name="Line 15"/>
            <p:cNvSpPr>
              <a:spLocks noChangeShapeType="1"/>
            </p:cNvSpPr>
            <p:nvPr/>
          </p:nvSpPr>
          <p:spPr bwMode="auto">
            <a:xfrm flipH="1">
              <a:off x="6873" y="9648"/>
              <a:ext cx="119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2" name="AutoShape 16"/>
            <p:cNvSpPr>
              <a:spLocks noChangeArrowheads="1"/>
            </p:cNvSpPr>
            <p:nvPr/>
          </p:nvSpPr>
          <p:spPr bwMode="auto">
            <a:xfrm>
              <a:off x="3600" y="10656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55313" name="Rectangle 17"/>
            <p:cNvSpPr>
              <a:spLocks noChangeArrowheads="1"/>
            </p:cNvSpPr>
            <p:nvPr/>
          </p:nvSpPr>
          <p:spPr bwMode="auto">
            <a:xfrm>
              <a:off x="3168" y="11376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/>
                <a:t>PROPRIETATE MARINĂ</a:t>
              </a:r>
            </a:p>
          </p:txBody>
        </p:sp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3888" y="9648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5" name="Line 19"/>
            <p:cNvSpPr>
              <a:spLocks noChangeShapeType="1"/>
            </p:cNvSpPr>
            <p:nvPr/>
          </p:nvSpPr>
          <p:spPr bwMode="auto">
            <a:xfrm>
              <a:off x="3888" y="10944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AutoShape 20"/>
            <p:cNvSpPr>
              <a:spLocks noChangeArrowheads="1"/>
            </p:cNvSpPr>
            <p:nvPr/>
          </p:nvSpPr>
          <p:spPr bwMode="auto">
            <a:xfrm>
              <a:off x="7776" y="10656"/>
              <a:ext cx="576" cy="28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ISA</a:t>
              </a:r>
            </a:p>
          </p:txBody>
        </p:sp>
        <p:sp>
          <p:nvSpPr>
            <p:cNvPr id="55317" name="Rectangle 21"/>
            <p:cNvSpPr>
              <a:spLocks noChangeArrowheads="1"/>
            </p:cNvSpPr>
            <p:nvPr/>
          </p:nvSpPr>
          <p:spPr bwMode="auto">
            <a:xfrm>
              <a:off x="7344" y="11376"/>
              <a:ext cx="144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/>
                <a:t>PROPRIETATE MONTANĂ</a:t>
              </a:r>
            </a:p>
          </p:txBody>
        </p:sp>
        <p:sp>
          <p:nvSpPr>
            <p:cNvPr id="55318" name="Line 22"/>
            <p:cNvSpPr>
              <a:spLocks noChangeShapeType="1"/>
            </p:cNvSpPr>
            <p:nvPr/>
          </p:nvSpPr>
          <p:spPr bwMode="auto">
            <a:xfrm>
              <a:off x="8064" y="9648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19" name="Line 23"/>
            <p:cNvSpPr>
              <a:spLocks noChangeShapeType="1"/>
            </p:cNvSpPr>
            <p:nvPr/>
          </p:nvSpPr>
          <p:spPr bwMode="auto">
            <a:xfrm>
              <a:off x="8064" y="10944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Oval 24"/>
            <p:cNvSpPr>
              <a:spLocks noChangeArrowheads="1"/>
            </p:cNvSpPr>
            <p:nvPr/>
          </p:nvSpPr>
          <p:spPr bwMode="auto">
            <a:xfrm>
              <a:off x="1872" y="1252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u="sng"/>
                <a:t>STRADĂ</a:t>
              </a:r>
            </a:p>
          </p:txBody>
        </p:sp>
        <p:sp>
          <p:nvSpPr>
            <p:cNvPr id="55321" name="Oval 25"/>
            <p:cNvSpPr>
              <a:spLocks noChangeArrowheads="1"/>
            </p:cNvSpPr>
            <p:nvPr/>
          </p:nvSpPr>
          <p:spPr bwMode="auto">
            <a:xfrm>
              <a:off x="3024" y="13104"/>
              <a:ext cx="1728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 u="sng"/>
                <a:t>ORAŞ, JUDET,</a:t>
              </a:r>
              <a:r>
                <a:rPr lang="en-US" sz="1400" u="sng"/>
                <a:t> COD</a:t>
              </a:r>
            </a:p>
          </p:txBody>
        </p:sp>
        <p:sp>
          <p:nvSpPr>
            <p:cNvPr id="55322" name="Oval 26"/>
            <p:cNvSpPr>
              <a:spLocks noChangeArrowheads="1"/>
            </p:cNvSpPr>
            <p:nvPr/>
          </p:nvSpPr>
          <p:spPr bwMode="auto">
            <a:xfrm>
              <a:off x="4176" y="12384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/>
                <a:t>DISTANŢĂ</a:t>
              </a:r>
            </a:p>
            <a:p>
              <a:pPr algn="ctr"/>
              <a:r>
                <a:rPr lang="en-US" sz="1400" b="1"/>
                <a:t>PLAJĂ</a:t>
              </a:r>
            </a:p>
          </p:txBody>
        </p:sp>
        <p:sp>
          <p:nvSpPr>
            <p:cNvPr id="55323" name="Oval 27"/>
            <p:cNvSpPr>
              <a:spLocks noChangeArrowheads="1"/>
            </p:cNvSpPr>
            <p:nvPr/>
          </p:nvSpPr>
          <p:spPr bwMode="auto">
            <a:xfrm>
              <a:off x="6048" y="1252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u="sng"/>
                <a:t>STRADĂ</a:t>
              </a:r>
            </a:p>
          </p:txBody>
        </p:sp>
        <p:sp>
          <p:nvSpPr>
            <p:cNvPr id="55324" name="Oval 28"/>
            <p:cNvSpPr>
              <a:spLocks noChangeArrowheads="1"/>
            </p:cNvSpPr>
            <p:nvPr/>
          </p:nvSpPr>
          <p:spPr bwMode="auto">
            <a:xfrm>
              <a:off x="7200" y="13104"/>
              <a:ext cx="1728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 u="sng"/>
                <a:t>ORAŞ, JUDET, COD</a:t>
              </a:r>
            </a:p>
          </p:txBody>
        </p:sp>
        <p:sp>
          <p:nvSpPr>
            <p:cNvPr id="55325" name="Oval 29"/>
            <p:cNvSpPr>
              <a:spLocks noChangeArrowheads="1"/>
            </p:cNvSpPr>
            <p:nvPr/>
          </p:nvSpPr>
          <p:spPr bwMode="auto">
            <a:xfrm>
              <a:off x="8496" y="12384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SCHI</a:t>
              </a:r>
            </a:p>
          </p:txBody>
        </p:sp>
        <p:sp>
          <p:nvSpPr>
            <p:cNvPr id="55326" name="Line 30"/>
            <p:cNvSpPr>
              <a:spLocks noChangeShapeType="1"/>
            </p:cNvSpPr>
            <p:nvPr/>
          </p:nvSpPr>
          <p:spPr bwMode="auto">
            <a:xfrm flipH="1">
              <a:off x="2592" y="12096"/>
              <a:ext cx="864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7" name="Line 31"/>
            <p:cNvSpPr>
              <a:spLocks noChangeShapeType="1"/>
            </p:cNvSpPr>
            <p:nvPr/>
          </p:nvSpPr>
          <p:spPr bwMode="auto">
            <a:xfrm>
              <a:off x="3888" y="12096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8" name="Line 32"/>
            <p:cNvSpPr>
              <a:spLocks noChangeShapeType="1"/>
            </p:cNvSpPr>
            <p:nvPr/>
          </p:nvSpPr>
          <p:spPr bwMode="auto">
            <a:xfrm>
              <a:off x="4320" y="12096"/>
              <a:ext cx="57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29" name="Line 33"/>
            <p:cNvSpPr>
              <a:spLocks noChangeShapeType="1"/>
            </p:cNvSpPr>
            <p:nvPr/>
          </p:nvSpPr>
          <p:spPr bwMode="auto">
            <a:xfrm flipH="1">
              <a:off x="6768" y="12096"/>
              <a:ext cx="864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30" name="Line 34"/>
            <p:cNvSpPr>
              <a:spLocks noChangeShapeType="1"/>
            </p:cNvSpPr>
            <p:nvPr/>
          </p:nvSpPr>
          <p:spPr bwMode="auto">
            <a:xfrm>
              <a:off x="8064" y="12096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31" name="Line 35"/>
            <p:cNvSpPr>
              <a:spLocks noChangeShapeType="1"/>
            </p:cNvSpPr>
            <p:nvPr/>
          </p:nvSpPr>
          <p:spPr bwMode="auto">
            <a:xfrm>
              <a:off x="8496" y="12096"/>
              <a:ext cx="57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332" name="Arc 36"/>
            <p:cNvSpPr>
              <a:spLocks/>
            </p:cNvSpPr>
            <p:nvPr/>
          </p:nvSpPr>
          <p:spPr bwMode="auto">
            <a:xfrm flipH="1" flipV="1">
              <a:off x="3456" y="9918"/>
              <a:ext cx="4928" cy="45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18 w 43200"/>
                <a:gd name="T1" fmla="*/ 22478 h 22478"/>
                <a:gd name="T2" fmla="*/ 43200 w 43200"/>
                <a:gd name="T3" fmla="*/ 21600 h 22478"/>
                <a:gd name="T4" fmla="*/ 21600 w 43200"/>
                <a:gd name="T5" fmla="*/ 21600 h 22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478" fill="none" extrusionOk="0">
                  <a:moveTo>
                    <a:pt x="17" y="22478"/>
                  </a:moveTo>
                  <a:cubicBezTo>
                    <a:pt x="5" y="22185"/>
                    <a:pt x="0" y="2189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478" stroke="0" extrusionOk="0">
                  <a:moveTo>
                    <a:pt x="17" y="22478"/>
                  </a:moveTo>
                  <a:cubicBezTo>
                    <a:pt x="5" y="22185"/>
                    <a:pt x="0" y="21892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>
            <p:ph idx="1"/>
          </p:nvPr>
        </p:nvGraphicFramePr>
        <p:xfrm>
          <a:off x="849313" y="1538288"/>
          <a:ext cx="7445375" cy="2043112"/>
        </p:xfrm>
        <a:graphic>
          <a:graphicData uri="http://schemas.openxmlformats.org/presentationml/2006/ole">
            <p:oleObj spid="_x0000_s56323" name="Document" r:id="rId3" imgW="5630040" imgH="1544760" progId="Word.Document.8">
              <p:embed/>
            </p:oleObj>
          </a:graphicData>
        </a:graphic>
      </p:graphicFrame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5D30-5533-46ED-830E-085B3267B91A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7235-1944-48B2-BA1D-7491BD5A16F9}" type="slidenum">
              <a:rPr lang="en-US"/>
              <a:pPr/>
              <a:t>45</a:t>
            </a:fld>
            <a:endParaRPr lang="en-US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81000" y="990600"/>
            <a:ext cx="838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/>
              <a:t>2</a:t>
            </a:r>
            <a:r>
              <a:rPr lang="en-US" sz="2000" b="1" dirty="0" smtClean="0"/>
              <a:t>. </a:t>
            </a:r>
            <a:r>
              <a:rPr lang="en-US" sz="2000" b="1" dirty="0" err="1"/>
              <a:t>Entitatea</a:t>
            </a:r>
            <a:r>
              <a:rPr lang="en-US" sz="2000" b="1" dirty="0"/>
              <a:t> CONTRACT DE ÎNCHIRIERE</a:t>
            </a:r>
          </a:p>
        </p:txBody>
      </p:sp>
      <p:grpSp>
        <p:nvGrpSpPr>
          <p:cNvPr id="56325" name="Group 5"/>
          <p:cNvGrpSpPr>
            <a:grpSpLocks/>
          </p:cNvGrpSpPr>
          <p:nvPr/>
        </p:nvGrpSpPr>
        <p:grpSpPr bwMode="auto">
          <a:xfrm>
            <a:off x="228600" y="3810000"/>
            <a:ext cx="8458200" cy="2103438"/>
            <a:chOff x="2256" y="4464"/>
            <a:chExt cx="7104" cy="3312"/>
          </a:xfrm>
        </p:grpSpPr>
        <p:sp>
          <p:nvSpPr>
            <p:cNvPr id="56326" name="Rectangle 6"/>
            <p:cNvSpPr>
              <a:spLocks noChangeArrowheads="1"/>
            </p:cNvSpPr>
            <p:nvPr/>
          </p:nvSpPr>
          <p:spPr bwMode="auto">
            <a:xfrm>
              <a:off x="5136" y="5760"/>
              <a:ext cx="1728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CONTRACT</a:t>
              </a:r>
            </a:p>
            <a:p>
              <a:pPr algn="ctr"/>
              <a:r>
                <a:rPr lang="en-US" sz="1400"/>
                <a:t>DE ÎNCHIRIERE</a:t>
              </a:r>
            </a:p>
          </p:txBody>
        </p:sp>
        <p:sp>
          <p:nvSpPr>
            <p:cNvPr id="56327" name="Oval 7"/>
            <p:cNvSpPr>
              <a:spLocks noChangeArrowheads="1"/>
            </p:cNvSpPr>
            <p:nvPr/>
          </p:nvSpPr>
          <p:spPr bwMode="auto">
            <a:xfrm>
              <a:off x="2256" y="4608"/>
              <a:ext cx="144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u="sng"/>
                <a:t>STRADĂ</a:t>
              </a:r>
            </a:p>
          </p:txBody>
        </p:sp>
        <p:sp>
          <p:nvSpPr>
            <p:cNvPr id="56328" name="Line 8"/>
            <p:cNvSpPr>
              <a:spLocks noChangeShapeType="1"/>
            </p:cNvSpPr>
            <p:nvPr/>
          </p:nvSpPr>
          <p:spPr bwMode="auto">
            <a:xfrm>
              <a:off x="3264" y="5184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29" name="Oval 9"/>
            <p:cNvSpPr>
              <a:spLocks noChangeArrowheads="1"/>
            </p:cNvSpPr>
            <p:nvPr/>
          </p:nvSpPr>
          <p:spPr bwMode="auto">
            <a:xfrm>
              <a:off x="4032" y="4464"/>
              <a:ext cx="1584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 u="sng"/>
                <a:t>ORAŞ JUDEŢ COD</a:t>
              </a:r>
            </a:p>
          </p:txBody>
        </p:sp>
        <p:sp>
          <p:nvSpPr>
            <p:cNvPr id="56330" name="Oval 10"/>
            <p:cNvSpPr>
              <a:spLocks noChangeArrowheads="1"/>
            </p:cNvSpPr>
            <p:nvPr/>
          </p:nvSpPr>
          <p:spPr bwMode="auto">
            <a:xfrm>
              <a:off x="6003" y="4464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u="sng"/>
                <a:t>DATĂ ÎNCEPUT</a:t>
              </a:r>
            </a:p>
          </p:txBody>
        </p:sp>
        <p:sp>
          <p:nvSpPr>
            <p:cNvPr id="56331" name="Line 11"/>
            <p:cNvSpPr>
              <a:spLocks noChangeShapeType="1"/>
            </p:cNvSpPr>
            <p:nvPr/>
          </p:nvSpPr>
          <p:spPr bwMode="auto">
            <a:xfrm flipH="1">
              <a:off x="6864" y="5184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2" name="Line 12"/>
            <p:cNvSpPr>
              <a:spLocks noChangeShapeType="1"/>
            </p:cNvSpPr>
            <p:nvPr/>
          </p:nvSpPr>
          <p:spPr bwMode="auto">
            <a:xfrm flipH="1">
              <a:off x="6432" y="5184"/>
              <a:ext cx="28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3" name="Line 13"/>
            <p:cNvSpPr>
              <a:spLocks noChangeShapeType="1"/>
            </p:cNvSpPr>
            <p:nvPr/>
          </p:nvSpPr>
          <p:spPr bwMode="auto">
            <a:xfrm>
              <a:off x="4992" y="5184"/>
              <a:ext cx="57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4" name="Oval 14"/>
            <p:cNvSpPr>
              <a:spLocks noChangeArrowheads="1"/>
            </p:cNvSpPr>
            <p:nvPr/>
          </p:nvSpPr>
          <p:spPr bwMode="auto">
            <a:xfrm>
              <a:off x="7920" y="4464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DATĂ SFÂRŞIT</a:t>
              </a:r>
            </a:p>
          </p:txBody>
        </p:sp>
        <p:sp>
          <p:nvSpPr>
            <p:cNvPr id="56335" name="Oval 15"/>
            <p:cNvSpPr>
              <a:spLocks noChangeArrowheads="1"/>
            </p:cNvSpPr>
            <p:nvPr/>
          </p:nvSpPr>
          <p:spPr bwMode="auto">
            <a:xfrm>
              <a:off x="3744" y="7056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CHIRIE SĂPT.</a:t>
              </a:r>
            </a:p>
          </p:txBody>
        </p:sp>
        <p:sp>
          <p:nvSpPr>
            <p:cNvPr id="56336" name="Oval 16"/>
            <p:cNvSpPr>
              <a:spLocks noChangeArrowheads="1"/>
            </p:cNvSpPr>
            <p:nvPr/>
          </p:nvSpPr>
          <p:spPr bwMode="auto">
            <a:xfrm>
              <a:off x="6768" y="7056"/>
              <a:ext cx="144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/>
                <a:t>NUME CLIENT</a:t>
              </a:r>
            </a:p>
          </p:txBody>
        </p:sp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 flipH="1">
              <a:off x="4608" y="6624"/>
              <a:ext cx="72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8" name="Line 18"/>
            <p:cNvSpPr>
              <a:spLocks noChangeShapeType="1"/>
            </p:cNvSpPr>
            <p:nvPr/>
          </p:nvSpPr>
          <p:spPr bwMode="auto">
            <a:xfrm>
              <a:off x="6624" y="6624"/>
              <a:ext cx="864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533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graphicFrame>
        <p:nvGraphicFramePr>
          <p:cNvPr id="71680" name="Object 0"/>
          <p:cNvGraphicFramePr>
            <a:graphicFrameLocks noChangeAspect="1"/>
          </p:cNvGraphicFramePr>
          <p:nvPr>
            <p:ph idx="1"/>
          </p:nvPr>
        </p:nvGraphicFramePr>
        <p:xfrm>
          <a:off x="165100" y="1298575"/>
          <a:ext cx="8537575" cy="2298700"/>
        </p:xfrm>
        <a:graphic>
          <a:graphicData uri="http://schemas.openxmlformats.org/presentationml/2006/ole">
            <p:oleObj spid="_x0000_s71680" name="Document" r:id="rId3" imgW="8548200" imgH="2301840" progId="Word.Document.8">
              <p:embed/>
            </p:oleObj>
          </a:graphicData>
        </a:graphic>
      </p:graphicFrame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823F-65E3-4856-A929-C411F41389BB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B24B-519D-42DC-9D1B-EA9AD5AEEA56}" type="slidenum">
              <a:rPr lang="en-US"/>
              <a:pPr/>
              <a:t>46</a:t>
            </a:fld>
            <a:endParaRPr lang="en-US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49225" y="3657600"/>
          <a:ext cx="8669338" cy="2362200"/>
        </p:xfrm>
        <a:graphic>
          <a:graphicData uri="http://schemas.openxmlformats.org/presentationml/2006/ole">
            <p:oleObj spid="_x0000_s71681" name="Document" r:id="rId4" imgW="5630040" imgH="1498320" progId="Word.Document.8">
              <p:embed/>
            </p:oleObj>
          </a:graphicData>
        </a:graphic>
      </p:graphicFrame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228600" y="8382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err="1"/>
              <a:t>Regulile</a:t>
            </a:r>
            <a:r>
              <a:rPr lang="en-US" b="1" dirty="0"/>
              <a:t> </a:t>
            </a:r>
            <a:r>
              <a:rPr lang="en-US" b="1" dirty="0" err="1"/>
              <a:t>domeniului</a:t>
            </a:r>
            <a:r>
              <a:rPr lang="en-US" b="1" dirty="0"/>
              <a:t> </a:t>
            </a:r>
            <a:r>
              <a:rPr lang="en-US" b="1" dirty="0" err="1"/>
              <a:t>problemei</a:t>
            </a:r>
            <a:r>
              <a:rPr lang="en-US" b="1" dirty="0"/>
              <a:t> - </a:t>
            </a:r>
            <a:r>
              <a:rPr lang="en-US" b="1" dirty="0" err="1"/>
              <a:t>operaţii</a:t>
            </a:r>
            <a:r>
              <a:rPr lang="en-US" b="1" dirty="0"/>
              <a:t> de </a:t>
            </a:r>
            <a:r>
              <a:rPr lang="en-US" b="1" dirty="0" err="1"/>
              <a:t>declanşare</a:t>
            </a:r>
            <a:endParaRPr lang="en-US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2400" b="1" dirty="0" smtClean="0"/>
              <a:t> </a:t>
            </a:r>
            <a:r>
              <a:rPr lang="en-US" sz="2400" b="1" dirty="0" err="1"/>
              <a:t>Regulile</a:t>
            </a:r>
            <a:r>
              <a:rPr lang="en-US" sz="2400" b="1" dirty="0"/>
              <a:t> </a:t>
            </a:r>
            <a:r>
              <a:rPr lang="en-US" sz="2400" b="1" dirty="0" err="1"/>
              <a:t>domeniului</a:t>
            </a:r>
            <a:r>
              <a:rPr lang="en-US" sz="2400" b="1" dirty="0"/>
              <a:t> </a:t>
            </a:r>
            <a:r>
              <a:rPr lang="en-US" sz="2400" b="1" dirty="0" err="1"/>
              <a:t>problemei</a:t>
            </a:r>
            <a:r>
              <a:rPr lang="en-US" sz="2400" b="1" dirty="0"/>
              <a:t> - </a:t>
            </a:r>
            <a:r>
              <a:rPr lang="en-US" sz="2400" b="1" dirty="0" err="1"/>
              <a:t>operaţii</a:t>
            </a:r>
            <a:r>
              <a:rPr lang="en-US" sz="2400" b="1" dirty="0"/>
              <a:t> de </a:t>
            </a:r>
            <a:r>
              <a:rPr lang="en-US" sz="2400" b="1" dirty="0" err="1"/>
              <a:t>declanşare</a:t>
            </a:r>
            <a:endParaRPr lang="en-US" sz="2400" b="1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3B3E-6580-41FD-9622-F857C61FF59D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040D-45D6-42EF-A12E-24F216504203}" type="slidenum">
              <a:rPr lang="en-US"/>
              <a:pPr/>
              <a:t>47</a:t>
            </a:fld>
            <a:endParaRPr lang="en-US"/>
          </a:p>
        </p:txBody>
      </p:sp>
      <p:graphicFrame>
        <p:nvGraphicFramePr>
          <p:cNvPr id="72704" name="Object 0"/>
          <p:cNvGraphicFramePr>
            <a:graphicFrameLocks noChangeAspect="1"/>
          </p:cNvGraphicFramePr>
          <p:nvPr/>
        </p:nvGraphicFramePr>
        <p:xfrm>
          <a:off x="149225" y="1524000"/>
          <a:ext cx="8766175" cy="3354388"/>
        </p:xfrm>
        <a:graphic>
          <a:graphicData uri="http://schemas.openxmlformats.org/presentationml/2006/ole">
            <p:oleObj spid="_x0000_s72704" name="Document" r:id="rId3" imgW="5630040" imgH="198036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en-US" sz="2400" b="1"/>
              <a:t>4. Diagrama E-R</a:t>
            </a:r>
          </a:p>
        </p:txBody>
      </p:sp>
      <p:sp>
        <p:nvSpPr>
          <p:cNvPr id="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00AA-7ED1-4DB1-8C17-B39BF61C08E3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5F06F-CF64-4283-B9C8-884182D42BE9}" type="slidenum">
              <a:rPr lang="en-US"/>
              <a:pPr/>
              <a:t>48</a:t>
            </a:fld>
            <a:endParaRPr lang="en-US"/>
          </a:p>
        </p:txBody>
      </p:sp>
      <p:grpSp>
        <p:nvGrpSpPr>
          <p:cNvPr id="59485" name="Group 93"/>
          <p:cNvGrpSpPr>
            <a:grpSpLocks/>
          </p:cNvGrpSpPr>
          <p:nvPr/>
        </p:nvGrpSpPr>
        <p:grpSpPr bwMode="auto">
          <a:xfrm>
            <a:off x="152400" y="1447800"/>
            <a:ext cx="8763000" cy="4525963"/>
            <a:chOff x="96" y="912"/>
            <a:chExt cx="5520" cy="2851"/>
          </a:xfrm>
        </p:grpSpPr>
        <p:grpSp>
          <p:nvGrpSpPr>
            <p:cNvPr id="59484" name="Group 92"/>
            <p:cNvGrpSpPr>
              <a:grpSpLocks/>
            </p:cNvGrpSpPr>
            <p:nvPr/>
          </p:nvGrpSpPr>
          <p:grpSpPr bwMode="auto">
            <a:xfrm>
              <a:off x="1349" y="2813"/>
              <a:ext cx="51" cy="63"/>
              <a:chOff x="1349" y="2813"/>
              <a:chExt cx="51" cy="63"/>
            </a:xfrm>
          </p:grpSpPr>
          <p:sp>
            <p:nvSpPr>
              <p:cNvPr id="59398" name="Line 6"/>
              <p:cNvSpPr>
                <a:spLocks noChangeShapeType="1"/>
              </p:cNvSpPr>
              <p:nvPr/>
            </p:nvSpPr>
            <p:spPr bwMode="auto">
              <a:xfrm flipH="1">
                <a:off x="1349" y="2813"/>
                <a:ext cx="26" cy="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399" name="Line 7"/>
              <p:cNvSpPr>
                <a:spLocks noChangeShapeType="1"/>
              </p:cNvSpPr>
              <p:nvPr/>
            </p:nvSpPr>
            <p:spPr bwMode="auto">
              <a:xfrm>
                <a:off x="1375" y="2813"/>
                <a:ext cx="25" cy="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9482" name="Group 90"/>
            <p:cNvGrpSpPr>
              <a:grpSpLocks/>
            </p:cNvGrpSpPr>
            <p:nvPr/>
          </p:nvGrpSpPr>
          <p:grpSpPr bwMode="auto">
            <a:xfrm>
              <a:off x="96" y="912"/>
              <a:ext cx="5520" cy="2851"/>
              <a:chOff x="96" y="912"/>
              <a:chExt cx="5520" cy="2851"/>
            </a:xfrm>
          </p:grpSpPr>
          <p:sp>
            <p:nvSpPr>
              <p:cNvPr id="59401" name="Oval 9"/>
              <p:cNvSpPr>
                <a:spLocks noChangeArrowheads="1"/>
              </p:cNvSpPr>
              <p:nvPr/>
            </p:nvSpPr>
            <p:spPr bwMode="auto">
              <a:xfrm>
                <a:off x="1801" y="3029"/>
                <a:ext cx="51" cy="6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02" name="Oval 10"/>
              <p:cNvSpPr>
                <a:spLocks noChangeArrowheads="1"/>
              </p:cNvSpPr>
              <p:nvPr/>
            </p:nvSpPr>
            <p:spPr bwMode="auto">
              <a:xfrm>
                <a:off x="1351" y="2712"/>
                <a:ext cx="52" cy="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9481" name="Group 89"/>
              <p:cNvGrpSpPr>
                <a:grpSpLocks/>
              </p:cNvGrpSpPr>
              <p:nvPr/>
            </p:nvGrpSpPr>
            <p:grpSpPr bwMode="auto">
              <a:xfrm>
                <a:off x="96" y="975"/>
                <a:ext cx="2759" cy="761"/>
                <a:chOff x="96" y="975"/>
                <a:chExt cx="2759" cy="761"/>
              </a:xfrm>
            </p:grpSpPr>
            <p:sp>
              <p:nvSpPr>
                <p:cNvPr id="59404" name="Rectangle 12"/>
                <p:cNvSpPr>
                  <a:spLocks noChangeArrowheads="1"/>
                </p:cNvSpPr>
                <p:nvPr/>
              </p:nvSpPr>
              <p:spPr bwMode="auto">
                <a:xfrm>
                  <a:off x="1118" y="1482"/>
                  <a:ext cx="613" cy="2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500"/>
                </a:p>
                <a:p>
                  <a:pPr algn="ctr"/>
                  <a:r>
                    <a:rPr lang="en-US" sz="800"/>
                    <a:t>CLIENT</a:t>
                  </a:r>
                </a:p>
              </p:txBody>
            </p:sp>
            <p:sp>
              <p:nvSpPr>
                <p:cNvPr id="59405" name="Oval 13"/>
                <p:cNvSpPr>
                  <a:spLocks noChangeArrowheads="1"/>
                </p:cNvSpPr>
                <p:nvPr/>
              </p:nvSpPr>
              <p:spPr bwMode="auto">
                <a:xfrm>
                  <a:off x="96" y="975"/>
                  <a:ext cx="511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 u="sng"/>
                    <a:t>NUME</a:t>
                  </a:r>
                </a:p>
              </p:txBody>
            </p:sp>
            <p:sp>
              <p:nvSpPr>
                <p:cNvPr id="59406" name="Line 14"/>
                <p:cNvSpPr>
                  <a:spLocks noChangeShapeType="1"/>
                </p:cNvSpPr>
                <p:nvPr/>
              </p:nvSpPr>
              <p:spPr bwMode="auto">
                <a:xfrm>
                  <a:off x="454" y="1229"/>
                  <a:ext cx="664" cy="3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7" name="Oval 15"/>
                <p:cNvSpPr>
                  <a:spLocks noChangeArrowheads="1"/>
                </p:cNvSpPr>
                <p:nvPr/>
              </p:nvSpPr>
              <p:spPr bwMode="auto">
                <a:xfrm>
                  <a:off x="760" y="975"/>
                  <a:ext cx="511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/>
                    <a:t>ADRESĂ</a:t>
                  </a:r>
                </a:p>
              </p:txBody>
            </p:sp>
            <p:sp>
              <p:nvSpPr>
                <p:cNvPr id="59408" name="Oval 16"/>
                <p:cNvSpPr>
                  <a:spLocks noChangeArrowheads="1"/>
                </p:cNvSpPr>
                <p:nvPr/>
              </p:nvSpPr>
              <p:spPr bwMode="auto">
                <a:xfrm>
                  <a:off x="1425" y="975"/>
                  <a:ext cx="511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TELEFON</a:t>
                  </a:r>
                </a:p>
              </p:txBody>
            </p:sp>
            <p:sp>
              <p:nvSpPr>
                <p:cNvPr id="59409" name="Oval 17"/>
                <p:cNvSpPr>
                  <a:spLocks noChangeArrowheads="1"/>
                </p:cNvSpPr>
                <p:nvPr/>
              </p:nvSpPr>
              <p:spPr bwMode="auto">
                <a:xfrm>
                  <a:off x="2089" y="975"/>
                  <a:ext cx="766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800"/>
                    <a:t>SUMĂ MAXIMĂ</a:t>
                  </a:r>
                </a:p>
              </p:txBody>
            </p:sp>
            <p:sp>
              <p:nvSpPr>
                <p:cNvPr id="59410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1731" y="1229"/>
                  <a:ext cx="613" cy="3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11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1578" y="1229"/>
                  <a:ext cx="102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12" name="Line 20"/>
                <p:cNvSpPr>
                  <a:spLocks noChangeShapeType="1"/>
                </p:cNvSpPr>
                <p:nvPr/>
              </p:nvSpPr>
              <p:spPr bwMode="auto">
                <a:xfrm>
                  <a:off x="1067" y="1229"/>
                  <a:ext cx="204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9480" name="Group 88"/>
              <p:cNvGrpSpPr>
                <a:grpSpLocks/>
              </p:cNvGrpSpPr>
              <p:nvPr/>
            </p:nvGrpSpPr>
            <p:grpSpPr bwMode="auto">
              <a:xfrm>
                <a:off x="96" y="2306"/>
                <a:ext cx="2520" cy="1457"/>
                <a:chOff x="96" y="2306"/>
                <a:chExt cx="2520" cy="1457"/>
              </a:xfrm>
            </p:grpSpPr>
            <p:sp>
              <p:nvSpPr>
                <p:cNvPr id="59414" name="Rectangle 22"/>
                <p:cNvSpPr>
                  <a:spLocks noChangeArrowheads="1"/>
                </p:cNvSpPr>
                <p:nvPr/>
              </p:nvSpPr>
              <p:spPr bwMode="auto">
                <a:xfrm>
                  <a:off x="1118" y="2876"/>
                  <a:ext cx="613" cy="38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800"/>
                </a:p>
                <a:p>
                  <a:pPr algn="ctr"/>
                  <a:r>
                    <a:rPr lang="en-US" sz="800"/>
                    <a:t>CONTRACT</a:t>
                  </a:r>
                </a:p>
                <a:p>
                  <a:pPr algn="ctr"/>
                  <a:r>
                    <a:rPr lang="en-US" sz="800"/>
                    <a:t>DE ÎNCHIRIERE</a:t>
                  </a:r>
                </a:p>
              </p:txBody>
            </p:sp>
            <p:sp>
              <p:nvSpPr>
                <p:cNvPr id="59415" name="Oval 23"/>
                <p:cNvSpPr>
                  <a:spLocks noChangeArrowheads="1"/>
                </p:cNvSpPr>
                <p:nvPr/>
              </p:nvSpPr>
              <p:spPr bwMode="auto">
                <a:xfrm>
                  <a:off x="96" y="2369"/>
                  <a:ext cx="511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 u="sng"/>
                    <a:t>STRADĂ</a:t>
                  </a:r>
                </a:p>
              </p:txBody>
            </p:sp>
            <p:sp>
              <p:nvSpPr>
                <p:cNvPr id="59416" name="Line 24"/>
                <p:cNvSpPr>
                  <a:spLocks noChangeShapeType="1"/>
                </p:cNvSpPr>
                <p:nvPr/>
              </p:nvSpPr>
              <p:spPr bwMode="auto">
                <a:xfrm>
                  <a:off x="454" y="2623"/>
                  <a:ext cx="664" cy="3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17" name="Oval 25"/>
                <p:cNvSpPr>
                  <a:spLocks noChangeArrowheads="1"/>
                </p:cNvSpPr>
                <p:nvPr/>
              </p:nvSpPr>
              <p:spPr bwMode="auto">
                <a:xfrm>
                  <a:off x="726" y="2306"/>
                  <a:ext cx="562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 u="sng"/>
                    <a:t>ORAŞ JUDEŢ COD</a:t>
                  </a:r>
                </a:p>
              </p:txBody>
            </p:sp>
            <p:sp>
              <p:nvSpPr>
                <p:cNvPr id="59418" name="Oval 26"/>
                <p:cNvSpPr>
                  <a:spLocks noChangeArrowheads="1"/>
                </p:cNvSpPr>
                <p:nvPr/>
              </p:nvSpPr>
              <p:spPr bwMode="auto">
                <a:xfrm>
                  <a:off x="1425" y="2306"/>
                  <a:ext cx="511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 u="sng"/>
                    <a:t>DATĂ ÎNCEPUT</a:t>
                  </a:r>
                </a:p>
              </p:txBody>
            </p:sp>
            <p:sp>
              <p:nvSpPr>
                <p:cNvPr id="59419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1731" y="2623"/>
                  <a:ext cx="613" cy="3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0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1577" y="2623"/>
                  <a:ext cx="103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1" name="Line 29"/>
                <p:cNvSpPr>
                  <a:spLocks noChangeShapeType="1"/>
                </p:cNvSpPr>
                <p:nvPr/>
              </p:nvSpPr>
              <p:spPr bwMode="auto">
                <a:xfrm>
                  <a:off x="1067" y="2623"/>
                  <a:ext cx="204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2" name="Oval 30"/>
                <p:cNvSpPr>
                  <a:spLocks noChangeArrowheads="1"/>
                </p:cNvSpPr>
                <p:nvPr/>
              </p:nvSpPr>
              <p:spPr bwMode="auto">
                <a:xfrm>
                  <a:off x="2105" y="2306"/>
                  <a:ext cx="511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DATĂ SFÂRŞIT</a:t>
                  </a:r>
                </a:p>
              </p:txBody>
            </p:sp>
            <p:sp>
              <p:nvSpPr>
                <p:cNvPr id="59423" name="Oval 31"/>
                <p:cNvSpPr>
                  <a:spLocks noChangeArrowheads="1"/>
                </p:cNvSpPr>
                <p:nvPr/>
              </p:nvSpPr>
              <p:spPr bwMode="auto">
                <a:xfrm>
                  <a:off x="624" y="3446"/>
                  <a:ext cx="511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CHIRIE SĂPT</a:t>
                  </a:r>
                </a:p>
              </p:txBody>
            </p:sp>
            <p:sp>
              <p:nvSpPr>
                <p:cNvPr id="59424" name="Oval 32"/>
                <p:cNvSpPr>
                  <a:spLocks noChangeArrowheads="1"/>
                </p:cNvSpPr>
                <p:nvPr/>
              </p:nvSpPr>
              <p:spPr bwMode="auto">
                <a:xfrm>
                  <a:off x="1697" y="3446"/>
                  <a:ext cx="510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NUME CLIENT</a:t>
                  </a:r>
                </a:p>
              </p:txBody>
            </p:sp>
            <p:sp>
              <p:nvSpPr>
                <p:cNvPr id="59425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930" y="3256"/>
                  <a:ext cx="256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6" name="Line 34"/>
                <p:cNvSpPr>
                  <a:spLocks noChangeShapeType="1"/>
                </p:cNvSpPr>
                <p:nvPr/>
              </p:nvSpPr>
              <p:spPr bwMode="auto">
                <a:xfrm>
                  <a:off x="1645" y="3256"/>
                  <a:ext cx="307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9479" name="Group 87"/>
              <p:cNvGrpSpPr>
                <a:grpSpLocks/>
              </p:cNvGrpSpPr>
              <p:nvPr/>
            </p:nvGrpSpPr>
            <p:grpSpPr bwMode="auto">
              <a:xfrm>
                <a:off x="2755" y="912"/>
                <a:ext cx="2861" cy="2534"/>
                <a:chOff x="2755" y="912"/>
                <a:chExt cx="2861" cy="2534"/>
              </a:xfrm>
            </p:grpSpPr>
            <p:sp>
              <p:nvSpPr>
                <p:cNvPr id="59428" name="Rectangle 36"/>
                <p:cNvSpPr>
                  <a:spLocks noChangeArrowheads="1"/>
                </p:cNvSpPr>
                <p:nvPr/>
              </p:nvSpPr>
              <p:spPr bwMode="auto">
                <a:xfrm>
                  <a:off x="3913" y="1482"/>
                  <a:ext cx="613" cy="2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US" sz="500"/>
                </a:p>
                <a:p>
                  <a:pPr algn="ctr"/>
                  <a:r>
                    <a:rPr lang="en-US" sz="800"/>
                    <a:t>PROPRIETATE</a:t>
                  </a:r>
                </a:p>
              </p:txBody>
            </p:sp>
            <p:sp>
              <p:nvSpPr>
                <p:cNvPr id="59429" name="Oval 37"/>
                <p:cNvSpPr>
                  <a:spLocks noChangeArrowheads="1"/>
                </p:cNvSpPr>
                <p:nvPr/>
              </p:nvSpPr>
              <p:spPr bwMode="auto">
                <a:xfrm>
                  <a:off x="2891" y="975"/>
                  <a:ext cx="511" cy="25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 u="sng"/>
                    <a:t>STRADĂ</a:t>
                  </a:r>
                </a:p>
              </p:txBody>
            </p:sp>
            <p:sp>
              <p:nvSpPr>
                <p:cNvPr id="59430" name="Line 38"/>
                <p:cNvSpPr>
                  <a:spLocks noChangeShapeType="1"/>
                </p:cNvSpPr>
                <p:nvPr/>
              </p:nvSpPr>
              <p:spPr bwMode="auto">
                <a:xfrm>
                  <a:off x="3249" y="1229"/>
                  <a:ext cx="732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1" name="Oval 39"/>
                <p:cNvSpPr>
                  <a:spLocks noChangeArrowheads="1"/>
                </p:cNvSpPr>
                <p:nvPr/>
              </p:nvSpPr>
              <p:spPr bwMode="auto">
                <a:xfrm>
                  <a:off x="3521" y="912"/>
                  <a:ext cx="613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 u="sng"/>
                    <a:t>ORAŞ, JUDET, COD</a:t>
                  </a:r>
                </a:p>
              </p:txBody>
            </p:sp>
            <p:sp>
              <p:nvSpPr>
                <p:cNvPr id="59432" name="Oval 40"/>
                <p:cNvSpPr>
                  <a:spLocks noChangeArrowheads="1"/>
                </p:cNvSpPr>
                <p:nvPr/>
              </p:nvSpPr>
              <p:spPr bwMode="auto">
                <a:xfrm>
                  <a:off x="4221" y="912"/>
                  <a:ext cx="511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NR. CAMERE</a:t>
                  </a:r>
                </a:p>
              </p:txBody>
            </p:sp>
            <p:sp>
              <p:nvSpPr>
                <p:cNvPr id="59433" name="Oval 41"/>
                <p:cNvSpPr>
                  <a:spLocks noChangeArrowheads="1"/>
                </p:cNvSpPr>
                <p:nvPr/>
              </p:nvSpPr>
              <p:spPr bwMode="auto">
                <a:xfrm>
                  <a:off x="4884" y="912"/>
                  <a:ext cx="681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CHIRIE UZUALĂ</a:t>
                  </a:r>
                </a:p>
              </p:txBody>
            </p:sp>
            <p:sp>
              <p:nvSpPr>
                <p:cNvPr id="5943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4464" y="1200"/>
                  <a:ext cx="576" cy="2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5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4373" y="1229"/>
                  <a:ext cx="102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6" name="Line 44"/>
                <p:cNvSpPr>
                  <a:spLocks noChangeShapeType="1"/>
                </p:cNvSpPr>
                <p:nvPr/>
              </p:nvSpPr>
              <p:spPr bwMode="auto">
                <a:xfrm>
                  <a:off x="3862" y="1229"/>
                  <a:ext cx="204" cy="25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7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3470" y="1609"/>
                  <a:ext cx="43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8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4529" y="1609"/>
                  <a:ext cx="42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9" name="AutoShape 47"/>
                <p:cNvSpPr>
                  <a:spLocks noChangeArrowheads="1"/>
                </p:cNvSpPr>
                <p:nvPr/>
              </p:nvSpPr>
              <p:spPr bwMode="auto">
                <a:xfrm>
                  <a:off x="3368" y="2052"/>
                  <a:ext cx="204" cy="127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ISA</a:t>
                  </a:r>
                </a:p>
              </p:txBody>
            </p:sp>
            <p:sp>
              <p:nvSpPr>
                <p:cNvPr id="59440" name="Rectangle 48"/>
                <p:cNvSpPr>
                  <a:spLocks noChangeArrowheads="1"/>
                </p:cNvSpPr>
                <p:nvPr/>
              </p:nvSpPr>
              <p:spPr bwMode="auto">
                <a:xfrm>
                  <a:off x="3215" y="2369"/>
                  <a:ext cx="511" cy="3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endParaRPr lang="en-US" sz="800"/>
                </a:p>
                <a:p>
                  <a:pPr algn="ctr"/>
                  <a:r>
                    <a:rPr lang="en-US" sz="800"/>
                    <a:t>PROPRIETATE MARINĂ</a:t>
                  </a:r>
                </a:p>
              </p:txBody>
            </p:sp>
            <p:sp>
              <p:nvSpPr>
                <p:cNvPr id="59441" name="Line 49"/>
                <p:cNvSpPr>
                  <a:spLocks noChangeShapeType="1"/>
                </p:cNvSpPr>
                <p:nvPr/>
              </p:nvSpPr>
              <p:spPr bwMode="auto">
                <a:xfrm>
                  <a:off x="3470" y="1609"/>
                  <a:ext cx="0" cy="4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2" name="Line 50"/>
                <p:cNvSpPr>
                  <a:spLocks noChangeShapeType="1"/>
                </p:cNvSpPr>
                <p:nvPr/>
              </p:nvSpPr>
              <p:spPr bwMode="auto">
                <a:xfrm>
                  <a:off x="3470" y="2179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3" name="AutoShape 51"/>
                <p:cNvSpPr>
                  <a:spLocks noChangeArrowheads="1"/>
                </p:cNvSpPr>
                <p:nvPr/>
              </p:nvSpPr>
              <p:spPr bwMode="auto">
                <a:xfrm>
                  <a:off x="4850" y="2052"/>
                  <a:ext cx="204" cy="127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ISA</a:t>
                  </a:r>
                </a:p>
              </p:txBody>
            </p:sp>
            <p:sp>
              <p:nvSpPr>
                <p:cNvPr id="59444" name="Rectangle 52"/>
                <p:cNvSpPr>
                  <a:spLocks noChangeArrowheads="1"/>
                </p:cNvSpPr>
                <p:nvPr/>
              </p:nvSpPr>
              <p:spPr bwMode="auto">
                <a:xfrm>
                  <a:off x="4696" y="2369"/>
                  <a:ext cx="511" cy="3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endParaRPr lang="en-US" sz="800"/>
                </a:p>
                <a:p>
                  <a:pPr algn="ctr"/>
                  <a:r>
                    <a:rPr lang="en-US" sz="800"/>
                    <a:t>PROPRIETATE MONTANĂ</a:t>
                  </a:r>
                </a:p>
              </p:txBody>
            </p:sp>
            <p:sp>
              <p:nvSpPr>
                <p:cNvPr id="59445" name="Line 53"/>
                <p:cNvSpPr>
                  <a:spLocks noChangeShapeType="1"/>
                </p:cNvSpPr>
                <p:nvPr/>
              </p:nvSpPr>
              <p:spPr bwMode="auto">
                <a:xfrm>
                  <a:off x="4952" y="1609"/>
                  <a:ext cx="0" cy="4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6" name="Line 54"/>
                <p:cNvSpPr>
                  <a:spLocks noChangeShapeType="1"/>
                </p:cNvSpPr>
                <p:nvPr/>
              </p:nvSpPr>
              <p:spPr bwMode="auto">
                <a:xfrm>
                  <a:off x="4952" y="2179"/>
                  <a:ext cx="0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7" name="Oval 55"/>
                <p:cNvSpPr>
                  <a:spLocks noChangeArrowheads="1"/>
                </p:cNvSpPr>
                <p:nvPr/>
              </p:nvSpPr>
              <p:spPr bwMode="auto">
                <a:xfrm>
                  <a:off x="2755" y="2876"/>
                  <a:ext cx="511" cy="25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 u="sng"/>
                    <a:t>STRADĂ</a:t>
                  </a:r>
                </a:p>
              </p:txBody>
            </p:sp>
            <p:sp>
              <p:nvSpPr>
                <p:cNvPr id="59448" name="Oval 56"/>
                <p:cNvSpPr>
                  <a:spLocks noChangeArrowheads="1"/>
                </p:cNvSpPr>
                <p:nvPr/>
              </p:nvSpPr>
              <p:spPr bwMode="auto">
                <a:xfrm>
                  <a:off x="3164" y="3129"/>
                  <a:ext cx="613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 u="sng"/>
                    <a:t>ORAŞ, JUDET, COD</a:t>
                  </a:r>
                </a:p>
              </p:txBody>
            </p:sp>
            <p:sp>
              <p:nvSpPr>
                <p:cNvPr id="59449" name="Oval 57"/>
                <p:cNvSpPr>
                  <a:spLocks noChangeArrowheads="1"/>
                </p:cNvSpPr>
                <p:nvPr/>
              </p:nvSpPr>
              <p:spPr bwMode="auto">
                <a:xfrm>
                  <a:off x="3572" y="2813"/>
                  <a:ext cx="511" cy="31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/>
                    <a:t>DISTANŢĂ</a:t>
                  </a:r>
                </a:p>
                <a:p>
                  <a:pPr algn="ctr"/>
                  <a:r>
                    <a:rPr lang="en-US" sz="800"/>
                    <a:t>PLAJĂ</a:t>
                  </a:r>
                </a:p>
              </p:txBody>
            </p:sp>
            <p:sp>
              <p:nvSpPr>
                <p:cNvPr id="59450" name="Oval 58"/>
                <p:cNvSpPr>
                  <a:spLocks noChangeArrowheads="1"/>
                </p:cNvSpPr>
                <p:nvPr/>
              </p:nvSpPr>
              <p:spPr bwMode="auto">
                <a:xfrm>
                  <a:off x="4237" y="2876"/>
                  <a:ext cx="510" cy="25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800" u="sng"/>
                    <a:t>STRADĂ</a:t>
                  </a:r>
                </a:p>
              </p:txBody>
            </p:sp>
            <p:sp>
              <p:nvSpPr>
                <p:cNvPr id="59451" name="Oval 59"/>
                <p:cNvSpPr>
                  <a:spLocks noChangeArrowheads="1"/>
                </p:cNvSpPr>
                <p:nvPr/>
              </p:nvSpPr>
              <p:spPr bwMode="auto">
                <a:xfrm>
                  <a:off x="4645" y="3129"/>
                  <a:ext cx="613" cy="31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r>
                    <a:rPr lang="en-US" sz="800" u="sng"/>
                    <a:t>ORAŞ, JUDET, COD</a:t>
                  </a:r>
                </a:p>
              </p:txBody>
            </p:sp>
            <p:sp>
              <p:nvSpPr>
                <p:cNvPr id="59452" name="Oval 60"/>
                <p:cNvSpPr>
                  <a:spLocks noChangeArrowheads="1"/>
                </p:cNvSpPr>
                <p:nvPr/>
              </p:nvSpPr>
              <p:spPr bwMode="auto">
                <a:xfrm>
                  <a:off x="5105" y="2813"/>
                  <a:ext cx="511" cy="316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/>
                  <a:endParaRPr lang="en-US" sz="800"/>
                </a:p>
                <a:p>
                  <a:pPr algn="ctr"/>
                  <a:r>
                    <a:rPr lang="en-US" sz="800"/>
                    <a:t>SCHI</a:t>
                  </a:r>
                </a:p>
              </p:txBody>
            </p:sp>
            <p:sp>
              <p:nvSpPr>
                <p:cNvPr id="59453" name="Line 61"/>
                <p:cNvSpPr>
                  <a:spLocks noChangeShapeType="1"/>
                </p:cNvSpPr>
                <p:nvPr/>
              </p:nvSpPr>
              <p:spPr bwMode="auto">
                <a:xfrm flipH="1">
                  <a:off x="3010" y="2686"/>
                  <a:ext cx="307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4" name="Line 62"/>
                <p:cNvSpPr>
                  <a:spLocks noChangeShapeType="1"/>
                </p:cNvSpPr>
                <p:nvPr/>
              </p:nvSpPr>
              <p:spPr bwMode="auto">
                <a:xfrm>
                  <a:off x="3470" y="2686"/>
                  <a:ext cx="0" cy="4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5" name="Line 63"/>
                <p:cNvSpPr>
                  <a:spLocks noChangeShapeType="1"/>
                </p:cNvSpPr>
                <p:nvPr/>
              </p:nvSpPr>
              <p:spPr bwMode="auto">
                <a:xfrm>
                  <a:off x="3624" y="2686"/>
                  <a:ext cx="204" cy="12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6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4492" y="2686"/>
                  <a:ext cx="307" cy="19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7" name="Line 65"/>
                <p:cNvSpPr>
                  <a:spLocks noChangeShapeType="1"/>
                </p:cNvSpPr>
                <p:nvPr/>
              </p:nvSpPr>
              <p:spPr bwMode="auto">
                <a:xfrm>
                  <a:off x="4952" y="2686"/>
                  <a:ext cx="0" cy="4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8" name="Line 66"/>
                <p:cNvSpPr>
                  <a:spLocks noChangeShapeType="1"/>
                </p:cNvSpPr>
                <p:nvPr/>
              </p:nvSpPr>
              <p:spPr bwMode="auto">
                <a:xfrm>
                  <a:off x="5105" y="2686"/>
                  <a:ext cx="204" cy="12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59" name="Arc 67"/>
                <p:cNvSpPr>
                  <a:spLocks/>
                </p:cNvSpPr>
                <p:nvPr/>
              </p:nvSpPr>
              <p:spPr bwMode="auto">
                <a:xfrm flipH="1" flipV="1">
                  <a:off x="3317" y="1728"/>
                  <a:ext cx="1748" cy="19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18 w 43200"/>
                    <a:gd name="T1" fmla="*/ 22478 h 22478"/>
                    <a:gd name="T2" fmla="*/ 43200 w 43200"/>
                    <a:gd name="T3" fmla="*/ 21600 h 22478"/>
                    <a:gd name="T4" fmla="*/ 21600 w 43200"/>
                    <a:gd name="T5" fmla="*/ 21600 h 22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2478" fill="none" extrusionOk="0">
                      <a:moveTo>
                        <a:pt x="17" y="22478"/>
                      </a:moveTo>
                      <a:cubicBezTo>
                        <a:pt x="5" y="22185"/>
                        <a:pt x="0" y="21892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</a:path>
                    <a:path w="43200" h="22478" stroke="0" extrusionOk="0">
                      <a:moveTo>
                        <a:pt x="17" y="22478"/>
                      </a:moveTo>
                      <a:cubicBezTo>
                        <a:pt x="5" y="22185"/>
                        <a:pt x="0" y="21892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9460" name="Line 68"/>
              <p:cNvSpPr>
                <a:spLocks noChangeShapeType="1"/>
              </p:cNvSpPr>
              <p:nvPr/>
            </p:nvSpPr>
            <p:spPr bwMode="auto">
              <a:xfrm>
                <a:off x="1376" y="1736"/>
                <a:ext cx="0" cy="1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1" name="AutoShape 69"/>
              <p:cNvSpPr>
                <a:spLocks noChangeArrowheads="1"/>
              </p:cNvSpPr>
              <p:nvPr/>
            </p:nvSpPr>
            <p:spPr bwMode="auto">
              <a:xfrm>
                <a:off x="1198" y="1926"/>
                <a:ext cx="357" cy="3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800"/>
                  <a:t>Sem-nează</a:t>
                </a:r>
              </a:p>
            </p:txBody>
          </p:sp>
          <p:sp>
            <p:nvSpPr>
              <p:cNvPr id="59462" name="Line 70"/>
              <p:cNvSpPr>
                <a:spLocks noChangeShapeType="1"/>
              </p:cNvSpPr>
              <p:nvPr/>
            </p:nvSpPr>
            <p:spPr bwMode="auto">
              <a:xfrm>
                <a:off x="1376" y="2306"/>
                <a:ext cx="0" cy="57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9478" name="Group 86"/>
              <p:cNvGrpSpPr>
                <a:grpSpLocks/>
              </p:cNvGrpSpPr>
              <p:nvPr/>
            </p:nvGrpSpPr>
            <p:grpSpPr bwMode="auto">
              <a:xfrm>
                <a:off x="1351" y="1799"/>
                <a:ext cx="52" cy="20"/>
                <a:chOff x="1351" y="1799"/>
                <a:chExt cx="52" cy="20"/>
              </a:xfrm>
            </p:grpSpPr>
            <p:sp>
              <p:nvSpPr>
                <p:cNvPr id="59464" name="Line 72"/>
                <p:cNvSpPr>
                  <a:spLocks noChangeShapeType="1"/>
                </p:cNvSpPr>
                <p:nvPr/>
              </p:nvSpPr>
              <p:spPr bwMode="auto">
                <a:xfrm flipH="1">
                  <a:off x="1351" y="1799"/>
                  <a:ext cx="5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65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1351" y="1819"/>
                  <a:ext cx="5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9466" name="AutoShape 74"/>
              <p:cNvSpPr>
                <a:spLocks noChangeArrowheads="1"/>
              </p:cNvSpPr>
              <p:nvPr/>
            </p:nvSpPr>
            <p:spPr bwMode="auto">
              <a:xfrm>
                <a:off x="2347" y="1736"/>
                <a:ext cx="715" cy="57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800"/>
                  <a:t>Este închiriată prin</a:t>
                </a:r>
              </a:p>
            </p:txBody>
          </p:sp>
          <p:sp>
            <p:nvSpPr>
              <p:cNvPr id="59467" name="Line 75"/>
              <p:cNvSpPr>
                <a:spLocks noChangeShapeType="1"/>
              </p:cNvSpPr>
              <p:nvPr/>
            </p:nvSpPr>
            <p:spPr bwMode="auto">
              <a:xfrm>
                <a:off x="2704" y="2306"/>
                <a:ext cx="0" cy="7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8" name="Line 76"/>
              <p:cNvSpPr>
                <a:spLocks noChangeShapeType="1"/>
              </p:cNvSpPr>
              <p:nvPr/>
            </p:nvSpPr>
            <p:spPr bwMode="auto">
              <a:xfrm flipH="1">
                <a:off x="1734" y="3066"/>
                <a:ext cx="9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9" name="Line 77"/>
              <p:cNvSpPr>
                <a:spLocks noChangeShapeType="1"/>
              </p:cNvSpPr>
              <p:nvPr/>
            </p:nvSpPr>
            <p:spPr bwMode="auto">
              <a:xfrm flipV="1">
                <a:off x="2704" y="1546"/>
                <a:ext cx="0" cy="1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70" name="Line 78"/>
              <p:cNvSpPr>
                <a:spLocks noChangeShapeType="1"/>
              </p:cNvSpPr>
              <p:nvPr/>
            </p:nvSpPr>
            <p:spPr bwMode="auto">
              <a:xfrm>
                <a:off x="2704" y="1546"/>
                <a:ext cx="12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9477" name="Group 85"/>
              <p:cNvGrpSpPr>
                <a:grpSpLocks/>
              </p:cNvGrpSpPr>
              <p:nvPr/>
            </p:nvGrpSpPr>
            <p:grpSpPr bwMode="auto">
              <a:xfrm>
                <a:off x="3865" y="1513"/>
                <a:ext cx="14" cy="63"/>
                <a:chOff x="3865" y="1513"/>
                <a:chExt cx="14" cy="63"/>
              </a:xfrm>
            </p:grpSpPr>
            <p:sp>
              <p:nvSpPr>
                <p:cNvPr id="59472" name="Line 80"/>
                <p:cNvSpPr>
                  <a:spLocks noChangeShapeType="1"/>
                </p:cNvSpPr>
                <p:nvPr/>
              </p:nvSpPr>
              <p:spPr bwMode="auto">
                <a:xfrm>
                  <a:off x="3865" y="1513"/>
                  <a:ext cx="0" cy="6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73" name="Line 81"/>
                <p:cNvSpPr>
                  <a:spLocks noChangeShapeType="1"/>
                </p:cNvSpPr>
                <p:nvPr/>
              </p:nvSpPr>
              <p:spPr bwMode="auto">
                <a:xfrm>
                  <a:off x="3879" y="1513"/>
                  <a:ext cx="0" cy="6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9483" name="Group 91"/>
            <p:cNvGrpSpPr>
              <a:grpSpLocks/>
            </p:cNvGrpSpPr>
            <p:nvPr/>
          </p:nvGrpSpPr>
          <p:grpSpPr bwMode="auto">
            <a:xfrm>
              <a:off x="1736" y="3033"/>
              <a:ext cx="51" cy="63"/>
              <a:chOff x="1736" y="3033"/>
              <a:chExt cx="51" cy="63"/>
            </a:xfrm>
          </p:grpSpPr>
          <p:sp>
            <p:nvSpPr>
              <p:cNvPr id="59475" name="Line 83"/>
              <p:cNvSpPr>
                <a:spLocks noChangeShapeType="1"/>
              </p:cNvSpPr>
              <p:nvPr/>
            </p:nvSpPr>
            <p:spPr bwMode="auto">
              <a:xfrm flipH="1">
                <a:off x="1736" y="3065"/>
                <a:ext cx="51" cy="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76" name="Line 84"/>
              <p:cNvSpPr>
                <a:spLocks noChangeShapeType="1"/>
              </p:cNvSpPr>
              <p:nvPr/>
            </p:nvSpPr>
            <p:spPr bwMode="auto">
              <a:xfrm flipH="1" flipV="1">
                <a:off x="1736" y="3033"/>
                <a:ext cx="51" cy="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Exemplu</a:t>
            </a:r>
            <a:r>
              <a:rPr lang="en-US" dirty="0"/>
              <a:t> de </a:t>
            </a:r>
            <a:r>
              <a:rPr lang="en-US" dirty="0" err="1"/>
              <a:t>modelare</a:t>
            </a:r>
            <a:r>
              <a:rPr lang="en-US" dirty="0"/>
              <a:t> E-R</a:t>
            </a:r>
            <a:r>
              <a:rPr lang="en-US" sz="2400" dirty="0"/>
              <a:t> (cont)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err="1"/>
              <a:t>Explicarea</a:t>
            </a:r>
            <a:r>
              <a:rPr lang="en-US" sz="2400" dirty="0"/>
              <a:t> </a:t>
            </a:r>
            <a:r>
              <a:rPr lang="en-US" sz="2400" dirty="0" err="1"/>
              <a:t>diagramei</a:t>
            </a:r>
            <a:r>
              <a:rPr lang="en-US" sz="2400" dirty="0"/>
              <a:t> E-R</a:t>
            </a:r>
          </a:p>
          <a:p>
            <a:pPr>
              <a:buFontTx/>
              <a:buNone/>
            </a:pPr>
            <a:r>
              <a:rPr lang="en-US" sz="2400" dirty="0"/>
              <a:t>1. </a:t>
            </a:r>
            <a:r>
              <a:rPr lang="en-US" sz="2400" dirty="0" err="1"/>
              <a:t>Există</a:t>
            </a:r>
            <a:r>
              <a:rPr lang="en-US" sz="2400" dirty="0"/>
              <a:t> o </a:t>
            </a:r>
            <a:r>
              <a:rPr lang="en-US" sz="2400" dirty="0" err="1"/>
              <a:t>relaţie</a:t>
            </a:r>
            <a:r>
              <a:rPr lang="en-US" sz="2400" dirty="0"/>
              <a:t> </a:t>
            </a:r>
            <a:r>
              <a:rPr lang="en-US" sz="2400" i="1" dirty="0"/>
              <a:t>ISA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PROPRIETATE MARINĂ </a:t>
            </a:r>
            <a:r>
              <a:rPr lang="en-US" sz="2400" dirty="0" err="1"/>
              <a:t>şi</a:t>
            </a:r>
            <a:r>
              <a:rPr lang="en-US" sz="2400" dirty="0"/>
              <a:t> PROPRIETATE, ca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PROPRIETATE MONTANĂ </a:t>
            </a:r>
            <a:r>
              <a:rPr lang="en-US" sz="2400" dirty="0" err="1"/>
              <a:t>şi</a:t>
            </a:r>
            <a:r>
              <a:rPr lang="en-US" sz="2400" dirty="0"/>
              <a:t> PROPRIETATE.</a:t>
            </a:r>
          </a:p>
          <a:p>
            <a:pPr>
              <a:buFontTx/>
              <a:buNone/>
            </a:pPr>
            <a:r>
              <a:rPr lang="en-US" sz="2400" dirty="0"/>
              <a:t>2. </a:t>
            </a:r>
            <a:r>
              <a:rPr lang="en-US" sz="2400" dirty="0" err="1"/>
              <a:t>Există</a:t>
            </a:r>
            <a:r>
              <a:rPr lang="en-US" sz="2400" dirty="0"/>
              <a:t> o </a:t>
            </a:r>
            <a:r>
              <a:rPr lang="en-US" sz="2400" dirty="0" err="1"/>
              <a:t>relaţie</a:t>
            </a:r>
            <a:r>
              <a:rPr lang="en-US" sz="2400" dirty="0"/>
              <a:t> </a:t>
            </a:r>
            <a:r>
              <a:rPr lang="en-US" sz="2400" dirty="0" err="1"/>
              <a:t>numită</a:t>
            </a:r>
            <a:r>
              <a:rPr lang="en-US" sz="2400" dirty="0"/>
              <a:t> </a:t>
            </a:r>
            <a:r>
              <a:rPr lang="en-US" sz="2400" i="1" dirty="0" err="1"/>
              <a:t>Semnează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CLIENT </a:t>
            </a:r>
            <a:r>
              <a:rPr lang="en-US" sz="2400" dirty="0" err="1"/>
              <a:t>şi</a:t>
            </a:r>
            <a:r>
              <a:rPr lang="en-US" sz="2400" dirty="0"/>
              <a:t> CONTRACT DE ÎNCHIRIERE. </a:t>
            </a:r>
            <a:r>
              <a:rPr lang="en-US" sz="2400" dirty="0" err="1"/>
              <a:t>Cardinalitatea</a:t>
            </a:r>
            <a:r>
              <a:rPr lang="en-US" sz="2400" dirty="0"/>
              <a:t> </a:t>
            </a:r>
            <a:r>
              <a:rPr lang="en-US" sz="2400" dirty="0" err="1"/>
              <a:t>acesteia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opţională</a:t>
            </a:r>
            <a:r>
              <a:rPr lang="en-US" sz="2400" dirty="0"/>
              <a:t> 0-M de la CLIENT la CONTRACT DE ÎNCHIRIERE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obligatorie</a:t>
            </a:r>
            <a:r>
              <a:rPr lang="en-US" sz="2400" dirty="0"/>
              <a:t> de la CONTRACT DE ÎNCHIRIERE la CLIENT.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urmare</a:t>
            </a:r>
            <a:r>
              <a:rPr lang="en-US" sz="2400" dirty="0"/>
              <a:t> nu </a:t>
            </a:r>
            <a:r>
              <a:rPr lang="en-US" sz="2400" dirty="0" err="1"/>
              <a:t>poate</a:t>
            </a:r>
            <a:r>
              <a:rPr lang="en-US" sz="2400" dirty="0"/>
              <a:t> </a:t>
            </a:r>
            <a:r>
              <a:rPr lang="en-US" sz="2400" dirty="0" err="1"/>
              <a:t>exista</a:t>
            </a:r>
            <a:r>
              <a:rPr lang="en-US" sz="2400" dirty="0"/>
              <a:t> un contract de </a:t>
            </a:r>
            <a:r>
              <a:rPr lang="en-US" sz="2400" dirty="0" err="1"/>
              <a:t>închiriere</a:t>
            </a:r>
            <a:r>
              <a:rPr lang="en-US" sz="2400" dirty="0"/>
              <a:t> </a:t>
            </a:r>
            <a:r>
              <a:rPr lang="en-US" sz="2400" dirty="0" err="1"/>
              <a:t>semnat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fără</a:t>
            </a:r>
            <a:r>
              <a:rPr lang="en-US" sz="2400" dirty="0"/>
              <a:t> </a:t>
            </a:r>
            <a:r>
              <a:rPr lang="en-US" sz="2400" dirty="0" err="1"/>
              <a:t>chiriaş</a:t>
            </a:r>
            <a:r>
              <a:rPr lang="en-US" sz="2400" dirty="0"/>
              <a:t> valid.</a:t>
            </a:r>
          </a:p>
          <a:p>
            <a:pPr>
              <a:buFontTx/>
              <a:buNone/>
            </a:pPr>
            <a:r>
              <a:rPr lang="en-US" sz="2400" dirty="0" smtClean="0"/>
              <a:t> </a:t>
            </a:r>
            <a:r>
              <a:rPr lang="en-US" sz="2400" dirty="0" err="1"/>
              <a:t>Există</a:t>
            </a:r>
            <a:r>
              <a:rPr lang="en-US" sz="2400" dirty="0"/>
              <a:t> o </a:t>
            </a:r>
            <a:r>
              <a:rPr lang="en-US" sz="2400" dirty="0" err="1"/>
              <a:t>relaţie</a:t>
            </a:r>
            <a:r>
              <a:rPr lang="en-US" sz="2400" dirty="0"/>
              <a:t> </a:t>
            </a:r>
            <a:r>
              <a:rPr lang="en-US" sz="2400" dirty="0" err="1"/>
              <a:t>numită</a:t>
            </a:r>
            <a:r>
              <a:rPr lang="en-US" sz="2400" dirty="0"/>
              <a:t> </a:t>
            </a:r>
            <a:r>
              <a:rPr lang="en-US" sz="2400" i="1" dirty="0"/>
              <a:t>Este </a:t>
            </a:r>
            <a:r>
              <a:rPr lang="en-US" sz="2400" i="1" dirty="0" err="1"/>
              <a:t>închiriată</a:t>
            </a:r>
            <a:r>
              <a:rPr lang="en-US" sz="2400" i="1" dirty="0"/>
              <a:t> </a:t>
            </a:r>
            <a:r>
              <a:rPr lang="en-US" sz="2400" i="1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între</a:t>
            </a:r>
            <a:r>
              <a:rPr lang="en-US" sz="2400" dirty="0"/>
              <a:t> PROPRIETATE </a:t>
            </a:r>
            <a:r>
              <a:rPr lang="en-US" sz="2400" dirty="0" err="1"/>
              <a:t>şi</a:t>
            </a:r>
            <a:r>
              <a:rPr lang="en-US" sz="2400" dirty="0"/>
              <a:t> CONTRACT DE ÎNCHIRIERE. </a:t>
            </a:r>
            <a:r>
              <a:rPr lang="en-US" sz="2400" dirty="0" err="1"/>
              <a:t>Cardinalităţile</a:t>
            </a:r>
            <a:r>
              <a:rPr lang="en-US" sz="2400" dirty="0"/>
              <a:t> </a:t>
            </a:r>
            <a:r>
              <a:rPr lang="en-US" sz="2400" dirty="0" err="1"/>
              <a:t>sunt</a:t>
            </a:r>
            <a:r>
              <a:rPr lang="en-US" sz="2400" dirty="0"/>
              <a:t> la </a:t>
            </a:r>
            <a:r>
              <a:rPr lang="en-US" sz="2400" dirty="0" err="1"/>
              <a:t>fel</a:t>
            </a:r>
            <a:r>
              <a:rPr lang="en-US" sz="2400" dirty="0"/>
              <a:t> ca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relaţia</a:t>
            </a:r>
            <a:r>
              <a:rPr lang="en-US" sz="2400" dirty="0"/>
              <a:t> </a:t>
            </a:r>
            <a:r>
              <a:rPr lang="en-US" sz="2400" i="1" dirty="0" err="1"/>
              <a:t>Semnează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aceleaşi</a:t>
            </a:r>
            <a:r>
              <a:rPr lang="en-US" sz="2400" dirty="0"/>
              <a:t> motive.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DD70-5461-4902-9D92-ECE8935588D1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5545-A2D4-4A3D-8F54-E0A13B7285AD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400" dirty="0" smtClean="0"/>
              <a:t>1.1</a:t>
            </a:r>
            <a:r>
              <a:rPr lang="en-US" sz="2400" dirty="0"/>
              <a:t>. </a:t>
            </a:r>
            <a:r>
              <a:rPr lang="en-US" sz="2400" dirty="0" err="1"/>
              <a:t>Entităţi</a:t>
            </a:r>
            <a:endParaRPr lang="en-US" sz="2400" dirty="0"/>
          </a:p>
          <a:p>
            <a:r>
              <a:rPr lang="en-US" sz="2400" dirty="0" err="1"/>
              <a:t>persoane</a:t>
            </a:r>
            <a:r>
              <a:rPr lang="en-US" sz="2400" dirty="0"/>
              <a:t>, </a:t>
            </a:r>
            <a:r>
              <a:rPr lang="en-US" sz="2400" dirty="0" err="1"/>
              <a:t>locuri</a:t>
            </a:r>
            <a:r>
              <a:rPr lang="en-US" sz="2400" dirty="0"/>
              <a:t>, </a:t>
            </a:r>
            <a:r>
              <a:rPr lang="en-US" sz="2400" dirty="0" err="1"/>
              <a:t>obiecte</a:t>
            </a:r>
            <a:r>
              <a:rPr lang="en-US" sz="2400" dirty="0"/>
              <a:t>, </a:t>
            </a:r>
            <a:r>
              <a:rPr lang="en-US" sz="2400" dirty="0" err="1"/>
              <a:t>evenimente</a:t>
            </a:r>
            <a:r>
              <a:rPr lang="en-US" sz="2400" dirty="0"/>
              <a:t>, </a:t>
            </a:r>
            <a:r>
              <a:rPr lang="en-US" sz="2400" dirty="0" err="1"/>
              <a:t>concepte</a:t>
            </a:r>
            <a:r>
              <a:rPr lang="en-US" sz="2400" dirty="0"/>
              <a:t> din </a:t>
            </a:r>
            <a:r>
              <a:rPr lang="en-US" sz="2400" dirty="0" err="1"/>
              <a:t>mediul</a:t>
            </a:r>
            <a:r>
              <a:rPr lang="en-US" sz="2400" dirty="0"/>
              <a:t> </a:t>
            </a:r>
            <a:r>
              <a:rPr lang="en-US" sz="2400" dirty="0" err="1"/>
              <a:t>utilizatorului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care </a:t>
            </a:r>
            <a:r>
              <a:rPr lang="en-US" sz="2400" dirty="0" err="1"/>
              <a:t>organizaţia</a:t>
            </a:r>
            <a:r>
              <a:rPr lang="en-US" sz="2400" dirty="0"/>
              <a:t> </a:t>
            </a:r>
            <a:r>
              <a:rPr lang="en-US" sz="2400" dirty="0" err="1"/>
              <a:t>doreşte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</a:t>
            </a:r>
            <a:r>
              <a:rPr lang="en-US" sz="2400" dirty="0" err="1"/>
              <a:t>deţină</a:t>
            </a:r>
            <a:r>
              <a:rPr lang="en-US" sz="2400" dirty="0"/>
              <a:t> date</a:t>
            </a:r>
          </a:p>
          <a:p>
            <a:r>
              <a:rPr lang="en-US" sz="2400" dirty="0" err="1"/>
              <a:t>exemple</a:t>
            </a:r>
            <a:r>
              <a:rPr lang="en-US" sz="2400" dirty="0"/>
              <a:t>: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 err="1"/>
              <a:t>persoană</a:t>
            </a:r>
            <a:r>
              <a:rPr lang="en-US" sz="1800" dirty="0"/>
              <a:t>; ANGAJAT, STUDENT, PACIENT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loc: STAT, REGIUNE, ŢARĂ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 err="1"/>
              <a:t>obiect</a:t>
            </a:r>
            <a:r>
              <a:rPr lang="en-US" sz="1800" dirty="0"/>
              <a:t>: MAŞINĂ, CLĂDIRE, AUTOMOBIL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 err="1"/>
              <a:t>eveniment</a:t>
            </a:r>
            <a:r>
              <a:rPr lang="en-US" sz="1800" dirty="0"/>
              <a:t>: VÂNZARE, ÎNREGISTRARE, SCHIMBARE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concept: CONT BANCAR, CURS UNIVERSITAR, CENTRU DE PRELUCRARE</a:t>
            </a:r>
          </a:p>
          <a:p>
            <a:pPr>
              <a:buFont typeface="Symbol" pitchFamily="18" charset="2"/>
              <a:buChar char="·"/>
            </a:pPr>
            <a:r>
              <a:rPr lang="en-US" sz="2000" i="1" dirty="0"/>
              <a:t>tip de </a:t>
            </a:r>
            <a:r>
              <a:rPr lang="en-US" sz="2000" i="1" dirty="0" err="1"/>
              <a:t>entitate</a:t>
            </a:r>
            <a:r>
              <a:rPr lang="en-US" sz="2000" dirty="0"/>
              <a:t> (</a:t>
            </a:r>
            <a:r>
              <a:rPr lang="en-US" sz="2000" i="1" dirty="0" err="1"/>
              <a:t>clasă</a:t>
            </a:r>
            <a:r>
              <a:rPr lang="en-US" sz="2000" i="1" dirty="0"/>
              <a:t> de </a:t>
            </a:r>
            <a:r>
              <a:rPr lang="en-US" sz="2000" i="1" dirty="0" err="1"/>
              <a:t>entitate</a:t>
            </a:r>
            <a:r>
              <a:rPr lang="en-US" sz="2000" dirty="0"/>
              <a:t>) </a:t>
            </a:r>
          </a:p>
          <a:p>
            <a:pPr lvl="1">
              <a:buFont typeface="Symbol" pitchFamily="18" charset="2"/>
              <a:buChar char="·"/>
            </a:pPr>
            <a:r>
              <a:rPr lang="en-US" sz="1800" dirty="0" err="1"/>
              <a:t>grupează</a:t>
            </a:r>
            <a:r>
              <a:rPr lang="en-US" sz="1800" dirty="0"/>
              <a:t> </a:t>
            </a:r>
            <a:r>
              <a:rPr lang="en-US" sz="1800" dirty="0" err="1"/>
              <a:t>toate</a:t>
            </a:r>
            <a:r>
              <a:rPr lang="en-US" sz="1800" dirty="0"/>
              <a:t> </a:t>
            </a:r>
            <a:r>
              <a:rPr lang="en-US" sz="1800" dirty="0" err="1"/>
              <a:t>entităţile</a:t>
            </a:r>
            <a:r>
              <a:rPr lang="en-US" sz="1800" dirty="0"/>
              <a:t> care au </a:t>
            </a:r>
            <a:r>
              <a:rPr lang="en-US" sz="1800" dirty="0" err="1"/>
              <a:t>proprietăţi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caracteristici</a:t>
            </a:r>
            <a:r>
              <a:rPr lang="en-US" sz="1800" dirty="0"/>
              <a:t> </a:t>
            </a:r>
            <a:r>
              <a:rPr lang="en-US" sz="1800" dirty="0" err="1"/>
              <a:t>comune</a:t>
            </a:r>
            <a:endParaRPr lang="en-US" sz="1800" dirty="0"/>
          </a:p>
          <a:p>
            <a:pPr lvl="1">
              <a:buFont typeface="Symbol" pitchFamily="18" charset="2"/>
              <a:buChar char="·"/>
            </a:pPr>
            <a:r>
              <a:rPr lang="en-US" sz="1800" dirty="0"/>
              <a:t>se </a:t>
            </a:r>
            <a:r>
              <a:rPr lang="en-US" sz="1800" dirty="0" err="1"/>
              <a:t>exprimă</a:t>
            </a:r>
            <a:r>
              <a:rPr lang="en-US" sz="1800" dirty="0"/>
              <a:t> </a:t>
            </a:r>
            <a:r>
              <a:rPr lang="en-US" sz="1800" dirty="0" err="1"/>
              <a:t>printr</a:t>
            </a:r>
            <a:r>
              <a:rPr lang="en-US" sz="1800" dirty="0"/>
              <a:t>-un </a:t>
            </a:r>
            <a:r>
              <a:rPr lang="en-US" sz="1800" dirty="0" err="1"/>
              <a:t>substantiv</a:t>
            </a:r>
            <a:r>
              <a:rPr lang="en-US" sz="1800" dirty="0"/>
              <a:t> la singular (</a:t>
            </a:r>
            <a:r>
              <a:rPr lang="en-US" sz="1800" dirty="0" err="1"/>
              <a:t>scris</a:t>
            </a:r>
            <a:r>
              <a:rPr lang="en-US" sz="1800" dirty="0"/>
              <a:t> cu majuscule)</a:t>
            </a:r>
          </a:p>
          <a:p>
            <a:pPr>
              <a:buFont typeface="Symbol" pitchFamily="18" charset="2"/>
              <a:buChar char="·"/>
            </a:pPr>
            <a:r>
              <a:rPr lang="en-US" sz="2000" i="1" dirty="0" err="1"/>
              <a:t>instanţă</a:t>
            </a:r>
            <a:r>
              <a:rPr lang="en-US" sz="2000" i="1" dirty="0"/>
              <a:t> de </a:t>
            </a:r>
            <a:r>
              <a:rPr lang="en-US" sz="2000" i="1" dirty="0" err="1"/>
              <a:t>entitate</a:t>
            </a:r>
            <a:r>
              <a:rPr lang="en-US" sz="2000" dirty="0"/>
              <a:t> (</a:t>
            </a:r>
            <a:r>
              <a:rPr lang="en-US" sz="2000" i="1" dirty="0" err="1"/>
              <a:t>realizare</a:t>
            </a:r>
            <a:r>
              <a:rPr lang="en-US" sz="2000" i="1" dirty="0"/>
              <a:t> a </a:t>
            </a:r>
            <a:r>
              <a:rPr lang="en-US" sz="2000" i="1" dirty="0" err="1"/>
              <a:t>entităţii</a:t>
            </a:r>
            <a:r>
              <a:rPr lang="en-US" sz="2000" dirty="0"/>
              <a:t>) </a:t>
            </a:r>
          </a:p>
          <a:p>
            <a:pPr lvl="1">
              <a:buFont typeface="Symbol" pitchFamily="18" charset="2"/>
              <a:buChar char="·"/>
            </a:pPr>
            <a:r>
              <a:rPr lang="en-US" sz="1800" dirty="0"/>
              <a:t> </a:t>
            </a:r>
            <a:r>
              <a:rPr lang="en-US" sz="1800" dirty="0" err="1"/>
              <a:t>apariţie</a:t>
            </a:r>
            <a:r>
              <a:rPr lang="en-US" sz="1800" dirty="0"/>
              <a:t> </a:t>
            </a:r>
            <a:r>
              <a:rPr lang="en-US" sz="1800" dirty="0" err="1"/>
              <a:t>singulară</a:t>
            </a:r>
            <a:r>
              <a:rPr lang="en-US" sz="1800" dirty="0"/>
              <a:t> a </a:t>
            </a:r>
            <a:r>
              <a:rPr lang="en-US" sz="1800" dirty="0" err="1"/>
              <a:t>entităţii</a:t>
            </a:r>
            <a:endParaRPr lang="en-US" sz="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37C6A-4E00-40AB-88A1-DDD1B4CC53A0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0132B-82CE-43B6-9A7B-C3F6ABE6A71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400" dirty="0" smtClean="0"/>
              <a:t>1.2</a:t>
            </a:r>
            <a:r>
              <a:rPr lang="en-US" sz="2400" dirty="0"/>
              <a:t>. </a:t>
            </a:r>
            <a:r>
              <a:rPr lang="en-US" sz="2400" dirty="0" err="1"/>
              <a:t>Atribute</a:t>
            </a:r>
            <a:endParaRPr lang="en-US" sz="2400" dirty="0"/>
          </a:p>
          <a:p>
            <a:r>
              <a:rPr lang="en-US" sz="2400" i="1" dirty="0" err="1"/>
              <a:t>atribut</a:t>
            </a:r>
            <a:endParaRPr lang="en-US" sz="2400" i="1" dirty="0"/>
          </a:p>
          <a:p>
            <a:pPr lvl="1">
              <a:lnSpc>
                <a:spcPct val="90000"/>
              </a:lnSpc>
            </a:pPr>
            <a:r>
              <a:rPr lang="en-US" sz="2000" dirty="0" err="1"/>
              <a:t>proprietate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caracteristică</a:t>
            </a:r>
            <a:r>
              <a:rPr lang="en-US" sz="2000" dirty="0"/>
              <a:t> a </a:t>
            </a:r>
            <a:r>
              <a:rPr lang="en-US" sz="2000" dirty="0" err="1"/>
              <a:t>unui</a:t>
            </a:r>
            <a:r>
              <a:rPr lang="en-US" sz="2000" dirty="0"/>
              <a:t> tip de </a:t>
            </a:r>
            <a:r>
              <a:rPr lang="en-US" sz="2000" dirty="0" err="1"/>
              <a:t>entitate</a:t>
            </a:r>
            <a:r>
              <a:rPr lang="en-US" sz="2000" dirty="0"/>
              <a:t> care </a:t>
            </a:r>
            <a:r>
              <a:rPr lang="en-US" sz="2000" dirty="0" err="1"/>
              <a:t>prezintă</a:t>
            </a:r>
            <a:r>
              <a:rPr lang="en-US" sz="2000" dirty="0"/>
              <a:t> </a:t>
            </a:r>
            <a:r>
              <a:rPr lang="en-US" sz="2000" dirty="0" err="1"/>
              <a:t>interes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memorată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fiecare</a:t>
            </a:r>
            <a:r>
              <a:rPr lang="en-US" sz="2000" dirty="0"/>
              <a:t> </a:t>
            </a:r>
            <a:r>
              <a:rPr lang="en-US" sz="2000" dirty="0" err="1"/>
              <a:t>instanţă</a:t>
            </a:r>
            <a:r>
              <a:rPr lang="en-US" sz="2000" dirty="0"/>
              <a:t> a </a:t>
            </a:r>
            <a:r>
              <a:rPr lang="en-US" sz="2000" dirty="0" err="1"/>
              <a:t>tipului</a:t>
            </a:r>
            <a:r>
              <a:rPr lang="en-US" sz="2000" dirty="0"/>
              <a:t> de </a:t>
            </a:r>
            <a:r>
              <a:rPr lang="en-US" sz="2000" dirty="0" err="1"/>
              <a:t>entitate</a:t>
            </a:r>
            <a:r>
              <a:rPr lang="en-US" sz="2000" dirty="0"/>
              <a:t> respective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toate</a:t>
            </a:r>
            <a:r>
              <a:rPr lang="en-US" sz="2000" dirty="0"/>
              <a:t> </a:t>
            </a:r>
            <a:r>
              <a:rPr lang="en-US" sz="2000" dirty="0" err="1"/>
              <a:t>instanţele</a:t>
            </a:r>
            <a:r>
              <a:rPr lang="en-US" sz="2000" dirty="0"/>
              <a:t> </a:t>
            </a:r>
            <a:r>
              <a:rPr lang="en-US" sz="2000" dirty="0" err="1"/>
              <a:t>unui</a:t>
            </a:r>
            <a:r>
              <a:rPr lang="en-US" sz="2000" dirty="0"/>
              <a:t> tip de </a:t>
            </a:r>
            <a:r>
              <a:rPr lang="en-US" sz="2000" dirty="0" err="1"/>
              <a:t>entitate</a:t>
            </a:r>
            <a:r>
              <a:rPr lang="en-US" sz="2000" dirty="0"/>
              <a:t> E au </a:t>
            </a:r>
            <a:r>
              <a:rPr lang="en-US" sz="2000" dirty="0" err="1"/>
              <a:t>aceleaşi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err="1"/>
              <a:t>valorile</a:t>
            </a:r>
            <a:r>
              <a:rPr lang="en-US" sz="2000" dirty="0"/>
              <a:t> </a:t>
            </a:r>
            <a:r>
              <a:rPr lang="en-US" sz="2000" dirty="0" err="1"/>
              <a:t>unui</a:t>
            </a:r>
            <a:r>
              <a:rPr lang="en-US" sz="2000" dirty="0"/>
              <a:t> </a:t>
            </a:r>
            <a:r>
              <a:rPr lang="en-US" sz="2000" dirty="0" err="1"/>
              <a:t>atribut</a:t>
            </a:r>
            <a:r>
              <a:rPr lang="en-US" sz="2000" dirty="0"/>
              <a:t> </a:t>
            </a:r>
            <a:r>
              <a:rPr lang="en-US" sz="2000" dirty="0" err="1"/>
              <a:t>diferă</a:t>
            </a:r>
            <a:r>
              <a:rPr lang="en-US" sz="2000" dirty="0"/>
              <a:t> de la o </a:t>
            </a:r>
            <a:r>
              <a:rPr lang="en-US" sz="2000" dirty="0" err="1"/>
              <a:t>instanţă</a:t>
            </a:r>
            <a:r>
              <a:rPr lang="en-US" sz="2000" dirty="0"/>
              <a:t> a </a:t>
            </a:r>
            <a:r>
              <a:rPr lang="en-US" sz="2000" dirty="0" err="1"/>
              <a:t>lui</a:t>
            </a:r>
            <a:r>
              <a:rPr lang="en-US" sz="2000" dirty="0"/>
              <a:t> E la </a:t>
            </a:r>
            <a:r>
              <a:rPr lang="en-US" sz="2000" dirty="0" err="1"/>
              <a:t>alta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exemple</a:t>
            </a:r>
            <a:r>
              <a:rPr lang="en-US" sz="2000" dirty="0"/>
              <a:t> de </a:t>
            </a:r>
            <a:r>
              <a:rPr lang="en-US" sz="2000" dirty="0" err="1"/>
              <a:t>tipuri</a:t>
            </a:r>
            <a:r>
              <a:rPr lang="en-US" sz="2000" dirty="0"/>
              <a:t> de </a:t>
            </a:r>
            <a:r>
              <a:rPr lang="en-US" sz="2000" dirty="0" err="1"/>
              <a:t>entităţi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: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STUDENT: NUMĂR MATRICOL, NUME, ADRESĂ, NUMĂR TELEFON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ANGAJAT: MARCĂ, NUME, ADRESĂ, CALIFICARE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ŢARĂ: DENUMIRE, CONTINENT, SUPRAFAŢĂ, POPULAŢIE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AUTOMOBIL: NUMĂR ÎNMATRICULARE, CULOARE, GREUTATE, PUTERE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VÂNZARE: DATA, CINE VINDE, CUI VINDE, VALOARE</a:t>
            </a:r>
          </a:p>
          <a:p>
            <a:pPr lvl="2">
              <a:lnSpc>
                <a:spcPct val="90000"/>
              </a:lnSpc>
              <a:buFont typeface="Symbol" pitchFamily="18" charset="2"/>
              <a:buChar char="·"/>
            </a:pPr>
            <a:r>
              <a:rPr lang="en-US" sz="1800" dirty="0"/>
              <a:t>CURS UNIVERSITAR: DENUMIRE, SPECIALIZARE, SEMESTRU, PROFESOR, NUMĂR ORE PE SĂPTĂMÂNĂ, FORMĂ DE EXAMINARE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20B22-D131-4EB3-B174-FE61D30DA875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EF0E-0C1D-484A-AE82-9BDA6C793E8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Clasificarea atributelor unui tip de entitate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atribut cheie: identifică o instanţă a entităţii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cheie simplă - un singur atribut 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cheie compusă - un grup de atribute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atribut non-cheie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Tipuri de atribute cheie</a:t>
            </a:r>
          </a:p>
          <a:p>
            <a:pPr lvl="1">
              <a:lnSpc>
                <a:spcPct val="80000"/>
              </a:lnSpc>
            </a:pPr>
            <a:r>
              <a:rPr lang="en-US" sz="2000" i="1"/>
              <a:t>cheie candidat</a:t>
            </a:r>
            <a:r>
              <a:rPr lang="en-US" sz="2000"/>
              <a:t>: identifică unic o instanţă a entităţii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o entitate poate avea mai multe chei candidat</a:t>
            </a:r>
          </a:p>
          <a:p>
            <a:pPr lvl="1">
              <a:lnSpc>
                <a:spcPct val="80000"/>
              </a:lnSpc>
            </a:pPr>
            <a:r>
              <a:rPr lang="en-US" sz="2000" i="1"/>
              <a:t>cheie primară</a:t>
            </a:r>
            <a:r>
              <a:rPr lang="en-US" sz="2000"/>
              <a:t>: cheia candidat ca identificator pentru tipul de entitate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atributele ce formează cheia primară sunt subliniate în diagrama E-R</a:t>
            </a:r>
          </a:p>
          <a:p>
            <a:pPr lvl="1">
              <a:lnSpc>
                <a:spcPct val="80000"/>
              </a:lnSpc>
            </a:pPr>
            <a:r>
              <a:rPr lang="en-US" sz="2000" i="1"/>
              <a:t>cheie surogat</a:t>
            </a:r>
            <a:r>
              <a:rPr lang="en-US" sz="2000"/>
              <a:t>: atribut artificial pe post de cheie primară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Stabilirea cheii primare CP a unei entităţi E (Bruce, 1992)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(i) cheia candidat a lui E care nu-şi modifică valoarea pe toată durata de viaţă a oricărei instanţe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(ii) pentru orice instanţă a lui E, atributele lui CP au valori valide şi non-nule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(iii) dacă CP are prea multe atribute, se înlocuieşte cu o cheie surogat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(iv) nu folosi chei “inteligente” (clasificare, localizare, structurare)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6485-E800-4369-B493-EAE4C3593628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40BC-DE8C-43E1-971E-1BD0503FF02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/>
              <a:t>Atribute şi cheie primară - reprezentare E-R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sz="240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400"/>
              <a:t>Atribute cu valori multiple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Atribut cu o singură valoare: o instanţă are o valoare pentru el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Atribut cu valori multiple (repetitiv): o instanţă are mai multe valori pentru el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D8F7-0A7B-49D5-91E0-CACDA044C5F6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F4132-0949-434F-B22F-5774DBD4E189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457200" y="1219200"/>
            <a:ext cx="8305800" cy="1096963"/>
            <a:chOff x="2160" y="13248"/>
            <a:chExt cx="7920" cy="1728"/>
          </a:xfrm>
        </p:grpSpPr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5472" y="14400"/>
              <a:ext cx="1296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o-RO" sz="1400" b="1"/>
                <a:t>STUDENT</a:t>
              </a:r>
              <a:endParaRPr lang="ro-RO" sz="1400"/>
            </a:p>
          </p:txBody>
        </p:sp>
        <p:sp>
          <p:nvSpPr>
            <p:cNvPr id="21520" name="Oval 16"/>
            <p:cNvSpPr>
              <a:spLocks noChangeArrowheads="1"/>
            </p:cNvSpPr>
            <p:nvPr/>
          </p:nvSpPr>
          <p:spPr bwMode="auto">
            <a:xfrm>
              <a:off x="2160" y="13248"/>
              <a:ext cx="1872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u="sng"/>
                <a:t>NUMĂR</a:t>
              </a:r>
            </a:p>
            <a:p>
              <a:pPr algn="ctr"/>
              <a:r>
                <a:rPr lang="en-US" sz="1400" u="sng"/>
                <a:t>MATRICOL</a:t>
              </a:r>
              <a:endParaRPr lang="en-US" sz="1400"/>
            </a:p>
          </p:txBody>
        </p:sp>
        <p:sp>
          <p:nvSpPr>
            <p:cNvPr id="21521" name="Oval 17"/>
            <p:cNvSpPr>
              <a:spLocks noChangeArrowheads="1"/>
            </p:cNvSpPr>
            <p:nvPr/>
          </p:nvSpPr>
          <p:spPr bwMode="auto">
            <a:xfrm>
              <a:off x="4176" y="13392"/>
              <a:ext cx="1872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NUME</a:t>
              </a:r>
            </a:p>
          </p:txBody>
        </p:sp>
        <p:sp>
          <p:nvSpPr>
            <p:cNvPr id="21522" name="Oval 18"/>
            <p:cNvSpPr>
              <a:spLocks noChangeArrowheads="1"/>
            </p:cNvSpPr>
            <p:nvPr/>
          </p:nvSpPr>
          <p:spPr bwMode="auto">
            <a:xfrm>
              <a:off x="6192" y="13392"/>
              <a:ext cx="1872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ADRESĂ</a:t>
              </a:r>
            </a:p>
          </p:txBody>
        </p:sp>
        <p:sp>
          <p:nvSpPr>
            <p:cNvPr id="21523" name="Oval 19"/>
            <p:cNvSpPr>
              <a:spLocks noChangeArrowheads="1"/>
            </p:cNvSpPr>
            <p:nvPr/>
          </p:nvSpPr>
          <p:spPr bwMode="auto">
            <a:xfrm>
              <a:off x="8208" y="13392"/>
              <a:ext cx="1872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NUMĂR</a:t>
              </a:r>
            </a:p>
            <a:p>
              <a:pPr algn="ctr"/>
              <a:r>
                <a:rPr lang="en-US" sz="1200"/>
                <a:t>TELEFON</a:t>
              </a:r>
              <a:endParaRPr lang="en-US" sz="1400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>
              <a:off x="3456" y="14112"/>
              <a:ext cx="201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21"/>
            <p:cNvSpPr>
              <a:spLocks noChangeShapeType="1"/>
            </p:cNvSpPr>
            <p:nvPr/>
          </p:nvSpPr>
          <p:spPr bwMode="auto">
            <a:xfrm>
              <a:off x="5472" y="14112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22"/>
            <p:cNvSpPr>
              <a:spLocks noChangeShapeType="1"/>
            </p:cNvSpPr>
            <p:nvPr/>
          </p:nvSpPr>
          <p:spPr bwMode="auto">
            <a:xfrm flipV="1">
              <a:off x="6480" y="14112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3"/>
            <p:cNvSpPr>
              <a:spLocks noChangeShapeType="1"/>
            </p:cNvSpPr>
            <p:nvPr/>
          </p:nvSpPr>
          <p:spPr bwMode="auto">
            <a:xfrm flipV="1">
              <a:off x="6768" y="14112"/>
              <a:ext cx="2016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28" name="Group 24"/>
          <p:cNvGrpSpPr>
            <a:grpSpLocks/>
          </p:cNvGrpSpPr>
          <p:nvPr/>
        </p:nvGrpSpPr>
        <p:grpSpPr bwMode="auto">
          <a:xfrm>
            <a:off x="381000" y="3124200"/>
            <a:ext cx="8458200" cy="1096963"/>
            <a:chOff x="2160" y="3319"/>
            <a:chExt cx="7920" cy="1728"/>
          </a:xfrm>
        </p:grpSpPr>
        <p:grpSp>
          <p:nvGrpSpPr>
            <p:cNvPr id="21529" name="Group 25"/>
            <p:cNvGrpSpPr>
              <a:grpSpLocks/>
            </p:cNvGrpSpPr>
            <p:nvPr/>
          </p:nvGrpSpPr>
          <p:grpSpPr bwMode="auto">
            <a:xfrm>
              <a:off x="2160" y="3319"/>
              <a:ext cx="7920" cy="1728"/>
              <a:chOff x="2160" y="13248"/>
              <a:chExt cx="7920" cy="1728"/>
            </a:xfrm>
          </p:grpSpPr>
          <p:sp>
            <p:nvSpPr>
              <p:cNvPr id="21530" name="Rectangle 26"/>
              <p:cNvSpPr>
                <a:spLocks noChangeArrowheads="1"/>
              </p:cNvSpPr>
              <p:nvPr/>
            </p:nvSpPr>
            <p:spPr bwMode="auto">
              <a:xfrm>
                <a:off x="5472" y="14400"/>
                <a:ext cx="1296" cy="57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/>
                  <a:t>ANGAJAT</a:t>
                </a:r>
                <a:endParaRPr lang="en-US" sz="1400"/>
              </a:p>
            </p:txBody>
          </p:sp>
          <p:sp>
            <p:nvSpPr>
              <p:cNvPr id="21531" name="Oval 27"/>
              <p:cNvSpPr>
                <a:spLocks noChangeArrowheads="1"/>
              </p:cNvSpPr>
              <p:nvPr/>
            </p:nvSpPr>
            <p:spPr bwMode="auto">
              <a:xfrm>
                <a:off x="2160" y="13248"/>
                <a:ext cx="1872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u="sng"/>
                  <a:t>MARCĂ</a:t>
                </a:r>
              </a:p>
              <a:p>
                <a:pPr algn="ctr"/>
                <a:r>
                  <a:rPr lang="en-US" sz="1400" u="sng"/>
                  <a:t>ANGAJAT</a:t>
                </a:r>
                <a:endParaRPr lang="en-US" sz="1400"/>
              </a:p>
            </p:txBody>
          </p:sp>
          <p:sp>
            <p:nvSpPr>
              <p:cNvPr id="21532" name="Oval 28"/>
              <p:cNvSpPr>
                <a:spLocks noChangeArrowheads="1"/>
              </p:cNvSpPr>
              <p:nvPr/>
            </p:nvSpPr>
            <p:spPr bwMode="auto">
              <a:xfrm>
                <a:off x="4176" y="13392"/>
                <a:ext cx="1872" cy="7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NUME</a:t>
                </a:r>
              </a:p>
            </p:txBody>
          </p:sp>
          <p:sp>
            <p:nvSpPr>
              <p:cNvPr id="21533" name="Oval 29"/>
              <p:cNvSpPr>
                <a:spLocks noChangeArrowheads="1"/>
              </p:cNvSpPr>
              <p:nvPr/>
            </p:nvSpPr>
            <p:spPr bwMode="auto">
              <a:xfrm>
                <a:off x="6192" y="13392"/>
                <a:ext cx="1872" cy="7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ADRESĂ</a:t>
                </a:r>
              </a:p>
            </p:txBody>
          </p:sp>
          <p:sp>
            <p:nvSpPr>
              <p:cNvPr id="21534" name="Oval 30"/>
              <p:cNvSpPr>
                <a:spLocks noChangeArrowheads="1"/>
              </p:cNvSpPr>
              <p:nvPr/>
            </p:nvSpPr>
            <p:spPr bwMode="auto">
              <a:xfrm>
                <a:off x="8208" y="13392"/>
                <a:ext cx="1872" cy="7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CALIFICARE</a:t>
                </a:r>
              </a:p>
            </p:txBody>
          </p:sp>
          <p:sp>
            <p:nvSpPr>
              <p:cNvPr id="21535" name="Line 31"/>
              <p:cNvSpPr>
                <a:spLocks noChangeShapeType="1"/>
              </p:cNvSpPr>
              <p:nvPr/>
            </p:nvSpPr>
            <p:spPr bwMode="auto">
              <a:xfrm>
                <a:off x="3456" y="14112"/>
                <a:ext cx="2016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5472" y="14112"/>
                <a:ext cx="288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6480" y="14112"/>
                <a:ext cx="288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6768" y="14112"/>
                <a:ext cx="2016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39" name="Oval 35"/>
            <p:cNvSpPr>
              <a:spLocks noChangeArrowheads="1"/>
            </p:cNvSpPr>
            <p:nvPr/>
          </p:nvSpPr>
          <p:spPr bwMode="auto">
            <a:xfrm>
              <a:off x="8307" y="3531"/>
              <a:ext cx="1689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CALIFICARE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914400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entitate-rela</a:t>
            </a:r>
            <a:r>
              <a:rPr lang="ro-RO" dirty="0"/>
              <a:t>ţie</a:t>
            </a:r>
            <a:r>
              <a:rPr lang="ro-RO" sz="2000" dirty="0"/>
              <a:t> (cont)</a:t>
            </a:r>
            <a:endParaRPr lang="ro-RO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smtClean="0"/>
              <a:t>1. </a:t>
            </a:r>
            <a:r>
              <a:rPr lang="en-US" sz="2400" dirty="0" err="1"/>
              <a:t>Relaţii</a:t>
            </a:r>
            <a:endParaRPr lang="en-US" sz="2400" dirty="0"/>
          </a:p>
          <a:p>
            <a:r>
              <a:rPr lang="en-US" sz="2400" i="1" dirty="0" err="1"/>
              <a:t>relaţie</a:t>
            </a:r>
            <a:endParaRPr lang="en-US" sz="2400" i="1" dirty="0"/>
          </a:p>
          <a:p>
            <a:pPr lvl="1"/>
            <a:r>
              <a:rPr lang="en-US" sz="2000" dirty="0" err="1"/>
              <a:t>asociere</a:t>
            </a:r>
            <a:r>
              <a:rPr lang="en-US" sz="2000" dirty="0"/>
              <a:t> </a:t>
            </a:r>
            <a:r>
              <a:rPr lang="en-US" sz="2000" dirty="0" err="1"/>
              <a:t>între</a:t>
            </a:r>
            <a:r>
              <a:rPr lang="en-US" sz="2000" dirty="0"/>
              <a:t> </a:t>
            </a:r>
            <a:r>
              <a:rPr lang="en-US" sz="2000" dirty="0" err="1"/>
              <a:t>instanţe</a:t>
            </a:r>
            <a:r>
              <a:rPr lang="en-US" sz="2000" dirty="0"/>
              <a:t> ale </a:t>
            </a:r>
            <a:r>
              <a:rPr lang="en-US" sz="2000" dirty="0" err="1"/>
              <a:t>uneia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multor</a:t>
            </a:r>
            <a:r>
              <a:rPr lang="en-US" sz="2000" dirty="0"/>
              <a:t> </a:t>
            </a:r>
            <a:r>
              <a:rPr lang="en-US" sz="2000" dirty="0" err="1"/>
              <a:t>tipuri</a:t>
            </a:r>
            <a:r>
              <a:rPr lang="en-US" sz="2000" dirty="0"/>
              <a:t> de </a:t>
            </a:r>
            <a:r>
              <a:rPr lang="en-US" sz="2000" dirty="0" err="1"/>
              <a:t>entităţi</a:t>
            </a:r>
            <a:r>
              <a:rPr lang="en-US" sz="2000" dirty="0"/>
              <a:t> care </a:t>
            </a:r>
            <a:r>
              <a:rPr lang="en-US" sz="2000" dirty="0" err="1"/>
              <a:t>prezintă</a:t>
            </a:r>
            <a:r>
              <a:rPr lang="en-US" sz="2000" dirty="0"/>
              <a:t> </a:t>
            </a:r>
            <a:r>
              <a:rPr lang="en-US" sz="2000" dirty="0" err="1"/>
              <a:t>interes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problema</a:t>
            </a:r>
            <a:r>
              <a:rPr lang="en-US" sz="2000" dirty="0"/>
              <a:t> </a:t>
            </a:r>
            <a:r>
              <a:rPr lang="en-US" sz="2000" dirty="0" err="1"/>
              <a:t>studiată</a:t>
            </a:r>
            <a:endParaRPr lang="en-US" sz="2000" dirty="0"/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endParaRPr lang="en-US" sz="2400" dirty="0"/>
          </a:p>
          <a:p>
            <a:pPr algn="ctr">
              <a:buFontTx/>
              <a:buNone/>
            </a:pPr>
            <a:r>
              <a:rPr lang="en-US" sz="2400" dirty="0" err="1"/>
              <a:t>Relaţie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notaţia</a:t>
            </a:r>
            <a:r>
              <a:rPr lang="en-US" sz="2400" dirty="0"/>
              <a:t> E-R</a:t>
            </a:r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endParaRPr lang="en-US" sz="2400" dirty="0"/>
          </a:p>
          <a:p>
            <a:pPr algn="ctr">
              <a:buFontTx/>
              <a:buNone/>
            </a:pPr>
            <a:r>
              <a:rPr lang="en-US" sz="2400" dirty="0" err="1"/>
              <a:t>Relaţie</a:t>
            </a:r>
            <a:r>
              <a:rPr lang="en-US" sz="2400" dirty="0"/>
              <a:t> cu </a:t>
            </a:r>
            <a:r>
              <a:rPr lang="en-US" sz="2400" dirty="0" err="1"/>
              <a:t>atribut</a:t>
            </a:r>
            <a:endParaRPr lang="en-US" sz="2400" dirty="0"/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8A6E-F1B8-4061-8394-6EF9FC278D1C}" type="datetime1">
              <a:rPr lang="en-US"/>
              <a:pPr/>
              <a:t>11/14/2008</a:t>
            </a:fld>
            <a:endParaRPr lang="en-US"/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Managementul</a:t>
            </a:r>
            <a:r>
              <a:rPr lang="en-US" dirty="0" smtClean="0"/>
              <a:t> </a:t>
            </a:r>
            <a:r>
              <a:rPr lang="en-US" dirty="0" err="1" smtClean="0"/>
              <a:t>Proiectelor</a:t>
            </a:r>
            <a:r>
              <a:rPr lang="en-US" dirty="0" smtClean="0"/>
              <a:t> Software</a:t>
            </a:r>
            <a:endParaRPr lang="en-US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EFFF-6679-4CD5-B87F-DF93D8A10B0E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1524000" y="2743200"/>
            <a:ext cx="6172200" cy="685800"/>
            <a:chOff x="3744" y="8496"/>
            <a:chExt cx="5616" cy="864"/>
          </a:xfrm>
        </p:grpSpPr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3744" y="8496"/>
              <a:ext cx="158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  <a:p>
              <a:pPr algn="ctr"/>
              <a:r>
                <a:rPr lang="en-US" sz="1400" b="1"/>
                <a:t>STUDENT</a:t>
              </a:r>
              <a:endParaRPr lang="en-US" sz="1400"/>
            </a:p>
          </p:txBody>
        </p:sp>
        <p:sp>
          <p:nvSpPr>
            <p:cNvPr id="22534" name="AutoShape 6"/>
            <p:cNvSpPr>
              <a:spLocks noChangeArrowheads="1"/>
            </p:cNvSpPr>
            <p:nvPr/>
          </p:nvSpPr>
          <p:spPr bwMode="auto">
            <a:xfrm>
              <a:off x="5616" y="8496"/>
              <a:ext cx="1872" cy="86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Urmează</a:t>
              </a:r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7776" y="8496"/>
              <a:ext cx="158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/>
            </a:p>
            <a:p>
              <a:pPr algn="ctr"/>
              <a:r>
                <a:rPr lang="en-US" sz="1400" b="1"/>
                <a:t>CURS</a:t>
              </a:r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H="1">
              <a:off x="5328" y="8928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 flipH="1">
              <a:off x="7488" y="8928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38" name="Group 10"/>
            <p:cNvGrpSpPr>
              <a:grpSpLocks/>
            </p:cNvGrpSpPr>
            <p:nvPr/>
          </p:nvGrpSpPr>
          <p:grpSpPr bwMode="auto">
            <a:xfrm>
              <a:off x="7632" y="8853"/>
              <a:ext cx="144" cy="144"/>
              <a:chOff x="4896" y="1584"/>
              <a:chExt cx="432" cy="288"/>
            </a:xfrm>
          </p:grpSpPr>
          <p:sp>
            <p:nvSpPr>
              <p:cNvPr id="22539" name="Line 11"/>
              <p:cNvSpPr>
                <a:spLocks noChangeShapeType="1"/>
              </p:cNvSpPr>
              <p:nvPr/>
            </p:nvSpPr>
            <p:spPr bwMode="auto">
              <a:xfrm flipH="1">
                <a:off x="4896" y="1584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0" name="Line 12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32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541" name="Group 13"/>
            <p:cNvGrpSpPr>
              <a:grpSpLocks/>
            </p:cNvGrpSpPr>
            <p:nvPr/>
          </p:nvGrpSpPr>
          <p:grpSpPr bwMode="auto">
            <a:xfrm>
              <a:off x="5328" y="8853"/>
              <a:ext cx="144" cy="144"/>
              <a:chOff x="5184" y="2160"/>
              <a:chExt cx="576" cy="288"/>
            </a:xfrm>
          </p:grpSpPr>
          <p:sp>
            <p:nvSpPr>
              <p:cNvPr id="22542" name="Line 14"/>
              <p:cNvSpPr>
                <a:spLocks noChangeShapeType="1"/>
              </p:cNvSpPr>
              <p:nvPr/>
            </p:nvSpPr>
            <p:spPr bwMode="auto">
              <a:xfrm flipH="1">
                <a:off x="5184" y="2304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43" name="Line 15"/>
              <p:cNvSpPr>
                <a:spLocks noChangeShapeType="1"/>
              </p:cNvSpPr>
              <p:nvPr/>
            </p:nvSpPr>
            <p:spPr bwMode="auto">
              <a:xfrm flipH="1" flipV="1">
                <a:off x="5184" y="2160"/>
                <a:ext cx="576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544" name="Group 16"/>
          <p:cNvGrpSpPr>
            <a:grpSpLocks/>
          </p:cNvGrpSpPr>
          <p:nvPr/>
        </p:nvGrpSpPr>
        <p:grpSpPr bwMode="auto">
          <a:xfrm>
            <a:off x="1524000" y="4038600"/>
            <a:ext cx="6248400" cy="1447800"/>
            <a:chOff x="3744" y="9936"/>
            <a:chExt cx="5616" cy="1981"/>
          </a:xfrm>
        </p:grpSpPr>
        <p:grpSp>
          <p:nvGrpSpPr>
            <p:cNvPr id="22545" name="Group 17"/>
            <p:cNvGrpSpPr>
              <a:grpSpLocks/>
            </p:cNvGrpSpPr>
            <p:nvPr/>
          </p:nvGrpSpPr>
          <p:grpSpPr bwMode="auto">
            <a:xfrm>
              <a:off x="3744" y="11053"/>
              <a:ext cx="5616" cy="864"/>
              <a:chOff x="3744" y="8496"/>
              <a:chExt cx="5616" cy="864"/>
            </a:xfrm>
          </p:grpSpPr>
          <p:sp>
            <p:nvSpPr>
              <p:cNvPr id="22546" name="Rectangle 18"/>
              <p:cNvSpPr>
                <a:spLocks noChangeArrowheads="1"/>
              </p:cNvSpPr>
              <p:nvPr/>
            </p:nvSpPr>
            <p:spPr bwMode="auto">
              <a:xfrm>
                <a:off x="3744" y="8496"/>
                <a:ext cx="1584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  <a:p>
                <a:pPr algn="ctr"/>
                <a:r>
                  <a:rPr lang="en-US" sz="1400" b="1"/>
                  <a:t>STUDENT</a:t>
                </a:r>
                <a:endParaRPr lang="en-US" sz="1400"/>
              </a:p>
            </p:txBody>
          </p:sp>
          <p:sp>
            <p:nvSpPr>
              <p:cNvPr id="22547" name="AutoShape 19"/>
              <p:cNvSpPr>
                <a:spLocks noChangeArrowheads="1"/>
              </p:cNvSpPr>
              <p:nvPr/>
            </p:nvSpPr>
            <p:spPr bwMode="auto">
              <a:xfrm>
                <a:off x="5616" y="8496"/>
                <a:ext cx="1872" cy="864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Urmează</a:t>
                </a:r>
              </a:p>
            </p:txBody>
          </p:sp>
          <p:sp>
            <p:nvSpPr>
              <p:cNvPr id="22548" name="Rectangle 20"/>
              <p:cNvSpPr>
                <a:spLocks noChangeArrowheads="1"/>
              </p:cNvSpPr>
              <p:nvPr/>
            </p:nvSpPr>
            <p:spPr bwMode="auto">
              <a:xfrm>
                <a:off x="7776" y="8496"/>
                <a:ext cx="1584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  <a:p>
                <a:pPr algn="ctr"/>
                <a:r>
                  <a:rPr lang="en-US" sz="1400" b="1"/>
                  <a:t>CURS</a:t>
                </a:r>
                <a:endParaRPr lang="en-US" sz="1400"/>
              </a:p>
            </p:txBody>
          </p:sp>
          <p:sp>
            <p:nvSpPr>
              <p:cNvPr id="22549" name="Line 21"/>
              <p:cNvSpPr>
                <a:spLocks noChangeShapeType="1"/>
              </p:cNvSpPr>
              <p:nvPr/>
            </p:nvSpPr>
            <p:spPr bwMode="auto">
              <a:xfrm flipH="1">
                <a:off x="5328" y="8928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0" name="Line 22"/>
              <p:cNvSpPr>
                <a:spLocks noChangeShapeType="1"/>
              </p:cNvSpPr>
              <p:nvPr/>
            </p:nvSpPr>
            <p:spPr bwMode="auto">
              <a:xfrm flipH="1">
                <a:off x="7488" y="8928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551" name="Group 23"/>
              <p:cNvGrpSpPr>
                <a:grpSpLocks/>
              </p:cNvGrpSpPr>
              <p:nvPr/>
            </p:nvGrpSpPr>
            <p:grpSpPr bwMode="auto">
              <a:xfrm>
                <a:off x="7632" y="8853"/>
                <a:ext cx="144" cy="144"/>
                <a:chOff x="4896" y="1584"/>
                <a:chExt cx="432" cy="288"/>
              </a:xfrm>
            </p:grpSpPr>
            <p:sp>
              <p:nvSpPr>
                <p:cNvPr id="2255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4896" y="1584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3" name="Line 25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32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4" name="Group 26"/>
              <p:cNvGrpSpPr>
                <a:grpSpLocks/>
              </p:cNvGrpSpPr>
              <p:nvPr/>
            </p:nvGrpSpPr>
            <p:grpSpPr bwMode="auto">
              <a:xfrm>
                <a:off x="5328" y="8853"/>
                <a:ext cx="144" cy="144"/>
                <a:chOff x="5184" y="2160"/>
                <a:chExt cx="576" cy="288"/>
              </a:xfrm>
            </p:grpSpPr>
            <p:sp>
              <p:nvSpPr>
                <p:cNvPr id="22555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5184" y="2304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6" name="Line 28"/>
                <p:cNvSpPr>
                  <a:spLocks noChangeShapeType="1"/>
                </p:cNvSpPr>
                <p:nvPr/>
              </p:nvSpPr>
              <p:spPr bwMode="auto">
                <a:xfrm flipH="1" flipV="1">
                  <a:off x="5184" y="2160"/>
                  <a:ext cx="576" cy="14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2557" name="Oval 29"/>
            <p:cNvSpPr>
              <a:spLocks noChangeArrowheads="1"/>
            </p:cNvSpPr>
            <p:nvPr/>
          </p:nvSpPr>
          <p:spPr bwMode="auto">
            <a:xfrm>
              <a:off x="5616" y="9936"/>
              <a:ext cx="1872" cy="6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DATA EXAMINĂRII</a:t>
              </a:r>
            </a:p>
          </p:txBody>
        </p: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 flipV="1">
              <a:off x="6555" y="10621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</TotalTime>
  <Words>3879</Words>
  <Application>Microsoft PowerPoint</Application>
  <PresentationFormat>On-screen Show (4:3)</PresentationFormat>
  <Paragraphs>897</Paragraphs>
  <Slides>49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Office Theme</vt:lpstr>
      <vt:lpstr>ABC FlowCharter</vt:lpstr>
      <vt:lpstr>Document</vt:lpstr>
      <vt:lpstr> MODELUL CONCEPTUAL DE DATE</vt:lpstr>
      <vt:lpstr>1. Modelul entitate-relaţie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1. Modelul entitate-relaţie (cont)</vt:lpstr>
      <vt:lpstr>2. Modelarea conceptuală a datelor folosind modelul E-R</vt:lpstr>
      <vt:lpstr>2. Modelarea conceptuală a datelor folosind modelul E-R (cont)</vt:lpstr>
      <vt:lpstr>2. Modelarea conceptuală a datelor folosind modelul E-R (cont)</vt:lpstr>
      <vt:lpstr>2. Modelarea conceptuală a datelor folosind modelul E-R (cont)</vt:lpstr>
      <vt:lpstr>2. Modelarea conceptuală a datelor folosind modelul E-R (cont)</vt:lpstr>
      <vt:lpstr>2. Modelarea conceptuală a datelor folosind modelul E-R (cont)</vt:lpstr>
      <vt:lpstr>3. Generalizarea</vt:lpstr>
      <vt:lpstr> 3. Generalizarea (cont)</vt:lpstr>
      <vt:lpstr>3. Generalizarea (cont)</vt:lpstr>
      <vt:lpstr> 3. Generalizarea (cont)</vt:lpstr>
      <vt:lpstr> 3. Generalizarea (cont)</vt:lpstr>
      <vt:lpstr>3. Generalizarea (cont)</vt:lpstr>
      <vt:lpstr> 3. Generalizarea (cont)</vt:lpstr>
      <vt:lpstr> 3. Generalizarea (cont)</vt:lpstr>
      <vt:lpstr> 3. Generalizarea (cont)</vt:lpstr>
      <vt:lpstr>4. Reguli specifice domeniului problemei (business rules)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4. Reguli specifice domeniului problemei (business rules) (cont)</vt:lpstr>
      <vt:lpstr>5. Paşi în modelarea datelor</vt:lpstr>
      <vt:lpstr>5. Paşi în modelarea datelor (cont)</vt:lpstr>
      <vt:lpstr>6. Exemplu de modelare E-R</vt:lpstr>
      <vt:lpstr>6. Exemplu de modelare E-R (cont)</vt:lpstr>
      <vt:lpstr>6. Exemplu de modelare E-R (cont)</vt:lpstr>
      <vt:lpstr>6. Exemplu de modelare E-R (cont)</vt:lpstr>
      <vt:lpstr>6. Exemplu de modelare E-R (cont)</vt:lpstr>
      <vt:lpstr>6. Exemplu de modelare E-R (cont)</vt:lpstr>
      <vt:lpstr>6. Exemplu de modelare E-R (cont)</vt:lpstr>
      <vt:lpstr>6. Exemplu de modelare E-R (cont)</vt:lpstr>
      <vt:lpstr>6. Exemplu de modelare E-R (cont)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Modelul Conceptual de Date</dc:title>
  <dc:creator/>
  <cp:lastModifiedBy>Costin-Anton Boiangiu</cp:lastModifiedBy>
  <cp:revision>85</cp:revision>
  <cp:lastPrinted>2001-11-01T07:27:07Z</cp:lastPrinted>
  <dcterms:created xsi:type="dcterms:W3CDTF">2001-10-25T04:52:22Z</dcterms:created>
  <dcterms:modified xsi:type="dcterms:W3CDTF">2008-11-14T15:00:51Z</dcterms:modified>
  <cp:contentStatus>Conceptual de D</cp:contentStatus>
</cp:coreProperties>
</file>