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5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50" r:id="rId25"/>
    <p:sldId id="321" r:id="rId26"/>
    <p:sldId id="352" r:id="rId27"/>
    <p:sldId id="354" r:id="rId28"/>
    <p:sldId id="349" r:id="rId29"/>
    <p:sldId id="351" r:id="rId30"/>
    <p:sldId id="353" r:id="rId31"/>
    <p:sldId id="322" r:id="rId32"/>
    <p:sldId id="323" r:id="rId33"/>
    <p:sldId id="324" r:id="rId34"/>
    <p:sldId id="326" r:id="rId35"/>
    <p:sldId id="327" r:id="rId36"/>
    <p:sldId id="328" r:id="rId37"/>
    <p:sldId id="329" r:id="rId38"/>
    <p:sldId id="331" r:id="rId39"/>
    <p:sldId id="332" r:id="rId40"/>
    <p:sldId id="333" r:id="rId41"/>
    <p:sldId id="335" r:id="rId42"/>
    <p:sldId id="340" r:id="rId43"/>
    <p:sldId id="341" r:id="rId44"/>
    <p:sldId id="342" r:id="rId45"/>
    <p:sldId id="343" r:id="rId46"/>
    <p:sldId id="344" r:id="rId47"/>
    <p:sldId id="346" r:id="rId48"/>
    <p:sldId id="347" r:id="rId49"/>
    <p:sldId id="363" r:id="rId50"/>
    <p:sldId id="362" r:id="rId51"/>
    <p:sldId id="367" r:id="rId52"/>
    <p:sldId id="372" r:id="rId53"/>
    <p:sldId id="368" r:id="rId54"/>
    <p:sldId id="373" r:id="rId55"/>
    <p:sldId id="374" r:id="rId56"/>
    <p:sldId id="370" r:id="rId57"/>
    <p:sldId id="371" r:id="rId58"/>
    <p:sldId id="369" r:id="rId59"/>
    <p:sldId id="357" r:id="rId60"/>
    <p:sldId id="366" r:id="rId61"/>
    <p:sldId id="358" r:id="rId62"/>
    <p:sldId id="360" r:id="rId63"/>
    <p:sldId id="359" r:id="rId64"/>
    <p:sldId id="361" r:id="rId65"/>
    <p:sldId id="365" r:id="rId66"/>
    <p:sldId id="348" r:id="rId67"/>
    <p:sldId id="293" r:id="rId68"/>
    <p:sldId id="257" r:id="rId69"/>
    <p:sldId id="258" r:id="rId70"/>
    <p:sldId id="259" r:id="rId71"/>
    <p:sldId id="260" r:id="rId72"/>
    <p:sldId id="263" r:id="rId73"/>
    <p:sldId id="264" r:id="rId74"/>
    <p:sldId id="261" r:id="rId75"/>
    <p:sldId id="262" r:id="rId76"/>
    <p:sldId id="265" r:id="rId77"/>
    <p:sldId id="266" r:id="rId78"/>
    <p:sldId id="267" r:id="rId79"/>
    <p:sldId id="268" r:id="rId80"/>
    <p:sldId id="269" r:id="rId81"/>
    <p:sldId id="271" r:id="rId82"/>
    <p:sldId id="270" r:id="rId83"/>
    <p:sldId id="272" r:id="rId84"/>
    <p:sldId id="273" r:id="rId85"/>
    <p:sldId id="275" r:id="rId86"/>
    <p:sldId id="276" r:id="rId87"/>
    <p:sldId id="277" r:id="rId88"/>
    <p:sldId id="278" r:id="rId89"/>
    <p:sldId id="279" r:id="rId90"/>
    <p:sldId id="294" r:id="rId91"/>
    <p:sldId id="280" r:id="rId92"/>
    <p:sldId id="289" r:id="rId93"/>
    <p:sldId id="290" r:id="rId94"/>
    <p:sldId id="283" r:id="rId95"/>
    <p:sldId id="284" r:id="rId96"/>
    <p:sldId id="285" r:id="rId97"/>
    <p:sldId id="296" r:id="rId98"/>
    <p:sldId id="375" r:id="rId99"/>
    <p:sldId id="295" r:id="rId100"/>
    <p:sldId id="377" r:id="rId101"/>
    <p:sldId id="286" r:id="rId102"/>
    <p:sldId id="376" r:id="rId103"/>
    <p:sldId id="291" r:id="rId104"/>
    <p:sldId id="288" r:id="rId105"/>
    <p:sldId id="287" r:id="rId106"/>
    <p:sldId id="298" r:id="rId107"/>
    <p:sldId id="297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6" autoAdjust="0"/>
    <p:restoredTop sz="94660"/>
  </p:normalViewPr>
  <p:slideViewPr>
    <p:cSldViewPr>
      <p:cViewPr varScale="1">
        <p:scale>
          <a:sx n="68" d="100"/>
          <a:sy n="68" d="100"/>
        </p:scale>
        <p:origin x="-13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plicatie-web-computer-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4572000"/>
          </a:xfrm>
          <a:prstGeom prst="rect">
            <a:avLst/>
          </a:prstGeom>
        </p:spPr>
      </p:pic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686300"/>
            <a:ext cx="5080000" cy="217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Cambria"/>
                <a:cs typeface="Cambria"/>
              </a:rPr>
              <a:t>APLICAȚII WEB:  </a:t>
            </a:r>
            <a:r>
              <a:rPr lang="en-US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ASPECTE</a:t>
            </a:r>
            <a:r>
              <a:rPr lang="en-US" sz="2800" b="1" spc="1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Cambria"/>
                <a:cs typeface="Cambria"/>
              </a:rPr>
              <a:t>ARHITECTURALE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41490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00"/>
                </a:solidFill>
                <a:latin typeface="Cambria"/>
                <a:cs typeface="Cambria"/>
              </a:rPr>
              <a:t>Aplicații</a:t>
            </a:r>
            <a:r>
              <a:rPr b="1" spc="-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00"/>
                </a:solidFill>
                <a:latin typeface="Cambria"/>
                <a:cs typeface="Cambria"/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79248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colecție interconectată </a:t>
            </a:r>
            <a:r>
              <a:rPr sz="3200" b="1" spc="-5" dirty="0">
                <a:latin typeface="Cambria"/>
                <a:cs typeface="Cambria"/>
              </a:rPr>
              <a:t>de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pagini Web  </a:t>
            </a:r>
            <a:r>
              <a:rPr sz="3200" b="1" spc="-5" dirty="0">
                <a:latin typeface="Cambria"/>
                <a:cs typeface="Cambria"/>
              </a:rPr>
              <a:t>cu 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conținut </a:t>
            </a:r>
            <a:r>
              <a:rPr sz="3200" b="1" spc="-10" dirty="0">
                <a:solidFill>
                  <a:srgbClr val="00B050"/>
                </a:solidFill>
                <a:latin typeface="Cambria"/>
                <a:cs typeface="Cambria"/>
              </a:rPr>
              <a:t>generat</a:t>
            </a:r>
            <a:r>
              <a:rPr sz="3200" b="1" spc="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dinamic</a:t>
            </a:r>
            <a:r>
              <a:rPr sz="3200" b="1" spc="-5" dirty="0">
                <a:latin typeface="Cambria"/>
                <a:cs typeface="Cambria"/>
              </a:rPr>
              <a:t>,</a:t>
            </a:r>
            <a:endParaRPr sz="3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oferind o funcționalitate specifică</a:t>
            </a:r>
            <a:endParaRPr sz="3200" b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81400"/>
            <a:ext cx="7239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28385"/>
            <a:ext cx="9144000" cy="96221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en-US" sz="2800" b="1" dirty="0" smtClean="0">
                <a:solidFill>
                  <a:srgbClr val="C00000"/>
                </a:solidFill>
              </a:rPr>
              <a:t>LOGIC</a:t>
            </a:r>
            <a:r>
              <a:rPr lang="en-US" sz="2800" b="1" dirty="0" smtClean="0"/>
              <a:t> 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6" name="Picture 5" descr="022218_0657_WhatisDataM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724400"/>
            <a:ext cx="6934200" cy="2133600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6200" y="990601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ДЛМ - Диаграмма Логической Модели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также моделирует информацию, собранную из требований задачи 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конкретного бизнес-проекта/.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сложнее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концептуальная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Диаграмме Логической Модели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задаются определенные атрибуты, описывающие Сущности/объекты из отношений, представленных 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концептуальной модели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более того, также определяются некоторые их типы.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Обратите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типов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самом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деле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необязательна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делаем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облегчения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Отметим, что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Диаграмма Логической Модели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пока не имеет ничего общего с созданием базы данных.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249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>
                <a:solidFill>
                  <a:srgbClr val="C00000"/>
                </a:solidFill>
              </a:rPr>
              <a:t>FIZIC</a:t>
            </a:r>
            <a:r>
              <a:rPr lang="ro-MO" sz="2800" b="1" dirty="0" smtClean="0"/>
              <a:t> </a:t>
            </a:r>
            <a:r>
              <a:rPr lang="en-US" sz="2800" b="1" dirty="0" smtClean="0"/>
              <a:t>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4" name="Content Placeholder 3" descr="022218_0657_WhatisData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800601"/>
            <a:ext cx="6629400" cy="2057399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402139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DMF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reprezintă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reală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relaționale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DMF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reprezintă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datele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structurate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corelate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ntr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-un SGBD specific,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important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considerare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convenția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restricția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SGBD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atunci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când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DMF.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Aceasta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nseamnă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necesară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exactă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prezentarea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atributelor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entităților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obiectelor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identificate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evitată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cuvintelor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rezervate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denumirea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plus,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proiectanții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pot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adăuga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asemenea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chei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primare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chei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străine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constrângeri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procesul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67"/>
            <a:ext cx="9144000" cy="88873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>
                <a:solidFill>
                  <a:srgbClr val="C00000"/>
                </a:solidFill>
              </a:rPr>
              <a:t>FIZIC</a:t>
            </a:r>
            <a:r>
              <a:rPr lang="ro-MO" sz="2800" b="1" dirty="0" smtClean="0"/>
              <a:t> </a:t>
            </a:r>
            <a:r>
              <a:rPr lang="en-US" sz="2800" b="1" dirty="0" smtClean="0"/>
              <a:t>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4" name="Content Placeholder 3" descr="022218_0657_WhatisData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800601"/>
            <a:ext cx="6629400" cy="2057399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3571" y="8382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ДФМ – Диаграмма Физической Модели,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фактическую модель проектирования реляционной базы данных.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Диаграмма Физической Модели,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показывает, как данные должны быть структурированы и связаны в конкретной СУБД, поэтому важно учитывать соглашения и ограничения СУБД, которые мы будем использовать при разработке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Диаграмма Физической Модели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представления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атрибутов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идентифицированных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сущностей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требуется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точное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типов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следует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избегать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зарезервированных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именах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 проектировщики баз данных могут также добавлять первичные ключи, внешние ключи и ограничения в процесс проектирования.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781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/>
              <a:t>FIZIC si </a:t>
            </a:r>
            <a:r>
              <a:rPr lang="en-US" sz="2800" b="1" dirty="0" smtClean="0"/>
              <a:t>LOGIC AL 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- V )</a:t>
            </a:r>
            <a:endParaRPr lang="en-US" sz="2800" b="1" dirty="0"/>
          </a:p>
        </p:txBody>
      </p:sp>
      <p:pic>
        <p:nvPicPr>
          <p:cNvPr id="7" name="Content Placeholder 6" descr="logical_erd_27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267200" cy="4953000"/>
          </a:xfrm>
        </p:spPr>
      </p:pic>
      <p:pic>
        <p:nvPicPr>
          <p:cNvPr id="8" name="Picture 7" descr="physical_erd_273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4114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LOGIC </a:t>
            </a:r>
            <a:r>
              <a:rPr lang="ro-MO" sz="2800" b="1" dirty="0" smtClean="0"/>
              <a:t> si FIZIC </a:t>
            </a:r>
            <a:r>
              <a:rPr lang="en-US" sz="2800" b="1" dirty="0" smtClean="0"/>
              <a:t>AL 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(LOGIC  și FIZIC - V )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INSTRUMENTE</a:t>
            </a:r>
          </a:p>
          <a:p>
            <a:r>
              <a:rPr lang="ro-MO" dirty="0" smtClean="0"/>
              <a:t>SISTEME DE OPERARE, PLATFORME</a:t>
            </a:r>
          </a:p>
          <a:p>
            <a:r>
              <a:rPr lang="ro-MO" dirty="0" smtClean="0"/>
              <a:t>LIMBAJE DE PROGRAMARE (HTML, CSS, JS, PHP, C#, Python, etc)</a:t>
            </a:r>
          </a:p>
          <a:p>
            <a:r>
              <a:rPr lang="ro-MO" dirty="0" smtClean="0"/>
              <a:t>SISTEME DE GESTIUNE A BD – MySQL</a:t>
            </a:r>
          </a:p>
          <a:p>
            <a:r>
              <a:rPr lang="ro-MO" dirty="0" smtClean="0"/>
              <a:t>SERVERE</a:t>
            </a:r>
          </a:p>
          <a:p>
            <a:r>
              <a:rPr lang="ro-MO" dirty="0" smtClean="0"/>
              <a:t>APLICAȚII DESKTOP SAU APLICAȚII WEB</a:t>
            </a:r>
          </a:p>
          <a:p>
            <a:r>
              <a:rPr lang="ro-MO" dirty="0" smtClean="0"/>
              <a:t>ETC...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>
            <a:noAutofit/>
          </a:bodyPr>
          <a:lstStyle/>
          <a:p>
            <a:r>
              <a:rPr lang="ro-MO" sz="3200" dirty="0" smtClean="0"/>
              <a:t>TESTAREA MODELULUI LOGIC ȘI LANSAREA LUI ÎN LUCRU </a:t>
            </a:r>
            <a:br>
              <a:rPr lang="ro-MO" sz="3200" dirty="0" smtClean="0"/>
            </a:br>
            <a:r>
              <a:rPr lang="ro-MO" sz="3200" b="1" dirty="0" smtClean="0">
                <a:solidFill>
                  <a:srgbClr val="0000CC"/>
                </a:solidFill>
              </a:rPr>
              <a:t>(LANSAREA  SOLUȚIEI  PROIECTULUI TIC - VI)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MO" dirty="0" smtClean="0"/>
              <a:t>TESTAREA SI LANSAREA IN LUCRU</a:t>
            </a:r>
          </a:p>
          <a:p>
            <a:r>
              <a:rPr lang="ro-MO" b="1" dirty="0" smtClean="0">
                <a:solidFill>
                  <a:srgbClr val="FF0000"/>
                </a:solidFill>
              </a:rPr>
              <a:t>RECAPITULARE... </a:t>
            </a:r>
          </a:p>
          <a:p>
            <a:r>
              <a:rPr lang="ro-MO" dirty="0" smtClean="0"/>
              <a:t>DISPUNEM DE CUNOȘTINȚE PENTRU A REALIZA MODELAREA INFORMATICĂ? </a:t>
            </a:r>
            <a:r>
              <a:rPr lang="ro-MO" b="1" dirty="0" smtClean="0">
                <a:solidFill>
                  <a:srgbClr val="FF0000"/>
                </a:solidFill>
              </a:rPr>
              <a:t>NU!!</a:t>
            </a:r>
          </a:p>
          <a:p>
            <a:r>
              <a:rPr lang="ro-MO" dirty="0" smtClean="0"/>
              <a:t>PENTRU MODELAREA MATEMATICĂ </a:t>
            </a:r>
            <a:r>
              <a:rPr lang="ro-MO" b="1" dirty="0" smtClean="0">
                <a:solidFill>
                  <a:srgbClr val="FF0000"/>
                </a:solidFill>
              </a:rPr>
              <a:t>AM AVUT NEVOIE DE 10 ANI</a:t>
            </a:r>
            <a:r>
              <a:rPr lang="ro-MO" dirty="0" smtClean="0"/>
              <a:t> DE SCOALA, LICEE? </a:t>
            </a:r>
          </a:p>
          <a:p>
            <a:r>
              <a:rPr lang="ro-MO" b="1" dirty="0" smtClean="0"/>
              <a:t>ÎN CAZUL </a:t>
            </a:r>
            <a:r>
              <a:rPr lang="ro-MO" b="1" dirty="0" smtClean="0">
                <a:solidFill>
                  <a:srgbClr val="FF0000"/>
                </a:solidFill>
              </a:rPr>
              <a:t>MODELĂRII INFORMATICE </a:t>
            </a:r>
            <a:r>
              <a:rPr lang="ro-MO" b="1" dirty="0" smtClean="0"/>
              <a:t>VOM AVEA NEVOIE DE UN SEMESTRU, </a:t>
            </a:r>
            <a:r>
              <a:rPr lang="ro-MO" b="1" dirty="0" smtClean="0">
                <a:solidFill>
                  <a:srgbClr val="0000CC"/>
                </a:solidFill>
              </a:rPr>
              <a:t>DE 30 ORE CURS, 30 ORE LAB SI 15 ORE PRACTICĂ CA SĂ TRECEM PRIN TOATE CELE 6 ETAPE.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SĂ NE DORIM SUCCESE!!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903_07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VĂ MULȚUMESC PENTRU ATENȚIE.</a:t>
            </a:r>
          </a:p>
          <a:p>
            <a:pPr algn="ctr">
              <a:buNone/>
            </a:pPr>
            <a:endParaRPr lang="ro-MO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INTREBĂRI?</a:t>
            </a:r>
          </a:p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INTREB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5146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52400"/>
            <a:ext cx="43776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Aplicații</a:t>
            </a:r>
            <a:r>
              <a:rPr b="1" spc="-6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706" y="2133600"/>
            <a:ext cx="739076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prezintă o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interfață</a:t>
            </a:r>
            <a:r>
              <a:rPr sz="3200" b="1" spc="-5" dirty="0">
                <a:latin typeface="Cambria"/>
                <a:cs typeface="Cambria"/>
              </a:rPr>
              <a:t> cu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utilizatorul</a:t>
            </a:r>
            <a:r>
              <a:rPr sz="3200" b="1" spc="3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exploatabilă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la </a:t>
            </a:r>
            <a:r>
              <a:rPr sz="3200" b="1" spc="-10" dirty="0">
                <a:latin typeface="Cambria"/>
                <a:cs typeface="Cambria"/>
              </a:rPr>
              <a:t>nivel </a:t>
            </a:r>
            <a:r>
              <a:rPr sz="3200" b="1" spc="-5" dirty="0">
                <a:latin typeface="Cambria"/>
                <a:cs typeface="Cambria"/>
              </a:rPr>
              <a:t>de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client</a:t>
            </a:r>
            <a:r>
              <a:rPr sz="3200" b="1" spc="-5" dirty="0">
                <a:latin typeface="Cambria"/>
                <a:cs typeface="Cambria"/>
              </a:rPr>
              <a:t> (</a:t>
            </a:r>
            <a:r>
              <a:rPr sz="3200" b="1" i="1" spc="-5" dirty="0">
                <a:latin typeface="Cambria"/>
                <a:cs typeface="Cambria"/>
              </a:rPr>
              <a:t>i.e. </a:t>
            </a:r>
            <a:r>
              <a:rPr sz="3200" b="1" spc="-10" dirty="0">
                <a:latin typeface="Cambria"/>
                <a:cs typeface="Cambria"/>
              </a:rPr>
              <a:t>navigator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recurg la </a:t>
            </a: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standarde/formate</a:t>
            </a:r>
            <a:r>
              <a:rPr sz="3200" b="1" spc="-5" dirty="0">
                <a:latin typeface="Cambria"/>
                <a:cs typeface="Cambria"/>
              </a:rPr>
              <a:t> de </a:t>
            </a:r>
            <a:r>
              <a:rPr sz="3200" b="1" spc="-10" dirty="0">
                <a:latin typeface="Cambria"/>
                <a:cs typeface="Cambria"/>
              </a:rPr>
              <a:t>date </a:t>
            </a:r>
            <a:r>
              <a:rPr sz="3200" b="1" spc="-5" dirty="0">
                <a:latin typeface="Cambria"/>
                <a:cs typeface="Cambria"/>
              </a:rPr>
              <a:t>deschise  (HTTP, URL, HTML, CSS, JSON, SVG, </a:t>
            </a:r>
            <a:r>
              <a:rPr sz="3200" b="1" spc="-10" dirty="0">
                <a:latin typeface="Cambria"/>
                <a:cs typeface="Cambria"/>
              </a:rPr>
              <a:t>XML,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RDF,…)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197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Extragerea informatiilor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dintr-o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baza de date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si </a:t>
            </a: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prelucrarea lor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pagini HTML presupune existenta unor </a:t>
            </a: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limbaje </a:t>
            </a: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(asa numitele limbaje de scripting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cum sunt: PHP, .NET, Javascript, VB, C#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jQuery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Python, </a:t>
            </a:r>
            <a:r>
              <a:rPr lang="en-US" dirty="0" smtClean="0">
                <a:latin typeface="Arial Rounded MT Bold" pitchFamily="34" charset="0"/>
              </a:rPr>
              <a:t>Node.js, Perl, Ruby etc </a:t>
            </a:r>
            <a:r>
              <a:rPr lang="en-US" b="1" u="sng" dirty="0" err="1" smtClean="0">
                <a:solidFill>
                  <a:srgbClr val="0000CC"/>
                </a:solidFill>
                <a:latin typeface="Arial Rounded MT Bold" pitchFamily="34" charset="0"/>
              </a:rPr>
              <a:t>pe</a:t>
            </a:r>
            <a:r>
              <a:rPr lang="en-US" b="1" u="sng" dirty="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 Rounded MT Bold" pitchFamily="34" charset="0"/>
              </a:rPr>
              <a:t>partea</a:t>
            </a:r>
            <a:r>
              <a:rPr lang="en-US" b="1" u="sng" dirty="0" smtClean="0">
                <a:solidFill>
                  <a:srgbClr val="0000CC"/>
                </a:solidFill>
                <a:latin typeface="Arial Rounded MT Bold" pitchFamily="34" charset="0"/>
              </a:rPr>
              <a:t> de Web server</a:t>
            </a:r>
            <a:r>
              <a:rPr kumimoji="0" lang="ro-MO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Sintaxa, precum si resursele necesare difera de la unul la celalalt.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Pe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partea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de User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Browser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dirty="0" smtClean="0">
                <a:latin typeface="Arial Rounded MT Bold" pitchFamily="34" charset="0"/>
              </a:rPr>
              <a:t>HTML, CSS, </a:t>
            </a:r>
            <a:r>
              <a:rPr lang="en-US" dirty="0" err="1" smtClean="0">
                <a:latin typeface="Arial Rounded MT Bold" pitchFamily="34" charset="0"/>
              </a:rPr>
              <a:t>jQuery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și</a:t>
            </a:r>
            <a:r>
              <a:rPr lang="en-US" dirty="0" smtClean="0">
                <a:latin typeface="Arial Rounded MT Bold" pitchFamily="34" charset="0"/>
              </a:rPr>
              <a:t> JavaScript/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Utilizarea acestora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majoritatea aplicatiilor Web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a impus existenta unei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ARHITECTURI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formata din: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browser Web;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Internet;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server Web;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server de baze de date;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interpretor PHP (daca de exemplu este utilizat acest limbaj).</a:t>
            </a:r>
            <a:endParaRPr kumimoji="0" lang="ro-MO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686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821448"/>
            <a:ext cx="1021080" cy="1021080"/>
            <a:chOff x="198120" y="821448"/>
            <a:chExt cx="1021080" cy="1021080"/>
          </a:xfrm>
        </p:grpSpPr>
        <p:sp>
          <p:nvSpPr>
            <p:cNvPr id="3" name="object 3"/>
            <p:cNvSpPr/>
            <p:nvPr/>
          </p:nvSpPr>
          <p:spPr>
            <a:xfrm>
              <a:off x="198120" y="821448"/>
              <a:ext cx="1020686" cy="10206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364" y="848867"/>
              <a:ext cx="93573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031" y="1123441"/>
              <a:ext cx="106616" cy="106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815" y="1123441"/>
              <a:ext cx="106616" cy="106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364" y="848867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89">
                  <a:moveTo>
                    <a:pt x="214287" y="671957"/>
                  </a:moveTo>
                  <a:lnTo>
                    <a:pt x="260386" y="700736"/>
                  </a:lnTo>
                  <a:lnTo>
                    <a:pt x="306477" y="723760"/>
                  </a:lnTo>
                  <a:lnTo>
                    <a:pt x="352557" y="741028"/>
                  </a:lnTo>
                  <a:lnTo>
                    <a:pt x="398629" y="752540"/>
                  </a:lnTo>
                  <a:lnTo>
                    <a:pt x="444691" y="758296"/>
                  </a:lnTo>
                  <a:lnTo>
                    <a:pt x="490743" y="758296"/>
                  </a:lnTo>
                  <a:lnTo>
                    <a:pt x="536786" y="752540"/>
                  </a:lnTo>
                  <a:lnTo>
                    <a:pt x="582820" y="741028"/>
                  </a:lnTo>
                  <a:lnTo>
                    <a:pt x="628844" y="723760"/>
                  </a:lnTo>
                  <a:lnTo>
                    <a:pt x="674859" y="700736"/>
                  </a:lnTo>
                  <a:lnTo>
                    <a:pt x="720864" y="671957"/>
                  </a:lnTo>
                </a:path>
                <a:path w="935990" h="935989">
                  <a:moveTo>
                    <a:pt x="0" y="467868"/>
                  </a:moveTo>
                  <a:lnTo>
                    <a:pt x="2415" y="420023"/>
                  </a:lnTo>
                  <a:lnTo>
                    <a:pt x="9505" y="373562"/>
                  </a:lnTo>
                  <a:lnTo>
                    <a:pt x="21034" y="328720"/>
                  </a:lnTo>
                  <a:lnTo>
                    <a:pt x="36767" y="285732"/>
                  </a:lnTo>
                  <a:lnTo>
                    <a:pt x="56469" y="244832"/>
                  </a:lnTo>
                  <a:lnTo>
                    <a:pt x="79905" y="206257"/>
                  </a:lnTo>
                  <a:lnTo>
                    <a:pt x="106839" y="170240"/>
                  </a:lnTo>
                  <a:lnTo>
                    <a:pt x="137036" y="137017"/>
                  </a:lnTo>
                  <a:lnTo>
                    <a:pt x="170261" y="106822"/>
                  </a:lnTo>
                  <a:lnTo>
                    <a:pt x="206279" y="79891"/>
                  </a:lnTo>
                  <a:lnTo>
                    <a:pt x="244855" y="56459"/>
                  </a:lnTo>
                  <a:lnTo>
                    <a:pt x="285753" y="36760"/>
                  </a:lnTo>
                  <a:lnTo>
                    <a:pt x="328739" y="21030"/>
                  </a:lnTo>
                  <a:lnTo>
                    <a:pt x="373576" y="9503"/>
                  </a:lnTo>
                  <a:lnTo>
                    <a:pt x="420031" y="2415"/>
                  </a:lnTo>
                  <a:lnTo>
                    <a:pt x="467867" y="0"/>
                  </a:lnTo>
                  <a:lnTo>
                    <a:pt x="515704" y="2415"/>
                  </a:lnTo>
                  <a:lnTo>
                    <a:pt x="562159" y="9503"/>
                  </a:lnTo>
                  <a:lnTo>
                    <a:pt x="606996" y="21030"/>
                  </a:lnTo>
                  <a:lnTo>
                    <a:pt x="649982" y="36760"/>
                  </a:lnTo>
                  <a:lnTo>
                    <a:pt x="690880" y="56459"/>
                  </a:lnTo>
                  <a:lnTo>
                    <a:pt x="729456" y="79891"/>
                  </a:lnTo>
                  <a:lnTo>
                    <a:pt x="765474" y="106822"/>
                  </a:lnTo>
                  <a:lnTo>
                    <a:pt x="798699" y="137017"/>
                  </a:lnTo>
                  <a:lnTo>
                    <a:pt x="828896" y="170240"/>
                  </a:lnTo>
                  <a:lnTo>
                    <a:pt x="855830" y="206257"/>
                  </a:lnTo>
                  <a:lnTo>
                    <a:pt x="879266" y="244832"/>
                  </a:lnTo>
                  <a:lnTo>
                    <a:pt x="898968" y="285732"/>
                  </a:lnTo>
                  <a:lnTo>
                    <a:pt x="914701" y="328720"/>
                  </a:lnTo>
                  <a:lnTo>
                    <a:pt x="926230" y="373562"/>
                  </a:lnTo>
                  <a:lnTo>
                    <a:pt x="933320" y="420023"/>
                  </a:lnTo>
                  <a:lnTo>
                    <a:pt x="935736" y="467868"/>
                  </a:lnTo>
                  <a:lnTo>
                    <a:pt x="933320" y="515712"/>
                  </a:lnTo>
                  <a:lnTo>
                    <a:pt x="926230" y="562173"/>
                  </a:lnTo>
                  <a:lnTo>
                    <a:pt x="914701" y="607015"/>
                  </a:lnTo>
                  <a:lnTo>
                    <a:pt x="898968" y="650003"/>
                  </a:lnTo>
                  <a:lnTo>
                    <a:pt x="879266" y="690903"/>
                  </a:lnTo>
                  <a:lnTo>
                    <a:pt x="855830" y="729478"/>
                  </a:lnTo>
                  <a:lnTo>
                    <a:pt x="828896" y="765495"/>
                  </a:lnTo>
                  <a:lnTo>
                    <a:pt x="798699" y="798718"/>
                  </a:lnTo>
                  <a:lnTo>
                    <a:pt x="765474" y="828913"/>
                  </a:lnTo>
                  <a:lnTo>
                    <a:pt x="729456" y="855844"/>
                  </a:lnTo>
                  <a:lnTo>
                    <a:pt x="690880" y="879276"/>
                  </a:lnTo>
                  <a:lnTo>
                    <a:pt x="649982" y="898975"/>
                  </a:lnTo>
                  <a:lnTo>
                    <a:pt x="606996" y="914705"/>
                  </a:lnTo>
                  <a:lnTo>
                    <a:pt x="562159" y="926232"/>
                  </a:lnTo>
                  <a:lnTo>
                    <a:pt x="515704" y="933320"/>
                  </a:lnTo>
                  <a:lnTo>
                    <a:pt x="467867" y="935736"/>
                  </a:lnTo>
                  <a:lnTo>
                    <a:pt x="420031" y="933320"/>
                  </a:lnTo>
                  <a:lnTo>
                    <a:pt x="373576" y="926232"/>
                  </a:lnTo>
                  <a:lnTo>
                    <a:pt x="328739" y="914705"/>
                  </a:lnTo>
                  <a:lnTo>
                    <a:pt x="285753" y="898975"/>
                  </a:lnTo>
                  <a:lnTo>
                    <a:pt x="244855" y="879276"/>
                  </a:lnTo>
                  <a:lnTo>
                    <a:pt x="206279" y="855844"/>
                  </a:lnTo>
                  <a:lnTo>
                    <a:pt x="170261" y="828913"/>
                  </a:lnTo>
                  <a:lnTo>
                    <a:pt x="137036" y="798718"/>
                  </a:lnTo>
                  <a:lnTo>
                    <a:pt x="106839" y="765495"/>
                  </a:lnTo>
                  <a:lnTo>
                    <a:pt x="79905" y="729478"/>
                  </a:lnTo>
                  <a:lnTo>
                    <a:pt x="56469" y="690903"/>
                  </a:lnTo>
                  <a:lnTo>
                    <a:pt x="36767" y="650003"/>
                  </a:lnTo>
                  <a:lnTo>
                    <a:pt x="21034" y="607015"/>
                  </a:lnTo>
                  <a:lnTo>
                    <a:pt x="9505" y="562173"/>
                  </a:lnTo>
                  <a:lnTo>
                    <a:pt x="2415" y="515712"/>
                  </a:lnTo>
                  <a:lnTo>
                    <a:pt x="0" y="4678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0703" y="896150"/>
            <a:ext cx="6970395" cy="903605"/>
            <a:chOff x="1060703" y="896150"/>
            <a:chExt cx="6970395" cy="903605"/>
          </a:xfrm>
        </p:grpSpPr>
        <p:sp>
          <p:nvSpPr>
            <p:cNvPr id="9" name="object 9"/>
            <p:cNvSpPr/>
            <p:nvPr/>
          </p:nvSpPr>
          <p:spPr>
            <a:xfrm>
              <a:off x="1854707" y="896150"/>
              <a:ext cx="2677287" cy="877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4267" y="976947"/>
              <a:ext cx="2099691" cy="8226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1951" y="920496"/>
              <a:ext cx="2592324" cy="792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1951" y="920496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79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79"/>
                  </a:lnTo>
                  <a:lnTo>
                    <a:pt x="132080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3" y="1216202"/>
              <a:ext cx="953719" cy="2329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861" y="1278636"/>
              <a:ext cx="720725" cy="78105"/>
            </a:xfrm>
            <a:custGeom>
              <a:avLst/>
              <a:gdLst/>
              <a:ahLst/>
              <a:cxnLst/>
              <a:rect l="l" t="t" r="r" b="b"/>
              <a:pathLst>
                <a:path w="72072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69" y="51815"/>
                  </a:lnTo>
                  <a:lnTo>
                    <a:pt x="64769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720725" h="78105">
                  <a:moveTo>
                    <a:pt x="642746" y="0"/>
                  </a:moveTo>
                  <a:lnTo>
                    <a:pt x="642746" y="77724"/>
                  </a:lnTo>
                  <a:lnTo>
                    <a:pt x="694563" y="51815"/>
                  </a:lnTo>
                  <a:lnTo>
                    <a:pt x="655701" y="51815"/>
                  </a:lnTo>
                  <a:lnTo>
                    <a:pt x="655701" y="25908"/>
                  </a:lnTo>
                  <a:lnTo>
                    <a:pt x="694563" y="25908"/>
                  </a:lnTo>
                  <a:lnTo>
                    <a:pt x="642746" y="0"/>
                  </a:lnTo>
                  <a:close/>
                </a:path>
                <a:path w="720725" h="78105">
                  <a:moveTo>
                    <a:pt x="77724" y="25908"/>
                  </a:moveTo>
                  <a:lnTo>
                    <a:pt x="64769" y="25908"/>
                  </a:lnTo>
                  <a:lnTo>
                    <a:pt x="64769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720725" h="78105">
                  <a:moveTo>
                    <a:pt x="64274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642746" y="51815"/>
                  </a:lnTo>
                  <a:lnTo>
                    <a:pt x="642746" y="25908"/>
                  </a:lnTo>
                  <a:close/>
                </a:path>
                <a:path w="720725" h="78105">
                  <a:moveTo>
                    <a:pt x="694563" y="25908"/>
                  </a:moveTo>
                  <a:lnTo>
                    <a:pt x="655701" y="25908"/>
                  </a:lnTo>
                  <a:lnTo>
                    <a:pt x="655701" y="51815"/>
                  </a:lnTo>
                  <a:lnTo>
                    <a:pt x="694563" y="51815"/>
                  </a:lnTo>
                  <a:lnTo>
                    <a:pt x="720470" y="38862"/>
                  </a:lnTo>
                  <a:lnTo>
                    <a:pt x="69456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3812" y="896150"/>
              <a:ext cx="2677287" cy="877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0888" y="976947"/>
              <a:ext cx="2221611" cy="8226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1056" y="920496"/>
              <a:ext cx="2592324" cy="7924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1056" y="920496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79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79"/>
                  </a:lnTo>
                  <a:lnTo>
                    <a:pt x="132080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3880" y="1216202"/>
              <a:ext cx="1138008" cy="2329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5038" y="1278636"/>
              <a:ext cx="906144" cy="78105"/>
            </a:xfrm>
            <a:custGeom>
              <a:avLst/>
              <a:gdLst/>
              <a:ahLst/>
              <a:cxnLst/>
              <a:rect l="l" t="t" r="r" b="b"/>
              <a:pathLst>
                <a:path w="90614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70" y="51815"/>
                  </a:lnTo>
                  <a:lnTo>
                    <a:pt x="64770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906145" h="78105">
                  <a:moveTo>
                    <a:pt x="828166" y="0"/>
                  </a:moveTo>
                  <a:lnTo>
                    <a:pt x="828166" y="77724"/>
                  </a:lnTo>
                  <a:lnTo>
                    <a:pt x="879983" y="51815"/>
                  </a:lnTo>
                  <a:lnTo>
                    <a:pt x="841121" y="51815"/>
                  </a:lnTo>
                  <a:lnTo>
                    <a:pt x="841121" y="25908"/>
                  </a:lnTo>
                  <a:lnTo>
                    <a:pt x="879983" y="25908"/>
                  </a:lnTo>
                  <a:lnTo>
                    <a:pt x="828166" y="0"/>
                  </a:lnTo>
                  <a:close/>
                </a:path>
                <a:path w="906145" h="78105">
                  <a:moveTo>
                    <a:pt x="77724" y="25908"/>
                  </a:moveTo>
                  <a:lnTo>
                    <a:pt x="64770" y="25908"/>
                  </a:lnTo>
                  <a:lnTo>
                    <a:pt x="64770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906145" h="78105">
                  <a:moveTo>
                    <a:pt x="82816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828166" y="51815"/>
                  </a:lnTo>
                  <a:lnTo>
                    <a:pt x="828166" y="25908"/>
                  </a:lnTo>
                  <a:close/>
                </a:path>
                <a:path w="906145" h="78105">
                  <a:moveTo>
                    <a:pt x="879983" y="25908"/>
                  </a:moveTo>
                  <a:lnTo>
                    <a:pt x="841121" y="25908"/>
                  </a:lnTo>
                  <a:lnTo>
                    <a:pt x="841121" y="51815"/>
                  </a:lnTo>
                  <a:lnTo>
                    <a:pt x="879983" y="51815"/>
                  </a:lnTo>
                  <a:lnTo>
                    <a:pt x="905890" y="38862"/>
                  </a:lnTo>
                  <a:lnTo>
                    <a:pt x="87998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87345" y="1081531"/>
            <a:ext cx="200025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client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800">
              <a:latin typeface="Cambria"/>
              <a:cs typeface="Cambria"/>
            </a:endParaRPr>
          </a:p>
          <a:p>
            <a:pPr marL="1010919">
              <a:lnSpc>
                <a:spcPct val="100000"/>
              </a:lnSpc>
              <a:spcBef>
                <a:spcPts val="1615"/>
              </a:spcBef>
            </a:pPr>
            <a:r>
              <a:rPr sz="1800" dirty="0">
                <a:latin typeface="Cambria"/>
                <a:cs typeface="Cambria"/>
              </a:rPr>
              <a:t>J</a:t>
            </a:r>
            <a:r>
              <a:rPr sz="1800" spc="-40" dirty="0">
                <a:latin typeface="Cambria"/>
                <a:cs typeface="Cambria"/>
              </a:rPr>
              <a:t>a</a:t>
            </a:r>
            <a:r>
              <a:rPr sz="1800" spc="-35" dirty="0">
                <a:latin typeface="Cambria"/>
                <a:cs typeface="Cambria"/>
              </a:rPr>
              <a:t>v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cript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3478" y="1081531"/>
            <a:ext cx="264922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server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1800" spc="-10" dirty="0">
                <a:latin typeface="Cambria"/>
                <a:cs typeface="Cambria"/>
              </a:rPr>
              <a:t>server </a:t>
            </a:r>
            <a:r>
              <a:rPr sz="1800" dirty="0">
                <a:latin typeface="Cambria"/>
                <a:cs typeface="Cambria"/>
              </a:rPr>
              <a:t>de </a:t>
            </a:r>
            <a:r>
              <a:rPr sz="1800" spc="-5" dirty="0">
                <a:latin typeface="Cambria"/>
                <a:cs typeface="Cambria"/>
              </a:rPr>
              <a:t>aplic.,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framework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54707" y="2022360"/>
            <a:ext cx="1256030" cy="830580"/>
            <a:chOff x="1854707" y="2022360"/>
            <a:chExt cx="1256030" cy="830580"/>
          </a:xfrm>
        </p:grpSpPr>
        <p:sp>
          <p:nvSpPr>
            <p:cNvPr id="24" name="object 24"/>
            <p:cNvSpPr/>
            <p:nvPr/>
          </p:nvSpPr>
          <p:spPr>
            <a:xfrm>
              <a:off x="1854707" y="2045233"/>
              <a:ext cx="1241729" cy="7158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8235" y="2022360"/>
              <a:ext cx="1221917" cy="8301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1951" y="2072639"/>
              <a:ext cx="1156716" cy="6309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1951" y="2072639"/>
              <a:ext cx="1156970" cy="631190"/>
            </a:xfrm>
            <a:custGeom>
              <a:avLst/>
              <a:gdLst/>
              <a:ahLst/>
              <a:cxnLst/>
              <a:rect l="l" t="t" r="r" b="b"/>
              <a:pathLst>
                <a:path w="115697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6" y="0"/>
                  </a:lnTo>
                  <a:lnTo>
                    <a:pt x="1051560" y="0"/>
                  </a:lnTo>
                  <a:lnTo>
                    <a:pt x="1092475" y="8268"/>
                  </a:lnTo>
                  <a:lnTo>
                    <a:pt x="1125902" y="30813"/>
                  </a:lnTo>
                  <a:lnTo>
                    <a:pt x="1148447" y="64240"/>
                  </a:lnTo>
                  <a:lnTo>
                    <a:pt x="1156716" y="105156"/>
                  </a:lnTo>
                  <a:lnTo>
                    <a:pt x="1156716" y="525780"/>
                  </a:lnTo>
                  <a:lnTo>
                    <a:pt x="1148447" y="566695"/>
                  </a:lnTo>
                  <a:lnTo>
                    <a:pt x="1125902" y="600122"/>
                  </a:lnTo>
                  <a:lnTo>
                    <a:pt x="1092475" y="622667"/>
                  </a:lnTo>
                  <a:lnTo>
                    <a:pt x="1051560" y="630936"/>
                  </a:lnTo>
                  <a:lnTo>
                    <a:pt x="105156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055622" y="2095322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53740" y="2025408"/>
            <a:ext cx="1278255" cy="830580"/>
            <a:chOff x="3253740" y="2025408"/>
            <a:chExt cx="1278255" cy="830580"/>
          </a:xfrm>
        </p:grpSpPr>
        <p:sp>
          <p:nvSpPr>
            <p:cNvPr id="30" name="object 30"/>
            <p:cNvSpPr/>
            <p:nvPr/>
          </p:nvSpPr>
          <p:spPr>
            <a:xfrm>
              <a:off x="3253740" y="2048281"/>
              <a:ext cx="1278255" cy="71587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05556" y="2025408"/>
              <a:ext cx="1221917" cy="8301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00984" y="2072640"/>
              <a:ext cx="1193291" cy="6309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00984" y="2072640"/>
              <a:ext cx="1193800" cy="631190"/>
            </a:xfrm>
            <a:custGeom>
              <a:avLst/>
              <a:gdLst/>
              <a:ahLst/>
              <a:cxnLst/>
              <a:rect l="l" t="t" r="r" b="b"/>
              <a:pathLst>
                <a:path w="119380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1088136" y="0"/>
                  </a:lnTo>
                  <a:lnTo>
                    <a:pt x="1129051" y="8268"/>
                  </a:lnTo>
                  <a:lnTo>
                    <a:pt x="1162478" y="30813"/>
                  </a:lnTo>
                  <a:lnTo>
                    <a:pt x="1185023" y="64240"/>
                  </a:lnTo>
                  <a:lnTo>
                    <a:pt x="1193291" y="105156"/>
                  </a:lnTo>
                  <a:lnTo>
                    <a:pt x="1193291" y="525780"/>
                  </a:lnTo>
                  <a:lnTo>
                    <a:pt x="1185023" y="566695"/>
                  </a:lnTo>
                  <a:lnTo>
                    <a:pt x="1162478" y="600122"/>
                  </a:lnTo>
                  <a:lnTo>
                    <a:pt x="1129051" y="622667"/>
                  </a:lnTo>
                  <a:lnTo>
                    <a:pt x="1088136" y="630936"/>
                  </a:lnTo>
                  <a:lnTo>
                    <a:pt x="105155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73322" y="2095322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dinamic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53811" y="2022360"/>
            <a:ext cx="1254125" cy="830580"/>
            <a:chOff x="5353811" y="2022360"/>
            <a:chExt cx="1254125" cy="830580"/>
          </a:xfrm>
        </p:grpSpPr>
        <p:sp>
          <p:nvSpPr>
            <p:cNvPr id="36" name="object 36"/>
            <p:cNvSpPr/>
            <p:nvPr/>
          </p:nvSpPr>
          <p:spPr>
            <a:xfrm>
              <a:off x="5353811" y="2045246"/>
              <a:ext cx="1241729" cy="7173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5815" y="2022360"/>
              <a:ext cx="1221917" cy="83018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1055" y="2072639"/>
              <a:ext cx="1156716" cy="6324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1055" y="2072639"/>
              <a:ext cx="1156970" cy="632460"/>
            </a:xfrm>
            <a:custGeom>
              <a:avLst/>
              <a:gdLst/>
              <a:ahLst/>
              <a:cxnLst/>
              <a:rect l="l" t="t" r="r" b="b"/>
              <a:pathLst>
                <a:path w="11569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1051306" y="0"/>
                  </a:lnTo>
                  <a:lnTo>
                    <a:pt x="1092315" y="8290"/>
                  </a:lnTo>
                  <a:lnTo>
                    <a:pt x="1125823" y="30892"/>
                  </a:lnTo>
                  <a:lnTo>
                    <a:pt x="1148425" y="64400"/>
                  </a:lnTo>
                  <a:lnTo>
                    <a:pt x="1156716" y="105410"/>
                  </a:lnTo>
                  <a:lnTo>
                    <a:pt x="1156716" y="527050"/>
                  </a:lnTo>
                  <a:lnTo>
                    <a:pt x="1148425" y="568059"/>
                  </a:lnTo>
                  <a:lnTo>
                    <a:pt x="1125823" y="601567"/>
                  </a:lnTo>
                  <a:lnTo>
                    <a:pt x="1092315" y="624169"/>
                  </a:lnTo>
                  <a:lnTo>
                    <a:pt x="1051306" y="632460"/>
                  </a:lnTo>
                  <a:lnTo>
                    <a:pt x="105410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54217" y="2095880"/>
            <a:ext cx="848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51319" y="2025408"/>
            <a:ext cx="1280160" cy="830580"/>
            <a:chOff x="6751319" y="2025408"/>
            <a:chExt cx="1280160" cy="830580"/>
          </a:xfrm>
        </p:grpSpPr>
        <p:sp>
          <p:nvSpPr>
            <p:cNvPr id="42" name="object 42"/>
            <p:cNvSpPr/>
            <p:nvPr/>
          </p:nvSpPr>
          <p:spPr>
            <a:xfrm>
              <a:off x="6751319" y="2048294"/>
              <a:ext cx="1279778" cy="7173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3135" y="2025408"/>
              <a:ext cx="1221917" cy="8301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98563" y="2072640"/>
              <a:ext cx="1194815" cy="6324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98563" y="2072640"/>
              <a:ext cx="1195070" cy="632460"/>
            </a:xfrm>
            <a:custGeom>
              <a:avLst/>
              <a:gdLst/>
              <a:ahLst/>
              <a:cxnLst/>
              <a:rect l="l" t="t" r="r" b="b"/>
              <a:pathLst>
                <a:path w="11950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09" y="0"/>
                  </a:lnTo>
                  <a:lnTo>
                    <a:pt x="1089405" y="0"/>
                  </a:lnTo>
                  <a:lnTo>
                    <a:pt x="1130415" y="8290"/>
                  </a:lnTo>
                  <a:lnTo>
                    <a:pt x="1163923" y="30892"/>
                  </a:lnTo>
                  <a:lnTo>
                    <a:pt x="1186525" y="64400"/>
                  </a:lnTo>
                  <a:lnTo>
                    <a:pt x="1194815" y="105410"/>
                  </a:lnTo>
                  <a:lnTo>
                    <a:pt x="1194815" y="527050"/>
                  </a:lnTo>
                  <a:lnTo>
                    <a:pt x="1186525" y="568059"/>
                  </a:lnTo>
                  <a:lnTo>
                    <a:pt x="1163923" y="601567"/>
                  </a:lnTo>
                  <a:lnTo>
                    <a:pt x="1130415" y="624169"/>
                  </a:lnTo>
                  <a:lnTo>
                    <a:pt x="1089405" y="632460"/>
                  </a:lnTo>
                  <a:lnTo>
                    <a:pt x="105409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72045" y="2095880"/>
            <a:ext cx="848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dinamic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940552" y="3441230"/>
            <a:ext cx="920750" cy="937260"/>
            <a:chOff x="5940552" y="3441230"/>
            <a:chExt cx="920750" cy="937260"/>
          </a:xfrm>
        </p:grpSpPr>
        <p:sp>
          <p:nvSpPr>
            <p:cNvPr id="48" name="object 48"/>
            <p:cNvSpPr/>
            <p:nvPr/>
          </p:nvSpPr>
          <p:spPr>
            <a:xfrm>
              <a:off x="5964936" y="3441230"/>
              <a:ext cx="871296" cy="8775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40552" y="3547884"/>
              <a:ext cx="920153" cy="83018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2180" y="3468624"/>
              <a:ext cx="786384" cy="79248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12180" y="3468624"/>
              <a:ext cx="786765" cy="792480"/>
            </a:xfrm>
            <a:custGeom>
              <a:avLst/>
              <a:gdLst/>
              <a:ahLst/>
              <a:cxnLst/>
              <a:rect l="l" t="t" r="r" b="b"/>
              <a:pathLst>
                <a:path w="786765" h="792479">
                  <a:moveTo>
                    <a:pt x="786384" y="98298"/>
                  </a:moveTo>
                  <a:lnTo>
                    <a:pt x="761786" y="132573"/>
                  </a:lnTo>
                  <a:lnTo>
                    <a:pt x="693915" y="161605"/>
                  </a:lnTo>
                  <a:lnTo>
                    <a:pt x="646527" y="173457"/>
                  </a:lnTo>
                  <a:lnTo>
                    <a:pt x="591650" y="183162"/>
                  </a:lnTo>
                  <a:lnTo>
                    <a:pt x="530395" y="190439"/>
                  </a:lnTo>
                  <a:lnTo>
                    <a:pt x="463872" y="195010"/>
                  </a:lnTo>
                  <a:lnTo>
                    <a:pt x="393192" y="196595"/>
                  </a:lnTo>
                  <a:lnTo>
                    <a:pt x="322511" y="195010"/>
                  </a:lnTo>
                  <a:lnTo>
                    <a:pt x="255988" y="190439"/>
                  </a:lnTo>
                  <a:lnTo>
                    <a:pt x="194733" y="183162"/>
                  </a:lnTo>
                  <a:lnTo>
                    <a:pt x="139856" y="173457"/>
                  </a:lnTo>
                  <a:lnTo>
                    <a:pt x="92468" y="161605"/>
                  </a:lnTo>
                  <a:lnTo>
                    <a:pt x="53678" y="147884"/>
                  </a:lnTo>
                  <a:lnTo>
                    <a:pt x="6334" y="115951"/>
                  </a:lnTo>
                  <a:lnTo>
                    <a:pt x="0" y="98298"/>
                  </a:lnTo>
                  <a:lnTo>
                    <a:pt x="6334" y="80644"/>
                  </a:lnTo>
                  <a:lnTo>
                    <a:pt x="53678" y="48711"/>
                  </a:lnTo>
                  <a:lnTo>
                    <a:pt x="92468" y="34990"/>
                  </a:lnTo>
                  <a:lnTo>
                    <a:pt x="139856" y="23138"/>
                  </a:lnTo>
                  <a:lnTo>
                    <a:pt x="194733" y="13433"/>
                  </a:lnTo>
                  <a:lnTo>
                    <a:pt x="255988" y="6156"/>
                  </a:lnTo>
                  <a:lnTo>
                    <a:pt x="322511" y="1585"/>
                  </a:lnTo>
                  <a:lnTo>
                    <a:pt x="393192" y="0"/>
                  </a:lnTo>
                  <a:lnTo>
                    <a:pt x="463872" y="1585"/>
                  </a:lnTo>
                  <a:lnTo>
                    <a:pt x="530395" y="6156"/>
                  </a:lnTo>
                  <a:lnTo>
                    <a:pt x="591650" y="13433"/>
                  </a:lnTo>
                  <a:lnTo>
                    <a:pt x="646527" y="23138"/>
                  </a:lnTo>
                  <a:lnTo>
                    <a:pt x="693915" y="34990"/>
                  </a:lnTo>
                  <a:lnTo>
                    <a:pt x="732705" y="48711"/>
                  </a:lnTo>
                  <a:lnTo>
                    <a:pt x="780049" y="80644"/>
                  </a:lnTo>
                  <a:lnTo>
                    <a:pt x="786384" y="98298"/>
                  </a:lnTo>
                  <a:close/>
                </a:path>
                <a:path w="786765" h="792479">
                  <a:moveTo>
                    <a:pt x="786384" y="98298"/>
                  </a:moveTo>
                  <a:lnTo>
                    <a:pt x="786384" y="694182"/>
                  </a:lnTo>
                  <a:lnTo>
                    <a:pt x="780049" y="711835"/>
                  </a:lnTo>
                  <a:lnTo>
                    <a:pt x="732705" y="743768"/>
                  </a:lnTo>
                  <a:lnTo>
                    <a:pt x="693915" y="757489"/>
                  </a:lnTo>
                  <a:lnTo>
                    <a:pt x="646527" y="769341"/>
                  </a:lnTo>
                  <a:lnTo>
                    <a:pt x="591650" y="779046"/>
                  </a:lnTo>
                  <a:lnTo>
                    <a:pt x="530395" y="786323"/>
                  </a:lnTo>
                  <a:lnTo>
                    <a:pt x="463872" y="790894"/>
                  </a:lnTo>
                  <a:lnTo>
                    <a:pt x="393192" y="792480"/>
                  </a:lnTo>
                  <a:lnTo>
                    <a:pt x="322511" y="790894"/>
                  </a:lnTo>
                  <a:lnTo>
                    <a:pt x="255988" y="786323"/>
                  </a:lnTo>
                  <a:lnTo>
                    <a:pt x="194733" y="779046"/>
                  </a:lnTo>
                  <a:lnTo>
                    <a:pt x="139856" y="769341"/>
                  </a:lnTo>
                  <a:lnTo>
                    <a:pt x="92468" y="757489"/>
                  </a:lnTo>
                  <a:lnTo>
                    <a:pt x="53678" y="743768"/>
                  </a:lnTo>
                  <a:lnTo>
                    <a:pt x="6334" y="711835"/>
                  </a:lnTo>
                  <a:lnTo>
                    <a:pt x="0" y="694182"/>
                  </a:lnTo>
                  <a:lnTo>
                    <a:pt x="0" y="98298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80582" y="3621151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d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8953" y="3895470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l</a:t>
            </a:r>
            <a:r>
              <a:rPr sz="1800" spc="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cale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05372" y="2705099"/>
            <a:ext cx="1844039" cy="763905"/>
          </a:xfrm>
          <a:custGeom>
            <a:avLst/>
            <a:gdLst/>
            <a:ahLst/>
            <a:cxnLst/>
            <a:rect l="l" t="t" r="r" b="b"/>
            <a:pathLst>
              <a:path w="1844040" h="763904">
                <a:moveTo>
                  <a:pt x="990346" y="0"/>
                </a:moveTo>
                <a:lnTo>
                  <a:pt x="906653" y="16383"/>
                </a:lnTo>
                <a:lnTo>
                  <a:pt x="926071" y="41529"/>
                </a:lnTo>
                <a:lnTo>
                  <a:pt x="56426" y="712317"/>
                </a:lnTo>
                <a:lnTo>
                  <a:pt x="37084" y="687197"/>
                </a:lnTo>
                <a:lnTo>
                  <a:pt x="0" y="763905"/>
                </a:lnTo>
                <a:lnTo>
                  <a:pt x="83566" y="747522"/>
                </a:lnTo>
                <a:lnTo>
                  <a:pt x="70154" y="730123"/>
                </a:lnTo>
                <a:lnTo>
                  <a:pt x="64173" y="722363"/>
                </a:lnTo>
                <a:lnTo>
                  <a:pt x="933818" y="51562"/>
                </a:lnTo>
                <a:lnTo>
                  <a:pt x="953262" y="76708"/>
                </a:lnTo>
                <a:lnTo>
                  <a:pt x="974013" y="33782"/>
                </a:lnTo>
                <a:lnTo>
                  <a:pt x="990346" y="0"/>
                </a:lnTo>
                <a:close/>
              </a:path>
              <a:path w="1844040" h="763904">
                <a:moveTo>
                  <a:pt x="1843913" y="748538"/>
                </a:moveTo>
                <a:lnTo>
                  <a:pt x="1828800" y="711454"/>
                </a:lnTo>
                <a:lnTo>
                  <a:pt x="1811782" y="669671"/>
                </a:lnTo>
                <a:lnTo>
                  <a:pt x="1790801" y="693559"/>
                </a:lnTo>
                <a:lnTo>
                  <a:pt x="1052068" y="45453"/>
                </a:lnTo>
                <a:lnTo>
                  <a:pt x="1059408" y="37084"/>
                </a:lnTo>
                <a:lnTo>
                  <a:pt x="1073023" y="21590"/>
                </a:lnTo>
                <a:lnTo>
                  <a:pt x="990600" y="0"/>
                </a:lnTo>
                <a:lnTo>
                  <a:pt x="1022731" y="78867"/>
                </a:lnTo>
                <a:lnTo>
                  <a:pt x="1043698" y="54991"/>
                </a:lnTo>
                <a:lnTo>
                  <a:pt x="1782432" y="703097"/>
                </a:lnTo>
                <a:lnTo>
                  <a:pt x="1761490" y="726948"/>
                </a:lnTo>
                <a:lnTo>
                  <a:pt x="1843913" y="748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72127" y="884046"/>
            <a:ext cx="77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HTTP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75988" y="1831848"/>
            <a:ext cx="894080" cy="76200"/>
          </a:xfrm>
          <a:custGeom>
            <a:avLst/>
            <a:gdLst/>
            <a:ahLst/>
            <a:cxnLst/>
            <a:rect l="l" t="t" r="r" b="b"/>
            <a:pathLst>
              <a:path w="8940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940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94079" h="76200">
                <a:moveTo>
                  <a:pt x="1143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4300" y="44450"/>
                </a:lnTo>
                <a:lnTo>
                  <a:pt x="114300" y="31750"/>
                </a:lnTo>
                <a:close/>
              </a:path>
              <a:path w="894079" h="76200">
                <a:moveTo>
                  <a:pt x="203200" y="31750"/>
                </a:moveTo>
                <a:lnTo>
                  <a:pt x="152400" y="31750"/>
                </a:lnTo>
                <a:lnTo>
                  <a:pt x="152400" y="44450"/>
                </a:lnTo>
                <a:lnTo>
                  <a:pt x="203200" y="44450"/>
                </a:lnTo>
                <a:lnTo>
                  <a:pt x="203200" y="31750"/>
                </a:lnTo>
                <a:close/>
              </a:path>
              <a:path w="894079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292100" y="31750"/>
                </a:lnTo>
                <a:close/>
              </a:path>
              <a:path w="894079" h="76200">
                <a:moveTo>
                  <a:pt x="3810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894079" h="76200">
                <a:moveTo>
                  <a:pt x="469900" y="31750"/>
                </a:moveTo>
                <a:lnTo>
                  <a:pt x="419100" y="31750"/>
                </a:lnTo>
                <a:lnTo>
                  <a:pt x="419100" y="44450"/>
                </a:lnTo>
                <a:lnTo>
                  <a:pt x="469900" y="44450"/>
                </a:lnTo>
                <a:lnTo>
                  <a:pt x="469900" y="31750"/>
                </a:lnTo>
                <a:close/>
              </a:path>
              <a:path w="894079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58800" y="31750"/>
                </a:lnTo>
                <a:close/>
              </a:path>
              <a:path w="894079" h="76200">
                <a:moveTo>
                  <a:pt x="6477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47700" y="44450"/>
                </a:lnTo>
                <a:lnTo>
                  <a:pt x="647700" y="31750"/>
                </a:lnTo>
                <a:close/>
              </a:path>
              <a:path w="894079" h="76200">
                <a:moveTo>
                  <a:pt x="736600" y="31750"/>
                </a:moveTo>
                <a:lnTo>
                  <a:pt x="685800" y="31750"/>
                </a:lnTo>
                <a:lnTo>
                  <a:pt x="685800" y="44450"/>
                </a:lnTo>
                <a:lnTo>
                  <a:pt x="736600" y="44450"/>
                </a:lnTo>
                <a:lnTo>
                  <a:pt x="736600" y="31750"/>
                </a:lnTo>
                <a:close/>
              </a:path>
              <a:path w="894079" h="76200">
                <a:moveTo>
                  <a:pt x="817752" y="0"/>
                </a:moveTo>
                <a:lnTo>
                  <a:pt x="817752" y="76200"/>
                </a:lnTo>
                <a:lnTo>
                  <a:pt x="881252" y="44450"/>
                </a:lnTo>
                <a:lnTo>
                  <a:pt x="825500" y="44450"/>
                </a:lnTo>
                <a:lnTo>
                  <a:pt x="825500" y="31750"/>
                </a:lnTo>
                <a:lnTo>
                  <a:pt x="881252" y="31750"/>
                </a:lnTo>
                <a:lnTo>
                  <a:pt x="817752" y="0"/>
                </a:lnTo>
                <a:close/>
              </a:path>
              <a:path w="894079" h="76200">
                <a:moveTo>
                  <a:pt x="817752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17752" y="44450"/>
                </a:lnTo>
                <a:lnTo>
                  <a:pt x="817752" y="31750"/>
                </a:lnTo>
                <a:close/>
              </a:path>
              <a:path w="894079" h="76200">
                <a:moveTo>
                  <a:pt x="881252" y="31750"/>
                </a:moveTo>
                <a:lnTo>
                  <a:pt x="825500" y="31750"/>
                </a:lnTo>
                <a:lnTo>
                  <a:pt x="825500" y="44450"/>
                </a:lnTo>
                <a:lnTo>
                  <a:pt x="881252" y="44450"/>
                </a:lnTo>
                <a:lnTo>
                  <a:pt x="893952" y="38100"/>
                </a:lnTo>
                <a:lnTo>
                  <a:pt x="88125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571746" y="1586865"/>
            <a:ext cx="771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mbria"/>
                <a:cs typeface="Cambria"/>
              </a:rPr>
              <a:t>transfer  </a:t>
            </a:r>
            <a:r>
              <a:rPr sz="1600" spc="-10" dirty="0">
                <a:latin typeface="Cambria"/>
                <a:cs typeface="Cambria"/>
              </a:rPr>
              <a:t>asinc</a:t>
            </a:r>
            <a:r>
              <a:rPr sz="1600" spc="-3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on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0" y="3140316"/>
            <a:ext cx="8984615" cy="371768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7348855" algn="ctr">
              <a:lnSpc>
                <a:spcPct val="100000"/>
              </a:lnSpc>
              <a:spcBef>
                <a:spcPts val="1010"/>
              </a:spcBef>
            </a:pPr>
            <a:r>
              <a:rPr sz="4800" spc="2085" dirty="0" smtClean="0">
                <a:solidFill>
                  <a:srgbClr val="3333FF"/>
                </a:solidFill>
                <a:latin typeface="Segoe UI Emoji"/>
                <a:cs typeface="Segoe UI Emoji"/>
              </a:rPr>
              <a:t>☁</a:t>
            </a:r>
            <a:endParaRPr sz="4800" dirty="0">
              <a:latin typeface="Segoe UI Emoji"/>
              <a:cs typeface="Segoe UI Emoji"/>
            </a:endParaRPr>
          </a:p>
          <a:p>
            <a:pPr marL="7432040" marR="110489" indent="-635" algn="ctr">
              <a:lnSpc>
                <a:spcPct val="100000"/>
              </a:lnSpc>
              <a:spcBef>
                <a:spcPts val="340"/>
              </a:spcBef>
            </a:pPr>
            <a:r>
              <a:rPr sz="1800" spc="-5" dirty="0">
                <a:latin typeface="Cambria"/>
                <a:cs typeface="Cambria"/>
              </a:rPr>
              <a:t>date </a:t>
            </a:r>
            <a:r>
              <a:rPr sz="1800" spc="-10" dirty="0">
                <a:latin typeface="Cambria"/>
                <a:cs typeface="Cambria"/>
              </a:rPr>
              <a:t>externe  </a:t>
            </a:r>
            <a:r>
              <a:rPr sz="1800" spc="-5" dirty="0">
                <a:latin typeface="Cambria"/>
                <a:cs typeface="Cambria"/>
              </a:rPr>
              <a:t>(serviciu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Web)</a:t>
            </a:r>
            <a:endParaRPr sz="1800" dirty="0">
              <a:latin typeface="Cambria"/>
              <a:cs typeface="Cambria"/>
            </a:endParaRPr>
          </a:p>
          <a:p>
            <a:pPr marL="12700" marR="5080" indent="9398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mbria"/>
                <a:cs typeface="Cambria"/>
              </a:rPr>
              <a:t>via o </a:t>
            </a:r>
            <a:r>
              <a:rPr sz="2800" b="1" spc="-10" dirty="0">
                <a:solidFill>
                  <a:srgbClr val="2A046E"/>
                </a:solidFill>
                <a:latin typeface="Cambria"/>
                <a:cs typeface="Cambria"/>
              </a:rPr>
              <a:t>interfață </a:t>
            </a:r>
            <a:r>
              <a:rPr sz="2800" b="1" spc="-40" dirty="0">
                <a:solidFill>
                  <a:srgbClr val="2A046E"/>
                </a:solidFill>
                <a:latin typeface="Cambria"/>
                <a:cs typeface="Cambria"/>
              </a:rPr>
              <a:t>Web</a:t>
            </a:r>
            <a:r>
              <a:rPr sz="2800" spc="-40" dirty="0">
                <a:latin typeface="Cambria"/>
                <a:cs typeface="Cambria"/>
              </a:rPr>
              <a:t>, </a:t>
            </a:r>
            <a:r>
              <a:rPr sz="2800" spc="-5" dirty="0">
                <a:latin typeface="Cambria"/>
                <a:cs typeface="Cambria"/>
              </a:rPr>
              <a:t>utilizatorul </a:t>
            </a:r>
            <a:r>
              <a:rPr sz="2800" spc="-10" dirty="0">
                <a:latin typeface="Cambria"/>
                <a:cs typeface="Cambria"/>
              </a:rPr>
              <a:t>interacționează </a:t>
            </a:r>
            <a:r>
              <a:rPr sz="2800" spc="-5" dirty="0">
                <a:latin typeface="Cambria"/>
                <a:cs typeface="Cambria"/>
              </a:rPr>
              <a:t>cu clientul 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solidFill>
                  <a:srgbClr val="FF3300"/>
                </a:solidFill>
                <a:latin typeface="Cambria"/>
                <a:cs typeface="Cambria"/>
              </a:rPr>
              <a:t>front-end</a:t>
            </a:r>
            <a:r>
              <a:rPr sz="2800" spc="-10" dirty="0">
                <a:latin typeface="Cambria"/>
                <a:cs typeface="Cambria"/>
              </a:rPr>
              <a:t>) </a:t>
            </a:r>
            <a:r>
              <a:rPr sz="2800" spc="-5" dirty="0">
                <a:latin typeface="Cambria"/>
                <a:cs typeface="Cambria"/>
              </a:rPr>
              <a:t>și inițiază </a:t>
            </a:r>
            <a:r>
              <a:rPr sz="2800" spc="-10" dirty="0">
                <a:latin typeface="Cambria"/>
                <a:cs typeface="Cambria"/>
              </a:rPr>
              <a:t>acțiuni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i="1" spc="-10" dirty="0">
                <a:latin typeface="Cambria"/>
                <a:cs typeface="Cambria"/>
              </a:rPr>
              <a:t>e.g.</a:t>
            </a:r>
            <a:r>
              <a:rPr sz="2800" spc="-10" dirty="0">
                <a:latin typeface="Cambria"/>
                <a:cs typeface="Cambria"/>
              </a:rPr>
              <a:t>, </a:t>
            </a:r>
            <a:r>
              <a:rPr sz="2800" b="1" spc="-10" dirty="0">
                <a:latin typeface="Cambria"/>
                <a:cs typeface="Cambria"/>
              </a:rPr>
              <a:t>cereri </a:t>
            </a:r>
            <a:r>
              <a:rPr sz="2800" b="1" spc="-5" dirty="0">
                <a:latin typeface="Cambria"/>
                <a:cs typeface="Cambria"/>
              </a:rPr>
              <a:t>HTTP</a:t>
            </a:r>
            <a:r>
              <a:rPr sz="2800" b="1" spc="170" dirty="0"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a)</a:t>
            </a:r>
            <a:r>
              <a:rPr sz="2800" b="1" spc="-10" dirty="0" err="1" smtClean="0">
                <a:solidFill>
                  <a:srgbClr val="0000FF"/>
                </a:solidFill>
                <a:latin typeface="Cambria"/>
                <a:cs typeface="Cambria"/>
              </a:rPr>
              <a:t>sincrone</a:t>
            </a:r>
            <a:r>
              <a:rPr lang="en-US"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/(ne)</a:t>
            </a:r>
            <a:r>
              <a:rPr lang="en-US" sz="2800" b="1" spc="-10" dirty="0" err="1" smtClean="0">
                <a:solidFill>
                  <a:srgbClr val="0000FF"/>
                </a:solidFill>
                <a:latin typeface="Cambria"/>
                <a:cs typeface="Cambria"/>
              </a:rPr>
              <a:t>paralele</a:t>
            </a:r>
            <a:r>
              <a:rPr lang="en-US"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spc="-5" dirty="0" smtClean="0">
                <a:latin typeface="Cambria"/>
                <a:cs typeface="Cambria"/>
              </a:rPr>
              <a:t>– </a:t>
            </a:r>
            <a:r>
              <a:rPr sz="2800" spc="-5" dirty="0">
                <a:latin typeface="Cambria"/>
                <a:cs typeface="Cambria"/>
              </a:rPr>
              <a:t>ce </a:t>
            </a:r>
            <a:r>
              <a:rPr sz="2800" spc="-25" dirty="0">
                <a:latin typeface="Cambria"/>
                <a:cs typeface="Cambria"/>
              </a:rPr>
              <a:t>vor </a:t>
            </a:r>
            <a:r>
              <a:rPr sz="2800" spc="-5" dirty="0">
                <a:latin typeface="Cambria"/>
                <a:cs typeface="Cambria"/>
              </a:rPr>
              <a:t>fi </a:t>
            </a:r>
            <a:r>
              <a:rPr sz="2800" spc="-15" dirty="0">
                <a:latin typeface="Cambria"/>
                <a:cs typeface="Cambria"/>
              </a:rPr>
              <a:t>executate </a:t>
            </a:r>
            <a:r>
              <a:rPr sz="2800" spc="-5" dirty="0">
                <a:latin typeface="Cambria"/>
                <a:cs typeface="Cambria"/>
              </a:rPr>
              <a:t>pe </a:t>
            </a:r>
            <a:r>
              <a:rPr sz="2800" spc="-25" dirty="0">
                <a:latin typeface="Cambria"/>
                <a:cs typeface="Cambria"/>
              </a:rPr>
              <a:t>diverse </a:t>
            </a:r>
            <a:r>
              <a:rPr sz="2800" b="1" spc="-5" dirty="0">
                <a:solidFill>
                  <a:srgbClr val="2A046E"/>
                </a:solidFill>
                <a:latin typeface="Cambria"/>
                <a:cs typeface="Cambria"/>
              </a:rPr>
              <a:t>componente </a:t>
            </a:r>
            <a:r>
              <a:rPr sz="2800" b="1" spc="-10" dirty="0">
                <a:solidFill>
                  <a:srgbClr val="2A046E"/>
                </a:solidFill>
                <a:latin typeface="Cambria"/>
                <a:cs typeface="Cambria"/>
              </a:rPr>
              <a:t>implementate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la </a:t>
            </a:r>
            <a:r>
              <a:rPr sz="2800" spc="-30" dirty="0">
                <a:latin typeface="Cambria"/>
                <a:cs typeface="Cambria"/>
              </a:rPr>
              <a:t>nivel </a:t>
            </a:r>
            <a:r>
              <a:rPr sz="2800" spc="-5" dirty="0">
                <a:latin typeface="Cambria"/>
                <a:cs typeface="Cambria"/>
              </a:rPr>
              <a:t>de </a:t>
            </a:r>
            <a:r>
              <a:rPr sz="2800" spc="-15" dirty="0">
                <a:latin typeface="Cambria"/>
                <a:cs typeface="Cambria"/>
              </a:rPr>
              <a:t>server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solidFill>
                  <a:srgbClr val="FF3300"/>
                </a:solidFill>
                <a:latin typeface="Cambria"/>
                <a:cs typeface="Cambria"/>
              </a:rPr>
              <a:t>back-end</a:t>
            </a:r>
            <a:r>
              <a:rPr sz="2800" spc="-10" dirty="0">
                <a:latin typeface="Cambria"/>
                <a:cs typeface="Cambria"/>
              </a:rPr>
              <a:t>), </a:t>
            </a:r>
            <a:r>
              <a:rPr sz="2800" spc="-5" dirty="0">
                <a:latin typeface="Cambria"/>
                <a:cs typeface="Cambria"/>
              </a:rPr>
              <a:t>pentru a </a:t>
            </a:r>
            <a:r>
              <a:rPr sz="2800" spc="-5" dirty="0" err="1">
                <a:latin typeface="Cambria"/>
                <a:cs typeface="Cambria"/>
              </a:rPr>
              <a:t>obține</a:t>
            </a:r>
            <a:r>
              <a:rPr sz="2800" spc="110" dirty="0">
                <a:latin typeface="Cambria"/>
                <a:cs typeface="Cambria"/>
              </a:rPr>
              <a:t> </a:t>
            </a:r>
            <a:r>
              <a:rPr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date</a:t>
            </a:r>
            <a:r>
              <a:rPr lang="ro-MO"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, </a:t>
            </a:r>
            <a:r>
              <a:rPr lang="ro-MO" sz="2800" spc="-10" dirty="0" smtClean="0">
                <a:latin typeface="Cambria"/>
                <a:cs typeface="Cambria"/>
              </a:rPr>
              <a:t>a le procesa pentru obț.</a:t>
            </a:r>
            <a:r>
              <a:rPr lang="ro-MO"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 Informației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01951" y="355091"/>
            <a:ext cx="2574290" cy="31242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790575">
              <a:lnSpc>
                <a:spcPts val="2380"/>
              </a:lnSpc>
            </a:pPr>
            <a:r>
              <a:rPr sz="2000" i="1" spc="-5" dirty="0">
                <a:latin typeface="Cambria"/>
                <a:cs typeface="Cambria"/>
              </a:rPr>
              <a:t>front-end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70576" y="355091"/>
            <a:ext cx="2573020" cy="31242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803910">
              <a:lnSpc>
                <a:spcPts val="2375"/>
              </a:lnSpc>
            </a:pPr>
            <a:r>
              <a:rPr sz="2000" i="1" spc="-5" dirty="0">
                <a:latin typeface="Cambria"/>
                <a:cs typeface="Cambria"/>
              </a:rPr>
              <a:t>back-end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3429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3810000"/>
            <a:ext cx="929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HTTP</a:t>
            </a:r>
            <a:r>
              <a:rPr lang="vi-VN" dirty="0" smtClean="0">
                <a:solidFill>
                  <a:srgbClr val="FF0000"/>
                </a:solidFill>
              </a:rPr>
              <a:t> sau </a:t>
            </a:r>
            <a:r>
              <a:rPr lang="vi-VN" b="1" dirty="0" smtClean="0">
                <a:solidFill>
                  <a:srgbClr val="FF0000"/>
                </a:solidFill>
              </a:rPr>
              <a:t>HyperText Transfer Protocol </a:t>
            </a:r>
            <a:r>
              <a:rPr lang="vi-VN" dirty="0" smtClean="0"/>
              <a:t>este un protocol de comunicație tip </a:t>
            </a:r>
            <a:r>
              <a:rPr lang="vi-VN" b="1" dirty="0" smtClean="0"/>
              <a:t>cerere/răspuns</a:t>
            </a:r>
            <a:r>
              <a:rPr lang="vi-VN" dirty="0" smtClean="0"/>
              <a:t> între </a:t>
            </a:r>
            <a:r>
              <a:rPr lang="vi-VN" b="1" dirty="0" smtClean="0">
                <a:solidFill>
                  <a:srgbClr val="0000FF"/>
                </a:solidFill>
              </a:rPr>
              <a:t>un client web </a:t>
            </a:r>
            <a:r>
              <a:rPr lang="vi-VN" dirty="0" smtClean="0"/>
              <a:t>și </a:t>
            </a:r>
            <a:r>
              <a:rPr lang="vi-VN" b="1" dirty="0" smtClean="0">
                <a:solidFill>
                  <a:srgbClr val="00B0F0"/>
                </a:solidFill>
              </a:rPr>
              <a:t>un server</a:t>
            </a:r>
            <a:r>
              <a:rPr lang="vi-VN" dirty="0" smtClean="0"/>
              <a:t>. </a:t>
            </a:r>
            <a:r>
              <a:rPr lang="vi-VN" b="1" dirty="0" smtClean="0">
                <a:solidFill>
                  <a:srgbClr val="0000FF"/>
                </a:solidFill>
              </a:rPr>
              <a:t>Clientul</a:t>
            </a:r>
            <a:r>
              <a:rPr lang="vi-VN" dirty="0" smtClean="0"/>
              <a:t> este reprezentat de către </a:t>
            </a:r>
            <a:r>
              <a:rPr lang="vi-VN" b="1" dirty="0" smtClean="0">
                <a:solidFill>
                  <a:srgbClr val="7030A0"/>
                </a:solidFill>
              </a:rPr>
              <a:t>navigatorul web </a:t>
            </a:r>
            <a:r>
              <a:rPr lang="vi-VN" dirty="0" smtClean="0"/>
              <a:t>folosit de un utilizator pentru a accesa și afișa conținutul web dintr-o rețea sau de pe Internet</a:t>
            </a:r>
            <a:r>
              <a:rPr lang="en-US" dirty="0" smtClean="0"/>
              <a:t>. </a:t>
            </a:r>
            <a:r>
              <a:rPr lang="vi-VN" b="1" dirty="0" smtClean="0">
                <a:solidFill>
                  <a:srgbClr val="0000FF"/>
                </a:solidFill>
              </a:rPr>
              <a:t>Clientu</a:t>
            </a:r>
            <a:r>
              <a:rPr lang="vi-VN" dirty="0" smtClean="0"/>
              <a:t>l </a:t>
            </a:r>
            <a:r>
              <a:rPr lang="vi-VN" b="1" i="1" dirty="0" smtClean="0"/>
              <a:t>trimite o cerere către un server </a:t>
            </a:r>
            <a:r>
              <a:rPr lang="vi-VN" dirty="0" smtClean="0"/>
              <a:t>care găzduiește conținut web, care va răspunde clientului prin trimiterea conținutului spre afișare către client. </a:t>
            </a:r>
            <a:r>
              <a:rPr lang="vi-VN" b="1" dirty="0" smtClean="0">
                <a:solidFill>
                  <a:srgbClr val="00B0F0"/>
                </a:solidFill>
              </a:rPr>
              <a:t>Răspunsul server-ului</a:t>
            </a:r>
            <a:r>
              <a:rPr lang="vi-VN" dirty="0" smtClean="0"/>
              <a:t> reprezintă confirmarea că acesta a primit cu succes solicitarea clientului și îi poate răspunde conform cererii acestuia.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 „404 Not Found”)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Practic</a:t>
            </a:r>
            <a:r>
              <a:rPr lang="vi-VN" b="1" dirty="0" smtClean="0"/>
              <a:t>, HTTP </a:t>
            </a:r>
            <a:r>
              <a:rPr lang="vi-VN" dirty="0" smtClean="0"/>
              <a:t>este un protocol de comunicare </a:t>
            </a:r>
            <a:r>
              <a:rPr lang="vi-VN" b="1" i="1" dirty="0" smtClean="0"/>
              <a:t>pe bază de TCP/IP</a:t>
            </a:r>
            <a:r>
              <a:rPr lang="ro-MO" b="1" i="1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(Transmission Control Protocol/Internet Protocol)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/>
              <a:t>care este folosit pentru </a:t>
            </a:r>
            <a:r>
              <a:rPr lang="vi-VN" b="1" i="1" dirty="0" smtClean="0"/>
              <a:t>a furniza date </a:t>
            </a:r>
            <a:r>
              <a:rPr lang="vi-VN" dirty="0" smtClean="0"/>
              <a:t>(</a:t>
            </a:r>
            <a:r>
              <a:rPr lang="vi-VN" b="1" i="1" dirty="0" smtClean="0">
                <a:solidFill>
                  <a:srgbClr val="FF0000"/>
                </a:solidFill>
              </a:rPr>
              <a:t>fișiere HTML, fișiere imagine, rezultatele interogării, etc.) </a:t>
            </a:r>
            <a:r>
              <a:rPr lang="vi-VN" dirty="0" smtClean="0"/>
              <a:t>de pe World Wide Web. </a:t>
            </a:r>
            <a:r>
              <a:rPr lang="vi-VN" b="1" i="1" dirty="0" smtClean="0">
                <a:solidFill>
                  <a:srgbClr val="00B050"/>
                </a:solidFill>
              </a:rPr>
              <a:t>Portul implicit </a:t>
            </a:r>
            <a:r>
              <a:rPr lang="vi-VN" b="1" i="1" dirty="0" smtClean="0">
                <a:solidFill>
                  <a:srgbClr val="7030A0"/>
                </a:solidFill>
              </a:rPr>
              <a:t>este TCP </a:t>
            </a:r>
            <a:r>
              <a:rPr lang="vi-VN" b="1" i="1" dirty="0" smtClean="0">
                <a:solidFill>
                  <a:srgbClr val="00B050"/>
                </a:solidFill>
              </a:rPr>
              <a:t>80</a:t>
            </a:r>
            <a:r>
              <a:rPr lang="vi-VN" b="1" i="1" dirty="0" smtClean="0">
                <a:solidFill>
                  <a:srgbClr val="7030A0"/>
                </a:solidFill>
              </a:rPr>
              <a:t>, dar alte porturi pot fi folosite</a:t>
            </a:r>
            <a:r>
              <a:rPr lang="vi-VN" dirty="0" smtClean="0"/>
              <a:t>.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"/>
            <a:ext cx="8610600" cy="4273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0" marR="5080" indent="-2750185">
              <a:lnSpc>
                <a:spcPct val="110000"/>
              </a:lnSpc>
              <a:spcBef>
                <a:spcPts val="95"/>
              </a:spcBef>
            </a:pPr>
            <a:r>
              <a:rPr sz="2800" b="1" spc="-5" dirty="0">
                <a:latin typeface="Cambria"/>
                <a:cs typeface="Cambria"/>
              </a:rPr>
              <a:t>Așteptările utilizatorilor referitoare la interfața Web  </a:t>
            </a:r>
            <a:r>
              <a:rPr sz="2800" spc="-5" dirty="0">
                <a:latin typeface="Cambria"/>
                <a:cs typeface="Cambria"/>
              </a:rPr>
              <a:t>(Peter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 err="1">
                <a:latin typeface="Cambria"/>
                <a:cs typeface="Cambria"/>
              </a:rPr>
              <a:t>Morville</a:t>
            </a:r>
            <a:r>
              <a:rPr sz="2800" spc="-5" dirty="0" smtClean="0">
                <a:latin typeface="Cambria"/>
                <a:cs typeface="Cambria"/>
              </a:rPr>
              <a:t>)</a:t>
            </a:r>
            <a:r>
              <a:rPr lang="en-US" sz="2800" spc="-5" dirty="0" smtClean="0">
                <a:latin typeface="Cambria"/>
                <a:cs typeface="Cambria"/>
              </a:rPr>
              <a:t> </a:t>
            </a:r>
            <a:r>
              <a:rPr lang="en-US" sz="2800" b="1" i="1" spc="-5" dirty="0" smtClean="0">
                <a:solidFill>
                  <a:srgbClr val="FF0000"/>
                </a:solidFill>
                <a:latin typeface="Cambria"/>
                <a:cs typeface="Cambria"/>
              </a:rPr>
              <a:t>UUADDAC</a:t>
            </a:r>
            <a:endParaRPr sz="2800" b="1" i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343150" marR="2330450" indent="687070">
              <a:lnSpc>
                <a:spcPct val="110000"/>
              </a:lnSpc>
              <a:spcBef>
                <a:spcPts val="5"/>
              </a:spcBef>
            </a:pP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800" spc="-5" dirty="0" err="1" smtClean="0">
                <a:latin typeface="Cambria"/>
                <a:cs typeface="Cambria"/>
              </a:rPr>
              <a:t>tilă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5" dirty="0" smtClean="0">
                <a:latin typeface="Cambria"/>
                <a:cs typeface="Cambria"/>
              </a:rPr>
              <a:t>u</a:t>
            </a:r>
            <a:r>
              <a:rPr sz="2800" i="1" spc="-5" dirty="0" smtClean="0">
                <a:latin typeface="Cambria"/>
                <a:cs typeface="Cambria"/>
              </a:rPr>
              <a:t>seful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800" spc="-5" dirty="0" err="1" smtClean="0">
                <a:latin typeface="Cambria"/>
                <a:cs typeface="Cambria"/>
              </a:rPr>
              <a:t>tilizabilă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u</a:t>
            </a:r>
            <a:r>
              <a:rPr sz="2800" i="1" spc="-10" dirty="0" smtClean="0">
                <a:latin typeface="Cambria"/>
                <a:cs typeface="Cambria"/>
              </a:rPr>
              <a:t>sable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800" spc="-5" dirty="0" err="1" smtClean="0">
                <a:latin typeface="Cambria"/>
                <a:cs typeface="Cambria"/>
              </a:rPr>
              <a:t>preciată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5" dirty="0" smtClean="0">
                <a:latin typeface="Cambria"/>
                <a:cs typeface="Cambria"/>
              </a:rPr>
              <a:t>v</a:t>
            </a:r>
            <a:r>
              <a:rPr sz="2800" i="1" spc="-5" dirty="0" smtClean="0">
                <a:latin typeface="Cambria"/>
                <a:cs typeface="Cambria"/>
              </a:rPr>
              <a:t>aluable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800" spc="-5" dirty="0" err="1" smtClean="0">
                <a:latin typeface="Cambria"/>
                <a:cs typeface="Cambria"/>
              </a:rPr>
              <a:t>ezirabilă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d</a:t>
            </a:r>
            <a:r>
              <a:rPr sz="2800" i="1" spc="-10" dirty="0" smtClean="0">
                <a:latin typeface="Cambria"/>
                <a:cs typeface="Cambria"/>
              </a:rPr>
              <a:t>esirable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800" spc="-5" dirty="0" err="1" smtClean="0">
                <a:latin typeface="Cambria"/>
                <a:cs typeface="Cambria"/>
              </a:rPr>
              <a:t>isponibilă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f</a:t>
            </a:r>
            <a:r>
              <a:rPr sz="2800" i="1" spc="-10" dirty="0" smtClean="0">
                <a:latin typeface="Cambria"/>
                <a:cs typeface="Cambria"/>
              </a:rPr>
              <a:t>indable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800" spc="-5" dirty="0" err="1" smtClean="0">
                <a:latin typeface="Cambria"/>
                <a:cs typeface="Cambria"/>
              </a:rPr>
              <a:t>ccesibilă</a:t>
            </a:r>
            <a:r>
              <a:rPr sz="2800" spc="-5" dirty="0" smtClean="0">
                <a:latin typeface="Cambria"/>
                <a:cs typeface="Cambria"/>
              </a:rPr>
              <a:t> –</a:t>
            </a:r>
            <a:r>
              <a:rPr sz="2800" b="1" i="1" spc="-5" dirty="0" smtClean="0">
                <a:latin typeface="Cambria"/>
                <a:cs typeface="Cambria"/>
              </a:rPr>
              <a:t>a</a:t>
            </a:r>
            <a:r>
              <a:rPr sz="2800" i="1" spc="-5" dirty="0" smtClean="0">
                <a:latin typeface="Cambria"/>
                <a:cs typeface="Cambria"/>
              </a:rPr>
              <a:t>ccessible</a:t>
            </a:r>
            <a:endParaRPr sz="2800" dirty="0">
              <a:latin typeface="Cambria"/>
              <a:cs typeface="Cambria"/>
            </a:endParaRPr>
          </a:p>
          <a:p>
            <a:pPr marL="2551430">
              <a:lnSpc>
                <a:spcPct val="100000"/>
              </a:lnSpc>
              <a:spcBef>
                <a:spcPts val="335"/>
              </a:spcBef>
            </a:pP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sz="2800" spc="-5" dirty="0" err="1" smtClean="0">
                <a:latin typeface="Cambria"/>
                <a:cs typeface="Cambria"/>
              </a:rPr>
              <a:t>redibilă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b="1" i="1" spc="-10" dirty="0" smtClean="0">
                <a:latin typeface="Cambria"/>
                <a:cs typeface="Cambria"/>
              </a:rPr>
              <a:t>c</a:t>
            </a:r>
            <a:r>
              <a:rPr sz="2800" i="1" spc="-10" dirty="0" smtClean="0">
                <a:latin typeface="Cambria"/>
                <a:cs typeface="Cambria"/>
              </a:rPr>
              <a:t>redible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8686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2297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Interfața – </a:t>
            </a:r>
            <a:r>
              <a:rPr b="1" i="1" dirty="0">
                <a:solidFill>
                  <a:srgbClr val="0000CC"/>
                </a:solidFill>
                <a:latin typeface="Cambria"/>
                <a:cs typeface="Cambria"/>
              </a:rPr>
              <a:t>desktop</a:t>
            </a:r>
            <a:r>
              <a:rPr b="1" dirty="0">
                <a:solidFill>
                  <a:srgbClr val="FF0000"/>
                </a:solidFill>
              </a:rPr>
              <a:t>, </a:t>
            </a:r>
            <a:r>
              <a:rPr b="1" i="1" dirty="0">
                <a:solidFill>
                  <a:srgbClr val="0000CC"/>
                </a:solidFill>
              </a:rPr>
              <a:t>Web</a:t>
            </a:r>
            <a:r>
              <a:rPr b="1" dirty="0">
                <a:solidFill>
                  <a:srgbClr val="FF0000"/>
                </a:solidFill>
              </a:rPr>
              <a:t>,… – cu</a:t>
            </a:r>
            <a:r>
              <a:rPr b="1" spc="-114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utilizatorul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54" y="2514601"/>
            <a:ext cx="761238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parte a aplicației – </a:t>
            </a:r>
            <a:r>
              <a:rPr sz="3200" b="1" i="1" spc="-5" dirty="0">
                <a:solidFill>
                  <a:srgbClr val="0000CC"/>
                </a:solidFill>
                <a:latin typeface="Cambria"/>
                <a:cs typeface="Cambria"/>
              </a:rPr>
              <a:t>desktop</a:t>
            </a:r>
            <a:r>
              <a:rPr sz="3200" b="1" spc="-5" dirty="0">
                <a:latin typeface="Cambria"/>
                <a:cs typeface="Cambria"/>
              </a:rPr>
              <a:t>, </a:t>
            </a:r>
            <a:r>
              <a:rPr sz="3200" b="1" i="1" spc="-5" dirty="0">
                <a:solidFill>
                  <a:srgbClr val="0000FF"/>
                </a:solidFill>
                <a:latin typeface="Cambria"/>
                <a:cs typeface="Cambria"/>
              </a:rPr>
              <a:t>Web</a:t>
            </a:r>
            <a:r>
              <a:rPr sz="3200" b="1" spc="-5" dirty="0">
                <a:latin typeface="Cambria"/>
                <a:cs typeface="Cambria"/>
              </a:rPr>
              <a:t>, miniaturală,… –  care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permite</a:t>
            </a:r>
            <a:r>
              <a:rPr sz="3200" b="1" spc="-5" dirty="0">
                <a:latin typeface="Cambria"/>
                <a:cs typeface="Cambria"/>
              </a:rPr>
              <a:t> utilizatorilor </a:t>
            </a:r>
            <a:r>
              <a:rPr sz="3200" b="1" i="1" spc="-5" dirty="0">
                <a:latin typeface="Cambria"/>
                <a:cs typeface="Cambria"/>
              </a:rPr>
              <a:t>să-și exprime intențiile  de operare asupra software-ului </a:t>
            </a:r>
            <a:r>
              <a:rPr sz="3200" b="1" spc="-5" dirty="0">
                <a:latin typeface="Cambria"/>
                <a:cs typeface="Cambria"/>
              </a:rPr>
              <a:t>și </a:t>
            </a:r>
            <a:r>
              <a:rPr sz="3200" b="1" i="1" spc="-5" dirty="0">
                <a:solidFill>
                  <a:srgbClr val="00B0F0"/>
                </a:solidFill>
                <a:latin typeface="Cambria"/>
                <a:cs typeface="Cambria"/>
              </a:rPr>
              <a:t>să interpreteze  rezultatele acțiunilor efectuate de </a:t>
            </a:r>
            <a:r>
              <a:rPr lang="en-US" sz="3200" b="1" i="1" spc="-5" dirty="0" err="1" smtClean="0">
                <a:solidFill>
                  <a:srgbClr val="00B0F0"/>
                </a:solidFill>
                <a:latin typeface="Cambria"/>
                <a:cs typeface="Cambria"/>
              </a:rPr>
              <a:t>aplicatie</a:t>
            </a:r>
            <a:r>
              <a:rPr lang="en-US" sz="3200" b="1" i="1" spc="-5" dirty="0" smtClean="0">
                <a:solidFill>
                  <a:srgbClr val="00B0F0"/>
                </a:solidFill>
                <a:latin typeface="Cambria"/>
                <a:cs typeface="Cambria"/>
              </a:rPr>
              <a:t> </a:t>
            </a:r>
            <a:endParaRPr sz="3200" b="1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2514600"/>
            <a:ext cx="8625434" cy="2618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u="sng" spc="-5" dirty="0">
                <a:solidFill>
                  <a:srgbClr val="7030A0"/>
                </a:solidFill>
                <a:latin typeface="Cambria"/>
                <a:cs typeface="Cambria"/>
              </a:rPr>
              <a:t>percepută</a:t>
            </a:r>
            <a:r>
              <a:rPr sz="2800" b="1" spc="-5" dirty="0"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mbria"/>
                <a:cs typeface="Cambria"/>
              </a:rPr>
              <a:t>nu doar </a:t>
            </a:r>
            <a:r>
              <a:rPr sz="2800" b="1" spc="-5" dirty="0">
                <a:latin typeface="Cambria"/>
                <a:cs typeface="Cambria"/>
              </a:rPr>
              <a:t>ca </a:t>
            </a:r>
            <a:r>
              <a:rPr sz="2800" b="1" spc="-10" dirty="0">
                <a:latin typeface="Cambria"/>
                <a:cs typeface="Cambria"/>
              </a:rPr>
              <a:t>parte </a:t>
            </a:r>
            <a:r>
              <a:rPr sz="2800" b="1" spc="-5" dirty="0">
                <a:latin typeface="Cambria"/>
                <a:cs typeface="Cambria"/>
              </a:rPr>
              <a:t>vizuală a</a:t>
            </a:r>
            <a:r>
              <a:rPr sz="2800" b="1" spc="30" dirty="0">
                <a:latin typeface="Cambria"/>
                <a:cs typeface="Cambria"/>
              </a:rPr>
              <a:t> </a:t>
            </a:r>
            <a:r>
              <a:rPr sz="2800" b="1" spc="-5" dirty="0" err="1" smtClean="0">
                <a:latin typeface="Cambria"/>
                <a:cs typeface="Cambria"/>
              </a:rPr>
              <a:t>softwareului</a:t>
            </a:r>
            <a:r>
              <a:rPr lang="ro-MO" sz="2800" b="1" spc="-5" dirty="0" smtClean="0">
                <a:latin typeface="Cambria"/>
                <a:cs typeface="Cambria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o-MO" sz="2800" b="1" spc="-5" dirty="0" smtClean="0">
                <a:solidFill>
                  <a:srgbClr val="7030A0"/>
                </a:solidFill>
                <a:latin typeface="Cambria"/>
                <a:cs typeface="Cambria"/>
              </a:rPr>
              <a:t>dar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din punctul de vedere al</a:t>
            </a:r>
            <a:r>
              <a:rPr sz="2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utilizatorului</a:t>
            </a:r>
            <a:r>
              <a:rPr sz="2800" b="1" spc="-10" dirty="0">
                <a:latin typeface="Cambria"/>
                <a:cs typeface="Cambria"/>
              </a:rPr>
              <a:t>,</a:t>
            </a:r>
            <a:endParaRPr sz="2800" b="1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reprezintă întregul sistem – aplicația </a:t>
            </a:r>
            <a:r>
              <a:rPr sz="2800" b="1" i="1" spc="-5" dirty="0">
                <a:solidFill>
                  <a:srgbClr val="0000FF"/>
                </a:solidFill>
                <a:latin typeface="Cambria"/>
                <a:cs typeface="Cambria"/>
              </a:rPr>
              <a:t>per</a:t>
            </a:r>
            <a:r>
              <a:rPr sz="2800" b="1" i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i="1" spc="-5" dirty="0" smtClean="0">
                <a:solidFill>
                  <a:srgbClr val="0000FF"/>
                </a:solidFill>
                <a:latin typeface="Cambria"/>
                <a:cs typeface="Cambria"/>
              </a:rPr>
              <a:t>se</a:t>
            </a:r>
            <a:r>
              <a:rPr lang="ro-MO" sz="2800" b="1" i="1" spc="-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ro-MO" sz="2800" b="1" i="1" spc="-5" dirty="0" smtClean="0">
                <a:latin typeface="Cambria"/>
                <a:cs typeface="Cambria"/>
              </a:rPr>
              <a:t>- </a:t>
            </a:r>
            <a:r>
              <a:rPr lang="en-US" sz="2800" b="1" dirty="0" smtClean="0"/>
              <a:t>"</a:t>
            </a:r>
            <a:r>
              <a:rPr lang="en-US" sz="2800" b="1" i="1" dirty="0" smtClean="0"/>
              <a:t>by itself</a:t>
            </a:r>
            <a:r>
              <a:rPr lang="en-US" sz="2800" b="1" dirty="0" smtClean="0"/>
              <a:t>”  (din </a:t>
            </a:r>
            <a:r>
              <a:rPr lang="en-US" sz="2800" b="1" dirty="0" err="1" smtClean="0"/>
              <a:t>latin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englez</a:t>
            </a:r>
            <a:r>
              <a:rPr lang="en-US" sz="2800" b="1" dirty="0" smtClean="0"/>
              <a:t>) </a:t>
            </a:r>
            <a:r>
              <a:rPr lang="en-US" sz="2800" b="1" i="1" dirty="0" smtClean="0"/>
              <a:t>"in sine“ (</a:t>
            </a:r>
            <a:r>
              <a:rPr lang="en-US" sz="2800" b="1" dirty="0" smtClean="0"/>
              <a:t>roman</a:t>
            </a:r>
            <a:r>
              <a:rPr lang="en-US" sz="2800" b="1" i="1" dirty="0" smtClean="0"/>
              <a:t>)</a:t>
            </a:r>
            <a:r>
              <a:rPr lang="en-US" sz="2800" b="1" dirty="0" smtClean="0"/>
              <a:t>.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3400" y="2286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11248" y="2996564"/>
            <a:ext cx="6694551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A046E"/>
                </a:solidFill>
                <a:latin typeface="Cambria"/>
                <a:cs typeface="Cambria"/>
              </a:rPr>
              <a:t>utilitate</a:t>
            </a:r>
            <a:r>
              <a:rPr sz="3200" b="1" spc="1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utility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oferirea facilităților dorite de</a:t>
            </a:r>
            <a:r>
              <a:rPr sz="2800" b="1" spc="-1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utilizator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33400" y="3810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996564"/>
            <a:ext cx="8382000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A046E"/>
                </a:solidFill>
                <a:latin typeface="Cambria"/>
                <a:cs typeface="Cambria"/>
              </a:rPr>
              <a:t>utilizabilitate</a:t>
            </a:r>
            <a:r>
              <a:rPr sz="3200" b="1" spc="25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usability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cât de </a:t>
            </a:r>
            <a:r>
              <a:rPr sz="2800" b="1" spc="-10" dirty="0">
                <a:latin typeface="Cambria"/>
                <a:cs typeface="Cambria"/>
              </a:rPr>
              <a:t>ușor </a:t>
            </a:r>
            <a:r>
              <a:rPr sz="2800" b="1" spc="-5" dirty="0">
                <a:latin typeface="Cambria"/>
                <a:cs typeface="Cambria"/>
              </a:rPr>
              <a:t>și de plăcut pot fi folosite</a:t>
            </a:r>
            <a:r>
              <a:rPr sz="2800" b="1" spc="4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facilitățile?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33400" y="3048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838200"/>
            <a:ext cx="7467600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ambria"/>
                <a:cs typeface="Cambria"/>
              </a:rPr>
              <a:t>„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Fiecare </a:t>
            </a:r>
            <a:r>
              <a:rPr sz="3200" b="1" dirty="0">
                <a:solidFill>
                  <a:srgbClr val="FF0000"/>
                </a:solidFill>
                <a:latin typeface="Cambria"/>
                <a:cs typeface="Cambria"/>
              </a:rPr>
              <a:t>vis începe cu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un</a:t>
            </a:r>
            <a:r>
              <a:rPr sz="32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mbria"/>
                <a:cs typeface="Cambria"/>
              </a:rPr>
              <a:t>visător</a:t>
            </a:r>
            <a:r>
              <a:rPr sz="3200" b="1" dirty="0" smtClean="0">
                <a:solidFill>
                  <a:srgbClr val="FF0000"/>
                </a:solidFill>
                <a:latin typeface="Cambria"/>
                <a:cs typeface="Cambria"/>
              </a:rPr>
              <a:t>.”</a:t>
            </a:r>
            <a:endParaRPr lang="ro-MO" sz="3200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Каждая мечта начинается с мечтателя</a:t>
            </a:r>
            <a:endParaRPr sz="3200" b="1" dirty="0">
              <a:solidFill>
                <a:srgbClr val="0000CC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3200" b="1" dirty="0">
                <a:latin typeface="Cambria"/>
                <a:cs typeface="Cambria"/>
              </a:rPr>
              <a:t>Harriet</a:t>
            </a:r>
            <a:r>
              <a:rPr sz="3200" b="1" spc="-5" dirty="0">
                <a:latin typeface="Cambria"/>
                <a:cs typeface="Cambria"/>
              </a:rPr>
              <a:t> Tubman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81400"/>
            <a:ext cx="7239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9800" y="2996564"/>
            <a:ext cx="4800600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2A046E"/>
                </a:solidFill>
                <a:latin typeface="Cambria"/>
                <a:cs typeface="Cambria"/>
              </a:rPr>
              <a:t>utilă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useful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800" b="1" i="1" spc="-5" dirty="0">
                <a:latin typeface="Cambria"/>
                <a:cs typeface="Cambria"/>
              </a:rPr>
              <a:t>usability </a:t>
            </a:r>
            <a:r>
              <a:rPr sz="2800" b="1" spc="-5" dirty="0">
                <a:latin typeface="Cambria"/>
                <a:cs typeface="Cambria"/>
              </a:rPr>
              <a:t>+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utility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81000" y="3048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990600"/>
            <a:ext cx="65070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5" dirty="0">
                <a:solidFill>
                  <a:srgbClr val="FF0000"/>
                </a:solidFill>
              </a:rPr>
              <a:t>UX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b="1" i="1" dirty="0">
                <a:solidFill>
                  <a:srgbClr val="FF0000"/>
                </a:solidFill>
                <a:latin typeface="Cambria"/>
                <a:cs typeface="Cambria"/>
              </a:rPr>
              <a:t>User</a:t>
            </a:r>
            <a:r>
              <a:rPr b="1" i="1" spc="-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eX</a:t>
            </a:r>
            <a:r>
              <a:rPr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perience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414" y="2999612"/>
            <a:ext cx="7326986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mbria"/>
                <a:cs typeface="Cambria"/>
              </a:rPr>
              <a:t>modul </a:t>
            </a:r>
            <a:r>
              <a:rPr sz="3200" b="1" spc="-5" dirty="0">
                <a:latin typeface="Cambria"/>
                <a:cs typeface="Cambria"/>
              </a:rPr>
              <a:t>de percepție a produsului/serviciului  de către persoanele care-l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folosesc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și plăcerea/satisfacția</a:t>
            </a:r>
            <a:r>
              <a:rPr sz="3200" b="1" spc="-3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înregistrată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6081" y="1279218"/>
            <a:ext cx="1713481" cy="33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4590" y="763328"/>
            <a:ext cx="173291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4000" b="1" spc="-10" dirty="0">
                <a:solidFill>
                  <a:srgbClr val="2A046E"/>
                </a:solidFill>
                <a:latin typeface="Candara"/>
                <a:cs typeface="Candara"/>
              </a:rPr>
              <a:t>Conte</a:t>
            </a:r>
            <a:r>
              <a:rPr sz="4000" b="1" dirty="0">
                <a:solidFill>
                  <a:srgbClr val="2A046E"/>
                </a:solidFill>
                <a:latin typeface="Candara"/>
                <a:cs typeface="Candara"/>
              </a:rPr>
              <a:t>x</a:t>
            </a:r>
            <a:r>
              <a:rPr sz="4000" b="1" spc="-5" dirty="0">
                <a:solidFill>
                  <a:srgbClr val="2A046E"/>
                </a:solidFill>
                <a:latin typeface="Candara"/>
                <a:cs typeface="Candara"/>
              </a:rPr>
              <a:t>t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Up Arrow 7"/>
          <p:cNvSpPr/>
          <p:nvPr/>
        </p:nvSpPr>
        <p:spPr>
          <a:xfrm rot="20101669">
            <a:off x="497325" y="3619179"/>
            <a:ext cx="484632" cy="13803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7176699">
            <a:off x="3002715" y="5741761"/>
            <a:ext cx="484632" cy="13803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66001"/>
            <a:ext cx="83820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3600" b="1" dirty="0">
                <a:latin typeface="Verdana" pitchFamily="34" charset="0"/>
                <a:ea typeface="Verdana" pitchFamily="34" charset="0"/>
              </a:rPr>
              <a:t>Care </a:t>
            </a:r>
            <a:r>
              <a:rPr sz="3600" b="1" dirty="0" err="1">
                <a:latin typeface="Verdana" pitchFamily="34" charset="0"/>
                <a:ea typeface="Verdana" pitchFamily="34" charset="0"/>
              </a:rPr>
              <a:t>sunt</a:t>
            </a:r>
            <a:r>
              <a:rPr sz="3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o-MO" sz="3600" b="1" i="1" spc="-5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sz="3600" b="1" i="1" spc="-5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rhitecturile</a:t>
            </a:r>
            <a:r>
              <a:rPr sz="3600" b="1" i="1" spc="-5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sz="3600" b="1" i="1" spc="-5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software </a:t>
            </a:r>
            <a:r>
              <a:rPr sz="3600" b="1" spc="-10" dirty="0" err="1" smtClean="0">
                <a:latin typeface="Verdana" pitchFamily="34" charset="0"/>
                <a:ea typeface="Verdana" pitchFamily="34" charset="0"/>
              </a:rPr>
              <a:t>tipice</a:t>
            </a:r>
            <a:r>
              <a:rPr sz="3600" b="1" spc="-10" dirty="0" smtClean="0">
                <a:latin typeface="Verdana" pitchFamily="34" charset="0"/>
                <a:ea typeface="Verdana" pitchFamily="34" charset="0"/>
              </a:rPr>
              <a:t> 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pe </a:t>
            </a:r>
            <a:r>
              <a:rPr sz="3600" b="1" spc="-10" dirty="0">
                <a:latin typeface="Verdana" pitchFamily="34" charset="0"/>
                <a:ea typeface="Verdana" pitchFamily="34" charset="0"/>
              </a:rPr>
              <a:t>baza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cărora </a:t>
            </a:r>
            <a:r>
              <a:rPr sz="3600" b="1" dirty="0">
                <a:latin typeface="Verdana" pitchFamily="34" charset="0"/>
                <a:ea typeface="Verdana" pitchFamily="34" charset="0"/>
              </a:rPr>
              <a:t>sunt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dezvoltate  aplicațiile Web </a:t>
            </a:r>
            <a:r>
              <a:rPr sz="3600" b="1" spc="-10" dirty="0">
                <a:latin typeface="Verdana" pitchFamily="34" charset="0"/>
                <a:ea typeface="Verdana" pitchFamily="34" charset="0"/>
              </a:rPr>
              <a:t>de </a:t>
            </a:r>
            <a:r>
              <a:rPr sz="3600" b="1" spc="-5" dirty="0" err="1">
                <a:latin typeface="Verdana" pitchFamily="34" charset="0"/>
                <a:ea typeface="Verdana" pitchFamily="34" charset="0"/>
              </a:rPr>
              <a:t>anvergură</a:t>
            </a:r>
            <a:r>
              <a:rPr sz="3600" b="1" spc="-5" dirty="0" smtClean="0">
                <a:latin typeface="Verdana" pitchFamily="34" charset="0"/>
                <a:ea typeface="Verdana" pitchFamily="34" charset="0"/>
              </a:rPr>
              <a:t>?</a:t>
            </a: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r>
              <a:rPr lang="ro-MO" sz="3600" b="1" i="1" dirty="0" smtClean="0">
                <a:solidFill>
                  <a:srgbClr val="0000CC"/>
                </a:solidFill>
              </a:rPr>
              <a:t>A</a:t>
            </a:r>
            <a:r>
              <a:rPr lang="en-US" sz="3600" b="1" i="1" dirty="0" err="1" smtClean="0">
                <a:solidFill>
                  <a:srgbClr val="0000CC"/>
                </a:solidFill>
              </a:rPr>
              <a:t>rhitectura</a:t>
            </a:r>
            <a:r>
              <a:rPr lang="en-US" sz="3600" b="1" i="1" dirty="0" smtClean="0">
                <a:solidFill>
                  <a:srgbClr val="0000CC"/>
                </a:solidFill>
              </a:rPr>
              <a:t> web</a:t>
            </a:r>
            <a:r>
              <a:rPr lang="ro-MO" sz="3600" b="1" i="1" dirty="0" smtClean="0">
                <a:solidFill>
                  <a:srgbClr val="0000CC"/>
                </a:solidFill>
              </a:rPr>
              <a:t> </a:t>
            </a:r>
            <a:r>
              <a:rPr lang="ro-MO" sz="3600" dirty="0" smtClean="0"/>
              <a:t>= </a:t>
            </a:r>
            <a:r>
              <a:rPr lang="en-US" sz="3600" dirty="0" err="1" smtClean="0"/>
              <a:t>arhitectura</a:t>
            </a: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backendului</a:t>
            </a:r>
            <a:r>
              <a:rPr lang="en-US" sz="3600" dirty="0" smtClean="0"/>
              <a:t>, </a:t>
            </a:r>
            <a:r>
              <a:rPr lang="en-US" sz="3600" dirty="0" err="1" smtClean="0"/>
              <a:t>arhitectura</a:t>
            </a: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frontendului</a:t>
            </a:r>
            <a:r>
              <a:rPr lang="en-US" sz="3600" dirty="0" smtClean="0"/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structura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datelor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care </a:t>
            </a:r>
            <a:r>
              <a:rPr lang="en-US" sz="3600" dirty="0" err="1" smtClean="0"/>
              <a:t>vor</a:t>
            </a:r>
            <a:r>
              <a:rPr lang="en-US" sz="3600" dirty="0" smtClean="0"/>
              <a:t> </a:t>
            </a:r>
            <a:r>
              <a:rPr lang="en-US" sz="3600" dirty="0" err="1" smtClean="0"/>
              <a:t>fi</a:t>
            </a:r>
            <a:r>
              <a:rPr lang="en-US" sz="3600" dirty="0" smtClean="0"/>
              <a:t> </a:t>
            </a:r>
            <a:r>
              <a:rPr lang="en-US" sz="3600" dirty="0" err="1" smtClean="0"/>
              <a:t>folosite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si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modul</a:t>
            </a:r>
            <a:r>
              <a:rPr lang="en-US" sz="3600" b="1" i="1" dirty="0" smtClean="0"/>
              <a:t> in care </a:t>
            </a:r>
            <a:r>
              <a:rPr lang="en-US" sz="3600" b="1" i="1" dirty="0" err="1" smtClean="0"/>
              <a:t>acele</a:t>
            </a:r>
            <a:r>
              <a:rPr lang="en-US" sz="3600" b="1" i="1" dirty="0" smtClean="0"/>
              <a:t> date </a:t>
            </a:r>
            <a:r>
              <a:rPr lang="en-US" sz="3600" b="1" i="1" dirty="0" err="1" smtClean="0"/>
              <a:t>vor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folosite</a:t>
            </a:r>
            <a:r>
              <a:rPr lang="en-US" sz="3600" b="1" i="1" dirty="0" smtClean="0"/>
              <a:t>.</a:t>
            </a:r>
            <a:endParaRPr sz="3600" b="1" i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Picture 2" descr="verkeersborden_s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1304992" cy="9719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52400"/>
            <a:ext cx="43563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10" dirty="0" smtClean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sz="4000" b="1" spc="-10" dirty="0" err="1" smtClean="0">
                <a:solidFill>
                  <a:srgbClr val="0000FF"/>
                </a:solidFill>
                <a:latin typeface="Candara"/>
                <a:cs typeface="Candara"/>
              </a:rPr>
              <a:t>rhitecturi</a:t>
            </a:r>
            <a:r>
              <a:rPr sz="4000" b="1" spc="-35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ro-MO"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W</a:t>
            </a:r>
            <a:r>
              <a:rPr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eb</a:t>
            </a:r>
            <a:endParaRPr sz="4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81000" y="3761640"/>
            <a:ext cx="9982200" cy="309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Stratificate (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layered</a:t>
            </a:r>
            <a:r>
              <a:rPr sz="3200" b="1" spc="-5" dirty="0">
                <a:latin typeface="Cambria"/>
                <a:cs typeface="Cambria"/>
              </a:rPr>
              <a:t>) 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dirty="0" err="1" smtClean="0">
                <a:latin typeface="Cambria"/>
                <a:cs typeface="Cambria"/>
              </a:rPr>
              <a:t>Conduse</a:t>
            </a:r>
            <a:r>
              <a:rPr sz="3200" b="1" dirty="0" smtClean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de evenimente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 smtClean="0">
                <a:solidFill>
                  <a:srgbClr val="7030A0"/>
                </a:solidFill>
                <a:latin typeface="Cambria"/>
                <a:cs typeface="Cambria"/>
              </a:rPr>
              <a:t>event-driven</a:t>
            </a:r>
            <a:r>
              <a:rPr sz="3200" b="1" spc="-5" dirty="0" smtClean="0">
                <a:latin typeface="Cambria"/>
                <a:cs typeface="Cambria"/>
              </a:rPr>
              <a:t>)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 smtClean="0">
                <a:latin typeface="Cambria"/>
                <a:cs typeface="Cambria"/>
              </a:rPr>
              <a:t>Extensibile</a:t>
            </a:r>
            <a:r>
              <a:rPr sz="3200" b="1" spc="-5" dirty="0" smtClean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microkernel </a:t>
            </a:r>
            <a:r>
              <a:rPr sz="3200" b="1" dirty="0">
                <a:solidFill>
                  <a:srgbClr val="7030A0"/>
                </a:solidFill>
                <a:latin typeface="Cambria"/>
                <a:cs typeface="Cambria"/>
              </a:rPr>
              <a:t>/ </a:t>
            </a:r>
            <a:r>
              <a:rPr sz="3200" b="1" i="1" dirty="0">
                <a:solidFill>
                  <a:srgbClr val="7030A0"/>
                </a:solidFill>
                <a:latin typeface="Cambria"/>
                <a:cs typeface="Cambria"/>
              </a:rPr>
              <a:t>plug-in</a:t>
            </a:r>
            <a:r>
              <a:rPr sz="3200" b="1" dirty="0">
                <a:latin typeface="Cambria"/>
                <a:cs typeface="Cambria"/>
              </a:rPr>
              <a:t>)  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dirty="0" err="1" smtClean="0">
                <a:latin typeface="Cambria"/>
                <a:cs typeface="Cambria"/>
              </a:rPr>
              <a:t>Folosind</a:t>
            </a:r>
            <a:r>
              <a:rPr sz="3200" b="1" dirty="0" smtClean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microservicii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(</a:t>
            </a:r>
            <a:r>
              <a:rPr sz="3200" b="1" i="1" dirty="0" err="1">
                <a:solidFill>
                  <a:srgbClr val="7030A0"/>
                </a:solidFill>
                <a:latin typeface="Cambria"/>
                <a:cs typeface="Cambria"/>
              </a:rPr>
              <a:t>microservices</a:t>
            </a:r>
            <a:r>
              <a:rPr sz="3200" b="1" dirty="0" smtClean="0">
                <a:latin typeface="Cambria"/>
                <a:cs typeface="Cambria"/>
              </a:rPr>
              <a:t>)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latin typeface="Cambria"/>
                <a:cs typeface="Cambria"/>
              </a:rPr>
              <a:t>„</a:t>
            </a:r>
            <a:r>
              <a:rPr sz="3200" b="1" spc="-5" dirty="0">
                <a:latin typeface="Cambria"/>
                <a:cs typeface="Cambria"/>
              </a:rPr>
              <a:t>În nori” </a:t>
            </a:r>
            <a:r>
              <a:rPr sz="3200" b="1" dirty="0">
                <a:latin typeface="Cambria"/>
                <a:cs typeface="Cambria"/>
              </a:rPr>
              <a:t>(</a:t>
            </a:r>
            <a:r>
              <a:rPr sz="3200" b="1" i="1" dirty="0">
                <a:solidFill>
                  <a:srgbClr val="7030A0"/>
                </a:solidFill>
                <a:latin typeface="Cambria"/>
                <a:cs typeface="Cambria"/>
              </a:rPr>
              <a:t>space-based</a:t>
            </a:r>
            <a:r>
              <a:rPr sz="3200" b="1" dirty="0">
                <a:solidFill>
                  <a:srgbClr val="7030A0"/>
                </a:solidFill>
                <a:latin typeface="Cambria"/>
                <a:cs typeface="Cambria"/>
              </a:rPr>
              <a:t>,</a:t>
            </a:r>
            <a:r>
              <a:rPr sz="3200" b="1" spc="-1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cloud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</p:txBody>
      </p:sp>
      <p:pic>
        <p:nvPicPr>
          <p:cNvPr id="4" name="Picture 3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84860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B050"/>
                </a:solidFill>
                <a:latin typeface="Cambria"/>
                <a:cs typeface="Cambria"/>
              </a:rPr>
              <a:t>Calitatea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 aplicațiilor Web </a:t>
            </a:r>
            <a:r>
              <a:rPr b="1" dirty="0">
                <a:solidFill>
                  <a:srgbClr val="0000FF"/>
                </a:solidFill>
                <a:latin typeface="Cambria"/>
                <a:cs typeface="Cambria"/>
              </a:rPr>
              <a:t>este </a:t>
            </a:r>
            <a:r>
              <a:rPr b="1" spc="-5" dirty="0">
                <a:solidFill>
                  <a:srgbClr val="0000FF"/>
                </a:solidFill>
                <a:latin typeface="Cambria"/>
                <a:cs typeface="Cambria"/>
              </a:rPr>
              <a:t>influențată </a:t>
            </a:r>
            <a:r>
              <a:rPr b="1" i="1" spc="-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i="1" dirty="0">
                <a:solidFill>
                  <a:srgbClr val="00B050"/>
                </a:solidFill>
                <a:latin typeface="Cambria"/>
                <a:cs typeface="Cambria"/>
              </a:rPr>
              <a:t>de </a:t>
            </a:r>
            <a:r>
              <a:rPr b="1" i="1" spc="-5" dirty="0">
                <a:solidFill>
                  <a:srgbClr val="00B050"/>
                </a:solidFill>
                <a:latin typeface="Cambria"/>
                <a:cs typeface="Cambria"/>
              </a:rPr>
              <a:t>arhitectura </a:t>
            </a:r>
            <a:r>
              <a:rPr b="1" dirty="0">
                <a:solidFill>
                  <a:srgbClr val="0000FF"/>
                </a:solidFill>
                <a:latin typeface="Cambria"/>
                <a:cs typeface="Cambria"/>
              </a:rPr>
              <a:t>pe care se</a:t>
            </a:r>
            <a:r>
              <a:rPr b="1" spc="-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FF"/>
                </a:solidFill>
                <a:latin typeface="Cambria"/>
                <a:cs typeface="Cambria"/>
              </a:rPr>
              <a:t>bazează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Arhitectura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N-tier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denumita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multitier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multilayered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arhitectural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foarte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intalnit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cadrul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aplicatiilor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web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Aceasta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bazeaza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separarea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aplicatiei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domenii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denumite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straturi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Fiecare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rezolva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staturile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comunicand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reprezentare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simpla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arhitecturii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N-tier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modelul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3-tier, care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fi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folosit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noi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Presentation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UI, cu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estetic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prezentare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datelor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Business Logic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logica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spatele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UI,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backendul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comunicarea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dintre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acestea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accesul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date,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modul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care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stocate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datele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412480" cy="9137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85010" marR="5080" indent="-1972945">
              <a:lnSpc>
                <a:spcPts val="3460"/>
              </a:lnSpc>
              <a:spcBef>
                <a:spcPts val="125"/>
              </a:spcBef>
            </a:pPr>
            <a: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800" b="1" spc="-5" dirty="0" err="1" smtClean="0">
                <a:solidFill>
                  <a:srgbClr val="0000FF"/>
                </a:solidFill>
                <a:latin typeface="Cambria"/>
                <a:cs typeface="Cambria"/>
              </a:rPr>
              <a:t>plicație</a:t>
            </a:r>
            <a:r>
              <a:rPr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Web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= </a:t>
            </a:r>
            <a:r>
              <a:rPr sz="2800" b="1" spc="-5" dirty="0">
                <a:solidFill>
                  <a:srgbClr val="000000"/>
                </a:solidFill>
              </a:rPr>
              <a:t>interfață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+ </a:t>
            </a:r>
            <a:r>
              <a:rPr sz="2800" b="1" spc="-5" dirty="0">
                <a:solidFill>
                  <a:srgbClr val="000000"/>
                </a:solidFill>
              </a:rPr>
              <a:t>program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+ </a:t>
            </a:r>
            <a:r>
              <a:rPr sz="2800" b="1" spc="-10" dirty="0">
                <a:solidFill>
                  <a:srgbClr val="000000"/>
                </a:solidFill>
              </a:rPr>
              <a:t>conținut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(date)  </a:t>
            </a: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trei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strate </a:t>
            </a: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sz="2800" b="1" i="1" spc="-10" dirty="0">
                <a:solidFill>
                  <a:srgbClr val="000000"/>
                </a:solidFill>
                <a:latin typeface="Cambria"/>
                <a:cs typeface="Cambria"/>
              </a:rPr>
              <a:t>3-tier</a:t>
            </a:r>
            <a:r>
              <a:rPr sz="2800" b="1" i="1" spc="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application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194" y="4019550"/>
            <a:ext cx="16830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36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mbria"/>
                <a:cs typeface="Cambria"/>
              </a:rPr>
              <a:t>Client 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dirty="0">
                <a:latin typeface="Cambria"/>
                <a:cs typeface="Cambria"/>
              </a:rPr>
              <a:t>in</a:t>
            </a:r>
            <a:r>
              <a:rPr sz="2400" b="1" i="1" spc="-15" dirty="0">
                <a:latin typeface="Cambria"/>
                <a:cs typeface="Cambria"/>
              </a:rPr>
              <a:t>t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i="1" spc="-10" dirty="0">
                <a:latin typeface="Cambria"/>
                <a:cs typeface="Cambria"/>
              </a:rPr>
              <a:t>r</a:t>
            </a:r>
            <a:r>
              <a:rPr sz="2400" b="1" i="1" spc="-20" dirty="0">
                <a:latin typeface="Cambria"/>
                <a:cs typeface="Cambria"/>
              </a:rPr>
              <a:t>f</a:t>
            </a:r>
            <a:r>
              <a:rPr sz="2400" b="1" i="1" dirty="0">
                <a:latin typeface="Cambria"/>
                <a:cs typeface="Cambria"/>
              </a:rPr>
              <a:t>a</a:t>
            </a:r>
            <a:r>
              <a:rPr sz="2400" b="1" i="1" spc="-25" dirty="0">
                <a:latin typeface="Cambria"/>
                <a:cs typeface="Cambria"/>
              </a:rPr>
              <a:t>c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1000" y="4019550"/>
            <a:ext cx="28289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Server </a:t>
            </a:r>
            <a:r>
              <a:rPr sz="2400" b="1" dirty="0">
                <a:latin typeface="Cambria"/>
                <a:cs typeface="Cambria"/>
              </a:rPr>
              <a:t>de</a:t>
            </a:r>
            <a:r>
              <a:rPr sz="2400" b="1" spc="-7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aplicații  (</a:t>
            </a:r>
            <a:r>
              <a:rPr sz="2400" b="1" i="1" spc="-5" dirty="0">
                <a:latin typeface="Cambria"/>
                <a:cs typeface="Cambria"/>
              </a:rPr>
              <a:t>application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1778" y="4019550"/>
            <a:ext cx="20222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84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Stocare 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latin typeface="Cambria"/>
                <a:cs typeface="Cambria"/>
              </a:rPr>
              <a:t>p</a:t>
            </a:r>
            <a:r>
              <a:rPr sz="2400" b="1" i="1" spc="-10" dirty="0">
                <a:latin typeface="Cambria"/>
                <a:cs typeface="Cambria"/>
              </a:rPr>
              <a:t>e</a:t>
            </a:r>
            <a:r>
              <a:rPr sz="2400" b="1" i="1" spc="-5" dirty="0">
                <a:latin typeface="Cambria"/>
                <a:cs typeface="Cambria"/>
              </a:rPr>
              <a:t>r</a:t>
            </a:r>
            <a:r>
              <a:rPr sz="2400" b="1" i="1" spc="-15" dirty="0">
                <a:latin typeface="Cambria"/>
                <a:cs typeface="Cambria"/>
              </a:rPr>
              <a:t>s</a:t>
            </a:r>
            <a:r>
              <a:rPr sz="2400" b="1" i="1" dirty="0">
                <a:latin typeface="Cambria"/>
                <a:cs typeface="Cambria"/>
              </a:rPr>
              <a:t>i</a:t>
            </a:r>
            <a:r>
              <a:rPr sz="2400" b="1" i="1" spc="-10" dirty="0">
                <a:latin typeface="Cambria"/>
                <a:cs typeface="Cambria"/>
              </a:rPr>
              <a:t>s</a:t>
            </a:r>
            <a:r>
              <a:rPr sz="2400" b="1" i="1" spc="-15" dirty="0">
                <a:latin typeface="Cambria"/>
                <a:cs typeface="Cambria"/>
              </a:rPr>
              <a:t>t</a:t>
            </a:r>
            <a:r>
              <a:rPr sz="2400" b="1" i="1" spc="-5" dirty="0">
                <a:latin typeface="Cambria"/>
                <a:cs typeface="Cambria"/>
              </a:rPr>
              <a:t>en</a:t>
            </a:r>
            <a:r>
              <a:rPr sz="2400" b="1" i="1" spc="-25" dirty="0">
                <a:latin typeface="Cambria"/>
                <a:cs typeface="Cambria"/>
              </a:rPr>
              <a:t>c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62881" y="2598420"/>
            <a:ext cx="4262120" cy="1299845"/>
            <a:chOff x="1062881" y="2598420"/>
            <a:chExt cx="4262120" cy="1299845"/>
          </a:xfrm>
        </p:grpSpPr>
        <p:sp>
          <p:nvSpPr>
            <p:cNvPr id="7" name="object 7"/>
            <p:cNvSpPr/>
            <p:nvPr/>
          </p:nvSpPr>
          <p:spPr>
            <a:xfrm>
              <a:off x="1062881" y="2704277"/>
              <a:ext cx="833413" cy="493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1091171" y="2710307"/>
              <a:ext cx="785761" cy="445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1091171" y="2710307"/>
              <a:ext cx="786130" cy="446405"/>
            </a:xfrm>
            <a:custGeom>
              <a:avLst/>
              <a:gdLst/>
              <a:ahLst/>
              <a:cxnLst/>
              <a:rect l="l" t="t" r="r" b="b"/>
              <a:pathLst>
                <a:path w="786130" h="446405">
                  <a:moveTo>
                    <a:pt x="460006" y="105663"/>
                  </a:moveTo>
                  <a:lnTo>
                    <a:pt x="608977" y="54863"/>
                  </a:lnTo>
                  <a:lnTo>
                    <a:pt x="552335" y="176402"/>
                  </a:lnTo>
                  <a:lnTo>
                    <a:pt x="692162" y="165100"/>
                  </a:lnTo>
                  <a:lnTo>
                    <a:pt x="609231" y="216788"/>
                  </a:lnTo>
                  <a:lnTo>
                    <a:pt x="785761" y="286765"/>
                  </a:lnTo>
                  <a:lnTo>
                    <a:pt x="606056" y="286638"/>
                  </a:lnTo>
                  <a:lnTo>
                    <a:pt x="634250" y="344169"/>
                  </a:lnTo>
                  <a:lnTo>
                    <a:pt x="561606" y="341756"/>
                  </a:lnTo>
                  <a:lnTo>
                    <a:pt x="619010" y="445896"/>
                  </a:lnTo>
                  <a:lnTo>
                    <a:pt x="485533" y="363346"/>
                  </a:lnTo>
                  <a:lnTo>
                    <a:pt x="470928" y="432562"/>
                  </a:lnTo>
                  <a:lnTo>
                    <a:pt x="388886" y="365759"/>
                  </a:lnTo>
                  <a:lnTo>
                    <a:pt x="345579" y="421258"/>
                  </a:lnTo>
                  <a:lnTo>
                    <a:pt x="298589" y="366902"/>
                  </a:lnTo>
                  <a:lnTo>
                    <a:pt x="239407" y="402463"/>
                  </a:lnTo>
                  <a:lnTo>
                    <a:pt x="212610" y="352932"/>
                  </a:lnTo>
                  <a:lnTo>
                    <a:pt x="95288" y="394334"/>
                  </a:lnTo>
                  <a:lnTo>
                    <a:pt x="119164" y="320166"/>
                  </a:lnTo>
                  <a:lnTo>
                    <a:pt x="2908" y="265556"/>
                  </a:lnTo>
                  <a:lnTo>
                    <a:pt x="92671" y="238887"/>
                  </a:lnTo>
                  <a:lnTo>
                    <a:pt x="0" y="141858"/>
                  </a:lnTo>
                  <a:lnTo>
                    <a:pt x="144373" y="165100"/>
                  </a:lnTo>
                  <a:lnTo>
                    <a:pt x="77812" y="57403"/>
                  </a:lnTo>
                  <a:lnTo>
                    <a:pt x="224294" y="101980"/>
                  </a:lnTo>
                  <a:lnTo>
                    <a:pt x="229247" y="0"/>
                  </a:lnTo>
                  <a:lnTo>
                    <a:pt x="344182" y="112140"/>
                  </a:lnTo>
                  <a:lnTo>
                    <a:pt x="421144" y="29971"/>
                  </a:lnTo>
                  <a:lnTo>
                    <a:pt x="460006" y="105663"/>
                  </a:lnTo>
                </a:path>
              </a:pathLst>
            </a:custGeom>
            <a:ln w="9525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2140" y="3093681"/>
              <a:ext cx="3442335" cy="3699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9384" y="3118104"/>
              <a:ext cx="3357372" cy="284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9384" y="3118104"/>
              <a:ext cx="3357879" cy="285115"/>
            </a:xfrm>
            <a:custGeom>
              <a:avLst/>
              <a:gdLst/>
              <a:ahLst/>
              <a:cxnLst/>
              <a:rect l="l" t="t" r="r" b="b"/>
              <a:pathLst>
                <a:path w="3357879" h="285114">
                  <a:moveTo>
                    <a:pt x="0" y="142494"/>
                  </a:moveTo>
                  <a:lnTo>
                    <a:pt x="142494" y="0"/>
                  </a:lnTo>
                  <a:lnTo>
                    <a:pt x="142494" y="71247"/>
                  </a:lnTo>
                  <a:lnTo>
                    <a:pt x="3214878" y="71247"/>
                  </a:lnTo>
                  <a:lnTo>
                    <a:pt x="3214878" y="0"/>
                  </a:lnTo>
                  <a:lnTo>
                    <a:pt x="3357372" y="142494"/>
                  </a:lnTo>
                  <a:lnTo>
                    <a:pt x="3214878" y="284988"/>
                  </a:lnTo>
                  <a:lnTo>
                    <a:pt x="3214878" y="213741"/>
                  </a:lnTo>
                  <a:lnTo>
                    <a:pt x="142494" y="213741"/>
                  </a:lnTo>
                  <a:lnTo>
                    <a:pt x="142494" y="284988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116" y="2598420"/>
              <a:ext cx="2230755" cy="12995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5976" y="2796514"/>
              <a:ext cx="1270635" cy="9139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9091" y="2622164"/>
              <a:ext cx="2145505" cy="12150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9091" y="2622164"/>
              <a:ext cx="2145665" cy="1215390"/>
            </a:xfrm>
            <a:custGeom>
              <a:avLst/>
              <a:gdLst/>
              <a:ahLst/>
              <a:cxnLst/>
              <a:rect l="l" t="t" r="r" b="b"/>
              <a:pathLst>
                <a:path w="2145665" h="1215389">
                  <a:moveTo>
                    <a:pt x="195213" y="400054"/>
                  </a:moveTo>
                  <a:lnTo>
                    <a:pt x="192245" y="358084"/>
                  </a:lnTo>
                  <a:lnTo>
                    <a:pt x="197885" y="317382"/>
                  </a:lnTo>
                  <a:lnTo>
                    <a:pt x="211540" y="278548"/>
                  </a:lnTo>
                  <a:lnTo>
                    <a:pt x="232622" y="242178"/>
                  </a:lnTo>
                  <a:lnTo>
                    <a:pt x="260538" y="208872"/>
                  </a:lnTo>
                  <a:lnTo>
                    <a:pt x="294699" y="179227"/>
                  </a:lnTo>
                  <a:lnTo>
                    <a:pt x="334514" y="153841"/>
                  </a:lnTo>
                  <a:lnTo>
                    <a:pt x="379393" y="133314"/>
                  </a:lnTo>
                  <a:lnTo>
                    <a:pt x="428745" y="118242"/>
                  </a:lnTo>
                  <a:lnTo>
                    <a:pt x="481979" y="109224"/>
                  </a:lnTo>
                  <a:lnTo>
                    <a:pt x="537747" y="107028"/>
                  </a:lnTo>
                  <a:lnTo>
                    <a:pt x="592850" y="111939"/>
                  </a:lnTo>
                  <a:lnTo>
                    <a:pt x="646142" y="123780"/>
                  </a:lnTo>
                  <a:lnTo>
                    <a:pt x="696482" y="142371"/>
                  </a:lnTo>
                  <a:lnTo>
                    <a:pt x="726210" y="107941"/>
                  </a:lnTo>
                  <a:lnTo>
                    <a:pt x="763095" y="79649"/>
                  </a:lnTo>
                  <a:lnTo>
                    <a:pt x="805698" y="57834"/>
                  </a:lnTo>
                  <a:lnTo>
                    <a:pt x="852580" y="42835"/>
                  </a:lnTo>
                  <a:lnTo>
                    <a:pt x="902302" y="34992"/>
                  </a:lnTo>
                  <a:lnTo>
                    <a:pt x="953424" y="34644"/>
                  </a:lnTo>
                  <a:lnTo>
                    <a:pt x="1004508" y="42130"/>
                  </a:lnTo>
                  <a:lnTo>
                    <a:pt x="1054114" y="57789"/>
                  </a:lnTo>
                  <a:lnTo>
                    <a:pt x="1101495" y="82596"/>
                  </a:lnTo>
                  <a:lnTo>
                    <a:pt x="1115582" y="92587"/>
                  </a:lnTo>
                  <a:lnTo>
                    <a:pt x="1142887" y="60238"/>
                  </a:lnTo>
                  <a:lnTo>
                    <a:pt x="1177818" y="34356"/>
                  </a:lnTo>
                  <a:lnTo>
                    <a:pt x="1218635" y="15390"/>
                  </a:lnTo>
                  <a:lnTo>
                    <a:pt x="1263602" y="3788"/>
                  </a:lnTo>
                  <a:lnTo>
                    <a:pt x="1310982" y="0"/>
                  </a:lnTo>
                  <a:lnTo>
                    <a:pt x="1359037" y="4473"/>
                  </a:lnTo>
                  <a:lnTo>
                    <a:pt x="1406031" y="17657"/>
                  </a:lnTo>
                  <a:lnTo>
                    <a:pt x="1447321" y="38342"/>
                  </a:lnTo>
                  <a:lnTo>
                    <a:pt x="1481469" y="65790"/>
                  </a:lnTo>
                  <a:lnTo>
                    <a:pt x="1516621" y="39724"/>
                  </a:lnTo>
                  <a:lnTo>
                    <a:pt x="1556587" y="20164"/>
                  </a:lnTo>
                  <a:lnTo>
                    <a:pt x="1600004" y="7196"/>
                  </a:lnTo>
                  <a:lnTo>
                    <a:pt x="1645505" y="909"/>
                  </a:lnTo>
                  <a:lnTo>
                    <a:pt x="1691727" y="1391"/>
                  </a:lnTo>
                  <a:lnTo>
                    <a:pt x="1737304" y="8730"/>
                  </a:lnTo>
                  <a:lnTo>
                    <a:pt x="1780872" y="23012"/>
                  </a:lnTo>
                  <a:lnTo>
                    <a:pt x="1821067" y="44327"/>
                  </a:lnTo>
                  <a:lnTo>
                    <a:pt x="1873994" y="93127"/>
                  </a:lnTo>
                  <a:lnTo>
                    <a:pt x="1902347" y="152785"/>
                  </a:lnTo>
                  <a:lnTo>
                    <a:pt x="1952377" y="167637"/>
                  </a:lnTo>
                  <a:lnTo>
                    <a:pt x="1996243" y="189230"/>
                  </a:lnTo>
                  <a:lnTo>
                    <a:pt x="2033198" y="216557"/>
                  </a:lnTo>
                  <a:lnTo>
                    <a:pt x="2062494" y="248607"/>
                  </a:lnTo>
                  <a:lnTo>
                    <a:pt x="2083384" y="284372"/>
                  </a:lnTo>
                  <a:lnTo>
                    <a:pt x="2095121" y="322842"/>
                  </a:lnTo>
                  <a:lnTo>
                    <a:pt x="2096958" y="363010"/>
                  </a:lnTo>
                  <a:lnTo>
                    <a:pt x="2088148" y="403864"/>
                  </a:lnTo>
                  <a:lnTo>
                    <a:pt x="2085546" y="410697"/>
                  </a:lnTo>
                  <a:lnTo>
                    <a:pt x="2082671" y="417469"/>
                  </a:lnTo>
                  <a:lnTo>
                    <a:pt x="2079486" y="424170"/>
                  </a:lnTo>
                  <a:lnTo>
                    <a:pt x="2075956" y="430788"/>
                  </a:lnTo>
                  <a:lnTo>
                    <a:pt x="2105699" y="466200"/>
                  </a:lnTo>
                  <a:lnTo>
                    <a:pt x="2127119" y="503812"/>
                  </a:lnTo>
                  <a:lnTo>
                    <a:pt x="2140345" y="542879"/>
                  </a:lnTo>
                  <a:lnTo>
                    <a:pt x="2145505" y="582652"/>
                  </a:lnTo>
                  <a:lnTo>
                    <a:pt x="2142726" y="622384"/>
                  </a:lnTo>
                  <a:lnTo>
                    <a:pt x="2132136" y="661327"/>
                  </a:lnTo>
                  <a:lnTo>
                    <a:pt x="2113864" y="698734"/>
                  </a:lnTo>
                  <a:lnTo>
                    <a:pt x="2088038" y="733857"/>
                  </a:lnTo>
                  <a:lnTo>
                    <a:pt x="2054785" y="765949"/>
                  </a:lnTo>
                  <a:lnTo>
                    <a:pt x="2014234" y="794262"/>
                  </a:lnTo>
                  <a:lnTo>
                    <a:pt x="1978380" y="812812"/>
                  </a:lnTo>
                  <a:lnTo>
                    <a:pt x="1939907" y="827600"/>
                  </a:lnTo>
                  <a:lnTo>
                    <a:pt x="1899291" y="838482"/>
                  </a:lnTo>
                  <a:lnTo>
                    <a:pt x="1857008" y="845316"/>
                  </a:lnTo>
                  <a:lnTo>
                    <a:pt x="1851974" y="885015"/>
                  </a:lnTo>
                  <a:lnTo>
                    <a:pt x="1838264" y="922333"/>
                  </a:lnTo>
                  <a:lnTo>
                    <a:pt x="1816692" y="956648"/>
                  </a:lnTo>
                  <a:lnTo>
                    <a:pt x="1788074" y="987338"/>
                  </a:lnTo>
                  <a:lnTo>
                    <a:pt x="1753226" y="1013781"/>
                  </a:lnTo>
                  <a:lnTo>
                    <a:pt x="1712961" y="1035355"/>
                  </a:lnTo>
                  <a:lnTo>
                    <a:pt x="1668097" y="1051439"/>
                  </a:lnTo>
                  <a:lnTo>
                    <a:pt x="1619448" y="1061409"/>
                  </a:lnTo>
                  <a:lnTo>
                    <a:pt x="1567829" y="1064645"/>
                  </a:lnTo>
                  <a:lnTo>
                    <a:pt x="1528415" y="1062336"/>
                  </a:lnTo>
                  <a:lnTo>
                    <a:pt x="1489978" y="1055882"/>
                  </a:lnTo>
                  <a:lnTo>
                    <a:pt x="1453064" y="1045429"/>
                  </a:lnTo>
                  <a:lnTo>
                    <a:pt x="1418223" y="1031117"/>
                  </a:lnTo>
                  <a:lnTo>
                    <a:pt x="1398287" y="1070346"/>
                  </a:lnTo>
                  <a:lnTo>
                    <a:pt x="1371210" y="1105652"/>
                  </a:lnTo>
                  <a:lnTo>
                    <a:pt x="1337851" y="1136677"/>
                  </a:lnTo>
                  <a:lnTo>
                    <a:pt x="1299070" y="1163063"/>
                  </a:lnTo>
                  <a:lnTo>
                    <a:pt x="1255726" y="1184454"/>
                  </a:lnTo>
                  <a:lnTo>
                    <a:pt x="1208679" y="1200492"/>
                  </a:lnTo>
                  <a:lnTo>
                    <a:pt x="1158788" y="1210819"/>
                  </a:lnTo>
                  <a:lnTo>
                    <a:pt x="1106912" y="1215078"/>
                  </a:lnTo>
                  <a:lnTo>
                    <a:pt x="1053912" y="1212913"/>
                  </a:lnTo>
                  <a:lnTo>
                    <a:pt x="1000647" y="1203964"/>
                  </a:lnTo>
                  <a:lnTo>
                    <a:pt x="947021" y="1187446"/>
                  </a:lnTo>
                  <a:lnTo>
                    <a:pt x="898253" y="1164213"/>
                  </a:lnTo>
                  <a:lnTo>
                    <a:pt x="855343" y="1134884"/>
                  </a:lnTo>
                  <a:lnTo>
                    <a:pt x="819291" y="1100078"/>
                  </a:lnTo>
                  <a:lnTo>
                    <a:pt x="772934" y="1118479"/>
                  </a:lnTo>
                  <a:lnTo>
                    <a:pt x="724959" y="1131597"/>
                  </a:lnTo>
                  <a:lnTo>
                    <a:pt x="675991" y="1139553"/>
                  </a:lnTo>
                  <a:lnTo>
                    <a:pt x="626655" y="1142468"/>
                  </a:lnTo>
                  <a:lnTo>
                    <a:pt x="577577" y="1140461"/>
                  </a:lnTo>
                  <a:lnTo>
                    <a:pt x="529381" y="1133654"/>
                  </a:lnTo>
                  <a:lnTo>
                    <a:pt x="482694" y="1122166"/>
                  </a:lnTo>
                  <a:lnTo>
                    <a:pt x="438140" y="1106118"/>
                  </a:lnTo>
                  <a:lnTo>
                    <a:pt x="396345" y="1085630"/>
                  </a:lnTo>
                  <a:lnTo>
                    <a:pt x="357934" y="1060823"/>
                  </a:lnTo>
                  <a:lnTo>
                    <a:pt x="323532" y="1031817"/>
                  </a:lnTo>
                  <a:lnTo>
                    <a:pt x="293765" y="998732"/>
                  </a:lnTo>
                  <a:lnTo>
                    <a:pt x="291098" y="995176"/>
                  </a:lnTo>
                  <a:lnTo>
                    <a:pt x="289701" y="993398"/>
                  </a:lnTo>
                  <a:lnTo>
                    <a:pt x="239789" y="993466"/>
                  </a:lnTo>
                  <a:lnTo>
                    <a:pt x="192684" y="985107"/>
                  </a:lnTo>
                  <a:lnTo>
                    <a:pt x="149828" y="969195"/>
                  </a:lnTo>
                  <a:lnTo>
                    <a:pt x="112659" y="946603"/>
                  </a:lnTo>
                  <a:lnTo>
                    <a:pt x="82617" y="918204"/>
                  </a:lnTo>
                  <a:lnTo>
                    <a:pt x="61141" y="884870"/>
                  </a:lnTo>
                  <a:lnTo>
                    <a:pt x="49671" y="847475"/>
                  </a:lnTo>
                  <a:lnTo>
                    <a:pt x="49345" y="811195"/>
                  </a:lnTo>
                  <a:lnTo>
                    <a:pt x="59069" y="776117"/>
                  </a:lnTo>
                  <a:lnTo>
                    <a:pt x="78317" y="743444"/>
                  </a:lnTo>
                  <a:lnTo>
                    <a:pt x="106567" y="714379"/>
                  </a:lnTo>
                  <a:lnTo>
                    <a:pt x="61055" y="686783"/>
                  </a:lnTo>
                  <a:lnTo>
                    <a:pt x="27629" y="652060"/>
                  </a:lnTo>
                  <a:lnTo>
                    <a:pt x="7030" y="612398"/>
                  </a:lnTo>
                  <a:lnTo>
                    <a:pt x="0" y="569985"/>
                  </a:lnTo>
                  <a:lnTo>
                    <a:pt x="7277" y="527007"/>
                  </a:lnTo>
                  <a:lnTo>
                    <a:pt x="29605" y="485652"/>
                  </a:lnTo>
                  <a:lnTo>
                    <a:pt x="60222" y="454246"/>
                  </a:lnTo>
                  <a:lnTo>
                    <a:pt x="98899" y="429566"/>
                  </a:lnTo>
                  <a:lnTo>
                    <a:pt x="143887" y="412482"/>
                  </a:lnTo>
                  <a:lnTo>
                    <a:pt x="193435" y="403864"/>
                  </a:lnTo>
                  <a:lnTo>
                    <a:pt x="195213" y="400054"/>
                  </a:lnTo>
                  <a:close/>
                </a:path>
                <a:path w="2145665" h="1215389">
                  <a:moveTo>
                    <a:pt x="234583" y="732032"/>
                  </a:moveTo>
                  <a:lnTo>
                    <a:pt x="201795" y="732094"/>
                  </a:lnTo>
                  <a:lnTo>
                    <a:pt x="169543" y="728333"/>
                  </a:lnTo>
                  <a:lnTo>
                    <a:pt x="138410" y="720834"/>
                  </a:lnTo>
                  <a:lnTo>
                    <a:pt x="108980" y="709680"/>
                  </a:lnTo>
                </a:path>
                <a:path w="2145665" h="1215389">
                  <a:moveTo>
                    <a:pt x="345454" y="977269"/>
                  </a:moveTo>
                  <a:lnTo>
                    <a:pt x="332057" y="981010"/>
                  </a:lnTo>
                  <a:lnTo>
                    <a:pt x="318387" y="984048"/>
                  </a:lnTo>
                  <a:lnTo>
                    <a:pt x="304502" y="986395"/>
                  </a:lnTo>
                  <a:lnTo>
                    <a:pt x="290463" y="988064"/>
                  </a:lnTo>
                </a:path>
                <a:path w="2145665" h="1215389">
                  <a:moveTo>
                    <a:pt x="819164" y="1095125"/>
                  </a:moveTo>
                  <a:lnTo>
                    <a:pt x="809591" y="1083414"/>
                  </a:lnTo>
                  <a:lnTo>
                    <a:pt x="800876" y="1071345"/>
                  </a:lnTo>
                  <a:lnTo>
                    <a:pt x="793017" y="1058942"/>
                  </a:lnTo>
                  <a:lnTo>
                    <a:pt x="786017" y="1046230"/>
                  </a:lnTo>
                </a:path>
                <a:path w="2145665" h="1215389">
                  <a:moveTo>
                    <a:pt x="1431685" y="973078"/>
                  </a:moveTo>
                  <a:lnTo>
                    <a:pt x="1429708" y="986741"/>
                  </a:lnTo>
                  <a:lnTo>
                    <a:pt x="1426827" y="1000272"/>
                  </a:lnTo>
                  <a:lnTo>
                    <a:pt x="1423041" y="1013637"/>
                  </a:lnTo>
                  <a:lnTo>
                    <a:pt x="1418350" y="1026799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9095" y="3259074"/>
              <a:ext cx="170434" cy="209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305" y="2684018"/>
              <a:ext cx="1880235" cy="441325"/>
            </a:xfrm>
            <a:custGeom>
              <a:avLst/>
              <a:gdLst/>
              <a:ahLst/>
              <a:cxnLst/>
              <a:rect l="l" t="t" r="r" b="b"/>
              <a:pathLst>
                <a:path w="1880235" h="441325">
                  <a:moveTo>
                    <a:pt x="1879727" y="365887"/>
                  </a:moveTo>
                  <a:lnTo>
                    <a:pt x="1866139" y="387048"/>
                  </a:lnTo>
                  <a:lnTo>
                    <a:pt x="1849516" y="406781"/>
                  </a:lnTo>
                  <a:lnTo>
                    <a:pt x="1830060" y="424894"/>
                  </a:lnTo>
                  <a:lnTo>
                    <a:pt x="1807971" y="441198"/>
                  </a:lnTo>
                </a:path>
                <a:path w="1880235" h="441325">
                  <a:moveTo>
                    <a:pt x="1707515" y="86741"/>
                  </a:moveTo>
                  <a:lnTo>
                    <a:pt x="1709251" y="95601"/>
                  </a:lnTo>
                  <a:lnTo>
                    <a:pt x="1710451" y="104473"/>
                  </a:lnTo>
                  <a:lnTo>
                    <a:pt x="1711104" y="113369"/>
                  </a:lnTo>
                  <a:lnTo>
                    <a:pt x="1711197" y="122301"/>
                  </a:lnTo>
                </a:path>
                <a:path w="1880235" h="441325">
                  <a:moveTo>
                    <a:pt x="1248918" y="45339"/>
                  </a:moveTo>
                  <a:lnTo>
                    <a:pt x="1256456" y="33272"/>
                  </a:lnTo>
                  <a:lnTo>
                    <a:pt x="1265126" y="21669"/>
                  </a:lnTo>
                  <a:lnTo>
                    <a:pt x="1274867" y="10566"/>
                  </a:lnTo>
                  <a:lnTo>
                    <a:pt x="1285620" y="0"/>
                  </a:lnTo>
                </a:path>
                <a:path w="1880235" h="441325">
                  <a:moveTo>
                    <a:pt x="904747" y="66929"/>
                  </a:moveTo>
                  <a:lnTo>
                    <a:pt x="908010" y="56834"/>
                  </a:lnTo>
                  <a:lnTo>
                    <a:pt x="912082" y="46942"/>
                  </a:lnTo>
                  <a:lnTo>
                    <a:pt x="916963" y="37264"/>
                  </a:lnTo>
                  <a:lnTo>
                    <a:pt x="922655" y="27812"/>
                  </a:lnTo>
                </a:path>
                <a:path w="1880235" h="441325">
                  <a:moveTo>
                    <a:pt x="501014" y="80137"/>
                  </a:moveTo>
                  <a:lnTo>
                    <a:pt x="518219" y="88517"/>
                  </a:lnTo>
                  <a:lnTo>
                    <a:pt x="534733" y="97647"/>
                  </a:lnTo>
                  <a:lnTo>
                    <a:pt x="550485" y="107515"/>
                  </a:lnTo>
                  <a:lnTo>
                    <a:pt x="565404" y="118110"/>
                  </a:lnTo>
                </a:path>
                <a:path w="1880235" h="441325">
                  <a:moveTo>
                    <a:pt x="11302" y="378206"/>
                  </a:moveTo>
                  <a:lnTo>
                    <a:pt x="7733" y="368347"/>
                  </a:lnTo>
                  <a:lnTo>
                    <a:pt x="4651" y="358394"/>
                  </a:lnTo>
                  <a:lnTo>
                    <a:pt x="2069" y="348345"/>
                  </a:lnTo>
                  <a:lnTo>
                    <a:pt x="0" y="338201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95600" y="2895600"/>
            <a:ext cx="1523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t  </a:t>
            </a:r>
            <a:r>
              <a:rPr sz="2000" b="1" spc="-25" dirty="0">
                <a:solidFill>
                  <a:srgbClr val="FFFFFF"/>
                </a:solidFill>
                <a:latin typeface="Cambria"/>
                <a:cs typeface="Cambria"/>
              </a:rPr>
              <a:t>(Web)</a:t>
            </a:r>
            <a:endParaRPr sz="2000" b="1" dirty="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24127" y="2450592"/>
            <a:ext cx="5372100" cy="1514475"/>
            <a:chOff x="1024127" y="2450592"/>
            <a:chExt cx="5372100" cy="1514475"/>
          </a:xfrm>
        </p:grpSpPr>
        <p:sp>
          <p:nvSpPr>
            <p:cNvPr id="21" name="object 21"/>
            <p:cNvSpPr/>
            <p:nvPr/>
          </p:nvSpPr>
          <p:spPr>
            <a:xfrm>
              <a:off x="1024127" y="2875800"/>
              <a:ext cx="799833" cy="7998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1371" y="2903220"/>
              <a:ext cx="714755" cy="7147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1394" y="3111881"/>
              <a:ext cx="83693" cy="836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2412" y="3111881"/>
              <a:ext cx="83693" cy="836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1371" y="2903220"/>
              <a:ext cx="715010" cy="715010"/>
            </a:xfrm>
            <a:custGeom>
              <a:avLst/>
              <a:gdLst/>
              <a:ahLst/>
              <a:cxnLst/>
              <a:rect l="l" t="t" r="r" b="b"/>
              <a:pathLst>
                <a:path w="715010" h="715010">
                  <a:moveTo>
                    <a:pt x="163677" y="513206"/>
                  </a:moveTo>
                  <a:lnTo>
                    <a:pt x="206729" y="539510"/>
                  </a:lnTo>
                  <a:lnTo>
                    <a:pt x="249762" y="559237"/>
                  </a:lnTo>
                  <a:lnTo>
                    <a:pt x="292779" y="572388"/>
                  </a:lnTo>
                  <a:lnTo>
                    <a:pt x="335782" y="578964"/>
                  </a:lnTo>
                  <a:lnTo>
                    <a:pt x="378774" y="578964"/>
                  </a:lnTo>
                  <a:lnTo>
                    <a:pt x="421756" y="572388"/>
                  </a:lnTo>
                  <a:lnTo>
                    <a:pt x="464732" y="559237"/>
                  </a:lnTo>
                  <a:lnTo>
                    <a:pt x="507703" y="539510"/>
                  </a:lnTo>
                  <a:lnTo>
                    <a:pt x="550672" y="513206"/>
                  </a:lnTo>
                </a:path>
                <a:path w="715010" h="715010">
                  <a:moveTo>
                    <a:pt x="0" y="357377"/>
                  </a:moveTo>
                  <a:lnTo>
                    <a:pt x="3262" y="308887"/>
                  </a:lnTo>
                  <a:lnTo>
                    <a:pt x="12766" y="262378"/>
                  </a:lnTo>
                  <a:lnTo>
                    <a:pt x="28085" y="218277"/>
                  </a:lnTo>
                  <a:lnTo>
                    <a:pt x="48793" y="177009"/>
                  </a:lnTo>
                  <a:lnTo>
                    <a:pt x="74465" y="139001"/>
                  </a:lnTo>
                  <a:lnTo>
                    <a:pt x="104674" y="104679"/>
                  </a:lnTo>
                  <a:lnTo>
                    <a:pt x="138996" y="74469"/>
                  </a:lnTo>
                  <a:lnTo>
                    <a:pt x="177004" y="48796"/>
                  </a:lnTo>
                  <a:lnTo>
                    <a:pt x="218271" y="28086"/>
                  </a:lnTo>
                  <a:lnTo>
                    <a:pt x="262374" y="12767"/>
                  </a:lnTo>
                  <a:lnTo>
                    <a:pt x="308884" y="3262"/>
                  </a:lnTo>
                  <a:lnTo>
                    <a:pt x="357378" y="0"/>
                  </a:lnTo>
                  <a:lnTo>
                    <a:pt x="405868" y="3262"/>
                  </a:lnTo>
                  <a:lnTo>
                    <a:pt x="452377" y="12767"/>
                  </a:lnTo>
                  <a:lnTo>
                    <a:pt x="496478" y="28086"/>
                  </a:lnTo>
                  <a:lnTo>
                    <a:pt x="537746" y="48796"/>
                  </a:lnTo>
                  <a:lnTo>
                    <a:pt x="575754" y="74469"/>
                  </a:lnTo>
                  <a:lnTo>
                    <a:pt x="610076" y="104679"/>
                  </a:lnTo>
                  <a:lnTo>
                    <a:pt x="640286" y="139001"/>
                  </a:lnTo>
                  <a:lnTo>
                    <a:pt x="665959" y="177009"/>
                  </a:lnTo>
                  <a:lnTo>
                    <a:pt x="686669" y="218277"/>
                  </a:lnTo>
                  <a:lnTo>
                    <a:pt x="701988" y="262378"/>
                  </a:lnTo>
                  <a:lnTo>
                    <a:pt x="711493" y="308887"/>
                  </a:lnTo>
                  <a:lnTo>
                    <a:pt x="714755" y="357377"/>
                  </a:lnTo>
                  <a:lnTo>
                    <a:pt x="711493" y="405868"/>
                  </a:lnTo>
                  <a:lnTo>
                    <a:pt x="701988" y="452377"/>
                  </a:lnTo>
                  <a:lnTo>
                    <a:pt x="686669" y="496478"/>
                  </a:lnTo>
                  <a:lnTo>
                    <a:pt x="665959" y="537746"/>
                  </a:lnTo>
                  <a:lnTo>
                    <a:pt x="640286" y="575754"/>
                  </a:lnTo>
                  <a:lnTo>
                    <a:pt x="610076" y="610076"/>
                  </a:lnTo>
                  <a:lnTo>
                    <a:pt x="575754" y="640286"/>
                  </a:lnTo>
                  <a:lnTo>
                    <a:pt x="537746" y="665959"/>
                  </a:lnTo>
                  <a:lnTo>
                    <a:pt x="496478" y="686669"/>
                  </a:lnTo>
                  <a:lnTo>
                    <a:pt x="452377" y="701988"/>
                  </a:lnTo>
                  <a:lnTo>
                    <a:pt x="405868" y="711493"/>
                  </a:lnTo>
                  <a:lnTo>
                    <a:pt x="357378" y="714755"/>
                  </a:lnTo>
                  <a:lnTo>
                    <a:pt x="308884" y="711493"/>
                  </a:lnTo>
                  <a:lnTo>
                    <a:pt x="262374" y="701988"/>
                  </a:lnTo>
                  <a:lnTo>
                    <a:pt x="218271" y="686669"/>
                  </a:lnTo>
                  <a:lnTo>
                    <a:pt x="177004" y="665959"/>
                  </a:lnTo>
                  <a:lnTo>
                    <a:pt x="138996" y="640286"/>
                  </a:lnTo>
                  <a:lnTo>
                    <a:pt x="104674" y="610076"/>
                  </a:lnTo>
                  <a:lnTo>
                    <a:pt x="74465" y="575754"/>
                  </a:lnTo>
                  <a:lnTo>
                    <a:pt x="48793" y="537746"/>
                  </a:lnTo>
                  <a:lnTo>
                    <a:pt x="28085" y="496478"/>
                  </a:lnTo>
                  <a:lnTo>
                    <a:pt x="12766" y="452377"/>
                  </a:lnTo>
                  <a:lnTo>
                    <a:pt x="3262" y="405868"/>
                  </a:lnTo>
                  <a:lnTo>
                    <a:pt x="0" y="35737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6" name="object 26"/>
            <p:cNvSpPr/>
            <p:nvPr/>
          </p:nvSpPr>
          <p:spPr>
            <a:xfrm>
              <a:off x="5311139" y="2450592"/>
              <a:ext cx="1084630" cy="15144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58383" y="2474976"/>
              <a:ext cx="999743" cy="14295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8" name="object 28"/>
            <p:cNvSpPr/>
            <p:nvPr/>
          </p:nvSpPr>
          <p:spPr>
            <a:xfrm>
              <a:off x="5358383" y="2474976"/>
              <a:ext cx="1000125" cy="1430020"/>
            </a:xfrm>
            <a:custGeom>
              <a:avLst/>
              <a:gdLst/>
              <a:ahLst/>
              <a:cxnLst/>
              <a:rect l="l" t="t" r="r" b="b"/>
              <a:pathLst>
                <a:path w="1000125" h="1430020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833119" y="0"/>
                  </a:lnTo>
                  <a:lnTo>
                    <a:pt x="877433" y="5948"/>
                  </a:lnTo>
                  <a:lnTo>
                    <a:pt x="917241" y="22737"/>
                  </a:lnTo>
                  <a:lnTo>
                    <a:pt x="950960" y="48783"/>
                  </a:lnTo>
                  <a:lnTo>
                    <a:pt x="977006" y="82502"/>
                  </a:lnTo>
                  <a:lnTo>
                    <a:pt x="993795" y="122310"/>
                  </a:lnTo>
                  <a:lnTo>
                    <a:pt x="999743" y="166624"/>
                  </a:lnTo>
                  <a:lnTo>
                    <a:pt x="999743" y="1262888"/>
                  </a:lnTo>
                  <a:lnTo>
                    <a:pt x="993795" y="1307201"/>
                  </a:lnTo>
                  <a:lnTo>
                    <a:pt x="977006" y="1347009"/>
                  </a:lnTo>
                  <a:lnTo>
                    <a:pt x="950960" y="1380728"/>
                  </a:lnTo>
                  <a:lnTo>
                    <a:pt x="917241" y="1406774"/>
                  </a:lnTo>
                  <a:lnTo>
                    <a:pt x="877433" y="1423563"/>
                  </a:lnTo>
                  <a:lnTo>
                    <a:pt x="833119" y="1429512"/>
                  </a:lnTo>
                  <a:lnTo>
                    <a:pt x="166624" y="1429512"/>
                  </a:lnTo>
                  <a:lnTo>
                    <a:pt x="122310" y="1423563"/>
                  </a:lnTo>
                  <a:lnTo>
                    <a:pt x="82502" y="1406774"/>
                  </a:lnTo>
                  <a:lnTo>
                    <a:pt x="48783" y="1380728"/>
                  </a:lnTo>
                  <a:lnTo>
                    <a:pt x="22737" y="1347009"/>
                  </a:lnTo>
                  <a:lnTo>
                    <a:pt x="5948" y="1307201"/>
                  </a:lnTo>
                  <a:lnTo>
                    <a:pt x="0" y="1262888"/>
                  </a:lnTo>
                  <a:lnTo>
                    <a:pt x="0" y="166624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1368" y="3090659"/>
              <a:ext cx="656475" cy="6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8612" y="3118104"/>
              <a:ext cx="571500" cy="571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8612" y="311810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49824" y="2694419"/>
              <a:ext cx="656475" cy="6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3" name="object 33"/>
            <p:cNvSpPr/>
            <p:nvPr/>
          </p:nvSpPr>
          <p:spPr>
            <a:xfrm>
              <a:off x="5497068" y="2721864"/>
              <a:ext cx="571500" cy="5715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4" name="object 34"/>
            <p:cNvSpPr/>
            <p:nvPr/>
          </p:nvSpPr>
          <p:spPr>
            <a:xfrm>
              <a:off x="5497068" y="272186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600188" y="2667038"/>
            <a:ext cx="728345" cy="1156335"/>
            <a:chOff x="7600188" y="2667038"/>
            <a:chExt cx="728345" cy="1156335"/>
          </a:xfrm>
        </p:grpSpPr>
        <p:sp>
          <p:nvSpPr>
            <p:cNvPr id="36" name="object 36"/>
            <p:cNvSpPr/>
            <p:nvPr/>
          </p:nvSpPr>
          <p:spPr>
            <a:xfrm>
              <a:off x="7600188" y="2667038"/>
              <a:ext cx="728154" cy="11562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7" name="object 37"/>
            <p:cNvSpPr/>
            <p:nvPr/>
          </p:nvSpPr>
          <p:spPr>
            <a:xfrm>
              <a:off x="7647432" y="2694432"/>
              <a:ext cx="643127" cy="10713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8" name="object 38"/>
            <p:cNvSpPr/>
            <p:nvPr/>
          </p:nvSpPr>
          <p:spPr>
            <a:xfrm>
              <a:off x="7647432" y="2694432"/>
              <a:ext cx="643255" cy="1071880"/>
            </a:xfrm>
            <a:custGeom>
              <a:avLst/>
              <a:gdLst/>
              <a:ahLst/>
              <a:cxnLst/>
              <a:rect l="l" t="t" r="r" b="b"/>
              <a:pathLst>
                <a:path w="643254" h="1071879">
                  <a:moveTo>
                    <a:pt x="643127" y="178562"/>
                  </a:moveTo>
                  <a:lnTo>
                    <a:pt x="623004" y="240893"/>
                  </a:lnTo>
                  <a:lnTo>
                    <a:pt x="567484" y="293632"/>
                  </a:lnTo>
                  <a:lnTo>
                    <a:pt x="528723" y="315148"/>
                  </a:lnTo>
                  <a:lnTo>
                    <a:pt x="483841" y="332758"/>
                  </a:lnTo>
                  <a:lnTo>
                    <a:pt x="433748" y="345959"/>
                  </a:lnTo>
                  <a:lnTo>
                    <a:pt x="379352" y="354249"/>
                  </a:lnTo>
                  <a:lnTo>
                    <a:pt x="321564" y="357123"/>
                  </a:lnTo>
                  <a:lnTo>
                    <a:pt x="263775" y="354249"/>
                  </a:lnTo>
                  <a:lnTo>
                    <a:pt x="209379" y="345959"/>
                  </a:lnTo>
                  <a:lnTo>
                    <a:pt x="159286" y="332758"/>
                  </a:lnTo>
                  <a:lnTo>
                    <a:pt x="114404" y="315148"/>
                  </a:lnTo>
                  <a:lnTo>
                    <a:pt x="75643" y="293632"/>
                  </a:lnTo>
                  <a:lnTo>
                    <a:pt x="43913" y="268713"/>
                  </a:lnTo>
                  <a:lnTo>
                    <a:pt x="5182" y="210675"/>
                  </a:lnTo>
                  <a:lnTo>
                    <a:pt x="0" y="178562"/>
                  </a:lnTo>
                </a:path>
                <a:path w="643254" h="1071879">
                  <a:moveTo>
                    <a:pt x="0" y="178562"/>
                  </a:moveTo>
                  <a:lnTo>
                    <a:pt x="20123" y="116230"/>
                  </a:lnTo>
                  <a:lnTo>
                    <a:pt x="75643" y="63491"/>
                  </a:lnTo>
                  <a:lnTo>
                    <a:pt x="114404" y="41975"/>
                  </a:lnTo>
                  <a:lnTo>
                    <a:pt x="159286" y="24365"/>
                  </a:lnTo>
                  <a:lnTo>
                    <a:pt x="209379" y="11164"/>
                  </a:lnTo>
                  <a:lnTo>
                    <a:pt x="263775" y="2874"/>
                  </a:lnTo>
                  <a:lnTo>
                    <a:pt x="321564" y="0"/>
                  </a:lnTo>
                  <a:lnTo>
                    <a:pt x="379352" y="2874"/>
                  </a:lnTo>
                  <a:lnTo>
                    <a:pt x="433748" y="11164"/>
                  </a:lnTo>
                  <a:lnTo>
                    <a:pt x="483841" y="24365"/>
                  </a:lnTo>
                  <a:lnTo>
                    <a:pt x="528723" y="41975"/>
                  </a:lnTo>
                  <a:lnTo>
                    <a:pt x="567484" y="63491"/>
                  </a:lnTo>
                  <a:lnTo>
                    <a:pt x="599214" y="88410"/>
                  </a:lnTo>
                  <a:lnTo>
                    <a:pt x="637945" y="146448"/>
                  </a:lnTo>
                  <a:lnTo>
                    <a:pt x="643127" y="178562"/>
                  </a:lnTo>
                  <a:lnTo>
                    <a:pt x="643127" y="892809"/>
                  </a:lnTo>
                  <a:lnTo>
                    <a:pt x="623004" y="955141"/>
                  </a:lnTo>
                  <a:lnTo>
                    <a:pt x="567484" y="1007880"/>
                  </a:lnTo>
                  <a:lnTo>
                    <a:pt x="528723" y="1029396"/>
                  </a:lnTo>
                  <a:lnTo>
                    <a:pt x="483841" y="1047006"/>
                  </a:lnTo>
                  <a:lnTo>
                    <a:pt x="433748" y="1060207"/>
                  </a:lnTo>
                  <a:lnTo>
                    <a:pt x="379352" y="1068497"/>
                  </a:lnTo>
                  <a:lnTo>
                    <a:pt x="321564" y="1071371"/>
                  </a:lnTo>
                  <a:lnTo>
                    <a:pt x="263775" y="1068497"/>
                  </a:lnTo>
                  <a:lnTo>
                    <a:pt x="209379" y="1060207"/>
                  </a:lnTo>
                  <a:lnTo>
                    <a:pt x="159286" y="1047006"/>
                  </a:lnTo>
                  <a:lnTo>
                    <a:pt x="114404" y="1029396"/>
                  </a:lnTo>
                  <a:lnTo>
                    <a:pt x="75643" y="1007880"/>
                  </a:lnTo>
                  <a:lnTo>
                    <a:pt x="43913" y="982961"/>
                  </a:lnTo>
                  <a:lnTo>
                    <a:pt x="5182" y="924923"/>
                  </a:lnTo>
                  <a:lnTo>
                    <a:pt x="0" y="892809"/>
                  </a:lnTo>
                  <a:lnTo>
                    <a:pt x="0" y="178562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450045" y="3112487"/>
            <a:ext cx="1088390" cy="319405"/>
            <a:chOff x="6450045" y="3112487"/>
            <a:chExt cx="1088390" cy="319405"/>
          </a:xfrm>
        </p:grpSpPr>
        <p:sp>
          <p:nvSpPr>
            <p:cNvPr id="40" name="object 40"/>
            <p:cNvSpPr/>
            <p:nvPr/>
          </p:nvSpPr>
          <p:spPr>
            <a:xfrm>
              <a:off x="6450045" y="3112487"/>
              <a:ext cx="1088387" cy="3190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1" name="object 41"/>
            <p:cNvSpPr/>
            <p:nvPr/>
          </p:nvSpPr>
          <p:spPr>
            <a:xfrm>
              <a:off x="6478524" y="3118103"/>
              <a:ext cx="1040892" cy="2529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2" name="object 42"/>
            <p:cNvSpPr/>
            <p:nvPr/>
          </p:nvSpPr>
          <p:spPr>
            <a:xfrm>
              <a:off x="6478524" y="3118103"/>
              <a:ext cx="1041400" cy="253365"/>
            </a:xfrm>
            <a:custGeom>
              <a:avLst/>
              <a:gdLst/>
              <a:ahLst/>
              <a:cxnLst/>
              <a:rect l="l" t="t" r="r" b="b"/>
              <a:pathLst>
                <a:path w="1041400" h="253364">
                  <a:moveTo>
                    <a:pt x="0" y="126492"/>
                  </a:moveTo>
                  <a:lnTo>
                    <a:pt x="126492" y="0"/>
                  </a:lnTo>
                  <a:lnTo>
                    <a:pt x="126492" y="63246"/>
                  </a:lnTo>
                  <a:lnTo>
                    <a:pt x="914400" y="63246"/>
                  </a:lnTo>
                  <a:lnTo>
                    <a:pt x="914400" y="0"/>
                  </a:lnTo>
                  <a:lnTo>
                    <a:pt x="1040892" y="126492"/>
                  </a:lnTo>
                  <a:lnTo>
                    <a:pt x="914400" y="252984"/>
                  </a:lnTo>
                  <a:lnTo>
                    <a:pt x="914400" y="189737"/>
                  </a:lnTo>
                  <a:lnTo>
                    <a:pt x="126492" y="189737"/>
                  </a:lnTo>
                  <a:lnTo>
                    <a:pt x="126492" y="252984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2526817"/>
            <a:ext cx="1308735" cy="1098550"/>
            <a:chOff x="368808" y="2526817"/>
            <a:chExt cx="1308735" cy="1098550"/>
          </a:xfrm>
        </p:grpSpPr>
        <p:sp>
          <p:nvSpPr>
            <p:cNvPr id="3" name="object 3"/>
            <p:cNvSpPr/>
            <p:nvPr/>
          </p:nvSpPr>
          <p:spPr>
            <a:xfrm>
              <a:off x="368808" y="2526817"/>
              <a:ext cx="1308735" cy="10221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" y="2543606"/>
              <a:ext cx="1191387" cy="1081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" y="2551176"/>
              <a:ext cx="1223772" cy="937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" y="2551176"/>
              <a:ext cx="1224280" cy="937260"/>
            </a:xfrm>
            <a:custGeom>
              <a:avLst/>
              <a:gdLst/>
              <a:ahLst/>
              <a:cxnLst/>
              <a:rect l="l" t="t" r="r" b="b"/>
              <a:pathLst>
                <a:path w="1224280" h="937260">
                  <a:moveTo>
                    <a:pt x="0" y="156210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10" y="0"/>
                  </a:lnTo>
                  <a:lnTo>
                    <a:pt x="1067562" y="0"/>
                  </a:lnTo>
                  <a:lnTo>
                    <a:pt x="1116921" y="7967"/>
                  </a:lnTo>
                  <a:lnTo>
                    <a:pt x="1159800" y="30150"/>
                  </a:lnTo>
                  <a:lnTo>
                    <a:pt x="1193621" y="63971"/>
                  </a:lnTo>
                  <a:lnTo>
                    <a:pt x="1215804" y="106850"/>
                  </a:lnTo>
                  <a:lnTo>
                    <a:pt x="1223772" y="156210"/>
                  </a:lnTo>
                  <a:lnTo>
                    <a:pt x="1223772" y="781050"/>
                  </a:lnTo>
                  <a:lnTo>
                    <a:pt x="1215804" y="830409"/>
                  </a:lnTo>
                  <a:lnTo>
                    <a:pt x="1193621" y="873288"/>
                  </a:lnTo>
                  <a:lnTo>
                    <a:pt x="1159800" y="907109"/>
                  </a:lnTo>
                  <a:lnTo>
                    <a:pt x="1116921" y="929292"/>
                  </a:lnTo>
                  <a:lnTo>
                    <a:pt x="1067562" y="937260"/>
                  </a:lnTo>
                  <a:lnTo>
                    <a:pt x="156210" y="937260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0181" y="2634488"/>
            <a:ext cx="77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400" i="1" spc="-3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400" i="1" spc="-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i="1" spc="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-  </a:t>
            </a:r>
            <a:r>
              <a:rPr sz="2400" i="1" spc="-5" dirty="0">
                <a:solidFill>
                  <a:srgbClr val="FFFFFF"/>
                </a:solidFill>
                <a:latin typeface="Cambria"/>
                <a:cs typeface="Cambria"/>
              </a:rPr>
              <a:t>ser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95700" y="2458161"/>
            <a:ext cx="3450590" cy="1229995"/>
            <a:chOff x="3695700" y="2458161"/>
            <a:chExt cx="3450590" cy="1229995"/>
          </a:xfrm>
        </p:grpSpPr>
        <p:sp>
          <p:nvSpPr>
            <p:cNvPr id="9" name="object 9"/>
            <p:cNvSpPr/>
            <p:nvPr/>
          </p:nvSpPr>
          <p:spPr>
            <a:xfrm>
              <a:off x="3720083" y="2458161"/>
              <a:ext cx="1164018" cy="1165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5700" y="2621254"/>
              <a:ext cx="1212697" cy="9139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7327" y="2485643"/>
              <a:ext cx="1078991" cy="10805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4983" y="2458161"/>
              <a:ext cx="1165529" cy="11655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7655" y="2621254"/>
              <a:ext cx="1080096" cy="9139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2227" y="2485643"/>
              <a:ext cx="1080515" cy="10805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1407" y="2458161"/>
              <a:ext cx="1164018" cy="1165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2639" y="2468829"/>
              <a:ext cx="1263040" cy="12187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78651" y="2485643"/>
              <a:ext cx="1078992" cy="10805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81400" y="2481072"/>
          <a:ext cx="3733799" cy="108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9077"/>
                <a:gridCol w="1255646"/>
                <a:gridCol w="1239076"/>
              </a:tblGrid>
              <a:tr h="1080515">
                <a:tc>
                  <a:txBody>
                    <a:bodyPr/>
                    <a:lstStyle/>
                    <a:p>
                      <a:pPr marL="321310" marR="127635" indent="-19812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20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ez</a:t>
                      </a:r>
                      <a:r>
                        <a:rPr sz="2000" b="1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n-  </a:t>
                      </a:r>
                      <a:r>
                        <a:rPr sz="2000" b="1" spc="-10" dirty="0">
                          <a:latin typeface="Cambria"/>
                          <a:cs typeface="Cambria"/>
                        </a:rPr>
                        <a:t>tare</a:t>
                      </a:r>
                      <a:endParaRPr sz="2000" b="1" dirty="0">
                        <a:latin typeface="Cambria"/>
                        <a:cs typeface="Cambria"/>
                      </a:endParaRPr>
                    </a:p>
                  </a:txBody>
                  <a:tcPr marL="0" marR="0" marT="2279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 marR="193675" indent="-1193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20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2000" b="1" spc="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sare</a:t>
                      </a:r>
                      <a:endParaRPr sz="2000" b="1" dirty="0">
                        <a:latin typeface="Cambria"/>
                        <a:cs typeface="Cambria"/>
                      </a:endParaRPr>
                    </a:p>
                  </a:txBody>
                  <a:tcPr marL="0" marR="0" marT="2279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bst</a:t>
                      </a:r>
                      <a:r>
                        <a:rPr sz="2000" b="1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tizare  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date</a:t>
                      </a:r>
                    </a:p>
                  </a:txBody>
                  <a:tcPr marL="0" marR="0" marT="755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1640585" y="2407932"/>
            <a:ext cx="7088455" cy="1269098"/>
            <a:chOff x="1640585" y="2407932"/>
            <a:chExt cx="7088455" cy="1269098"/>
          </a:xfrm>
        </p:grpSpPr>
        <p:sp>
          <p:nvSpPr>
            <p:cNvPr id="20" name="object 20"/>
            <p:cNvSpPr/>
            <p:nvPr/>
          </p:nvSpPr>
          <p:spPr>
            <a:xfrm>
              <a:off x="1640585" y="2964433"/>
              <a:ext cx="1940815" cy="83567"/>
            </a:xfrm>
            <a:custGeom>
              <a:avLst/>
              <a:gdLst/>
              <a:ahLst/>
              <a:cxnLst/>
              <a:rect l="l" t="t" r="r" b="b"/>
              <a:pathLst>
                <a:path w="2126615" h="119380">
                  <a:moveTo>
                    <a:pt x="2011891" y="81229"/>
                  </a:moveTo>
                  <a:lnTo>
                    <a:pt x="2011806" y="119252"/>
                  </a:lnTo>
                  <a:lnTo>
                    <a:pt x="2088347" y="81279"/>
                  </a:lnTo>
                  <a:lnTo>
                    <a:pt x="2030984" y="81279"/>
                  </a:lnTo>
                  <a:lnTo>
                    <a:pt x="2011891" y="81229"/>
                  </a:lnTo>
                  <a:close/>
                </a:path>
                <a:path w="2126615" h="119380">
                  <a:moveTo>
                    <a:pt x="114426" y="0"/>
                  </a:moveTo>
                  <a:lnTo>
                    <a:pt x="0" y="56895"/>
                  </a:lnTo>
                  <a:lnTo>
                    <a:pt x="114172" y="114300"/>
                  </a:lnTo>
                  <a:lnTo>
                    <a:pt x="114257" y="76249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42" y="38100"/>
                  </a:lnTo>
                  <a:lnTo>
                    <a:pt x="114426" y="0"/>
                  </a:lnTo>
                  <a:close/>
                </a:path>
                <a:path w="2126615" h="119380">
                  <a:moveTo>
                    <a:pt x="2011976" y="43130"/>
                  </a:moveTo>
                  <a:lnTo>
                    <a:pt x="2011891" y="81229"/>
                  </a:lnTo>
                  <a:lnTo>
                    <a:pt x="2030984" y="81279"/>
                  </a:lnTo>
                  <a:lnTo>
                    <a:pt x="2030984" y="43179"/>
                  </a:lnTo>
                  <a:lnTo>
                    <a:pt x="2011976" y="43130"/>
                  </a:lnTo>
                  <a:close/>
                </a:path>
                <a:path w="2126615" h="119380">
                  <a:moveTo>
                    <a:pt x="2012061" y="4952"/>
                  </a:moveTo>
                  <a:lnTo>
                    <a:pt x="2011976" y="43130"/>
                  </a:lnTo>
                  <a:lnTo>
                    <a:pt x="2030984" y="43179"/>
                  </a:lnTo>
                  <a:lnTo>
                    <a:pt x="2030984" y="81279"/>
                  </a:lnTo>
                  <a:lnTo>
                    <a:pt x="2088347" y="81279"/>
                  </a:lnTo>
                  <a:lnTo>
                    <a:pt x="2126234" y="62483"/>
                  </a:lnTo>
                  <a:lnTo>
                    <a:pt x="2012061" y="4952"/>
                  </a:lnTo>
                  <a:close/>
                </a:path>
                <a:path w="2126615" h="119380">
                  <a:moveTo>
                    <a:pt x="114342" y="38150"/>
                  </a:moveTo>
                  <a:lnTo>
                    <a:pt x="114257" y="76249"/>
                  </a:lnTo>
                  <a:lnTo>
                    <a:pt x="2011891" y="81229"/>
                  </a:lnTo>
                  <a:lnTo>
                    <a:pt x="2011976" y="43130"/>
                  </a:lnTo>
                  <a:lnTo>
                    <a:pt x="114342" y="38150"/>
                  </a:lnTo>
                  <a:close/>
                </a:path>
                <a:path w="2126615" h="119380">
                  <a:moveTo>
                    <a:pt x="95250" y="38100"/>
                  </a:moveTo>
                  <a:lnTo>
                    <a:pt x="95250" y="76200"/>
                  </a:lnTo>
                  <a:lnTo>
                    <a:pt x="114257" y="76249"/>
                  </a:lnTo>
                  <a:lnTo>
                    <a:pt x="114342" y="38150"/>
                  </a:lnTo>
                  <a:lnTo>
                    <a:pt x="95250" y="38100"/>
                  </a:lnTo>
                  <a:close/>
                </a:path>
                <a:path w="2126615" h="119380">
                  <a:moveTo>
                    <a:pt x="114342" y="38100"/>
                  </a:moveTo>
                  <a:lnTo>
                    <a:pt x="95250" y="38100"/>
                  </a:lnTo>
                  <a:lnTo>
                    <a:pt x="114342" y="38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3944" y="2407932"/>
              <a:ext cx="795096" cy="12690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1188" y="2435351"/>
              <a:ext cx="710183" cy="11841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1188" y="2435351"/>
              <a:ext cx="710565" cy="1184275"/>
            </a:xfrm>
            <a:custGeom>
              <a:avLst/>
              <a:gdLst/>
              <a:ahLst/>
              <a:cxnLst/>
              <a:rect l="l" t="t" r="r" b="b"/>
              <a:pathLst>
                <a:path w="710565" h="1184275">
                  <a:moveTo>
                    <a:pt x="710183" y="197358"/>
                  </a:moveTo>
                  <a:lnTo>
                    <a:pt x="692078" y="259726"/>
                  </a:lnTo>
                  <a:lnTo>
                    <a:pt x="641664" y="313901"/>
                  </a:lnTo>
                  <a:lnTo>
                    <a:pt x="606170" y="336899"/>
                  </a:lnTo>
                  <a:lnTo>
                    <a:pt x="564794" y="356628"/>
                  </a:lnTo>
                  <a:lnTo>
                    <a:pt x="518266" y="372681"/>
                  </a:lnTo>
                  <a:lnTo>
                    <a:pt x="467319" y="384651"/>
                  </a:lnTo>
                  <a:lnTo>
                    <a:pt x="412683" y="392132"/>
                  </a:lnTo>
                  <a:lnTo>
                    <a:pt x="355091" y="394715"/>
                  </a:lnTo>
                  <a:lnTo>
                    <a:pt x="297500" y="392132"/>
                  </a:lnTo>
                  <a:lnTo>
                    <a:pt x="242864" y="384651"/>
                  </a:lnTo>
                  <a:lnTo>
                    <a:pt x="191917" y="372681"/>
                  </a:lnTo>
                  <a:lnTo>
                    <a:pt x="145389" y="356628"/>
                  </a:lnTo>
                  <a:lnTo>
                    <a:pt x="104012" y="336899"/>
                  </a:lnTo>
                  <a:lnTo>
                    <a:pt x="68519" y="313901"/>
                  </a:lnTo>
                  <a:lnTo>
                    <a:pt x="39639" y="288041"/>
                  </a:lnTo>
                  <a:lnTo>
                    <a:pt x="4648" y="229362"/>
                  </a:lnTo>
                  <a:lnTo>
                    <a:pt x="0" y="197358"/>
                  </a:lnTo>
                </a:path>
                <a:path w="710565" h="1184275">
                  <a:moveTo>
                    <a:pt x="0" y="197358"/>
                  </a:moveTo>
                  <a:lnTo>
                    <a:pt x="18105" y="134989"/>
                  </a:lnTo>
                  <a:lnTo>
                    <a:pt x="68519" y="80814"/>
                  </a:lnTo>
                  <a:lnTo>
                    <a:pt x="104013" y="57816"/>
                  </a:lnTo>
                  <a:lnTo>
                    <a:pt x="145389" y="38087"/>
                  </a:lnTo>
                  <a:lnTo>
                    <a:pt x="191917" y="22034"/>
                  </a:lnTo>
                  <a:lnTo>
                    <a:pt x="242864" y="10064"/>
                  </a:lnTo>
                  <a:lnTo>
                    <a:pt x="297500" y="2583"/>
                  </a:lnTo>
                  <a:lnTo>
                    <a:pt x="355091" y="0"/>
                  </a:lnTo>
                  <a:lnTo>
                    <a:pt x="412683" y="2583"/>
                  </a:lnTo>
                  <a:lnTo>
                    <a:pt x="467319" y="10064"/>
                  </a:lnTo>
                  <a:lnTo>
                    <a:pt x="518266" y="22034"/>
                  </a:lnTo>
                  <a:lnTo>
                    <a:pt x="564794" y="38087"/>
                  </a:lnTo>
                  <a:lnTo>
                    <a:pt x="606171" y="57816"/>
                  </a:lnTo>
                  <a:lnTo>
                    <a:pt x="641664" y="80814"/>
                  </a:lnTo>
                  <a:lnTo>
                    <a:pt x="670544" y="106674"/>
                  </a:lnTo>
                  <a:lnTo>
                    <a:pt x="705535" y="165353"/>
                  </a:lnTo>
                  <a:lnTo>
                    <a:pt x="710183" y="197358"/>
                  </a:lnTo>
                  <a:lnTo>
                    <a:pt x="710183" y="986789"/>
                  </a:lnTo>
                  <a:lnTo>
                    <a:pt x="692078" y="1049158"/>
                  </a:lnTo>
                  <a:lnTo>
                    <a:pt x="641664" y="1103333"/>
                  </a:lnTo>
                  <a:lnTo>
                    <a:pt x="606170" y="1126331"/>
                  </a:lnTo>
                  <a:lnTo>
                    <a:pt x="564794" y="1146060"/>
                  </a:lnTo>
                  <a:lnTo>
                    <a:pt x="518266" y="1162113"/>
                  </a:lnTo>
                  <a:lnTo>
                    <a:pt x="467319" y="1174083"/>
                  </a:lnTo>
                  <a:lnTo>
                    <a:pt x="412683" y="1181564"/>
                  </a:lnTo>
                  <a:lnTo>
                    <a:pt x="355091" y="1184148"/>
                  </a:lnTo>
                  <a:lnTo>
                    <a:pt x="297500" y="1181564"/>
                  </a:lnTo>
                  <a:lnTo>
                    <a:pt x="242864" y="1174083"/>
                  </a:lnTo>
                  <a:lnTo>
                    <a:pt x="191917" y="1162113"/>
                  </a:lnTo>
                  <a:lnTo>
                    <a:pt x="145389" y="1146060"/>
                  </a:lnTo>
                  <a:lnTo>
                    <a:pt x="104012" y="1126331"/>
                  </a:lnTo>
                  <a:lnTo>
                    <a:pt x="68519" y="1103333"/>
                  </a:lnTo>
                  <a:lnTo>
                    <a:pt x="39639" y="1077473"/>
                  </a:lnTo>
                  <a:lnTo>
                    <a:pt x="4648" y="1018794"/>
                  </a:lnTo>
                  <a:lnTo>
                    <a:pt x="0" y="986789"/>
                  </a:lnTo>
                  <a:lnTo>
                    <a:pt x="0" y="197358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9001" y="2969005"/>
              <a:ext cx="742694" cy="78995"/>
            </a:xfrm>
            <a:custGeom>
              <a:avLst/>
              <a:gdLst/>
              <a:ahLst/>
              <a:cxnLst/>
              <a:rect l="l" t="t" r="r" b="b"/>
              <a:pathLst>
                <a:path w="923290" h="116205">
                  <a:moveTo>
                    <a:pt x="808566" y="77557"/>
                  </a:moveTo>
                  <a:lnTo>
                    <a:pt x="808482" y="115697"/>
                  </a:lnTo>
                  <a:lnTo>
                    <a:pt x="884936" y="77597"/>
                  </a:lnTo>
                  <a:lnTo>
                    <a:pt x="827659" y="77597"/>
                  </a:lnTo>
                  <a:lnTo>
                    <a:pt x="808566" y="77557"/>
                  </a:lnTo>
                  <a:close/>
                </a:path>
                <a:path w="923290" h="116205">
                  <a:moveTo>
                    <a:pt x="114426" y="0"/>
                  </a:moveTo>
                  <a:lnTo>
                    <a:pt x="0" y="56896"/>
                  </a:lnTo>
                  <a:lnTo>
                    <a:pt x="114173" y="114300"/>
                  </a:lnTo>
                  <a:lnTo>
                    <a:pt x="114257" y="76112"/>
                  </a:lnTo>
                  <a:lnTo>
                    <a:pt x="95250" y="76073"/>
                  </a:lnTo>
                  <a:lnTo>
                    <a:pt x="95250" y="37973"/>
                  </a:lnTo>
                  <a:lnTo>
                    <a:pt x="114342" y="37973"/>
                  </a:lnTo>
                  <a:lnTo>
                    <a:pt x="114426" y="0"/>
                  </a:lnTo>
                  <a:close/>
                </a:path>
                <a:path w="923290" h="116205">
                  <a:moveTo>
                    <a:pt x="808651" y="39457"/>
                  </a:moveTo>
                  <a:lnTo>
                    <a:pt x="808566" y="77557"/>
                  </a:lnTo>
                  <a:lnTo>
                    <a:pt x="827659" y="77597"/>
                  </a:lnTo>
                  <a:lnTo>
                    <a:pt x="827659" y="39497"/>
                  </a:lnTo>
                  <a:lnTo>
                    <a:pt x="808651" y="39457"/>
                  </a:lnTo>
                  <a:close/>
                </a:path>
                <a:path w="923290" h="116205">
                  <a:moveTo>
                    <a:pt x="808736" y="1397"/>
                  </a:moveTo>
                  <a:lnTo>
                    <a:pt x="808651" y="39457"/>
                  </a:lnTo>
                  <a:lnTo>
                    <a:pt x="827659" y="39497"/>
                  </a:lnTo>
                  <a:lnTo>
                    <a:pt x="827659" y="77597"/>
                  </a:lnTo>
                  <a:lnTo>
                    <a:pt x="884936" y="77597"/>
                  </a:lnTo>
                  <a:lnTo>
                    <a:pt x="922909" y="58674"/>
                  </a:lnTo>
                  <a:lnTo>
                    <a:pt x="808736" y="1397"/>
                  </a:lnTo>
                  <a:close/>
                </a:path>
                <a:path w="923290" h="116205">
                  <a:moveTo>
                    <a:pt x="114342" y="38012"/>
                  </a:moveTo>
                  <a:lnTo>
                    <a:pt x="114257" y="76112"/>
                  </a:lnTo>
                  <a:lnTo>
                    <a:pt x="808566" y="77557"/>
                  </a:lnTo>
                  <a:lnTo>
                    <a:pt x="808651" y="39457"/>
                  </a:lnTo>
                  <a:lnTo>
                    <a:pt x="114342" y="38012"/>
                  </a:lnTo>
                  <a:close/>
                </a:path>
                <a:path w="923290" h="116205">
                  <a:moveTo>
                    <a:pt x="95250" y="37973"/>
                  </a:moveTo>
                  <a:lnTo>
                    <a:pt x="95250" y="76073"/>
                  </a:lnTo>
                  <a:lnTo>
                    <a:pt x="114257" y="76112"/>
                  </a:lnTo>
                  <a:lnTo>
                    <a:pt x="114342" y="38012"/>
                  </a:lnTo>
                  <a:lnTo>
                    <a:pt x="95250" y="37973"/>
                  </a:lnTo>
                  <a:close/>
                </a:path>
                <a:path w="923290" h="116205">
                  <a:moveTo>
                    <a:pt x="114342" y="37973"/>
                  </a:moveTo>
                  <a:lnTo>
                    <a:pt x="95250" y="37973"/>
                  </a:lnTo>
                  <a:lnTo>
                    <a:pt x="114342" y="3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00808" y="2561082"/>
            <a:ext cx="1639570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pagini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&lt;Web/&gt;</a:t>
            </a:r>
            <a:endParaRPr sz="2000">
              <a:latin typeface="Cambria"/>
              <a:cs typeface="Cambria"/>
            </a:endParaRPr>
          </a:p>
          <a:p>
            <a:pPr marL="77470">
              <a:lnSpc>
                <a:spcPct val="100000"/>
              </a:lnSpc>
              <a:spcBef>
                <a:spcPts val="1510"/>
              </a:spcBef>
            </a:pPr>
            <a:r>
              <a:rPr sz="2000" b="1" dirty="0">
                <a:latin typeface="Cambria"/>
                <a:cs typeface="Cambria"/>
              </a:rPr>
              <a:t>HTML,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CSS,…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8600" y="1600200"/>
            <a:ext cx="237159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mbria"/>
                <a:cs typeface="Cambria"/>
              </a:rPr>
              <a:t>server</a:t>
            </a:r>
            <a:r>
              <a:rPr sz="2200" b="1" spc="-3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„gras”</a:t>
            </a:r>
            <a:endParaRPr sz="2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200" b="1" spc="-10" dirty="0">
                <a:latin typeface="Cambria"/>
                <a:cs typeface="Cambria"/>
              </a:rPr>
              <a:t>(</a:t>
            </a:r>
            <a:r>
              <a:rPr sz="2200" b="1" i="1" spc="-10" dirty="0">
                <a:latin typeface="Cambria"/>
                <a:cs typeface="Cambria"/>
              </a:rPr>
              <a:t>fat</a:t>
            </a:r>
            <a:r>
              <a:rPr sz="2200" b="1" spc="-10" dirty="0">
                <a:latin typeface="Cambria"/>
                <a:cs typeface="Cambria"/>
              </a:rPr>
              <a:t>)</a:t>
            </a:r>
            <a:endParaRPr sz="2200" b="1" dirty="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353" y="1672208"/>
            <a:ext cx="18357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mbria"/>
                <a:cs typeface="Cambria"/>
              </a:rPr>
              <a:t>client</a:t>
            </a:r>
            <a:r>
              <a:rPr sz="2200" b="1" spc="-20" dirty="0">
                <a:latin typeface="Cambria"/>
                <a:cs typeface="Cambria"/>
              </a:rPr>
              <a:t> </a:t>
            </a:r>
            <a:r>
              <a:rPr sz="2200" b="1" spc="-10" dirty="0" smtClean="0">
                <a:latin typeface="Cambria"/>
                <a:cs typeface="Cambria"/>
              </a:rPr>
              <a:t>„</a:t>
            </a:r>
            <a:r>
              <a:rPr lang="ro-MO" sz="2200" b="1" spc="-10" dirty="0" smtClean="0">
                <a:latin typeface="Cambria"/>
                <a:cs typeface="Cambria"/>
              </a:rPr>
              <a:t>mut</a:t>
            </a:r>
            <a:r>
              <a:rPr sz="2200" b="1" spc="-10" dirty="0" smtClean="0">
                <a:latin typeface="Cambria"/>
                <a:cs typeface="Cambria"/>
              </a:rPr>
              <a:t>”</a:t>
            </a:r>
            <a:endParaRPr sz="2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200" b="1" spc="-5" dirty="0">
                <a:latin typeface="Cambria"/>
                <a:cs typeface="Cambria"/>
              </a:rPr>
              <a:t>(</a:t>
            </a:r>
            <a:r>
              <a:rPr sz="2200" b="1" i="1" spc="-5" dirty="0">
                <a:latin typeface="Cambria"/>
                <a:cs typeface="Cambria"/>
              </a:rPr>
              <a:t>dumb</a:t>
            </a:r>
            <a:r>
              <a:rPr sz="2200" b="1" spc="-5" dirty="0">
                <a:latin typeface="Cambria"/>
                <a:cs typeface="Cambria"/>
              </a:rPr>
              <a:t>)</a:t>
            </a:r>
            <a:endParaRPr sz="2200" b="1" dirty="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05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lang="ro-MO" b="1" spc="-15" dirty="0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b="1" spc="-15" dirty="0" err="1" smtClean="0">
                <a:solidFill>
                  <a:srgbClr val="FF0000"/>
                </a:solidFill>
                <a:latin typeface="Cambria"/>
                <a:cs typeface="Cambria"/>
              </a:rPr>
              <a:t>rhitectura</a:t>
            </a:r>
            <a:r>
              <a:rPr b="1" spc="-15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aplicațiilor</a:t>
            </a:r>
            <a:r>
              <a:rPr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50" dirty="0">
                <a:solidFill>
                  <a:srgbClr val="FF0000"/>
                </a:solidFill>
                <a:latin typeface="Cambria"/>
                <a:cs typeface="Cambria"/>
              </a:rPr>
              <a:t>Web:</a:t>
            </a:r>
          </a:p>
          <a:p>
            <a:pPr marL="12700">
              <a:lnSpc>
                <a:spcPct val="100000"/>
              </a:lnSpc>
            </a:pPr>
            <a:r>
              <a:rPr lang="en-US" b="1" spc="-15" dirty="0" smtClean="0">
                <a:solidFill>
                  <a:srgbClr val="FF0000"/>
                </a:solidFill>
              </a:rPr>
              <a:t> </a:t>
            </a:r>
            <a:r>
              <a:rPr b="1" spc="-15" dirty="0" err="1" smtClean="0">
                <a:solidFill>
                  <a:srgbClr val="FF0000"/>
                </a:solidFill>
              </a:rPr>
              <a:t>abordarea</a:t>
            </a:r>
            <a:r>
              <a:rPr b="1" spc="-15" dirty="0" smtClean="0">
                <a:solidFill>
                  <a:srgbClr val="FF0000"/>
                </a:solidFill>
              </a:rPr>
              <a:t> </a:t>
            </a:r>
            <a:r>
              <a:rPr b="1" spc="-10" dirty="0" err="1" smtClean="0">
                <a:solidFill>
                  <a:srgbClr val="FF0000"/>
                </a:solidFill>
              </a:rPr>
              <a:t>tradițională</a:t>
            </a:r>
            <a:endParaRPr b="1" spc="-10" dirty="0">
              <a:solidFill>
                <a:srgbClr val="FF0000"/>
              </a:solidFill>
            </a:endParaRPr>
          </a:p>
        </p:txBody>
      </p:sp>
      <p:grpSp>
        <p:nvGrpSpPr>
          <p:cNvPr id="29" name="object 30"/>
          <p:cNvGrpSpPr/>
          <p:nvPr/>
        </p:nvGrpSpPr>
        <p:grpSpPr>
          <a:xfrm>
            <a:off x="320040" y="3590556"/>
            <a:ext cx="1407795" cy="609600"/>
            <a:chOff x="320040" y="3590556"/>
            <a:chExt cx="1407795" cy="609600"/>
          </a:xfrm>
        </p:grpSpPr>
        <p:sp>
          <p:nvSpPr>
            <p:cNvPr id="31" name="object 31"/>
            <p:cNvSpPr/>
            <p:nvPr/>
          </p:nvSpPr>
          <p:spPr>
            <a:xfrm>
              <a:off x="368808" y="3616426"/>
              <a:ext cx="1308735" cy="4842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040" y="3590556"/>
              <a:ext cx="1407794" cy="609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052" y="3643884"/>
              <a:ext cx="1223772" cy="3992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6051" y="3643884"/>
            <a:ext cx="1224280" cy="3994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frontend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0" name="object 35"/>
          <p:cNvGrpSpPr/>
          <p:nvPr/>
        </p:nvGrpSpPr>
        <p:grpSpPr>
          <a:xfrm>
            <a:off x="3727703" y="3590556"/>
            <a:ext cx="3368040" cy="609600"/>
            <a:chOff x="3727703" y="3590556"/>
            <a:chExt cx="3368040" cy="609600"/>
          </a:xfrm>
        </p:grpSpPr>
        <p:sp>
          <p:nvSpPr>
            <p:cNvPr id="36" name="object 36"/>
            <p:cNvSpPr/>
            <p:nvPr/>
          </p:nvSpPr>
          <p:spPr>
            <a:xfrm>
              <a:off x="3727703" y="3616426"/>
              <a:ext cx="3367659" cy="4842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4399" y="3590556"/>
              <a:ext cx="1374266" cy="6090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4947" y="3643884"/>
              <a:ext cx="3282696" cy="3992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74947" y="3643884"/>
            <a:ext cx="3311654" cy="3468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backend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5" name="object 40"/>
          <p:cNvGrpSpPr/>
          <p:nvPr/>
        </p:nvGrpSpPr>
        <p:grpSpPr>
          <a:xfrm>
            <a:off x="3268979" y="4290111"/>
            <a:ext cx="5774055" cy="891490"/>
            <a:chOff x="3268979" y="4290110"/>
            <a:chExt cx="5774055" cy="1316355"/>
          </a:xfrm>
        </p:grpSpPr>
        <p:sp>
          <p:nvSpPr>
            <p:cNvPr id="41" name="object 41"/>
            <p:cNvSpPr/>
            <p:nvPr/>
          </p:nvSpPr>
          <p:spPr>
            <a:xfrm>
              <a:off x="3268979" y="4290110"/>
              <a:ext cx="5774055" cy="12157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03091" y="4387595"/>
              <a:ext cx="5562219" cy="121874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16223" y="4313935"/>
              <a:ext cx="5689092" cy="113131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16223" y="4313935"/>
              <a:ext cx="5689600" cy="1131570"/>
            </a:xfrm>
            <a:custGeom>
              <a:avLst/>
              <a:gdLst/>
              <a:ahLst/>
              <a:cxnLst/>
              <a:rect l="l" t="t" r="r" b="b"/>
              <a:pathLst>
                <a:path w="5689600" h="1131570">
                  <a:moveTo>
                    <a:pt x="0" y="290575"/>
                  </a:moveTo>
                  <a:lnTo>
                    <a:pt x="6008" y="245885"/>
                  </a:lnTo>
                  <a:lnTo>
                    <a:pt x="22963" y="205721"/>
                  </a:lnTo>
                  <a:lnTo>
                    <a:pt x="49260" y="171688"/>
                  </a:lnTo>
                  <a:lnTo>
                    <a:pt x="83293" y="145391"/>
                  </a:lnTo>
                  <a:lnTo>
                    <a:pt x="123457" y="128436"/>
                  </a:lnTo>
                  <a:lnTo>
                    <a:pt x="168148" y="122427"/>
                  </a:lnTo>
                  <a:lnTo>
                    <a:pt x="948181" y="122427"/>
                  </a:lnTo>
                  <a:lnTo>
                    <a:pt x="1645285" y="0"/>
                  </a:lnTo>
                  <a:lnTo>
                    <a:pt x="2370454" y="122427"/>
                  </a:lnTo>
                  <a:lnTo>
                    <a:pt x="5520944" y="122427"/>
                  </a:lnTo>
                  <a:lnTo>
                    <a:pt x="5565634" y="128436"/>
                  </a:lnTo>
                  <a:lnTo>
                    <a:pt x="5605798" y="145391"/>
                  </a:lnTo>
                  <a:lnTo>
                    <a:pt x="5639831" y="171688"/>
                  </a:lnTo>
                  <a:lnTo>
                    <a:pt x="5666128" y="205721"/>
                  </a:lnTo>
                  <a:lnTo>
                    <a:pt x="5683083" y="245885"/>
                  </a:lnTo>
                  <a:lnTo>
                    <a:pt x="5689092" y="290575"/>
                  </a:lnTo>
                  <a:lnTo>
                    <a:pt x="5689092" y="542797"/>
                  </a:lnTo>
                  <a:lnTo>
                    <a:pt x="5689092" y="963167"/>
                  </a:lnTo>
                  <a:lnTo>
                    <a:pt x="5683083" y="1007858"/>
                  </a:lnTo>
                  <a:lnTo>
                    <a:pt x="5666128" y="1048022"/>
                  </a:lnTo>
                  <a:lnTo>
                    <a:pt x="5639831" y="1082055"/>
                  </a:lnTo>
                  <a:lnTo>
                    <a:pt x="5605798" y="1108352"/>
                  </a:lnTo>
                  <a:lnTo>
                    <a:pt x="5565634" y="1125307"/>
                  </a:lnTo>
                  <a:lnTo>
                    <a:pt x="5520944" y="1131316"/>
                  </a:lnTo>
                  <a:lnTo>
                    <a:pt x="2370454" y="1131316"/>
                  </a:lnTo>
                  <a:lnTo>
                    <a:pt x="948181" y="1131316"/>
                  </a:lnTo>
                  <a:lnTo>
                    <a:pt x="168148" y="1131316"/>
                  </a:lnTo>
                  <a:lnTo>
                    <a:pt x="123457" y="1125307"/>
                  </a:lnTo>
                  <a:lnTo>
                    <a:pt x="83293" y="1108352"/>
                  </a:lnTo>
                  <a:lnTo>
                    <a:pt x="49260" y="1082055"/>
                  </a:lnTo>
                  <a:lnTo>
                    <a:pt x="22963" y="1048022"/>
                  </a:lnTo>
                  <a:lnTo>
                    <a:pt x="6008" y="1007858"/>
                  </a:lnTo>
                  <a:lnTo>
                    <a:pt x="0" y="963167"/>
                  </a:lnTo>
                  <a:lnTo>
                    <a:pt x="0" y="542797"/>
                  </a:lnTo>
                  <a:lnTo>
                    <a:pt x="0" y="290575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86353" y="4464558"/>
            <a:ext cx="51498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frecvent, </a:t>
            </a:r>
            <a:r>
              <a:rPr sz="2000" b="1" spc="-5" dirty="0" err="1">
                <a:solidFill>
                  <a:srgbClr val="FFFFFF"/>
                </a:solidFill>
                <a:latin typeface="Cambria"/>
                <a:cs typeface="Cambria"/>
              </a:rPr>
              <a:t>aplicație</a:t>
            </a:r>
            <a:r>
              <a:rPr sz="20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 err="1" smtClean="0">
                <a:solidFill>
                  <a:srgbClr val="FFFFFF"/>
                </a:solidFill>
                <a:latin typeface="Cambria"/>
                <a:cs typeface="Cambria"/>
              </a:rPr>
              <a:t>monolitică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rhitectur</a:t>
            </a:r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ă,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modelul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3-tier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overview_of_a_three-tier_application_vectorver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77239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48300"/>
            <a:ext cx="67798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Stratificate</a:t>
            </a:r>
            <a:r>
              <a:rPr b="1" spc="1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b="1" i="1" dirty="0">
                <a:solidFill>
                  <a:srgbClr val="000000"/>
                </a:solidFill>
                <a:latin typeface="Cambria"/>
                <a:cs typeface="Cambria"/>
              </a:rPr>
              <a:t>layered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ro-MO" sz="2800" b="1" i="1" spc="-10" dirty="0" smtClean="0">
                <a:solidFill>
                  <a:srgbClr val="000000"/>
                </a:solidFill>
                <a:latin typeface="Cambria"/>
                <a:cs typeface="Cambria"/>
              </a:rPr>
              <a:t>4</a:t>
            </a:r>
            <a:r>
              <a:rPr sz="2800" b="1" i="1" spc="-10" dirty="0" smtClean="0">
                <a:solidFill>
                  <a:srgbClr val="000000"/>
                </a:solidFill>
                <a:latin typeface="Cambria"/>
                <a:cs typeface="Cambria"/>
              </a:rPr>
              <a:t>-tier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architecture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– abordare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2800" b="1" i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facto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345692"/>
            <a:ext cx="6961632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514600" y="4431268"/>
            <a:ext cx="115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dirty="0" smtClean="0"/>
              <a:t>(D</a:t>
            </a:r>
            <a:r>
              <a:rPr lang="en-US" dirty="0" err="1" smtClean="0"/>
              <a:t>edicate</a:t>
            </a:r>
            <a:r>
              <a:rPr lang="ro-MO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8600" y="304800"/>
            <a:ext cx="85344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În ce mod dezvoltăm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o </a:t>
            </a:r>
            <a:r>
              <a:rPr kumimoji="0" lang="ro-MO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A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plicație</a:t>
            </a:r>
            <a:r>
              <a:rPr kumimoji="0" lang="vi-VN" sz="3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Web?</a:t>
            </a:r>
            <a:endParaRPr kumimoji="0" lang="ro-MO" sz="3600" b="1" i="0" u="none" strike="noStrike" kern="1200" cap="none" spc="-5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3600" b="1" spc="-5" dirty="0" smtClean="0">
                <a:solidFill>
                  <a:srgbClr val="FF3300"/>
                </a:solidFill>
                <a:latin typeface="Cambria"/>
                <a:ea typeface="+mj-ea"/>
                <a:cs typeface="Cambria"/>
              </a:rPr>
              <a:t>/as usually.../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1371600"/>
            <a:ext cx="5410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762000"/>
            <a:ext cx="8839835" cy="4937760"/>
            <a:chOff x="152209" y="0"/>
            <a:chExt cx="8839835" cy="4937760"/>
          </a:xfrm>
        </p:grpSpPr>
        <p:sp>
          <p:nvSpPr>
            <p:cNvPr id="3" name="object 3"/>
            <p:cNvSpPr/>
            <p:nvPr/>
          </p:nvSpPr>
          <p:spPr>
            <a:xfrm>
              <a:off x="161543" y="0"/>
              <a:ext cx="8820912" cy="4924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971" y="758"/>
              <a:ext cx="8830310" cy="4928235"/>
            </a:xfrm>
            <a:custGeom>
              <a:avLst/>
              <a:gdLst/>
              <a:ahLst/>
              <a:cxnLst/>
              <a:rect l="l" t="t" r="r" b="b"/>
              <a:pathLst>
                <a:path w="8830310" h="4928235">
                  <a:moveTo>
                    <a:pt x="0" y="4927857"/>
                  </a:moveTo>
                  <a:lnTo>
                    <a:pt x="8830056" y="4927857"/>
                  </a:lnTo>
                  <a:lnTo>
                    <a:pt x="8830056" y="0"/>
                  </a:lnTo>
                </a:path>
                <a:path w="8830310" h="4928235">
                  <a:moveTo>
                    <a:pt x="0" y="0"/>
                  </a:moveTo>
                  <a:lnTo>
                    <a:pt x="0" y="4927857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2875" y="4003535"/>
              <a:ext cx="2994279" cy="69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0119" y="4030979"/>
              <a:ext cx="2909316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0119" y="4030979"/>
              <a:ext cx="2909570" cy="609600"/>
            </a:xfrm>
            <a:custGeom>
              <a:avLst/>
              <a:gdLst/>
              <a:ahLst/>
              <a:cxnLst/>
              <a:rect l="l" t="t" r="r" b="b"/>
              <a:pathLst>
                <a:path w="2909570" h="609600">
                  <a:moveTo>
                    <a:pt x="0" y="609600"/>
                  </a:moveTo>
                  <a:lnTo>
                    <a:pt x="2909316" y="609600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2875" y="2109216"/>
              <a:ext cx="2994279" cy="160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0119" y="2136648"/>
              <a:ext cx="2909316" cy="152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0119" y="2136648"/>
              <a:ext cx="2909570" cy="1524000"/>
            </a:xfrm>
            <a:custGeom>
              <a:avLst/>
              <a:gdLst/>
              <a:ahLst/>
              <a:cxnLst/>
              <a:rect l="l" t="t" r="r" b="b"/>
              <a:pathLst>
                <a:path w="2909570" h="1524000">
                  <a:moveTo>
                    <a:pt x="0" y="1524000"/>
                  </a:moveTo>
                  <a:lnTo>
                    <a:pt x="2909316" y="1524000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2875" y="213360"/>
              <a:ext cx="2994279" cy="16089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0119" y="240792"/>
              <a:ext cx="2909316" cy="1523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70119" y="240792"/>
              <a:ext cx="2909570" cy="1524000"/>
            </a:xfrm>
            <a:custGeom>
              <a:avLst/>
              <a:gdLst/>
              <a:ahLst/>
              <a:cxnLst/>
              <a:rect l="l" t="t" r="r" b="b"/>
              <a:pathLst>
                <a:path w="2909570" h="1524000">
                  <a:moveTo>
                    <a:pt x="0" y="1523999"/>
                  </a:moveTo>
                  <a:lnTo>
                    <a:pt x="2909316" y="1523999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152399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2792" y="4079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0619" y="4053852"/>
              <a:ext cx="2521839" cy="6090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0036" y="4107179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53000" y="4876800"/>
            <a:ext cx="2590800" cy="346890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305"/>
              </a:spcBef>
            </a:pPr>
            <a:r>
              <a:rPr lang="en-US" sz="2000" spc="-5" dirty="0" err="1" smtClean="0">
                <a:latin typeface="Cambria"/>
                <a:cs typeface="Cambria"/>
              </a:rPr>
              <a:t>Foaie</a:t>
            </a:r>
            <a:r>
              <a:rPr lang="en-US" sz="2000" spc="-5" dirty="0" smtClean="0">
                <a:latin typeface="Cambria"/>
                <a:cs typeface="Cambria"/>
              </a:rPr>
              <a:t> de </a:t>
            </a:r>
            <a:r>
              <a:rPr lang="en-US" sz="2000" spc="-5" dirty="0" err="1" smtClean="0">
                <a:latin typeface="Cambria"/>
                <a:cs typeface="Cambria"/>
              </a:rPr>
              <a:t>aluat</a:t>
            </a:r>
            <a:r>
              <a:rPr sz="2000" spc="-5" dirty="0" smtClean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/ </a:t>
            </a:r>
            <a:r>
              <a:rPr lang="en-US" sz="2000" b="1" spc="-5" dirty="0" smtClean="0">
                <a:latin typeface="Cambria"/>
                <a:cs typeface="Cambria"/>
              </a:rPr>
              <a:t>BD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58119" y="3863352"/>
            <a:ext cx="2930525" cy="609600"/>
            <a:chOff x="4757928" y="3101352"/>
            <a:chExt cx="2930525" cy="609600"/>
          </a:xfrm>
        </p:grpSpPr>
        <p:sp>
          <p:nvSpPr>
            <p:cNvPr id="19" name="object 19"/>
            <p:cNvSpPr/>
            <p:nvPr/>
          </p:nvSpPr>
          <p:spPr>
            <a:xfrm>
              <a:off x="4812792" y="31272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8" y="3101352"/>
              <a:ext cx="2930271" cy="6090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0036" y="31546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60226" y="39166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Cambria"/>
                <a:cs typeface="Cambria"/>
              </a:rPr>
              <a:t>Jeleu </a:t>
            </a:r>
            <a:r>
              <a:rPr sz="2000" dirty="0">
                <a:latin typeface="Cambria"/>
                <a:cs typeface="Cambria"/>
              </a:rPr>
              <a:t>/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Funcționalitate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12982" y="2910852"/>
            <a:ext cx="2820670" cy="609600"/>
            <a:chOff x="4812791" y="2148852"/>
            <a:chExt cx="2820670" cy="609600"/>
          </a:xfrm>
        </p:grpSpPr>
        <p:sp>
          <p:nvSpPr>
            <p:cNvPr id="24" name="object 24"/>
            <p:cNvSpPr/>
            <p:nvPr/>
          </p:nvSpPr>
          <p:spPr>
            <a:xfrm>
              <a:off x="4812791" y="2174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98135" y="2148852"/>
              <a:ext cx="2646807" cy="6090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0035" y="22021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60226" y="29641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Cambria"/>
                <a:cs typeface="Cambria"/>
              </a:rPr>
              <a:t>Cremă </a:t>
            </a:r>
            <a:r>
              <a:rPr sz="2000" dirty="0">
                <a:latin typeface="Cambria"/>
                <a:cs typeface="Cambria"/>
              </a:rPr>
              <a:t>/ </a:t>
            </a:r>
            <a:r>
              <a:rPr sz="2000" b="1" spc="-15" dirty="0">
                <a:latin typeface="Cambria"/>
                <a:cs typeface="Cambria"/>
              </a:rPr>
              <a:t>Rol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specific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12982" y="1958352"/>
            <a:ext cx="2820670" cy="609600"/>
            <a:chOff x="4812791" y="1196352"/>
            <a:chExt cx="2820670" cy="609600"/>
          </a:xfrm>
        </p:grpSpPr>
        <p:sp>
          <p:nvSpPr>
            <p:cNvPr id="29" name="object 29"/>
            <p:cNvSpPr/>
            <p:nvPr/>
          </p:nvSpPr>
          <p:spPr>
            <a:xfrm>
              <a:off x="4812791" y="12222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23687" y="1196352"/>
              <a:ext cx="2198750" cy="6090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0035" y="1249679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60226" y="2011680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latin typeface="Cambria"/>
                <a:cs typeface="Cambria"/>
              </a:rPr>
              <a:t>Frișcă </a:t>
            </a:r>
            <a:r>
              <a:rPr sz="2000" dirty="0">
                <a:latin typeface="Cambria"/>
                <a:cs typeface="Cambria"/>
              </a:rPr>
              <a:t>/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Marcaje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12982" y="1005852"/>
            <a:ext cx="2820670" cy="609600"/>
            <a:chOff x="4812791" y="243852"/>
            <a:chExt cx="2820670" cy="609600"/>
          </a:xfrm>
        </p:grpSpPr>
        <p:sp>
          <p:nvSpPr>
            <p:cNvPr id="34" name="object 34"/>
            <p:cNvSpPr/>
            <p:nvPr/>
          </p:nvSpPr>
          <p:spPr>
            <a:xfrm>
              <a:off x="4812791" y="269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0995" y="243852"/>
              <a:ext cx="2605658" cy="609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60035" y="2971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860226" y="10591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300"/>
              </a:spcBef>
            </a:pPr>
            <a:r>
              <a:rPr sz="2000" b="0" spc="-10" dirty="0">
                <a:solidFill>
                  <a:srgbClr val="000000"/>
                </a:solidFill>
                <a:latin typeface="Cambria"/>
                <a:cs typeface="Cambria"/>
              </a:rPr>
              <a:t>Fructe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/</a:t>
            </a:r>
            <a:r>
              <a:rPr sz="2000" b="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Prezentare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7800"/>
            <a:ext cx="10058400" cy="4828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9390" marR="27317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Cambria"/>
                <a:cs typeface="Cambria"/>
              </a:rPr>
              <a:t>start with</a:t>
            </a:r>
            <a:r>
              <a:rPr sz="2800" b="1" i="1" spc="-5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needs 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do</a:t>
            </a:r>
            <a:r>
              <a:rPr sz="2800" b="1" i="1" spc="-15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less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i="1" spc="-5" dirty="0">
                <a:latin typeface="Cambria"/>
                <a:cs typeface="Cambria"/>
              </a:rPr>
              <a:t>design with</a:t>
            </a:r>
            <a:r>
              <a:rPr sz="2800" b="1" i="1" spc="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data</a:t>
            </a:r>
            <a:endParaRPr sz="2800" b="1" dirty="0">
              <a:latin typeface="Cambria"/>
              <a:cs typeface="Cambria"/>
            </a:endParaRPr>
          </a:p>
          <a:p>
            <a:pPr marL="1351915" marR="1345565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do the hard work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to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make it simple  </a:t>
            </a:r>
            <a:r>
              <a:rPr sz="2800" b="1" i="1" spc="-10" dirty="0">
                <a:latin typeface="Cambria"/>
                <a:cs typeface="Cambria"/>
              </a:rPr>
              <a:t>iterate. then iterate</a:t>
            </a:r>
            <a:r>
              <a:rPr sz="2800" b="1" i="1" spc="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again</a:t>
            </a:r>
            <a:endParaRPr sz="2800" b="1" dirty="0">
              <a:latin typeface="Cambria"/>
              <a:cs typeface="Cambria"/>
            </a:endParaRPr>
          </a:p>
          <a:p>
            <a:pPr marL="2492375" marR="2486025" indent="-4445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build for inclusion  </a:t>
            </a:r>
            <a:r>
              <a:rPr sz="2800" b="1" i="1" spc="-10" dirty="0">
                <a:latin typeface="Cambria"/>
                <a:cs typeface="Cambria"/>
              </a:rPr>
              <a:t>understand</a:t>
            </a:r>
            <a:r>
              <a:rPr sz="2800" b="1" i="1" spc="-30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context</a:t>
            </a:r>
            <a:endParaRPr sz="2800" b="1" dirty="0">
              <a:latin typeface="Cambria"/>
              <a:cs typeface="Cambria"/>
            </a:endParaRPr>
          </a:p>
          <a:p>
            <a:pPr marL="1386840" marR="1381760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build digital services, not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Websites  </a:t>
            </a:r>
            <a:r>
              <a:rPr sz="2800" b="1" i="1" spc="-5" dirty="0">
                <a:latin typeface="Cambria"/>
                <a:cs typeface="Cambria"/>
              </a:rPr>
              <a:t>be </a:t>
            </a:r>
            <a:r>
              <a:rPr sz="2800" b="1" i="1" spc="-10" dirty="0">
                <a:latin typeface="Cambria"/>
                <a:cs typeface="Cambria"/>
              </a:rPr>
              <a:t>consistent, not</a:t>
            </a:r>
            <a:r>
              <a:rPr sz="2800" b="1" i="1" spc="2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uniform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make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things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open; it makes things</a:t>
            </a:r>
            <a:r>
              <a:rPr sz="2800" b="1" i="1" spc="2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better</a:t>
            </a:r>
            <a:endParaRPr sz="28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554176"/>
            <a:ext cx="7620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A</a:t>
            </a:r>
            <a:r>
              <a:rPr sz="4000" b="1" spc="-5" dirty="0" err="1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rhitecturi</a:t>
            </a:r>
            <a:r>
              <a:rPr sz="4000" b="1" spc="-5" dirty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:</a:t>
            </a:r>
            <a:r>
              <a:rPr sz="4000" b="1" spc="-50" dirty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Candara"/>
              </a:rPr>
              <a:t>principii</a:t>
            </a:r>
            <a:endParaRPr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133600"/>
            <a:ext cx="9982200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9390" marR="2731770" algn="ctr">
              <a:lnSpc>
                <a:spcPct val="100000"/>
              </a:lnSpc>
              <a:spcBef>
                <a:spcPts val="95"/>
              </a:spcBef>
            </a:pPr>
            <a:r>
              <a:rPr lang="ro-RO" sz="3200" b="1" dirty="0" smtClean="0"/>
              <a:t>"keep it simple stupid" </a:t>
            </a:r>
            <a:r>
              <a:rPr lang="en-US" sz="3200" b="1" dirty="0" smtClean="0"/>
              <a:t>“</a:t>
            </a:r>
            <a:r>
              <a:rPr lang="vi-VN" sz="3200" b="1" dirty="0" smtClean="0"/>
              <a:t>păstrați-l simplu prost</a:t>
            </a:r>
            <a:r>
              <a:rPr lang="en-US" sz="3200" b="1" dirty="0" smtClean="0"/>
              <a:t> “</a:t>
            </a:r>
            <a:r>
              <a:rPr lang="ro-RO" sz="3200" b="1" dirty="0" smtClean="0"/>
              <a:t>=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(</a:t>
            </a:r>
            <a:r>
              <a:rPr lang="en-US" sz="3200" b="1" dirty="0" err="1" smtClean="0">
                <a:solidFill>
                  <a:srgbClr val="0000FF"/>
                </a:solidFill>
              </a:rPr>
              <a:t>syn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ro-RO" sz="3200" b="1" dirty="0" smtClean="0">
                <a:solidFill>
                  <a:srgbClr val="0000FF"/>
                </a:solidFill>
              </a:rPr>
              <a:t>Ține-l scurt și simplu, păstrează-l simplu și direct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685800"/>
            <a:ext cx="8915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A</a:t>
            </a:r>
            <a:r>
              <a:rPr sz="4000" b="1" spc="-5" dirty="0" err="1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rhitecturi</a:t>
            </a:r>
            <a:r>
              <a:rPr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:</a:t>
            </a:r>
            <a:r>
              <a:rPr lang="en-US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alt </a:t>
            </a:r>
            <a:r>
              <a:rPr sz="4000" b="1" spc="-50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sz="4000" b="1" spc="-5" dirty="0" err="1" smtClean="0">
                <a:latin typeface="Verdana" pitchFamily="34" charset="0"/>
                <a:ea typeface="Verdana" pitchFamily="34" charset="0"/>
                <a:cs typeface="Candara"/>
              </a:rPr>
              <a:t>principi</a:t>
            </a:r>
            <a:r>
              <a:rPr lang="en-US" sz="4000" b="1" spc="-5" dirty="0" err="1" smtClean="0">
                <a:latin typeface="Verdana" pitchFamily="34" charset="0"/>
                <a:ea typeface="Verdana" pitchFamily="34" charset="0"/>
                <a:cs typeface="Candara"/>
              </a:rPr>
              <a:t>u</a:t>
            </a:r>
            <a:r>
              <a:rPr lang="ro-MO" sz="4000" b="1" spc="-5" dirty="0" smtClean="0">
                <a:latin typeface="Verdana" pitchFamily="34" charset="0"/>
                <a:ea typeface="Verdana" pitchFamily="34" charset="0"/>
                <a:cs typeface="Candara"/>
              </a:rPr>
              <a:t>l</a:t>
            </a:r>
            <a:r>
              <a:rPr lang="en-US" sz="4000" b="1" spc="-5" dirty="0" smtClean="0"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lang="en-US" sz="4000" b="1" spc="-5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Candara"/>
              </a:rPr>
              <a:t>KISS</a:t>
            </a:r>
            <a:endParaRPr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0"/>
            <a:ext cx="861974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0" y="0"/>
            <a:ext cx="42672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spc="-15" dirty="0" err="1" smtClean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3200" b="1" spc="-15" dirty="0" err="1" smtClean="0">
                <a:solidFill>
                  <a:srgbClr val="0000FF"/>
                </a:solidFill>
                <a:latin typeface="Cambria"/>
                <a:cs typeface="Cambria"/>
              </a:rPr>
              <a:t>voluția</a:t>
            </a:r>
            <a:r>
              <a:rPr sz="3200" b="1" spc="-1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manierei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  </a:t>
            </a:r>
            <a:r>
              <a:rPr sz="3200" b="1" spc="-15" dirty="0">
                <a:solidFill>
                  <a:srgbClr val="0000FF"/>
                </a:solidFill>
                <a:latin typeface="Cambria"/>
                <a:cs typeface="Cambria"/>
              </a:rPr>
              <a:t>dezvoltare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a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produselor 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digitale </a:t>
            </a:r>
            <a:r>
              <a:rPr sz="3200" b="1" spc="-15" dirty="0">
                <a:solidFill>
                  <a:srgbClr val="000000"/>
                </a:solidFill>
                <a:latin typeface="Cambria"/>
                <a:cs typeface="Cambria"/>
              </a:rPr>
              <a:t>(software)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b="1" spc="-5" dirty="0">
                <a:solidFill>
                  <a:srgbClr val="000000"/>
                </a:solidFill>
                <a:latin typeface="Cambria"/>
                <a:cs typeface="Cambria"/>
              </a:rPr>
              <a:t>Alan </a:t>
            </a:r>
            <a:r>
              <a:rPr sz="3200" b="1" dirty="0">
                <a:solidFill>
                  <a:srgbClr val="000000"/>
                </a:solidFill>
                <a:latin typeface="Cambria"/>
                <a:cs typeface="Cambria"/>
              </a:rPr>
              <a:t>Cooper </a:t>
            </a:r>
            <a:r>
              <a:rPr sz="3200" b="1" i="1" spc="-5" dirty="0">
                <a:solidFill>
                  <a:srgbClr val="000000"/>
                </a:solidFill>
                <a:latin typeface="Cambria"/>
                <a:cs typeface="Cambria"/>
              </a:rPr>
              <a:t>et al.</a:t>
            </a:r>
            <a:r>
              <a:rPr sz="3200" b="1" spc="-5" dirty="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sz="3200" b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Cambria"/>
                <a:cs typeface="Cambria"/>
              </a:rPr>
              <a:t>2014</a:t>
            </a:r>
            <a:endParaRPr sz="3200" b="1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826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/</a:t>
            </a:r>
            <a:r>
              <a:rPr lang="en-US" sz="1600" dirty="0" err="1" smtClean="0"/>
              <a:t>Livrare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838200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28956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4800600"/>
            <a:ext cx="99060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9200" y="5257800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Drept</a:t>
            </a:r>
            <a:r>
              <a:rPr lang="en-US" sz="1600" dirty="0" smtClean="0"/>
              <a:t>/</a:t>
            </a:r>
            <a:r>
              <a:rPr lang="en-US" sz="1600" dirty="0" err="1" smtClean="0"/>
              <a:t>Ordin</a:t>
            </a:r>
            <a:endParaRPr lang="en-US" sz="1600" dirty="0"/>
          </a:p>
        </p:txBody>
      </p:sp>
      <p:sp>
        <p:nvSpPr>
          <p:cNvPr id="13" name="Down Arrow 12"/>
          <p:cNvSpPr/>
          <p:nvPr/>
        </p:nvSpPr>
        <p:spPr>
          <a:xfrm>
            <a:off x="2590800" y="5181600"/>
            <a:ext cx="152400" cy="38100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8600"/>
            <a:ext cx="8458200" cy="641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în</a:t>
            </a:r>
            <a:r>
              <a:rPr sz="32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cerințe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funcționale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impuse de</a:t>
            </a:r>
            <a:r>
              <a:rPr sz="3200" b="1" spc="-7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clienți</a:t>
            </a:r>
            <a:r>
              <a:rPr sz="3200" b="1" spc="-5" dirty="0">
                <a:latin typeface="Cambria"/>
                <a:cs typeface="Cambria"/>
              </a:rPr>
              <a:t>, 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 err="1" smtClean="0">
                <a:solidFill>
                  <a:srgbClr val="00B0F0"/>
                </a:solidFill>
                <a:latin typeface="Cambria"/>
                <a:cs typeface="Cambria"/>
              </a:rPr>
              <a:t>vizitatori</a:t>
            </a: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,  </a:t>
            </a:r>
            <a:endParaRPr lang="ro-MO" sz="3200" b="1" spc="-5" dirty="0" smtClean="0">
              <a:solidFill>
                <a:srgbClr val="00B0F0"/>
              </a:solidFill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 err="1" smtClean="0">
                <a:latin typeface="Cambria"/>
                <a:cs typeface="Cambria"/>
              </a:rPr>
              <a:t>concurență</a:t>
            </a:r>
            <a:r>
              <a:rPr sz="3200" b="1" spc="-5" dirty="0">
                <a:latin typeface="Cambria"/>
                <a:cs typeface="Cambria"/>
              </a:rPr>
              <a:t>,</a:t>
            </a:r>
            <a:endParaRPr sz="3200" b="1" dirty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factori </a:t>
            </a:r>
            <a:r>
              <a:rPr sz="3200" b="1" spc="-5" dirty="0" err="1">
                <a:solidFill>
                  <a:srgbClr val="00B050"/>
                </a:solidFill>
                <a:latin typeface="Cambria"/>
                <a:cs typeface="Cambria"/>
              </a:rPr>
              <a:t>decizionali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endParaRPr lang="ro-MO" sz="3200" b="1" spc="-5" dirty="0" smtClean="0">
              <a:solidFill>
                <a:srgbClr val="00B050"/>
              </a:solidFill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(</a:t>
            </a:r>
            <a:r>
              <a:rPr sz="3200" b="1" spc="-5" dirty="0">
                <a:latin typeface="Cambria"/>
                <a:cs typeface="Cambria"/>
              </a:rPr>
              <a:t>management),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err="1" smtClean="0">
                <a:latin typeface="Cambria"/>
                <a:cs typeface="Cambria"/>
              </a:rPr>
              <a:t>evoluție</a:t>
            </a:r>
            <a:r>
              <a:rPr sz="3200" b="1" spc="-15" dirty="0" smtClean="0">
                <a:latin typeface="Cambria"/>
                <a:cs typeface="Cambria"/>
              </a:rPr>
              <a:t> </a:t>
            </a:r>
            <a:r>
              <a:rPr sz="3200" b="1" spc="-5" dirty="0" err="1" smtClean="0">
                <a:latin typeface="Cambria"/>
                <a:cs typeface="Cambria"/>
              </a:rPr>
              <a:t>socială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/</a:t>
            </a:r>
            <a:r>
              <a:rPr sz="3200" b="1" spc="-5" dirty="0" err="1" smtClean="0">
                <a:latin typeface="Cambria"/>
                <a:cs typeface="Cambria"/>
              </a:rPr>
              <a:t>tehnologică</a:t>
            </a:r>
            <a:r>
              <a:rPr sz="3200" b="1" spc="-5" dirty="0" smtClean="0">
                <a:latin typeface="Cambria"/>
                <a:cs typeface="Cambria"/>
              </a:rPr>
              <a:t>,</a:t>
            </a:r>
            <a:endParaRPr sz="3200" b="1" dirty="0" smtClean="0">
              <a:latin typeface="Cambria"/>
              <a:cs typeface="Cambria"/>
            </a:endParaRPr>
          </a:p>
          <a:p>
            <a:pPr marL="63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…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76200"/>
            <a:ext cx="7541895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 err="1">
                <a:solidFill>
                  <a:srgbClr val="0000FF"/>
                </a:solidFill>
                <a:latin typeface="Cambria"/>
                <a:cs typeface="Cambria"/>
              </a:rPr>
              <a:t>Atragerea</a:t>
            </a:r>
            <a:r>
              <a:rPr sz="32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 err="1" smtClean="0">
                <a:solidFill>
                  <a:srgbClr val="0000FF"/>
                </a:solidFill>
                <a:latin typeface="Cambria"/>
                <a:cs typeface="Cambria"/>
              </a:rPr>
              <a:t>experților</a:t>
            </a:r>
            <a:endParaRPr lang="en-US" sz="3200" b="1" spc="-5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– 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subject matter </a:t>
            </a:r>
            <a:r>
              <a:rPr sz="3200" b="1" i="1" spc="-10" dirty="0">
                <a:solidFill>
                  <a:srgbClr val="2A046E"/>
                </a:solidFill>
                <a:latin typeface="Cambria"/>
                <a:cs typeface="Cambria"/>
              </a:rPr>
              <a:t>expert </a:t>
            </a:r>
            <a:r>
              <a:rPr sz="3200" b="1" spc="-5" dirty="0">
                <a:latin typeface="Cambria"/>
                <a:cs typeface="Cambria"/>
              </a:rPr>
              <a:t>(SME) sau 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domain </a:t>
            </a:r>
            <a:r>
              <a:rPr sz="3200" b="1" i="1" spc="-10" dirty="0">
                <a:solidFill>
                  <a:srgbClr val="2A046E"/>
                </a:solidFill>
                <a:latin typeface="Cambria"/>
                <a:cs typeface="Cambria"/>
              </a:rPr>
              <a:t>expert</a:t>
            </a:r>
            <a:r>
              <a:rPr sz="3200" b="1" i="1" spc="8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–</a:t>
            </a:r>
            <a:endParaRPr sz="3200" b="1" dirty="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în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domeniul</a:t>
            </a:r>
            <a:r>
              <a:rPr sz="32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problemei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ce trebuie soluționată de aplicația</a:t>
            </a:r>
            <a:r>
              <a:rPr sz="3200" b="1" spc="-2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95400"/>
            <a:ext cx="8316062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în</a:t>
            </a:r>
            <a:r>
              <a:rPr sz="32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factori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calitativi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marL="2731770" marR="2726690" algn="ctr">
              <a:lnSpc>
                <a:spcPct val="100000"/>
              </a:lnSpc>
            </a:pPr>
            <a:r>
              <a:rPr sz="3200" b="1" spc="-10" dirty="0">
                <a:latin typeface="Cambria"/>
                <a:cs typeface="Cambria"/>
              </a:rPr>
              <a:t>ut</a:t>
            </a:r>
            <a:r>
              <a:rPr sz="3200" b="1" dirty="0">
                <a:latin typeface="Cambria"/>
                <a:cs typeface="Cambria"/>
              </a:rPr>
              <a:t>i</a:t>
            </a:r>
            <a:r>
              <a:rPr sz="3200" b="1" spc="-10" dirty="0">
                <a:latin typeface="Cambria"/>
                <a:cs typeface="Cambria"/>
              </a:rPr>
              <a:t>liza</a:t>
            </a:r>
            <a:r>
              <a:rPr sz="3200" b="1" dirty="0">
                <a:latin typeface="Cambria"/>
                <a:cs typeface="Cambria"/>
              </a:rPr>
              <a:t>b</a:t>
            </a:r>
            <a:r>
              <a:rPr sz="3200" b="1" spc="-5" dirty="0">
                <a:latin typeface="Cambria"/>
                <a:cs typeface="Cambria"/>
              </a:rPr>
              <a:t>ilit</a:t>
            </a:r>
            <a:r>
              <a:rPr sz="3200" b="1" dirty="0">
                <a:latin typeface="Cambria"/>
                <a:cs typeface="Cambria"/>
              </a:rPr>
              <a:t>a</a:t>
            </a:r>
            <a:r>
              <a:rPr sz="3200" b="1" spc="-10" dirty="0">
                <a:latin typeface="Cambria"/>
                <a:cs typeface="Cambria"/>
              </a:rPr>
              <a:t>te  </a:t>
            </a:r>
            <a:r>
              <a:rPr sz="3200" b="1" spc="-5" dirty="0">
                <a:latin typeface="Cambria"/>
                <a:cs typeface="Cambria"/>
              </a:rPr>
              <a:t>performanță  securitate</a:t>
            </a:r>
            <a:endParaRPr sz="3200" b="1" dirty="0">
              <a:latin typeface="Cambria"/>
              <a:cs typeface="Cambria"/>
            </a:endParaRPr>
          </a:p>
          <a:p>
            <a:pPr marL="1641475" marR="1635125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refolosire a datelor/codului  etc.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55407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3200" b="1" spc="1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calcul:</a:t>
            </a:r>
            <a:endParaRPr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aspecte</a:t>
            </a:r>
            <a:r>
              <a:rPr sz="3200" b="1" spc="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tehn(olog)ice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platforma hardware/software (sistem de operare) </a:t>
            </a:r>
            <a:endParaRPr lang="ro-MO" sz="3200" b="1" spc="-5" dirty="0" smtClean="0">
              <a:latin typeface="Arial" pitchFamily="34" charset="0"/>
              <a:cs typeface="Arial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infrastructura</a:t>
            </a:r>
            <a:r>
              <a:rPr sz="32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i="1" spc="-5" dirty="0">
                <a:latin typeface="Arial" pitchFamily="34" charset="0"/>
                <a:cs typeface="Arial" pitchFamily="34" charset="0"/>
              </a:rPr>
              <a:t>middleware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497205" marR="490855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servicii disponibile – </a:t>
            </a:r>
            <a:r>
              <a:rPr sz="3200" b="1" i="1" spc="-10" dirty="0">
                <a:latin typeface="Arial" pitchFamily="34" charset="0"/>
                <a:cs typeface="Arial" pitchFamily="34" charset="0"/>
              </a:rPr>
              <a:t>e.g.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,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via API-uri publice  limbaj(e) de</a:t>
            </a:r>
            <a:r>
              <a:rPr sz="3200" b="1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programare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sisteme tradiționale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(</a:t>
            </a:r>
            <a:r>
              <a:rPr sz="3200" b="1" i="1" spc="-5" dirty="0">
                <a:latin typeface="Arial" pitchFamily="34" charset="0"/>
                <a:cs typeface="Arial" pitchFamily="34" charset="0"/>
              </a:rPr>
              <a:t>legacy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)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905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…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09600"/>
            <a:ext cx="8229600" cy="5454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Inițial: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oferirea funcționalităților esențiale – </a:t>
            </a:r>
            <a:r>
              <a:rPr sz="3200" b="1" i="1" spc="-5" dirty="0">
                <a:latin typeface="Cambria"/>
                <a:cs typeface="Cambria"/>
              </a:rPr>
              <a:t>less is</a:t>
            </a:r>
            <a:r>
              <a:rPr sz="3200" b="1" i="1" spc="60" dirty="0">
                <a:latin typeface="Cambria"/>
                <a:cs typeface="Cambria"/>
              </a:rPr>
              <a:t> </a:t>
            </a:r>
            <a:r>
              <a:rPr sz="3200" b="1" i="1" spc="-5" dirty="0" smtClean="0">
                <a:latin typeface="Cambria"/>
                <a:cs typeface="Cambria"/>
              </a:rPr>
              <a:t>more</a:t>
            </a:r>
            <a:endParaRPr lang="en-US" sz="3200" b="1" i="1" spc="-5" dirty="0" smtClean="0">
              <a:latin typeface="Cambria"/>
              <a:cs typeface="Cambria"/>
            </a:endParaRPr>
          </a:p>
          <a:p>
            <a:pPr marL="2247265" marR="2240915" indent="1905" algn="ctr">
              <a:lnSpc>
                <a:spcPct val="100000"/>
              </a:lnSpc>
              <a:spcBef>
                <a:spcPts val="95"/>
              </a:spcBef>
            </a:pPr>
            <a:endParaRPr lang="en-US" sz="3200" b="1" spc="-5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marL="2247265" marR="2240915" indent="1905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5" dirty="0" smtClean="0">
                <a:solidFill>
                  <a:srgbClr val="0000FF"/>
                </a:solidFill>
                <a:latin typeface="Cambria"/>
                <a:cs typeface="Cambria"/>
              </a:rPr>
              <a:t>Versiuni ulterioare:  </a:t>
            </a:r>
            <a:r>
              <a:rPr lang="vi-VN" sz="3200" b="1" spc="-5" dirty="0" smtClean="0">
                <a:latin typeface="Cambria"/>
                <a:cs typeface="Cambria"/>
              </a:rPr>
              <a:t>extinderea aplicației</a:t>
            </a:r>
            <a:r>
              <a:rPr lang="vi-VN" sz="3200" b="1" spc="-85" dirty="0" smtClean="0">
                <a:latin typeface="Cambria"/>
                <a:cs typeface="Cambria"/>
              </a:rPr>
              <a:t> </a:t>
            </a:r>
            <a:r>
              <a:rPr lang="vi-VN" sz="3200" b="1" spc="-5" dirty="0" smtClean="0">
                <a:latin typeface="Cambria"/>
                <a:cs typeface="Cambria"/>
              </a:rPr>
              <a:t>Web</a:t>
            </a:r>
            <a:endParaRPr lang="vi-VN" sz="3200" b="1" dirty="0" smtClean="0">
              <a:latin typeface="Cambria"/>
              <a:cs typeface="Cambria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lang="vi-VN" sz="3200" b="1" spc="-5" dirty="0" smtClean="0">
                <a:latin typeface="Cambria"/>
                <a:cs typeface="Cambria"/>
              </a:rPr>
              <a:t>– uzual, via o interfață de </a:t>
            </a:r>
            <a:r>
              <a:rPr lang="vi-VN" sz="3200" b="1" spc="-10" dirty="0" smtClean="0">
                <a:latin typeface="Cambria"/>
                <a:cs typeface="Cambria"/>
              </a:rPr>
              <a:t>programare </a:t>
            </a:r>
            <a:r>
              <a:rPr lang="vi-VN" sz="3200" b="1" spc="-5" dirty="0" smtClean="0">
                <a:latin typeface="Cambria"/>
                <a:cs typeface="Cambria"/>
              </a:rPr>
              <a:t>(API) publică,  încurajând dezvoltarea de soluții propuse de</a:t>
            </a:r>
            <a:r>
              <a:rPr lang="vi-VN" sz="3200" b="1" spc="15" dirty="0" smtClean="0">
                <a:latin typeface="Cambria"/>
                <a:cs typeface="Cambria"/>
              </a:rPr>
              <a:t> </a:t>
            </a:r>
            <a:r>
              <a:rPr lang="vi-VN" sz="3200" b="1" spc="-5" dirty="0" smtClean="0">
                <a:latin typeface="Cambria"/>
                <a:cs typeface="Cambria"/>
              </a:rPr>
              <a:t>utilizatori</a:t>
            </a:r>
            <a:endParaRPr lang="vi-VN" sz="3200" b="1" dirty="0" smtClean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0"/>
            <a:ext cx="8779510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unei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arhitecturi software ia în</a:t>
            </a:r>
            <a:r>
              <a:rPr sz="3200" b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experiența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recurgerea la arhitecturi și platforme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existente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șabloane de proiectare (</a:t>
            </a:r>
            <a:r>
              <a:rPr sz="3200" b="1" i="1" spc="-5" dirty="0">
                <a:latin typeface="Cambria"/>
                <a:cs typeface="Cambria"/>
              </a:rPr>
              <a:t>design</a:t>
            </a:r>
            <a:r>
              <a:rPr sz="3200" b="1" i="1" spc="15" dirty="0">
                <a:latin typeface="Cambria"/>
                <a:cs typeface="Cambria"/>
              </a:rPr>
              <a:t> </a:t>
            </a:r>
            <a:r>
              <a:rPr sz="3200" b="1" i="1" spc="-5" dirty="0">
                <a:latin typeface="Cambria"/>
                <a:cs typeface="Cambria"/>
              </a:rPr>
              <a:t>patterns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soluții „la </a:t>
            </a:r>
            <a:r>
              <a:rPr sz="3200" b="1" dirty="0">
                <a:latin typeface="Cambria"/>
                <a:cs typeface="Cambria"/>
              </a:rPr>
              <a:t>cheie”: </a:t>
            </a:r>
            <a:r>
              <a:rPr sz="3200" b="1" spc="-5" dirty="0">
                <a:latin typeface="Cambria"/>
                <a:cs typeface="Cambria"/>
              </a:rPr>
              <a:t>biblioteci, </a:t>
            </a:r>
            <a:r>
              <a:rPr sz="3200" b="1" i="1" spc="-5" dirty="0">
                <a:latin typeface="Cambria"/>
                <a:cs typeface="Cambria"/>
              </a:rPr>
              <a:t>framework</a:t>
            </a:r>
            <a:r>
              <a:rPr sz="3200" b="1" spc="-5" dirty="0">
                <a:latin typeface="Cambria"/>
                <a:cs typeface="Cambria"/>
              </a:rPr>
              <a:t>-uri, instrumente,…  </a:t>
            </a:r>
            <a:r>
              <a:rPr sz="3200" b="1" spc="-10" dirty="0">
                <a:latin typeface="Cambria"/>
                <a:cs typeface="Cambria"/>
              </a:rPr>
              <a:t>management </a:t>
            </a:r>
            <a:r>
              <a:rPr sz="3200" b="1" spc="-5" dirty="0">
                <a:latin typeface="Cambria"/>
                <a:cs typeface="Cambria"/>
              </a:rPr>
              <a:t>de proiecte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etc</a:t>
            </a:r>
            <a:r>
              <a:rPr sz="3200" b="1" spc="-5" dirty="0" smtClean="0">
                <a:latin typeface="Cambria"/>
                <a:cs typeface="Cambria"/>
              </a:rPr>
              <a:t>.</a:t>
            </a:r>
            <a:r>
              <a:rPr lang="ro-MO" sz="3200" b="1" spc="-5" dirty="0" smtClean="0">
                <a:latin typeface="Cambria"/>
                <a:cs typeface="Cambria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ro-MO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Precum</a:t>
            </a:r>
            <a:r>
              <a:rPr lang="ro-MO" sz="3200" b="1" spc="-5" dirty="0" smtClean="0">
                <a:latin typeface="Cambria"/>
                <a:cs typeface="Cambria"/>
              </a:rPr>
              <a:t> </a:t>
            </a:r>
            <a:r>
              <a:rPr lang="en-US" sz="3200" b="1" spc="-5" dirty="0" err="1" smtClean="0">
                <a:solidFill>
                  <a:srgbClr val="00B050"/>
                </a:solidFill>
                <a:latin typeface="Cambria"/>
                <a:cs typeface="Cambria"/>
              </a:rPr>
              <a:t>Inclusiv</a:t>
            </a:r>
            <a:r>
              <a:rPr lang="en-US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ro-MO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 si</a:t>
            </a:r>
            <a:endParaRPr sz="3200" b="1" dirty="0">
              <a:solidFill>
                <a:srgbClr val="00B05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7661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De ce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dezvoltăm </a:t>
            </a:r>
            <a:r>
              <a:rPr sz="3600" b="1" spc="-10" dirty="0">
                <a:solidFill>
                  <a:srgbClr val="0000CC"/>
                </a:solidFill>
                <a:latin typeface="Cambria"/>
                <a:cs typeface="Cambria"/>
              </a:rPr>
              <a:t>aplicații</a:t>
            </a:r>
            <a:r>
              <a:rPr sz="3600" b="1" spc="-50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Web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COMPANIA XXXXXX </a:t>
            </a:r>
            <a:r>
              <a:rPr lang="vi-VN" sz="2000" dirty="0" smtClean="0"/>
              <a:t>oferă </a:t>
            </a:r>
            <a:r>
              <a:rPr lang="vi-VN" sz="2000" b="1" dirty="0" smtClean="0">
                <a:solidFill>
                  <a:srgbClr val="00B0F0"/>
                </a:solidFill>
              </a:rPr>
              <a:t>servicii de web development complexe și personalizate</a:t>
            </a:r>
            <a:r>
              <a:rPr lang="vi-VN" sz="2000" dirty="0" smtClean="0"/>
              <a:t>, pentru orice tip de </a:t>
            </a:r>
            <a:r>
              <a:rPr lang="vi-VN" sz="2000" b="1" dirty="0" smtClean="0">
                <a:solidFill>
                  <a:srgbClr val="00B0F0"/>
                </a:solidFill>
              </a:rPr>
              <a:t>proiect web</a:t>
            </a:r>
            <a:r>
              <a:rPr lang="vi-VN" sz="2000" dirty="0" smtClean="0"/>
              <a:t>. Indiferent dacă ai un website sau o aplicatie mai complexă, dacă vrei să creezi de la zero sau să upgradezi, avem soluția perfectă. Începând de la </a:t>
            </a:r>
            <a:r>
              <a:rPr lang="vi-VN" sz="2000" b="1" dirty="0" smtClean="0">
                <a:solidFill>
                  <a:srgbClr val="00B0F0"/>
                </a:solidFill>
              </a:rPr>
              <a:t>arhitectura informației</a:t>
            </a:r>
            <a:r>
              <a:rPr lang="vi-VN" sz="2000" dirty="0" smtClean="0"/>
              <a:t>, continuând cu limbaje de programare de actualitate și încheind cu testarea și asigurarea calității software, </a:t>
            </a:r>
            <a:r>
              <a:rPr lang="vi-VN" sz="2000" b="1" dirty="0" smtClean="0"/>
              <a:t>ÎȚI OFERIM SERVICII COMPLETE</a:t>
            </a:r>
            <a:r>
              <a:rPr lang="vi-VN" sz="2000" dirty="0" smtClean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cap="all" dirty="0" smtClean="0">
                <a:solidFill>
                  <a:srgbClr val="0000CC"/>
                </a:solidFill>
              </a:rPr>
              <a:t>CE PAȘI ÎI PARCURGEM </a:t>
            </a:r>
            <a:r>
              <a:rPr lang="vi-VN" b="1" cap="all" dirty="0" smtClean="0"/>
              <a:t>Î</a:t>
            </a:r>
            <a:r>
              <a:rPr lang="vi-VN" b="1" cap="all" dirty="0" smtClean="0">
                <a:solidFill>
                  <a:srgbClr val="FF0000"/>
                </a:solidFill>
              </a:rPr>
              <a:t>MPREUNĂ</a:t>
            </a:r>
          </a:p>
          <a:p>
            <a:r>
              <a:rPr lang="vi-VN" b="1" dirty="0" smtClean="0"/>
              <a:t>Echipa noastră vă oferă suport în </a:t>
            </a:r>
            <a:r>
              <a:rPr lang="vi-VN" b="1" u="sng" dirty="0" smtClean="0"/>
              <a:t>toate etapele </a:t>
            </a:r>
            <a:r>
              <a:rPr lang="vi-VN" b="1" dirty="0" smtClean="0">
                <a:solidFill>
                  <a:srgbClr val="0000CC"/>
                </a:solidFill>
              </a:rPr>
              <a:t>proiectului</a:t>
            </a:r>
            <a:r>
              <a:rPr lang="vi-VN" b="1" dirty="0" smtClean="0"/>
              <a:t>; de la site-uri de prezentare, la aplicatii web cu o </a:t>
            </a:r>
            <a:r>
              <a:rPr lang="vi-VN" b="1" dirty="0" smtClean="0">
                <a:solidFill>
                  <a:srgbClr val="0000CC"/>
                </a:solidFill>
              </a:rPr>
              <a:t>complexitate ridicată</a:t>
            </a:r>
            <a:r>
              <a:rPr lang="vi-VN" b="1" dirty="0" smtClean="0"/>
              <a:t>, livrăm cele mai bune </a:t>
            </a:r>
            <a:r>
              <a:rPr lang="vi-VN" b="1" dirty="0" smtClean="0">
                <a:solidFill>
                  <a:srgbClr val="00B050"/>
                </a:solidFill>
              </a:rPr>
              <a:t>soluții adaptate cerintelor dumneavoastră.</a:t>
            </a:r>
            <a:endParaRPr lang="vi-VN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915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04800"/>
            <a:ext cx="8662035" cy="610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client(i)</a:t>
            </a:r>
            <a:endParaRPr sz="28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mandatar</a:t>
            </a:r>
            <a:r>
              <a:rPr sz="2800" b="1" spc="-1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proxy</a:t>
            </a:r>
            <a:r>
              <a:rPr sz="2800" b="1" spc="-5" dirty="0"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  <a:p>
            <a:pPr marL="2178050" marR="2171700" indent="127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zid de </a:t>
            </a:r>
            <a:r>
              <a:rPr sz="2800" b="1" spc="-10" dirty="0">
                <a:latin typeface="Cambria"/>
                <a:cs typeface="Cambria"/>
              </a:rPr>
              <a:t>protecție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firewall</a:t>
            </a:r>
            <a:r>
              <a:rPr sz="2800" b="1" spc="-5" dirty="0">
                <a:latin typeface="Cambria"/>
                <a:cs typeface="Cambria"/>
              </a:rPr>
              <a:t>)  intermediar(i)</a:t>
            </a:r>
            <a:r>
              <a:rPr sz="2800" b="1" spc="-4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middleware</a:t>
            </a:r>
            <a:r>
              <a:rPr sz="2800" b="1" spc="-5" dirty="0">
                <a:latin typeface="Cambria"/>
                <a:cs typeface="Cambria"/>
              </a:rPr>
              <a:t>)  </a:t>
            </a: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</a:t>
            </a:r>
            <a:r>
              <a:rPr sz="2800" b="1" spc="-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 de aplicații</a:t>
            </a:r>
            <a:r>
              <a:rPr sz="28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cadre de lucru, biblioteci, </a:t>
            </a:r>
            <a:r>
              <a:rPr sz="2800" b="1" spc="-10" dirty="0">
                <a:latin typeface="Cambria"/>
                <a:cs typeface="Cambria"/>
              </a:rPr>
              <a:t>alte</a:t>
            </a:r>
            <a:r>
              <a:rPr sz="2800" b="1" spc="2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componente</a:t>
            </a:r>
            <a:endParaRPr sz="2800" b="1" dirty="0">
              <a:latin typeface="Cambria"/>
              <a:cs typeface="Cambria"/>
            </a:endParaRPr>
          </a:p>
          <a:p>
            <a:pPr marL="278765" marR="271145" algn="ctr">
              <a:lnSpc>
                <a:spcPct val="100000"/>
              </a:lnSpc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 de stocare persistentă </a:t>
            </a:r>
            <a:r>
              <a:rPr sz="2800" b="1" spc="-5" dirty="0">
                <a:latin typeface="Cambria"/>
                <a:cs typeface="Cambria"/>
              </a:rPr>
              <a:t>– 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baze de date  server(e) de conținut</a:t>
            </a:r>
            <a:r>
              <a:rPr sz="2800" b="1" spc="30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multimedia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server(e) de management al conținutului – 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CMS,</a:t>
            </a:r>
            <a:r>
              <a:rPr sz="2800" b="1" spc="7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wiki</a:t>
            </a:r>
            <a:endParaRPr sz="28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aplicații/sisteme tradiționale</a:t>
            </a:r>
            <a:r>
              <a:rPr sz="2800" b="1" spc="-2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legacy</a:t>
            </a:r>
            <a:r>
              <a:rPr sz="2800" b="1" spc="-5" dirty="0"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„</a:t>
            </a:r>
            <a:r>
              <a:rPr sz="3200" b="1" spc="-5" dirty="0">
                <a:latin typeface="Cambria"/>
                <a:cs typeface="Cambria"/>
              </a:rPr>
              <a:t>ingrediente”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tipice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17195"/>
            <a:ext cx="8001000" cy="1173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55980">
              <a:lnSpc>
                <a:spcPct val="1429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Esențialmente, de 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considerat:  </a:t>
            </a:r>
            <a: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/>
            </a:r>
            <a:b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sz="2800" b="1" spc="-5" dirty="0" err="1" smtClean="0">
                <a:solidFill>
                  <a:srgbClr val="000000"/>
                </a:solidFill>
                <a:latin typeface="Cambria"/>
                <a:cs typeface="Cambria"/>
              </a:rPr>
              <a:t>preluarea</a:t>
            </a:r>
            <a:r>
              <a:rPr sz="2800" b="1" spc="-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și dirijarea cererilor –</a:t>
            </a:r>
            <a:r>
              <a:rPr sz="2800" b="1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dispatch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588287"/>
            <a:ext cx="8074051" cy="332142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800" b="1" spc="-5" dirty="0">
                <a:latin typeface="Cambria"/>
                <a:cs typeface="Cambria"/>
              </a:rPr>
              <a:t>oferirea funcționalităților de </a:t>
            </a:r>
            <a:r>
              <a:rPr sz="2800" b="1" spc="-10" dirty="0">
                <a:latin typeface="Cambria"/>
                <a:cs typeface="Cambria"/>
              </a:rPr>
              <a:t>bază </a:t>
            </a:r>
            <a:r>
              <a:rPr sz="2800" b="1" spc="-5" dirty="0">
                <a:latin typeface="Cambria"/>
                <a:cs typeface="Cambria"/>
              </a:rPr>
              <a:t>– </a:t>
            </a:r>
            <a:r>
              <a:rPr sz="2800" b="1" i="1" spc="-10" dirty="0">
                <a:solidFill>
                  <a:srgbClr val="FF0000"/>
                </a:solidFill>
                <a:latin typeface="Cambria"/>
                <a:cs typeface="Cambria"/>
              </a:rPr>
              <a:t>core</a:t>
            </a:r>
            <a:r>
              <a:rPr sz="2800" b="1" i="1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services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800" b="1" spc="-5" dirty="0">
                <a:latin typeface="Cambria"/>
                <a:cs typeface="Cambria"/>
              </a:rPr>
              <a:t>asocierea dintre construcții/abstracțiuni</a:t>
            </a:r>
            <a:r>
              <a:rPr sz="2800" b="1" spc="5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software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(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obiecte) și </a:t>
            </a:r>
            <a:r>
              <a:rPr sz="2800" b="1" spc="-10" dirty="0">
                <a:latin typeface="Cambria"/>
                <a:cs typeface="Cambria"/>
              </a:rPr>
              <a:t>modele de </a:t>
            </a:r>
            <a:r>
              <a:rPr sz="2800" b="1" spc="-5" dirty="0">
                <a:latin typeface="Cambria"/>
                <a:cs typeface="Cambria"/>
              </a:rPr>
              <a:t>date –</a:t>
            </a:r>
            <a:r>
              <a:rPr sz="2800" b="1" spc="55" dirty="0"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mapping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Cambria"/>
                <a:cs typeface="Cambria"/>
              </a:rPr>
              <a:t>managementul datelor –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Cambria"/>
                <a:cs typeface="Cambria"/>
              </a:rPr>
              <a:t>monitorizarea și evaluarea sistemului –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mbria"/>
                <a:cs typeface="Cambria"/>
              </a:rPr>
              <a:t>metrics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09817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>
              <a:lnSpc>
                <a:spcPct val="100000"/>
              </a:lnSpc>
              <a:spcBef>
                <a:spcPts val="100"/>
              </a:spcBef>
            </a:pPr>
            <a:r>
              <a:rPr lang="ro-RO" sz="3600" b="1" dirty="0" smtClean="0">
                <a:solidFill>
                  <a:srgbClr val="FF0000"/>
                </a:solidFill>
              </a:rPr>
              <a:t>Componentele de baza ale arhitecturilor unei Aplicatii Web</a:t>
            </a:r>
            <a:endParaRPr sz="3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4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1447800"/>
            <a:ext cx="6765925" cy="2914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Server </a:t>
            </a: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de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aplicații</a:t>
            </a:r>
            <a:r>
              <a:rPr sz="3200" b="1" spc="-4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scop:</a:t>
            </a:r>
          </a:p>
          <a:p>
            <a:pPr marL="12065" marR="508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eficientizarea proceselor </a:t>
            </a:r>
            <a:r>
              <a:rPr sz="3200" b="1" dirty="0">
                <a:latin typeface="Cambria"/>
                <a:cs typeface="Cambria"/>
              </a:rPr>
              <a:t>de </a:t>
            </a:r>
            <a:r>
              <a:rPr sz="3200" b="1" spc="-5" dirty="0">
                <a:latin typeface="Cambria"/>
                <a:cs typeface="Cambria"/>
              </a:rPr>
              <a:t>dezvoltare  </a:t>
            </a:r>
            <a:r>
              <a:rPr sz="3200" b="1" dirty="0">
                <a:latin typeface="Cambria"/>
                <a:cs typeface="Cambria"/>
              </a:rPr>
              <a:t>a </a:t>
            </a:r>
            <a:r>
              <a:rPr sz="3200" b="1" spc="-5" dirty="0">
                <a:latin typeface="Cambria"/>
                <a:cs typeface="Cambria"/>
              </a:rPr>
              <a:t>aplicațiilor Web </a:t>
            </a:r>
            <a:r>
              <a:rPr sz="3200" b="1" dirty="0">
                <a:latin typeface="Cambria"/>
                <a:cs typeface="Cambria"/>
              </a:rPr>
              <a:t>de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anvergură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838200"/>
            <a:ext cx="5715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667000"/>
            <a:ext cx="8040370" cy="2806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simplifică invocarea de </a:t>
            </a:r>
            <a:r>
              <a:rPr sz="3200" b="1" spc="-5" dirty="0" err="1">
                <a:latin typeface="Cambria"/>
                <a:cs typeface="Cambria"/>
              </a:rPr>
              <a:t>programe</a:t>
            </a:r>
            <a:r>
              <a:rPr sz="3200" b="1" spc="-50" dirty="0">
                <a:latin typeface="Cambria"/>
                <a:cs typeface="Cambria"/>
              </a:rPr>
              <a:t> </a:t>
            </a:r>
            <a:endParaRPr lang="ro-MO" sz="3200" b="1" spc="-50" dirty="0" smtClean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0000CC"/>
                </a:solidFill>
                <a:latin typeface="Cambria"/>
                <a:cs typeface="Cambria"/>
              </a:rPr>
              <a:t>script</a:t>
            </a:r>
            <a:r>
              <a:rPr sz="3200" b="1" spc="-5" dirty="0">
                <a:solidFill>
                  <a:srgbClr val="0000CC"/>
                </a:solidFill>
                <a:latin typeface="Cambria"/>
                <a:cs typeface="Cambria"/>
              </a:rPr>
              <a:t>-uri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Webdings"/>
                <a:cs typeface="Webdings"/>
              </a:rPr>
              <a:t></a:t>
            </a:r>
            <a:r>
              <a:rPr sz="2800" b="1" spc="-10" dirty="0">
                <a:solidFill>
                  <a:srgbClr val="7030A0"/>
                </a:solidFill>
                <a:latin typeface="Cambria"/>
                <a:cs typeface="Cambria"/>
              </a:rPr>
              <a:t>generarea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de conținut dinamic </a:t>
            </a:r>
            <a:r>
              <a:rPr sz="2800" b="1" dirty="0">
                <a:solidFill>
                  <a:srgbClr val="7030A0"/>
                </a:solidFill>
                <a:latin typeface="Cambria"/>
                <a:cs typeface="Cambria"/>
              </a:rPr>
              <a:t>pe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partea de</a:t>
            </a:r>
            <a:r>
              <a:rPr sz="2800" b="1" spc="4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server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14400"/>
            <a:ext cx="58365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961" y="3356864"/>
            <a:ext cx="8335645" cy="2801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poate </a:t>
            </a:r>
            <a:r>
              <a:rPr sz="3200" b="1" dirty="0">
                <a:latin typeface="Cambria"/>
                <a:cs typeface="Cambria"/>
              </a:rPr>
              <a:t>fi </a:t>
            </a:r>
            <a:r>
              <a:rPr sz="3200" b="1" spc="-5" dirty="0">
                <a:latin typeface="Cambria"/>
                <a:cs typeface="Cambria"/>
              </a:rPr>
              <a:t>integrat în unul/mai multe servere</a:t>
            </a:r>
            <a:r>
              <a:rPr sz="3200" b="1" spc="3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2800" b="1" spc="-5" dirty="0">
                <a:latin typeface="Cambria"/>
                <a:cs typeface="Cambria"/>
              </a:rPr>
              <a:t>de asemenea, poate oferi propriul server 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sau </a:t>
            </a:r>
            <a:r>
              <a:rPr sz="2800" b="1" spc="-10" dirty="0">
                <a:latin typeface="Cambria"/>
                <a:cs typeface="Cambria"/>
              </a:rPr>
              <a:t>mediu </a:t>
            </a:r>
            <a:r>
              <a:rPr sz="2800" b="1" spc="-5" dirty="0">
                <a:latin typeface="Cambria"/>
                <a:cs typeface="Cambria"/>
              </a:rPr>
              <a:t>de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execuție</a:t>
            </a:r>
            <a:endParaRPr sz="28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447800"/>
            <a:ext cx="58365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325" y="3356864"/>
            <a:ext cx="8607425" cy="1929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poate </a:t>
            </a:r>
            <a:r>
              <a:rPr sz="3200" b="1" spc="-5" dirty="0">
                <a:latin typeface="Cambria"/>
                <a:cs typeface="Cambria"/>
              </a:rPr>
              <a:t>încuraja </a:t>
            </a:r>
            <a:r>
              <a:rPr sz="3200" b="1" dirty="0">
                <a:latin typeface="Cambria"/>
                <a:cs typeface="Cambria"/>
              </a:rPr>
              <a:t>sau impune o </a:t>
            </a:r>
            <a:r>
              <a:rPr sz="3200" b="1" spc="-5" dirty="0">
                <a:latin typeface="Cambria"/>
                <a:cs typeface="Cambria"/>
              </a:rPr>
              <a:t>viziune</a:t>
            </a:r>
            <a:r>
              <a:rPr sz="3200" b="1" spc="-11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arhitecturală  privind </a:t>
            </a:r>
            <a:r>
              <a:rPr sz="3200" b="1" dirty="0">
                <a:latin typeface="Cambria"/>
                <a:cs typeface="Cambria"/>
              </a:rPr>
              <a:t>dezvoltarea de </a:t>
            </a:r>
            <a:r>
              <a:rPr sz="3200" b="1" spc="-5" dirty="0">
                <a:latin typeface="Cambria"/>
                <a:cs typeface="Cambria"/>
              </a:rPr>
              <a:t>aplicații</a:t>
            </a:r>
            <a:r>
              <a:rPr sz="3200" b="1" spc="-6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284" y="550544"/>
            <a:ext cx="67113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arametrii</a:t>
            </a:r>
            <a:r>
              <a:rPr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4000" b="1" spc="-5" dirty="0" err="1">
                <a:solidFill>
                  <a:srgbClr val="0000FF"/>
                </a:solidFill>
                <a:latin typeface="Candara"/>
                <a:cs typeface="Candara"/>
              </a:rPr>
              <a:t>unui</a:t>
            </a:r>
            <a:r>
              <a:rPr sz="4000" b="1" spc="-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4000" b="1" spc="-5" dirty="0" err="1" smtClean="0">
                <a:solidFill>
                  <a:srgbClr val="00B050"/>
                </a:solidFill>
                <a:latin typeface="Candara"/>
                <a:cs typeface="Candara"/>
              </a:rPr>
              <a:t>P</a:t>
            </a:r>
            <a:r>
              <a:rPr sz="4000" b="1" spc="-5" dirty="0" err="1" smtClean="0">
                <a:solidFill>
                  <a:srgbClr val="00B050"/>
                </a:solidFill>
                <a:latin typeface="Candara"/>
                <a:cs typeface="Candara"/>
              </a:rPr>
              <a:t>roiect</a:t>
            </a:r>
            <a:r>
              <a:rPr sz="4000" b="1" spc="1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W</a:t>
            </a:r>
            <a:r>
              <a:rPr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eb</a:t>
            </a:r>
            <a:endParaRPr sz="4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1981200"/>
            <a:ext cx="441960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obiectiv</a:t>
            </a:r>
            <a:r>
              <a:rPr sz="3200" b="1" spc="-9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principal  </a:t>
            </a:r>
            <a:endParaRPr lang="ro-MO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526415" marR="5080" indent="-51435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durată</a:t>
            </a:r>
            <a:endParaRPr sz="3200" b="1" dirty="0">
              <a:latin typeface="Cambria"/>
              <a:cs typeface="Cambria"/>
            </a:endParaRPr>
          </a:p>
          <a:p>
            <a:pPr marL="571500" marR="566420" indent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cost  </a:t>
            </a:r>
            <a:endParaRPr lang="en-US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571500" marR="566420" indent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abordare</a:t>
            </a:r>
            <a:r>
              <a:rPr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tehnologii 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procese  rezultat</a:t>
            </a:r>
            <a:endParaRPr sz="3200" b="1" dirty="0">
              <a:latin typeface="Cambria"/>
              <a:cs typeface="Cambria"/>
            </a:endParaRPr>
          </a:p>
          <a:p>
            <a:pPr marL="700405" marR="178435" indent="-514350" algn="ctr">
              <a:lnSpc>
                <a:spcPct val="100000"/>
              </a:lnSpc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resurse </a:t>
            </a:r>
            <a:r>
              <a:rPr sz="3200" b="1" spc="-5" dirty="0" err="1">
                <a:solidFill>
                  <a:srgbClr val="FF3300"/>
                </a:solidFill>
                <a:latin typeface="Cambria"/>
                <a:cs typeface="Cambria"/>
              </a:rPr>
              <a:t>umane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endParaRPr lang="ro-MO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700405" marR="178435" indent="-514350" algn="ctr">
              <a:lnSpc>
                <a:spcPct val="100000"/>
              </a:lnSpc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profilul</a:t>
            </a:r>
            <a:r>
              <a:rPr sz="3200" b="1" spc="-70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echipei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6970" y="2748533"/>
            <a:ext cx="368935" cy="2240280"/>
          </a:xfrm>
          <a:custGeom>
            <a:avLst/>
            <a:gdLst/>
            <a:ahLst/>
            <a:cxnLst/>
            <a:rect l="l" t="t" r="r" b="b"/>
            <a:pathLst>
              <a:path w="368934" h="2240279">
                <a:moveTo>
                  <a:pt x="0" y="0"/>
                </a:moveTo>
                <a:lnTo>
                  <a:pt x="0" y="2239772"/>
                </a:lnTo>
                <a:lnTo>
                  <a:pt x="368426" y="2239772"/>
                </a:lnTo>
              </a:path>
              <a:path w="368934" h="2240279">
                <a:moveTo>
                  <a:pt x="0" y="0"/>
                </a:moveTo>
                <a:lnTo>
                  <a:pt x="0" y="880617"/>
                </a:lnTo>
                <a:lnTo>
                  <a:pt x="368426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6185" y="1389125"/>
            <a:ext cx="2682240" cy="401955"/>
          </a:xfrm>
          <a:custGeom>
            <a:avLst/>
            <a:gdLst/>
            <a:ahLst/>
            <a:cxnLst/>
            <a:rect l="l" t="t" r="r" b="b"/>
            <a:pathLst>
              <a:path w="2682240" h="401955">
                <a:moveTo>
                  <a:pt x="0" y="0"/>
                </a:moveTo>
                <a:lnTo>
                  <a:pt x="0" y="201040"/>
                </a:lnTo>
                <a:lnTo>
                  <a:pt x="2682240" y="201040"/>
                </a:lnTo>
                <a:lnTo>
                  <a:pt x="2682240" y="401954"/>
                </a:lnTo>
              </a:path>
            </a:pathLst>
          </a:custGeom>
          <a:ln w="25908">
            <a:solidFill>
              <a:srgbClr val="2C2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9782" y="2748533"/>
            <a:ext cx="333375" cy="2240280"/>
          </a:xfrm>
          <a:custGeom>
            <a:avLst/>
            <a:gdLst/>
            <a:ahLst/>
            <a:cxnLst/>
            <a:rect l="l" t="t" r="r" b="b"/>
            <a:pathLst>
              <a:path w="333375" h="2240279">
                <a:moveTo>
                  <a:pt x="0" y="0"/>
                </a:moveTo>
                <a:lnTo>
                  <a:pt x="0" y="2239772"/>
                </a:lnTo>
                <a:lnTo>
                  <a:pt x="333247" y="2239772"/>
                </a:lnTo>
              </a:path>
              <a:path w="333375" h="2240279">
                <a:moveTo>
                  <a:pt x="0" y="0"/>
                </a:moveTo>
                <a:lnTo>
                  <a:pt x="0" y="880617"/>
                </a:lnTo>
                <a:lnTo>
                  <a:pt x="333247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8273" y="1389125"/>
            <a:ext cx="59055" cy="401955"/>
          </a:xfrm>
          <a:custGeom>
            <a:avLst/>
            <a:gdLst/>
            <a:ahLst/>
            <a:cxnLst/>
            <a:rect l="l" t="t" r="r" b="b"/>
            <a:pathLst>
              <a:path w="59054" h="401955">
                <a:moveTo>
                  <a:pt x="58800" y="0"/>
                </a:moveTo>
                <a:lnTo>
                  <a:pt x="58800" y="201040"/>
                </a:lnTo>
                <a:lnTo>
                  <a:pt x="0" y="201040"/>
                </a:lnTo>
                <a:lnTo>
                  <a:pt x="0" y="401954"/>
                </a:lnTo>
              </a:path>
            </a:pathLst>
          </a:custGeom>
          <a:ln w="25908">
            <a:solidFill>
              <a:srgbClr val="2C2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297" y="2748533"/>
            <a:ext cx="351155" cy="880744"/>
          </a:xfrm>
          <a:custGeom>
            <a:avLst/>
            <a:gdLst/>
            <a:ahLst/>
            <a:cxnLst/>
            <a:rect l="l" t="t" r="r" b="b"/>
            <a:pathLst>
              <a:path w="351155" h="880745">
                <a:moveTo>
                  <a:pt x="0" y="0"/>
                </a:moveTo>
                <a:lnTo>
                  <a:pt x="0" y="880617"/>
                </a:lnTo>
                <a:lnTo>
                  <a:pt x="350774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83016" y="406946"/>
            <a:ext cx="4727575" cy="1397635"/>
            <a:chOff x="1783016" y="406946"/>
            <a:chExt cx="4727575" cy="1397635"/>
          </a:xfrm>
        </p:grpSpPr>
        <p:sp>
          <p:nvSpPr>
            <p:cNvPr id="8" name="object 8"/>
            <p:cNvSpPr/>
            <p:nvPr/>
          </p:nvSpPr>
          <p:spPr>
            <a:xfrm>
              <a:off x="1796034" y="1389125"/>
              <a:ext cx="2741295" cy="401955"/>
            </a:xfrm>
            <a:custGeom>
              <a:avLst/>
              <a:gdLst/>
              <a:ahLst/>
              <a:cxnLst/>
              <a:rect l="l" t="t" r="r" b="b"/>
              <a:pathLst>
                <a:path w="2741295" h="401955">
                  <a:moveTo>
                    <a:pt x="2741041" y="0"/>
                  </a:moveTo>
                  <a:lnTo>
                    <a:pt x="2741041" y="201040"/>
                  </a:lnTo>
                  <a:lnTo>
                    <a:pt x="0" y="201040"/>
                  </a:lnTo>
                  <a:lnTo>
                    <a:pt x="0" y="401954"/>
                  </a:lnTo>
                </a:path>
              </a:pathLst>
            </a:custGeom>
            <a:ln w="25908">
              <a:solidFill>
                <a:srgbClr val="2C2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2700" y="406946"/>
              <a:ext cx="3957447" cy="1041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9944" y="431291"/>
              <a:ext cx="3872483" cy="957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9944" y="431291"/>
              <a:ext cx="3872865" cy="957580"/>
            </a:xfrm>
            <a:custGeom>
              <a:avLst/>
              <a:gdLst/>
              <a:ahLst/>
              <a:cxnLst/>
              <a:rect l="l" t="t" r="r" b="b"/>
              <a:pathLst>
                <a:path w="3872865" h="957580">
                  <a:moveTo>
                    <a:pt x="0" y="957072"/>
                  </a:moveTo>
                  <a:lnTo>
                    <a:pt x="3872483" y="957072"/>
                  </a:lnTo>
                  <a:lnTo>
                    <a:pt x="3872483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26155" y="685927"/>
            <a:ext cx="302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echipa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proiectului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119" y="1764842"/>
            <a:ext cx="2423160" cy="1043940"/>
            <a:chOff x="579119" y="1764842"/>
            <a:chExt cx="2423160" cy="1043940"/>
          </a:xfrm>
        </p:grpSpPr>
        <p:sp>
          <p:nvSpPr>
            <p:cNvPr id="14" name="object 14"/>
            <p:cNvSpPr/>
            <p:nvPr/>
          </p:nvSpPr>
          <p:spPr>
            <a:xfrm>
              <a:off x="579119" y="1764842"/>
              <a:ext cx="2422779" cy="1043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3" y="1789176"/>
              <a:ext cx="2337816" cy="958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363" y="1789176"/>
              <a:ext cx="2338070" cy="958850"/>
            </a:xfrm>
            <a:custGeom>
              <a:avLst/>
              <a:gdLst/>
              <a:ahLst/>
              <a:cxnLst/>
              <a:rect l="l" t="t" r="r" b="b"/>
              <a:pathLst>
                <a:path w="2338070" h="958850">
                  <a:moveTo>
                    <a:pt x="0" y="958596"/>
                  </a:moveTo>
                  <a:lnTo>
                    <a:pt x="2337816" y="958596"/>
                  </a:lnTo>
                  <a:lnTo>
                    <a:pt x="2337816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1570" y="2045334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management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59763" y="3124238"/>
            <a:ext cx="2069464" cy="1059180"/>
            <a:chOff x="1159763" y="3124238"/>
            <a:chExt cx="2069464" cy="1059180"/>
          </a:xfrm>
        </p:grpSpPr>
        <p:sp>
          <p:nvSpPr>
            <p:cNvPr id="19" name="object 19"/>
            <p:cNvSpPr/>
            <p:nvPr/>
          </p:nvSpPr>
          <p:spPr>
            <a:xfrm>
              <a:off x="1162811" y="3124238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9763" y="3162312"/>
              <a:ext cx="2069211" cy="10206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055" y="3148584"/>
              <a:ext cx="1914144" cy="957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055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68297" y="3243834"/>
            <a:ext cx="159766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26060" marR="5080" indent="-213360">
              <a:lnSpc>
                <a:spcPts val="2530"/>
              </a:lnSpc>
              <a:spcBef>
                <a:spcPts val="475"/>
              </a:spcBef>
            </a:pP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r>
              <a:rPr sz="24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Project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Manager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02508" y="1764842"/>
            <a:ext cx="2339340" cy="1043940"/>
            <a:chOff x="3302508" y="1764842"/>
            <a:chExt cx="2339340" cy="1043940"/>
          </a:xfrm>
        </p:grpSpPr>
        <p:sp>
          <p:nvSpPr>
            <p:cNvPr id="25" name="object 25"/>
            <p:cNvSpPr/>
            <p:nvPr/>
          </p:nvSpPr>
          <p:spPr>
            <a:xfrm>
              <a:off x="3319272" y="1764842"/>
              <a:ext cx="2306954" cy="10435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2508" y="1964486"/>
              <a:ext cx="2338959" cy="6990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6516" y="1789176"/>
              <a:ext cx="2221991" cy="9585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66516" y="1789176"/>
              <a:ext cx="2222500" cy="958850"/>
            </a:xfrm>
            <a:custGeom>
              <a:avLst/>
              <a:gdLst/>
              <a:ahLst/>
              <a:cxnLst/>
              <a:rect l="l" t="t" r="r" b="b"/>
              <a:pathLst>
                <a:path w="2222500" h="958850">
                  <a:moveTo>
                    <a:pt x="0" y="958596"/>
                  </a:moveTo>
                  <a:lnTo>
                    <a:pt x="2221991" y="958596"/>
                  </a:lnTo>
                  <a:lnTo>
                    <a:pt x="2221991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11041" y="2045334"/>
            <a:ext cx="193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funcționalitate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4467" y="3124238"/>
            <a:ext cx="2258695" cy="1059180"/>
            <a:chOff x="3744467" y="3124238"/>
            <a:chExt cx="2258695" cy="1059180"/>
          </a:xfrm>
        </p:grpSpPr>
        <p:sp>
          <p:nvSpPr>
            <p:cNvPr id="31" name="object 31"/>
            <p:cNvSpPr/>
            <p:nvPr/>
          </p:nvSpPr>
          <p:spPr>
            <a:xfrm>
              <a:off x="3874007" y="3124238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4467" y="3162312"/>
              <a:ext cx="2258187" cy="10206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21251" y="3148584"/>
              <a:ext cx="1914144" cy="957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1251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53636" y="3243834"/>
            <a:ext cx="1852295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332105">
              <a:lnSpc>
                <a:spcPts val="2530"/>
              </a:lnSpc>
              <a:spcBef>
                <a:spcPts val="475"/>
              </a:spcBef>
            </a:pP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Software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eloper(s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*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74008" y="4483646"/>
            <a:ext cx="2028189" cy="1059180"/>
            <a:chOff x="3874008" y="4483646"/>
            <a:chExt cx="2028189" cy="1059180"/>
          </a:xfrm>
        </p:grpSpPr>
        <p:sp>
          <p:nvSpPr>
            <p:cNvPr id="37" name="object 37"/>
            <p:cNvSpPr/>
            <p:nvPr/>
          </p:nvSpPr>
          <p:spPr>
            <a:xfrm>
              <a:off x="3874008" y="4483646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93820" y="4521720"/>
              <a:ext cx="2008251" cy="10206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1252" y="4507991"/>
              <a:ext cx="1914144" cy="9570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21252" y="4507991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2"/>
                  </a:moveTo>
                  <a:lnTo>
                    <a:pt x="1914144" y="95707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02989" y="4603242"/>
            <a:ext cx="155321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16510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Multimedia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Desi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r(s)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942076" y="1764842"/>
            <a:ext cx="2541905" cy="1043940"/>
            <a:chOff x="5942076" y="1764842"/>
            <a:chExt cx="2541905" cy="1043940"/>
          </a:xfrm>
        </p:grpSpPr>
        <p:sp>
          <p:nvSpPr>
            <p:cNvPr id="43" name="object 43"/>
            <p:cNvSpPr/>
            <p:nvPr/>
          </p:nvSpPr>
          <p:spPr>
            <a:xfrm>
              <a:off x="5942076" y="1764842"/>
              <a:ext cx="2541651" cy="10435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89320" y="1789176"/>
              <a:ext cx="2456687" cy="9585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9320" y="1789176"/>
              <a:ext cx="2456815" cy="958850"/>
            </a:xfrm>
            <a:custGeom>
              <a:avLst/>
              <a:gdLst/>
              <a:ahLst/>
              <a:cxnLst/>
              <a:rect l="l" t="t" r="r" b="b"/>
              <a:pathLst>
                <a:path w="2456815" h="958850">
                  <a:moveTo>
                    <a:pt x="0" y="958596"/>
                  </a:moveTo>
                  <a:lnTo>
                    <a:pt x="2456687" y="958596"/>
                  </a:lnTo>
                  <a:lnTo>
                    <a:pt x="2456687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25285" y="2045334"/>
            <a:ext cx="198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(date)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556247" y="3124238"/>
            <a:ext cx="1999614" cy="1059180"/>
            <a:chOff x="6556247" y="3124238"/>
            <a:chExt cx="1999614" cy="1059180"/>
          </a:xfrm>
        </p:grpSpPr>
        <p:sp>
          <p:nvSpPr>
            <p:cNvPr id="48" name="object 48"/>
            <p:cNvSpPr/>
            <p:nvPr/>
          </p:nvSpPr>
          <p:spPr>
            <a:xfrm>
              <a:off x="6556247" y="3124238"/>
              <a:ext cx="1999106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29043" y="3162312"/>
              <a:ext cx="1520571" cy="10206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03491" y="3148584"/>
              <a:ext cx="1914144" cy="9570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3491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039102" y="3243834"/>
            <a:ext cx="1045844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86995" marR="5080" indent="-74930">
              <a:lnSpc>
                <a:spcPts val="2530"/>
              </a:lnSpc>
              <a:spcBef>
                <a:spcPts val="475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main  Expert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556247" y="4483646"/>
            <a:ext cx="1999614" cy="1059180"/>
            <a:chOff x="6556247" y="4483646"/>
            <a:chExt cx="1999614" cy="1059180"/>
          </a:xfrm>
        </p:grpSpPr>
        <p:sp>
          <p:nvSpPr>
            <p:cNvPr id="54" name="object 54"/>
            <p:cNvSpPr/>
            <p:nvPr/>
          </p:nvSpPr>
          <p:spPr>
            <a:xfrm>
              <a:off x="6556247" y="4483646"/>
              <a:ext cx="1999106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63511" y="4521720"/>
              <a:ext cx="1650111" cy="102068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03491" y="4507991"/>
              <a:ext cx="1914144" cy="9570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03491" y="4507991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2"/>
                  </a:moveTo>
                  <a:lnTo>
                    <a:pt x="1914144" y="95707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973316" y="4603242"/>
            <a:ext cx="117729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2400" marR="5080" indent="-140335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Busin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ess 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Expert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0" y="6019800"/>
            <a:ext cx="896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75" b="1" spc="-15" baseline="25525" dirty="0">
                <a:solidFill>
                  <a:srgbClr val="FF3300"/>
                </a:solidFill>
                <a:latin typeface="Cambria"/>
                <a:cs typeface="Cambria"/>
              </a:rPr>
              <a:t>*</a:t>
            </a:r>
            <a:r>
              <a:rPr sz="2800" b="1" i="1" spc="-10" dirty="0">
                <a:latin typeface="Cambria"/>
                <a:cs typeface="Cambria"/>
              </a:rPr>
              <a:t>frontend </a:t>
            </a:r>
            <a:r>
              <a:rPr sz="2800" spc="-5" dirty="0">
                <a:latin typeface="Cambria"/>
                <a:cs typeface="Cambria"/>
              </a:rPr>
              <a:t>sau </a:t>
            </a:r>
            <a:r>
              <a:rPr sz="2800" b="1" i="1" spc="-15" dirty="0">
                <a:latin typeface="Cambria"/>
                <a:cs typeface="Cambria"/>
              </a:rPr>
              <a:t>backend </a:t>
            </a:r>
            <a:r>
              <a:rPr sz="2800" spc="-5" dirty="0">
                <a:latin typeface="Cambria"/>
                <a:cs typeface="Cambria"/>
              </a:rPr>
              <a:t>sau </a:t>
            </a:r>
            <a:r>
              <a:rPr sz="2800" b="1" i="1" spc="-10" dirty="0">
                <a:latin typeface="Cambria"/>
                <a:cs typeface="Cambria"/>
              </a:rPr>
              <a:t>full-stack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latin typeface="Cambria"/>
                <a:cs typeface="Cambria"/>
              </a:rPr>
              <a:t>frontend </a:t>
            </a:r>
            <a:r>
              <a:rPr sz="2800" spc="-5" dirty="0">
                <a:latin typeface="Cambria"/>
                <a:cs typeface="Cambria"/>
              </a:rPr>
              <a:t>+</a:t>
            </a:r>
            <a:r>
              <a:rPr sz="2800" spc="145" dirty="0">
                <a:latin typeface="Cambria"/>
                <a:cs typeface="Cambria"/>
              </a:rPr>
              <a:t> </a:t>
            </a:r>
            <a:r>
              <a:rPr sz="2800" i="1" spc="-15" dirty="0">
                <a:latin typeface="Cambria"/>
                <a:cs typeface="Cambria"/>
              </a:rPr>
              <a:t>backend</a:t>
            </a:r>
            <a:r>
              <a:rPr sz="2800" spc="-15" dirty="0" smtClean="0">
                <a:latin typeface="Cambria"/>
                <a:cs typeface="Cambria"/>
              </a:rPr>
              <a:t>)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85800"/>
            <a:ext cx="8534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„Simplitatea </a:t>
            </a:r>
            <a:r>
              <a:rPr sz="3200" b="1" dirty="0">
                <a:solidFill>
                  <a:srgbClr val="FF0000"/>
                </a:solidFill>
                <a:latin typeface="Cambria"/>
                <a:cs typeface="Cambria"/>
              </a:rPr>
              <a:t>este o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complexitate</a:t>
            </a:r>
            <a:r>
              <a:rPr sz="3200" b="1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rezolvată.”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4788" y="2788869"/>
            <a:ext cx="3810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Constantin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Brâncuși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0"/>
            <a:ext cx="14150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Scop</a:t>
            </a:r>
            <a:endParaRPr sz="32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533400"/>
            <a:ext cx="6858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ro-MO"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CUM să </a:t>
            </a: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cre</a:t>
            </a:r>
            <a:r>
              <a:rPr lang="ro-MO"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ăm</a:t>
            </a:r>
            <a:r>
              <a:rPr sz="3200" b="1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 err="1">
                <a:solidFill>
                  <a:srgbClr val="0000CC"/>
                </a:solidFill>
                <a:latin typeface="Cambria"/>
                <a:cs typeface="Cambria"/>
              </a:rPr>
              <a:t>produse</a:t>
            </a:r>
            <a:r>
              <a:rPr sz="3200" b="1" spc="-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200" b="1" spc="-5" dirty="0" err="1" smtClean="0">
                <a:solidFill>
                  <a:srgbClr val="0000CC"/>
                </a:solidFill>
                <a:latin typeface="Cambria"/>
                <a:cs typeface="Cambria"/>
              </a:rPr>
              <a:t>digitale</a:t>
            </a:r>
            <a:r>
              <a:rPr lang="ro-MO" sz="3200" b="1" spc="-5" dirty="0" smtClean="0">
                <a:solidFill>
                  <a:srgbClr val="0000CC"/>
                </a:solidFill>
                <a:latin typeface="Cambria"/>
                <a:cs typeface="Cambria"/>
              </a:rPr>
              <a:t>?</a:t>
            </a:r>
            <a:r>
              <a:rPr sz="3200" b="1" spc="-5" dirty="0" smtClean="0">
                <a:solidFill>
                  <a:srgbClr val="0000CC"/>
                </a:solidFill>
                <a:latin typeface="Cambria"/>
                <a:cs typeface="Cambria"/>
              </a:rPr>
              <a:t> 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(recurgând la tehnologii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Web)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4" name="Picture 3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14800"/>
            <a:ext cx="7239000" cy="2743200"/>
          </a:xfrm>
          <a:prstGeom prst="rect">
            <a:avLst/>
          </a:prstGeom>
        </p:spPr>
      </p:pic>
      <p:pic>
        <p:nvPicPr>
          <p:cNvPr id="5" name="Picture 4" descr="WEB_PRO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8915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609600" y="1600200"/>
            <a:ext cx="8001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893470" y="514858"/>
            <a:ext cx="7869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În ce mod dezvoltăm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o </a:t>
            </a:r>
            <a:r>
              <a:rPr kumimoji="0" lang="ro-MO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A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plicație</a:t>
            </a:r>
            <a:r>
              <a:rPr kumimoji="0" lang="vi-VN" sz="3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Web?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Etape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în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2400" b="1" dirty="0" smtClean="0">
                <a:solidFill>
                  <a:srgbClr val="0000CC"/>
                </a:solidFill>
              </a:rPr>
              <a:t> software</a:t>
            </a: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Fiecare fază produce rezultatele preconizate, solicitate de următoarea fază din ciclul de viață.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Cerințele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sunt traduse în proiectare.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Codu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l este produs conform proiectului care se numește faza de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dezvoltare/implementar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e. După codifcare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urmează testarea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în raport cu cerințele defnite în etapa de analiză. După ce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aplicația începe a fi utilizată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urmează faza de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mentenanță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o-MO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1.  ANALIZA </a:t>
            </a:r>
            <a:r>
              <a:rPr lang="en-US" sz="2400" b="1" i="1" dirty="0" smtClean="0">
                <a:solidFill>
                  <a:srgbClr val="00B0F0"/>
                </a:solidFill>
              </a:rPr>
              <a:t>/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trebuie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făcut</a:t>
            </a:r>
            <a:r>
              <a:rPr lang="en-US" sz="2400" b="1" i="1" dirty="0" smtClean="0">
                <a:solidFill>
                  <a:srgbClr val="00B0F0"/>
                </a:solidFill>
              </a:rPr>
              <a:t>/</a:t>
            </a:r>
          </a:p>
          <a:p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fază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realizată</a:t>
            </a:r>
            <a:r>
              <a:rPr lang="en-US" sz="2400" dirty="0" smtClean="0"/>
              <a:t> de </a:t>
            </a:r>
            <a:r>
              <a:rPr lang="en-US" sz="2400" b="1" dirty="0" err="1" smtClean="0"/>
              <a:t>managerii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proiect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colaborare</a:t>
            </a:r>
            <a:r>
              <a:rPr lang="en-US" sz="2400" b="1" dirty="0" smtClean="0"/>
              <a:t> cu </a:t>
            </a:r>
            <a:r>
              <a:rPr lang="en-US" sz="2400" b="1" dirty="0" err="1" smtClean="0"/>
              <a:t>clienții</a:t>
            </a:r>
            <a:r>
              <a:rPr lang="en-US" sz="2400" dirty="0" smtClean="0"/>
              <a:t>.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etapă</a:t>
            </a:r>
            <a:r>
              <a:rPr lang="en-US" sz="2400" dirty="0" smtClean="0"/>
              <a:t> se </a:t>
            </a:r>
            <a:r>
              <a:rPr lang="en-US" sz="2400" dirty="0" err="1" smtClean="0"/>
              <a:t>răspunde</a:t>
            </a:r>
            <a:r>
              <a:rPr lang="en-US" sz="2400" dirty="0" smtClean="0"/>
              <a:t> la </a:t>
            </a:r>
            <a:r>
              <a:rPr lang="en-US" sz="2400" dirty="0" err="1" smtClean="0"/>
              <a:t>întrebări</a:t>
            </a:r>
            <a:r>
              <a:rPr lang="en-US" sz="2400" dirty="0" smtClean="0"/>
              <a:t> </a:t>
            </a:r>
            <a:r>
              <a:rPr lang="en-US" sz="2400" dirty="0" err="1" smtClean="0"/>
              <a:t>precum</a:t>
            </a:r>
            <a:r>
              <a:rPr lang="en-US" sz="2400" dirty="0" smtClean="0"/>
              <a:t>: </a:t>
            </a:r>
            <a:r>
              <a:rPr lang="en-US" sz="2400" b="1" i="1" dirty="0" smtClean="0">
                <a:solidFill>
                  <a:srgbClr val="0000CC"/>
                </a:solidFill>
              </a:rPr>
              <a:t>Este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oportună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dezvoltarea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aplicației</a:t>
            </a:r>
            <a:r>
              <a:rPr lang="en-US" sz="2400" b="1" i="1" dirty="0" smtClean="0">
                <a:solidFill>
                  <a:srgbClr val="0000CC"/>
                </a:solidFill>
              </a:rPr>
              <a:t>? Cine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va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utiliza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sistemul</a:t>
            </a:r>
            <a:r>
              <a:rPr lang="en-US" sz="2400" b="1" i="1" dirty="0" smtClean="0">
                <a:solidFill>
                  <a:srgbClr val="0000CC"/>
                </a:solidFill>
              </a:rPr>
              <a:t>? Cum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vor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utiliza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sistemul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datele</a:t>
            </a:r>
            <a:r>
              <a:rPr lang="en-US" sz="2400" b="1" i="1" dirty="0" smtClean="0">
                <a:solidFill>
                  <a:srgbClr val="0000CC"/>
                </a:solidFill>
              </a:rPr>
              <a:t> de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intrare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datele</a:t>
            </a:r>
            <a:r>
              <a:rPr lang="en-US" sz="2400" b="1" i="1" dirty="0" smtClean="0">
                <a:solidFill>
                  <a:srgbClr val="0000CC"/>
                </a:solidFill>
              </a:rPr>
              <a:t> de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ieșire</a:t>
            </a:r>
            <a:r>
              <a:rPr lang="en-US" sz="2400" b="1" i="1" dirty="0" smtClean="0">
                <a:solidFill>
                  <a:srgbClr val="0000CC"/>
                </a:solidFill>
              </a:rPr>
              <a:t> din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restricțiile</a:t>
            </a:r>
            <a:r>
              <a:rPr lang="en-US" sz="2400" b="1" i="1" dirty="0" smtClean="0">
                <a:solidFill>
                  <a:srgbClr val="0000CC"/>
                </a:solidFill>
              </a:rPr>
              <a:t>? Etc.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După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colectarea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datelor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și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găsirea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răspunsurilor</a:t>
            </a:r>
            <a:r>
              <a:rPr lang="en-US" sz="2400" dirty="0" smtClean="0"/>
              <a:t>, </a:t>
            </a:r>
            <a:r>
              <a:rPr lang="en-US" sz="2400" dirty="0" err="1" smtClean="0"/>
              <a:t>acestea</a:t>
            </a:r>
            <a:r>
              <a:rPr lang="en-US" sz="2400" dirty="0" smtClean="0"/>
              <a:t> </a:t>
            </a:r>
            <a:r>
              <a:rPr lang="en-US" sz="2400" dirty="0" err="1" smtClean="0"/>
              <a:t>vor</a:t>
            </a:r>
            <a:r>
              <a:rPr lang="en-US" sz="2400" dirty="0" smtClean="0"/>
              <a:t>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validate de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managerul</a:t>
            </a:r>
            <a:r>
              <a:rPr lang="en-US" sz="2400" b="1" i="1" dirty="0" smtClean="0">
                <a:solidFill>
                  <a:srgbClr val="FF0000"/>
                </a:solidFill>
              </a:rPr>
              <a:t> de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proiect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și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clienți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se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constitui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CAIETUL DE SARCINI</a:t>
            </a:r>
            <a:r>
              <a:rPr lang="en-US" sz="2400" b="1" i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2. PROIECTAREA  </a:t>
            </a:r>
            <a:r>
              <a:rPr lang="en-US" sz="3200" b="1" i="1" dirty="0" smtClean="0">
                <a:solidFill>
                  <a:srgbClr val="00B050"/>
                </a:solidFill>
              </a:rPr>
              <a:t>/cum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trebuie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făcut</a:t>
            </a:r>
            <a:r>
              <a:rPr lang="en-US" sz="3200" b="1" i="1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sz="3200" dirty="0" err="1" smtClean="0"/>
              <a:t>Dacă</a:t>
            </a:r>
            <a:r>
              <a:rPr lang="en-US" sz="3200" dirty="0" smtClean="0"/>
              <a:t> </a:t>
            </a:r>
            <a:r>
              <a:rPr lang="en-US" sz="3200" dirty="0" err="1" smtClean="0"/>
              <a:t>faza</a:t>
            </a:r>
            <a:r>
              <a:rPr lang="en-US" sz="3200" dirty="0" smtClean="0"/>
              <a:t> de </a:t>
            </a:r>
            <a:r>
              <a:rPr lang="en-US" sz="3200" dirty="0" err="1" smtClean="0"/>
              <a:t>Analiză</a:t>
            </a:r>
            <a:r>
              <a:rPr lang="en-US" sz="3200" dirty="0" smtClean="0"/>
              <a:t> </a:t>
            </a:r>
            <a:r>
              <a:rPr lang="en-US" sz="3200" dirty="0" err="1" smtClean="0"/>
              <a:t>îşi</a:t>
            </a:r>
            <a:r>
              <a:rPr lang="en-US" sz="3200" dirty="0" smtClean="0"/>
              <a:t> </a:t>
            </a:r>
            <a:r>
              <a:rPr lang="en-US" sz="3200" dirty="0" err="1" smtClean="0"/>
              <a:t>propunea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determine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ce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trebuie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făcut</a:t>
            </a:r>
            <a:r>
              <a:rPr lang="en-US" sz="3200" dirty="0" smtClean="0"/>
              <a:t>, </a:t>
            </a:r>
            <a:r>
              <a:rPr lang="en-US" sz="3200" dirty="0" err="1" smtClean="0"/>
              <a:t>faza</a:t>
            </a:r>
            <a:r>
              <a:rPr lang="en-US" sz="3200" dirty="0" smtClean="0"/>
              <a:t> de </a:t>
            </a:r>
            <a:r>
              <a:rPr lang="en-US" sz="3200" dirty="0" err="1" smtClean="0"/>
              <a:t>Proiectare</a:t>
            </a:r>
            <a:r>
              <a:rPr lang="en-US" sz="3200" dirty="0" smtClean="0"/>
              <a:t> </a:t>
            </a:r>
            <a:r>
              <a:rPr lang="en-US" sz="3200" dirty="0" err="1" smtClean="0"/>
              <a:t>trebuie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arate</a:t>
            </a: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00B050"/>
                </a:solidFill>
              </a:rPr>
              <a:t>cum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trebuie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făcut</a:t>
            </a:r>
            <a:r>
              <a:rPr lang="en-US" sz="3200" dirty="0" smtClean="0"/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această</a:t>
            </a:r>
            <a:r>
              <a:rPr lang="en-US" sz="3200" dirty="0" smtClean="0"/>
              <a:t> </a:t>
            </a:r>
            <a:r>
              <a:rPr lang="en-US" sz="3200" dirty="0" err="1" smtClean="0"/>
              <a:t>fază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sunt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proiectate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funcţionalităţile</a:t>
            </a:r>
            <a:r>
              <a:rPr lang="en-US" sz="3200" b="1" i="1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care </a:t>
            </a:r>
            <a:r>
              <a:rPr lang="en-US" sz="3200" dirty="0" err="1" smtClean="0"/>
              <a:t>viitorul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trebui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le </a:t>
            </a:r>
            <a:r>
              <a:rPr lang="en-US" sz="3200" dirty="0" err="1" smtClean="0"/>
              <a:t>aibă</a:t>
            </a:r>
            <a:r>
              <a:rPr lang="en-US" sz="3200" dirty="0" smtClean="0"/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această</a:t>
            </a:r>
            <a:r>
              <a:rPr lang="en-US" sz="3200" dirty="0" smtClean="0"/>
              <a:t> </a:t>
            </a:r>
            <a:r>
              <a:rPr lang="en-US" sz="3200" dirty="0" err="1" smtClean="0"/>
              <a:t>fază</a:t>
            </a:r>
            <a:r>
              <a:rPr lang="en-US" sz="3200" dirty="0" smtClean="0"/>
              <a:t> se </a:t>
            </a:r>
            <a:r>
              <a:rPr lang="en-US" sz="3200" dirty="0" err="1" smtClean="0"/>
              <a:t>stabilesc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detaliile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pe</a:t>
            </a:r>
            <a:r>
              <a:rPr lang="en-US" sz="3200" b="1" i="1" dirty="0" smtClean="0"/>
              <a:t> module, </a:t>
            </a:r>
            <a:r>
              <a:rPr lang="en-US" sz="3200" b="1" i="1" dirty="0" err="1" smtClean="0"/>
              <a:t>fuxul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informațional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45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pPr marL="0" lvl="1"/>
            <a:r>
              <a:rPr lang="en-US" sz="3200" b="1" dirty="0" smtClean="0">
                <a:solidFill>
                  <a:srgbClr val="FF0000"/>
                </a:solidFill>
              </a:rPr>
              <a:t>3  IMPLEMENTAREA (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dezvoltarea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codului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sursă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i="1" dirty="0" err="1" smtClean="0"/>
              <a:t>Modulele</a:t>
            </a:r>
            <a:r>
              <a:rPr lang="en-US" sz="3200" dirty="0" smtClean="0"/>
              <a:t> </a:t>
            </a:r>
            <a:r>
              <a:rPr lang="en-US" sz="3200" dirty="0" err="1" smtClean="0"/>
              <a:t>proiectate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și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fuxul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informațional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solidFill>
                  <a:srgbClr val="0000CC"/>
                </a:solidFill>
              </a:rPr>
              <a:t>se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transpun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i="1" dirty="0" smtClean="0">
                <a:solidFill>
                  <a:srgbClr val="0000CC"/>
                </a:solidFill>
              </a:rPr>
              <a:t> code</a:t>
            </a:r>
            <a:r>
              <a:rPr lang="en-US" sz="3200" dirty="0" smtClean="0"/>
              <a:t>. </a:t>
            </a:r>
            <a:r>
              <a:rPr lang="en-US" sz="3200" dirty="0" err="1" smtClean="0"/>
              <a:t>Aceasta</a:t>
            </a:r>
            <a:r>
              <a:rPr lang="en-US" sz="3200" dirty="0" smtClean="0"/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cea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mai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lungă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fază</a:t>
            </a:r>
            <a:r>
              <a:rPr lang="en-US" sz="3200" dirty="0" smtClean="0"/>
              <a:t> a </a:t>
            </a:r>
            <a:r>
              <a:rPr lang="en-US" sz="3200" dirty="0" err="1" smtClean="0"/>
              <a:t>ciclului</a:t>
            </a:r>
            <a:r>
              <a:rPr lang="en-US" sz="3200" dirty="0" smtClean="0"/>
              <a:t> de </a:t>
            </a:r>
            <a:r>
              <a:rPr lang="en-US" sz="3200" dirty="0" err="1" smtClean="0"/>
              <a:t>viață</a:t>
            </a:r>
            <a:r>
              <a:rPr lang="en-US" sz="3200" dirty="0" smtClean="0"/>
              <a:t> de </a:t>
            </a:r>
            <a:r>
              <a:rPr lang="en-US" sz="3200" dirty="0" err="1" smtClean="0"/>
              <a:t>dezvoltare</a:t>
            </a:r>
            <a:r>
              <a:rPr lang="en-US" sz="3200" dirty="0" smtClean="0"/>
              <a:t> de </a:t>
            </a:r>
            <a:r>
              <a:rPr lang="en-US" sz="3200" dirty="0" err="1" smtClean="0"/>
              <a:t>sofware</a:t>
            </a:r>
            <a:r>
              <a:rPr lang="en-US" sz="3200" dirty="0" smtClean="0"/>
              <a:t>. 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4  TESTAREA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După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codul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dirty="0" err="1" smtClean="0"/>
              <a:t>dezvoltat</a:t>
            </a:r>
            <a:r>
              <a:rPr lang="en-US" sz="3200" dirty="0" smtClean="0"/>
              <a:t>, </a:t>
            </a:r>
            <a:r>
              <a:rPr lang="en-US" sz="3200" dirty="0" err="1" smtClean="0"/>
              <a:t>acesta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este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testat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conformitate</a:t>
            </a:r>
            <a:r>
              <a:rPr lang="en-US" sz="3200" b="1" i="1" dirty="0" smtClean="0">
                <a:solidFill>
                  <a:srgbClr val="0000CC"/>
                </a:solidFill>
              </a:rPr>
              <a:t> cu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cerințele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impuse</a:t>
            </a:r>
            <a:r>
              <a:rPr lang="en-US" sz="3200" b="1" i="1" dirty="0" smtClean="0">
                <a:solidFill>
                  <a:srgbClr val="0000CC"/>
                </a:solidFill>
              </a:rPr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timpul</a:t>
            </a:r>
            <a:r>
              <a:rPr lang="en-US" sz="3200" dirty="0" smtClean="0"/>
              <a:t> </a:t>
            </a:r>
            <a:r>
              <a:rPr lang="en-US" sz="3200" dirty="0" err="1" smtClean="0"/>
              <a:t>acestei</a:t>
            </a:r>
            <a:r>
              <a:rPr lang="en-US" sz="3200" dirty="0" smtClean="0"/>
              <a:t> faze, se </a:t>
            </a:r>
            <a:r>
              <a:rPr lang="en-US" sz="3200" dirty="0" err="1" smtClean="0"/>
              <a:t>realizează</a:t>
            </a:r>
            <a:r>
              <a:rPr lang="en-US" sz="3200" dirty="0" smtClean="0"/>
              <a:t> </a:t>
            </a:r>
            <a:r>
              <a:rPr lang="en-US" sz="3200" dirty="0" err="1" smtClean="0"/>
              <a:t>teste</a:t>
            </a:r>
            <a:r>
              <a:rPr lang="en-US" sz="3200" dirty="0" smtClean="0"/>
              <a:t> la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modul</a:t>
            </a:r>
            <a:r>
              <a:rPr lang="en-US" sz="3200" dirty="0" smtClean="0"/>
              <a:t>, </a:t>
            </a:r>
            <a:r>
              <a:rPr lang="en-US" sz="3200" dirty="0" err="1" smtClean="0"/>
              <a:t>teste</a:t>
            </a:r>
            <a:r>
              <a:rPr lang="en-US" sz="3200" dirty="0" smtClean="0"/>
              <a:t> la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aplicație</a:t>
            </a:r>
            <a:r>
              <a:rPr lang="en-US" sz="3200" dirty="0" smtClean="0"/>
              <a:t>. </a:t>
            </a:r>
            <a:r>
              <a:rPr lang="en-US" sz="3200" dirty="0" err="1" smtClean="0"/>
              <a:t>Testele</a:t>
            </a:r>
            <a:r>
              <a:rPr lang="en-US" sz="3200" dirty="0" smtClean="0"/>
              <a:t> se </a:t>
            </a:r>
            <a:r>
              <a:rPr lang="en-US" sz="3200" dirty="0" err="1" smtClean="0"/>
              <a:t>fac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inițial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dezvoltator</a:t>
            </a:r>
            <a:r>
              <a:rPr lang="en-US" sz="3200" dirty="0" smtClean="0"/>
              <a:t>, </a:t>
            </a:r>
            <a:r>
              <a:rPr lang="en-US" sz="3200" dirty="0" err="1" smtClean="0"/>
              <a:t>urmând</a:t>
            </a:r>
            <a:r>
              <a:rPr lang="en-US" sz="3200" dirty="0" smtClean="0"/>
              <a:t> a </a:t>
            </a:r>
            <a:r>
              <a:rPr lang="en-US" sz="3200" dirty="0" err="1" smtClean="0"/>
              <a:t>fi</a:t>
            </a:r>
            <a:r>
              <a:rPr lang="en-US" sz="3200" dirty="0" smtClean="0"/>
              <a:t> </a:t>
            </a:r>
            <a:r>
              <a:rPr lang="en-US" sz="3200" dirty="0" err="1" smtClean="0"/>
              <a:t>efectuate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și</a:t>
            </a:r>
            <a:r>
              <a:rPr lang="en-US" sz="3200" b="1" i="1" dirty="0" smtClean="0"/>
              <a:t> la client. 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5  MENTENANȚA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Odată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dirty="0" err="1" smtClean="0"/>
              <a:t>clienții</a:t>
            </a:r>
            <a:r>
              <a:rPr lang="en-US" sz="3200" dirty="0" smtClean="0"/>
              <a:t> </a:t>
            </a:r>
            <a:r>
              <a:rPr lang="en-US" sz="3200" dirty="0" err="1" smtClean="0"/>
              <a:t>încep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utilizeze</a:t>
            </a:r>
            <a:r>
              <a:rPr lang="en-US" sz="3200" dirty="0" smtClean="0"/>
              <a:t> </a:t>
            </a:r>
            <a:r>
              <a:rPr lang="en-US" sz="3200" dirty="0" err="1" smtClean="0"/>
              <a:t>sistemul</a:t>
            </a:r>
            <a:r>
              <a:rPr lang="en-US" sz="3200" dirty="0" smtClean="0"/>
              <a:t> </a:t>
            </a:r>
            <a:r>
              <a:rPr lang="en-US" sz="3200" dirty="0" err="1" smtClean="0"/>
              <a:t>dezvoltat</a:t>
            </a:r>
            <a:r>
              <a:rPr lang="en-US" sz="3200" dirty="0" smtClean="0"/>
              <a:t> </a:t>
            </a:r>
            <a:r>
              <a:rPr lang="en-US" sz="3200" b="1" i="1" dirty="0" smtClean="0"/>
              <a:t>pot </a:t>
            </a:r>
            <a:r>
              <a:rPr lang="en-US" sz="3200" b="1" i="1" dirty="0" err="1" smtClean="0"/>
              <a:t>să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apară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situații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ce</a:t>
            </a:r>
            <a:r>
              <a:rPr lang="en-US" sz="3200" b="1" i="1" dirty="0" smtClean="0"/>
              <a:t> nu au </a:t>
            </a:r>
            <a:r>
              <a:rPr lang="en-US" sz="3200" b="1" i="1" dirty="0" err="1" smtClean="0"/>
              <a:t>fost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luate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în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faza</a:t>
            </a:r>
            <a:r>
              <a:rPr lang="en-US" sz="3200" b="1" i="1" dirty="0" smtClean="0">
                <a:solidFill>
                  <a:srgbClr val="00B0F0"/>
                </a:solidFill>
              </a:rPr>
              <a:t> de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analiză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și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genereze</a:t>
            </a:r>
            <a:r>
              <a:rPr lang="en-US" sz="3200" dirty="0" smtClean="0"/>
              <a:t> </a:t>
            </a:r>
            <a:r>
              <a:rPr lang="en-US" sz="3200" dirty="0" err="1" smtClean="0"/>
              <a:t>probleme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exploatarea</a:t>
            </a:r>
            <a:r>
              <a:rPr lang="en-US" sz="3200" dirty="0" smtClean="0"/>
              <a:t> </a:t>
            </a:r>
            <a:r>
              <a:rPr lang="en-US" sz="3200" dirty="0" err="1" smtClean="0"/>
              <a:t>aplicației</a:t>
            </a:r>
            <a:r>
              <a:rPr lang="en-US" sz="3200" dirty="0" smtClean="0"/>
              <a:t>. De </a:t>
            </a:r>
            <a:r>
              <a:rPr lang="en-US" sz="3200" dirty="0" err="1" smtClean="0"/>
              <a:t>asemenea</a:t>
            </a:r>
            <a:r>
              <a:rPr lang="en-US" sz="3200" dirty="0" smtClean="0"/>
              <a:t> </a:t>
            </a:r>
            <a:r>
              <a:rPr lang="en-US" sz="3200" dirty="0" err="1" smtClean="0"/>
              <a:t>activitatea</a:t>
            </a:r>
            <a:r>
              <a:rPr lang="en-US" sz="3200" dirty="0" smtClean="0"/>
              <a:t> </a:t>
            </a:r>
            <a:r>
              <a:rPr lang="en-US" sz="3200" dirty="0" err="1" smtClean="0"/>
              <a:t>clientului</a:t>
            </a:r>
            <a:r>
              <a:rPr lang="en-US" sz="3200" dirty="0" smtClean="0"/>
              <a:t> </a:t>
            </a:r>
            <a:r>
              <a:rPr lang="en-US" sz="3200" dirty="0" err="1" smtClean="0"/>
              <a:t>poate</a:t>
            </a:r>
            <a:r>
              <a:rPr lang="en-US" sz="3200" dirty="0" smtClean="0"/>
              <a:t> </a:t>
            </a:r>
            <a:r>
              <a:rPr lang="en-US" sz="3200" dirty="0" err="1" smtClean="0"/>
              <a:t>suferi</a:t>
            </a:r>
            <a:r>
              <a:rPr lang="en-US" sz="3200" dirty="0" smtClean="0"/>
              <a:t> </a:t>
            </a:r>
            <a:r>
              <a:rPr lang="en-US" sz="3200" dirty="0" err="1" smtClean="0"/>
              <a:t>schimbări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timp</a:t>
            </a:r>
            <a:r>
              <a:rPr lang="en-US" sz="3200" dirty="0" smtClean="0"/>
              <a:t> </a:t>
            </a:r>
            <a:r>
              <a:rPr lang="en-US" sz="3200" dirty="0" err="1" smtClean="0"/>
              <a:t>ceea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duce la </a:t>
            </a:r>
            <a:r>
              <a:rPr lang="en-US" sz="3200" dirty="0" err="1" smtClean="0"/>
              <a:t>necesitatea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adaptării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aplicației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sofware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situatia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curenta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Modele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</a:t>
            </a:r>
            <a:r>
              <a:rPr lang="en-US" sz="2400" b="1" dirty="0" smtClean="0">
                <a:solidFill>
                  <a:srgbClr val="0000CC"/>
                </a:solidFill>
              </a:rPr>
              <a:t> a software-</a:t>
            </a:r>
            <a:r>
              <a:rPr lang="en-US" sz="2400" b="1" dirty="0" err="1" smtClean="0">
                <a:solidFill>
                  <a:srgbClr val="0000CC"/>
                </a:solidFill>
              </a:rPr>
              <a:t>ului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(SDLC).</a:t>
            </a:r>
          </a:p>
          <a:p>
            <a:r>
              <a:rPr lang="vi-VN" sz="2000" dirty="0" smtClean="0"/>
              <a:t>➔ Modelul în cascadă, </a:t>
            </a:r>
            <a:endParaRPr lang="en-US" sz="2000" dirty="0" smtClean="0"/>
          </a:p>
          <a:p>
            <a:r>
              <a:rPr lang="vi-VN" sz="2000" dirty="0" smtClean="0"/>
              <a:t>➔ Modelul incremental, </a:t>
            </a:r>
            <a:endParaRPr lang="en-US" sz="2000" dirty="0" smtClean="0"/>
          </a:p>
          <a:p>
            <a:r>
              <a:rPr lang="vi-VN" sz="2000" dirty="0" smtClean="0"/>
              <a:t>➔ Modelul prototip, </a:t>
            </a:r>
            <a:endParaRPr lang="en-US" sz="2000" dirty="0" smtClean="0"/>
          </a:p>
          <a:p>
            <a:r>
              <a:rPr lang="vi-VN" sz="2000" dirty="0" smtClean="0"/>
              <a:t>➔ Modelul în spirală, </a:t>
            </a:r>
            <a:endParaRPr lang="en-US" sz="2000" dirty="0" smtClean="0"/>
          </a:p>
          <a:p>
            <a:r>
              <a:rPr lang="vi-VN" sz="2000" dirty="0" smtClean="0"/>
              <a:t>➔ Inginerie sofware bazată pe model.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în cascadă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Este un model în care </a:t>
            </a:r>
            <a:r>
              <a:rPr lang="vi-VN" sz="2000" b="1" i="1" dirty="0" smtClean="0"/>
              <a:t>dezvoltarea începe </a:t>
            </a:r>
            <a:r>
              <a:rPr lang="vi-VN" sz="2000" dirty="0" smtClean="0"/>
              <a:t>cu </a:t>
            </a:r>
            <a:r>
              <a:rPr lang="vi-VN" sz="2000" b="1" i="1" dirty="0" smtClean="0"/>
              <a:t>defnirea cerinţelor şi a specifcaţiilor</a:t>
            </a:r>
            <a:r>
              <a:rPr lang="vi-VN" sz="2000" dirty="0" smtClean="0"/>
              <a:t>, urmează proiectarea, după care se pot implementa module mici ce se pot testa separat şi apoi împreună; după ce se termină testul de integrare, produsul sofware este testat şi livrat la benefciar, urmând faza de mentenanţă.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0279" t="39831" r="31390" b="37429"/>
          <a:stretch>
            <a:fillRect/>
          </a:stretch>
        </p:blipFill>
        <p:spPr bwMode="auto">
          <a:xfrm>
            <a:off x="1752600" y="312420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Modele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</a:t>
            </a:r>
            <a:r>
              <a:rPr lang="en-US" sz="2400" b="1" dirty="0" smtClean="0">
                <a:solidFill>
                  <a:srgbClr val="0000CC"/>
                </a:solidFill>
              </a:rPr>
              <a:t> a software-</a:t>
            </a:r>
            <a:r>
              <a:rPr lang="en-US" sz="2400" b="1" dirty="0" err="1" smtClean="0">
                <a:solidFill>
                  <a:srgbClr val="0000CC"/>
                </a:solidFill>
              </a:rPr>
              <a:t>ului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(SDLC).</a:t>
            </a:r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prototip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Acest model presupune realizarea unui prototip care este testat apoi testat și evaluat. În funcție de aceste teste și evaluari, se ajustează cerințele din etapa de Analiză.</a:t>
            </a:r>
            <a:r>
              <a:rPr lang="ro-MO" sz="2000" dirty="0" smtClean="0"/>
              <a:t> </a:t>
            </a:r>
            <a:r>
              <a:rPr lang="vi-VN" sz="2000" dirty="0" smtClean="0"/>
              <a:t>Prezintă dezavantajul unui timp îndelungat pentru implementare și testare. </a:t>
            </a:r>
            <a:r>
              <a:rPr lang="ro-MO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ro-MO" sz="2000" b="1" dirty="0" smtClean="0">
              <a:solidFill>
                <a:srgbClr val="0000CC"/>
              </a:solidFill>
            </a:endParaRPr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</a:t>
            </a:r>
            <a:r>
              <a:rPr lang="en-US" sz="2000" b="1" dirty="0" smtClean="0">
                <a:solidFill>
                  <a:srgbClr val="0000CC"/>
                </a:solidFill>
              </a:rPr>
              <a:t>spiral</a:t>
            </a:r>
            <a:r>
              <a:rPr lang="ro-MO" sz="2000" b="1" dirty="0" smtClean="0">
                <a:solidFill>
                  <a:srgbClr val="0000CC"/>
                </a:solidFill>
              </a:rPr>
              <a:t>ă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Acest model porneşte de la premisa că în faza de mentenanţă a produselor sofware pot apărea probleme care necesită defnirea de noi cerinţe de specifcare ceea ce duce la reluarea fazelor. Acesta apare în contextul activităților cu dinamică continuă.</a:t>
            </a:r>
            <a:endParaRPr lang="ro-MO" sz="2000" dirty="0" smtClean="0"/>
          </a:p>
          <a:p>
            <a:r>
              <a:rPr lang="ro-MO" sz="2000" b="1" dirty="0" smtClean="0">
                <a:solidFill>
                  <a:srgbClr val="0000CC"/>
                </a:solidFill>
              </a:rPr>
              <a:t>Alegerea modelului depinde de COST, TIMP si IMPLICAREA BENEFICIARULUI.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1096" t="42105" r="32679" b="44224"/>
          <a:stretch>
            <a:fillRect/>
          </a:stretch>
        </p:blipFill>
        <p:spPr bwMode="auto">
          <a:xfrm>
            <a:off x="381000" y="2819400"/>
            <a:ext cx="4495800" cy="17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38213" t="32910" r="37247" b="28389"/>
          <a:stretch>
            <a:fillRect/>
          </a:stretch>
        </p:blipFill>
        <p:spPr bwMode="auto">
          <a:xfrm>
            <a:off x="4876800" y="2590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vi-VN" sz="2400" dirty="0" smtClean="0"/>
              <a:t>reprezintă </a:t>
            </a:r>
            <a:r>
              <a:rPr lang="vi-VN" sz="2400" b="1" i="1" dirty="0" smtClean="0"/>
              <a:t>etapa de început a proiectării unei baze de </a:t>
            </a:r>
            <a:r>
              <a:rPr lang="vi-VN" sz="2400" b="1" i="1" dirty="0" smtClean="0">
                <a:latin typeface="Arial" pitchFamily="34" charset="0"/>
                <a:cs typeface="Arial" pitchFamily="34" charset="0"/>
              </a:rPr>
              <a:t>date</a:t>
            </a:r>
            <a:r>
              <a:rPr lang="ro-MO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pentru un </a:t>
            </a:r>
            <a:r>
              <a:rPr lang="ro-MO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Domeniu de Studiu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concret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o-MO" sz="2400" dirty="0" smtClean="0">
              <a:latin typeface="Arial" pitchFamily="34" charset="0"/>
              <a:cs typeface="Arial" pitchFamily="34" charset="0"/>
            </a:endParaRPr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vi-VN" sz="2400" dirty="0" smtClean="0"/>
              <a:t>începe cu </a:t>
            </a:r>
            <a:r>
              <a:rPr lang="ro-MO" sz="2400" b="1" i="1" dirty="0" smtClean="0"/>
              <a:t>A</a:t>
            </a:r>
            <a:r>
              <a:rPr lang="vi-VN" sz="2400" b="1" i="1" dirty="0" smtClean="0"/>
              <a:t>naliza </a:t>
            </a:r>
            <a:r>
              <a:rPr lang="vi-VN" sz="2400" b="1" i="1" dirty="0" smtClean="0">
                <a:solidFill>
                  <a:srgbClr val="0000CC"/>
                </a:solidFill>
              </a:rPr>
              <a:t>cerinţelor beneficiarilor </a:t>
            </a:r>
            <a:r>
              <a:rPr lang="vi-VN" sz="2400" dirty="0" smtClean="0"/>
              <a:t>bazei de date, aşa-numitele </a:t>
            </a:r>
            <a:r>
              <a:rPr lang="vi-VN" sz="2400" b="1" i="1" dirty="0" smtClean="0">
                <a:solidFill>
                  <a:srgbClr val="FF0000"/>
                </a:solidFill>
              </a:rPr>
              <a:t>reguli de afaceri </a:t>
            </a:r>
            <a:r>
              <a:rPr lang="vi-VN" sz="2400" dirty="0" smtClean="0"/>
              <a:t>(</a:t>
            </a:r>
            <a:r>
              <a:rPr lang="vi-VN" sz="2400" b="1" i="1" dirty="0" smtClean="0"/>
              <a:t>Business rules</a:t>
            </a:r>
            <a:r>
              <a:rPr lang="vi-VN" sz="2400" dirty="0" smtClean="0"/>
              <a:t>).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ro-MO" sz="2400" b="1" i="1" dirty="0" smtClean="0">
                <a:solidFill>
                  <a:srgbClr val="00B050"/>
                </a:solidFill>
              </a:rPr>
              <a:t>Activitățile</a:t>
            </a:r>
            <a:r>
              <a:rPr lang="vi-VN" sz="2400" b="1" i="1" dirty="0" smtClean="0">
                <a:solidFill>
                  <a:srgbClr val="00B050"/>
                </a:solidFill>
              </a:rPr>
              <a:t> de modelare</a:t>
            </a:r>
            <a:r>
              <a:rPr lang="ro-MO" sz="2400" b="1" i="1" dirty="0" smtClean="0">
                <a:solidFill>
                  <a:srgbClr val="00B050"/>
                </a:solidFill>
              </a:rPr>
              <a:t> a datelor</a:t>
            </a:r>
            <a:r>
              <a:rPr lang="vi-VN" sz="2400" b="1" i="1" dirty="0" smtClean="0">
                <a:solidFill>
                  <a:srgbClr val="00B050"/>
                </a:solidFill>
              </a:rPr>
              <a:t> </a:t>
            </a:r>
            <a:r>
              <a:rPr lang="vi-VN" sz="2400" dirty="0" smtClean="0"/>
              <a:t>includ</a:t>
            </a:r>
            <a:r>
              <a:rPr lang="ro-MO" sz="2400" dirty="0" smtClean="0"/>
              <a:t> </a:t>
            </a:r>
            <a:r>
              <a:rPr lang="vi-VN" sz="2400" dirty="0" smtClean="0"/>
              <a:t>stabilirea </a:t>
            </a:r>
            <a:r>
              <a:rPr lang="vi-VN" sz="2400" b="1" i="1" dirty="0" smtClean="0">
                <a:solidFill>
                  <a:srgbClr val="0000CC"/>
                </a:solidFill>
              </a:rPr>
              <a:t>entităţilor</a:t>
            </a:r>
            <a:r>
              <a:rPr lang="vi-VN" sz="2400" dirty="0" smtClean="0"/>
              <a:t> şi a </a:t>
            </a:r>
            <a:r>
              <a:rPr lang="vi-VN" sz="2400" b="1" i="1" dirty="0" smtClean="0">
                <a:solidFill>
                  <a:srgbClr val="0000CC"/>
                </a:solidFill>
              </a:rPr>
              <a:t>atributelor</a:t>
            </a:r>
            <a:r>
              <a:rPr lang="vi-VN" sz="2400" dirty="0" smtClean="0"/>
              <a:t> acestora precum şi a </a:t>
            </a:r>
            <a:r>
              <a:rPr lang="vi-VN" sz="2400" b="1" i="1" dirty="0" smtClean="0">
                <a:solidFill>
                  <a:srgbClr val="0000CC"/>
                </a:solidFill>
              </a:rPr>
              <a:t>relaţiilor dintre ele</a:t>
            </a:r>
            <a:r>
              <a:rPr lang="vi-VN" sz="2400" dirty="0" smtClean="0"/>
              <a:t>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00CC"/>
                </a:solidFill>
              </a:rPr>
              <a:t>Beneficiarii pot fi </a:t>
            </a:r>
            <a:r>
              <a:rPr lang="vi-VN" sz="2400" i="1" dirty="0" smtClean="0"/>
              <a:t>persoane cu preferinţe cunoscute</a:t>
            </a:r>
            <a:r>
              <a:rPr lang="vi-VN" sz="2400" dirty="0" smtClean="0"/>
              <a:t>, cum ar fi angajaţii unei companii, </a:t>
            </a:r>
            <a:r>
              <a:rPr lang="vi-VN" sz="2400" i="1" dirty="0" smtClean="0"/>
              <a:t>sau total necunoscute</a:t>
            </a:r>
            <a:r>
              <a:rPr lang="vi-VN" sz="2400" dirty="0" smtClean="0"/>
              <a:t>, ca de exemplu clienţii unui magazin online, ale căror preferinţe pot fi doar estimate prin sondaje făcute pe eşantioane reprezentative din rândul potenţialilor utilizatori ai aplicaţiei.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se finalizează cu </a:t>
            </a:r>
            <a:r>
              <a:rPr lang="vi-VN" sz="2400" b="1" i="1" dirty="0" smtClean="0">
                <a:solidFill>
                  <a:srgbClr val="0000CC"/>
                </a:solidFill>
              </a:rPr>
              <a:t>Modelul de date conceptual</a:t>
            </a:r>
            <a:r>
              <a:rPr lang="vi-VN" sz="2400" b="1" i="1" dirty="0" smtClean="0"/>
              <a:t> </a:t>
            </a:r>
            <a:r>
              <a:rPr lang="vi-VN" sz="2400" dirty="0" smtClean="0"/>
              <a:t>este creat </a:t>
            </a:r>
            <a:r>
              <a:rPr lang="vi-VN" sz="2400" b="1" i="1" dirty="0" smtClean="0">
                <a:solidFill>
                  <a:srgbClr val="FF0000"/>
                </a:solidFill>
              </a:rPr>
              <a:t>independent de limbajul de programare în care se va dezvolta aplicaţia</a:t>
            </a:r>
            <a:r>
              <a:rPr lang="vi-VN" sz="2400" dirty="0" smtClean="0"/>
              <a:t>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ce va utiliza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/>
              <a:t>baze de date.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MODELAREA </a:t>
            </a:r>
            <a:r>
              <a:rPr lang="ro-MO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DATELOR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52400"/>
            <a:ext cx="586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10" dirty="0" smtClean="0">
                <a:solidFill>
                  <a:srgbClr val="FF0000"/>
                </a:solidFill>
              </a:rPr>
              <a:t>M</a:t>
            </a:r>
            <a:r>
              <a:rPr b="1" spc="-10" dirty="0" err="1" smtClean="0">
                <a:solidFill>
                  <a:srgbClr val="FF0000"/>
                </a:solidFill>
              </a:rPr>
              <a:t>odelare</a:t>
            </a:r>
            <a:r>
              <a:rPr lang="ro-MO" b="1" spc="-10" dirty="0" smtClean="0">
                <a:solidFill>
                  <a:srgbClr val="FF0000"/>
                </a:solidFill>
              </a:rPr>
              <a:t>a datelor</a:t>
            </a:r>
            <a:endParaRPr b="1"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838200"/>
            <a:ext cx="7772399" cy="2798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Uzual, </a:t>
            </a:r>
            <a:r>
              <a:rPr sz="3200" b="1" dirty="0">
                <a:latin typeface="Cambria"/>
                <a:cs typeface="Cambria"/>
              </a:rPr>
              <a:t>se recurge </a:t>
            </a:r>
            <a:r>
              <a:rPr sz="3200" b="1" spc="-5" dirty="0">
                <a:latin typeface="Cambria"/>
                <a:cs typeface="Cambria"/>
              </a:rPr>
              <a:t>la </a:t>
            </a:r>
            <a:r>
              <a:rPr sz="3200" b="1" dirty="0">
                <a:latin typeface="Cambria"/>
                <a:cs typeface="Cambria"/>
              </a:rPr>
              <a:t>o</a:t>
            </a:r>
            <a:r>
              <a:rPr sz="3200" b="1" spc="-45" dirty="0"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metodologie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latin typeface="Cambria"/>
                <a:cs typeface="Cambria"/>
              </a:rPr>
              <a:t>se </a:t>
            </a:r>
            <a:r>
              <a:rPr sz="2800" b="1" spc="-5" dirty="0">
                <a:latin typeface="Cambria"/>
                <a:cs typeface="Cambria"/>
              </a:rPr>
              <a:t>preferă abordările conduse de </a:t>
            </a:r>
            <a:r>
              <a:rPr lang="ro-MO"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M</a:t>
            </a:r>
            <a:r>
              <a:rPr sz="2800" b="1" spc="-10" dirty="0" err="1" smtClean="0">
                <a:solidFill>
                  <a:srgbClr val="0000CC"/>
                </a:solidFill>
                <a:latin typeface="Cambria"/>
                <a:cs typeface="Cambria"/>
              </a:rPr>
              <a:t>odele</a:t>
            </a:r>
            <a:r>
              <a:rPr sz="2800" b="1" spc="-10" dirty="0" smtClean="0">
                <a:latin typeface="Cambria"/>
                <a:cs typeface="Cambria"/>
              </a:rPr>
              <a:t>  </a:t>
            </a:r>
            <a:endParaRPr lang="ru-RU" sz="2800" b="1" spc="-10" dirty="0" smtClean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latin typeface="Cambria"/>
                <a:cs typeface="Cambria"/>
              </a:rPr>
              <a:t>(</a:t>
            </a:r>
            <a:r>
              <a:rPr sz="2800" b="1" spc="-5" dirty="0">
                <a:solidFill>
                  <a:srgbClr val="0000CC"/>
                </a:solidFill>
                <a:latin typeface="Cambria"/>
                <a:cs typeface="Cambria"/>
              </a:rPr>
              <a:t>MDA – </a:t>
            </a:r>
            <a:r>
              <a:rPr sz="2800" b="1" i="1" spc="-5" dirty="0">
                <a:solidFill>
                  <a:srgbClr val="0000CC"/>
                </a:solidFill>
                <a:latin typeface="Cambria"/>
                <a:cs typeface="Cambria"/>
              </a:rPr>
              <a:t>model-driven</a:t>
            </a:r>
            <a:r>
              <a:rPr sz="2800" b="1" i="1" spc="50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2800" b="1" i="1" spc="-10" dirty="0" smtClean="0">
                <a:solidFill>
                  <a:srgbClr val="0000CC"/>
                </a:solidFill>
                <a:latin typeface="Cambria"/>
                <a:cs typeface="Cambria"/>
              </a:rPr>
              <a:t>architecture</a:t>
            </a:r>
            <a:r>
              <a:rPr lang="ro-MO" sz="2800" b="1" i="1" spc="-10" dirty="0" smtClean="0">
                <a:latin typeface="Cambria"/>
                <a:cs typeface="Cambria"/>
              </a:rPr>
              <a:t>, </a:t>
            </a:r>
            <a:endParaRPr lang="ru-RU" sz="2800" b="1" i="1" spc="-10" dirty="0" smtClean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vi-VN" sz="2800" b="1" i="1" dirty="0" smtClean="0"/>
              <a:t>arhitectură bazată pe </a:t>
            </a:r>
            <a:r>
              <a:rPr lang="ro-MO" sz="2800" b="1" i="1" dirty="0" smtClean="0"/>
              <a:t>M</a:t>
            </a:r>
            <a:r>
              <a:rPr lang="vi-VN" sz="2800" b="1" i="1" dirty="0" smtClean="0"/>
              <a:t>odel</a:t>
            </a:r>
            <a:r>
              <a:rPr lang="ro-MO" sz="2800" b="1" i="1" dirty="0" smtClean="0"/>
              <a:t>,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800" b="1" i="1" dirty="0" smtClean="0"/>
              <a:t>архитектура</a:t>
            </a:r>
            <a:r>
              <a:rPr lang="ro-MO" sz="2800" b="1" i="1" dirty="0" smtClean="0"/>
              <a:t> </a:t>
            </a:r>
            <a:r>
              <a:rPr lang="ru-RU" sz="2800" b="1" i="1" dirty="0" smtClean="0"/>
              <a:t>управляемая </a:t>
            </a:r>
            <a:r>
              <a:rPr lang="ro-MO" sz="2800" b="1" i="1" dirty="0" smtClean="0"/>
              <a:t>M</a:t>
            </a:r>
            <a:r>
              <a:rPr lang="ru-RU" sz="2800" b="1" i="1" dirty="0" smtClean="0"/>
              <a:t>оделями </a:t>
            </a:r>
            <a:r>
              <a:rPr sz="2800" b="1" spc="-10" dirty="0" smtClean="0">
                <a:latin typeface="Cambria"/>
                <a:cs typeface="Cambria"/>
              </a:rPr>
              <a:t>)</a:t>
            </a:r>
            <a:endParaRPr sz="3300" b="1" dirty="0">
              <a:latin typeface="Cambria"/>
              <a:cs typeface="Cambria"/>
            </a:endParaRPr>
          </a:p>
        </p:txBody>
      </p:sp>
      <p:pic>
        <p:nvPicPr>
          <p:cNvPr id="4" name="Picture 3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319" y="152400"/>
            <a:ext cx="16421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scopuri  psihologie  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comp</a:t>
            </a:r>
            <a:r>
              <a:rPr sz="2000" spc="5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rt</a:t>
            </a:r>
            <a:r>
              <a:rPr sz="2000" spc="5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Cambria"/>
                <a:cs typeface="Cambria"/>
              </a:rPr>
              <a:t>me</a:t>
            </a: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nt</a:t>
            </a:r>
            <a:endParaRPr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5129" y="152400"/>
            <a:ext cx="15513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FF"/>
                </a:solidFill>
                <a:latin typeface="Cambria"/>
                <a:cs typeface="Cambria"/>
              </a:rPr>
              <a:t>interacțiune  </a:t>
            </a:r>
            <a:r>
              <a:rPr sz="2000" spc="-5" dirty="0">
                <a:solidFill>
                  <a:srgbClr val="0000FF"/>
                </a:solidFill>
                <a:latin typeface="Cambria"/>
                <a:cs typeface="Cambria"/>
              </a:rPr>
              <a:t>controale  limbi</a:t>
            </a:r>
            <a:r>
              <a:rPr sz="2000" spc="-7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mbria"/>
                <a:cs typeface="Cambria"/>
              </a:rPr>
              <a:t>naturale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2014" y="152400"/>
            <a:ext cx="15595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B0F0"/>
                </a:solidFill>
                <a:latin typeface="Cambria"/>
                <a:cs typeface="Cambria"/>
              </a:rPr>
              <a:t>f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un</a:t>
            </a:r>
            <a:r>
              <a:rPr sz="2000" b="1" dirty="0">
                <a:solidFill>
                  <a:srgbClr val="00B0F0"/>
                </a:solidFill>
                <a:latin typeface="Cambria"/>
                <a:cs typeface="Cambria"/>
              </a:rPr>
              <a:t>cțion</a:t>
            </a:r>
            <a:r>
              <a:rPr sz="2000" b="1" spc="-10" dirty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Cambria"/>
                <a:cs typeface="Cambria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t</a:t>
            </a:r>
            <a:r>
              <a:rPr sz="2000" b="1" spc="-15" dirty="0">
                <a:solidFill>
                  <a:srgbClr val="00B0F0"/>
                </a:solidFill>
                <a:latin typeface="Cambria"/>
                <a:cs typeface="Cambria"/>
              </a:rPr>
              <a:t>ă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ți  tehnologii  algoritmi</a:t>
            </a:r>
            <a:endParaRPr sz="2000" b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344" y="152400"/>
            <a:ext cx="143065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mbria"/>
                <a:cs typeface="Cambria"/>
              </a:rPr>
              <a:t>indexare  </a:t>
            </a:r>
            <a:r>
              <a:rPr sz="2000" b="1" dirty="0">
                <a:latin typeface="Cambria"/>
                <a:cs typeface="Cambria"/>
              </a:rPr>
              <a:t>s</a:t>
            </a:r>
            <a:r>
              <a:rPr sz="2000" b="1" spc="5" dirty="0">
                <a:latin typeface="Cambria"/>
                <a:cs typeface="Cambria"/>
              </a:rPr>
              <a:t>t</a:t>
            </a:r>
            <a:r>
              <a:rPr sz="2000" b="1" dirty="0">
                <a:latin typeface="Cambria"/>
                <a:cs typeface="Cambria"/>
              </a:rPr>
              <a:t>ruc</a:t>
            </a:r>
            <a:r>
              <a:rPr sz="2000" b="1" spc="5" dirty="0">
                <a:latin typeface="Cambria"/>
                <a:cs typeface="Cambria"/>
              </a:rPr>
              <a:t>t</a:t>
            </a:r>
            <a:r>
              <a:rPr sz="2000" b="1" spc="-5" dirty="0">
                <a:latin typeface="Cambria"/>
                <a:cs typeface="Cambria"/>
              </a:rPr>
              <a:t>u</a:t>
            </a:r>
            <a:r>
              <a:rPr sz="2000" b="1" spc="-45" dirty="0">
                <a:latin typeface="Cambria"/>
                <a:cs typeface="Cambria"/>
              </a:rPr>
              <a:t>r</a:t>
            </a:r>
            <a:r>
              <a:rPr sz="2000" b="1" dirty="0">
                <a:latin typeface="Cambria"/>
                <a:cs typeface="Cambria"/>
              </a:rPr>
              <a:t>a</a:t>
            </a:r>
            <a:r>
              <a:rPr sz="2000" b="1" spc="-40" dirty="0">
                <a:latin typeface="Cambria"/>
                <a:cs typeface="Cambria"/>
              </a:rPr>
              <a:t>r</a:t>
            </a:r>
            <a:r>
              <a:rPr sz="2000" b="1" dirty="0">
                <a:latin typeface="Cambria"/>
                <a:cs typeface="Cambria"/>
              </a:rPr>
              <a:t>e  </a:t>
            </a:r>
            <a:r>
              <a:rPr sz="2000" b="1" spc="-5" dirty="0">
                <a:latin typeface="Cambria"/>
                <a:cs typeface="Cambria"/>
              </a:rPr>
              <a:t>meta-date</a:t>
            </a:r>
            <a:endParaRPr sz="2000" b="1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8648" y="152400"/>
            <a:ext cx="151295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i</a:t>
            </a:r>
            <a:r>
              <a:rPr sz="2000" b="1" spc="-10" dirty="0">
                <a:solidFill>
                  <a:srgbClr val="7030A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s</a:t>
            </a:r>
            <a:r>
              <a:rPr sz="2000" b="1" spc="5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rum</a:t>
            </a:r>
            <a:r>
              <a:rPr sz="2000" b="1" spc="-10" dirty="0">
                <a:solidFill>
                  <a:srgbClr val="7030A0"/>
                </a:solidFill>
                <a:latin typeface="Cambria"/>
                <a:cs typeface="Cambria"/>
              </a:rPr>
              <a:t>e</a:t>
            </a:r>
            <a:r>
              <a:rPr sz="2000" b="1" spc="-5" dirty="0">
                <a:solidFill>
                  <a:srgbClr val="7030A0"/>
                </a:solidFill>
                <a:latin typeface="Cambria"/>
                <a:cs typeface="Cambria"/>
              </a:rPr>
              <a:t>n</a:t>
            </a:r>
            <a:r>
              <a:rPr sz="2000" b="1" spc="-25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e  </a:t>
            </a:r>
            <a:r>
              <a:rPr sz="2000" b="1" spc="-5" dirty="0">
                <a:solidFill>
                  <a:srgbClr val="7030A0"/>
                </a:solidFill>
                <a:latin typeface="Cambria"/>
                <a:cs typeface="Cambria"/>
              </a:rPr>
              <a:t>metodologii  stimuli</a:t>
            </a:r>
            <a:endParaRPr sz="20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386" y="1143000"/>
            <a:ext cx="8922614" cy="2637902"/>
          </a:xfrm>
          <a:prstGeom prst="rect">
            <a:avLst/>
          </a:prstGeom>
        </p:spPr>
        <p:txBody>
          <a:bodyPr vert="horz" wrap="square" lIns="0" tIns="55753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4390"/>
              </a:spcBef>
              <a:tabLst>
                <a:tab pos="3763010" algn="l"/>
                <a:tab pos="5582920" algn="l"/>
                <a:tab pos="7323455" algn="l"/>
              </a:tabLst>
            </a:pPr>
            <a:r>
              <a:rPr sz="9600" dirty="0">
                <a:latin typeface="Webdings"/>
                <a:cs typeface="Webdings"/>
              </a:rPr>
              <a:t></a:t>
            </a:r>
            <a:r>
              <a:rPr sz="9600" spc="1170" dirty="0">
                <a:latin typeface="Times New Roman"/>
                <a:cs typeface="Times New Roman"/>
              </a:rPr>
              <a:t> </a:t>
            </a:r>
            <a:r>
              <a:rPr sz="9600" dirty="0">
                <a:solidFill>
                  <a:srgbClr val="3333FF"/>
                </a:solidFill>
                <a:latin typeface="Webdings"/>
                <a:cs typeface="Webdings"/>
              </a:rPr>
              <a:t></a:t>
            </a:r>
            <a:r>
              <a:rPr sz="9600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9600" spc="215" dirty="0">
                <a:solidFill>
                  <a:srgbClr val="FF3300"/>
                </a:solidFill>
                <a:latin typeface="Segoe UI Emoji"/>
                <a:cs typeface="Segoe UI Emoji"/>
              </a:rPr>
              <a:t>💡	</a:t>
            </a:r>
            <a:r>
              <a:rPr sz="9600" b="1" spc="-5" dirty="0">
                <a:solidFill>
                  <a:srgbClr val="2A046E"/>
                </a:solidFill>
                <a:latin typeface="Webdings"/>
                <a:cs typeface="Webdings"/>
              </a:rPr>
              <a:t></a:t>
            </a:r>
            <a:r>
              <a:rPr sz="9600" spc="-5" dirty="0">
                <a:solidFill>
                  <a:srgbClr val="2A046E"/>
                </a:solidFill>
                <a:latin typeface="Times New Roman"/>
                <a:cs typeface="Times New Roman"/>
              </a:rPr>
              <a:t>	</a:t>
            </a:r>
            <a:r>
              <a:rPr sz="9600" dirty="0">
                <a:latin typeface="Webdings"/>
                <a:cs typeface="Webdings"/>
              </a:rPr>
              <a:t>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1958339" algn="l"/>
                <a:tab pos="3691254" algn="l"/>
                <a:tab pos="5534660" algn="l"/>
                <a:tab pos="7360284" algn="l"/>
              </a:tabLst>
            </a:pP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ut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liza</a:t>
            </a:r>
            <a:r>
              <a:rPr sz="2800" b="1" spc="-25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ori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800" b="1" spc="-2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er</a:t>
            </a:r>
            <a:r>
              <a:rPr sz="2800" b="1" spc="-40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aț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ă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00B0F0"/>
                </a:solidFill>
                <a:latin typeface="Cambria"/>
                <a:cs typeface="Cambria"/>
              </a:rPr>
              <a:t>sof</a:t>
            </a:r>
            <a:r>
              <a:rPr sz="2800" b="1" dirty="0">
                <a:solidFill>
                  <a:srgbClr val="00B0F0"/>
                </a:solidFill>
                <a:latin typeface="Cambria"/>
                <a:cs typeface="Cambria"/>
              </a:rPr>
              <a:t>t</a:t>
            </a:r>
            <a:r>
              <a:rPr sz="2800" b="1" spc="-60" dirty="0">
                <a:solidFill>
                  <a:srgbClr val="00B0F0"/>
                </a:solidFill>
                <a:latin typeface="Cambria"/>
                <a:cs typeface="Cambria"/>
              </a:rPr>
              <a:t>w</a:t>
            </a:r>
            <a:r>
              <a:rPr sz="2800" b="1" spc="-10" dirty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sz="2800" b="1" spc="-45" dirty="0">
                <a:solidFill>
                  <a:srgbClr val="00B0F0"/>
                </a:solidFill>
                <a:latin typeface="Cambria"/>
                <a:cs typeface="Cambria"/>
              </a:rPr>
              <a:t>r</a:t>
            </a:r>
            <a:r>
              <a:rPr sz="2800" b="1" spc="-5" dirty="0">
                <a:solidFill>
                  <a:srgbClr val="00B0F0"/>
                </a:solidFill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latin typeface="Cambria"/>
                <a:cs typeface="Cambria"/>
              </a:rPr>
              <a:t>con</a:t>
            </a:r>
            <a:r>
              <a:rPr sz="2800" b="1" dirty="0">
                <a:latin typeface="Cambria"/>
                <a:cs typeface="Cambria"/>
              </a:rPr>
              <a:t>ț</a:t>
            </a:r>
            <a:r>
              <a:rPr sz="2800" b="1" spc="-5" dirty="0">
                <a:latin typeface="Cambria"/>
                <a:cs typeface="Cambria"/>
              </a:rPr>
              <a:t>inut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c</a:t>
            </a:r>
            <a:r>
              <a:rPr sz="2800" b="1" spc="-45" dirty="0">
                <a:solidFill>
                  <a:srgbClr val="7030A0"/>
                </a:solidFill>
                <a:latin typeface="Cambria"/>
                <a:cs typeface="Cambria"/>
              </a:rPr>
              <a:t>r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ea</a:t>
            </a:r>
            <a:r>
              <a:rPr sz="2800" b="1" spc="-20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ori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grpSp>
        <p:nvGrpSpPr>
          <p:cNvPr id="2" name="object 9"/>
          <p:cNvGrpSpPr/>
          <p:nvPr/>
        </p:nvGrpSpPr>
        <p:grpSpPr>
          <a:xfrm>
            <a:off x="1703832" y="2599905"/>
            <a:ext cx="485775" cy="263525"/>
            <a:chOff x="1703832" y="2599905"/>
            <a:chExt cx="485775" cy="263525"/>
          </a:xfrm>
        </p:grpSpPr>
        <p:sp>
          <p:nvSpPr>
            <p:cNvPr id="10" name="object 10"/>
            <p:cNvSpPr/>
            <p:nvPr/>
          </p:nvSpPr>
          <p:spPr>
            <a:xfrm>
              <a:off x="1703832" y="2599905"/>
              <a:ext cx="485775" cy="263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1076" y="2624327"/>
              <a:ext cx="400812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1076" y="2624327"/>
              <a:ext cx="401320" cy="178435"/>
            </a:xfrm>
            <a:custGeom>
              <a:avLst/>
              <a:gdLst/>
              <a:ahLst/>
              <a:cxnLst/>
              <a:rect l="l" t="t" r="r" b="b"/>
              <a:pathLst>
                <a:path w="401319" h="178435">
                  <a:moveTo>
                    <a:pt x="0" y="89154"/>
                  </a:moveTo>
                  <a:lnTo>
                    <a:pt x="89154" y="0"/>
                  </a:lnTo>
                  <a:lnTo>
                    <a:pt x="89154" y="44576"/>
                  </a:lnTo>
                  <a:lnTo>
                    <a:pt x="311657" y="44576"/>
                  </a:lnTo>
                  <a:lnTo>
                    <a:pt x="311657" y="0"/>
                  </a:lnTo>
                  <a:lnTo>
                    <a:pt x="400812" y="89154"/>
                  </a:lnTo>
                  <a:lnTo>
                    <a:pt x="311657" y="178308"/>
                  </a:lnTo>
                  <a:lnTo>
                    <a:pt x="311657" y="133731"/>
                  </a:lnTo>
                  <a:lnTo>
                    <a:pt x="89154" y="133731"/>
                  </a:lnTo>
                  <a:lnTo>
                    <a:pt x="89154" y="178308"/>
                  </a:lnTo>
                  <a:lnTo>
                    <a:pt x="0" y="89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3"/>
          <p:cNvGrpSpPr/>
          <p:nvPr/>
        </p:nvGrpSpPr>
        <p:grpSpPr>
          <a:xfrm>
            <a:off x="3522157" y="2618695"/>
            <a:ext cx="388620" cy="244475"/>
            <a:chOff x="3522157" y="2618695"/>
            <a:chExt cx="388620" cy="244475"/>
          </a:xfrm>
        </p:grpSpPr>
        <p:sp>
          <p:nvSpPr>
            <p:cNvPr id="14" name="object 14"/>
            <p:cNvSpPr/>
            <p:nvPr/>
          </p:nvSpPr>
          <p:spPr>
            <a:xfrm>
              <a:off x="3522157" y="2618695"/>
              <a:ext cx="388109" cy="2442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0920" y="2624328"/>
              <a:ext cx="321563" cy="1783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0920" y="2624328"/>
              <a:ext cx="321945" cy="178435"/>
            </a:xfrm>
            <a:custGeom>
              <a:avLst/>
              <a:gdLst/>
              <a:ahLst/>
              <a:cxnLst/>
              <a:rect l="l" t="t" r="r" b="b"/>
              <a:pathLst>
                <a:path w="321945" h="178435">
                  <a:moveTo>
                    <a:pt x="0" y="89154"/>
                  </a:moveTo>
                  <a:lnTo>
                    <a:pt x="89153" y="0"/>
                  </a:lnTo>
                  <a:lnTo>
                    <a:pt x="89153" y="44576"/>
                  </a:lnTo>
                  <a:lnTo>
                    <a:pt x="321563" y="44576"/>
                  </a:lnTo>
                  <a:lnTo>
                    <a:pt x="321563" y="133731"/>
                  </a:lnTo>
                  <a:lnTo>
                    <a:pt x="89153" y="133731"/>
                  </a:lnTo>
                  <a:lnTo>
                    <a:pt x="89153" y="178308"/>
                  </a:lnTo>
                  <a:lnTo>
                    <a:pt x="0" y="89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7"/>
          <p:cNvGrpSpPr/>
          <p:nvPr/>
        </p:nvGrpSpPr>
        <p:grpSpPr>
          <a:xfrm>
            <a:off x="5334261" y="2608183"/>
            <a:ext cx="389890" cy="245745"/>
            <a:chOff x="5334261" y="2608183"/>
            <a:chExt cx="389890" cy="245745"/>
          </a:xfrm>
        </p:grpSpPr>
        <p:sp>
          <p:nvSpPr>
            <p:cNvPr id="18" name="object 18"/>
            <p:cNvSpPr/>
            <p:nvPr/>
          </p:nvSpPr>
          <p:spPr>
            <a:xfrm>
              <a:off x="5334261" y="2608183"/>
              <a:ext cx="389539" cy="2456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62956" y="2613660"/>
              <a:ext cx="323088" cy="179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2956" y="2613660"/>
              <a:ext cx="323215" cy="180340"/>
            </a:xfrm>
            <a:custGeom>
              <a:avLst/>
              <a:gdLst/>
              <a:ahLst/>
              <a:cxnLst/>
              <a:rect l="l" t="t" r="r" b="b"/>
              <a:pathLst>
                <a:path w="323214" h="180339">
                  <a:moveTo>
                    <a:pt x="0" y="89915"/>
                  </a:moveTo>
                  <a:lnTo>
                    <a:pt x="89916" y="0"/>
                  </a:lnTo>
                  <a:lnTo>
                    <a:pt x="89916" y="44957"/>
                  </a:lnTo>
                  <a:lnTo>
                    <a:pt x="323088" y="44957"/>
                  </a:lnTo>
                  <a:lnTo>
                    <a:pt x="323088" y="134874"/>
                  </a:lnTo>
                  <a:lnTo>
                    <a:pt x="89916" y="134874"/>
                  </a:lnTo>
                  <a:lnTo>
                    <a:pt x="89916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1"/>
          <p:cNvGrpSpPr/>
          <p:nvPr/>
        </p:nvGrpSpPr>
        <p:grpSpPr>
          <a:xfrm>
            <a:off x="7103557" y="2608183"/>
            <a:ext cx="388620" cy="245745"/>
            <a:chOff x="7103557" y="2608183"/>
            <a:chExt cx="388620" cy="245745"/>
          </a:xfrm>
        </p:grpSpPr>
        <p:sp>
          <p:nvSpPr>
            <p:cNvPr id="22" name="object 22"/>
            <p:cNvSpPr/>
            <p:nvPr/>
          </p:nvSpPr>
          <p:spPr>
            <a:xfrm>
              <a:off x="7103557" y="2608183"/>
              <a:ext cx="388109" cy="2456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2319" y="2613660"/>
              <a:ext cx="321563" cy="1798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2319" y="2613660"/>
              <a:ext cx="321945" cy="180340"/>
            </a:xfrm>
            <a:custGeom>
              <a:avLst/>
              <a:gdLst/>
              <a:ahLst/>
              <a:cxnLst/>
              <a:rect l="l" t="t" r="r" b="b"/>
              <a:pathLst>
                <a:path w="321945" h="180339">
                  <a:moveTo>
                    <a:pt x="0" y="89915"/>
                  </a:moveTo>
                  <a:lnTo>
                    <a:pt x="89915" y="0"/>
                  </a:lnTo>
                  <a:lnTo>
                    <a:pt x="89915" y="44957"/>
                  </a:lnTo>
                  <a:lnTo>
                    <a:pt x="321563" y="44957"/>
                  </a:lnTo>
                  <a:lnTo>
                    <a:pt x="321563" y="134874"/>
                  </a:lnTo>
                  <a:lnTo>
                    <a:pt x="89915" y="134874"/>
                  </a:lnTo>
                  <a:lnTo>
                    <a:pt x="89915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Picture 24" descr="SCHEMA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3962400"/>
            <a:ext cx="7239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Dar, care sunt </a:t>
            </a:r>
            <a:r>
              <a:rPr lang="ro-RO" b="1" i="1" dirty="0" smtClean="0">
                <a:solidFill>
                  <a:srgbClr val="FF0000"/>
                </a:solidFill>
              </a:rPr>
              <a:t>Cerintele</a:t>
            </a:r>
            <a:r>
              <a:rPr lang="ro-RO" b="1" dirty="0" smtClean="0">
                <a:solidFill>
                  <a:srgbClr val="FF0000"/>
                </a:solidFill>
              </a:rPr>
              <a:t> Modelarii Aplicatiilor Web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s://www.scritub.com/files/informatica/429_poze/image008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77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304800"/>
            <a:ext cx="7238999" cy="58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067800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O  altă VIZIUNE privind </a:t>
            </a:r>
            <a:r>
              <a:rPr lang="ro-MO" sz="28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Cerintele</a:t>
            </a:r>
            <a:r>
              <a:rPr lang="ro-MO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 față de Modelare: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Robert</a:t>
            </a:r>
            <a:r>
              <a:rPr sz="2800" b="1" spc="-70" dirty="0" smtClean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endParaRPr lang="ro-MO" sz="2800" b="1" spc="-70" dirty="0" smtClean="0">
              <a:solidFill>
                <a:srgbClr val="0000CC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Baxley</a:t>
            </a:r>
            <a:endParaRPr sz="28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335383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1200" b="1" dirty="0" smtClean="0"/>
              <a:t>F</a:t>
            </a:r>
            <a:r>
              <a:rPr lang="ro-RO" sz="1400" b="1" dirty="0" smtClean="0"/>
              <a:t>luxul de sarcini 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894574" y="3330561"/>
            <a:ext cx="2093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2400" dirty="0" smtClean="0">
                <a:solidFill>
                  <a:schemeClr val="bg1"/>
                </a:solidFill>
              </a:rPr>
              <a:t>Comportament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06" y="1310640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1400" dirty="0" smtClean="0"/>
              <a:t>Aspect</a:t>
            </a:r>
            <a:endParaRPr lang="en-US" sz="14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6334780"/>
            <a:ext cx="88392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Usability</a:t>
            </a: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degree to which something is able or fit to be used.</a:t>
            </a: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ro-M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nowledge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perception of a situation or fact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946" y="6457289"/>
            <a:ext cx="8721853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Jesse </a:t>
            </a:r>
            <a:r>
              <a:rPr sz="2000" dirty="0">
                <a:latin typeface="Cambria"/>
                <a:cs typeface="Cambria"/>
              </a:rPr>
              <a:t>Garrett, </a:t>
            </a:r>
            <a:r>
              <a:rPr sz="2000" i="1" dirty="0">
                <a:latin typeface="Cambria"/>
                <a:cs typeface="Cambria"/>
              </a:rPr>
              <a:t>The </a:t>
            </a:r>
            <a:r>
              <a:rPr sz="2000" i="1" spc="-5" dirty="0">
                <a:latin typeface="Cambria"/>
                <a:cs typeface="Cambria"/>
              </a:rPr>
              <a:t>Elements </a:t>
            </a:r>
            <a:r>
              <a:rPr sz="2000" i="1" dirty="0">
                <a:latin typeface="Cambria"/>
                <a:cs typeface="Cambria"/>
              </a:rPr>
              <a:t>of </a:t>
            </a:r>
            <a:r>
              <a:rPr sz="2000" i="1" spc="-5" dirty="0">
                <a:latin typeface="Cambria"/>
                <a:cs typeface="Cambria"/>
              </a:rPr>
              <a:t>User Experience </a:t>
            </a:r>
            <a:r>
              <a:rPr sz="2000" spc="5" dirty="0">
                <a:latin typeface="Cambria"/>
                <a:cs typeface="Cambria"/>
              </a:rPr>
              <a:t>(2</a:t>
            </a:r>
            <a:r>
              <a:rPr sz="1950" spc="7" baseline="25641" dirty="0">
                <a:latin typeface="Cambria"/>
                <a:cs typeface="Cambria"/>
              </a:rPr>
              <a:t>nd </a:t>
            </a:r>
            <a:r>
              <a:rPr sz="2000" spc="-5" dirty="0">
                <a:latin typeface="Cambria"/>
                <a:cs typeface="Cambria"/>
              </a:rPr>
              <a:t>Edition), </a:t>
            </a:r>
            <a:r>
              <a:rPr sz="2000" dirty="0">
                <a:latin typeface="Cambria"/>
                <a:cs typeface="Cambria"/>
              </a:rPr>
              <a:t>New </a:t>
            </a:r>
            <a:r>
              <a:rPr sz="2000" spc="-5" dirty="0">
                <a:latin typeface="Cambria"/>
                <a:cs typeface="Cambria"/>
              </a:rPr>
              <a:t>Riders,</a:t>
            </a:r>
            <a:r>
              <a:rPr sz="2000" spc="-2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2011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447800"/>
            <a:ext cx="334843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o-MO" sz="2800" b="1" spc="-5" dirty="0" smtClean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2800" b="1" spc="-5" dirty="0" err="1" smtClean="0">
                <a:solidFill>
                  <a:srgbClr val="000000"/>
                </a:solidFill>
                <a:latin typeface="Cambria"/>
                <a:cs typeface="Cambria"/>
              </a:rPr>
              <a:t>plicație</a:t>
            </a:r>
            <a:r>
              <a:rPr sz="2800" b="1" spc="-2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65" dirty="0">
                <a:solidFill>
                  <a:srgbClr val="0000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(produs</a:t>
            </a:r>
            <a:r>
              <a:rPr sz="2800" b="1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Cambria"/>
                <a:cs typeface="Cambria"/>
              </a:rPr>
              <a:t>software)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895600"/>
            <a:ext cx="3043632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funcționalitate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+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informații</a:t>
            </a:r>
            <a:r>
              <a:rPr sz="2800" b="1" spc="-9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7030A0"/>
                </a:solidFill>
                <a:latin typeface="Cambria"/>
                <a:cs typeface="Cambria"/>
              </a:rPr>
              <a:t>oferite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pic>
        <p:nvPicPr>
          <p:cNvPr id="6" name="Picture 5" descr="model.bmp"/>
          <p:cNvPicPr>
            <a:picLocks noChangeAspect="1"/>
          </p:cNvPicPr>
          <p:nvPr/>
        </p:nvPicPr>
        <p:blipFill>
          <a:blip r:embed="rId2" cstate="print"/>
          <a:srcRect r="21954"/>
          <a:stretch>
            <a:fillRect/>
          </a:stretch>
        </p:blipFill>
        <p:spPr>
          <a:xfrm>
            <a:off x="3505201" y="0"/>
            <a:ext cx="5638800" cy="632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52400"/>
            <a:ext cx="2749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32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Altă viziune a </a:t>
            </a:r>
          </a:p>
          <a:p>
            <a:r>
              <a:rPr lang="ro-MO" sz="32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Cerintelor</a:t>
            </a:r>
            <a:endParaRPr lang="en-US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5" dirty="0" smtClean="0">
                <a:solidFill>
                  <a:srgbClr val="FF0000"/>
                </a:solidFill>
              </a:rPr>
              <a:t>D</a:t>
            </a:r>
            <a:r>
              <a:rPr b="1" spc="-5" dirty="0" err="1" smtClean="0">
                <a:solidFill>
                  <a:srgbClr val="FF0000"/>
                </a:solidFill>
              </a:rPr>
              <a:t>ezvoltarea</a:t>
            </a:r>
            <a:r>
              <a:rPr b="1" spc="-5" dirty="0" smtClean="0">
                <a:solidFill>
                  <a:srgbClr val="FF0000"/>
                </a:solidFill>
              </a:rPr>
              <a:t> </a:t>
            </a:r>
            <a:r>
              <a:rPr lang="ro-MO" b="1" spc="-5" dirty="0" smtClean="0">
                <a:solidFill>
                  <a:srgbClr val="FF0000"/>
                </a:solidFill>
              </a:rPr>
              <a:t>A</a:t>
            </a:r>
            <a:r>
              <a:rPr b="1" spc="-5" dirty="0" err="1" smtClean="0">
                <a:solidFill>
                  <a:srgbClr val="FF0000"/>
                </a:solidFill>
              </a:rPr>
              <a:t>plicațiilor</a:t>
            </a:r>
            <a:r>
              <a:rPr b="1" spc="-20" dirty="0" smtClean="0">
                <a:solidFill>
                  <a:srgbClr val="FF0000"/>
                </a:solidFill>
              </a:rPr>
              <a:t> </a:t>
            </a:r>
            <a:r>
              <a:rPr b="1" spc="-5" dirty="0" smtClean="0">
                <a:solidFill>
                  <a:srgbClr val="FF0000"/>
                </a:solidFill>
              </a:rPr>
              <a:t>Web</a:t>
            </a:r>
            <a:r>
              <a:rPr lang="ro-MO" b="1" spc="-5" dirty="0" smtClean="0">
                <a:solidFill>
                  <a:srgbClr val="FF0000"/>
                </a:solidFill>
              </a:rPr>
              <a:t> – proces:</a:t>
            </a:r>
            <a:endParaRPr b="1"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62000"/>
            <a:ext cx="8382000" cy="2993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Cambria"/>
                <a:cs typeface="Cambria"/>
              </a:rPr>
              <a:t>Cerințe 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requirements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 err="1" smtClean="0">
                <a:latin typeface="Cambria"/>
                <a:cs typeface="Cambria"/>
              </a:rPr>
              <a:t>Analiză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&amp; </a:t>
            </a:r>
            <a:r>
              <a:rPr sz="2400" b="1" spc="-5" dirty="0" err="1">
                <a:latin typeface="Cambria"/>
                <a:cs typeface="Cambria"/>
              </a:rPr>
              <a:t>proiectare</a:t>
            </a:r>
            <a:r>
              <a:rPr sz="2400" b="1" spc="-5" dirty="0">
                <a:latin typeface="Cambria"/>
                <a:cs typeface="Cambria"/>
              </a:rPr>
              <a:t>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dirty="0" smtClean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software</a:t>
            </a:r>
            <a:r>
              <a:rPr sz="2400" b="1" i="1" spc="-4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design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>
                <a:latin typeface="Cambria"/>
                <a:cs typeface="Cambria"/>
              </a:rPr>
              <a:t>Implementare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build</a:t>
            </a:r>
            <a:r>
              <a:rPr sz="2400" b="1" dirty="0">
                <a:latin typeface="Cambria"/>
                <a:cs typeface="Cambria"/>
              </a:rPr>
              <a:t>)  </a:t>
            </a:r>
            <a:endParaRPr lang="ro-MO" sz="2400" b="1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Testare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testing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Exploatare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deployment</a:t>
            </a:r>
            <a:r>
              <a:rPr sz="2400" b="1" dirty="0">
                <a:latin typeface="Cambria"/>
                <a:cs typeface="Cambria"/>
              </a:rPr>
              <a:t>)  </a:t>
            </a:r>
            <a:endParaRPr lang="ro-MO" sz="2400" b="1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Mentenanță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maintenance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Evoluție</a:t>
            </a:r>
            <a:r>
              <a:rPr sz="2400" b="1" spc="-20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evolution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</p:txBody>
      </p:sp>
      <p:pic>
        <p:nvPicPr>
          <p:cNvPr id="4" name="Picture 3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pic>
        <p:nvPicPr>
          <p:cNvPr id="5" name="Picture 4" descr="https://www.scritub.com/files/informatica/429_poze/image0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5255"/>
            <a:ext cx="8991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5" dirty="0" smtClean="0">
                <a:solidFill>
                  <a:srgbClr val="FF0000"/>
                </a:solidFill>
              </a:rPr>
              <a:t>D</a:t>
            </a:r>
            <a:r>
              <a:rPr b="1" spc="-5" dirty="0" err="1" smtClean="0">
                <a:solidFill>
                  <a:srgbClr val="FF0000"/>
                </a:solidFill>
              </a:rPr>
              <a:t>ezvoltarea</a:t>
            </a:r>
            <a:r>
              <a:rPr b="1" spc="-5" dirty="0" smtClean="0">
                <a:solidFill>
                  <a:srgbClr val="FF0000"/>
                </a:solidFill>
              </a:rPr>
              <a:t> </a:t>
            </a:r>
            <a:r>
              <a:rPr lang="ro-MO" b="1" spc="-5" dirty="0" smtClean="0">
                <a:solidFill>
                  <a:srgbClr val="FF0000"/>
                </a:solidFill>
              </a:rPr>
              <a:t>A</a:t>
            </a:r>
            <a:r>
              <a:rPr b="1" spc="-5" dirty="0" err="1" smtClean="0">
                <a:solidFill>
                  <a:srgbClr val="FF0000"/>
                </a:solidFill>
              </a:rPr>
              <a:t>plicațiilor</a:t>
            </a:r>
            <a:r>
              <a:rPr b="1" spc="-20" dirty="0" smtClean="0">
                <a:solidFill>
                  <a:srgbClr val="FF0000"/>
                </a:solidFill>
              </a:rPr>
              <a:t> </a:t>
            </a:r>
            <a:r>
              <a:rPr b="1" spc="-5" dirty="0" smtClean="0">
                <a:solidFill>
                  <a:srgbClr val="FF0000"/>
                </a:solidFill>
              </a:rPr>
              <a:t>Web</a:t>
            </a:r>
            <a:r>
              <a:rPr lang="ro-MO" b="1" spc="-5" dirty="0" smtClean="0">
                <a:solidFill>
                  <a:srgbClr val="FF0000"/>
                </a:solidFill>
              </a:rPr>
              <a:t> – proces:</a:t>
            </a:r>
            <a:endParaRPr b="1" spc="-5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1833" y="1615694"/>
            <a:ext cx="3698240" cy="2113280"/>
            <a:chOff x="1211833" y="1615694"/>
            <a:chExt cx="3698240" cy="2113280"/>
          </a:xfrm>
        </p:grpSpPr>
        <p:sp>
          <p:nvSpPr>
            <p:cNvPr id="4" name="object 4"/>
            <p:cNvSpPr/>
            <p:nvPr/>
          </p:nvSpPr>
          <p:spPr>
            <a:xfrm>
              <a:off x="1224533" y="1628394"/>
              <a:ext cx="3672840" cy="2087880"/>
            </a:xfrm>
            <a:custGeom>
              <a:avLst/>
              <a:gdLst/>
              <a:ahLst/>
              <a:cxnLst/>
              <a:rect l="l" t="t" r="r" b="b"/>
              <a:pathLst>
                <a:path w="3672840" h="2087879">
                  <a:moveTo>
                    <a:pt x="3672840" y="0"/>
                  </a:moveTo>
                  <a:lnTo>
                    <a:pt x="0" y="0"/>
                  </a:lnTo>
                  <a:lnTo>
                    <a:pt x="0" y="2087879"/>
                  </a:lnTo>
                  <a:lnTo>
                    <a:pt x="3672840" y="2087879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4533" y="1628394"/>
              <a:ext cx="3672840" cy="2087880"/>
            </a:xfrm>
            <a:custGeom>
              <a:avLst/>
              <a:gdLst/>
              <a:ahLst/>
              <a:cxnLst/>
              <a:rect l="l" t="t" r="r" b="b"/>
              <a:pathLst>
                <a:path w="3672840" h="2087879">
                  <a:moveTo>
                    <a:pt x="0" y="2087879"/>
                  </a:moveTo>
                  <a:lnTo>
                    <a:pt x="3672840" y="2087879"/>
                  </a:lnTo>
                  <a:lnTo>
                    <a:pt x="3672840" y="0"/>
                  </a:lnTo>
                  <a:lnTo>
                    <a:pt x="0" y="0"/>
                  </a:lnTo>
                  <a:lnTo>
                    <a:pt x="0" y="2087879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4533" y="1628394"/>
            <a:ext cx="3672840" cy="576580"/>
          </a:xfrm>
          <a:prstGeom prst="rect">
            <a:avLst/>
          </a:prstGeom>
          <a:solidFill>
            <a:srgbClr val="92D050"/>
          </a:solidFill>
          <a:ln w="25400">
            <a:solidFill>
              <a:srgbClr val="808080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440"/>
              </a:spcBef>
            </a:pPr>
            <a:r>
              <a:rPr sz="2000" spc="-10" dirty="0">
                <a:latin typeface="Cambria"/>
                <a:cs typeface="Cambria"/>
              </a:rPr>
              <a:t>programare </a:t>
            </a:r>
            <a:r>
              <a:rPr sz="2000" spc="-5" dirty="0">
                <a:latin typeface="Cambria"/>
                <a:cs typeface="Cambria"/>
              </a:rPr>
              <a:t>(server </a:t>
            </a:r>
            <a:r>
              <a:rPr sz="2000" dirty="0">
                <a:latin typeface="Cambria"/>
                <a:cs typeface="Cambria"/>
              </a:rPr>
              <a:t>+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client)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2350" y="2191766"/>
            <a:ext cx="2977515" cy="1537335"/>
            <a:chOff x="2292350" y="2191766"/>
            <a:chExt cx="2977515" cy="1537335"/>
          </a:xfrm>
        </p:grpSpPr>
        <p:sp>
          <p:nvSpPr>
            <p:cNvPr id="8" name="object 8"/>
            <p:cNvSpPr/>
            <p:nvPr/>
          </p:nvSpPr>
          <p:spPr>
            <a:xfrm>
              <a:off x="2305050" y="2204466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2951988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951988" y="1511808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5050" y="2204466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0" y="1511808"/>
                  </a:moveTo>
                  <a:lnTo>
                    <a:pt x="2951988" y="1511808"/>
                  </a:lnTo>
                  <a:lnTo>
                    <a:pt x="2951988" y="0"/>
                  </a:lnTo>
                  <a:lnTo>
                    <a:pt x="0" y="0"/>
                  </a:lnTo>
                  <a:lnTo>
                    <a:pt x="0" y="1511808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7750" y="2217166"/>
            <a:ext cx="2567305" cy="20383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662940">
              <a:lnSpc>
                <a:spcPts val="1605"/>
              </a:lnSpc>
            </a:pPr>
            <a:r>
              <a:rPr sz="1800" spc="-10" dirty="0">
                <a:latin typeface="Cambria"/>
                <a:cs typeface="Cambria"/>
              </a:rPr>
              <a:t>creare/adaptare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0814" y="2398014"/>
            <a:ext cx="113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de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20565" y="3343909"/>
            <a:ext cx="4272915" cy="385445"/>
            <a:chOff x="4020565" y="3343909"/>
            <a:chExt cx="4272915" cy="385445"/>
          </a:xfrm>
        </p:grpSpPr>
        <p:sp>
          <p:nvSpPr>
            <p:cNvPr id="13" name="object 13"/>
            <p:cNvSpPr/>
            <p:nvPr/>
          </p:nvSpPr>
          <p:spPr>
            <a:xfrm>
              <a:off x="4897373" y="3356609"/>
              <a:ext cx="3383279" cy="360045"/>
            </a:xfrm>
            <a:custGeom>
              <a:avLst/>
              <a:gdLst/>
              <a:ahLst/>
              <a:cxnLst/>
              <a:rect l="l" t="t" r="r" b="b"/>
              <a:pathLst>
                <a:path w="3383279" h="360045">
                  <a:moveTo>
                    <a:pt x="0" y="359663"/>
                  </a:moveTo>
                  <a:lnTo>
                    <a:pt x="3383279" y="359663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80808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3265" y="3356609"/>
              <a:ext cx="4247515" cy="360045"/>
            </a:xfrm>
            <a:custGeom>
              <a:avLst/>
              <a:gdLst/>
              <a:ahLst/>
              <a:cxnLst/>
              <a:rect l="l" t="t" r="r" b="b"/>
              <a:pathLst>
                <a:path w="4247515" h="360045">
                  <a:moveTo>
                    <a:pt x="0" y="359663"/>
                  </a:moveTo>
                  <a:lnTo>
                    <a:pt x="4247388" y="359663"/>
                  </a:lnTo>
                  <a:lnTo>
                    <a:pt x="4247388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69738" y="3380613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mentenanță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7570" y="2696210"/>
            <a:ext cx="2762885" cy="1033144"/>
            <a:chOff x="2147570" y="2696210"/>
            <a:chExt cx="2762885" cy="1033144"/>
          </a:xfrm>
        </p:grpSpPr>
        <p:sp>
          <p:nvSpPr>
            <p:cNvPr id="17" name="object 17"/>
            <p:cNvSpPr/>
            <p:nvPr/>
          </p:nvSpPr>
          <p:spPr>
            <a:xfrm>
              <a:off x="2593086" y="2708910"/>
              <a:ext cx="2304415" cy="1007744"/>
            </a:xfrm>
            <a:custGeom>
              <a:avLst/>
              <a:gdLst/>
              <a:ahLst/>
              <a:cxnLst/>
              <a:rect l="l" t="t" r="r" b="b"/>
              <a:pathLst>
                <a:path w="2304415" h="1007745">
                  <a:moveTo>
                    <a:pt x="0" y="1007363"/>
                  </a:moveTo>
                  <a:lnTo>
                    <a:pt x="2304288" y="1007363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solidFill>
              <a:srgbClr val="3333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0270" y="2708910"/>
              <a:ext cx="2737485" cy="1007744"/>
            </a:xfrm>
            <a:custGeom>
              <a:avLst/>
              <a:gdLst/>
              <a:ahLst/>
              <a:cxnLst/>
              <a:rect l="l" t="t" r="r" b="b"/>
              <a:pathLst>
                <a:path w="2737485" h="1007745">
                  <a:moveTo>
                    <a:pt x="0" y="1007363"/>
                  </a:moveTo>
                  <a:lnTo>
                    <a:pt x="2737104" y="1007363"/>
                  </a:lnTo>
                  <a:lnTo>
                    <a:pt x="2737104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6777" y="2782315"/>
            <a:ext cx="70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ta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7053" y="2408173"/>
            <a:ext cx="1539240" cy="1320800"/>
            <a:chOff x="1067053" y="2408173"/>
            <a:chExt cx="1539240" cy="1320800"/>
          </a:xfrm>
        </p:grpSpPr>
        <p:sp>
          <p:nvSpPr>
            <p:cNvPr id="21" name="object 21"/>
            <p:cNvSpPr/>
            <p:nvPr/>
          </p:nvSpPr>
          <p:spPr>
            <a:xfrm>
              <a:off x="1079753" y="242087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39" h="1295400">
                  <a:moveTo>
                    <a:pt x="1513332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13332" y="1295400"/>
                  </a:lnTo>
                  <a:lnTo>
                    <a:pt x="151333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9753" y="242087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39" h="1295400">
                  <a:moveTo>
                    <a:pt x="0" y="1295400"/>
                  </a:moveTo>
                  <a:lnTo>
                    <a:pt x="1513332" y="1295400"/>
                  </a:lnTo>
                  <a:lnTo>
                    <a:pt x="1513332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32738" y="2501010"/>
            <a:ext cx="100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documen-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6870" y="2775330"/>
            <a:ext cx="41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ta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6258" y="3118357"/>
            <a:ext cx="2275205" cy="601980"/>
            <a:chOff x="1556258" y="3118357"/>
            <a:chExt cx="2275205" cy="601980"/>
          </a:xfrm>
        </p:grpSpPr>
        <p:sp>
          <p:nvSpPr>
            <p:cNvPr id="26" name="object 26"/>
            <p:cNvSpPr/>
            <p:nvPr/>
          </p:nvSpPr>
          <p:spPr>
            <a:xfrm>
              <a:off x="1568958" y="3131057"/>
              <a:ext cx="2249805" cy="576580"/>
            </a:xfrm>
            <a:custGeom>
              <a:avLst/>
              <a:gdLst/>
              <a:ahLst/>
              <a:cxnLst/>
              <a:rect l="l" t="t" r="r" b="b"/>
              <a:pathLst>
                <a:path w="2249804" h="576579">
                  <a:moveTo>
                    <a:pt x="2249424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0" y="576072"/>
                  </a:lnTo>
                  <a:lnTo>
                    <a:pt x="2249424" y="576072"/>
                  </a:lnTo>
                  <a:lnTo>
                    <a:pt x="2249424" y="80772"/>
                  </a:lnTo>
                  <a:lnTo>
                    <a:pt x="2249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68958" y="3131057"/>
              <a:ext cx="2249805" cy="576580"/>
            </a:xfrm>
            <a:custGeom>
              <a:avLst/>
              <a:gdLst/>
              <a:ahLst/>
              <a:cxnLst/>
              <a:rect l="l" t="t" r="r" b="b"/>
              <a:pathLst>
                <a:path w="2249804" h="576579">
                  <a:moveTo>
                    <a:pt x="0" y="576071"/>
                  </a:moveTo>
                  <a:lnTo>
                    <a:pt x="2249424" y="576071"/>
                  </a:lnTo>
                  <a:lnTo>
                    <a:pt x="2249424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19985" y="3126485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arhite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9922" y="3126485"/>
            <a:ext cx="163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ctura info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+ </a:t>
            </a:r>
            <a:r>
              <a:rPr sz="1800" spc="-15" dirty="0">
                <a:latin typeface="Cambria"/>
                <a:cs typeface="Cambria"/>
              </a:rPr>
              <a:t>navigare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52169" y="3199129"/>
            <a:ext cx="961390" cy="530225"/>
            <a:chOff x="852169" y="3199129"/>
            <a:chExt cx="961390" cy="530225"/>
          </a:xfrm>
        </p:grpSpPr>
        <p:sp>
          <p:nvSpPr>
            <p:cNvPr id="31" name="object 31"/>
            <p:cNvSpPr/>
            <p:nvPr/>
          </p:nvSpPr>
          <p:spPr>
            <a:xfrm>
              <a:off x="864869" y="3211829"/>
              <a:ext cx="935990" cy="504825"/>
            </a:xfrm>
            <a:custGeom>
              <a:avLst/>
              <a:gdLst/>
              <a:ahLst/>
              <a:cxnLst/>
              <a:rect l="l" t="t" r="r" b="b"/>
              <a:pathLst>
                <a:path w="935989" h="504825">
                  <a:moveTo>
                    <a:pt x="93573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935736" y="504444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4869" y="3211829"/>
              <a:ext cx="935990" cy="504825"/>
            </a:xfrm>
            <a:custGeom>
              <a:avLst/>
              <a:gdLst/>
              <a:ahLst/>
              <a:cxnLst/>
              <a:rect l="l" t="t" r="r" b="b"/>
              <a:pathLst>
                <a:path w="935989" h="504825">
                  <a:moveTo>
                    <a:pt x="0" y="504444"/>
                  </a:moveTo>
                  <a:lnTo>
                    <a:pt x="935736" y="504444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7569" y="3308730"/>
            <a:ext cx="91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cerințe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3400" y="3685086"/>
            <a:ext cx="8089265" cy="269875"/>
            <a:chOff x="533400" y="3685086"/>
            <a:chExt cx="8089265" cy="269875"/>
          </a:xfrm>
        </p:grpSpPr>
        <p:sp>
          <p:nvSpPr>
            <p:cNvPr id="35" name="object 35"/>
            <p:cNvSpPr/>
            <p:nvPr/>
          </p:nvSpPr>
          <p:spPr>
            <a:xfrm>
              <a:off x="533400" y="3685086"/>
              <a:ext cx="8089010" cy="114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6834" y="3723894"/>
              <a:ext cx="7993380" cy="0"/>
            </a:xfrm>
            <a:custGeom>
              <a:avLst/>
              <a:gdLst/>
              <a:ahLst/>
              <a:cxnLst/>
              <a:rect l="l" t="t" r="r" b="b"/>
              <a:pathLst>
                <a:path w="7993380">
                  <a:moveTo>
                    <a:pt x="0" y="0"/>
                  </a:moveTo>
                  <a:lnTo>
                    <a:pt x="799287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56457" y="3712718"/>
              <a:ext cx="240283" cy="241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96638" y="3703574"/>
              <a:ext cx="240284" cy="241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85800" y="4020057"/>
            <a:ext cx="8001000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7960">
              <a:lnSpc>
                <a:spcPct val="100000"/>
              </a:lnSpc>
              <a:spcBef>
                <a:spcPts val="100"/>
              </a:spcBef>
              <a:tabLst>
                <a:tab pos="3122930" algn="l"/>
              </a:tabLst>
            </a:pPr>
            <a:r>
              <a:rPr sz="3600" b="1" i="1" spc="-7" baseline="1157" dirty="0">
                <a:latin typeface="Cambria"/>
                <a:cs typeface="Cambria"/>
              </a:rPr>
              <a:t>public beta	</a:t>
            </a:r>
            <a:r>
              <a:rPr sz="2400" b="1" spc="-10" dirty="0">
                <a:latin typeface="Cambria"/>
                <a:cs typeface="Cambria"/>
              </a:rPr>
              <a:t>lansare</a:t>
            </a:r>
            <a:endParaRPr sz="24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lang="ro-MO" sz="3300" dirty="0" smtClean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o-MO" sz="2800" b="1" spc="-10" dirty="0" smtClean="0">
                <a:latin typeface="Cambria"/>
                <a:cs typeface="Cambria"/>
              </a:rPr>
              <a:t>A</a:t>
            </a:r>
            <a:r>
              <a:rPr sz="2800" b="1" spc="-10" dirty="0" err="1" smtClean="0">
                <a:latin typeface="Cambria"/>
                <a:cs typeface="Cambria"/>
              </a:rPr>
              <a:t>ctualmente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sunt </a:t>
            </a:r>
            <a:r>
              <a:rPr sz="2800" b="1" spc="-20" dirty="0" err="1">
                <a:latin typeface="Cambria"/>
                <a:cs typeface="Cambria"/>
              </a:rPr>
              <a:t>preferate</a:t>
            </a:r>
            <a:r>
              <a:rPr sz="2800" b="1" spc="-20" dirty="0">
                <a:latin typeface="Cambria"/>
                <a:cs typeface="Cambria"/>
              </a:rPr>
              <a:t> </a:t>
            </a:r>
            <a:r>
              <a:rPr sz="28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metodologii</a:t>
            </a:r>
            <a:r>
              <a:rPr lang="ro-MO" sz="2800" b="1" spc="-5" dirty="0" smtClean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r>
              <a:rPr sz="2800" b="1" spc="30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lang="ro-MO" sz="2800" b="1" spc="-10" dirty="0" smtClean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800" b="1" spc="-10" dirty="0" err="1" smtClean="0">
                <a:solidFill>
                  <a:srgbClr val="FF3300"/>
                </a:solidFill>
                <a:latin typeface="Cambria"/>
                <a:cs typeface="Cambria"/>
              </a:rPr>
              <a:t>gile</a:t>
            </a:r>
            <a:endParaRPr lang="ro-MO" sz="2800" b="1" spc="-10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o-MO"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de fapt deja modificată</a:t>
            </a:r>
            <a:endParaRPr sz="28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9144000" cy="6863080"/>
            <a:chOff x="0" y="0"/>
            <a:chExt cx="9144000" cy="6857997"/>
          </a:xfrm>
        </p:grpSpPr>
        <p:sp>
          <p:nvSpPr>
            <p:cNvPr id="3" name="object 3"/>
            <p:cNvSpPr/>
            <p:nvPr/>
          </p:nvSpPr>
          <p:spPr>
            <a:xfrm>
              <a:off x="0" y="633983"/>
              <a:ext cx="9143999" cy="6224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6564" y="714752"/>
              <a:ext cx="4714874" cy="3456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4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5010"/>
            </a:xfrm>
            <a:custGeom>
              <a:avLst/>
              <a:gdLst/>
              <a:ahLst/>
              <a:cxnLst/>
              <a:rect l="l" t="t" r="r" b="b"/>
              <a:pathLst>
                <a:path w="9144000" h="715010">
                  <a:moveTo>
                    <a:pt x="0" y="714755"/>
                  </a:moveTo>
                  <a:lnTo>
                    <a:pt x="9144000" y="7147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14755"/>
                  </a:lnTo>
                  <a:close/>
                </a:path>
              </a:pathLst>
            </a:custGeom>
            <a:ln w="9525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6324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685" algn="l"/>
              </a:tabLst>
            </a:pP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(în	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loc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de)</a:t>
            </a:r>
            <a:r>
              <a:rPr b="1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pauză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0"/>
            <a:ext cx="7772400" cy="2136775"/>
          </a:xfrm>
        </p:spPr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b="1" dirty="0" smtClean="0">
                <a:solidFill>
                  <a:srgbClr val="00B0F0"/>
                </a:solidFill>
              </a:rPr>
              <a:t>vs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b="1" dirty="0" smtClean="0">
                <a:solidFill>
                  <a:srgbClr val="FF0000"/>
                </a:solidFill>
              </a:rPr>
              <a:t>MODELAREA INFORMAȚIONALĂ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PENTRU A INTELEGE MAI BINE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DATELOR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CARE TINE DE CREAREA UNOR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SISTEME INFORMATICE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IN CONTINUARE 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VOM TRECE LA  </a:t>
            </a:r>
            <a:r>
              <a:rPr lang="ro-MO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MODELAREA MATEMATICĂ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PE CARE O CUNOASTEM DEJA,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IAR PRIN EA, VOM INCERCA SA VEDEM CE ESTE </a:t>
            </a:r>
          </a:p>
          <a:p>
            <a:pPr algn="ctr"/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DATELOR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 INFORMAȚIONALĂ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NOȚIUNEA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886200"/>
          </a:xfrm>
        </p:spPr>
        <p:txBody>
          <a:bodyPr>
            <a:noAutofit/>
          </a:bodyPr>
          <a:lstStyle/>
          <a:p>
            <a:r>
              <a:rPr lang="ro-MO" sz="2800" b="1" dirty="0" smtClean="0">
                <a:solidFill>
                  <a:srgbClr val="FF0000"/>
                </a:solidFill>
              </a:rPr>
              <a:t>MODEL (în știință și tehnică) </a:t>
            </a:r>
            <a:r>
              <a:rPr lang="ro-MO" sz="2800" dirty="0" smtClean="0"/>
              <a:t>este un </a:t>
            </a:r>
            <a:r>
              <a:rPr lang="en-US" sz="2800" dirty="0" smtClean="0"/>
              <a:t>“</a:t>
            </a:r>
            <a:r>
              <a:rPr lang="ro-MO" sz="2800" b="1" i="1" dirty="0" smtClean="0"/>
              <a:t>obiect abstract,</a:t>
            </a:r>
            <a:r>
              <a:rPr lang="en-US" sz="2800" b="1" i="1" dirty="0" smtClean="0"/>
              <a:t> </a:t>
            </a:r>
            <a:r>
              <a:rPr lang="ro-MO" sz="2800" b="1" i="1" dirty="0" smtClean="0"/>
              <a:t>simplificat</a:t>
            </a:r>
            <a:r>
              <a:rPr lang="en-US" sz="2800" dirty="0" smtClean="0"/>
              <a:t>”</a:t>
            </a:r>
            <a:r>
              <a:rPr lang="ro-MO" sz="2800" dirty="0" smtClean="0"/>
              <a:t> </a:t>
            </a:r>
            <a:r>
              <a:rPr lang="en-US" sz="2800" dirty="0" smtClean="0"/>
              <a:t>, care p</a:t>
            </a:r>
            <a:r>
              <a:rPr lang="ro-MO" sz="2800" dirty="0" smtClean="0"/>
              <a:t>ă</a:t>
            </a:r>
            <a:r>
              <a:rPr lang="en-US" sz="2800" dirty="0" err="1" smtClean="0"/>
              <a:t>streaz</a:t>
            </a:r>
            <a:r>
              <a:rPr lang="ro-M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numai</a:t>
            </a:r>
            <a:r>
              <a:rPr lang="en-US" sz="2800" dirty="0" smtClean="0"/>
              <a:t> </a:t>
            </a:r>
            <a:r>
              <a:rPr lang="en-US" sz="2800" dirty="0" err="1" smtClean="0"/>
              <a:t>cele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 err="1" smtClean="0"/>
              <a:t>propriet</a:t>
            </a:r>
            <a:r>
              <a:rPr lang="ro-MO" sz="2800" dirty="0" smtClean="0"/>
              <a:t>ăți</a:t>
            </a:r>
            <a:r>
              <a:rPr lang="en-US" sz="2800" dirty="0" smtClean="0"/>
              <a:t>, leg</a:t>
            </a:r>
            <a:r>
              <a:rPr lang="ro-MO" sz="2800" dirty="0" smtClean="0"/>
              <a:t>ături ale unui obiect real sau ale unui sistem de obiecte  reale existente și este/are destinația de a-l /a le studia. (</a:t>
            </a:r>
            <a:r>
              <a:rPr lang="ro-MO" sz="2800" i="1" dirty="0" smtClean="0"/>
              <a:t>prin el/ele pe cel rea</a:t>
            </a:r>
            <a:r>
              <a:rPr lang="ro-MO" sz="2800" dirty="0" smtClean="0"/>
              <a:t>l). </a:t>
            </a:r>
          </a:p>
          <a:p>
            <a:r>
              <a:rPr lang="ro-MO" sz="2800" b="1" dirty="0" smtClean="0">
                <a:solidFill>
                  <a:srgbClr val="0000CC"/>
                </a:solidFill>
              </a:rPr>
              <a:t>MODELAREA</a:t>
            </a:r>
            <a:r>
              <a:rPr lang="ro-MO" sz="2800" b="1" dirty="0" smtClean="0"/>
              <a:t> – procesul de trecere de la un </a:t>
            </a:r>
            <a:r>
              <a:rPr lang="en-US" sz="2800" b="1" dirty="0" smtClean="0"/>
              <a:t>“</a:t>
            </a:r>
            <a:r>
              <a:rPr lang="ro-MO" sz="2800" b="1" i="1" dirty="0" smtClean="0">
                <a:solidFill>
                  <a:srgbClr val="00B050"/>
                </a:solidFill>
              </a:rPr>
              <a:t>obiect real</a:t>
            </a:r>
            <a:r>
              <a:rPr lang="en-US" sz="2800" b="1" dirty="0" smtClean="0"/>
              <a:t>”</a:t>
            </a:r>
            <a:r>
              <a:rPr lang="ro-MO" sz="2800" b="1" dirty="0" smtClean="0"/>
              <a:t> la un </a:t>
            </a:r>
            <a:r>
              <a:rPr lang="en-US" sz="2800" dirty="0" smtClean="0"/>
              <a:t>“</a:t>
            </a:r>
            <a:r>
              <a:rPr lang="ro-MO" sz="2800" b="1" i="1" dirty="0" smtClean="0">
                <a:solidFill>
                  <a:srgbClr val="C00000"/>
                </a:solidFill>
              </a:rPr>
              <a:t>obiect abstract,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ro-MO" sz="2800" b="1" i="1" dirty="0" smtClean="0">
                <a:solidFill>
                  <a:srgbClr val="C00000"/>
                </a:solidFill>
              </a:rPr>
              <a:t>simplificat</a:t>
            </a:r>
            <a:r>
              <a:rPr lang="en-US" sz="2800" dirty="0" smtClean="0"/>
              <a:t>”.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INTREBARE? </a:t>
            </a:r>
            <a:r>
              <a:rPr lang="en-US" sz="2800" b="1" dirty="0" err="1" smtClean="0">
                <a:solidFill>
                  <a:srgbClr val="0000CC"/>
                </a:solidFill>
              </a:rPr>
              <a:t>Putem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oare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descrie</a:t>
            </a:r>
            <a:r>
              <a:rPr lang="en-US" sz="2800" b="1" dirty="0" smtClean="0">
                <a:solidFill>
                  <a:srgbClr val="0000CC"/>
                </a:solidFill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</a:rPr>
              <a:t>prezenta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acest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proces</a:t>
            </a:r>
            <a:r>
              <a:rPr lang="en-US" sz="2800" b="1" dirty="0" smtClean="0">
                <a:solidFill>
                  <a:srgbClr val="0000CC"/>
                </a:solidFill>
              </a:rPr>
              <a:t>? El </a:t>
            </a:r>
            <a:r>
              <a:rPr lang="en-US" sz="2800" b="1" dirty="0" err="1" smtClean="0">
                <a:solidFill>
                  <a:srgbClr val="0000CC"/>
                </a:solidFill>
              </a:rPr>
              <a:t>doar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poate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fi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destul</a:t>
            </a:r>
            <a:r>
              <a:rPr lang="en-US" sz="2800" b="1" dirty="0" smtClean="0">
                <a:solidFill>
                  <a:srgbClr val="0000CC"/>
                </a:solidFill>
              </a:rPr>
              <a:t> de </a:t>
            </a:r>
            <a:r>
              <a:rPr lang="en-US" sz="2800" b="1" dirty="0" err="1" smtClean="0">
                <a:solidFill>
                  <a:srgbClr val="0000CC"/>
                </a:solidFill>
              </a:rPr>
              <a:t>complicat</a:t>
            </a:r>
            <a:r>
              <a:rPr lang="en-US" sz="2800" b="1" dirty="0" smtClean="0">
                <a:solidFill>
                  <a:srgbClr val="0000CC"/>
                </a:solidFill>
              </a:rPr>
              <a:t>/complex? Cum?</a:t>
            </a:r>
          </a:p>
          <a:p>
            <a:r>
              <a:rPr lang="en-US" sz="2800" b="1" dirty="0" err="1" smtClean="0"/>
              <a:t>Da</a:t>
            </a:r>
            <a:r>
              <a:rPr lang="en-US" sz="2800" b="1" dirty="0" smtClean="0"/>
              <a:t>! </a:t>
            </a:r>
            <a:r>
              <a:rPr lang="en-US" sz="2800" b="1" dirty="0" err="1" smtClean="0"/>
              <a:t>Utiliz</a:t>
            </a:r>
            <a:r>
              <a:rPr lang="ro-MO" sz="2800" b="1" dirty="0" smtClean="0"/>
              <a:t>înd limbajul Diagramelor/schemelor!</a:t>
            </a:r>
          </a:p>
          <a:p>
            <a:r>
              <a:rPr lang="ro-MO" sz="2800" b="1" dirty="0" smtClean="0"/>
              <a:t>De ce ne trebuie acest lucru? Pentru a înțelege mai bine ce studiem și cum să realizăm eficient acest proces.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ro-MO" sz="3600" dirty="0" smtClean="0"/>
              <a:t>Este cunoscut că majoritatea entităților economice care se stimează lucrează în baza </a:t>
            </a:r>
            <a:r>
              <a:rPr lang="en-US" sz="3600" dirty="0" smtClean="0"/>
              <a:t>P</a:t>
            </a:r>
            <a:r>
              <a:rPr lang="ro-MO" sz="3600" dirty="0" smtClean="0"/>
              <a:t>roiectelor  și echipelor care le implementează (realizează pra</a:t>
            </a:r>
            <a:r>
              <a:rPr lang="en-US" sz="3600" dirty="0" smtClean="0"/>
              <a:t>c</a:t>
            </a:r>
            <a:r>
              <a:rPr lang="ro-MO" sz="3600" dirty="0" smtClean="0"/>
              <a:t>tic).</a:t>
            </a:r>
          </a:p>
          <a:p>
            <a:r>
              <a:rPr lang="en-US" sz="3600" b="1" dirty="0" smtClean="0"/>
              <a:t>De Ex. </a:t>
            </a:r>
            <a:r>
              <a:rPr lang="en-US" sz="3600" b="1" i="1" dirty="0" smtClean="0"/>
              <a:t>“</a:t>
            </a:r>
            <a:r>
              <a:rPr lang="ro-MO" sz="3600" b="1" i="1" dirty="0" smtClean="0"/>
              <a:t>O întreprindere de </a:t>
            </a:r>
            <a:r>
              <a:rPr lang="ro-MO" sz="3600" b="1" i="1" dirty="0" smtClean="0">
                <a:solidFill>
                  <a:srgbClr val="00B050"/>
                </a:solidFill>
              </a:rPr>
              <a:t>PROFIL MILITAR (PROFIL MILITAR D</a:t>
            </a:r>
            <a:r>
              <a:rPr lang="en-US" sz="3600" b="1" i="1" dirty="0" err="1" smtClean="0">
                <a:solidFill>
                  <a:srgbClr val="00B050"/>
                </a:solidFill>
              </a:rPr>
              <a:t>omeniul</a:t>
            </a:r>
            <a:r>
              <a:rPr lang="en-US" sz="3600" b="1" i="1" dirty="0" smtClean="0">
                <a:solidFill>
                  <a:srgbClr val="00B050"/>
                </a:solidFill>
              </a:rPr>
              <a:t> de </a:t>
            </a:r>
            <a:r>
              <a:rPr lang="ro-MO" sz="3600" b="1" i="1" dirty="0" smtClean="0">
                <a:solidFill>
                  <a:srgbClr val="00B050"/>
                </a:solidFill>
              </a:rPr>
              <a:t>S</a:t>
            </a:r>
            <a:r>
              <a:rPr lang="en-US" sz="3600" b="1" i="1" dirty="0" err="1" smtClean="0">
                <a:solidFill>
                  <a:srgbClr val="00B050"/>
                </a:solidFill>
              </a:rPr>
              <a:t>tudiu</a:t>
            </a:r>
            <a:r>
              <a:rPr lang="ro-MO" sz="3600" b="1" i="1" dirty="0" smtClean="0">
                <a:solidFill>
                  <a:srgbClr val="00B050"/>
                </a:solidFill>
              </a:rPr>
              <a:t>)</a:t>
            </a:r>
            <a:r>
              <a:rPr lang="ro-MO" sz="3600" b="1" i="1" dirty="0" smtClean="0"/>
              <a:t> are formulat următorul</a:t>
            </a:r>
            <a:r>
              <a:rPr lang="ro-MO" sz="3600" b="1" i="1" u="sng" dirty="0" smtClean="0"/>
              <a:t> Proiect</a:t>
            </a:r>
            <a:r>
              <a:rPr lang="ro-MO" sz="3600" b="1" i="1" dirty="0" smtClean="0"/>
              <a:t>:</a:t>
            </a:r>
            <a:endParaRPr lang="en-US" sz="3600" i="1" dirty="0" smtClean="0"/>
          </a:p>
          <a:p>
            <a:r>
              <a:rPr lang="ro-MO" sz="3600" b="1" i="1" dirty="0" smtClean="0"/>
              <a:t>C</a:t>
            </a:r>
            <a:r>
              <a:rPr lang="en-US" sz="3600" b="1" i="1" dirty="0" smtClean="0"/>
              <a:t>re</a:t>
            </a:r>
            <a:r>
              <a:rPr lang="ro-MO" sz="3600" b="1" i="1" dirty="0" smtClean="0"/>
              <a:t>area</a:t>
            </a:r>
            <a:r>
              <a:rPr lang="en-US" sz="3600" b="1" i="1" dirty="0" smtClean="0"/>
              <a:t> un</a:t>
            </a:r>
            <a:r>
              <a:rPr lang="ro-MO" sz="3600" b="1" i="1" dirty="0" smtClean="0"/>
              <a:t>ui</a:t>
            </a:r>
            <a:r>
              <a:rPr lang="en-US" sz="3600" b="1" i="1" dirty="0" smtClean="0"/>
              <a:t> s</a:t>
            </a:r>
            <a:r>
              <a:rPr lang="ro-MO" sz="3600" b="1" i="1" dirty="0" smtClean="0"/>
              <a:t>i</a:t>
            </a:r>
            <a:r>
              <a:rPr lang="en-US" sz="3600" b="1" i="1" dirty="0" smtClean="0"/>
              <a:t>stem </a:t>
            </a:r>
            <a:r>
              <a:rPr lang="en-US" sz="3600" b="1" i="1" dirty="0" err="1" smtClean="0"/>
              <a:t>automatizat</a:t>
            </a:r>
            <a:r>
              <a:rPr lang="en-US" sz="3600" b="1" i="1" dirty="0" smtClean="0"/>
              <a:t> de </a:t>
            </a:r>
            <a:r>
              <a:rPr lang="en-US" sz="3600" b="1" i="1" dirty="0" err="1" smtClean="0"/>
              <a:t>prelucrare</a:t>
            </a:r>
            <a:r>
              <a:rPr lang="en-US" sz="3600" b="1" i="1" dirty="0" smtClean="0"/>
              <a:t> a </a:t>
            </a:r>
            <a:r>
              <a:rPr lang="ro-MO" sz="3600" b="1" i="1" dirty="0" smtClean="0"/>
              <a:t>unor obiecte de metal /Titan!! Metal </a:t>
            </a:r>
            <a:r>
              <a:rPr lang="en-US" sz="3600" b="1" i="1" dirty="0" err="1" smtClean="0"/>
              <a:t>foarte</a:t>
            </a:r>
            <a:r>
              <a:rPr lang="en-US" sz="3600" b="1" i="1" dirty="0" smtClean="0"/>
              <a:t> </a:t>
            </a:r>
            <a:r>
              <a:rPr lang="ro-MO" sz="3600" b="1" i="1" dirty="0" smtClean="0"/>
              <a:t>pretios!!/</a:t>
            </a:r>
            <a:r>
              <a:rPr lang="en-US" sz="3600" b="1" i="1" dirty="0" smtClean="0"/>
              <a:t>, in</a:t>
            </a:r>
            <a:r>
              <a:rPr lang="ro-MO" sz="3600" b="1" i="1" dirty="0" smtClean="0"/>
              <a:t> regim transportor /</a:t>
            </a:r>
            <a:r>
              <a:rPr lang="ru-RU" sz="3600" b="1" i="1" dirty="0" smtClean="0"/>
              <a:t>конвеер</a:t>
            </a:r>
            <a:r>
              <a:rPr lang="ro-MO" sz="3600" b="1" i="1" dirty="0" smtClean="0"/>
              <a:t>, </a:t>
            </a:r>
            <a:r>
              <a:rPr lang="en-US" sz="3600" b="1" i="1" dirty="0" smtClean="0"/>
              <a:t>care </a:t>
            </a:r>
            <a:r>
              <a:rPr lang="en-US" sz="3600" b="1" i="1" dirty="0" err="1" smtClean="0"/>
              <a:t>sa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transforme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obiectele</a:t>
            </a:r>
            <a:r>
              <a:rPr lang="en-US" sz="3600" b="1" i="1" dirty="0" smtClean="0"/>
              <a:t> din </a:t>
            </a:r>
            <a:r>
              <a:rPr lang="en-US" sz="3600" b="1" i="1" dirty="0" err="1" smtClean="0"/>
              <a:t>acest</a:t>
            </a:r>
            <a:r>
              <a:rPr lang="en-US" sz="3600" b="1" i="1" dirty="0" smtClean="0"/>
              <a:t> metal </a:t>
            </a:r>
            <a:r>
              <a:rPr lang="ro-MO" sz="3600" b="1" i="1" dirty="0" smtClean="0"/>
              <a:t>din</a:t>
            </a:r>
            <a:r>
              <a:rPr lang="en-US" sz="3600" b="1" i="1" dirty="0" smtClean="0"/>
              <a:t> </a:t>
            </a:r>
            <a:r>
              <a:rPr lang="ro-MO" sz="3600" b="1" i="1" dirty="0" smtClean="0"/>
              <a:t>formă sferică în formă de con, astfel încît volumul de metal care se aruncă din sferă să fie unul minimal.</a:t>
            </a:r>
            <a:r>
              <a:rPr lang="en-US" sz="3600" b="1" i="1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(FIZIC - I)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/>
              <a:t>Formulare de </a:t>
            </a:r>
            <a:r>
              <a:rPr lang="ro-MO" b="1" dirty="0" smtClean="0">
                <a:solidFill>
                  <a:srgbClr val="00B0F0"/>
                </a:solidFill>
              </a:rPr>
              <a:t>Problemă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/>
              <a:t>în Proiect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DAT:(INPPUT)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o-MO" dirty="0" smtClean="0"/>
              <a:t>                                                               </a:t>
            </a:r>
            <a:r>
              <a:rPr lang="ro-MO" b="1" u="sng" dirty="0" smtClean="0">
                <a:solidFill>
                  <a:srgbClr val="00B0F0"/>
                </a:solidFill>
              </a:rPr>
              <a:t>CUM ?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(OUTPUT)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70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2616200" cy="196215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95400"/>
            <a:ext cx="735806" cy="735806"/>
          </a:xfrm>
          <a:prstGeom prst="rect">
            <a:avLst/>
          </a:prstGeom>
        </p:spPr>
      </p:pic>
      <p:pic>
        <p:nvPicPr>
          <p:cNvPr id="6" name="Picture 5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765800"/>
            <a:ext cx="1092200" cy="10922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09800"/>
            <a:ext cx="1219200" cy="12192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524000"/>
            <a:ext cx="2133600" cy="2266950"/>
          </a:xfrm>
          <a:prstGeom prst="rect">
            <a:avLst/>
          </a:prstGeom>
        </p:spPr>
      </p:pic>
      <p:pic>
        <p:nvPicPr>
          <p:cNvPr id="9" name="Picture 8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  <p:pic>
        <p:nvPicPr>
          <p:cNvPr id="10" name="Picture 9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181600"/>
            <a:ext cx="1473200" cy="1473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343400" y="21336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057901">
            <a:off x="6647157" y="4820289"/>
            <a:ext cx="484632" cy="685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728412">
            <a:off x="2532357" y="2915291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43400" y="5105400"/>
            <a:ext cx="48463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126337">
            <a:off x="2539314" y="5011935"/>
            <a:ext cx="48463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894313">
            <a:off x="6266987" y="2841372"/>
            <a:ext cx="484632" cy="685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486400" y="57150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" y="33528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05400" y="16764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557" y="1279218"/>
            <a:ext cx="941029" cy="366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9841" y="610869"/>
            <a:ext cx="1005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A046E"/>
                </a:solidFill>
                <a:latin typeface="Candara"/>
                <a:cs typeface="Candara"/>
              </a:rPr>
              <a:t>Goal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1200" y="94"/>
            <a:ext cx="3118611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985" marR="5080" indent="-248920" algn="ctr">
              <a:lnSpc>
                <a:spcPct val="100000"/>
              </a:lnSpc>
              <a:spcBef>
                <a:spcPts val="105"/>
              </a:spcBef>
            </a:pP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Building</a:t>
            </a:r>
            <a:r>
              <a:rPr i="1" spc="-5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i="1" spc="-10" dirty="0">
                <a:solidFill>
                  <a:srgbClr val="0000FF"/>
                </a:solidFill>
                <a:latin typeface="Cambria"/>
                <a:cs typeface="Cambria"/>
              </a:rPr>
              <a:t>successful  </a:t>
            </a: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digital</a:t>
            </a:r>
            <a:r>
              <a:rPr i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products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2200" y="2743200"/>
            <a:ext cx="277114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actori principali:  </a:t>
            </a:r>
            <a:r>
              <a:rPr sz="2800" b="1" i="1" spc="-5" dirty="0">
                <a:latin typeface="Cambria"/>
                <a:cs typeface="Cambria"/>
              </a:rPr>
              <a:t>designers  </a:t>
            </a:r>
            <a:r>
              <a:rPr sz="2800" b="1" i="1" spc="-10" dirty="0">
                <a:latin typeface="Cambria"/>
                <a:cs typeface="Cambria"/>
              </a:rPr>
              <a:t>technologists  management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0"/>
            <a:ext cx="6096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O" b="1" dirty="0" smtClean="0"/>
              <a:t>HAI...</a:t>
            </a:r>
            <a:r>
              <a:rPr lang="en-US" b="1" dirty="0" smtClean="0"/>
              <a:t>VENI</a:t>
            </a:r>
            <a:r>
              <a:rPr lang="ro-MO" b="1" dirty="0" smtClean="0"/>
              <a:t>ȚI CU IDEI... SPUNEȚI </a:t>
            </a:r>
            <a:r>
              <a:rPr lang="ro-MO" b="1" dirty="0" smtClean="0">
                <a:solidFill>
                  <a:srgbClr val="00B0F0"/>
                </a:solidFill>
              </a:rPr>
              <a:t>CONCEPTUL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o-MO" b="1" dirty="0" smtClean="0">
                <a:solidFill>
                  <a:schemeClr val="accent6">
                    <a:lumMod val="75000"/>
                  </a:schemeClr>
                </a:solidFill>
              </a:rPr>
              <a:t>CUM VEDETI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o-M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DE REALIZARE  PRACTICA  A ACESTUI  PROIECT  </a:t>
            </a:r>
            <a:r>
              <a:rPr lang="ro-MO" b="1" dirty="0" smtClean="0"/>
              <a:t>???!!!</a:t>
            </a:r>
            <a:endParaRPr lang="en-US" b="1" dirty="0" smtClean="0"/>
          </a:p>
          <a:p>
            <a:r>
              <a:rPr lang="vi-VN" b="1" dirty="0" smtClean="0"/>
              <a:t>CONCÉPT,</a:t>
            </a:r>
            <a:r>
              <a:rPr lang="vi-VN" dirty="0" smtClean="0"/>
              <a:t> </a:t>
            </a:r>
            <a:r>
              <a:rPr lang="vi-VN" i="1" dirty="0" smtClean="0"/>
              <a:t>concepte,</a:t>
            </a:r>
            <a:r>
              <a:rPr lang="vi-VN" dirty="0" smtClean="0"/>
              <a:t> s. n. </a:t>
            </a:r>
            <a:r>
              <a:rPr lang="vi-VN" b="1" dirty="0" smtClean="0"/>
              <a:t>1.</a:t>
            </a:r>
            <a:r>
              <a:rPr lang="vi-VN" dirty="0" smtClean="0"/>
              <a:t> </a:t>
            </a:r>
            <a:r>
              <a:rPr lang="vi-VN" dirty="0" smtClean="0">
                <a:solidFill>
                  <a:srgbClr val="FF0000"/>
                </a:solidFill>
              </a:rPr>
              <a:t>Idee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generală</a:t>
            </a:r>
            <a:r>
              <a:rPr lang="vi-VN" dirty="0" smtClean="0"/>
              <a:t> care reflectă just realitatea; noțiune generală. </a:t>
            </a:r>
            <a:r>
              <a:rPr lang="vi-VN" b="1" dirty="0" smtClean="0"/>
              <a:t>2.</a:t>
            </a:r>
            <a:r>
              <a:rPr lang="vi-VN" dirty="0" smtClean="0"/>
              <a:t> Ciornă, schiță. </a:t>
            </a:r>
            <a:r>
              <a:rPr lang="vi-VN" i="1" dirty="0" smtClean="0"/>
              <a:t>Conceptul unei scrisori.</a:t>
            </a:r>
            <a:r>
              <a:rPr lang="vi-VN" dirty="0" smtClean="0"/>
              <a:t> ▭ </a:t>
            </a:r>
            <a:r>
              <a:rPr lang="vi-VN" i="1" dirty="0" smtClean="0"/>
              <a:t>Face conceptele scurte și nu respectă cu stricteță formulele consacrate.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(CONCEPTUALĂ - II)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/>
              <a:t>CONCEPTUL  </a:t>
            </a:r>
            <a:r>
              <a:rPr lang="en-US" sz="3100" b="1" dirty="0" smtClean="0"/>
              <a:t>- O IDEE –</a:t>
            </a:r>
            <a:r>
              <a:rPr lang="ro-MO" sz="3100" b="1" dirty="0" smtClean="0"/>
              <a:t> </a:t>
            </a:r>
            <a:r>
              <a:rPr lang="ro-MO" sz="3100" b="1" dirty="0" smtClean="0">
                <a:solidFill>
                  <a:srgbClr val="00B050"/>
                </a:solidFill>
              </a:rPr>
              <a:t>DIAGRAMA/SCHEMA</a:t>
            </a:r>
            <a:r>
              <a:rPr lang="en-US" sz="3100" b="1" dirty="0" smtClean="0"/>
              <a:t> </a:t>
            </a:r>
            <a:r>
              <a:rPr lang="ro-MO" sz="3100" b="1" dirty="0" smtClean="0"/>
              <a:t> - </a:t>
            </a:r>
            <a:r>
              <a:rPr lang="en-US" sz="3100" b="1" dirty="0" smtClean="0"/>
              <a:t>AR FI?!</a:t>
            </a:r>
            <a:r>
              <a:rPr lang="ro-MO" sz="3100" b="1" dirty="0" smtClean="0">
                <a:solidFill>
                  <a:srgbClr val="FF0000"/>
                </a:solidFill>
              </a:rPr>
              <a:t/>
            </a:r>
            <a:br>
              <a:rPr lang="ro-MO" sz="3100" b="1" dirty="0" smtClean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445000" cy="416718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5562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o-MO" sz="3100" b="1" dirty="0" smtClean="0">
                <a:solidFill>
                  <a:srgbClr val="00B050"/>
                </a:solidFill>
              </a:rPr>
              <a:t> DIAGRAMA/SCHEMA</a:t>
            </a:r>
            <a:r>
              <a:rPr lang="ro-MO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MODELULUI CONCEPTUAL</a:t>
            </a:r>
            <a: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1148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o-MO" b="1" dirty="0" smtClean="0"/>
              <a:t>CONSTATĂM CĂ AVEM O   </a:t>
            </a:r>
            <a:r>
              <a:rPr lang="ro-MO" b="1" dirty="0" smtClean="0">
                <a:solidFill>
                  <a:srgbClr val="FF0000"/>
                </a:solidFill>
              </a:rPr>
              <a:t>P R O B L E M 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620000" y="1905000"/>
            <a:ext cx="457200" cy="198120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u="sng" dirty="0" smtClean="0"/>
              <a:t>Cum  </a:t>
            </a:r>
            <a:r>
              <a:rPr lang="ro-MO" sz="4400" b="1" u="sng" dirty="0" smtClean="0"/>
              <a:t>continuăm să </a:t>
            </a:r>
            <a:r>
              <a:rPr lang="en-US" sz="4400" b="1" u="sng" dirty="0" err="1" smtClean="0"/>
              <a:t>rezolvăm</a:t>
            </a:r>
            <a:r>
              <a:rPr lang="ro-MO" sz="4400" b="1" u="sng" dirty="0" smtClean="0"/>
              <a:t> </a:t>
            </a:r>
            <a:r>
              <a:rPr lang="ro-MO" sz="4400" b="1" u="sng" dirty="0" smtClean="0">
                <a:solidFill>
                  <a:srgbClr val="FF0000"/>
                </a:solidFill>
              </a:rPr>
              <a:t>PROBLEMA</a:t>
            </a:r>
            <a:r>
              <a:rPr lang="ro-MO" sz="4400" b="1" u="sng" dirty="0" smtClean="0"/>
              <a:t> APĂRUTĂ și să realizăm Proiectul</a:t>
            </a:r>
            <a:r>
              <a:rPr lang="en-US" sz="4400" b="1" u="sng" dirty="0" smtClean="0"/>
              <a:t>?</a:t>
            </a:r>
            <a:endParaRPr lang="en-US" sz="4400" dirty="0" smtClean="0"/>
          </a:p>
          <a:p>
            <a:r>
              <a:rPr lang="en-US" sz="4400" dirty="0" smtClean="0"/>
              <a:t>De la </a:t>
            </a:r>
            <a:r>
              <a:rPr lang="en-US" sz="4400" b="1" dirty="0" smtClean="0">
                <a:solidFill>
                  <a:srgbClr val="FF0000"/>
                </a:solidFill>
              </a:rPr>
              <a:t>PROBLEMA </a:t>
            </a:r>
            <a:r>
              <a:rPr lang="en-US" sz="4400" b="1" dirty="0" err="1" smtClean="0">
                <a:solidFill>
                  <a:srgbClr val="FF0000"/>
                </a:solidFill>
              </a:rPr>
              <a:t>fizică</a:t>
            </a:r>
            <a:r>
              <a:rPr lang="en-US" sz="4400" dirty="0" smtClean="0"/>
              <a:t>,</a:t>
            </a:r>
            <a:r>
              <a:rPr lang="ro-MO" sz="4400" dirty="0" smtClean="0"/>
              <a:t> desprinsă dintr-un MODEL FIZIC</a:t>
            </a:r>
            <a:r>
              <a:rPr lang="en-US" sz="4400" dirty="0" smtClean="0"/>
              <a:t> </a:t>
            </a:r>
            <a:r>
              <a:rPr lang="en-US" sz="4400" dirty="0" err="1" smtClean="0"/>
              <a:t>trecem</a:t>
            </a:r>
            <a:r>
              <a:rPr lang="en-US" sz="4400" dirty="0" smtClean="0"/>
              <a:t> la </a:t>
            </a:r>
            <a:r>
              <a:rPr lang="en-US" sz="4400" b="1" dirty="0" smtClean="0">
                <a:solidFill>
                  <a:srgbClr val="FF0000"/>
                </a:solidFill>
              </a:rPr>
              <a:t>PROBLEMA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matematică</a:t>
            </a:r>
            <a:r>
              <a:rPr lang="ro-MO" sz="4400" b="1" dirty="0" smtClean="0"/>
              <a:t>, prezentă /specifică unui MODEL MATEMATIC</a:t>
            </a:r>
            <a:r>
              <a:rPr lang="en-US" sz="4400" dirty="0" smtClean="0"/>
              <a:t>. </a:t>
            </a:r>
            <a:endParaRPr lang="ro-MO" sz="4400" dirty="0" smtClean="0"/>
          </a:p>
          <a:p>
            <a:r>
              <a:rPr lang="en-US" sz="4400" dirty="0" err="1" smtClean="0"/>
              <a:t>Acest</a:t>
            </a:r>
            <a:r>
              <a:rPr lang="en-US" sz="4400" dirty="0" smtClean="0"/>
              <a:t> process se </a:t>
            </a:r>
            <a:r>
              <a:rPr lang="en-US" sz="4400" dirty="0" err="1" smtClean="0"/>
              <a:t>numește</a:t>
            </a:r>
            <a:r>
              <a:rPr lang="en-US" sz="4400" dirty="0" smtClean="0"/>
              <a:t> </a:t>
            </a:r>
            <a:r>
              <a:rPr lang="en-US" sz="4400" dirty="0" err="1" smtClean="0"/>
              <a:t>utilizarea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procedeului</a:t>
            </a:r>
            <a:r>
              <a:rPr lang="en-US" sz="4400" b="1" i="1" dirty="0" smtClean="0"/>
              <a:t> de </a:t>
            </a:r>
            <a:r>
              <a:rPr lang="en-US" sz="4400" b="1" i="1" dirty="0" err="1" smtClean="0"/>
              <a:t>modelare</a:t>
            </a:r>
            <a:r>
              <a:rPr lang="en-US" sz="4400" dirty="0" smtClean="0"/>
              <a:t>, </a:t>
            </a:r>
            <a:r>
              <a:rPr lang="en-US" sz="4400" dirty="0" err="1" smtClean="0"/>
              <a:t>prin</a:t>
            </a:r>
            <a:r>
              <a:rPr lang="en-US" sz="4400" dirty="0" smtClean="0"/>
              <a:t> care </a:t>
            </a:r>
            <a:r>
              <a:rPr lang="en-US" sz="4400" dirty="0" err="1" smtClean="0"/>
              <a:t>substituim</a:t>
            </a:r>
            <a:r>
              <a:rPr lang="en-US" sz="4400" dirty="0" smtClean="0"/>
              <a:t> </a:t>
            </a:r>
            <a:r>
              <a:rPr lang="en-US" sz="4400" b="1" dirty="0" smtClean="0"/>
              <a:t>un </a:t>
            </a:r>
            <a:r>
              <a:rPr lang="en-US" sz="4400" b="1" dirty="0" err="1" smtClean="0"/>
              <a:t>mediu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concret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se </a:t>
            </a:r>
            <a:r>
              <a:rPr lang="en-US" sz="4400" dirty="0" err="1" smtClean="0"/>
              <a:t>descrie</a:t>
            </a:r>
            <a:r>
              <a:rPr lang="en-US" sz="4400" dirty="0" smtClean="0"/>
              <a:t> de </a:t>
            </a:r>
            <a:r>
              <a:rPr lang="en-US" sz="4400" dirty="0" err="1" smtClean="0"/>
              <a:t>anumite</a:t>
            </a:r>
            <a:r>
              <a:rPr lang="en-US" sz="4400" dirty="0" smtClean="0"/>
              <a:t> </a:t>
            </a:r>
            <a:r>
              <a:rPr lang="ro-MO" sz="4400" b="1" i="1" dirty="0" smtClean="0"/>
              <a:t>ENTITĂȚI/OBIECTE cu </a:t>
            </a:r>
            <a:r>
              <a:rPr lang="en-US" sz="4400" b="1" i="1" dirty="0" err="1" smtClean="0"/>
              <a:t>caracteristici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și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legități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fizice</a:t>
            </a:r>
            <a:r>
              <a:rPr lang="ro-MO" sz="4400" dirty="0" smtClean="0"/>
              <a:t>,</a:t>
            </a:r>
            <a:r>
              <a:rPr lang="ro-MO" sz="4400" b="1" i="1" dirty="0" smtClean="0"/>
              <a:t> legături </a:t>
            </a:r>
            <a:r>
              <a:rPr lang="ro-MO" sz="4400" dirty="0" smtClean="0"/>
              <a:t>interne între elementele/părțile lui, </a:t>
            </a:r>
            <a:r>
              <a:rPr lang="en-US" sz="4400" dirty="0" err="1" smtClean="0"/>
              <a:t>într</a:t>
            </a:r>
            <a:r>
              <a:rPr lang="en-US" sz="4400" dirty="0" smtClean="0"/>
              <a:t>-</a:t>
            </a:r>
            <a:r>
              <a:rPr lang="en-US" sz="4400" b="1" dirty="0" smtClean="0"/>
              <a:t>un </a:t>
            </a:r>
            <a:r>
              <a:rPr lang="en-US" sz="4400" b="1" dirty="0" err="1" smtClean="0"/>
              <a:t>nou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mediu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</a:t>
            </a:r>
            <a:r>
              <a:rPr lang="en-US" sz="4400" dirty="0" err="1" smtClean="0"/>
              <a:t>ia</a:t>
            </a:r>
            <a:r>
              <a:rPr lang="en-US" sz="4400" dirty="0" smtClean="0"/>
              <a:t> </a:t>
            </a:r>
            <a:r>
              <a:rPr lang="en-US" sz="4400" dirty="0" err="1" smtClean="0"/>
              <a:t>în</a:t>
            </a:r>
            <a:r>
              <a:rPr lang="en-US" sz="4400" dirty="0" smtClean="0"/>
              <a:t> </a:t>
            </a:r>
            <a:r>
              <a:rPr lang="en-US" sz="4400" dirty="0" err="1" smtClean="0"/>
              <a:t>considerare</a:t>
            </a:r>
            <a:r>
              <a:rPr lang="en-US" sz="4400" dirty="0" smtClean="0"/>
              <a:t> </a:t>
            </a:r>
            <a:r>
              <a:rPr lang="en-US" sz="4400" dirty="0" err="1" smtClean="0"/>
              <a:t>caracteristicile</a:t>
            </a:r>
            <a:r>
              <a:rPr lang="ro-MO" sz="4400" dirty="0" smtClean="0"/>
              <a:t>,</a:t>
            </a:r>
            <a:r>
              <a:rPr lang="en-US" sz="4400" dirty="0" smtClean="0"/>
              <a:t> </a:t>
            </a:r>
            <a:r>
              <a:rPr lang="en-US" sz="4400" dirty="0" err="1" smtClean="0"/>
              <a:t>legitățile</a:t>
            </a:r>
            <a:r>
              <a:rPr lang="en-US" sz="4400" dirty="0" smtClean="0"/>
              <a:t> </a:t>
            </a:r>
            <a:r>
              <a:rPr lang="ro-MO" sz="4400" dirty="0" smtClean="0"/>
              <a:t>si </a:t>
            </a:r>
            <a:r>
              <a:rPr lang="ro-MO" sz="4400" b="1" i="1" dirty="0" smtClean="0"/>
              <a:t>legături </a:t>
            </a:r>
            <a:r>
              <a:rPr lang="ro-MO" sz="4400" dirty="0" smtClean="0"/>
              <a:t>interne între elementele/părțile lui </a:t>
            </a:r>
            <a:r>
              <a:rPr lang="en-US" sz="4400" dirty="0" err="1" smtClean="0"/>
              <a:t>menționate</a:t>
            </a:r>
            <a:r>
              <a:rPr lang="en-US" sz="4400" dirty="0" smtClean="0"/>
              <a:t>, </a:t>
            </a:r>
            <a:r>
              <a:rPr lang="en-US" sz="4400" dirty="0" err="1" smtClean="0"/>
              <a:t>dar</a:t>
            </a:r>
            <a:r>
              <a:rPr lang="en-US" sz="4400" dirty="0" smtClean="0"/>
              <a:t> </a:t>
            </a:r>
            <a:r>
              <a:rPr lang="en-US" sz="4400" dirty="0" err="1" smtClean="0"/>
              <a:t>într</a:t>
            </a:r>
            <a:r>
              <a:rPr lang="en-US" sz="4400" dirty="0" smtClean="0"/>
              <a:t>-un alt format, “</a:t>
            </a:r>
            <a:r>
              <a:rPr lang="en-US" sz="4400" b="1" i="1" dirty="0" err="1" smtClean="0"/>
              <a:t>nefizic</a:t>
            </a:r>
            <a:r>
              <a:rPr lang="en-US" sz="4400" dirty="0" smtClean="0"/>
              <a:t>” </a:t>
            </a:r>
            <a:r>
              <a:rPr lang="en-US" sz="4400" dirty="0" err="1" smtClean="0"/>
              <a:t>păstrînd</a:t>
            </a:r>
            <a:r>
              <a:rPr lang="en-US" sz="4400" dirty="0" smtClean="0"/>
              <a:t> </a:t>
            </a:r>
            <a:r>
              <a:rPr lang="en-US" sz="4400" dirty="0" err="1" smtClean="0"/>
              <a:t>contextul</a:t>
            </a:r>
            <a:r>
              <a:rPr lang="en-US" sz="4400" dirty="0" smtClean="0"/>
              <a:t> </a:t>
            </a:r>
            <a:r>
              <a:rPr lang="en-US" sz="4400" dirty="0" err="1" smtClean="0"/>
              <a:t>problemei</a:t>
            </a:r>
            <a:r>
              <a:rPr lang="en-US" sz="4400" dirty="0" smtClean="0"/>
              <a:t> </a:t>
            </a:r>
            <a:r>
              <a:rPr lang="en-US" sz="4400" dirty="0" err="1" smtClean="0"/>
              <a:t>și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permițînd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dirty="0" smtClean="0"/>
              <a:t>cu </a:t>
            </a:r>
            <a:r>
              <a:rPr lang="en-US" sz="4400" dirty="0" err="1" smtClean="0"/>
              <a:t>ajutorul</a:t>
            </a:r>
            <a:r>
              <a:rPr lang="en-US" sz="4400" dirty="0" smtClean="0"/>
              <a:t> </a:t>
            </a:r>
            <a:r>
              <a:rPr lang="en-US" sz="4400" dirty="0" err="1" smtClean="0"/>
              <a:t>unor</a:t>
            </a:r>
            <a:r>
              <a:rPr lang="en-US" sz="4500" dirty="0" smtClean="0"/>
              <a:t> </a:t>
            </a:r>
            <a:r>
              <a:rPr lang="en-US" sz="4500" b="1" dirty="0" err="1" smtClean="0"/>
              <a:t>noțiuni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legități</a:t>
            </a:r>
            <a:r>
              <a:rPr lang="en-US" sz="4500" b="1" dirty="0" smtClean="0"/>
              <a:t>,</a:t>
            </a:r>
            <a:r>
              <a:rPr lang="en-US" sz="4500" dirty="0" smtClean="0"/>
              <a:t> </a:t>
            </a:r>
            <a:r>
              <a:rPr lang="en-US" sz="4500" b="1" dirty="0" err="1" smtClean="0"/>
              <a:t>caracteristici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legături</a:t>
            </a:r>
            <a:r>
              <a:rPr lang="en-US" sz="4500" b="1" dirty="0" smtClean="0"/>
              <a:t>, </a:t>
            </a:r>
            <a:r>
              <a:rPr lang="en-US" sz="4400" b="1" dirty="0" err="1" smtClean="0"/>
              <a:t>Instrumente</a:t>
            </a:r>
            <a:r>
              <a:rPr lang="en-US" sz="4400" b="1" dirty="0" smtClean="0"/>
              <a:t> ale MODELULUI MATEMATIC </a:t>
            </a:r>
            <a:r>
              <a:rPr lang="en-US" sz="4400" dirty="0" err="1" smtClean="0"/>
              <a:t>în</a:t>
            </a:r>
            <a:r>
              <a:rPr lang="en-US" sz="4400" dirty="0" smtClean="0"/>
              <a:t> </a:t>
            </a:r>
            <a:r>
              <a:rPr lang="en-US" sz="4400" dirty="0" err="1" smtClean="0"/>
              <a:t>noul</a:t>
            </a:r>
            <a:r>
              <a:rPr lang="en-US" sz="4400" dirty="0" smtClean="0"/>
              <a:t> </a:t>
            </a:r>
            <a:r>
              <a:rPr lang="en-US" sz="4400" dirty="0" err="1" smtClean="0"/>
              <a:t>mediu</a:t>
            </a:r>
            <a:r>
              <a:rPr lang="en-US" sz="4400" dirty="0" smtClean="0"/>
              <a:t>, </a:t>
            </a:r>
            <a:r>
              <a:rPr lang="en-US" sz="4400" b="1" dirty="0" err="1" smtClean="0">
                <a:solidFill>
                  <a:srgbClr val="0000CC"/>
                </a:solidFill>
              </a:rPr>
              <a:t>să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studiem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și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să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rezolvăm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problema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inițială</a:t>
            </a:r>
            <a:r>
              <a:rPr lang="en-US" sz="4400" b="1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6096000"/>
          </a:xfrm>
        </p:spPr>
        <p:txBody>
          <a:bodyPr>
            <a:normAutofit fontScale="77500" lnSpcReduction="20000"/>
          </a:bodyPr>
          <a:lstStyle/>
          <a:p>
            <a:r>
              <a:rPr lang="ro-MO" dirty="0" smtClean="0"/>
              <a:t>Ce ne oferă </a:t>
            </a:r>
            <a:r>
              <a:rPr lang="ro-MO" b="1" dirty="0" smtClean="0">
                <a:solidFill>
                  <a:srgbClr val="00B050"/>
                </a:solidFill>
              </a:rPr>
              <a:t>DIAGRAMA/SCHEMA</a:t>
            </a:r>
            <a:r>
              <a:rPr lang="ro-MO" b="1" dirty="0" smtClean="0">
                <a:solidFill>
                  <a:srgbClr val="0000CC"/>
                </a:solidFill>
              </a:rPr>
              <a:t> MODELULUI CONCEPTUAL</a:t>
            </a:r>
            <a:r>
              <a:rPr lang="ro-MO" dirty="0" smtClean="0"/>
              <a:t>?</a:t>
            </a:r>
          </a:p>
          <a:p>
            <a:r>
              <a:rPr lang="ro-MO" b="1" dirty="0" smtClean="0"/>
              <a:t>O mulțime de noțiuni </a:t>
            </a:r>
            <a:r>
              <a:rPr lang="ro-MO" dirty="0" smtClean="0"/>
              <a:t>(</a:t>
            </a:r>
            <a:r>
              <a:rPr lang="ro-MO" i="1" dirty="0" smtClean="0"/>
              <a:t>circumferință, triunghi, inaltime, raza cercului circumscris, con, sferă...etc</a:t>
            </a:r>
            <a:r>
              <a:rPr lang="ro-MO" dirty="0" smtClean="0"/>
              <a:t>) </a:t>
            </a:r>
            <a:r>
              <a:rPr lang="ro-MO" b="1" dirty="0" smtClean="0">
                <a:solidFill>
                  <a:srgbClr val="00B0F0"/>
                </a:solidFill>
              </a:rPr>
              <a:t>Și DOAR atît?</a:t>
            </a:r>
          </a:p>
          <a:p>
            <a:r>
              <a:rPr lang="ro-MO" b="1" dirty="0" smtClean="0">
                <a:solidFill>
                  <a:srgbClr val="C00000"/>
                </a:solidFill>
              </a:rPr>
              <a:t>Nuuu! </a:t>
            </a:r>
            <a:r>
              <a:rPr lang="ro-MO" b="1" dirty="0" smtClean="0"/>
              <a:t>Anumite asociații ale acestor noțiuni</a:t>
            </a:r>
            <a:r>
              <a:rPr lang="ro-MO" dirty="0" smtClean="0"/>
              <a:t>, legături între ele, legități, etc.(</a:t>
            </a:r>
            <a:r>
              <a:rPr lang="ro-MO" i="1" dirty="0" smtClean="0"/>
              <a:t>volumul  conului, aria cercului, teorema lui Pitagora, etc.</a:t>
            </a:r>
            <a:r>
              <a:rPr lang="ro-MO" dirty="0" smtClean="0"/>
              <a:t>.)</a:t>
            </a:r>
          </a:p>
          <a:p>
            <a:r>
              <a:rPr lang="ro-MO" dirty="0" smtClean="0"/>
              <a:t>Structura sistemului modelat si încercarea de a vedea pentru </a:t>
            </a:r>
            <a:r>
              <a:rPr lang="ro-MO" b="1" dirty="0" smtClean="0">
                <a:solidFill>
                  <a:srgbClr val="00B050"/>
                </a:solidFill>
              </a:rPr>
              <a:t>DOMENIUL DE STUDIU </a:t>
            </a:r>
            <a:r>
              <a:rPr lang="ro-MO" b="1" dirty="0" smtClean="0">
                <a:solidFill>
                  <a:srgbClr val="0000CC"/>
                </a:solidFill>
              </a:rPr>
              <a:t>cercetat lăgăturile de tip </a:t>
            </a:r>
            <a:r>
              <a:rPr lang="en-US" b="1" dirty="0" smtClean="0">
                <a:solidFill>
                  <a:srgbClr val="0000CC"/>
                </a:solidFill>
              </a:rPr>
              <a:t>“</a:t>
            </a:r>
            <a:r>
              <a:rPr lang="ro-MO" b="1" dirty="0" smtClean="0">
                <a:solidFill>
                  <a:srgbClr val="0000CC"/>
                </a:solidFill>
              </a:rPr>
              <a:t>cauză-efect</a:t>
            </a:r>
            <a:r>
              <a:rPr lang="en-US" b="1" dirty="0" smtClean="0">
                <a:solidFill>
                  <a:srgbClr val="0000CC"/>
                </a:solidFill>
              </a:rPr>
              <a:t>”</a:t>
            </a:r>
            <a:r>
              <a:rPr lang="en-US" dirty="0" smtClean="0"/>
              <a:t>, de </a:t>
            </a:r>
            <a:r>
              <a:rPr lang="en-US" dirty="0" err="1" smtClean="0"/>
              <a:t>exemplu</a:t>
            </a:r>
            <a:r>
              <a:rPr lang="en-US" dirty="0" smtClean="0"/>
              <a:t>, cum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legatura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Inaltimea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H</a:t>
            </a:r>
            <a:r>
              <a:rPr lang="en-US" dirty="0" smtClean="0"/>
              <a:t> </a:t>
            </a:r>
            <a:r>
              <a:rPr lang="ro-MO" dirty="0" smtClean="0">
                <a:solidFill>
                  <a:srgbClr val="FF0000"/>
                </a:solidFill>
              </a:rPr>
              <a:t>(NECUNOSCUTĂ) </a:t>
            </a:r>
            <a:r>
              <a:rPr lang="en-US" dirty="0" smtClean="0"/>
              <a:t>a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err="1" smtClean="0"/>
              <a:t>sferei</a:t>
            </a:r>
            <a:r>
              <a:rPr lang="ro-MO" dirty="0" smtClean="0"/>
              <a:t> </a:t>
            </a:r>
            <a:r>
              <a:rPr lang="ro-MO" dirty="0" smtClean="0">
                <a:solidFill>
                  <a:srgbClr val="FF0000"/>
                </a:solidFill>
              </a:rPr>
              <a:t>(DATĂ),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unul</a:t>
            </a:r>
            <a:r>
              <a:rPr lang="en-US" dirty="0" smtClean="0"/>
              <a:t> maxim? </a:t>
            </a:r>
            <a:endParaRPr lang="ro-MO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oare</a:t>
            </a:r>
            <a:r>
              <a:rPr lang="en-US" dirty="0" smtClean="0"/>
              <a:t> de </a:t>
            </a:r>
            <a:r>
              <a:rPr lang="en-US" dirty="0" err="1" smtClean="0"/>
              <a:t>gasit</a:t>
            </a:r>
            <a:r>
              <a:rPr lang="en-US" dirty="0" smtClean="0"/>
              <a:t> o </a:t>
            </a:r>
            <a:r>
              <a:rPr lang="en-US" dirty="0" err="1" smtClean="0"/>
              <a:t>relatie</a:t>
            </a:r>
            <a:r>
              <a:rPr lang="en-US" dirty="0" smtClean="0"/>
              <a:t>/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legatura</a:t>
            </a:r>
            <a:r>
              <a:rPr lang="en-US" dirty="0" smtClean="0"/>
              <a:t>?!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O, </a:t>
            </a:r>
            <a:r>
              <a:rPr lang="en-US" b="1" dirty="0" err="1" smtClean="0">
                <a:solidFill>
                  <a:srgbClr val="C00000"/>
                </a:solidFill>
              </a:rPr>
              <a:t>daca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/>
              <a:t>,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ro-MO" dirty="0" smtClean="0">
                <a:solidFill>
                  <a:srgbClr val="0000CC"/>
                </a:solidFill>
              </a:rPr>
              <a:t>MAI CUNOSC CĂ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pot </a:t>
            </a:r>
            <a:r>
              <a:rPr lang="en-US" dirty="0" err="1" smtClean="0"/>
              <a:t>folosi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conditia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 o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</a:t>
            </a:r>
            <a:r>
              <a:rPr lang="en-US" dirty="0" err="1" smtClean="0"/>
              <a:t>extremum</a:t>
            </a:r>
            <a:r>
              <a:rPr lang="en-US" dirty="0" smtClean="0"/>
              <a:t> (max, min),</a:t>
            </a:r>
            <a:r>
              <a:rPr lang="ro-MO" dirty="0" smtClean="0">
                <a:solidFill>
                  <a:srgbClr val="C00000"/>
                </a:solidFill>
              </a:rPr>
              <a:t> </a:t>
            </a:r>
            <a:r>
              <a:rPr lang="ro-MO" b="1" dirty="0" smtClean="0">
                <a:solidFill>
                  <a:srgbClr val="C00000"/>
                </a:solidFill>
              </a:rPr>
              <a:t>LEGITATE</a:t>
            </a:r>
            <a:r>
              <a:rPr lang="ro-MO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ro-MO" dirty="0" smtClean="0"/>
              <a:t>ca </a:t>
            </a:r>
            <a:r>
              <a:rPr lang="en-US" dirty="0" err="1" smtClean="0"/>
              <a:t>dervata</a:t>
            </a:r>
            <a:r>
              <a:rPr lang="ro-MO" dirty="0" smtClean="0"/>
              <a:t> ei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egala</a:t>
            </a:r>
            <a:r>
              <a:rPr lang="en-US" dirty="0" smtClean="0"/>
              <a:t> cu 0,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30000" dirty="0" smtClean="0">
                <a:solidFill>
                  <a:srgbClr val="FF0000"/>
                </a:solidFill>
              </a:rPr>
              <a:t>’</a:t>
            </a:r>
            <a:r>
              <a:rPr lang="en-US" b="1" dirty="0" smtClean="0">
                <a:solidFill>
                  <a:srgbClr val="FF0000"/>
                </a:solidFill>
              </a:rPr>
              <a:t>(x)=0</a:t>
            </a:r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6" name="Content Placeholder 5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4425986" cy="468992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905001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PROBLEMĂ: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ro-MO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sferă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raza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această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sferă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nscrie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Găsiți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nălțimea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conului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volumul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maxim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o-M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MO" dirty="0" smtClean="0"/>
              <a:t> </a:t>
            </a:r>
            <a:r>
              <a:rPr lang="en-US" b="1" dirty="0" smtClean="0"/>
              <a:t>MODELUL</a:t>
            </a:r>
            <a:r>
              <a:rPr lang="ro-MO" b="1" dirty="0" smtClean="0"/>
              <a:t>I</a:t>
            </a:r>
            <a:r>
              <a:rPr lang="en-US" b="1" dirty="0" smtClean="0"/>
              <a:t> LOGIC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(LOGICĂ - </a:t>
            </a:r>
            <a:r>
              <a:rPr lang="ro-MO" b="1" smtClean="0">
                <a:solidFill>
                  <a:srgbClr val="C00000"/>
                </a:solidFill>
              </a:rPr>
              <a:t>III)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exprimăm</a:t>
            </a:r>
            <a:r>
              <a:rPr lang="en-US" dirty="0" smtClean="0"/>
              <a:t> </a:t>
            </a:r>
            <a:r>
              <a:rPr lang="en-US" dirty="0" err="1" smtClean="0"/>
              <a:t>parametrii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înscris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sferă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termeni</a:t>
            </a:r>
            <a:r>
              <a:rPr lang="en-US" dirty="0" smtClean="0"/>
              <a:t> de </a:t>
            </a:r>
            <a:r>
              <a:rPr lang="en-US" dirty="0" err="1" smtClean="0"/>
              <a:t>înălțimea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, </a:t>
            </a:r>
            <a:r>
              <a:rPr lang="en-US" dirty="0" err="1" smtClean="0"/>
              <a:t>variabila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dirty="0" err="1" smtClean="0"/>
              <a:t>dată</a:t>
            </a:r>
            <a:r>
              <a:rPr lang="en-US" dirty="0" smtClean="0"/>
              <a:t> a </a:t>
            </a:r>
            <a:r>
              <a:rPr lang="en-US" dirty="0" err="1" smtClean="0"/>
              <a:t>sferei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dirty="0" err="1" smtClean="0"/>
              <a:t>constantă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</a:t>
            </a:r>
            <a:r>
              <a:rPr lang="en-US" b="1" baseline="-25000" dirty="0" err="1" smtClean="0"/>
              <a:t>con</a:t>
            </a:r>
            <a:r>
              <a:rPr lang="en-US" b="1" dirty="0" smtClean="0"/>
              <a:t> </a:t>
            </a:r>
            <a:r>
              <a:rPr lang="en-US" dirty="0" smtClean="0"/>
              <a:t>= (1/3) S</a:t>
            </a:r>
            <a:r>
              <a:rPr lang="en-US" b="1" baseline="-25000" dirty="0" smtClean="0"/>
              <a:t>c </a:t>
            </a:r>
            <a:r>
              <a:rPr lang="en-US" b="1" dirty="0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unde</a:t>
            </a:r>
            <a:r>
              <a:rPr lang="en-US" dirty="0" smtClean="0"/>
              <a:t> S</a:t>
            </a:r>
            <a:r>
              <a:rPr lang="en-US" b="1" baseline="-25000" dirty="0" smtClean="0"/>
              <a:t>c</a:t>
            </a:r>
            <a:r>
              <a:rPr lang="en-US" b="1" dirty="0" smtClean="0"/>
              <a:t> </a:t>
            </a:r>
            <a:r>
              <a:rPr lang="en-US" dirty="0" smtClean="0"/>
              <a:t>–aria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² = 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b="1" baseline="-25000" dirty="0" smtClean="0"/>
              <a:t>c</a:t>
            </a:r>
            <a:r>
              <a:rPr lang="en-US" dirty="0" smtClean="0"/>
              <a:t> </a:t>
            </a:r>
            <a:r>
              <a:rPr lang="ro-MO" dirty="0" smtClean="0"/>
              <a:t>=</a:t>
            </a:r>
            <a:r>
              <a:rPr lang="ro-MO" b="1" dirty="0" smtClean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² = </a:t>
            </a:r>
            <a:r>
              <a:rPr lang="ru-RU" dirty="0" smtClean="0"/>
              <a:t>π</a:t>
            </a:r>
            <a:r>
              <a:rPr lang="en-US" dirty="0" smtClean="0"/>
              <a:t> * (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formula: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</a:t>
            </a:r>
            <a:r>
              <a:rPr lang="en-US" b="1" baseline="-25000" dirty="0" err="1" smtClean="0"/>
              <a:t>con</a:t>
            </a:r>
            <a:r>
              <a:rPr lang="en-US" b="1" dirty="0" smtClean="0"/>
              <a:t> </a:t>
            </a:r>
            <a:r>
              <a:rPr lang="en-US" dirty="0" smtClean="0"/>
              <a:t>= (1/3) * </a:t>
            </a:r>
            <a:r>
              <a:rPr lang="ru-RU" dirty="0" smtClean="0"/>
              <a:t>π</a:t>
            </a:r>
            <a:r>
              <a:rPr lang="en-US" dirty="0" smtClean="0"/>
              <a:t> * (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²) * </a:t>
            </a:r>
            <a:r>
              <a:rPr lang="en-US" b="1" dirty="0" smtClean="0"/>
              <a:t>H</a:t>
            </a:r>
            <a:r>
              <a:rPr lang="en-US" dirty="0" smtClean="0"/>
              <a:t>=f(</a:t>
            </a:r>
            <a:r>
              <a:rPr lang="en-US" b="1" dirty="0" smtClean="0"/>
              <a:t>H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găsi</a:t>
            </a:r>
            <a:r>
              <a:rPr lang="en-US" dirty="0" smtClean="0"/>
              <a:t> </a:t>
            </a:r>
            <a:r>
              <a:rPr lang="en-US" dirty="0" err="1" smtClean="0"/>
              <a:t>extremul</a:t>
            </a:r>
            <a:r>
              <a:rPr lang="en-US" dirty="0" smtClean="0"/>
              <a:t>, </a:t>
            </a:r>
            <a:r>
              <a:rPr lang="en-US" dirty="0" err="1" smtClean="0"/>
              <a:t>găsim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 </a:t>
            </a:r>
            <a:r>
              <a:rPr lang="en-US" dirty="0" err="1" smtClean="0"/>
              <a:t>volumului</a:t>
            </a:r>
            <a:r>
              <a:rPr lang="en-US" dirty="0" smtClean="0"/>
              <a:t> </a:t>
            </a:r>
            <a:r>
              <a:rPr lang="en-US" dirty="0" err="1" smtClean="0"/>
              <a:t>față</a:t>
            </a:r>
            <a:r>
              <a:rPr lang="en-US" dirty="0" smtClean="0"/>
              <a:t> de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o </a:t>
            </a:r>
            <a:r>
              <a:rPr lang="en-US" dirty="0" err="1" smtClean="0"/>
              <a:t>egalăm</a:t>
            </a:r>
            <a:r>
              <a:rPr lang="en-US" dirty="0" smtClean="0"/>
              <a:t> cu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 '(</a:t>
            </a:r>
            <a:r>
              <a:rPr lang="en-US" b="1" dirty="0" smtClean="0"/>
              <a:t>H</a:t>
            </a:r>
            <a:r>
              <a:rPr lang="en-US" dirty="0" smtClean="0"/>
              <a:t>) = (1/3) </a:t>
            </a:r>
            <a:r>
              <a:rPr lang="ru-RU" dirty="0" smtClean="0"/>
              <a:t>π</a:t>
            </a:r>
            <a:r>
              <a:rPr lang="en-US" b="1" dirty="0" smtClean="0"/>
              <a:t>H</a:t>
            </a:r>
            <a:r>
              <a:rPr lang="en-US" dirty="0" smtClean="0"/>
              <a:t> * (4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)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Din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relație</a:t>
            </a:r>
            <a:r>
              <a:rPr lang="en-US" dirty="0" smtClean="0"/>
              <a:t> </a:t>
            </a:r>
            <a:r>
              <a:rPr lang="en-US" dirty="0" err="1" smtClean="0"/>
              <a:t>obșinem</a:t>
            </a:r>
            <a:r>
              <a:rPr lang="en-US" dirty="0" smtClean="0"/>
              <a:t> </a:t>
            </a:r>
            <a:r>
              <a:rPr lang="en-US" dirty="0" err="1" smtClean="0"/>
              <a:t>următorul</a:t>
            </a:r>
            <a:r>
              <a:rPr lang="en-US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</a:t>
            </a:r>
            <a:r>
              <a:rPr lang="en-US" dirty="0" smtClean="0"/>
              <a:t>=0, nu ne </a:t>
            </a:r>
            <a:r>
              <a:rPr lang="en-US" dirty="0" err="1" smtClean="0"/>
              <a:t>interesează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(4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)=0,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obținem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urmare</a:t>
            </a:r>
            <a:r>
              <a:rPr lang="en-US" dirty="0" smtClean="0"/>
              <a:t> </a:t>
            </a:r>
            <a:r>
              <a:rPr lang="en-US" dirty="0" err="1" smtClean="0"/>
              <a:t>răspunsul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Conul</a:t>
            </a:r>
            <a:r>
              <a:rPr lang="en-US" dirty="0" smtClean="0"/>
              <a:t>, </a:t>
            </a:r>
            <a:r>
              <a:rPr lang="en-US" dirty="0" err="1" smtClean="0"/>
              <a:t>înălțimea</a:t>
            </a:r>
            <a:r>
              <a:rPr lang="en-US" dirty="0" smtClean="0"/>
              <a:t> </a:t>
            </a:r>
            <a:r>
              <a:rPr lang="en-US" dirty="0" err="1" smtClean="0"/>
              <a:t>căruia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 = (4/3) </a:t>
            </a:r>
            <a:r>
              <a:rPr lang="en-US" b="1" dirty="0" smtClean="0"/>
              <a:t>R</a:t>
            </a:r>
            <a:r>
              <a:rPr lang="en-US" dirty="0" smtClean="0"/>
              <a:t>, are </a:t>
            </a:r>
            <a:r>
              <a:rPr lang="en-US" dirty="0" err="1" smtClean="0"/>
              <a:t>volumul</a:t>
            </a:r>
            <a:r>
              <a:rPr lang="en-US" dirty="0" smtClean="0"/>
              <a:t> maxim.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2362200"/>
            <a:ext cx="4191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Diagrama/S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MODELULUI LOGIC</a:t>
            </a:r>
            <a:endParaRPr kumimoji="0" lang="ro-MO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44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Formule!!!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CE FACEM MAI DEPARTE?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AVEM MODELUL MATEMATIC</a:t>
            </a:r>
            <a:r>
              <a:rPr lang="ro-MO" dirty="0" smtClean="0"/>
              <a:t> AL PROBLEMEI</a:t>
            </a:r>
            <a:r>
              <a:rPr lang="en-US" dirty="0" smtClean="0"/>
              <a:t>. </a:t>
            </a:r>
            <a:endParaRPr lang="ro-MO" dirty="0" smtClean="0"/>
          </a:p>
          <a:p>
            <a:r>
              <a:rPr lang="ro-MO" dirty="0" smtClean="0"/>
              <a:t>AVEM MODELUL LOGIC  AL PROBLEMEI  DIAGRAMA/SCHEMA LUI</a:t>
            </a:r>
          </a:p>
          <a:p>
            <a:r>
              <a:rPr lang="en-US" dirty="0" smtClean="0"/>
              <a:t>CE FACEM </a:t>
            </a:r>
            <a:r>
              <a:rPr lang="ro-MO" dirty="0" smtClean="0"/>
              <a:t>NAI DEPARTE CU EL</a:t>
            </a:r>
            <a:r>
              <a:rPr lang="en-US" dirty="0" smtClean="0"/>
              <a:t>? </a:t>
            </a:r>
            <a:endParaRPr lang="ro-MO" dirty="0" smtClean="0"/>
          </a:p>
          <a:p>
            <a:r>
              <a:rPr lang="en-US" dirty="0" smtClean="0"/>
              <a:t>FACEM APLICATIE PENTRU DIRIJAREA CU PROCESUL? DA!</a:t>
            </a:r>
            <a:r>
              <a:rPr lang="ro-MO" dirty="0" smtClean="0"/>
              <a:t> </a:t>
            </a:r>
          </a:p>
          <a:p>
            <a:r>
              <a:rPr lang="ro-MO" dirty="0" smtClean="0"/>
              <a:t>DAR ÎN ACEST CAZ INTRĂM ÎN ALT </a:t>
            </a:r>
            <a:r>
              <a:rPr lang="ro-MO" b="1" dirty="0" smtClean="0">
                <a:solidFill>
                  <a:srgbClr val="00B050"/>
                </a:solidFill>
              </a:rPr>
              <a:t>DOMENIU DE STUDIU DS </a:t>
            </a:r>
            <a:r>
              <a:rPr lang="ro-MO" b="1" dirty="0" smtClean="0"/>
              <a:t>(crearea unor Aplicații TIC de dirijare cu strungurile de prelucrare fină a metalelor prețioase)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TRECEM LA PROIECTUL TIC </a:t>
            </a:r>
            <a:r>
              <a:rPr lang="en-US" dirty="0" smtClean="0"/>
              <a:t>(DOAR </a:t>
            </a:r>
            <a:r>
              <a:rPr lang="ro-MO" dirty="0" smtClean="0"/>
              <a:t>LA </a:t>
            </a:r>
            <a:r>
              <a:rPr lang="en-US" dirty="0" smtClean="0"/>
              <a:t>O PARTE A LUI)</a:t>
            </a:r>
          </a:p>
          <a:p>
            <a:r>
              <a:rPr lang="en-US" dirty="0" smtClean="0"/>
              <a:t>CUM?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MODELUL CONCEPTUAL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dirty="0" smtClean="0"/>
              <a:t> </a:t>
            </a:r>
            <a:r>
              <a:rPr lang="en-US" dirty="0" smtClean="0"/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 smtClean="0"/>
              <a:t>DIAGRAMA/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C00000"/>
                </a:solidFill>
              </a:rPr>
              <a:t>(MODELUL CONCEPTUAL TIC - IV)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Untitled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133600"/>
            <a:ext cx="3581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MODELUL LOGIC 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r>
              <a:rPr lang="ro-MO" dirty="0" smtClean="0">
                <a:solidFill>
                  <a:srgbClr val="FF0000"/>
                </a:solidFill>
              </a:rPr>
              <a:t/>
            </a:r>
            <a:br>
              <a:rPr lang="ro-MO" dirty="0" smtClean="0">
                <a:solidFill>
                  <a:srgbClr val="FF0000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C00000"/>
                </a:solidFill>
              </a:rPr>
              <a:t>(MODELUL FIZIC ȘI LOGIC TIC - V 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APELAM </a:t>
            </a:r>
            <a:r>
              <a:rPr lang="ro-MO" dirty="0" smtClean="0"/>
              <a:t>LA </a:t>
            </a:r>
            <a:r>
              <a:rPr lang="en-US" dirty="0" smtClean="0"/>
              <a:t>PLATFORME TIC DE SUPORT, LA LIMBAJE DE PROGRAMARE </a:t>
            </a:r>
            <a:r>
              <a:rPr lang="ro-MO" dirty="0" smtClean="0"/>
              <a:t>CA SĂ </a:t>
            </a:r>
            <a:r>
              <a:rPr lang="ro-MO" b="1" i="1" dirty="0" smtClean="0"/>
              <a:t>ASIGURĂM CU DATE PROCESUL ÎN FORMATUL CONCRET</a:t>
            </a:r>
            <a:r>
              <a:rPr lang="ro-MO" dirty="0" smtClean="0"/>
              <a:t> ȘI ACCEPTABIL PENTRU A ELABORA APLICAȚIA PENTRU STRUNG </a:t>
            </a:r>
            <a:r>
              <a:rPr lang="ro-MO" b="1" dirty="0" smtClean="0">
                <a:solidFill>
                  <a:srgbClr val="C00000"/>
                </a:solidFill>
              </a:rPr>
              <a:t>(MF)</a:t>
            </a:r>
          </a:p>
          <a:p>
            <a:r>
              <a:rPr lang="ro-MO" dirty="0" smtClean="0"/>
              <a:t>REZULTAT</a:t>
            </a:r>
            <a:r>
              <a:rPr lang="ro-MO" b="1" i="1" dirty="0" smtClean="0"/>
              <a:t> </a:t>
            </a:r>
            <a:r>
              <a:rPr lang="en-US" b="1" i="1" dirty="0" smtClean="0"/>
              <a:t>APLICATI</a:t>
            </a:r>
            <a:r>
              <a:rPr lang="ro-MO" b="1" i="1" dirty="0" smtClean="0"/>
              <a:t>E</a:t>
            </a:r>
            <a:r>
              <a:rPr lang="en-US" b="1" i="1" dirty="0" smtClean="0"/>
              <a:t> DESKTOP</a:t>
            </a:r>
            <a:r>
              <a:rPr lang="ro-MO" dirty="0" smtClean="0"/>
              <a:t>,</a:t>
            </a:r>
            <a:r>
              <a:rPr lang="en-US" dirty="0" smtClean="0"/>
              <a:t> SAU </a:t>
            </a:r>
            <a:r>
              <a:rPr lang="ro-MO" b="1" i="1" dirty="0" smtClean="0"/>
              <a:t>APLICAȚIE</a:t>
            </a:r>
            <a:r>
              <a:rPr lang="ro-MO" dirty="0" smtClean="0"/>
              <a:t> </a:t>
            </a:r>
            <a:r>
              <a:rPr lang="en-US" dirty="0" smtClean="0"/>
              <a:t>PENTRU UN DISPOZITIV DE DIRIJARE UNIT PRINTR-UN PORT CONCRET CU PROCESUL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(ML)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trung-universal-bernardo-compact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200400"/>
            <a:ext cx="3124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>
            <a:noAutofit/>
          </a:bodyPr>
          <a:lstStyle/>
          <a:p>
            <a:r>
              <a:rPr lang="ro-MO" sz="3200" b="1" dirty="0" smtClean="0">
                <a:solidFill>
                  <a:srgbClr val="0000CC"/>
                </a:solidFill>
              </a:rPr>
              <a:t>TESTAREA MODELULUI LOGIC ȘI LANSAREA LUI ÎN LUCRU </a:t>
            </a:r>
            <a:r>
              <a:rPr lang="ro-MO" sz="3200" dirty="0" smtClean="0"/>
              <a:t/>
            </a:r>
            <a:br>
              <a:rPr lang="ro-MO" sz="3200" dirty="0" smtClean="0"/>
            </a:br>
            <a:r>
              <a:rPr lang="ro-MO" sz="3200" b="1" dirty="0" smtClean="0">
                <a:solidFill>
                  <a:srgbClr val="C00000"/>
                </a:solidFill>
              </a:rPr>
              <a:t>(LANSAREA  SOLUȚIEI  PROIECTULUI TIC - VI)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ro-MO" dirty="0" smtClean="0"/>
              <a:t>TESTAREA SI LANSAREA IN LUCRU</a:t>
            </a:r>
          </a:p>
          <a:p>
            <a:r>
              <a:rPr lang="ro-MO" b="1" u="sng" dirty="0" smtClean="0">
                <a:solidFill>
                  <a:srgbClr val="FF0000"/>
                </a:solidFill>
              </a:rPr>
              <a:t>RECAPITULARE... </a:t>
            </a:r>
          </a:p>
          <a:p>
            <a:r>
              <a:rPr lang="ro-MO" dirty="0" smtClean="0"/>
              <a:t>DE CE CUNOSTINTE AM AVUT NEVOIE?</a:t>
            </a:r>
          </a:p>
          <a:p>
            <a:r>
              <a:rPr lang="ro-MO" dirty="0" smtClean="0"/>
              <a:t>INITIAL DIN </a:t>
            </a:r>
            <a:r>
              <a:rPr lang="ro-MO" b="1" i="1" dirty="0" smtClean="0"/>
              <a:t>DS, FIZICĂ ȘI MATEMATICĂ</a:t>
            </a:r>
            <a:r>
              <a:rPr lang="ro-MO" dirty="0" smtClean="0"/>
              <a:t>...</a:t>
            </a:r>
          </a:p>
          <a:p>
            <a:r>
              <a:rPr lang="ro-MO" dirty="0" smtClean="0"/>
              <a:t>CITE CEVA DIN PROGRAMARE...</a:t>
            </a:r>
          </a:p>
          <a:p>
            <a:r>
              <a:rPr lang="ro-MO" dirty="0" smtClean="0"/>
              <a:t>NU AM CUNOSCUT CEI </a:t>
            </a:r>
            <a:r>
              <a:rPr lang="ro-MO" b="1" i="1" dirty="0" smtClean="0"/>
              <a:t>MC? ML? MF?</a:t>
            </a:r>
          </a:p>
          <a:p>
            <a:r>
              <a:rPr lang="ro-MO" dirty="0" smtClean="0"/>
              <a:t>NU AM STIUT DE </a:t>
            </a:r>
            <a:r>
              <a:rPr lang="ro-MO" b="1" i="1" dirty="0" smtClean="0"/>
              <a:t>DIAGRAME/SCHEME</a:t>
            </a:r>
            <a:r>
              <a:rPr lang="ro-MO" dirty="0" smtClean="0"/>
              <a:t> PENTRU PREZENTAREA </a:t>
            </a:r>
            <a:r>
              <a:rPr lang="ro-MO" b="1" i="1" dirty="0" smtClean="0"/>
              <a:t>MC,ML SI MF?</a:t>
            </a:r>
          </a:p>
          <a:p>
            <a:r>
              <a:rPr lang="ro-MO" dirty="0" smtClean="0"/>
              <a:t>NU AM APLICAT ACEASTĂ ABORDARE ANUME IN LOGICA EXPUSĂ NIMENI ȘI NICIODATĂ!!!</a:t>
            </a:r>
          </a:p>
          <a:p>
            <a:r>
              <a:rPr lang="ro-MO" dirty="0" smtClean="0"/>
              <a:t>DAR FORMAL EA EXISTĂ ȘI ESTE ANUME ASA!!!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8001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Care sunt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mijloacele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de</a:t>
            </a:r>
            <a:r>
              <a:rPr sz="3600" b="1" spc="-7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interacțiune  dintre </a:t>
            </a:r>
            <a:r>
              <a:rPr sz="3600" b="1" spc="-5" dirty="0">
                <a:solidFill>
                  <a:srgbClr val="FF0000"/>
                </a:solidFill>
                <a:latin typeface="Cambria"/>
                <a:cs typeface="Cambria"/>
              </a:rPr>
              <a:t>utilizatori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și o</a:t>
            </a:r>
            <a:r>
              <a:rPr sz="3600" b="1" spc="-2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mbria"/>
                <a:cs typeface="Cambria"/>
              </a:rPr>
              <a:t>aplicație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?</a:t>
            </a:r>
            <a:endParaRPr sz="36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19400"/>
            <a:ext cx="8001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CONCLUZIE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>
            <a:normAutofit lnSpcReduction="10000"/>
          </a:bodyPr>
          <a:lstStyle/>
          <a:p>
            <a:r>
              <a:rPr lang="ro-MO" sz="4000" b="1" dirty="0" smtClean="0">
                <a:solidFill>
                  <a:srgbClr val="FF0000"/>
                </a:solidFill>
              </a:rPr>
              <a:t>MODELUL (în știință și tehnică) </a:t>
            </a:r>
            <a:r>
              <a:rPr lang="ro-MO" sz="4000" dirty="0" smtClean="0"/>
              <a:t>este un </a:t>
            </a:r>
            <a:r>
              <a:rPr lang="en-US" sz="4000" dirty="0" smtClean="0"/>
              <a:t>“</a:t>
            </a:r>
            <a:r>
              <a:rPr lang="ro-MO" sz="4000" b="1" i="1" dirty="0" smtClean="0"/>
              <a:t>obiect abstract,</a:t>
            </a:r>
            <a:r>
              <a:rPr lang="en-US" sz="4000" b="1" i="1" dirty="0" smtClean="0"/>
              <a:t> </a:t>
            </a:r>
            <a:r>
              <a:rPr lang="ro-MO" sz="4000" b="1" i="1" dirty="0" smtClean="0"/>
              <a:t>simplificat</a:t>
            </a:r>
            <a:r>
              <a:rPr lang="en-US" sz="4000" dirty="0" smtClean="0"/>
              <a:t>”</a:t>
            </a:r>
            <a:r>
              <a:rPr lang="ro-MO" sz="4000" dirty="0" smtClean="0"/>
              <a:t> </a:t>
            </a:r>
            <a:r>
              <a:rPr lang="en-US" sz="4000" dirty="0" smtClean="0"/>
              <a:t>, care p</a:t>
            </a:r>
            <a:r>
              <a:rPr lang="ro-MO" sz="4000" dirty="0" smtClean="0"/>
              <a:t>ă</a:t>
            </a:r>
            <a:r>
              <a:rPr lang="en-US" sz="4000" dirty="0" err="1" smtClean="0"/>
              <a:t>streaz</a:t>
            </a:r>
            <a:r>
              <a:rPr lang="ro-MO" sz="4000" dirty="0" smtClean="0"/>
              <a:t>ă</a:t>
            </a:r>
            <a:r>
              <a:rPr lang="en-US" sz="4000" dirty="0" smtClean="0"/>
              <a:t> </a:t>
            </a:r>
            <a:r>
              <a:rPr lang="en-US" sz="4000" dirty="0" err="1" smtClean="0"/>
              <a:t>numai</a:t>
            </a:r>
            <a:r>
              <a:rPr lang="en-US" sz="4000" dirty="0" smtClean="0"/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cele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mai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importante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propriet</a:t>
            </a:r>
            <a:r>
              <a:rPr lang="ro-MO" sz="4000" b="1" i="1" dirty="0" smtClean="0">
                <a:solidFill>
                  <a:srgbClr val="00B050"/>
                </a:solidFill>
              </a:rPr>
              <a:t>ăți</a:t>
            </a:r>
            <a:r>
              <a:rPr lang="en-US" sz="4000" b="1" i="1" dirty="0" smtClean="0">
                <a:solidFill>
                  <a:srgbClr val="00B050"/>
                </a:solidFill>
              </a:rPr>
              <a:t>, leg</a:t>
            </a:r>
            <a:r>
              <a:rPr lang="ro-MO" sz="4000" b="1" i="1" dirty="0" smtClean="0">
                <a:solidFill>
                  <a:srgbClr val="00B050"/>
                </a:solidFill>
              </a:rPr>
              <a:t>ături</a:t>
            </a:r>
            <a:r>
              <a:rPr lang="ro-MO" sz="4000" dirty="0" smtClean="0"/>
              <a:t> ale unui obiect real sau ale unui sistem de obiecte  reale existente și este/are destinația de a-l /a le studia. (</a:t>
            </a:r>
            <a:r>
              <a:rPr lang="ro-MO" sz="4000" i="1" dirty="0" smtClean="0"/>
              <a:t>prin el/ele pe cel rea</a:t>
            </a:r>
            <a:r>
              <a:rPr lang="ro-MO" sz="4000" dirty="0" smtClean="0"/>
              <a:t>l). </a:t>
            </a:r>
          </a:p>
          <a:p>
            <a:r>
              <a:rPr lang="ro-MO" sz="4000" b="1" dirty="0" smtClean="0"/>
              <a:t>Să ne reamintim</a:t>
            </a:r>
            <a:r>
              <a:rPr lang="ro-MO" sz="4000" dirty="0" smtClean="0"/>
              <a:t>... </a:t>
            </a:r>
            <a:r>
              <a:rPr lang="en-US" sz="4000" dirty="0" smtClean="0"/>
              <a:t>c</a:t>
            </a:r>
            <a:r>
              <a:rPr lang="ro-MO" sz="4000" dirty="0" smtClean="0"/>
              <a:t>ă am pornit de la </a:t>
            </a:r>
            <a:r>
              <a:rPr lang="ro-MO" sz="4000" b="1" dirty="0" smtClean="0">
                <a:solidFill>
                  <a:srgbClr val="FF0000"/>
                </a:solidFill>
              </a:rPr>
              <a:t>MF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o-MO" sz="40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ro-MO" sz="4000" b="1" dirty="0" smtClean="0">
                <a:solidFill>
                  <a:srgbClr val="FF0000"/>
                </a:solidFill>
              </a:rPr>
              <a:t>MC, ML, M</a:t>
            </a:r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ro-MO" sz="4000" b="1" dirty="0" smtClean="0">
                <a:solidFill>
                  <a:srgbClr val="FF0000"/>
                </a:solidFill>
              </a:rPr>
              <a:t> ?!</a:t>
            </a:r>
            <a:r>
              <a:rPr lang="en-US" sz="4000" b="1" dirty="0" smtClean="0">
                <a:solidFill>
                  <a:srgbClr val="FF0000"/>
                </a:solidFill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</a:rPr>
              <a:t>prin</a:t>
            </a:r>
            <a:r>
              <a:rPr lang="en-US" sz="4000" b="1" dirty="0" smtClean="0">
                <a:solidFill>
                  <a:srgbClr val="FF0000"/>
                </a:solidFill>
              </a:rPr>
              <a:t> 2 DS cu </a:t>
            </a:r>
            <a:r>
              <a:rPr lang="en-US" sz="4000" b="1" dirty="0" err="1" smtClean="0">
                <a:solidFill>
                  <a:srgbClr val="FF0000"/>
                </a:solidFill>
              </a:rPr>
              <a:t>diferite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Proiecte</a:t>
            </a:r>
            <a:r>
              <a:rPr lang="en-US" sz="4000" b="1" dirty="0" smtClean="0">
                <a:solidFill>
                  <a:srgbClr val="FF0000"/>
                </a:solidFill>
              </a:rPr>
              <a:t>??!!)</a:t>
            </a:r>
            <a:endParaRPr lang="ro-MO" sz="4000" b="1" dirty="0" smtClean="0">
              <a:solidFill>
                <a:srgbClr val="FF0000"/>
              </a:solidFill>
            </a:endParaRPr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CONCLUZIE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txBody>
          <a:bodyPr>
            <a:normAutofit fontScale="85000" lnSpcReduction="10000"/>
          </a:bodyPr>
          <a:lstStyle/>
          <a:p>
            <a:r>
              <a:rPr lang="ro-MO" sz="4000" b="1" dirty="0" smtClean="0">
                <a:solidFill>
                  <a:srgbClr val="FF0000"/>
                </a:solidFill>
              </a:rPr>
              <a:t>MODELUL (în informatică) </a:t>
            </a:r>
            <a:r>
              <a:rPr lang="ro-MO" sz="4000" dirty="0" smtClean="0"/>
              <a:t>este un </a:t>
            </a:r>
            <a:r>
              <a:rPr lang="en-US" sz="4000" dirty="0" smtClean="0"/>
              <a:t>“</a:t>
            </a:r>
            <a:r>
              <a:rPr lang="ro-MO" sz="4000" b="1" dirty="0" smtClean="0"/>
              <a:t>ÎNTREG</a:t>
            </a:r>
            <a:r>
              <a:rPr lang="en-US" sz="4000" dirty="0" smtClean="0"/>
              <a:t>”</a:t>
            </a:r>
            <a:r>
              <a:rPr lang="ro-MO" sz="4000" dirty="0" smtClean="0"/>
              <a:t> </a:t>
            </a:r>
            <a:r>
              <a:rPr lang="en-US" sz="4000" dirty="0" smtClean="0"/>
              <a:t>, </a:t>
            </a:r>
            <a:r>
              <a:rPr lang="ro-MO" sz="4000" dirty="0" smtClean="0"/>
              <a:t>format din </a:t>
            </a:r>
            <a:r>
              <a:rPr lang="ro-MO" sz="4000" b="1" i="1" dirty="0" smtClean="0"/>
              <a:t>reuniunea</a:t>
            </a:r>
            <a:r>
              <a:rPr lang="ro-MO" sz="4000" dirty="0" smtClean="0"/>
              <a:t> mai multor componente, legate, interconectate între ele, care formează o anumită </a:t>
            </a:r>
            <a:r>
              <a:rPr lang="ro-MO" sz="4000" dirty="0" smtClean="0">
                <a:solidFill>
                  <a:srgbClr val="0000CC"/>
                </a:solidFill>
              </a:rPr>
              <a:t>intergitate/unitate</a:t>
            </a:r>
            <a:r>
              <a:rPr lang="ro-MO" sz="4000" dirty="0" smtClean="0"/>
              <a:t> (content unitar, integru) </a:t>
            </a:r>
            <a:r>
              <a:rPr lang="ro-MO" sz="4000" dirty="0" smtClean="0">
                <a:solidFill>
                  <a:srgbClr val="0000CC"/>
                </a:solidFill>
              </a:rPr>
              <a:t>informațională despre un DS supus studiului.</a:t>
            </a:r>
          </a:p>
          <a:p>
            <a:r>
              <a:rPr lang="ro-MO" sz="4000" dirty="0" smtClean="0"/>
              <a:t>Model de date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endParaRPr lang="ro-MO" sz="4000" dirty="0" smtClean="0"/>
          </a:p>
          <a:p>
            <a:r>
              <a:rPr lang="ro-MO" sz="4000" dirty="0" smtClean="0"/>
              <a:t>Model economic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endParaRPr lang="ro-MO" sz="4000" dirty="0" smtClean="0"/>
          </a:p>
          <a:p>
            <a:r>
              <a:rPr lang="ro-MO" sz="4000" dirty="0" smtClean="0"/>
              <a:t>Model ecologic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r>
              <a:rPr lang="ro-MO" sz="4000" dirty="0" smtClean="0"/>
              <a:t>...etc...</a:t>
            </a:r>
            <a:r>
              <a:rPr lang="ro-MO" sz="4000" b="1" dirty="0" smtClean="0"/>
              <a:t>sună? Da! Dar cei?</a:t>
            </a:r>
            <a:r>
              <a:rPr lang="ro-MO" sz="4000" b="1" dirty="0" smtClean="0">
                <a:solidFill>
                  <a:srgbClr val="FF0000"/>
                </a:solidFill>
              </a:rPr>
              <a:t> MODELUL (în informatică)  și care este sensul MODELĂRII INFORMATICE?</a:t>
            </a:r>
            <a:endParaRPr lang="ro-MO" sz="4000" b="1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 fontScale="77500" lnSpcReduction="2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MODELUL  </a:t>
            </a:r>
            <a:r>
              <a:rPr lang="ro-MO" b="1" dirty="0" smtClean="0"/>
              <a:t>este noțiunea. MI – este un proces!!!</a:t>
            </a:r>
          </a:p>
          <a:p>
            <a:r>
              <a:rPr lang="ro-MO" dirty="0" smtClean="0"/>
              <a:t>Este cunoscut că majoritatea entităților economice care se stimează lucrează în baza </a:t>
            </a:r>
            <a:r>
              <a:rPr lang="ro-MO" b="1" i="1" dirty="0" smtClean="0">
                <a:solidFill>
                  <a:srgbClr val="0000CC"/>
                </a:solidFill>
              </a:rPr>
              <a:t>Proiectelor</a:t>
            </a:r>
            <a:r>
              <a:rPr lang="ro-MO" dirty="0" smtClean="0"/>
              <a:t>  și echipelor care le implementează (realizează pra</a:t>
            </a:r>
            <a:r>
              <a:rPr lang="en-US" dirty="0" smtClean="0"/>
              <a:t>c</a:t>
            </a:r>
            <a:r>
              <a:rPr lang="ro-MO" dirty="0" smtClean="0"/>
              <a:t>tic).</a:t>
            </a:r>
          </a:p>
          <a:p>
            <a:r>
              <a:rPr lang="ro-MO" b="1" dirty="0" smtClean="0"/>
              <a:t>Un Ex. </a:t>
            </a:r>
            <a:r>
              <a:rPr lang="en-US" b="1" dirty="0" smtClean="0"/>
              <a:t>“</a:t>
            </a:r>
            <a:r>
              <a:rPr lang="ro-MO" b="1" i="1" dirty="0" smtClean="0"/>
              <a:t>FCIM. SEFA DE DEPARTAMENT DNA V. SUDACEVSCHI, managerul DIIS, </a:t>
            </a:r>
            <a:r>
              <a:rPr lang="ro-MO" b="1" i="1" dirty="0" smtClean="0">
                <a:solidFill>
                  <a:srgbClr val="00B050"/>
                </a:solidFill>
              </a:rPr>
              <a:t>(DS MANAGEMENT</a:t>
            </a:r>
            <a:r>
              <a:rPr lang="en-US" b="1" i="1" dirty="0" smtClean="0">
                <a:solidFill>
                  <a:srgbClr val="00B050"/>
                </a:solidFill>
              </a:rPr>
              <a:t>!!! o prima </a:t>
            </a:r>
            <a:r>
              <a:rPr lang="en-US" b="1" i="1" dirty="0" err="1" smtClean="0">
                <a:solidFill>
                  <a:srgbClr val="00B050"/>
                </a:solidFill>
              </a:rPr>
              <a:t>deosebire</a:t>
            </a:r>
            <a:r>
              <a:rPr lang="en-US" b="1" i="1" dirty="0" smtClean="0">
                <a:solidFill>
                  <a:srgbClr val="00B050"/>
                </a:solidFill>
              </a:rPr>
              <a:t> a DS</a:t>
            </a:r>
            <a:r>
              <a:rPr lang="ro-MO" b="1" i="1" dirty="0" smtClean="0">
                <a:solidFill>
                  <a:srgbClr val="00B050"/>
                </a:solidFill>
              </a:rPr>
              <a:t>)</a:t>
            </a:r>
            <a:r>
              <a:rPr lang="ro-MO" b="1" i="1" dirty="0" smtClean="0"/>
              <a:t> are formulat următorul Proiect:</a:t>
            </a:r>
          </a:p>
          <a:p>
            <a:r>
              <a:rPr lang="ro-MO" b="1" i="1" dirty="0" smtClean="0"/>
              <a:t>C</a:t>
            </a:r>
            <a:r>
              <a:rPr lang="en-US" b="1" i="1" dirty="0" smtClean="0"/>
              <a:t>re</a:t>
            </a:r>
            <a:r>
              <a:rPr lang="ro-MO" b="1" i="1" dirty="0" smtClean="0"/>
              <a:t>area</a:t>
            </a:r>
            <a:r>
              <a:rPr lang="en-US" b="1" i="1" dirty="0" smtClean="0"/>
              <a:t> un</a:t>
            </a:r>
            <a:r>
              <a:rPr lang="ro-MO" b="1" i="1" dirty="0" smtClean="0"/>
              <a:t>ui</a:t>
            </a:r>
            <a:r>
              <a:rPr lang="en-US" b="1" i="1" dirty="0" smtClean="0"/>
              <a:t> </a:t>
            </a:r>
            <a:r>
              <a:rPr lang="ro-MO" b="1" i="1" dirty="0" smtClean="0"/>
              <a:t>Si</a:t>
            </a:r>
            <a:r>
              <a:rPr lang="en-US" b="1" i="1" dirty="0" smtClean="0"/>
              <a:t>stem </a:t>
            </a:r>
            <a:r>
              <a:rPr lang="ro-MO" b="1" i="1" dirty="0" smtClean="0"/>
              <a:t>A</a:t>
            </a:r>
            <a:r>
              <a:rPr lang="en-US" b="1" i="1" dirty="0" err="1" smtClean="0"/>
              <a:t>utomatizat</a:t>
            </a:r>
            <a:r>
              <a:rPr lang="en-US" b="1" i="1" dirty="0" smtClean="0"/>
              <a:t> de </a:t>
            </a:r>
            <a:r>
              <a:rPr lang="ro-MO" b="1" i="1" dirty="0" smtClean="0"/>
              <a:t>P</a:t>
            </a:r>
            <a:r>
              <a:rPr lang="en-US" b="1" i="1" dirty="0" err="1" smtClean="0"/>
              <a:t>relucrare</a:t>
            </a:r>
            <a:r>
              <a:rPr lang="en-US" b="1" i="1" dirty="0" smtClean="0"/>
              <a:t> a</a:t>
            </a:r>
            <a:r>
              <a:rPr lang="ro-MO" b="1" i="1" dirty="0" smtClean="0"/>
              <a:t> Datelor (SAPD) ce țin de studenții înrolați la studii la specialitățile DIIS UTM</a:t>
            </a:r>
            <a:r>
              <a:rPr lang="en-US" b="1" i="1" dirty="0" smtClean="0"/>
              <a:t> (IA, MI, CR, RM, MAI)</a:t>
            </a:r>
            <a:r>
              <a:rPr lang="ro-MO" b="1" i="1" dirty="0" smtClean="0"/>
              <a:t>, pentru a facilita și eficientiza procesul decizional </a:t>
            </a:r>
            <a:r>
              <a:rPr lang="ro-MO" b="1" dirty="0" smtClean="0"/>
              <a:t>al managementului Departamentului.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SUNA?!! A?!!... </a:t>
            </a:r>
          </a:p>
          <a:p>
            <a:r>
              <a:rPr lang="en-US" b="1" dirty="0" err="1" smtClean="0"/>
              <a:t>Putem</a:t>
            </a:r>
            <a:r>
              <a:rPr lang="en-US" b="1" dirty="0" smtClean="0"/>
              <a:t> </a:t>
            </a:r>
            <a:r>
              <a:rPr lang="en-US" b="1" dirty="0" err="1" smtClean="0"/>
              <a:t>compara</a:t>
            </a:r>
            <a:r>
              <a:rPr lang="en-US" b="1" dirty="0" smtClean="0"/>
              <a:t> cu </a:t>
            </a:r>
            <a:r>
              <a:rPr lang="en-US" b="1" dirty="0" err="1" smtClean="0"/>
              <a:t>Modelarea</a:t>
            </a:r>
            <a:r>
              <a:rPr lang="en-US" b="1" dirty="0" smtClean="0"/>
              <a:t> </a:t>
            </a:r>
            <a:r>
              <a:rPr lang="en-US" b="1" dirty="0" err="1" smtClean="0"/>
              <a:t>matematica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care am </a:t>
            </a:r>
            <a:r>
              <a:rPr lang="en-US" b="1" dirty="0" err="1" smtClean="0"/>
              <a:t>vorbit</a:t>
            </a:r>
            <a:r>
              <a:rPr lang="en-US" b="1" dirty="0" smtClean="0"/>
              <a:t>?!</a:t>
            </a:r>
            <a:endParaRPr lang="en-US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92500" lnSpcReduction="20000"/>
          </a:bodyPr>
          <a:lstStyle/>
          <a:p>
            <a:r>
              <a:rPr lang="ro-MO" dirty="0" smtClean="0"/>
              <a:t>Să încercăm să utilizăm experiența </a:t>
            </a:r>
            <a:r>
              <a:rPr lang="ro-MO" b="1" dirty="0" smtClean="0">
                <a:solidFill>
                  <a:srgbClr val="0000CC"/>
                </a:solidFill>
              </a:rPr>
              <a:t>MODELĂRII MATEMATICE</a:t>
            </a:r>
            <a:r>
              <a:rPr lang="ro-MO" dirty="0" smtClean="0"/>
              <a:t> realizate cu puțin timp în urmă și în cazul menționat mai sus.</a:t>
            </a:r>
          </a:p>
          <a:p>
            <a:r>
              <a:rPr lang="ro-MO" dirty="0" smtClean="0"/>
              <a:t>Să vedem ce și </a:t>
            </a:r>
            <a:r>
              <a:rPr lang="ro-MO" b="1" i="1" dirty="0" smtClean="0"/>
              <a:t>cum</a:t>
            </a:r>
            <a:r>
              <a:rPr lang="en-US" b="1" i="1" dirty="0" smtClean="0"/>
              <a:t> o </a:t>
            </a:r>
            <a:r>
              <a:rPr lang="ro-MO" b="1" i="1" dirty="0" smtClean="0"/>
              <a:t>î</a:t>
            </a:r>
            <a:r>
              <a:rPr lang="en-US" b="1" i="1" dirty="0" err="1" smtClean="0"/>
              <a:t>ncepem</a:t>
            </a:r>
            <a:r>
              <a:rPr lang="ro-MO" dirty="0" smtClean="0"/>
              <a:t>? </a:t>
            </a:r>
          </a:p>
          <a:p>
            <a:r>
              <a:rPr lang="ro-MO" dirty="0" smtClean="0"/>
              <a:t>În cazul precedent aveam nevoie de </a:t>
            </a:r>
            <a:r>
              <a:rPr lang="ro-MO" b="1" dirty="0" smtClean="0">
                <a:solidFill>
                  <a:srgbClr val="00B050"/>
                </a:solidFill>
              </a:rPr>
              <a:t>cunoștințe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acumulate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timp</a:t>
            </a:r>
            <a:r>
              <a:rPr lang="en-US" b="1" dirty="0" smtClean="0">
                <a:solidFill>
                  <a:srgbClr val="00B050"/>
                </a:solidFill>
              </a:rPr>
              <a:t> de 10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 in </a:t>
            </a:r>
            <a:r>
              <a:rPr lang="en-US" b="1" dirty="0" err="1" smtClean="0">
                <a:solidFill>
                  <a:srgbClr val="00B050"/>
                </a:solidFill>
              </a:rPr>
              <a:t>scoal</a:t>
            </a:r>
            <a:r>
              <a:rPr lang="ro-MO" b="1" dirty="0" smtClean="0">
                <a:solidFill>
                  <a:srgbClr val="00B050"/>
                </a:solidFill>
              </a:rPr>
              <a:t>ă</a:t>
            </a:r>
            <a:r>
              <a:rPr lang="ro-MO" dirty="0" smtClean="0"/>
              <a:t>! </a:t>
            </a:r>
            <a:r>
              <a:rPr lang="ro-MO" b="1" i="1" dirty="0" smtClean="0"/>
              <a:t>De ce cunoștințe avem nevoie în cazul dat?</a:t>
            </a:r>
          </a:p>
          <a:p>
            <a:r>
              <a:rPr lang="ro-MO" b="1" i="1" dirty="0" smtClean="0"/>
              <a:t>Cît timp ne trebuie </a:t>
            </a:r>
            <a:r>
              <a:rPr lang="ro-MO" dirty="0" smtClean="0"/>
              <a:t>pentru a realiza cu succes procesul similar și în cazul </a:t>
            </a:r>
            <a:r>
              <a:rPr lang="ro-MO" b="1" dirty="0" smtClean="0"/>
              <a:t>MODELĂRII INFORMATICE</a:t>
            </a:r>
            <a:r>
              <a:rPr lang="ro-MO" dirty="0" smtClean="0"/>
              <a:t>?</a:t>
            </a:r>
          </a:p>
          <a:p>
            <a:r>
              <a:rPr lang="ro-MO" dirty="0" smtClean="0"/>
              <a:t>Intuiția zice, ca să vezi, sa simți, trebuie să INCERCI!</a:t>
            </a:r>
          </a:p>
          <a:p>
            <a:r>
              <a:rPr lang="ro-MO" b="1" dirty="0" smtClean="0">
                <a:solidFill>
                  <a:srgbClr val="C00000"/>
                </a:solidFill>
              </a:rPr>
              <a:t>HAI SĂ REPETĂM CELE 6 ETAPE </a:t>
            </a:r>
            <a:r>
              <a:rPr lang="ro-MO" dirty="0" smtClean="0"/>
              <a:t>precedente și în cazul </a:t>
            </a:r>
            <a:r>
              <a:rPr lang="ro-MO" b="1" dirty="0" smtClean="0">
                <a:solidFill>
                  <a:srgbClr val="FF0000"/>
                </a:solidFill>
              </a:rPr>
              <a:t>MI...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INFORMATICĂ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0000CC"/>
                </a:solidFill>
              </a:rPr>
              <a:t>(FIZIC - I)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DAT:(INPPUT)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o-MO" dirty="0" smtClean="0"/>
              <a:t>                                                                        </a:t>
            </a:r>
          </a:p>
          <a:p>
            <a:pPr>
              <a:buNone/>
            </a:pPr>
            <a:endParaRPr lang="ro-MO" dirty="0" smtClean="0"/>
          </a:p>
          <a:p>
            <a:pPr algn="r">
              <a:buNone/>
            </a:pPr>
            <a:r>
              <a:rPr lang="ro-MO" dirty="0" smtClean="0"/>
              <a:t>                                                                             </a:t>
            </a:r>
            <a:r>
              <a:rPr lang="ro-MO" b="1" u="sng" dirty="0" smtClean="0">
                <a:solidFill>
                  <a:srgbClr val="00B0F0"/>
                </a:solidFill>
              </a:rPr>
              <a:t>CUM?  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                                      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(OUTPUT)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ew Bitmap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590800"/>
            <a:ext cx="3429000" cy="2573888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1981200" y="1600200"/>
            <a:ext cx="6858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CR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86200" y="1143000"/>
            <a:ext cx="762000" cy="685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RM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867400" y="9144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IA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2400" y="990600"/>
            <a:ext cx="6858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MI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25146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38400" y="22860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052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0" y="1676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629400" y="1676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67600" y="2057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05800" y="18288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66800" y="21336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198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20" idx="6"/>
          </p:cNvCxnSpPr>
          <p:nvPr/>
        </p:nvCxnSpPr>
        <p:spPr>
          <a:xfrm flipH="1">
            <a:off x="1676400" y="2120526"/>
            <a:ext cx="405233" cy="203574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H="1">
            <a:off x="1828801" y="2120526"/>
            <a:ext cx="252832" cy="4452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</p:cNvCxnSpPr>
          <p:nvPr/>
        </p:nvCxnSpPr>
        <p:spPr>
          <a:xfrm>
            <a:off x="2081633" y="2120526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7"/>
          </p:cNvCxnSpPr>
          <p:nvPr/>
        </p:nvCxnSpPr>
        <p:spPr>
          <a:xfrm flipH="1">
            <a:off x="4025526" y="1676400"/>
            <a:ext cx="241674" cy="360596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7200" y="1676400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48400" y="1600200"/>
            <a:ext cx="76200" cy="3810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00800" y="1600200"/>
            <a:ext cx="356767" cy="2297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824368" y="1676400"/>
            <a:ext cx="252832" cy="4452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77200" y="1676400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43600" y="1600200"/>
            <a:ext cx="381000" cy="2928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deciz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181600"/>
            <a:ext cx="1593850" cy="1276350"/>
          </a:xfrm>
          <a:prstGeom prst="rect">
            <a:avLst/>
          </a:prstGeom>
        </p:spPr>
      </p:pic>
      <p:pic>
        <p:nvPicPr>
          <p:cNvPr id="43" name="Picture 42" descr="Procesul-decizional-in-organizat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334000"/>
            <a:ext cx="2540000" cy="1143000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09600" y="3289756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  <a:endParaRPr kumimoji="0" lang="ro-MO" sz="1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467600" y="2743200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495800" y="5334000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MODELAREA</a:t>
            </a:r>
            <a:r>
              <a:rPr lang="ro-MO" b="1" dirty="0" smtClean="0">
                <a:solidFill>
                  <a:srgbClr val="FF0000"/>
                </a:solidFill>
              </a:rPr>
              <a:t>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 smtClean="0"/>
              <a:t>HAI...</a:t>
            </a:r>
            <a:r>
              <a:rPr lang="en-US" b="1" dirty="0" smtClean="0"/>
              <a:t>VENI</a:t>
            </a:r>
            <a:r>
              <a:rPr lang="ro-MO" b="1" dirty="0" smtClean="0"/>
              <a:t>ȚI CU IDEI... SPUNEȚI CONCEPTUL CUM VEDETI REZOLVAREA???!!!</a:t>
            </a:r>
            <a:endParaRPr lang="en-US" b="1" dirty="0" smtClean="0"/>
          </a:p>
          <a:p>
            <a:r>
              <a:rPr lang="vi-VN" b="1" dirty="0" smtClean="0"/>
              <a:t>CONCÉPT,</a:t>
            </a:r>
            <a:r>
              <a:rPr lang="vi-VN" dirty="0" smtClean="0"/>
              <a:t> </a:t>
            </a:r>
            <a:r>
              <a:rPr lang="vi-VN" i="1" dirty="0" smtClean="0"/>
              <a:t>concepte,</a:t>
            </a:r>
            <a:r>
              <a:rPr lang="vi-VN" dirty="0" smtClean="0"/>
              <a:t> s. n. </a:t>
            </a:r>
            <a:r>
              <a:rPr lang="vi-VN" b="1" dirty="0" smtClean="0"/>
              <a:t>1.</a:t>
            </a:r>
            <a:r>
              <a:rPr lang="vi-VN" dirty="0" smtClean="0"/>
              <a:t> </a:t>
            </a:r>
            <a:r>
              <a:rPr lang="vi-VN" dirty="0" smtClean="0">
                <a:solidFill>
                  <a:srgbClr val="FF0000"/>
                </a:solidFill>
              </a:rPr>
              <a:t>Idee</a:t>
            </a:r>
            <a:r>
              <a:rPr lang="vi-VN" dirty="0" smtClean="0"/>
              <a:t> generală care reflectă just realitatea; noțiune generală. </a:t>
            </a:r>
            <a:r>
              <a:rPr lang="vi-VN" b="1" dirty="0" smtClean="0"/>
              <a:t>2.</a:t>
            </a:r>
            <a:r>
              <a:rPr lang="vi-VN" dirty="0" smtClean="0"/>
              <a:t> Ciornă, schiță. </a:t>
            </a:r>
            <a:r>
              <a:rPr lang="vi-VN" i="1" dirty="0" smtClean="0"/>
              <a:t>Conceptul unei scrisori.</a:t>
            </a:r>
            <a:r>
              <a:rPr lang="vi-VN" dirty="0" smtClean="0"/>
              <a:t> ▭ </a:t>
            </a:r>
            <a:r>
              <a:rPr lang="vi-VN" i="1" dirty="0" smtClean="0"/>
              <a:t>Face conceptele scurte și nu respectă cu stricteță formulele consacrate.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706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b="1" dirty="0" smtClean="0">
                <a:solidFill>
                  <a:srgbClr val="0000CC"/>
                </a:solidFill>
              </a:rPr>
              <a:t>(CONCEPTUALĂ - II)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FF0000"/>
                </a:solidFill>
              </a:rPr>
              <a:t>DIAGRAMĂ/SCHEMĂ  -  CONCEPTUL  </a:t>
            </a:r>
            <a:br>
              <a:rPr lang="ro-MO" sz="3100" b="1" dirty="0" smtClean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70" r="2917"/>
          <a:stretch>
            <a:fillRect/>
          </a:stretch>
        </p:blipFill>
        <p:spPr>
          <a:xfrm>
            <a:off x="228600" y="2286000"/>
            <a:ext cx="3429000" cy="279558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5867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o-MO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DIAGRAMA/SCHEMA MODELULUI CONCEPTUAL</a:t>
            </a:r>
            <a: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9050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ACUM?? AICI CUM??I!!!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ATUNCI!!! </a:t>
            </a:r>
            <a:endParaRPr lang="en-US" dirty="0"/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667000"/>
            <a:ext cx="2743200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CUNOSTINTE?!! </a:t>
            </a:r>
            <a:r>
              <a:rPr lang="ro-MO" b="1" dirty="0" smtClean="0">
                <a:solidFill>
                  <a:srgbClr val="00B050"/>
                </a:solidFill>
              </a:rPr>
              <a:t>DA! </a:t>
            </a:r>
            <a:r>
              <a:rPr lang="ro-MO" b="1" dirty="0" smtClean="0">
                <a:solidFill>
                  <a:srgbClr val="0000CC"/>
                </a:solidFill>
              </a:rPr>
              <a:t>NOTIUNI!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LEGITATI, FORMULE...etc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CUNOSTINTE?!! </a:t>
            </a:r>
            <a:r>
              <a:rPr lang="ro-MO" b="1" dirty="0" smtClean="0">
                <a:solidFill>
                  <a:srgbClr val="FF0000"/>
                </a:solidFill>
              </a:rPr>
              <a:t>NU! </a:t>
            </a:r>
            <a:r>
              <a:rPr lang="ro-MO" b="1" dirty="0" smtClean="0">
                <a:solidFill>
                  <a:srgbClr val="0000CC"/>
                </a:solidFill>
              </a:rPr>
              <a:t>NOTIUNI!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LEGITATI, FORMULE...etc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31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7338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Cum  </a:t>
            </a:r>
            <a:r>
              <a:rPr lang="ro-MO" sz="2400" b="1" u="sng" dirty="0" smtClean="0"/>
              <a:t>continuăm să </a:t>
            </a:r>
            <a:r>
              <a:rPr lang="en-US" sz="2400" b="1" u="sng" dirty="0" err="1" smtClean="0"/>
              <a:t>rezolvăm</a:t>
            </a:r>
            <a:r>
              <a:rPr lang="ro-MO" sz="2400" b="1" u="sng" dirty="0" smtClean="0"/>
              <a:t> </a:t>
            </a:r>
            <a:r>
              <a:rPr lang="ro-MO" sz="2400" b="1" u="sng" dirty="0" smtClean="0">
                <a:solidFill>
                  <a:srgbClr val="FF0000"/>
                </a:solidFill>
              </a:rPr>
              <a:t>PROBLEMA</a:t>
            </a:r>
            <a:r>
              <a:rPr lang="ro-MO" sz="2400" b="1" u="sng" dirty="0" smtClean="0"/>
              <a:t> APĂRUTĂ și să realizăm Proiectul</a:t>
            </a:r>
            <a:r>
              <a:rPr lang="en-US" sz="2400" b="1" u="sng" dirty="0" smtClean="0"/>
              <a:t>?</a:t>
            </a:r>
            <a:endParaRPr lang="en-US" sz="2400" dirty="0" smtClean="0"/>
          </a:p>
          <a:p>
            <a:pPr lvl="0"/>
            <a:r>
              <a:rPr lang="en-US" sz="2400" dirty="0" smtClean="0"/>
              <a:t>De la </a:t>
            </a:r>
            <a:r>
              <a:rPr lang="en-US" sz="2400" b="1" dirty="0" smtClean="0"/>
              <a:t>PROBLEMA </a:t>
            </a:r>
            <a:r>
              <a:rPr lang="en-US" sz="2400" b="1" dirty="0" err="1" smtClean="0"/>
              <a:t>fizică</a:t>
            </a:r>
            <a:r>
              <a:rPr lang="en-US" sz="2400" dirty="0" smtClean="0"/>
              <a:t>,</a:t>
            </a:r>
            <a:r>
              <a:rPr lang="ro-MO" sz="2400" dirty="0" smtClean="0"/>
              <a:t> desprinsă dintr-un MODEL FIZIC</a:t>
            </a:r>
            <a:r>
              <a:rPr lang="en-US" sz="2400" dirty="0" smtClean="0"/>
              <a:t> </a:t>
            </a:r>
            <a:r>
              <a:rPr lang="en-US" sz="2400" dirty="0" err="1" smtClean="0"/>
              <a:t>trecem</a:t>
            </a:r>
            <a:r>
              <a:rPr lang="en-US" sz="2400" dirty="0" smtClean="0"/>
              <a:t> la </a:t>
            </a:r>
            <a:r>
              <a:rPr lang="en-US" sz="2400" b="1" dirty="0" smtClean="0"/>
              <a:t>PROBLEMA INFORMTICĂ</a:t>
            </a:r>
            <a:r>
              <a:rPr lang="ro-MO" sz="2400" b="1" dirty="0" smtClean="0"/>
              <a:t>, prezentă /specifică unui MODEL INFORMATIC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dirty="0" err="1" smtClean="0"/>
              <a:t>Acest</a:t>
            </a:r>
            <a:r>
              <a:rPr lang="en-US" sz="2400" dirty="0" smtClean="0"/>
              <a:t> process se </a:t>
            </a:r>
            <a:r>
              <a:rPr lang="en-US" sz="2400" dirty="0" err="1" smtClean="0"/>
              <a:t>numește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utilizarea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procedeului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modelare</a:t>
            </a:r>
            <a:r>
              <a:rPr lang="en-US" sz="2400" dirty="0" smtClean="0"/>
              <a:t>, </a:t>
            </a:r>
            <a:r>
              <a:rPr lang="en-US" sz="2400" dirty="0" err="1" smtClean="0"/>
              <a:t>prin</a:t>
            </a:r>
            <a:r>
              <a:rPr lang="en-US" sz="2400" dirty="0" smtClean="0"/>
              <a:t> care </a:t>
            </a:r>
            <a:r>
              <a:rPr lang="en-US" sz="2400" dirty="0" err="1" smtClean="0"/>
              <a:t>substituim</a:t>
            </a:r>
            <a:r>
              <a:rPr lang="en-US" sz="2400" dirty="0" smtClean="0"/>
              <a:t> 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mediu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concret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se </a:t>
            </a:r>
            <a:r>
              <a:rPr lang="en-US" sz="2400" dirty="0" err="1" smtClean="0"/>
              <a:t>descrie</a:t>
            </a:r>
            <a:r>
              <a:rPr lang="en-US" sz="2400" dirty="0" smtClean="0"/>
              <a:t> de </a:t>
            </a:r>
            <a:r>
              <a:rPr lang="en-US" sz="2400" dirty="0" err="1" smtClean="0"/>
              <a:t>anumite</a:t>
            </a:r>
            <a:r>
              <a:rPr lang="en-US" sz="2400" dirty="0" smtClean="0"/>
              <a:t> </a:t>
            </a:r>
            <a:r>
              <a:rPr lang="ro-MO" sz="2400" dirty="0" smtClean="0"/>
              <a:t> </a:t>
            </a:r>
            <a:r>
              <a:rPr lang="ro-MO" sz="2400" b="1" i="1" dirty="0" smtClean="0"/>
              <a:t>ENTITĂȚI/</a:t>
            </a:r>
            <a:r>
              <a:rPr lang="en-US" sz="2400" b="1" i="1" dirty="0" smtClean="0"/>
              <a:t>OBIECTE </a:t>
            </a:r>
            <a:r>
              <a:rPr lang="en-US" sz="2400" dirty="0" smtClean="0"/>
              <a:t>cu </a:t>
            </a:r>
            <a:r>
              <a:rPr lang="en-US" sz="2400" b="1" i="1" dirty="0" err="1" smtClean="0"/>
              <a:t>caracteristici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și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legități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fizice</a:t>
            </a:r>
            <a:r>
              <a:rPr lang="ro-MO" sz="2400" dirty="0" smtClean="0"/>
              <a:t>,</a:t>
            </a:r>
            <a:r>
              <a:rPr lang="ro-MO" sz="2400" b="1" i="1" dirty="0" smtClean="0"/>
              <a:t> legături </a:t>
            </a:r>
            <a:r>
              <a:rPr lang="ro-MO" sz="2400" dirty="0" smtClean="0"/>
              <a:t>interne între elementele/părțile lui, </a:t>
            </a:r>
            <a:r>
              <a:rPr lang="en-US" sz="2400" dirty="0" err="1" smtClean="0"/>
              <a:t>într</a:t>
            </a:r>
            <a:r>
              <a:rPr lang="en-US" sz="2400" dirty="0" smtClean="0"/>
              <a:t>-“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nou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mediu</a:t>
            </a:r>
            <a:r>
              <a:rPr lang="en-US" sz="2400" b="1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considerare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caracteristicile</a:t>
            </a:r>
            <a:r>
              <a:rPr lang="ro-MO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legitățile</a:t>
            </a:r>
            <a:r>
              <a:rPr lang="en-US" sz="2400" dirty="0" smtClean="0"/>
              <a:t> </a:t>
            </a:r>
            <a:r>
              <a:rPr lang="ro-MO" sz="2400" dirty="0" smtClean="0"/>
              <a:t>si </a:t>
            </a:r>
            <a:r>
              <a:rPr lang="ro-MO" sz="2400" b="1" i="1" dirty="0" smtClean="0"/>
              <a:t>legături </a:t>
            </a:r>
            <a:r>
              <a:rPr lang="ro-MO" sz="2400" dirty="0" smtClean="0"/>
              <a:t>interne între elementele/părțile lui </a:t>
            </a:r>
            <a:r>
              <a:rPr lang="en-US" sz="2400" dirty="0" err="1" smtClean="0"/>
              <a:t>menționate</a:t>
            </a:r>
            <a:r>
              <a:rPr lang="en-US" sz="2400" dirty="0" smtClean="0"/>
              <a:t>, </a:t>
            </a:r>
            <a:r>
              <a:rPr lang="en-US" sz="2400" dirty="0" err="1" smtClean="0"/>
              <a:t>dar</a:t>
            </a:r>
            <a:r>
              <a:rPr lang="en-US" sz="2400" dirty="0" smtClean="0"/>
              <a:t> </a:t>
            </a:r>
            <a:r>
              <a:rPr lang="en-US" sz="2400" dirty="0" err="1" smtClean="0"/>
              <a:t>într</a:t>
            </a:r>
            <a:r>
              <a:rPr lang="en-US" sz="2400" dirty="0" smtClean="0"/>
              <a:t>-un alt format, “</a:t>
            </a:r>
            <a:r>
              <a:rPr lang="en-US" sz="2400" b="1" i="1" dirty="0" err="1" smtClean="0"/>
              <a:t>nefizic</a:t>
            </a:r>
            <a:r>
              <a:rPr lang="en-US" sz="2400" dirty="0" smtClean="0"/>
              <a:t>” </a:t>
            </a:r>
            <a:r>
              <a:rPr lang="en-US" sz="2400" dirty="0" err="1" smtClean="0"/>
              <a:t>păstrînd</a:t>
            </a:r>
            <a:r>
              <a:rPr lang="en-US" sz="2400" dirty="0" smtClean="0"/>
              <a:t> </a:t>
            </a:r>
            <a:r>
              <a:rPr lang="en-US" sz="2400" dirty="0" err="1" smtClean="0"/>
              <a:t>contextul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problemei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permițînd</a:t>
            </a:r>
            <a:r>
              <a:rPr lang="en-US" sz="2400" b="1" dirty="0" smtClean="0"/>
              <a:t> </a:t>
            </a:r>
            <a:r>
              <a:rPr lang="en-US" sz="2400" dirty="0" smtClean="0"/>
              <a:t>cu </a:t>
            </a:r>
            <a:r>
              <a:rPr lang="en-US" sz="2400" dirty="0" err="1" smtClean="0"/>
              <a:t>ajutorul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noțiuni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legități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caracteristici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legături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instrumente</a:t>
            </a:r>
            <a:r>
              <a:rPr lang="en-US" sz="2400" b="1" dirty="0" smtClean="0"/>
              <a:t> ale MODELULUI INFORMATIC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noul</a:t>
            </a:r>
            <a:r>
              <a:rPr lang="en-US" sz="2400" dirty="0" smtClean="0"/>
              <a:t> </a:t>
            </a:r>
            <a:r>
              <a:rPr lang="en-US" sz="2400" dirty="0" err="1" smtClean="0"/>
              <a:t>mediu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studiem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rezolvăm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problema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inițială</a:t>
            </a:r>
            <a:r>
              <a:rPr lang="en-US" sz="2400" b="1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fontScale="85000" lnSpcReduction="20000"/>
          </a:bodyPr>
          <a:lstStyle/>
          <a:p>
            <a:r>
              <a:rPr lang="ro-MO" b="1" u="sng" dirty="0" smtClean="0"/>
              <a:t>PĂI DA, DAR ne reamintim că MODELUL INFORMATIC ESTE:</a:t>
            </a:r>
            <a:endParaRPr lang="en-US" dirty="0" smtClean="0"/>
          </a:p>
          <a:p>
            <a:endParaRPr lang="en-US" dirty="0" smtClean="0"/>
          </a:p>
          <a:p>
            <a:r>
              <a:rPr lang="ro-MO" b="1" dirty="0" smtClean="0">
                <a:solidFill>
                  <a:srgbClr val="FF0000"/>
                </a:solidFill>
              </a:rPr>
              <a:t>MODELUL (în informatică) </a:t>
            </a:r>
            <a:r>
              <a:rPr lang="ro-MO" b="1" i="1" dirty="0" smtClean="0"/>
              <a:t>este un </a:t>
            </a:r>
            <a:r>
              <a:rPr lang="en-US" b="1" i="1" dirty="0" smtClean="0"/>
              <a:t>“</a:t>
            </a:r>
            <a:r>
              <a:rPr lang="ro-MO" b="1" i="1" dirty="0" smtClean="0"/>
              <a:t>întreg</a:t>
            </a:r>
            <a:r>
              <a:rPr lang="en-US" b="1" i="1" dirty="0" smtClean="0"/>
              <a:t>”</a:t>
            </a:r>
            <a:r>
              <a:rPr lang="ro-MO" b="1" i="1" dirty="0" smtClean="0"/>
              <a:t> </a:t>
            </a:r>
            <a:r>
              <a:rPr lang="en-US" b="1" i="1" dirty="0" smtClean="0"/>
              <a:t>, </a:t>
            </a:r>
            <a:r>
              <a:rPr lang="ro-MO" b="1" i="1" dirty="0" smtClean="0"/>
              <a:t>format din reuniunea mai multor componente, legate, interconectate între ele, care formează o anumită intergitate/unitate (content unitar, integru) informațional despre un DS.</a:t>
            </a:r>
          </a:p>
          <a:p>
            <a:r>
              <a:rPr lang="ro-MO" dirty="0" smtClean="0"/>
              <a:t>Model de date</a:t>
            </a:r>
          </a:p>
          <a:p>
            <a:r>
              <a:rPr lang="ro-MO" dirty="0" smtClean="0"/>
              <a:t>Model economic</a:t>
            </a:r>
          </a:p>
          <a:p>
            <a:r>
              <a:rPr lang="ro-MO" dirty="0" smtClean="0"/>
              <a:t>Model ecologic...etc...</a:t>
            </a:r>
          </a:p>
          <a:p>
            <a:r>
              <a:rPr lang="ro-MO" b="1" dirty="0" smtClean="0"/>
              <a:t>ȘI ATUNCI CUM PROCEDĂM ÎN CAZUL </a:t>
            </a:r>
            <a:r>
              <a:rPr lang="ro-MO" b="1" dirty="0" smtClean="0">
                <a:solidFill>
                  <a:srgbClr val="00B050"/>
                </a:solidFill>
              </a:rPr>
              <a:t>MI</a:t>
            </a:r>
            <a:r>
              <a:rPr lang="ro-MO" b="1" dirty="0" smtClean="0"/>
              <a:t> ÎN CAZUL </a:t>
            </a:r>
            <a:r>
              <a:rPr lang="ro-MO" b="1" dirty="0" smtClean="0">
                <a:solidFill>
                  <a:srgbClr val="0000CC"/>
                </a:solidFill>
              </a:rPr>
              <a:t>PASUL II </a:t>
            </a:r>
            <a:r>
              <a:rPr lang="ro-MO" b="1" dirty="0" smtClean="0"/>
              <a:t>DIN PROCESUL PRECEDENT? </a:t>
            </a:r>
            <a:r>
              <a:rPr lang="ro-MO" b="1" dirty="0" smtClean="0">
                <a:solidFill>
                  <a:srgbClr val="FF0000"/>
                </a:solidFill>
              </a:rPr>
              <a:t>CUM DESCRIEM/PREZENTĂM MI?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AVEM NEVOIE DE A CUNOASTE NOȚIUNI? LEGITĂȚI? ETC?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27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27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dirty="0" smtClean="0"/>
              <a:t>CE SUNT ACESTE  </a:t>
            </a:r>
            <a:r>
              <a:rPr lang="ro-MO" b="1" dirty="0" smtClean="0">
                <a:solidFill>
                  <a:srgbClr val="0000CC"/>
                </a:solidFill>
              </a:rPr>
              <a:t>NOȚIUNI? LEGITĂȚI? ETC?</a:t>
            </a:r>
            <a:r>
              <a:rPr lang="ro-MO" dirty="0" smtClean="0"/>
              <a:t>? </a:t>
            </a:r>
          </a:p>
          <a:p>
            <a:r>
              <a:rPr lang="ro-MO" b="1" i="1" dirty="0" smtClean="0"/>
              <a:t>DS, Obiect/Entitate a  DS, </a:t>
            </a:r>
          </a:p>
          <a:p>
            <a:r>
              <a:rPr lang="ro-MO" b="1" i="1" dirty="0" smtClean="0"/>
              <a:t>Legături intre Obiect/Entitate a  DS,</a:t>
            </a:r>
          </a:p>
          <a:p>
            <a:r>
              <a:rPr lang="ro-MO" b="1" i="1" dirty="0" smtClean="0"/>
              <a:t>Modele de date, tipuri de legături, </a:t>
            </a:r>
          </a:p>
          <a:p>
            <a:r>
              <a:rPr lang="ro-MO" b="1" i="1" dirty="0" smtClean="0"/>
              <a:t>Regulile lui Codd... etc</a:t>
            </a:r>
            <a:endParaRPr lang="en-US" b="1" i="1" dirty="0" smtClean="0"/>
          </a:p>
          <a:p>
            <a:r>
              <a:rPr lang="ro-MO" b="1" i="1" dirty="0" smtClean="0"/>
              <a:t>Atribut, tip, date, Baze de Date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3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Interacțiunea dintre 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utilizator(i) </a:t>
            </a: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și</a:t>
            </a:r>
            <a:r>
              <a:rPr b="1" spc="2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software</a:t>
            </a:r>
          </a:p>
          <a:p>
            <a:pPr marL="26034">
              <a:lnSpc>
                <a:spcPct val="100000"/>
              </a:lnSpc>
            </a:pP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se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realizează </a:t>
            </a: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via o </a:t>
            </a:r>
            <a:r>
              <a:rPr b="1" spc="-5" dirty="0">
                <a:solidFill>
                  <a:srgbClr val="0000CC"/>
                </a:solidFill>
              </a:rPr>
              <a:t>interfață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(</a:t>
            </a:r>
            <a:r>
              <a:rPr b="1" spc="-5" dirty="0">
                <a:solidFill>
                  <a:srgbClr val="00B050"/>
                </a:solidFill>
                <a:latin typeface="Cambria"/>
                <a:cs typeface="Cambria"/>
              </a:rPr>
              <a:t>user</a:t>
            </a:r>
            <a:r>
              <a:rPr b="1" spc="-3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dirty="0" smtClean="0">
                <a:solidFill>
                  <a:srgbClr val="00B050"/>
                </a:solidFill>
                <a:latin typeface="Cambria"/>
                <a:cs typeface="Cambria"/>
              </a:rPr>
              <a:t>interface</a:t>
            </a:r>
            <a:r>
              <a:rPr lang="en-US" b="1" dirty="0" smtClean="0">
                <a:solidFill>
                  <a:srgbClr val="00B050"/>
                </a:solidFill>
                <a:latin typeface="Cambria"/>
                <a:cs typeface="Cambria"/>
              </a:rPr>
              <a:t> UI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, in </a:t>
            </a:r>
            <a:r>
              <a:rPr lang="en-US" b="1" dirty="0" err="1" smtClean="0">
                <a:solidFill>
                  <a:srgbClr val="0000CC"/>
                </a:solidFill>
                <a:latin typeface="Cambria"/>
                <a:cs typeface="Cambria"/>
              </a:rPr>
              <a:t>cazul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Cambria"/>
                <a:cs typeface="Cambria"/>
              </a:rPr>
              <a:t>nostru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Aplicatie</a:t>
            </a:r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 Web</a:t>
            </a:r>
            <a:r>
              <a:rPr lang="ro-MO" b="1" dirty="0" smtClean="0">
                <a:solidFill>
                  <a:srgbClr val="0000CC"/>
                </a:solidFill>
                <a:latin typeface="Cambria"/>
                <a:cs typeface="Cambria"/>
              </a:rPr>
              <a:t> sau </a:t>
            </a:r>
            <a:r>
              <a:rPr lang="ro-MO" b="1" dirty="0" smtClean="0">
                <a:solidFill>
                  <a:srgbClr val="0000FF"/>
                </a:solidFill>
                <a:latin typeface="Cambria"/>
                <a:cs typeface="Cambria"/>
              </a:rPr>
              <a:t>Desktop</a:t>
            </a:r>
            <a:r>
              <a:rPr b="0" dirty="0" smtClean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b="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807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IATĂ DOAR CITEVA DIN NOȚIUNI...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100518_0621_ERDiagramTu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8001000" cy="556260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o-MO" sz="3600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dirty="0">
              <a:solidFill>
                <a:srgbClr val="FF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14400" y="2133600"/>
            <a:ext cx="7010400" cy="3733800"/>
            <a:chOff x="1295400" y="1752600"/>
            <a:chExt cx="7239000" cy="4191000"/>
          </a:xfrm>
        </p:grpSpPr>
        <p:pic>
          <p:nvPicPr>
            <p:cNvPr id="4" name="Picture 3" descr="New Bitmap Ima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3962400"/>
              <a:ext cx="1524000" cy="1143950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2438400" y="4419600"/>
              <a:ext cx="6858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CR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0" y="3048000"/>
              <a:ext cx="762000" cy="685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RM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48400" y="4419600"/>
              <a:ext cx="685800" cy="685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IA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38800" y="2971800"/>
              <a:ext cx="685800" cy="6858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MI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905000" y="54102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19400" y="55626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32766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24384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19800" y="22098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781800" y="25146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4864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52578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295400" y="46482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629400" y="31242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6" idx="3"/>
              <a:endCxn id="18" idx="6"/>
            </p:cNvCxnSpPr>
            <p:nvPr/>
          </p:nvCxnSpPr>
          <p:spPr>
            <a:xfrm flipH="1" flipV="1">
              <a:off x="1905000" y="4838700"/>
              <a:ext cx="633833" cy="10122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</p:cNvCxnSpPr>
            <p:nvPr/>
          </p:nvCxnSpPr>
          <p:spPr>
            <a:xfrm flipH="1">
              <a:off x="2286001" y="4939926"/>
              <a:ext cx="252832" cy="445248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3"/>
              <a:endCxn id="11" idx="1"/>
            </p:cNvCxnSpPr>
            <p:nvPr/>
          </p:nvCxnSpPr>
          <p:spPr>
            <a:xfrm>
              <a:off x="2538833" y="4939926"/>
              <a:ext cx="369841" cy="67847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1"/>
            </p:cNvCxnSpPr>
            <p:nvPr/>
          </p:nvCxnSpPr>
          <p:spPr>
            <a:xfrm flipH="1" flipV="1">
              <a:off x="3048000" y="2819400"/>
              <a:ext cx="111592" cy="32903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1"/>
              <a:endCxn id="12" idx="7"/>
            </p:cNvCxnSpPr>
            <p:nvPr/>
          </p:nvCxnSpPr>
          <p:spPr>
            <a:xfrm flipH="1">
              <a:off x="2730126" y="3148433"/>
              <a:ext cx="429466" cy="18396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2"/>
            </p:cNvCxnSpPr>
            <p:nvPr/>
          </p:nvCxnSpPr>
          <p:spPr>
            <a:xfrm>
              <a:off x="6248400" y="3200400"/>
              <a:ext cx="381000" cy="19050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5" idx="3"/>
            </p:cNvCxnSpPr>
            <p:nvPr/>
          </p:nvCxnSpPr>
          <p:spPr>
            <a:xfrm flipV="1">
              <a:off x="6324600" y="2969885"/>
              <a:ext cx="546474" cy="15431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452768" y="5105400"/>
              <a:ext cx="252832" cy="445248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705600" y="5105400"/>
              <a:ext cx="356767" cy="305922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248400" y="2743200"/>
              <a:ext cx="100433" cy="25283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" idx="1"/>
              <a:endCxn id="6" idx="6"/>
            </p:cNvCxnSpPr>
            <p:nvPr/>
          </p:nvCxnSpPr>
          <p:spPr>
            <a:xfrm flipH="1">
              <a:off x="3124200" y="4534375"/>
              <a:ext cx="762000" cy="1900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" idx="0"/>
            </p:cNvCxnSpPr>
            <p:nvPr/>
          </p:nvCxnSpPr>
          <p:spPr>
            <a:xfrm flipH="1" flipV="1">
              <a:off x="3810000" y="3505200"/>
              <a:ext cx="838200" cy="457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" idx="0"/>
              <a:endCxn id="9" idx="3"/>
            </p:cNvCxnSpPr>
            <p:nvPr/>
          </p:nvCxnSpPr>
          <p:spPr>
            <a:xfrm flipV="1">
              <a:off x="4648200" y="3557167"/>
              <a:ext cx="1091033" cy="405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" idx="3"/>
            </p:cNvCxnSpPr>
            <p:nvPr/>
          </p:nvCxnSpPr>
          <p:spPr>
            <a:xfrm>
              <a:off x="5410200" y="4534375"/>
              <a:ext cx="914400" cy="1138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5" idx="7"/>
            </p:cNvCxnSpPr>
            <p:nvPr/>
          </p:nvCxnSpPr>
          <p:spPr>
            <a:xfrm flipV="1">
              <a:off x="7302126" y="2057401"/>
              <a:ext cx="394074" cy="535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5" idx="7"/>
            </p:cNvCxnSpPr>
            <p:nvPr/>
          </p:nvCxnSpPr>
          <p:spPr>
            <a:xfrm flipV="1">
              <a:off x="7302126" y="2286001"/>
              <a:ext cx="546474" cy="306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5" idx="7"/>
            </p:cNvCxnSpPr>
            <p:nvPr/>
          </p:nvCxnSpPr>
          <p:spPr>
            <a:xfrm flipV="1">
              <a:off x="7302126" y="2514601"/>
              <a:ext cx="698874" cy="781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924800" y="23622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848600" y="20574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467600" y="17526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ALTĂ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br>
              <a:rPr lang="ro-MO" b="1" dirty="0" smtClean="0">
                <a:solidFill>
                  <a:srgbClr val="FF0000"/>
                </a:solidFill>
              </a:rPr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71" name="Picture 2" descr="MODELUL CONCEPTUAL DE DATE - ppt download"/>
          <p:cNvPicPr>
            <a:picLocks noChangeAspect="1" noChangeArrowheads="1"/>
          </p:cNvPicPr>
          <p:nvPr/>
        </p:nvPicPr>
        <p:blipFill>
          <a:blip r:embed="rId2" cstate="print"/>
          <a:srcRect t="21569" r="5085" b="7843"/>
          <a:stretch>
            <a:fillRect/>
          </a:stretch>
        </p:blipFill>
        <p:spPr bwMode="auto">
          <a:xfrm>
            <a:off x="457200" y="2133600"/>
            <a:ext cx="7620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ALTĂ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6" name="Picture 5" descr="conceptual_erd_27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124074"/>
            <a:ext cx="7467600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MO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MODELUL</a:t>
            </a:r>
            <a:r>
              <a:rPr lang="ro-MO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LOGIC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(LOGICĂ - III)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4038600" cy="3657600"/>
          </a:xfrm>
        </p:spPr>
        <p:txBody>
          <a:bodyPr>
            <a:normAutofit fontScale="25000" lnSpcReduction="20000"/>
          </a:bodyPr>
          <a:lstStyle/>
          <a:p>
            <a:pPr marL="514350" indent="-514350" algn="ctr">
              <a:buNone/>
            </a:pPr>
            <a:r>
              <a:rPr lang="ro-MO" sz="8000" b="1" dirty="0" smtClean="0"/>
              <a:t>FORMULE </a:t>
            </a:r>
          </a:p>
          <a:p>
            <a:pPr marL="514350" indent="-514350" algn="ctr">
              <a:buNone/>
            </a:pPr>
            <a:r>
              <a:rPr lang="ro-MO" sz="8000" b="1" dirty="0" smtClean="0"/>
              <a:t>Legături logice între noșiuni!!</a:t>
            </a:r>
          </a:p>
          <a:p>
            <a:pPr marL="514350" indent="-514350" algn="ctr">
              <a:buNone/>
            </a:pPr>
            <a:r>
              <a:rPr lang="ro-MO" sz="8000" b="1" dirty="0" smtClean="0"/>
              <a:t>Utilizare legități!!</a:t>
            </a:r>
          </a:p>
          <a:p>
            <a:pPr marL="514350" indent="-514350">
              <a:buFont typeface="+mj-lt"/>
              <a:buAutoNum type="arabicPeriod"/>
            </a:pPr>
            <a:endParaRPr lang="ro-MO" sz="5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b="1" dirty="0" err="1" smtClean="0"/>
              <a:t>V</a:t>
            </a:r>
            <a:r>
              <a:rPr lang="en-US" sz="5600" b="1" baseline="-25000" dirty="0" err="1" smtClean="0"/>
              <a:t>con</a:t>
            </a:r>
            <a:r>
              <a:rPr lang="en-US" sz="5600" b="1" dirty="0" smtClean="0"/>
              <a:t> </a:t>
            </a:r>
            <a:r>
              <a:rPr lang="en-US" sz="5600" dirty="0" smtClean="0"/>
              <a:t>= (1/3) * </a:t>
            </a:r>
            <a:r>
              <a:rPr lang="ru-RU" sz="5600" dirty="0" smtClean="0"/>
              <a:t>π</a:t>
            </a:r>
            <a:r>
              <a:rPr lang="en-US" sz="5600" dirty="0" smtClean="0"/>
              <a:t> * (</a:t>
            </a:r>
            <a:r>
              <a:rPr lang="en-US" sz="5600" b="1" dirty="0" smtClean="0"/>
              <a:t>R</a:t>
            </a:r>
            <a:r>
              <a:rPr lang="en-US" sz="5600" dirty="0" smtClean="0"/>
              <a:t>² - (</a:t>
            </a:r>
            <a:r>
              <a:rPr lang="en-US" sz="5600" b="1" dirty="0" smtClean="0"/>
              <a:t>H</a:t>
            </a:r>
            <a:r>
              <a:rPr lang="en-US" sz="5600" dirty="0" smtClean="0"/>
              <a:t> - </a:t>
            </a:r>
            <a:r>
              <a:rPr lang="en-US" sz="5600" b="1" dirty="0" smtClean="0"/>
              <a:t>R</a:t>
            </a:r>
            <a:r>
              <a:rPr lang="en-US" sz="5600" dirty="0" smtClean="0"/>
              <a:t>) ²) * </a:t>
            </a:r>
            <a:r>
              <a:rPr lang="en-US" sz="5600" b="1" dirty="0" smtClean="0"/>
              <a:t>H</a:t>
            </a:r>
            <a:r>
              <a:rPr lang="en-US" sz="5600" dirty="0" smtClean="0"/>
              <a:t>=f(</a:t>
            </a:r>
            <a:r>
              <a:rPr lang="en-US" sz="5600" b="1" dirty="0" smtClean="0"/>
              <a:t>H</a:t>
            </a:r>
            <a:r>
              <a:rPr lang="en-US" sz="5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Pentru</a:t>
            </a:r>
            <a:r>
              <a:rPr lang="en-US" sz="5600" dirty="0" smtClean="0"/>
              <a:t> a </a:t>
            </a:r>
            <a:r>
              <a:rPr lang="en-US" sz="5600" dirty="0" err="1" smtClean="0"/>
              <a:t>găsi</a:t>
            </a:r>
            <a:r>
              <a:rPr lang="en-US" sz="5600" dirty="0" smtClean="0"/>
              <a:t> </a:t>
            </a:r>
            <a:r>
              <a:rPr lang="en-US" sz="5600" dirty="0" err="1" smtClean="0"/>
              <a:t>extremul</a:t>
            </a:r>
            <a:r>
              <a:rPr lang="en-US" sz="5600" dirty="0" smtClean="0"/>
              <a:t>, </a:t>
            </a:r>
            <a:r>
              <a:rPr lang="en-US" sz="5600" dirty="0" err="1" smtClean="0"/>
              <a:t>găsim</a:t>
            </a:r>
            <a:r>
              <a:rPr lang="en-US" sz="5600" dirty="0" smtClean="0"/>
              <a:t> </a:t>
            </a:r>
            <a:r>
              <a:rPr lang="en-US" sz="5600" dirty="0" err="1" smtClean="0"/>
              <a:t>derivata</a:t>
            </a:r>
            <a:r>
              <a:rPr lang="en-US" sz="5600" dirty="0" smtClean="0"/>
              <a:t> </a:t>
            </a:r>
            <a:r>
              <a:rPr lang="en-US" sz="5600" dirty="0" err="1" smtClean="0"/>
              <a:t>volumului</a:t>
            </a:r>
            <a:r>
              <a:rPr lang="en-US" sz="5600" dirty="0" smtClean="0"/>
              <a:t> </a:t>
            </a:r>
            <a:r>
              <a:rPr lang="en-US" sz="5600" dirty="0" err="1" smtClean="0"/>
              <a:t>față</a:t>
            </a:r>
            <a:r>
              <a:rPr lang="en-US" sz="5600" dirty="0" smtClean="0"/>
              <a:t> de </a:t>
            </a:r>
            <a:r>
              <a:rPr lang="en-US" sz="5600" b="1" dirty="0" smtClean="0"/>
              <a:t>H</a:t>
            </a:r>
            <a:r>
              <a:rPr lang="en-US" sz="5600" dirty="0" smtClean="0"/>
              <a:t> </a:t>
            </a:r>
            <a:r>
              <a:rPr lang="en-US" sz="5600" dirty="0" err="1" smtClean="0"/>
              <a:t>și</a:t>
            </a:r>
            <a:r>
              <a:rPr lang="en-US" sz="5600" dirty="0" smtClean="0"/>
              <a:t> o </a:t>
            </a:r>
            <a:r>
              <a:rPr lang="en-US" sz="5600" dirty="0" err="1" smtClean="0"/>
              <a:t>egalăm</a:t>
            </a:r>
            <a:r>
              <a:rPr lang="en-US" sz="5600" dirty="0" smtClean="0"/>
              <a:t> cu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V '(</a:t>
            </a:r>
            <a:r>
              <a:rPr lang="en-US" sz="5600" b="1" dirty="0" smtClean="0"/>
              <a:t>H</a:t>
            </a:r>
            <a:r>
              <a:rPr lang="en-US" sz="5600" dirty="0" smtClean="0"/>
              <a:t>) = (1/3) </a:t>
            </a:r>
            <a:r>
              <a:rPr lang="ru-RU" sz="5600" dirty="0" smtClean="0"/>
              <a:t>π</a:t>
            </a:r>
            <a:r>
              <a:rPr lang="en-US" sz="5600" b="1" dirty="0" smtClean="0"/>
              <a:t>H</a:t>
            </a:r>
            <a:r>
              <a:rPr lang="en-US" sz="5600" dirty="0" smtClean="0"/>
              <a:t> * (4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)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Din </a:t>
            </a:r>
            <a:r>
              <a:rPr lang="en-US" sz="5600" dirty="0" err="1" smtClean="0"/>
              <a:t>această</a:t>
            </a:r>
            <a:r>
              <a:rPr lang="en-US" sz="5600" dirty="0" smtClean="0"/>
              <a:t> </a:t>
            </a:r>
            <a:r>
              <a:rPr lang="en-US" sz="5600" dirty="0" err="1" smtClean="0"/>
              <a:t>relație</a:t>
            </a:r>
            <a:r>
              <a:rPr lang="en-US" sz="5600" dirty="0" smtClean="0"/>
              <a:t> </a:t>
            </a:r>
            <a:r>
              <a:rPr lang="en-US" sz="5600" dirty="0" err="1" smtClean="0"/>
              <a:t>obșinem</a:t>
            </a:r>
            <a:r>
              <a:rPr lang="en-US" sz="5600" dirty="0" smtClean="0"/>
              <a:t> </a:t>
            </a:r>
            <a:r>
              <a:rPr lang="en-US" sz="5600" dirty="0" err="1" smtClean="0"/>
              <a:t>următorul</a:t>
            </a:r>
            <a:r>
              <a:rPr lang="en-US" sz="5600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b="1" dirty="0" smtClean="0"/>
              <a:t>H</a:t>
            </a:r>
            <a:r>
              <a:rPr lang="en-US" sz="5600" dirty="0" smtClean="0"/>
              <a:t>=0, nu ne </a:t>
            </a:r>
            <a:r>
              <a:rPr lang="en-US" sz="5600" dirty="0" err="1" smtClean="0"/>
              <a:t>interesează</a:t>
            </a:r>
            <a:endParaRPr lang="en-US" sz="5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	(4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)=0,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De </a:t>
            </a:r>
            <a:r>
              <a:rPr lang="en-US" sz="5600" dirty="0" err="1" smtClean="0"/>
              <a:t>unde</a:t>
            </a:r>
            <a:r>
              <a:rPr lang="en-US" sz="5600" dirty="0" smtClean="0"/>
              <a:t> </a:t>
            </a:r>
            <a:r>
              <a:rPr lang="en-US" sz="5600" dirty="0" err="1" smtClean="0"/>
              <a:t>obținem</a:t>
            </a:r>
            <a:endParaRPr lang="en-US" sz="5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Prin</a:t>
            </a:r>
            <a:r>
              <a:rPr lang="en-US" sz="5600" dirty="0" smtClean="0"/>
              <a:t> </a:t>
            </a:r>
            <a:r>
              <a:rPr lang="en-US" sz="5600" dirty="0" err="1" smtClean="0"/>
              <a:t>urmare</a:t>
            </a:r>
            <a:r>
              <a:rPr lang="en-US" sz="5600" dirty="0" smtClean="0"/>
              <a:t> </a:t>
            </a:r>
            <a:r>
              <a:rPr lang="en-US" sz="5600" dirty="0" err="1" smtClean="0"/>
              <a:t>răspunsul</a:t>
            </a:r>
            <a:r>
              <a:rPr lang="en-US" sz="5600" dirty="0" smtClean="0"/>
              <a:t> </a:t>
            </a:r>
            <a:r>
              <a:rPr lang="en-US" sz="5600" dirty="0" err="1" smtClean="0"/>
              <a:t>este</a:t>
            </a:r>
            <a:r>
              <a:rPr lang="en-US" sz="5600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Conul</a:t>
            </a:r>
            <a:r>
              <a:rPr lang="en-US" sz="5600" dirty="0" smtClean="0"/>
              <a:t>, </a:t>
            </a:r>
            <a:r>
              <a:rPr lang="en-US" sz="5600" dirty="0" err="1" smtClean="0"/>
              <a:t>înălțimea</a:t>
            </a:r>
            <a:r>
              <a:rPr lang="en-US" sz="5600" dirty="0" smtClean="0"/>
              <a:t> </a:t>
            </a:r>
            <a:r>
              <a:rPr lang="en-US" sz="5600" dirty="0" err="1" smtClean="0"/>
              <a:t>căruia</a:t>
            </a:r>
            <a:r>
              <a:rPr lang="en-US" sz="5600" dirty="0" smtClean="0"/>
              <a:t> </a:t>
            </a:r>
            <a:r>
              <a:rPr lang="en-US" sz="5600" b="1" dirty="0" smtClean="0"/>
              <a:t>H</a:t>
            </a:r>
            <a:r>
              <a:rPr lang="en-US" sz="5600" dirty="0" smtClean="0"/>
              <a:t> = (4/3) </a:t>
            </a:r>
            <a:r>
              <a:rPr lang="en-US" sz="5600" b="1" dirty="0" smtClean="0"/>
              <a:t>R</a:t>
            </a:r>
            <a:r>
              <a:rPr lang="en-US" sz="5600" dirty="0" smtClean="0"/>
              <a:t>, are </a:t>
            </a:r>
            <a:r>
              <a:rPr lang="en-US" sz="5600" dirty="0" err="1" smtClean="0"/>
              <a:t>volumul</a:t>
            </a:r>
            <a:r>
              <a:rPr lang="en-US" sz="5600" dirty="0" smtClean="0"/>
              <a:t> maxim.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7526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28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Diagrama/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MODELULUI LOGIC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6002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50"/>
                </a:solidFill>
              </a:rPr>
              <a:t>ATUNCI!!!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6002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F0"/>
                </a:solidFill>
              </a:rPr>
              <a:t>ACUM?? AICI CUM??I!!!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6868" name="Picture 4" descr="https://images.visual-paradigm.com/docs/vp_user_guide/11/3563/3564/3573/logical_erd_27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572000" cy="29337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81600" y="19050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MO" b="1" dirty="0" smtClean="0">
                <a:solidFill>
                  <a:srgbClr val="0000CC"/>
                </a:solidFill>
              </a:rPr>
              <a:t>Diagrama/</a:t>
            </a:r>
            <a:r>
              <a:rPr lang="en-US" b="1" dirty="0" smtClean="0">
                <a:solidFill>
                  <a:srgbClr val="0000CC"/>
                </a:solidFill>
              </a:rPr>
              <a:t>schema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MODELULUI LOGIC</a:t>
            </a:r>
            <a:endParaRPr lang="ro-MO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o-MO" b="1" dirty="0" smtClean="0"/>
              <a:t>Modele speciale de prezentare a legaturilor logice intre noțiuni</a:t>
            </a:r>
          </a:p>
          <a:p>
            <a:pPr lvl="0" algn="ctr">
              <a:spcBef>
                <a:spcPct val="0"/>
              </a:spcBef>
              <a:defRPr/>
            </a:pPr>
            <a:r>
              <a:rPr lang="ro-MO" b="1" dirty="0" smtClean="0"/>
              <a:t>Utilizare legități!!!</a:t>
            </a:r>
            <a:endParaRPr lang="en-US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CE FACEM LA </a:t>
            </a:r>
            <a:r>
              <a:rPr lang="en-US" b="1" dirty="0" smtClean="0">
                <a:solidFill>
                  <a:srgbClr val="FF0000"/>
                </a:solidFill>
              </a:rPr>
              <a:t>URMATORUL PAS</a:t>
            </a:r>
            <a:r>
              <a:rPr lang="ro-MO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AVEM </a:t>
            </a:r>
            <a:r>
              <a:rPr lang="en-US" b="1" dirty="0" smtClean="0">
                <a:solidFill>
                  <a:srgbClr val="0000CC"/>
                </a:solidFill>
              </a:rPr>
              <a:t>MODELUL </a:t>
            </a:r>
            <a:r>
              <a:rPr lang="ro-MO" b="1" dirty="0" smtClean="0">
                <a:solidFill>
                  <a:srgbClr val="0000CC"/>
                </a:solidFill>
              </a:rPr>
              <a:t>INFORMATIC </a:t>
            </a:r>
            <a:r>
              <a:rPr lang="ro-MO" dirty="0" smtClean="0"/>
              <a:t>AL PROBLEMEI</a:t>
            </a:r>
            <a:r>
              <a:rPr lang="en-US" dirty="0" smtClean="0"/>
              <a:t>.. </a:t>
            </a:r>
          </a:p>
          <a:p>
            <a:pPr lvl="0"/>
            <a:r>
              <a:rPr lang="ro-MO" dirty="0" smtClean="0"/>
              <a:t>AVEM </a:t>
            </a:r>
            <a:r>
              <a:rPr lang="ro-MO" b="1" dirty="0" smtClean="0">
                <a:solidFill>
                  <a:srgbClr val="0000CC"/>
                </a:solidFill>
              </a:rPr>
              <a:t>MODELUL LOGIC  </a:t>
            </a:r>
            <a:r>
              <a:rPr lang="ro-MO" dirty="0" smtClean="0"/>
              <a:t>AL PROBLEMEI  - DIAGRAMA/SCHEMA LUI </a:t>
            </a:r>
            <a:endParaRPr lang="en-US" dirty="0" smtClean="0"/>
          </a:p>
          <a:p>
            <a:pPr lvl="0"/>
            <a:r>
              <a:rPr lang="en-US" dirty="0" smtClean="0"/>
              <a:t>CE FACEM MAI DEPARTE CU EL? </a:t>
            </a: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FACEM APLICATIE </a:t>
            </a:r>
            <a:r>
              <a:rPr lang="en-US" dirty="0" smtClean="0"/>
              <a:t>PENTRU DIRIJAREA CU PROCESUL? DA! </a:t>
            </a:r>
          </a:p>
          <a:p>
            <a:pPr lvl="0"/>
            <a:r>
              <a:rPr lang="ro-MO" dirty="0" smtClean="0"/>
              <a:t>DAR ÎN ACEST CAZ INTRĂM ÎN ALT </a:t>
            </a:r>
            <a:r>
              <a:rPr lang="ro-MO" b="1" dirty="0" smtClean="0">
                <a:solidFill>
                  <a:srgbClr val="00B050"/>
                </a:solidFill>
              </a:rPr>
              <a:t>DOMENIU DE STUDIU DS (crearea unor Aplicații TIC,</a:t>
            </a:r>
            <a:r>
              <a:rPr lang="ro-MO" b="1" dirty="0" smtClean="0"/>
              <a:t> </a:t>
            </a:r>
            <a:r>
              <a:rPr lang="ro-MO" dirty="0" smtClean="0"/>
              <a:t>Si</a:t>
            </a:r>
            <a:r>
              <a:rPr lang="en-US" dirty="0" smtClean="0"/>
              <a:t>stem </a:t>
            </a:r>
            <a:r>
              <a:rPr lang="ro-MO" dirty="0" smtClean="0"/>
              <a:t>A</a:t>
            </a:r>
            <a:r>
              <a:rPr lang="en-US" dirty="0" err="1" smtClean="0"/>
              <a:t>utomatizat</a:t>
            </a:r>
            <a:r>
              <a:rPr lang="en-US" dirty="0" smtClean="0"/>
              <a:t> de </a:t>
            </a:r>
            <a:r>
              <a:rPr lang="ro-MO" dirty="0" smtClean="0"/>
              <a:t>P</a:t>
            </a:r>
            <a:r>
              <a:rPr lang="en-US" dirty="0" err="1" smtClean="0"/>
              <a:t>relucrare</a:t>
            </a:r>
            <a:r>
              <a:rPr lang="en-US" dirty="0" smtClean="0"/>
              <a:t> a</a:t>
            </a:r>
            <a:r>
              <a:rPr lang="ro-MO" dirty="0" smtClean="0"/>
              <a:t> Datelor (SAPD) ce ține de studenții înrolați la studii la specialitățile DIIS UTM, pentru a facilita și eficientiza procesul decizional al managementului Departamentului.</a:t>
            </a:r>
            <a:r>
              <a:rPr lang="ro-MO" b="1" dirty="0" smtClean="0"/>
              <a:t>)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TRECEM LA PROIECTUL TIC </a:t>
            </a:r>
            <a:r>
              <a:rPr lang="en-US" dirty="0" smtClean="0"/>
              <a:t>(DOAR O PARTE A LUI)</a:t>
            </a:r>
          </a:p>
          <a:p>
            <a:pPr lvl="0"/>
            <a:r>
              <a:rPr lang="en-US" dirty="0" smtClean="0"/>
              <a:t>CUM?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pic>
        <p:nvPicPr>
          <p:cNvPr id="4" name="Picture 3" descr="Untitled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28194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22098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50"/>
                </a:solidFill>
              </a:rPr>
              <a:t>ATUNCI!!!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2098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F0"/>
                </a:solidFill>
              </a:rPr>
              <a:t>ACUM?? AICI CUM??I!!!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ownloa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667000"/>
            <a:ext cx="551133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04800" y="2756118"/>
            <a:ext cx="441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informații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colectate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cerințele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Ex. al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unui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afaceri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concrete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Entitățile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obiectele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relațiile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dintre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modelate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astfel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funcție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nevoile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derivă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sarcinile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Proiectului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etapa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necesitatea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satisfacerii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Proiectării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Bazei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Date nu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luată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simplu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model al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percepției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images.visual-paradigm.com/docs/vp_user_guide/11/3563/3564/3573/conceptual_erd_27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962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04800" y="2448343"/>
            <a:ext cx="495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ДКМ – Диаграмма Концептуальной Молели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это информация, собранная из требований задачи /Пример. конкретного бизнес-проекта/. Сущности/объекты и  отношения между ними моделируются в такой </a:t>
            </a:r>
            <a:r>
              <a:rPr lang="ru-RU" sz="2000" b="1" dirty="0">
                <a:solidFill>
                  <a:srgbClr val="0000CC"/>
                </a:solidFill>
              </a:rPr>
              <a:t>Диаграмме Концептуальной Молели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/>
              <a:t>в соответствии с потребностями, вытекающими из задач проекта. </a:t>
            </a:r>
            <a:r>
              <a:rPr lang="ru-RU" sz="2000" b="1" i="1" dirty="0">
                <a:solidFill>
                  <a:srgbClr val="FF0000"/>
                </a:solidFill>
              </a:rPr>
              <a:t>На этапе Диаграммы Концептуальной Молели необходимость выполнения проекта базы данных еще не учитывается</a:t>
            </a:r>
            <a:r>
              <a:rPr lang="ru-RU" sz="2000" dirty="0"/>
              <a:t>. </a:t>
            </a:r>
            <a:r>
              <a:rPr lang="ru-RU" sz="2000" b="1" dirty="0">
                <a:solidFill>
                  <a:srgbClr val="0000CC"/>
                </a:solidFill>
              </a:rPr>
              <a:t>Диаграмма Концептуальной Молели</a:t>
            </a:r>
            <a:r>
              <a:rPr lang="ru-RU" sz="2000" dirty="0"/>
              <a:t> — простейшая модель восприятия Предметной Области.</a:t>
            </a:r>
            <a:endParaRPr lang="en-US" sz="2000" dirty="0"/>
          </a:p>
        </p:txBody>
      </p:sp>
      <p:pic>
        <p:nvPicPr>
          <p:cNvPr id="50179" name="Picture 3" descr="https://images.visual-paradigm.com/docs/vp_user_guide/11/3563/3564/3573/conceptual_erd_27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6576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8245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93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en-US" sz="2800" b="1" dirty="0" smtClean="0">
                <a:solidFill>
                  <a:srgbClr val="C00000"/>
                </a:solidFill>
              </a:rPr>
              <a:t>LOGIC</a:t>
            </a:r>
            <a:r>
              <a:rPr lang="en-US" sz="2800" b="1" dirty="0" smtClean="0"/>
              <a:t> 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6" name="Picture 5" descr="022218_0657_WhatisDataM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495800"/>
            <a:ext cx="6934200" cy="2133600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03735" y="11430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DML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modelează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asemenea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informațiile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colectate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cerințele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Ex. al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unui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afaceri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concrete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/. El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complex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decât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conceptual.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DML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apar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anumite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attribute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descriu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Entitățile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obiectele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relațiile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prezentate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MC,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definite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ale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Rețineți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setarea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tipurilor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fapt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opțională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realizăm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lucru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facem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doar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ajuta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analiza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menționa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DML  nu are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nici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legătură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crearea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5313</Words>
  <Application>Microsoft Office PowerPoint</Application>
  <PresentationFormat>On-screen Show (4:3)</PresentationFormat>
  <Paragraphs>668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PowerPoint Presentation</vt:lpstr>
      <vt:lpstr>PowerPoint Presentation</vt:lpstr>
      <vt:lpstr>PowerPoint Presentation</vt:lpstr>
      <vt:lpstr>De ce dezvoltăm aplicații Web?</vt:lpstr>
      <vt:lpstr>PowerPoint Presentation</vt:lpstr>
      <vt:lpstr>PowerPoint Presentation</vt:lpstr>
      <vt:lpstr>Building successful  digital products</vt:lpstr>
      <vt:lpstr>Care sunt mijloacele de interacțiune  dintre utilizatori și o aplicație?</vt:lpstr>
      <vt:lpstr>Interacțiunea dintre utilizator(i) și software se realizează via o interfață (user interface UI, in cazul nostru o Aplicatie Web sau Desktop)</vt:lpstr>
      <vt:lpstr>Aplicații Web</vt:lpstr>
      <vt:lpstr>Aplicații Web</vt:lpstr>
      <vt:lpstr>PowerPoint Presentation</vt:lpstr>
      <vt:lpstr>PowerPoint Presentation</vt:lpstr>
      <vt:lpstr>PowerPoint Presentation</vt:lpstr>
      <vt:lpstr>PowerPoint Presentation</vt:lpstr>
      <vt:lpstr>Interfața – desktop, Web,… – cu utilizatorul</vt:lpstr>
      <vt:lpstr>PowerPoint Presentation</vt:lpstr>
      <vt:lpstr>PowerPoint Presentation</vt:lpstr>
      <vt:lpstr>PowerPoint Presentation</vt:lpstr>
      <vt:lpstr>PowerPoint Presentation</vt:lpstr>
      <vt:lpstr>UX (User eXperience)</vt:lpstr>
      <vt:lpstr>PowerPoint Presentation</vt:lpstr>
      <vt:lpstr>Care sunt Arhitecturile software tipice  pe baza cărora sunt dezvoltate  aplicațiile Web de anvergură?    Arhitectura web = arhitectura backendului, arhitectura frontendului, structura datelor care vor fi folosite si modul in care acele date vor fi folosite.</vt:lpstr>
      <vt:lpstr>Arhitecturi Web</vt:lpstr>
      <vt:lpstr>Calitatea aplicațiilor Web este influențată  de arhitectura pe care se bazează</vt:lpstr>
      <vt:lpstr>Aplicație Web = interfață + program + conținut (date)  trei strate (3-tier application)</vt:lpstr>
      <vt:lpstr>Arhitectura aplicațiilor Web:  abordarea tradițională</vt:lpstr>
      <vt:lpstr>Arhitectură, modelul 3-tier</vt:lpstr>
      <vt:lpstr>Stratificate (layered) 4-tier architecture – abordare de facto</vt:lpstr>
      <vt:lpstr>Fructe / Prezentare</vt:lpstr>
      <vt:lpstr>Arhitecturi: principii</vt:lpstr>
      <vt:lpstr>Arhitecturi: alt  principiul KISS</vt:lpstr>
      <vt:lpstr>Evoluția manierei de  dezvoltare a produselor  digitale (software) Alan Cooper et al.,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Esențialmente, de considerat:   preluarea și dirijarea cererilor – dispatch</vt:lpstr>
      <vt:lpstr>Componentele de baza ale arhitecturilor unei Aplicatii Web</vt:lpstr>
      <vt:lpstr>PowerPoint Presentation</vt:lpstr>
      <vt:lpstr>Server de aplicații Web</vt:lpstr>
      <vt:lpstr>Server de aplicații Web</vt:lpstr>
      <vt:lpstr>Server de aplicații Web</vt:lpstr>
      <vt:lpstr>Parametrii unui Proiect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Modelarea datelor</vt:lpstr>
      <vt:lpstr>Dar, care sunt Cerintele Modelarii Aplicatiilor Web</vt:lpstr>
      <vt:lpstr>PowerPoint Presentation</vt:lpstr>
      <vt:lpstr>Aplicație Web (produs software)</vt:lpstr>
      <vt:lpstr>Dezvoltarea Aplicațiilor Web – proces:</vt:lpstr>
      <vt:lpstr>Dezvoltarea Aplicațiilor Web – proces:</vt:lpstr>
      <vt:lpstr>(în loc de) pauză</vt:lpstr>
      <vt:lpstr>MODELAREA MATEMATICĂ  vs MODELAREA INFORMAȚIONALĂ</vt:lpstr>
      <vt:lpstr>NOȚIUNEA</vt:lpstr>
      <vt:lpstr>MODELAREA  </vt:lpstr>
      <vt:lpstr>MODELAREA (FIZIC - I) Formulare de Problemă în Proiect</vt:lpstr>
      <vt:lpstr>MODELAREA</vt:lpstr>
      <vt:lpstr>MODELAREA (CONCEPTUALĂ - II) CONCEPTUL  - O IDEE – DIAGRAMA/SCHEMA  - AR FI?! </vt:lpstr>
      <vt:lpstr>MODELAREA</vt:lpstr>
      <vt:lpstr>MODELAREA</vt:lpstr>
      <vt:lpstr>MODELAREA MATEMATICĂ</vt:lpstr>
      <vt:lpstr>MODELAREA MATEMATICĂ  MODELULI LOGIC (LOGICĂ - III) </vt:lpstr>
      <vt:lpstr>CE FACEM MAI DEPARTE?</vt:lpstr>
      <vt:lpstr>MODELUL CONCEPTUAL   AL PROIECTULUI TIC</vt:lpstr>
      <vt:lpstr>MODELUL LOGIC AL PROIECTULUI TIC  (MODELUL FIZIC ȘI LOGIC TIC - V )</vt:lpstr>
      <vt:lpstr>TESTAREA MODELULUI LOGIC ȘI LANSAREA LUI ÎN LUCRU  (LANSAREA  SOLUȚIEI  PROIECTULUI TIC - VI) </vt:lpstr>
      <vt:lpstr>CONCLUZIE</vt:lpstr>
      <vt:lpstr>CONCLUZIE</vt:lpstr>
      <vt:lpstr>MODELAREA INFORMATICĂ</vt:lpstr>
      <vt:lpstr>MODELAREA INFORMATICĂ</vt:lpstr>
      <vt:lpstr>MODELAREA INFORMATICĂ (FIZIC - I)</vt:lpstr>
      <vt:lpstr>MODELAREA INFORMATICĂ</vt:lpstr>
      <vt:lpstr>MODELAREA INFORMATICĂ (CONCEPTUALĂ - II) DIAGRAMĂ/SCHEMĂ  -  CONCEPTUL   </vt:lpstr>
      <vt:lpstr>MODELAREA INFORMATICĂ  DIAGRAMA/SCHEMA MODELULUI CONCEPTUAL</vt:lpstr>
      <vt:lpstr>MODELAREA INFORMATICĂ  DIAGRAMA/SCHEMA MODELULUI CONCEPTUAL</vt:lpstr>
      <vt:lpstr>MODELAREA INFORMATICĂ  DIAGRAMA/SCHEMA MODELULUI CONCEPTUAL</vt:lpstr>
      <vt:lpstr>IATĂ DOAR CITEVA DIN NOȚIUNI...</vt:lpstr>
      <vt:lpstr>MODELAREA INFORMATICĂ   DIAGRAMA/SCHEMA MODELULUI CONCEPTUAL (CONCEPTUALĂ - II)</vt:lpstr>
      <vt:lpstr>MODELAREA INFORMATICĂ   DIAGRAMA/SCHEMA MODELULUI CONCEPTUAL (CONCEPTUALĂ - II)</vt:lpstr>
      <vt:lpstr>MODELAREA INFORMATICĂ   DIAGRAMA/SCHEMA MODELULUI CONCEPTUAL (CONCEPTUALĂ - II)</vt:lpstr>
      <vt:lpstr>MODELAREA INFORMATICĂ  MODELULI LOGIC (LOGICĂ - III)</vt:lpstr>
      <vt:lpstr>CE FACEM LA URMATORUL PAS?</vt:lpstr>
      <vt:lpstr>MODELUL CONCEPTUAL   AL PROIECTULUI TIC</vt:lpstr>
      <vt:lpstr>MODELUL CONCEPTUAL   AL PROIECTULUI TIC</vt:lpstr>
      <vt:lpstr>MODELUL CONCEPTUAL   AL PROIECTULUI TIC</vt:lpstr>
      <vt:lpstr>MODELUL LOGIC AL PROIECTULUI TIC  (FIZIC și LOGIC  - V )</vt:lpstr>
      <vt:lpstr>MODELUL LOGIC AL PROIECTULUI TIC  (FIZIC și LOGIC  - V )</vt:lpstr>
      <vt:lpstr>MODELUL FIZIC AL PROIECTULUI TIC  (FIZIC și LOGIC  - V )</vt:lpstr>
      <vt:lpstr>MODELUL FIZIC AL PROIECTULUI TIC  (FIZIC și LOGIC  - V )</vt:lpstr>
      <vt:lpstr>MODELUL FIZIC si LOGIC AL  PROIECTULUI TIC  (FIZIC și LOGIC - V )</vt:lpstr>
      <vt:lpstr>MODELUL LOGIC  si FIZIC AL  PROIECTULUI TIC  (LOGIC  și FIZIC - V )</vt:lpstr>
      <vt:lpstr>TESTAREA MODELULUI LOGIC ȘI LANSAREA LUI ÎN LUCRU  (LANSAREA  SOLUȚIEI  PROIECTULUI TIC - VI)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MODELAREA MATEMATICĂ  vs MODELAREA INFORMAȚIONALĂ</dc:title>
  <dc:creator>Mihai</dc:creator>
  <cp:lastModifiedBy>Dell</cp:lastModifiedBy>
  <cp:revision>20</cp:revision>
  <dcterms:created xsi:type="dcterms:W3CDTF">2006-08-16T00:00:00Z</dcterms:created>
  <dcterms:modified xsi:type="dcterms:W3CDTF">2022-09-21T21:19:32Z</dcterms:modified>
</cp:coreProperties>
</file>