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57" r:id="rId9"/>
    <p:sldId id="258" r:id="rId10"/>
    <p:sldId id="259" r:id="rId11"/>
    <p:sldId id="260" r:id="rId12"/>
    <p:sldId id="263" r:id="rId13"/>
    <p:sldId id="264" r:id="rId14"/>
    <p:sldId id="261" r:id="rId15"/>
    <p:sldId id="262" r:id="rId16"/>
    <p:sldId id="265" r:id="rId17"/>
    <p:sldId id="266" r:id="rId18"/>
    <p:sldId id="267" r:id="rId19"/>
    <p:sldId id="268" r:id="rId20"/>
    <p:sldId id="269" r:id="rId21"/>
    <p:sldId id="271" r:id="rId22"/>
    <p:sldId id="270" r:id="rId23"/>
    <p:sldId id="272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89" r:id="rId32"/>
    <p:sldId id="290" r:id="rId33"/>
    <p:sldId id="283" r:id="rId34"/>
    <p:sldId id="284" r:id="rId35"/>
    <p:sldId id="285" r:id="rId36"/>
    <p:sldId id="286" r:id="rId37"/>
    <p:sldId id="291" r:id="rId38"/>
    <p:sldId id="288" r:id="rId39"/>
    <p:sldId id="28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4" y="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rm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 MATEMATICĂ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dirty="0" smtClean="0">
                <a:solidFill>
                  <a:srgbClr val="00B0F0"/>
                </a:solidFill>
              </a:rPr>
              <a:t>vs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b="1" dirty="0" smtClean="0">
                <a:solidFill>
                  <a:srgbClr val="FF0000"/>
                </a:solidFill>
              </a:rPr>
              <a:t>MODELAREA </a:t>
            </a:r>
            <a:r>
              <a:rPr lang="ro-MO" b="1" dirty="0" smtClean="0">
                <a:solidFill>
                  <a:srgbClr val="FF0000"/>
                </a:solidFill>
              </a:rPr>
              <a:t>INFORMA</a:t>
            </a:r>
            <a:r>
              <a:rPr lang="en-US" b="1" dirty="0" smtClean="0">
                <a:solidFill>
                  <a:srgbClr val="FF0000"/>
                </a:solidFill>
              </a:rPr>
              <a:t>TIC</a:t>
            </a:r>
            <a:r>
              <a:rPr lang="ro-MO" b="1" dirty="0" smtClean="0">
                <a:solidFill>
                  <a:srgbClr val="FF0000"/>
                </a:solidFill>
              </a:rPr>
              <a:t>Ă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VENI</a:t>
            </a:r>
            <a:r>
              <a:rPr lang="ro-MO" b="1" dirty="0" smtClean="0"/>
              <a:t>ȚI CU IDEI...HAI...SPUNEȚI CONCEPTUL CUM VEDETI REZOLVAREA???!!!</a:t>
            </a:r>
            <a:endParaRPr lang="en-US" b="1" dirty="0" smtClean="0"/>
          </a:p>
          <a:p>
            <a:r>
              <a:rPr lang="vi-VN" b="1" dirty="0" smtClean="0"/>
              <a:t>CONCÉPT,</a:t>
            </a:r>
            <a:r>
              <a:rPr lang="vi-VN" dirty="0" smtClean="0"/>
              <a:t> </a:t>
            </a:r>
            <a:r>
              <a:rPr lang="vi-VN" i="1" dirty="0" smtClean="0"/>
              <a:t>concepte,</a:t>
            </a:r>
            <a:r>
              <a:rPr lang="vi-VN" dirty="0" smtClean="0"/>
              <a:t> s. n. </a:t>
            </a:r>
            <a:r>
              <a:rPr lang="vi-VN" b="1" dirty="0" smtClean="0"/>
              <a:t>1.</a:t>
            </a:r>
            <a:r>
              <a:rPr lang="vi-VN" dirty="0" smtClean="0"/>
              <a:t> </a:t>
            </a:r>
            <a:r>
              <a:rPr lang="vi-VN" dirty="0" smtClean="0">
                <a:solidFill>
                  <a:srgbClr val="FF0000"/>
                </a:solidFill>
              </a:rPr>
              <a:t>Idee</a:t>
            </a:r>
            <a:r>
              <a:rPr lang="vi-VN" dirty="0" smtClean="0"/>
              <a:t> generală care reflectă just realitatea; noțiune generală. </a:t>
            </a:r>
            <a:r>
              <a:rPr lang="vi-VN" b="1" dirty="0" smtClean="0"/>
              <a:t>2.</a:t>
            </a:r>
            <a:r>
              <a:rPr lang="vi-VN" dirty="0" smtClean="0"/>
              <a:t> Ciornă, schiță. </a:t>
            </a:r>
            <a:r>
              <a:rPr lang="vi-VN" i="1" dirty="0" smtClean="0"/>
              <a:t>Conceptul unei scrisori.</a:t>
            </a:r>
            <a:r>
              <a:rPr lang="vi-VN" dirty="0" smtClean="0"/>
              <a:t> ▭ </a:t>
            </a:r>
            <a:r>
              <a:rPr lang="vi-VN" i="1" dirty="0" smtClean="0"/>
              <a:t>Face conceptele scurte și nu respectă cu stricteță formulele consacrate.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</a:t>
            </a:r>
            <a:r>
              <a:rPr lang="ro-MO" dirty="0" smtClean="0"/>
              <a:t> </a:t>
            </a:r>
            <a:r>
              <a:rPr lang="ro-MO" b="1" dirty="0" smtClean="0">
                <a:solidFill>
                  <a:srgbClr val="0000CC"/>
                </a:solidFill>
              </a:rPr>
              <a:t>(CONCEPTUALĂ - II)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CONCEPTUL  - SCHEMA</a:t>
            </a:r>
            <a:br>
              <a:rPr lang="ro-MO" sz="3100" b="1" dirty="0" smtClean="0">
                <a:solidFill>
                  <a:srgbClr val="FF0000"/>
                </a:solidFill>
              </a:rPr>
            </a:br>
            <a:endParaRPr lang="en-US" sz="31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371600"/>
            <a:ext cx="4445000" cy="416718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5562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o-MO" sz="31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SCHEMA MODELULUI CONCEPTUAL</a:t>
            </a:r>
            <a: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Cum  </a:t>
            </a:r>
            <a:r>
              <a:rPr lang="ro-MO" b="1" u="sng" dirty="0" smtClean="0"/>
              <a:t>continuăm să </a:t>
            </a:r>
            <a:r>
              <a:rPr lang="en-US" b="1" u="sng" dirty="0" err="1" smtClean="0"/>
              <a:t>rezolvăm</a:t>
            </a:r>
            <a:r>
              <a:rPr lang="ro-MO" b="1" u="sng" dirty="0" smtClean="0"/>
              <a:t> PROBLEMA și realizăm Proiectul</a:t>
            </a:r>
            <a:r>
              <a:rPr lang="en-US" b="1" u="sng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la </a:t>
            </a:r>
            <a:r>
              <a:rPr lang="en-US" b="1" dirty="0" err="1" smtClean="0">
                <a:solidFill>
                  <a:srgbClr val="0000CC"/>
                </a:solidFill>
              </a:rPr>
              <a:t>problema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fizică</a:t>
            </a:r>
            <a:r>
              <a:rPr lang="en-US" dirty="0" smtClean="0"/>
              <a:t>, </a:t>
            </a:r>
            <a:r>
              <a:rPr lang="en-US" dirty="0" err="1" smtClean="0"/>
              <a:t>trecem</a:t>
            </a:r>
            <a:r>
              <a:rPr lang="en-US" dirty="0" smtClean="0"/>
              <a:t> la </a:t>
            </a:r>
            <a:r>
              <a:rPr lang="en-US" b="1" dirty="0" err="1" smtClean="0">
                <a:solidFill>
                  <a:srgbClr val="0000CC"/>
                </a:solidFill>
              </a:rPr>
              <a:t>problema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matematică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process se </a:t>
            </a:r>
            <a:r>
              <a:rPr lang="en-US" dirty="0" err="1" smtClean="0"/>
              <a:t>numește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b="1" i="1" dirty="0" err="1" smtClean="0"/>
              <a:t>procedeului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modelare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care </a:t>
            </a:r>
            <a:r>
              <a:rPr lang="en-US" dirty="0" err="1" smtClean="0"/>
              <a:t>substituim</a:t>
            </a:r>
            <a:r>
              <a:rPr lang="en-US" dirty="0" smtClean="0"/>
              <a:t> </a:t>
            </a:r>
            <a:r>
              <a:rPr lang="en-US" b="1" dirty="0" smtClean="0"/>
              <a:t>un </a:t>
            </a:r>
            <a:r>
              <a:rPr lang="en-US" b="1" dirty="0" err="1" smtClean="0"/>
              <a:t>mediu</a:t>
            </a:r>
            <a:r>
              <a:rPr lang="en-US" b="1" dirty="0" smtClean="0"/>
              <a:t> </a:t>
            </a:r>
            <a:r>
              <a:rPr lang="en-US" b="1" dirty="0" err="1" smtClean="0"/>
              <a:t>concret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descrie</a:t>
            </a:r>
            <a:r>
              <a:rPr lang="en-US" dirty="0" smtClean="0"/>
              <a:t> de </a:t>
            </a:r>
            <a:r>
              <a:rPr lang="en-US" dirty="0" err="1" smtClean="0"/>
              <a:t>anumite</a:t>
            </a:r>
            <a:r>
              <a:rPr lang="en-US" dirty="0" smtClean="0"/>
              <a:t> </a:t>
            </a:r>
            <a:r>
              <a:rPr lang="en-US" b="1" i="1" dirty="0" err="1" smtClean="0"/>
              <a:t>caracteristici</a:t>
            </a:r>
            <a:r>
              <a:rPr lang="en-US" b="1" i="1" dirty="0" smtClean="0"/>
              <a:t> </a:t>
            </a:r>
            <a:r>
              <a:rPr lang="en-US" b="1" i="1" dirty="0" err="1" smtClean="0"/>
              <a:t>și</a:t>
            </a:r>
            <a:r>
              <a:rPr lang="en-US" dirty="0" smtClean="0"/>
              <a:t> </a:t>
            </a:r>
            <a:r>
              <a:rPr lang="en-US" b="1" i="1" dirty="0" err="1" smtClean="0"/>
              <a:t>legități</a:t>
            </a:r>
            <a:r>
              <a:rPr lang="en-US" b="1" i="1" dirty="0" smtClean="0"/>
              <a:t> </a:t>
            </a:r>
            <a:r>
              <a:rPr lang="en-US" b="1" i="1" dirty="0" err="1" smtClean="0"/>
              <a:t>fizice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</a:t>
            </a:r>
            <a:r>
              <a:rPr lang="en-US" b="1" dirty="0" smtClean="0"/>
              <a:t>un </a:t>
            </a:r>
            <a:r>
              <a:rPr lang="en-US" b="1" dirty="0" err="1" smtClean="0"/>
              <a:t>nou</a:t>
            </a:r>
            <a:r>
              <a:rPr lang="en-US" b="1" dirty="0" smtClean="0"/>
              <a:t> </a:t>
            </a:r>
            <a:r>
              <a:rPr lang="en-US" b="1" dirty="0" err="1" smtClean="0"/>
              <a:t>mediu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</a:t>
            </a:r>
            <a:r>
              <a:rPr lang="en-US" dirty="0" err="1" smtClean="0"/>
              <a:t>caracteristicile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legitățile</a:t>
            </a:r>
            <a:r>
              <a:rPr lang="en-US" dirty="0" smtClean="0"/>
              <a:t> </a:t>
            </a:r>
            <a:r>
              <a:rPr lang="en-US" dirty="0" err="1" smtClean="0"/>
              <a:t>menționate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-un alt format, “</a:t>
            </a:r>
            <a:r>
              <a:rPr lang="en-US" b="1" i="1" dirty="0" err="1" smtClean="0"/>
              <a:t>nefizic</a:t>
            </a:r>
            <a:r>
              <a:rPr lang="en-US" dirty="0" smtClean="0"/>
              <a:t>” </a:t>
            </a:r>
            <a:r>
              <a:rPr lang="en-US" dirty="0" err="1" smtClean="0"/>
              <a:t>păstrînd</a:t>
            </a:r>
            <a:r>
              <a:rPr lang="en-US" dirty="0" smtClean="0"/>
              <a:t> </a:t>
            </a:r>
            <a:r>
              <a:rPr lang="en-US" dirty="0" err="1" smtClean="0"/>
              <a:t>contextul</a:t>
            </a:r>
            <a:r>
              <a:rPr lang="en-US" dirty="0" smtClean="0"/>
              <a:t> </a:t>
            </a:r>
            <a:r>
              <a:rPr lang="en-US" dirty="0" err="1" smtClean="0"/>
              <a:t>problemei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permițînd</a:t>
            </a:r>
            <a:r>
              <a:rPr lang="en-US" dirty="0" smtClean="0"/>
              <a:t>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ale </a:t>
            </a:r>
            <a:r>
              <a:rPr lang="en-US" dirty="0" err="1" smtClean="0"/>
              <a:t>modelului</a:t>
            </a:r>
            <a:r>
              <a:rPr lang="en-US" dirty="0" smtClean="0"/>
              <a:t> </a:t>
            </a:r>
            <a:r>
              <a:rPr lang="en-US" dirty="0" err="1" smtClean="0"/>
              <a:t>matematic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noul</a:t>
            </a:r>
            <a:r>
              <a:rPr lang="en-US" dirty="0" smtClean="0"/>
              <a:t> </a:t>
            </a:r>
            <a:r>
              <a:rPr lang="en-US" dirty="0" err="1" smtClean="0"/>
              <a:t>mediu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studiem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rezolvăm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inițială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638800"/>
          </a:xfrm>
        </p:spPr>
        <p:txBody>
          <a:bodyPr>
            <a:normAutofit fontScale="77500" lnSpcReduction="20000"/>
          </a:bodyPr>
          <a:lstStyle/>
          <a:p>
            <a:r>
              <a:rPr lang="ro-MO" dirty="0" smtClean="0"/>
              <a:t>Ce ne oferă SCHEMA MODELULUI CONCEPTUAL?</a:t>
            </a:r>
          </a:p>
          <a:p>
            <a:r>
              <a:rPr lang="ro-MO" b="1" dirty="0" smtClean="0"/>
              <a:t>O mulțime de noțiuni </a:t>
            </a:r>
            <a:r>
              <a:rPr lang="ro-MO" dirty="0" smtClean="0"/>
              <a:t>(circumferință, triunghi, inaltime, raza cercului circumscris, con, sferă...etc) Și atît?</a:t>
            </a:r>
          </a:p>
          <a:p>
            <a:r>
              <a:rPr lang="ro-MO" dirty="0" smtClean="0"/>
              <a:t>Nuuu! </a:t>
            </a:r>
            <a:r>
              <a:rPr lang="ro-MO" b="1" dirty="0" smtClean="0"/>
              <a:t>Anumite asociații ale acestor noțiuni</a:t>
            </a:r>
            <a:r>
              <a:rPr lang="ro-MO" dirty="0" smtClean="0"/>
              <a:t>, legături între ele, legități, etc.(volumul  conului, aria cercului, teorema lui Pitagora, etc..)</a:t>
            </a:r>
          </a:p>
          <a:p>
            <a:r>
              <a:rPr lang="ro-MO" dirty="0" smtClean="0"/>
              <a:t>Structura sistemului modelat si încercarea de a vedea pentru </a:t>
            </a:r>
            <a:r>
              <a:rPr lang="ro-MO" b="1" dirty="0" smtClean="0">
                <a:solidFill>
                  <a:srgbClr val="00B050"/>
                </a:solidFill>
              </a:rPr>
              <a:t>DOMENIUL DE STUDIU </a:t>
            </a:r>
            <a:r>
              <a:rPr lang="ro-MO" b="1" dirty="0" smtClean="0">
                <a:solidFill>
                  <a:srgbClr val="0000CC"/>
                </a:solidFill>
              </a:rPr>
              <a:t>cercetat lăgăturile de tip </a:t>
            </a:r>
            <a:r>
              <a:rPr lang="en-US" b="1" dirty="0" smtClean="0">
                <a:solidFill>
                  <a:srgbClr val="0000CC"/>
                </a:solidFill>
              </a:rPr>
              <a:t>“</a:t>
            </a:r>
            <a:r>
              <a:rPr lang="ro-MO" b="1" dirty="0" smtClean="0">
                <a:solidFill>
                  <a:srgbClr val="0000CC"/>
                </a:solidFill>
              </a:rPr>
              <a:t>cauză-efect</a:t>
            </a:r>
            <a:r>
              <a:rPr lang="en-US" b="1" dirty="0" smtClean="0">
                <a:solidFill>
                  <a:srgbClr val="0000CC"/>
                </a:solidFill>
              </a:rPr>
              <a:t>”</a:t>
            </a:r>
            <a:r>
              <a:rPr lang="en-US" dirty="0" smtClean="0"/>
              <a:t>, de </a:t>
            </a:r>
            <a:r>
              <a:rPr lang="en-US" dirty="0" err="1" smtClean="0"/>
              <a:t>exemplu</a:t>
            </a:r>
            <a:r>
              <a:rPr lang="en-US" dirty="0" smtClean="0"/>
              <a:t>, cum de </a:t>
            </a:r>
            <a:r>
              <a:rPr lang="en-US" dirty="0" err="1" smtClean="0"/>
              <a:t>explicat</a:t>
            </a:r>
            <a:r>
              <a:rPr lang="en-US" dirty="0" smtClean="0"/>
              <a:t> </a:t>
            </a:r>
            <a:r>
              <a:rPr lang="en-US" dirty="0" err="1" smtClean="0"/>
              <a:t>legatura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Inaltimea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H</a:t>
            </a:r>
            <a:r>
              <a:rPr lang="en-US" dirty="0" smtClean="0"/>
              <a:t> </a:t>
            </a:r>
            <a:r>
              <a:rPr lang="ro-MO" dirty="0" smtClean="0">
                <a:solidFill>
                  <a:srgbClr val="FF0000"/>
                </a:solidFill>
              </a:rPr>
              <a:t>(NECUNOSCUTĂ) </a:t>
            </a:r>
            <a:r>
              <a:rPr lang="en-US" dirty="0" smtClean="0"/>
              <a:t>a </a:t>
            </a:r>
            <a:r>
              <a:rPr lang="en-US" dirty="0" err="1" smtClean="0"/>
              <a:t>conului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sferei</a:t>
            </a:r>
            <a:r>
              <a:rPr lang="ro-MO" dirty="0" smtClean="0"/>
              <a:t> </a:t>
            </a:r>
            <a:r>
              <a:rPr lang="ro-MO" dirty="0" smtClean="0">
                <a:solidFill>
                  <a:srgbClr val="FF0000"/>
                </a:solidFill>
              </a:rPr>
              <a:t>(DATĂ),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 </a:t>
            </a:r>
            <a:r>
              <a:rPr lang="en-US" dirty="0" err="1" smtClean="0"/>
              <a:t>volumul</a:t>
            </a:r>
            <a:r>
              <a:rPr lang="en-US" dirty="0" smtClean="0"/>
              <a:t> </a:t>
            </a:r>
            <a:r>
              <a:rPr lang="en-US" dirty="0" err="1" smtClean="0"/>
              <a:t>conului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unul</a:t>
            </a:r>
            <a:r>
              <a:rPr lang="en-US" dirty="0" smtClean="0"/>
              <a:t> maxim? </a:t>
            </a:r>
            <a:endParaRPr lang="ro-MO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oare</a:t>
            </a:r>
            <a:r>
              <a:rPr lang="en-US" dirty="0" smtClean="0"/>
              <a:t> de </a:t>
            </a:r>
            <a:r>
              <a:rPr lang="en-US" dirty="0" err="1" smtClean="0"/>
              <a:t>gasit</a:t>
            </a:r>
            <a:r>
              <a:rPr lang="en-US" dirty="0" smtClean="0"/>
              <a:t> o </a:t>
            </a:r>
            <a:r>
              <a:rPr lang="en-US" dirty="0" err="1" smtClean="0"/>
              <a:t>relatie</a:t>
            </a:r>
            <a:r>
              <a:rPr lang="en-US" dirty="0" smtClean="0"/>
              <a:t>/</a:t>
            </a:r>
            <a:r>
              <a:rPr lang="en-US" dirty="0" err="1" smtClean="0"/>
              <a:t>functie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legatura</a:t>
            </a:r>
            <a:r>
              <a:rPr lang="en-US" dirty="0" smtClean="0"/>
              <a:t>?! </a:t>
            </a:r>
          </a:p>
          <a:p>
            <a:r>
              <a:rPr lang="en-US" dirty="0" smtClean="0"/>
              <a:t>O,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ro-MO" dirty="0" smtClean="0">
                <a:solidFill>
                  <a:srgbClr val="0000CC"/>
                </a:solidFill>
              </a:rPr>
              <a:t>MAI CUNOSC CĂ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pot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derivata</a:t>
            </a:r>
            <a:r>
              <a:rPr lang="en-US" dirty="0" smtClean="0"/>
              <a:t>, </a:t>
            </a:r>
            <a:r>
              <a:rPr lang="en-US" dirty="0" err="1" smtClean="0"/>
              <a:t>conditia</a:t>
            </a:r>
            <a:r>
              <a:rPr lang="en-US" dirty="0" smtClean="0"/>
              <a:t> </a:t>
            </a:r>
            <a:r>
              <a:rPr lang="en-US" dirty="0" err="1" smtClean="0"/>
              <a:t>necesara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ca o </a:t>
            </a:r>
            <a:r>
              <a:rPr lang="en-US" dirty="0" err="1" smtClean="0"/>
              <a:t>functie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aiba</a:t>
            </a:r>
            <a:r>
              <a:rPr lang="en-US" dirty="0" smtClean="0"/>
              <a:t> </a:t>
            </a:r>
            <a:r>
              <a:rPr lang="en-US" dirty="0" err="1" smtClean="0"/>
              <a:t>extremum</a:t>
            </a:r>
            <a:r>
              <a:rPr lang="en-US" dirty="0" smtClean="0"/>
              <a:t> (max, min),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ro-MO" dirty="0" smtClean="0"/>
              <a:t>ca </a:t>
            </a:r>
            <a:r>
              <a:rPr lang="en-US" dirty="0" err="1" smtClean="0"/>
              <a:t>dervata</a:t>
            </a:r>
            <a:r>
              <a:rPr lang="ro-MO" dirty="0" smtClean="0"/>
              <a:t> ei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egala</a:t>
            </a:r>
            <a:r>
              <a:rPr lang="en-US" dirty="0" smtClean="0"/>
              <a:t> cu 0, </a:t>
            </a:r>
            <a:r>
              <a:rPr lang="en-US" dirty="0" err="1" smtClean="0"/>
              <a:t>adica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30000" dirty="0" smtClean="0">
                <a:solidFill>
                  <a:srgbClr val="FF0000"/>
                </a:solidFill>
              </a:rPr>
              <a:t>’</a:t>
            </a:r>
            <a:r>
              <a:rPr lang="en-US" b="1" dirty="0" smtClean="0">
                <a:solidFill>
                  <a:srgbClr val="FF0000"/>
                </a:solidFill>
              </a:rPr>
              <a:t>(x)=0</a:t>
            </a:r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 MATEMATICĂ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066800"/>
            <a:ext cx="4425986" cy="4689920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905001"/>
            <a:ext cx="350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MO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PROBLEMĂ: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ro-M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sferă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raza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această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sferă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nscrie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un con.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Găsiți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î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nălțimea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conului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volumul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maxim.</a:t>
            </a:r>
            <a:endParaRPr kumimoji="0" lang="ro-M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 MATEMATICĂ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MO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MODELUL</a:t>
            </a:r>
            <a:r>
              <a:rPr lang="ro-MO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LOGIC</a:t>
            </a:r>
            <a:r>
              <a:rPr lang="ro-MO" dirty="0" smtClean="0">
                <a:solidFill>
                  <a:srgbClr val="FF0000"/>
                </a:solidFill>
              </a:rPr>
              <a:t> </a:t>
            </a:r>
            <a:r>
              <a:rPr lang="ro-MO" b="1" dirty="0" smtClean="0">
                <a:solidFill>
                  <a:srgbClr val="0000CC"/>
                </a:solidFill>
              </a:rPr>
              <a:t>(LOGICĂ -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exprimăm</a:t>
            </a:r>
            <a:r>
              <a:rPr lang="en-US" dirty="0" smtClean="0"/>
              <a:t> </a:t>
            </a:r>
            <a:r>
              <a:rPr lang="en-US" dirty="0" err="1" smtClean="0"/>
              <a:t>parametrii</a:t>
            </a:r>
            <a:r>
              <a:rPr lang="en-US" dirty="0" smtClean="0"/>
              <a:t> </a:t>
            </a:r>
            <a:r>
              <a:rPr lang="en-US" dirty="0" err="1" smtClean="0"/>
              <a:t>conului</a:t>
            </a:r>
            <a:r>
              <a:rPr lang="en-US" dirty="0" smtClean="0"/>
              <a:t> </a:t>
            </a:r>
            <a:r>
              <a:rPr lang="en-US" dirty="0" err="1" smtClean="0"/>
              <a:t>înscris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sferă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termeni</a:t>
            </a:r>
            <a:r>
              <a:rPr lang="en-US" dirty="0" smtClean="0"/>
              <a:t> de </a:t>
            </a:r>
            <a:r>
              <a:rPr lang="en-US" dirty="0" err="1" smtClean="0"/>
              <a:t>înălțimea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variabila</a:t>
            </a:r>
            <a:r>
              <a:rPr lang="en-US" dirty="0" smtClean="0"/>
              <a:t> </a:t>
            </a:r>
            <a:r>
              <a:rPr lang="en-US" b="1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raza</a:t>
            </a:r>
            <a:r>
              <a:rPr lang="en-US" dirty="0" smtClean="0"/>
              <a:t> </a:t>
            </a:r>
            <a:r>
              <a:rPr lang="en-US" dirty="0" err="1" smtClean="0"/>
              <a:t>dată</a:t>
            </a:r>
            <a:r>
              <a:rPr lang="en-US" dirty="0" smtClean="0"/>
              <a:t> a </a:t>
            </a:r>
            <a:r>
              <a:rPr lang="en-US" dirty="0" err="1" smtClean="0"/>
              <a:t>sferei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en-US" dirty="0" smtClean="0"/>
              <a:t> (</a:t>
            </a:r>
            <a:r>
              <a:rPr lang="en-US" dirty="0" err="1" smtClean="0"/>
              <a:t>constantă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V</a:t>
            </a:r>
            <a:r>
              <a:rPr lang="en-US" b="1" baseline="-25000" dirty="0" err="1" smtClean="0"/>
              <a:t>con</a:t>
            </a:r>
            <a:r>
              <a:rPr lang="en-US" b="1" dirty="0" smtClean="0"/>
              <a:t> </a:t>
            </a:r>
            <a:r>
              <a:rPr lang="en-US" dirty="0" smtClean="0"/>
              <a:t>= (1/3) S</a:t>
            </a:r>
            <a:r>
              <a:rPr lang="en-US" b="1" baseline="-25000" dirty="0" smtClean="0"/>
              <a:t>c </a:t>
            </a:r>
            <a:r>
              <a:rPr lang="en-US" b="1" dirty="0" smtClean="0"/>
              <a:t>H</a:t>
            </a:r>
            <a:r>
              <a:rPr lang="en-US" dirty="0" smtClean="0"/>
              <a:t>, </a:t>
            </a:r>
            <a:r>
              <a:rPr lang="en-US" dirty="0" err="1" smtClean="0"/>
              <a:t>unde</a:t>
            </a:r>
            <a:r>
              <a:rPr lang="en-US" dirty="0" smtClean="0"/>
              <a:t> S</a:t>
            </a:r>
            <a:r>
              <a:rPr lang="en-US" b="1" baseline="-25000" dirty="0" smtClean="0"/>
              <a:t>c</a:t>
            </a:r>
            <a:r>
              <a:rPr lang="en-US" b="1" dirty="0" smtClean="0"/>
              <a:t> </a:t>
            </a:r>
            <a:r>
              <a:rPr lang="en-US" dirty="0" smtClean="0"/>
              <a:t>–aria </a:t>
            </a:r>
            <a:r>
              <a:rPr lang="en-US" dirty="0" err="1" smtClean="0"/>
              <a:t>bazei</a:t>
            </a:r>
            <a:r>
              <a:rPr lang="en-US" dirty="0" smtClean="0"/>
              <a:t> </a:t>
            </a:r>
            <a:r>
              <a:rPr lang="en-US" dirty="0" err="1" smtClean="0"/>
              <a:t>conului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Raza</a:t>
            </a:r>
            <a:r>
              <a:rPr lang="en-US" dirty="0" smtClean="0"/>
              <a:t>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c</a:t>
            </a:r>
            <a:r>
              <a:rPr lang="en-US" dirty="0" smtClean="0"/>
              <a:t> a </a:t>
            </a:r>
            <a:r>
              <a:rPr lang="en-US" dirty="0" err="1" smtClean="0"/>
              <a:t>bazei</a:t>
            </a:r>
            <a:r>
              <a:rPr lang="en-US" dirty="0" smtClean="0"/>
              <a:t> </a:t>
            </a:r>
            <a:r>
              <a:rPr lang="en-US" dirty="0" err="1" smtClean="0"/>
              <a:t>conului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r</a:t>
            </a:r>
            <a:r>
              <a:rPr lang="en-US" b="1" baseline="-25000" dirty="0" err="1" smtClean="0"/>
              <a:t>c</a:t>
            </a:r>
            <a:r>
              <a:rPr lang="en-US" dirty="0" smtClean="0"/>
              <a:t> ² = </a:t>
            </a:r>
            <a:r>
              <a:rPr lang="en-US" b="1" dirty="0" smtClean="0"/>
              <a:t>R</a:t>
            </a:r>
            <a:r>
              <a:rPr lang="en-US" dirty="0" smtClean="0"/>
              <a:t>² - (</a:t>
            </a:r>
            <a:r>
              <a:rPr lang="en-US" b="1" dirty="0" smtClean="0"/>
              <a:t>H</a:t>
            </a:r>
            <a:r>
              <a:rPr lang="en-US" dirty="0" smtClean="0"/>
              <a:t> - </a:t>
            </a:r>
            <a:r>
              <a:rPr lang="en-US" b="1" dirty="0" smtClean="0"/>
              <a:t>R</a:t>
            </a:r>
            <a:r>
              <a:rPr lang="en-US" dirty="0" smtClean="0"/>
              <a:t>) ².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avem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en-US" b="1" baseline="-25000" dirty="0" smtClean="0"/>
              <a:t>c</a:t>
            </a:r>
            <a:r>
              <a:rPr lang="en-US" dirty="0" smtClean="0"/>
              <a:t> </a:t>
            </a:r>
            <a:r>
              <a:rPr lang="ro-MO" dirty="0" smtClean="0"/>
              <a:t>=</a:t>
            </a:r>
            <a:r>
              <a:rPr lang="ro-MO" b="1" dirty="0" smtClean="0"/>
              <a:t>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c</a:t>
            </a:r>
            <a:r>
              <a:rPr lang="en-US" dirty="0" smtClean="0"/>
              <a:t> ² = </a:t>
            </a:r>
            <a:r>
              <a:rPr lang="ru-RU" dirty="0" smtClean="0"/>
              <a:t>π</a:t>
            </a:r>
            <a:r>
              <a:rPr lang="en-US" dirty="0" smtClean="0"/>
              <a:t> * (</a:t>
            </a:r>
            <a:r>
              <a:rPr lang="en-US" b="1" dirty="0" smtClean="0"/>
              <a:t>R</a:t>
            </a:r>
            <a:r>
              <a:rPr lang="en-US" dirty="0" smtClean="0"/>
              <a:t>² - (</a:t>
            </a:r>
            <a:r>
              <a:rPr lang="en-US" b="1" dirty="0" smtClean="0"/>
              <a:t>H</a:t>
            </a:r>
            <a:r>
              <a:rPr lang="en-US" dirty="0" smtClean="0"/>
              <a:t> - </a:t>
            </a:r>
            <a:r>
              <a:rPr lang="en-US" b="1" dirty="0" smtClean="0"/>
              <a:t>R</a:t>
            </a:r>
            <a:r>
              <a:rPr lang="en-US" dirty="0" smtClean="0"/>
              <a:t>) ²).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volumul</a:t>
            </a:r>
            <a:r>
              <a:rPr lang="en-US" dirty="0" smtClean="0"/>
              <a:t> </a:t>
            </a:r>
            <a:r>
              <a:rPr lang="en-US" dirty="0" err="1" smtClean="0"/>
              <a:t>conului</a:t>
            </a:r>
            <a:r>
              <a:rPr lang="en-US" dirty="0" smtClean="0"/>
              <a:t> </a:t>
            </a:r>
            <a:r>
              <a:rPr lang="en-US" dirty="0" err="1" smtClean="0"/>
              <a:t>avem</a:t>
            </a:r>
            <a:r>
              <a:rPr lang="en-US" dirty="0" smtClean="0"/>
              <a:t> formula: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V</a:t>
            </a:r>
            <a:r>
              <a:rPr lang="en-US" b="1" baseline="-25000" dirty="0" err="1" smtClean="0"/>
              <a:t>con</a:t>
            </a:r>
            <a:r>
              <a:rPr lang="en-US" b="1" dirty="0" smtClean="0"/>
              <a:t> </a:t>
            </a:r>
            <a:r>
              <a:rPr lang="en-US" dirty="0" smtClean="0"/>
              <a:t>= (1/3) * </a:t>
            </a:r>
            <a:r>
              <a:rPr lang="ru-RU" dirty="0" smtClean="0"/>
              <a:t>π</a:t>
            </a:r>
            <a:r>
              <a:rPr lang="en-US" dirty="0" smtClean="0"/>
              <a:t> * (</a:t>
            </a:r>
            <a:r>
              <a:rPr lang="en-US" b="1" dirty="0" smtClean="0"/>
              <a:t>R</a:t>
            </a:r>
            <a:r>
              <a:rPr lang="en-US" dirty="0" smtClean="0"/>
              <a:t>² - (</a:t>
            </a:r>
            <a:r>
              <a:rPr lang="en-US" b="1" dirty="0" smtClean="0"/>
              <a:t>H</a:t>
            </a:r>
            <a:r>
              <a:rPr lang="en-US" dirty="0" smtClean="0"/>
              <a:t> - </a:t>
            </a:r>
            <a:r>
              <a:rPr lang="en-US" b="1" dirty="0" smtClean="0"/>
              <a:t>R</a:t>
            </a:r>
            <a:r>
              <a:rPr lang="en-US" dirty="0" smtClean="0"/>
              <a:t>) ²) * </a:t>
            </a:r>
            <a:r>
              <a:rPr lang="en-US" b="1" dirty="0" smtClean="0"/>
              <a:t>H</a:t>
            </a:r>
            <a:r>
              <a:rPr lang="en-US" dirty="0" smtClean="0"/>
              <a:t>=f(</a:t>
            </a:r>
            <a:r>
              <a:rPr lang="en-US" b="1" dirty="0" smtClean="0"/>
              <a:t>H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găsi</a:t>
            </a:r>
            <a:r>
              <a:rPr lang="en-US" dirty="0" smtClean="0"/>
              <a:t> </a:t>
            </a:r>
            <a:r>
              <a:rPr lang="en-US" dirty="0" err="1" smtClean="0"/>
              <a:t>extremul</a:t>
            </a:r>
            <a:r>
              <a:rPr lang="en-US" dirty="0" smtClean="0"/>
              <a:t>, </a:t>
            </a:r>
            <a:r>
              <a:rPr lang="en-US" dirty="0" err="1" smtClean="0"/>
              <a:t>găsim</a:t>
            </a:r>
            <a:r>
              <a:rPr lang="en-US" dirty="0" smtClean="0"/>
              <a:t> </a:t>
            </a:r>
            <a:r>
              <a:rPr lang="en-US" dirty="0" err="1" smtClean="0"/>
              <a:t>derivata</a:t>
            </a:r>
            <a:r>
              <a:rPr lang="en-US" dirty="0" smtClean="0"/>
              <a:t> </a:t>
            </a:r>
            <a:r>
              <a:rPr lang="en-US" dirty="0" err="1" smtClean="0"/>
              <a:t>volumului</a:t>
            </a:r>
            <a:r>
              <a:rPr lang="en-US" dirty="0" smtClean="0"/>
              <a:t> </a:t>
            </a:r>
            <a:r>
              <a:rPr lang="en-US" dirty="0" err="1" smtClean="0"/>
              <a:t>față</a:t>
            </a:r>
            <a:r>
              <a:rPr lang="en-US" dirty="0" smtClean="0"/>
              <a:t> de </a:t>
            </a:r>
            <a:r>
              <a:rPr lang="en-US" b="1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o </a:t>
            </a:r>
            <a:r>
              <a:rPr lang="en-US" dirty="0" err="1" smtClean="0"/>
              <a:t>egalăm</a:t>
            </a:r>
            <a:r>
              <a:rPr lang="en-US" dirty="0" smtClean="0"/>
              <a:t> cu zero.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 '(</a:t>
            </a:r>
            <a:r>
              <a:rPr lang="en-US" b="1" dirty="0" smtClean="0"/>
              <a:t>H</a:t>
            </a:r>
            <a:r>
              <a:rPr lang="en-US" dirty="0" smtClean="0"/>
              <a:t>) = (1/3) </a:t>
            </a:r>
            <a:r>
              <a:rPr lang="ru-RU" dirty="0" smtClean="0"/>
              <a:t>π</a:t>
            </a:r>
            <a:r>
              <a:rPr lang="en-US" b="1" dirty="0" smtClean="0"/>
              <a:t>H</a:t>
            </a:r>
            <a:r>
              <a:rPr lang="en-US" dirty="0" smtClean="0"/>
              <a:t> * (4</a:t>
            </a:r>
            <a:r>
              <a:rPr lang="en-US" b="1" dirty="0" smtClean="0"/>
              <a:t>R</a:t>
            </a:r>
            <a:r>
              <a:rPr lang="en-US" dirty="0" smtClean="0"/>
              <a:t> - 3</a:t>
            </a:r>
            <a:r>
              <a:rPr lang="en-US" b="1" dirty="0" smtClean="0"/>
              <a:t>H</a:t>
            </a:r>
            <a:r>
              <a:rPr lang="en-US" dirty="0" smtClean="0"/>
              <a:t>)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Din </a:t>
            </a:r>
            <a:r>
              <a:rPr lang="en-US" dirty="0" err="1" smtClean="0"/>
              <a:t>această</a:t>
            </a:r>
            <a:r>
              <a:rPr lang="en-US" dirty="0" smtClean="0"/>
              <a:t> </a:t>
            </a:r>
            <a:r>
              <a:rPr lang="en-US" dirty="0" err="1" smtClean="0"/>
              <a:t>relație</a:t>
            </a:r>
            <a:r>
              <a:rPr lang="en-US" dirty="0" smtClean="0"/>
              <a:t> </a:t>
            </a:r>
            <a:r>
              <a:rPr lang="en-US" dirty="0" err="1" smtClean="0"/>
              <a:t>obșinem</a:t>
            </a:r>
            <a:r>
              <a:rPr lang="en-US" dirty="0" smtClean="0"/>
              <a:t> </a:t>
            </a:r>
            <a:r>
              <a:rPr lang="en-US" dirty="0" err="1" smtClean="0"/>
              <a:t>următorul</a:t>
            </a:r>
            <a:r>
              <a:rPr lang="en-US" dirty="0" smtClean="0"/>
              <a:t>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</a:t>
            </a:r>
            <a:r>
              <a:rPr lang="en-US" dirty="0" smtClean="0"/>
              <a:t>=0, nu ne </a:t>
            </a:r>
            <a:r>
              <a:rPr lang="en-US" dirty="0" err="1" smtClean="0"/>
              <a:t>interesează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(4</a:t>
            </a:r>
            <a:r>
              <a:rPr lang="en-US" b="1" dirty="0" smtClean="0"/>
              <a:t>R</a:t>
            </a:r>
            <a:r>
              <a:rPr lang="en-US" dirty="0" smtClean="0"/>
              <a:t> - 3</a:t>
            </a:r>
            <a:r>
              <a:rPr lang="en-US" b="1" dirty="0" smtClean="0"/>
              <a:t>H</a:t>
            </a:r>
            <a:r>
              <a:rPr lang="en-US" dirty="0" smtClean="0"/>
              <a:t>)=0,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obținem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="1" dirty="0" smtClean="0"/>
              <a:t>R</a:t>
            </a:r>
            <a:r>
              <a:rPr lang="en-US" dirty="0" smtClean="0"/>
              <a:t> - 3</a:t>
            </a:r>
            <a:r>
              <a:rPr lang="en-US" b="1" dirty="0" smtClean="0"/>
              <a:t>H</a:t>
            </a:r>
            <a:r>
              <a:rPr lang="en-US" dirty="0" smtClean="0"/>
              <a:t>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urmare</a:t>
            </a:r>
            <a:r>
              <a:rPr lang="en-US" dirty="0" smtClean="0"/>
              <a:t> </a:t>
            </a:r>
            <a:r>
              <a:rPr lang="en-US" dirty="0" err="1" smtClean="0"/>
              <a:t>răspunsul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Conul</a:t>
            </a:r>
            <a:r>
              <a:rPr lang="en-US" dirty="0" smtClean="0"/>
              <a:t>, </a:t>
            </a:r>
            <a:r>
              <a:rPr lang="en-US" dirty="0" err="1" smtClean="0"/>
              <a:t>înălțimea</a:t>
            </a:r>
            <a:r>
              <a:rPr lang="en-US" dirty="0" smtClean="0"/>
              <a:t> </a:t>
            </a:r>
            <a:r>
              <a:rPr lang="en-US" dirty="0" err="1" smtClean="0"/>
              <a:t>căruia</a:t>
            </a:r>
            <a:r>
              <a:rPr lang="en-US" dirty="0" smtClean="0"/>
              <a:t> </a:t>
            </a:r>
            <a:r>
              <a:rPr lang="en-US" b="1" dirty="0" smtClean="0"/>
              <a:t>H</a:t>
            </a:r>
            <a:r>
              <a:rPr lang="en-US" dirty="0" smtClean="0"/>
              <a:t> = (4/3) </a:t>
            </a:r>
            <a:r>
              <a:rPr lang="en-US" b="1" dirty="0" smtClean="0"/>
              <a:t>R</a:t>
            </a:r>
            <a:r>
              <a:rPr lang="en-US" dirty="0" smtClean="0"/>
              <a:t>, are </a:t>
            </a:r>
            <a:r>
              <a:rPr lang="en-US" dirty="0" err="1" smtClean="0"/>
              <a:t>volumul</a:t>
            </a:r>
            <a:r>
              <a:rPr lang="en-US" dirty="0" smtClean="0"/>
              <a:t> maxim.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5029200"/>
            <a:ext cx="419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MODELULUI LOGIC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URMATORUL PAS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AVEM MODELUL MATEMATIC. </a:t>
            </a:r>
            <a:endParaRPr lang="ro-MO" dirty="0" smtClean="0"/>
          </a:p>
          <a:p>
            <a:r>
              <a:rPr lang="en-US" dirty="0" smtClean="0"/>
              <a:t>CE FACEM MAI DEPARTE? </a:t>
            </a:r>
            <a:endParaRPr lang="ro-MO" dirty="0" smtClean="0"/>
          </a:p>
          <a:p>
            <a:r>
              <a:rPr lang="en-US" dirty="0" smtClean="0"/>
              <a:t>FACEM APLICATIE PENTRU DIRIJAREA CU PROCESUL? DA!</a:t>
            </a:r>
            <a:r>
              <a:rPr lang="ro-MO" dirty="0" smtClean="0"/>
              <a:t> </a:t>
            </a:r>
          </a:p>
          <a:p>
            <a:r>
              <a:rPr lang="ro-MO" dirty="0" smtClean="0"/>
              <a:t>DAR ÎN ACEST CAZ INTRĂM ÎN ALT </a:t>
            </a:r>
            <a:r>
              <a:rPr lang="ro-MO" b="1" dirty="0" smtClean="0">
                <a:solidFill>
                  <a:srgbClr val="00B050"/>
                </a:solidFill>
              </a:rPr>
              <a:t>DOMENIU DE STUDIU DS </a:t>
            </a:r>
            <a:r>
              <a:rPr lang="ro-MO" b="1" dirty="0" smtClean="0"/>
              <a:t>(crearea unor Aplicații TIC de dirijare cu strungurile de prelucrare fină a metalelor)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TRECEM LA PROIECTUL TIC </a:t>
            </a:r>
            <a:r>
              <a:rPr lang="en-US" dirty="0" smtClean="0"/>
              <a:t>(DOAR O PARTE A LUI)</a:t>
            </a:r>
          </a:p>
          <a:p>
            <a:r>
              <a:rPr lang="en-US" dirty="0" smtClean="0"/>
              <a:t>CUM?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MODELUL CONCEPTUAL </a:t>
            </a:r>
            <a:r>
              <a:rPr lang="ro-MO" b="1" dirty="0" smtClean="0">
                <a:solidFill>
                  <a:srgbClr val="0000CC"/>
                </a:solidFill>
              </a:rPr>
              <a:t/>
            </a:r>
            <a:br>
              <a:rPr lang="ro-MO" b="1" dirty="0" smtClean="0">
                <a:solidFill>
                  <a:srgbClr val="0000CC"/>
                </a:solidFill>
              </a:rPr>
            </a:br>
            <a:r>
              <a:rPr lang="ro-MO" b="1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AL </a:t>
            </a:r>
            <a:r>
              <a:rPr lang="en-US" dirty="0" smtClean="0">
                <a:solidFill>
                  <a:srgbClr val="FF0000"/>
                </a:solidFill>
              </a:rPr>
              <a:t>PROIECTULUI 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SCHEMA- BLOC</a:t>
            </a:r>
            <a:r>
              <a:rPr lang="ro-MO" dirty="0" smtClean="0"/>
              <a:t>  </a:t>
            </a:r>
            <a:r>
              <a:rPr lang="ro-MO" b="1" dirty="0" smtClean="0">
                <a:solidFill>
                  <a:srgbClr val="0000CC"/>
                </a:solidFill>
              </a:rPr>
              <a:t>(CONCEPTUAL TIC - IV) </a:t>
            </a:r>
            <a:endParaRPr lang="en-US" dirty="0"/>
          </a:p>
        </p:txBody>
      </p:sp>
      <p:pic>
        <p:nvPicPr>
          <p:cNvPr id="4" name="Picture 3" descr="Untitled 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35814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MODELUL LOGIC AL </a:t>
            </a:r>
            <a:r>
              <a:rPr lang="en-US" dirty="0" smtClean="0">
                <a:solidFill>
                  <a:srgbClr val="FF0000"/>
                </a:solidFill>
              </a:rPr>
              <a:t>PROIECTULUI TIC</a:t>
            </a:r>
            <a:r>
              <a:rPr lang="ro-MO" dirty="0" smtClean="0">
                <a:solidFill>
                  <a:srgbClr val="FF0000"/>
                </a:solidFill>
              </a:rPr>
              <a:t/>
            </a:r>
            <a:br>
              <a:rPr lang="ro-MO" dirty="0" smtClean="0">
                <a:solidFill>
                  <a:srgbClr val="FF0000"/>
                </a:solidFill>
              </a:rPr>
            </a:br>
            <a:r>
              <a:rPr lang="ro-MO" b="1" dirty="0" smtClean="0">
                <a:solidFill>
                  <a:srgbClr val="0000CC"/>
                </a:solidFill>
              </a:rPr>
              <a:t> (LOGIC TIC - V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APLICATIA DESKTOP SAU PENTRU UN DISPOZITIV DE DIRIJARE UNIT PRINTR-UN PORT CONCRET CU PROCESUL</a:t>
            </a:r>
          </a:p>
          <a:p>
            <a:r>
              <a:rPr lang="en-US" dirty="0" smtClean="0"/>
              <a:t>APELAM PLATFORME TIC DE SUPORT, LA LIMBAJE DE PROGRAMARE </a:t>
            </a:r>
            <a:r>
              <a:rPr lang="ro-MO" dirty="0" smtClean="0"/>
              <a:t>ȘI ELABORĂM APLICAȚIA PENTRU STRUNG</a:t>
            </a:r>
          </a:p>
          <a:p>
            <a:endParaRPr lang="en-US" dirty="0"/>
          </a:p>
        </p:txBody>
      </p:sp>
      <p:pic>
        <p:nvPicPr>
          <p:cNvPr id="4" name="Picture 3" descr="strung-universal-bernardo-compact-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200400"/>
            <a:ext cx="31242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296400" cy="1143000"/>
          </a:xfrm>
        </p:spPr>
        <p:txBody>
          <a:bodyPr>
            <a:noAutofit/>
          </a:bodyPr>
          <a:lstStyle/>
          <a:p>
            <a:r>
              <a:rPr lang="ro-MO" sz="3200" b="1" dirty="0" smtClean="0">
                <a:solidFill>
                  <a:srgbClr val="0000CC"/>
                </a:solidFill>
              </a:rPr>
              <a:t>TESTAREA MODELULUI LOGIC ȘI LANSAREA LUI ÎN LUCRU </a:t>
            </a:r>
            <a:r>
              <a:rPr lang="ro-MO" sz="3200" dirty="0" smtClean="0"/>
              <a:t/>
            </a:r>
            <a:br>
              <a:rPr lang="ro-MO" sz="3200" dirty="0" smtClean="0"/>
            </a:br>
            <a:r>
              <a:rPr lang="ro-MO" sz="3200" b="1" dirty="0" smtClean="0">
                <a:solidFill>
                  <a:srgbClr val="0000CC"/>
                </a:solidFill>
              </a:rPr>
              <a:t>(LANSAREA  SOLUȚIEI  PROIECTULUI TIC - VI)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dirty="0" smtClean="0"/>
              <a:t>TESTAREA SI LANSAREA IN LUCRU</a:t>
            </a:r>
          </a:p>
          <a:p>
            <a:r>
              <a:rPr lang="ro-MO" b="1" dirty="0" smtClean="0">
                <a:solidFill>
                  <a:srgbClr val="FF0000"/>
                </a:solidFill>
              </a:rPr>
              <a:t>RECAPITULARE... </a:t>
            </a:r>
            <a:r>
              <a:rPr lang="ro-MO" dirty="0" smtClean="0"/>
              <a:t>DE CE CUNOSTINTE AM AVUT NEVOIE?</a:t>
            </a:r>
          </a:p>
          <a:p>
            <a:r>
              <a:rPr lang="ro-MO" dirty="0" smtClean="0"/>
              <a:t>INITIAL DIN MATEMATICĂ...</a:t>
            </a:r>
          </a:p>
          <a:p>
            <a:r>
              <a:rPr lang="ro-MO" dirty="0" smtClean="0"/>
              <a:t>CITE CEVA DIN PROGRAMARE...</a:t>
            </a:r>
          </a:p>
          <a:p>
            <a:r>
              <a:rPr lang="ro-MO" dirty="0" smtClean="0"/>
              <a:t>NU AM CUNOSCUT CEI MC? ML? MI?</a:t>
            </a:r>
          </a:p>
          <a:p>
            <a:r>
              <a:rPr lang="ro-MO" dirty="0" smtClean="0"/>
              <a:t>NU AM APLICAT ACEASTĂ ABORDARE ANUME IN LOGICA EXPUSĂ!!!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4" name="Content Placeholder 3" descr="MODELAR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6858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CONCLUZIE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525963"/>
          </a:xfrm>
        </p:spPr>
        <p:txBody>
          <a:bodyPr/>
          <a:lstStyle/>
          <a:p>
            <a:r>
              <a:rPr lang="ro-MO" sz="4000" b="1" dirty="0" smtClean="0">
                <a:solidFill>
                  <a:srgbClr val="FF0000"/>
                </a:solidFill>
              </a:rPr>
              <a:t>MODELUL (în știință și tehnică) </a:t>
            </a:r>
            <a:r>
              <a:rPr lang="ro-MO" sz="4000" dirty="0" smtClean="0"/>
              <a:t>este un </a:t>
            </a:r>
            <a:r>
              <a:rPr lang="en-US" sz="4000" dirty="0" smtClean="0"/>
              <a:t>“</a:t>
            </a:r>
            <a:r>
              <a:rPr lang="ro-MO" sz="4000" dirty="0" smtClean="0"/>
              <a:t>obiect abstract,</a:t>
            </a:r>
            <a:r>
              <a:rPr lang="en-US" sz="4000" dirty="0" smtClean="0"/>
              <a:t> </a:t>
            </a:r>
            <a:r>
              <a:rPr lang="ro-MO" sz="4000" dirty="0" smtClean="0"/>
              <a:t>simplificat</a:t>
            </a:r>
            <a:r>
              <a:rPr lang="en-US" sz="4000" dirty="0" smtClean="0"/>
              <a:t>”</a:t>
            </a:r>
            <a:r>
              <a:rPr lang="ro-MO" sz="4000" dirty="0" smtClean="0"/>
              <a:t> </a:t>
            </a:r>
            <a:r>
              <a:rPr lang="en-US" sz="4000" dirty="0" smtClean="0"/>
              <a:t>, care p</a:t>
            </a:r>
            <a:r>
              <a:rPr lang="ro-MO" sz="4000" dirty="0" smtClean="0"/>
              <a:t>ă</a:t>
            </a:r>
            <a:r>
              <a:rPr lang="en-US" sz="4000" dirty="0" err="1" smtClean="0"/>
              <a:t>streaz</a:t>
            </a:r>
            <a:r>
              <a:rPr lang="ro-MO" sz="4000" dirty="0" smtClean="0"/>
              <a:t>ă</a:t>
            </a:r>
            <a:r>
              <a:rPr lang="en-US" sz="4000" dirty="0" smtClean="0"/>
              <a:t> </a:t>
            </a:r>
            <a:r>
              <a:rPr lang="en-US" sz="4000" dirty="0" err="1" smtClean="0"/>
              <a:t>numai</a:t>
            </a:r>
            <a:r>
              <a:rPr lang="en-US" sz="4000" dirty="0" smtClean="0"/>
              <a:t> </a:t>
            </a:r>
            <a:r>
              <a:rPr lang="en-US" sz="4000" dirty="0" err="1" smtClean="0"/>
              <a:t>cele</a:t>
            </a:r>
            <a:r>
              <a:rPr lang="en-US" sz="4000" dirty="0" smtClean="0"/>
              <a:t> </a:t>
            </a:r>
            <a:r>
              <a:rPr lang="en-US" sz="4000" dirty="0" err="1" smtClean="0"/>
              <a:t>mai</a:t>
            </a:r>
            <a:r>
              <a:rPr lang="en-US" sz="4000" dirty="0" smtClean="0"/>
              <a:t> </a:t>
            </a:r>
            <a:r>
              <a:rPr lang="en-US" sz="4000" dirty="0" err="1" smtClean="0"/>
              <a:t>importante</a:t>
            </a:r>
            <a:r>
              <a:rPr lang="en-US" sz="4000" dirty="0" smtClean="0"/>
              <a:t> </a:t>
            </a:r>
            <a:r>
              <a:rPr lang="en-US" sz="4000" dirty="0" err="1" smtClean="0"/>
              <a:t>propriet</a:t>
            </a:r>
            <a:r>
              <a:rPr lang="ro-MO" sz="4000" dirty="0" smtClean="0"/>
              <a:t>ăți ale unui obiect real sau ale unui sistem de obiecte  reale existente și este/are destinația de a-l /a le studia (prin el/ele pe cel real)</a:t>
            </a:r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CONCLUZIE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fontScale="92500"/>
          </a:bodyPr>
          <a:lstStyle/>
          <a:p>
            <a:r>
              <a:rPr lang="ro-MO" sz="4000" b="1" dirty="0" smtClean="0">
                <a:solidFill>
                  <a:srgbClr val="FF0000"/>
                </a:solidFill>
              </a:rPr>
              <a:t>MODELUL (în informatică) </a:t>
            </a:r>
            <a:r>
              <a:rPr lang="ro-MO" sz="4000" dirty="0" smtClean="0"/>
              <a:t>este un </a:t>
            </a:r>
            <a:r>
              <a:rPr lang="en-US" sz="4000" dirty="0" smtClean="0"/>
              <a:t>“</a:t>
            </a:r>
            <a:r>
              <a:rPr lang="ro-MO" sz="4000" dirty="0" smtClean="0"/>
              <a:t>întreg</a:t>
            </a:r>
            <a:r>
              <a:rPr lang="en-US" sz="4000" dirty="0" smtClean="0"/>
              <a:t>”</a:t>
            </a:r>
            <a:r>
              <a:rPr lang="ro-MO" sz="4000" dirty="0" smtClean="0"/>
              <a:t> </a:t>
            </a:r>
            <a:r>
              <a:rPr lang="en-US" sz="4000" dirty="0" smtClean="0"/>
              <a:t>, </a:t>
            </a:r>
            <a:r>
              <a:rPr lang="ro-MO" sz="4000" dirty="0" smtClean="0"/>
              <a:t>format din reuniunea mai multor componente, legate, interconectate între ele, care formează o anumită intergitate/unitate (content unitar, integru) informațională despre un DS.</a:t>
            </a:r>
          </a:p>
          <a:p>
            <a:r>
              <a:rPr lang="ro-MO" sz="4000" dirty="0" smtClean="0"/>
              <a:t>Model de date</a:t>
            </a:r>
          </a:p>
          <a:p>
            <a:r>
              <a:rPr lang="ro-MO" sz="4000" dirty="0" smtClean="0"/>
              <a:t>Model economic</a:t>
            </a:r>
          </a:p>
          <a:p>
            <a:r>
              <a:rPr lang="ro-MO" sz="4000" dirty="0" smtClean="0"/>
              <a:t>Model ecologic...etc...</a:t>
            </a:r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MO" dirty="0" smtClean="0"/>
              <a:t>Este cunoscut că majoritatea entităților economice care se stimează lucrează în baza proiectelor  și echipelor care le implementează (realizează praxtic).</a:t>
            </a:r>
          </a:p>
          <a:p>
            <a:r>
              <a:rPr lang="ro-MO" b="1" dirty="0" smtClean="0"/>
              <a:t>FCIM. SEFA DE DEPARTAMENT DNA V. SUDACEVSCHI, managerul DIIS, </a:t>
            </a:r>
            <a:r>
              <a:rPr lang="ro-MO" b="1" dirty="0" smtClean="0">
                <a:solidFill>
                  <a:srgbClr val="00B050"/>
                </a:solidFill>
              </a:rPr>
              <a:t>(DS MANAGEMENT)</a:t>
            </a:r>
            <a:r>
              <a:rPr lang="ro-MO" b="1" dirty="0" smtClean="0"/>
              <a:t> are formulat următorul Proiect:</a:t>
            </a:r>
          </a:p>
          <a:p>
            <a:r>
              <a:rPr lang="en-US" b="1" u="sng" dirty="0" err="1" smtClean="0"/>
              <a:t>Proiectul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ro-MO" dirty="0" smtClean="0"/>
              <a:t>C</a:t>
            </a:r>
            <a:r>
              <a:rPr lang="en-US" dirty="0" smtClean="0"/>
              <a:t>re</a:t>
            </a:r>
            <a:r>
              <a:rPr lang="ro-MO" dirty="0" smtClean="0"/>
              <a:t>area</a:t>
            </a:r>
            <a:r>
              <a:rPr lang="en-US" dirty="0" smtClean="0"/>
              <a:t> un</a:t>
            </a:r>
            <a:r>
              <a:rPr lang="ro-MO" dirty="0" smtClean="0"/>
              <a:t>ui</a:t>
            </a:r>
            <a:r>
              <a:rPr lang="en-US" dirty="0" smtClean="0"/>
              <a:t> </a:t>
            </a:r>
            <a:r>
              <a:rPr lang="ro-MO" dirty="0" smtClean="0"/>
              <a:t>Si</a:t>
            </a:r>
            <a:r>
              <a:rPr lang="en-US" dirty="0" smtClean="0"/>
              <a:t>stem </a:t>
            </a:r>
            <a:r>
              <a:rPr lang="ro-MO" dirty="0" smtClean="0"/>
              <a:t>A</a:t>
            </a:r>
            <a:r>
              <a:rPr lang="en-US" dirty="0" err="1" smtClean="0"/>
              <a:t>utomatizat</a:t>
            </a:r>
            <a:r>
              <a:rPr lang="en-US" dirty="0" smtClean="0"/>
              <a:t> de </a:t>
            </a:r>
            <a:r>
              <a:rPr lang="ro-MO" dirty="0" smtClean="0"/>
              <a:t>P</a:t>
            </a:r>
            <a:r>
              <a:rPr lang="en-US" dirty="0" err="1" smtClean="0"/>
              <a:t>relucrare</a:t>
            </a:r>
            <a:r>
              <a:rPr lang="en-US" dirty="0" smtClean="0"/>
              <a:t> a</a:t>
            </a:r>
            <a:r>
              <a:rPr lang="ro-MO" dirty="0" smtClean="0"/>
              <a:t> Datelor (SAPD) ce țin de studenții înrolați la studii la specialitățile DIIS UTM, pentru a facilita și eficientiza procesul decizional al managementului Departamentului.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dirty="0" smtClean="0"/>
              <a:t>Să încercăm să utilizăm experiența MODELĂRII MATEMATICE realizate cu puțin timp în urmă și în cazul menționat mai sus.</a:t>
            </a:r>
          </a:p>
          <a:p>
            <a:r>
              <a:rPr lang="ro-MO" dirty="0" smtClean="0"/>
              <a:t>Să vedem ce și cum? De ce cunoștințe avem nevoie?</a:t>
            </a:r>
          </a:p>
          <a:p>
            <a:r>
              <a:rPr lang="ro-MO" dirty="0" smtClean="0"/>
              <a:t>Cît timp ne trebuie pentru a realiza procesul similar și în cazul MODELĂRII INFORMATICE?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b="1" dirty="0" smtClean="0">
                <a:solidFill>
                  <a:srgbClr val="0000CC"/>
                </a:solidFill>
              </a:rPr>
              <a:t>(FIZICĂ - I)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DAT:(INPPUT)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o-MO" dirty="0" smtClean="0"/>
              <a:t>                                                                        </a:t>
            </a:r>
          </a:p>
          <a:p>
            <a:pPr>
              <a:buNone/>
            </a:pPr>
            <a:endParaRPr lang="ro-MO" dirty="0" smtClean="0"/>
          </a:p>
          <a:p>
            <a:pPr algn="r">
              <a:buNone/>
            </a:pPr>
            <a:r>
              <a:rPr lang="ro-MO" dirty="0" smtClean="0"/>
              <a:t>                                                                             </a:t>
            </a:r>
            <a:r>
              <a:rPr lang="ro-MO" b="1" u="sng" dirty="0" smtClean="0">
                <a:solidFill>
                  <a:srgbClr val="00B0F0"/>
                </a:solidFill>
              </a:rPr>
              <a:t>CUM?  </a:t>
            </a:r>
            <a:endParaRPr lang="ro-MO" dirty="0" smtClean="0"/>
          </a:p>
          <a:p>
            <a:pPr>
              <a:buNone/>
            </a:pPr>
            <a:r>
              <a:rPr lang="ro-MO" dirty="0" smtClean="0"/>
              <a:t>      </a:t>
            </a:r>
          </a:p>
          <a:p>
            <a:pPr>
              <a:buNone/>
            </a:pPr>
            <a:r>
              <a:rPr lang="ro-MO" dirty="0" smtClean="0"/>
              <a:t>                                         </a:t>
            </a:r>
            <a:endParaRPr lang="en-US" b="1" u="sng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(OUTPUT)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New Bitmap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590800"/>
            <a:ext cx="3429000" cy="2573888"/>
          </a:xfrm>
          <a:prstGeom prst="rect">
            <a:avLst/>
          </a:prstGeom>
          <a:ln w="63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1981200" y="1600200"/>
            <a:ext cx="6858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CR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86200" y="1143000"/>
            <a:ext cx="762000" cy="685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RM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867400" y="914400"/>
            <a:ext cx="685800" cy="685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IA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72400" y="990600"/>
            <a:ext cx="6858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MI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600200" y="25146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438400" y="22860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052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4196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0" y="1676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629400" y="1676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467600" y="20574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05800" y="18288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066800" y="21336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9800" y="1981200"/>
            <a:ext cx="609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MO" dirty="0" smtClean="0"/>
              <a:t>gr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8" idx="3"/>
            <a:endCxn id="20" idx="6"/>
          </p:cNvCxnSpPr>
          <p:nvPr/>
        </p:nvCxnSpPr>
        <p:spPr>
          <a:xfrm flipH="1">
            <a:off x="1676400" y="2120526"/>
            <a:ext cx="405233" cy="203574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 flipH="1">
            <a:off x="1828801" y="2120526"/>
            <a:ext cx="252832" cy="4452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</p:cNvCxnSpPr>
          <p:nvPr/>
        </p:nvCxnSpPr>
        <p:spPr>
          <a:xfrm>
            <a:off x="2081633" y="2120526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4" idx="7"/>
          </p:cNvCxnSpPr>
          <p:nvPr/>
        </p:nvCxnSpPr>
        <p:spPr>
          <a:xfrm flipH="1">
            <a:off x="4025526" y="1676400"/>
            <a:ext cx="241674" cy="360596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1676400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248400" y="1600200"/>
            <a:ext cx="76200" cy="381000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00800" y="1600200"/>
            <a:ext cx="356767" cy="2297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824368" y="1676400"/>
            <a:ext cx="252832" cy="4452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77200" y="1676400"/>
            <a:ext cx="356767" cy="305922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943600" y="1600200"/>
            <a:ext cx="381000" cy="292848"/>
          </a:xfrm>
          <a:prstGeom prst="straightConnector1">
            <a:avLst/>
          </a:prstGeom>
          <a:ln w="127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deciz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5257800"/>
            <a:ext cx="1593850" cy="1276350"/>
          </a:xfrm>
          <a:prstGeom prst="rect">
            <a:avLst/>
          </a:prstGeom>
        </p:spPr>
      </p:pic>
      <p:pic>
        <p:nvPicPr>
          <p:cNvPr id="43" name="Picture 42" descr="Procesul-decizional-in-organizat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5334000"/>
            <a:ext cx="2540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MODELAREA</a:t>
            </a:r>
            <a:r>
              <a:rPr lang="ro-MO" b="1" dirty="0" smtClean="0">
                <a:solidFill>
                  <a:srgbClr val="FF0000"/>
                </a:solidFill>
              </a:rPr>
              <a:t> INFORMATICĂ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VENI</a:t>
            </a:r>
            <a:r>
              <a:rPr lang="ro-MO" b="1" dirty="0" smtClean="0"/>
              <a:t>ȚI CU IDEI...HAI...SPUNEȚI CONCEPTUL CUM VEDETI REZOLVAREA???!!!</a:t>
            </a:r>
            <a:endParaRPr lang="en-US" b="1" dirty="0" smtClean="0"/>
          </a:p>
          <a:p>
            <a:r>
              <a:rPr lang="vi-VN" b="1" dirty="0" smtClean="0"/>
              <a:t>CONCÉPT,</a:t>
            </a:r>
            <a:r>
              <a:rPr lang="vi-VN" dirty="0" smtClean="0"/>
              <a:t> </a:t>
            </a:r>
            <a:r>
              <a:rPr lang="vi-VN" i="1" dirty="0" smtClean="0"/>
              <a:t>concepte,</a:t>
            </a:r>
            <a:r>
              <a:rPr lang="vi-VN" dirty="0" smtClean="0"/>
              <a:t> s. n. </a:t>
            </a:r>
            <a:r>
              <a:rPr lang="vi-VN" b="1" dirty="0" smtClean="0"/>
              <a:t>1.</a:t>
            </a:r>
            <a:r>
              <a:rPr lang="vi-VN" dirty="0" smtClean="0"/>
              <a:t> </a:t>
            </a:r>
            <a:r>
              <a:rPr lang="vi-VN" dirty="0" smtClean="0">
                <a:solidFill>
                  <a:srgbClr val="FF0000"/>
                </a:solidFill>
              </a:rPr>
              <a:t>Idee</a:t>
            </a:r>
            <a:r>
              <a:rPr lang="vi-VN" dirty="0" smtClean="0"/>
              <a:t> generală care reflectă just realitatea; noțiune generală. </a:t>
            </a:r>
            <a:r>
              <a:rPr lang="vi-VN" b="1" dirty="0" smtClean="0"/>
              <a:t>2.</a:t>
            </a:r>
            <a:r>
              <a:rPr lang="vi-VN" dirty="0" smtClean="0"/>
              <a:t> Ciornă, schiță. </a:t>
            </a:r>
            <a:r>
              <a:rPr lang="vi-VN" i="1" dirty="0" smtClean="0"/>
              <a:t>Conceptul unei scrisori.</a:t>
            </a:r>
            <a:r>
              <a:rPr lang="vi-VN" dirty="0" smtClean="0"/>
              <a:t> ▭ </a:t>
            </a:r>
            <a:r>
              <a:rPr lang="vi-VN" i="1" dirty="0" smtClean="0"/>
              <a:t>Face conceptele scurte și nu respectă cu stricteță formulele consacrate.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706562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b="1" dirty="0" smtClean="0">
                <a:solidFill>
                  <a:srgbClr val="0000CC"/>
                </a:solidFill>
              </a:rPr>
              <a:t>(CONCEPTUALĂ - II)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CONCEPTUL  - SCHEMA</a:t>
            </a:r>
            <a:br>
              <a:rPr lang="ro-MO" sz="3100" b="1" dirty="0" smtClean="0">
                <a:solidFill>
                  <a:srgbClr val="FF0000"/>
                </a:solidFill>
              </a:rPr>
            </a:br>
            <a:endParaRPr lang="en-US" sz="31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170" r="2917"/>
          <a:stretch>
            <a:fillRect/>
          </a:stretch>
        </p:blipFill>
        <p:spPr>
          <a:xfrm>
            <a:off x="228600" y="2286000"/>
            <a:ext cx="3429000" cy="279558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58674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o-MO" sz="31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SCHEMA MODELULUI CONCEPTUAL</a:t>
            </a:r>
            <a: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o-MO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9050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ACUM?? AICI CUM??I!!!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9050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ATUNCI!!! </a:t>
            </a:r>
            <a:endParaRPr lang="en-US" dirty="0"/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667000"/>
            <a:ext cx="2743200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00" y="5334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CUNOSTINTE?!! </a:t>
            </a:r>
            <a:r>
              <a:rPr lang="ro-MO" b="1" dirty="0" smtClean="0">
                <a:solidFill>
                  <a:srgbClr val="00B050"/>
                </a:solidFill>
              </a:rPr>
              <a:t>DA! </a:t>
            </a:r>
            <a:r>
              <a:rPr lang="ro-MO" b="1" dirty="0" smtClean="0">
                <a:solidFill>
                  <a:srgbClr val="0000CC"/>
                </a:solidFill>
              </a:rPr>
              <a:t>NOTIUNI!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LEGITATI, FORMULE...etc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5334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b="1" dirty="0" smtClean="0">
                <a:solidFill>
                  <a:srgbClr val="0000CC"/>
                </a:solidFill>
              </a:rPr>
              <a:t>CUNOSTINTE?!! </a:t>
            </a:r>
            <a:r>
              <a:rPr lang="ro-MO" b="1" dirty="0" smtClean="0">
                <a:solidFill>
                  <a:srgbClr val="FF0000"/>
                </a:solidFill>
              </a:rPr>
              <a:t>NU! </a:t>
            </a:r>
            <a:r>
              <a:rPr lang="ro-MO" b="1" dirty="0" smtClean="0">
                <a:solidFill>
                  <a:srgbClr val="0000CC"/>
                </a:solidFill>
              </a:rPr>
              <a:t>NOTIUNI!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LEGITATI, FORMULE...etc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Cum  </a:t>
            </a:r>
            <a:r>
              <a:rPr lang="ro-MO" b="1" u="sng" dirty="0" smtClean="0"/>
              <a:t>continuăm să </a:t>
            </a:r>
            <a:r>
              <a:rPr lang="en-US" b="1" u="sng" dirty="0" err="1" smtClean="0"/>
              <a:t>rezolvăm</a:t>
            </a:r>
            <a:r>
              <a:rPr lang="ro-MO" b="1" u="sng" dirty="0" smtClean="0"/>
              <a:t> PROBLEMA și realizăm Proiectul</a:t>
            </a:r>
            <a:r>
              <a:rPr lang="en-US" b="1" u="sng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la </a:t>
            </a:r>
            <a:r>
              <a:rPr lang="en-US" b="1" dirty="0" err="1" smtClean="0"/>
              <a:t>problema</a:t>
            </a:r>
            <a:r>
              <a:rPr lang="en-US" b="1" dirty="0" smtClean="0"/>
              <a:t> </a:t>
            </a:r>
            <a:r>
              <a:rPr lang="en-US" b="1" dirty="0" err="1" smtClean="0"/>
              <a:t>fizică</a:t>
            </a:r>
            <a:r>
              <a:rPr lang="en-US" dirty="0" smtClean="0"/>
              <a:t>, </a:t>
            </a:r>
            <a:r>
              <a:rPr lang="en-US" dirty="0" err="1" smtClean="0"/>
              <a:t>trecem</a:t>
            </a:r>
            <a:r>
              <a:rPr lang="en-US" dirty="0" smtClean="0"/>
              <a:t> la </a:t>
            </a:r>
            <a:r>
              <a:rPr lang="en-US" b="1" dirty="0" err="1" smtClean="0"/>
              <a:t>problema</a:t>
            </a:r>
            <a:r>
              <a:rPr lang="en-US" b="1" dirty="0" smtClean="0"/>
              <a:t> </a:t>
            </a:r>
            <a:r>
              <a:rPr lang="ro-MO" b="1" dirty="0" smtClean="0"/>
              <a:t>INFORMATICĂ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process se </a:t>
            </a:r>
            <a:r>
              <a:rPr lang="en-US" dirty="0" err="1" smtClean="0"/>
              <a:t>numește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b="1" i="1" dirty="0" err="1" smtClean="0"/>
              <a:t>procedeului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modelare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care </a:t>
            </a:r>
            <a:r>
              <a:rPr lang="en-US" dirty="0" err="1" smtClean="0"/>
              <a:t>substituim</a:t>
            </a:r>
            <a:r>
              <a:rPr lang="en-US" dirty="0" smtClean="0"/>
              <a:t> </a:t>
            </a:r>
            <a:r>
              <a:rPr lang="en-US" b="1" dirty="0" smtClean="0"/>
              <a:t>un </a:t>
            </a:r>
            <a:r>
              <a:rPr lang="en-US" b="1" dirty="0" err="1" smtClean="0"/>
              <a:t>mediu</a:t>
            </a:r>
            <a:r>
              <a:rPr lang="en-US" b="1" dirty="0" smtClean="0"/>
              <a:t> </a:t>
            </a:r>
            <a:r>
              <a:rPr lang="en-US" b="1" dirty="0" err="1" smtClean="0"/>
              <a:t>concret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descrie</a:t>
            </a:r>
            <a:r>
              <a:rPr lang="en-US" dirty="0" smtClean="0"/>
              <a:t> de </a:t>
            </a:r>
            <a:r>
              <a:rPr lang="en-US" dirty="0" err="1" smtClean="0"/>
              <a:t>anumite</a:t>
            </a:r>
            <a:r>
              <a:rPr lang="en-US" dirty="0" smtClean="0"/>
              <a:t> </a:t>
            </a:r>
            <a:r>
              <a:rPr lang="en-US" b="1" i="1" dirty="0" err="1" smtClean="0"/>
              <a:t>caracteristici</a:t>
            </a:r>
            <a:r>
              <a:rPr lang="en-US" b="1" i="1" dirty="0" smtClean="0"/>
              <a:t> </a:t>
            </a:r>
            <a:r>
              <a:rPr lang="en-US" b="1" i="1" dirty="0" err="1" smtClean="0"/>
              <a:t>și</a:t>
            </a:r>
            <a:r>
              <a:rPr lang="en-US" dirty="0" smtClean="0"/>
              <a:t> </a:t>
            </a:r>
            <a:r>
              <a:rPr lang="en-US" b="1" i="1" dirty="0" err="1" smtClean="0"/>
              <a:t>legități</a:t>
            </a:r>
            <a:r>
              <a:rPr lang="en-US" b="1" i="1" dirty="0" smtClean="0"/>
              <a:t> </a:t>
            </a:r>
            <a:r>
              <a:rPr lang="en-US" b="1" i="1" dirty="0" err="1" smtClean="0"/>
              <a:t>fizice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</a:t>
            </a:r>
            <a:r>
              <a:rPr lang="en-US" b="1" dirty="0" smtClean="0"/>
              <a:t>un </a:t>
            </a:r>
            <a:r>
              <a:rPr lang="en-US" b="1" dirty="0" err="1" smtClean="0"/>
              <a:t>nou</a:t>
            </a:r>
            <a:r>
              <a:rPr lang="en-US" b="1" dirty="0" smtClean="0"/>
              <a:t> </a:t>
            </a:r>
            <a:r>
              <a:rPr lang="en-US" b="1" dirty="0" err="1" smtClean="0"/>
              <a:t>mediu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</a:t>
            </a:r>
            <a:r>
              <a:rPr lang="en-US" dirty="0" err="1" smtClean="0"/>
              <a:t>caracteristicile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legitățile</a:t>
            </a:r>
            <a:r>
              <a:rPr lang="en-US" dirty="0" smtClean="0"/>
              <a:t> </a:t>
            </a:r>
            <a:r>
              <a:rPr lang="en-US" dirty="0" err="1" smtClean="0"/>
              <a:t>menționate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-un alt format, “</a:t>
            </a:r>
            <a:r>
              <a:rPr lang="en-US" b="1" i="1" dirty="0" err="1" smtClean="0"/>
              <a:t>nefizic</a:t>
            </a:r>
            <a:r>
              <a:rPr lang="en-US" dirty="0" smtClean="0"/>
              <a:t>” </a:t>
            </a:r>
            <a:r>
              <a:rPr lang="en-US" dirty="0" err="1" smtClean="0"/>
              <a:t>păstrînd</a:t>
            </a:r>
            <a:r>
              <a:rPr lang="en-US" dirty="0" smtClean="0"/>
              <a:t> </a:t>
            </a:r>
            <a:r>
              <a:rPr lang="en-US" dirty="0" err="1" smtClean="0"/>
              <a:t>contextul</a:t>
            </a:r>
            <a:r>
              <a:rPr lang="en-US" dirty="0" smtClean="0"/>
              <a:t> </a:t>
            </a:r>
            <a:r>
              <a:rPr lang="en-US" dirty="0" err="1" smtClean="0"/>
              <a:t>problemei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permițînd</a:t>
            </a:r>
            <a:r>
              <a:rPr lang="en-US" dirty="0" smtClean="0"/>
              <a:t>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ale </a:t>
            </a:r>
            <a:r>
              <a:rPr lang="en-US" dirty="0" err="1" smtClean="0"/>
              <a:t>modelului</a:t>
            </a:r>
            <a:r>
              <a:rPr lang="en-US" dirty="0" smtClean="0"/>
              <a:t> </a:t>
            </a:r>
            <a:r>
              <a:rPr lang="ro-MO" dirty="0" smtClean="0"/>
              <a:t>INFORMATIC 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noul</a:t>
            </a:r>
            <a:r>
              <a:rPr lang="en-US" dirty="0" smtClean="0"/>
              <a:t> </a:t>
            </a:r>
            <a:r>
              <a:rPr lang="en-US" dirty="0" err="1" smtClean="0"/>
              <a:t>mediu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studiem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rezolvăm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inițială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MO" b="1" u="sng" dirty="0" smtClean="0"/>
              <a:t>PĂI DA, DAR MODELUL INFORMATIC ESTE:</a:t>
            </a:r>
            <a:endParaRPr lang="en-US" dirty="0" smtClean="0"/>
          </a:p>
          <a:p>
            <a:endParaRPr lang="en-US" dirty="0" smtClean="0"/>
          </a:p>
          <a:p>
            <a:r>
              <a:rPr lang="ro-MO" b="1" dirty="0" smtClean="0">
                <a:solidFill>
                  <a:srgbClr val="FF0000"/>
                </a:solidFill>
              </a:rPr>
              <a:t>MODELUL (în informatică) </a:t>
            </a:r>
            <a:r>
              <a:rPr lang="ro-MO" dirty="0" smtClean="0"/>
              <a:t>este un </a:t>
            </a:r>
            <a:r>
              <a:rPr lang="en-US" dirty="0" smtClean="0"/>
              <a:t>“</a:t>
            </a:r>
            <a:r>
              <a:rPr lang="ro-MO" dirty="0" smtClean="0"/>
              <a:t>întreg</a:t>
            </a:r>
            <a:r>
              <a:rPr lang="en-US" dirty="0" smtClean="0"/>
              <a:t>”</a:t>
            </a:r>
            <a:r>
              <a:rPr lang="ro-MO" dirty="0" smtClean="0"/>
              <a:t> </a:t>
            </a:r>
            <a:r>
              <a:rPr lang="en-US" dirty="0" smtClean="0"/>
              <a:t>, </a:t>
            </a:r>
            <a:r>
              <a:rPr lang="ro-MO" dirty="0" smtClean="0"/>
              <a:t>format din reuniunea mai multor componente, legate, interconectate între ele, care formează o anumită intergitate/unitate (content unitar, integru) informațional despre un DS.</a:t>
            </a:r>
          </a:p>
          <a:p>
            <a:r>
              <a:rPr lang="ro-MO" dirty="0" smtClean="0"/>
              <a:t>Model de date</a:t>
            </a:r>
          </a:p>
          <a:p>
            <a:r>
              <a:rPr lang="ro-MO" dirty="0" smtClean="0"/>
              <a:t>Model economic</a:t>
            </a:r>
          </a:p>
          <a:p>
            <a:r>
              <a:rPr lang="ro-MO" dirty="0" smtClean="0"/>
              <a:t>Model ecologic...etc...</a:t>
            </a:r>
          </a:p>
          <a:p>
            <a:r>
              <a:rPr lang="ro-MO" b="1" dirty="0" smtClean="0"/>
              <a:t>ȘI ATUNCI CUM PROCEDĂM LA </a:t>
            </a:r>
            <a:r>
              <a:rPr lang="ro-MO" b="1" dirty="0" smtClean="0">
                <a:solidFill>
                  <a:srgbClr val="0000CC"/>
                </a:solidFill>
              </a:rPr>
              <a:t>PASUL II </a:t>
            </a:r>
            <a:r>
              <a:rPr lang="ro-MO" b="1" dirty="0" smtClean="0"/>
              <a:t>DIN PROCESUL PRECEDENT?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AVEM NEVOIE DE A CUNOASTE NOȚIUNI? LEGITĂȚI? ETC?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O" dirty="0" smtClean="0"/>
              <a:t>CARE SUNT ACESTEA? </a:t>
            </a:r>
          </a:p>
          <a:p>
            <a:r>
              <a:rPr lang="ro-MO" dirty="0" smtClean="0"/>
              <a:t>DS, Obiect/Entitate a  DS, </a:t>
            </a:r>
          </a:p>
          <a:p>
            <a:r>
              <a:rPr lang="ro-MO" dirty="0" smtClean="0"/>
              <a:t>Legături intre Obiect/Entitate a  DS,</a:t>
            </a:r>
          </a:p>
          <a:p>
            <a:r>
              <a:rPr lang="ro-MO" dirty="0" smtClean="0"/>
              <a:t>Modele de date, tipuri de legături, </a:t>
            </a:r>
          </a:p>
          <a:p>
            <a:r>
              <a:rPr lang="ro-MO" dirty="0" smtClean="0"/>
              <a:t>Regulile lui Codd... etc</a:t>
            </a:r>
            <a:endParaRPr lang="en-US" dirty="0" smtClean="0"/>
          </a:p>
          <a:p>
            <a:r>
              <a:rPr lang="ro-MO" dirty="0" smtClean="0"/>
              <a:t>Atribut, tip, date, Baze de Date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</a:t>
            </a:r>
            <a:endParaRPr lang="en-US" sz="3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14999"/>
          </a:xfrm>
        </p:spPr>
        <p:txBody>
          <a:bodyPr>
            <a:normAutofit fontScale="47500" lnSpcReduction="20000"/>
          </a:bodyPr>
          <a:lstStyle/>
          <a:p>
            <a:r>
              <a:rPr lang="en-US" sz="5500" b="1" dirty="0" err="1" smtClean="0">
                <a:solidFill>
                  <a:srgbClr val="FF0000"/>
                </a:solidFill>
              </a:rPr>
              <a:t>Modelarea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este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arta</a:t>
            </a:r>
            <a:r>
              <a:rPr lang="en-US" sz="5500" b="1" dirty="0" smtClean="0">
                <a:solidFill>
                  <a:srgbClr val="FF0000"/>
                </a:solidFill>
              </a:rPr>
              <a:t> de a </a:t>
            </a:r>
            <a:r>
              <a:rPr lang="en-US" sz="5500" b="1" dirty="0" err="1" smtClean="0">
                <a:solidFill>
                  <a:srgbClr val="FF0000"/>
                </a:solidFill>
              </a:rPr>
              <a:t>exprima</a:t>
            </a:r>
            <a:r>
              <a:rPr lang="en-US" sz="5500" b="1" dirty="0" smtClean="0">
                <a:solidFill>
                  <a:srgbClr val="FF0000"/>
                </a:solidFill>
              </a:rPr>
              <a:t> un </a:t>
            </a:r>
            <a:r>
              <a:rPr lang="en-US" sz="5500" b="1" dirty="0" err="1" smtClean="0">
                <a:solidFill>
                  <a:srgbClr val="FF0000"/>
                </a:solidFill>
              </a:rPr>
              <a:t>subiect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supus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cercetării</a:t>
            </a:r>
            <a:r>
              <a:rPr lang="en-US" sz="5500" b="1" dirty="0" smtClean="0">
                <a:solidFill>
                  <a:srgbClr val="FF0000"/>
                </a:solidFill>
              </a:rPr>
              <a:t>, </a:t>
            </a:r>
            <a:r>
              <a:rPr lang="en-US" sz="5500" b="1" dirty="0" err="1" smtClean="0">
                <a:solidFill>
                  <a:srgbClr val="FF0000"/>
                </a:solidFill>
              </a:rPr>
              <a:t>investigării</a:t>
            </a:r>
            <a:r>
              <a:rPr lang="en-US" sz="5500" b="1" dirty="0" smtClean="0">
                <a:solidFill>
                  <a:srgbClr val="FF0000"/>
                </a:solidFill>
              </a:rPr>
              <a:t>, </a:t>
            </a:r>
            <a:r>
              <a:rPr lang="en-US" sz="5500" b="1" dirty="0" err="1" smtClean="0">
                <a:solidFill>
                  <a:srgbClr val="FF0000"/>
                </a:solidFill>
              </a:rPr>
              <a:t>studiului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și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analizei</a:t>
            </a:r>
            <a:r>
              <a:rPr lang="en-US" sz="5500" b="1" dirty="0" smtClean="0">
                <a:solidFill>
                  <a:srgbClr val="FF0000"/>
                </a:solidFill>
              </a:rPr>
              <a:t> etc.. (un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domeniu</a:t>
            </a:r>
            <a:r>
              <a:rPr lang="en-US" sz="5500" b="1" i="1" dirty="0" smtClean="0">
                <a:solidFill>
                  <a:srgbClr val="FF0000"/>
                </a:solidFill>
              </a:rPr>
              <a:t> de studio (DS),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fapte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complexe</a:t>
            </a:r>
            <a:r>
              <a:rPr lang="en-US" sz="5500" b="1" i="1" dirty="0" smtClean="0">
                <a:solidFill>
                  <a:srgbClr val="FF0000"/>
                </a:solidFill>
              </a:rPr>
              <a:t>, etc.</a:t>
            </a:r>
            <a:r>
              <a:rPr lang="en-US" sz="5500" b="1" dirty="0" smtClean="0">
                <a:solidFill>
                  <a:srgbClr val="FF0000"/>
                </a:solidFill>
              </a:rPr>
              <a:t>), </a:t>
            </a:r>
            <a:r>
              <a:rPr lang="en-US" sz="5500" b="1" dirty="0" err="1" smtClean="0">
                <a:solidFill>
                  <a:srgbClr val="FF0000"/>
                </a:solidFill>
              </a:rPr>
              <a:t>într</a:t>
            </a:r>
            <a:r>
              <a:rPr lang="en-US" sz="5500" b="1" dirty="0" smtClean="0">
                <a:solidFill>
                  <a:srgbClr val="FF0000"/>
                </a:solidFill>
              </a:rPr>
              <a:t>-un mod </a:t>
            </a:r>
            <a:r>
              <a:rPr lang="en-US" sz="5500" b="1" dirty="0" err="1" smtClean="0">
                <a:solidFill>
                  <a:srgbClr val="FF0000"/>
                </a:solidFill>
              </a:rPr>
              <a:t>ușor</a:t>
            </a:r>
            <a:r>
              <a:rPr lang="en-US" sz="5500" b="1" dirty="0" smtClean="0">
                <a:solidFill>
                  <a:srgbClr val="FF0000"/>
                </a:solidFill>
              </a:rPr>
              <a:t> de </a:t>
            </a:r>
            <a:r>
              <a:rPr lang="en-US" sz="5500" b="1" dirty="0" err="1" smtClean="0">
                <a:solidFill>
                  <a:srgbClr val="FF0000"/>
                </a:solidFill>
              </a:rPr>
              <a:t>înțeles</a:t>
            </a:r>
            <a:r>
              <a:rPr lang="en-US" sz="5500" b="1" dirty="0" smtClean="0">
                <a:solidFill>
                  <a:srgbClr val="FF0000"/>
                </a:solidFill>
              </a:rPr>
              <a:t>, </a:t>
            </a:r>
            <a:r>
              <a:rPr lang="en-US" sz="5500" b="1" dirty="0" err="1" smtClean="0">
                <a:solidFill>
                  <a:srgbClr val="FF0000"/>
                </a:solidFill>
              </a:rPr>
              <a:t>prin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metoda</a:t>
            </a:r>
            <a:r>
              <a:rPr lang="en-US" sz="5500" b="1" dirty="0" smtClean="0">
                <a:solidFill>
                  <a:srgbClr val="FF0000"/>
                </a:solidFill>
              </a:rPr>
              <a:t> de </a:t>
            </a:r>
            <a:r>
              <a:rPr lang="en-US" sz="5500" b="1" dirty="0" err="1" smtClean="0">
                <a:solidFill>
                  <a:srgbClr val="FF0000"/>
                </a:solidFill>
              </a:rPr>
              <a:t>abstractizare</a:t>
            </a:r>
            <a:r>
              <a:rPr lang="en-US" sz="5500" b="1" dirty="0" smtClean="0">
                <a:solidFill>
                  <a:srgbClr val="FF0000"/>
                </a:solidFill>
              </a:rPr>
              <a:t>, </a:t>
            </a:r>
            <a:r>
              <a:rPr lang="en-US" sz="5500" b="1" dirty="0" err="1" smtClean="0">
                <a:solidFill>
                  <a:srgbClr val="FF0000"/>
                </a:solidFill>
              </a:rPr>
              <a:t>adică</a:t>
            </a:r>
            <a:r>
              <a:rPr lang="en-US" sz="5500" b="1" dirty="0" smtClean="0">
                <a:solidFill>
                  <a:srgbClr val="FF0000"/>
                </a:solidFill>
              </a:rPr>
              <a:t>, </a:t>
            </a:r>
            <a:r>
              <a:rPr lang="en-US" sz="5500" b="1" dirty="0" err="1" smtClean="0">
                <a:solidFill>
                  <a:srgbClr val="FF0000"/>
                </a:solidFill>
              </a:rPr>
              <a:t>simplificarea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prin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concentrarea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pe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anumite</a:t>
            </a: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</a:rPr>
              <a:t>aspecte</a:t>
            </a:r>
            <a:r>
              <a:rPr lang="en-US" sz="5500" b="1" dirty="0" smtClean="0">
                <a:solidFill>
                  <a:srgbClr val="FF0000"/>
                </a:solidFill>
              </a:rPr>
              <a:t> - </a:t>
            </a:r>
            <a:r>
              <a:rPr lang="en-US" sz="5500" b="1" dirty="0" err="1" smtClean="0">
                <a:solidFill>
                  <a:srgbClr val="FF0000"/>
                </a:solidFill>
              </a:rPr>
              <a:t>clar</a:t>
            </a:r>
            <a:r>
              <a:rPr lang="en-US" sz="5500" b="1" dirty="0" smtClean="0">
                <a:solidFill>
                  <a:srgbClr val="FF0000"/>
                </a:solidFill>
              </a:rPr>
              <a:t> definite. </a:t>
            </a:r>
            <a:endParaRPr lang="en-US" sz="5500" dirty="0" smtClean="0">
              <a:solidFill>
                <a:srgbClr val="FF0000"/>
              </a:solidFill>
            </a:endParaRPr>
          </a:p>
          <a:p>
            <a:r>
              <a:rPr lang="en-US" sz="5500" b="1" i="1" u="sng" dirty="0" err="1" smtClean="0"/>
              <a:t>Exemplu</a:t>
            </a:r>
            <a:r>
              <a:rPr lang="en-US" sz="5500" b="1" i="1" u="sng" dirty="0" smtClean="0"/>
              <a:t>:</a:t>
            </a:r>
            <a:r>
              <a:rPr lang="en-US" sz="5500" dirty="0" smtClean="0"/>
              <a:t> o </a:t>
            </a:r>
            <a:r>
              <a:rPr lang="en-US" sz="5500" b="1" i="1" dirty="0" err="1" smtClean="0"/>
              <a:t>hartă</a:t>
            </a:r>
            <a:r>
              <a:rPr lang="en-US" sz="5500" b="1" i="1" dirty="0" smtClean="0"/>
              <a:t> a </a:t>
            </a:r>
            <a:r>
              <a:rPr lang="en-US" sz="5500" b="1" i="1" dirty="0" err="1" smtClean="0"/>
              <a:t>Republicii</a:t>
            </a:r>
            <a:r>
              <a:rPr lang="en-US" sz="5500" b="1" i="1" dirty="0" smtClean="0"/>
              <a:t> Moldova </a:t>
            </a:r>
            <a:r>
              <a:rPr lang="en-US" sz="5500" dirty="0" smtClean="0"/>
              <a:t>nu </a:t>
            </a:r>
            <a:r>
              <a:rPr lang="en-US" sz="5500" dirty="0" err="1" smtClean="0"/>
              <a:t>este</a:t>
            </a:r>
            <a:r>
              <a:rPr lang="en-US" sz="5500" dirty="0" smtClean="0"/>
              <a:t> </a:t>
            </a:r>
            <a:r>
              <a:rPr lang="en-US" sz="5500" dirty="0" err="1" smtClean="0"/>
              <a:t>țara</a:t>
            </a:r>
            <a:r>
              <a:rPr lang="en-US" sz="5500" dirty="0" smtClean="0"/>
              <a:t> </a:t>
            </a:r>
            <a:r>
              <a:rPr lang="en-US" sz="5500" dirty="0" err="1" smtClean="0"/>
              <a:t>pe</a:t>
            </a:r>
            <a:r>
              <a:rPr lang="en-US" sz="5500" dirty="0" smtClean="0"/>
              <a:t> care o </a:t>
            </a:r>
            <a:r>
              <a:rPr lang="en-US" sz="5500" dirty="0" err="1" smtClean="0"/>
              <a:t>reprezintă</a:t>
            </a:r>
            <a:r>
              <a:rPr lang="en-US" sz="5500" dirty="0" smtClean="0"/>
              <a:t>, la </a:t>
            </a:r>
            <a:r>
              <a:rPr lang="en-US" sz="5500" dirty="0" err="1" smtClean="0"/>
              <a:t>fel</a:t>
            </a:r>
            <a:r>
              <a:rPr lang="en-US" sz="5500" dirty="0" smtClean="0"/>
              <a:t> </a:t>
            </a:r>
            <a:r>
              <a:rPr lang="en-US" sz="5500" dirty="0" err="1" smtClean="0"/>
              <a:t>și</a:t>
            </a:r>
            <a:r>
              <a:rPr lang="en-US" sz="5500" dirty="0" smtClean="0"/>
              <a:t> </a:t>
            </a:r>
            <a:r>
              <a:rPr lang="en-US" sz="5500" b="1" i="1" dirty="0" err="1" smtClean="0"/>
              <a:t>modelele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în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dezvoltarea</a:t>
            </a:r>
            <a:r>
              <a:rPr lang="en-US" sz="5500" b="1" i="1" dirty="0" smtClean="0"/>
              <a:t> de software </a:t>
            </a:r>
            <a:r>
              <a:rPr lang="en-US" sz="5500" dirty="0" smtClean="0"/>
              <a:t>nu </a:t>
            </a:r>
            <a:r>
              <a:rPr lang="en-US" sz="5500" dirty="0" err="1" smtClean="0"/>
              <a:t>sunt</a:t>
            </a:r>
            <a:r>
              <a:rPr lang="en-US" sz="5500" dirty="0" smtClean="0"/>
              <a:t> </a:t>
            </a:r>
            <a:r>
              <a:rPr lang="en-US" sz="5500" dirty="0" err="1" smtClean="0"/>
              <a:t>aplicația</a:t>
            </a:r>
            <a:r>
              <a:rPr lang="en-US" sz="5500" dirty="0" smtClean="0"/>
              <a:t> </a:t>
            </a:r>
            <a:r>
              <a:rPr lang="en-US" sz="5500" dirty="0" err="1" smtClean="0"/>
              <a:t>propriu</a:t>
            </a:r>
            <a:r>
              <a:rPr lang="en-US" sz="5500" dirty="0" smtClean="0"/>
              <a:t> </a:t>
            </a:r>
            <a:r>
              <a:rPr lang="en-US" sz="5500" dirty="0" err="1" smtClean="0"/>
              <a:t>zisă</a:t>
            </a:r>
            <a:r>
              <a:rPr lang="en-US" sz="5500" dirty="0" smtClean="0"/>
              <a:t> </a:t>
            </a:r>
            <a:r>
              <a:rPr lang="en-US" sz="5500" dirty="0" err="1" smtClean="0"/>
              <a:t>sau</a:t>
            </a:r>
            <a:r>
              <a:rPr lang="en-US" sz="5500" dirty="0" smtClean="0"/>
              <a:t> </a:t>
            </a:r>
            <a:r>
              <a:rPr lang="en-US" sz="5500" dirty="0" err="1" smtClean="0"/>
              <a:t>sistemul</a:t>
            </a:r>
            <a:r>
              <a:rPr lang="en-US" sz="5500" dirty="0" smtClean="0"/>
              <a:t> de </a:t>
            </a:r>
            <a:r>
              <a:rPr lang="en-US" sz="5500" dirty="0" err="1" smtClean="0"/>
              <a:t>operare</a:t>
            </a:r>
            <a:r>
              <a:rPr lang="en-US" sz="5500" dirty="0" smtClean="0"/>
              <a:t> cu care </a:t>
            </a:r>
            <a:r>
              <a:rPr lang="en-US" sz="5500" dirty="0" err="1" smtClean="0"/>
              <a:t>este</a:t>
            </a:r>
            <a:r>
              <a:rPr lang="en-US" sz="5500" dirty="0" smtClean="0"/>
              <a:t> ea </a:t>
            </a:r>
            <a:r>
              <a:rPr lang="en-US" sz="5500" dirty="0" err="1" smtClean="0"/>
              <a:t>creată</a:t>
            </a:r>
            <a:r>
              <a:rPr lang="en-US" sz="5500" dirty="0" smtClean="0"/>
              <a:t>. </a:t>
            </a:r>
            <a:endParaRPr lang="en-US" sz="5500" dirty="0" smtClean="0"/>
          </a:p>
          <a:p>
            <a:r>
              <a:rPr lang="en-US" sz="5500" dirty="0" smtClean="0"/>
              <a:t>Dar</a:t>
            </a:r>
            <a:r>
              <a:rPr lang="en-US" sz="5500" dirty="0" smtClean="0"/>
              <a:t>, </a:t>
            </a:r>
            <a:r>
              <a:rPr lang="en-US" sz="5500" dirty="0" err="1" smtClean="0"/>
              <a:t>după</a:t>
            </a:r>
            <a:r>
              <a:rPr lang="en-US" sz="5500" dirty="0" smtClean="0"/>
              <a:t> cum </a:t>
            </a:r>
            <a:r>
              <a:rPr lang="en-US" sz="5500" dirty="0" err="1" smtClean="0"/>
              <a:t>harta</a:t>
            </a:r>
            <a:r>
              <a:rPr lang="en-US" sz="5500" dirty="0" smtClean="0"/>
              <a:t> </a:t>
            </a:r>
            <a:r>
              <a:rPr lang="en-US" sz="5500" dirty="0" err="1" smtClean="0"/>
              <a:t>Republicii</a:t>
            </a:r>
            <a:r>
              <a:rPr lang="en-US" sz="5500" dirty="0" smtClean="0"/>
              <a:t> Moldova, </a:t>
            </a:r>
            <a:r>
              <a:rPr lang="en-US" sz="5500" dirty="0" err="1" smtClean="0"/>
              <a:t>permite</a:t>
            </a:r>
            <a:r>
              <a:rPr lang="en-US" sz="5500" dirty="0" smtClean="0"/>
              <a:t> </a:t>
            </a:r>
            <a:r>
              <a:rPr lang="en-US" sz="5500" dirty="0" err="1" smtClean="0"/>
              <a:t>înțelegerea</a:t>
            </a:r>
            <a:r>
              <a:rPr lang="en-US" sz="5500" dirty="0" smtClean="0"/>
              <a:t> </a:t>
            </a:r>
            <a:r>
              <a:rPr lang="en-US" sz="5500" dirty="0" err="1" smtClean="0"/>
              <a:t>diferitelor</a:t>
            </a:r>
            <a:r>
              <a:rPr lang="en-US" sz="5500" dirty="0" smtClean="0"/>
              <a:t> </a:t>
            </a:r>
            <a:r>
              <a:rPr lang="en-US" sz="5500" dirty="0" err="1" smtClean="0"/>
              <a:t>aspecte</a:t>
            </a:r>
            <a:r>
              <a:rPr lang="en-US" sz="5500" dirty="0" smtClean="0"/>
              <a:t> ale </a:t>
            </a:r>
            <a:r>
              <a:rPr lang="en-US" sz="5500" dirty="0" err="1" smtClean="0"/>
              <a:t>țării</a:t>
            </a:r>
            <a:r>
              <a:rPr lang="en-US" sz="5500" dirty="0" smtClean="0"/>
              <a:t>, nu </a:t>
            </a:r>
            <a:r>
              <a:rPr lang="en-US" sz="5500" dirty="0" err="1" smtClean="0"/>
              <a:t>toate</a:t>
            </a:r>
            <a:r>
              <a:rPr lang="en-US" sz="5500" dirty="0" smtClean="0"/>
              <a:t>, </a:t>
            </a:r>
            <a:r>
              <a:rPr lang="en-US" sz="5500" b="1" dirty="0" smtClean="0"/>
              <a:t>(</a:t>
            </a:r>
            <a:r>
              <a:rPr lang="en-US" sz="5500" b="1" i="1" dirty="0" err="1" smtClean="0"/>
              <a:t>în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funcție</a:t>
            </a:r>
            <a:r>
              <a:rPr lang="en-US" sz="5500" b="1" i="1" dirty="0" smtClean="0"/>
              <a:t> de </a:t>
            </a:r>
            <a:r>
              <a:rPr lang="en-US" sz="5500" b="1" i="1" dirty="0" err="1" smtClean="0"/>
              <a:t>tipul</a:t>
            </a:r>
            <a:r>
              <a:rPr lang="en-US" sz="5500" b="1" i="1" dirty="0" smtClean="0"/>
              <a:t> de </a:t>
            </a:r>
            <a:r>
              <a:rPr lang="en-US" sz="5500" b="1" i="1" dirty="0" err="1" smtClean="0"/>
              <a:t>hartă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putem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înțelege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densitatea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populației</a:t>
            </a:r>
            <a:r>
              <a:rPr lang="en-US" sz="5500" b="1" i="1" dirty="0" smtClean="0"/>
              <a:t>, </a:t>
            </a:r>
            <a:r>
              <a:rPr lang="en-US" sz="5500" b="1" i="1" dirty="0" err="1" smtClean="0"/>
              <a:t>bogățiile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subpămîntene</a:t>
            </a:r>
            <a:r>
              <a:rPr lang="en-US" sz="5500" b="1" i="1" dirty="0" smtClean="0"/>
              <a:t>, </a:t>
            </a:r>
            <a:r>
              <a:rPr lang="en-US" sz="5500" b="1" i="1" dirty="0" err="1" smtClean="0"/>
              <a:t>clima</a:t>
            </a:r>
            <a:r>
              <a:rPr lang="en-US" sz="5500" b="1" i="1" dirty="0" smtClean="0"/>
              <a:t>, </a:t>
            </a:r>
            <a:r>
              <a:rPr lang="en-US" sz="5500" b="1" i="1" dirty="0" err="1" smtClean="0"/>
              <a:t>distanțele</a:t>
            </a:r>
            <a:r>
              <a:rPr lang="en-US" sz="5500" b="1" i="1" dirty="0" smtClean="0"/>
              <a:t>, </a:t>
            </a:r>
            <a:r>
              <a:rPr lang="en-US" sz="5500" b="1" i="1" dirty="0" err="1" smtClean="0"/>
              <a:t>factorii</a:t>
            </a:r>
            <a:r>
              <a:rPr lang="en-US" sz="5500" b="1" i="1" dirty="0" smtClean="0"/>
              <a:t> </a:t>
            </a:r>
            <a:r>
              <a:rPr lang="en-US" sz="5500" b="1" i="1" dirty="0" err="1" smtClean="0"/>
              <a:t>economici</a:t>
            </a:r>
            <a:r>
              <a:rPr lang="en-US" sz="5500" b="1" i="1" dirty="0" smtClean="0"/>
              <a:t>, </a:t>
            </a:r>
            <a:r>
              <a:rPr lang="en-US" sz="5500" b="1" i="1" dirty="0" err="1" smtClean="0"/>
              <a:t>topologia</a:t>
            </a:r>
            <a:r>
              <a:rPr lang="en-US" sz="5500" b="1" i="1" dirty="0" smtClean="0"/>
              <a:t> etc</a:t>
            </a:r>
            <a:r>
              <a:rPr lang="en-US" sz="5500" i="1" dirty="0" smtClean="0"/>
              <a:t>.</a:t>
            </a:r>
            <a:r>
              <a:rPr lang="en-US" sz="5500" dirty="0" smtClean="0"/>
              <a:t>), la </a:t>
            </a:r>
            <a:r>
              <a:rPr lang="en-US" sz="5500" dirty="0" err="1" smtClean="0"/>
              <a:t>fel</a:t>
            </a:r>
            <a:r>
              <a:rPr lang="en-US" sz="5500" dirty="0" smtClean="0"/>
              <a:t> </a:t>
            </a:r>
            <a:r>
              <a:rPr lang="en-US" sz="5500" dirty="0" err="1" smtClean="0"/>
              <a:t>și</a:t>
            </a:r>
            <a:r>
              <a:rPr lang="en-US" sz="5500" dirty="0" smtClean="0"/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crearea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diferitor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modele</a:t>
            </a:r>
            <a:r>
              <a:rPr lang="en-US" sz="5500" dirty="0" smtClean="0"/>
              <a:t>, </a:t>
            </a:r>
            <a:r>
              <a:rPr lang="en-US" sz="5500" dirty="0" err="1" smtClean="0"/>
              <a:t>pentru</a:t>
            </a:r>
            <a:r>
              <a:rPr lang="en-US" sz="5500" dirty="0" smtClean="0"/>
              <a:t> </a:t>
            </a:r>
            <a:r>
              <a:rPr lang="en-US" sz="5500" dirty="0" err="1" smtClean="0"/>
              <a:t>diferite</a:t>
            </a:r>
            <a:r>
              <a:rPr lang="en-US" sz="5500" dirty="0" smtClean="0"/>
              <a:t> </a:t>
            </a:r>
            <a:r>
              <a:rPr lang="en-US" sz="5500" dirty="0" err="1" smtClean="0"/>
              <a:t>domenii</a:t>
            </a:r>
            <a:r>
              <a:rPr lang="en-US" sz="5500" dirty="0" smtClean="0"/>
              <a:t> de </a:t>
            </a:r>
            <a:r>
              <a:rPr lang="en-US" sz="5500" dirty="0" err="1" smtClean="0"/>
              <a:t>studii</a:t>
            </a:r>
            <a:r>
              <a:rPr lang="en-US" sz="5500" dirty="0" smtClean="0"/>
              <a:t>, </a:t>
            </a:r>
            <a:r>
              <a:rPr lang="en-US" sz="5500" dirty="0" err="1" smtClean="0"/>
              <a:t>reprezintă</a:t>
            </a:r>
            <a:r>
              <a:rPr lang="en-US" sz="5500" dirty="0" smtClean="0"/>
              <a:t> de </a:t>
            </a:r>
            <a:r>
              <a:rPr lang="en-US" sz="5500" dirty="0" err="1" smtClean="0"/>
              <a:t>fapt</a:t>
            </a:r>
            <a:r>
              <a:rPr lang="en-US" sz="5500" dirty="0" smtClean="0"/>
              <a:t> </a:t>
            </a:r>
            <a:r>
              <a:rPr lang="en-US" sz="5500" b="1" i="1" dirty="0" smtClean="0">
                <a:solidFill>
                  <a:srgbClr val="FF0000"/>
                </a:solidFill>
              </a:rPr>
              <a:t>un mod specific de a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vedea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lucrurile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în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b="1" i="1" dirty="0" err="1" smtClean="0">
                <a:solidFill>
                  <a:srgbClr val="FF0000"/>
                </a:solidFill>
              </a:rPr>
              <a:t>ele</a:t>
            </a:r>
            <a:r>
              <a:rPr lang="en-US" sz="5500" b="1" i="1" dirty="0" smtClean="0">
                <a:solidFill>
                  <a:srgbClr val="FF0000"/>
                </a:solidFill>
              </a:rPr>
              <a:t> </a:t>
            </a:r>
            <a:r>
              <a:rPr lang="en-US" sz="5500" dirty="0" smtClean="0"/>
              <a:t>(</a:t>
            </a:r>
            <a:r>
              <a:rPr lang="en-US" sz="5500" dirty="0" err="1" smtClean="0"/>
              <a:t>în</a:t>
            </a:r>
            <a:r>
              <a:rPr lang="en-US" sz="5500" dirty="0" smtClean="0"/>
              <a:t> </a:t>
            </a:r>
            <a:r>
              <a:rPr lang="en-US" sz="5500" dirty="0" err="1" smtClean="0"/>
              <a:t>domeniile</a:t>
            </a:r>
            <a:r>
              <a:rPr lang="en-US" sz="5500" dirty="0" smtClean="0"/>
              <a:t> de </a:t>
            </a:r>
            <a:r>
              <a:rPr lang="en-US" sz="5500" dirty="0" err="1" smtClean="0"/>
              <a:t>studiu</a:t>
            </a:r>
            <a:r>
              <a:rPr lang="en-US" sz="55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0" y="2133600"/>
            <a:ext cx="6172200" cy="3733800"/>
            <a:chOff x="1295400" y="1752600"/>
            <a:chExt cx="7239000" cy="4191000"/>
          </a:xfrm>
        </p:grpSpPr>
        <p:pic>
          <p:nvPicPr>
            <p:cNvPr id="4" name="Picture 3" descr="New Bitmap Imag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200" y="3962400"/>
              <a:ext cx="1524000" cy="1143950"/>
            </a:xfrm>
            <a:prstGeom prst="rect">
              <a:avLst/>
            </a:prstGeom>
            <a:ln w="635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6" name="Oval 5"/>
            <p:cNvSpPr/>
            <p:nvPr/>
          </p:nvSpPr>
          <p:spPr>
            <a:xfrm>
              <a:off x="2438400" y="4419600"/>
              <a:ext cx="6858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CR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3048000"/>
              <a:ext cx="762000" cy="6858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RM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248400" y="4419600"/>
              <a:ext cx="685800" cy="685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IA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38800" y="2971800"/>
              <a:ext cx="685800" cy="6858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MI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05000" y="54102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55626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32766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743200" y="24384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019800" y="22098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781800" y="25146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54864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934200" y="52578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295400" y="4648200"/>
              <a:ext cx="6096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124200"/>
              <a:ext cx="609600" cy="533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gr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6" idx="3"/>
              <a:endCxn id="18" idx="6"/>
            </p:cNvCxnSpPr>
            <p:nvPr/>
          </p:nvCxnSpPr>
          <p:spPr>
            <a:xfrm flipH="1" flipV="1">
              <a:off x="1905000" y="4838700"/>
              <a:ext cx="633833" cy="10122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3"/>
            </p:cNvCxnSpPr>
            <p:nvPr/>
          </p:nvCxnSpPr>
          <p:spPr>
            <a:xfrm flipH="1">
              <a:off x="2286001" y="4939926"/>
              <a:ext cx="252832" cy="44524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3"/>
              <a:endCxn id="11" idx="1"/>
            </p:cNvCxnSpPr>
            <p:nvPr/>
          </p:nvCxnSpPr>
          <p:spPr>
            <a:xfrm>
              <a:off x="2538833" y="4939926"/>
              <a:ext cx="369841" cy="678470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1"/>
            </p:cNvCxnSpPr>
            <p:nvPr/>
          </p:nvCxnSpPr>
          <p:spPr>
            <a:xfrm flipH="1" flipV="1">
              <a:off x="3048000" y="2819400"/>
              <a:ext cx="111592" cy="32903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1"/>
              <a:endCxn id="12" idx="7"/>
            </p:cNvCxnSpPr>
            <p:nvPr/>
          </p:nvCxnSpPr>
          <p:spPr>
            <a:xfrm flipH="1">
              <a:off x="2730126" y="3148433"/>
              <a:ext cx="429466" cy="18396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9" idx="2"/>
            </p:cNvCxnSpPr>
            <p:nvPr/>
          </p:nvCxnSpPr>
          <p:spPr>
            <a:xfrm>
              <a:off x="6248400" y="3200400"/>
              <a:ext cx="381000" cy="190500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5" idx="3"/>
            </p:cNvCxnSpPr>
            <p:nvPr/>
          </p:nvCxnSpPr>
          <p:spPr>
            <a:xfrm flipV="1">
              <a:off x="6324600" y="2969885"/>
              <a:ext cx="546474" cy="15431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6452768" y="5105400"/>
              <a:ext cx="252832" cy="44524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705600" y="5105400"/>
              <a:ext cx="356767" cy="305922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6248400" y="2743200"/>
              <a:ext cx="100433" cy="25283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" idx="1"/>
              <a:endCxn id="6" idx="6"/>
            </p:cNvCxnSpPr>
            <p:nvPr/>
          </p:nvCxnSpPr>
          <p:spPr>
            <a:xfrm flipH="1">
              <a:off x="3124200" y="4534375"/>
              <a:ext cx="762000" cy="19002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" idx="0"/>
            </p:cNvCxnSpPr>
            <p:nvPr/>
          </p:nvCxnSpPr>
          <p:spPr>
            <a:xfrm flipH="1" flipV="1">
              <a:off x="3810000" y="3505200"/>
              <a:ext cx="838200" cy="457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" idx="0"/>
              <a:endCxn id="9" idx="3"/>
            </p:cNvCxnSpPr>
            <p:nvPr/>
          </p:nvCxnSpPr>
          <p:spPr>
            <a:xfrm flipV="1">
              <a:off x="4648200" y="3557167"/>
              <a:ext cx="1091033" cy="40523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" idx="3"/>
            </p:cNvCxnSpPr>
            <p:nvPr/>
          </p:nvCxnSpPr>
          <p:spPr>
            <a:xfrm>
              <a:off x="5410200" y="4534375"/>
              <a:ext cx="914400" cy="11382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5" idx="7"/>
            </p:cNvCxnSpPr>
            <p:nvPr/>
          </p:nvCxnSpPr>
          <p:spPr>
            <a:xfrm flipV="1">
              <a:off x="7302126" y="2057401"/>
              <a:ext cx="394074" cy="535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15" idx="7"/>
            </p:cNvCxnSpPr>
            <p:nvPr/>
          </p:nvCxnSpPr>
          <p:spPr>
            <a:xfrm flipV="1">
              <a:off x="7302126" y="2286001"/>
              <a:ext cx="546474" cy="306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5" idx="7"/>
            </p:cNvCxnSpPr>
            <p:nvPr/>
          </p:nvCxnSpPr>
          <p:spPr>
            <a:xfrm flipV="1">
              <a:off x="7302126" y="2514601"/>
              <a:ext cx="698874" cy="781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924800" y="23622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7848600" y="20574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7467600" y="1752600"/>
              <a:ext cx="6096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o-MO" dirty="0" smtClean="0"/>
                <a:t>st</a:t>
              </a:r>
              <a:endParaRPr lang="en-US" dirty="0"/>
            </a:p>
          </p:txBody>
        </p:sp>
      </p:grpSp>
      <p:pic>
        <p:nvPicPr>
          <p:cNvPr id="71" name="Picture 2" descr="MODELUL CONCEPTUAL DE DATE - ppt download"/>
          <p:cNvPicPr>
            <a:picLocks noChangeAspect="1" noChangeArrowheads="1"/>
          </p:cNvPicPr>
          <p:nvPr/>
        </p:nvPicPr>
        <p:blipFill>
          <a:blip r:embed="rId3" cstate="print"/>
          <a:srcRect t="21569" r="5085" b="7843"/>
          <a:stretch>
            <a:fillRect/>
          </a:stretch>
        </p:blipFill>
        <p:spPr bwMode="auto">
          <a:xfrm>
            <a:off x="5452533" y="3124200"/>
            <a:ext cx="3691467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pic>
        <p:nvPicPr>
          <p:cNvPr id="71" name="Picture 2" descr="MODELUL CONCEPTUAL DE DATE - ppt download"/>
          <p:cNvPicPr>
            <a:picLocks noChangeAspect="1" noChangeArrowheads="1"/>
          </p:cNvPicPr>
          <p:nvPr/>
        </p:nvPicPr>
        <p:blipFill>
          <a:blip r:embed="rId2" cstate="print"/>
          <a:srcRect t="21569" r="5085" b="7843"/>
          <a:stretch>
            <a:fillRect/>
          </a:stretch>
        </p:blipFill>
        <p:spPr bwMode="auto">
          <a:xfrm>
            <a:off x="457200" y="2438400"/>
            <a:ext cx="762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o-MO" dirty="0" smtClean="0"/>
              <a:t>Iată o variantă de prezentare a MC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r>
              <a:rPr lang="ro-MO" b="1" dirty="0" smtClean="0"/>
              <a:t>CE NU CUNOASTEM? Oooo, multeee!!!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 </a:t>
            </a:r>
            <a:r>
              <a:rPr lang="ro-MO" dirty="0" smtClean="0"/>
              <a:t/>
            </a:r>
            <a:br>
              <a:rPr lang="ro-MO" dirty="0" smtClean="0"/>
            </a:br>
            <a:r>
              <a:rPr lang="ro-MO" sz="3100" b="1" dirty="0" smtClean="0">
                <a:solidFill>
                  <a:srgbClr val="FF0000"/>
                </a:solidFill>
              </a:rPr>
              <a:t>SCHEMA MODELULUI CONCEPTUAL </a:t>
            </a:r>
            <a:r>
              <a:rPr lang="ro-MO" sz="2800" b="1" dirty="0" smtClean="0">
                <a:solidFill>
                  <a:srgbClr val="0000CC"/>
                </a:solidFill>
              </a:rPr>
              <a:t>(CONCEPTUALĂ - II)</a:t>
            </a:r>
            <a:endParaRPr lang="en-US" sz="3100" dirty="0"/>
          </a:p>
        </p:txBody>
      </p:sp>
      <p:pic>
        <p:nvPicPr>
          <p:cNvPr id="6" name="Picture 5" descr="conceptual_erd_27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24074"/>
            <a:ext cx="7467600" cy="366712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MODELAREA INFORMATICĂ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MO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MODELUL</a:t>
            </a:r>
            <a:r>
              <a:rPr lang="ro-MO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LOGIC</a:t>
            </a:r>
            <a:r>
              <a:rPr lang="ro-MO" dirty="0" smtClean="0">
                <a:solidFill>
                  <a:srgbClr val="FF0000"/>
                </a:solidFill>
              </a:rPr>
              <a:t> </a:t>
            </a:r>
            <a:r>
              <a:rPr lang="ro-MO" b="1" dirty="0" smtClean="0">
                <a:solidFill>
                  <a:srgbClr val="0000CC"/>
                </a:solidFill>
              </a:rPr>
              <a:t>(LOGICĂ -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4038600" cy="3657600"/>
          </a:xfrm>
        </p:spPr>
        <p:txBody>
          <a:bodyPr>
            <a:normAutofit fontScale="25000" lnSpcReduction="20000"/>
          </a:bodyPr>
          <a:lstStyle/>
          <a:p>
            <a:pPr marL="514350" indent="-514350" algn="ctr">
              <a:buNone/>
            </a:pPr>
            <a:r>
              <a:rPr lang="ro-MO" sz="8000" b="1" dirty="0" smtClean="0"/>
              <a:t>FORMULE </a:t>
            </a:r>
          </a:p>
          <a:p>
            <a:pPr marL="514350" indent="-514350" algn="ctr">
              <a:buNone/>
            </a:pPr>
            <a:r>
              <a:rPr lang="ro-MO" sz="8000" b="1" dirty="0" smtClean="0"/>
              <a:t>Legături logice între noșiuni!!</a:t>
            </a:r>
          </a:p>
          <a:p>
            <a:pPr marL="514350" indent="-514350" algn="ctr">
              <a:buNone/>
            </a:pPr>
            <a:r>
              <a:rPr lang="ro-MO" sz="8000" b="1" dirty="0" smtClean="0"/>
              <a:t>Utilizare legități!!</a:t>
            </a:r>
          </a:p>
          <a:p>
            <a:pPr marL="514350" indent="-514350">
              <a:buFont typeface="+mj-lt"/>
              <a:buAutoNum type="arabicPeriod"/>
            </a:pPr>
            <a:endParaRPr lang="ro-MO" sz="5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b="1" dirty="0" err="1" smtClean="0"/>
              <a:t>V</a:t>
            </a:r>
            <a:r>
              <a:rPr lang="en-US" sz="5600" b="1" baseline="-25000" dirty="0" err="1" smtClean="0"/>
              <a:t>con</a:t>
            </a:r>
            <a:r>
              <a:rPr lang="en-US" sz="5600" b="1" dirty="0" smtClean="0"/>
              <a:t> </a:t>
            </a:r>
            <a:r>
              <a:rPr lang="en-US" sz="5600" dirty="0" smtClean="0"/>
              <a:t>= (1/3) * </a:t>
            </a:r>
            <a:r>
              <a:rPr lang="ru-RU" sz="5600" dirty="0" smtClean="0"/>
              <a:t>π</a:t>
            </a:r>
            <a:r>
              <a:rPr lang="en-US" sz="5600" dirty="0" smtClean="0"/>
              <a:t> * (</a:t>
            </a:r>
            <a:r>
              <a:rPr lang="en-US" sz="5600" b="1" dirty="0" smtClean="0"/>
              <a:t>R</a:t>
            </a:r>
            <a:r>
              <a:rPr lang="en-US" sz="5600" dirty="0" smtClean="0"/>
              <a:t>² - (</a:t>
            </a:r>
            <a:r>
              <a:rPr lang="en-US" sz="5600" b="1" dirty="0" smtClean="0"/>
              <a:t>H</a:t>
            </a:r>
            <a:r>
              <a:rPr lang="en-US" sz="5600" dirty="0" smtClean="0"/>
              <a:t> - </a:t>
            </a:r>
            <a:r>
              <a:rPr lang="en-US" sz="5600" b="1" dirty="0" smtClean="0"/>
              <a:t>R</a:t>
            </a:r>
            <a:r>
              <a:rPr lang="en-US" sz="5600" dirty="0" smtClean="0"/>
              <a:t>) ²) * </a:t>
            </a:r>
            <a:r>
              <a:rPr lang="en-US" sz="5600" b="1" dirty="0" smtClean="0"/>
              <a:t>H</a:t>
            </a:r>
            <a:r>
              <a:rPr lang="en-US" sz="5600" dirty="0" smtClean="0"/>
              <a:t>=f(</a:t>
            </a:r>
            <a:r>
              <a:rPr lang="en-US" sz="5600" b="1" dirty="0" smtClean="0"/>
              <a:t>H</a:t>
            </a:r>
            <a:r>
              <a:rPr lang="en-US" sz="5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Pentru</a:t>
            </a:r>
            <a:r>
              <a:rPr lang="en-US" sz="5600" dirty="0" smtClean="0"/>
              <a:t> a </a:t>
            </a:r>
            <a:r>
              <a:rPr lang="en-US" sz="5600" dirty="0" err="1" smtClean="0"/>
              <a:t>găsi</a:t>
            </a:r>
            <a:r>
              <a:rPr lang="en-US" sz="5600" dirty="0" smtClean="0"/>
              <a:t> </a:t>
            </a:r>
            <a:r>
              <a:rPr lang="en-US" sz="5600" dirty="0" err="1" smtClean="0"/>
              <a:t>extremul</a:t>
            </a:r>
            <a:r>
              <a:rPr lang="en-US" sz="5600" dirty="0" smtClean="0"/>
              <a:t>, </a:t>
            </a:r>
            <a:r>
              <a:rPr lang="en-US" sz="5600" dirty="0" err="1" smtClean="0"/>
              <a:t>găsim</a:t>
            </a:r>
            <a:r>
              <a:rPr lang="en-US" sz="5600" dirty="0" smtClean="0"/>
              <a:t> </a:t>
            </a:r>
            <a:r>
              <a:rPr lang="en-US" sz="5600" dirty="0" err="1" smtClean="0"/>
              <a:t>derivata</a:t>
            </a:r>
            <a:r>
              <a:rPr lang="en-US" sz="5600" dirty="0" smtClean="0"/>
              <a:t> </a:t>
            </a:r>
            <a:r>
              <a:rPr lang="en-US" sz="5600" dirty="0" err="1" smtClean="0"/>
              <a:t>volumului</a:t>
            </a:r>
            <a:r>
              <a:rPr lang="en-US" sz="5600" dirty="0" smtClean="0"/>
              <a:t> </a:t>
            </a:r>
            <a:r>
              <a:rPr lang="en-US" sz="5600" dirty="0" err="1" smtClean="0"/>
              <a:t>față</a:t>
            </a:r>
            <a:r>
              <a:rPr lang="en-US" sz="5600" dirty="0" smtClean="0"/>
              <a:t> de </a:t>
            </a:r>
            <a:r>
              <a:rPr lang="en-US" sz="5600" b="1" dirty="0" smtClean="0"/>
              <a:t>H</a:t>
            </a:r>
            <a:r>
              <a:rPr lang="en-US" sz="5600" dirty="0" smtClean="0"/>
              <a:t> </a:t>
            </a:r>
            <a:r>
              <a:rPr lang="en-US" sz="5600" dirty="0" err="1" smtClean="0"/>
              <a:t>și</a:t>
            </a:r>
            <a:r>
              <a:rPr lang="en-US" sz="5600" dirty="0" smtClean="0"/>
              <a:t> o </a:t>
            </a:r>
            <a:r>
              <a:rPr lang="en-US" sz="5600" dirty="0" err="1" smtClean="0"/>
              <a:t>egalăm</a:t>
            </a:r>
            <a:r>
              <a:rPr lang="en-US" sz="5600" dirty="0" smtClean="0"/>
              <a:t> cu zero.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V '(</a:t>
            </a:r>
            <a:r>
              <a:rPr lang="en-US" sz="5600" b="1" dirty="0" smtClean="0"/>
              <a:t>H</a:t>
            </a:r>
            <a:r>
              <a:rPr lang="en-US" sz="5600" dirty="0" smtClean="0"/>
              <a:t>) = (1/3) </a:t>
            </a:r>
            <a:r>
              <a:rPr lang="ru-RU" sz="5600" dirty="0" smtClean="0"/>
              <a:t>π</a:t>
            </a:r>
            <a:r>
              <a:rPr lang="en-US" sz="5600" b="1" dirty="0" smtClean="0"/>
              <a:t>H</a:t>
            </a:r>
            <a:r>
              <a:rPr lang="en-US" sz="5600" dirty="0" smtClean="0"/>
              <a:t> * (4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)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Din </a:t>
            </a:r>
            <a:r>
              <a:rPr lang="en-US" sz="5600" dirty="0" err="1" smtClean="0"/>
              <a:t>această</a:t>
            </a:r>
            <a:r>
              <a:rPr lang="en-US" sz="5600" dirty="0" smtClean="0"/>
              <a:t> </a:t>
            </a:r>
            <a:r>
              <a:rPr lang="en-US" sz="5600" dirty="0" err="1" smtClean="0"/>
              <a:t>relație</a:t>
            </a:r>
            <a:r>
              <a:rPr lang="en-US" sz="5600" dirty="0" smtClean="0"/>
              <a:t> </a:t>
            </a:r>
            <a:r>
              <a:rPr lang="en-US" sz="5600" dirty="0" err="1" smtClean="0"/>
              <a:t>obșinem</a:t>
            </a:r>
            <a:r>
              <a:rPr lang="en-US" sz="5600" dirty="0" smtClean="0"/>
              <a:t> </a:t>
            </a:r>
            <a:r>
              <a:rPr lang="en-US" sz="5600" dirty="0" err="1" smtClean="0"/>
              <a:t>următorul</a:t>
            </a:r>
            <a:r>
              <a:rPr lang="en-US" sz="5600" dirty="0" smtClean="0"/>
              <a:t>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b="1" dirty="0" smtClean="0"/>
              <a:t>H</a:t>
            </a:r>
            <a:r>
              <a:rPr lang="en-US" sz="5600" dirty="0" smtClean="0"/>
              <a:t>=0, nu ne </a:t>
            </a:r>
            <a:r>
              <a:rPr lang="en-US" sz="5600" dirty="0" err="1" smtClean="0"/>
              <a:t>interesează</a:t>
            </a:r>
            <a:endParaRPr lang="en-US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	(4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)=0,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De </a:t>
            </a:r>
            <a:r>
              <a:rPr lang="en-US" sz="5600" dirty="0" err="1" smtClean="0"/>
              <a:t>unde</a:t>
            </a:r>
            <a:r>
              <a:rPr lang="en-US" sz="5600" dirty="0" smtClean="0"/>
              <a:t> </a:t>
            </a:r>
            <a:r>
              <a:rPr lang="en-US" sz="5600" dirty="0" err="1" smtClean="0"/>
              <a:t>obținem</a:t>
            </a:r>
            <a:endParaRPr lang="en-US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600" dirty="0" smtClean="0"/>
              <a:t>4</a:t>
            </a:r>
            <a:r>
              <a:rPr lang="en-US" sz="5600" b="1" dirty="0" smtClean="0"/>
              <a:t>R</a:t>
            </a:r>
            <a:r>
              <a:rPr lang="en-US" sz="5600" dirty="0" smtClean="0"/>
              <a:t> - 3</a:t>
            </a:r>
            <a:r>
              <a:rPr lang="en-US" sz="5600" b="1" dirty="0" smtClean="0"/>
              <a:t>H</a:t>
            </a:r>
            <a:r>
              <a:rPr lang="en-US" sz="5600" dirty="0" smtClean="0"/>
              <a:t> = 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Prin</a:t>
            </a:r>
            <a:r>
              <a:rPr lang="en-US" sz="5600" dirty="0" smtClean="0"/>
              <a:t> </a:t>
            </a:r>
            <a:r>
              <a:rPr lang="en-US" sz="5600" dirty="0" err="1" smtClean="0"/>
              <a:t>urmare</a:t>
            </a:r>
            <a:r>
              <a:rPr lang="en-US" sz="5600" dirty="0" smtClean="0"/>
              <a:t> </a:t>
            </a:r>
            <a:r>
              <a:rPr lang="en-US" sz="5600" dirty="0" err="1" smtClean="0"/>
              <a:t>răspunsul</a:t>
            </a:r>
            <a:r>
              <a:rPr lang="en-US" sz="5600" dirty="0" smtClean="0"/>
              <a:t> </a:t>
            </a:r>
            <a:r>
              <a:rPr lang="en-US" sz="5600" dirty="0" err="1" smtClean="0"/>
              <a:t>este</a:t>
            </a:r>
            <a:r>
              <a:rPr lang="en-US" sz="56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600" dirty="0" err="1" smtClean="0"/>
              <a:t>Conul</a:t>
            </a:r>
            <a:r>
              <a:rPr lang="en-US" sz="5600" dirty="0" smtClean="0"/>
              <a:t>, </a:t>
            </a:r>
            <a:r>
              <a:rPr lang="en-US" sz="5600" dirty="0" err="1" smtClean="0"/>
              <a:t>înălțimea</a:t>
            </a:r>
            <a:r>
              <a:rPr lang="en-US" sz="5600" dirty="0" smtClean="0"/>
              <a:t> </a:t>
            </a:r>
            <a:r>
              <a:rPr lang="en-US" sz="5600" dirty="0" err="1" smtClean="0"/>
              <a:t>căruia</a:t>
            </a:r>
            <a:r>
              <a:rPr lang="en-US" sz="5600" dirty="0" smtClean="0"/>
              <a:t> </a:t>
            </a:r>
            <a:r>
              <a:rPr lang="en-US" sz="5600" b="1" dirty="0" smtClean="0"/>
              <a:t>H</a:t>
            </a:r>
            <a:r>
              <a:rPr lang="en-US" sz="5600" dirty="0" smtClean="0"/>
              <a:t> = (4/3) </a:t>
            </a:r>
            <a:r>
              <a:rPr lang="en-US" sz="5600" b="1" dirty="0" smtClean="0"/>
              <a:t>R</a:t>
            </a:r>
            <a:r>
              <a:rPr lang="en-US" sz="5600" dirty="0" smtClean="0"/>
              <a:t>, are </a:t>
            </a:r>
            <a:r>
              <a:rPr lang="en-US" sz="5600" dirty="0" err="1" smtClean="0"/>
              <a:t>volumul</a:t>
            </a:r>
            <a:r>
              <a:rPr lang="en-US" sz="5600" dirty="0" smtClean="0"/>
              <a:t> maxim.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752600"/>
            <a:ext cx="419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MODELULUI LOGIC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50"/>
                </a:solidFill>
              </a:rPr>
              <a:t>ATUNCI!!!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16002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F0"/>
                </a:solidFill>
              </a:rPr>
              <a:t>ACUM?? AICI CUM??I!!!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6868" name="Picture 4" descr="https://images.visual-paradigm.com/docs/vp_user_guide/11/3563/3564/3573/logical_erd_273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581400"/>
            <a:ext cx="4572000" cy="293370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181600" y="19050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schema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MODELULUI LOGIC</a:t>
            </a:r>
            <a:endParaRPr lang="ro-MO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o-MO" b="1" dirty="0" smtClean="0"/>
              <a:t>Modele speciale de prezentare a legaturilor logice intre noțiuni</a:t>
            </a:r>
          </a:p>
          <a:p>
            <a:pPr lvl="0" algn="ctr">
              <a:spcBef>
                <a:spcPct val="0"/>
              </a:spcBef>
              <a:defRPr/>
            </a:pPr>
            <a:r>
              <a:rPr lang="ro-MO" b="1" dirty="0" smtClean="0"/>
              <a:t>Utilizare legități!!!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URMATORUL PAS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AVEM MODELUL </a:t>
            </a:r>
            <a:r>
              <a:rPr lang="ro-MO" dirty="0" smtClean="0"/>
              <a:t>INFORMATIC</a:t>
            </a:r>
            <a:r>
              <a:rPr lang="en-US" dirty="0" smtClean="0"/>
              <a:t>. </a:t>
            </a:r>
            <a:r>
              <a:rPr lang="ro-MO" dirty="0" smtClean="0"/>
              <a:t>/MC si ML/? AICI SE TERMINA </a:t>
            </a:r>
            <a:r>
              <a:rPr lang="ro-MO" b="1" smtClean="0">
                <a:solidFill>
                  <a:srgbClr val="7030A0"/>
                </a:solidFill>
              </a:rPr>
              <a:t>MODULUL 1 AL CURSULUI!!!</a:t>
            </a:r>
            <a:endParaRPr lang="ro-MO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CE FACEM MAI DEPARTE? </a:t>
            </a:r>
            <a:r>
              <a:rPr lang="ro-MO" dirty="0" smtClean="0"/>
              <a:t> </a:t>
            </a:r>
            <a:r>
              <a:rPr lang="ro-MO" b="1" dirty="0" smtClean="0">
                <a:solidFill>
                  <a:srgbClr val="7030A0"/>
                </a:solidFill>
              </a:rPr>
              <a:t>DE AICI PORNESTE MODULUL 2 AL CURSULUI!</a:t>
            </a:r>
            <a:endParaRPr lang="ro-MO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FACEM APLICATIE PENTRU DIRIJAREA CU PROCESUL? DA!</a:t>
            </a:r>
            <a:r>
              <a:rPr lang="ro-MO" dirty="0" smtClean="0"/>
              <a:t> </a:t>
            </a:r>
          </a:p>
          <a:p>
            <a:r>
              <a:rPr lang="ro-MO" dirty="0" smtClean="0"/>
              <a:t>DAR ÎN ACEST CAZ INTRĂM ÎN ALT </a:t>
            </a:r>
            <a:r>
              <a:rPr lang="ro-MO" b="1" dirty="0" smtClean="0">
                <a:solidFill>
                  <a:srgbClr val="00B050"/>
                </a:solidFill>
              </a:rPr>
              <a:t>DOMENIU DE STUDIU DS </a:t>
            </a:r>
            <a:r>
              <a:rPr lang="ro-MO" b="1" dirty="0" smtClean="0"/>
              <a:t>(crearea unor Aplicații TIC, </a:t>
            </a:r>
            <a:r>
              <a:rPr lang="ro-MO" dirty="0" smtClean="0"/>
              <a:t>Si</a:t>
            </a:r>
            <a:r>
              <a:rPr lang="en-US" dirty="0" smtClean="0"/>
              <a:t>stem </a:t>
            </a:r>
            <a:r>
              <a:rPr lang="ro-MO" dirty="0" smtClean="0"/>
              <a:t>A</a:t>
            </a:r>
            <a:r>
              <a:rPr lang="en-US" dirty="0" err="1" smtClean="0"/>
              <a:t>utomatizat</a:t>
            </a:r>
            <a:r>
              <a:rPr lang="en-US" dirty="0" smtClean="0"/>
              <a:t> de </a:t>
            </a:r>
            <a:r>
              <a:rPr lang="ro-MO" dirty="0" smtClean="0"/>
              <a:t>P</a:t>
            </a:r>
            <a:r>
              <a:rPr lang="en-US" dirty="0" err="1" smtClean="0"/>
              <a:t>relucrare</a:t>
            </a:r>
            <a:r>
              <a:rPr lang="en-US" dirty="0" smtClean="0"/>
              <a:t> a</a:t>
            </a:r>
            <a:r>
              <a:rPr lang="ro-MO" dirty="0" smtClean="0"/>
              <a:t> Datelor (SAPD) ce ține de studenții înrolați la studii la specialitățile DIIS UTM, pentru a facilita și eficientiza procesul decizional al managementului Departamentului.</a:t>
            </a:r>
            <a:r>
              <a:rPr lang="ro-MO" b="1" dirty="0" smtClean="0"/>
              <a:t>)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TRECEM LA PROIECTUL TIC </a:t>
            </a:r>
            <a:r>
              <a:rPr lang="en-US" dirty="0" smtClean="0"/>
              <a:t>(DOAR O PARTE A LUI)</a:t>
            </a:r>
          </a:p>
          <a:p>
            <a:r>
              <a:rPr lang="en-US" dirty="0" smtClean="0"/>
              <a:t>CUM?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MODELUL CONCEPTUAL </a:t>
            </a:r>
            <a:r>
              <a:rPr lang="ro-MO" b="1" dirty="0" smtClean="0">
                <a:solidFill>
                  <a:srgbClr val="FF0000"/>
                </a:solidFill>
              </a:rPr>
              <a:t/>
            </a:r>
            <a:br>
              <a:rPr lang="ro-MO" b="1" dirty="0" smtClean="0">
                <a:solidFill>
                  <a:srgbClr val="FF0000"/>
                </a:solidFill>
              </a:rPr>
            </a:br>
            <a:r>
              <a:rPr lang="ro-MO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AL </a:t>
            </a:r>
            <a:r>
              <a:rPr lang="en-US" dirty="0" smtClean="0">
                <a:solidFill>
                  <a:srgbClr val="FF0000"/>
                </a:solidFill>
              </a:rPr>
              <a:t>PROIECTULUI 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SCHEMA- BLOC</a:t>
            </a:r>
            <a:r>
              <a:rPr lang="ro-MO" dirty="0" smtClean="0"/>
              <a:t>  </a:t>
            </a:r>
            <a:r>
              <a:rPr lang="ro-MO" b="1" dirty="0" smtClean="0">
                <a:solidFill>
                  <a:srgbClr val="0000CC"/>
                </a:solidFill>
              </a:rPr>
              <a:t>(CONCEPTUAL TIC - IV) </a:t>
            </a:r>
            <a:endParaRPr lang="en-US" dirty="0"/>
          </a:p>
        </p:txBody>
      </p:sp>
      <p:pic>
        <p:nvPicPr>
          <p:cNvPr id="4" name="Picture 3" descr="Untitled 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2819400" cy="388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2209800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50"/>
                </a:solidFill>
              </a:rPr>
              <a:t>ATUNCI!!!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2209800"/>
            <a:ext cx="25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O" b="1" dirty="0" smtClean="0">
                <a:solidFill>
                  <a:srgbClr val="00B0F0"/>
                </a:solidFill>
              </a:rPr>
              <a:t>ACUM?? AICI CUM??I!!!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818" name="AutoShape 2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AutoShape 6" descr="CAPITOLUL 1 INTRODUCERE – CONCEPTE DE BAZ Ă PRIVIND SISTEMELE DE BAZE DE  DATE Sistemele de baze de date sunt o componentă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667000"/>
            <a:ext cx="5511338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pic>
        <p:nvPicPr>
          <p:cNvPr id="4" name="Content Placeholder 3" descr="022218_0657_WhatisDataM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629400" cy="2170103"/>
          </a:xfrm>
        </p:spPr>
      </p:pic>
      <p:pic>
        <p:nvPicPr>
          <p:cNvPr id="6" name="Picture 5" descr="022218_0657_WhatisDataM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495800"/>
            <a:ext cx="6934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pic>
        <p:nvPicPr>
          <p:cNvPr id="7" name="Content Placeholder 6" descr="logical_erd_273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4267200" cy="4953000"/>
          </a:xfrm>
        </p:spPr>
      </p:pic>
      <p:pic>
        <p:nvPicPr>
          <p:cNvPr id="8" name="Picture 7" descr="physical_erd_273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600200"/>
            <a:ext cx="41148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MODELUL LOGIC </a:t>
            </a:r>
            <a:r>
              <a:rPr lang="ro-MO" sz="2800" b="1" dirty="0" smtClean="0">
                <a:solidFill>
                  <a:srgbClr val="FF0000"/>
                </a:solidFill>
              </a:rPr>
              <a:t> si FIZIC </a:t>
            </a:r>
            <a:r>
              <a:rPr lang="en-US" sz="2800" b="1" dirty="0" smtClean="0">
                <a:solidFill>
                  <a:srgbClr val="FF0000"/>
                </a:solidFill>
              </a:rPr>
              <a:t>AL </a:t>
            </a:r>
            <a:r>
              <a:rPr lang="ro-MO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PROIECTULUI TIC</a:t>
            </a:r>
            <a:r>
              <a:rPr lang="ro-MO" sz="2800" b="1" dirty="0" smtClean="0">
                <a:solidFill>
                  <a:srgbClr val="FF0000"/>
                </a:solidFill>
              </a:rPr>
              <a:t/>
            </a:r>
            <a:br>
              <a:rPr lang="ro-MO" sz="2800" b="1" dirty="0" smtClean="0">
                <a:solidFill>
                  <a:srgbClr val="FF0000"/>
                </a:solidFill>
              </a:rPr>
            </a:br>
            <a:r>
              <a:rPr lang="ro-MO" sz="2800" b="1" dirty="0" smtClean="0">
                <a:solidFill>
                  <a:srgbClr val="0000CC"/>
                </a:solidFill>
              </a:rPr>
              <a:t> (LOGIC  și FIZIC - V )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MO" b="1" dirty="0" smtClean="0">
                <a:solidFill>
                  <a:srgbClr val="FF0000"/>
                </a:solidFill>
              </a:rPr>
              <a:t>INSTRUMENTE</a:t>
            </a:r>
          </a:p>
          <a:p>
            <a:r>
              <a:rPr lang="ro-MO" dirty="0" smtClean="0"/>
              <a:t>SISTEME DE OPERARE, PLATFORME</a:t>
            </a:r>
          </a:p>
          <a:p>
            <a:r>
              <a:rPr lang="ro-MO" dirty="0" smtClean="0"/>
              <a:t>LIMBAJE DE PROGRAMARE (HTML, CSS, JS, PHP, C#, Python, etc)</a:t>
            </a:r>
          </a:p>
          <a:p>
            <a:r>
              <a:rPr lang="ro-MO" dirty="0" smtClean="0"/>
              <a:t>SISTEME DE GESTIUNE A BD – MySQL</a:t>
            </a:r>
          </a:p>
          <a:p>
            <a:r>
              <a:rPr lang="ro-MO" dirty="0" smtClean="0"/>
              <a:t>SERVERE</a:t>
            </a:r>
          </a:p>
          <a:p>
            <a:r>
              <a:rPr lang="ro-MO" dirty="0" smtClean="0"/>
              <a:t>APLICAȚII DESKTOP SAU APLICAȚII WEB</a:t>
            </a:r>
          </a:p>
          <a:p>
            <a:r>
              <a:rPr lang="ro-MO" dirty="0" smtClean="0"/>
              <a:t>ETC...</a:t>
            </a:r>
          </a:p>
          <a:p>
            <a:endParaRPr lang="ro-MO" dirty="0" smtClean="0"/>
          </a:p>
          <a:p>
            <a:endParaRPr lang="ro-M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296400" cy="1143000"/>
          </a:xfrm>
        </p:spPr>
        <p:txBody>
          <a:bodyPr>
            <a:noAutofit/>
          </a:bodyPr>
          <a:lstStyle/>
          <a:p>
            <a:r>
              <a:rPr lang="ro-MO" sz="3200" b="1" dirty="0" smtClean="0">
                <a:solidFill>
                  <a:srgbClr val="FF0000"/>
                </a:solidFill>
              </a:rPr>
              <a:t>TESTAREA MODELULUI LOGIC ȘI LANSAREA LUI ÎN LUCRU </a:t>
            </a:r>
            <a:r>
              <a:rPr lang="ro-MO" sz="3200" dirty="0" smtClean="0"/>
              <a:t/>
            </a:r>
            <a:br>
              <a:rPr lang="ro-MO" sz="3200" dirty="0" smtClean="0"/>
            </a:br>
            <a:r>
              <a:rPr lang="ro-MO" sz="3200" b="1" dirty="0" smtClean="0">
                <a:solidFill>
                  <a:srgbClr val="0000CC"/>
                </a:solidFill>
              </a:rPr>
              <a:t>(LANSAREA  SOLUȚIEI  PROIECTULUI TIC - VI)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MO" dirty="0" smtClean="0"/>
              <a:t>TESTAREA SI LANSAREA IN LUCRU</a:t>
            </a:r>
          </a:p>
          <a:p>
            <a:r>
              <a:rPr lang="ro-MO" b="1" dirty="0" smtClean="0">
                <a:solidFill>
                  <a:srgbClr val="FF0000"/>
                </a:solidFill>
              </a:rPr>
              <a:t>RECAPITULARE... </a:t>
            </a:r>
          </a:p>
          <a:p>
            <a:r>
              <a:rPr lang="ro-MO" dirty="0" smtClean="0"/>
              <a:t>DISPUNEM DE CUNOȘTINȚE PENTRU A MODELAREA INFORMATICĂ? </a:t>
            </a:r>
            <a:r>
              <a:rPr lang="ro-MO" b="1" dirty="0" smtClean="0">
                <a:solidFill>
                  <a:srgbClr val="FF0000"/>
                </a:solidFill>
              </a:rPr>
              <a:t>NU!!</a:t>
            </a:r>
          </a:p>
          <a:p>
            <a:r>
              <a:rPr lang="ro-MO" dirty="0" smtClean="0"/>
              <a:t>PENTRU MODELAREA MATEMATICĂ AM AVUT NEVOIE DE 10 ANI DE SCOALA, LICEE? </a:t>
            </a:r>
          </a:p>
          <a:p>
            <a:r>
              <a:rPr lang="ro-MO" b="1" dirty="0" smtClean="0">
                <a:solidFill>
                  <a:srgbClr val="00B050"/>
                </a:solidFill>
              </a:rPr>
              <a:t>ÎN CAZUL MODELĂRII INFORMATICE VOM AVEA NEVOIE DE UN SEMESTRU, DE </a:t>
            </a:r>
            <a:r>
              <a:rPr lang="ro-MO" b="1" dirty="0" smtClean="0">
                <a:solidFill>
                  <a:srgbClr val="FF0000"/>
                </a:solidFill>
              </a:rPr>
              <a:t>30</a:t>
            </a:r>
            <a:r>
              <a:rPr lang="ro-MO" b="1" dirty="0" smtClean="0">
                <a:solidFill>
                  <a:srgbClr val="00B050"/>
                </a:solidFill>
              </a:rPr>
              <a:t> ORE CURS, </a:t>
            </a:r>
            <a:r>
              <a:rPr lang="ro-MO" b="1" dirty="0" smtClean="0">
                <a:solidFill>
                  <a:srgbClr val="FF0000"/>
                </a:solidFill>
              </a:rPr>
              <a:t>15/30</a:t>
            </a:r>
            <a:r>
              <a:rPr lang="ro-MO" b="1" dirty="0" smtClean="0">
                <a:solidFill>
                  <a:srgbClr val="00B050"/>
                </a:solidFill>
              </a:rPr>
              <a:t> </a:t>
            </a:r>
            <a:r>
              <a:rPr lang="ro-MO" b="1" dirty="0" smtClean="0">
                <a:solidFill>
                  <a:srgbClr val="00B050"/>
                </a:solidFill>
              </a:rPr>
              <a:t>ORE LAB SI </a:t>
            </a:r>
            <a:r>
              <a:rPr lang="ro-MO" b="1" dirty="0" smtClean="0">
                <a:solidFill>
                  <a:srgbClr val="FF0000"/>
                </a:solidFill>
              </a:rPr>
              <a:t>15</a:t>
            </a:r>
            <a:r>
              <a:rPr lang="ro-MO" b="1" dirty="0" smtClean="0">
                <a:solidFill>
                  <a:srgbClr val="00B050"/>
                </a:solidFill>
              </a:rPr>
              <a:t> ORE PRACTICĂ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procesul</a:t>
            </a:r>
            <a:r>
              <a:rPr lang="en-US" dirty="0" smtClean="0"/>
              <a:t> de </a:t>
            </a:r>
            <a:r>
              <a:rPr lang="en-US" dirty="0" err="1" smtClean="0"/>
              <a:t>modelare</a:t>
            </a:r>
            <a:r>
              <a:rPr lang="en-US" dirty="0" smtClean="0"/>
              <a:t> </a:t>
            </a:r>
            <a:r>
              <a:rPr lang="en-US" dirty="0" err="1" smtClean="0"/>
              <a:t>urmează</a:t>
            </a:r>
            <a:r>
              <a:rPr lang="en-US" dirty="0" smtClean="0"/>
              <a:t>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luate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</a:t>
            </a:r>
            <a:r>
              <a:rPr lang="en-US" dirty="0" err="1" smtClean="0"/>
              <a:t>următoarele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4 </a:t>
            </a:r>
            <a:r>
              <a:rPr lang="en-US" b="1" i="1" dirty="0" err="1" smtClean="0">
                <a:solidFill>
                  <a:srgbClr val="FF0000"/>
                </a:solidFill>
              </a:rPr>
              <a:t>chestiuni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1. </a:t>
            </a:r>
            <a:r>
              <a:rPr lang="en-US" b="1" i="1" dirty="0" err="1" smtClean="0"/>
              <a:t>Modelul</a:t>
            </a:r>
            <a:r>
              <a:rPr lang="en-US" b="1" i="1" dirty="0" smtClean="0"/>
              <a:t> </a:t>
            </a:r>
            <a:r>
              <a:rPr lang="en-US" b="1" i="1" dirty="0" err="1" smtClean="0"/>
              <a:t>urmează</a:t>
            </a:r>
            <a:r>
              <a:rPr lang="en-US" b="1" i="1" dirty="0" smtClean="0"/>
              <a:t> </a:t>
            </a:r>
            <a:r>
              <a:rPr lang="en-US" b="1" i="1" dirty="0" err="1" smtClean="0"/>
              <a:t>să</a:t>
            </a:r>
            <a:r>
              <a:rPr lang="en-US" b="1" i="1" dirty="0" smtClean="0"/>
              <a:t> fie </a:t>
            </a:r>
            <a:r>
              <a:rPr lang="en-US" b="1" i="1" dirty="0" err="1" smtClean="0">
                <a:solidFill>
                  <a:srgbClr val="00B050"/>
                </a:solidFill>
              </a:rPr>
              <a:t>prezentat</a:t>
            </a:r>
            <a:r>
              <a:rPr lang="en-US" b="1" i="1" dirty="0" smtClean="0">
                <a:solidFill>
                  <a:srgbClr val="00B050"/>
                </a:solidFill>
              </a:rPr>
              <a:t> cu </a:t>
            </a:r>
            <a:r>
              <a:rPr lang="en-US" b="1" i="1" dirty="0" err="1" smtClean="0">
                <a:solidFill>
                  <a:srgbClr val="00B050"/>
                </a:solidFill>
              </a:rPr>
              <a:t>claritate</a:t>
            </a:r>
            <a:r>
              <a:rPr lang="en-US" b="1" i="1" dirty="0" smtClean="0"/>
              <a:t>, </a:t>
            </a:r>
            <a:r>
              <a:rPr lang="en-US" b="1" i="1" dirty="0" err="1" smtClean="0"/>
              <a:t>dacă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este</a:t>
            </a:r>
            <a:r>
              <a:rPr lang="en-US" b="1" i="1" dirty="0" smtClean="0"/>
              <a:t> </a:t>
            </a:r>
            <a:r>
              <a:rPr lang="en-US" b="1" i="1" dirty="0" err="1" smtClean="0"/>
              <a:t>vorba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modul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prezentare</a:t>
            </a:r>
            <a:r>
              <a:rPr lang="en-US" b="1" i="1" dirty="0" smtClean="0"/>
              <a:t> a </a:t>
            </a:r>
            <a:r>
              <a:rPr lang="en-US" b="1" i="1" dirty="0" err="1" smtClean="0"/>
              <a:t>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și</a:t>
            </a:r>
            <a:r>
              <a:rPr lang="en-US" b="1" i="1" dirty="0" smtClean="0"/>
              <a:t> a </a:t>
            </a:r>
            <a:r>
              <a:rPr lang="en-US" b="1" i="1" dirty="0" err="1" smtClean="0"/>
              <a:t>scopului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acestuia</a:t>
            </a:r>
            <a:r>
              <a:rPr lang="en-US" b="1" i="1" dirty="0" smtClean="0"/>
              <a:t>:</a:t>
            </a:r>
            <a:r>
              <a:rPr lang="en-US" i="1" dirty="0" smtClean="0"/>
              <a:t> </a:t>
            </a:r>
            <a:r>
              <a:rPr lang="en-US" dirty="0" err="1" smtClean="0"/>
              <a:t>beneficiarii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-l </a:t>
            </a:r>
            <a:r>
              <a:rPr lang="en-US" dirty="0" err="1" smtClean="0"/>
              <a:t>înțeleagă</a:t>
            </a:r>
            <a:r>
              <a:rPr lang="en-US" dirty="0" smtClean="0"/>
              <a:t> ca </a:t>
            </a:r>
            <a:r>
              <a:rPr lang="en-US" dirty="0" err="1" smtClean="0"/>
              <a:t>pe</a:t>
            </a:r>
            <a:r>
              <a:rPr lang="en-US" dirty="0" smtClean="0"/>
              <a:t> un </a:t>
            </a:r>
            <a:r>
              <a:rPr lang="en-US" dirty="0" err="1" smtClean="0"/>
              <a:t>ghid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implementare</a:t>
            </a:r>
            <a:r>
              <a:rPr lang="en-US" dirty="0" smtClean="0"/>
              <a:t>.  </a:t>
            </a:r>
            <a:r>
              <a:rPr lang="en-US" i="1" dirty="0" smtClean="0"/>
              <a:t>(</a:t>
            </a:r>
            <a:r>
              <a:rPr lang="en-US" i="1" dirty="0" err="1" smtClean="0"/>
              <a:t>realizare</a:t>
            </a:r>
            <a:r>
              <a:rPr lang="en-US" i="1" dirty="0" smtClean="0"/>
              <a:t> </a:t>
            </a:r>
            <a:r>
              <a:rPr lang="en-US" i="1" dirty="0" err="1" smtClean="0"/>
              <a:t>produs</a:t>
            </a:r>
            <a:r>
              <a:rPr lang="en-US" i="1" dirty="0" smtClean="0"/>
              <a:t>/</a:t>
            </a:r>
            <a:r>
              <a:rPr lang="en-US" i="1" dirty="0" err="1" smtClean="0"/>
              <a:t>serviciu</a:t>
            </a:r>
            <a:r>
              <a:rPr lang="en-US" i="1" dirty="0" smtClean="0"/>
              <a:t>, design, </a:t>
            </a:r>
            <a:r>
              <a:rPr lang="en-US" i="1" dirty="0" err="1" smtClean="0"/>
              <a:t>programare</a:t>
            </a:r>
            <a:r>
              <a:rPr lang="en-US" i="1" dirty="0" smtClean="0"/>
              <a:t> etc.)  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i="1" dirty="0" err="1" smtClean="0"/>
              <a:t>Modelul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este</a:t>
            </a:r>
            <a:r>
              <a:rPr lang="en-US" b="1" i="1" dirty="0" smtClean="0"/>
              <a:t> o </a:t>
            </a:r>
            <a:r>
              <a:rPr lang="en-US" b="1" i="1" dirty="0" err="1" smtClean="0"/>
              <a:t>abstractizare</a:t>
            </a:r>
            <a:r>
              <a:rPr lang="en-US" b="1" i="1" dirty="0" smtClean="0"/>
              <a:t>:</a:t>
            </a:r>
            <a:r>
              <a:rPr lang="en-US" i="1" dirty="0" smtClean="0"/>
              <a:t> </a:t>
            </a:r>
            <a:r>
              <a:rPr lang="en-US" dirty="0" err="1" smtClean="0"/>
              <a:t>deci</a:t>
            </a:r>
            <a:r>
              <a:rPr lang="en-US" dirty="0" smtClean="0"/>
              <a:t>,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b="1" i="1" dirty="0" err="1" smtClean="0">
                <a:solidFill>
                  <a:srgbClr val="00B050"/>
                </a:solidFill>
              </a:rPr>
              <a:t>clar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ro-MO" b="1" i="1" dirty="0" smtClean="0">
                <a:solidFill>
                  <a:srgbClr val="00B050"/>
                </a:solidFill>
              </a:rPr>
              <a:t>prezentat</a:t>
            </a:r>
            <a:r>
              <a:rPr lang="ro-MO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nivelul</a:t>
            </a:r>
            <a:r>
              <a:rPr lang="en-US" dirty="0" smtClean="0"/>
              <a:t>/</a:t>
            </a:r>
            <a:r>
              <a:rPr lang="en-US" dirty="0" err="1" smtClean="0"/>
              <a:t>gradul</a:t>
            </a:r>
            <a:r>
              <a:rPr lang="en-US" dirty="0" smtClean="0"/>
              <a:t> de </a:t>
            </a:r>
            <a:r>
              <a:rPr lang="en-US" dirty="0" err="1" smtClean="0"/>
              <a:t>abstractizare</a:t>
            </a:r>
            <a:r>
              <a:rPr lang="en-US" dirty="0" smtClean="0"/>
              <a:t> (</a:t>
            </a:r>
            <a:r>
              <a:rPr lang="en-US" b="1" i="1" dirty="0" err="1" smtClean="0">
                <a:solidFill>
                  <a:srgbClr val="FF0000"/>
                </a:solidFill>
              </a:rPr>
              <a:t>cât</a:t>
            </a:r>
            <a:r>
              <a:rPr lang="en-US" b="1" i="1" dirty="0" smtClean="0">
                <a:solidFill>
                  <a:srgbClr val="FF0000"/>
                </a:solidFill>
              </a:rPr>
              <a:t> de </a:t>
            </a:r>
            <a:r>
              <a:rPr lang="en-US" b="1" i="1" dirty="0" err="1" smtClean="0">
                <a:solidFill>
                  <a:srgbClr val="FF0000"/>
                </a:solidFill>
              </a:rPr>
              <a:t>detaliat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reprezentat</a:t>
            </a:r>
            <a:r>
              <a:rPr lang="en-US" dirty="0" smtClean="0"/>
              <a:t>, cite </a:t>
            </a:r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conține</a:t>
            </a:r>
            <a:r>
              <a:rPr lang="en-US" dirty="0" smtClean="0"/>
              <a:t>, </a:t>
            </a:r>
            <a:r>
              <a:rPr lang="en-US" dirty="0" err="1" smtClean="0"/>
              <a:t>cît</a:t>
            </a:r>
            <a:r>
              <a:rPr lang="en-US" dirty="0" smtClean="0"/>
              <a:t> de </a:t>
            </a:r>
            <a:r>
              <a:rPr lang="en-US" dirty="0" err="1" smtClean="0"/>
              <a:t>profund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867399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3. </a:t>
            </a:r>
            <a:r>
              <a:rPr lang="en-US" sz="3600" b="1" i="1" dirty="0" err="1" smtClean="0"/>
              <a:t>Modelul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trebuie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să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aibă</a:t>
            </a:r>
            <a:r>
              <a:rPr lang="en-US" sz="3600" b="1" i="1" dirty="0" smtClean="0"/>
              <a:t> un </a:t>
            </a:r>
            <a:r>
              <a:rPr lang="en-US" sz="3600" b="1" i="1" dirty="0" err="1" smtClean="0"/>
              <a:t>scop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bine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definit</a:t>
            </a:r>
            <a:r>
              <a:rPr lang="en-US" sz="3600" b="1" i="1" dirty="0" smtClean="0"/>
              <a:t>: </a:t>
            </a:r>
            <a:r>
              <a:rPr lang="en-US" sz="3600" dirty="0" err="1" smtClean="0"/>
              <a:t>în</a:t>
            </a:r>
            <a:r>
              <a:rPr lang="en-US" sz="3600" dirty="0" smtClean="0"/>
              <a:t> model </a:t>
            </a:r>
            <a:r>
              <a:rPr lang="en-US" sz="3600" dirty="0" err="1" smtClean="0"/>
              <a:t>urmează</a:t>
            </a:r>
            <a:r>
              <a:rPr lang="en-US" sz="3600" dirty="0" smtClean="0"/>
              <a:t> </a:t>
            </a:r>
            <a:r>
              <a:rPr lang="en-US" sz="3600" dirty="0" err="1" smtClean="0"/>
              <a:t>întotdeauna</a:t>
            </a:r>
            <a:r>
              <a:rPr lang="en-US" sz="3600" dirty="0" smtClean="0"/>
              <a:t> </a:t>
            </a:r>
            <a:r>
              <a:rPr lang="en-US" sz="3600" dirty="0" err="1" smtClean="0"/>
              <a:t>să</a:t>
            </a:r>
            <a:r>
              <a:rPr lang="en-US" sz="3600" dirty="0" smtClean="0"/>
              <a:t> fie </a:t>
            </a:r>
            <a:r>
              <a:rPr lang="en-US" sz="3600" dirty="0" err="1" smtClean="0"/>
              <a:t>prezentat</a:t>
            </a:r>
            <a:r>
              <a:rPr lang="en-US" sz="3600" dirty="0" smtClean="0"/>
              <a:t> </a:t>
            </a:r>
            <a:r>
              <a:rPr lang="en-US" sz="3600" dirty="0" err="1" smtClean="0"/>
              <a:t>în</a:t>
            </a:r>
            <a:r>
              <a:rPr lang="en-US" sz="3600" dirty="0" smtClean="0"/>
              <a:t> </a:t>
            </a:r>
            <a:r>
              <a:rPr lang="en-US" sz="3600" b="1" i="1" dirty="0" smtClean="0"/>
              <a:t>mod explicit/</a:t>
            </a:r>
            <a:r>
              <a:rPr lang="en-US" sz="3600" b="1" i="1" dirty="0" err="1" smtClean="0"/>
              <a:t>clar</a:t>
            </a:r>
            <a:r>
              <a:rPr lang="en-US" sz="3600" dirty="0" smtClean="0"/>
              <a:t> (nu implicit, </a:t>
            </a:r>
            <a:r>
              <a:rPr lang="en-US" sz="3600" dirty="0" err="1" smtClean="0"/>
              <a:t>ascuns</a:t>
            </a:r>
            <a:r>
              <a:rPr lang="en-US" sz="3600" dirty="0" smtClean="0"/>
              <a:t>) </a:t>
            </a:r>
            <a:r>
              <a:rPr lang="en-US" sz="3600" dirty="0" err="1" smtClean="0"/>
              <a:t>despre</a:t>
            </a:r>
            <a:r>
              <a:rPr lang="en-US" sz="3600" dirty="0" smtClean="0"/>
              <a:t> </a:t>
            </a:r>
            <a:r>
              <a:rPr lang="en-US" sz="3600" dirty="0" err="1" smtClean="0"/>
              <a:t>ceea</a:t>
            </a:r>
            <a:r>
              <a:rPr lang="en-US" sz="3600" dirty="0" smtClean="0"/>
              <a:t> </a:t>
            </a:r>
            <a:r>
              <a:rPr lang="en-US" sz="3600" dirty="0" err="1" smtClean="0"/>
              <a:t>ce</a:t>
            </a:r>
            <a:r>
              <a:rPr lang="en-US" sz="3600" dirty="0" smtClean="0"/>
              <a:t> se </a:t>
            </a:r>
            <a:r>
              <a:rPr lang="en-US" sz="3600" dirty="0" err="1" smtClean="0"/>
              <a:t>încearcă</a:t>
            </a:r>
            <a:r>
              <a:rPr lang="en-US" sz="3600" dirty="0" smtClean="0"/>
              <a:t> a </a:t>
            </a:r>
            <a:r>
              <a:rPr lang="en-US" sz="3600" dirty="0" err="1" smtClean="0"/>
              <a:t>fi</a:t>
            </a:r>
            <a:r>
              <a:rPr lang="en-US" sz="3600" dirty="0" smtClean="0"/>
              <a:t> </a:t>
            </a:r>
            <a:r>
              <a:rPr lang="en-US" sz="3600" dirty="0" err="1" smtClean="0"/>
              <a:t>explicat</a:t>
            </a:r>
            <a:r>
              <a:rPr lang="en-US" sz="3600" dirty="0" smtClean="0"/>
              <a:t>, </a:t>
            </a:r>
            <a:r>
              <a:rPr lang="en-US" sz="3600" dirty="0" err="1" smtClean="0"/>
              <a:t>descrie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prezentat</a:t>
            </a:r>
            <a:r>
              <a:rPr lang="en-US" sz="3600" dirty="0" smtClean="0"/>
              <a:t>. </a:t>
            </a:r>
            <a:r>
              <a:rPr lang="en-US" sz="3600" b="1" i="1" dirty="0" smtClean="0"/>
              <a:t>Un model </a:t>
            </a:r>
            <a:r>
              <a:rPr lang="en-US" sz="3600" b="1" i="1" dirty="0" err="1" smtClean="0"/>
              <a:t>prezintă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relații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și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dependențe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între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elementele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cheie</a:t>
            </a:r>
            <a:r>
              <a:rPr lang="en-US" sz="3600" dirty="0" smtClean="0"/>
              <a:t>, care </a:t>
            </a:r>
            <a:r>
              <a:rPr lang="en-US" sz="3600" dirty="0" err="1" smtClean="0"/>
              <a:t>sunt</a:t>
            </a:r>
            <a:r>
              <a:rPr lang="en-US" sz="3600" dirty="0" smtClean="0"/>
              <a:t> </a:t>
            </a:r>
            <a:r>
              <a:rPr lang="en-US" sz="3600" dirty="0" err="1" smtClean="0"/>
              <a:t>părți</a:t>
            </a:r>
            <a:r>
              <a:rPr lang="en-US" sz="3600" dirty="0" smtClean="0"/>
              <a:t> </a:t>
            </a:r>
            <a:r>
              <a:rPr lang="en-US" sz="3600" dirty="0" err="1" smtClean="0"/>
              <a:t>componente</a:t>
            </a:r>
            <a:r>
              <a:rPr lang="en-US" sz="3600" dirty="0" smtClean="0"/>
              <a:t> ale </a:t>
            </a:r>
            <a:r>
              <a:rPr lang="en-US" sz="3600" dirty="0" err="1" smtClean="0"/>
              <a:t>unui</a:t>
            </a:r>
            <a:r>
              <a:rPr lang="en-US" sz="3600" dirty="0" smtClean="0"/>
              <a:t> </a:t>
            </a:r>
            <a:r>
              <a:rPr lang="en-US" sz="3600" b="1" i="1" dirty="0" err="1" smtClean="0"/>
              <a:t>domeniu</a:t>
            </a:r>
            <a:r>
              <a:rPr lang="en-US" sz="3600" b="1" i="1" dirty="0" smtClean="0"/>
              <a:t> problematic</a:t>
            </a:r>
            <a:r>
              <a:rPr lang="en-US" sz="3600" dirty="0" smtClean="0"/>
              <a:t>, </a:t>
            </a:r>
            <a:r>
              <a:rPr lang="en-US" sz="3600" dirty="0" err="1" smtClean="0"/>
              <a:t>dar</a:t>
            </a:r>
            <a:r>
              <a:rPr lang="en-US" sz="3600" dirty="0" smtClean="0"/>
              <a:t> nu </a:t>
            </a:r>
            <a:r>
              <a:rPr lang="en-US" sz="3600" dirty="0" err="1" smtClean="0"/>
              <a:t>componența</a:t>
            </a:r>
            <a:r>
              <a:rPr lang="en-US" sz="3600" dirty="0" smtClean="0"/>
              <a:t> </a:t>
            </a:r>
            <a:r>
              <a:rPr lang="en-US" sz="3600" dirty="0" err="1" smtClean="0"/>
              <a:t>lor</a:t>
            </a:r>
            <a:r>
              <a:rPr lang="en-US" sz="3600" dirty="0" smtClean="0"/>
              <a:t> </a:t>
            </a:r>
            <a:r>
              <a:rPr lang="en-US" sz="3600" dirty="0" err="1" smtClean="0"/>
              <a:t>detaliată</a:t>
            </a:r>
            <a:r>
              <a:rPr lang="en-US" sz="3600" dirty="0" smtClean="0"/>
              <a:t>, </a:t>
            </a:r>
            <a:r>
              <a:rPr lang="en-US" sz="3600" dirty="0" err="1" smtClean="0"/>
              <a:t>reprezintând</a:t>
            </a:r>
            <a:r>
              <a:rPr lang="en-US" sz="3600" dirty="0" smtClean="0"/>
              <a:t>/</a:t>
            </a:r>
            <a:r>
              <a:rPr lang="en-US" sz="3600" dirty="0" err="1" smtClean="0"/>
              <a:t>ilustrînd</a:t>
            </a:r>
            <a:r>
              <a:rPr lang="en-US" sz="3600" dirty="0" smtClean="0"/>
              <a:t> de </a:t>
            </a:r>
            <a:r>
              <a:rPr lang="en-US" sz="3600" dirty="0" err="1" smtClean="0"/>
              <a:t>asemenea</a:t>
            </a:r>
            <a:r>
              <a:rPr lang="en-US" sz="3600" dirty="0" smtClean="0"/>
              <a:t> </a:t>
            </a:r>
            <a:r>
              <a:rPr lang="en-US" sz="3600" dirty="0" err="1" smtClean="0"/>
              <a:t>și</a:t>
            </a:r>
            <a:r>
              <a:rPr lang="en-US" sz="3600" dirty="0" smtClean="0"/>
              <a:t> aria </a:t>
            </a:r>
            <a:r>
              <a:rPr lang="en-US" sz="3600" dirty="0" err="1" smtClean="0"/>
              <a:t>lui</a:t>
            </a:r>
            <a:r>
              <a:rPr lang="en-US" sz="3600" dirty="0" smtClean="0"/>
              <a:t> de </a:t>
            </a:r>
            <a:r>
              <a:rPr lang="en-US" sz="3600" dirty="0" err="1" smtClean="0"/>
              <a:t>acțiune</a:t>
            </a:r>
            <a:r>
              <a:rPr lang="en-US" sz="3600" dirty="0" smtClean="0"/>
              <a:t>. </a:t>
            </a:r>
            <a:r>
              <a:rPr lang="en-US" sz="3600" dirty="0" err="1" smtClean="0"/>
              <a:t>Prin</a:t>
            </a:r>
            <a:r>
              <a:rPr lang="en-US" sz="3600" dirty="0" smtClean="0"/>
              <a:t> </a:t>
            </a:r>
            <a:r>
              <a:rPr lang="en-US" sz="3600" dirty="0" err="1" smtClean="0"/>
              <a:t>urmare</a:t>
            </a:r>
            <a:r>
              <a:rPr lang="en-US" sz="3600" dirty="0" smtClean="0"/>
              <a:t>, pot </a:t>
            </a:r>
            <a:r>
              <a:rPr lang="en-US" sz="3600" dirty="0" err="1" smtClean="0"/>
              <a:t>fi</a:t>
            </a:r>
            <a:r>
              <a:rPr lang="en-US" sz="3600" dirty="0" smtClean="0"/>
              <a:t> </a:t>
            </a:r>
            <a:r>
              <a:rPr lang="en-US" sz="3600" dirty="0" err="1" smtClean="0"/>
              <a:t>mixate</a:t>
            </a:r>
            <a:r>
              <a:rPr lang="en-US" sz="3600" dirty="0" smtClean="0"/>
              <a:t> </a:t>
            </a:r>
            <a:r>
              <a:rPr lang="en-US" sz="3600" dirty="0" err="1" smtClean="0"/>
              <a:t>procese</a:t>
            </a:r>
            <a:r>
              <a:rPr lang="en-US" sz="3600" dirty="0" smtClean="0"/>
              <a:t>, </a:t>
            </a:r>
            <a:r>
              <a:rPr lang="en-US" sz="3600" dirty="0" err="1" smtClean="0"/>
              <a:t>fluxuri</a:t>
            </a:r>
            <a:r>
              <a:rPr lang="en-US" sz="3600" dirty="0" smtClean="0"/>
              <a:t> de date, </a:t>
            </a:r>
            <a:r>
              <a:rPr lang="en-US" sz="3600" dirty="0" err="1" smtClean="0"/>
              <a:t>părți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interesate</a:t>
            </a:r>
            <a:r>
              <a:rPr lang="en-US" sz="3600" dirty="0" smtClean="0"/>
              <a:t> </a:t>
            </a:r>
            <a:r>
              <a:rPr lang="en-US" sz="3600" dirty="0" err="1" smtClean="0"/>
              <a:t>și</a:t>
            </a:r>
            <a:r>
              <a:rPr lang="en-US" sz="3600" dirty="0" smtClean="0"/>
              <a:t> </a:t>
            </a:r>
            <a:r>
              <a:rPr lang="en-US" sz="3600" dirty="0" err="1" smtClean="0"/>
              <a:t>aplicații</a:t>
            </a:r>
            <a:r>
              <a:rPr lang="en-US" sz="3600" dirty="0" smtClean="0"/>
              <a:t>. </a:t>
            </a:r>
            <a:r>
              <a:rPr lang="en-US" sz="3600" b="1" i="1" dirty="0" err="1" smtClean="0"/>
              <a:t>Când</a:t>
            </a:r>
            <a:r>
              <a:rPr lang="en-US" sz="3600" b="1" i="1" dirty="0" smtClean="0"/>
              <a:t> se </a:t>
            </a:r>
            <a:r>
              <a:rPr lang="en-US" sz="3600" b="1" i="1" dirty="0" err="1" smtClean="0"/>
              <a:t>efectuiază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modelarea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în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detalii</a:t>
            </a:r>
            <a:r>
              <a:rPr lang="en-US" sz="3600" b="1" i="1" dirty="0" smtClean="0"/>
              <a:t>, </a:t>
            </a:r>
            <a:r>
              <a:rPr lang="en-US" sz="3600" b="1" i="1" dirty="0" err="1" smtClean="0"/>
              <a:t>este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bine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să</a:t>
            </a:r>
            <a:r>
              <a:rPr lang="en-US" sz="3600" b="1" i="1" dirty="0" smtClean="0"/>
              <a:t> se </a:t>
            </a:r>
            <a:r>
              <a:rPr lang="en-US" sz="3600" b="1" i="1" dirty="0" err="1" smtClean="0"/>
              <a:t>concentreze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doar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pe</a:t>
            </a:r>
            <a:r>
              <a:rPr lang="en-US" sz="3600" b="1" i="1" dirty="0" smtClean="0"/>
              <a:t> un </a:t>
            </a:r>
            <a:r>
              <a:rPr lang="en-US" sz="3600" b="1" i="1" dirty="0" err="1" smtClean="0"/>
              <a:t>singur</a:t>
            </a:r>
            <a:r>
              <a:rPr lang="en-US" sz="3600" b="1" i="1" dirty="0" smtClean="0"/>
              <a:t> aspect: </a:t>
            </a:r>
            <a:r>
              <a:rPr lang="en-US" sz="3600" dirty="0" smtClean="0"/>
              <a:t>fie se </a:t>
            </a:r>
            <a:r>
              <a:rPr lang="en-US" sz="3600" dirty="0" err="1" smtClean="0"/>
              <a:t>prezintă</a:t>
            </a:r>
            <a:r>
              <a:rPr lang="en-US" sz="3600" dirty="0" smtClean="0"/>
              <a:t> </a:t>
            </a:r>
            <a:r>
              <a:rPr lang="en-US" sz="3600" dirty="0" err="1" smtClean="0"/>
              <a:t>relații</a:t>
            </a:r>
            <a:r>
              <a:rPr lang="en-US" sz="3600" dirty="0" smtClean="0"/>
              <a:t> </a:t>
            </a:r>
            <a:r>
              <a:rPr lang="en-US" sz="3600" dirty="0" err="1" smtClean="0"/>
              <a:t>statice</a:t>
            </a:r>
            <a:r>
              <a:rPr lang="en-US" sz="3600" dirty="0" smtClean="0"/>
              <a:t> </a:t>
            </a:r>
            <a:r>
              <a:rPr lang="en-US" sz="3600" dirty="0" err="1" smtClean="0"/>
              <a:t>între</a:t>
            </a:r>
            <a:r>
              <a:rPr lang="en-US" sz="3600" dirty="0" smtClean="0"/>
              <a:t> </a:t>
            </a:r>
            <a:r>
              <a:rPr lang="en-US" sz="3600" dirty="0" err="1" smtClean="0"/>
              <a:t>obiecte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diferitele</a:t>
            </a:r>
            <a:r>
              <a:rPr lang="en-US" sz="3600" dirty="0" smtClean="0"/>
              <a:t> </a:t>
            </a:r>
            <a:r>
              <a:rPr lang="en-US" sz="3600" dirty="0" err="1" smtClean="0"/>
              <a:t>stări</a:t>
            </a:r>
            <a:r>
              <a:rPr lang="en-US" sz="3600" dirty="0" smtClean="0"/>
              <a:t> ale </a:t>
            </a:r>
            <a:r>
              <a:rPr lang="en-US" sz="3600" dirty="0" err="1" smtClean="0"/>
              <a:t>sistemului</a:t>
            </a:r>
            <a:r>
              <a:rPr lang="en-US" sz="3600" dirty="0" smtClean="0"/>
              <a:t> de-a </a:t>
            </a:r>
            <a:r>
              <a:rPr lang="en-US" sz="3600" dirty="0" err="1" smtClean="0"/>
              <a:t>lungul</a:t>
            </a:r>
            <a:r>
              <a:rPr lang="en-US" sz="3600" dirty="0" smtClean="0"/>
              <a:t> </a:t>
            </a:r>
            <a:r>
              <a:rPr lang="en-US" sz="3600" dirty="0" err="1" smtClean="0"/>
              <a:t>timpului</a:t>
            </a:r>
            <a:r>
              <a:rPr lang="en-US" sz="3600" dirty="0" smtClean="0"/>
              <a:t>, </a:t>
            </a:r>
            <a:r>
              <a:rPr lang="ro-MO" sz="3600" dirty="0" smtClean="0"/>
              <a:t>fie</a:t>
            </a:r>
            <a:r>
              <a:rPr lang="en-US" sz="3600" dirty="0" smtClean="0"/>
              <a:t> </a:t>
            </a:r>
            <a:r>
              <a:rPr lang="en-US" sz="3600" dirty="0" err="1" smtClean="0"/>
              <a:t>modul</a:t>
            </a:r>
            <a:r>
              <a:rPr lang="en-US" sz="3600" dirty="0" smtClean="0"/>
              <a:t> </a:t>
            </a:r>
            <a:r>
              <a:rPr lang="en-US" sz="3600" dirty="0" err="1" smtClean="0"/>
              <a:t>în</a:t>
            </a:r>
            <a:r>
              <a:rPr lang="en-US" sz="3600" dirty="0" smtClean="0"/>
              <a:t> care </a:t>
            </a:r>
            <a:r>
              <a:rPr lang="en-US" sz="3600" dirty="0" err="1" smtClean="0"/>
              <a:t>sistemul</a:t>
            </a:r>
            <a:r>
              <a:rPr lang="en-US" sz="3600" dirty="0" smtClean="0"/>
              <a:t> </a:t>
            </a:r>
            <a:r>
              <a:rPr lang="en-US" sz="3600" dirty="0" err="1" smtClean="0"/>
              <a:t>reacționează</a:t>
            </a:r>
            <a:r>
              <a:rPr lang="en-US" sz="3600" dirty="0" smtClean="0"/>
              <a:t> la </a:t>
            </a:r>
            <a:r>
              <a:rPr lang="en-US" sz="3600" dirty="0" err="1" smtClean="0"/>
              <a:t>acțiunile</a:t>
            </a:r>
            <a:r>
              <a:rPr lang="en-US" sz="3600" dirty="0" smtClean="0"/>
              <a:t> </a:t>
            </a:r>
            <a:r>
              <a:rPr lang="en-US" sz="3600" dirty="0" err="1" smtClean="0"/>
              <a:t>utilizatorului</a:t>
            </a:r>
            <a:r>
              <a:rPr lang="en-US" sz="3600" dirty="0" smtClean="0"/>
              <a:t>, 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modul</a:t>
            </a:r>
            <a:r>
              <a:rPr lang="en-US" sz="3600" dirty="0" smtClean="0"/>
              <a:t> </a:t>
            </a:r>
            <a:r>
              <a:rPr lang="en-US" sz="3600" dirty="0" err="1" smtClean="0"/>
              <a:t>în</a:t>
            </a:r>
            <a:r>
              <a:rPr lang="en-US" sz="3600" dirty="0" smtClean="0"/>
              <a:t> care </a:t>
            </a:r>
            <a:r>
              <a:rPr lang="en-US" sz="3600" dirty="0" err="1" smtClean="0"/>
              <a:t>diferitele</a:t>
            </a:r>
            <a:r>
              <a:rPr lang="en-US" sz="3600" dirty="0" smtClean="0"/>
              <a:t> </a:t>
            </a:r>
            <a:r>
              <a:rPr lang="en-US" sz="3600" dirty="0" err="1" smtClean="0"/>
              <a:t>componente</a:t>
            </a:r>
            <a:r>
              <a:rPr lang="en-US" sz="3600" dirty="0" smtClean="0"/>
              <a:t> </a:t>
            </a:r>
            <a:r>
              <a:rPr lang="en-US" sz="3600" dirty="0" err="1" smtClean="0"/>
              <a:t>sunt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implementate</a:t>
            </a:r>
            <a:r>
              <a:rPr lang="en-US" sz="3600" dirty="0" smtClean="0"/>
              <a:t>, </a:t>
            </a:r>
            <a:r>
              <a:rPr lang="en-US" sz="3600" dirty="0" err="1" smtClean="0"/>
              <a:t>dar</a:t>
            </a:r>
            <a:r>
              <a:rPr lang="en-US" sz="3600" dirty="0" smtClean="0"/>
              <a:t> nu </a:t>
            </a:r>
            <a:r>
              <a:rPr lang="en-US" sz="3600" dirty="0" err="1" smtClean="0"/>
              <a:t>împreună</a:t>
            </a:r>
            <a:r>
              <a:rPr lang="en-US" sz="3600" dirty="0" smtClean="0"/>
              <a:t> </a:t>
            </a:r>
            <a:r>
              <a:rPr lang="en-US" sz="3600" dirty="0" err="1" smtClean="0"/>
              <a:t>printr</a:t>
            </a:r>
            <a:r>
              <a:rPr lang="en-US" sz="3600" dirty="0" smtClean="0"/>
              <a:t>-o </a:t>
            </a:r>
            <a:r>
              <a:rPr lang="en-US" sz="3600" dirty="0" err="1" smtClean="0"/>
              <a:t>singură</a:t>
            </a:r>
            <a:r>
              <a:rPr lang="en-US" sz="3600" dirty="0" smtClean="0"/>
              <a:t> </a:t>
            </a:r>
            <a:r>
              <a:rPr lang="en-US" sz="3600" dirty="0" err="1" smtClean="0"/>
              <a:t>schemă</a:t>
            </a:r>
            <a:r>
              <a:rPr lang="en-US" sz="3600" dirty="0" smtClean="0"/>
              <a:t>. </a:t>
            </a:r>
            <a:r>
              <a:rPr lang="en-US" sz="3600" dirty="0" err="1" smtClean="0"/>
              <a:t>În</a:t>
            </a:r>
            <a:r>
              <a:rPr lang="en-US" sz="3600" dirty="0" smtClean="0"/>
              <a:t> mod normal, un </a:t>
            </a:r>
            <a:r>
              <a:rPr lang="en-US" sz="3600" dirty="0" err="1" smtClean="0"/>
              <a:t>astfel</a:t>
            </a:r>
            <a:r>
              <a:rPr lang="en-US" sz="3600" dirty="0" smtClean="0"/>
              <a:t> de model </a:t>
            </a:r>
            <a:r>
              <a:rPr lang="en-US" sz="3600" dirty="0" err="1" smtClean="0"/>
              <a:t>funcționează</a:t>
            </a:r>
            <a:r>
              <a:rPr lang="en-US" sz="3600" dirty="0" smtClean="0"/>
              <a:t> </a:t>
            </a:r>
            <a:r>
              <a:rPr lang="en-US" sz="3600" dirty="0" err="1" smtClean="0"/>
              <a:t>destul</a:t>
            </a:r>
            <a:r>
              <a:rPr lang="en-US" sz="3600" dirty="0" smtClean="0"/>
              <a:t> de </a:t>
            </a:r>
            <a:r>
              <a:rPr lang="en-US" sz="3600" dirty="0" err="1" smtClean="0"/>
              <a:t>bine</a:t>
            </a:r>
            <a:r>
              <a:rPr lang="en-US" sz="3600" dirty="0" smtClean="0"/>
              <a:t>, </a:t>
            </a:r>
            <a:r>
              <a:rPr lang="en-US" sz="3600" dirty="0" err="1" smtClean="0"/>
              <a:t>dacă</a:t>
            </a:r>
            <a:r>
              <a:rPr lang="en-US" sz="3600" dirty="0" smtClean="0"/>
              <a:t> </a:t>
            </a:r>
            <a:r>
              <a:rPr lang="en-US" sz="3600" dirty="0" err="1" smtClean="0"/>
              <a:t>este</a:t>
            </a:r>
            <a:r>
              <a:rPr lang="en-US" sz="3600" dirty="0" smtClean="0"/>
              <a:t> </a:t>
            </a:r>
            <a:r>
              <a:rPr lang="en-US" sz="3600" dirty="0" err="1" smtClean="0"/>
              <a:t>formulată</a:t>
            </a:r>
            <a:r>
              <a:rPr lang="en-US" sz="3600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“o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singură</a:t>
            </a:r>
            <a:r>
              <a:rPr lang="en-US" sz="3600" b="1" i="1" dirty="0" smtClean="0">
                <a:solidFill>
                  <a:srgbClr val="FF0000"/>
                </a:solidFill>
              </a:rPr>
              <a:t>”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întrebare</a:t>
            </a:r>
            <a:r>
              <a:rPr lang="en-US" sz="3600" b="1" i="1" dirty="0" smtClean="0">
                <a:solidFill>
                  <a:srgbClr val="FF0000"/>
                </a:solidFill>
              </a:rPr>
              <a:t> la care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modelul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urmeaza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sa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răspundă</a:t>
            </a:r>
            <a:r>
              <a:rPr lang="en-US" sz="3600" dirty="0" smtClean="0"/>
              <a:t>.</a:t>
            </a:r>
            <a:r>
              <a:rPr lang="ro-MO" sz="3600" b="1" i="1" dirty="0" smtClean="0">
                <a:solidFill>
                  <a:srgbClr val="0000CC"/>
                </a:solidFill>
              </a:rPr>
              <a:t>(Pentru ce scop?! Ce OUTPUT?)</a:t>
            </a:r>
            <a:endParaRPr lang="en-US" sz="3600" b="1" i="1" dirty="0" smtClean="0">
              <a:solidFill>
                <a:srgbClr val="0000CC"/>
              </a:solidFill>
            </a:endParaRPr>
          </a:p>
          <a:p>
            <a:r>
              <a:rPr lang="en-US" sz="3600" dirty="0" smtClean="0"/>
              <a:t>4. </a:t>
            </a:r>
            <a:r>
              <a:rPr lang="en-US" sz="3600" b="1" dirty="0" err="1" smtClean="0"/>
              <a:t>Modelul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trebuie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să</a:t>
            </a:r>
            <a:r>
              <a:rPr lang="en-US" sz="3600" b="1" dirty="0" smtClean="0"/>
              <a:t> fie </a:t>
            </a:r>
            <a:r>
              <a:rPr lang="en-US" sz="3600" b="1" dirty="0" err="1" smtClean="0"/>
              <a:t>prezentat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descris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utilizînd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expresiv</a:t>
            </a:r>
            <a:r>
              <a:rPr lang="en-US" sz="3600" b="1" dirty="0" smtClean="0"/>
              <a:t> mod </a:t>
            </a:r>
            <a:r>
              <a:rPr lang="en-US" sz="3600" b="1" dirty="0" err="1" smtClean="0"/>
              <a:t>pentru</a:t>
            </a:r>
            <a:r>
              <a:rPr lang="en-US" sz="3600" b="1" dirty="0" smtClean="0"/>
              <a:t> el.</a:t>
            </a:r>
            <a:r>
              <a:rPr lang="en-US" sz="3600" dirty="0" smtClean="0"/>
              <a:t> </a:t>
            </a:r>
            <a:r>
              <a:rPr lang="en-US" sz="3600" dirty="0" err="1" smtClean="0"/>
              <a:t>Poate</a:t>
            </a:r>
            <a:r>
              <a:rPr lang="en-US" sz="3600" dirty="0" smtClean="0"/>
              <a:t> </a:t>
            </a:r>
            <a:r>
              <a:rPr lang="en-US" sz="3600" dirty="0" err="1" smtClean="0"/>
              <a:t>fi</a:t>
            </a:r>
            <a:r>
              <a:rPr lang="en-US" sz="3600" dirty="0" smtClean="0"/>
              <a:t> </a:t>
            </a:r>
            <a:r>
              <a:rPr lang="en-US" sz="3600" dirty="0" err="1" smtClean="0"/>
              <a:t>utilizat</a:t>
            </a:r>
            <a:r>
              <a:rPr lang="en-US" sz="3600" dirty="0" smtClean="0"/>
              <a:t> </a:t>
            </a:r>
            <a:r>
              <a:rPr lang="en-US" sz="3600" dirty="0" err="1" smtClean="0"/>
              <a:t>instrumentul</a:t>
            </a:r>
            <a:r>
              <a:rPr lang="en-US" sz="3600" dirty="0" smtClean="0"/>
              <a:t> UML62, </a:t>
            </a:r>
            <a:r>
              <a:rPr lang="en-US" sz="3600" dirty="0" err="1" smtClean="0"/>
              <a:t>pentru</a:t>
            </a:r>
            <a:r>
              <a:rPr lang="en-US" sz="3600" dirty="0" smtClean="0"/>
              <a:t> </a:t>
            </a:r>
            <a:r>
              <a:rPr lang="en-US" sz="3600" dirty="0" err="1" smtClean="0"/>
              <a:t>experți</a:t>
            </a:r>
            <a:r>
              <a:rPr lang="en-US" sz="3600" dirty="0" smtClean="0"/>
              <a:t> cu </a:t>
            </a:r>
            <a:r>
              <a:rPr lang="en-US" sz="3600" dirty="0" err="1" smtClean="0"/>
              <a:t>pregătire</a:t>
            </a:r>
            <a:r>
              <a:rPr lang="en-US" sz="3600" dirty="0" smtClean="0"/>
              <a:t> </a:t>
            </a:r>
            <a:r>
              <a:rPr lang="en-US" sz="3600" dirty="0" err="1" smtClean="0"/>
              <a:t>tehnică</a:t>
            </a:r>
            <a:r>
              <a:rPr lang="en-US" sz="3600" dirty="0" smtClean="0"/>
              <a:t>, </a:t>
            </a:r>
            <a:r>
              <a:rPr lang="en-US" sz="3600" dirty="0" err="1" smtClean="0"/>
              <a:t>dar</a:t>
            </a:r>
            <a:r>
              <a:rPr lang="en-US" sz="3600" dirty="0" smtClean="0"/>
              <a:t> </a:t>
            </a:r>
            <a:r>
              <a:rPr lang="en-US" sz="3600" dirty="0" err="1" smtClean="0"/>
              <a:t>sunt</a:t>
            </a:r>
            <a:r>
              <a:rPr lang="en-US" sz="3600" dirty="0" smtClean="0"/>
              <a:t> </a:t>
            </a:r>
            <a:r>
              <a:rPr lang="en-US" sz="3600" dirty="0" err="1" smtClean="0"/>
              <a:t>și</a:t>
            </a:r>
            <a:r>
              <a:rPr lang="en-US" sz="3600" dirty="0" smtClean="0"/>
              <a:t> </a:t>
            </a:r>
            <a:r>
              <a:rPr lang="en-US" sz="3600" dirty="0" err="1" smtClean="0"/>
              <a:t>alte</a:t>
            </a:r>
            <a:r>
              <a:rPr lang="en-US" sz="3600" dirty="0" smtClean="0"/>
              <a:t> </a:t>
            </a:r>
            <a:r>
              <a:rPr lang="en-US" sz="3600" dirty="0" err="1" smtClean="0"/>
              <a:t>instrumente</a:t>
            </a:r>
            <a:r>
              <a:rPr lang="en-US" sz="3600" dirty="0" smtClean="0"/>
              <a:t> </a:t>
            </a:r>
            <a:r>
              <a:rPr lang="en-US" sz="3600" dirty="0" err="1" smtClean="0"/>
              <a:t>pentru</a:t>
            </a:r>
            <a:r>
              <a:rPr lang="en-US" sz="3600" dirty="0" smtClean="0"/>
              <a:t> </a:t>
            </a:r>
            <a:r>
              <a:rPr lang="en-US" sz="3600" b="1" i="1" dirty="0" err="1" smtClean="0">
                <a:solidFill>
                  <a:srgbClr val="0000CC"/>
                </a:solidFill>
              </a:rPr>
              <a:t>prezentarea</a:t>
            </a:r>
            <a:r>
              <a:rPr lang="en-US" sz="3600" b="1" i="1" dirty="0" smtClean="0">
                <a:solidFill>
                  <a:srgbClr val="0000CC"/>
                </a:solidFill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</a:rPr>
              <a:t>expresivă</a:t>
            </a:r>
            <a:r>
              <a:rPr lang="en-US" sz="3600" b="1" i="1" dirty="0" smtClean="0">
                <a:solidFill>
                  <a:srgbClr val="0000CC"/>
                </a:solidFill>
              </a:rPr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unui</a:t>
            </a:r>
            <a:r>
              <a:rPr lang="en-US" sz="3600" dirty="0" smtClean="0"/>
              <a:t> model.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u="sng" dirty="0" err="1" smtClean="0"/>
              <a:t>Exemplu</a:t>
            </a:r>
            <a:endParaRPr lang="en-US" dirty="0" smtClean="0"/>
          </a:p>
          <a:p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considerăm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lucrăm</a:t>
            </a:r>
            <a:r>
              <a:rPr lang="en-US" dirty="0" smtClean="0"/>
              <a:t> la un </a:t>
            </a:r>
            <a:r>
              <a:rPr lang="ro-MO" b="1" i="1" dirty="0" smtClean="0">
                <a:solidFill>
                  <a:srgbClr val="FF0000"/>
                </a:solidFill>
              </a:rPr>
              <a:t>P</a:t>
            </a:r>
            <a:r>
              <a:rPr lang="en-US" b="1" i="1" dirty="0" err="1" smtClean="0">
                <a:solidFill>
                  <a:srgbClr val="FF0000"/>
                </a:solidFill>
              </a:rPr>
              <a:t>roiect</a:t>
            </a:r>
            <a:r>
              <a:rPr lang="en-US" b="1" i="1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trebui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permită</a:t>
            </a:r>
            <a:r>
              <a:rPr lang="en-US" dirty="0" smtClean="0"/>
              <a:t> </a:t>
            </a:r>
            <a:r>
              <a:rPr lang="en-US" dirty="0" err="1" smtClean="0"/>
              <a:t>cumpărătorilor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cumpere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produse</a:t>
            </a:r>
            <a:r>
              <a:rPr lang="en-US" b="1" i="1" dirty="0" smtClean="0">
                <a:solidFill>
                  <a:srgbClr val="FF0000"/>
                </a:solidFill>
              </a:rPr>
              <a:t> online </a:t>
            </a:r>
            <a:r>
              <a:rPr lang="en-US" b="1" i="1" dirty="0" err="1" smtClean="0">
                <a:solidFill>
                  <a:srgbClr val="FF0000"/>
                </a:solidFill>
              </a:rPr>
              <a:t>utilizând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aplicația</a:t>
            </a:r>
            <a:r>
              <a:rPr lang="en-US" b="1" i="1" dirty="0" smtClean="0">
                <a:solidFill>
                  <a:srgbClr val="FF0000"/>
                </a:solidFill>
              </a:rPr>
              <a:t> web a </a:t>
            </a:r>
            <a:r>
              <a:rPr lang="en-US" b="1" i="1" dirty="0" err="1" smtClean="0">
                <a:solidFill>
                  <a:srgbClr val="FF0000"/>
                </a:solidFill>
              </a:rPr>
              <a:t>clientului</a:t>
            </a:r>
            <a:r>
              <a:rPr lang="en-US" dirty="0" smtClean="0"/>
              <a:t>. </a:t>
            </a:r>
            <a:endParaRPr lang="ro-MO" dirty="0" smtClean="0"/>
          </a:p>
          <a:p>
            <a:r>
              <a:rPr lang="en-US" b="1" i="1" dirty="0" err="1" smtClean="0">
                <a:solidFill>
                  <a:srgbClr val="0000CC"/>
                </a:solidFill>
              </a:rPr>
              <a:t>Produsele</a:t>
            </a:r>
            <a:r>
              <a:rPr lang="en-US" dirty="0" smtClean="0"/>
              <a:t> </a:t>
            </a:r>
            <a:r>
              <a:rPr lang="en-US" dirty="0" err="1" smtClean="0"/>
              <a:t>disponibile</a:t>
            </a:r>
            <a:r>
              <a:rPr lang="en-US" dirty="0" smtClean="0"/>
              <a:t>, </a:t>
            </a:r>
            <a:r>
              <a:rPr lang="en-US" dirty="0" err="1" smtClean="0"/>
              <a:t>prețurile</a:t>
            </a:r>
            <a:r>
              <a:rPr lang="en-US" dirty="0" smtClean="0"/>
              <a:t> etc. </a:t>
            </a:r>
            <a:r>
              <a:rPr lang="en-US" b="1" i="1" dirty="0" err="1" smtClean="0">
                <a:solidFill>
                  <a:srgbClr val="0000CC"/>
                </a:solidFill>
              </a:rPr>
              <a:t>sunt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stocate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într</a:t>
            </a:r>
            <a:r>
              <a:rPr lang="en-US" b="1" i="1" dirty="0" smtClean="0">
                <a:solidFill>
                  <a:srgbClr val="0000CC"/>
                </a:solidFill>
              </a:rPr>
              <a:t>-o </a:t>
            </a:r>
            <a:r>
              <a:rPr lang="en-US" b="1" i="1" dirty="0" err="1" smtClean="0">
                <a:solidFill>
                  <a:srgbClr val="0000CC"/>
                </a:solidFill>
              </a:rPr>
              <a:t>bază</a:t>
            </a:r>
            <a:r>
              <a:rPr lang="en-US" b="1" i="1" dirty="0" smtClean="0">
                <a:solidFill>
                  <a:srgbClr val="0000CC"/>
                </a:solidFill>
              </a:rPr>
              <a:t> de date</a:t>
            </a:r>
            <a:r>
              <a:rPr lang="en-US" dirty="0" smtClean="0"/>
              <a:t>, </a:t>
            </a:r>
            <a:r>
              <a:rPr lang="en-US" dirty="0" err="1" smtClean="0"/>
              <a:t>iar</a:t>
            </a:r>
            <a:r>
              <a:rPr lang="en-US" dirty="0" smtClean="0"/>
              <a:t>  </a:t>
            </a:r>
            <a:r>
              <a:rPr lang="en-US" b="1" i="1" dirty="0" err="1" smtClean="0">
                <a:solidFill>
                  <a:srgbClr val="00B050"/>
                </a:solidFill>
              </a:rPr>
              <a:t>logica</a:t>
            </a:r>
            <a:r>
              <a:rPr lang="en-US" b="1" i="1" dirty="0" smtClean="0">
                <a:solidFill>
                  <a:srgbClr val="00B050"/>
                </a:solidFill>
              </a:rPr>
              <a:t> de </a:t>
            </a:r>
            <a:r>
              <a:rPr lang="en-US" b="1" i="1" dirty="0" err="1" smtClean="0">
                <a:solidFill>
                  <a:srgbClr val="00B050"/>
                </a:solidFill>
              </a:rPr>
              <a:t>afaceri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relevantă</a:t>
            </a:r>
            <a:r>
              <a:rPr lang="en-US" b="1" i="1" dirty="0" smtClean="0">
                <a:solidFill>
                  <a:srgbClr val="00B050"/>
                </a:solidFill>
              </a:rPr>
              <a:t> a </a:t>
            </a:r>
            <a:r>
              <a:rPr lang="en-US" b="1" i="1" dirty="0" err="1" smtClean="0">
                <a:solidFill>
                  <a:srgbClr val="00B050"/>
                </a:solidFill>
              </a:rPr>
              <a:t>comenzii</a:t>
            </a:r>
            <a:r>
              <a:rPr lang="en-US" dirty="0" smtClean="0"/>
              <a:t>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plata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este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efectuată</a:t>
            </a:r>
            <a:r>
              <a:rPr lang="en-US" b="1" i="1" dirty="0" smtClean="0">
                <a:solidFill>
                  <a:srgbClr val="00B050"/>
                </a:solidFill>
              </a:rPr>
              <a:t> de </a:t>
            </a:r>
            <a:r>
              <a:rPr lang="en-US" b="1" i="1" dirty="0" err="1" smtClean="0">
                <a:solidFill>
                  <a:srgbClr val="00B050"/>
                </a:solidFill>
              </a:rPr>
              <a:t>aplicația</a:t>
            </a:r>
            <a:r>
              <a:rPr lang="en-US" b="1" i="1" dirty="0" smtClean="0">
                <a:solidFill>
                  <a:srgbClr val="00B050"/>
                </a:solidFill>
              </a:rPr>
              <a:t> de </a:t>
            </a:r>
            <a:r>
              <a:rPr lang="en-US" b="1" i="1" dirty="0" err="1" smtClean="0">
                <a:solidFill>
                  <a:srgbClr val="00B050"/>
                </a:solidFill>
              </a:rPr>
              <a:t>gestionare</a:t>
            </a:r>
            <a:r>
              <a:rPr lang="en-US" b="1" i="1" dirty="0" smtClean="0">
                <a:solidFill>
                  <a:srgbClr val="00B050"/>
                </a:solidFill>
              </a:rPr>
              <a:t> a </a:t>
            </a:r>
            <a:r>
              <a:rPr lang="en-US" b="1" i="1" dirty="0" err="1" smtClean="0">
                <a:solidFill>
                  <a:srgbClr val="00B050"/>
                </a:solidFill>
              </a:rPr>
              <a:t>cererii</a:t>
            </a:r>
            <a:r>
              <a:rPr lang="en-US" b="1" i="1" dirty="0" smtClean="0">
                <a:solidFill>
                  <a:srgbClr val="00B050"/>
                </a:solidFill>
              </a:rPr>
              <a:t>/</a:t>
            </a:r>
            <a:r>
              <a:rPr lang="en-US" b="1" i="1" dirty="0" err="1" smtClean="0">
                <a:solidFill>
                  <a:srgbClr val="00B050"/>
                </a:solidFill>
              </a:rPr>
              <a:t>comenzii</a:t>
            </a:r>
            <a:r>
              <a:rPr lang="en-US" b="1" i="1" dirty="0" smtClean="0">
                <a:solidFill>
                  <a:srgbClr val="00B050"/>
                </a:solidFill>
              </a:rPr>
              <a:t> de </a:t>
            </a:r>
            <a:r>
              <a:rPr lang="en-US" b="1" i="1" dirty="0" err="1" smtClean="0">
                <a:solidFill>
                  <a:srgbClr val="00B050"/>
                </a:solidFill>
              </a:rPr>
              <a:t>produse</a:t>
            </a:r>
            <a:r>
              <a:rPr lang="en-US" dirty="0" smtClean="0"/>
              <a:t>. </a:t>
            </a:r>
            <a:endParaRPr lang="ro-MO" dirty="0" smtClean="0"/>
          </a:p>
          <a:p>
            <a:r>
              <a:rPr lang="en-US" b="1" dirty="0" err="1" smtClean="0"/>
              <a:t>Asistența</a:t>
            </a:r>
            <a:r>
              <a:rPr lang="en-US" b="1" dirty="0" smtClean="0"/>
              <a:t> </a:t>
            </a:r>
            <a:r>
              <a:rPr lang="en-US" b="1" dirty="0" err="1" smtClean="0"/>
              <a:t>cumpărătorilor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fizic</a:t>
            </a:r>
            <a:r>
              <a:rPr lang="en-US" b="1" i="1" dirty="0" smtClean="0">
                <a:solidFill>
                  <a:srgbClr val="0000CC"/>
                </a:solidFill>
              </a:rPr>
              <a:t> se reduce la </a:t>
            </a:r>
            <a:r>
              <a:rPr lang="en-US" b="1" i="1" dirty="0" err="1" smtClean="0">
                <a:solidFill>
                  <a:srgbClr val="0000CC"/>
                </a:solidFill>
              </a:rPr>
              <a:t>realizarea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cererii</a:t>
            </a:r>
            <a:r>
              <a:rPr lang="en-US" b="1" i="1" dirty="0" smtClean="0">
                <a:solidFill>
                  <a:srgbClr val="0000CC"/>
                </a:solidFill>
              </a:rPr>
              <a:t>/</a:t>
            </a:r>
            <a:r>
              <a:rPr lang="en-US" b="1" i="1" dirty="0" err="1" smtClean="0">
                <a:solidFill>
                  <a:srgbClr val="0000CC"/>
                </a:solidFill>
              </a:rPr>
              <a:t>comenzii</a:t>
            </a:r>
            <a:r>
              <a:rPr lang="en-US" dirty="0" smtClean="0"/>
              <a:t>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luînd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</a:t>
            </a: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problemă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aparea</a:t>
            </a:r>
            <a:r>
              <a:rPr lang="en-US" dirty="0" smtClean="0"/>
              <a:t> </a:t>
            </a:r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excepții</a:t>
            </a:r>
            <a:r>
              <a:rPr lang="en-US" dirty="0" smtClean="0"/>
              <a:t>. </a:t>
            </a:r>
            <a:endParaRPr lang="ro-MO" dirty="0" smtClean="0"/>
          </a:p>
          <a:p>
            <a:r>
              <a:rPr lang="en-US" b="1" i="1" dirty="0" err="1" smtClean="0">
                <a:solidFill>
                  <a:srgbClr val="0000CC"/>
                </a:solidFill>
              </a:rPr>
              <a:t>Modelul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aferent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/>
              <a:t>domeniului</a:t>
            </a:r>
            <a:r>
              <a:rPr lang="en-US" dirty="0" smtClean="0"/>
              <a:t> de </a:t>
            </a:r>
            <a:r>
              <a:rPr lang="en-US" dirty="0" err="1" smtClean="0"/>
              <a:t>studiu</a:t>
            </a:r>
            <a:r>
              <a:rPr lang="en-US" dirty="0" smtClean="0"/>
              <a:t> </a:t>
            </a:r>
            <a:r>
              <a:rPr lang="en-US" dirty="0" err="1" smtClean="0"/>
              <a:t>menționat</a:t>
            </a:r>
            <a:r>
              <a:rPr lang="en-US" dirty="0" smtClean="0"/>
              <a:t>,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prezentat</a:t>
            </a:r>
            <a:r>
              <a:rPr lang="en-US" b="1" i="1" dirty="0" smtClean="0">
                <a:solidFill>
                  <a:srgbClr val="0000CC"/>
                </a:solidFill>
              </a:rPr>
              <a:t> schematic </a:t>
            </a:r>
            <a:r>
              <a:rPr lang="en-US" dirty="0" err="1" smtClean="0"/>
              <a:t>după</a:t>
            </a:r>
            <a:r>
              <a:rPr lang="en-US" dirty="0" smtClean="0"/>
              <a:t> cum </a:t>
            </a:r>
            <a:r>
              <a:rPr lang="en-US" dirty="0" err="1" smtClean="0"/>
              <a:t>urmează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</a:rPr>
              <a:t>MODELARE /</a:t>
            </a:r>
            <a:r>
              <a:rPr lang="en-US" b="1" dirty="0" err="1" smtClean="0">
                <a:solidFill>
                  <a:srgbClr val="0000CC"/>
                </a:solidFill>
              </a:rPr>
              <a:t>exemplu</a:t>
            </a:r>
            <a:r>
              <a:rPr lang="en-US" b="1" dirty="0" smtClean="0">
                <a:solidFill>
                  <a:srgbClr val="0000CC"/>
                </a:solidFill>
              </a:rPr>
              <a:t>/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4" name="Content Placeholder 3" descr="model.bmp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848600" cy="5029199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>
                <a:solidFill>
                  <a:srgbClr val="0000CC"/>
                </a:solidFill>
              </a:rPr>
              <a:t>MODELAREA</a:t>
            </a:r>
            <a:r>
              <a:rPr lang="ro-MO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ro-MO" b="1" i="1" dirty="0" smtClean="0">
                <a:solidFill>
                  <a:srgbClr val="0000CC"/>
                </a:solidFill>
              </a:rPr>
              <a:t>In concluzie, </a:t>
            </a:r>
            <a:r>
              <a:rPr lang="ro-MO" dirty="0" smtClean="0"/>
              <a:t>ințelegem că </a:t>
            </a:r>
            <a:r>
              <a:rPr lang="ro-MO" dirty="0" smtClean="0"/>
              <a:t>majoritatea entităților economice care se stimează lucrează în baza </a:t>
            </a:r>
            <a:r>
              <a:rPr lang="ro-MO" b="1" dirty="0" smtClean="0">
                <a:solidFill>
                  <a:srgbClr val="FF0000"/>
                </a:solidFill>
              </a:rPr>
              <a:t>Proiectelor </a:t>
            </a:r>
            <a:r>
              <a:rPr lang="ro-MO" dirty="0" smtClean="0"/>
              <a:t> </a:t>
            </a:r>
            <a:r>
              <a:rPr lang="ro-MO" dirty="0" smtClean="0"/>
              <a:t>și </a:t>
            </a:r>
            <a:r>
              <a:rPr lang="ro-MO" b="1" i="1" dirty="0" smtClean="0"/>
              <a:t>echipelor</a:t>
            </a:r>
            <a:r>
              <a:rPr lang="ro-MO" dirty="0" smtClean="0"/>
              <a:t> care le implementează (realizează </a:t>
            </a:r>
            <a:r>
              <a:rPr lang="ro-MO" dirty="0" smtClean="0"/>
              <a:t>practic</a:t>
            </a:r>
            <a:r>
              <a:rPr lang="ro-MO" dirty="0" smtClean="0"/>
              <a:t>).</a:t>
            </a:r>
          </a:p>
          <a:p>
            <a:r>
              <a:rPr lang="ro-MO" b="1" dirty="0" smtClean="0">
                <a:solidFill>
                  <a:srgbClr val="0000CC"/>
                </a:solidFill>
              </a:rPr>
              <a:t>Exemplu </a:t>
            </a:r>
          </a:p>
          <a:p>
            <a:r>
              <a:rPr lang="ro-MO" b="1" dirty="0" smtClean="0"/>
              <a:t>O </a:t>
            </a:r>
            <a:r>
              <a:rPr lang="ro-MO" b="1" dirty="0" smtClean="0"/>
              <a:t>întreprindere de </a:t>
            </a:r>
            <a:r>
              <a:rPr lang="ro-MO" b="1" dirty="0" smtClean="0">
                <a:solidFill>
                  <a:srgbClr val="00B050"/>
                </a:solidFill>
              </a:rPr>
              <a:t>PROFIL MILITAR (PROFIL MILITAR DS)</a:t>
            </a:r>
            <a:r>
              <a:rPr lang="ro-MO" b="1" dirty="0" smtClean="0"/>
              <a:t> are formulat următorul Proiect:</a:t>
            </a:r>
          </a:p>
          <a:p>
            <a:r>
              <a:rPr lang="en-US" b="1" u="sng" dirty="0" err="1" smtClean="0"/>
              <a:t>Proiectul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ro-MO" dirty="0" smtClean="0"/>
              <a:t>C</a:t>
            </a:r>
            <a:r>
              <a:rPr lang="en-US" dirty="0" smtClean="0"/>
              <a:t>re</a:t>
            </a:r>
            <a:r>
              <a:rPr lang="ro-MO" dirty="0" smtClean="0"/>
              <a:t>area</a:t>
            </a:r>
            <a:r>
              <a:rPr lang="en-US" dirty="0" smtClean="0"/>
              <a:t> un</a:t>
            </a:r>
            <a:r>
              <a:rPr lang="ro-MO" dirty="0" smtClean="0"/>
              <a:t>ui</a:t>
            </a:r>
            <a:r>
              <a:rPr lang="en-US" dirty="0" smtClean="0"/>
              <a:t> s</a:t>
            </a:r>
            <a:r>
              <a:rPr lang="ro-MO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automatizat</a:t>
            </a:r>
            <a:r>
              <a:rPr lang="en-US" dirty="0" smtClean="0"/>
              <a:t> de </a:t>
            </a:r>
            <a:r>
              <a:rPr lang="en-US" dirty="0" err="1" smtClean="0"/>
              <a:t>prelucrare</a:t>
            </a:r>
            <a:r>
              <a:rPr lang="en-US" dirty="0" smtClean="0"/>
              <a:t> a </a:t>
            </a:r>
            <a:r>
              <a:rPr lang="ro-MO" dirty="0" smtClean="0"/>
              <a:t>unor obiecte de metal /Titan!!/, regim transportor /</a:t>
            </a:r>
            <a:r>
              <a:rPr lang="ru-RU" dirty="0" smtClean="0"/>
              <a:t>конвеер</a:t>
            </a:r>
            <a:r>
              <a:rPr lang="ro-MO" dirty="0" smtClean="0"/>
              <a:t>, din formă sferică în formă de con, astfel încît volumul de metal care se aruncă din sferă să fie unul minimal.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MODELAREA</a:t>
            </a:r>
            <a:r>
              <a:rPr lang="ro-MO" dirty="0" smtClean="0"/>
              <a:t> </a:t>
            </a:r>
            <a:r>
              <a:rPr lang="ro-MO" b="1" dirty="0" smtClean="0">
                <a:solidFill>
                  <a:srgbClr val="0000CC"/>
                </a:solidFill>
              </a:rPr>
              <a:t>(FIZICĂ - I)</a:t>
            </a:r>
            <a:br>
              <a:rPr lang="ro-MO" b="1" dirty="0" smtClean="0">
                <a:solidFill>
                  <a:srgbClr val="0000CC"/>
                </a:solidFill>
              </a:rPr>
            </a:br>
            <a:r>
              <a:rPr lang="ro-MO" b="1" dirty="0" smtClean="0">
                <a:solidFill>
                  <a:srgbClr val="0000CC"/>
                </a:solidFill>
              </a:rPr>
              <a:t>Formulare de </a:t>
            </a:r>
            <a:r>
              <a:rPr lang="ro-MO" b="1" dirty="0" smtClean="0">
                <a:solidFill>
                  <a:srgbClr val="00B0F0"/>
                </a:solidFill>
              </a:rPr>
              <a:t>Problemă</a:t>
            </a:r>
            <a:r>
              <a:rPr lang="ro-MO" b="1" dirty="0" smtClean="0">
                <a:solidFill>
                  <a:srgbClr val="0000CC"/>
                </a:solidFill>
              </a:rPr>
              <a:t> în Proiect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DAT:(INPPUT)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o-MO" dirty="0" smtClean="0"/>
              <a:t>                                                               </a:t>
            </a:r>
            <a:r>
              <a:rPr lang="ro-MO" b="1" u="sng" dirty="0" smtClean="0">
                <a:solidFill>
                  <a:srgbClr val="00B0F0"/>
                </a:solidFill>
              </a:rPr>
              <a:t>CUM ?</a:t>
            </a:r>
            <a:endParaRPr lang="en-US" b="1" u="sng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(OUTPUT)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17044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971800"/>
            <a:ext cx="2616200" cy="196215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295400"/>
            <a:ext cx="735806" cy="735806"/>
          </a:xfrm>
          <a:prstGeom prst="rect">
            <a:avLst/>
          </a:prstGeom>
        </p:spPr>
      </p:pic>
      <p:pic>
        <p:nvPicPr>
          <p:cNvPr id="6" name="Picture 5" descr="черный-конус-на-белой-предпосылке-r-146850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5765800"/>
            <a:ext cx="1092200" cy="10922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209800"/>
            <a:ext cx="1219200" cy="1219200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1524000"/>
            <a:ext cx="2133600" cy="2266950"/>
          </a:xfrm>
          <a:prstGeom prst="rect">
            <a:avLst/>
          </a:prstGeom>
        </p:spPr>
      </p:pic>
      <p:pic>
        <p:nvPicPr>
          <p:cNvPr id="9" name="Picture 8" descr="черный-конус-на-белой-предпосылке-r-146850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4495800"/>
            <a:ext cx="2362200" cy="2362200"/>
          </a:xfrm>
          <a:prstGeom prst="rect">
            <a:avLst/>
          </a:prstGeom>
        </p:spPr>
      </p:pic>
      <p:pic>
        <p:nvPicPr>
          <p:cNvPr id="10" name="Picture 9" descr="черный-конус-на-белой-предпосылке-r-146850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5181600"/>
            <a:ext cx="1473200" cy="14732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343400" y="21336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8057901">
            <a:off x="6647157" y="4820289"/>
            <a:ext cx="484632" cy="685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7728412">
            <a:off x="2532357" y="2915291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343400" y="5105400"/>
            <a:ext cx="484632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3126337">
            <a:off x="2539314" y="5011935"/>
            <a:ext cx="484632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3894313">
            <a:off x="6266987" y="2841372"/>
            <a:ext cx="484632" cy="685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2259</Words>
  <Application>Microsoft Office PowerPoint</Application>
  <PresentationFormat>On-screen Show (4:3)</PresentationFormat>
  <Paragraphs>260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MODELAREA MATEMATICĂ  vs MODELAREA INFORMATICĂ</vt:lpstr>
      <vt:lpstr>MODELAREA</vt:lpstr>
      <vt:lpstr>MODELAREA</vt:lpstr>
      <vt:lpstr>MODELAREA</vt:lpstr>
      <vt:lpstr>MODELAREA</vt:lpstr>
      <vt:lpstr>MODELAREA</vt:lpstr>
      <vt:lpstr>MODELARE /exemplu/</vt:lpstr>
      <vt:lpstr>MODELAREA  </vt:lpstr>
      <vt:lpstr>MODELAREA (FIZICĂ - I) Formulare de Problemă în Proiect</vt:lpstr>
      <vt:lpstr>MODELAREA</vt:lpstr>
      <vt:lpstr>MODELAREA (CONCEPTUALĂ - II) CONCEPTUL  - SCHEMA </vt:lpstr>
      <vt:lpstr>MODELAREA</vt:lpstr>
      <vt:lpstr>MODELAREA</vt:lpstr>
      <vt:lpstr>MODELAREA MATEMATICĂ</vt:lpstr>
      <vt:lpstr>MODELAREA MATEMATICĂ  MODELULI LOGIC (LOGICĂ - III)</vt:lpstr>
      <vt:lpstr>URMATORUL PAS</vt:lpstr>
      <vt:lpstr>MODELUL CONCEPTUAL   AL PROIECTULUI TIC</vt:lpstr>
      <vt:lpstr>MODELUL LOGIC AL PROIECTULUI TIC  (LOGIC TIC - V )</vt:lpstr>
      <vt:lpstr>TESTAREA MODELULUI LOGIC ȘI LANSAREA LUI ÎN LUCRU  (LANSAREA  SOLUȚIEI  PROIECTULUI TIC - VI) </vt:lpstr>
      <vt:lpstr>CONCLUZIE</vt:lpstr>
      <vt:lpstr>CONCLUZIE</vt:lpstr>
      <vt:lpstr>MODELAREA INFORMATICĂ</vt:lpstr>
      <vt:lpstr>MODELAREA INFORMATICĂ</vt:lpstr>
      <vt:lpstr>MODELAREA INFORMATICĂ (FIZICĂ - I)</vt:lpstr>
      <vt:lpstr>MODELAREA INFORMATICĂ</vt:lpstr>
      <vt:lpstr>MODELAREA INFORMATICĂ (CONCEPTUALĂ - II) CONCEPTUL  - SCHEMA </vt:lpstr>
      <vt:lpstr>MODELAREA INFORMATICĂ  SCHEMA MODELULUI CONCEPTUAL</vt:lpstr>
      <vt:lpstr>MODELAREA INFORMATICĂ  SCHEMA MODELULUI CONCEPTUAL</vt:lpstr>
      <vt:lpstr>MODELAREA INFORMATICĂ  SCHEMA MODELULUI CONCEPTUAL</vt:lpstr>
      <vt:lpstr>MODELAREA INFORMATICĂ  SCHEMA MODELULUI CONCEPTUAL (CONCEPTUALĂ - II)</vt:lpstr>
      <vt:lpstr>MODELAREA INFORMATICĂ  SCHEMA MODELULUI CONCEPTUAL (CONCEPTUALĂ - II)</vt:lpstr>
      <vt:lpstr>MODELAREA INFORMATICĂ  SCHEMA MODELULUI CONCEPTUAL (CONCEPTUALĂ - II)</vt:lpstr>
      <vt:lpstr>MODELAREA INFORMATICĂ  MODELULI LOGIC (LOGICĂ - III)</vt:lpstr>
      <vt:lpstr>URMATORUL PAS</vt:lpstr>
      <vt:lpstr>MODELUL CONCEPTUAL   AL PROIECTULUI TIC</vt:lpstr>
      <vt:lpstr>MODELUL LOGIC  si FIZIC AL  PROIECTULUI TIC  (LOGIC  și FIZIC - V )</vt:lpstr>
      <vt:lpstr>MODELUL LOGIC  si FIZIC AL  PROIECTULUI TIC  (LOGIC  și FIZIC - V )</vt:lpstr>
      <vt:lpstr>MODELUL LOGIC  si FIZIC AL  PROIECTULUI TIC  (LOGIC  și FIZIC - V )</vt:lpstr>
      <vt:lpstr>TESTAREA MODELULUI LOGIC ȘI LANSAREA LUI ÎN LUCRU  (LANSAREA  SOLUȚIEI  PROIECTULUI TIC - VI)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MATEMATICĂ  vs MODELAREA INFORMAȚIONALĂ</dc:title>
  <dc:creator>Mihai</dc:creator>
  <cp:lastModifiedBy>Mihai</cp:lastModifiedBy>
  <cp:revision>10</cp:revision>
  <dcterms:created xsi:type="dcterms:W3CDTF">2006-08-16T00:00:00Z</dcterms:created>
  <dcterms:modified xsi:type="dcterms:W3CDTF">2020-09-03T10:31:06Z</dcterms:modified>
</cp:coreProperties>
</file>