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9" r:id="rId11"/>
    <p:sldId id="290" r:id="rId12"/>
    <p:sldId id="283" r:id="rId13"/>
    <p:sldId id="284" r:id="rId14"/>
    <p:sldId id="285" r:id="rId15"/>
    <p:sldId id="286" r:id="rId16"/>
    <p:sldId id="291" r:id="rId17"/>
    <p:sldId id="288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0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</p:spPr>
        <p:txBody>
          <a:bodyPr>
            <a:normAutofit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</a:t>
            </a:r>
            <a:r>
              <a:rPr lang="ro-MO" b="1" dirty="0" smtClean="0">
                <a:solidFill>
                  <a:srgbClr val="FF0000"/>
                </a:solidFill>
              </a:rPr>
              <a:t>INFORMA</a:t>
            </a:r>
            <a:r>
              <a:rPr lang="en-US" b="1" dirty="0" smtClean="0">
                <a:solidFill>
                  <a:srgbClr val="FF0000"/>
                </a:solidFill>
              </a:rPr>
              <a:t>TIC</a:t>
            </a:r>
            <a:r>
              <a:rPr lang="ro-MO" b="1" dirty="0" smtClean="0">
                <a:solidFill>
                  <a:srgbClr val="FF0000"/>
                </a:solidFill>
              </a:rPr>
              <a:t>Ă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ro-MO" dirty="0" smtClean="0"/>
              <a:t>Iată o variantă de prezentare a MC</a:t>
            </a:r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r>
              <a:rPr lang="ro-MO" b="1" dirty="0" smtClean="0"/>
              <a:t>CE NU CUNOASTEM? Oooo, multeee!!!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SCHEMA MODELULUI CONCEPTUAL </a:t>
            </a:r>
            <a:r>
              <a:rPr lang="ro-MO" sz="2800" b="1" dirty="0" smtClean="0">
                <a:solidFill>
                  <a:srgbClr val="0000CC"/>
                </a:solidFill>
              </a:rPr>
              <a:t>(CONCEPTUALĂ - II)</a:t>
            </a:r>
            <a:endParaRPr lang="en-US" sz="3100" dirty="0"/>
          </a:p>
        </p:txBody>
      </p:sp>
      <p:pic>
        <p:nvPicPr>
          <p:cNvPr id="71" name="Picture 2" descr="MODELUL CONCEPTUAL DE DATE - ppt download"/>
          <p:cNvPicPr>
            <a:picLocks noChangeAspect="1" noChangeArrowheads="1"/>
          </p:cNvPicPr>
          <p:nvPr/>
        </p:nvPicPr>
        <p:blipFill>
          <a:blip r:embed="rId2" cstate="print"/>
          <a:srcRect t="21569" r="5085" b="7843"/>
          <a:stretch>
            <a:fillRect/>
          </a:stretch>
        </p:blipFill>
        <p:spPr bwMode="auto">
          <a:xfrm>
            <a:off x="457200" y="2438400"/>
            <a:ext cx="7620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ro-MO" dirty="0" smtClean="0"/>
              <a:t>Iată o variantă de prezentare a MC</a:t>
            </a:r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r>
              <a:rPr lang="ro-MO" b="1" dirty="0" smtClean="0"/>
              <a:t>CE NU CUNOASTEM? Oooo, multeee!!!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SCHEMA MODELULUI CONCEPTUAL </a:t>
            </a:r>
            <a:r>
              <a:rPr lang="ro-MO" sz="2800" b="1" dirty="0" smtClean="0">
                <a:solidFill>
                  <a:srgbClr val="0000CC"/>
                </a:solidFill>
              </a:rPr>
              <a:t>(CONCEPTUALĂ - II)</a:t>
            </a:r>
            <a:endParaRPr lang="en-US" sz="3100" dirty="0"/>
          </a:p>
        </p:txBody>
      </p:sp>
      <p:pic>
        <p:nvPicPr>
          <p:cNvPr id="6" name="Picture 5" descr="conceptual_erd_273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124074"/>
            <a:ext cx="7467600" cy="36671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o-MO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MODELUL</a:t>
            </a:r>
            <a:r>
              <a:rPr lang="ro-MO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LOGIC</a:t>
            </a:r>
            <a:r>
              <a:rPr lang="ro-MO" dirty="0" smtClean="0">
                <a:solidFill>
                  <a:srgbClr val="FF0000"/>
                </a:solidFill>
              </a:rPr>
              <a:t> </a:t>
            </a:r>
            <a:r>
              <a:rPr lang="ro-MO" b="1" dirty="0" smtClean="0">
                <a:solidFill>
                  <a:srgbClr val="0000CC"/>
                </a:solidFill>
              </a:rPr>
              <a:t>(LOGICĂ - III)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19400"/>
            <a:ext cx="4038600" cy="3657600"/>
          </a:xfrm>
        </p:spPr>
        <p:txBody>
          <a:bodyPr>
            <a:normAutofit fontScale="25000" lnSpcReduction="20000"/>
          </a:bodyPr>
          <a:lstStyle/>
          <a:p>
            <a:pPr marL="514350" indent="-514350" algn="ctr">
              <a:buNone/>
            </a:pPr>
            <a:r>
              <a:rPr lang="ro-MO" sz="8000" b="1" dirty="0" smtClean="0"/>
              <a:t>FORMULE </a:t>
            </a:r>
          </a:p>
          <a:p>
            <a:pPr marL="514350" indent="-514350" algn="ctr">
              <a:buNone/>
            </a:pPr>
            <a:r>
              <a:rPr lang="ro-MO" sz="8000" b="1" dirty="0" smtClean="0"/>
              <a:t>Legături logice între noșiuni!!</a:t>
            </a:r>
          </a:p>
          <a:p>
            <a:pPr marL="514350" indent="-514350" algn="ctr">
              <a:buNone/>
            </a:pPr>
            <a:r>
              <a:rPr lang="ro-MO" sz="8000" b="1" dirty="0" smtClean="0"/>
              <a:t>Utilizare legități!!</a:t>
            </a:r>
          </a:p>
          <a:p>
            <a:pPr marL="514350" indent="-514350">
              <a:buFont typeface="+mj-lt"/>
              <a:buAutoNum type="arabicPeriod"/>
            </a:pPr>
            <a:endParaRPr lang="ro-MO" sz="56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600" b="1" dirty="0" err="1" smtClean="0"/>
              <a:t>V</a:t>
            </a:r>
            <a:r>
              <a:rPr lang="en-US" sz="5600" b="1" baseline="-25000" dirty="0" err="1" smtClean="0"/>
              <a:t>con</a:t>
            </a:r>
            <a:r>
              <a:rPr lang="en-US" sz="5600" b="1" dirty="0" smtClean="0"/>
              <a:t> </a:t>
            </a:r>
            <a:r>
              <a:rPr lang="en-US" sz="5600" dirty="0" smtClean="0"/>
              <a:t>= (1/3) * </a:t>
            </a:r>
            <a:r>
              <a:rPr lang="ru-RU" sz="5600" dirty="0" smtClean="0"/>
              <a:t>π</a:t>
            </a:r>
            <a:r>
              <a:rPr lang="en-US" sz="5600" dirty="0" smtClean="0"/>
              <a:t> * (</a:t>
            </a:r>
            <a:r>
              <a:rPr lang="en-US" sz="5600" b="1" dirty="0" smtClean="0"/>
              <a:t>R</a:t>
            </a:r>
            <a:r>
              <a:rPr lang="en-US" sz="5600" dirty="0" smtClean="0"/>
              <a:t>² - (</a:t>
            </a:r>
            <a:r>
              <a:rPr lang="en-US" sz="5600" b="1" dirty="0" smtClean="0"/>
              <a:t>H</a:t>
            </a:r>
            <a:r>
              <a:rPr lang="en-US" sz="5600" dirty="0" smtClean="0"/>
              <a:t> - </a:t>
            </a:r>
            <a:r>
              <a:rPr lang="en-US" sz="5600" b="1" dirty="0" smtClean="0"/>
              <a:t>R</a:t>
            </a:r>
            <a:r>
              <a:rPr lang="en-US" sz="5600" dirty="0" smtClean="0"/>
              <a:t>) ²) * </a:t>
            </a:r>
            <a:r>
              <a:rPr lang="en-US" sz="5600" b="1" dirty="0" smtClean="0"/>
              <a:t>H</a:t>
            </a:r>
            <a:r>
              <a:rPr lang="en-US" sz="5600" dirty="0" smtClean="0"/>
              <a:t>=f(</a:t>
            </a:r>
            <a:r>
              <a:rPr lang="en-US" sz="5600" b="1" dirty="0" smtClean="0"/>
              <a:t>H</a:t>
            </a:r>
            <a:r>
              <a:rPr lang="en-US" sz="56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600" dirty="0" err="1" smtClean="0"/>
              <a:t>Pentru</a:t>
            </a:r>
            <a:r>
              <a:rPr lang="en-US" sz="5600" dirty="0" smtClean="0"/>
              <a:t> a </a:t>
            </a:r>
            <a:r>
              <a:rPr lang="en-US" sz="5600" dirty="0" err="1" smtClean="0"/>
              <a:t>găsi</a:t>
            </a:r>
            <a:r>
              <a:rPr lang="en-US" sz="5600" dirty="0" smtClean="0"/>
              <a:t> </a:t>
            </a:r>
            <a:r>
              <a:rPr lang="en-US" sz="5600" dirty="0" err="1" smtClean="0"/>
              <a:t>extremul</a:t>
            </a:r>
            <a:r>
              <a:rPr lang="en-US" sz="5600" dirty="0" smtClean="0"/>
              <a:t>, </a:t>
            </a:r>
            <a:r>
              <a:rPr lang="en-US" sz="5600" dirty="0" err="1" smtClean="0"/>
              <a:t>găsim</a:t>
            </a:r>
            <a:r>
              <a:rPr lang="en-US" sz="5600" dirty="0" smtClean="0"/>
              <a:t> </a:t>
            </a:r>
            <a:r>
              <a:rPr lang="en-US" sz="5600" dirty="0" err="1" smtClean="0"/>
              <a:t>derivata</a:t>
            </a:r>
            <a:r>
              <a:rPr lang="en-US" sz="5600" dirty="0" smtClean="0"/>
              <a:t> </a:t>
            </a:r>
            <a:r>
              <a:rPr lang="en-US" sz="5600" dirty="0" err="1" smtClean="0"/>
              <a:t>volumului</a:t>
            </a:r>
            <a:r>
              <a:rPr lang="en-US" sz="5600" dirty="0" smtClean="0"/>
              <a:t> </a:t>
            </a:r>
            <a:r>
              <a:rPr lang="en-US" sz="5600" dirty="0" err="1" smtClean="0"/>
              <a:t>față</a:t>
            </a:r>
            <a:r>
              <a:rPr lang="en-US" sz="5600" dirty="0" smtClean="0"/>
              <a:t> de </a:t>
            </a:r>
            <a:r>
              <a:rPr lang="en-US" sz="5600" b="1" dirty="0" smtClean="0"/>
              <a:t>H</a:t>
            </a:r>
            <a:r>
              <a:rPr lang="en-US" sz="5600" dirty="0" smtClean="0"/>
              <a:t> </a:t>
            </a:r>
            <a:r>
              <a:rPr lang="en-US" sz="5600" dirty="0" err="1" smtClean="0"/>
              <a:t>și</a:t>
            </a:r>
            <a:r>
              <a:rPr lang="en-US" sz="5600" dirty="0" smtClean="0"/>
              <a:t> o </a:t>
            </a:r>
            <a:r>
              <a:rPr lang="en-US" sz="5600" dirty="0" err="1" smtClean="0"/>
              <a:t>egalăm</a:t>
            </a:r>
            <a:r>
              <a:rPr lang="en-US" sz="5600" dirty="0" smtClean="0"/>
              <a:t> cu zero.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600" dirty="0" smtClean="0"/>
              <a:t>V '(</a:t>
            </a:r>
            <a:r>
              <a:rPr lang="en-US" sz="5600" b="1" dirty="0" smtClean="0"/>
              <a:t>H</a:t>
            </a:r>
            <a:r>
              <a:rPr lang="en-US" sz="5600" dirty="0" smtClean="0"/>
              <a:t>) = (1/3) </a:t>
            </a:r>
            <a:r>
              <a:rPr lang="ru-RU" sz="5600" dirty="0" smtClean="0"/>
              <a:t>π</a:t>
            </a:r>
            <a:r>
              <a:rPr lang="en-US" sz="5600" b="1" dirty="0" smtClean="0"/>
              <a:t>H</a:t>
            </a:r>
            <a:r>
              <a:rPr lang="en-US" sz="5600" dirty="0" smtClean="0"/>
              <a:t> * (4</a:t>
            </a:r>
            <a:r>
              <a:rPr lang="en-US" sz="5600" b="1" dirty="0" smtClean="0"/>
              <a:t>R</a:t>
            </a:r>
            <a:r>
              <a:rPr lang="en-US" sz="5600" dirty="0" smtClean="0"/>
              <a:t> - 3</a:t>
            </a:r>
            <a:r>
              <a:rPr lang="en-US" sz="5600" b="1" dirty="0" smtClean="0"/>
              <a:t>H</a:t>
            </a:r>
            <a:r>
              <a:rPr lang="en-US" sz="5600" dirty="0" smtClean="0"/>
              <a:t>) = 0.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600" dirty="0" smtClean="0"/>
              <a:t>Din </a:t>
            </a:r>
            <a:r>
              <a:rPr lang="en-US" sz="5600" dirty="0" err="1" smtClean="0"/>
              <a:t>această</a:t>
            </a:r>
            <a:r>
              <a:rPr lang="en-US" sz="5600" dirty="0" smtClean="0"/>
              <a:t> </a:t>
            </a:r>
            <a:r>
              <a:rPr lang="en-US" sz="5600" dirty="0" err="1" smtClean="0"/>
              <a:t>relație</a:t>
            </a:r>
            <a:r>
              <a:rPr lang="en-US" sz="5600" dirty="0" smtClean="0"/>
              <a:t> </a:t>
            </a:r>
            <a:r>
              <a:rPr lang="en-US" sz="5600" dirty="0" err="1" smtClean="0"/>
              <a:t>obșinem</a:t>
            </a:r>
            <a:r>
              <a:rPr lang="en-US" sz="5600" dirty="0" smtClean="0"/>
              <a:t> </a:t>
            </a:r>
            <a:r>
              <a:rPr lang="en-US" sz="5600" dirty="0" err="1" smtClean="0"/>
              <a:t>următorul</a:t>
            </a:r>
            <a:r>
              <a:rPr lang="en-US" sz="5600" dirty="0" smtClean="0"/>
              <a:t>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600" b="1" dirty="0" smtClean="0"/>
              <a:t>H</a:t>
            </a:r>
            <a:r>
              <a:rPr lang="en-US" sz="5600" dirty="0" smtClean="0"/>
              <a:t>=0, nu ne </a:t>
            </a:r>
            <a:r>
              <a:rPr lang="en-US" sz="5600" dirty="0" err="1" smtClean="0"/>
              <a:t>interesează</a:t>
            </a:r>
            <a:endParaRPr lang="en-US" sz="5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600" dirty="0" smtClean="0"/>
              <a:t>	(4</a:t>
            </a:r>
            <a:r>
              <a:rPr lang="en-US" sz="5600" b="1" dirty="0" smtClean="0"/>
              <a:t>R</a:t>
            </a:r>
            <a:r>
              <a:rPr lang="en-US" sz="5600" dirty="0" smtClean="0"/>
              <a:t> - 3</a:t>
            </a:r>
            <a:r>
              <a:rPr lang="en-US" sz="5600" b="1" dirty="0" smtClean="0"/>
              <a:t>H</a:t>
            </a:r>
            <a:r>
              <a:rPr lang="en-US" sz="5600" dirty="0" smtClean="0"/>
              <a:t>)=0,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600" dirty="0" smtClean="0"/>
              <a:t>De </a:t>
            </a:r>
            <a:r>
              <a:rPr lang="en-US" sz="5600" dirty="0" err="1" smtClean="0"/>
              <a:t>unde</a:t>
            </a:r>
            <a:r>
              <a:rPr lang="en-US" sz="5600" dirty="0" smtClean="0"/>
              <a:t> </a:t>
            </a:r>
            <a:r>
              <a:rPr lang="en-US" sz="5600" dirty="0" err="1" smtClean="0"/>
              <a:t>obținem</a:t>
            </a:r>
            <a:endParaRPr lang="en-US" sz="5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600" dirty="0" smtClean="0"/>
              <a:t>4</a:t>
            </a:r>
            <a:r>
              <a:rPr lang="en-US" sz="5600" b="1" dirty="0" smtClean="0"/>
              <a:t>R</a:t>
            </a:r>
            <a:r>
              <a:rPr lang="en-US" sz="5600" dirty="0" smtClean="0"/>
              <a:t> - 3</a:t>
            </a:r>
            <a:r>
              <a:rPr lang="en-US" sz="5600" b="1" dirty="0" smtClean="0"/>
              <a:t>H</a:t>
            </a:r>
            <a:r>
              <a:rPr lang="en-US" sz="5600" dirty="0" smtClean="0"/>
              <a:t> = 0.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600" dirty="0" err="1" smtClean="0"/>
              <a:t>Prin</a:t>
            </a:r>
            <a:r>
              <a:rPr lang="en-US" sz="5600" dirty="0" smtClean="0"/>
              <a:t> </a:t>
            </a:r>
            <a:r>
              <a:rPr lang="en-US" sz="5600" dirty="0" err="1" smtClean="0"/>
              <a:t>urmare</a:t>
            </a:r>
            <a:r>
              <a:rPr lang="en-US" sz="5600" dirty="0" smtClean="0"/>
              <a:t> </a:t>
            </a:r>
            <a:r>
              <a:rPr lang="en-US" sz="5600" dirty="0" err="1" smtClean="0"/>
              <a:t>răspunsul</a:t>
            </a:r>
            <a:r>
              <a:rPr lang="en-US" sz="5600" dirty="0" smtClean="0"/>
              <a:t> </a:t>
            </a:r>
            <a:r>
              <a:rPr lang="en-US" sz="5600" dirty="0" err="1" smtClean="0"/>
              <a:t>este</a:t>
            </a:r>
            <a:r>
              <a:rPr lang="en-US" sz="5600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600" dirty="0" err="1" smtClean="0"/>
              <a:t>Conul</a:t>
            </a:r>
            <a:r>
              <a:rPr lang="en-US" sz="5600" dirty="0" smtClean="0"/>
              <a:t>, </a:t>
            </a:r>
            <a:r>
              <a:rPr lang="en-US" sz="5600" dirty="0" err="1" smtClean="0"/>
              <a:t>înălțimea</a:t>
            </a:r>
            <a:r>
              <a:rPr lang="en-US" sz="5600" dirty="0" smtClean="0"/>
              <a:t> </a:t>
            </a:r>
            <a:r>
              <a:rPr lang="en-US" sz="5600" dirty="0" err="1" smtClean="0"/>
              <a:t>căruia</a:t>
            </a:r>
            <a:r>
              <a:rPr lang="en-US" sz="5600" dirty="0" smtClean="0"/>
              <a:t> </a:t>
            </a:r>
            <a:r>
              <a:rPr lang="en-US" sz="5600" b="1" dirty="0" smtClean="0"/>
              <a:t>H</a:t>
            </a:r>
            <a:r>
              <a:rPr lang="en-US" sz="5600" dirty="0" smtClean="0"/>
              <a:t> = (4/3) </a:t>
            </a:r>
            <a:r>
              <a:rPr lang="en-US" sz="5600" b="1" dirty="0" smtClean="0"/>
              <a:t>R</a:t>
            </a:r>
            <a:r>
              <a:rPr lang="en-US" sz="5600" dirty="0" smtClean="0"/>
              <a:t>, are </a:t>
            </a:r>
            <a:r>
              <a:rPr lang="en-US" sz="5600" dirty="0" err="1" smtClean="0"/>
              <a:t>volumul</a:t>
            </a:r>
            <a:r>
              <a:rPr lang="en-US" sz="5600" dirty="0" smtClean="0"/>
              <a:t> maxim.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752600"/>
            <a:ext cx="419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MODELULUI LOGIC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1600200"/>
            <a:ext cx="1184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O" b="1" dirty="0" smtClean="0">
                <a:solidFill>
                  <a:srgbClr val="00B050"/>
                </a:solidFill>
              </a:rPr>
              <a:t>ATUNCI!!!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1600200"/>
            <a:ext cx="2528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O" b="1" dirty="0" smtClean="0">
                <a:solidFill>
                  <a:srgbClr val="00B0F0"/>
                </a:solidFill>
              </a:rPr>
              <a:t>ACUM?? AICI CUM??I!!! 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6868" name="Picture 4" descr="https://images.visual-paradigm.com/docs/vp_user_guide/11/3563/3564/3573/logical_erd_273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581400"/>
            <a:ext cx="4572000" cy="293370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5181600" y="1905000"/>
            <a:ext cx="335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b="1" dirty="0" smtClean="0">
                <a:solidFill>
                  <a:srgbClr val="0000CC"/>
                </a:solidFill>
              </a:rPr>
              <a:t>schema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MODELULUI LOGIC</a:t>
            </a:r>
            <a:endParaRPr lang="ro-MO" dirty="0" smtClean="0">
              <a:solidFill>
                <a:srgbClr val="FF000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o-MO" b="1" dirty="0" smtClean="0"/>
              <a:t>Modele speciale de prezentare a legaturilor logice intre noțiuni</a:t>
            </a:r>
          </a:p>
          <a:p>
            <a:pPr lvl="0" algn="ctr">
              <a:spcBef>
                <a:spcPct val="0"/>
              </a:spcBef>
              <a:defRPr/>
            </a:pPr>
            <a:r>
              <a:rPr lang="ro-MO" b="1" dirty="0" smtClean="0"/>
              <a:t>Utilizare legități!!!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URMATORUL PAS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AVEM MODELUL </a:t>
            </a:r>
            <a:r>
              <a:rPr lang="ro-MO" dirty="0" smtClean="0"/>
              <a:t>INFORMATIC</a:t>
            </a:r>
            <a:r>
              <a:rPr lang="en-US" dirty="0" smtClean="0"/>
              <a:t>. </a:t>
            </a:r>
            <a:r>
              <a:rPr lang="ro-MO" dirty="0" smtClean="0"/>
              <a:t>/MC si ML/? AICI SE TERMINA </a:t>
            </a:r>
            <a:r>
              <a:rPr lang="ro-MO" b="1" smtClean="0">
                <a:solidFill>
                  <a:srgbClr val="7030A0"/>
                </a:solidFill>
              </a:rPr>
              <a:t>MODULUL 1 AL CURSULUI!!!</a:t>
            </a:r>
            <a:endParaRPr lang="ro-MO" b="1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CE FACEM MAI DEPARTE? </a:t>
            </a:r>
            <a:r>
              <a:rPr lang="ro-MO" dirty="0" smtClean="0"/>
              <a:t> </a:t>
            </a:r>
            <a:r>
              <a:rPr lang="ro-MO" b="1" dirty="0" smtClean="0">
                <a:solidFill>
                  <a:srgbClr val="7030A0"/>
                </a:solidFill>
              </a:rPr>
              <a:t>DE AICI PORNESTE MODULUL 2 AL CURSULUI!</a:t>
            </a:r>
          </a:p>
          <a:p>
            <a:r>
              <a:rPr lang="en-US" dirty="0" smtClean="0"/>
              <a:t>FACEM APLICATIE PENTRU DIRIJAREA CU PROCESUL? DA!</a:t>
            </a:r>
            <a:r>
              <a:rPr lang="ro-MO" dirty="0" smtClean="0"/>
              <a:t> </a:t>
            </a:r>
          </a:p>
          <a:p>
            <a:r>
              <a:rPr lang="ro-MO" dirty="0" smtClean="0"/>
              <a:t>DAR ÎN ACEST CAZ INTRĂM ÎN ALT </a:t>
            </a:r>
            <a:r>
              <a:rPr lang="ro-MO" b="1" dirty="0" smtClean="0">
                <a:solidFill>
                  <a:srgbClr val="00B050"/>
                </a:solidFill>
              </a:rPr>
              <a:t>DOMENIU DE STUDIU DS </a:t>
            </a:r>
            <a:r>
              <a:rPr lang="ro-MO" b="1" dirty="0" smtClean="0"/>
              <a:t>(crearea unor Aplicații TIC, </a:t>
            </a:r>
            <a:r>
              <a:rPr lang="ro-MO" dirty="0" smtClean="0"/>
              <a:t>Si</a:t>
            </a:r>
            <a:r>
              <a:rPr lang="en-US" dirty="0" smtClean="0"/>
              <a:t>stem </a:t>
            </a:r>
            <a:r>
              <a:rPr lang="ro-MO" dirty="0" smtClean="0"/>
              <a:t>A</a:t>
            </a:r>
            <a:r>
              <a:rPr lang="en-US" dirty="0" err="1" smtClean="0"/>
              <a:t>utomatizat</a:t>
            </a:r>
            <a:r>
              <a:rPr lang="en-US" dirty="0" smtClean="0"/>
              <a:t> de </a:t>
            </a:r>
            <a:r>
              <a:rPr lang="ro-MO" dirty="0" smtClean="0"/>
              <a:t>P</a:t>
            </a:r>
            <a:r>
              <a:rPr lang="en-US" dirty="0" err="1" smtClean="0"/>
              <a:t>relucrare</a:t>
            </a:r>
            <a:r>
              <a:rPr lang="en-US" dirty="0" smtClean="0"/>
              <a:t> a</a:t>
            </a:r>
            <a:r>
              <a:rPr lang="ro-MO" dirty="0" smtClean="0"/>
              <a:t> Datelor (SAPD) ce ține de studenții înrolați la studii la specialitățile DIIS UTM, pentru a facilita și eficientiza procesul decizional al managementului Departamentului.</a:t>
            </a:r>
            <a:r>
              <a:rPr lang="ro-MO" b="1" dirty="0" smtClean="0"/>
              <a:t>)</a:t>
            </a: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TRECEM LA PROIECTUL TIC </a:t>
            </a:r>
            <a:r>
              <a:rPr lang="en-US" dirty="0" smtClean="0"/>
              <a:t>(DOAR O PARTE A LUI)</a:t>
            </a:r>
          </a:p>
          <a:p>
            <a:r>
              <a:rPr lang="en-US" dirty="0" smtClean="0"/>
              <a:t>CUM?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74638"/>
            <a:ext cx="9372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MODELUL CONCEPTUAL </a:t>
            </a:r>
            <a:r>
              <a:rPr lang="ro-MO" b="1" dirty="0" smtClean="0">
                <a:solidFill>
                  <a:srgbClr val="FF0000"/>
                </a:solidFill>
              </a:rPr>
              <a:t/>
            </a:r>
            <a:br>
              <a:rPr lang="ro-MO" b="1" dirty="0" smtClean="0">
                <a:solidFill>
                  <a:srgbClr val="FF0000"/>
                </a:solidFill>
              </a:rPr>
            </a:br>
            <a:r>
              <a:rPr lang="ro-MO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AL </a:t>
            </a:r>
            <a:r>
              <a:rPr lang="en-US" dirty="0" smtClean="0">
                <a:solidFill>
                  <a:srgbClr val="FF0000"/>
                </a:solidFill>
              </a:rPr>
              <a:t>PROIECTULUI 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SCHEMA- BLOC</a:t>
            </a:r>
            <a:r>
              <a:rPr lang="ro-MO" dirty="0" smtClean="0"/>
              <a:t>  </a:t>
            </a:r>
            <a:r>
              <a:rPr lang="ro-MO" b="1" dirty="0" smtClean="0">
                <a:solidFill>
                  <a:srgbClr val="0000CC"/>
                </a:solidFill>
              </a:rPr>
              <a:t>(CONCEPTUAL TIC - IV) </a:t>
            </a:r>
            <a:endParaRPr lang="en-US" dirty="0"/>
          </a:p>
        </p:txBody>
      </p:sp>
      <p:pic>
        <p:nvPicPr>
          <p:cNvPr id="4" name="Picture 3" descr="Untitled Dia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667000"/>
            <a:ext cx="2819400" cy="3886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52600" y="2209800"/>
            <a:ext cx="1184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O" b="1" dirty="0" smtClean="0">
                <a:solidFill>
                  <a:srgbClr val="00B050"/>
                </a:solidFill>
              </a:rPr>
              <a:t>ATUNCI!!!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2209800"/>
            <a:ext cx="2528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O" b="1" dirty="0" smtClean="0">
                <a:solidFill>
                  <a:srgbClr val="00B0F0"/>
                </a:solidFill>
              </a:rPr>
              <a:t>ACUM?? AICI CUM??I!!!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4818" name="AutoShape 2" descr="CAPITOLUL 1 INTRODUCERE – CONCEPTE DE BAZ Ă PRIVIND SISTEMELE DE BAZE DE  DATE Sistemele de baze de date sunt o componentă 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" name="AutoShape 4" descr="CAPITOLUL 1 INTRODUCERE – CONCEPTE DE BAZ Ă PRIVIND SISTEMELE DE BAZE DE  DATE Sistemele de baze de date sunt o componentă 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2" name="AutoShape 6" descr="CAPITOLUL 1 INTRODUCERE – CONCEPTE DE BAZ Ă PRIVIND SISTEMELE DE BAZE DE  DATE Sistemele de baze de date sunt o componentă 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667000"/>
            <a:ext cx="5511338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MODELUL LOGIC </a:t>
            </a:r>
            <a:r>
              <a:rPr lang="ro-MO" sz="2800" b="1" dirty="0" smtClean="0">
                <a:solidFill>
                  <a:srgbClr val="FF0000"/>
                </a:solidFill>
              </a:rPr>
              <a:t> si FIZIC </a:t>
            </a:r>
            <a:r>
              <a:rPr lang="en-US" sz="2800" b="1" dirty="0" smtClean="0">
                <a:solidFill>
                  <a:srgbClr val="FF0000"/>
                </a:solidFill>
              </a:rPr>
              <a:t>AL </a:t>
            </a:r>
            <a:r>
              <a:rPr lang="ro-MO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PROIECTULUI TIC</a:t>
            </a:r>
            <a:r>
              <a:rPr lang="ro-MO" sz="2800" b="1" dirty="0" smtClean="0">
                <a:solidFill>
                  <a:srgbClr val="FF0000"/>
                </a:solidFill>
              </a:rPr>
              <a:t/>
            </a:r>
            <a:br>
              <a:rPr lang="ro-MO" sz="2800" b="1" dirty="0" smtClean="0">
                <a:solidFill>
                  <a:srgbClr val="FF0000"/>
                </a:solidFill>
              </a:rPr>
            </a:br>
            <a:r>
              <a:rPr lang="ro-MO" sz="2800" b="1" dirty="0" smtClean="0">
                <a:solidFill>
                  <a:srgbClr val="0000CC"/>
                </a:solidFill>
              </a:rPr>
              <a:t> (LOGIC  și FIZIC - V )</a:t>
            </a:r>
            <a:endParaRPr lang="en-US" sz="2800" b="1" dirty="0"/>
          </a:p>
        </p:txBody>
      </p:sp>
      <p:pic>
        <p:nvPicPr>
          <p:cNvPr id="4" name="Content Placeholder 3" descr="022218_0657_WhatisDataM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752600"/>
            <a:ext cx="6629400" cy="2170103"/>
          </a:xfrm>
        </p:spPr>
      </p:pic>
      <p:pic>
        <p:nvPicPr>
          <p:cNvPr id="6" name="Picture 5" descr="022218_0657_WhatisDataM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4495800"/>
            <a:ext cx="69342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MODELUL LOGIC </a:t>
            </a:r>
            <a:r>
              <a:rPr lang="ro-MO" sz="2800" b="1" dirty="0" smtClean="0">
                <a:solidFill>
                  <a:srgbClr val="FF0000"/>
                </a:solidFill>
              </a:rPr>
              <a:t> si FIZIC </a:t>
            </a:r>
            <a:r>
              <a:rPr lang="en-US" sz="2800" b="1" dirty="0" smtClean="0">
                <a:solidFill>
                  <a:srgbClr val="FF0000"/>
                </a:solidFill>
              </a:rPr>
              <a:t>AL </a:t>
            </a:r>
            <a:r>
              <a:rPr lang="ro-MO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PROIECTULUI TIC</a:t>
            </a:r>
            <a:r>
              <a:rPr lang="ro-MO" sz="2800" b="1" dirty="0" smtClean="0">
                <a:solidFill>
                  <a:srgbClr val="FF0000"/>
                </a:solidFill>
              </a:rPr>
              <a:t/>
            </a:r>
            <a:br>
              <a:rPr lang="ro-MO" sz="2800" b="1" dirty="0" smtClean="0">
                <a:solidFill>
                  <a:srgbClr val="FF0000"/>
                </a:solidFill>
              </a:rPr>
            </a:br>
            <a:r>
              <a:rPr lang="ro-MO" sz="2800" b="1" dirty="0" smtClean="0">
                <a:solidFill>
                  <a:srgbClr val="0000CC"/>
                </a:solidFill>
              </a:rPr>
              <a:t> (LOGIC  și FIZIC - V )</a:t>
            </a:r>
            <a:endParaRPr lang="en-US" sz="2800" b="1" dirty="0"/>
          </a:p>
        </p:txBody>
      </p:sp>
      <p:pic>
        <p:nvPicPr>
          <p:cNvPr id="7" name="Content Placeholder 6" descr="logical_erd_2734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524000"/>
            <a:ext cx="4267200" cy="4953000"/>
          </a:xfrm>
        </p:spPr>
      </p:pic>
      <p:pic>
        <p:nvPicPr>
          <p:cNvPr id="8" name="Picture 7" descr="physical_erd_2734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600200"/>
            <a:ext cx="41148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MODELUL LOGIC </a:t>
            </a:r>
            <a:r>
              <a:rPr lang="ro-MO" sz="2800" b="1" dirty="0" smtClean="0">
                <a:solidFill>
                  <a:srgbClr val="FF0000"/>
                </a:solidFill>
              </a:rPr>
              <a:t> si FIZIC </a:t>
            </a:r>
            <a:r>
              <a:rPr lang="en-US" sz="2800" b="1" dirty="0" smtClean="0">
                <a:solidFill>
                  <a:srgbClr val="FF0000"/>
                </a:solidFill>
              </a:rPr>
              <a:t>AL </a:t>
            </a:r>
            <a:r>
              <a:rPr lang="ro-MO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PROIECTULUI TIC</a:t>
            </a:r>
            <a:r>
              <a:rPr lang="ro-MO" sz="2800" b="1" dirty="0" smtClean="0">
                <a:solidFill>
                  <a:srgbClr val="FF0000"/>
                </a:solidFill>
              </a:rPr>
              <a:t/>
            </a:r>
            <a:br>
              <a:rPr lang="ro-MO" sz="2800" b="1" dirty="0" smtClean="0">
                <a:solidFill>
                  <a:srgbClr val="FF0000"/>
                </a:solidFill>
              </a:rPr>
            </a:br>
            <a:r>
              <a:rPr lang="ro-MO" sz="2800" b="1" dirty="0" smtClean="0">
                <a:solidFill>
                  <a:srgbClr val="0000CC"/>
                </a:solidFill>
              </a:rPr>
              <a:t> (LOGIC  și FIZIC - V )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INSTRUMENTE</a:t>
            </a:r>
          </a:p>
          <a:p>
            <a:r>
              <a:rPr lang="ro-MO" dirty="0" smtClean="0"/>
              <a:t>SISTEME DE OPERARE, PLATFORME</a:t>
            </a:r>
          </a:p>
          <a:p>
            <a:r>
              <a:rPr lang="ro-MO" dirty="0" smtClean="0"/>
              <a:t>LIMBAJE DE PROGRAMARE (HTML, CSS, JS, PHP, C#, Python, etc)</a:t>
            </a:r>
          </a:p>
          <a:p>
            <a:r>
              <a:rPr lang="ro-MO" dirty="0" smtClean="0"/>
              <a:t>SISTEME DE GESTIUNE A BD – MySQL</a:t>
            </a:r>
          </a:p>
          <a:p>
            <a:r>
              <a:rPr lang="ro-MO" dirty="0" smtClean="0"/>
              <a:t>SERVERE</a:t>
            </a:r>
          </a:p>
          <a:p>
            <a:r>
              <a:rPr lang="ro-MO" dirty="0" smtClean="0"/>
              <a:t>APLICAȚII DESKTOP SAU APLICAȚII WEB</a:t>
            </a:r>
          </a:p>
          <a:p>
            <a:r>
              <a:rPr lang="ro-MO" dirty="0" smtClean="0"/>
              <a:t>ETC...</a:t>
            </a:r>
          </a:p>
          <a:p>
            <a:endParaRPr lang="ro-MO" dirty="0" smtClean="0"/>
          </a:p>
          <a:p>
            <a:endParaRPr lang="ro-MO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74638"/>
            <a:ext cx="9296400" cy="1143000"/>
          </a:xfrm>
        </p:spPr>
        <p:txBody>
          <a:bodyPr>
            <a:noAutofit/>
          </a:bodyPr>
          <a:lstStyle/>
          <a:p>
            <a:r>
              <a:rPr lang="ro-MO" sz="3200" b="1" dirty="0" smtClean="0">
                <a:solidFill>
                  <a:srgbClr val="FF0000"/>
                </a:solidFill>
              </a:rPr>
              <a:t>TESTAREA MODELULUI LOGIC ȘI LANSAREA LUI ÎN LUCRU </a:t>
            </a:r>
            <a:r>
              <a:rPr lang="ro-MO" sz="3200" dirty="0" smtClean="0"/>
              <a:t/>
            </a:r>
            <a:br>
              <a:rPr lang="ro-MO" sz="3200" dirty="0" smtClean="0"/>
            </a:br>
            <a:r>
              <a:rPr lang="ro-MO" sz="3200" b="1" dirty="0" smtClean="0">
                <a:solidFill>
                  <a:srgbClr val="0000CC"/>
                </a:solidFill>
              </a:rPr>
              <a:t>(LANSAREA  SOLUȚIEI  PROIECTULUI TIC - VI)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MO" dirty="0" smtClean="0"/>
              <a:t>TESTAREA SI LANSAREA IN LUCRU</a:t>
            </a:r>
          </a:p>
          <a:p>
            <a:r>
              <a:rPr lang="ro-MO" b="1" dirty="0" smtClean="0">
                <a:solidFill>
                  <a:srgbClr val="FF0000"/>
                </a:solidFill>
              </a:rPr>
              <a:t>RECAPITULARE... </a:t>
            </a:r>
          </a:p>
          <a:p>
            <a:r>
              <a:rPr lang="ro-MO" dirty="0" smtClean="0"/>
              <a:t>DISPUNEM DE CUNOȘTINȚE PENTRU A MODELAREA INFORMATICĂ? </a:t>
            </a:r>
            <a:r>
              <a:rPr lang="ro-MO" b="1" dirty="0" smtClean="0">
                <a:solidFill>
                  <a:srgbClr val="FF0000"/>
                </a:solidFill>
              </a:rPr>
              <a:t>NU!!</a:t>
            </a:r>
          </a:p>
          <a:p>
            <a:r>
              <a:rPr lang="ro-MO" dirty="0" smtClean="0"/>
              <a:t>PENTRU MODELAREA MATEMATICĂ AM AVUT NEVOIE DE 10 ANI DE SCOALA, LICEE? </a:t>
            </a:r>
          </a:p>
          <a:p>
            <a:r>
              <a:rPr lang="ro-MO" b="1" dirty="0" smtClean="0">
                <a:solidFill>
                  <a:srgbClr val="00B050"/>
                </a:solidFill>
              </a:rPr>
              <a:t>ÎN CAZUL MODELĂRII INFORMATICE VOM AVEA NEVOIE DE UN SEMESTRU, DE </a:t>
            </a:r>
            <a:r>
              <a:rPr lang="ro-MO" b="1" dirty="0" smtClean="0">
                <a:solidFill>
                  <a:srgbClr val="FF0000"/>
                </a:solidFill>
              </a:rPr>
              <a:t>30</a:t>
            </a:r>
            <a:r>
              <a:rPr lang="ro-MO" b="1" dirty="0" smtClean="0">
                <a:solidFill>
                  <a:srgbClr val="00B050"/>
                </a:solidFill>
              </a:rPr>
              <a:t> ORE CURS, </a:t>
            </a:r>
            <a:r>
              <a:rPr lang="ro-MO" b="1" dirty="0" smtClean="0">
                <a:solidFill>
                  <a:srgbClr val="FF0000"/>
                </a:solidFill>
              </a:rPr>
              <a:t>15/30</a:t>
            </a:r>
            <a:r>
              <a:rPr lang="ro-MO" b="1" dirty="0" smtClean="0">
                <a:solidFill>
                  <a:srgbClr val="00B050"/>
                </a:solidFill>
              </a:rPr>
              <a:t> ORE LAB SI </a:t>
            </a:r>
            <a:r>
              <a:rPr lang="ro-MO" b="1" dirty="0" smtClean="0">
                <a:solidFill>
                  <a:srgbClr val="FF0000"/>
                </a:solidFill>
              </a:rPr>
              <a:t>15</a:t>
            </a:r>
            <a:r>
              <a:rPr lang="ro-MO" b="1" dirty="0" smtClean="0">
                <a:solidFill>
                  <a:srgbClr val="00B050"/>
                </a:solidFill>
              </a:rPr>
              <a:t> ORE PRACTICĂ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ro-MO" b="1" dirty="0" smtClean="0">
                <a:solidFill>
                  <a:srgbClr val="0000CC"/>
                </a:solidFill>
              </a:rPr>
              <a:t>CONCLUZIE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791200"/>
          </a:xfrm>
        </p:spPr>
        <p:txBody>
          <a:bodyPr>
            <a:normAutofit fontScale="92500"/>
          </a:bodyPr>
          <a:lstStyle/>
          <a:p>
            <a:r>
              <a:rPr lang="ro-MO" sz="4000" b="1" dirty="0" smtClean="0">
                <a:solidFill>
                  <a:srgbClr val="FF0000"/>
                </a:solidFill>
              </a:rPr>
              <a:t>MODELUL (în informatică) </a:t>
            </a:r>
            <a:r>
              <a:rPr lang="ro-MO" sz="4000" dirty="0" smtClean="0"/>
              <a:t>este un </a:t>
            </a:r>
            <a:r>
              <a:rPr lang="en-US" sz="4000" dirty="0" smtClean="0"/>
              <a:t>“</a:t>
            </a:r>
            <a:r>
              <a:rPr lang="ro-MO" sz="4000" dirty="0" smtClean="0"/>
              <a:t>întreg</a:t>
            </a:r>
            <a:r>
              <a:rPr lang="en-US" sz="4000" dirty="0" smtClean="0"/>
              <a:t>”</a:t>
            </a:r>
            <a:r>
              <a:rPr lang="ro-MO" sz="4000" dirty="0" smtClean="0"/>
              <a:t> </a:t>
            </a:r>
            <a:r>
              <a:rPr lang="en-US" sz="4000" dirty="0" smtClean="0"/>
              <a:t>, </a:t>
            </a:r>
            <a:r>
              <a:rPr lang="ro-MO" sz="4000" dirty="0" smtClean="0"/>
              <a:t>format din reuniunea mai multor componente, legate, interconectate între ele, care formează o anumită intergitate/unitate (content unitar, integru) informațională despre un DS.</a:t>
            </a:r>
          </a:p>
          <a:p>
            <a:r>
              <a:rPr lang="ro-MO" sz="4000" dirty="0" smtClean="0"/>
              <a:t>Model de date</a:t>
            </a:r>
          </a:p>
          <a:p>
            <a:r>
              <a:rPr lang="ro-MO" sz="4000" dirty="0" smtClean="0"/>
              <a:t>Model economic</a:t>
            </a:r>
          </a:p>
          <a:p>
            <a:r>
              <a:rPr lang="ro-MO" sz="4000" dirty="0" smtClean="0"/>
              <a:t>Model ecologic...etc...</a:t>
            </a:r>
          </a:p>
          <a:p>
            <a:endParaRPr lang="ro-MO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8382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b="1" dirty="0" smtClean="0">
                <a:solidFill>
                  <a:srgbClr val="0000CC"/>
                </a:solidFill>
              </a:rPr>
              <a:t>(FIZICĂ - I)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DAT:(INPPUT)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o-MO" dirty="0" smtClean="0"/>
              <a:t>                                                                        </a:t>
            </a:r>
          </a:p>
          <a:p>
            <a:pPr>
              <a:buNone/>
            </a:pPr>
            <a:endParaRPr lang="ro-MO" dirty="0" smtClean="0"/>
          </a:p>
          <a:p>
            <a:pPr algn="r">
              <a:buNone/>
            </a:pPr>
            <a:r>
              <a:rPr lang="ro-MO" dirty="0" smtClean="0"/>
              <a:t>                                                                             </a:t>
            </a:r>
            <a:r>
              <a:rPr lang="ro-MO" b="1" u="sng" dirty="0" smtClean="0">
                <a:solidFill>
                  <a:srgbClr val="00B0F0"/>
                </a:solidFill>
              </a:rPr>
              <a:t>CUM?  </a:t>
            </a:r>
            <a:endParaRPr lang="ro-MO" dirty="0" smtClean="0"/>
          </a:p>
          <a:p>
            <a:pPr>
              <a:buNone/>
            </a:pPr>
            <a:r>
              <a:rPr lang="ro-MO" dirty="0" smtClean="0"/>
              <a:t>      </a:t>
            </a:r>
          </a:p>
          <a:p>
            <a:pPr>
              <a:buNone/>
            </a:pPr>
            <a:r>
              <a:rPr lang="ro-MO" dirty="0" smtClean="0"/>
              <a:t>                                         </a:t>
            </a:r>
            <a:endParaRPr lang="en-US" b="1" u="sng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(OUTPUT)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New Bitmap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590800"/>
            <a:ext cx="3429000" cy="2573888"/>
          </a:xfrm>
          <a:prstGeom prst="rect">
            <a:avLst/>
          </a:prstGeom>
          <a:ln w="63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Oval 7"/>
          <p:cNvSpPr/>
          <p:nvPr/>
        </p:nvSpPr>
        <p:spPr>
          <a:xfrm>
            <a:off x="1981200" y="1600200"/>
            <a:ext cx="6858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CR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886200" y="1143000"/>
            <a:ext cx="7620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RM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867400" y="914400"/>
            <a:ext cx="685800" cy="685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IA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772400" y="990600"/>
            <a:ext cx="685800" cy="685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MI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600200" y="25146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438400" y="22860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505200" y="19812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419600" y="19812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334000" y="16764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629400" y="16764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7467600" y="20574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305800" y="18288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066800" y="21336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019800" y="19812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8" idx="3"/>
            <a:endCxn id="20" idx="6"/>
          </p:cNvCxnSpPr>
          <p:nvPr/>
        </p:nvCxnSpPr>
        <p:spPr>
          <a:xfrm flipH="1">
            <a:off x="1676400" y="2120526"/>
            <a:ext cx="405233" cy="203574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3"/>
          </p:cNvCxnSpPr>
          <p:nvPr/>
        </p:nvCxnSpPr>
        <p:spPr>
          <a:xfrm flipH="1">
            <a:off x="1828801" y="2120526"/>
            <a:ext cx="252832" cy="445248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3"/>
          </p:cNvCxnSpPr>
          <p:nvPr/>
        </p:nvCxnSpPr>
        <p:spPr>
          <a:xfrm>
            <a:off x="2081633" y="2120526"/>
            <a:ext cx="356767" cy="305922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4" idx="7"/>
          </p:cNvCxnSpPr>
          <p:nvPr/>
        </p:nvCxnSpPr>
        <p:spPr>
          <a:xfrm flipH="1">
            <a:off x="4025526" y="1676400"/>
            <a:ext cx="241674" cy="360596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67200" y="1676400"/>
            <a:ext cx="356767" cy="305922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248400" y="1600200"/>
            <a:ext cx="76200" cy="381000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400800" y="1600200"/>
            <a:ext cx="356767" cy="229722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824368" y="1676400"/>
            <a:ext cx="252832" cy="445248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077200" y="1676400"/>
            <a:ext cx="356767" cy="305922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943600" y="1600200"/>
            <a:ext cx="381000" cy="292848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 descr="deciz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5257800"/>
            <a:ext cx="1593850" cy="1276350"/>
          </a:xfrm>
          <a:prstGeom prst="rect">
            <a:avLst/>
          </a:prstGeom>
        </p:spPr>
      </p:pic>
      <p:pic>
        <p:nvPicPr>
          <p:cNvPr id="43" name="Picture 42" descr="Procesul-decizional-in-organizati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5334000"/>
            <a:ext cx="2540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MODELAREA</a:t>
            </a:r>
            <a:r>
              <a:rPr lang="ro-MO" b="1" dirty="0" smtClean="0">
                <a:solidFill>
                  <a:srgbClr val="FF0000"/>
                </a:solidFill>
              </a:rPr>
              <a:t> INFORMATICĂ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VENI</a:t>
            </a:r>
            <a:r>
              <a:rPr lang="ro-MO" b="1" dirty="0" smtClean="0"/>
              <a:t>ȚI CU IDEI...HAI...SPUNEȚI CONCEPTUL CUM VEDETI REZOLVAREA???!!!</a:t>
            </a:r>
            <a:endParaRPr lang="en-US" b="1" dirty="0" smtClean="0"/>
          </a:p>
          <a:p>
            <a:r>
              <a:rPr lang="vi-VN" b="1" dirty="0" smtClean="0"/>
              <a:t>CONCÉPT,</a:t>
            </a:r>
            <a:r>
              <a:rPr lang="vi-VN" dirty="0" smtClean="0"/>
              <a:t> </a:t>
            </a:r>
            <a:r>
              <a:rPr lang="vi-VN" i="1" dirty="0" smtClean="0"/>
              <a:t>concepte,</a:t>
            </a:r>
            <a:r>
              <a:rPr lang="vi-VN" dirty="0" smtClean="0"/>
              <a:t> s. n. </a:t>
            </a:r>
            <a:r>
              <a:rPr lang="vi-VN" b="1" dirty="0" smtClean="0"/>
              <a:t>1.</a:t>
            </a:r>
            <a:r>
              <a:rPr lang="vi-VN" dirty="0" smtClean="0"/>
              <a:t> </a:t>
            </a:r>
            <a:r>
              <a:rPr lang="vi-VN" dirty="0" smtClean="0">
                <a:solidFill>
                  <a:srgbClr val="FF0000"/>
                </a:solidFill>
              </a:rPr>
              <a:t>Idee</a:t>
            </a:r>
            <a:r>
              <a:rPr lang="vi-VN" dirty="0" smtClean="0"/>
              <a:t> generală care reflectă just realitatea; noțiune generală. </a:t>
            </a:r>
            <a:r>
              <a:rPr lang="vi-VN" b="1" dirty="0" smtClean="0"/>
              <a:t>2.</a:t>
            </a:r>
            <a:r>
              <a:rPr lang="vi-VN" dirty="0" smtClean="0"/>
              <a:t> Ciornă, schiță. </a:t>
            </a:r>
            <a:r>
              <a:rPr lang="vi-VN" i="1" dirty="0" smtClean="0"/>
              <a:t>Conceptul unei scrisori.</a:t>
            </a:r>
            <a:r>
              <a:rPr lang="vi-VN" dirty="0" smtClean="0"/>
              <a:t> ▭ </a:t>
            </a:r>
            <a:r>
              <a:rPr lang="vi-VN" i="1" dirty="0" smtClean="0"/>
              <a:t>Face conceptele scurte și nu respectă cu stricteță formulele consacrate.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706562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b="1" dirty="0" smtClean="0">
                <a:solidFill>
                  <a:srgbClr val="0000CC"/>
                </a:solidFill>
              </a:rPr>
              <a:t>(CONCEPTUALĂ - II)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CONCEPTUL  - SCHEMA</a:t>
            </a:r>
            <a:br>
              <a:rPr lang="ro-MO" sz="3100" b="1" dirty="0" smtClean="0">
                <a:solidFill>
                  <a:srgbClr val="FF0000"/>
                </a:solidFill>
              </a:rPr>
            </a:br>
            <a:endParaRPr lang="en-US" sz="3100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5170" r="2917"/>
          <a:stretch>
            <a:fillRect/>
          </a:stretch>
        </p:blipFill>
        <p:spPr>
          <a:xfrm>
            <a:off x="228600" y="2286000"/>
            <a:ext cx="3429000" cy="2795588"/>
          </a:xfr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0" y="58674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M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o-M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o-MO" sz="31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SCHEMA MODELULUI CONCEPTUAL</a:t>
            </a:r>
            <a:r>
              <a:rPr kumimoji="0" lang="ro-MO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o-MO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1905000"/>
            <a:ext cx="2528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O" b="1" dirty="0" smtClean="0">
                <a:solidFill>
                  <a:srgbClr val="0000CC"/>
                </a:solidFill>
              </a:rPr>
              <a:t>ACUM?? AICI CUM??I!!!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1905000"/>
            <a:ext cx="1184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O" b="1" dirty="0" smtClean="0">
                <a:solidFill>
                  <a:srgbClr val="0000CC"/>
                </a:solidFill>
              </a:rPr>
              <a:t>ATUNCI!!! </a:t>
            </a:r>
            <a:endParaRPr lang="en-US" dirty="0"/>
          </a:p>
        </p:txBody>
      </p:sp>
      <p:pic>
        <p:nvPicPr>
          <p:cNvPr id="9" name="Picture 8" descr="downlo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2667000"/>
            <a:ext cx="2743200" cy="2286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62000" y="53340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O" b="1" dirty="0" smtClean="0">
                <a:solidFill>
                  <a:srgbClr val="0000CC"/>
                </a:solidFill>
              </a:rPr>
              <a:t>CUNOSTINTE?!! </a:t>
            </a:r>
            <a:r>
              <a:rPr lang="ro-MO" b="1" dirty="0" smtClean="0">
                <a:solidFill>
                  <a:srgbClr val="00B050"/>
                </a:solidFill>
              </a:rPr>
              <a:t>DA! </a:t>
            </a:r>
            <a:r>
              <a:rPr lang="ro-MO" b="1" dirty="0" smtClean="0">
                <a:solidFill>
                  <a:srgbClr val="0000CC"/>
                </a:solidFill>
              </a:rPr>
              <a:t>NOTIUNI!</a:t>
            </a:r>
          </a:p>
          <a:p>
            <a:r>
              <a:rPr lang="ro-MO" b="1" dirty="0" smtClean="0">
                <a:solidFill>
                  <a:srgbClr val="0000CC"/>
                </a:solidFill>
              </a:rPr>
              <a:t>LEGITATI, FORMULE...etc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62600" y="53340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O" b="1" dirty="0" smtClean="0">
                <a:solidFill>
                  <a:srgbClr val="0000CC"/>
                </a:solidFill>
              </a:rPr>
              <a:t>CUNOSTINTE?!! </a:t>
            </a:r>
            <a:r>
              <a:rPr lang="ro-MO" b="1" dirty="0" smtClean="0">
                <a:solidFill>
                  <a:srgbClr val="FF0000"/>
                </a:solidFill>
              </a:rPr>
              <a:t>NU! </a:t>
            </a:r>
            <a:r>
              <a:rPr lang="ro-MO" b="1" dirty="0" smtClean="0">
                <a:solidFill>
                  <a:srgbClr val="0000CC"/>
                </a:solidFill>
              </a:rPr>
              <a:t>NOTIUNI!</a:t>
            </a:r>
          </a:p>
          <a:p>
            <a:r>
              <a:rPr lang="ro-MO" b="1" dirty="0" smtClean="0">
                <a:solidFill>
                  <a:srgbClr val="0000CC"/>
                </a:solidFill>
              </a:rPr>
              <a:t>LEGITATI, FORMULE...etc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SCHEMA MODELULUI CONCEPTUAL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Cum  </a:t>
            </a:r>
            <a:r>
              <a:rPr lang="ro-MO" b="1" u="sng" dirty="0" smtClean="0"/>
              <a:t>continuăm să </a:t>
            </a:r>
            <a:r>
              <a:rPr lang="en-US" b="1" u="sng" dirty="0" err="1" smtClean="0"/>
              <a:t>rezolvăm</a:t>
            </a:r>
            <a:r>
              <a:rPr lang="ro-MO" b="1" u="sng" dirty="0" smtClean="0"/>
              <a:t> PROBLEMA și realizăm Proiectul</a:t>
            </a:r>
            <a:r>
              <a:rPr lang="en-US" b="1" u="sng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 la </a:t>
            </a:r>
            <a:r>
              <a:rPr lang="en-US" b="1" dirty="0" err="1" smtClean="0"/>
              <a:t>problema</a:t>
            </a:r>
            <a:r>
              <a:rPr lang="en-US" b="1" dirty="0" smtClean="0"/>
              <a:t> </a:t>
            </a:r>
            <a:r>
              <a:rPr lang="en-US" b="1" dirty="0" err="1" smtClean="0"/>
              <a:t>fizică</a:t>
            </a:r>
            <a:r>
              <a:rPr lang="en-US" dirty="0" smtClean="0"/>
              <a:t>, </a:t>
            </a:r>
            <a:r>
              <a:rPr lang="en-US" dirty="0" err="1" smtClean="0"/>
              <a:t>trecem</a:t>
            </a:r>
            <a:r>
              <a:rPr lang="en-US" dirty="0" smtClean="0"/>
              <a:t> la </a:t>
            </a:r>
            <a:r>
              <a:rPr lang="en-US" b="1" dirty="0" err="1" smtClean="0"/>
              <a:t>problema</a:t>
            </a:r>
            <a:r>
              <a:rPr lang="en-US" b="1" dirty="0" smtClean="0"/>
              <a:t> </a:t>
            </a:r>
            <a:r>
              <a:rPr lang="ro-MO" b="1" dirty="0" smtClean="0"/>
              <a:t>INFORMATICĂ</a:t>
            </a:r>
            <a:r>
              <a:rPr lang="en-US" dirty="0" smtClean="0"/>
              <a:t>. </a:t>
            </a:r>
            <a:r>
              <a:rPr lang="en-US" dirty="0" err="1" smtClean="0"/>
              <a:t>Acest</a:t>
            </a:r>
            <a:r>
              <a:rPr lang="en-US" dirty="0" smtClean="0"/>
              <a:t> process se </a:t>
            </a:r>
            <a:r>
              <a:rPr lang="en-US" dirty="0" err="1" smtClean="0"/>
              <a:t>numește</a:t>
            </a:r>
            <a:r>
              <a:rPr lang="en-US" dirty="0" smtClean="0"/>
              <a:t> </a:t>
            </a:r>
            <a:r>
              <a:rPr lang="en-US" dirty="0" err="1" smtClean="0"/>
              <a:t>utilizarea</a:t>
            </a:r>
            <a:r>
              <a:rPr lang="en-US" dirty="0" smtClean="0"/>
              <a:t> </a:t>
            </a:r>
            <a:r>
              <a:rPr lang="en-US" b="1" i="1" dirty="0" err="1" smtClean="0"/>
              <a:t>procedeului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modelare</a:t>
            </a:r>
            <a:r>
              <a:rPr lang="en-US" dirty="0" smtClean="0"/>
              <a:t>, </a:t>
            </a:r>
            <a:r>
              <a:rPr lang="en-US" dirty="0" err="1" smtClean="0"/>
              <a:t>prin</a:t>
            </a:r>
            <a:r>
              <a:rPr lang="en-US" dirty="0" smtClean="0"/>
              <a:t> care </a:t>
            </a:r>
            <a:r>
              <a:rPr lang="en-US" dirty="0" err="1" smtClean="0"/>
              <a:t>substituim</a:t>
            </a:r>
            <a:r>
              <a:rPr lang="en-US" dirty="0" smtClean="0"/>
              <a:t> </a:t>
            </a:r>
            <a:r>
              <a:rPr lang="en-US" b="1" dirty="0" smtClean="0"/>
              <a:t>un </a:t>
            </a:r>
            <a:r>
              <a:rPr lang="en-US" b="1" dirty="0" err="1" smtClean="0"/>
              <a:t>mediu</a:t>
            </a:r>
            <a:r>
              <a:rPr lang="en-US" b="1" dirty="0" smtClean="0"/>
              <a:t> </a:t>
            </a:r>
            <a:r>
              <a:rPr lang="en-US" b="1" dirty="0" err="1" smtClean="0"/>
              <a:t>concret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se </a:t>
            </a:r>
            <a:r>
              <a:rPr lang="en-US" dirty="0" err="1" smtClean="0"/>
              <a:t>descrie</a:t>
            </a:r>
            <a:r>
              <a:rPr lang="en-US" dirty="0" smtClean="0"/>
              <a:t> de </a:t>
            </a:r>
            <a:r>
              <a:rPr lang="en-US" dirty="0" err="1" smtClean="0"/>
              <a:t>anumite</a:t>
            </a:r>
            <a:r>
              <a:rPr lang="en-US" dirty="0" smtClean="0"/>
              <a:t> </a:t>
            </a:r>
            <a:r>
              <a:rPr lang="en-US" b="1" i="1" dirty="0" err="1" smtClean="0"/>
              <a:t>caracteristici</a:t>
            </a:r>
            <a:r>
              <a:rPr lang="en-US" b="1" i="1" dirty="0" smtClean="0"/>
              <a:t> </a:t>
            </a:r>
            <a:r>
              <a:rPr lang="en-US" b="1" i="1" dirty="0" err="1" smtClean="0"/>
              <a:t>și</a:t>
            </a:r>
            <a:r>
              <a:rPr lang="en-US" dirty="0" smtClean="0"/>
              <a:t> </a:t>
            </a:r>
            <a:r>
              <a:rPr lang="en-US" b="1" i="1" dirty="0" err="1" smtClean="0"/>
              <a:t>legități</a:t>
            </a:r>
            <a:r>
              <a:rPr lang="en-US" b="1" i="1" dirty="0" smtClean="0"/>
              <a:t> </a:t>
            </a:r>
            <a:r>
              <a:rPr lang="en-US" b="1" i="1" dirty="0" err="1" smtClean="0"/>
              <a:t>fizice</a:t>
            </a:r>
            <a:r>
              <a:rPr lang="en-US" dirty="0" smtClean="0"/>
              <a:t> </a:t>
            </a:r>
            <a:r>
              <a:rPr lang="en-US" dirty="0" err="1" smtClean="0"/>
              <a:t>într</a:t>
            </a:r>
            <a:r>
              <a:rPr lang="en-US" dirty="0" smtClean="0"/>
              <a:t>-</a:t>
            </a:r>
            <a:r>
              <a:rPr lang="en-US" b="1" dirty="0" smtClean="0"/>
              <a:t>un </a:t>
            </a:r>
            <a:r>
              <a:rPr lang="en-US" b="1" dirty="0" err="1" smtClean="0"/>
              <a:t>nou</a:t>
            </a:r>
            <a:r>
              <a:rPr lang="en-US" b="1" dirty="0" smtClean="0"/>
              <a:t> </a:t>
            </a:r>
            <a:r>
              <a:rPr lang="en-US" b="1" dirty="0" err="1" smtClean="0"/>
              <a:t>mediu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considerare</a:t>
            </a:r>
            <a:r>
              <a:rPr lang="en-US" dirty="0" smtClean="0"/>
              <a:t> </a:t>
            </a:r>
            <a:r>
              <a:rPr lang="en-US" dirty="0" err="1" smtClean="0"/>
              <a:t>caracteristicile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legitățile</a:t>
            </a:r>
            <a:r>
              <a:rPr lang="en-US" dirty="0" smtClean="0"/>
              <a:t> </a:t>
            </a:r>
            <a:r>
              <a:rPr lang="en-US" dirty="0" err="1" smtClean="0"/>
              <a:t>menționate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într</a:t>
            </a:r>
            <a:r>
              <a:rPr lang="en-US" dirty="0" smtClean="0"/>
              <a:t>-un alt format, “</a:t>
            </a:r>
            <a:r>
              <a:rPr lang="en-US" b="1" i="1" dirty="0" err="1" smtClean="0"/>
              <a:t>nefizic</a:t>
            </a:r>
            <a:r>
              <a:rPr lang="en-US" dirty="0" smtClean="0"/>
              <a:t>” </a:t>
            </a:r>
            <a:r>
              <a:rPr lang="en-US" dirty="0" err="1" smtClean="0"/>
              <a:t>păstrînd</a:t>
            </a:r>
            <a:r>
              <a:rPr lang="en-US" dirty="0" smtClean="0"/>
              <a:t> </a:t>
            </a:r>
            <a:r>
              <a:rPr lang="en-US" dirty="0" err="1" smtClean="0"/>
              <a:t>contextul</a:t>
            </a:r>
            <a:r>
              <a:rPr lang="en-US" dirty="0" smtClean="0"/>
              <a:t> </a:t>
            </a:r>
            <a:r>
              <a:rPr lang="en-US" dirty="0" err="1" smtClean="0"/>
              <a:t>problemei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permițînd</a:t>
            </a:r>
            <a:r>
              <a:rPr lang="en-US" dirty="0" smtClean="0"/>
              <a:t> cu </a:t>
            </a:r>
            <a:r>
              <a:rPr lang="en-US" dirty="0" err="1" smtClean="0"/>
              <a:t>ajutorul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instrumente</a:t>
            </a:r>
            <a:r>
              <a:rPr lang="en-US" dirty="0" smtClean="0"/>
              <a:t> ale </a:t>
            </a:r>
            <a:r>
              <a:rPr lang="en-US" dirty="0" err="1" smtClean="0"/>
              <a:t>modelului</a:t>
            </a:r>
            <a:r>
              <a:rPr lang="en-US" dirty="0" smtClean="0"/>
              <a:t> </a:t>
            </a:r>
            <a:r>
              <a:rPr lang="ro-MO" dirty="0" smtClean="0"/>
              <a:t>INFORMATIC 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noul</a:t>
            </a:r>
            <a:r>
              <a:rPr lang="en-US" dirty="0" smtClean="0"/>
              <a:t> </a:t>
            </a:r>
            <a:r>
              <a:rPr lang="en-US" dirty="0" err="1" smtClean="0"/>
              <a:t>mediu</a:t>
            </a:r>
            <a:r>
              <a:rPr lang="en-US" dirty="0" smtClean="0"/>
              <a:t>,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studiem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rezolvăm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inițială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MO" b="1" u="sng" dirty="0" smtClean="0"/>
              <a:t>PĂI DA, DAR MODELUL INFORMATIC ESTE:</a:t>
            </a:r>
            <a:endParaRPr lang="en-US" dirty="0" smtClean="0"/>
          </a:p>
          <a:p>
            <a:endParaRPr lang="en-US" dirty="0" smtClean="0"/>
          </a:p>
          <a:p>
            <a:r>
              <a:rPr lang="ro-MO" b="1" dirty="0" smtClean="0">
                <a:solidFill>
                  <a:srgbClr val="FF0000"/>
                </a:solidFill>
              </a:rPr>
              <a:t>MODELUL (în informatică) </a:t>
            </a:r>
            <a:r>
              <a:rPr lang="ro-MO" dirty="0" smtClean="0"/>
              <a:t>este un </a:t>
            </a:r>
            <a:r>
              <a:rPr lang="en-US" dirty="0" smtClean="0"/>
              <a:t>“</a:t>
            </a:r>
            <a:r>
              <a:rPr lang="ro-MO" dirty="0" smtClean="0"/>
              <a:t>întreg</a:t>
            </a:r>
            <a:r>
              <a:rPr lang="en-US" dirty="0" smtClean="0"/>
              <a:t>”</a:t>
            </a:r>
            <a:r>
              <a:rPr lang="ro-MO" dirty="0" smtClean="0"/>
              <a:t> </a:t>
            </a:r>
            <a:r>
              <a:rPr lang="en-US" dirty="0" smtClean="0"/>
              <a:t>, </a:t>
            </a:r>
            <a:r>
              <a:rPr lang="ro-MO" dirty="0" smtClean="0"/>
              <a:t>format din reuniunea mai multor componente, legate, interconectate între ele, care formează o anumită intergitate/unitate (content unitar, integru) informațional despre un DS.</a:t>
            </a:r>
          </a:p>
          <a:p>
            <a:r>
              <a:rPr lang="ro-MO" dirty="0" smtClean="0"/>
              <a:t>Model de date</a:t>
            </a:r>
          </a:p>
          <a:p>
            <a:r>
              <a:rPr lang="ro-MO" dirty="0" smtClean="0"/>
              <a:t>Model economic</a:t>
            </a:r>
          </a:p>
          <a:p>
            <a:r>
              <a:rPr lang="ro-MO" dirty="0" smtClean="0"/>
              <a:t>Model ecologic...etc...</a:t>
            </a:r>
          </a:p>
          <a:p>
            <a:r>
              <a:rPr lang="ro-MO" b="1" dirty="0" smtClean="0"/>
              <a:t>ȘI ATUNCI CUM PROCEDĂM LA </a:t>
            </a:r>
            <a:r>
              <a:rPr lang="ro-MO" b="1" dirty="0" smtClean="0">
                <a:solidFill>
                  <a:srgbClr val="0000CC"/>
                </a:solidFill>
              </a:rPr>
              <a:t>PASUL II </a:t>
            </a:r>
            <a:r>
              <a:rPr lang="ro-MO" b="1" dirty="0" smtClean="0"/>
              <a:t>DIN PROCESUL PRECEDENT?</a:t>
            </a:r>
          </a:p>
          <a:p>
            <a:r>
              <a:rPr lang="ro-MO" b="1" dirty="0" smtClean="0">
                <a:solidFill>
                  <a:srgbClr val="0000CC"/>
                </a:solidFill>
              </a:rPr>
              <a:t>AVEM NEVOIE DE A CUNOASTE NOȚIUNI? LEGITĂȚI? ETC?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SCHEMA MODELULUI CONCEPTUAL</a:t>
            </a:r>
            <a:endParaRPr lang="en-US" sz="3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MO" b="1" dirty="0" smtClean="0">
                <a:solidFill>
                  <a:srgbClr val="0000CC"/>
                </a:solidFill>
              </a:rPr>
              <a:t>CARE SUNT ACESTEA? </a:t>
            </a:r>
          </a:p>
          <a:p>
            <a:r>
              <a:rPr lang="ro-MO" b="1" dirty="0" smtClean="0">
                <a:solidFill>
                  <a:srgbClr val="0000CC"/>
                </a:solidFill>
              </a:rPr>
              <a:t>DS, Obiect/Entitate a  DS, </a:t>
            </a:r>
          </a:p>
          <a:p>
            <a:r>
              <a:rPr lang="ro-MO" b="1" dirty="0" smtClean="0">
                <a:solidFill>
                  <a:srgbClr val="0000CC"/>
                </a:solidFill>
              </a:rPr>
              <a:t>Legături intre Obiect/Entitate a  DS,</a:t>
            </a:r>
          </a:p>
          <a:p>
            <a:r>
              <a:rPr lang="ro-MO" b="1" dirty="0" smtClean="0">
                <a:solidFill>
                  <a:srgbClr val="0000CC"/>
                </a:solidFill>
              </a:rPr>
              <a:t>Modele de date, tipuri de legături, </a:t>
            </a:r>
          </a:p>
          <a:p>
            <a:r>
              <a:rPr lang="ro-MO" b="1" dirty="0" smtClean="0">
                <a:solidFill>
                  <a:srgbClr val="0000CC"/>
                </a:solidFill>
              </a:rPr>
              <a:t>Regulile lui Codd... etc</a:t>
            </a:r>
            <a:endParaRPr lang="en-US" b="1" dirty="0" smtClean="0">
              <a:solidFill>
                <a:srgbClr val="0000CC"/>
              </a:solidFill>
            </a:endParaRPr>
          </a:p>
          <a:p>
            <a:r>
              <a:rPr lang="ro-MO" b="1" dirty="0" smtClean="0">
                <a:solidFill>
                  <a:srgbClr val="0000CC"/>
                </a:solidFill>
              </a:rPr>
              <a:t>Atribut, tip, date, Baze de Date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SCHEMA MODELULUI CONCEPTUAL</a:t>
            </a:r>
            <a:endParaRPr lang="en-US" sz="31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543800" y="304800"/>
            <a:ext cx="1447800" cy="1905000"/>
          </a:xfrm>
          <a:prstGeom prst="straightConnector1">
            <a:avLst/>
          </a:prstGeom>
          <a:ln w="571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Brace 6"/>
          <p:cNvSpPr/>
          <p:nvPr/>
        </p:nvSpPr>
        <p:spPr>
          <a:xfrm>
            <a:off x="7086600" y="1600200"/>
            <a:ext cx="457200" cy="33528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ro-MO" dirty="0" smtClean="0"/>
              <a:t>Iată o variantă de prezentare a MC</a:t>
            </a:r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r>
              <a:rPr lang="ro-MO" b="1" dirty="0" smtClean="0"/>
              <a:t>CE NU CUNOASTEM? Oooo, multeee!!!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SCHEMA MODELULUI CONCEPTUAL </a:t>
            </a:r>
            <a:r>
              <a:rPr lang="ro-MO" sz="2800" b="1" dirty="0" smtClean="0">
                <a:solidFill>
                  <a:srgbClr val="0000CC"/>
                </a:solidFill>
              </a:rPr>
              <a:t>(CONCEPTUALĂ - II)</a:t>
            </a:r>
            <a:endParaRPr lang="en-US" sz="3100" dirty="0"/>
          </a:p>
        </p:txBody>
      </p:sp>
      <p:grpSp>
        <p:nvGrpSpPr>
          <p:cNvPr id="72" name="Group 71"/>
          <p:cNvGrpSpPr/>
          <p:nvPr/>
        </p:nvGrpSpPr>
        <p:grpSpPr>
          <a:xfrm>
            <a:off x="0" y="2133600"/>
            <a:ext cx="6172200" cy="3733800"/>
            <a:chOff x="1295400" y="1752600"/>
            <a:chExt cx="7239000" cy="4191000"/>
          </a:xfrm>
        </p:grpSpPr>
        <p:pic>
          <p:nvPicPr>
            <p:cNvPr id="4" name="Picture 3" descr="New Bitmap Imag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6200" y="3962400"/>
              <a:ext cx="1524000" cy="1143950"/>
            </a:xfrm>
            <a:prstGeom prst="rect">
              <a:avLst/>
            </a:prstGeom>
            <a:ln w="635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6" name="Oval 5"/>
            <p:cNvSpPr/>
            <p:nvPr/>
          </p:nvSpPr>
          <p:spPr>
            <a:xfrm>
              <a:off x="2438400" y="4419600"/>
              <a:ext cx="6858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CR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0" y="3048000"/>
              <a:ext cx="762000" cy="6858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RM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248400" y="4419600"/>
              <a:ext cx="685800" cy="6858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IA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38800" y="2971800"/>
              <a:ext cx="685800" cy="6858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MI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905000" y="5410200"/>
              <a:ext cx="6096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819400" y="5562600"/>
              <a:ext cx="6096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209800" y="3276600"/>
              <a:ext cx="6096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743200" y="2438400"/>
              <a:ext cx="6096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6019800" y="2209800"/>
              <a:ext cx="609600" cy="533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6781800" y="2514600"/>
              <a:ext cx="609600" cy="533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5486400"/>
              <a:ext cx="6096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6934200" y="5257800"/>
              <a:ext cx="6096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1295400" y="4648200"/>
              <a:ext cx="6096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629400" y="3124200"/>
              <a:ext cx="609600" cy="533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cxnSp>
          <p:nvCxnSpPr>
            <p:cNvPr id="20" name="Straight Arrow Connector 19"/>
            <p:cNvCxnSpPr>
              <a:stCxn id="6" idx="3"/>
              <a:endCxn id="18" idx="6"/>
            </p:cNvCxnSpPr>
            <p:nvPr/>
          </p:nvCxnSpPr>
          <p:spPr>
            <a:xfrm flipH="1" flipV="1">
              <a:off x="1905000" y="4838700"/>
              <a:ext cx="633833" cy="101226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6" idx="3"/>
            </p:cNvCxnSpPr>
            <p:nvPr/>
          </p:nvCxnSpPr>
          <p:spPr>
            <a:xfrm flipH="1">
              <a:off x="2286001" y="4939926"/>
              <a:ext cx="252832" cy="44524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6" idx="3"/>
              <a:endCxn id="11" idx="1"/>
            </p:cNvCxnSpPr>
            <p:nvPr/>
          </p:nvCxnSpPr>
          <p:spPr>
            <a:xfrm>
              <a:off x="2538833" y="4939926"/>
              <a:ext cx="369841" cy="678470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7" idx="1"/>
            </p:cNvCxnSpPr>
            <p:nvPr/>
          </p:nvCxnSpPr>
          <p:spPr>
            <a:xfrm flipH="1" flipV="1">
              <a:off x="3048000" y="2819400"/>
              <a:ext cx="111592" cy="329033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7" idx="1"/>
              <a:endCxn id="12" idx="7"/>
            </p:cNvCxnSpPr>
            <p:nvPr/>
          </p:nvCxnSpPr>
          <p:spPr>
            <a:xfrm flipH="1">
              <a:off x="2730126" y="3148433"/>
              <a:ext cx="429466" cy="183963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19" idx="2"/>
            </p:cNvCxnSpPr>
            <p:nvPr/>
          </p:nvCxnSpPr>
          <p:spPr>
            <a:xfrm>
              <a:off x="6248400" y="3200400"/>
              <a:ext cx="381000" cy="190500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5" idx="3"/>
            </p:cNvCxnSpPr>
            <p:nvPr/>
          </p:nvCxnSpPr>
          <p:spPr>
            <a:xfrm flipV="1">
              <a:off x="6324600" y="2969885"/>
              <a:ext cx="546474" cy="154316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6452768" y="5105400"/>
              <a:ext cx="252832" cy="44524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705600" y="5105400"/>
              <a:ext cx="356767" cy="305922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6248400" y="2743200"/>
              <a:ext cx="100433" cy="252833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" idx="1"/>
              <a:endCxn id="6" idx="6"/>
            </p:cNvCxnSpPr>
            <p:nvPr/>
          </p:nvCxnSpPr>
          <p:spPr>
            <a:xfrm flipH="1">
              <a:off x="3124200" y="4534375"/>
              <a:ext cx="762000" cy="190025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" idx="0"/>
            </p:cNvCxnSpPr>
            <p:nvPr/>
          </p:nvCxnSpPr>
          <p:spPr>
            <a:xfrm flipH="1" flipV="1">
              <a:off x="3810000" y="3505200"/>
              <a:ext cx="838200" cy="4572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" idx="0"/>
              <a:endCxn id="9" idx="3"/>
            </p:cNvCxnSpPr>
            <p:nvPr/>
          </p:nvCxnSpPr>
          <p:spPr>
            <a:xfrm flipV="1">
              <a:off x="4648200" y="3557167"/>
              <a:ext cx="1091033" cy="40523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" idx="3"/>
            </p:cNvCxnSpPr>
            <p:nvPr/>
          </p:nvCxnSpPr>
          <p:spPr>
            <a:xfrm>
              <a:off x="5410200" y="4534375"/>
              <a:ext cx="914400" cy="11382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5" idx="7"/>
            </p:cNvCxnSpPr>
            <p:nvPr/>
          </p:nvCxnSpPr>
          <p:spPr>
            <a:xfrm flipV="1">
              <a:off x="7302126" y="2057401"/>
              <a:ext cx="394074" cy="5353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15" idx="7"/>
            </p:cNvCxnSpPr>
            <p:nvPr/>
          </p:nvCxnSpPr>
          <p:spPr>
            <a:xfrm flipV="1">
              <a:off x="7302126" y="2286001"/>
              <a:ext cx="546474" cy="3067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15" idx="7"/>
            </p:cNvCxnSpPr>
            <p:nvPr/>
          </p:nvCxnSpPr>
          <p:spPr>
            <a:xfrm flipV="1">
              <a:off x="7302126" y="2514601"/>
              <a:ext cx="698874" cy="781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7924800" y="2362200"/>
              <a:ext cx="609600" cy="381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st</a:t>
              </a:r>
              <a:endParaRPr lang="en-US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7848600" y="2057400"/>
              <a:ext cx="609600" cy="381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st</a:t>
              </a:r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7467600" y="1752600"/>
              <a:ext cx="609600" cy="381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st</a:t>
              </a:r>
              <a:endParaRPr lang="en-US" dirty="0"/>
            </a:p>
          </p:txBody>
        </p:sp>
      </p:grpSp>
      <p:pic>
        <p:nvPicPr>
          <p:cNvPr id="71" name="Picture 2" descr="MODELUL CONCEPTUAL DE DATE - ppt download"/>
          <p:cNvPicPr>
            <a:picLocks noChangeAspect="1" noChangeArrowheads="1"/>
          </p:cNvPicPr>
          <p:nvPr/>
        </p:nvPicPr>
        <p:blipFill>
          <a:blip r:embed="rId3" cstate="print"/>
          <a:srcRect t="21569" r="5085" b="7843"/>
          <a:stretch>
            <a:fillRect/>
          </a:stretch>
        </p:blipFill>
        <p:spPr bwMode="auto">
          <a:xfrm>
            <a:off x="5452533" y="3124200"/>
            <a:ext cx="3691467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760</Words>
  <Application>Microsoft Office PowerPoint</Application>
  <PresentationFormat>On-screen Show (4:3)</PresentationFormat>
  <Paragraphs>157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MODELAREA INFORMATICĂ</vt:lpstr>
      <vt:lpstr>CONCLUZIE</vt:lpstr>
      <vt:lpstr>MODELAREA INFORMATICĂ (FIZICĂ - I)</vt:lpstr>
      <vt:lpstr>MODELAREA INFORMATICĂ</vt:lpstr>
      <vt:lpstr>MODELAREA INFORMATICĂ (CONCEPTUALĂ - II) CONCEPTUL  - SCHEMA </vt:lpstr>
      <vt:lpstr>MODELAREA INFORMATICĂ  SCHEMA MODELULUI CONCEPTUAL</vt:lpstr>
      <vt:lpstr>MODELAREA INFORMATICĂ  SCHEMA MODELULUI CONCEPTUAL</vt:lpstr>
      <vt:lpstr>MODELAREA INFORMATICĂ  SCHEMA MODELULUI CONCEPTUAL</vt:lpstr>
      <vt:lpstr>MODELAREA INFORMATICĂ  SCHEMA MODELULUI CONCEPTUAL (CONCEPTUALĂ - II)</vt:lpstr>
      <vt:lpstr>MODELAREA INFORMATICĂ  SCHEMA MODELULUI CONCEPTUAL (CONCEPTUALĂ - II)</vt:lpstr>
      <vt:lpstr>MODELAREA INFORMATICĂ  SCHEMA MODELULUI CONCEPTUAL (CONCEPTUALĂ - II)</vt:lpstr>
      <vt:lpstr>MODELAREA INFORMATICĂ  MODELULI LOGIC (LOGICĂ - III)</vt:lpstr>
      <vt:lpstr>URMATORUL PAS</vt:lpstr>
      <vt:lpstr>MODELUL CONCEPTUAL   AL PROIECTULUI TIC</vt:lpstr>
      <vt:lpstr>MODELUL LOGIC  si FIZIC AL  PROIECTULUI TIC  (LOGIC  și FIZIC - V )</vt:lpstr>
      <vt:lpstr>MODELUL LOGIC  si FIZIC AL  PROIECTULUI TIC  (LOGIC  și FIZIC - V )</vt:lpstr>
      <vt:lpstr>MODELUL LOGIC  si FIZIC AL  PROIECTULUI TIC  (LOGIC  și FIZIC - V )</vt:lpstr>
      <vt:lpstr>TESTAREA MODELULUI LOGIC ȘI LANSAREA LUI ÎN LUCRU  (LANSAREA  SOLUȚIEI  PROIECTULUI TIC - VI)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MODELAREA MATEMATICĂ  vs MODELAREA INFORMAȚIONALĂ</dc:title>
  <dc:creator>Mihai</dc:creator>
  <cp:lastModifiedBy>Mihai</cp:lastModifiedBy>
  <cp:revision>11</cp:revision>
  <dcterms:created xsi:type="dcterms:W3CDTF">2006-08-16T00:00:00Z</dcterms:created>
  <dcterms:modified xsi:type="dcterms:W3CDTF">2020-09-09T21:38:12Z</dcterms:modified>
</cp:coreProperties>
</file>