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88" d="100"/>
          <a:sy n="88" d="100"/>
        </p:scale>
        <p:origin x="-131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4416B10-A405-4735-A194-53CF805BE6EA}" type="datetimeFigureOut">
              <a:rPr lang="en-US"/>
              <a:pPr>
                <a:defRPr/>
              </a:pPr>
              <a:t>08/15/2020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9E24761-B9EA-44E9-927C-3E1B4AFFBE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1484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9A77F9B-4ADC-4AE8-8EED-5A0CCF9B6C5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6EFE9-8518-4D84-A181-B34C41FF1D3E}" type="datetimeFigureOut">
              <a:rPr lang="en-US"/>
              <a:pPr>
                <a:defRPr/>
              </a:pPr>
              <a:t>08/15/2020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ct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809F0EB-C53E-4B23-951E-8EBC65484599}" type="slidenum">
              <a:rPr lang="en-US"/>
              <a:pPr>
                <a:defRPr/>
              </a:pPr>
              <a:t>‹#›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3EECC-4036-42E3-8330-2505B420A0F0}" type="datetimeFigureOut">
              <a:rPr lang="en-US"/>
              <a:pPr>
                <a:defRPr/>
              </a:pPr>
              <a:t>08/15/2020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5C541-DF4E-4C56-AAD7-94458F0F4758}" type="slidenum">
              <a:rPr lang="en-US"/>
              <a:pPr>
                <a:defRPr/>
              </a:pPr>
              <a:t>‹#›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E2DFA-151B-4E50-943C-F9EE52560A3B}" type="datetimeFigureOut">
              <a:rPr lang="en-US"/>
              <a:pPr>
                <a:defRPr/>
              </a:pPr>
              <a:t>08/15/2020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B997A-22C5-4D4F-9D43-D066E62EE5F6}" type="slidenum">
              <a:rPr lang="en-US"/>
              <a:pPr>
                <a:defRPr/>
              </a:pPr>
              <a:t>‹#›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 dirty="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E7D37-39FA-4651-A5E7-9C5BDF85CD9F}" type="datetimeFigureOut">
              <a:rPr lang="en-US"/>
              <a:pPr>
                <a:defRPr/>
              </a:pPr>
              <a:t>08/15/2020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96CD0-42B2-410E-8FDD-5984786D247D}" type="slidenum">
              <a:rPr lang="en-US"/>
              <a:pPr>
                <a:defRPr/>
              </a:pPr>
              <a:t>‹#›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40201-7AFE-4E02-A58B-D802CF4DD04D}" type="datetimeFigureOut">
              <a:rPr lang="en-US"/>
              <a:pPr>
                <a:defRPr/>
              </a:pPr>
              <a:t>08/15/2020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603A0-7A48-4614-9976-465E81245832}" type="slidenum">
              <a:rPr lang="en-US"/>
              <a:pPr>
                <a:defRPr/>
              </a:pPr>
              <a:t>‹#›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A7F9878-7F82-4A16-A3B6-F9E7D3E0DDB8}" type="datetimeFigureOut">
              <a:rPr lang="en-US"/>
              <a:pPr>
                <a:defRPr/>
              </a:pPr>
              <a:t>08/15/2020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C8E3622-5F3F-4594-AB08-BE126601EE1E}" type="slidenum">
              <a:rPr lang="en-US"/>
              <a:pPr>
                <a:defRPr/>
              </a:pPr>
              <a:t>‹#›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8158F-E223-4399-8B30-B1956B18BABB}" type="datetimeFigureOut">
              <a:rPr lang="en-US"/>
              <a:pPr>
                <a:defRPr/>
              </a:pPr>
              <a:t>08/15/2020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C367C-63C7-4F11-B4A3-2F71934C41D1}" type="slidenum">
              <a:rPr lang="en-US"/>
              <a:pPr>
                <a:defRPr/>
              </a:pPr>
              <a:t>‹#›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EC18B-4761-4696-AB3F-62716F9231C0}" type="datetimeFigureOut">
              <a:rPr lang="en-US"/>
              <a:pPr>
                <a:defRPr/>
              </a:pPr>
              <a:t>08/15/2020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69543-5654-42CA-96A3-BDC18EA11C08}" type="slidenum">
              <a:rPr lang="en-US"/>
              <a:pPr>
                <a:defRPr/>
              </a:pPr>
              <a:t>‹#›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D3196-4B42-4CDD-BDFA-7A3427DCAE63}" type="datetimeFigureOut">
              <a:rPr lang="en-US"/>
              <a:pPr>
                <a:defRPr/>
              </a:pPr>
              <a:t>08/15/2020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04F2C-7C55-44CE-BA7C-6A366D1DD60D}" type="slidenum">
              <a:rPr lang="en-US"/>
              <a:pPr>
                <a:defRPr/>
              </a:pPr>
              <a:t>‹#›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C8ECE-8222-4947-9123-31B5C265E407}" type="datetimeFigureOut">
              <a:rPr lang="en-US"/>
              <a:pPr>
                <a:defRPr/>
              </a:pPr>
              <a:t>08/15/2020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ECA5A-2FB6-410D-B834-C3D5E48405E0}" type="slidenum">
              <a:rPr lang="en-US"/>
              <a:pPr>
                <a:defRPr/>
              </a:pPr>
              <a:t>‹#›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smtClean="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34648E69-ACB9-41C5-B1C4-A78B528211A4}" type="datetimeFigureOut">
              <a:rPr lang="en-US"/>
              <a:pPr>
                <a:defRPr/>
              </a:pPr>
              <a:t>08/15/2020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63B95AFA-0DF0-4BC2-BEDD-FAF2B30CC19C}" type="slidenum">
              <a:rPr lang="en-US"/>
              <a:pPr>
                <a:defRPr/>
              </a:pPr>
              <a:t>‹#›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67" r:id="rId3"/>
    <p:sldLayoutId id="2147483766" r:id="rId4"/>
    <p:sldLayoutId id="2147483770" r:id="rId5"/>
    <p:sldLayoutId id="2147483771" r:id="rId6"/>
    <p:sldLayoutId id="2147483765" r:id="rId7"/>
    <p:sldLayoutId id="2147483764" r:id="rId8"/>
    <p:sldLayoutId id="2147483763" r:id="rId9"/>
    <p:sldLayoutId id="2147483762" r:id="rId10"/>
    <p:sldLayoutId id="214748376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FF0000"/>
        </a:buClr>
        <a:buFont typeface="Georgia" pitchFamily="18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FF0000"/>
        </a:buClr>
        <a:buFont typeface="Georgia" pitchFamily="18" charset="0"/>
        <a:buChar char="▫"/>
        <a:defRPr sz="2000" kern="1200">
          <a:solidFill>
            <a:srgbClr val="FF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1042988" y="1066800"/>
            <a:ext cx="7745412" cy="1473200"/>
          </a:xfrm>
        </p:spPr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Presentations</a:t>
            </a:r>
            <a:endParaRPr lang="en-US" dirty="0" smtClean="0">
              <a:cs typeface="Times New Roman" pitchFamily="18" charset="0"/>
            </a:endParaRP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1390650" y="2492375"/>
            <a:ext cx="7405688" cy="1003300"/>
          </a:xfrm>
        </p:spPr>
        <p:txBody>
          <a:bodyPr/>
          <a:lstStyle/>
          <a:p>
            <a:pPr marL="63500" algn="r"/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-12700" y="5661025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GB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066800"/>
          </a:xfrm>
        </p:spPr>
        <p:txBody>
          <a:bodyPr/>
          <a:lstStyle/>
          <a:p>
            <a:r>
              <a:rPr lang="en-GB" smtClean="0">
                <a:latin typeface="Arial" charset="0"/>
                <a:cs typeface="Arial" charset="0"/>
              </a:rPr>
              <a:t>Ask these Questions before starting.</a:t>
            </a:r>
          </a:p>
        </p:txBody>
      </p:sp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468313" y="1758950"/>
            <a:ext cx="8229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>
                <a:cs typeface="Arial" charset="0"/>
              </a:rPr>
              <a:t>Is there a better way of getting this information across? Could I use email, a written report, a short meeting, a conference call or another method?</a:t>
            </a:r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468313" y="2405063"/>
            <a:ext cx="42433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>
                <a:cs typeface="Arial" charset="0"/>
              </a:rPr>
              <a:t>Have I got all the information I need?</a:t>
            </a: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468313" y="2771775"/>
            <a:ext cx="77041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>
                <a:cs typeface="Arial" charset="0"/>
              </a:rPr>
              <a:t>How much will this presentation cost and is it cost-effective?</a:t>
            </a:r>
          </a:p>
        </p:txBody>
      </p:sp>
      <p:sp>
        <p:nvSpPr>
          <p:cNvPr id="24581" name="Rectangle 6"/>
          <p:cNvSpPr>
            <a:spLocks noChangeArrowheads="1"/>
          </p:cNvSpPr>
          <p:nvPr/>
        </p:nvSpPr>
        <p:spPr bwMode="auto">
          <a:xfrm>
            <a:off x="468313" y="3141663"/>
            <a:ext cx="8229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>
                <a:cs typeface="Arial" charset="0"/>
              </a:rPr>
              <a:t>What is this presentation for? What will the audience do, think and feel after they have heard the presentation?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066800"/>
          </a:xfrm>
        </p:spPr>
        <p:txBody>
          <a:bodyPr/>
          <a:lstStyle/>
          <a:p>
            <a:r>
              <a:rPr lang="en-GB" smtClean="0">
                <a:latin typeface="Arial" charset="0"/>
                <a:cs typeface="Arial" charset="0"/>
              </a:rPr>
              <a:t>Benefits of a successful presentation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1439862"/>
          </a:xfrm>
        </p:spPr>
        <p:txBody>
          <a:bodyPr/>
          <a:lstStyle/>
          <a:p>
            <a:pPr marL="109538" indent="0">
              <a:buFont typeface="Georgia" pitchFamily="18" charset="0"/>
              <a:buNone/>
            </a:pPr>
            <a:r>
              <a:rPr lang="en-GB" smtClean="0">
                <a:latin typeface="Arial" charset="0"/>
                <a:cs typeface="Arial" charset="0"/>
              </a:rPr>
              <a:t>When people listen to presentations, they hope they will hear things that will do some of the following:</a:t>
            </a: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457200" y="3429000"/>
            <a:ext cx="2800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Times New Roman" pitchFamily="18" charset="0"/>
              </a:rPr>
              <a:t>Make money or save money</a:t>
            </a:r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457200" y="3800475"/>
            <a:ext cx="2403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Times New Roman" pitchFamily="18" charset="0"/>
              </a:rPr>
              <a:t>Make them comfortable</a:t>
            </a:r>
          </a:p>
        </p:txBody>
      </p:sp>
      <p:sp>
        <p:nvSpPr>
          <p:cNvPr id="25605" name="Rectangle 6"/>
          <p:cNvSpPr>
            <a:spLocks noChangeArrowheads="1"/>
          </p:cNvSpPr>
          <p:nvPr/>
        </p:nvSpPr>
        <p:spPr bwMode="auto">
          <a:xfrm>
            <a:off x="457200" y="4170363"/>
            <a:ext cx="20701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Times New Roman" pitchFamily="18" charset="0"/>
              </a:rPr>
              <a:t>Improve their health</a:t>
            </a:r>
          </a:p>
        </p:txBody>
      </p:sp>
      <p:sp>
        <p:nvSpPr>
          <p:cNvPr id="25606" name="Rectangle 7"/>
          <p:cNvSpPr>
            <a:spLocks noChangeArrowheads="1"/>
          </p:cNvSpPr>
          <p:nvPr/>
        </p:nvSpPr>
        <p:spPr bwMode="auto">
          <a:xfrm>
            <a:off x="457200" y="4538663"/>
            <a:ext cx="2778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Times New Roman" pitchFamily="18" charset="0"/>
              </a:rPr>
              <a:t>Make them popular, famous</a:t>
            </a:r>
          </a:p>
        </p:txBody>
      </p:sp>
      <p:sp>
        <p:nvSpPr>
          <p:cNvPr id="25607" name="Rectangle 8"/>
          <p:cNvSpPr>
            <a:spLocks noChangeArrowheads="1"/>
          </p:cNvSpPr>
          <p:nvPr/>
        </p:nvSpPr>
        <p:spPr bwMode="auto">
          <a:xfrm>
            <a:off x="468313" y="4905375"/>
            <a:ext cx="23701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Times New Roman" pitchFamily="18" charset="0"/>
              </a:rPr>
              <a:t>Attract the opposite sex</a:t>
            </a:r>
          </a:p>
        </p:txBody>
      </p:sp>
      <p:sp>
        <p:nvSpPr>
          <p:cNvPr id="25608" name="Rectangle 9"/>
          <p:cNvSpPr>
            <a:spLocks noChangeArrowheads="1"/>
          </p:cNvSpPr>
          <p:nvPr/>
        </p:nvSpPr>
        <p:spPr bwMode="auto">
          <a:xfrm>
            <a:off x="457200" y="5281613"/>
            <a:ext cx="23526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Times New Roman" pitchFamily="18" charset="0"/>
              </a:rPr>
              <a:t>Help them to be unique</a:t>
            </a:r>
          </a:p>
        </p:txBody>
      </p:sp>
      <p:sp>
        <p:nvSpPr>
          <p:cNvPr id="25609" name="Rectangle 10"/>
          <p:cNvSpPr>
            <a:spLocks noChangeArrowheads="1"/>
          </p:cNvSpPr>
          <p:nvPr/>
        </p:nvSpPr>
        <p:spPr bwMode="auto">
          <a:xfrm>
            <a:off x="457200" y="5656263"/>
            <a:ext cx="3563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Times New Roman" pitchFamily="18" charset="0"/>
              </a:rPr>
              <a:t>Help them to protect their reputation</a:t>
            </a:r>
          </a:p>
        </p:txBody>
      </p:sp>
      <p:sp>
        <p:nvSpPr>
          <p:cNvPr id="25610" name="Rectangle 11"/>
          <p:cNvSpPr>
            <a:spLocks noChangeArrowheads="1"/>
          </p:cNvSpPr>
          <p:nvPr/>
        </p:nvSpPr>
        <p:spPr bwMode="auto">
          <a:xfrm>
            <a:off x="4572000" y="3427413"/>
            <a:ext cx="26717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Times New Roman" pitchFamily="18" charset="0"/>
              </a:rPr>
              <a:t>Conserve their possessions</a:t>
            </a:r>
          </a:p>
        </p:txBody>
      </p:sp>
      <p:sp>
        <p:nvSpPr>
          <p:cNvPr id="25611" name="Rectangle 12"/>
          <p:cNvSpPr>
            <a:spLocks noChangeArrowheads="1"/>
          </p:cNvSpPr>
          <p:nvPr/>
        </p:nvSpPr>
        <p:spPr bwMode="auto">
          <a:xfrm>
            <a:off x="4568825" y="3806825"/>
            <a:ext cx="21717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Times New Roman" pitchFamily="18" charset="0"/>
              </a:rPr>
              <a:t>Satisfy their curiosity</a:t>
            </a:r>
          </a:p>
        </p:txBody>
      </p:sp>
      <p:sp>
        <p:nvSpPr>
          <p:cNvPr id="25612" name="Rectangle 13"/>
          <p:cNvSpPr>
            <a:spLocks noChangeArrowheads="1"/>
          </p:cNvSpPr>
          <p:nvPr/>
        </p:nvSpPr>
        <p:spPr bwMode="auto">
          <a:xfrm>
            <a:off x="4568825" y="4170363"/>
            <a:ext cx="28257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Times New Roman" pitchFamily="18" charset="0"/>
              </a:rPr>
              <a:t>Protect their family/business</a:t>
            </a:r>
          </a:p>
        </p:txBody>
      </p:sp>
      <p:sp>
        <p:nvSpPr>
          <p:cNvPr id="25613" name="Rectangle 14"/>
          <p:cNvSpPr>
            <a:spLocks noChangeArrowheads="1"/>
          </p:cNvSpPr>
          <p:nvPr/>
        </p:nvSpPr>
        <p:spPr bwMode="auto">
          <a:xfrm>
            <a:off x="4572000" y="4533900"/>
            <a:ext cx="24733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Times New Roman" pitchFamily="18" charset="0"/>
              </a:rPr>
              <a:t>Solve problems for them</a:t>
            </a:r>
          </a:p>
        </p:txBody>
      </p:sp>
      <p:sp>
        <p:nvSpPr>
          <p:cNvPr id="25614" name="Rectangle 15"/>
          <p:cNvSpPr>
            <a:spLocks noChangeArrowheads="1"/>
          </p:cNvSpPr>
          <p:nvPr/>
        </p:nvSpPr>
        <p:spPr bwMode="auto">
          <a:xfrm>
            <a:off x="4572000" y="4905375"/>
            <a:ext cx="2203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Times New Roman" pitchFamily="18" charset="0"/>
              </a:rPr>
              <a:t>Give them good ideas</a:t>
            </a:r>
          </a:p>
        </p:txBody>
      </p:sp>
      <p:sp>
        <p:nvSpPr>
          <p:cNvPr id="25615" name="Rectangle 16"/>
          <p:cNvSpPr>
            <a:spLocks noChangeArrowheads="1"/>
          </p:cNvSpPr>
          <p:nvPr/>
        </p:nvSpPr>
        <p:spPr bwMode="auto">
          <a:xfrm>
            <a:off x="4568825" y="5283200"/>
            <a:ext cx="26527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Times New Roman" pitchFamily="18" charset="0"/>
              </a:rPr>
              <a:t>Give them beautiful things</a:t>
            </a:r>
          </a:p>
        </p:txBody>
      </p:sp>
      <p:sp>
        <p:nvSpPr>
          <p:cNvPr id="25616" name="Rectangle 17"/>
          <p:cNvSpPr>
            <a:spLocks noChangeArrowheads="1"/>
          </p:cNvSpPr>
          <p:nvPr/>
        </p:nvSpPr>
        <p:spPr bwMode="auto">
          <a:xfrm>
            <a:off x="4568825" y="5646738"/>
            <a:ext cx="1357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Times New Roman" pitchFamily="18" charset="0"/>
              </a:rPr>
              <a:t>Amuse them</a:t>
            </a:r>
          </a:p>
        </p:txBody>
      </p:sp>
      <p:sp>
        <p:nvSpPr>
          <p:cNvPr id="25617" name="TextBox 18"/>
          <p:cNvSpPr txBox="1">
            <a:spLocks noChangeArrowheads="1"/>
          </p:cNvSpPr>
          <p:nvPr/>
        </p:nvSpPr>
        <p:spPr bwMode="auto">
          <a:xfrm>
            <a:off x="3338513" y="6072188"/>
            <a:ext cx="24876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Times New Roman" pitchFamily="18" charset="0"/>
              </a:rPr>
              <a:t>And many other things..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066800"/>
          </a:xfrm>
        </p:spPr>
        <p:txBody>
          <a:bodyPr/>
          <a:lstStyle/>
          <a:p>
            <a:r>
              <a:rPr lang="en-GB" smtClean="0">
                <a:latin typeface="Arial" charset="0"/>
                <a:cs typeface="Arial" charset="0"/>
              </a:rPr>
              <a:t>Engineers Pointless and Boring Slide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584700"/>
          </a:xfrm>
        </p:spPr>
        <p:txBody>
          <a:bodyPr/>
          <a:lstStyle/>
          <a:p>
            <a:pPr marL="109538" indent="0">
              <a:buFont typeface="Georgia" pitchFamily="18" charset="0"/>
              <a:buNone/>
            </a:pPr>
            <a:r>
              <a:rPr lang="en-GB" smtClean="0">
                <a:latin typeface="Arial" charset="0"/>
                <a:cs typeface="Arial" charset="0"/>
              </a:rPr>
              <a:t>Specifications of the Vitessimissimo Gran Turismo</a:t>
            </a:r>
          </a:p>
          <a:p>
            <a:pPr marL="109538" indent="0">
              <a:buFont typeface="Georgia" pitchFamily="18" charset="0"/>
              <a:buNone/>
            </a:pPr>
            <a:endParaRPr lang="en-GB" sz="1800" smtClean="0">
              <a:latin typeface="Arial" charset="0"/>
              <a:cs typeface="Arial" charset="0"/>
            </a:endParaRPr>
          </a:p>
          <a:p>
            <a:pPr marL="109538" indent="0">
              <a:buFont typeface="Georgia" pitchFamily="18" charset="0"/>
              <a:buNone/>
            </a:pPr>
            <a:r>
              <a:rPr lang="en-GB" sz="1800" smtClean="0">
                <a:latin typeface="Arial" charset="0"/>
                <a:cs typeface="Arial" charset="0"/>
              </a:rPr>
              <a:t>Engine type: 		4244cc, eight cylinders</a:t>
            </a:r>
          </a:p>
          <a:p>
            <a:pPr marL="109538" indent="0">
              <a:buFont typeface="Georgia" pitchFamily="18" charset="0"/>
              <a:buNone/>
            </a:pPr>
            <a:r>
              <a:rPr lang="en-GB" sz="1800" smtClean="0">
                <a:latin typeface="Arial" charset="0"/>
                <a:cs typeface="Arial" charset="0"/>
              </a:rPr>
              <a:t>Power/Torque: 		399bhp / 7100rpm / 339lb ft / 4750 rpm</a:t>
            </a:r>
          </a:p>
          <a:p>
            <a:pPr marL="109538" indent="0">
              <a:buFont typeface="Georgia" pitchFamily="18" charset="0"/>
              <a:buNone/>
            </a:pPr>
            <a:r>
              <a:rPr lang="en-GB" sz="1800" smtClean="0">
                <a:latin typeface="Arial" charset="0"/>
                <a:cs typeface="Arial" charset="0"/>
              </a:rPr>
              <a:t>Transmission: 		Six speed automatic</a:t>
            </a:r>
          </a:p>
          <a:p>
            <a:pPr marL="109538" indent="0">
              <a:buFont typeface="Georgia" pitchFamily="18" charset="0"/>
              <a:buNone/>
            </a:pPr>
            <a:r>
              <a:rPr lang="en-GB" sz="1800" smtClean="0">
                <a:latin typeface="Arial" charset="0"/>
                <a:cs typeface="Arial" charset="0"/>
              </a:rPr>
              <a:t>Performance: 		0–62mph: 5.2sec / Top speed: 177mph</a:t>
            </a:r>
          </a:p>
          <a:p>
            <a:pPr marL="109538" indent="0">
              <a:buFont typeface="Georgia" pitchFamily="18" charset="0"/>
              <a:buNone/>
            </a:pPr>
            <a:r>
              <a:rPr lang="en-GB" sz="1800" smtClean="0">
                <a:latin typeface="Arial" charset="0"/>
                <a:cs typeface="Arial" charset="0"/>
              </a:rPr>
              <a:t>Fuel/CO:  		19.2mpg (combined cycle) / 345g/km</a:t>
            </a:r>
          </a:p>
          <a:p>
            <a:pPr marL="109538" indent="0">
              <a:buFont typeface="Georgia" pitchFamily="18" charset="0"/>
              <a:buNone/>
            </a:pPr>
            <a:r>
              <a:rPr lang="en-GB" sz="1800" smtClean="0">
                <a:latin typeface="Arial" charset="0"/>
                <a:cs typeface="Arial" charset="0"/>
              </a:rPr>
              <a:t>Price: 			£84,500</a:t>
            </a:r>
          </a:p>
          <a:p>
            <a:pPr marL="109538" indent="0">
              <a:buFont typeface="Georgia" pitchFamily="18" charset="0"/>
              <a:buNone/>
            </a:pPr>
            <a:r>
              <a:rPr lang="en-GB" sz="1800" smtClean="0">
                <a:latin typeface="Arial" charset="0"/>
                <a:cs typeface="Arial" charset="0"/>
              </a:rPr>
              <a:t>Gearbox:		 Conventional automatic transmission</a:t>
            </a:r>
          </a:p>
          <a:p>
            <a:pPr marL="109538" indent="0">
              <a:buFont typeface="Georgia" pitchFamily="18" charset="0"/>
              <a:buNone/>
            </a:pPr>
            <a:r>
              <a:rPr lang="en-GB" sz="1800" smtClean="0">
                <a:latin typeface="Arial" charset="0"/>
                <a:cs typeface="Arial" charset="0"/>
              </a:rPr>
              <a:t>Included:		 Satellite navigation system, 4 cup-holders</a:t>
            </a:r>
          </a:p>
          <a:p>
            <a:pPr marL="109538" indent="0">
              <a:buFont typeface="Georgia" pitchFamily="18" charset="0"/>
              <a:buNone/>
            </a:pPr>
            <a:r>
              <a:rPr lang="en-GB" sz="1800" smtClean="0">
                <a:latin typeface="Arial" charset="0"/>
                <a:cs typeface="Arial" charset="0"/>
              </a:rPr>
              <a:t>Date of release:		 October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066800"/>
          </a:xfrm>
        </p:spPr>
        <p:txBody>
          <a:bodyPr/>
          <a:lstStyle/>
          <a:p>
            <a:r>
              <a:rPr lang="en-GB" smtClean="0">
                <a:latin typeface="Arial" charset="0"/>
                <a:cs typeface="Arial" charset="0"/>
              </a:rPr>
              <a:t>Exercise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584700"/>
          </a:xfrm>
        </p:spPr>
        <p:txBody>
          <a:bodyPr>
            <a:normAutofit fontScale="85000" lnSpcReduction="10000"/>
          </a:bodyPr>
          <a:lstStyle/>
          <a:p>
            <a:pPr marL="109728" indent="0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GB" dirty="0"/>
              <a:t>Scenario: </a:t>
            </a:r>
            <a:endParaRPr lang="en-GB" dirty="0" smtClean="0"/>
          </a:p>
          <a:p>
            <a:pPr marL="109728" indent="0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GB" dirty="0" smtClean="0"/>
          </a:p>
          <a:p>
            <a:pPr marL="109728" indent="0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GB" dirty="0" smtClean="0"/>
              <a:t>A </a:t>
            </a:r>
            <a:r>
              <a:rPr lang="en-GB" dirty="0"/>
              <a:t>medium sized retail store has one department selling </a:t>
            </a:r>
            <a:r>
              <a:rPr lang="en-GB" dirty="0" smtClean="0"/>
              <a:t>small electrical </a:t>
            </a:r>
            <a:r>
              <a:rPr lang="en-GB" dirty="0"/>
              <a:t>goods (irons, toasters, mixers, coffee machines, </a:t>
            </a:r>
            <a:r>
              <a:rPr lang="en-GB" dirty="0" smtClean="0"/>
              <a:t>electric carving </a:t>
            </a:r>
            <a:r>
              <a:rPr lang="en-GB" dirty="0"/>
              <a:t>knives and so on). A manufacturer’s rep wants to come </a:t>
            </a:r>
            <a:r>
              <a:rPr lang="en-GB" dirty="0" smtClean="0"/>
              <a:t>and give </a:t>
            </a:r>
            <a:r>
              <a:rPr lang="en-GB" dirty="0"/>
              <a:t>a presentation to show the new products that his company </a:t>
            </a:r>
            <a:r>
              <a:rPr lang="en-GB" dirty="0" smtClean="0"/>
              <a:t>is producing</a:t>
            </a:r>
            <a:r>
              <a:rPr lang="en-GB" dirty="0"/>
              <a:t>. The department has an electrical buyer, two assistants </a:t>
            </a:r>
            <a:r>
              <a:rPr lang="en-GB" dirty="0" smtClean="0"/>
              <a:t>and a </a:t>
            </a:r>
            <a:r>
              <a:rPr lang="en-GB" dirty="0"/>
              <a:t>storekeeper who are all frantically busy</a:t>
            </a:r>
            <a:r>
              <a:rPr lang="en-GB" dirty="0" smtClean="0"/>
              <a:t>.</a:t>
            </a:r>
          </a:p>
          <a:p>
            <a:pPr marL="109728" indent="0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GB" dirty="0"/>
          </a:p>
          <a:p>
            <a:pPr marL="109728" indent="0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GB" dirty="0"/>
              <a:t>Is a presentation the best way to get the (simple) information </a:t>
            </a:r>
            <a:r>
              <a:rPr lang="en-GB" dirty="0" smtClean="0"/>
              <a:t>about the </a:t>
            </a:r>
            <a:r>
              <a:rPr lang="en-GB" dirty="0"/>
              <a:t>new products across? What else could be done?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066800"/>
          </a:xfrm>
        </p:spPr>
        <p:txBody>
          <a:bodyPr/>
          <a:lstStyle/>
          <a:p>
            <a:r>
              <a:rPr lang="en-GB" smtClean="0">
                <a:latin typeface="Arial" charset="0"/>
                <a:cs typeface="Arial" charset="0"/>
              </a:rPr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752975"/>
          </a:xfrm>
        </p:spPr>
        <p:txBody>
          <a:bodyPr>
            <a:normAutofit fontScale="85000" lnSpcReduction="20000"/>
          </a:bodyPr>
          <a:lstStyle/>
          <a:p>
            <a:pPr marL="109728" indent="0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GB" dirty="0"/>
              <a:t>Scenario: </a:t>
            </a:r>
            <a:endParaRPr lang="en-GB" dirty="0" smtClean="0"/>
          </a:p>
          <a:p>
            <a:pPr marL="109728" indent="0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GB" dirty="0"/>
          </a:p>
          <a:p>
            <a:pPr marL="109728" indent="0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GB" dirty="0" smtClean="0"/>
              <a:t>An insurance </a:t>
            </a:r>
            <a:r>
              <a:rPr lang="en-GB" dirty="0"/>
              <a:t>company is changing the cost of their </a:t>
            </a:r>
            <a:r>
              <a:rPr lang="en-GB" dirty="0" smtClean="0"/>
              <a:t>policies significantly</a:t>
            </a:r>
            <a:r>
              <a:rPr lang="en-GB" dirty="0"/>
              <a:t>. This is partly due to changes in the law and partly due </a:t>
            </a:r>
            <a:r>
              <a:rPr lang="en-GB" dirty="0" smtClean="0"/>
              <a:t>to the </a:t>
            </a:r>
            <a:r>
              <a:rPr lang="en-GB" dirty="0"/>
              <a:t>rising claims caused by what appears to be climate </a:t>
            </a:r>
            <a:r>
              <a:rPr lang="en-GB" dirty="0" smtClean="0"/>
              <a:t>change. Undoubtedly </a:t>
            </a:r>
            <a:r>
              <a:rPr lang="en-GB" dirty="0"/>
              <a:t>these changes are going to make the policies harder </a:t>
            </a:r>
            <a:r>
              <a:rPr lang="en-GB" dirty="0" smtClean="0"/>
              <a:t>to sell</a:t>
            </a:r>
            <a:r>
              <a:rPr lang="en-GB" dirty="0"/>
              <a:t>, and there are legal and financial implications that are </a:t>
            </a:r>
            <a:r>
              <a:rPr lang="en-GB" dirty="0" smtClean="0"/>
              <a:t>complicated and </a:t>
            </a:r>
            <a:r>
              <a:rPr lang="en-GB" dirty="0"/>
              <a:t>hard to </a:t>
            </a:r>
            <a:r>
              <a:rPr lang="en-GB" dirty="0" smtClean="0"/>
              <a:t>understand. The </a:t>
            </a:r>
            <a:r>
              <a:rPr lang="en-GB" dirty="0"/>
              <a:t>sales force is in the dark about this and naturally worried</a:t>
            </a:r>
            <a:r>
              <a:rPr lang="en-GB" dirty="0" smtClean="0"/>
              <a:t>.</a:t>
            </a:r>
          </a:p>
          <a:p>
            <a:pPr marL="109728" indent="0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GB" dirty="0" smtClean="0"/>
          </a:p>
          <a:p>
            <a:pPr marL="109728" indent="0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GB" dirty="0" smtClean="0"/>
              <a:t>Is a presentation </a:t>
            </a:r>
            <a:r>
              <a:rPr lang="en-GB" dirty="0"/>
              <a:t>to the sales force called for? What else could be done </a:t>
            </a:r>
            <a:r>
              <a:rPr lang="en-GB" dirty="0" smtClean="0"/>
              <a:t>to get </a:t>
            </a:r>
            <a:r>
              <a:rPr lang="en-GB" dirty="0"/>
              <a:t>this information across quickly and effectively?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066800"/>
          </a:xfrm>
        </p:spPr>
        <p:txBody>
          <a:bodyPr/>
          <a:lstStyle/>
          <a:p>
            <a:r>
              <a:rPr lang="en-GB" smtClean="0">
                <a:latin typeface="Arial" charset="0"/>
                <a:cs typeface="Arial" charset="0"/>
              </a:rPr>
              <a:t>Summary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584700"/>
          </a:xfrm>
        </p:spPr>
        <p:txBody>
          <a:bodyPr/>
          <a:lstStyle/>
          <a:p>
            <a:pPr marL="109538" indent="0" algn="ctr">
              <a:buFont typeface="Georgia" pitchFamily="18" charset="0"/>
              <a:buNone/>
            </a:pPr>
            <a:r>
              <a:rPr lang="en-GB" smtClean="0">
                <a:latin typeface="Arial" charset="0"/>
                <a:cs typeface="Arial" charset="0"/>
              </a:rPr>
              <a:t>The three ingredients for a successful presentation are the audience, the content of the presentation itself and the presenter – of these, the starting point should always be the audience. If you consider their needs and interests, you can’t go wrong.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/>
              <a:t>The three essential ingredients of </a:t>
            </a:r>
            <a:r>
              <a:rPr lang="en-GB" dirty="0" smtClean="0"/>
              <a:t>a presentation</a:t>
            </a:r>
            <a:endParaRPr lang="en-GB" dirty="0"/>
          </a:p>
        </p:txBody>
      </p:sp>
      <p:sp>
        <p:nvSpPr>
          <p:cNvPr id="16386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4450"/>
            <a:endParaRPr lang="en-GB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3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066800"/>
          </a:xfrm>
        </p:spPr>
        <p:txBody>
          <a:bodyPr/>
          <a:lstStyle/>
          <a:p>
            <a:r>
              <a:rPr lang="en-GB" smtClean="0">
                <a:latin typeface="Arial" charset="0"/>
                <a:cs typeface="Arial" charset="0"/>
              </a:rPr>
              <a:t>The Audience</a:t>
            </a:r>
          </a:p>
        </p:txBody>
      </p:sp>
      <p:pic>
        <p:nvPicPr>
          <p:cNvPr id="17410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98513" y="1557338"/>
            <a:ext cx="7589837" cy="50434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066800"/>
          </a:xfrm>
        </p:spPr>
        <p:txBody>
          <a:bodyPr/>
          <a:lstStyle/>
          <a:p>
            <a:r>
              <a:rPr lang="en-GB" smtClean="0">
                <a:latin typeface="Arial" charset="0"/>
                <a:cs typeface="Arial" charset="0"/>
              </a:rPr>
              <a:t>You – The Presenter</a:t>
            </a:r>
          </a:p>
        </p:txBody>
      </p:sp>
      <p:pic>
        <p:nvPicPr>
          <p:cNvPr id="1843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06438" y="2276475"/>
            <a:ext cx="7777162" cy="4032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066800"/>
          </a:xfrm>
        </p:spPr>
        <p:txBody>
          <a:bodyPr/>
          <a:lstStyle/>
          <a:p>
            <a:r>
              <a:rPr lang="en-GB" smtClean="0">
                <a:latin typeface="Arial" charset="0"/>
                <a:cs typeface="Arial" charset="0"/>
              </a:rPr>
              <a:t>The presentation itself</a:t>
            </a:r>
          </a:p>
        </p:txBody>
      </p:sp>
      <p:pic>
        <p:nvPicPr>
          <p:cNvPr id="19458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98563" y="1557338"/>
            <a:ext cx="6767512" cy="50831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/>
              <a:t>Why Give a Presentation </a:t>
            </a:r>
            <a:r>
              <a:rPr lang="en-GB" dirty="0" smtClean="0"/>
              <a:t>At </a:t>
            </a:r>
            <a:r>
              <a:rPr lang="en-GB" dirty="0"/>
              <a:t>All?</a:t>
            </a:r>
          </a:p>
        </p:txBody>
      </p:sp>
      <p:sp>
        <p:nvSpPr>
          <p:cNvPr id="20482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4450"/>
            <a:endParaRPr lang="en-GB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066800"/>
          </a:xfrm>
        </p:spPr>
        <p:txBody>
          <a:bodyPr/>
          <a:lstStyle/>
          <a:p>
            <a:r>
              <a:rPr lang="en-GB" smtClean="0">
                <a:latin typeface="Arial" charset="0"/>
                <a:cs typeface="Arial" charset="0"/>
              </a:rPr>
              <a:t>Are presentations worth the effort?</a:t>
            </a:r>
          </a:p>
        </p:txBody>
      </p:sp>
      <p:sp>
        <p:nvSpPr>
          <p:cNvPr id="21506" name="Content Placeholder 5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584700"/>
          </a:xfrm>
        </p:spPr>
        <p:txBody>
          <a:bodyPr/>
          <a:lstStyle/>
          <a:p>
            <a:pPr marL="109538" indent="0" algn="ctr">
              <a:buFont typeface="Georgia" pitchFamily="18" charset="0"/>
              <a:buNone/>
            </a:pPr>
            <a:r>
              <a:rPr lang="en-GB" smtClean="0">
                <a:latin typeface="Arial" charset="0"/>
                <a:cs typeface="Arial" charset="0"/>
              </a:rPr>
              <a:t>It may seem strange to begin a lecture on presentation skills by questioning the very need for presentations at all.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066800"/>
          </a:xfrm>
        </p:spPr>
        <p:txBody>
          <a:bodyPr/>
          <a:lstStyle/>
          <a:p>
            <a:r>
              <a:rPr lang="en-GB" smtClean="0">
                <a:latin typeface="Arial" charset="0"/>
                <a:cs typeface="Arial" charset="0"/>
              </a:rPr>
              <a:t>Good Reasons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68313" y="1758950"/>
            <a:ext cx="83518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>
                <a:cs typeface="Arial" charset="0"/>
              </a:rPr>
              <a:t>If you need to communicate time critical information to a large group of people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69900" y="2128838"/>
            <a:ext cx="82280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>
                <a:cs typeface="Arial" charset="0"/>
              </a:rPr>
              <a:t>If you need to persuade an audience to make a choice, change their mind, take a set of actions or pass on information to others, and you need to do it in person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73075" y="3082925"/>
            <a:ext cx="82248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>
                <a:cs typeface="Arial" charset="0"/>
              </a:rPr>
              <a:t>If the audience is interested, concerned or needs to hear what you are going to say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38150" y="3762375"/>
            <a:ext cx="83534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>
                <a:cs typeface="Arial" charset="0"/>
              </a:rPr>
              <a:t>If you need to teach skills or give information cost effectively to more than three or four people at once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38150" y="4408488"/>
            <a:ext cx="8229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>
                <a:cs typeface="Arial" charset="0"/>
              </a:rPr>
              <a:t>If you have a clear set of objectives for the presentation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34975" y="4841875"/>
            <a:ext cx="822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>
                <a:cs typeface="Arial" charset="0"/>
              </a:rPr>
              <a:t>If attending the presentation will act as a bonding exercise for the people involved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68313" y="5553075"/>
            <a:ext cx="822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>
                <a:cs typeface="Arial" charset="0"/>
              </a:rPr>
              <a:t>If you have the time, energy and commitment to make the 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066800"/>
          </a:xfrm>
        </p:spPr>
        <p:txBody>
          <a:bodyPr/>
          <a:lstStyle/>
          <a:p>
            <a:r>
              <a:rPr lang="en-GB" smtClean="0">
                <a:latin typeface="Arial" charset="0"/>
                <a:cs typeface="Arial" charset="0"/>
              </a:rPr>
              <a:t>Bad Reasons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68313" y="1628775"/>
            <a:ext cx="8064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>
                <a:cs typeface="Arial" charset="0"/>
              </a:rPr>
              <a:t>Because we always have presentations on Thursdays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68313" y="1998663"/>
            <a:ext cx="8064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>
                <a:cs typeface="Arial" charset="0"/>
              </a:rPr>
              <a:t>If the information you are giving is already known to the audience and the  Presentation neither reinterprets it or puts it into a new context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73075" y="2644775"/>
            <a:ext cx="80597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>
                <a:cs typeface="Arial" charset="0"/>
              </a:rPr>
              <a:t>If the audience isn’t interested in what you are going to say, or doesn’t need to hear it.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68313" y="3290888"/>
            <a:ext cx="8064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>
                <a:cs typeface="Arial" charset="0"/>
              </a:rPr>
              <a:t>If the audience doesn’t know why they are there, or you’re not sure why you are presenting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68313" y="3937000"/>
            <a:ext cx="8064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>
                <a:cs typeface="Arial" charset="0"/>
              </a:rPr>
              <a:t>If you have no objectives for the presentation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74663" y="4306888"/>
            <a:ext cx="8058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>
                <a:cs typeface="Arial" charset="0"/>
              </a:rPr>
              <a:t>If the audience feel they have better things to do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68313" y="4675188"/>
            <a:ext cx="8064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>
                <a:cs typeface="Arial" charset="0"/>
              </a:rPr>
              <a:t>If you are in any way half hearted about the 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ctures">
  <a:themeElements>
    <a:clrScheme name="Другая 92">
      <a:dk1>
        <a:srgbClr val="04013D"/>
      </a:dk1>
      <a:lt1>
        <a:sysClr val="window" lastClr="FFFFFF"/>
      </a:lt1>
      <a:dk2>
        <a:srgbClr val="09037B"/>
      </a:dk2>
      <a:lt2>
        <a:srgbClr val="E7DEC9"/>
      </a:lt2>
      <a:accent1>
        <a:srgbClr val="2D22FB"/>
      </a:accent1>
      <a:accent2>
        <a:srgbClr val="8898C3"/>
      </a:accent2>
      <a:accent3>
        <a:srgbClr val="FF0000"/>
      </a:accent3>
      <a:accent4>
        <a:srgbClr val="AB73D5"/>
      </a:accent4>
      <a:accent5>
        <a:srgbClr val="7030A0"/>
      </a:accent5>
      <a:accent6>
        <a:srgbClr val="150496"/>
      </a:accent6>
      <a:hlink>
        <a:srgbClr val="C7A2E3"/>
      </a:hlink>
      <a:folHlink>
        <a:srgbClr val="0070C0"/>
      </a:folHlink>
    </a:clrScheme>
    <a:fontScheme name="Bod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Lecture Template" id="{DE780DB7-9235-4134-B119-1CA26B196876}" vid="{24B78BDA-B319-417F-8A2B-7AD0E4462C8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Template</Template>
  <TotalTime>0</TotalTime>
  <Words>706</Words>
  <Application>Microsoft Office PowerPoint</Application>
  <PresentationFormat>Экран (4:3)</PresentationFormat>
  <Paragraphs>73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Lectures</vt:lpstr>
      <vt:lpstr>Presentations</vt:lpstr>
      <vt:lpstr>The three essential ingredients of a presentation</vt:lpstr>
      <vt:lpstr>The Audience</vt:lpstr>
      <vt:lpstr>You – The Presenter</vt:lpstr>
      <vt:lpstr>The presentation itself</vt:lpstr>
      <vt:lpstr>Why Give a Presentation At All?</vt:lpstr>
      <vt:lpstr>Are presentations worth the effort?</vt:lpstr>
      <vt:lpstr>Good Reasons</vt:lpstr>
      <vt:lpstr>Bad Reasons</vt:lpstr>
      <vt:lpstr>Ask these Questions before starting.</vt:lpstr>
      <vt:lpstr>Benefits of a successful presentation</vt:lpstr>
      <vt:lpstr>Engineers Pointless and Boring Slide</vt:lpstr>
      <vt:lpstr>Exercise 1</vt:lpstr>
      <vt:lpstr>Exercise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 – 101 – Part 1</dc:title>
  <dc:creator/>
  <cp:lastModifiedBy/>
  <cp:revision>2</cp:revision>
  <dcterms:created xsi:type="dcterms:W3CDTF">2013-09-24T05:13:14Z</dcterms:created>
  <dcterms:modified xsi:type="dcterms:W3CDTF">2020-08-15T15:44:25Z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TC100822959990</vt:lpwstr>
  </property>
</Properties>
</file>