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4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E33B-F0D8-4B82-A0A3-146065621219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943548B-0D63-43B7-88B1-E6B09C48EB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229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E33B-F0D8-4B82-A0A3-146065621219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43548B-0D63-43B7-88B1-E6B09C48EB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501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E33B-F0D8-4B82-A0A3-146065621219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43548B-0D63-43B7-88B1-E6B09C48EB7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1916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E33B-F0D8-4B82-A0A3-146065621219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43548B-0D63-43B7-88B1-E6B09C48EB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960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E33B-F0D8-4B82-A0A3-146065621219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43548B-0D63-43B7-88B1-E6B09C48EB7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00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E33B-F0D8-4B82-A0A3-146065621219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43548B-0D63-43B7-88B1-E6B09C48EB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8653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E33B-F0D8-4B82-A0A3-146065621219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548B-0D63-43B7-88B1-E6B09C48EB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7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E33B-F0D8-4B82-A0A3-146065621219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548B-0D63-43B7-88B1-E6B09C48EB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372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E33B-F0D8-4B82-A0A3-146065621219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548B-0D63-43B7-88B1-E6B09C48EB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154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E33B-F0D8-4B82-A0A3-146065621219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43548B-0D63-43B7-88B1-E6B09C48EB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239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E33B-F0D8-4B82-A0A3-146065621219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943548B-0D63-43B7-88B1-E6B09C48EB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795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E33B-F0D8-4B82-A0A3-146065621219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943548B-0D63-43B7-88B1-E6B09C48EB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472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E33B-F0D8-4B82-A0A3-146065621219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548B-0D63-43B7-88B1-E6B09C48EB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64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E33B-F0D8-4B82-A0A3-146065621219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548B-0D63-43B7-88B1-E6B09C48EB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822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E33B-F0D8-4B82-A0A3-146065621219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548B-0D63-43B7-88B1-E6B09C48EB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500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E33B-F0D8-4B82-A0A3-146065621219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43548B-0D63-43B7-88B1-E6B09C48EB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784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DE33B-F0D8-4B82-A0A3-146065621219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943548B-0D63-43B7-88B1-E6B09C48EB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03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FE2164-6378-4693-AB6D-A24526966F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o-RO" sz="8800" dirty="0"/>
              <a:t>Semafoare</a:t>
            </a:r>
            <a:endParaRPr lang="ru-RU" sz="88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32F5BDA-2E5F-4F4E-A11F-AEE890664A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 dirty="0"/>
              <a:t>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0770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F0B4F5-013F-44B4-A38E-7141C38CF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38545"/>
            <a:ext cx="8911687" cy="581891"/>
          </a:xfrm>
        </p:spPr>
        <p:txBody>
          <a:bodyPr>
            <a:normAutofit fontScale="90000"/>
          </a:bodyPr>
          <a:lstStyle/>
          <a:p>
            <a:r>
              <a:rPr lang="ro-RO" dirty="0"/>
              <a:t>continuare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053C87-E66C-43B7-A93C-C16738C38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673" y="845127"/>
            <a:ext cx="11069782" cy="6012873"/>
          </a:xfrm>
        </p:spPr>
        <p:txBody>
          <a:bodyPr>
            <a:normAutofit/>
          </a:bodyPr>
          <a:lstStyle/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ro-RO" sz="24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n-US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CommonResource</a:t>
            </a:r>
            <a:r>
              <a:rPr lang="en-US" sz="24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int</a:t>
            </a:r>
            <a:r>
              <a:rPr lang="en-US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x=0;  </a:t>
            </a:r>
            <a:endParaRPr lang="ru-RU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ru-RU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n-US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CountThread</a:t>
            </a:r>
            <a:r>
              <a:rPr lang="en-US" sz="24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implements</a:t>
            </a:r>
            <a:r>
              <a:rPr lang="en-US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Runnable{</a:t>
            </a:r>
            <a:endParaRPr lang="ru-RU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</a:t>
            </a:r>
            <a:r>
              <a:rPr lang="en-US" sz="24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CommonResource</a:t>
            </a:r>
            <a:r>
              <a:rPr lang="en-US" sz="24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res;</a:t>
            </a:r>
            <a:endParaRPr lang="ru-RU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Semaphore </a:t>
            </a:r>
            <a:r>
              <a:rPr lang="en-US" sz="24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24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String name;</a:t>
            </a:r>
            <a:endParaRPr lang="ru-RU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</a:t>
            </a:r>
            <a:r>
              <a:rPr lang="en-US" sz="24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CountThread</a:t>
            </a:r>
            <a:r>
              <a:rPr lang="en-US" sz="24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CommonResource</a:t>
            </a:r>
            <a:r>
              <a:rPr lang="en-US" sz="24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res, Semaphore </a:t>
            </a:r>
            <a:r>
              <a:rPr lang="en-US" sz="24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24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o-RO" sz="2400" b="1" dirty="0">
              <a:solidFill>
                <a:schemeClr val="tx1"/>
              </a:solidFill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String name){</a:t>
            </a:r>
            <a:endParaRPr lang="ru-RU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this.res=res;</a:t>
            </a:r>
            <a:endParaRPr lang="ru-RU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</a:t>
            </a:r>
            <a:r>
              <a:rPr lang="en-US" sz="24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this.sem</a:t>
            </a:r>
            <a:r>
              <a:rPr lang="en-US" sz="24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24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this.name=name;</a:t>
            </a:r>
            <a:endParaRPr lang="ru-RU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}  </a:t>
            </a:r>
            <a:r>
              <a:rPr lang="en-US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5367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B92FF4-9979-459E-BDE0-4ABEE09C2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595745"/>
          </a:xfrm>
        </p:spPr>
        <p:txBody>
          <a:bodyPr>
            <a:normAutofit fontScale="90000"/>
          </a:bodyPr>
          <a:lstStyle/>
          <a:p>
            <a:r>
              <a:rPr lang="ro-RO" dirty="0"/>
              <a:t>continuare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B9B2AE-7DF6-4444-A9C9-90C8DFC50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836" y="595745"/>
            <a:ext cx="11111346" cy="616527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18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en-US" sz="80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n-US" sz="8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n-US" sz="8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run(){        </a:t>
            </a:r>
            <a:r>
              <a:rPr lang="en-US" sz="8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8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try{</a:t>
            </a:r>
            <a:endParaRPr lang="ru-RU" sz="8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 </a:t>
            </a:r>
            <a:r>
              <a:rPr lang="en-US" sz="8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(name + " </a:t>
            </a:r>
            <a:r>
              <a:rPr lang="ro-RO" sz="8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asteapta</a:t>
            </a:r>
            <a:r>
              <a:rPr lang="ro-RO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permisiune</a:t>
            </a: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");</a:t>
            </a:r>
            <a:endParaRPr lang="ru-RU" sz="8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 </a:t>
            </a:r>
            <a:r>
              <a:rPr lang="en-US" sz="8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sem.acquire</a:t>
            </a: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  <a:endParaRPr lang="ru-RU" sz="8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 </a:t>
            </a:r>
            <a:r>
              <a:rPr lang="en-US" sz="8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res.x</a:t>
            </a: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=1;</a:t>
            </a:r>
            <a:endParaRPr lang="ru-RU" sz="8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 for</a:t>
            </a:r>
            <a:r>
              <a:rPr lang="en-US" sz="8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(int</a:t>
            </a:r>
            <a:r>
              <a:rPr lang="en-US" sz="8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1; </a:t>
            </a:r>
            <a:r>
              <a:rPr lang="en-US" sz="8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&lt; 5; </a:t>
            </a:r>
            <a:r>
              <a:rPr lang="en-US" sz="8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++){</a:t>
            </a:r>
            <a:endParaRPr lang="ru-RU" sz="8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     </a:t>
            </a:r>
            <a:r>
              <a:rPr lang="en-US" sz="8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(this.name + ": "</a:t>
            </a:r>
            <a:r>
              <a:rPr lang="en-US" sz="8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8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res.x</a:t>
            </a: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8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     </a:t>
            </a:r>
            <a:r>
              <a:rPr lang="en-US" sz="8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res.x</a:t>
            </a: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++;</a:t>
            </a:r>
            <a:endParaRPr lang="ru-RU" sz="8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     </a:t>
            </a:r>
            <a:r>
              <a:rPr lang="en-US" sz="8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Thread.sleep</a:t>
            </a: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(100);</a:t>
            </a:r>
            <a:endParaRPr lang="ru-RU" sz="8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 }  }</a:t>
            </a:r>
            <a:endParaRPr lang="ru-RU" sz="8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catch(</a:t>
            </a:r>
            <a:r>
              <a:rPr lang="en-US" sz="8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InterruptedException</a:t>
            </a: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e)</a:t>
            </a:r>
            <a:endParaRPr lang="ro-RO" sz="8000" b="1" dirty="0">
              <a:solidFill>
                <a:schemeClr val="tx1"/>
              </a:solidFill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8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8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e.getMessage</a:t>
            </a: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());}</a:t>
            </a:r>
            <a:endParaRPr lang="ru-RU" sz="8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System</a:t>
            </a:r>
            <a:r>
              <a:rPr lang="ru-RU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ru-RU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8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println</a:t>
            </a:r>
            <a:r>
              <a:rPr lang="ru-RU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ru-RU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" </a:t>
            </a:r>
            <a:r>
              <a:rPr lang="ro-RO" sz="8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elibereaza</a:t>
            </a:r>
            <a:r>
              <a:rPr lang="ro-RO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permisiunea</a:t>
            </a:r>
            <a:r>
              <a:rPr lang="ru-RU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");</a:t>
            </a:r>
            <a:endParaRPr lang="ru-RU" sz="8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</a:t>
            </a:r>
            <a:r>
              <a:rPr lang="en-US" sz="8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sem.release</a:t>
            </a:r>
            <a:r>
              <a:rPr lang="en-US" sz="8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  <a:endParaRPr lang="ru-RU" sz="8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517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850F66-07CF-4823-B7B2-988EF5E52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96982"/>
            <a:ext cx="8911687" cy="498763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Rezultatul</a:t>
            </a:r>
            <a:r>
              <a:rPr lang="en-US" dirty="0"/>
              <a:t> </a:t>
            </a:r>
            <a:r>
              <a:rPr lang="en-US" dirty="0" err="1"/>
              <a:t>realiz</a:t>
            </a:r>
            <a:r>
              <a:rPr lang="ro-RO" dirty="0"/>
              <a:t>ă</a:t>
            </a:r>
            <a:r>
              <a:rPr lang="en-US" dirty="0" err="1"/>
              <a:t>rii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53FDC3-FE36-4E04-97CF-777EB5F96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595745"/>
            <a:ext cx="8915400" cy="616527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o-RO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CountThread</a:t>
            </a:r>
            <a:r>
              <a:rPr lang="ro-RO" sz="1800" dirty="0">
                <a:solidFill>
                  <a:srgbClr val="000000"/>
                </a:solidFill>
                <a:latin typeface="Consolas" panose="020B0609020204030204" pitchFamily="49" charset="0"/>
              </a:rPr>
              <a:t> 1 </a:t>
            </a:r>
            <a:r>
              <a:rPr lang="ro-RO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asteapta</a:t>
            </a:r>
            <a:r>
              <a:rPr lang="ro-RO" sz="1800" dirty="0">
                <a:solidFill>
                  <a:srgbClr val="000000"/>
                </a:solidFill>
                <a:latin typeface="Consolas" panose="020B0609020204030204" pitchFamily="49" charset="0"/>
              </a:rPr>
              <a:t> permisiune</a:t>
            </a:r>
          </a:p>
          <a:p>
            <a:pPr algn="l"/>
            <a:r>
              <a:rPr lang="ro-RO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CountThread</a:t>
            </a:r>
            <a:r>
              <a:rPr lang="ro-RO" sz="1800" dirty="0">
                <a:solidFill>
                  <a:srgbClr val="000000"/>
                </a:solidFill>
                <a:latin typeface="Consolas" panose="020B0609020204030204" pitchFamily="49" charset="0"/>
              </a:rPr>
              <a:t> 3 </a:t>
            </a:r>
            <a:r>
              <a:rPr lang="ro-RO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asteapta</a:t>
            </a:r>
            <a:r>
              <a:rPr lang="ro-RO" sz="1800" dirty="0">
                <a:solidFill>
                  <a:srgbClr val="000000"/>
                </a:solidFill>
                <a:latin typeface="Consolas" panose="020B0609020204030204" pitchFamily="49" charset="0"/>
              </a:rPr>
              <a:t> permisiune</a:t>
            </a:r>
          </a:p>
          <a:p>
            <a:pPr algn="l"/>
            <a:r>
              <a:rPr lang="ro-RO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CountThread</a:t>
            </a:r>
            <a:r>
              <a:rPr lang="ro-RO" sz="1800" dirty="0">
                <a:solidFill>
                  <a:srgbClr val="000000"/>
                </a:solidFill>
                <a:latin typeface="Consolas" panose="020B0609020204030204" pitchFamily="49" charset="0"/>
              </a:rPr>
              <a:t> 3: 1</a:t>
            </a:r>
          </a:p>
          <a:p>
            <a:pPr algn="l"/>
            <a:r>
              <a:rPr lang="ro-RO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CountThread</a:t>
            </a:r>
            <a:r>
              <a:rPr lang="ro-RO" sz="1800" dirty="0">
                <a:solidFill>
                  <a:srgbClr val="000000"/>
                </a:solidFill>
                <a:latin typeface="Consolas" panose="020B0609020204030204" pitchFamily="49" charset="0"/>
              </a:rPr>
              <a:t> 2 </a:t>
            </a:r>
            <a:r>
              <a:rPr lang="ro-RO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asteapta</a:t>
            </a:r>
            <a:r>
              <a:rPr lang="ro-RO" sz="1800" dirty="0">
                <a:solidFill>
                  <a:srgbClr val="000000"/>
                </a:solidFill>
                <a:latin typeface="Consolas" panose="020B0609020204030204" pitchFamily="49" charset="0"/>
              </a:rPr>
              <a:t> permisiune</a:t>
            </a:r>
          </a:p>
          <a:p>
            <a:pPr algn="l"/>
            <a:r>
              <a:rPr lang="ro-RO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CountThread</a:t>
            </a:r>
            <a:r>
              <a:rPr lang="ro-RO" sz="1800" dirty="0">
                <a:solidFill>
                  <a:srgbClr val="000000"/>
                </a:solidFill>
                <a:latin typeface="Consolas" panose="020B0609020204030204" pitchFamily="49" charset="0"/>
              </a:rPr>
              <a:t> 3: 2</a:t>
            </a:r>
          </a:p>
          <a:p>
            <a:pPr algn="l"/>
            <a:r>
              <a:rPr lang="ro-RO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CountThread</a:t>
            </a:r>
            <a:r>
              <a:rPr lang="ro-RO" sz="1800" dirty="0">
                <a:solidFill>
                  <a:srgbClr val="000000"/>
                </a:solidFill>
                <a:latin typeface="Consolas" panose="020B0609020204030204" pitchFamily="49" charset="0"/>
              </a:rPr>
              <a:t> 3: 3</a:t>
            </a:r>
          </a:p>
          <a:p>
            <a:pPr algn="l"/>
            <a:r>
              <a:rPr lang="ro-RO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CountThread</a:t>
            </a:r>
            <a:r>
              <a:rPr lang="ro-RO" sz="1800" dirty="0">
                <a:solidFill>
                  <a:srgbClr val="000000"/>
                </a:solidFill>
                <a:latin typeface="Consolas" panose="020B0609020204030204" pitchFamily="49" charset="0"/>
              </a:rPr>
              <a:t> 3: 4</a:t>
            </a:r>
          </a:p>
          <a:p>
            <a:pPr algn="l"/>
            <a:r>
              <a:rPr lang="ro-RO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CountThread</a:t>
            </a:r>
            <a:r>
              <a:rPr lang="ro-RO" sz="1800" dirty="0">
                <a:solidFill>
                  <a:srgbClr val="000000"/>
                </a:solidFill>
                <a:latin typeface="Consolas" panose="020B0609020204030204" pitchFamily="49" charset="0"/>
              </a:rPr>
              <a:t> 3 </a:t>
            </a:r>
            <a:r>
              <a:rPr lang="ro-RO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elibereaza</a:t>
            </a:r>
            <a:r>
              <a:rPr lang="ro-RO" sz="1800" dirty="0">
                <a:solidFill>
                  <a:srgbClr val="000000"/>
                </a:solidFill>
                <a:latin typeface="Consolas" panose="020B0609020204030204" pitchFamily="49" charset="0"/>
              </a:rPr>
              <a:t> permisiune</a:t>
            </a:r>
          </a:p>
          <a:p>
            <a:pPr algn="l"/>
            <a:r>
              <a:rPr lang="ro-RO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CountThread</a:t>
            </a:r>
            <a:r>
              <a:rPr lang="ro-RO" sz="1800" dirty="0">
                <a:solidFill>
                  <a:srgbClr val="000000"/>
                </a:solidFill>
                <a:latin typeface="Consolas" panose="020B0609020204030204" pitchFamily="49" charset="0"/>
              </a:rPr>
              <a:t> 2: 1</a:t>
            </a:r>
          </a:p>
          <a:p>
            <a:pPr algn="l"/>
            <a:r>
              <a:rPr lang="ro-RO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CountThread</a:t>
            </a:r>
            <a:r>
              <a:rPr lang="ro-RO" sz="1800" dirty="0">
                <a:solidFill>
                  <a:srgbClr val="000000"/>
                </a:solidFill>
                <a:latin typeface="Consolas" panose="020B0609020204030204" pitchFamily="49" charset="0"/>
              </a:rPr>
              <a:t> 2: 2</a:t>
            </a:r>
          </a:p>
          <a:p>
            <a:pPr algn="l"/>
            <a:r>
              <a:rPr lang="ro-RO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CountThread</a:t>
            </a:r>
            <a:r>
              <a:rPr lang="ro-RO" sz="1800" dirty="0">
                <a:solidFill>
                  <a:srgbClr val="000000"/>
                </a:solidFill>
                <a:latin typeface="Consolas" panose="020B0609020204030204" pitchFamily="49" charset="0"/>
              </a:rPr>
              <a:t> 2: 3</a:t>
            </a:r>
          </a:p>
          <a:p>
            <a:pPr algn="l"/>
            <a:r>
              <a:rPr lang="ro-RO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CountThread</a:t>
            </a:r>
            <a:r>
              <a:rPr lang="ro-RO" sz="1800" dirty="0">
                <a:solidFill>
                  <a:srgbClr val="000000"/>
                </a:solidFill>
                <a:latin typeface="Consolas" panose="020B0609020204030204" pitchFamily="49" charset="0"/>
              </a:rPr>
              <a:t> 2: 4</a:t>
            </a:r>
          </a:p>
          <a:p>
            <a:pPr algn="l"/>
            <a:r>
              <a:rPr lang="ro-RO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CountThread</a:t>
            </a:r>
            <a:r>
              <a:rPr lang="ro-RO" sz="1800" dirty="0">
                <a:solidFill>
                  <a:srgbClr val="000000"/>
                </a:solidFill>
                <a:latin typeface="Consolas" panose="020B0609020204030204" pitchFamily="49" charset="0"/>
              </a:rPr>
              <a:t> 2 </a:t>
            </a:r>
            <a:r>
              <a:rPr lang="ro-RO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elibereaza</a:t>
            </a:r>
            <a:r>
              <a:rPr lang="ro-RO" sz="1800" dirty="0">
                <a:solidFill>
                  <a:srgbClr val="000000"/>
                </a:solidFill>
                <a:latin typeface="Consolas" panose="020B0609020204030204" pitchFamily="49" charset="0"/>
              </a:rPr>
              <a:t> permisiune</a:t>
            </a:r>
          </a:p>
          <a:p>
            <a:pPr algn="l"/>
            <a:r>
              <a:rPr lang="ro-RO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CountThread</a:t>
            </a:r>
            <a:r>
              <a:rPr lang="ro-RO" sz="1800" dirty="0">
                <a:solidFill>
                  <a:srgbClr val="000000"/>
                </a:solidFill>
                <a:latin typeface="Consolas" panose="020B0609020204030204" pitchFamily="49" charset="0"/>
              </a:rPr>
              <a:t> 1: 1</a:t>
            </a:r>
          </a:p>
          <a:p>
            <a:pPr algn="l"/>
            <a:r>
              <a:rPr lang="ro-RO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CountThread</a:t>
            </a:r>
            <a:r>
              <a:rPr lang="ro-RO" sz="1800" dirty="0">
                <a:solidFill>
                  <a:srgbClr val="000000"/>
                </a:solidFill>
                <a:latin typeface="Consolas" panose="020B0609020204030204" pitchFamily="49" charset="0"/>
              </a:rPr>
              <a:t> 1: 2</a:t>
            </a:r>
          </a:p>
          <a:p>
            <a:pPr algn="l"/>
            <a:r>
              <a:rPr lang="ro-RO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CountThread</a:t>
            </a:r>
            <a:r>
              <a:rPr lang="ro-RO" sz="1800" dirty="0">
                <a:solidFill>
                  <a:srgbClr val="000000"/>
                </a:solidFill>
                <a:latin typeface="Consolas" panose="020B0609020204030204" pitchFamily="49" charset="0"/>
              </a:rPr>
              <a:t> 1: 3</a:t>
            </a:r>
          </a:p>
          <a:p>
            <a:pPr algn="l"/>
            <a:r>
              <a:rPr lang="ro-RO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CountThread</a:t>
            </a:r>
            <a:r>
              <a:rPr lang="ro-RO" sz="1800" dirty="0">
                <a:solidFill>
                  <a:srgbClr val="000000"/>
                </a:solidFill>
                <a:latin typeface="Consolas" panose="020B0609020204030204" pitchFamily="49" charset="0"/>
              </a:rPr>
              <a:t> 1: 4</a:t>
            </a:r>
          </a:p>
          <a:p>
            <a:pPr algn="l"/>
            <a:r>
              <a:rPr lang="ro-RO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CountThread</a:t>
            </a:r>
            <a:r>
              <a:rPr lang="ro-RO" sz="1800" dirty="0">
                <a:solidFill>
                  <a:srgbClr val="000000"/>
                </a:solidFill>
                <a:latin typeface="Consolas" panose="020B0609020204030204" pitchFamily="49" charset="0"/>
              </a:rPr>
              <a:t> 1 </a:t>
            </a:r>
            <a:r>
              <a:rPr lang="ro-RO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elibereaza</a:t>
            </a:r>
            <a:r>
              <a:rPr lang="ro-RO" sz="1800" dirty="0">
                <a:solidFill>
                  <a:srgbClr val="000000"/>
                </a:solidFill>
                <a:latin typeface="Consolas" panose="020B0609020204030204" pitchFamily="49" charset="0"/>
              </a:rPr>
              <a:t> permisiune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0225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6D4AB5-19E6-4F17-AEE2-9F5870BC6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04800"/>
            <a:ext cx="8911687" cy="969818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Semafoare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platforma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Java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63D083-36C3-4A7D-9C7B-91EDB39BA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6291" y="1274618"/>
            <a:ext cx="10252364" cy="537556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Platforma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Java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implementare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semafoarelor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pachetul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concurenta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java.util.concurrent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clasa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Semaphore.</a:t>
            </a:r>
            <a:endParaRPr lang="ru-RU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Operatiile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 (wait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signal) se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numesc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acquire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release.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acquire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poate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genera o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exceptie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InterruptedException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Primul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parametru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constructorului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defineste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valoarea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initiala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semaforului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numar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natural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numeste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numar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permise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Constructorul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clasei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parametru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suplimentar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Boolean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utilizat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indica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daca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semaforul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nu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echitabil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Un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semafor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echitabil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corespunde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definitiei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semafor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tare.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9386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35FA27-CE41-4A3A-AC74-0EB558AA3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87928"/>
            <a:ext cx="8911687" cy="955964"/>
          </a:xfrm>
        </p:spPr>
        <p:txBody>
          <a:bodyPr>
            <a:normAutofit fontScale="90000"/>
          </a:bodyPr>
          <a:lstStyle/>
          <a:p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wait (acquire() )</a:t>
            </a:r>
            <a:br>
              <a:rPr lang="ru-R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456177-27FF-4868-B4F1-5864D6373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Daca </a:t>
            </a:r>
            <a:r>
              <a:rPr lang="en-US" sz="2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𝑆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𝑉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&gt; 0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atunci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decrementeaza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𝑆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𝑉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procesul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curent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poate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continua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executia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Daca </a:t>
            </a:r>
            <a:r>
              <a:rPr lang="en-US" sz="2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𝑆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𝑉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0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atunci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procesul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curent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𝑝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adaugat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multimea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𝑆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𝐿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𝑝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trece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starea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blocked. Se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spune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 </a:t>
            </a:r>
            <a:r>
              <a:rPr lang="en-US" sz="2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𝑝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devine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blocat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semaforul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𝑆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5210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A963F7-723E-4CFA-9235-A1D18D5B1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signal (release ())</a:t>
            </a:r>
            <a:br>
              <a:rPr lang="ru-R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E57476-D63D-409D-B016-78C3B066D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Daca </a:t>
            </a:r>
            <a:r>
              <a:rPr lang="en-US" sz="2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𝑆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𝐿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∅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atunci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incrementeaza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𝑆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𝑉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Daca </a:t>
            </a:r>
            <a:r>
              <a:rPr lang="en-US" sz="2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𝑆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𝐿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≠ </a:t>
            </a:r>
            <a:r>
              <a:rPr lang="en-US" sz="2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∅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atunci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alege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arbitrar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𝑞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∈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𝑆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𝐿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deblocheaza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fiind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trecut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starea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ready.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Starea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procesului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𝑝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executa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nu se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schimba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4250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C37299-58B9-4A50-B3C5-FC82F9ACF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35527"/>
            <a:ext cx="8911687" cy="1669473"/>
          </a:xfrm>
        </p:spPr>
        <p:txBody>
          <a:bodyPr/>
          <a:lstStyle/>
          <a:p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Semafoare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generale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binare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9959FC-8F9B-4BDD-89A8-0E5AD8883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052945"/>
            <a:ext cx="10437812" cy="5569528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semafor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poate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valoare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reprezentand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numar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natural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arbitrar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campul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𝑆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𝑉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numeste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semafor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general </a:t>
            </a:r>
            <a:r>
              <a:rPr lang="en-US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semafor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numarator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engl.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counting semaphore)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Un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semafor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poate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doar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una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dintre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valorile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0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campul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𝑆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𝑉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numeste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semafor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binar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wait(</a:t>
            </a:r>
            <a:r>
              <a:rPr lang="en-US" sz="24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𝑆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 nu se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schimba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semafor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binar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In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schimb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signal(</a:t>
            </a:r>
            <a:r>
              <a:rPr lang="en-US" sz="24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𝑆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instructiunea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incrementare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campului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𝑆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𝑉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inlocuieste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sz="24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𝑆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𝑉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← 1,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semaforul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poate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initializat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doar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(0, </a:t>
            </a:r>
            <a:r>
              <a:rPr lang="en-US" sz="24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∅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(1, </a:t>
            </a:r>
            <a:r>
              <a:rPr lang="en-US" sz="24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∅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Un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semafor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binar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numeste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uneori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mutex (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uneori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zavoarele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folosite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monitoare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numesc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mutex,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 pot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confuzii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acest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termen).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2698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168EAF-6CD8-4C9F-8666-A64349AE6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Exemplu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2D1270-9ACA-4EFE-AE90-52C6A2B67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79418"/>
            <a:ext cx="8915400" cy="4932218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java.util.concurrent.Semaphore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public class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CountSem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extends Thread {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static volatile int n = 0;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static Semaphore s = new Semaphore(1);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public int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 {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return n;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}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9198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91300B-C554-4C4A-A609-442DB8376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540327"/>
          </a:xfrm>
        </p:spPr>
        <p:txBody>
          <a:bodyPr>
            <a:normAutofit fontScale="90000"/>
          </a:bodyPr>
          <a:lstStyle/>
          <a:p>
            <a:r>
              <a:rPr lang="ro-RO" dirty="0"/>
              <a:t>Continuare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316B38-980E-411D-862F-E678291F7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540327"/>
            <a:ext cx="8915400" cy="631767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void run() {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 temp;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(int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=0;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&lt;10000000;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++) {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try {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s.acquire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temp = n;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 = temp+1;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}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catch (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InterruptedException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e) {}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finally {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s.release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(); }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}}}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4086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6DF2B1-0E66-408F-A5D1-54133066E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568036"/>
          </a:xfrm>
        </p:spPr>
        <p:txBody>
          <a:bodyPr>
            <a:normAutofit fontScale="90000"/>
          </a:bodyPr>
          <a:lstStyle/>
          <a:p>
            <a:r>
              <a:rPr lang="ro-RO" dirty="0"/>
              <a:t>continuare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6278B8-910E-4A50-A9B8-638500E7E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568036"/>
            <a:ext cx="8915400" cy="6179128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 java.io.*;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class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MainCountSem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public static void main(String[]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CountSem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 = new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CountSem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CountSem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 = new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CountSem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p.start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q.start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try {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p.join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q.join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(); }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catch (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InterruptedException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e) {}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System.out.println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("Final counter: "+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p.getN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()); }}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8866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128B0C-FBB7-42B5-A9FB-13B8A95A6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22799"/>
          </a:xfrm>
        </p:spPr>
        <p:txBody>
          <a:bodyPr>
            <a:normAutofit fontScale="90000"/>
          </a:bodyPr>
          <a:lstStyle/>
          <a:p>
            <a:r>
              <a:rPr lang="ro-RO" dirty="0"/>
              <a:t>Exemplu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39B288-FDCE-470F-9039-7DA19658D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855" y="1565564"/>
            <a:ext cx="11208327" cy="5181600"/>
          </a:xfrm>
        </p:spPr>
        <p:txBody>
          <a:bodyPr>
            <a:normAutofit/>
          </a:bodyPr>
          <a:lstStyle/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import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java.util.concurrent.Semaphore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 {</a:t>
            </a:r>
            <a:endParaRPr lang="ru-RU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public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main(String[]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args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        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Semaphore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new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Semaphore(1); // 1 </a:t>
            </a:r>
            <a:r>
              <a:rPr lang="ro-RO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permisiune</a:t>
            </a:r>
            <a:endParaRPr lang="ru-RU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CommonResource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res = new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CommonResource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  <a:endParaRPr lang="ru-RU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new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Thread(new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CountThread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(res,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"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CountThread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1")).start();</a:t>
            </a:r>
            <a:endParaRPr lang="ru-RU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new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Thread(new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CountThread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(res,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"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CountThread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2")).start();</a:t>
            </a:r>
            <a:endParaRPr lang="ru-RU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new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Thread(new</a:t>
            </a: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CountThread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(res, 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"</a:t>
            </a:r>
            <a:r>
              <a:rPr lang="en-US" sz="20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CountThread</a:t>
            </a: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3")).start();</a:t>
            </a:r>
            <a:endParaRPr lang="ru-RU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}</a:t>
            </a:r>
            <a:endParaRPr lang="ru-RU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465"/>
              </a:lnSpc>
              <a:spcAft>
                <a:spcPts val="80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ru-RU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490805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Легкий дым</Template>
  <TotalTime>48</TotalTime>
  <Words>1127</Words>
  <Application>Microsoft Office PowerPoint</Application>
  <PresentationFormat>Широкоэкранный</PresentationFormat>
  <Paragraphs>114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Calibri</vt:lpstr>
      <vt:lpstr>Cambria Math</vt:lpstr>
      <vt:lpstr>Century Gothic</vt:lpstr>
      <vt:lpstr>Consolas</vt:lpstr>
      <vt:lpstr>Courier New</vt:lpstr>
      <vt:lpstr>Times New Roman</vt:lpstr>
      <vt:lpstr>Wingdings 3</vt:lpstr>
      <vt:lpstr>Легкий дым</vt:lpstr>
      <vt:lpstr>Semafoare</vt:lpstr>
      <vt:lpstr>Semafoare in platforma Java </vt:lpstr>
      <vt:lpstr>Operatia wait (acquire() ) </vt:lpstr>
      <vt:lpstr>Operatia signal (release ()) </vt:lpstr>
      <vt:lpstr>Semafoare generale si binare </vt:lpstr>
      <vt:lpstr>Exemplu</vt:lpstr>
      <vt:lpstr>Continuare</vt:lpstr>
      <vt:lpstr>continuare</vt:lpstr>
      <vt:lpstr>Exemplu</vt:lpstr>
      <vt:lpstr>continuare</vt:lpstr>
      <vt:lpstr>continuare</vt:lpstr>
      <vt:lpstr>Rezultatul realizării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Semafoare</dc:title>
  <dc:creator>Lilia Rotaru</dc:creator>
  <cp:lastModifiedBy>Lilia Rotaru</cp:lastModifiedBy>
  <cp:revision>3</cp:revision>
  <dcterms:created xsi:type="dcterms:W3CDTF">2023-11-23T20:30:30Z</dcterms:created>
  <dcterms:modified xsi:type="dcterms:W3CDTF">2023-11-23T21:18:48Z</dcterms:modified>
</cp:coreProperties>
</file>