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62DD396A-ED1E-4F86-93D0-E486D52BEE2C}" type="datetimeFigureOut">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5966444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2DD396A-ED1E-4F86-93D0-E486D52BEE2C}" type="datetimeFigureOut">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1053167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2DD396A-ED1E-4F86-93D0-E486D52BEE2C}" type="datetimeFigureOut">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0A0DE6-4BF1-4289-9F2E-A569A8F9ABAC}"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24158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62DD396A-ED1E-4F86-93D0-E486D52BEE2C}" type="datetimeFigureOut">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3251407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62DD396A-ED1E-4F86-93D0-E486D52BEE2C}" type="datetimeFigureOut">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0A0DE6-4BF1-4289-9F2E-A569A8F9ABAC}"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39873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62DD396A-ED1E-4F86-93D0-E486D52BEE2C}" type="datetimeFigureOut">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63182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2DD396A-ED1E-4F86-93D0-E486D52BEE2C}" type="datetimeFigureOut">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3959312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2DD396A-ED1E-4F86-93D0-E486D52BEE2C}" type="datetimeFigureOut">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684270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62DD396A-ED1E-4F86-93D0-E486D52BEE2C}" type="datetimeFigureOut">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3881652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62DD396A-ED1E-4F86-93D0-E486D52BEE2C}" type="datetimeFigureOut">
              <a:rPr lang="ru-RU" smtClean="0"/>
              <a:t>15.11.2024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2838829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62DD396A-ED1E-4F86-93D0-E486D52BEE2C}" type="datetimeFigureOut">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582197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62DD396A-ED1E-4F86-93D0-E486D52BEE2C}" type="datetimeFigureOut">
              <a:rPr lang="ru-RU" smtClean="0"/>
              <a:t>15.11.2024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2180586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62DD396A-ED1E-4F86-93D0-E486D52BEE2C}" type="datetimeFigureOut">
              <a:rPr lang="ru-RU" smtClean="0"/>
              <a:t>15.11.2024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3539082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D396A-ED1E-4F86-93D0-E486D52BEE2C}" type="datetimeFigureOut">
              <a:rPr lang="ru-RU" smtClean="0"/>
              <a:t>15.11.2024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3713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2DD396A-ED1E-4F86-93D0-E486D52BEE2C}" type="datetimeFigureOut">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79336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62DD396A-ED1E-4F86-93D0-E486D52BEE2C}" type="datetimeFigureOut">
              <a:rPr lang="ru-RU" smtClean="0"/>
              <a:t>15.11.2024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900A0DE6-4BF1-4289-9F2E-A569A8F9ABAC}" type="slidenum">
              <a:rPr lang="ru-RU" smtClean="0"/>
              <a:t>‹#›</a:t>
            </a:fld>
            <a:endParaRPr lang="ru-RU"/>
          </a:p>
        </p:txBody>
      </p:sp>
    </p:spTree>
    <p:extLst>
      <p:ext uri="{BB962C8B-B14F-4D97-AF65-F5344CB8AC3E}">
        <p14:creationId xmlns:p14="http://schemas.microsoft.com/office/powerpoint/2010/main" val="42209881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2DD396A-ED1E-4F86-93D0-E486D52BEE2C}" type="datetimeFigureOut">
              <a:rPr lang="ru-RU" smtClean="0"/>
              <a:t>15.11.2024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900A0DE6-4BF1-4289-9F2E-A569A8F9ABAC}" type="slidenum">
              <a:rPr lang="ru-RU" smtClean="0"/>
              <a:t>‹#›</a:t>
            </a:fld>
            <a:endParaRPr lang="ru-RU"/>
          </a:p>
        </p:txBody>
      </p:sp>
    </p:spTree>
    <p:extLst>
      <p:ext uri="{BB962C8B-B14F-4D97-AF65-F5344CB8AC3E}">
        <p14:creationId xmlns:p14="http://schemas.microsoft.com/office/powerpoint/2010/main" val="1796815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F3F7BA-F9E6-400D-936B-A82F30797EEB}"/>
              </a:ext>
            </a:extLst>
          </p:cNvPr>
          <p:cNvSpPr>
            <a:spLocks noGrp="1"/>
          </p:cNvSpPr>
          <p:nvPr>
            <p:ph type="ctrTitle"/>
          </p:nvPr>
        </p:nvSpPr>
        <p:spPr/>
        <p:txBody>
          <a:bodyPr>
            <a:normAutofit fontScale="90000"/>
          </a:bodyPr>
          <a:lstStyle/>
          <a:p>
            <a:pPr algn="ctr"/>
            <a:r>
              <a:rPr lang="ro-RO" dirty="0"/>
              <a:t>Sincronizarea firelor de execuție cu m</a:t>
            </a:r>
            <a:r>
              <a:rPr lang="en-US" altLang="en-US" sz="5400" dirty="0" err="1"/>
              <a:t>etodele</a:t>
            </a:r>
            <a:r>
              <a:rPr lang="en-US" altLang="en-US" sz="5400" dirty="0"/>
              <a:t> </a:t>
            </a:r>
            <a:br>
              <a:rPr lang="ro-RO" altLang="en-US" sz="5400" dirty="0"/>
            </a:br>
            <a:r>
              <a:rPr lang="en-US" altLang="en-US" sz="5400" b="1" dirty="0"/>
              <a:t>wait() </a:t>
            </a:r>
            <a:r>
              <a:rPr lang="ro-RO" altLang="en-US" b="1" dirty="0"/>
              <a:t>ș</a:t>
            </a:r>
            <a:r>
              <a:rPr lang="en-US" altLang="en-US" sz="5400" b="1" dirty="0" err="1"/>
              <a:t>i</a:t>
            </a:r>
            <a:r>
              <a:rPr lang="en-US" altLang="en-US" sz="5400" b="1" dirty="0"/>
              <a:t> notify()</a:t>
            </a:r>
            <a:endParaRPr lang="ru-RU" b="1" dirty="0"/>
          </a:p>
        </p:txBody>
      </p:sp>
      <p:sp>
        <p:nvSpPr>
          <p:cNvPr id="3" name="Подзаголовок 2">
            <a:extLst>
              <a:ext uri="{FF2B5EF4-FFF2-40B4-BE49-F238E27FC236}">
                <a16:creationId xmlns:a16="http://schemas.microsoft.com/office/drawing/2014/main" id="{110B65AE-7C01-4736-9F96-6E82451F20F6}"/>
              </a:ext>
            </a:extLst>
          </p:cNvPr>
          <p:cNvSpPr>
            <a:spLocks noGrp="1"/>
          </p:cNvSpPr>
          <p:nvPr>
            <p:ph type="subTitle" idx="1"/>
          </p:nvPr>
        </p:nvSpPr>
        <p:spPr/>
        <p:txBody>
          <a:bodyPr/>
          <a:lstStyle/>
          <a:p>
            <a:r>
              <a:rPr lang="en-US" altLang="en-US" sz="1800" dirty="0"/>
              <a:t>A</a:t>
            </a:r>
            <a:r>
              <a:rPr lang="ro-RO" altLang="en-US" sz="1800" dirty="0"/>
              <a:t>ș</a:t>
            </a:r>
            <a:r>
              <a:rPr lang="en-US" altLang="en-US" sz="1800" dirty="0" err="1"/>
              <a:t>teptarea</a:t>
            </a:r>
            <a:r>
              <a:rPr lang="en-US" altLang="en-US" sz="1800" dirty="0"/>
              <a:t> de </a:t>
            </a:r>
            <a:r>
              <a:rPr lang="en-US" altLang="en-US" sz="1800" dirty="0" err="1"/>
              <a:t>evenimente</a:t>
            </a:r>
            <a:r>
              <a:rPr lang="en-US" altLang="en-US" sz="1800" dirty="0"/>
              <a:t>. </a:t>
            </a:r>
            <a:endParaRPr lang="ru-RU" dirty="0"/>
          </a:p>
        </p:txBody>
      </p:sp>
    </p:spTree>
    <p:extLst>
      <p:ext uri="{BB962C8B-B14F-4D97-AF65-F5344CB8AC3E}">
        <p14:creationId xmlns:p14="http://schemas.microsoft.com/office/powerpoint/2010/main" val="16702485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8C1DDD-6B5B-4F91-BBEE-76ED588774DB}"/>
              </a:ext>
            </a:extLst>
          </p:cNvPr>
          <p:cNvSpPr>
            <a:spLocks noGrp="1"/>
          </p:cNvSpPr>
          <p:nvPr>
            <p:ph type="title"/>
          </p:nvPr>
        </p:nvSpPr>
        <p:spPr>
          <a:xfrm>
            <a:off x="2592925" y="202132"/>
            <a:ext cx="8911687" cy="558264"/>
          </a:xfrm>
        </p:spPr>
        <p:txBody>
          <a:bodyPr>
            <a:normAutofit fontScale="90000"/>
          </a:bodyPr>
          <a:lstStyle/>
          <a:p>
            <a:pPr algn="ctr"/>
            <a:r>
              <a:rPr lang="ro-RO" sz="3600" b="1" i="0" dirty="0">
                <a:solidFill>
                  <a:srgbClr val="222222"/>
                </a:solidFill>
                <a:effectLst/>
                <a:latin typeface="Source Sans Pro" panose="020B0503030403020204" pitchFamily="34" charset="0"/>
              </a:rPr>
              <a:t>Semafor Binar.</a:t>
            </a:r>
            <a:br>
              <a:rPr lang="ro-RO" sz="3600" b="1" i="0" dirty="0">
                <a:solidFill>
                  <a:srgbClr val="222222"/>
                </a:solidFill>
                <a:effectLst/>
                <a:latin typeface="Source Sans Pro" panose="020B0503030403020204" pitchFamily="34" charset="0"/>
              </a:rPr>
            </a:br>
            <a:endParaRPr lang="ru-RU" dirty="0"/>
          </a:p>
        </p:txBody>
      </p:sp>
      <p:sp>
        <p:nvSpPr>
          <p:cNvPr id="3" name="Объект 2">
            <a:extLst>
              <a:ext uri="{FF2B5EF4-FFF2-40B4-BE49-F238E27FC236}">
                <a16:creationId xmlns:a16="http://schemas.microsoft.com/office/drawing/2014/main" id="{80BAE638-C2D8-4FB8-B84F-1A021C3E8203}"/>
              </a:ext>
            </a:extLst>
          </p:cNvPr>
          <p:cNvSpPr>
            <a:spLocks noGrp="1"/>
          </p:cNvSpPr>
          <p:nvPr>
            <p:ph idx="1"/>
          </p:nvPr>
        </p:nvSpPr>
        <p:spPr>
          <a:xfrm>
            <a:off x="2589212" y="1116531"/>
            <a:ext cx="8915400" cy="4794691"/>
          </a:xfrm>
        </p:spPr>
        <p:txBody>
          <a:bodyPr/>
          <a:lstStyle/>
          <a:p>
            <a:r>
              <a:rPr lang="ro-RO" b="0" i="0" dirty="0" err="1">
                <a:solidFill>
                  <a:srgbClr val="222222"/>
                </a:solidFill>
                <a:effectLst/>
                <a:latin typeface="Source Sans Pro" panose="020B0503030403020204" pitchFamily="34" charset="0"/>
              </a:rPr>
              <a:t>Semaforele</a:t>
            </a:r>
            <a:r>
              <a:rPr lang="ro-RO" b="0" i="0" dirty="0">
                <a:solidFill>
                  <a:srgbClr val="222222"/>
                </a:solidFill>
                <a:effectLst/>
                <a:latin typeface="Source Sans Pro" panose="020B0503030403020204" pitchFamily="34" charset="0"/>
              </a:rPr>
              <a:t> binare sunt destul de asemănătoare cu  semafoarele numerice, dar valoarea lor este restrânsă la 0 și 1. În acest tip de semafor, operația de așteptare funcționează numai dacă semafor = 1, iar operațiunea de semnal este când semafor = 0. </a:t>
            </a:r>
          </a:p>
          <a:p>
            <a:endParaRPr lang="ru-RU" dirty="0"/>
          </a:p>
        </p:txBody>
      </p:sp>
      <p:pic>
        <p:nvPicPr>
          <p:cNvPr id="4" name="Рисунок 3">
            <a:extLst>
              <a:ext uri="{FF2B5EF4-FFF2-40B4-BE49-F238E27FC236}">
                <a16:creationId xmlns:a16="http://schemas.microsoft.com/office/drawing/2014/main" id="{F359ECA8-E10F-4ED6-862A-DEA27EA1F24E}"/>
              </a:ext>
            </a:extLst>
          </p:cNvPr>
          <p:cNvPicPr>
            <a:picLocks noChangeAspect="1"/>
          </p:cNvPicPr>
          <p:nvPr/>
        </p:nvPicPr>
        <p:blipFill>
          <a:blip r:embed="rId2"/>
          <a:stretch>
            <a:fillRect/>
          </a:stretch>
        </p:blipFill>
        <p:spPr>
          <a:xfrm>
            <a:off x="2951547" y="2323448"/>
            <a:ext cx="7886700" cy="3000375"/>
          </a:xfrm>
          <a:prstGeom prst="rect">
            <a:avLst/>
          </a:prstGeom>
        </p:spPr>
      </p:pic>
    </p:spTree>
    <p:extLst>
      <p:ext uri="{BB962C8B-B14F-4D97-AF65-F5344CB8AC3E}">
        <p14:creationId xmlns:p14="http://schemas.microsoft.com/office/powerpoint/2010/main" val="2227279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EE60E-928A-4E3D-97C7-D492E5F26E6D}"/>
              </a:ext>
            </a:extLst>
          </p:cNvPr>
          <p:cNvSpPr>
            <a:spLocks noGrp="1"/>
          </p:cNvSpPr>
          <p:nvPr>
            <p:ph type="title"/>
          </p:nvPr>
        </p:nvSpPr>
        <p:spPr>
          <a:xfrm>
            <a:off x="2592925" y="134754"/>
            <a:ext cx="8911687" cy="567890"/>
          </a:xfrm>
        </p:spPr>
        <p:txBody>
          <a:bodyPr>
            <a:normAutofit fontScale="90000"/>
          </a:bodyPr>
          <a:lstStyle/>
          <a:p>
            <a:pPr algn="ctr"/>
            <a:r>
              <a:rPr lang="ro-RO" b="1" dirty="0"/>
              <a:t>Realizare semafor</a:t>
            </a:r>
            <a:endParaRPr lang="ru-RU" b="1" dirty="0"/>
          </a:p>
        </p:txBody>
      </p:sp>
      <p:sp>
        <p:nvSpPr>
          <p:cNvPr id="3" name="Объект 2">
            <a:extLst>
              <a:ext uri="{FF2B5EF4-FFF2-40B4-BE49-F238E27FC236}">
                <a16:creationId xmlns:a16="http://schemas.microsoft.com/office/drawing/2014/main" id="{4B0C1A1F-87A5-41B6-B815-A576856D72CB}"/>
              </a:ext>
            </a:extLst>
          </p:cNvPr>
          <p:cNvSpPr>
            <a:spLocks noGrp="1"/>
          </p:cNvSpPr>
          <p:nvPr>
            <p:ph idx="1"/>
          </p:nvPr>
        </p:nvSpPr>
        <p:spPr>
          <a:xfrm>
            <a:off x="2589212" y="779647"/>
            <a:ext cx="8915400" cy="5842534"/>
          </a:xfrm>
        </p:spPr>
        <p:txBody>
          <a:bodyPr>
            <a:normAutofit lnSpcReduction="10000"/>
          </a:bodyPr>
          <a:lstStyle/>
          <a:p>
            <a:pPr algn="just"/>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Există situații, în aplicații </a:t>
            </a:r>
            <a:r>
              <a:rPr lang="ro-RO"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multithread-ed</a:t>
            </a:r>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în care mai multe </a:t>
            </a:r>
            <a:r>
              <a:rPr lang="ro-RO"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accesează aceeași resursă. În unele din aceste situații, dacă unele metode sau zone de program ale acestor resurse comune sunt accesate de mai multe </a:t>
            </a:r>
            <a:r>
              <a:rPr lang="ro-RO"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în același timp, pot apărea condiții limită care duc la un comportament incorect al aplicației. Aceste zone trebuie să fie executate </a:t>
            </a:r>
            <a:r>
              <a:rPr lang="ro-RO"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atomic</a:t>
            </a:r>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adică în timpul execuției lor, nici un alt </a:t>
            </a:r>
            <a:r>
              <a:rPr lang="ro-RO"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nu trebuie să întrerupă </a:t>
            </a:r>
            <a:r>
              <a:rPr lang="ro-RO"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thread-ul</a:t>
            </a:r>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curent sau să execute aceeași bucată de cod.</a:t>
            </a:r>
          </a:p>
          <a:p>
            <a:pPr algn="just"/>
            <a:r>
              <a:rPr lang="ro-RO"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În mașina virtuală, acest lucru se realizează cu ajutorul unui sistem se semafor prin monitoare. </a:t>
            </a:r>
          </a:p>
          <a:p>
            <a:pPr>
              <a:lnSpc>
                <a:spcPct val="107000"/>
              </a:lnSpc>
              <a:spcBef>
                <a:spcPts val="480"/>
              </a:spcBef>
              <a:spcAft>
                <a:spcPts val="600"/>
              </a:spcAft>
            </a:pP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În exemplul de mai </a:t>
            </a:r>
            <a:r>
              <a:rPr lang="ro-RO" dirty="0" err="1">
                <a:solidFill>
                  <a:srgbClr val="000000"/>
                </a:solidFill>
                <a:latin typeface="Arial" panose="020B0604020202020204" pitchFamily="34" charset="0"/>
                <a:ea typeface="Times New Roman" panose="02020603050405020304" pitchFamily="18" charset="0"/>
                <a:cs typeface="Times New Roman" panose="02020603050405020304" pitchFamily="18" charset="0"/>
              </a:rPr>
              <a:t>jos</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dacă două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apelează în același timp metodele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push</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Object</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și </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pop()</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atunci, dacă acestea nu ar fi sincronizate, ar putea apărea situații în care contorul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stackTop</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ar putea fi incrementat de un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apoi decrementat de al doilea înainte ca primul să efectueze scrierea în vectorul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stack</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Dar folosind cuvântul cheie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synchronized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ne-am asigurat că nici una din metodele declarate astfel și nici una din bucățile de program sincronizate nu vor fi executate în același timp de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diferite.</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o-RO" sz="18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rPr>
              <a:t>Regulă:</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O clasă nu poate executa o porțiune de program sincronizată al cărei monitor aparține altui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DAR poate executa o metodă sincronizată de un monitor care îi aparține. Ca exemplu, zona sincronizată din metoda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push</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Object</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apelează metoda </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full()</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care este la rândul ei sincronizată.</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ru-RU"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619655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24405C-11BD-490B-A626-29E09B4991C2}"/>
              </a:ext>
            </a:extLst>
          </p:cNvPr>
          <p:cNvSpPr>
            <a:spLocks noGrp="1"/>
          </p:cNvSpPr>
          <p:nvPr>
            <p:ph type="title"/>
          </p:nvPr>
        </p:nvSpPr>
        <p:spPr>
          <a:xfrm>
            <a:off x="2592925" y="144380"/>
            <a:ext cx="8911687" cy="510138"/>
          </a:xfrm>
        </p:spPr>
        <p:txBody>
          <a:bodyPr>
            <a:normAutofit fontScale="90000"/>
          </a:bodyPr>
          <a:lstStyle/>
          <a:p>
            <a:pPr algn="ctr"/>
            <a:r>
              <a:rPr lang="ro-RO" dirty="0"/>
              <a:t>Exemplu</a:t>
            </a:r>
            <a:endParaRPr lang="ru-RU" dirty="0"/>
          </a:p>
        </p:txBody>
      </p:sp>
      <p:sp>
        <p:nvSpPr>
          <p:cNvPr id="3" name="Объект 2">
            <a:extLst>
              <a:ext uri="{FF2B5EF4-FFF2-40B4-BE49-F238E27FC236}">
                <a16:creationId xmlns:a16="http://schemas.microsoft.com/office/drawing/2014/main" id="{778738A2-B76A-4A9F-AA14-8E4056F33F22}"/>
              </a:ext>
            </a:extLst>
          </p:cNvPr>
          <p:cNvSpPr>
            <a:spLocks noGrp="1"/>
          </p:cNvSpPr>
          <p:nvPr>
            <p:ph idx="1"/>
          </p:nvPr>
        </p:nvSpPr>
        <p:spPr>
          <a:xfrm>
            <a:off x="2589212" y="789272"/>
            <a:ext cx="8915400" cy="5924348"/>
          </a:xfrm>
        </p:spPr>
        <p:txBody>
          <a:bodyPr>
            <a:normAutofit/>
          </a:bodyPr>
          <a:lstStyle/>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class</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static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final</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int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MAX_STACK_SIZE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128;</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int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MAX_STACK_SIZE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int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maxSize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new</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maxSize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boolean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empty</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return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boolean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full</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return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err="1">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7D9029"/>
                </a:solidFill>
                <a:effectLst/>
                <a:latin typeface="Courier New" panose="02070309020205020404" pitchFamily="49" charset="0"/>
                <a:ea typeface="Times New Roman" panose="02020603050405020304" pitchFamily="18" charset="0"/>
                <a:cs typeface="Times New Roman" panose="02020603050405020304" pitchFamily="18" charset="0"/>
              </a:rPr>
              <a:t>length</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078773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6AF5EC3-BB2C-40F7-AEDA-43BC6E683733}"/>
              </a:ext>
            </a:extLst>
          </p:cNvPr>
          <p:cNvSpPr>
            <a:spLocks noGrp="1"/>
          </p:cNvSpPr>
          <p:nvPr>
            <p:ph type="title"/>
          </p:nvPr>
        </p:nvSpPr>
        <p:spPr>
          <a:xfrm>
            <a:off x="2592925" y="86627"/>
            <a:ext cx="8911687" cy="519765"/>
          </a:xfrm>
        </p:spPr>
        <p:txBody>
          <a:bodyPr>
            <a:normAutofit fontScale="90000"/>
          </a:bodyPr>
          <a:lstStyle/>
          <a:p>
            <a:pPr algn="ctr"/>
            <a:r>
              <a:rPr lang="ro-RO" dirty="0"/>
              <a:t>continuare</a:t>
            </a:r>
            <a:endParaRPr lang="ru-RU" dirty="0"/>
          </a:p>
        </p:txBody>
      </p:sp>
      <p:sp>
        <p:nvSpPr>
          <p:cNvPr id="3" name="Объект 2">
            <a:extLst>
              <a:ext uri="{FF2B5EF4-FFF2-40B4-BE49-F238E27FC236}">
                <a16:creationId xmlns:a16="http://schemas.microsoft.com/office/drawing/2014/main" id="{51F6760F-4181-4FD3-8E0C-F5F806E14DAF}"/>
              </a:ext>
            </a:extLst>
          </p:cNvPr>
          <p:cNvSpPr>
            <a:spLocks noGrp="1"/>
          </p:cNvSpPr>
          <p:nvPr>
            <p:ph idx="1"/>
          </p:nvPr>
        </p:nvSpPr>
        <p:spPr>
          <a:xfrm>
            <a:off x="2589212" y="770020"/>
            <a:ext cx="8915400" cy="5755907"/>
          </a:xfrm>
        </p:spPr>
        <p:txBody>
          <a:bodyPr>
            <a:normAutofit/>
          </a:bodyPr>
          <a:lstStyle/>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pop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throws</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Exception</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if</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empty</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return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throw</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new</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Exception</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empty</a:t>
            </a:r>
            <a:r>
              <a:rPr lang="ro-RO" sz="1800" dirty="0">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void</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push</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throws</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Exception</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if</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full</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throw</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new</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Exception</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BA2121"/>
                </a:solidFill>
                <a:effectLst/>
                <a:latin typeface="Courier New" panose="02070309020205020404" pitchFamily="49" charset="0"/>
                <a:ea typeface="Times New Roman" panose="02020603050405020304" pitchFamily="18" charset="0"/>
                <a:cs typeface="Times New Roman" panose="02020603050405020304" pitchFamily="18" charset="0"/>
              </a:rPr>
              <a:t> full"</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665560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38469D-26D8-4910-B081-A09904E91E23}"/>
              </a:ext>
            </a:extLst>
          </p:cNvPr>
          <p:cNvSpPr>
            <a:spLocks noGrp="1"/>
          </p:cNvSpPr>
          <p:nvPr>
            <p:ph type="title"/>
          </p:nvPr>
        </p:nvSpPr>
        <p:spPr>
          <a:xfrm>
            <a:off x="2592925" y="86628"/>
            <a:ext cx="8911687" cy="481263"/>
          </a:xfrm>
        </p:spPr>
        <p:txBody>
          <a:bodyPr>
            <a:normAutofit fontScale="90000"/>
          </a:bodyPr>
          <a:lstStyle/>
          <a:p>
            <a:pPr algn="ctr"/>
            <a:r>
              <a:rPr lang="ro-RO" sz="2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Race</a:t>
            </a:r>
            <a:r>
              <a:rPr lang="ro-RO" sz="2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ro-RO" sz="2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conditions</a:t>
            </a:r>
            <a:r>
              <a:rPr lang="ro-RO" sz="2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 bariera</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0E762CAD-F53A-4280-9F57-DAE5D1761720}"/>
              </a:ext>
            </a:extLst>
          </p:cNvPr>
          <p:cNvSpPr>
            <a:spLocks noGrp="1"/>
          </p:cNvSpPr>
          <p:nvPr>
            <p:ph idx="1"/>
          </p:nvPr>
        </p:nvSpPr>
        <p:spPr>
          <a:xfrm>
            <a:off x="2589212" y="1299411"/>
            <a:ext cx="8915400" cy="4764505"/>
          </a:xfrm>
        </p:spPr>
        <p:txBody>
          <a:bodyPr/>
          <a:lstStyle/>
          <a:p>
            <a:pPr>
              <a:lnSpc>
                <a:spcPct val="107000"/>
              </a:lnSpc>
              <a:spcBef>
                <a:spcPts val="480"/>
              </a:spcBef>
              <a:spcAft>
                <a:spcPts val="600"/>
              </a:spcAft>
            </a:pPr>
            <a:r>
              <a:rPr lang="ro-RO"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acă considerăm două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unul care pune elemente pe stivă și unul care le consumă, observăm că dacă oricare din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este mai rapid decât celălalt, se ajunge în situația în care se aruncă o excepție, ori pentru că stiva e plină, ori pentru că s-a golit. Aici apare ceea ce se numește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race</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condition</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adică există una sau două zone de program executate de două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diferite și în care unul din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trebuie să ajungă înaintea celuilalt ca programul să se desfășoare corect. În exemplul anterior, dacă stiva este goală, atunci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thread-ul</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care pune un element pe stivă trebuie să ajungă la metoda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push</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Object</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înainte ca celălalt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să apeleze metoda </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pop()</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în caz contrar generându-se o excepție.</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480"/>
              </a:spcBef>
              <a:spcAft>
                <a:spcPts val="600"/>
              </a:spcAft>
            </a:pP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Această problemă se rezolvă folosind un sistem de bariere, adică un sistem care oprește unul din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 într-un anumit loc până când o condiție este îndeplinită (de cele mai multe ori, când alt </a:t>
            </a:r>
            <a:r>
              <a:rPr lang="ro-RO" sz="18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ajunge în locul potrivit). În Java, acest lucru se realizează cu ajutorul metodelor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wait</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sz="18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și </a:t>
            </a:r>
            <a:r>
              <a:rPr lang="ro-RO" sz="1800" i="1"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notify</a:t>
            </a:r>
            <a:r>
              <a:rPr lang="ro-RO" sz="1800" i="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a:t>
            </a:r>
            <a:r>
              <a:rPr lang="ro-RO" i="1" dirty="0">
                <a:solidFill>
                  <a:srgbClr val="000000"/>
                </a:solidFill>
                <a:latin typeface="Arial" panose="020B0604020202020204" pitchFamily="34"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71771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70D5A9-7F34-45BB-93B1-4DC711521747}"/>
              </a:ext>
            </a:extLst>
          </p:cNvPr>
          <p:cNvSpPr>
            <a:spLocks noGrp="1"/>
          </p:cNvSpPr>
          <p:nvPr>
            <p:ph type="title"/>
          </p:nvPr>
        </p:nvSpPr>
        <p:spPr>
          <a:xfrm>
            <a:off x="2592925" y="77002"/>
            <a:ext cx="8911687" cy="577516"/>
          </a:xfrm>
        </p:spPr>
        <p:txBody>
          <a:bodyPr>
            <a:normAutofit/>
          </a:bodyPr>
          <a:lstStyle/>
          <a:p>
            <a:pPr algn="ctr"/>
            <a:r>
              <a:rPr lang="ro-RO" sz="2800" dirty="0"/>
              <a:t>Exemplu</a:t>
            </a:r>
            <a:endParaRPr lang="ru-RU" sz="2800" dirty="0"/>
          </a:p>
        </p:txBody>
      </p:sp>
      <p:sp>
        <p:nvSpPr>
          <p:cNvPr id="3" name="Объект 2">
            <a:extLst>
              <a:ext uri="{FF2B5EF4-FFF2-40B4-BE49-F238E27FC236}">
                <a16:creationId xmlns:a16="http://schemas.microsoft.com/office/drawing/2014/main" id="{0C60CBA9-8C1A-456A-81E5-576457E62B3B}"/>
              </a:ext>
            </a:extLst>
          </p:cNvPr>
          <p:cNvSpPr>
            <a:spLocks noGrp="1"/>
          </p:cNvSpPr>
          <p:nvPr>
            <p:ph idx="1"/>
          </p:nvPr>
        </p:nvSpPr>
        <p:spPr>
          <a:xfrm>
            <a:off x="2589212" y="654518"/>
            <a:ext cx="8915400" cy="6126480"/>
          </a:xfrm>
        </p:spPr>
        <p:txBody>
          <a:bodyPr>
            <a:normAutofit/>
          </a:bodyPr>
          <a:lstStyle/>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class</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static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final</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int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MAX_STACK_SIZE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128;</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private</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int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MAX_STACK_SIZE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int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maxSize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new</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maxSize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0;</a:t>
            </a: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boolean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empty</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return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0;}</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boolean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full</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return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err="1">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7D9029"/>
                </a:solidFill>
                <a:effectLst/>
                <a:latin typeface="Courier New" panose="02070309020205020404" pitchFamily="49" charset="0"/>
                <a:ea typeface="Times New Roman" panose="02020603050405020304" pitchFamily="18" charset="0"/>
                <a:cs typeface="Times New Roman" panose="02020603050405020304" pitchFamily="18" charset="0"/>
              </a:rPr>
              <a:t>length</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482697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58F771-2FFA-4F5B-B823-5A9745C3B8EE}"/>
              </a:ext>
            </a:extLst>
          </p:cNvPr>
          <p:cNvSpPr>
            <a:spLocks noGrp="1"/>
          </p:cNvSpPr>
          <p:nvPr>
            <p:ph type="title"/>
          </p:nvPr>
        </p:nvSpPr>
        <p:spPr>
          <a:xfrm>
            <a:off x="2304167" y="0"/>
            <a:ext cx="8911687" cy="481263"/>
          </a:xfrm>
        </p:spPr>
        <p:txBody>
          <a:bodyPr>
            <a:noAutofit/>
          </a:bodyPr>
          <a:lstStyle/>
          <a:p>
            <a:pPr algn="ctr"/>
            <a:r>
              <a:rPr lang="ro-RO" sz="2800" dirty="0"/>
              <a:t>continuare</a:t>
            </a:r>
            <a:endParaRPr lang="ru-RU" sz="2800" dirty="0"/>
          </a:p>
        </p:txBody>
      </p:sp>
      <p:sp>
        <p:nvSpPr>
          <p:cNvPr id="3" name="Объект 2">
            <a:extLst>
              <a:ext uri="{FF2B5EF4-FFF2-40B4-BE49-F238E27FC236}">
                <a16:creationId xmlns:a16="http://schemas.microsoft.com/office/drawing/2014/main" id="{D5484ED0-B9EF-4958-9C35-D84C0BB5B28F}"/>
              </a:ext>
            </a:extLst>
          </p:cNvPr>
          <p:cNvSpPr>
            <a:spLocks noGrp="1"/>
          </p:cNvSpPr>
          <p:nvPr>
            <p:ph idx="1"/>
          </p:nvPr>
        </p:nvSpPr>
        <p:spPr>
          <a:xfrm>
            <a:off x="2589212" y="606391"/>
            <a:ext cx="8915400" cy="6251609"/>
          </a:xfrm>
        </p:spPr>
        <p:txBody>
          <a:bodyPr>
            <a:normAutofit/>
          </a:bodyPr>
          <a:lstStyle/>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pop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throws</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InterruptedException</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while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empty</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err="1">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7D9029"/>
                </a:solidFill>
                <a:effectLst/>
                <a:latin typeface="Courier New" panose="02070309020205020404" pitchFamily="49" charset="0"/>
                <a:ea typeface="Times New Roman" panose="02020603050405020304" pitchFamily="18" charset="0"/>
                <a:cs typeface="Times New Roman" panose="02020603050405020304" pitchFamily="18" charset="0"/>
              </a:rPr>
              <a:t>wait</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err="1">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7D9029"/>
                </a:solidFill>
                <a:effectLst/>
                <a:latin typeface="Courier New" panose="02070309020205020404" pitchFamily="49" charset="0"/>
                <a:ea typeface="Times New Roman" panose="02020603050405020304" pitchFamily="18" charset="0"/>
                <a:cs typeface="Times New Roman" panose="02020603050405020304" pitchFamily="18" charset="0"/>
              </a:rPr>
              <a:t>notifyAll</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return</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b="1" dirty="0">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public</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B00040"/>
                </a:solidFill>
                <a:effectLst/>
                <a:latin typeface="Courier New" panose="02070309020205020404" pitchFamily="49" charset="0"/>
                <a:ea typeface="Times New Roman" panose="02020603050405020304" pitchFamily="18" charset="0"/>
                <a:cs typeface="Times New Roman" panose="02020603050405020304" pitchFamily="18" charset="0"/>
              </a:rPr>
              <a:t>void</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FF"/>
                </a:solidFill>
                <a:effectLst/>
                <a:latin typeface="Courier New" panose="02070309020205020404" pitchFamily="49" charset="0"/>
                <a:ea typeface="Times New Roman" panose="02020603050405020304" pitchFamily="18" charset="0"/>
                <a:cs typeface="Times New Roman" panose="02020603050405020304" pitchFamily="18" charset="0"/>
              </a:rPr>
              <a:t>push</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Object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throws</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InterruptedException</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synchronized</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while</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full</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err="1">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7D9029"/>
                </a:solidFill>
                <a:effectLst/>
                <a:latin typeface="Courier New" panose="02070309020205020404" pitchFamily="49" charset="0"/>
                <a:ea typeface="Times New Roman" panose="02020603050405020304" pitchFamily="18" charset="0"/>
                <a:cs typeface="Times New Roman" panose="02020603050405020304" pitchFamily="18" charset="0"/>
              </a:rPr>
              <a:t>wait</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stackTop</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_</a:t>
            </a:r>
            <a:r>
              <a:rPr lang="ro-RO" sz="1800" dirty="0" err="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obj</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b="1" dirty="0" err="1">
                <a:solidFill>
                  <a:srgbClr val="008000"/>
                </a:solidFill>
                <a:effectLst/>
                <a:latin typeface="Courier New" panose="02070309020205020404" pitchFamily="49" charset="0"/>
                <a:ea typeface="Times New Roman" panose="02020603050405020304" pitchFamily="18" charset="0"/>
                <a:cs typeface="Times New Roman" panose="02020603050405020304" pitchFamily="18" charset="0"/>
              </a:rPr>
              <a:t>this</a:t>
            </a:r>
            <a:r>
              <a:rPr lang="ro-RO" sz="1800" dirty="0" err="1">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r>
              <a:rPr lang="ro-RO" sz="1800" dirty="0" err="1">
                <a:solidFill>
                  <a:srgbClr val="7D9029"/>
                </a:solidFill>
                <a:effectLst/>
                <a:latin typeface="Courier New" panose="02070309020205020404" pitchFamily="49" charset="0"/>
                <a:ea typeface="Times New Roman" panose="02020603050405020304" pitchFamily="18" charset="0"/>
                <a:cs typeface="Times New Roman" panose="02020603050405020304" pitchFamily="18" charset="0"/>
              </a:rPr>
              <a:t>notifyAll</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ts val="1320"/>
              </a:lnSpc>
              <a:spcAft>
                <a:spcPts val="80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ro-RO" sz="18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rPr>
              <a:t>    </a:t>
            </a:r>
            <a:r>
              <a:rPr lang="ro-RO" sz="1800" dirty="0">
                <a:solidFill>
                  <a:srgbClr val="666666"/>
                </a:solidFill>
                <a:effectLst/>
                <a:latin typeface="Courier New" panose="02070309020205020404" pitchFamily="49"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5678137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14276D-6971-4D12-92C4-5EEA720FBDFA}"/>
              </a:ext>
            </a:extLst>
          </p:cNvPr>
          <p:cNvSpPr>
            <a:spLocks noGrp="1"/>
          </p:cNvSpPr>
          <p:nvPr>
            <p:ph type="title"/>
          </p:nvPr>
        </p:nvSpPr>
        <p:spPr>
          <a:xfrm>
            <a:off x="2592925" y="67377"/>
            <a:ext cx="8911687" cy="510139"/>
          </a:xfrm>
        </p:spPr>
        <p:txBody>
          <a:bodyPr>
            <a:noAutofit/>
          </a:bodyPr>
          <a:lstStyle/>
          <a:p>
            <a:pPr algn="ctr"/>
            <a:r>
              <a:rPr lang="ro-RO" sz="2800" dirty="0"/>
              <a:t>Exemplu cu mai multe </a:t>
            </a:r>
            <a:r>
              <a:rPr lang="ro-RO" sz="2800" dirty="0" err="1"/>
              <a:t>thread</a:t>
            </a:r>
            <a:r>
              <a:rPr lang="ro-RO" sz="2800" dirty="0"/>
              <a:t>-uri</a:t>
            </a:r>
            <a:endParaRPr lang="ru-RU" sz="2800" dirty="0"/>
          </a:p>
        </p:txBody>
      </p:sp>
      <p:sp>
        <p:nvSpPr>
          <p:cNvPr id="3" name="Объект 2">
            <a:extLst>
              <a:ext uri="{FF2B5EF4-FFF2-40B4-BE49-F238E27FC236}">
                <a16:creationId xmlns:a16="http://schemas.microsoft.com/office/drawing/2014/main" id="{6C36E068-1296-4FC8-ABA0-E1B5A0C11449}"/>
              </a:ext>
            </a:extLst>
          </p:cNvPr>
          <p:cNvSpPr>
            <a:spLocks noGrp="1"/>
          </p:cNvSpPr>
          <p:nvPr>
            <p:ph idx="1"/>
          </p:nvPr>
        </p:nvSpPr>
        <p:spPr>
          <a:xfrm>
            <a:off x="2589212" y="798897"/>
            <a:ext cx="8915400" cy="5112325"/>
          </a:xfrm>
        </p:spPr>
        <p:txBody>
          <a:bodyPr/>
          <a:lstStyle/>
          <a:p>
            <a:pPr eaLnBrk="1" hangingPunct="1">
              <a:lnSpc>
                <a:spcPct val="80000"/>
              </a:lnSpc>
            </a:pPr>
            <a:r>
              <a:rPr lang="en-US" altLang="en-US" sz="1800" dirty="0"/>
              <a:t>import </a:t>
            </a:r>
            <a:r>
              <a:rPr lang="en-US" altLang="en-US" sz="1800" dirty="0" err="1"/>
              <a:t>java.util</a:t>
            </a:r>
            <a:r>
              <a:rPr lang="en-US" altLang="en-US" sz="1800" dirty="0"/>
              <a:t>.*;</a:t>
            </a:r>
          </a:p>
          <a:p>
            <a:pPr eaLnBrk="1" hangingPunct="1">
              <a:lnSpc>
                <a:spcPct val="80000"/>
              </a:lnSpc>
            </a:pPr>
            <a:r>
              <a:rPr lang="en-US" altLang="en-US" sz="1800" dirty="0"/>
              <a:t>class Barrier { </a:t>
            </a:r>
            <a:endParaRPr lang="ro-RO" altLang="en-US" sz="1800" dirty="0"/>
          </a:p>
          <a:p>
            <a:pPr eaLnBrk="1" hangingPunct="1">
              <a:lnSpc>
                <a:spcPct val="80000"/>
              </a:lnSpc>
            </a:pPr>
            <a:r>
              <a:rPr lang="en-US" altLang="en-US" sz="1800" dirty="0"/>
              <a:t>// </a:t>
            </a:r>
            <a:r>
              <a:rPr lang="en-US" altLang="en-US" sz="1800" dirty="0" err="1"/>
              <a:t>Clasa</a:t>
            </a:r>
            <a:r>
              <a:rPr lang="en-US" altLang="en-US" sz="1800" dirty="0"/>
              <a:t> Barrier </a:t>
            </a:r>
            <a:r>
              <a:rPr lang="en-US" altLang="en-US" sz="1800" dirty="0" err="1"/>
              <a:t>sincronizeaza</a:t>
            </a:r>
            <a:r>
              <a:rPr lang="en-US" altLang="en-US" sz="1800" dirty="0"/>
              <a:t> </a:t>
            </a:r>
            <a:r>
              <a:rPr lang="en-US" altLang="en-US" sz="1800" dirty="0" err="1"/>
              <a:t>toti</a:t>
            </a:r>
            <a:r>
              <a:rPr lang="en-US" altLang="en-US" sz="1800" dirty="0"/>
              <a:t> </a:t>
            </a:r>
            <a:r>
              <a:rPr lang="ro-RO" altLang="en-US" sz="1800" dirty="0"/>
              <a:t> </a:t>
            </a:r>
            <a:r>
              <a:rPr lang="en-US" altLang="en-US" sz="1800" dirty="0" err="1"/>
              <a:t>participantii</a:t>
            </a:r>
            <a:r>
              <a:rPr lang="en-US" altLang="en-US" sz="1800" dirty="0"/>
              <a:t> private</a:t>
            </a:r>
          </a:p>
          <a:p>
            <a:pPr eaLnBrk="1" hangingPunct="1">
              <a:lnSpc>
                <a:spcPct val="80000"/>
              </a:lnSpc>
            </a:pPr>
            <a:r>
              <a:rPr lang="en-US" altLang="en-US" sz="1800" dirty="0"/>
              <a:t>int </a:t>
            </a:r>
            <a:r>
              <a:rPr lang="en-US" altLang="en-US" sz="1800" dirty="0" err="1"/>
              <a:t>ParticipatingThreads</a:t>
            </a:r>
            <a:r>
              <a:rPr lang="en-US" altLang="en-US" sz="1800" dirty="0"/>
              <a:t>; </a:t>
            </a:r>
          </a:p>
          <a:p>
            <a:pPr eaLnBrk="1" hangingPunct="1">
              <a:lnSpc>
                <a:spcPct val="80000"/>
              </a:lnSpc>
            </a:pPr>
            <a:r>
              <a:rPr lang="en-US" altLang="en-US" sz="1800" dirty="0"/>
              <a:t>private int </a:t>
            </a:r>
            <a:r>
              <a:rPr lang="en-US" altLang="en-US" sz="1800" dirty="0" err="1"/>
              <a:t>WaitingAtBarrier</a:t>
            </a:r>
            <a:r>
              <a:rPr lang="en-US" altLang="en-US" sz="1800" dirty="0"/>
              <a:t>;</a:t>
            </a:r>
          </a:p>
          <a:p>
            <a:pPr eaLnBrk="1" hangingPunct="1">
              <a:lnSpc>
                <a:spcPct val="80000"/>
              </a:lnSpc>
            </a:pPr>
            <a:r>
              <a:rPr lang="en-US" altLang="en-US" sz="1800" dirty="0"/>
              <a:t>  public Barrier(int num){ </a:t>
            </a:r>
            <a:endParaRPr lang="ro-RO" altLang="en-US" sz="1800" dirty="0"/>
          </a:p>
          <a:p>
            <a:pPr eaLnBrk="1" hangingPunct="1">
              <a:lnSpc>
                <a:spcPct val="80000"/>
              </a:lnSpc>
            </a:pPr>
            <a:r>
              <a:rPr lang="en-US" altLang="en-US" sz="1800" dirty="0"/>
              <a:t>//</a:t>
            </a:r>
            <a:r>
              <a:rPr lang="en-US" altLang="en-US" sz="1800" dirty="0" err="1"/>
              <a:t>Constructorul</a:t>
            </a:r>
            <a:r>
              <a:rPr lang="en-US" altLang="en-US" sz="1800" dirty="0"/>
              <a:t> </a:t>
            </a:r>
            <a:r>
              <a:rPr lang="en-US" altLang="en-US" sz="1800" dirty="0" err="1"/>
              <a:t>obiectului</a:t>
            </a:r>
            <a:r>
              <a:rPr lang="en-US" altLang="en-US" sz="1800" dirty="0"/>
              <a:t> </a:t>
            </a:r>
          </a:p>
          <a:p>
            <a:pPr eaLnBrk="1" hangingPunct="1">
              <a:lnSpc>
                <a:spcPct val="80000"/>
              </a:lnSpc>
            </a:pPr>
            <a:r>
              <a:rPr lang="en-US" altLang="en-US" sz="1800" dirty="0" err="1"/>
              <a:t>ParticipatingThreads</a:t>
            </a:r>
            <a:r>
              <a:rPr lang="en-US" altLang="en-US" sz="1800" dirty="0"/>
              <a:t> = num; </a:t>
            </a:r>
          </a:p>
          <a:p>
            <a:pPr eaLnBrk="1" hangingPunct="1">
              <a:lnSpc>
                <a:spcPct val="80000"/>
              </a:lnSpc>
            </a:pPr>
            <a:r>
              <a:rPr lang="en-US" altLang="en-US" sz="1800" dirty="0" err="1"/>
              <a:t>WaitingAtBarrier</a:t>
            </a:r>
            <a:r>
              <a:rPr lang="en-US" altLang="en-US" sz="1800" dirty="0"/>
              <a:t>=0; </a:t>
            </a:r>
          </a:p>
          <a:p>
            <a:pPr eaLnBrk="1" hangingPunct="1">
              <a:lnSpc>
                <a:spcPct val="80000"/>
              </a:lnSpc>
            </a:pPr>
            <a:r>
              <a:rPr lang="en-US" altLang="en-US" sz="1800" dirty="0"/>
              <a:t>}</a:t>
            </a:r>
          </a:p>
          <a:p>
            <a:endParaRPr lang="ru-RU" dirty="0"/>
          </a:p>
        </p:txBody>
      </p:sp>
    </p:spTree>
    <p:extLst>
      <p:ext uri="{BB962C8B-B14F-4D97-AF65-F5344CB8AC3E}">
        <p14:creationId xmlns:p14="http://schemas.microsoft.com/office/powerpoint/2010/main" val="85487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5B53A25-935A-4E77-BD6C-AB3A5ACCAA20}"/>
              </a:ext>
            </a:extLst>
          </p:cNvPr>
          <p:cNvSpPr>
            <a:spLocks noGrp="1"/>
          </p:cNvSpPr>
          <p:nvPr>
            <p:ph type="title"/>
          </p:nvPr>
        </p:nvSpPr>
        <p:spPr>
          <a:xfrm>
            <a:off x="2592925" y="0"/>
            <a:ext cx="8911687" cy="529389"/>
          </a:xfrm>
        </p:spPr>
        <p:txBody>
          <a:bodyPr>
            <a:normAutofit/>
          </a:bodyPr>
          <a:lstStyle/>
          <a:p>
            <a:pPr algn="ctr"/>
            <a:r>
              <a:rPr lang="ro-RO" sz="2800" dirty="0"/>
              <a:t>continuare</a:t>
            </a:r>
            <a:endParaRPr lang="ru-RU" sz="2800" dirty="0"/>
          </a:p>
        </p:txBody>
      </p:sp>
      <p:sp>
        <p:nvSpPr>
          <p:cNvPr id="3" name="Объект 2">
            <a:extLst>
              <a:ext uri="{FF2B5EF4-FFF2-40B4-BE49-F238E27FC236}">
                <a16:creationId xmlns:a16="http://schemas.microsoft.com/office/drawing/2014/main" id="{E71FF682-64AC-43FE-A83B-1C90B6965A7E}"/>
              </a:ext>
            </a:extLst>
          </p:cNvPr>
          <p:cNvSpPr>
            <a:spLocks noGrp="1"/>
          </p:cNvSpPr>
          <p:nvPr>
            <p:ph idx="1"/>
          </p:nvPr>
        </p:nvSpPr>
        <p:spPr>
          <a:xfrm>
            <a:off x="2589212" y="760396"/>
            <a:ext cx="8915400" cy="5900286"/>
          </a:xfrm>
        </p:spPr>
        <p:txBody>
          <a:bodyPr/>
          <a:lstStyle/>
          <a:p>
            <a:pPr eaLnBrk="1" hangingPunct="1">
              <a:lnSpc>
                <a:spcPct val="80000"/>
              </a:lnSpc>
            </a:pPr>
            <a:r>
              <a:rPr lang="en-US" altLang="en-US" sz="1800" dirty="0"/>
              <a:t>public synchronized void Reached() { </a:t>
            </a:r>
            <a:endParaRPr lang="ro-RO" altLang="en-US" sz="1800" dirty="0"/>
          </a:p>
          <a:p>
            <a:pPr eaLnBrk="1" hangingPunct="1">
              <a:lnSpc>
                <a:spcPct val="80000"/>
              </a:lnSpc>
            </a:pPr>
            <a:r>
              <a:rPr lang="en-US" altLang="en-US" sz="1800" dirty="0"/>
              <a:t>//</a:t>
            </a:r>
            <a:r>
              <a:rPr lang="en-US" altLang="en-US" sz="1800" dirty="0" err="1"/>
              <a:t>Metoda</a:t>
            </a:r>
            <a:r>
              <a:rPr lang="en-US" altLang="en-US" sz="1800" dirty="0"/>
              <a:t> </a:t>
            </a:r>
            <a:r>
              <a:rPr lang="en-US" altLang="en-US" sz="1800" dirty="0" err="1"/>
              <a:t>bariera</a:t>
            </a:r>
            <a:r>
              <a:rPr lang="en-US" altLang="en-US" sz="1800" dirty="0"/>
              <a:t> </a:t>
            </a:r>
          </a:p>
          <a:p>
            <a:pPr eaLnBrk="1" hangingPunct="1">
              <a:lnSpc>
                <a:spcPct val="80000"/>
              </a:lnSpc>
            </a:pPr>
            <a:r>
              <a:rPr lang="en-US" altLang="en-US" sz="1800" dirty="0" err="1"/>
              <a:t>WaitingAtBarrier</a:t>
            </a:r>
            <a:r>
              <a:rPr lang="en-US" altLang="en-US" sz="1800" dirty="0"/>
              <a:t>++; </a:t>
            </a:r>
          </a:p>
          <a:p>
            <a:pPr eaLnBrk="1" hangingPunct="1">
              <a:lnSpc>
                <a:spcPct val="80000"/>
              </a:lnSpc>
            </a:pPr>
            <a:r>
              <a:rPr lang="en-US" altLang="en-US" sz="1800" dirty="0"/>
              <a:t>if ( </a:t>
            </a:r>
            <a:r>
              <a:rPr lang="en-US" altLang="en-US" sz="1800" dirty="0" err="1"/>
              <a:t>ParticipatingThreads</a:t>
            </a:r>
            <a:r>
              <a:rPr lang="en-US" altLang="en-US" sz="1800" dirty="0"/>
              <a:t> != </a:t>
            </a:r>
            <a:r>
              <a:rPr lang="en-US" altLang="en-US" sz="1800" dirty="0" err="1"/>
              <a:t>WaitingAtBarrier</a:t>
            </a:r>
            <a:r>
              <a:rPr lang="en-US" altLang="en-US" sz="1800" dirty="0"/>
              <a:t> ) { </a:t>
            </a:r>
            <a:endParaRPr lang="ro-RO" altLang="en-US" sz="1800" dirty="0"/>
          </a:p>
          <a:p>
            <a:pPr eaLnBrk="1" hangingPunct="1">
              <a:lnSpc>
                <a:spcPct val="80000"/>
              </a:lnSpc>
            </a:pPr>
            <a:r>
              <a:rPr lang="en-US" altLang="en-US" sz="1800" dirty="0"/>
              <a:t> //</a:t>
            </a:r>
            <a:r>
              <a:rPr lang="en-US" altLang="en-US" sz="1800" dirty="0" err="1"/>
              <a:t>Inseamna</a:t>
            </a:r>
            <a:r>
              <a:rPr lang="en-US" altLang="en-US" sz="1800" dirty="0"/>
              <a:t> ca thread-ul nu </a:t>
            </a:r>
            <a:r>
              <a:rPr lang="en-US" altLang="en-US" sz="1800" dirty="0" err="1"/>
              <a:t>este</a:t>
            </a:r>
            <a:r>
              <a:rPr lang="en-US" altLang="en-US" sz="1800" dirty="0"/>
              <a:t> </a:t>
            </a:r>
            <a:r>
              <a:rPr lang="en-US" altLang="en-US" sz="1800" dirty="0" err="1"/>
              <a:t>ultimul</a:t>
            </a:r>
            <a:endParaRPr lang="en-US" altLang="en-US" sz="1800" dirty="0"/>
          </a:p>
          <a:p>
            <a:pPr eaLnBrk="1" hangingPunct="1">
              <a:lnSpc>
                <a:spcPct val="80000"/>
              </a:lnSpc>
            </a:pPr>
            <a:r>
              <a:rPr lang="en-US" altLang="en-US" sz="1800" dirty="0"/>
              <a:t>try { </a:t>
            </a:r>
          </a:p>
          <a:p>
            <a:pPr eaLnBrk="1" hangingPunct="1">
              <a:lnSpc>
                <a:spcPct val="80000"/>
              </a:lnSpc>
            </a:pPr>
            <a:r>
              <a:rPr lang="en-US" altLang="en-US" sz="1800" dirty="0"/>
              <a:t>wait(); </a:t>
            </a:r>
            <a:endParaRPr lang="ro-RO" altLang="en-US" sz="1800" dirty="0"/>
          </a:p>
          <a:p>
            <a:pPr eaLnBrk="1" hangingPunct="1">
              <a:lnSpc>
                <a:spcPct val="80000"/>
              </a:lnSpc>
            </a:pPr>
            <a:r>
              <a:rPr lang="en-US" altLang="en-US" sz="1800" dirty="0"/>
              <a:t>//Thread-ul </a:t>
            </a:r>
            <a:r>
              <a:rPr lang="en-US" altLang="en-US" sz="1800" dirty="0" err="1"/>
              <a:t>este</a:t>
            </a:r>
            <a:r>
              <a:rPr lang="en-US" altLang="en-US" sz="1800" dirty="0"/>
              <a:t> </a:t>
            </a:r>
            <a:r>
              <a:rPr lang="en-US" altLang="en-US" sz="1800" dirty="0" err="1"/>
              <a:t>oprit</a:t>
            </a:r>
            <a:r>
              <a:rPr lang="en-US" altLang="en-US" sz="1800" dirty="0"/>
              <a:t> pina </a:t>
            </a:r>
            <a:r>
              <a:rPr lang="en-US" altLang="en-US" sz="1800" dirty="0" err="1"/>
              <a:t>ce</a:t>
            </a:r>
            <a:r>
              <a:rPr lang="ro-RO" altLang="en-US" dirty="0"/>
              <a:t> </a:t>
            </a:r>
            <a:r>
              <a:rPr lang="en-US" altLang="en-US" sz="1800" dirty="0" err="1"/>
              <a:t>este</a:t>
            </a:r>
            <a:r>
              <a:rPr lang="en-US" altLang="en-US" sz="1800" dirty="0"/>
              <a:t> </a:t>
            </a:r>
            <a:r>
              <a:rPr lang="en-US" altLang="en-US" sz="1800" dirty="0" err="1"/>
              <a:t>eliberat</a:t>
            </a:r>
            <a:r>
              <a:rPr lang="en-US" altLang="en-US" sz="1800" dirty="0"/>
              <a:t> </a:t>
            </a:r>
          </a:p>
          <a:p>
            <a:pPr eaLnBrk="1" hangingPunct="1">
              <a:lnSpc>
                <a:spcPct val="80000"/>
              </a:lnSpc>
            </a:pPr>
            <a:r>
              <a:rPr lang="en-US" altLang="en-US" sz="1800" dirty="0"/>
              <a:t>} catch (</a:t>
            </a:r>
            <a:r>
              <a:rPr lang="en-US" altLang="en-US" sz="1800" dirty="0" err="1"/>
              <a:t>InterruptedException</a:t>
            </a:r>
            <a:r>
              <a:rPr lang="en-US" altLang="en-US" sz="1800" dirty="0"/>
              <a:t> e) { }  } </a:t>
            </a:r>
          </a:p>
          <a:p>
            <a:pPr eaLnBrk="1" hangingPunct="1">
              <a:lnSpc>
                <a:spcPct val="80000"/>
              </a:lnSpc>
            </a:pPr>
            <a:r>
              <a:rPr lang="en-US" altLang="en-US" sz="1800" dirty="0"/>
              <a:t>else </a:t>
            </a:r>
          </a:p>
          <a:p>
            <a:pPr eaLnBrk="1" hangingPunct="1">
              <a:lnSpc>
                <a:spcPct val="80000"/>
              </a:lnSpc>
            </a:pPr>
            <a:r>
              <a:rPr lang="en-US" altLang="en-US" sz="1800" dirty="0"/>
              <a:t>{  // </a:t>
            </a:r>
            <a:r>
              <a:rPr lang="en-US" altLang="en-US" sz="1800" dirty="0" err="1"/>
              <a:t>Acesta</a:t>
            </a:r>
            <a:r>
              <a:rPr lang="en-US" altLang="en-US" sz="1800" dirty="0"/>
              <a:t> a </a:t>
            </a:r>
            <a:r>
              <a:rPr lang="en-US" altLang="en-US" sz="1800" dirty="0" err="1"/>
              <a:t>fost</a:t>
            </a:r>
            <a:r>
              <a:rPr lang="en-US" altLang="en-US" sz="1800" dirty="0"/>
              <a:t> </a:t>
            </a:r>
            <a:r>
              <a:rPr lang="en-US" altLang="en-US" sz="1800" dirty="0" err="1"/>
              <a:t>ultimul</a:t>
            </a:r>
            <a:r>
              <a:rPr lang="en-US" altLang="en-US" sz="1800" dirty="0"/>
              <a:t> thread </a:t>
            </a:r>
            <a:r>
              <a:rPr lang="en-US" altLang="en-US" sz="1800" dirty="0" err="1"/>
              <a:t>activ</a:t>
            </a:r>
            <a:r>
              <a:rPr lang="en-US" altLang="en-US" sz="1800" dirty="0"/>
              <a:t> </a:t>
            </a:r>
          </a:p>
          <a:p>
            <a:pPr eaLnBrk="1" hangingPunct="1">
              <a:lnSpc>
                <a:spcPct val="80000"/>
              </a:lnSpc>
            </a:pPr>
            <a:r>
              <a:rPr lang="en-US" altLang="en-US" sz="1800" dirty="0" err="1"/>
              <a:t>notifyAll</a:t>
            </a:r>
            <a:r>
              <a:rPr lang="en-US" altLang="en-US" sz="1800" dirty="0"/>
              <a:t>(); </a:t>
            </a:r>
          </a:p>
          <a:p>
            <a:pPr eaLnBrk="1" hangingPunct="1">
              <a:lnSpc>
                <a:spcPct val="80000"/>
              </a:lnSpc>
            </a:pPr>
            <a:r>
              <a:rPr lang="en-US" altLang="en-US" sz="1800" dirty="0" err="1"/>
              <a:t>WaitingAtBarrier</a:t>
            </a:r>
            <a:r>
              <a:rPr lang="en-US" altLang="en-US" sz="1800" dirty="0"/>
              <a:t>=0; </a:t>
            </a:r>
            <a:endParaRPr lang="ro-RO" altLang="en-US" sz="1800" dirty="0"/>
          </a:p>
          <a:p>
            <a:pPr eaLnBrk="1" hangingPunct="1">
              <a:lnSpc>
                <a:spcPct val="80000"/>
              </a:lnSpc>
            </a:pPr>
            <a:r>
              <a:rPr lang="en-US" altLang="en-US" sz="1800" dirty="0"/>
              <a:t>// le </a:t>
            </a:r>
            <a:r>
              <a:rPr lang="en-US" altLang="en-US" sz="1800" dirty="0" err="1"/>
              <a:t>elibereaza</a:t>
            </a:r>
            <a:r>
              <a:rPr lang="en-US" altLang="en-US" sz="1800" dirty="0"/>
              <a:t> pe </a:t>
            </a:r>
            <a:r>
              <a:rPr lang="en-US" altLang="en-US" sz="1800" dirty="0" err="1"/>
              <a:t>toate</a:t>
            </a:r>
            <a:r>
              <a:rPr lang="en-US" altLang="en-US" sz="1800" dirty="0"/>
              <a:t> </a:t>
            </a:r>
          </a:p>
          <a:p>
            <a:pPr eaLnBrk="1" hangingPunct="1">
              <a:lnSpc>
                <a:spcPct val="80000"/>
              </a:lnSpc>
            </a:pPr>
            <a:r>
              <a:rPr lang="en-US" altLang="en-US" sz="1800" dirty="0"/>
              <a:t>}</a:t>
            </a:r>
          </a:p>
          <a:p>
            <a:pPr eaLnBrk="1" hangingPunct="1">
              <a:lnSpc>
                <a:spcPct val="80000"/>
              </a:lnSpc>
            </a:pPr>
            <a:r>
              <a:rPr lang="en-US" altLang="en-US" sz="1800" dirty="0"/>
              <a:t>  } </a:t>
            </a:r>
          </a:p>
          <a:p>
            <a:pPr eaLnBrk="1" hangingPunct="1">
              <a:lnSpc>
                <a:spcPct val="80000"/>
              </a:lnSpc>
            </a:pPr>
            <a:r>
              <a:rPr lang="en-US" altLang="en-US" sz="1800" dirty="0"/>
              <a:t>} </a:t>
            </a:r>
            <a:endParaRPr lang="ru-RU" altLang="en-US" sz="1800" dirty="0"/>
          </a:p>
          <a:p>
            <a:endParaRPr lang="ru-RU" dirty="0"/>
          </a:p>
        </p:txBody>
      </p:sp>
    </p:spTree>
    <p:extLst>
      <p:ext uri="{BB962C8B-B14F-4D97-AF65-F5344CB8AC3E}">
        <p14:creationId xmlns:p14="http://schemas.microsoft.com/office/powerpoint/2010/main" val="4855947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1464C-E8C8-365D-631E-67B2014C7BD8}"/>
              </a:ext>
            </a:extLst>
          </p:cNvPr>
          <p:cNvSpPr>
            <a:spLocks noGrp="1"/>
          </p:cNvSpPr>
          <p:nvPr>
            <p:ph type="title"/>
          </p:nvPr>
        </p:nvSpPr>
        <p:spPr>
          <a:xfrm>
            <a:off x="2592925" y="167952"/>
            <a:ext cx="8911687" cy="1091682"/>
          </a:xfrm>
        </p:spPr>
        <p:txBody>
          <a:bodyPr>
            <a:normAutofit/>
          </a:bodyPr>
          <a:lstStyle/>
          <a:p>
            <a:r>
              <a:rPr lang="en-US" dirty="0" err="1"/>
              <a:t>Exemplu</a:t>
            </a:r>
            <a:r>
              <a:rPr lang="en-US" dirty="0"/>
              <a:t> </a:t>
            </a:r>
            <a:r>
              <a:rPr lang="en-US" dirty="0" err="1"/>
              <a:t>produc</a:t>
            </a:r>
            <a:r>
              <a:rPr lang="ro-RO" dirty="0"/>
              <a:t>ă</a:t>
            </a:r>
            <a:r>
              <a:rPr lang="en-US" dirty="0"/>
              <a:t>tor </a:t>
            </a:r>
            <a:r>
              <a:rPr lang="en-US" dirty="0" err="1"/>
              <a:t>consumator</a:t>
            </a:r>
            <a:endParaRPr lang="ro-RO" dirty="0"/>
          </a:p>
        </p:txBody>
      </p:sp>
      <p:sp>
        <p:nvSpPr>
          <p:cNvPr id="4" name="Rectangle 1">
            <a:extLst>
              <a:ext uri="{FF2B5EF4-FFF2-40B4-BE49-F238E27FC236}">
                <a16:creationId xmlns:a16="http://schemas.microsoft.com/office/drawing/2014/main" id="{E7B7FFF3-1700-D90F-A569-944569E2CDE5}"/>
              </a:ext>
            </a:extLst>
          </p:cNvPr>
          <p:cNvSpPr>
            <a:spLocks noGrp="1" noChangeArrowheads="1"/>
          </p:cNvSpPr>
          <p:nvPr>
            <p:ph idx="1"/>
          </p:nvPr>
        </p:nvSpPr>
        <p:spPr bwMode="auto">
          <a:xfrm>
            <a:off x="2589213" y="1019761"/>
            <a:ext cx="7515840" cy="526297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sz="1600" b="0" i="0" u="none" strike="noStrike" cap="none" normalizeH="0" baseline="0" dirty="0">
                <a:ln>
                  <a:noFill/>
                </a:ln>
                <a:solidFill>
                  <a:srgbClr val="CC7832"/>
                </a:solidFill>
                <a:effectLst/>
                <a:latin typeface="JetBrains Mono"/>
              </a:rPr>
              <a:t>import </a:t>
            </a:r>
            <a:r>
              <a:rPr kumimoji="0" lang="ro-RO" altLang="ro-RO" sz="1600" b="0" i="0" u="none" strike="noStrike" cap="none" normalizeH="0" baseline="0" dirty="0" err="1">
                <a:ln>
                  <a:noFill/>
                </a:ln>
                <a:solidFill>
                  <a:srgbClr val="A9B7C6"/>
                </a:solidFill>
                <a:effectLst/>
                <a:latin typeface="JetBrains Mono"/>
              </a:rPr>
              <a:t>java.util</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err="1">
                <a:ln>
                  <a:noFill/>
                </a:ln>
                <a:solidFill>
                  <a:srgbClr val="CC7832"/>
                </a:solidFill>
                <a:effectLst/>
                <a:latin typeface="JetBrains Mono"/>
              </a:rPr>
              <a:t>class</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Critical</a:t>
            </a:r>
            <a:r>
              <a:rPr kumimoji="0" lang="ro-RO" altLang="ro-RO" sz="1600" b="0" i="0" u="none" strike="noStrike" cap="none" normalizeH="0" baseline="0" dirty="0">
                <a:ln>
                  <a:noFill/>
                </a:ln>
                <a:solidFill>
                  <a:srgbClr val="A9B7C6"/>
                </a:solidFill>
                <a:effectLst/>
                <a:latin typeface="JetBrains Mono"/>
              </a:rPr>
              <a:t>{</a:t>
            </a:r>
            <a:br>
              <a:rPr kumimoji="0" lang="ro-RO" altLang="ro-RO" sz="1600" b="0" i="0" u="none" strike="noStrike" cap="none" normalizeH="0" baseline="0" dirty="0">
                <a:ln>
                  <a:noFill/>
                </a:ln>
                <a:solidFill>
                  <a:srgbClr val="A9B7C6"/>
                </a:solidFill>
                <a:effectLst/>
                <a:latin typeface="JetBrains Mono"/>
              </a:rPr>
            </a:b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a:ln>
                  <a:noFill/>
                </a:ln>
                <a:solidFill>
                  <a:srgbClr val="CC7832"/>
                </a:solidFill>
                <a:effectLst/>
                <a:latin typeface="JetBrains Mono"/>
              </a:rPr>
              <a:t>static final </a:t>
            </a:r>
            <a:r>
              <a:rPr kumimoji="0" lang="ro-RO" altLang="ro-RO" sz="1600" b="0" i="0" u="none" strike="noStrike" cap="none" normalizeH="0" baseline="0" dirty="0" err="1">
                <a:ln>
                  <a:noFill/>
                </a:ln>
                <a:solidFill>
                  <a:srgbClr val="CC7832"/>
                </a:solidFill>
                <a:effectLst/>
                <a:latin typeface="JetBrains Mono"/>
              </a:rPr>
              <a:t>int</a:t>
            </a:r>
            <a:r>
              <a:rPr kumimoji="0" lang="ro-RO" altLang="ro-RO" sz="1600" b="0" i="0" u="none" strike="noStrike" cap="none" normalizeH="0" baseline="0" dirty="0">
                <a:ln>
                  <a:noFill/>
                </a:ln>
                <a:solidFill>
                  <a:srgbClr val="CC7832"/>
                </a:solidFill>
                <a:effectLst/>
                <a:latin typeface="JetBrains Mono"/>
              </a:rPr>
              <a:t> </a:t>
            </a:r>
            <a:r>
              <a:rPr kumimoji="0" lang="ro-RO" altLang="ro-RO" sz="1600" b="0" i="1" u="none" strike="noStrike" cap="none" normalizeH="0" baseline="0" dirty="0">
                <a:ln>
                  <a:noFill/>
                </a:ln>
                <a:solidFill>
                  <a:srgbClr val="9876AA"/>
                </a:solidFill>
                <a:effectLst/>
                <a:latin typeface="JetBrains Mono"/>
              </a:rPr>
              <a:t>MAXQUEUE </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a:ln>
                  <a:noFill/>
                </a:ln>
                <a:solidFill>
                  <a:srgbClr val="6897BB"/>
                </a:solidFill>
                <a:effectLst/>
                <a:latin typeface="JetBrains Mono"/>
              </a:rPr>
              <a:t>5</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private </a:t>
            </a:r>
            <a:r>
              <a:rPr kumimoji="0" lang="ro-RO" altLang="ro-RO" sz="1600" b="0" i="0" u="none" strike="noStrike" cap="none" normalizeH="0" baseline="0" dirty="0">
                <a:ln>
                  <a:noFill/>
                </a:ln>
                <a:solidFill>
                  <a:srgbClr val="A9B7C6"/>
                </a:solidFill>
                <a:effectLst/>
                <a:latin typeface="JetBrains Mono"/>
              </a:rPr>
              <a:t>Vector </a:t>
            </a:r>
            <a:r>
              <a:rPr kumimoji="0" lang="ro-RO" altLang="ro-RO" sz="1600" b="0" i="0" u="none" strike="noStrike" cap="none" normalizeH="0" baseline="0" dirty="0" err="1">
                <a:ln>
                  <a:noFill/>
                </a:ln>
                <a:solidFill>
                  <a:srgbClr val="9876AA"/>
                </a:solidFill>
                <a:effectLst/>
                <a:latin typeface="JetBrains Mono"/>
              </a:rPr>
              <a:t>messages</a:t>
            </a:r>
            <a:r>
              <a:rPr kumimoji="0" lang="ro-RO" altLang="ro-RO" sz="1600" b="0" i="0" u="none" strike="noStrike" cap="none" normalizeH="0" baseline="0" dirty="0">
                <a:ln>
                  <a:noFill/>
                </a:ln>
                <a:solidFill>
                  <a:srgbClr val="9876AA"/>
                </a:solidFill>
                <a:effectLst/>
                <a:latin typeface="JetBrains Mono"/>
              </a:rPr>
              <a:t> </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new</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a:ln>
                  <a:noFill/>
                </a:ln>
                <a:solidFill>
                  <a:srgbClr val="A9B7C6"/>
                </a:solidFill>
                <a:effectLst/>
                <a:latin typeface="JetBrains Mono"/>
              </a:rPr>
              <a:t>Vector()</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public </a:t>
            </a:r>
            <a:r>
              <a:rPr kumimoji="0" lang="ro-RO" altLang="ro-RO" sz="1600" b="0" i="0" u="none" strike="noStrike" cap="none" normalizeH="0" baseline="0" dirty="0" err="1">
                <a:ln>
                  <a:noFill/>
                </a:ln>
                <a:solidFill>
                  <a:srgbClr val="CC7832"/>
                </a:solidFill>
                <a:effectLst/>
                <a:latin typeface="JetBrains Mono"/>
              </a:rPr>
              <a:t>synchronized</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void</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FFC66D"/>
                </a:solidFill>
                <a:effectLst/>
                <a:latin typeface="JetBrains Mono"/>
              </a:rPr>
              <a:t>putMessage</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throws</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InterruptedException</a:t>
            </a:r>
            <a:r>
              <a:rPr kumimoji="0" lang="ro-RO" altLang="ro-RO" sz="1600" b="0" i="0" u="none" strike="noStrike" cap="none" normalizeH="0" baseline="0" dirty="0">
                <a:ln>
                  <a:noFill/>
                </a:ln>
                <a:solidFill>
                  <a:srgbClr val="A9B7C6"/>
                </a:solidFill>
                <a:effectLst/>
                <a:latin typeface="JetBrains Mono"/>
              </a:rPr>
              <a:t>{</a:t>
            </a:r>
            <a:br>
              <a:rPr kumimoji="0" lang="ro-RO" altLang="ro-RO" sz="1600" b="0" i="0" u="none" strike="noStrike" cap="none" normalizeH="0" baseline="0" dirty="0">
                <a:ln>
                  <a:noFill/>
                </a:ln>
                <a:solidFill>
                  <a:srgbClr val="A9B7C6"/>
                </a:solidFill>
                <a:effectLst/>
                <a:latin typeface="JetBrains Mono"/>
              </a:rPr>
            </a:b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while</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9876AA"/>
                </a:solidFill>
                <a:effectLst/>
                <a:latin typeface="JetBrains Mono"/>
              </a:rPr>
              <a:t>messages</a:t>
            </a:r>
            <a:r>
              <a:rPr kumimoji="0" lang="ro-RO" altLang="ro-RO" sz="1600" b="0" i="0" u="none" strike="noStrike" cap="none" normalizeH="0" baseline="0" dirty="0" err="1">
                <a:ln>
                  <a:noFill/>
                </a:ln>
                <a:solidFill>
                  <a:srgbClr val="A9B7C6"/>
                </a:solidFill>
                <a:effectLst/>
                <a:latin typeface="JetBrains Mono"/>
              </a:rPr>
              <a:t>.size</a:t>
            </a:r>
            <a:r>
              <a:rPr kumimoji="0" lang="ro-RO" altLang="ro-RO" sz="1600" b="0" i="0" u="none" strike="noStrike" cap="none" normalizeH="0" baseline="0" dirty="0">
                <a:ln>
                  <a:noFill/>
                </a:ln>
                <a:solidFill>
                  <a:srgbClr val="A9B7C6"/>
                </a:solidFill>
                <a:effectLst/>
                <a:latin typeface="JetBrains Mono"/>
              </a:rPr>
              <a:t>() == </a:t>
            </a:r>
            <a:r>
              <a:rPr kumimoji="0" lang="ro-RO" altLang="ro-RO" sz="1600" b="0" i="1" u="none" strike="noStrike" cap="none" normalizeH="0" baseline="0" dirty="0">
                <a:ln>
                  <a:noFill/>
                </a:ln>
                <a:solidFill>
                  <a:srgbClr val="9876AA"/>
                </a:solidFill>
                <a:effectLst/>
                <a:latin typeface="JetBrains Mono"/>
              </a:rPr>
              <a:t>MAXQUEUE </a:t>
            </a:r>
            <a:r>
              <a:rPr kumimoji="0" lang="ro-RO" altLang="ro-RO" sz="1600" b="0" i="0" u="none" strike="noStrike" cap="none" normalizeH="0" baseline="0" dirty="0">
                <a:ln>
                  <a:noFill/>
                </a:ln>
                <a:solidFill>
                  <a:srgbClr val="A9B7C6"/>
                </a:solidFill>
                <a:effectLst/>
                <a:latin typeface="JetBrains Mono"/>
              </a:rPr>
              <a:t>)</a:t>
            </a:r>
            <a:br>
              <a:rPr kumimoji="0" lang="ro-RO" altLang="ro-RO" sz="1600" b="0" i="0" u="none" strike="noStrike" cap="none" normalizeH="0" baseline="0" dirty="0">
                <a:ln>
                  <a:noFill/>
                </a:ln>
                <a:solidFill>
                  <a:srgbClr val="A9B7C6"/>
                </a:solidFill>
                <a:effectLst/>
                <a:latin typeface="JetBrains Mono"/>
              </a:rPr>
            </a:b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wait</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String</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message</a:t>
            </a:r>
            <a:r>
              <a:rPr kumimoji="0" lang="ro-RO" altLang="ro-RO" sz="1600" b="0" i="0" u="none" strike="noStrike" cap="none" normalizeH="0" baseline="0" dirty="0">
                <a:ln>
                  <a:noFill/>
                </a:ln>
                <a:solidFill>
                  <a:srgbClr val="A9B7C6"/>
                </a:solidFill>
                <a:effectLst/>
                <a:latin typeface="JetBrains Mono"/>
              </a:rPr>
              <a:t> = </a:t>
            </a:r>
            <a:r>
              <a:rPr kumimoji="0" lang="ro-RO" altLang="ro-RO" sz="1600" b="0" i="0" u="none" strike="noStrike" cap="none" normalizeH="0" baseline="0" dirty="0" err="1">
                <a:ln>
                  <a:noFill/>
                </a:ln>
                <a:solidFill>
                  <a:srgbClr val="CC7832"/>
                </a:solidFill>
                <a:effectLst/>
                <a:latin typeface="JetBrains Mono"/>
              </a:rPr>
              <a:t>new</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String</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new</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java.util.Date</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err="1">
                <a:ln>
                  <a:noFill/>
                </a:ln>
                <a:solidFill>
                  <a:srgbClr val="A9B7C6"/>
                </a:solidFill>
                <a:effectLst/>
                <a:latin typeface="JetBrains Mono"/>
              </a:rPr>
              <a:t>toString</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System.</a:t>
            </a:r>
            <a:r>
              <a:rPr kumimoji="0" lang="ro-RO" altLang="ro-RO" sz="1600" b="0" i="1" u="none" strike="noStrike" cap="none" normalizeH="0" baseline="0" dirty="0" err="1">
                <a:ln>
                  <a:noFill/>
                </a:ln>
                <a:solidFill>
                  <a:srgbClr val="9876AA"/>
                </a:solidFill>
                <a:effectLst/>
                <a:latin typeface="JetBrains Mono"/>
              </a:rPr>
              <a:t>out</a:t>
            </a:r>
            <a:r>
              <a:rPr kumimoji="0" lang="ro-RO" altLang="ro-RO" sz="1600" b="0" i="0" u="none" strike="noStrike" cap="none" normalizeH="0" baseline="0" dirty="0" err="1">
                <a:ln>
                  <a:noFill/>
                </a:ln>
                <a:solidFill>
                  <a:srgbClr val="A9B7C6"/>
                </a:solidFill>
                <a:effectLst/>
                <a:latin typeface="JetBrains Mono"/>
              </a:rPr>
              <a:t>.println</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6A8759"/>
                </a:solidFill>
                <a:effectLst/>
                <a:latin typeface="JetBrains Mono"/>
              </a:rPr>
              <a:t>"</a:t>
            </a:r>
            <a:r>
              <a:rPr kumimoji="0" lang="ro-RO" altLang="ro-RO" sz="1600" b="0" i="0" u="none" strike="noStrike" cap="none" normalizeH="0" baseline="0" dirty="0" err="1">
                <a:ln>
                  <a:noFill/>
                </a:ln>
                <a:solidFill>
                  <a:srgbClr val="6A8759"/>
                </a:solidFill>
                <a:effectLst/>
                <a:latin typeface="JetBrains Mono"/>
              </a:rPr>
              <a:t>Producator</a:t>
            </a:r>
            <a:r>
              <a:rPr kumimoji="0" lang="ro-RO" altLang="ro-RO" sz="1600" b="0" i="0" u="none" strike="noStrike" cap="none" normalizeH="0" baseline="0" dirty="0">
                <a:ln>
                  <a:noFill/>
                </a:ln>
                <a:solidFill>
                  <a:srgbClr val="6A8759"/>
                </a:solidFill>
                <a:effectLst/>
                <a:latin typeface="JetBrains Mono"/>
              </a:rPr>
              <a:t>: "</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err="1">
                <a:ln>
                  <a:noFill/>
                </a:ln>
                <a:solidFill>
                  <a:srgbClr val="A9B7C6"/>
                </a:solidFill>
                <a:effectLst/>
                <a:latin typeface="JetBrains Mono"/>
              </a:rPr>
              <a:t>message</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9876AA"/>
                </a:solidFill>
                <a:effectLst/>
                <a:latin typeface="JetBrains Mono"/>
              </a:rPr>
              <a:t>messages</a:t>
            </a:r>
            <a:r>
              <a:rPr kumimoji="0" lang="ro-RO" altLang="ro-RO" sz="1600" b="0" i="0" u="none" strike="noStrike" cap="none" normalizeH="0" baseline="0" dirty="0" err="1">
                <a:ln>
                  <a:noFill/>
                </a:ln>
                <a:solidFill>
                  <a:srgbClr val="A9B7C6"/>
                </a:solidFill>
                <a:effectLst/>
                <a:latin typeface="JetBrains Mono"/>
              </a:rPr>
              <a:t>.addElement</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message</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notify</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a:ln>
                  <a:noFill/>
                </a:ln>
                <a:solidFill>
                  <a:srgbClr val="A9B7C6"/>
                </a:solidFill>
                <a:effectLst/>
                <a:latin typeface="JetBrains Mono"/>
              </a:rPr>
              <a:t>}</a:t>
            </a:r>
            <a:br>
              <a:rPr kumimoji="0" lang="ro-RO" altLang="ro-RO" sz="1600" b="0" i="0" u="none" strike="noStrike" cap="none" normalizeH="0" baseline="0" dirty="0">
                <a:ln>
                  <a:noFill/>
                </a:ln>
                <a:solidFill>
                  <a:srgbClr val="A9B7C6"/>
                </a:solidFill>
                <a:effectLst/>
                <a:latin typeface="JetBrains Mono"/>
              </a:rPr>
            </a:b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a:ln>
                  <a:noFill/>
                </a:ln>
                <a:solidFill>
                  <a:srgbClr val="CC7832"/>
                </a:solidFill>
                <a:effectLst/>
                <a:latin typeface="JetBrains Mono"/>
              </a:rPr>
              <a:t>public </a:t>
            </a:r>
            <a:r>
              <a:rPr kumimoji="0" lang="ro-RO" altLang="ro-RO" sz="1600" b="0" i="0" u="none" strike="noStrike" cap="none" normalizeH="0" baseline="0" dirty="0" err="1">
                <a:ln>
                  <a:noFill/>
                </a:ln>
                <a:solidFill>
                  <a:srgbClr val="CC7832"/>
                </a:solidFill>
                <a:effectLst/>
                <a:latin typeface="JetBrains Mono"/>
              </a:rPr>
              <a:t>synchronized</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String</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FFC66D"/>
                </a:solidFill>
                <a:effectLst/>
                <a:latin typeface="JetBrains Mono"/>
              </a:rPr>
              <a:t>getMessage</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throws</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InterruptedException</a:t>
            </a:r>
            <a:r>
              <a:rPr kumimoji="0" lang="ro-RO" altLang="ro-RO" sz="1600" b="0" i="0" u="none" strike="noStrike" cap="none" normalizeH="0" baseline="0" dirty="0">
                <a:ln>
                  <a:noFill/>
                </a:ln>
                <a:solidFill>
                  <a:srgbClr val="A9B7C6"/>
                </a:solidFill>
                <a:effectLst/>
                <a:latin typeface="JetBrains Mono"/>
              </a:rPr>
              <a:t>{</a:t>
            </a:r>
            <a:br>
              <a:rPr kumimoji="0" lang="ro-RO" altLang="ro-RO" sz="1600" b="0" i="0" u="none" strike="noStrike" cap="none" normalizeH="0" baseline="0" dirty="0">
                <a:ln>
                  <a:noFill/>
                </a:ln>
                <a:solidFill>
                  <a:srgbClr val="A9B7C6"/>
                </a:solidFill>
                <a:effectLst/>
                <a:latin typeface="JetBrains Mono"/>
              </a:rPr>
            </a:b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notify</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while</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9876AA"/>
                </a:solidFill>
                <a:effectLst/>
                <a:latin typeface="JetBrains Mono"/>
              </a:rPr>
              <a:t>messages</a:t>
            </a:r>
            <a:r>
              <a:rPr kumimoji="0" lang="ro-RO" altLang="ro-RO" sz="1600" b="0" i="0" u="none" strike="noStrike" cap="none" normalizeH="0" baseline="0" dirty="0" err="1">
                <a:ln>
                  <a:noFill/>
                </a:ln>
                <a:solidFill>
                  <a:srgbClr val="A9B7C6"/>
                </a:solidFill>
                <a:effectLst/>
                <a:latin typeface="JetBrains Mono"/>
              </a:rPr>
              <a:t>.size</a:t>
            </a:r>
            <a:r>
              <a:rPr kumimoji="0" lang="ro-RO" altLang="ro-RO" sz="1600" b="0" i="0" u="none" strike="noStrike" cap="none" normalizeH="0" baseline="0" dirty="0">
                <a:ln>
                  <a:noFill/>
                </a:ln>
                <a:solidFill>
                  <a:srgbClr val="A9B7C6"/>
                </a:solidFill>
                <a:effectLst/>
                <a:latin typeface="JetBrains Mono"/>
              </a:rPr>
              <a:t>() == </a:t>
            </a:r>
            <a:r>
              <a:rPr kumimoji="0" lang="ro-RO" altLang="ro-RO" sz="1600" b="0" i="0" u="none" strike="noStrike" cap="none" normalizeH="0" baseline="0" dirty="0">
                <a:ln>
                  <a:noFill/>
                </a:ln>
                <a:solidFill>
                  <a:srgbClr val="6897BB"/>
                </a:solidFill>
                <a:effectLst/>
                <a:latin typeface="JetBrains Mono"/>
              </a:rPr>
              <a:t>0 </a:t>
            </a:r>
            <a:r>
              <a:rPr kumimoji="0" lang="ro-RO" altLang="ro-RO" sz="1600" b="0" i="0" u="none" strike="noStrike" cap="none" normalizeH="0" baseline="0" dirty="0">
                <a:ln>
                  <a:noFill/>
                </a:ln>
                <a:solidFill>
                  <a:srgbClr val="A9B7C6"/>
                </a:solidFill>
                <a:effectLst/>
                <a:latin typeface="JetBrains Mono"/>
              </a:rPr>
              <a:t>)</a:t>
            </a:r>
            <a:br>
              <a:rPr kumimoji="0" lang="ro-RO" altLang="ro-RO" sz="1600" b="0" i="0" u="none" strike="noStrike" cap="none" normalizeH="0" baseline="0" dirty="0">
                <a:ln>
                  <a:noFill/>
                </a:ln>
                <a:solidFill>
                  <a:srgbClr val="A9B7C6"/>
                </a:solidFill>
                <a:effectLst/>
                <a:latin typeface="JetBrains Mono"/>
              </a:rPr>
            </a:b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wait</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String</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message</a:t>
            </a:r>
            <a:r>
              <a:rPr kumimoji="0" lang="ro-RO" altLang="ro-RO" sz="1600" b="0" i="0" u="none" strike="noStrike" cap="none" normalizeH="0" baseline="0" dirty="0">
                <a:ln>
                  <a:noFill/>
                </a:ln>
                <a:solidFill>
                  <a:srgbClr val="A9B7C6"/>
                </a:solidFill>
                <a:effectLst/>
                <a:latin typeface="JetBrains Mono"/>
              </a:rPr>
              <a:t> = (</a:t>
            </a:r>
            <a:r>
              <a:rPr kumimoji="0" lang="ro-RO" altLang="ro-RO" sz="1600" b="0" i="0" u="none" strike="noStrike" cap="none" normalizeH="0" baseline="0" dirty="0" err="1">
                <a:ln>
                  <a:noFill/>
                </a:ln>
                <a:solidFill>
                  <a:srgbClr val="A9B7C6"/>
                </a:solidFill>
                <a:effectLst/>
                <a:latin typeface="JetBrains Mono"/>
              </a:rPr>
              <a:t>String</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9876AA"/>
                </a:solidFill>
                <a:effectLst/>
                <a:latin typeface="JetBrains Mono"/>
              </a:rPr>
              <a:t>messages</a:t>
            </a:r>
            <a:r>
              <a:rPr kumimoji="0" lang="ro-RO" altLang="ro-RO" sz="1600" b="0" i="0" u="none" strike="noStrike" cap="none" normalizeH="0" baseline="0" dirty="0" err="1">
                <a:ln>
                  <a:noFill/>
                </a:ln>
                <a:solidFill>
                  <a:srgbClr val="A9B7C6"/>
                </a:solidFill>
                <a:effectLst/>
                <a:latin typeface="JetBrains Mono"/>
              </a:rPr>
              <a:t>.firstElement</a:t>
            </a:r>
            <a:r>
              <a:rPr kumimoji="0" lang="ro-RO" altLang="ro-RO" sz="1600" b="0" i="0" u="none" strike="noStrike" cap="none" normalizeH="0" baseline="0" dirty="0">
                <a:ln>
                  <a:noFill/>
                </a:ln>
                <a:solidFill>
                  <a:srgbClr val="A9B7C6"/>
                </a:solidFill>
                <a:effectLst/>
                <a:latin typeface="JetBrains Mono"/>
              </a:rPr>
              <a:t>()</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9876AA"/>
                </a:solidFill>
                <a:effectLst/>
                <a:latin typeface="JetBrains Mono"/>
              </a:rPr>
              <a:t>messages</a:t>
            </a:r>
            <a:r>
              <a:rPr kumimoji="0" lang="ro-RO" altLang="ro-RO" sz="1600" b="0" i="0" u="none" strike="noStrike" cap="none" normalizeH="0" baseline="0" dirty="0" err="1">
                <a:ln>
                  <a:noFill/>
                </a:ln>
                <a:solidFill>
                  <a:srgbClr val="A9B7C6"/>
                </a:solidFill>
                <a:effectLst/>
                <a:latin typeface="JetBrains Mono"/>
              </a:rPr>
              <a:t>.removeElement</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message</a:t>
            </a:r>
            <a:r>
              <a:rPr kumimoji="0" lang="ro-RO" altLang="ro-RO" sz="1600" b="0" i="0" u="none" strike="noStrike" cap="none" normalizeH="0" baseline="0" dirty="0">
                <a:ln>
                  <a:noFill/>
                </a:ln>
                <a:solidFill>
                  <a:srgbClr val="A9B7C6"/>
                </a:solidFill>
                <a:effectLst/>
                <a:latin typeface="JetBrains Mono"/>
              </a:rPr>
              <a:t> )</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CC7832"/>
                </a:solidFill>
                <a:effectLst/>
                <a:latin typeface="JetBrains Mono"/>
              </a:rPr>
              <a:t>return</a:t>
            </a: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err="1">
                <a:ln>
                  <a:noFill/>
                </a:ln>
                <a:solidFill>
                  <a:srgbClr val="A9B7C6"/>
                </a:solidFill>
                <a:effectLst/>
                <a:latin typeface="JetBrains Mono"/>
              </a:rPr>
              <a:t>message</a:t>
            </a:r>
            <a:r>
              <a:rPr kumimoji="0" lang="ro-RO" altLang="ro-RO" sz="1600" b="0" i="0" u="none" strike="noStrike" cap="none" normalizeH="0" baseline="0" dirty="0">
                <a:ln>
                  <a:noFill/>
                </a:ln>
                <a:solidFill>
                  <a:srgbClr val="CC7832"/>
                </a:solidFill>
                <a:effectLst/>
                <a:latin typeface="JetBrains Mono"/>
              </a:rPr>
              <a:t>;</a:t>
            </a:r>
            <a:br>
              <a:rPr kumimoji="0" lang="ro-RO" altLang="ro-RO" sz="1600" b="0" i="0" u="none" strike="noStrike" cap="none" normalizeH="0" baseline="0" dirty="0">
                <a:ln>
                  <a:noFill/>
                </a:ln>
                <a:solidFill>
                  <a:srgbClr val="CC7832"/>
                </a:solidFill>
                <a:effectLst/>
                <a:latin typeface="JetBrains Mono"/>
              </a:rPr>
            </a:br>
            <a:r>
              <a:rPr kumimoji="0" lang="ro-RO" altLang="ro-RO" sz="1600" b="0" i="0" u="none" strike="noStrike" cap="none" normalizeH="0" baseline="0" dirty="0">
                <a:ln>
                  <a:noFill/>
                </a:ln>
                <a:solidFill>
                  <a:srgbClr val="CC7832"/>
                </a:solidFill>
                <a:effectLst/>
                <a:latin typeface="JetBrains Mono"/>
              </a:rPr>
              <a:t>    </a:t>
            </a:r>
            <a:r>
              <a:rPr kumimoji="0" lang="ro-RO" altLang="ro-RO" sz="1600" b="0" i="0" u="none" strike="noStrike" cap="none" normalizeH="0" baseline="0" dirty="0">
                <a:ln>
                  <a:noFill/>
                </a:ln>
                <a:solidFill>
                  <a:srgbClr val="A9B7C6"/>
                </a:solidFill>
                <a:effectLst/>
                <a:latin typeface="JetBrains Mono"/>
              </a:rPr>
              <a:t>}</a:t>
            </a:r>
            <a:br>
              <a:rPr kumimoji="0" lang="ro-RO" altLang="ro-RO" sz="1600" b="0" i="0" u="none" strike="noStrike" cap="none" normalizeH="0" baseline="0" dirty="0">
                <a:ln>
                  <a:noFill/>
                </a:ln>
                <a:solidFill>
                  <a:srgbClr val="A9B7C6"/>
                </a:solidFill>
                <a:effectLst/>
                <a:latin typeface="JetBrains Mono"/>
              </a:rPr>
            </a:br>
            <a:r>
              <a:rPr kumimoji="0" lang="ro-RO" altLang="ro-RO" sz="1600" b="0" i="0" u="none" strike="noStrike" cap="none" normalizeH="0" baseline="0" dirty="0">
                <a:ln>
                  <a:noFill/>
                </a:ln>
                <a:solidFill>
                  <a:srgbClr val="A9B7C6"/>
                </a:solidFill>
                <a:effectLst/>
                <a:latin typeface="JetBrains Mono"/>
              </a:rPr>
              <a:t>}</a:t>
            </a:r>
            <a:endParaRPr kumimoji="0" lang="ro-RO" altLang="ro-RO"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7709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006E343-233C-4B13-8165-96CC2E0ED0DB}"/>
              </a:ext>
            </a:extLst>
          </p:cNvPr>
          <p:cNvSpPr>
            <a:spLocks noGrp="1"/>
          </p:cNvSpPr>
          <p:nvPr>
            <p:ph type="title"/>
          </p:nvPr>
        </p:nvSpPr>
        <p:spPr>
          <a:xfrm>
            <a:off x="2592925" y="173256"/>
            <a:ext cx="8911687" cy="616016"/>
          </a:xfrm>
        </p:spPr>
        <p:txBody>
          <a:bodyPr>
            <a:normAutofit fontScale="90000"/>
          </a:bodyPr>
          <a:lstStyle/>
          <a:p>
            <a:r>
              <a:rPr lang="ro-RO" b="1" dirty="0"/>
              <a:t>Metodele </a:t>
            </a:r>
            <a:r>
              <a:rPr lang="ro-RO" b="1" dirty="0" err="1"/>
              <a:t>wait</a:t>
            </a:r>
            <a:r>
              <a:rPr lang="ro-RO" b="1" dirty="0"/>
              <a:t>() și </a:t>
            </a:r>
            <a:r>
              <a:rPr lang="ro-RO" b="1" dirty="0" err="1"/>
              <a:t>notify</a:t>
            </a:r>
            <a:r>
              <a:rPr lang="ro-RO" b="1" dirty="0"/>
              <a:t>()</a:t>
            </a:r>
            <a:endParaRPr lang="ru-RU" b="1" dirty="0"/>
          </a:p>
        </p:txBody>
      </p:sp>
      <p:sp>
        <p:nvSpPr>
          <p:cNvPr id="3" name="Объект 2">
            <a:extLst>
              <a:ext uri="{FF2B5EF4-FFF2-40B4-BE49-F238E27FC236}">
                <a16:creationId xmlns:a16="http://schemas.microsoft.com/office/drawing/2014/main" id="{B4A948C8-F5E9-4125-BF89-FEAAC68208E8}"/>
              </a:ext>
            </a:extLst>
          </p:cNvPr>
          <p:cNvSpPr>
            <a:spLocks noGrp="1"/>
          </p:cNvSpPr>
          <p:nvPr>
            <p:ph idx="1"/>
          </p:nvPr>
        </p:nvSpPr>
        <p:spPr>
          <a:xfrm>
            <a:off x="2589212" y="1337913"/>
            <a:ext cx="8915400" cy="5265018"/>
          </a:xfrm>
        </p:spPr>
        <p:txBody>
          <a:bodyPr>
            <a:normAutofit/>
          </a:bodyPr>
          <a:lstStyle/>
          <a:p>
            <a:pPr indent="457200" algn="just">
              <a:lnSpc>
                <a:spcPct val="120000"/>
              </a:lnSpc>
              <a:spcAft>
                <a:spcPts val="800"/>
              </a:spcAft>
            </a:pP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Principalele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(primitive)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sincronizare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puse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la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dispozitie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Java sunt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urmatoarele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publice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ale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clasei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radacina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Object: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final void wait()</a:t>
            </a: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final void wait(long t)</a:t>
            </a: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final void notify()</a:t>
            </a: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0000"/>
              </a:lnSpc>
              <a:spcAft>
                <a:spcPts val="800"/>
              </a:spcAft>
            </a:pPr>
            <a:r>
              <a:rPr lang="en-US" sz="1800" b="1"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final void </a:t>
            </a:r>
            <a:r>
              <a:rPr lang="en-US" sz="1800" b="1"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notifyAll</a:t>
            </a:r>
            <a:r>
              <a:rPr lang="en-US" sz="1800" b="1"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t>
            </a:r>
            <a:endParaRPr lang="ru-RU" sz="1800" b="1"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Aceste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pot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lansa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exceptia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IllegalMonitorStateException</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daca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firul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curent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nu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detine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controlul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asupra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monitorului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reprezentat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obiectul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curent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20000"/>
              </a:lnSpc>
              <a:spcAft>
                <a:spcPts val="800"/>
              </a:spcAft>
            </a:pP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Metodele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trebuie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fie invocate din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interiorul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unei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sincronizare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sau</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unui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bloc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sincronizat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8608199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D338-FE8A-5192-05BA-CB6AC199AF84}"/>
              </a:ext>
            </a:extLst>
          </p:cNvPr>
          <p:cNvSpPr>
            <a:spLocks noGrp="1"/>
          </p:cNvSpPr>
          <p:nvPr>
            <p:ph type="title"/>
          </p:nvPr>
        </p:nvSpPr>
        <p:spPr>
          <a:xfrm>
            <a:off x="2592925" y="0"/>
            <a:ext cx="8911687" cy="615820"/>
          </a:xfrm>
        </p:spPr>
        <p:txBody>
          <a:bodyPr>
            <a:normAutofit fontScale="90000"/>
          </a:bodyPr>
          <a:lstStyle/>
          <a:p>
            <a:r>
              <a:rPr lang="en-US" dirty="0" err="1"/>
              <a:t>continuare</a:t>
            </a:r>
            <a:endParaRPr lang="ro-RO" dirty="0"/>
          </a:p>
        </p:txBody>
      </p:sp>
      <p:sp>
        <p:nvSpPr>
          <p:cNvPr id="4" name="Rectangle 1">
            <a:extLst>
              <a:ext uri="{FF2B5EF4-FFF2-40B4-BE49-F238E27FC236}">
                <a16:creationId xmlns:a16="http://schemas.microsoft.com/office/drawing/2014/main" id="{6AB1FF79-573F-CFE5-0B8C-6A6F4AABDBFC}"/>
              </a:ext>
            </a:extLst>
          </p:cNvPr>
          <p:cNvSpPr>
            <a:spLocks noGrp="1" noChangeArrowheads="1"/>
          </p:cNvSpPr>
          <p:nvPr>
            <p:ph idx="1"/>
          </p:nvPr>
        </p:nvSpPr>
        <p:spPr bwMode="auto">
          <a:xfrm>
            <a:off x="2589212" y="83840"/>
            <a:ext cx="7095963" cy="6463308"/>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b="0" i="0" u="none" strike="noStrike" cap="none" normalizeH="0" baseline="0" dirty="0" err="1">
                <a:ln>
                  <a:noFill/>
                </a:ln>
                <a:solidFill>
                  <a:srgbClr val="CC7832"/>
                </a:solidFill>
                <a:effectLst/>
                <a:latin typeface="JetBrains Mono"/>
              </a:rPr>
              <a:t>class</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Producer</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extends</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Thread</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private </a:t>
            </a:r>
            <a:r>
              <a:rPr kumimoji="0" lang="ro-RO" altLang="ro-RO" b="0" i="0" u="none" strike="noStrike" cap="none" normalizeH="0" baseline="0" dirty="0" err="1">
                <a:ln>
                  <a:noFill/>
                </a:ln>
                <a:solidFill>
                  <a:srgbClr val="A9B7C6"/>
                </a:solidFill>
                <a:effectLst/>
                <a:latin typeface="JetBrains Mono"/>
              </a:rPr>
              <a:t>Critical</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9876AA"/>
                </a:solidFill>
                <a:effectLst/>
                <a:latin typeface="JetBrains Mono"/>
              </a:rPr>
              <a:t>res</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public </a:t>
            </a:r>
            <a:r>
              <a:rPr kumimoji="0" lang="ro-RO" altLang="ro-RO" b="0" i="0" u="none" strike="noStrike" cap="none" normalizeH="0" baseline="0" dirty="0" err="1">
                <a:ln>
                  <a:noFill/>
                </a:ln>
                <a:solidFill>
                  <a:srgbClr val="FFC66D"/>
                </a:solidFill>
                <a:effectLst/>
                <a:latin typeface="JetBrains Mono"/>
              </a:rPr>
              <a:t>Producer</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String</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name</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Critical</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res</a:t>
            </a: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super</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err="1">
                <a:ln>
                  <a:noFill/>
                </a:ln>
                <a:solidFill>
                  <a:srgbClr val="A9B7C6"/>
                </a:solidFill>
                <a:effectLst/>
                <a:latin typeface="JetBrains Mono"/>
              </a:rPr>
              <a:t>name</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this</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9876AA"/>
                </a:solidFill>
                <a:effectLst/>
                <a:latin typeface="JetBrains Mono"/>
              </a:rPr>
              <a:t>res </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res</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int</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9876AA"/>
                </a:solidFill>
                <a:effectLst/>
                <a:latin typeface="JetBrains Mono"/>
              </a:rPr>
              <a:t>k</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6897BB"/>
                </a:solidFill>
                <a:effectLst/>
                <a:latin typeface="JetBrains Mono"/>
              </a:rPr>
              <a:t>0</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public </a:t>
            </a:r>
            <a:r>
              <a:rPr kumimoji="0" lang="ro-RO" altLang="ro-RO" b="0" i="0" u="none" strike="noStrike" cap="none" normalizeH="0" baseline="0" dirty="0" err="1">
                <a:ln>
                  <a:noFill/>
                </a:ln>
                <a:solidFill>
                  <a:srgbClr val="CC7832"/>
                </a:solidFill>
                <a:effectLst/>
                <a:latin typeface="JetBrains Mono"/>
              </a:rPr>
              <a:t>void</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FFC66D"/>
                </a:solidFill>
                <a:effectLst/>
                <a:latin typeface="JetBrains Mono"/>
              </a:rPr>
              <a:t>run</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try</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while</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true</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9876AA"/>
                </a:solidFill>
                <a:effectLst/>
                <a:latin typeface="JetBrains Mono"/>
              </a:rPr>
              <a:t>res</a:t>
            </a:r>
            <a:r>
              <a:rPr kumimoji="0" lang="ro-RO" altLang="ro-RO" b="0" i="0" u="none" strike="noStrike" cap="none" normalizeH="0" baseline="0" dirty="0" err="1">
                <a:ln>
                  <a:noFill/>
                </a:ln>
                <a:solidFill>
                  <a:srgbClr val="A9B7C6"/>
                </a:solidFill>
                <a:effectLst/>
                <a:latin typeface="JetBrains Mono"/>
              </a:rPr>
              <a:t>.putMessage</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9876AA"/>
                </a:solidFill>
                <a:effectLst/>
                <a:latin typeface="JetBrains Mono"/>
              </a:rPr>
              <a:t>k</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1" u="none" strike="noStrike" cap="none" normalizeH="0" baseline="0" dirty="0" err="1">
                <a:ln>
                  <a:noFill/>
                </a:ln>
                <a:solidFill>
                  <a:srgbClr val="A9B7C6"/>
                </a:solidFill>
                <a:effectLst/>
                <a:latin typeface="JetBrains Mono"/>
              </a:rPr>
              <a:t>sleep</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6897BB"/>
                </a:solidFill>
                <a:effectLst/>
                <a:latin typeface="JetBrains Mono"/>
              </a:rPr>
              <a:t>1000 </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Object</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breake</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if</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9876AA"/>
                </a:solidFill>
                <a:effectLst/>
                <a:latin typeface="JetBrains Mono"/>
              </a:rPr>
              <a:t>k</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6897BB"/>
                </a:solidFill>
                <a:effectLst/>
                <a:latin typeface="JetBrains Mono"/>
              </a:rPr>
              <a:t>10</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break;</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catch</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InterruptedException</a:t>
            </a:r>
            <a:r>
              <a:rPr kumimoji="0" lang="ro-RO" altLang="ro-RO" b="0" i="0" u="none" strike="noStrike" cap="none" normalizeH="0" baseline="0" dirty="0">
                <a:ln>
                  <a:noFill/>
                </a:ln>
                <a:solidFill>
                  <a:srgbClr val="A9B7C6"/>
                </a:solidFill>
                <a:effectLst/>
                <a:latin typeface="JetBrains Mono"/>
              </a:rPr>
              <a:t> e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endParaRPr kumimoji="0" lang="ro-RO" altLang="ro-RO"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86007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B8F40-410C-20D9-418F-3B867AF9C07F}"/>
              </a:ext>
            </a:extLst>
          </p:cNvPr>
          <p:cNvSpPr>
            <a:spLocks noGrp="1"/>
          </p:cNvSpPr>
          <p:nvPr>
            <p:ph type="title"/>
          </p:nvPr>
        </p:nvSpPr>
        <p:spPr>
          <a:xfrm>
            <a:off x="2592925" y="130630"/>
            <a:ext cx="8911687" cy="550506"/>
          </a:xfrm>
        </p:spPr>
        <p:txBody>
          <a:bodyPr>
            <a:normAutofit fontScale="90000"/>
          </a:bodyPr>
          <a:lstStyle/>
          <a:p>
            <a:r>
              <a:rPr lang="en-US" dirty="0" err="1"/>
              <a:t>continuare</a:t>
            </a:r>
            <a:endParaRPr lang="ro-RO" dirty="0"/>
          </a:p>
        </p:txBody>
      </p:sp>
      <p:sp>
        <p:nvSpPr>
          <p:cNvPr id="4" name="Rectangle 1">
            <a:extLst>
              <a:ext uri="{FF2B5EF4-FFF2-40B4-BE49-F238E27FC236}">
                <a16:creationId xmlns:a16="http://schemas.microsoft.com/office/drawing/2014/main" id="{EACDA36B-256A-6D9F-0220-F65BDBC40ABC}"/>
              </a:ext>
            </a:extLst>
          </p:cNvPr>
          <p:cNvSpPr>
            <a:spLocks noGrp="1" noChangeArrowheads="1"/>
          </p:cNvSpPr>
          <p:nvPr>
            <p:ph idx="1"/>
          </p:nvPr>
        </p:nvSpPr>
        <p:spPr bwMode="auto">
          <a:xfrm>
            <a:off x="2589213" y="808901"/>
            <a:ext cx="7515840" cy="5632311"/>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b="0" i="0" u="none" strike="noStrike" cap="none" normalizeH="0" baseline="0" dirty="0" err="1">
                <a:ln>
                  <a:noFill/>
                </a:ln>
                <a:solidFill>
                  <a:srgbClr val="CC7832"/>
                </a:solidFill>
                <a:effectLst/>
                <a:latin typeface="JetBrains Mono"/>
              </a:rPr>
              <a:t>class</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Consumer</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extends</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Thread</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private </a:t>
            </a:r>
            <a:r>
              <a:rPr kumimoji="0" lang="ro-RO" altLang="ro-RO" b="0" i="0" u="none" strike="noStrike" cap="none" normalizeH="0" baseline="0" dirty="0" err="1">
                <a:ln>
                  <a:noFill/>
                </a:ln>
                <a:solidFill>
                  <a:srgbClr val="A9B7C6"/>
                </a:solidFill>
                <a:effectLst/>
                <a:latin typeface="JetBrains Mono"/>
              </a:rPr>
              <a:t>Critical</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9876AA"/>
                </a:solidFill>
                <a:effectLst/>
                <a:latin typeface="JetBrains Mono"/>
              </a:rPr>
              <a:t>res</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public </a:t>
            </a:r>
            <a:r>
              <a:rPr kumimoji="0" lang="ro-RO" altLang="ro-RO" b="0" i="0" u="none" strike="noStrike" cap="none" normalizeH="0" baseline="0" dirty="0" err="1">
                <a:ln>
                  <a:noFill/>
                </a:ln>
                <a:solidFill>
                  <a:srgbClr val="FFC66D"/>
                </a:solidFill>
                <a:effectLst/>
                <a:latin typeface="JetBrains Mono"/>
              </a:rPr>
              <a:t>Consumer</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String</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name</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Critical</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res</a:t>
            </a: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super</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err="1">
                <a:ln>
                  <a:noFill/>
                </a:ln>
                <a:solidFill>
                  <a:srgbClr val="A9B7C6"/>
                </a:solidFill>
                <a:effectLst/>
                <a:latin typeface="JetBrains Mono"/>
              </a:rPr>
              <a:t>name</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this</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9876AA"/>
                </a:solidFill>
                <a:effectLst/>
                <a:latin typeface="JetBrains Mono"/>
              </a:rPr>
              <a:t>res </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res</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public </a:t>
            </a:r>
            <a:r>
              <a:rPr kumimoji="0" lang="ro-RO" altLang="ro-RO" b="0" i="0" u="none" strike="noStrike" cap="none" normalizeH="0" baseline="0" dirty="0" err="1">
                <a:ln>
                  <a:noFill/>
                </a:ln>
                <a:solidFill>
                  <a:srgbClr val="CC7832"/>
                </a:solidFill>
                <a:effectLst/>
                <a:latin typeface="JetBrains Mono"/>
              </a:rPr>
              <a:t>void</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FFC66D"/>
                </a:solidFill>
                <a:effectLst/>
                <a:latin typeface="JetBrains Mono"/>
              </a:rPr>
              <a:t>run</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try</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while</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CC7832"/>
                </a:solidFill>
                <a:effectLst/>
                <a:latin typeface="JetBrains Mono"/>
              </a:rPr>
              <a:t>true</a:t>
            </a: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String</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message</a:t>
            </a:r>
            <a:r>
              <a:rPr kumimoji="0" lang="ro-RO" altLang="ro-RO" b="0" i="0" u="none" strike="noStrike" cap="none" normalizeH="0" baseline="0" dirty="0">
                <a:ln>
                  <a:noFill/>
                </a:ln>
                <a:solidFill>
                  <a:srgbClr val="A9B7C6"/>
                </a:solidFill>
                <a:effectLst/>
                <a:latin typeface="JetBrains Mono"/>
              </a:rPr>
              <a:t> = </a:t>
            </a:r>
            <a:r>
              <a:rPr kumimoji="0" lang="ro-RO" altLang="ro-RO" b="0" i="0" u="none" strike="noStrike" cap="none" normalizeH="0" baseline="0" dirty="0" err="1">
                <a:ln>
                  <a:noFill/>
                </a:ln>
                <a:solidFill>
                  <a:srgbClr val="9876AA"/>
                </a:solidFill>
                <a:effectLst/>
                <a:latin typeface="JetBrains Mono"/>
              </a:rPr>
              <a:t>res</a:t>
            </a:r>
            <a:r>
              <a:rPr kumimoji="0" lang="ro-RO" altLang="ro-RO" b="0" i="0" u="none" strike="noStrike" cap="none" normalizeH="0" baseline="0" dirty="0" err="1">
                <a:ln>
                  <a:noFill/>
                </a:ln>
                <a:solidFill>
                  <a:srgbClr val="A9B7C6"/>
                </a:solidFill>
                <a:effectLst/>
                <a:latin typeface="JetBrains Mono"/>
              </a:rPr>
              <a:t>.getMessage</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System.</a:t>
            </a:r>
            <a:r>
              <a:rPr kumimoji="0" lang="ro-RO" altLang="ro-RO" b="0" i="1" u="none" strike="noStrike" cap="none" normalizeH="0" baseline="0" dirty="0" err="1">
                <a:ln>
                  <a:noFill/>
                </a:ln>
                <a:solidFill>
                  <a:srgbClr val="9876AA"/>
                </a:solidFill>
                <a:effectLst/>
                <a:latin typeface="JetBrains Mono"/>
              </a:rPr>
              <a:t>out</a:t>
            </a:r>
            <a:r>
              <a:rPr kumimoji="0" lang="ro-RO" altLang="ro-RO" b="0" i="0" u="none" strike="noStrike" cap="none" normalizeH="0" baseline="0" dirty="0" err="1">
                <a:ln>
                  <a:noFill/>
                </a:ln>
                <a:solidFill>
                  <a:srgbClr val="A9B7C6"/>
                </a:solidFill>
                <a:effectLst/>
                <a:latin typeface="JetBrains Mono"/>
              </a:rPr>
              <a:t>.println</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6A8759"/>
                </a:solidFill>
                <a:effectLst/>
                <a:latin typeface="JetBrains Mono"/>
              </a:rPr>
              <a:t>"Consumator: "</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err="1">
                <a:ln>
                  <a:noFill/>
                </a:ln>
                <a:solidFill>
                  <a:srgbClr val="A9B7C6"/>
                </a:solidFill>
                <a:effectLst/>
                <a:latin typeface="JetBrains Mono"/>
              </a:rPr>
              <a:t>message</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1" u="none" strike="noStrike" cap="none" normalizeH="0" baseline="0" dirty="0" err="1">
                <a:ln>
                  <a:noFill/>
                </a:ln>
                <a:solidFill>
                  <a:srgbClr val="A9B7C6"/>
                </a:solidFill>
                <a:effectLst/>
                <a:latin typeface="JetBrains Mono"/>
              </a:rPr>
              <a:t>sleep</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6897BB"/>
                </a:solidFill>
                <a:effectLst/>
                <a:latin typeface="JetBrains Mono"/>
              </a:rPr>
              <a:t>2000</a:t>
            </a:r>
            <a:r>
              <a:rPr kumimoji="0" lang="ro-RO" altLang="ro-RO" b="0" i="0" u="none" strike="noStrike" cap="none" normalizeH="0" baseline="0" dirty="0">
                <a:ln>
                  <a:noFill/>
                </a:ln>
                <a:solidFill>
                  <a:srgbClr val="A9B7C6"/>
                </a:solidFill>
                <a:effectLst/>
                <a:latin typeface="JetBrains Mono"/>
              </a:rPr>
              <a:t>)</a:t>
            </a:r>
            <a:r>
              <a:rPr kumimoji="0" lang="ro-RO" altLang="ro-RO" b="0" i="0" u="none" strike="noStrike" cap="none" normalizeH="0" baseline="0" dirty="0">
                <a:ln>
                  <a:noFill/>
                </a:ln>
                <a:solidFill>
                  <a:srgbClr val="CC7832"/>
                </a:solidFill>
                <a:effectLst/>
                <a:latin typeface="JetBrains Mono"/>
              </a:rPr>
              <a:t>;</a:t>
            </a:r>
            <a:br>
              <a:rPr kumimoji="0" lang="ro-RO" altLang="ro-RO" b="0" i="0" u="none" strike="noStrike" cap="none" normalizeH="0" baseline="0" dirty="0">
                <a:ln>
                  <a:noFill/>
                </a:ln>
                <a:solidFill>
                  <a:srgbClr val="CC7832"/>
                </a:solidFill>
                <a:effectLst/>
                <a:latin typeface="JetBrains Mono"/>
              </a:rPr>
            </a:br>
            <a:r>
              <a:rPr kumimoji="0" lang="ro-RO" altLang="ro-RO" b="0" i="0" u="none" strike="noStrike" cap="none" normalizeH="0" baseline="0" dirty="0">
                <a:ln>
                  <a:noFill/>
                </a:ln>
                <a:solidFill>
                  <a:srgbClr val="CC7832"/>
                </a:solidFill>
                <a:effectLst/>
                <a:latin typeface="JetBrains Mono"/>
              </a:rPr>
              <a:t>            </a:t>
            </a: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a:ln>
                  <a:noFill/>
                </a:ln>
                <a:solidFill>
                  <a:srgbClr val="CC7832"/>
                </a:solidFill>
                <a:effectLst/>
                <a:latin typeface="JetBrains Mono"/>
              </a:rPr>
              <a:t>catch</a:t>
            </a:r>
            <a:r>
              <a:rPr kumimoji="0" lang="ro-RO" altLang="ro-RO" b="0" i="0" u="none" strike="noStrike" cap="none" normalizeH="0" baseline="0" dirty="0">
                <a:ln>
                  <a:noFill/>
                </a:ln>
                <a:solidFill>
                  <a:srgbClr val="A9B7C6"/>
                </a:solidFill>
                <a:effectLst/>
                <a:latin typeface="JetBrains Mono"/>
              </a:rPr>
              <a:t>( </a:t>
            </a:r>
            <a:r>
              <a:rPr kumimoji="0" lang="ro-RO" altLang="ro-RO" b="0" i="0" u="none" strike="noStrike" cap="none" normalizeH="0" baseline="0" dirty="0" err="1">
                <a:ln>
                  <a:noFill/>
                </a:ln>
                <a:solidFill>
                  <a:srgbClr val="A9B7C6"/>
                </a:solidFill>
                <a:effectLst/>
                <a:latin typeface="JetBrains Mono"/>
              </a:rPr>
              <a:t>InterruptedException</a:t>
            </a:r>
            <a:r>
              <a:rPr kumimoji="0" lang="ro-RO" altLang="ro-RO" b="0" i="0" u="none" strike="noStrike" cap="none" normalizeH="0" baseline="0" dirty="0">
                <a:ln>
                  <a:noFill/>
                </a:ln>
                <a:solidFill>
                  <a:srgbClr val="A9B7C6"/>
                </a:solidFill>
                <a:effectLst/>
                <a:latin typeface="JetBrains Mono"/>
              </a:rPr>
              <a:t> e )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    }</a:t>
            </a:r>
            <a:br>
              <a:rPr kumimoji="0" lang="ro-RO" altLang="ro-RO" b="0" i="0" u="none" strike="noStrike" cap="none" normalizeH="0" baseline="0" dirty="0">
                <a:ln>
                  <a:noFill/>
                </a:ln>
                <a:solidFill>
                  <a:srgbClr val="A9B7C6"/>
                </a:solidFill>
                <a:effectLst/>
                <a:latin typeface="JetBrains Mono"/>
              </a:rPr>
            </a:br>
            <a:r>
              <a:rPr kumimoji="0" lang="ro-RO" altLang="ro-RO" b="0" i="0" u="none" strike="noStrike" cap="none" normalizeH="0" baseline="0" dirty="0">
                <a:ln>
                  <a:noFill/>
                </a:ln>
                <a:solidFill>
                  <a:srgbClr val="A9B7C6"/>
                </a:solidFill>
                <a:effectLst/>
                <a:latin typeface="JetBrains Mono"/>
              </a:rPr>
              <a:t>}</a:t>
            </a:r>
            <a:br>
              <a:rPr kumimoji="0" lang="ro-RO" altLang="ro-RO" b="0" i="0" u="none" strike="noStrike" cap="none" normalizeH="0" baseline="0" dirty="0">
                <a:ln>
                  <a:noFill/>
                </a:ln>
                <a:solidFill>
                  <a:srgbClr val="A9B7C6"/>
                </a:solidFill>
                <a:effectLst/>
                <a:latin typeface="JetBrains Mono"/>
              </a:rPr>
            </a:br>
            <a:endParaRPr kumimoji="0" lang="ro-RO" altLang="ro-RO"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87638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8488-7AE6-AA57-6E51-52A0064150E5}"/>
              </a:ext>
            </a:extLst>
          </p:cNvPr>
          <p:cNvSpPr>
            <a:spLocks noGrp="1"/>
          </p:cNvSpPr>
          <p:nvPr>
            <p:ph type="title"/>
          </p:nvPr>
        </p:nvSpPr>
        <p:spPr>
          <a:xfrm>
            <a:off x="2592925" y="0"/>
            <a:ext cx="8911687" cy="578498"/>
          </a:xfrm>
        </p:spPr>
        <p:txBody>
          <a:bodyPr>
            <a:normAutofit fontScale="90000"/>
          </a:bodyPr>
          <a:lstStyle/>
          <a:p>
            <a:r>
              <a:rPr lang="en-US" dirty="0" err="1"/>
              <a:t>continuare</a:t>
            </a:r>
            <a:endParaRPr lang="ro-RO" dirty="0"/>
          </a:p>
        </p:txBody>
      </p:sp>
      <p:sp>
        <p:nvSpPr>
          <p:cNvPr id="4" name="Rectangle 1">
            <a:extLst>
              <a:ext uri="{FF2B5EF4-FFF2-40B4-BE49-F238E27FC236}">
                <a16:creationId xmlns:a16="http://schemas.microsoft.com/office/drawing/2014/main" id="{5F893A40-7107-48E0-D2A1-F25853C583A5}"/>
              </a:ext>
            </a:extLst>
          </p:cNvPr>
          <p:cNvSpPr>
            <a:spLocks noGrp="1" noChangeArrowheads="1"/>
          </p:cNvSpPr>
          <p:nvPr>
            <p:ph idx="1"/>
          </p:nvPr>
        </p:nvSpPr>
        <p:spPr bwMode="auto">
          <a:xfrm>
            <a:off x="2589213" y="1767750"/>
            <a:ext cx="6128152" cy="3170099"/>
          </a:xfrm>
          <a:prstGeom prst="rect">
            <a:avLst/>
          </a:prstGeom>
          <a:solidFill>
            <a:srgbClr val="2B2B2B"/>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ro-RO" sz="2000" b="0" i="0" u="none" strike="noStrike" cap="none" normalizeH="0" baseline="0" dirty="0">
                <a:ln>
                  <a:noFill/>
                </a:ln>
                <a:solidFill>
                  <a:srgbClr val="CC7832"/>
                </a:solidFill>
                <a:effectLst/>
                <a:latin typeface="JetBrains Mono"/>
              </a:rPr>
              <a:t>public </a:t>
            </a:r>
            <a:r>
              <a:rPr kumimoji="0" lang="ro-RO" altLang="ro-RO" sz="2000" b="0" i="0" u="none" strike="noStrike" cap="none" normalizeH="0" baseline="0" dirty="0" err="1">
                <a:ln>
                  <a:noFill/>
                </a:ln>
                <a:solidFill>
                  <a:srgbClr val="CC7832"/>
                </a:solidFill>
                <a:effectLst/>
                <a:latin typeface="JetBrains Mono"/>
              </a:rPr>
              <a:t>class</a:t>
            </a: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a:ln>
                  <a:noFill/>
                </a:ln>
                <a:solidFill>
                  <a:srgbClr val="A9B7C6"/>
                </a:solidFill>
                <a:effectLst/>
                <a:latin typeface="JetBrains Mono"/>
              </a:rPr>
              <a:t>Control6{</a:t>
            </a:r>
            <a:br>
              <a:rPr kumimoji="0" lang="ro-RO" altLang="ro-RO" sz="2000" b="0" i="0" u="none" strike="noStrike" cap="none" normalizeH="0" baseline="0" dirty="0">
                <a:ln>
                  <a:noFill/>
                </a:ln>
                <a:solidFill>
                  <a:srgbClr val="A9B7C6"/>
                </a:solidFill>
                <a:effectLst/>
                <a:latin typeface="JetBrains Mono"/>
              </a:rPr>
            </a:br>
            <a:r>
              <a:rPr kumimoji="0" lang="ro-RO" altLang="ro-RO" sz="2000" b="0" i="0" u="none" strike="noStrike" cap="none" normalizeH="0" baseline="0" dirty="0">
                <a:ln>
                  <a:noFill/>
                </a:ln>
                <a:solidFill>
                  <a:srgbClr val="A9B7C6"/>
                </a:solidFill>
                <a:effectLst/>
                <a:latin typeface="JetBrains Mono"/>
              </a:rPr>
              <a:t>    </a:t>
            </a:r>
            <a:r>
              <a:rPr kumimoji="0" lang="ro-RO" altLang="ro-RO" sz="2000" b="0" i="0" u="none" strike="noStrike" cap="none" normalizeH="0" baseline="0" dirty="0">
                <a:ln>
                  <a:noFill/>
                </a:ln>
                <a:solidFill>
                  <a:srgbClr val="CC7832"/>
                </a:solidFill>
                <a:effectLst/>
                <a:latin typeface="JetBrains Mono"/>
              </a:rPr>
              <a:t>public static </a:t>
            </a:r>
            <a:r>
              <a:rPr kumimoji="0" lang="ro-RO" altLang="ro-RO" sz="2000" b="0" i="0" u="none" strike="noStrike" cap="none" normalizeH="0" baseline="0" dirty="0" err="1">
                <a:ln>
                  <a:noFill/>
                </a:ln>
                <a:solidFill>
                  <a:srgbClr val="CC7832"/>
                </a:solidFill>
                <a:effectLst/>
                <a:latin typeface="JetBrains Mono"/>
              </a:rPr>
              <a:t>void</a:t>
            </a: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FFC66D"/>
                </a:solidFill>
                <a:effectLst/>
                <a:latin typeface="JetBrains Mono"/>
              </a:rPr>
              <a:t>main</a:t>
            </a:r>
            <a:r>
              <a:rPr kumimoji="0" lang="ro-RO" altLang="ro-RO" sz="2000" b="0" i="0" u="none" strike="noStrike" cap="none" normalizeH="0" baseline="0" dirty="0">
                <a:ln>
                  <a:noFill/>
                </a:ln>
                <a:solidFill>
                  <a:srgbClr val="A9B7C6"/>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String</a:t>
            </a:r>
            <a:r>
              <a:rPr kumimoji="0" lang="ro-RO" altLang="ro-RO" sz="2000" b="0" i="0" u="none" strike="noStrike" cap="none" normalizeH="0" baseline="0" dirty="0">
                <a:ln>
                  <a:noFill/>
                </a:ln>
                <a:solidFill>
                  <a:srgbClr val="A9B7C6"/>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args</a:t>
            </a:r>
            <a:r>
              <a:rPr kumimoji="0" lang="ro-RO" altLang="ro-RO" sz="2000" b="0" i="0" u="none" strike="noStrike" cap="none" normalizeH="0" baseline="0" dirty="0">
                <a:ln>
                  <a:noFill/>
                </a:ln>
                <a:solidFill>
                  <a:srgbClr val="A9B7C6"/>
                </a:solidFill>
                <a:effectLst/>
                <a:latin typeface="JetBrains Mono"/>
              </a:rPr>
              <a:t>[])</a:t>
            </a:r>
            <a:br>
              <a:rPr kumimoji="0" lang="ro-RO" altLang="ro-RO" sz="2000" b="0" i="0" u="none" strike="noStrike" cap="none" normalizeH="0" baseline="0" dirty="0">
                <a:ln>
                  <a:noFill/>
                </a:ln>
                <a:solidFill>
                  <a:srgbClr val="A9B7C6"/>
                </a:solidFill>
                <a:effectLst/>
                <a:latin typeface="JetBrains Mono"/>
              </a:rPr>
            </a:br>
            <a:r>
              <a:rPr kumimoji="0" lang="ro-RO" altLang="ro-RO" sz="2000" b="0" i="0" u="none" strike="noStrike" cap="none" normalizeH="0" baseline="0" dirty="0">
                <a:ln>
                  <a:noFill/>
                </a:ln>
                <a:solidFill>
                  <a:srgbClr val="A9B7C6"/>
                </a:solidFill>
                <a:effectLst/>
                <a:latin typeface="JetBrains Mono"/>
              </a:rPr>
              <a:t>    {</a:t>
            </a:r>
            <a:br>
              <a:rPr kumimoji="0" lang="ro-RO" altLang="ro-RO" sz="2000" b="0" i="0" u="none" strike="noStrike" cap="none" normalizeH="0" baseline="0" dirty="0">
                <a:ln>
                  <a:noFill/>
                </a:ln>
                <a:solidFill>
                  <a:srgbClr val="A9B7C6"/>
                </a:solidFill>
                <a:effectLst/>
                <a:latin typeface="JetBrains Mono"/>
              </a:rPr>
            </a:br>
            <a:r>
              <a:rPr kumimoji="0" lang="ro-RO" altLang="ro-RO" sz="2000" b="0" i="0" u="none" strike="noStrike" cap="none" normalizeH="0" baseline="0" dirty="0">
                <a:ln>
                  <a:noFill/>
                </a:ln>
                <a:solidFill>
                  <a:srgbClr val="A9B7C6"/>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Critical</a:t>
            </a:r>
            <a:r>
              <a:rPr kumimoji="0" lang="ro-RO" altLang="ro-RO" sz="2000" b="0" i="0" u="none" strike="noStrike" cap="none" normalizeH="0" baseline="0" dirty="0">
                <a:ln>
                  <a:noFill/>
                </a:ln>
                <a:solidFill>
                  <a:srgbClr val="A9B7C6"/>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res</a:t>
            </a:r>
            <a:r>
              <a:rPr kumimoji="0" lang="ro-RO" altLang="ro-RO" sz="2000" b="0" i="0" u="none" strike="noStrike" cap="none" normalizeH="0" baseline="0" dirty="0">
                <a:ln>
                  <a:noFill/>
                </a:ln>
                <a:solidFill>
                  <a:srgbClr val="A9B7C6"/>
                </a:solidFill>
                <a:effectLst/>
                <a:latin typeface="JetBrains Mono"/>
              </a:rPr>
              <a:t> = </a:t>
            </a:r>
            <a:r>
              <a:rPr kumimoji="0" lang="ro-RO" altLang="ro-RO" sz="2000" b="0" i="0" u="none" strike="noStrike" cap="none" normalizeH="0" baseline="0" dirty="0" err="1">
                <a:ln>
                  <a:noFill/>
                </a:ln>
                <a:solidFill>
                  <a:srgbClr val="CC7832"/>
                </a:solidFill>
                <a:effectLst/>
                <a:latin typeface="JetBrains Mono"/>
              </a:rPr>
              <a:t>new</a:t>
            </a: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Critical</a:t>
            </a:r>
            <a:r>
              <a:rPr kumimoji="0" lang="ro-RO" altLang="ro-RO" sz="2000" b="0" i="0" u="none" strike="noStrike" cap="none" normalizeH="0" baseline="0" dirty="0">
                <a:ln>
                  <a:noFill/>
                </a:ln>
                <a:solidFill>
                  <a:srgbClr val="A9B7C6"/>
                </a:solidFill>
                <a:effectLst/>
                <a:latin typeface="JetBrains Mono"/>
              </a:rPr>
              <a:t>()</a:t>
            </a:r>
            <a:r>
              <a:rPr kumimoji="0" lang="ro-RO" altLang="ro-RO" sz="2000" b="0" i="0" u="none" strike="noStrike" cap="none" normalizeH="0" baseline="0" dirty="0">
                <a:ln>
                  <a:noFill/>
                </a:ln>
                <a:solidFill>
                  <a:srgbClr val="CC7832"/>
                </a:solidFill>
                <a:effectLst/>
                <a:latin typeface="JetBrains Mono"/>
              </a:rPr>
              <a:t>;</a:t>
            </a:r>
            <a:br>
              <a:rPr kumimoji="0" lang="ro-RO" altLang="ro-RO" sz="2000" b="0" i="0" u="none" strike="noStrike" cap="none" normalizeH="0" baseline="0" dirty="0">
                <a:ln>
                  <a:noFill/>
                </a:ln>
                <a:solidFill>
                  <a:srgbClr val="CC7832"/>
                </a:solidFill>
                <a:effectLst/>
                <a:latin typeface="JetBrains Mono"/>
              </a:rPr>
            </a:b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Producer</a:t>
            </a:r>
            <a:r>
              <a:rPr kumimoji="0" lang="ro-RO" altLang="ro-RO" sz="2000" b="0" i="0" u="none" strike="noStrike" cap="none" normalizeH="0" baseline="0" dirty="0">
                <a:ln>
                  <a:noFill/>
                </a:ln>
                <a:solidFill>
                  <a:srgbClr val="A9B7C6"/>
                </a:solidFill>
                <a:effectLst/>
                <a:latin typeface="JetBrains Mono"/>
              </a:rPr>
              <a:t> p = </a:t>
            </a:r>
            <a:r>
              <a:rPr kumimoji="0" lang="ro-RO" altLang="ro-RO" sz="2000" b="0" i="0" u="none" strike="noStrike" cap="none" normalizeH="0" baseline="0" dirty="0" err="1">
                <a:ln>
                  <a:noFill/>
                </a:ln>
                <a:solidFill>
                  <a:srgbClr val="CC7832"/>
                </a:solidFill>
                <a:effectLst/>
                <a:latin typeface="JetBrains Mono"/>
              </a:rPr>
              <a:t>new</a:t>
            </a: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Producer</a:t>
            </a:r>
            <a:r>
              <a:rPr kumimoji="0" lang="ro-RO" altLang="ro-RO" sz="2000" b="0" i="0" u="none" strike="noStrike" cap="none" normalizeH="0" baseline="0" dirty="0">
                <a:ln>
                  <a:noFill/>
                </a:ln>
                <a:solidFill>
                  <a:srgbClr val="A9B7C6"/>
                </a:solidFill>
                <a:effectLst/>
                <a:latin typeface="JetBrains Mono"/>
              </a:rPr>
              <a:t>( </a:t>
            </a:r>
            <a:r>
              <a:rPr kumimoji="0" lang="ro-RO" altLang="ro-RO" sz="2000" b="0" i="0" u="none" strike="noStrike" cap="none" normalizeH="0" baseline="0" dirty="0">
                <a:ln>
                  <a:noFill/>
                </a:ln>
                <a:solidFill>
                  <a:srgbClr val="6A8759"/>
                </a:solidFill>
                <a:effectLst/>
                <a:latin typeface="JetBrains Mono"/>
              </a:rPr>
              <a:t>"Fir </a:t>
            </a:r>
            <a:r>
              <a:rPr kumimoji="0" lang="ro-RO" altLang="ro-RO" sz="2000" b="0" i="0" u="none" strike="noStrike" cap="none" normalizeH="0" baseline="0" dirty="0" err="1">
                <a:ln>
                  <a:noFill/>
                </a:ln>
                <a:solidFill>
                  <a:srgbClr val="6A8759"/>
                </a:solidFill>
                <a:effectLst/>
                <a:latin typeface="JetBrains Mono"/>
              </a:rPr>
              <a:t>producator</a:t>
            </a:r>
            <a:r>
              <a:rPr kumimoji="0" lang="ro-RO" altLang="ro-RO" sz="2000" b="0" i="0" u="none" strike="noStrike" cap="none" normalizeH="0" baseline="0" dirty="0">
                <a:ln>
                  <a:noFill/>
                </a:ln>
                <a:solidFill>
                  <a:srgbClr val="6A8759"/>
                </a:solidFill>
                <a:effectLst/>
                <a:latin typeface="JetBrains Mono"/>
              </a:rPr>
              <a:t>"</a:t>
            </a:r>
            <a:r>
              <a:rPr kumimoji="0" lang="ro-RO" altLang="ro-RO" sz="2000" b="0" i="0" u="none" strike="noStrike" cap="none" normalizeH="0" baseline="0" dirty="0">
                <a:ln>
                  <a:noFill/>
                </a:ln>
                <a:solidFill>
                  <a:srgbClr val="CC7832"/>
                </a:solidFill>
                <a:effectLst/>
                <a:latin typeface="JetBrains Mono"/>
              </a:rPr>
              <a:t>,</a:t>
            </a:r>
            <a:r>
              <a:rPr kumimoji="0" lang="ro-RO" altLang="ro-RO" sz="2000" b="0" i="0" u="none" strike="noStrike" cap="none" normalizeH="0" baseline="0" dirty="0" err="1">
                <a:ln>
                  <a:noFill/>
                </a:ln>
                <a:solidFill>
                  <a:srgbClr val="A9B7C6"/>
                </a:solidFill>
                <a:effectLst/>
                <a:latin typeface="JetBrains Mono"/>
              </a:rPr>
              <a:t>res</a:t>
            </a:r>
            <a:r>
              <a:rPr kumimoji="0" lang="ro-RO" altLang="ro-RO" sz="2000" b="0" i="0" u="none" strike="noStrike" cap="none" normalizeH="0" baseline="0" dirty="0">
                <a:ln>
                  <a:noFill/>
                </a:ln>
                <a:solidFill>
                  <a:srgbClr val="A9B7C6"/>
                </a:solidFill>
                <a:effectLst/>
                <a:latin typeface="JetBrains Mono"/>
              </a:rPr>
              <a:t>)</a:t>
            </a:r>
            <a:r>
              <a:rPr kumimoji="0" lang="ro-RO" altLang="ro-RO" sz="2000" b="0" i="0" u="none" strike="noStrike" cap="none" normalizeH="0" baseline="0" dirty="0">
                <a:ln>
                  <a:noFill/>
                </a:ln>
                <a:solidFill>
                  <a:srgbClr val="CC7832"/>
                </a:solidFill>
                <a:effectLst/>
                <a:latin typeface="JetBrains Mono"/>
              </a:rPr>
              <a:t>;</a:t>
            </a:r>
            <a:br>
              <a:rPr kumimoji="0" lang="ro-RO" altLang="ro-RO" sz="2000" b="0" i="0" u="none" strike="noStrike" cap="none" normalizeH="0" baseline="0" dirty="0">
                <a:ln>
                  <a:noFill/>
                </a:ln>
                <a:solidFill>
                  <a:srgbClr val="CC7832"/>
                </a:solidFill>
                <a:effectLst/>
                <a:latin typeface="JetBrains Mono"/>
              </a:rPr>
            </a:b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Consumer</a:t>
            </a:r>
            <a:r>
              <a:rPr kumimoji="0" lang="ro-RO" altLang="ro-RO" sz="2000" b="0" i="0" u="none" strike="noStrike" cap="none" normalizeH="0" baseline="0" dirty="0">
                <a:ln>
                  <a:noFill/>
                </a:ln>
                <a:solidFill>
                  <a:srgbClr val="A9B7C6"/>
                </a:solidFill>
                <a:effectLst/>
                <a:latin typeface="JetBrains Mono"/>
              </a:rPr>
              <a:t> c = </a:t>
            </a:r>
            <a:r>
              <a:rPr kumimoji="0" lang="ro-RO" altLang="ro-RO" sz="2000" b="0" i="0" u="none" strike="noStrike" cap="none" normalizeH="0" baseline="0" dirty="0" err="1">
                <a:ln>
                  <a:noFill/>
                </a:ln>
                <a:solidFill>
                  <a:srgbClr val="CC7832"/>
                </a:solidFill>
                <a:effectLst/>
                <a:latin typeface="JetBrains Mono"/>
              </a:rPr>
              <a:t>new</a:t>
            </a: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Consumer</a:t>
            </a:r>
            <a:r>
              <a:rPr kumimoji="0" lang="ro-RO" altLang="ro-RO" sz="2000" b="0" i="0" u="none" strike="noStrike" cap="none" normalizeH="0" baseline="0" dirty="0">
                <a:ln>
                  <a:noFill/>
                </a:ln>
                <a:solidFill>
                  <a:srgbClr val="A9B7C6"/>
                </a:solidFill>
                <a:effectLst/>
                <a:latin typeface="JetBrains Mono"/>
              </a:rPr>
              <a:t>( </a:t>
            </a:r>
            <a:r>
              <a:rPr kumimoji="0" lang="ro-RO" altLang="ro-RO" sz="2000" b="0" i="0" u="none" strike="noStrike" cap="none" normalizeH="0" baseline="0" dirty="0">
                <a:ln>
                  <a:noFill/>
                </a:ln>
                <a:solidFill>
                  <a:srgbClr val="6A8759"/>
                </a:solidFill>
                <a:effectLst/>
                <a:latin typeface="JetBrains Mono"/>
              </a:rPr>
              <a:t>"Fir consumator"</a:t>
            </a:r>
            <a:r>
              <a:rPr kumimoji="0" lang="ro-RO" altLang="ro-RO" sz="2000" b="0" i="0" u="none" strike="noStrike" cap="none" normalizeH="0" baseline="0" dirty="0">
                <a:ln>
                  <a:noFill/>
                </a:ln>
                <a:solidFill>
                  <a:srgbClr val="CC7832"/>
                </a:solidFill>
                <a:effectLst/>
                <a:latin typeface="JetBrains Mono"/>
              </a:rPr>
              <a:t>,</a:t>
            </a:r>
            <a:r>
              <a:rPr kumimoji="0" lang="ro-RO" altLang="ro-RO" sz="2000" b="0" i="0" u="none" strike="noStrike" cap="none" normalizeH="0" baseline="0" dirty="0" err="1">
                <a:ln>
                  <a:noFill/>
                </a:ln>
                <a:solidFill>
                  <a:srgbClr val="A9B7C6"/>
                </a:solidFill>
                <a:effectLst/>
                <a:latin typeface="JetBrains Mono"/>
              </a:rPr>
              <a:t>res</a:t>
            </a:r>
            <a:r>
              <a:rPr kumimoji="0" lang="ro-RO" altLang="ro-RO" sz="2000" b="0" i="0" u="none" strike="noStrike" cap="none" normalizeH="0" baseline="0" dirty="0">
                <a:ln>
                  <a:noFill/>
                </a:ln>
                <a:solidFill>
                  <a:srgbClr val="A9B7C6"/>
                </a:solidFill>
                <a:effectLst/>
                <a:latin typeface="JetBrains Mono"/>
              </a:rPr>
              <a:t>)</a:t>
            </a:r>
            <a:r>
              <a:rPr kumimoji="0" lang="ro-RO" altLang="ro-RO" sz="2000" b="0" i="0" u="none" strike="noStrike" cap="none" normalizeH="0" baseline="0" dirty="0">
                <a:ln>
                  <a:noFill/>
                </a:ln>
                <a:solidFill>
                  <a:srgbClr val="CC7832"/>
                </a:solidFill>
                <a:effectLst/>
                <a:latin typeface="JetBrains Mono"/>
              </a:rPr>
              <a:t>;</a:t>
            </a:r>
            <a:br>
              <a:rPr kumimoji="0" lang="ro-RO" altLang="ro-RO" sz="2000" b="0" i="0" u="none" strike="noStrike" cap="none" normalizeH="0" baseline="0" dirty="0">
                <a:ln>
                  <a:noFill/>
                </a:ln>
                <a:solidFill>
                  <a:srgbClr val="CC7832"/>
                </a:solidFill>
                <a:effectLst/>
                <a:latin typeface="JetBrains Mono"/>
              </a:rPr>
            </a:b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p.start</a:t>
            </a:r>
            <a:r>
              <a:rPr kumimoji="0" lang="ro-RO" altLang="ro-RO" sz="2000" b="0" i="0" u="none" strike="noStrike" cap="none" normalizeH="0" baseline="0" dirty="0">
                <a:ln>
                  <a:noFill/>
                </a:ln>
                <a:solidFill>
                  <a:srgbClr val="A9B7C6"/>
                </a:solidFill>
                <a:effectLst/>
                <a:latin typeface="JetBrains Mono"/>
              </a:rPr>
              <a:t>()</a:t>
            </a:r>
            <a:r>
              <a:rPr kumimoji="0" lang="ro-RO" altLang="ro-RO" sz="2000" b="0" i="0" u="none" strike="noStrike" cap="none" normalizeH="0" baseline="0" dirty="0">
                <a:ln>
                  <a:noFill/>
                </a:ln>
                <a:solidFill>
                  <a:srgbClr val="CC7832"/>
                </a:solidFill>
                <a:effectLst/>
                <a:latin typeface="JetBrains Mono"/>
              </a:rPr>
              <a:t>;</a:t>
            </a:r>
            <a:br>
              <a:rPr kumimoji="0" lang="ro-RO" altLang="ro-RO" sz="2000" b="0" i="0" u="none" strike="noStrike" cap="none" normalizeH="0" baseline="0" dirty="0">
                <a:ln>
                  <a:noFill/>
                </a:ln>
                <a:solidFill>
                  <a:srgbClr val="CC7832"/>
                </a:solidFill>
                <a:effectLst/>
                <a:latin typeface="JetBrains Mono"/>
              </a:rPr>
            </a:b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err="1">
                <a:ln>
                  <a:noFill/>
                </a:ln>
                <a:solidFill>
                  <a:srgbClr val="A9B7C6"/>
                </a:solidFill>
                <a:effectLst/>
                <a:latin typeface="JetBrains Mono"/>
              </a:rPr>
              <a:t>c.start</a:t>
            </a:r>
            <a:r>
              <a:rPr kumimoji="0" lang="ro-RO" altLang="ro-RO" sz="2000" b="0" i="0" u="none" strike="noStrike" cap="none" normalizeH="0" baseline="0" dirty="0">
                <a:ln>
                  <a:noFill/>
                </a:ln>
                <a:solidFill>
                  <a:srgbClr val="A9B7C6"/>
                </a:solidFill>
                <a:effectLst/>
                <a:latin typeface="JetBrains Mono"/>
              </a:rPr>
              <a:t>()</a:t>
            </a:r>
            <a:r>
              <a:rPr kumimoji="0" lang="ro-RO" altLang="ro-RO" sz="2000" b="0" i="0" u="none" strike="noStrike" cap="none" normalizeH="0" baseline="0" dirty="0">
                <a:ln>
                  <a:noFill/>
                </a:ln>
                <a:solidFill>
                  <a:srgbClr val="CC7832"/>
                </a:solidFill>
                <a:effectLst/>
                <a:latin typeface="JetBrains Mono"/>
              </a:rPr>
              <a:t>;</a:t>
            </a:r>
            <a:br>
              <a:rPr kumimoji="0" lang="ro-RO" altLang="ro-RO" sz="2000" b="0" i="0" u="none" strike="noStrike" cap="none" normalizeH="0" baseline="0" dirty="0">
                <a:ln>
                  <a:noFill/>
                </a:ln>
                <a:solidFill>
                  <a:srgbClr val="CC7832"/>
                </a:solidFill>
                <a:effectLst/>
                <a:latin typeface="JetBrains Mono"/>
              </a:rPr>
            </a:br>
            <a:r>
              <a:rPr kumimoji="0" lang="ro-RO" altLang="ro-RO" sz="2000" b="0" i="0" u="none" strike="noStrike" cap="none" normalizeH="0" baseline="0" dirty="0">
                <a:ln>
                  <a:noFill/>
                </a:ln>
                <a:solidFill>
                  <a:srgbClr val="CC7832"/>
                </a:solidFill>
                <a:effectLst/>
                <a:latin typeface="JetBrains Mono"/>
              </a:rPr>
              <a:t>    </a:t>
            </a:r>
            <a:r>
              <a:rPr kumimoji="0" lang="ro-RO" altLang="ro-RO" sz="2000" b="0" i="0" u="none" strike="noStrike" cap="none" normalizeH="0" baseline="0" dirty="0">
                <a:ln>
                  <a:noFill/>
                </a:ln>
                <a:solidFill>
                  <a:srgbClr val="A9B7C6"/>
                </a:solidFill>
                <a:effectLst/>
                <a:latin typeface="JetBrains Mono"/>
              </a:rPr>
              <a:t>}</a:t>
            </a:r>
            <a:br>
              <a:rPr kumimoji="0" lang="ro-RO" altLang="ro-RO" sz="2000" b="0" i="0" u="none" strike="noStrike" cap="none" normalizeH="0" baseline="0" dirty="0">
                <a:ln>
                  <a:noFill/>
                </a:ln>
                <a:solidFill>
                  <a:srgbClr val="A9B7C6"/>
                </a:solidFill>
                <a:effectLst/>
                <a:latin typeface="JetBrains Mono"/>
              </a:rPr>
            </a:br>
            <a:r>
              <a:rPr kumimoji="0" lang="ro-RO" altLang="ro-RO" sz="2000" b="0" i="0" u="none" strike="noStrike" cap="none" normalizeH="0" baseline="0" dirty="0">
                <a:ln>
                  <a:noFill/>
                </a:ln>
                <a:solidFill>
                  <a:srgbClr val="A9B7C6"/>
                </a:solidFill>
                <a:effectLst/>
                <a:latin typeface="JetBrains Mono"/>
              </a:rPr>
              <a:t>}</a:t>
            </a:r>
            <a:endParaRPr kumimoji="0" lang="ro-RO" altLang="ro-RO"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08129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922723-CAB4-4586-A387-487E2C9C077D}"/>
              </a:ext>
            </a:extLst>
          </p:cNvPr>
          <p:cNvSpPr>
            <a:spLocks noGrp="1"/>
          </p:cNvSpPr>
          <p:nvPr>
            <p:ph type="title"/>
          </p:nvPr>
        </p:nvSpPr>
        <p:spPr>
          <a:xfrm>
            <a:off x="2592925" y="1"/>
            <a:ext cx="8911687" cy="452386"/>
          </a:xfrm>
        </p:spPr>
        <p:txBody>
          <a:bodyPr>
            <a:normAutofit fontScale="90000"/>
          </a:bodyPr>
          <a:lstStyle/>
          <a:p>
            <a:pPr algn="ctr"/>
            <a:r>
              <a:rPr lang="ro-RO" sz="2800" b="1" dirty="0"/>
              <a:t>continuare</a:t>
            </a:r>
            <a:endParaRPr lang="ru-RU" sz="2800" b="1" dirty="0"/>
          </a:p>
        </p:txBody>
      </p:sp>
      <p:sp>
        <p:nvSpPr>
          <p:cNvPr id="3" name="Объект 2">
            <a:extLst>
              <a:ext uri="{FF2B5EF4-FFF2-40B4-BE49-F238E27FC236}">
                <a16:creationId xmlns:a16="http://schemas.microsoft.com/office/drawing/2014/main" id="{A65A975B-585E-4DD5-AF25-0845254412DC}"/>
              </a:ext>
            </a:extLst>
          </p:cNvPr>
          <p:cNvSpPr>
            <a:spLocks noGrp="1"/>
          </p:cNvSpPr>
          <p:nvPr>
            <p:ph idx="1"/>
          </p:nvPr>
        </p:nvSpPr>
        <p:spPr>
          <a:xfrm>
            <a:off x="2589212" y="519765"/>
            <a:ext cx="8915400" cy="6338236"/>
          </a:xfrm>
        </p:spPr>
        <p:txBody>
          <a:bodyPr>
            <a:normAutofit fontScale="92500"/>
          </a:bodyPr>
          <a:lstStyle/>
          <a:p>
            <a:pPr indent="457200" algn="just">
              <a:lnSpc>
                <a:spcPct val="107000"/>
              </a:lnSpc>
              <a:spcAft>
                <a:spcPts val="800"/>
              </a:spcAft>
            </a:pP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urmare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executarii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instructiunii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wait() thread-ul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curent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este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suspendat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sistemul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rulare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Java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plaseaza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thread-ul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intr</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-o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coada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asteptare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interna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inaccesibila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programatorului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urmare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executarii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instructiunii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notify() din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coada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asteptare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interna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este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scos</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 mod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arbitrar</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un thread.     </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Acest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thread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trebuie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obtina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blocajul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sincronizare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pentru</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obiectul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tinta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care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intotdeauna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va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determina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blocarea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cel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putin</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pana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thread-ul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va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chema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notify().</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Thread-ul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este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atunci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reluat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din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punctul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unde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apare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wait.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Invocarea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metodei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notifyAll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lucreaza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acelasi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mod ca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notify()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numai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ca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pasii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mai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sus se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aplica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la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toate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thread-urile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asteapta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coada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asteptare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pentru</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obiectul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tinta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Doua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versiuni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alternative ale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metodei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wait()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preia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argumente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specificand</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timpul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maxim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asteptare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coada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pPr indent="457200" algn="just">
              <a:lnSpc>
                <a:spcPct val="107000"/>
              </a:lnSpc>
              <a:spcAft>
                <a:spcPts val="800"/>
              </a:spcAft>
            </a:pP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Daca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timpul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de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asteptare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este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depasit</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atunci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metoda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notify()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este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invocata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automat. Daca o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instructiune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interrupt()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apare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in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timpul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executiei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unei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instructiuni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wait(),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acelasi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mecanism</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notify() se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aplica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exceptand</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controlul</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intors</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catre</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clauza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catch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asociata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cu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invocarea</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a:t>
            </a:r>
            <a:r>
              <a:rPr lang="en-US" sz="1800" dirty="0" err="1">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lui</a:t>
            </a:r>
            <a:r>
              <a:rPr lang="en-US" sz="1800" dirty="0">
                <a:solidFill>
                  <a:srgbClr val="333333"/>
                </a:solidFill>
                <a:effectLst/>
                <a:latin typeface="Verdana" panose="020B0604030504040204" pitchFamily="34" charset="0"/>
                <a:ea typeface="Times New Roman" panose="02020603050405020304" pitchFamily="18" charset="0"/>
                <a:cs typeface="Times New Roman" panose="02020603050405020304" pitchFamily="18" charset="0"/>
              </a:rPr>
              <a:t> wait().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250501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30F9AB-0BBC-4C21-884A-22FA6BC05090}"/>
              </a:ext>
            </a:extLst>
          </p:cNvPr>
          <p:cNvSpPr>
            <a:spLocks noGrp="1"/>
          </p:cNvSpPr>
          <p:nvPr>
            <p:ph type="title"/>
          </p:nvPr>
        </p:nvSpPr>
        <p:spPr>
          <a:xfrm>
            <a:off x="2592925" y="105878"/>
            <a:ext cx="8911687" cy="481263"/>
          </a:xfrm>
        </p:spPr>
        <p:txBody>
          <a:bodyPr>
            <a:normAutofit fontScale="90000"/>
          </a:bodyPr>
          <a:lstStyle/>
          <a:p>
            <a:pPr algn="ctr"/>
            <a:r>
              <a:rPr lang="ro-RO" sz="2800" b="1" dirty="0"/>
              <a:t>Exemplu</a:t>
            </a:r>
            <a:endParaRPr lang="ru-RU" sz="2800" b="1" dirty="0"/>
          </a:p>
        </p:txBody>
      </p:sp>
      <p:sp>
        <p:nvSpPr>
          <p:cNvPr id="3" name="Объект 2">
            <a:extLst>
              <a:ext uri="{FF2B5EF4-FFF2-40B4-BE49-F238E27FC236}">
                <a16:creationId xmlns:a16="http://schemas.microsoft.com/office/drawing/2014/main" id="{3C692323-9B0E-48E7-BC64-5AB16157F1E2}"/>
              </a:ext>
            </a:extLst>
          </p:cNvPr>
          <p:cNvSpPr>
            <a:spLocks noGrp="1"/>
          </p:cNvSpPr>
          <p:nvPr>
            <p:ph idx="1"/>
          </p:nvPr>
        </p:nvSpPr>
        <p:spPr>
          <a:xfrm>
            <a:off x="2589212" y="779645"/>
            <a:ext cx="8915400" cy="5736657"/>
          </a:xfrm>
        </p:spPr>
        <p:txBody>
          <a:bodyPr>
            <a:normAutofit/>
          </a:bodyPr>
          <a:lstStyle/>
          <a:p>
            <a:pPr eaLnBrk="1" hangingPunct="1">
              <a:lnSpc>
                <a:spcPct val="80000"/>
              </a:lnSpc>
            </a:pPr>
            <a:r>
              <a:rPr lang="en-US" altLang="en-US" sz="1800" b="1" dirty="0">
                <a:latin typeface="+mj-lt"/>
              </a:rPr>
              <a:t>class </a:t>
            </a:r>
            <a:r>
              <a:rPr lang="en-US" altLang="en-US" sz="1800" b="1" dirty="0" err="1">
                <a:latin typeface="+mj-lt"/>
              </a:rPr>
              <a:t>MyData</a:t>
            </a:r>
            <a:r>
              <a:rPr lang="en-US" altLang="en-US" sz="1800" b="1" dirty="0">
                <a:latin typeface="+mj-lt"/>
              </a:rPr>
              <a:t> { </a:t>
            </a:r>
          </a:p>
          <a:p>
            <a:pPr eaLnBrk="1" hangingPunct="1">
              <a:lnSpc>
                <a:spcPct val="80000"/>
              </a:lnSpc>
            </a:pPr>
            <a:r>
              <a:rPr lang="en-US" altLang="en-US" sz="1800" b="1" dirty="0">
                <a:latin typeface="+mj-lt"/>
              </a:rPr>
              <a:t>private int Data; </a:t>
            </a:r>
          </a:p>
          <a:p>
            <a:pPr eaLnBrk="1" hangingPunct="1">
              <a:lnSpc>
                <a:spcPct val="80000"/>
              </a:lnSpc>
            </a:pPr>
            <a:r>
              <a:rPr lang="en-US" altLang="en-US" sz="1800" b="1" dirty="0">
                <a:latin typeface="+mj-lt"/>
              </a:rPr>
              <a:t>private </a:t>
            </a:r>
            <a:r>
              <a:rPr lang="en-US" altLang="en-US" sz="1800" b="1" dirty="0" err="1">
                <a:latin typeface="+mj-lt"/>
              </a:rPr>
              <a:t>boolean</a:t>
            </a:r>
            <a:r>
              <a:rPr lang="en-US" altLang="en-US" sz="1800" b="1" dirty="0">
                <a:latin typeface="+mj-lt"/>
              </a:rPr>
              <a:t> Ready; </a:t>
            </a:r>
          </a:p>
          <a:p>
            <a:pPr eaLnBrk="1" hangingPunct="1">
              <a:lnSpc>
                <a:spcPct val="80000"/>
              </a:lnSpc>
            </a:pPr>
            <a:r>
              <a:rPr lang="en-US" altLang="en-US" sz="1800" b="1" dirty="0">
                <a:latin typeface="+mj-lt"/>
              </a:rPr>
              <a:t>public </a:t>
            </a:r>
            <a:r>
              <a:rPr lang="en-US" altLang="en-US" sz="1800" b="1" dirty="0" err="1">
                <a:latin typeface="+mj-lt"/>
              </a:rPr>
              <a:t>MyData</a:t>
            </a:r>
            <a:r>
              <a:rPr lang="en-US" altLang="en-US" sz="1800" b="1" dirty="0">
                <a:latin typeface="+mj-lt"/>
              </a:rPr>
              <a:t>() {  </a:t>
            </a:r>
          </a:p>
          <a:p>
            <a:pPr eaLnBrk="1" hangingPunct="1">
              <a:lnSpc>
                <a:spcPct val="80000"/>
              </a:lnSpc>
            </a:pPr>
            <a:r>
              <a:rPr lang="en-US" altLang="en-US" sz="1800" b="1" dirty="0">
                <a:latin typeface="+mj-lt"/>
              </a:rPr>
              <a:t>Ready=false;  </a:t>
            </a:r>
          </a:p>
          <a:p>
            <a:pPr eaLnBrk="1" hangingPunct="1">
              <a:lnSpc>
                <a:spcPct val="80000"/>
              </a:lnSpc>
            </a:pPr>
            <a:r>
              <a:rPr lang="en-US" altLang="en-US" sz="1800" b="1" dirty="0">
                <a:latin typeface="+mj-lt"/>
              </a:rPr>
              <a:t>}</a:t>
            </a:r>
          </a:p>
          <a:p>
            <a:pPr eaLnBrk="1" hangingPunct="1">
              <a:lnSpc>
                <a:spcPct val="80000"/>
              </a:lnSpc>
            </a:pPr>
            <a:r>
              <a:rPr lang="en-US" altLang="en-US" sz="1800" b="1" dirty="0">
                <a:latin typeface="+mj-lt"/>
              </a:rPr>
              <a:t>  public synchronized void store(int Data) {  </a:t>
            </a:r>
          </a:p>
          <a:p>
            <a:pPr eaLnBrk="1" hangingPunct="1">
              <a:lnSpc>
                <a:spcPct val="80000"/>
              </a:lnSpc>
            </a:pPr>
            <a:r>
              <a:rPr lang="en-US" altLang="en-US" sz="1800" b="1" dirty="0">
                <a:latin typeface="+mj-lt"/>
              </a:rPr>
              <a:t>while (Ready)</a:t>
            </a:r>
            <a:r>
              <a:rPr lang="ro-MD" altLang="en-US" sz="1800" b="1" dirty="0">
                <a:latin typeface="+mj-lt"/>
              </a:rPr>
              <a:t> </a:t>
            </a:r>
            <a:r>
              <a:rPr lang="en-US" altLang="en-US" sz="1800" b="1" dirty="0">
                <a:latin typeface="+mj-lt"/>
              </a:rPr>
              <a:t>{  </a:t>
            </a:r>
          </a:p>
          <a:p>
            <a:pPr eaLnBrk="1" hangingPunct="1">
              <a:lnSpc>
                <a:spcPct val="80000"/>
              </a:lnSpc>
            </a:pPr>
            <a:r>
              <a:rPr lang="en-US" altLang="en-US" sz="1800" b="1" dirty="0">
                <a:latin typeface="+mj-lt"/>
              </a:rPr>
              <a:t>try { </a:t>
            </a:r>
          </a:p>
          <a:p>
            <a:pPr eaLnBrk="1" hangingPunct="1">
              <a:lnSpc>
                <a:spcPct val="80000"/>
              </a:lnSpc>
            </a:pPr>
            <a:r>
              <a:rPr lang="en-US" altLang="en-US" sz="1800" b="1" dirty="0">
                <a:latin typeface="+mj-lt"/>
              </a:rPr>
              <a:t>wait();  </a:t>
            </a:r>
          </a:p>
          <a:p>
            <a:pPr eaLnBrk="1" hangingPunct="1">
              <a:lnSpc>
                <a:spcPct val="80000"/>
              </a:lnSpc>
            </a:pPr>
            <a:r>
              <a:rPr lang="en-US" altLang="en-US" sz="1800" b="1" dirty="0">
                <a:latin typeface="+mj-lt"/>
              </a:rPr>
              <a:t>} catch (</a:t>
            </a:r>
            <a:r>
              <a:rPr lang="en-US" altLang="en-US" sz="1800" b="1" dirty="0" err="1">
                <a:latin typeface="+mj-lt"/>
              </a:rPr>
              <a:t>InterruptedException</a:t>
            </a:r>
            <a:r>
              <a:rPr lang="en-US" altLang="en-US" sz="1800" b="1" dirty="0">
                <a:latin typeface="+mj-lt"/>
              </a:rPr>
              <a:t> e) { } }</a:t>
            </a:r>
          </a:p>
          <a:p>
            <a:pPr eaLnBrk="1" hangingPunct="1">
              <a:lnSpc>
                <a:spcPct val="80000"/>
              </a:lnSpc>
            </a:pPr>
            <a:r>
              <a:rPr lang="en-US" altLang="en-US" sz="1800" b="1" dirty="0">
                <a:latin typeface="+mj-lt"/>
              </a:rPr>
              <a:t>  </a:t>
            </a:r>
            <a:r>
              <a:rPr lang="en-US" altLang="en-US" sz="1800" b="1" dirty="0" err="1">
                <a:latin typeface="+mj-lt"/>
              </a:rPr>
              <a:t>this.Data</a:t>
            </a:r>
            <a:r>
              <a:rPr lang="en-US" altLang="en-US" sz="1800" b="1" dirty="0">
                <a:latin typeface="+mj-lt"/>
              </a:rPr>
              <a:t>=Data; </a:t>
            </a:r>
          </a:p>
          <a:p>
            <a:pPr eaLnBrk="1" hangingPunct="1">
              <a:lnSpc>
                <a:spcPct val="80000"/>
              </a:lnSpc>
            </a:pPr>
            <a:r>
              <a:rPr lang="en-US" altLang="en-US" sz="1800" b="1" dirty="0">
                <a:latin typeface="+mj-lt"/>
              </a:rPr>
              <a:t>Ready=true; </a:t>
            </a:r>
          </a:p>
          <a:p>
            <a:pPr eaLnBrk="1" hangingPunct="1">
              <a:lnSpc>
                <a:spcPct val="80000"/>
              </a:lnSpc>
            </a:pPr>
            <a:r>
              <a:rPr lang="en-US" altLang="en-US" sz="1800" b="1" dirty="0">
                <a:latin typeface="+mj-lt"/>
              </a:rPr>
              <a:t>notify();  </a:t>
            </a:r>
          </a:p>
          <a:p>
            <a:pPr eaLnBrk="1" hangingPunct="1">
              <a:lnSpc>
                <a:spcPct val="80000"/>
              </a:lnSpc>
            </a:pPr>
            <a:r>
              <a:rPr lang="en-US" altLang="en-US" sz="1800" b="1" dirty="0">
                <a:latin typeface="+mj-lt"/>
              </a:rPr>
              <a:t>}</a:t>
            </a:r>
            <a:endParaRPr lang="ru-RU" b="1" dirty="0">
              <a:latin typeface="+mj-lt"/>
            </a:endParaRPr>
          </a:p>
        </p:txBody>
      </p:sp>
    </p:spTree>
    <p:extLst>
      <p:ext uri="{BB962C8B-B14F-4D97-AF65-F5344CB8AC3E}">
        <p14:creationId xmlns:p14="http://schemas.microsoft.com/office/powerpoint/2010/main" val="3805334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344EC29-C7B1-4419-B4E1-3720546FBAE8}"/>
              </a:ext>
            </a:extLst>
          </p:cNvPr>
          <p:cNvSpPr>
            <a:spLocks noGrp="1"/>
          </p:cNvSpPr>
          <p:nvPr>
            <p:ph type="title"/>
          </p:nvPr>
        </p:nvSpPr>
        <p:spPr>
          <a:xfrm>
            <a:off x="2592925" y="144380"/>
            <a:ext cx="8911687" cy="519763"/>
          </a:xfrm>
        </p:spPr>
        <p:txBody>
          <a:bodyPr>
            <a:normAutofit fontScale="90000"/>
          </a:bodyPr>
          <a:lstStyle/>
          <a:p>
            <a:pPr algn="ctr"/>
            <a:r>
              <a:rPr lang="en-US" altLang="en-US" sz="3600" b="1" dirty="0" err="1"/>
              <a:t>continuare</a:t>
            </a:r>
            <a:endParaRPr lang="ru-RU" b="1" dirty="0"/>
          </a:p>
        </p:txBody>
      </p:sp>
      <p:sp>
        <p:nvSpPr>
          <p:cNvPr id="3" name="Объект 2">
            <a:extLst>
              <a:ext uri="{FF2B5EF4-FFF2-40B4-BE49-F238E27FC236}">
                <a16:creationId xmlns:a16="http://schemas.microsoft.com/office/drawing/2014/main" id="{F4452D73-8EAD-4BD9-B30D-2F2455440AE8}"/>
              </a:ext>
            </a:extLst>
          </p:cNvPr>
          <p:cNvSpPr>
            <a:spLocks noGrp="1"/>
          </p:cNvSpPr>
          <p:nvPr>
            <p:ph idx="1"/>
          </p:nvPr>
        </p:nvSpPr>
        <p:spPr>
          <a:xfrm>
            <a:off x="2589212" y="1289784"/>
            <a:ext cx="8915400" cy="5168767"/>
          </a:xfrm>
        </p:spPr>
        <p:txBody>
          <a:bodyPr/>
          <a:lstStyle/>
          <a:p>
            <a:pPr eaLnBrk="1" hangingPunct="1">
              <a:lnSpc>
                <a:spcPct val="90000"/>
              </a:lnSpc>
            </a:pPr>
            <a:r>
              <a:rPr lang="en-US" altLang="en-US" b="1" dirty="0"/>
              <a:t>public synchronized int load() { </a:t>
            </a:r>
          </a:p>
          <a:p>
            <a:pPr eaLnBrk="1" hangingPunct="1">
              <a:lnSpc>
                <a:spcPct val="90000"/>
              </a:lnSpc>
            </a:pPr>
            <a:r>
              <a:rPr lang="en-US" altLang="en-US" b="1" dirty="0"/>
              <a:t>while (!Ready) {</a:t>
            </a:r>
          </a:p>
          <a:p>
            <a:pPr eaLnBrk="1" hangingPunct="1">
              <a:lnSpc>
                <a:spcPct val="90000"/>
              </a:lnSpc>
            </a:pPr>
            <a:r>
              <a:rPr lang="en-US" altLang="en-US" b="1" dirty="0"/>
              <a:t>try {</a:t>
            </a:r>
          </a:p>
          <a:p>
            <a:pPr eaLnBrk="1" hangingPunct="1">
              <a:lnSpc>
                <a:spcPct val="90000"/>
              </a:lnSpc>
            </a:pPr>
            <a:r>
              <a:rPr lang="en-US" altLang="en-US" b="1" dirty="0"/>
              <a:t>  wait();</a:t>
            </a:r>
          </a:p>
          <a:p>
            <a:pPr eaLnBrk="1" hangingPunct="1">
              <a:lnSpc>
                <a:spcPct val="90000"/>
              </a:lnSpc>
            </a:pPr>
            <a:r>
              <a:rPr lang="en-US" altLang="en-US" b="1" dirty="0"/>
              <a:t>  } catch (</a:t>
            </a:r>
            <a:r>
              <a:rPr lang="en-US" altLang="en-US" b="1" dirty="0" err="1"/>
              <a:t>InterruptedException</a:t>
            </a:r>
            <a:r>
              <a:rPr lang="en-US" altLang="en-US" b="1" dirty="0"/>
              <a:t> e) { } }</a:t>
            </a:r>
          </a:p>
          <a:p>
            <a:pPr eaLnBrk="1" hangingPunct="1">
              <a:lnSpc>
                <a:spcPct val="90000"/>
              </a:lnSpc>
            </a:pPr>
            <a:r>
              <a:rPr lang="en-US" altLang="en-US" b="1" dirty="0"/>
              <a:t>Ready=false; </a:t>
            </a:r>
          </a:p>
          <a:p>
            <a:pPr eaLnBrk="1" hangingPunct="1">
              <a:lnSpc>
                <a:spcPct val="90000"/>
              </a:lnSpc>
            </a:pPr>
            <a:r>
              <a:rPr lang="en-US" altLang="en-US" b="1" dirty="0"/>
              <a:t>notify(); </a:t>
            </a:r>
          </a:p>
          <a:p>
            <a:pPr eaLnBrk="1" hangingPunct="1">
              <a:lnSpc>
                <a:spcPct val="90000"/>
              </a:lnSpc>
            </a:pPr>
            <a:r>
              <a:rPr lang="en-US" altLang="en-US" b="1" dirty="0"/>
              <a:t>return </a:t>
            </a:r>
            <a:r>
              <a:rPr lang="en-US" altLang="en-US" b="1" dirty="0" err="1"/>
              <a:t>this.Data</a:t>
            </a:r>
            <a:r>
              <a:rPr lang="en-US" altLang="en-US" b="1" dirty="0"/>
              <a:t>;  } } </a:t>
            </a:r>
            <a:endParaRPr lang="ru-RU" altLang="en-US" b="1" dirty="0"/>
          </a:p>
          <a:p>
            <a:endParaRPr lang="ru-RU" dirty="0"/>
          </a:p>
        </p:txBody>
      </p:sp>
    </p:spTree>
    <p:extLst>
      <p:ext uri="{BB962C8B-B14F-4D97-AF65-F5344CB8AC3E}">
        <p14:creationId xmlns:p14="http://schemas.microsoft.com/office/powerpoint/2010/main" val="2950073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395527-7093-48BE-B3DA-E21830AEFE60}"/>
              </a:ext>
            </a:extLst>
          </p:cNvPr>
          <p:cNvSpPr>
            <a:spLocks noGrp="1"/>
          </p:cNvSpPr>
          <p:nvPr>
            <p:ph type="title"/>
          </p:nvPr>
        </p:nvSpPr>
        <p:spPr>
          <a:xfrm>
            <a:off x="2592925" y="192505"/>
            <a:ext cx="8911687" cy="587141"/>
          </a:xfrm>
        </p:spPr>
        <p:txBody>
          <a:bodyPr>
            <a:normAutofit fontScale="90000"/>
          </a:bodyPr>
          <a:lstStyle/>
          <a:p>
            <a:pPr algn="ctr"/>
            <a:r>
              <a:rPr lang="ro-RO" sz="3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Sincronizarea </a:t>
            </a:r>
            <a:r>
              <a:rPr lang="ro-RO" sz="3100" dirty="0" err="1">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thread</a:t>
            </a:r>
            <a:r>
              <a:rPr lang="ro-RO" sz="3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-urilor - Semaforul</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935D4C84-6F4B-44E5-A698-026DD508D4BE}"/>
              </a:ext>
            </a:extLst>
          </p:cNvPr>
          <p:cNvSpPr>
            <a:spLocks noGrp="1"/>
          </p:cNvSpPr>
          <p:nvPr>
            <p:ph idx="1"/>
          </p:nvPr>
        </p:nvSpPr>
        <p:spPr>
          <a:xfrm>
            <a:off x="2589212" y="1135781"/>
            <a:ext cx="8915400" cy="4775441"/>
          </a:xfrm>
        </p:spPr>
        <p:txBody>
          <a:bodyPr/>
          <a:lstStyle/>
          <a:p>
            <a:pPr algn="l"/>
            <a:r>
              <a:rPr lang="ro-RO" sz="2400" b="1" i="0" dirty="0">
                <a:solidFill>
                  <a:srgbClr val="222222"/>
                </a:solidFill>
                <a:effectLst/>
                <a:latin typeface="Source Sans Pro" panose="020B0503030403020204" pitchFamily="34" charset="0"/>
              </a:rPr>
              <a:t>Ce Este </a:t>
            </a:r>
            <a:r>
              <a:rPr lang="ro-RO" sz="2400" b="1" i="0" dirty="0" err="1">
                <a:solidFill>
                  <a:srgbClr val="222222"/>
                </a:solidFill>
                <a:effectLst/>
                <a:latin typeface="Source Sans Pro" panose="020B0503030403020204" pitchFamily="34" charset="0"/>
              </a:rPr>
              <a:t>Semaphore</a:t>
            </a:r>
            <a:r>
              <a:rPr lang="ro-RO" sz="2400" b="1" i="0" dirty="0">
                <a:solidFill>
                  <a:srgbClr val="222222"/>
                </a:solidFill>
                <a:effectLst/>
                <a:latin typeface="Source Sans Pro" panose="020B0503030403020204" pitchFamily="34" charset="0"/>
              </a:rPr>
              <a:t>?</a:t>
            </a:r>
          </a:p>
          <a:p>
            <a:pPr algn="l"/>
            <a:r>
              <a:rPr lang="ro-RO" sz="2400" b="1" i="0" dirty="0" err="1">
                <a:solidFill>
                  <a:srgbClr val="222222"/>
                </a:solidFill>
                <a:effectLst/>
                <a:latin typeface="Source Sans Pro" panose="020B0503030403020204" pitchFamily="34" charset="0"/>
              </a:rPr>
              <a:t>Semaphore</a:t>
            </a:r>
            <a:r>
              <a:rPr lang="ro-RO" sz="2400" b="0" i="0" dirty="0">
                <a:solidFill>
                  <a:srgbClr val="222222"/>
                </a:solidFill>
                <a:effectLst/>
                <a:latin typeface="Source Sans Pro" panose="020B0503030403020204" pitchFamily="34" charset="0"/>
              </a:rPr>
              <a:t> este pur și simplu o variabilă care este nenegativă și partajată între fire. Un semafor este un mecanism de semnalizare, iar un fir care așteaptă pe un semafor poate fi semnalat de un alt fir. Utilizează două operații atomice, 1) Așteptați și 2) Signal pentru sincronizarea procesului.</a:t>
            </a:r>
          </a:p>
          <a:p>
            <a:pPr algn="l"/>
            <a:r>
              <a:rPr lang="ro-RO" sz="2400" b="0" i="0" dirty="0">
                <a:solidFill>
                  <a:srgbClr val="222222"/>
                </a:solidFill>
                <a:effectLst/>
                <a:latin typeface="Source Sans Pro" panose="020B0503030403020204" pitchFamily="34" charset="0"/>
              </a:rPr>
              <a:t>Un semafor fie permite sau interzice accesul la resursă, ceea ce depinde de modul în care este configurat.</a:t>
            </a:r>
          </a:p>
          <a:p>
            <a:endParaRPr lang="ru-RU" dirty="0"/>
          </a:p>
        </p:txBody>
      </p:sp>
    </p:spTree>
    <p:extLst>
      <p:ext uri="{BB962C8B-B14F-4D97-AF65-F5344CB8AC3E}">
        <p14:creationId xmlns:p14="http://schemas.microsoft.com/office/powerpoint/2010/main" val="1509966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266A5A-6214-4C3D-A032-802245E1CF48}"/>
              </a:ext>
            </a:extLst>
          </p:cNvPr>
          <p:cNvSpPr>
            <a:spLocks noGrp="1"/>
          </p:cNvSpPr>
          <p:nvPr>
            <p:ph type="title"/>
          </p:nvPr>
        </p:nvSpPr>
        <p:spPr>
          <a:xfrm>
            <a:off x="2592925" y="115504"/>
            <a:ext cx="8911687" cy="760395"/>
          </a:xfrm>
        </p:spPr>
        <p:txBody>
          <a:bodyPr>
            <a:normAutofit fontScale="90000"/>
          </a:bodyPr>
          <a:lstStyle/>
          <a:p>
            <a:r>
              <a:rPr lang="ro-RO" b="1" i="0" dirty="0">
                <a:solidFill>
                  <a:srgbClr val="222222"/>
                </a:solidFill>
                <a:effectLst/>
                <a:latin typeface="Source Sans Pro" panose="020B0503030403020204" pitchFamily="34" charset="0"/>
              </a:rPr>
              <a:t>Caracteristică </a:t>
            </a:r>
            <a:r>
              <a:rPr lang="ro-RO" b="1" i="0" dirty="0" err="1">
                <a:solidFill>
                  <a:srgbClr val="222222"/>
                </a:solidFill>
                <a:effectLst/>
                <a:latin typeface="Source Sans Pro" panose="020B0503030403020204" pitchFamily="34" charset="0"/>
              </a:rPr>
              <a:t>Semaphore</a:t>
            </a:r>
            <a:br>
              <a:rPr lang="ro-RO" b="1" i="0" dirty="0">
                <a:solidFill>
                  <a:srgbClr val="222222"/>
                </a:solidFill>
                <a:effectLst/>
                <a:latin typeface="Source Sans Pro" panose="020B0503030403020204" pitchFamily="34" charset="0"/>
              </a:rPr>
            </a:br>
            <a:endParaRPr lang="ru-RU" dirty="0"/>
          </a:p>
        </p:txBody>
      </p:sp>
      <p:sp>
        <p:nvSpPr>
          <p:cNvPr id="3" name="Объект 2">
            <a:extLst>
              <a:ext uri="{FF2B5EF4-FFF2-40B4-BE49-F238E27FC236}">
                <a16:creationId xmlns:a16="http://schemas.microsoft.com/office/drawing/2014/main" id="{891A0850-52AA-47A6-889E-AA13773B586F}"/>
              </a:ext>
            </a:extLst>
          </p:cNvPr>
          <p:cNvSpPr>
            <a:spLocks noGrp="1"/>
          </p:cNvSpPr>
          <p:nvPr>
            <p:ph idx="1"/>
          </p:nvPr>
        </p:nvSpPr>
        <p:spPr>
          <a:xfrm>
            <a:off x="2589212" y="1155032"/>
            <a:ext cx="8915400" cy="5293894"/>
          </a:xfrm>
        </p:spPr>
        <p:txBody>
          <a:bodyPr>
            <a:normAutofit/>
          </a:bodyPr>
          <a:lstStyle/>
          <a:p>
            <a:pPr algn="l"/>
            <a:r>
              <a:rPr lang="ro-RO" sz="2400" dirty="0">
                <a:solidFill>
                  <a:srgbClr val="222222"/>
                </a:solidFill>
                <a:latin typeface="Source Sans Pro" panose="020B0503030403020204" pitchFamily="34" charset="0"/>
              </a:rPr>
              <a:t>C</a:t>
            </a:r>
            <a:r>
              <a:rPr lang="ro-RO" sz="2400" b="0" i="0" dirty="0">
                <a:solidFill>
                  <a:srgbClr val="222222"/>
                </a:solidFill>
                <a:effectLst/>
                <a:latin typeface="Source Sans Pro" panose="020B0503030403020204" pitchFamily="34" charset="0"/>
              </a:rPr>
              <a:t>aracteristicele unui semafor:</a:t>
            </a:r>
          </a:p>
          <a:p>
            <a:pPr algn="l">
              <a:buFont typeface="Arial" panose="020B0604020202020204" pitchFamily="34" charset="0"/>
              <a:buChar char="•"/>
            </a:pPr>
            <a:r>
              <a:rPr lang="ro-RO" sz="2400" b="0" i="0" dirty="0">
                <a:solidFill>
                  <a:srgbClr val="222222"/>
                </a:solidFill>
                <a:effectLst/>
                <a:latin typeface="Source Sans Pro" panose="020B0503030403020204" pitchFamily="34" charset="0"/>
              </a:rPr>
              <a:t>Este un mecanism care poate fi folosit pentru a asigura sincronizarea sarcinilor.</a:t>
            </a:r>
          </a:p>
          <a:p>
            <a:pPr algn="l">
              <a:buFont typeface="Arial" panose="020B0604020202020204" pitchFamily="34" charset="0"/>
              <a:buChar char="•"/>
            </a:pPr>
            <a:endParaRPr lang="ro-RO" sz="2400" b="0" i="0" dirty="0">
              <a:solidFill>
                <a:srgbClr val="222222"/>
              </a:solidFill>
              <a:effectLst/>
              <a:latin typeface="Source Sans Pro" panose="020B0503030403020204" pitchFamily="34" charset="0"/>
            </a:endParaRPr>
          </a:p>
          <a:p>
            <a:pPr algn="l">
              <a:buFont typeface="Arial" panose="020B0604020202020204" pitchFamily="34" charset="0"/>
              <a:buChar char="•"/>
            </a:pPr>
            <a:r>
              <a:rPr lang="ro-RO" sz="2400" b="0" i="0" dirty="0">
                <a:solidFill>
                  <a:srgbClr val="222222"/>
                </a:solidFill>
                <a:effectLst/>
                <a:latin typeface="Source Sans Pro" panose="020B0503030403020204" pitchFamily="34" charset="0"/>
              </a:rPr>
              <a:t>Este un mecanism de sincronizare de nivel scăzut.</a:t>
            </a:r>
          </a:p>
          <a:p>
            <a:pPr algn="l">
              <a:buFont typeface="Arial" panose="020B0604020202020204" pitchFamily="34" charset="0"/>
              <a:buChar char="•"/>
            </a:pPr>
            <a:endParaRPr lang="ro-RO" sz="2400" b="0" i="0" dirty="0">
              <a:solidFill>
                <a:srgbClr val="222222"/>
              </a:solidFill>
              <a:effectLst/>
              <a:latin typeface="Source Sans Pro" panose="020B0503030403020204" pitchFamily="34" charset="0"/>
            </a:endParaRPr>
          </a:p>
          <a:p>
            <a:pPr algn="l">
              <a:buFont typeface="Arial" panose="020B0604020202020204" pitchFamily="34" charset="0"/>
              <a:buChar char="•"/>
            </a:pPr>
            <a:r>
              <a:rPr lang="ro-RO" sz="2400" b="0" i="0" dirty="0" err="1">
                <a:solidFill>
                  <a:srgbClr val="222222"/>
                </a:solidFill>
                <a:effectLst/>
                <a:latin typeface="Source Sans Pro" panose="020B0503030403020204" pitchFamily="34" charset="0"/>
              </a:rPr>
              <a:t>Semaphore</a:t>
            </a:r>
            <a:r>
              <a:rPr lang="ro-RO" sz="2400" b="0" i="0" dirty="0">
                <a:solidFill>
                  <a:srgbClr val="222222"/>
                </a:solidFill>
                <a:effectLst/>
                <a:latin typeface="Source Sans Pro" panose="020B0503030403020204" pitchFamily="34" charset="0"/>
              </a:rPr>
              <a:t> va păstra întotdeauna o valoare întreagă nenegativă.</a:t>
            </a:r>
          </a:p>
          <a:p>
            <a:pPr algn="l">
              <a:buFont typeface="Arial" panose="020B0604020202020204" pitchFamily="34" charset="0"/>
              <a:buChar char="•"/>
            </a:pPr>
            <a:endParaRPr lang="ro-RO" sz="2400" b="0" i="0" dirty="0">
              <a:solidFill>
                <a:srgbClr val="222222"/>
              </a:solidFill>
              <a:effectLst/>
              <a:latin typeface="Source Sans Pro" panose="020B0503030403020204" pitchFamily="34" charset="0"/>
            </a:endParaRPr>
          </a:p>
          <a:p>
            <a:pPr algn="l">
              <a:buFont typeface="Arial" panose="020B0604020202020204" pitchFamily="34" charset="0"/>
              <a:buChar char="•"/>
            </a:pPr>
            <a:r>
              <a:rPr lang="ro-RO" sz="2400" b="0" i="0" dirty="0" err="1">
                <a:solidFill>
                  <a:srgbClr val="222222"/>
                </a:solidFill>
                <a:effectLst/>
                <a:latin typeface="Source Sans Pro" panose="020B0503030403020204" pitchFamily="34" charset="0"/>
              </a:rPr>
              <a:t>Semaphore</a:t>
            </a:r>
            <a:r>
              <a:rPr lang="ro-RO" sz="2400" b="0" i="0" dirty="0">
                <a:solidFill>
                  <a:srgbClr val="222222"/>
                </a:solidFill>
                <a:effectLst/>
                <a:latin typeface="Source Sans Pro" panose="020B0503030403020204" pitchFamily="34" charset="0"/>
              </a:rPr>
              <a:t> poate fi implementat folosind operațiuni de testare și întreruperi, care ar trebui să fie executate folosind descriptori de fișiere.</a:t>
            </a:r>
          </a:p>
          <a:p>
            <a:endParaRPr lang="ru-RU" dirty="0"/>
          </a:p>
        </p:txBody>
      </p:sp>
    </p:spTree>
    <p:extLst>
      <p:ext uri="{BB962C8B-B14F-4D97-AF65-F5344CB8AC3E}">
        <p14:creationId xmlns:p14="http://schemas.microsoft.com/office/powerpoint/2010/main" val="3527360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ACA0E5F-A3EF-4B68-AD0B-FE31451D7AAA}"/>
              </a:ext>
            </a:extLst>
          </p:cNvPr>
          <p:cNvSpPr>
            <a:spLocks noGrp="1"/>
          </p:cNvSpPr>
          <p:nvPr>
            <p:ph type="title"/>
          </p:nvPr>
        </p:nvSpPr>
        <p:spPr>
          <a:xfrm>
            <a:off x="2592925" y="231006"/>
            <a:ext cx="8911687" cy="644893"/>
          </a:xfrm>
        </p:spPr>
        <p:txBody>
          <a:bodyPr>
            <a:normAutofit fontScale="90000"/>
          </a:bodyPr>
          <a:lstStyle/>
          <a:p>
            <a:pPr algn="ctr"/>
            <a:r>
              <a:rPr lang="ro-RO" b="1" i="0" dirty="0">
                <a:solidFill>
                  <a:srgbClr val="222222"/>
                </a:solidFill>
                <a:effectLst/>
                <a:latin typeface="Source Sans Pro" panose="020B0503030403020204" pitchFamily="34" charset="0"/>
              </a:rPr>
              <a:t>Tipuri de Semafoare</a:t>
            </a:r>
            <a:br>
              <a:rPr lang="ro-RO" b="1" i="0" dirty="0">
                <a:solidFill>
                  <a:srgbClr val="222222"/>
                </a:solidFill>
                <a:effectLst/>
                <a:latin typeface="Source Sans Pro" panose="020B0503030403020204" pitchFamily="34" charset="0"/>
              </a:rPr>
            </a:br>
            <a:endParaRPr lang="ru-RU" dirty="0"/>
          </a:p>
        </p:txBody>
      </p:sp>
      <p:sp>
        <p:nvSpPr>
          <p:cNvPr id="3" name="Объект 2">
            <a:extLst>
              <a:ext uri="{FF2B5EF4-FFF2-40B4-BE49-F238E27FC236}">
                <a16:creationId xmlns:a16="http://schemas.microsoft.com/office/drawing/2014/main" id="{EB50121C-33EA-488F-BCE0-317315AA3437}"/>
              </a:ext>
            </a:extLst>
          </p:cNvPr>
          <p:cNvSpPr>
            <a:spLocks noGrp="1"/>
          </p:cNvSpPr>
          <p:nvPr>
            <p:ph idx="1"/>
          </p:nvPr>
        </p:nvSpPr>
        <p:spPr>
          <a:xfrm>
            <a:off x="2589212" y="1087655"/>
            <a:ext cx="8915400" cy="4823567"/>
          </a:xfrm>
        </p:spPr>
        <p:txBody>
          <a:bodyPr/>
          <a:lstStyle/>
          <a:p>
            <a:pPr algn="l">
              <a:buFont typeface="Arial" panose="020B0604020202020204" pitchFamily="34" charset="0"/>
              <a:buChar char="•"/>
            </a:pPr>
            <a:r>
              <a:rPr lang="ro-RO" sz="2400" b="1" i="0" dirty="0">
                <a:solidFill>
                  <a:srgbClr val="222222"/>
                </a:solidFill>
                <a:effectLst/>
                <a:latin typeface="Source Sans Pro" panose="020B0503030403020204" pitchFamily="34" charset="0"/>
              </a:rPr>
              <a:t>Semafor Numeric</a:t>
            </a:r>
          </a:p>
          <a:p>
            <a:pPr algn="l">
              <a:buFont typeface="Arial" panose="020B0604020202020204" pitchFamily="34" charset="0"/>
              <a:buChar char="•"/>
            </a:pPr>
            <a:r>
              <a:rPr lang="ro-RO" sz="2400" b="1" i="0" dirty="0">
                <a:solidFill>
                  <a:srgbClr val="222222"/>
                </a:solidFill>
                <a:effectLst/>
                <a:latin typeface="Source Sans Pro" panose="020B0503030403020204" pitchFamily="34" charset="0"/>
              </a:rPr>
              <a:t>Semafor Binar.</a:t>
            </a:r>
          </a:p>
          <a:p>
            <a:endParaRPr lang="ru-RU" dirty="0"/>
          </a:p>
        </p:txBody>
      </p:sp>
    </p:spTree>
    <p:extLst>
      <p:ext uri="{BB962C8B-B14F-4D97-AF65-F5344CB8AC3E}">
        <p14:creationId xmlns:p14="http://schemas.microsoft.com/office/powerpoint/2010/main" val="3123214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3D57EF-AA84-4421-AD50-E85EA2BC9A33}"/>
              </a:ext>
            </a:extLst>
          </p:cNvPr>
          <p:cNvSpPr>
            <a:spLocks noGrp="1"/>
          </p:cNvSpPr>
          <p:nvPr>
            <p:ph type="title"/>
          </p:nvPr>
        </p:nvSpPr>
        <p:spPr>
          <a:xfrm>
            <a:off x="2592925" y="182880"/>
            <a:ext cx="8911687" cy="587141"/>
          </a:xfrm>
        </p:spPr>
        <p:txBody>
          <a:bodyPr>
            <a:normAutofit fontScale="90000"/>
          </a:bodyPr>
          <a:lstStyle/>
          <a:p>
            <a:pPr algn="ctr"/>
            <a:r>
              <a:rPr lang="ro-RO" sz="3600" b="1" i="0" dirty="0">
                <a:solidFill>
                  <a:srgbClr val="222222"/>
                </a:solidFill>
                <a:effectLst/>
                <a:latin typeface="Source Sans Pro" panose="020B0503030403020204" pitchFamily="34" charset="0"/>
              </a:rPr>
              <a:t>Semafor Numeric</a:t>
            </a:r>
            <a:br>
              <a:rPr lang="ro-RO" sz="3600" b="1" i="0" dirty="0">
                <a:solidFill>
                  <a:srgbClr val="222222"/>
                </a:solidFill>
                <a:effectLst/>
                <a:latin typeface="Source Sans Pro" panose="020B0503030403020204" pitchFamily="34" charset="0"/>
              </a:rPr>
            </a:br>
            <a:endParaRPr lang="ru-RU" dirty="0"/>
          </a:p>
        </p:txBody>
      </p:sp>
      <p:sp>
        <p:nvSpPr>
          <p:cNvPr id="3" name="Объект 2">
            <a:extLst>
              <a:ext uri="{FF2B5EF4-FFF2-40B4-BE49-F238E27FC236}">
                <a16:creationId xmlns:a16="http://schemas.microsoft.com/office/drawing/2014/main" id="{072750A0-4037-460B-8867-50CFA92B55A6}"/>
              </a:ext>
            </a:extLst>
          </p:cNvPr>
          <p:cNvSpPr>
            <a:spLocks noGrp="1"/>
          </p:cNvSpPr>
          <p:nvPr>
            <p:ph idx="1"/>
          </p:nvPr>
        </p:nvSpPr>
        <p:spPr>
          <a:xfrm>
            <a:off x="2589212" y="943276"/>
            <a:ext cx="8915400" cy="5731844"/>
          </a:xfrm>
        </p:spPr>
        <p:txBody>
          <a:bodyPr/>
          <a:lstStyle/>
          <a:p>
            <a:r>
              <a:rPr lang="ro-RO" b="0" i="0" dirty="0">
                <a:solidFill>
                  <a:srgbClr val="222222"/>
                </a:solidFill>
                <a:effectLst/>
                <a:latin typeface="Source Sans Pro" panose="020B0503030403020204" pitchFamily="34" charset="0"/>
              </a:rPr>
              <a:t>Acest tip de Semafoare folosește un numărător care ajută sarcina să fie achiziționată sau eliberată de mai multe ori. Dacă numărul inițial = 0, semaforul  numeric trece în starea indisponibilă.</a:t>
            </a:r>
          </a:p>
          <a:p>
            <a:endParaRPr lang="ro-RO" dirty="0"/>
          </a:p>
          <a:p>
            <a:endParaRPr lang="ro-RO" dirty="0"/>
          </a:p>
          <a:p>
            <a:endParaRPr lang="ro-RO" dirty="0"/>
          </a:p>
          <a:p>
            <a:endParaRPr lang="ro-RO" dirty="0"/>
          </a:p>
          <a:p>
            <a:endParaRPr lang="ro-RO" dirty="0"/>
          </a:p>
          <a:p>
            <a:endParaRPr lang="ro-RO" dirty="0"/>
          </a:p>
          <a:p>
            <a:endParaRPr lang="ro-RO" dirty="0"/>
          </a:p>
          <a:p>
            <a:endParaRPr lang="ro-RO" dirty="0"/>
          </a:p>
          <a:p>
            <a:endParaRPr lang="ro-RO" dirty="0"/>
          </a:p>
          <a:p>
            <a:r>
              <a:rPr lang="ro-RO" dirty="0">
                <a:solidFill>
                  <a:srgbClr val="222222"/>
                </a:solidFill>
                <a:latin typeface="Source Sans Pro" panose="020B0503030403020204" pitchFamily="34" charset="0"/>
              </a:rPr>
              <a:t>D</a:t>
            </a:r>
            <a:r>
              <a:rPr lang="ro-RO" b="0" i="0" dirty="0">
                <a:solidFill>
                  <a:srgbClr val="222222"/>
                </a:solidFill>
                <a:effectLst/>
                <a:latin typeface="Source Sans Pro" panose="020B0503030403020204" pitchFamily="34" charset="0"/>
              </a:rPr>
              <a:t>acă numărul este &gt; 0, semaforul este  în starea disponibilă, iar valoare pe care o are este egal cu numărul său.</a:t>
            </a:r>
            <a:endParaRPr lang="ru-RU" dirty="0"/>
          </a:p>
        </p:txBody>
      </p:sp>
      <p:pic>
        <p:nvPicPr>
          <p:cNvPr id="4" name="Рисунок 3">
            <a:extLst>
              <a:ext uri="{FF2B5EF4-FFF2-40B4-BE49-F238E27FC236}">
                <a16:creationId xmlns:a16="http://schemas.microsoft.com/office/drawing/2014/main" id="{F67BDD50-0531-485E-B30E-D1741A4B1264}"/>
              </a:ext>
            </a:extLst>
          </p:cNvPr>
          <p:cNvPicPr>
            <a:picLocks noChangeAspect="1"/>
          </p:cNvPicPr>
          <p:nvPr/>
        </p:nvPicPr>
        <p:blipFill>
          <a:blip r:embed="rId2"/>
          <a:stretch>
            <a:fillRect/>
          </a:stretch>
        </p:blipFill>
        <p:spPr>
          <a:xfrm>
            <a:off x="2955406" y="1952274"/>
            <a:ext cx="7705725" cy="3283870"/>
          </a:xfrm>
          <a:prstGeom prst="rect">
            <a:avLst/>
          </a:prstGeom>
        </p:spPr>
      </p:pic>
    </p:spTree>
    <p:extLst>
      <p:ext uri="{BB962C8B-B14F-4D97-AF65-F5344CB8AC3E}">
        <p14:creationId xmlns:p14="http://schemas.microsoft.com/office/powerpoint/2010/main" val="1942651220"/>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213</TotalTime>
  <Words>2017</Words>
  <Application>Microsoft Office PowerPoint</Application>
  <PresentationFormat>Widescreen</PresentationFormat>
  <Paragraphs>179</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Century Gothic</vt:lpstr>
      <vt:lpstr>Courier New</vt:lpstr>
      <vt:lpstr>JetBrains Mono</vt:lpstr>
      <vt:lpstr>Source Sans Pro</vt:lpstr>
      <vt:lpstr>Verdana</vt:lpstr>
      <vt:lpstr>Wingdings 3</vt:lpstr>
      <vt:lpstr>Легкий дым</vt:lpstr>
      <vt:lpstr>Sincronizarea firelor de execuție cu metodele  wait() și notify()</vt:lpstr>
      <vt:lpstr>Metodele wait() și notify()</vt:lpstr>
      <vt:lpstr>continuare</vt:lpstr>
      <vt:lpstr>Exemplu</vt:lpstr>
      <vt:lpstr>continuare</vt:lpstr>
      <vt:lpstr>Sincronizarea thread-urilor - Semaforul </vt:lpstr>
      <vt:lpstr>Caracteristică Semaphore </vt:lpstr>
      <vt:lpstr>Tipuri de Semafoare </vt:lpstr>
      <vt:lpstr>Semafor Numeric </vt:lpstr>
      <vt:lpstr>Semafor Binar. </vt:lpstr>
      <vt:lpstr>Realizare semafor</vt:lpstr>
      <vt:lpstr>Exemplu</vt:lpstr>
      <vt:lpstr>continuare</vt:lpstr>
      <vt:lpstr>Race conditions - bariera </vt:lpstr>
      <vt:lpstr>Exemplu</vt:lpstr>
      <vt:lpstr>continuare</vt:lpstr>
      <vt:lpstr>Exemplu cu mai multe thread-uri</vt:lpstr>
      <vt:lpstr>continuare</vt:lpstr>
      <vt:lpstr>Exemplu producător consumator</vt:lpstr>
      <vt:lpstr>continuare</vt:lpstr>
      <vt:lpstr>continuare</vt:lpstr>
      <vt:lpstr>continuare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Sincronizarea firelor de execuție cu metodele  wait() și notify()</dc:title>
  <dc:creator>Lilia Rotaru</dc:creator>
  <cp:lastModifiedBy>Rotaru Lilia</cp:lastModifiedBy>
  <cp:revision>2</cp:revision>
  <dcterms:created xsi:type="dcterms:W3CDTF">2024-11-07T17:30:49Z</dcterms:created>
  <dcterms:modified xsi:type="dcterms:W3CDTF">2024-11-15T13:10:43Z</dcterms:modified>
</cp:coreProperties>
</file>