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8" r:id="rId7"/>
    <p:sldId id="269" r:id="rId8"/>
    <p:sldId id="270" r:id="rId9"/>
    <p:sldId id="271" r:id="rId10"/>
    <p:sldId id="272" r:id="rId11"/>
    <p:sldId id="260" r:id="rId12"/>
    <p:sldId id="261" r:id="rId13"/>
    <p:sldId id="274" r:id="rId14"/>
    <p:sldId id="262" r:id="rId15"/>
    <p:sldId id="275" r:id="rId16"/>
    <p:sldId id="263" r:id="rId17"/>
    <p:sldId id="26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o-RO" dirty="0" smtClean="0"/>
              <a:t>FUNCȚII VBA </a:t>
            </a:r>
            <a:endParaRPr lang="en-GB" dirty="0"/>
          </a:p>
        </p:txBody>
      </p:sp>
      <p:sp>
        <p:nvSpPr>
          <p:cNvPr id="3" name="Подзаголовок 2"/>
          <p:cNvSpPr>
            <a:spLocks noGrp="1"/>
          </p:cNvSpPr>
          <p:nvPr>
            <p:ph type="subTitle" idx="1"/>
          </p:nvPr>
        </p:nvSpPr>
        <p:spPr/>
        <p:txBody>
          <a:bodyPr/>
          <a:lstStyle/>
          <a:p>
            <a:r>
              <a:rPr lang="ro-RO" dirty="0" smtClean="0"/>
              <a:t>DEFINITE DE UTILIZATOR</a:t>
            </a:r>
            <a:endParaRPr lang="en-GB" dirty="0"/>
          </a:p>
        </p:txBody>
      </p:sp>
      <p:sp>
        <p:nvSpPr>
          <p:cNvPr id="6" name="TextBox 5"/>
          <p:cNvSpPr txBox="1"/>
          <p:nvPr/>
        </p:nvSpPr>
        <p:spPr>
          <a:xfrm>
            <a:off x="8203474" y="5077097"/>
            <a:ext cx="39101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dirty="0" smtClean="0"/>
              <a:t>Efectuat</a:t>
            </a:r>
            <a:r>
              <a:rPr lang="en-GB" dirty="0" smtClean="0"/>
              <a:t>: Dicusar Mariana</a:t>
            </a:r>
            <a:br>
              <a:rPr lang="en-GB" dirty="0" smtClean="0"/>
            </a:br>
            <a:r>
              <a:rPr lang="en-GB" dirty="0" smtClean="0"/>
              <a:t>                </a:t>
            </a:r>
            <a:r>
              <a:rPr lang="en-GB" dirty="0" err="1" smtClean="0"/>
              <a:t>Groza</a:t>
            </a:r>
            <a:r>
              <a:rPr lang="en-GB" dirty="0" smtClean="0"/>
              <a:t> Anna, gr. MI-201</a:t>
            </a:r>
            <a:br>
              <a:rPr lang="en-GB" dirty="0" smtClean="0"/>
            </a:br>
            <a:r>
              <a:rPr lang="ro-RO" dirty="0" smtClean="0"/>
              <a:t>Coordonator</a:t>
            </a:r>
            <a:r>
              <a:rPr lang="en-GB" dirty="0" smtClean="0"/>
              <a:t>: </a:t>
            </a:r>
            <a:r>
              <a:rPr lang="en-GB" dirty="0" err="1" smtClean="0"/>
              <a:t>Marusic</a:t>
            </a:r>
            <a:r>
              <a:rPr lang="en-GB" dirty="0" smtClean="0"/>
              <a:t> Galina, conf. </a:t>
            </a:r>
            <a:r>
              <a:rPr lang="en-GB" dirty="0" err="1" smtClean="0"/>
              <a:t>univ.</a:t>
            </a:r>
            <a:r>
              <a:rPr lang="en-GB" dirty="0" smtClean="0"/>
              <a:t>, dr.</a:t>
            </a:r>
            <a:endParaRPr lang="en-GB"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057" y="0"/>
            <a:ext cx="4973956" cy="1525346"/>
          </a:xfrm>
          <a:prstGeom prst="rect">
            <a:avLst/>
          </a:prstGeom>
        </p:spPr>
      </p:pic>
    </p:spTree>
    <p:extLst>
      <p:ext uri="{BB962C8B-B14F-4D97-AF65-F5344CB8AC3E}">
        <p14:creationId xmlns:p14="http://schemas.microsoft.com/office/powerpoint/2010/main" val="249833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Rezultat</a:t>
            </a:r>
            <a:endParaRPr lang="en-GB"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659" y="2968328"/>
            <a:ext cx="6623385" cy="2973346"/>
          </a:xfrm>
        </p:spPr>
      </p:pic>
    </p:spTree>
    <p:extLst>
      <p:ext uri="{BB962C8B-B14F-4D97-AF65-F5344CB8AC3E}">
        <p14:creationId xmlns:p14="http://schemas.microsoft.com/office/powerpoint/2010/main" val="1062401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t>Exemplu</a:t>
            </a:r>
            <a:r>
              <a:rPr lang="en-GB" dirty="0" smtClean="0"/>
              <a:t> 1</a:t>
            </a:r>
            <a:r>
              <a:rPr lang="ro-RO" dirty="0" smtClean="0"/>
              <a:t>. </a:t>
            </a:r>
            <a:r>
              <a:rPr lang="en-GB" dirty="0" smtClean="0"/>
              <a:t>//</a:t>
            </a:r>
            <a:r>
              <a:rPr lang="ro-RO" dirty="0" smtClean="0"/>
              <a:t>Calcularea sumei numerelor pare dintr-un interval selectat aleator</a:t>
            </a:r>
            <a:endParaRPr lang="en-GB" dirty="0"/>
          </a:p>
        </p:txBody>
      </p:sp>
      <p:sp>
        <p:nvSpPr>
          <p:cNvPr id="3" name="Объект 2"/>
          <p:cNvSpPr>
            <a:spLocks noGrp="1"/>
          </p:cNvSpPr>
          <p:nvPr>
            <p:ph idx="1"/>
          </p:nvPr>
        </p:nvSpPr>
        <p:spPr/>
        <p:txBody>
          <a:bodyPr/>
          <a:lstStyle/>
          <a:p>
            <a:pPr marL="0" indent="0">
              <a:buNone/>
            </a:pPr>
            <a:r>
              <a:rPr lang="en-GB" dirty="0"/>
              <a:t>Function SUMEVENNUMBERS(</a:t>
            </a:r>
            <a:r>
              <a:rPr lang="en-GB" dirty="0" err="1"/>
              <a:t>rng</a:t>
            </a:r>
            <a:r>
              <a:rPr lang="en-GB" dirty="0"/>
              <a:t> As Range)</a:t>
            </a:r>
            <a:br>
              <a:rPr lang="en-GB" dirty="0"/>
            </a:br>
            <a:r>
              <a:rPr lang="en-GB" dirty="0"/>
              <a:t>Dim cell As Range</a:t>
            </a:r>
            <a:br>
              <a:rPr lang="en-GB" dirty="0"/>
            </a:br>
            <a:r>
              <a:rPr lang="en-GB" dirty="0"/>
              <a:t>For Each cell In </a:t>
            </a:r>
            <a:r>
              <a:rPr lang="en-GB" dirty="0" err="1"/>
              <a:t>rng</a:t>
            </a:r>
            <a:r>
              <a:rPr lang="en-GB" dirty="0"/>
              <a:t/>
            </a:r>
            <a:br>
              <a:rPr lang="en-GB" dirty="0"/>
            </a:br>
            <a:r>
              <a:rPr lang="en-GB" dirty="0"/>
              <a:t>If </a:t>
            </a:r>
            <a:r>
              <a:rPr lang="en-GB" dirty="0" err="1"/>
              <a:t>cell.Value</a:t>
            </a:r>
            <a:r>
              <a:rPr lang="en-GB" dirty="0"/>
              <a:t> Mod 2 = 0 Then</a:t>
            </a:r>
            <a:br>
              <a:rPr lang="en-GB" dirty="0"/>
            </a:br>
            <a:r>
              <a:rPr lang="en-GB" dirty="0"/>
              <a:t>SUMEVENNUMBERS = SUMEVENNUMBERS + </a:t>
            </a:r>
            <a:r>
              <a:rPr lang="en-GB" dirty="0" err="1"/>
              <a:t>cell.Value</a:t>
            </a:r>
            <a:r>
              <a:rPr lang="en-GB" dirty="0"/>
              <a:t/>
            </a:r>
            <a:br>
              <a:rPr lang="en-GB" dirty="0"/>
            </a:br>
            <a:r>
              <a:rPr lang="en-GB" dirty="0"/>
              <a:t>End If</a:t>
            </a:r>
            <a:br>
              <a:rPr lang="en-GB" dirty="0"/>
            </a:br>
            <a:endParaRPr lang="en-GB" dirty="0"/>
          </a:p>
          <a:p>
            <a:pPr marL="0" indent="0">
              <a:buNone/>
            </a:pPr>
            <a:r>
              <a:rPr lang="en-GB" dirty="0"/>
              <a:t>Next cell</a:t>
            </a:r>
            <a:br>
              <a:rPr lang="en-GB" dirty="0"/>
            </a:br>
            <a:r>
              <a:rPr lang="en-GB" dirty="0"/>
              <a:t>End Function</a:t>
            </a:r>
          </a:p>
        </p:txBody>
      </p:sp>
    </p:spTree>
    <p:extLst>
      <p:ext uri="{BB962C8B-B14F-4D97-AF65-F5344CB8AC3E}">
        <p14:creationId xmlns:p14="http://schemas.microsoft.com/office/powerpoint/2010/main" val="3491865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err="1" smtClean="0"/>
              <a:t>Exemplu</a:t>
            </a:r>
            <a:r>
              <a:rPr lang="en-GB" dirty="0" smtClean="0"/>
              <a:t> 1. </a:t>
            </a:r>
            <a:r>
              <a:rPr lang="en-GB" dirty="0" err="1" smtClean="0"/>
              <a:t>rezultat</a:t>
            </a:r>
            <a:endParaRPr lang="en-GB"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98" y="1009559"/>
            <a:ext cx="5423862" cy="4463777"/>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12148"/>
          <a:stretch/>
        </p:blipFill>
        <p:spPr>
          <a:xfrm>
            <a:off x="5995851" y="2173901"/>
            <a:ext cx="5238205" cy="4332740"/>
          </a:xfrm>
          <a:prstGeom prst="rect">
            <a:avLst/>
          </a:prstGeom>
        </p:spPr>
      </p:pic>
    </p:spTree>
    <p:extLst>
      <p:ext uri="{BB962C8B-B14F-4D97-AF65-F5344CB8AC3E}">
        <p14:creationId xmlns:p14="http://schemas.microsoft.com/office/powerpoint/2010/main" val="48256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97280"/>
            <a:ext cx="10820400" cy="5121405"/>
          </a:xfrm>
        </p:spPr>
        <p:txBody>
          <a:bodyPr>
            <a:normAutofit/>
          </a:bodyPr>
          <a:lstStyle/>
          <a:p>
            <a:pPr marL="0" indent="0">
              <a:buNone/>
            </a:pPr>
            <a:r>
              <a:rPr lang="ro-RO" dirty="0"/>
              <a:t>Pentru intelegerea procesului de definire a unei functii proprii, furnizam urmatorul exemplu: </a:t>
            </a:r>
            <a:endParaRPr lang="en-US" dirty="0" smtClean="0"/>
          </a:p>
          <a:p>
            <a:pPr marL="0" indent="0">
              <a:buNone/>
            </a:pPr>
            <a:r>
              <a:rPr lang="en-US" dirty="0" smtClean="0"/>
              <a:t>S</a:t>
            </a:r>
            <a:r>
              <a:rPr lang="ro-RO" dirty="0" smtClean="0"/>
              <a:t>ă </a:t>
            </a:r>
            <a:r>
              <a:rPr lang="ro-RO" dirty="0"/>
              <a:t>se defineasca o functie numita </a:t>
            </a:r>
            <a:r>
              <a:rPr lang="ro-RO" i="1" dirty="0"/>
              <a:t>Spor</a:t>
            </a:r>
            <a:r>
              <a:rPr lang="ro-RO" dirty="0"/>
              <a:t>, care pe baza salariului si a vechimii unui angajat, </a:t>
            </a:r>
            <a:r>
              <a:rPr lang="ro-RO" dirty="0" smtClean="0"/>
              <a:t>să </a:t>
            </a:r>
            <a:r>
              <a:rPr lang="ro-RO" dirty="0"/>
              <a:t>calculeze sporul de vechime ce i se cuvine. Se stie ca algoritmul de calculare a sporului de vechime este urmatorul:</a:t>
            </a:r>
          </a:p>
          <a:p>
            <a:pPr marL="0" indent="0">
              <a:buNone/>
            </a:pPr>
            <a:r>
              <a:rPr lang="ro-RO" dirty="0"/>
              <a:t>- pentru o vechime sub 3 ani nu se acorda spor;</a:t>
            </a:r>
          </a:p>
          <a:p>
            <a:pPr marL="0" indent="0">
              <a:buNone/>
            </a:pPr>
            <a:r>
              <a:rPr lang="ro-RO" dirty="0"/>
              <a:t>- pentru o vechime intre 3 si 5 ani sporul reprezinta 5% din salariu;</a:t>
            </a:r>
          </a:p>
          <a:p>
            <a:pPr marL="0" indent="0">
              <a:buNone/>
            </a:pPr>
            <a:r>
              <a:rPr lang="ro-RO" dirty="0" smtClean="0"/>
              <a:t>- </a:t>
            </a:r>
            <a:r>
              <a:rPr lang="ro-RO" dirty="0"/>
              <a:t>pentru o vechime intre 5 si 10 ani sporul este de 10% din salariu;</a:t>
            </a:r>
          </a:p>
          <a:p>
            <a:pPr marL="0" indent="0">
              <a:buNone/>
            </a:pPr>
            <a:r>
              <a:rPr lang="ro-RO" dirty="0"/>
              <a:t>- pentru o vechime intre 10 si 15 ani sporul este 15% din salariu;</a:t>
            </a:r>
          </a:p>
          <a:p>
            <a:pPr marL="0" indent="0">
              <a:buNone/>
            </a:pPr>
            <a:r>
              <a:rPr lang="ro-RO" dirty="0"/>
              <a:t>- pentru o vechime &gt; 15 ani sporul este 20% din salariu.</a:t>
            </a:r>
          </a:p>
          <a:p>
            <a:pPr marL="0" indent="0">
              <a:buNone/>
            </a:pPr>
            <a:r>
              <a:rPr lang="ro-RO" dirty="0"/>
              <a:t>Urmand procedeul prezentat anterior, vom obtine foaia </a:t>
            </a:r>
            <a:r>
              <a:rPr lang="ro-RO" b="1" dirty="0"/>
              <a:t>Module</a:t>
            </a:r>
            <a:r>
              <a:rPr lang="ro-RO" dirty="0"/>
              <a:t> </a:t>
            </a:r>
            <a:endParaRPr lang="ru-RU" dirty="0"/>
          </a:p>
        </p:txBody>
      </p:sp>
    </p:spTree>
    <p:extLst>
      <p:ext uri="{BB962C8B-B14F-4D97-AF65-F5344CB8AC3E}">
        <p14:creationId xmlns:p14="http://schemas.microsoft.com/office/powerpoint/2010/main" val="1153684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006" y="1297577"/>
            <a:ext cx="11601994" cy="4836200"/>
          </a:xfrm>
        </p:spPr>
        <p:txBody>
          <a:bodyPr>
            <a:normAutofit fontScale="85000" lnSpcReduction="20000"/>
          </a:bodyPr>
          <a:lstStyle/>
          <a:p>
            <a:pPr marL="0" indent="0">
              <a:buNone/>
            </a:pPr>
            <a:r>
              <a:rPr lang="en-GB" dirty="0"/>
              <a:t>Function </a:t>
            </a:r>
            <a:r>
              <a:rPr lang="en-GB" dirty="0" err="1"/>
              <a:t>Spor</a:t>
            </a:r>
            <a:r>
              <a:rPr lang="en-GB" dirty="0"/>
              <a:t>(</a:t>
            </a:r>
            <a:r>
              <a:rPr lang="en-GB" dirty="0" err="1"/>
              <a:t>Vechime</a:t>
            </a:r>
            <a:r>
              <a:rPr lang="en-GB" dirty="0"/>
              <a:t>, </a:t>
            </a:r>
            <a:r>
              <a:rPr lang="en-GB" dirty="0" err="1"/>
              <a:t>Salariu</a:t>
            </a:r>
            <a:r>
              <a:rPr lang="en-GB" dirty="0"/>
              <a:t>)</a:t>
            </a:r>
            <a:br>
              <a:rPr lang="en-GB" dirty="0"/>
            </a:br>
            <a:r>
              <a:rPr lang="en-GB" dirty="0"/>
              <a:t>If </a:t>
            </a:r>
            <a:r>
              <a:rPr lang="en-GB" dirty="0" err="1"/>
              <a:t>Vechime</a:t>
            </a:r>
            <a:r>
              <a:rPr lang="en-GB" dirty="0"/>
              <a:t> &lt; 3 Then</a:t>
            </a:r>
            <a:br>
              <a:rPr lang="en-GB" dirty="0"/>
            </a:br>
            <a:r>
              <a:rPr lang="en-GB" dirty="0" err="1"/>
              <a:t>Spor</a:t>
            </a:r>
            <a:r>
              <a:rPr lang="en-GB" dirty="0"/>
              <a:t> = 0</a:t>
            </a:r>
            <a:br>
              <a:rPr lang="en-GB" dirty="0"/>
            </a:br>
            <a:r>
              <a:rPr lang="en-GB" dirty="0"/>
              <a:t>Else</a:t>
            </a:r>
            <a:br>
              <a:rPr lang="en-GB" dirty="0"/>
            </a:br>
            <a:r>
              <a:rPr lang="en-GB" dirty="0"/>
              <a:t>If </a:t>
            </a:r>
            <a:r>
              <a:rPr lang="en-GB" dirty="0" err="1"/>
              <a:t>Vechime</a:t>
            </a:r>
            <a:r>
              <a:rPr lang="en-GB" dirty="0"/>
              <a:t> &gt;= 3 And </a:t>
            </a:r>
            <a:r>
              <a:rPr lang="en-GB" dirty="0" err="1"/>
              <a:t>Vechime</a:t>
            </a:r>
            <a:r>
              <a:rPr lang="en-GB" dirty="0"/>
              <a:t> &lt; 5 Then</a:t>
            </a:r>
            <a:br>
              <a:rPr lang="en-GB" dirty="0"/>
            </a:br>
            <a:r>
              <a:rPr lang="en-GB" dirty="0" err="1"/>
              <a:t>Spor</a:t>
            </a:r>
            <a:r>
              <a:rPr lang="en-GB" dirty="0"/>
              <a:t> = 0.05 * </a:t>
            </a:r>
            <a:r>
              <a:rPr lang="en-GB" dirty="0" err="1"/>
              <a:t>Salariu</a:t>
            </a:r>
            <a:r>
              <a:rPr lang="en-GB" dirty="0"/>
              <a:t/>
            </a:r>
            <a:br>
              <a:rPr lang="en-GB" dirty="0"/>
            </a:br>
            <a:r>
              <a:rPr lang="en-GB" dirty="0"/>
              <a:t>Else</a:t>
            </a:r>
            <a:br>
              <a:rPr lang="en-GB" dirty="0"/>
            </a:br>
            <a:r>
              <a:rPr lang="en-GB" dirty="0"/>
              <a:t>If </a:t>
            </a:r>
            <a:r>
              <a:rPr lang="en-GB" dirty="0" err="1"/>
              <a:t>Vechime</a:t>
            </a:r>
            <a:r>
              <a:rPr lang="en-GB" dirty="0"/>
              <a:t> &gt;= 5 And </a:t>
            </a:r>
            <a:r>
              <a:rPr lang="en-GB" dirty="0" err="1"/>
              <a:t>Vechime</a:t>
            </a:r>
            <a:r>
              <a:rPr lang="en-GB" dirty="0"/>
              <a:t> &lt; 10 Then</a:t>
            </a:r>
            <a:br>
              <a:rPr lang="en-GB" dirty="0"/>
            </a:br>
            <a:r>
              <a:rPr lang="en-GB" dirty="0" err="1"/>
              <a:t>Spor</a:t>
            </a:r>
            <a:r>
              <a:rPr lang="en-GB" dirty="0"/>
              <a:t> = 0.1 * </a:t>
            </a:r>
            <a:r>
              <a:rPr lang="en-GB" dirty="0" err="1"/>
              <a:t>Salariu</a:t>
            </a:r>
            <a:r>
              <a:rPr lang="en-GB" dirty="0"/>
              <a:t/>
            </a:r>
            <a:br>
              <a:rPr lang="en-GB" dirty="0"/>
            </a:br>
            <a:r>
              <a:rPr lang="en-GB" dirty="0"/>
              <a:t>Else</a:t>
            </a:r>
            <a:br>
              <a:rPr lang="en-GB" dirty="0"/>
            </a:br>
            <a:r>
              <a:rPr lang="en-GB" dirty="0"/>
              <a:t>If </a:t>
            </a:r>
            <a:r>
              <a:rPr lang="en-GB" dirty="0" err="1"/>
              <a:t>Vechime</a:t>
            </a:r>
            <a:r>
              <a:rPr lang="en-GB" dirty="0"/>
              <a:t> &gt;= 10 And </a:t>
            </a:r>
            <a:r>
              <a:rPr lang="en-GB" dirty="0" err="1"/>
              <a:t>Vechime</a:t>
            </a:r>
            <a:r>
              <a:rPr lang="en-GB" dirty="0"/>
              <a:t> &lt; 15 Then</a:t>
            </a:r>
            <a:br>
              <a:rPr lang="en-GB" dirty="0"/>
            </a:br>
            <a:r>
              <a:rPr lang="en-GB" dirty="0" err="1"/>
              <a:t>Spor</a:t>
            </a:r>
            <a:r>
              <a:rPr lang="en-GB" dirty="0"/>
              <a:t> = 0.15 * </a:t>
            </a:r>
            <a:r>
              <a:rPr lang="en-GB" dirty="0" err="1"/>
              <a:t>Salariu</a:t>
            </a:r>
            <a:r>
              <a:rPr lang="en-GB" dirty="0"/>
              <a:t/>
            </a:r>
            <a:br>
              <a:rPr lang="en-GB" dirty="0"/>
            </a:br>
            <a:r>
              <a:rPr lang="en-GB" dirty="0"/>
              <a:t>Else</a:t>
            </a:r>
            <a:br>
              <a:rPr lang="en-GB" dirty="0"/>
            </a:br>
            <a:r>
              <a:rPr lang="en-GB" dirty="0" err="1"/>
              <a:t>Spor</a:t>
            </a:r>
            <a:r>
              <a:rPr lang="en-GB" dirty="0"/>
              <a:t> = 0.2 * </a:t>
            </a:r>
            <a:r>
              <a:rPr lang="en-GB" dirty="0" err="1"/>
              <a:t>Salariu</a:t>
            </a:r>
            <a:r>
              <a:rPr lang="en-GB" dirty="0"/>
              <a:t/>
            </a:r>
            <a:br>
              <a:rPr lang="en-GB" dirty="0"/>
            </a:br>
            <a:r>
              <a:rPr lang="en-GB" dirty="0"/>
              <a:t>End If</a:t>
            </a:r>
            <a:br>
              <a:rPr lang="en-GB" dirty="0"/>
            </a:br>
            <a:r>
              <a:rPr lang="en-GB" dirty="0"/>
              <a:t>End If</a:t>
            </a:r>
            <a:br>
              <a:rPr lang="en-GB" dirty="0"/>
            </a:br>
            <a:r>
              <a:rPr lang="en-GB" dirty="0"/>
              <a:t>End If</a:t>
            </a:r>
            <a:br>
              <a:rPr lang="en-GB" dirty="0"/>
            </a:br>
            <a:r>
              <a:rPr lang="en-GB" dirty="0"/>
              <a:t>End If</a:t>
            </a:r>
            <a:br>
              <a:rPr lang="en-GB" dirty="0"/>
            </a:br>
            <a:endParaRPr lang="en-GB" dirty="0"/>
          </a:p>
          <a:p>
            <a:pPr marL="0" indent="0">
              <a:buNone/>
            </a:pPr>
            <a:r>
              <a:rPr lang="en-GB" dirty="0"/>
              <a:t>End Function</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670" y="2057401"/>
            <a:ext cx="4450466" cy="4633362"/>
          </a:xfrm>
          <a:prstGeom prst="rect">
            <a:avLst/>
          </a:prstGeom>
        </p:spPr>
      </p:pic>
    </p:spTree>
    <p:extLst>
      <p:ext uri="{BB962C8B-B14F-4D97-AF65-F5344CB8AC3E}">
        <p14:creationId xmlns:p14="http://schemas.microsoft.com/office/powerpoint/2010/main" val="347252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11" y="1854925"/>
            <a:ext cx="10820400" cy="4886275"/>
          </a:xfrm>
        </p:spPr>
        <p:txBody>
          <a:bodyPr/>
          <a:lstStyle/>
          <a:p>
            <a:pPr marL="0" indent="0">
              <a:buNone/>
            </a:pPr>
            <a:r>
              <a:rPr lang="en-US" dirty="0" err="1"/>
              <a:t>Pentru</a:t>
            </a:r>
            <a:r>
              <a:rPr lang="en-US" dirty="0"/>
              <a:t> </a:t>
            </a:r>
            <a:r>
              <a:rPr lang="en-US" dirty="0" err="1"/>
              <a:t>rezolvarea</a:t>
            </a:r>
            <a:r>
              <a:rPr lang="en-US" dirty="0"/>
              <a:t> </a:t>
            </a:r>
            <a:r>
              <a:rPr lang="en-US" dirty="0" err="1"/>
              <a:t>aplicatiei</a:t>
            </a:r>
            <a:r>
              <a:rPr lang="en-US" dirty="0"/>
              <a:t>, se </a:t>
            </a:r>
            <a:r>
              <a:rPr lang="en-US" dirty="0" err="1"/>
              <a:t>parcurg</a:t>
            </a:r>
            <a:r>
              <a:rPr lang="en-US" dirty="0"/>
              <a:t> </a:t>
            </a:r>
            <a:r>
              <a:rPr lang="en-US" dirty="0" err="1"/>
              <a:t>urmatorii</a:t>
            </a:r>
            <a:r>
              <a:rPr lang="en-US" dirty="0"/>
              <a:t> </a:t>
            </a:r>
            <a:r>
              <a:rPr lang="en-US" dirty="0" err="1"/>
              <a:t>pasi</a:t>
            </a:r>
            <a:r>
              <a:rPr lang="en-US" dirty="0" smtClean="0"/>
              <a:t>:</a:t>
            </a:r>
            <a:endParaRPr lang="ro-RO" dirty="0" smtClean="0"/>
          </a:p>
          <a:p>
            <a:pPr marL="0" indent="0">
              <a:buNone/>
            </a:pPr>
            <a:r>
              <a:rPr lang="ro-RO" dirty="0"/>
              <a:t>1. se deschide foaia de calcul care contine lista angajatilor cu toate informatiile aferente (marca, nume, prenume, vechime, salariu);</a:t>
            </a:r>
          </a:p>
          <a:p>
            <a:pPr marL="0" indent="0">
              <a:buNone/>
            </a:pPr>
            <a:r>
              <a:rPr lang="ro-RO" dirty="0"/>
              <a:t>2. se adauga listei o coloana intitulata spor vechime;</a:t>
            </a:r>
          </a:p>
          <a:p>
            <a:pPr marL="0" indent="0">
              <a:buNone/>
            </a:pPr>
            <a:r>
              <a:rPr lang="ro-RO" dirty="0"/>
              <a:t>3. in celula corespunzatoare primului angajat se introduce formula de </a:t>
            </a:r>
            <a:r>
              <a:rPr lang="ro-RO" dirty="0" smtClean="0"/>
              <a:t>calcul, se </a:t>
            </a:r>
            <a:r>
              <a:rPr lang="ro-RO" dirty="0"/>
              <a:t>tasteaza: =</a:t>
            </a:r>
            <a:r>
              <a:rPr lang="ro-RO" dirty="0" smtClean="0"/>
              <a:t>SPOR(E2;F2</a:t>
            </a:r>
            <a:r>
              <a:rPr lang="ro-RO" dirty="0"/>
              <a:t>) unde </a:t>
            </a:r>
            <a:r>
              <a:rPr lang="ro-RO" dirty="0" smtClean="0"/>
              <a:t>E2</a:t>
            </a:r>
            <a:r>
              <a:rPr lang="ro-RO" dirty="0"/>
              <a:t>, </a:t>
            </a:r>
            <a:r>
              <a:rPr lang="ro-RO" dirty="0" smtClean="0"/>
              <a:t>F2 </a:t>
            </a:r>
            <a:r>
              <a:rPr lang="ro-RO" dirty="0"/>
              <a:t>sunt coordonatele corespunzatoare </a:t>
            </a:r>
            <a:r>
              <a:rPr lang="ro-RO" dirty="0" smtClean="0"/>
              <a:t> </a:t>
            </a:r>
            <a:r>
              <a:rPr lang="ro-RO" dirty="0"/>
              <a:t>vechimii si </a:t>
            </a:r>
            <a:r>
              <a:rPr lang="ro-RO" dirty="0" smtClean="0"/>
              <a:t>salariului angajatului </a:t>
            </a:r>
            <a:r>
              <a:rPr lang="ro-RO" dirty="0"/>
              <a:t>respectiv</a:t>
            </a:r>
          </a:p>
          <a:p>
            <a:pPr marL="0" indent="0">
              <a:buNone/>
            </a:pPr>
            <a:endParaRPr lang="ru-RU" dirty="0"/>
          </a:p>
        </p:txBody>
      </p:sp>
    </p:spTree>
    <p:extLst>
      <p:ext uri="{BB962C8B-B14F-4D97-AF65-F5344CB8AC3E}">
        <p14:creationId xmlns:p14="http://schemas.microsoft.com/office/powerpoint/2010/main" val="1207483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EXEMPLU 2. REZULTAT</a:t>
            </a:r>
            <a:endParaRPr lang="en-GB" dirty="0"/>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180" t="-450" r="57916" b="28463"/>
          <a:stretch/>
        </p:blipFill>
        <p:spPr>
          <a:xfrm>
            <a:off x="6284260" y="2429691"/>
            <a:ext cx="4680034" cy="4294922"/>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8465" y="1841227"/>
            <a:ext cx="4274270" cy="4024313"/>
          </a:xfrm>
        </p:spPr>
      </p:pic>
    </p:spTree>
    <p:extLst>
      <p:ext uri="{BB962C8B-B14F-4D97-AF65-F5344CB8AC3E}">
        <p14:creationId xmlns:p14="http://schemas.microsoft.com/office/powerpoint/2010/main" val="486536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FDU</a:t>
            </a:r>
            <a:r>
              <a:rPr lang="en-GB" dirty="0" smtClean="0"/>
              <a:t>: LIMITE </a:t>
            </a:r>
            <a:r>
              <a:rPr lang="ro-RO" dirty="0" smtClean="0"/>
              <a:t>ÎN UTILIZARE </a:t>
            </a:r>
            <a:endParaRPr lang="en-GB" dirty="0"/>
          </a:p>
        </p:txBody>
      </p:sp>
      <p:sp>
        <p:nvSpPr>
          <p:cNvPr id="3" name="Объект 2"/>
          <p:cNvSpPr>
            <a:spLocks noGrp="1"/>
          </p:cNvSpPr>
          <p:nvPr>
            <p:ph idx="1"/>
          </p:nvPr>
        </p:nvSpPr>
        <p:spPr/>
        <p:txBody>
          <a:bodyPr>
            <a:normAutofit fontScale="92500" lnSpcReduction="10000"/>
          </a:bodyPr>
          <a:lstStyle/>
          <a:p>
            <a:pPr marL="0" indent="0">
              <a:buNone/>
            </a:pPr>
            <a:r>
              <a:rPr lang="ro-RO" dirty="0" smtClean="0"/>
              <a:t>1. Imposibilitatea de creare a unei funcții capabile să modifice (sau să se refere la) structura unei foi de calcul</a:t>
            </a:r>
            <a:br>
              <a:rPr lang="ro-RO" dirty="0" smtClean="0"/>
            </a:br>
            <a:r>
              <a:rPr lang="ro-RO" dirty="0" smtClean="0"/>
              <a:t/>
            </a:r>
            <a:br>
              <a:rPr lang="ro-RO" dirty="0" smtClean="0"/>
            </a:br>
            <a:r>
              <a:rPr lang="ro-RO" dirty="0" smtClean="0"/>
              <a:t>2. O FDU nu poate să returneze o valoare pentru o altă celulă, nu poate modifica o caracteristică fizică a unei celule (font, culoare)</a:t>
            </a:r>
            <a:br>
              <a:rPr lang="ro-RO" dirty="0" smtClean="0"/>
            </a:br>
            <a:r>
              <a:rPr lang="ro-RO" dirty="0" smtClean="0"/>
              <a:t/>
            </a:r>
            <a:br>
              <a:rPr lang="ro-RO" dirty="0" smtClean="0"/>
            </a:br>
            <a:r>
              <a:rPr lang="ro-RO" dirty="0" smtClean="0"/>
              <a:t>3. O FDU nu poate îndeplini acțiuni cum ar fi copierea sau deplasarea conținutului celulelor, modificarea poziției cursorului, etc.</a:t>
            </a:r>
            <a:br>
              <a:rPr lang="ro-RO" dirty="0" smtClean="0"/>
            </a:br>
            <a:r>
              <a:rPr lang="ro-RO" dirty="0" smtClean="0"/>
              <a:t/>
            </a:r>
            <a:br>
              <a:rPr lang="ro-RO" dirty="0" smtClean="0"/>
            </a:br>
            <a:r>
              <a:rPr lang="ro-RO" dirty="0" smtClean="0"/>
              <a:t>4. O FDU poate apela o altă procedură de tip funcție (Function) sau subrutină (Sub), dar se supune acelorași restricții structurale. Funcțiile sau procedurile care nu sunt legate de celulele foii de calcul pot executa orice acțiune Excel, numai dacă nu sunt integrate în FDU</a:t>
            </a:r>
            <a:br>
              <a:rPr lang="ro-RO" dirty="0" smtClean="0"/>
            </a:br>
            <a:r>
              <a:rPr lang="ro-RO" dirty="0" smtClean="0"/>
              <a:t/>
            </a:r>
            <a:br>
              <a:rPr lang="ro-RO" dirty="0" smtClean="0"/>
            </a:br>
            <a:r>
              <a:rPr lang="ro-RO" dirty="0" smtClean="0"/>
              <a:t>5. Utilizând numeroase FDU, timpul de recalcul pentru formulele existente scade</a:t>
            </a:r>
            <a:endParaRPr lang="en-GB" dirty="0"/>
          </a:p>
        </p:txBody>
      </p:sp>
    </p:spTree>
    <p:extLst>
      <p:ext uri="{BB962C8B-B14F-4D97-AF65-F5344CB8AC3E}">
        <p14:creationId xmlns:p14="http://schemas.microsoft.com/office/powerpoint/2010/main" val="992145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715" y="1320720"/>
            <a:ext cx="8908868" cy="5036855"/>
          </a:xfrm>
        </p:spPr>
      </p:pic>
    </p:spTree>
    <p:extLst>
      <p:ext uri="{BB962C8B-B14F-4D97-AF65-F5344CB8AC3E}">
        <p14:creationId xmlns:p14="http://schemas.microsoft.com/office/powerpoint/2010/main" val="196809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t>F</a:t>
            </a:r>
            <a:r>
              <a:rPr lang="ro-RO" dirty="0" smtClean="0"/>
              <a:t>uncția în vba</a:t>
            </a:r>
            <a:endParaRPr lang="en-GB" dirty="0"/>
          </a:p>
        </p:txBody>
      </p:sp>
      <p:sp>
        <p:nvSpPr>
          <p:cNvPr id="3" name="Объект 2"/>
          <p:cNvSpPr>
            <a:spLocks noGrp="1"/>
          </p:cNvSpPr>
          <p:nvPr>
            <p:ph idx="1"/>
          </p:nvPr>
        </p:nvSpPr>
        <p:spPr/>
        <p:txBody>
          <a:bodyPr/>
          <a:lstStyle/>
          <a:p>
            <a:pPr>
              <a:buFont typeface="Wingdings" panose="05000000000000000000" pitchFamily="2" charset="2"/>
              <a:buChar char="v"/>
            </a:pPr>
            <a:r>
              <a:rPr lang="ro-RO" dirty="0" smtClean="0"/>
              <a:t> </a:t>
            </a:r>
            <a:r>
              <a:rPr lang="ro-RO" dirty="0" smtClean="0">
                <a:solidFill>
                  <a:schemeClr val="accent6">
                    <a:lumMod val="75000"/>
                  </a:schemeClr>
                </a:solidFill>
              </a:rPr>
              <a:t>Funcțiile definite de utilizator </a:t>
            </a:r>
            <a:r>
              <a:rPr lang="ro-RO" dirty="0" smtClean="0"/>
              <a:t>(UDF – User Defined Functions) în Excel reprezintă </a:t>
            </a:r>
            <a:r>
              <a:rPr lang="ro-RO" dirty="0" smtClean="0">
                <a:solidFill>
                  <a:schemeClr val="accent6">
                    <a:lumMod val="75000"/>
                  </a:schemeClr>
                </a:solidFill>
              </a:rPr>
              <a:t>o alternativă personalizată la funcțiile proprii</a:t>
            </a:r>
            <a:r>
              <a:rPr lang="ro-RO" dirty="0" smtClean="0"/>
              <a:t/>
            </a:r>
            <a:br>
              <a:rPr lang="ro-RO" dirty="0" smtClean="0"/>
            </a:br>
            <a:r>
              <a:rPr lang="ro-RO" dirty="0" smtClean="0"/>
              <a:t/>
            </a:r>
            <a:br>
              <a:rPr lang="ro-RO" dirty="0" smtClean="0"/>
            </a:br>
            <a:r>
              <a:rPr lang="ro-RO" dirty="0" smtClean="0"/>
              <a:t>FDU pot </a:t>
            </a:r>
            <a:r>
              <a:rPr lang="ro-RO" dirty="0" smtClean="0">
                <a:solidFill>
                  <a:schemeClr val="accent6">
                    <a:lumMod val="50000"/>
                  </a:schemeClr>
                </a:solidFill>
              </a:rPr>
              <a:t>reduce substanțial încărcarea unei foi de calcul</a:t>
            </a:r>
            <a:r>
              <a:rPr lang="ro-RO" dirty="0" smtClean="0"/>
              <a:t>. Prin FDU este posibil a se reduce un calcul care necesită numeroase celule pentru rezultate intermediare, la un singur apel de funcție, efectuat dintr-o singură celulă.</a:t>
            </a:r>
            <a:br>
              <a:rPr lang="ro-RO" dirty="0" smtClean="0"/>
            </a:br>
            <a:r>
              <a:rPr lang="ro-RO" dirty="0" smtClean="0"/>
              <a:t/>
            </a:r>
            <a:br>
              <a:rPr lang="ro-RO" dirty="0" smtClean="0"/>
            </a:br>
            <a:r>
              <a:rPr lang="ro-RO" dirty="0" smtClean="0"/>
              <a:t>FDU pot </a:t>
            </a:r>
            <a:r>
              <a:rPr lang="ro-RO" dirty="0" smtClean="0">
                <a:solidFill>
                  <a:schemeClr val="accent6">
                    <a:lumMod val="75000"/>
                  </a:schemeClr>
                </a:solidFill>
              </a:rPr>
              <a:t>crește productivitatea în momentul în care mai mulți utilizatori trebuie să repete aceleași proceduri de calcul</a:t>
            </a:r>
            <a:r>
              <a:rPr lang="ro-RO" dirty="0" smtClean="0"/>
              <a:t>. Astfel, se poate defini o bibliotecă de funcții adaptate utilizării într-un mediu personalizat.</a:t>
            </a:r>
            <a:br>
              <a:rPr lang="ro-RO" dirty="0" smtClean="0"/>
            </a:br>
            <a:r>
              <a:rPr lang="ro-RO" dirty="0" smtClean="0"/>
              <a:t/>
            </a:r>
            <a:br>
              <a:rPr lang="ro-RO" dirty="0" smtClean="0"/>
            </a:br>
            <a:endParaRPr lang="en-GB" dirty="0"/>
          </a:p>
        </p:txBody>
      </p:sp>
    </p:spTree>
    <p:extLst>
      <p:ext uri="{BB962C8B-B14F-4D97-AF65-F5344CB8AC3E}">
        <p14:creationId xmlns:p14="http://schemas.microsoft.com/office/powerpoint/2010/main" val="1324936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FDU</a:t>
            </a:r>
            <a:r>
              <a:rPr lang="en-GB" dirty="0" smtClean="0"/>
              <a:t>: </a:t>
            </a:r>
            <a:r>
              <a:rPr lang="en-GB" dirty="0" err="1" smtClean="0"/>
              <a:t>creare</a:t>
            </a:r>
            <a:endParaRPr lang="en-GB" dirty="0"/>
          </a:p>
        </p:txBody>
      </p:sp>
      <p:sp>
        <p:nvSpPr>
          <p:cNvPr id="3" name="Объект 2"/>
          <p:cNvSpPr>
            <a:spLocks noGrp="1"/>
          </p:cNvSpPr>
          <p:nvPr>
            <p:ph idx="1"/>
          </p:nvPr>
        </p:nvSpPr>
        <p:spPr>
          <a:xfrm>
            <a:off x="685800" y="2246811"/>
            <a:ext cx="10820400" cy="4024125"/>
          </a:xfrm>
        </p:spPr>
        <p:txBody>
          <a:bodyPr>
            <a:normAutofit fontScale="92500" lnSpcReduction="10000"/>
          </a:bodyPr>
          <a:lstStyle/>
          <a:p>
            <a:pPr>
              <a:buFont typeface="Wingdings" panose="05000000000000000000" pitchFamily="2" charset="2"/>
              <a:buChar char="Ø"/>
            </a:pPr>
            <a:r>
              <a:rPr lang="en-GB" dirty="0" smtClean="0"/>
              <a:t> FDU nu pot fi </a:t>
            </a:r>
            <a:r>
              <a:rPr lang="ro-RO" dirty="0" smtClean="0"/>
              <a:t>înregistrate ca operații manuale (Tools – Macro – Record New Macro</a:t>
            </a:r>
            <a:r>
              <a:rPr lang="en-GB" dirty="0" smtClean="0"/>
              <a:t>;</a:t>
            </a:r>
            <a:br>
              <a:rPr lang="en-GB" dirty="0" smtClean="0"/>
            </a:br>
            <a:r>
              <a:rPr lang="en-GB" dirty="0" smtClean="0"/>
              <a:t/>
            </a:r>
            <a:br>
              <a:rPr lang="en-GB" dirty="0" smtClean="0"/>
            </a:br>
            <a:r>
              <a:rPr lang="ro-RO" dirty="0" smtClean="0"/>
              <a:t>FDU trebuiesc editate (de la zero), utilizând un modul VBE (Tools – Macro – Visual Basic Editor / Alt+F11)</a:t>
            </a:r>
            <a:r>
              <a:rPr lang="en-GB" dirty="0" smtClean="0"/>
              <a:t>;</a:t>
            </a:r>
            <a:r>
              <a:rPr lang="ro-RO" dirty="0" smtClean="0"/>
              <a:t/>
            </a:r>
            <a:br>
              <a:rPr lang="ro-RO" dirty="0" smtClean="0"/>
            </a:br>
            <a:r>
              <a:rPr lang="ro-RO" dirty="0" smtClean="0"/>
              <a:t/>
            </a:r>
            <a:br>
              <a:rPr lang="ro-RO" dirty="0" smtClean="0"/>
            </a:br>
            <a:r>
              <a:rPr lang="ro-RO" dirty="0" smtClean="0"/>
              <a:t>Dacă este necesar (dacă nu există în fereastra VBA Project nici un modul predefinit), se poate însera prin comanda Insert Module</a:t>
            </a:r>
            <a:r>
              <a:rPr lang="en-GB" dirty="0" smtClean="0"/>
              <a:t>;</a:t>
            </a:r>
            <a:r>
              <a:rPr lang="ro-RO" dirty="0" smtClean="0"/>
              <a:t/>
            </a:r>
            <a:br>
              <a:rPr lang="ro-RO" dirty="0" smtClean="0"/>
            </a:br>
            <a:r>
              <a:rPr lang="ro-RO" dirty="0" smtClean="0"/>
              <a:t/>
            </a:r>
            <a:br>
              <a:rPr lang="ro-RO" dirty="0" smtClean="0"/>
            </a:br>
            <a:r>
              <a:rPr lang="ro-RO" dirty="0" smtClean="0"/>
              <a:t>Principala diferență între o procedură VBA de tip sub și o procedură de tip funcție, rezidă în faptul că o FDU returnează o valoare</a:t>
            </a:r>
            <a:r>
              <a:rPr lang="en-GB" dirty="0"/>
              <a:t>;</a:t>
            </a:r>
            <a:r>
              <a:rPr lang="ro-RO" dirty="0" smtClean="0"/>
              <a:t/>
            </a:r>
            <a:br>
              <a:rPr lang="ro-RO" dirty="0" smtClean="0"/>
            </a:br>
            <a:r>
              <a:rPr lang="ro-RO" dirty="0" smtClean="0"/>
              <a:t/>
            </a:r>
            <a:br>
              <a:rPr lang="ro-RO" dirty="0" smtClean="0"/>
            </a:br>
            <a:r>
              <a:rPr lang="ro-RO" dirty="0" smtClean="0"/>
              <a:t>Astfe, numeFDU() calculează o valoare numerică plecând de la variabilele sale declarate ca argumente și transpune acea valoare într-o celulă în care este editată formula Excel care face apel la funcția </a:t>
            </a:r>
            <a:r>
              <a:rPr lang="en-GB" dirty="0" smtClean="0"/>
              <a:t>“</a:t>
            </a:r>
            <a:r>
              <a:rPr lang="ro-RO" dirty="0" smtClean="0"/>
              <a:t>numeFDU</a:t>
            </a:r>
            <a:r>
              <a:rPr lang="en-GB" dirty="0" smtClean="0"/>
              <a:t>”.</a:t>
            </a:r>
            <a:br>
              <a:rPr lang="en-GB" dirty="0" smtClean="0"/>
            </a:br>
            <a:endParaRPr lang="en-GB" dirty="0"/>
          </a:p>
        </p:txBody>
      </p:sp>
    </p:spTree>
    <p:extLst>
      <p:ext uri="{BB962C8B-B14F-4D97-AF65-F5344CB8AC3E}">
        <p14:creationId xmlns:p14="http://schemas.microsoft.com/office/powerpoint/2010/main" val="140496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err="1" smtClean="0"/>
              <a:t>Func</a:t>
            </a:r>
            <a:r>
              <a:rPr lang="ro-RO" dirty="0" smtClean="0"/>
              <a:t>ții definite de utilizator</a:t>
            </a:r>
            <a:endParaRPr lang="en-GB" dirty="0"/>
          </a:p>
        </p:txBody>
      </p:sp>
      <p:sp>
        <p:nvSpPr>
          <p:cNvPr id="3" name="Объект 2"/>
          <p:cNvSpPr>
            <a:spLocks noGrp="1"/>
          </p:cNvSpPr>
          <p:nvPr>
            <p:ph idx="1"/>
          </p:nvPr>
        </p:nvSpPr>
        <p:spPr>
          <a:xfrm>
            <a:off x="511629" y="5826034"/>
            <a:ext cx="10820400" cy="4024125"/>
          </a:xfrm>
        </p:spPr>
        <p:txBody>
          <a:bodyPr/>
          <a:lstStyle/>
          <a:p>
            <a:pPr>
              <a:buFont typeface="Wingdings" panose="05000000000000000000" pitchFamily="2" charset="2"/>
              <a:buChar char="ü"/>
            </a:pPr>
            <a:r>
              <a:rPr lang="ro-RO" dirty="0" smtClean="0"/>
              <a:t> În Excel, funcția se editează în mod obișnuit, cu argumentele proprii adrese de celule / nume de câmpuri în loc de variabile</a:t>
            </a:r>
            <a:endParaRPr lang="en-GB"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5315" b="27146"/>
          <a:stretch/>
        </p:blipFill>
        <p:spPr>
          <a:xfrm>
            <a:off x="1253734" y="2168435"/>
            <a:ext cx="7910502" cy="3413759"/>
          </a:xfrm>
          <a:prstGeom prst="rect">
            <a:avLst/>
          </a:prstGeom>
        </p:spPr>
      </p:pic>
    </p:spTree>
    <p:extLst>
      <p:ext uri="{BB962C8B-B14F-4D97-AF65-F5344CB8AC3E}">
        <p14:creationId xmlns:p14="http://schemas.microsoft.com/office/powerpoint/2010/main" val="343501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Pași de realizare</a:t>
            </a:r>
            <a:endParaRPr lang="en-GB" dirty="0"/>
          </a:p>
        </p:txBody>
      </p:sp>
      <p:sp>
        <p:nvSpPr>
          <p:cNvPr id="3" name="Объект 2"/>
          <p:cNvSpPr>
            <a:spLocks noGrp="1"/>
          </p:cNvSpPr>
          <p:nvPr>
            <p:ph idx="1"/>
          </p:nvPr>
        </p:nvSpPr>
        <p:spPr/>
        <p:txBody>
          <a:bodyPr/>
          <a:lstStyle/>
          <a:p>
            <a:r>
              <a:rPr lang="ro-RO" dirty="0" smtClean="0"/>
              <a:t>În acest exemplu o să urmărim cum funcționează o FDU, creând un p</a:t>
            </a:r>
            <a:r>
              <a:rPr lang="en-GB" dirty="0" err="1" smtClean="0"/>
              <a:t>ro</a:t>
            </a:r>
            <a:r>
              <a:rPr lang="ro-RO" dirty="0" smtClean="0"/>
              <a:t>gram simplu care va aduna 2 numere.</a:t>
            </a:r>
            <a:endParaRPr lang="en-GB" dirty="0"/>
          </a:p>
          <a:p>
            <a:r>
              <a:rPr lang="ro-RO" dirty="0" smtClean="0"/>
              <a:t>Deschideți o foaie Excel</a:t>
            </a:r>
            <a:r>
              <a:rPr lang="en-GB" dirty="0" smtClean="0"/>
              <a:t>. </a:t>
            </a:r>
            <a:r>
              <a:rPr lang="ro-RO" dirty="0" smtClean="0"/>
              <a:t>Folosește</a:t>
            </a:r>
            <a:r>
              <a:rPr lang="en-GB" dirty="0" smtClean="0"/>
              <a:t> shortcut</a:t>
            </a:r>
            <a:r>
              <a:rPr lang="ro-RO" dirty="0" smtClean="0"/>
              <a:t>ul</a:t>
            </a:r>
            <a:r>
              <a:rPr lang="en-GB" dirty="0"/>
              <a:t> </a:t>
            </a:r>
            <a:r>
              <a:rPr lang="en-GB" b="1" dirty="0"/>
              <a:t>ALT+F11</a:t>
            </a:r>
            <a:r>
              <a:rPr lang="en-GB" dirty="0"/>
              <a:t> </a:t>
            </a:r>
            <a:r>
              <a:rPr lang="ro-RO" dirty="0" smtClean="0"/>
              <a:t>ca să deschideți </a:t>
            </a:r>
            <a:r>
              <a:rPr lang="en-GB" dirty="0" smtClean="0"/>
              <a:t>VBE editor:</a:t>
            </a:r>
            <a:br>
              <a:rPr lang="en-GB" dirty="0" smtClean="0"/>
            </a:b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685311"/>
            <a:ext cx="5194002" cy="3045001"/>
          </a:xfrm>
          <a:prstGeom prst="rect">
            <a:avLst/>
          </a:prstGeom>
          <a:ln>
            <a:noFill/>
          </a:ln>
          <a:effectLst/>
        </p:spPr>
      </p:pic>
    </p:spTree>
    <p:extLst>
      <p:ext uri="{BB962C8B-B14F-4D97-AF65-F5344CB8AC3E}">
        <p14:creationId xmlns:p14="http://schemas.microsoft.com/office/powerpoint/2010/main" val="277999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4989" y="1502229"/>
            <a:ext cx="10820400" cy="4024125"/>
          </a:xfrm>
        </p:spPr>
        <p:txBody>
          <a:bodyPr/>
          <a:lstStyle/>
          <a:p>
            <a:r>
              <a:rPr lang="en-GB" dirty="0" err="1" smtClean="0"/>
              <a:t>Mergi</a:t>
            </a:r>
            <a:r>
              <a:rPr lang="en-GB" b="1" dirty="0" smtClean="0"/>
              <a:t> </a:t>
            </a:r>
            <a:r>
              <a:rPr lang="ro-RO" b="1" dirty="0" smtClean="0"/>
              <a:t>în </a:t>
            </a:r>
            <a:r>
              <a:rPr lang="en-GB" b="1" dirty="0" smtClean="0"/>
              <a:t>Insert </a:t>
            </a:r>
            <a:r>
              <a:rPr lang="en-GB" b="1" dirty="0"/>
              <a:t>Menu</a:t>
            </a:r>
            <a:r>
              <a:rPr lang="en-GB" dirty="0"/>
              <a:t> </a:t>
            </a:r>
            <a:r>
              <a:rPr lang="ro-RO" dirty="0" smtClean="0"/>
              <a:t>și selectează</a:t>
            </a:r>
            <a:r>
              <a:rPr lang="en-GB" dirty="0"/>
              <a:t> </a:t>
            </a:r>
            <a:r>
              <a:rPr lang="en-GB" b="1" dirty="0"/>
              <a:t>module</a:t>
            </a:r>
            <a:endParaRPr lang="en-GB" dirty="0"/>
          </a:p>
          <a:p>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405" y="2553904"/>
            <a:ext cx="6185944" cy="3794644"/>
          </a:xfrm>
          <a:prstGeom prst="rect">
            <a:avLst/>
          </a:prstGeom>
        </p:spPr>
      </p:pic>
    </p:spTree>
    <p:extLst>
      <p:ext uri="{BB962C8B-B14F-4D97-AF65-F5344CB8AC3E}">
        <p14:creationId xmlns:p14="http://schemas.microsoft.com/office/powerpoint/2010/main" val="267187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052" y="1619795"/>
            <a:ext cx="10820400" cy="4024125"/>
          </a:xfrm>
        </p:spPr>
        <p:txBody>
          <a:bodyPr/>
          <a:lstStyle/>
          <a:p>
            <a:r>
              <a:rPr lang="ro-RO" dirty="0" smtClean="0"/>
              <a:t>Astfel, un nou modul va fi adăugat în foaia de calcul, unde vom scri funcția noastră VBA</a:t>
            </a:r>
            <a:r>
              <a:rPr lang="en-GB" dirty="0"/>
              <a:t> </a:t>
            </a:r>
            <a:r>
              <a:rPr lang="ro-RO" dirty="0" smtClean="0"/>
              <a:t/>
            </a:r>
            <a:br>
              <a:rPr lang="ro-RO" dirty="0" smtClean="0"/>
            </a:b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681" y="2932559"/>
            <a:ext cx="5915025" cy="3057525"/>
          </a:xfrm>
          <a:prstGeom prst="rect">
            <a:avLst/>
          </a:prstGeom>
        </p:spPr>
      </p:pic>
    </p:spTree>
    <p:extLst>
      <p:ext uri="{BB962C8B-B14F-4D97-AF65-F5344CB8AC3E}">
        <p14:creationId xmlns:p14="http://schemas.microsoft.com/office/powerpoint/2010/main" val="13828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721" y="1550127"/>
            <a:ext cx="11236234" cy="4468262"/>
          </a:xfrm>
        </p:spPr>
        <p:txBody>
          <a:bodyPr>
            <a:normAutofit/>
          </a:bodyPr>
          <a:lstStyle/>
          <a:p>
            <a:pPr marL="0" lvl="0" indent="0" eaLnBrk="0" fontAlgn="base" hangingPunct="0">
              <a:lnSpc>
                <a:spcPct val="100000"/>
              </a:lnSpc>
              <a:spcBef>
                <a:spcPct val="0"/>
              </a:spcBef>
              <a:spcAft>
                <a:spcPct val="0"/>
              </a:spcAft>
              <a:buNone/>
            </a:pPr>
            <a:r>
              <a:rPr lang="ro-RO" altLang="en-US" sz="2800" i="1" dirty="0" smtClean="0">
                <a:latin typeface="Tahoma" panose="020B0604030504040204" pitchFamily="34" charset="0"/>
                <a:ea typeface="Tahoma" panose="020B0604030504040204" pitchFamily="34" charset="0"/>
                <a:cs typeface="Tahoma" panose="020B0604030504040204" pitchFamily="34" charset="0"/>
              </a:rPr>
              <a:t>Folosim codul ce urmează</a:t>
            </a:r>
            <a:br>
              <a:rPr lang="ro-RO" altLang="en-US" sz="2800" i="1" dirty="0" smtClean="0">
                <a:latin typeface="Tahoma" panose="020B0604030504040204" pitchFamily="34" charset="0"/>
                <a:ea typeface="Tahoma" panose="020B0604030504040204" pitchFamily="34" charset="0"/>
                <a:cs typeface="Tahoma" panose="020B0604030504040204" pitchFamily="34" charset="0"/>
              </a:rPr>
            </a:br>
            <a:r>
              <a:rPr lang="ro-RO" altLang="en-US" sz="2800" dirty="0" smtClean="0">
                <a:latin typeface="Courier New" panose="02070309020205020404" pitchFamily="49" charset="0"/>
                <a:cs typeface="Courier New" panose="02070309020205020404" pitchFamily="49" charset="0"/>
              </a:rPr>
              <a:t/>
            </a:r>
            <a:br>
              <a:rPr lang="ro-RO" altLang="en-US" sz="2800" dirty="0" smtClean="0">
                <a:latin typeface="Courier New" panose="02070309020205020404" pitchFamily="49" charset="0"/>
                <a:cs typeface="Courier New" panose="02070309020205020404" pitchFamily="49" charset="0"/>
              </a:rPr>
            </a:br>
            <a:r>
              <a:rPr lang="ro-RO" altLang="en-US" sz="2800" dirty="0" smtClean="0">
                <a:latin typeface="Courier New" panose="02070309020205020404" pitchFamily="49" charset="0"/>
                <a:cs typeface="Courier New" panose="02070309020205020404" pitchFamily="49" charset="0"/>
              </a:rPr>
              <a:t/>
            </a:r>
            <a:br>
              <a:rPr lang="ro-RO" altLang="en-US" sz="2800" dirty="0" smtClean="0">
                <a:latin typeface="Courier New" panose="02070309020205020404" pitchFamily="49" charset="0"/>
                <a:cs typeface="Courier New" panose="02070309020205020404" pitchFamily="49" charset="0"/>
              </a:rPr>
            </a:br>
            <a:r>
              <a:rPr lang="en-US" altLang="en-US" sz="2800" dirty="0" smtClean="0">
                <a:latin typeface="Courier New" panose="02070309020205020404" pitchFamily="49" charset="0"/>
                <a:cs typeface="Courier New" panose="02070309020205020404" pitchFamily="49" charset="0"/>
              </a:rPr>
              <a:t>Function </a:t>
            </a:r>
            <a:r>
              <a:rPr lang="en-US" altLang="en-US" sz="2800" dirty="0" err="1">
                <a:latin typeface="Courier New" panose="02070309020205020404" pitchFamily="49" charset="0"/>
                <a:cs typeface="Courier New" panose="02070309020205020404" pitchFamily="49" charset="0"/>
              </a:rPr>
              <a:t>addtwo</a:t>
            </a:r>
            <a:r>
              <a:rPr lang="en-US" altLang="en-US" sz="2800" dirty="0">
                <a:latin typeface="Courier New" panose="02070309020205020404" pitchFamily="49" charset="0"/>
                <a:cs typeface="Courier New" panose="02070309020205020404" pitchFamily="49" charset="0"/>
              </a:rPr>
              <a:t>(arg1, arg2)</a:t>
            </a:r>
            <a:br>
              <a:rPr lang="en-US" altLang="en-US" sz="2800" dirty="0">
                <a:latin typeface="Courier New" panose="02070309020205020404" pitchFamily="49" charset="0"/>
                <a:cs typeface="Courier New" panose="02070309020205020404" pitchFamily="49" charset="0"/>
              </a:rPr>
            </a:br>
            <a:r>
              <a:rPr lang="en-US" altLang="en-US" sz="2800" dirty="0" err="1">
                <a:latin typeface="Courier New" panose="02070309020205020404" pitchFamily="49" charset="0"/>
                <a:cs typeface="Courier New" panose="02070309020205020404" pitchFamily="49" charset="0"/>
              </a:rPr>
              <a:t>addtwo</a:t>
            </a:r>
            <a:r>
              <a:rPr lang="en-US" altLang="en-US" sz="2800" dirty="0">
                <a:latin typeface="Courier New" panose="02070309020205020404" pitchFamily="49" charset="0"/>
                <a:cs typeface="Courier New" panose="02070309020205020404" pitchFamily="49" charset="0"/>
              </a:rPr>
              <a:t> = arg1 + arg2</a:t>
            </a:r>
            <a:br>
              <a:rPr lang="en-US" altLang="en-US" sz="2800" dirty="0">
                <a:latin typeface="Courier New" panose="02070309020205020404" pitchFamily="49" charset="0"/>
                <a:cs typeface="Courier New" panose="02070309020205020404" pitchFamily="49" charset="0"/>
              </a:rPr>
            </a:br>
            <a:r>
              <a:rPr lang="en-US" altLang="en-US" sz="2800" dirty="0">
                <a:latin typeface="Courier New" panose="02070309020205020404" pitchFamily="49" charset="0"/>
                <a:cs typeface="Courier New" panose="02070309020205020404" pitchFamily="49" charset="0"/>
              </a:rPr>
              <a:t>End Function</a:t>
            </a:r>
          </a:p>
          <a:p>
            <a:endParaRPr lang="en-GB"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88" y="2429694"/>
            <a:ext cx="5818412" cy="2909206"/>
          </a:xfrm>
          <a:prstGeom prst="rect">
            <a:avLst/>
          </a:prstGeom>
        </p:spPr>
      </p:pic>
    </p:spTree>
    <p:extLst>
      <p:ext uri="{BB962C8B-B14F-4D97-AF65-F5344CB8AC3E}">
        <p14:creationId xmlns:p14="http://schemas.microsoft.com/office/powerpoint/2010/main" val="4251944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4380" y="1410789"/>
            <a:ext cx="10820400" cy="4024125"/>
          </a:xfrm>
        </p:spPr>
        <p:txBody>
          <a:bodyPr/>
          <a:lstStyle/>
          <a:p>
            <a:r>
              <a:rPr lang="ro-RO" dirty="0" smtClean="0"/>
              <a:t>Acum</a:t>
            </a:r>
            <a:r>
              <a:rPr lang="en-GB" dirty="0" smtClean="0"/>
              <a:t>,</a:t>
            </a:r>
            <a:r>
              <a:rPr lang="ro-RO" dirty="0" smtClean="0"/>
              <a:t> în foaia de calcul</a:t>
            </a:r>
            <a:r>
              <a:rPr lang="ro-RO" dirty="0"/>
              <a:t> </a:t>
            </a:r>
            <a:r>
              <a:rPr lang="ro-RO" dirty="0" smtClean="0"/>
              <a:t>putem folosi funcția</a:t>
            </a:r>
            <a:r>
              <a:rPr lang="en-GB" dirty="0" smtClean="0"/>
              <a:t> </a:t>
            </a:r>
            <a:r>
              <a:rPr lang="en-GB" dirty="0"/>
              <a:t>“</a:t>
            </a:r>
            <a:r>
              <a:rPr lang="en-GB" b="1" dirty="0" err="1"/>
              <a:t>addtwo</a:t>
            </a:r>
            <a:r>
              <a:rPr lang="en-GB" dirty="0" smtClean="0"/>
              <a:t>”</a:t>
            </a:r>
            <a:r>
              <a:rPr lang="ro-RO" dirty="0" smtClean="0"/>
              <a:t/>
            </a:r>
            <a:br>
              <a:rPr lang="ro-RO" dirty="0" smtClean="0"/>
            </a:b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49" y="2760618"/>
            <a:ext cx="5555661" cy="2279246"/>
          </a:xfrm>
          <a:prstGeom prst="rect">
            <a:avLst/>
          </a:prstGeom>
        </p:spPr>
      </p:pic>
    </p:spTree>
    <p:extLst>
      <p:ext uri="{BB962C8B-B14F-4D97-AF65-F5344CB8AC3E}">
        <p14:creationId xmlns:p14="http://schemas.microsoft.com/office/powerpoint/2010/main" val="2026085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29</TotalTime>
  <Words>315</Words>
  <Application>Microsoft Office PowerPoint</Application>
  <PresentationFormat>Широкоэкранный</PresentationFormat>
  <Paragraphs>38</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Century Gothic</vt:lpstr>
      <vt:lpstr>Courier New</vt:lpstr>
      <vt:lpstr>Tahoma</vt:lpstr>
      <vt:lpstr>Wingdings</vt:lpstr>
      <vt:lpstr>След самолета</vt:lpstr>
      <vt:lpstr>FUNCȚII VBA </vt:lpstr>
      <vt:lpstr>Funcția în vba</vt:lpstr>
      <vt:lpstr>FDU: creare</vt:lpstr>
      <vt:lpstr>Funcții definite de utilizator</vt:lpstr>
      <vt:lpstr>Pași de realizare</vt:lpstr>
      <vt:lpstr>Презентация PowerPoint</vt:lpstr>
      <vt:lpstr>Презентация PowerPoint</vt:lpstr>
      <vt:lpstr>Презентация PowerPoint</vt:lpstr>
      <vt:lpstr>Презентация PowerPoint</vt:lpstr>
      <vt:lpstr>Rezultat</vt:lpstr>
      <vt:lpstr>Exemplu 1. //Calcularea sumei numerelor pare dintr-un interval selectat aleator</vt:lpstr>
      <vt:lpstr>Exemplu 1. rezultat</vt:lpstr>
      <vt:lpstr>Презентация PowerPoint</vt:lpstr>
      <vt:lpstr>Презентация PowerPoint</vt:lpstr>
      <vt:lpstr>Презентация PowerPoint</vt:lpstr>
      <vt:lpstr>EXEMPLU 2. REZULTAT</vt:lpstr>
      <vt:lpstr>FDU: LIMITE ÎN UTILIZARE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FUNCȚII VBA</dc:title>
  <dc:creator>User</dc:creator>
  <cp:lastModifiedBy>Mariana Dicusar</cp:lastModifiedBy>
  <cp:revision>5</cp:revision>
  <dcterms:modified xsi:type="dcterms:W3CDTF">2021-03-24T06:23:22Z</dcterms:modified>
</cp:coreProperties>
</file>