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9" r:id="rId6"/>
    <p:sldId id="264" r:id="rId7"/>
    <p:sldId id="265" r:id="rId8"/>
    <p:sldId id="266" r:id="rId9"/>
    <p:sldId id="267" r:id="rId10"/>
    <p:sldId id="268" r:id="rId11"/>
    <p:sldId id="271" r:id="rId12"/>
    <p:sldId id="270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24AA3E0-4692-4009-A661-A8DE3856A148}">
          <p14:sldIdLst>
            <p14:sldId id="256"/>
            <p14:sldId id="259"/>
            <p14:sldId id="258"/>
            <p14:sldId id="260"/>
            <p14:sldId id="269"/>
            <p14:sldId id="264"/>
            <p14:sldId id="265"/>
            <p14:sldId id="266"/>
            <p14:sldId id="267"/>
            <p14:sldId id="268"/>
            <p14:sldId id="271"/>
            <p14:sldId id="270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949935" y="3510087"/>
            <a:ext cx="10774391" cy="1373070"/>
          </a:xfrm>
        </p:spPr>
        <p:txBody>
          <a:bodyPr/>
          <a:lstStyle/>
          <a:p>
            <a:r>
              <a:rPr lang="ru-RU" dirty="0"/>
              <a:t>Стандартные библиотеки и функции VBA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Подготовил: Колесник</a:t>
            </a:r>
            <a:r>
              <a:rPr lang="en-US" dirty="0" smtClean="0"/>
              <a:t> </a:t>
            </a:r>
            <a:r>
              <a:rPr lang="ru-RU" dirty="0" smtClean="0"/>
              <a:t>Дмитрий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0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222" y="1190444"/>
            <a:ext cx="9624960" cy="64372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Видимость функции</a:t>
            </a:r>
            <a:br>
              <a:rPr lang="ru-RU" b="1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-1" y="3769743"/>
            <a:ext cx="5796952" cy="1362974"/>
          </a:xfrm>
        </p:spPr>
        <p:txBody>
          <a:bodyPr>
            <a:noAutofit/>
          </a:bodyPr>
          <a:lstStyle/>
          <a:p>
            <a:r>
              <a:rPr lang="ru-RU" sz="1600" dirty="0"/>
              <a:t>Ключевое слово </a:t>
            </a:r>
            <a:r>
              <a:rPr lang="ru-RU" sz="1600" b="1" dirty="0" err="1"/>
              <a:t>Public</a:t>
            </a:r>
            <a:r>
              <a:rPr lang="ru-RU" sz="1600" dirty="0"/>
              <a:t> указывает на то, что функция будет доступна для вызова из других процедур во всех модулях открытых книг </a:t>
            </a:r>
            <a:r>
              <a:rPr lang="ru-RU" sz="1600" dirty="0" err="1"/>
              <a:t>Excel</a:t>
            </a:r>
            <a:r>
              <a:rPr lang="ru-RU" sz="1600" dirty="0"/>
              <a:t>. Функция, объявленная как </a:t>
            </a:r>
            <a:r>
              <a:rPr lang="ru-RU" sz="1600" b="1" dirty="0" err="1"/>
              <a:t>Public</a:t>
            </a:r>
            <a:r>
              <a:rPr lang="ru-RU" sz="1600" dirty="0"/>
              <a:t>, отображается в диалоговом окне Мастера функций.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14599" y="0"/>
            <a:ext cx="3063240" cy="5762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5796951" y="3769743"/>
            <a:ext cx="6345268" cy="1747902"/>
          </a:xfrm>
        </p:spPr>
        <p:txBody>
          <a:bodyPr>
            <a:normAutofit/>
          </a:bodyPr>
          <a:lstStyle/>
          <a:p>
            <a:r>
              <a:rPr lang="ru-RU" sz="1600" dirty="0"/>
              <a:t>Ключевое слово </a:t>
            </a:r>
            <a:r>
              <a:rPr lang="ru-RU" sz="1600" b="1" dirty="0" err="1"/>
              <a:t>Private</a:t>
            </a:r>
            <a:r>
              <a:rPr lang="ru-RU" sz="1600" dirty="0"/>
              <a:t> указывает на то, что функция будет доступна для вызова из других процедур только в пределах программного модуля, в котором она находится. Функция, объявленная как </a:t>
            </a:r>
            <a:r>
              <a:rPr lang="ru-RU" sz="1600" b="1" dirty="0" err="1"/>
              <a:t>Private</a:t>
            </a:r>
            <a:r>
              <a:rPr lang="ru-RU" sz="1600" dirty="0"/>
              <a:t>, не отображается в диалоговом окне Мастера функций, но ее можно ввести в ячейку вручную.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577839" y="0"/>
            <a:ext cx="3070025" cy="5762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-1" y="5650302"/>
            <a:ext cx="12192001" cy="1207698"/>
          </a:xfrm>
        </p:spPr>
        <p:txBody>
          <a:bodyPr>
            <a:noAutofit/>
          </a:bodyPr>
          <a:lstStyle/>
          <a:p>
            <a:r>
              <a:rPr lang="ru-RU" sz="2000" dirty="0"/>
              <a:t>Чтобы пользовательская функция всегда была доступна во всех открытых книгах </a:t>
            </a:r>
            <a:r>
              <a:rPr lang="ru-RU" sz="2000" dirty="0" err="1"/>
              <a:t>Excel</a:t>
            </a:r>
            <a:r>
              <a:rPr lang="ru-RU" sz="2000" dirty="0"/>
              <a:t>, сохраните ее в </a:t>
            </a:r>
            <a:r>
              <a:rPr lang="ru-RU" sz="2000" dirty="0" smtClean="0"/>
              <a:t>личной книге макросов</a:t>
            </a:r>
            <a:r>
              <a:rPr lang="ru-RU" sz="2000" dirty="0"/>
              <a:t> без объявления видимости или как </a:t>
            </a:r>
            <a:r>
              <a:rPr lang="ru-RU" sz="2000" dirty="0" err="1"/>
              <a:t>Public</a:t>
            </a:r>
            <a:r>
              <a:rPr lang="ru-RU" sz="2000" dirty="0"/>
              <a:t>. Но если вы планируете передать рабочую книгу с пользовательской функцией на другой компьютер, код функции должен быть в программном модуле передаваемой книги.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-49781" y="1966823"/>
            <a:ext cx="12192000" cy="1411087"/>
          </a:xfrm>
        </p:spPr>
        <p:txBody>
          <a:bodyPr/>
          <a:lstStyle/>
          <a:p>
            <a:r>
              <a:rPr lang="ru-RU" dirty="0"/>
              <a:t>Видимость пользовательской функции определяется необязательными ключевыми словами </a:t>
            </a:r>
            <a:r>
              <a:rPr lang="ru-RU" dirty="0" err="1"/>
              <a:t>Public</a:t>
            </a:r>
            <a:r>
              <a:rPr lang="ru-RU" dirty="0"/>
              <a:t> и </a:t>
            </a:r>
            <a:r>
              <a:rPr lang="ru-RU" dirty="0" err="1"/>
              <a:t>Private</a:t>
            </a:r>
            <a:r>
              <a:rPr lang="ru-RU" dirty="0"/>
              <a:t>, которые могут быть указаны перед оператором </a:t>
            </a:r>
            <a:r>
              <a:rPr lang="ru-RU" dirty="0" err="1"/>
              <a:t>Function</a:t>
            </a:r>
            <a:r>
              <a:rPr lang="ru-RU" dirty="0"/>
              <a:t> (или </a:t>
            </a:r>
            <a:r>
              <a:rPr lang="ru-RU" dirty="0" err="1"/>
              <a:t>Static</a:t>
            </a:r>
            <a:r>
              <a:rPr lang="ru-RU" dirty="0"/>
              <a:t>, в случае его использования</a:t>
            </a:r>
            <a:r>
              <a:rPr lang="ru-RU" dirty="0" smtClean="0"/>
              <a:t>). </a:t>
            </a:r>
            <a:r>
              <a:rPr lang="ru-RU" dirty="0"/>
              <a:t>Если ключевое слово </a:t>
            </a:r>
            <a:r>
              <a:rPr lang="ru-RU" dirty="0" err="1"/>
              <a:t>Public</a:t>
            </a:r>
            <a:r>
              <a:rPr lang="ru-RU" dirty="0"/>
              <a:t> или </a:t>
            </a:r>
            <a:r>
              <a:rPr lang="ru-RU" dirty="0" err="1"/>
              <a:t>Private</a:t>
            </a:r>
            <a:r>
              <a:rPr lang="ru-RU" dirty="0"/>
              <a:t> не указано, функция считается по умолчанию объявленной, как </a:t>
            </a:r>
            <a:r>
              <a:rPr lang="ru-RU" dirty="0" err="1"/>
              <a:t>Public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38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2" y="3131389"/>
            <a:ext cx="9613860" cy="82929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Пример пользовательской функции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322" y="4490963"/>
            <a:ext cx="9613860" cy="170401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Для примера мы рассмотрим простейшую пользовательскую функцию, которой в следующем параграфе добавим описание. Называется функция «Деление», объявлена с типом данных </a:t>
            </a:r>
            <a:r>
              <a:rPr lang="ru-RU" dirty="0" err="1">
                <a:solidFill>
                  <a:schemeClr val="tx1"/>
                </a:solidFill>
              </a:rPr>
              <a:t>Variant</a:t>
            </a:r>
            <a:r>
              <a:rPr lang="ru-RU" dirty="0">
                <a:solidFill>
                  <a:schemeClr val="tx1"/>
                </a:solidFill>
              </a:rPr>
              <a:t>, так как ее возвращаемое значение может быть и числом, и текстом. Аргументы функции – Делимое и Делитель – тоже объявлены как </a:t>
            </a:r>
            <a:r>
              <a:rPr lang="ru-RU" dirty="0" err="1">
                <a:solidFill>
                  <a:schemeClr val="tx1"/>
                </a:solidFill>
              </a:rPr>
              <a:t>Variant</a:t>
            </a:r>
            <a:r>
              <a:rPr lang="ru-RU" dirty="0">
                <a:solidFill>
                  <a:schemeClr val="tx1"/>
                </a:solidFill>
              </a:rPr>
              <a:t>, так как в ячейках </a:t>
            </a:r>
            <a:r>
              <a:rPr lang="ru-RU" dirty="0" err="1">
                <a:solidFill>
                  <a:schemeClr val="tx1"/>
                </a:solidFill>
              </a:rPr>
              <a:t>Excel</a:t>
            </a:r>
            <a:r>
              <a:rPr lang="ru-RU" dirty="0">
                <a:solidFill>
                  <a:schemeClr val="tx1"/>
                </a:solidFill>
              </a:rPr>
              <a:t> могут быть числовые значения разных типов, и функция </a:t>
            </a:r>
            <a:r>
              <a:rPr lang="ru-RU" dirty="0" err="1">
                <a:solidFill>
                  <a:schemeClr val="tx1"/>
                </a:solidFill>
              </a:rPr>
              <a:t>IsNumeric</a:t>
            </a:r>
            <a:r>
              <a:rPr lang="ru-RU" dirty="0">
                <a:solidFill>
                  <a:schemeClr val="tx1"/>
                </a:solidFill>
              </a:rPr>
              <a:t> тоже проверяет разные типы данных и требует, чтобы ее аргументы были объявлены как </a:t>
            </a:r>
            <a:r>
              <a:rPr lang="ru-RU" dirty="0" err="1">
                <a:solidFill>
                  <a:schemeClr val="tx1"/>
                </a:solidFill>
              </a:rPr>
              <a:t>Variant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652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Пользовательская функция</a:t>
            </a:r>
            <a:endParaRPr lang="ru-RU" b="1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" r="-52"/>
          <a:stretch/>
        </p:blipFill>
        <p:spPr>
          <a:xfrm>
            <a:off x="4868332" y="2336874"/>
            <a:ext cx="7323667" cy="258880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975449"/>
            <a:ext cx="4868332" cy="4882551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Эта </a:t>
            </a:r>
            <a:r>
              <a:rPr lang="ru-RU" sz="1800" dirty="0"/>
              <a:t>функция выполняет деление значений двух ячеек рабочего листа </a:t>
            </a:r>
            <a:r>
              <a:rPr lang="ru-RU" sz="1800" dirty="0" err="1"/>
              <a:t>Excel</a:t>
            </a:r>
            <a:r>
              <a:rPr lang="ru-RU" sz="1800" dirty="0"/>
              <a:t>. Перед делением проверяются два блока условий:</a:t>
            </a:r>
          </a:p>
          <a:p>
            <a:r>
              <a:rPr lang="ru-RU" sz="1800" dirty="0" smtClean="0"/>
              <a:t>	Если </a:t>
            </a:r>
            <a:r>
              <a:rPr lang="ru-RU" sz="1800" dirty="0"/>
              <a:t>делимое или делитель не являются числом, функция возвращает значение: «Ошибка: Делимое и Делитель должны быть числами!», и производится принудительный выход из функции оператором </a:t>
            </a:r>
            <a:r>
              <a:rPr lang="ru-RU" sz="1800" dirty="0" err="1"/>
              <a:t>Exit</a:t>
            </a:r>
            <a:r>
              <a:rPr lang="ru-RU" sz="1800" dirty="0"/>
              <a:t> </a:t>
            </a:r>
            <a:r>
              <a:rPr lang="ru-RU" sz="1800" dirty="0" err="1"/>
              <a:t>Function</a:t>
            </a:r>
            <a:r>
              <a:rPr lang="ru-RU" sz="1800" dirty="0"/>
              <a:t>.</a:t>
            </a:r>
          </a:p>
          <a:p>
            <a:r>
              <a:rPr lang="ru-RU" sz="1800" dirty="0" smtClean="0"/>
              <a:t>	Если </a:t>
            </a:r>
            <a:r>
              <a:rPr lang="ru-RU" sz="1800" dirty="0"/>
              <a:t>делитель равен нулю, функция возвращает значение: «Ошибка: деление на ноль!», и производится принудительный выход из функции оператором </a:t>
            </a:r>
            <a:r>
              <a:rPr lang="ru-RU" sz="1800" dirty="0" err="1"/>
              <a:t>Exit</a:t>
            </a:r>
            <a:r>
              <a:rPr lang="ru-RU" sz="1800" dirty="0"/>
              <a:t> </a:t>
            </a:r>
            <a:r>
              <a:rPr lang="ru-RU" sz="1800" dirty="0" err="1"/>
              <a:t>Function</a:t>
            </a:r>
            <a:r>
              <a:rPr lang="ru-RU" sz="1800" dirty="0"/>
              <a:t>.</a:t>
            </a:r>
          </a:p>
          <a:p>
            <a:r>
              <a:rPr lang="ru-RU" sz="1800" dirty="0" smtClean="0"/>
              <a:t>	Если </a:t>
            </a:r>
            <a:r>
              <a:rPr lang="ru-RU" sz="1800" dirty="0"/>
              <a:t>проверяемые условия не выполняются (возвращают значение </a:t>
            </a:r>
            <a:r>
              <a:rPr lang="ru-RU" sz="1800" dirty="0" err="1"/>
              <a:t>False</a:t>
            </a:r>
            <a:r>
              <a:rPr lang="ru-RU" sz="1800" dirty="0"/>
              <a:t>) производится деление чисел и функция возвращает частное (результат деления).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8503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3" y="1026542"/>
            <a:ext cx="9613857" cy="80762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Добавление описания функции</a:t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8" t="452" r="-214" b="205"/>
          <a:stretch/>
        </p:blipFill>
        <p:spPr>
          <a:xfrm>
            <a:off x="5581291" y="2035272"/>
            <a:ext cx="6573329" cy="474182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" y="1966822"/>
            <a:ext cx="5486400" cy="4891177"/>
          </a:xfrm>
        </p:spPr>
        <p:txBody>
          <a:bodyPr>
            <a:normAutofit/>
          </a:bodyPr>
          <a:lstStyle/>
          <a:p>
            <a:r>
              <a:rPr lang="ru-RU" sz="1800" dirty="0"/>
              <a:t>В списке функций, выводимом Мастером, невозможно добавить или отредактировать их описание. Список макросов позволяет добавлять процедурам описание, но в нем нет функций. Проблема решается следующим образом:</a:t>
            </a:r>
          </a:p>
          <a:p>
            <a:r>
              <a:rPr lang="ru-RU" sz="1800" dirty="0"/>
              <a:t>Запустите Мастер функций, посмотрите, как отображается имя нужной функции и закройте его.</a:t>
            </a:r>
          </a:p>
          <a:p>
            <a:r>
              <a:rPr lang="ru-RU" sz="1800" dirty="0"/>
              <a:t>Откройте </a:t>
            </a:r>
            <a:r>
              <a:rPr lang="ru-RU" sz="1800" dirty="0" smtClean="0"/>
              <a:t>список макросов</a:t>
            </a:r>
            <a:r>
              <a:rPr lang="ru-RU" sz="1800" dirty="0"/>
              <a:t> и в поле «Имя макроса» впишите имя пользовательской функции.</a:t>
            </a:r>
          </a:p>
          <a:p>
            <a:r>
              <a:rPr lang="ru-RU" sz="1800" dirty="0"/>
              <a:t>Нажмите кнопку «Параметры» и в открывшемся окне добавьте или отредактируйте описание.</a:t>
            </a:r>
          </a:p>
          <a:p>
            <a:r>
              <a:rPr lang="ru-RU" sz="1800" dirty="0"/>
              <a:t>Нажмите кнопку «OK», затем в окне списка макросов – «Отмена». Описание готово!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69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Описание функции «Деление» в диалоговом окне Мастера функций «Аргументы функции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529" y="2384226"/>
            <a:ext cx="6823494" cy="3901655"/>
          </a:xfrm>
        </p:spPr>
      </p:pic>
    </p:spTree>
    <p:extLst>
      <p:ext uri="{BB962C8B-B14F-4D97-AF65-F5344CB8AC3E}">
        <p14:creationId xmlns:p14="http://schemas.microsoft.com/office/powerpoint/2010/main" val="6736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21" y="1871932"/>
            <a:ext cx="9862861" cy="5184476"/>
          </a:xfrm>
        </p:spPr>
        <p:txBody>
          <a:bodyPr>
            <a:normAutofit/>
          </a:bodyPr>
          <a:lstStyle/>
          <a:p>
            <a:r>
              <a:rPr lang="ru-RU" dirty="0"/>
              <a:t>В VBA есть много интересных библиотек позволяющих работать с объектом FSO, словарями, регулярными выражениями, объектами MS </a:t>
            </a:r>
            <a:r>
              <a:rPr lang="ru-RU" dirty="0" err="1"/>
              <a:t>Office</a:t>
            </a:r>
            <a:r>
              <a:rPr lang="ru-RU" dirty="0"/>
              <a:t>, а также много другое.</a:t>
            </a:r>
            <a:br>
              <a:rPr lang="ru-RU" dirty="0"/>
            </a:br>
            <a:r>
              <a:rPr lang="ru-RU" dirty="0"/>
              <a:t>Можно и обойтись без их подключения и использовать конструкцию </a:t>
            </a:r>
            <a:r>
              <a:rPr lang="ru-RU" dirty="0" err="1"/>
              <a:t>CreateObject</a:t>
            </a:r>
            <a:r>
              <a:rPr lang="ru-RU" dirty="0"/>
              <a:t>(«»), но есть два маленьких нюанса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0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280" y="753229"/>
            <a:ext cx="9704902" cy="1080937"/>
          </a:xfrm>
        </p:spPr>
        <p:txBody>
          <a:bodyPr/>
          <a:lstStyle/>
          <a:p>
            <a:pPr algn="ctr"/>
            <a:r>
              <a:rPr lang="ru-RU" dirty="0" smtClean="0"/>
              <a:t>Работа без библиотек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0322" y="3030009"/>
            <a:ext cx="4698355" cy="3289512"/>
          </a:xfrm>
        </p:spPr>
        <p:txBody>
          <a:bodyPr>
            <a:normAutofit/>
          </a:bodyPr>
          <a:lstStyle/>
          <a:p>
            <a:r>
              <a:rPr lang="ru-RU" dirty="0"/>
              <a:t>Вы теряете чуть-чуть в </a:t>
            </a:r>
            <a:r>
              <a:rPr lang="ru-RU" dirty="0" smtClean="0"/>
              <a:t>производительности. </a:t>
            </a:r>
            <a:r>
              <a:rPr lang="ru-RU" dirty="0"/>
              <a:t>С подключенной библиотекой, на коротких примерах ускорение в 2 раза — с 0,1 сек до 0,05 сек</a:t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Вы теряете подсказки в среде VBE. Для кода, который вы отдали в использование — это нормально, но для себя любимых включение может быть лишним действием</a:t>
            </a:r>
          </a:p>
        </p:txBody>
      </p:sp>
    </p:spTree>
    <p:extLst>
      <p:ext uri="{BB962C8B-B14F-4D97-AF65-F5344CB8AC3E}">
        <p14:creationId xmlns:p14="http://schemas.microsoft.com/office/powerpoint/2010/main" val="15012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Подключаем макрос в 3 этапа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4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89178"/>
            <a:ext cx="10437961" cy="1397884"/>
          </a:xfrm>
        </p:spPr>
        <p:txBody>
          <a:bodyPr>
            <a:noAutofit/>
          </a:bodyPr>
          <a:lstStyle/>
          <a:p>
            <a:r>
              <a:rPr lang="ru-RU" sz="2400" dirty="0"/>
              <a:t>Первый этап — макросам должен быть предоставлен доступ к объектной модели VBA. Само собой вы при этом берете на себя риски — ведь при этом макросы могут удалить все и вся.</a:t>
            </a:r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2134264"/>
            <a:ext cx="4088921" cy="3234683"/>
          </a:xfrm>
        </p:spPr>
        <p:txBody>
          <a:bodyPr>
            <a:normAutofit/>
          </a:bodyPr>
          <a:lstStyle/>
          <a:p>
            <a:r>
              <a:rPr lang="ru-RU" dirty="0"/>
              <a:t>Файл -&gt;</a:t>
            </a:r>
            <a:br>
              <a:rPr lang="ru-RU" dirty="0"/>
            </a:br>
            <a:r>
              <a:rPr lang="ru-RU" dirty="0"/>
              <a:t>Параметры -&gt;</a:t>
            </a:r>
            <a:br>
              <a:rPr lang="ru-RU" dirty="0"/>
            </a:br>
            <a:r>
              <a:rPr lang="ru-RU" dirty="0"/>
              <a:t>Центр Управления Безопасностью -&gt;</a:t>
            </a:r>
            <a:br>
              <a:rPr lang="ru-RU" dirty="0"/>
            </a:br>
            <a:r>
              <a:rPr lang="ru-RU" dirty="0"/>
              <a:t>Параметры центра управления </a:t>
            </a:r>
            <a:r>
              <a:rPr lang="ru-RU" dirty="0" smtClean="0"/>
              <a:t>безопасностью-&gt;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Параметры макросов -&gt;</a:t>
            </a:r>
            <a:br>
              <a:rPr lang="ru-RU" dirty="0"/>
            </a:br>
            <a:r>
              <a:rPr lang="ru-RU" dirty="0" smtClean="0"/>
              <a:t>Включить </a:t>
            </a:r>
            <a:r>
              <a:rPr lang="ru-RU" dirty="0"/>
              <a:t>галочку </a:t>
            </a:r>
            <a:r>
              <a:rPr lang="ru-RU" dirty="0" smtClean="0"/>
              <a:t>«</a:t>
            </a:r>
            <a:r>
              <a:rPr lang="ru-RU" dirty="0"/>
              <a:t>Предоставлять доступ к </a:t>
            </a:r>
            <a:r>
              <a:rPr lang="ru-RU" dirty="0" smtClean="0"/>
              <a:t>объектной </a:t>
            </a:r>
            <a:r>
              <a:rPr lang="ru-RU" dirty="0"/>
              <a:t>модели </a:t>
            </a:r>
            <a:r>
              <a:rPr lang="ru-RU" dirty="0" smtClean="0"/>
              <a:t>проектов </a:t>
            </a:r>
            <a:r>
              <a:rPr lang="ru-RU" dirty="0"/>
              <a:t>VBA»</a:t>
            </a:r>
            <a:endParaRPr lang="ru-RU" sz="1400" b="1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" r="-372" b="206"/>
          <a:stretch/>
        </p:blipFill>
        <p:spPr>
          <a:xfrm>
            <a:off x="4088921" y="1987062"/>
            <a:ext cx="8103079" cy="3529088"/>
          </a:xfrm>
        </p:spPr>
      </p:pic>
    </p:spTree>
    <p:extLst>
      <p:ext uri="{BB962C8B-B14F-4D97-AF65-F5344CB8AC3E}">
        <p14:creationId xmlns:p14="http://schemas.microsoft.com/office/powerpoint/2010/main" val="101323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481972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Второй этап — посмотреть GUID код соответствующей библиотеки, которую будете проверять/включать программным способом. Для этого в VBE перейдите в меню и включите галочку напротив библиотеки.</a:t>
            </a:r>
            <a:br>
              <a:rPr lang="ru-RU" sz="2200" dirty="0"/>
            </a:br>
            <a:r>
              <a:rPr lang="ru-RU" sz="2200" dirty="0" err="1"/>
              <a:t>Tools</a:t>
            </a:r>
            <a:r>
              <a:rPr lang="ru-RU" sz="2200" dirty="0"/>
              <a:t> -&gt; </a:t>
            </a:r>
            <a:r>
              <a:rPr lang="ru-RU" sz="2200" dirty="0" err="1"/>
              <a:t>References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40" y="2029381"/>
            <a:ext cx="5929929" cy="4714888"/>
          </a:xfrm>
        </p:spPr>
      </p:pic>
    </p:spTree>
    <p:extLst>
      <p:ext uri="{BB962C8B-B14F-4D97-AF65-F5344CB8AC3E}">
        <p14:creationId xmlns:p14="http://schemas.microsoft.com/office/powerpoint/2010/main" val="232295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Ну и третий этап — сам макрос. Верхняя часть выводит в окно </a:t>
            </a:r>
            <a:r>
              <a:rPr lang="ru-RU" sz="2400" dirty="0" err="1"/>
              <a:t>Immediate</a:t>
            </a:r>
            <a:r>
              <a:rPr lang="ru-RU" sz="2400" dirty="0"/>
              <a:t> </a:t>
            </a:r>
            <a:r>
              <a:rPr lang="ru-RU" sz="2400" dirty="0" err="1"/>
              <a:t>Window</a:t>
            </a:r>
            <a:r>
              <a:rPr lang="ru-RU" sz="2400" dirty="0"/>
              <a:t> все библиотеки, проверяет включена ли библиотека. Ну а строчка .</a:t>
            </a:r>
            <a:r>
              <a:rPr lang="ru-RU" sz="2400" dirty="0" err="1"/>
              <a:t>AddFromGuid</a:t>
            </a:r>
            <a:r>
              <a:rPr lang="ru-RU" sz="2400" dirty="0"/>
              <a:t> производит подключение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71" y="2312394"/>
            <a:ext cx="10244693" cy="3925846"/>
          </a:xfrm>
        </p:spPr>
      </p:pic>
    </p:spTree>
    <p:extLst>
      <p:ext uri="{BB962C8B-B14F-4D97-AF65-F5344CB8AC3E}">
        <p14:creationId xmlns:p14="http://schemas.microsoft.com/office/powerpoint/2010/main" val="11156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Стандартные функции </a:t>
            </a:r>
            <a:r>
              <a:rPr lang="en-US" dirty="0" smtClean="0"/>
              <a:t>VBA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b="1" dirty="0"/>
              <a:t>Пользовательская функция</a:t>
            </a:r>
            <a:r>
              <a:rPr lang="ru-RU" dirty="0"/>
              <a:t> – это процедура VBA, которая производит </a:t>
            </a:r>
            <a:r>
              <a:rPr lang="ru-RU" dirty="0" smtClean="0"/>
              <a:t>	заданные </a:t>
            </a:r>
            <a:r>
              <a:rPr lang="ru-RU" dirty="0"/>
              <a:t>вычисления и возвращает полученный результат. </a:t>
            </a:r>
            <a:r>
              <a:rPr lang="ru-RU" dirty="0" smtClean="0"/>
              <a:t>	Используется </a:t>
            </a:r>
            <a:r>
              <a:rPr lang="ru-RU" dirty="0"/>
              <a:t>для вставки в ячейки рабочего листа </a:t>
            </a:r>
            <a:r>
              <a:rPr lang="ru-RU" dirty="0" err="1"/>
              <a:t>Excel</a:t>
            </a:r>
            <a:r>
              <a:rPr lang="ru-RU" dirty="0"/>
              <a:t> или для </a:t>
            </a:r>
            <a:r>
              <a:rPr lang="ru-RU" dirty="0" smtClean="0"/>
              <a:t>	вызова </a:t>
            </a:r>
            <a:r>
              <a:rPr lang="ru-RU" dirty="0"/>
              <a:t>из других процедур.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1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312" y="1141417"/>
            <a:ext cx="9613857" cy="661504"/>
          </a:xfrm>
        </p:spPr>
        <p:txBody>
          <a:bodyPr>
            <a:normAutofit fontScale="90000"/>
          </a:bodyPr>
          <a:lstStyle/>
          <a:p>
            <a:r>
              <a:rPr lang="ru-RU" sz="4900" b="1" dirty="0"/>
              <a:t>Синтаксис функции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987062"/>
            <a:ext cx="6766151" cy="4870938"/>
          </a:xfrm>
        </p:spPr>
        <p:txBody>
          <a:bodyPr>
            <a:normAutofit/>
          </a:bodyPr>
          <a:lstStyle/>
          <a:p>
            <a:r>
              <a:rPr lang="ru-RU" sz="1800" b="1" dirty="0" err="1"/>
              <a:t>Static</a:t>
            </a:r>
            <a:r>
              <a:rPr lang="ru-RU" dirty="0"/>
              <a:t> — необязательное ключевое слово, указывающее на то, что значения переменных, объявленных в функции, сохраняются между ее вызовами.</a:t>
            </a:r>
          </a:p>
          <a:p>
            <a:r>
              <a:rPr lang="ru-RU" sz="1800" b="1" dirty="0"/>
              <a:t>Имя</a:t>
            </a:r>
            <a:r>
              <a:rPr lang="ru-RU" dirty="0"/>
              <a:t> — обязательный компонент, имя пользовательской функции.</a:t>
            </a:r>
          </a:p>
          <a:p>
            <a:r>
              <a:rPr lang="ru-RU" sz="1800" b="1" dirty="0" err="1"/>
              <a:t>СписокАргументов</a:t>
            </a:r>
            <a:r>
              <a:rPr lang="ru-RU" dirty="0"/>
              <a:t> — необязательный компонент, одна или более переменных, представляющих аргументы, которые передаются в функцию. Аргументы заключаются в скобки и разделяются между собой запятыми.</a:t>
            </a:r>
          </a:p>
          <a:p>
            <a:r>
              <a:rPr lang="ru-RU" sz="1800" b="1" dirty="0"/>
              <a:t>Операторы</a:t>
            </a:r>
            <a:r>
              <a:rPr lang="ru-RU" dirty="0"/>
              <a:t> — необязательный компонент, блок операторов (инструкций).</a:t>
            </a:r>
          </a:p>
          <a:p>
            <a:r>
              <a:rPr lang="ru-RU" sz="1800" b="1" dirty="0"/>
              <a:t>Имя = выражение</a:t>
            </a:r>
            <a:r>
              <a:rPr lang="ru-RU" dirty="0"/>
              <a:t> — необязательный* компонент, присвоение имени функции значения выражения или переменной. Обычно, значение присваивается функции непосредственно перед выходом из </a:t>
            </a:r>
            <a:r>
              <a:rPr lang="ru-RU" dirty="0" smtClean="0"/>
              <a:t>нее (</a:t>
            </a:r>
            <a:r>
              <a:rPr lang="ru-RU" i="1" dirty="0"/>
              <a:t>если не присвоить функции значения, смысл ее использования </a:t>
            </a:r>
            <a:r>
              <a:rPr lang="ru-RU" i="1" dirty="0" smtClean="0"/>
              <a:t>теряется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sz="1800" b="1" dirty="0" err="1"/>
              <a:t>Exit</a:t>
            </a:r>
            <a:r>
              <a:rPr lang="ru-RU" sz="1800" b="1" dirty="0"/>
              <a:t> </a:t>
            </a:r>
            <a:r>
              <a:rPr lang="ru-RU" sz="1800" b="1" dirty="0" err="1"/>
              <a:t>Function</a:t>
            </a:r>
            <a:r>
              <a:rPr lang="ru-RU" dirty="0"/>
              <a:t> — необязательный компонент, принудительный выход из функции, если ей уже присвоено окончательное значение.</a:t>
            </a:r>
          </a:p>
          <a:p>
            <a:endParaRPr lang="ru-RU" b="1" dirty="0"/>
          </a:p>
        </p:txBody>
      </p:sp>
      <p:pic>
        <p:nvPicPr>
          <p:cNvPr id="15" name="Рисунок 1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1" t="-55384" r="29" b="-50331"/>
          <a:stretch/>
        </p:blipFill>
        <p:spPr>
          <a:xfrm>
            <a:off x="6766151" y="1923933"/>
            <a:ext cx="5425849" cy="3599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653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429</Words>
  <Application>Microsoft Office PowerPoint</Application>
  <PresentationFormat>Широкоэкранный</PresentationFormat>
  <Paragraphs>39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Берлин</vt:lpstr>
      <vt:lpstr>Стандартные библиотеки и функции VBA </vt:lpstr>
      <vt:lpstr>В VBA есть много интересных библиотек позволяющих работать с объектом FSO, словарями, регулярными выражениями, объектами MS Office, а также много другое. Можно и обойтись без их подключения и использовать конструкцию CreateObject(«»), но есть два маленьких нюанса </vt:lpstr>
      <vt:lpstr>Работа без библиотек</vt:lpstr>
      <vt:lpstr>Подключаем макрос в 3 этапа</vt:lpstr>
      <vt:lpstr>Первый этап — макросам должен быть предоставлен доступ к объектной модели VBA. Само собой вы при этом берете на себя риски — ведь при этом макросы могут удалить все и вся.</vt:lpstr>
      <vt:lpstr>Второй этап — посмотреть GUID код соответствующей библиотеки, которую будете проверять/включать программным способом. Для этого в VBE перейдите в меню и включите галочку напротив библиотеки. Tools -&gt; References </vt:lpstr>
      <vt:lpstr>Ну и третий этап — сам макрос. Верхняя часть выводит в окно Immediate Window все библиотеки, проверяет включена ли библиотека. Ну а строчка .AddFromGuid производит подключение</vt:lpstr>
      <vt:lpstr>Стандартные функции VBA </vt:lpstr>
      <vt:lpstr>Синтаксис функции </vt:lpstr>
      <vt:lpstr>Видимость функции </vt:lpstr>
      <vt:lpstr>Пример пользовательской функции </vt:lpstr>
      <vt:lpstr> Пользовательская функция</vt:lpstr>
      <vt:lpstr>Добавление описания функции </vt:lpstr>
      <vt:lpstr>Описание функции «Деление» в диалоговом окне Мастера функций «Аргументы функции»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Стандартные библиотеки и функции VBA</dc:title>
  <dc:creator>admin</dc:creator>
  <cp:lastModifiedBy>admin</cp:lastModifiedBy>
  <cp:revision>9</cp:revision>
  <dcterms:created xsi:type="dcterms:W3CDTF">2021-03-18T21:14:07Z</dcterms:created>
  <dcterms:modified xsi:type="dcterms:W3CDTF">2021-03-22T11:23:44Z</dcterms:modified>
</cp:coreProperties>
</file>