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8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489" r:id="rId10"/>
    <p:sldId id="380" r:id="rId11"/>
    <p:sldId id="381" r:id="rId12"/>
    <p:sldId id="506" r:id="rId13"/>
    <p:sldId id="507" r:id="rId14"/>
    <p:sldId id="513" r:id="rId15"/>
    <p:sldId id="515" r:id="rId16"/>
    <p:sldId id="508" r:id="rId17"/>
    <p:sldId id="509" r:id="rId18"/>
    <p:sldId id="511" r:id="rId19"/>
    <p:sldId id="500" r:id="rId20"/>
    <p:sldId id="502" r:id="rId21"/>
    <p:sldId id="504" r:id="rId22"/>
    <p:sldId id="490" r:id="rId23"/>
    <p:sldId id="395" r:id="rId24"/>
    <p:sldId id="383" r:id="rId25"/>
    <p:sldId id="483" r:id="rId26"/>
    <p:sldId id="477" r:id="rId27"/>
    <p:sldId id="404" r:id="rId28"/>
    <p:sldId id="499" r:id="rId29"/>
    <p:sldId id="492" r:id="rId30"/>
    <p:sldId id="384" r:id="rId31"/>
    <p:sldId id="403" r:id="rId32"/>
    <p:sldId id="436" r:id="rId33"/>
    <p:sldId id="438" r:id="rId3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3300"/>
    <a:srgbClr val="FFFFCC"/>
    <a:srgbClr val="3366FF"/>
    <a:srgbClr val="800000"/>
    <a:srgbClr val="660033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F4603-9CFC-7D92-9226-80FFDE36F2C0}" v="2" dt="2020-03-25T08:37:48.437"/>
    <p1510:client id="{CC2C2E6C-424B-9803-5A41-A536325C97DA}" v="18" dt="2020-03-25T07:48:31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5" autoAdjust="0"/>
    <p:restoredTop sz="94620" autoAdjust="0"/>
  </p:normalViewPr>
  <p:slideViewPr>
    <p:cSldViewPr>
      <p:cViewPr varScale="1">
        <p:scale>
          <a:sx n="82" d="100"/>
          <a:sy n="82" d="100"/>
        </p:scale>
        <p:origin x="148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A5D09A-AA02-4FFE-9160-7DA90ADBD9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400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A5D09A-AA02-4FFE-9160-7DA90ADBD92B}" type="slidenum">
              <a:rPr lang="ru-RU" altLang="ru-RU" smtClean="0"/>
              <a:pPr>
                <a:defRPr/>
              </a:pPr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13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2ECA-F2F4-4773-A416-2077CCFD7D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71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D5F0-629A-470A-ACFE-CC8FB3C5D4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236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8ABE2-4908-464C-ADD4-3D1ADAE5ED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36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46860-CCF0-43AD-A2C7-F2DF6B84CD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563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69EAA-EBF5-4AA0-9594-6E1AABBBB2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549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F7966-3B0A-4561-89AA-B56A9400F7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224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D669D-2794-491A-BA32-A5E1EFFECF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708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FD5B2-4837-47F7-AB63-912A71E76C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919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A0DD5-4F8D-4EA1-A24D-9ACACD1D77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96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49C4-C51F-426F-936F-475F43A340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402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B2C24-3CCC-4F65-B491-15B566F092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83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FD2E1D0-0912-4B6A-BECC-22E2F7542D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A5B4E2-F4E7-4905-981B-544362D3C41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 rot="10800000" flipV="1">
            <a:off x="0" y="120402"/>
            <a:ext cx="9144000" cy="6617196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anchor="t">
            <a:spAutoFit/>
          </a:bodyPr>
          <a:lstStyle/>
          <a:p>
            <a:pPr algn="ctr" eaLnBrk="1" hangingPunct="1">
              <a:defRPr/>
            </a:pPr>
            <a:r>
              <a:rPr lang="ro-RO" altLang="ru-RU" sz="2800" b="1" i="1" dirty="0" err="1">
                <a:solidFill>
                  <a:srgbClr val="C00000"/>
                </a:solidFill>
                <a:latin typeface="Times New Roman"/>
                <a:cs typeface="Times New Roman"/>
              </a:rPr>
              <a:t>Prel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/>
                <a:cs typeface="Times New Roman"/>
              </a:rPr>
              <a:t>egerea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/>
                <a:cs typeface="Times New Roman"/>
              </a:rPr>
              <a:t> 8</a:t>
            </a:r>
            <a:endParaRPr lang="ro-RO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n-US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o-RO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Bazele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programării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VBA</a:t>
            </a:r>
            <a:endParaRPr lang="en-US" alt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4" eaLnBrk="1" hangingPunct="1">
              <a:defRPr/>
            </a:pP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Instrucţiunile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VBA</a:t>
            </a:r>
          </a:p>
          <a:p>
            <a:pPr marL="742950" indent="-742950" eaLnBrk="1" hangingPunct="1"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Instructiuni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atribuire</a:t>
            </a:r>
            <a:endParaRPr lang="en-US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hangingPunct="1"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Instructiuni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executabile</a:t>
            </a:r>
            <a:endParaRPr lang="en-US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hangingPunct="1"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iterative</a:t>
            </a:r>
          </a:p>
          <a:p>
            <a:pPr marL="742950" indent="-742950" eaLnBrk="1" hangingPunct="1"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decizie</a:t>
            </a:r>
            <a:endParaRPr lang="en-US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hangingPunct="1"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742950" indent="-742950" eaLnBrk="1" hangingPunct="1">
              <a:defRPr/>
            </a:pPr>
            <a:endParaRPr lang="ro-RO" alt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hangingPunct="1">
              <a:buFontTx/>
              <a:buAutoNum type="arabicPeriod"/>
              <a:defRPr/>
            </a:pPr>
            <a:endParaRPr lang="ro-RO" altLang="ru-RU" sz="4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ru-RU" altLang="ru-RU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8B88BC-2C3C-4338-8E3A-6E5DD9680303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ru-RU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oprire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813"/>
            <a:ext cx="9144000" cy="6072187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 lvl="1">
              <a:defRPr/>
            </a:pP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plasată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oriunde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program,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execuţia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terminată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imediat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Fişierele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deschise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închid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eliberate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instanţele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create se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distrug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referinţele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aplicaţii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invalidate,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memoria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eliberată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defRPr/>
            </a:pP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terminare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normală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programului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descărca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formele</a:t>
            </a:r>
            <a:r>
              <a:rPr lang="ro-RO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programul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singur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aplicaţii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referinţă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create din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modulele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 care se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b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suspendă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execuţia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altLang="ru-RU" sz="2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închide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fişierele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nici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FontTx/>
              <a:buNone/>
              <a:defRPr/>
            </a:pPr>
            <a:r>
              <a:rPr lang="ro-RO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eliberează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Este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fixării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u-RU" sz="2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o-RO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breakpoint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AB573A-6020-4701-B39C-2AE6F800FEF3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ru-RU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oprire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9144000" cy="6000750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ro-RO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DoEvents</a:t>
            </a:r>
            <a:endParaRPr lang="en-US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None/>
              <a:defRPr/>
            </a:pPr>
            <a:r>
              <a:rPr lang="ro-RO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apelul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funcţie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DoEvents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r>
              <a:rPr lang="en-US" alt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cedează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controlul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sistemul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operare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instructiunea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sub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formele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ro-RO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Do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Exit Function </a:t>
            </a:r>
            <a:b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For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Exit Sub </a:t>
            </a:r>
            <a:b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întrerupe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ramură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execuţi</a:t>
            </a: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868E8B-D5E8-4F04-9992-4F63B83AC73F}" type="slidenum">
              <a:rPr lang="en-US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ru-RU" sz="1400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de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decizie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9144000" cy="6000750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br>
              <a:rPr lang="en-US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[statements] [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elsestatements</a:t>
            </a:r>
            <a:r>
              <a:rPr lang="en-US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altLang="ru-RU" sz="2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ro-RO" altLang="ru-RU" sz="2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[statements]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ElseIf</a:t>
            </a:r>
            <a:r>
              <a:rPr lang="en-US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condition-n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[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elseif</a:t>
            </a:r>
            <a:r>
              <a:rPr lang="en-US" altLang="ru-RU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[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en-US" altLang="ru-RU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If</a:t>
            </a:r>
            <a:endParaRPr lang="ro-RO" alt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altLang="ru-RU" sz="2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Condiţia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(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numai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aici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expresie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numerică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string care se </a:t>
            </a:r>
            <a:r>
              <a:rPr lang="en-US" altLang="ru-RU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evaluează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True/False</a:t>
            </a:r>
            <a:endParaRPr lang="ro-RO" altLang="ru-RU" sz="2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80000"/>
              </a:lnSpc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False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construcţie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forma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TypeOf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objectname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objecttype</a:t>
            </a:r>
            <a:endParaRPr lang="en-US" alt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80000"/>
              </a:lnSpc>
              <a:buFontTx/>
              <a:buNone/>
              <a:defRPr/>
            </a:pPr>
            <a:r>
              <a:rPr lang="en-US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56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7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Exemplul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urmator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determin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câteva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tipuri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date din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celulele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domeniului 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A1:A10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pe o foaie Excel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  <a:solidFill>
            <a:schemeClr val="accent5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ScanColumn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()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Each c In 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Worksheets("Sheet1").Range("A1:A10").Cells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ro-RO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Application.IsText</a:t>
            </a:r>
            <a:r>
              <a:rPr lang="ro-RO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c.Value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ro-RO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c.Offset(0,1).Value 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"Text“  </a:t>
            </a:r>
            <a:r>
              <a:rPr lang="ro-RO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‘offset </a:t>
            </a:r>
            <a:r>
              <a:rPr lang="en-US" altLang="ru-RU" sz="22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</a:t>
            </a:r>
            <a:r>
              <a:rPr lang="en-US" alt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celula</a:t>
            </a:r>
            <a:r>
              <a:rPr lang="en-US" alt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vecina</a:t>
            </a:r>
            <a:r>
              <a:rPr lang="en-US" alt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2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curenta</a:t>
            </a:r>
            <a:r>
              <a:rPr lang="en-US" alt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0-row offset, 1- column offset</a:t>
            </a:r>
            <a:endParaRPr lang="ro-RO" altLang="ru-RU" sz="22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o-RO" altLang="ru-RU" sz="2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IsText(arg)...-funcția predefinită VBA, arg – de tip Variant </a:t>
            </a:r>
            <a:endParaRPr lang="en-US" altLang="ru-RU" sz="22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ElseIf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Application.IsNumber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c.Value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.Offset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(0,1).Value 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"Number"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ElseIf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Application.IsLogical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c.Value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.Offset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(0,1).Value 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"Boolean"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o-RO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ElseIf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Application.IsError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c.Value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.Offset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(0,1).Value = "Error"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ElseIf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.Value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""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ro-RO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c.Offset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(0,1).Value </a:t>
            </a:r>
            <a:r>
              <a:rPr lang="en-US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ru-RU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"(blank cell)"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If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c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Sub</a:t>
            </a:r>
            <a:endParaRPr lang="ru-RU" alt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E4F7C7-CE5B-40D4-9F1B-B8ADAE11D36E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28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Offset property Excel VBA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  <a:solidFill>
            <a:schemeClr val="accent5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dirty="0"/>
              <a:t>	…..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 example As Range</a:t>
            </a:r>
            <a:b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Set example = Range("A1:A2")</a:t>
            </a:r>
            <a:b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example.Offset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 2).Select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/>
              <a:t>	….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400" dirty="0"/>
              <a:t>	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</a:t>
            </a: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en-US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E4F7C7-CE5B-40D4-9F1B-B8ADAE11D36E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573016"/>
            <a:ext cx="6264696" cy="19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33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3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procedura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verific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dac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un string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transformat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-o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valoare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numeric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utilizind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predifinit</a:t>
            </a: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IsNumeric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()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500687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 Verificare()</a:t>
            </a:r>
          </a:p>
          <a:p>
            <a:pPr>
              <a:buFontTx/>
              <a:buNone/>
              <a:defRPr/>
            </a:pPr>
            <a:r>
              <a:rPr lang="ro-RO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MyVar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MyCheck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MyVar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"53"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Assign value.</a:t>
            </a:r>
            <a:endParaRPr lang="ro-RO" sz="2400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sz="24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MyCheck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IsNumeric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MyVar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Returns True.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MyVar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"459.95"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Assign value.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MyCheck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IsNumeric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MyVar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Returns True.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MyVar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"45 Help"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Assign value.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24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MyCheck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IsNumeric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MyVar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Returns False.</a:t>
            </a:r>
            <a:endParaRPr lang="ro-RO" sz="2400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Sub</a:t>
            </a:r>
          </a:p>
          <a:p>
            <a:pPr>
              <a:buFontTx/>
              <a:buNone/>
              <a:defRPr/>
            </a:pP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Exista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alte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func</a:t>
            </a:r>
            <a:r>
              <a:rPr lang="ro-RO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predifinite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ro-RO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IsObject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IsNull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expresie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IsError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expresie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318046-5F7F-4AD6-9D77-C6ED06439A53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29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B83E1D-B387-4C4E-B79C-A4775D9E0C60}" type="slidenum">
              <a:rPr lang="en-US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ru-RU" sz="140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de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decizie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operator </a:t>
            </a: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expresie</a:t>
            </a:r>
            <a:endParaRPr lang="ro-RO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Case</a:t>
            </a: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expressionlist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[statements-n]] 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	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Else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elsestatements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]]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Select</a:t>
            </a:r>
            <a:endParaRPr lang="en-US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string.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expressionlist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virgule) de forma: 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expresie</a:t>
            </a:r>
            <a:endParaRPr lang="en-US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expresie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expresie</a:t>
            </a:r>
            <a:endParaRPr lang="ro-RO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90000"/>
              </a:lnSpc>
              <a:buFontTx/>
              <a:buNone/>
              <a:defRPr/>
            </a:pPr>
            <a:endParaRPr lang="ro-RO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7E318-163A-4383-92B6-D2E712AEAD19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pic>
        <p:nvPicPr>
          <p:cNvPr id="5018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413" y="642938"/>
            <a:ext cx="9144000" cy="6215062"/>
          </a:xfrm>
          <a:noFill/>
        </p:spPr>
      </p:pic>
    </p:spTree>
    <p:extLst>
      <p:ext uri="{BB962C8B-B14F-4D97-AF65-F5344CB8AC3E}">
        <p14:creationId xmlns:p14="http://schemas.microsoft.com/office/powerpoint/2010/main" val="2382132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7F3ED2-17A0-4895-B06D-56449FD39342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67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procedur</a:t>
            </a:r>
            <a:r>
              <a:rPr lang="ro-RO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MutaFoaie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en-US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wh1,wh2 -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Excel</a:t>
            </a: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wh1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Worksheet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wh2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Worksheet</a:t>
            </a:r>
            <a:endParaRPr lang="ru-RU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Copiem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Sheet1,Sheet2 in wh1,wh2</a:t>
            </a: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wh1 =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ActiveWorkbook.Worksheets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Sheet1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wh2 =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ActiveWorkbook.Worksheets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Sheet2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‘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Mutam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Sheet2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innainte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Sheet1 </a:t>
            </a: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wh2.Move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efor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wh1 </a:t>
            </a:r>
            <a:endParaRPr lang="en-US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Mutam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Sheet2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dupa</a:t>
            </a: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Sheet3</a:t>
            </a: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wh2.Move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after:=      			 		 	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ActiveWorkbook.Worksheets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Sheet3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endParaRPr lang="ru-RU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altLang="ru-RU" sz="28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175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96279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iterative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08141" cy="5877272"/>
          </a:xfrm>
          <a:solidFill>
            <a:schemeClr val="accent5"/>
          </a:solidFill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While condition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	 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[statements ]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	 [Continue While ]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	[ statements ]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        [Exit While ]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       [ statements ]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End While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46860-CCF0-43AD-A2C7-F2DF6B84CDEA}" type="slidenum">
              <a:rPr lang="ru-RU" altLang="ru-RU" smtClean="0"/>
              <a:pPr>
                <a:defRPr/>
              </a:pPr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25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AE1A29-766C-4FDC-9D73-0D9498E6FFFD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ru-RU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44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5643562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Există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VB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Tx/>
              <a:buNone/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declarare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anterior)</a:t>
            </a:r>
          </a:p>
          <a:p>
            <a:pPr lvl="1">
              <a:buFontTx/>
              <a:buNone/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atribuire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Tx/>
              <a:buNone/>
              <a:defRPr/>
            </a:pPr>
            <a:r>
              <a:rPr lang="en-US" altLang="ru-RU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executabile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iniţiază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acţiuni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lvl="1">
              <a:buFontTx/>
              <a:buNone/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controlează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fluxul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execuţiei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etc.)</a:t>
            </a:r>
          </a:p>
          <a:p>
            <a:pPr>
              <a:buFontTx/>
              <a:buNone/>
              <a:defRPr/>
            </a:pPr>
            <a:endParaRPr lang="ro-RO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continua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utilizând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caracterele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continuare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_”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pot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aceeaşi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 de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“:”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96279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iterative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08141" cy="5877272"/>
          </a:xfrm>
          <a:solidFill>
            <a:schemeClr val="accent5"/>
          </a:solidFill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	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As Integer = 0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index &lt;= 10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Debug.Write(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index.ToString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" ")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index += 1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While</a:t>
            </a:r>
          </a:p>
          <a:p>
            <a:pPr marL="0" indent="0">
              <a:buNone/>
            </a:pPr>
            <a:endParaRPr 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Debug.WriteLine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("")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Output: 0 1 2 3 4 5 6 7 8 9 10 </a:t>
            </a:r>
            <a:endParaRPr lang="ru-RU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46860-CCF0-43AD-A2C7-F2DF6B84CDEA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22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60275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iterative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08141" cy="6237312"/>
          </a:xfrm>
          <a:solidFill>
            <a:schemeClr val="accent5"/>
          </a:solidFill>
        </p:spPr>
        <p:txBody>
          <a:bodyPr/>
          <a:lstStyle/>
          <a:p>
            <a:pPr marL="0" indent="0">
              <a:buNone/>
            </a:pPr>
            <a:r>
              <a:rPr lang="ro-RO" sz="22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As Integer = 0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index &lt; 100000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index += 1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If index is between 5 and 7, continue with the next iteration.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&gt;= 5 And index &lt;= 8 Then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 While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If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Display the index.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Debug.Write(</a:t>
            </a:r>
            <a:r>
              <a:rPr lang="en-US" sz="2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index.ToString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" ")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If index is 10, exit the loop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index = 10 Then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While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If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While</a:t>
            </a:r>
            <a:r>
              <a:rPr lang="ro-RO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pPr marL="0" indent="0">
              <a:buNone/>
            </a:pPr>
            <a:endParaRPr lang="en-US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46860-CCF0-43AD-A2C7-F2DF6B84CDEA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0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43188"/>
            <a:ext cx="4357688" cy="3970337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o-RO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[{While | Until}</a:t>
            </a:r>
            <a:r>
              <a:rPr lang="en-US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condi</a:t>
            </a:r>
            <a:r>
              <a:rPr lang="ro-RO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ţ</a:t>
            </a:r>
            <a:r>
              <a:rPr lang="en-US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o-RO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[</a:t>
            </a: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[Exit Do]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Loop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686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C9C61B-40B3-441F-A959-655F5E48D696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8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iterative</a:t>
            </a:r>
          </a:p>
        </p:txBody>
      </p:sp>
      <p:sp>
        <p:nvSpPr>
          <p:cNvPr id="36869" name="Прямоугольник 6"/>
          <p:cNvSpPr>
            <a:spLocks noChangeArrowheads="1"/>
          </p:cNvSpPr>
          <p:nvPr/>
        </p:nvSpPr>
        <p:spPr bwMode="auto">
          <a:xfrm>
            <a:off x="0" y="785813"/>
            <a:ext cx="9144000" cy="14711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Do…Loop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atâta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condiţie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devine</a:t>
            </a: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Are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sintactice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momentul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verificării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condiţiei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3" y="2643188"/>
            <a:ext cx="4643437" cy="39703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lvl="1" eaLnBrk="1" hangingPunct="1">
              <a:defRPr/>
            </a:pPr>
            <a:endParaRPr lang="ro-RO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lvl="1" eaLnBrk="1" hangingPunct="1"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 eaLnBrk="1" hangingPunct="1">
              <a:defRPr/>
            </a:pP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[Exit Do]</a:t>
            </a:r>
            <a:endParaRPr lang="ro-RO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o-RO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2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o-RO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Loop [{While | Until}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                   </a:t>
            </a:r>
            <a:r>
              <a:rPr lang="en-US" sz="28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o-RO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endParaRPr lang="ro-RO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6021387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101FD"/>
                </a:solidFill>
                <a:latin typeface="Consolas" panose="020B0609020204030204" pitchFamily="49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Integer = 0 </a:t>
            </a:r>
          </a:p>
          <a:p>
            <a:pPr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While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&lt;= 100 </a:t>
            </a:r>
          </a:p>
          <a:p>
            <a:pPr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 &gt; 10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</a:p>
          <a:p>
            <a:pPr>
              <a:buFontTx/>
              <a:buNone/>
              <a:defRPr/>
            </a:pP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Exit Do </a:t>
            </a:r>
          </a:p>
          <a:p>
            <a:pPr>
              <a:buFontTx/>
              <a:buNone/>
              <a:defRPr/>
            </a:pP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End If </a:t>
            </a:r>
          </a:p>
          <a:p>
            <a:pPr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Debug.Write(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index.ToString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" ")</a:t>
            </a:r>
          </a:p>
          <a:p>
            <a:pPr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index += 1 </a:t>
            </a:r>
          </a:p>
          <a:p>
            <a:pPr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 </a:t>
            </a:r>
          </a:p>
          <a:p>
            <a:pPr>
              <a:buFontTx/>
              <a:buNone/>
              <a:defRPr/>
            </a:pP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Debug.WriteLine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("")</a:t>
            </a:r>
          </a:p>
          <a:p>
            <a:pPr>
              <a:buFontTx/>
              <a:buNone/>
              <a:defRPr/>
            </a:pP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Output: 0 1 2 3 4 5 6 7 8 9 10 </a:t>
            </a:r>
            <a:endParaRPr lang="en-US" altLang="ru-RU" sz="2800" b="1" i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b="1" i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b="1" i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834987-CEC6-42A8-8982-C97FFBAB8F56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928539-035E-440D-999B-B0B60FCE4195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ru-RU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iterative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9144000" cy="6143625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ro-RO" alt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For…Next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ro-RO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Repetă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un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număr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 = start </a:t>
            </a:r>
            <a:r>
              <a:rPr lang="en-US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[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step]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o-RO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[statements]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o-RO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For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o-RO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[statements]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[counter]</a:t>
            </a:r>
            <a:br>
              <a:rPr lang="en-US" alt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br>
              <a:rPr lang="en-US" altLang="ru-RU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Procedura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afi</a:t>
            </a:r>
            <a: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cinci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mesaje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o-RO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numere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altLang="ru-RU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ru-RU" alt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br>
              <a:rPr lang="ru-RU" altLang="ru-RU" b="1" i="1" dirty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en-US" altLang="ru-RU" b="1" i="1" dirty="0">
              <a:solidFill>
                <a:srgbClr val="CC3300"/>
              </a:solidFill>
            </a:endParaRPr>
          </a:p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CC3300"/>
                </a:solidFill>
              </a:rPr>
              <a:t>	</a:t>
            </a:r>
            <a:r>
              <a:rPr lang="ru-RU" altLang="ru-RU" b="1" i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ru-RU" alt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ru-RU" alt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cmdForNext_Click</a:t>
            </a:r>
            <a:r>
              <a:rPr lang="ru-RU" alt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()</a:t>
            </a:r>
          </a:p>
          <a:p>
            <a:pPr>
              <a:buFontTx/>
              <a:buNone/>
              <a:defRPr/>
            </a:pPr>
            <a:r>
              <a:rPr lang="ro-RO" altLang="ru-RU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ru-RU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ru-RU" alt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 </a:t>
            </a:r>
            <a:r>
              <a:rPr lang="ru-RU" alt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alt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alt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</a:p>
          <a:p>
            <a:pPr>
              <a:buFontTx/>
              <a:buNone/>
              <a:defRPr/>
            </a:pPr>
            <a:r>
              <a:rPr lang="ro-RO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MsgBox</a:t>
            </a:r>
            <a:r>
              <a:rPr lang="ru-RU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endParaRPr lang="ru-RU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ru-RU" alt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endParaRPr lang="ru-RU" alt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i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ru-RU" altLang="ru-RU" b="1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i="1" dirty="0" err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endParaRPr lang="ro-RO" altLang="ru-RU" b="1" i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b="1" i="1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o-RO" altLang="ru-RU" b="1" i="1" dirty="0">
              <a:solidFill>
                <a:srgbClr val="663300"/>
              </a:solidFill>
            </a:endParaRPr>
          </a:p>
          <a:p>
            <a:pPr>
              <a:defRPr/>
            </a:pPr>
            <a:endParaRPr lang="ro-RO" altLang="ru-RU" b="1" i="1" dirty="0">
              <a:solidFill>
                <a:srgbClr val="663300"/>
              </a:solidFill>
            </a:endParaRPr>
          </a:p>
          <a:p>
            <a:pPr>
              <a:defRPr/>
            </a:pPr>
            <a:endParaRPr lang="ro-RO" altLang="ru-RU" b="1" i="1" dirty="0">
              <a:solidFill>
                <a:srgbClr val="663300"/>
              </a:solidFill>
            </a:endParaRPr>
          </a:p>
          <a:p>
            <a:pPr>
              <a:defRPr/>
            </a:pPr>
            <a:endParaRPr lang="ro-RO" altLang="ru-RU" b="1" i="1" dirty="0">
              <a:solidFill>
                <a:srgbClr val="663300"/>
              </a:solidFill>
            </a:endParaRPr>
          </a:p>
          <a:p>
            <a:pPr>
              <a:defRPr/>
            </a:pPr>
            <a:endParaRPr lang="ru-RU" altLang="ru-RU" dirty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04FE6-4985-40E1-ADE0-263DFF6AE59D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D6A1E2-3203-4FA8-B8A4-0447A5CB1A8E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ru-RU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iterative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9144000" cy="6143625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br>
              <a:rPr lang="en-US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Each…Next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ro-RO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Repetă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element al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tablou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colecţii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b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US" alt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en-US" alt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[statements]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[</a:t>
            </a:r>
            <a:r>
              <a:rPr lang="en-US" alt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For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[statements]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altLang="ru-RU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[element]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RO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x.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Procedura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etermină închiderea tututor </a:t>
            </a:r>
            <a:r>
              <a:rPr lang="ro-RO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o-RO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panour</a:t>
            </a:r>
            <a:r>
              <a:rPr lang="ro-RO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ilor</a:t>
            </a:r>
            <a:r>
              <a:rPr lang="vi-VN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comandă în afară de cel activ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CloseForms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>
              <a:buFontTx/>
              <a:buNone/>
              <a:defRPr/>
            </a:pPr>
            <a:b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Each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frm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Application.Forms</a:t>
            </a: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	 </a:t>
            </a:r>
            <a:r>
              <a:rPr lang="en-US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</a:t>
            </a:r>
          </a:p>
          <a:p>
            <a:pPr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		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frm.Caption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ro-RO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Screen.ActiveForm.Caption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   </a:t>
            </a:r>
            <a:r>
              <a:rPr lang="en-US" altLang="ru-RU" sz="28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frm.Close</a:t>
            </a: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b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</a:p>
          <a:p>
            <a:pPr>
              <a:buFontTx/>
              <a:buNone/>
              <a:defRPr/>
            </a:pPr>
            <a:endParaRPr lang="en-US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None/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Sub</a:t>
            </a:r>
          </a:p>
          <a:p>
            <a:pPr marL="0" indent="0">
              <a:buFontTx/>
              <a:buNone/>
              <a:defRPr/>
            </a:pPr>
            <a:endParaRPr lang="ru-RU" altLang="ru-RU" dirty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B80597-23FB-4687-AD62-D55B46505ABF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Utilizam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instructiunea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Each 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prelucrarea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colectiei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Worksheets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D6ECDC-F582-4E6C-928D-2D59BB97A6E4}" type="slidenum">
              <a:rPr lang="ru-RU" altLang="ru-RU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>
            <p:ph idx="1"/>
          </p:nvPr>
        </p:nvSpPr>
        <p:spPr>
          <a:xfrm>
            <a:off x="0" y="1417638"/>
            <a:ext cx="9144000" cy="5311775"/>
          </a:xfrm>
          <a:solidFill>
            <a:schemeClr val="accent5"/>
          </a:solidFill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endParaRPr lang="en-US" altLang="ru-RU" dirty="0"/>
          </a:p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Sub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CommandButton_Click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>
              <a:buFontTx/>
              <a:buNone/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Worksheet</a:t>
            </a:r>
          </a:p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For Each </a:t>
            </a: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Application.Worksheets</a:t>
            </a: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MsgBox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.Name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Next</a:t>
            </a:r>
          </a:p>
          <a:p>
            <a:pPr>
              <a:buFontTx/>
              <a:buNone/>
              <a:defRPr/>
            </a:pPr>
            <a:r>
              <a:rPr lang="en-US" alt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Sub</a:t>
            </a:r>
            <a:endParaRPr lang="ro-RO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92BADE-A9AB-46F9-9437-5E706F69AD42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ru-RU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iterative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9144000" cy="5929312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ro-RO" altLang="ru-RU" sz="2400" b="1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ro-RO" altLang="ru-RU" sz="2400" b="1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ru-RU" sz="2400" b="1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ru-RU" sz="28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While…Wend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Repetă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rămâne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adevărată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condiţie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[statements]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Wend</a:t>
            </a:r>
            <a:b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EA2E5D-53ED-4EE4-8DD6-210A277F3A0A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ru-RU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ro-RO" sz="3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eneralităţi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cod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identificată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etichetă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începe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prima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coloană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“:”</a:t>
            </a:r>
          </a:p>
          <a:p>
            <a:pPr lvl="1"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număr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orice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combinaţie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cifre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începe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prima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coloană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respectiv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>
              <a:buFontTx/>
              <a:buNone/>
              <a:defRPr/>
            </a:pP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Identificatorii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utilizaţi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control</a:t>
            </a:r>
          </a:p>
          <a:p>
            <a:pPr lvl="1">
              <a:buFontTx/>
              <a:buNone/>
              <a:defRPr/>
            </a:pP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situaţie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nerecomandată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erorilor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Tx/>
              <a:buNone/>
              <a:defRPr/>
            </a:pP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Comentariile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necesare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documentării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codului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 fi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introduse</a:t>
            </a:r>
            <a:endParaRPr lang="en-US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separate care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încep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un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apostrof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cuvântul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urmat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un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spaţiu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aceeaşi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instrucţiunea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sfârşitul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apostrof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1CCA44-4392-45BE-9B03-CAF3085F268E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ru-RU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Structuri iterative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6237287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endParaRPr lang="en-US" altLang="ru-RU" sz="2400" b="1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ru-RU" sz="24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o-RO" altLang="ru-RU" sz="2400" b="1" i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tip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[statements]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With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ru-RU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With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MyLabel</a:t>
            </a:r>
            <a:b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.Height = 2000</a:t>
            </a: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  .Width = 2000</a:t>
            </a: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  .Caption = "This is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MyLabel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en-US" alt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End With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Obiectul nu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u-RU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 imbricate </a:t>
            </a:r>
            <a:b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endParaRPr lang="ro-RO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MyObject</a:t>
            </a:r>
            <a:b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.Height = 100       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Same as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MyObject.Height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100.</a:t>
            </a:r>
            <a:b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 .Caption = "Hello World"   </a:t>
            </a:r>
          </a:p>
          <a:p>
            <a:pPr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Same as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MyObject.Caption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"Hello World".</a:t>
            </a: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.Font</a:t>
            </a:r>
            <a:b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.Color = Red       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Same as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MyObject.Font.Color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Red.</a:t>
            </a:r>
            <a:b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.Bold = True      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 Same as </a:t>
            </a:r>
            <a:r>
              <a:rPr lang="en-US" altLang="ru-RU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MyObject.Font.Bold</a:t>
            </a:r>
            <a:r>
              <a:rPr lang="en-US" altLang="ru-RU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True.</a:t>
            </a:r>
          </a:p>
          <a:p>
            <a:pPr>
              <a:buFontTx/>
              <a:buNone/>
              <a:defRPr/>
            </a:pPr>
            <a:b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With</a:t>
            </a:r>
          </a:p>
          <a:p>
            <a:pPr>
              <a:buFontTx/>
              <a:buNone/>
              <a:defRPr/>
            </a:pP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With</a:t>
            </a:r>
          </a:p>
          <a:p>
            <a:pPr>
              <a:buFontTx/>
              <a:buNone/>
              <a:defRPr/>
            </a:pPr>
            <a:endParaRPr lang="ru-RU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ru-RU" dirty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6A6C01-191B-4C7F-ACE8-F1B1F640C5E3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F43BEE-8F3B-4E40-A4AB-0EA1A7DFF85C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ru-RU" altLang="ru-RU" sz="14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714375"/>
            <a:ext cx="9144000" cy="6143625"/>
          </a:xfrm>
          <a:solidFill>
            <a:schemeClr val="accent5"/>
          </a:solidFill>
        </p:spPr>
        <p:txBody>
          <a:bodyPr/>
          <a:lstStyle/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Opton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explicit</a:t>
            </a:r>
            <a:endParaRPr lang="ru-RU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 eaLnBrk="1" hangingPunct="1">
              <a:buFontTx/>
              <a:buNone/>
              <a:defRPr/>
            </a:pP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SumaVect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rng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endParaRPr lang="ru-RU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ru-RU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ru-RU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endParaRPr lang="ru-RU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rng.Rows.Count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4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</a:t>
            </a:r>
            <a:r>
              <a:rPr lang="en-US" altLang="ru-RU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Preluarea</a:t>
            </a:r>
            <a:r>
              <a:rPr lang="en-US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plajei</a:t>
            </a:r>
            <a:r>
              <a:rPr lang="en-US" alt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celule</a:t>
            </a:r>
            <a:endParaRPr lang="ru-RU" altLang="ru-RU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ReDim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n)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endParaRPr lang="ru-RU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= 1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(i) =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rng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(i)</a:t>
            </a: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(i)</a:t>
            </a: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381000" indent="-381000" eaLnBrk="1" hangingPunct="1"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SumaVect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endParaRPr lang="ru-RU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81000" eaLnBrk="1" hangingPunct="1">
              <a:buFontTx/>
              <a:buNone/>
              <a:defRPr/>
            </a:pP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ru-RU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"/>
            <a:ext cx="9144000" cy="9080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o-RO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Calcularea sumei elementelor sub diagonala principala a unei matricei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1" name="Объект 2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949950"/>
          </a:xfrm>
          <a:solidFill>
            <a:schemeClr val="accent5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SumaDiagSup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rng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endParaRPr lang="ru-RU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endParaRPr lang="ru-RU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ru-RU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rng.Rows.Count</a:t>
            </a: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rng.Columns.Count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rng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altLang="ru-RU" sz="20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= 1 </a:t>
            </a:r>
            <a:r>
              <a:rPr lang="ru-RU" altLang="ru-RU" sz="2000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ru-RU" altLang="ru-RU" sz="2000" b="1" i="1" dirty="0" err="1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o-RO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 = i </a:t>
            </a:r>
            <a:r>
              <a:rPr lang="ro-RO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err="1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(i, j) </a:t>
            </a:r>
            <a:endParaRPr lang="ro-RO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altLang="ru-RU" sz="2000" b="1" i="1" dirty="0" err="1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ro-RO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ru-RU" altLang="ru-RU" sz="20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sz="20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indent="0" eaLnBrk="1" hangingPunct="1">
              <a:buFontTx/>
              <a:buNone/>
              <a:defRPr/>
            </a:pPr>
            <a:r>
              <a:rPr lang="ro-RO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000" b="1" i="1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SumaDiagSup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alt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endParaRPr lang="ru-RU" alt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ru-RU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C19855-38D0-4679-9477-DE69C68F1AC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ru-RU" altLang="ru-RU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341E36-214B-4ECB-A6FC-A6E67ED85FBC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ru-RU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Operatori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  <a:solidFill>
            <a:schemeClr val="accent5"/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aritmetici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ridicare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*, /, -,+ 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adunare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concatenare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şiruri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împărţire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întreagă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restul de la împarțire</a:t>
            </a:r>
            <a:endParaRPr lang="en-US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&lt;, &lt;=, &gt;, &gt;=, =, &lt;&gt;,</a:t>
            </a: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(object1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object2),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(string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pattern)</a:t>
            </a:r>
          </a:p>
          <a:p>
            <a:pPr lvl="1"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produce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acelaşi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produce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şirul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conform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şablonului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concatenare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+, &amp;</a:t>
            </a:r>
          </a:p>
          <a:p>
            <a:pPr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And,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Eqv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Imp, Not, Or, </a:t>
            </a:r>
            <a:r>
              <a:rPr lang="en-US" altLang="ru-RU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Xor</a:t>
            </a:r>
            <a:endParaRPr lang="en-US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o-RO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ro-RO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implicație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o-RO" alt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ru-RU" sz="2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41728"/>
              </p:ext>
            </p:extLst>
          </p:nvPr>
        </p:nvGraphicFramePr>
        <p:xfrm>
          <a:off x="3059113" y="4581525"/>
          <a:ext cx="5329237" cy="2058139"/>
        </p:xfrm>
        <a:graphic>
          <a:graphicData uri="http://schemas.openxmlformats.org/drawingml/2006/table">
            <a:tbl>
              <a:tblPr/>
              <a:tblGrid>
                <a:gridCol w="1152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65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b="1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</a:t>
                      </a:r>
                      <a:r>
                        <a:rPr lang="en-US" sz="1600" b="1" baseline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False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True</a:t>
                      </a:r>
                    </a:p>
                  </a:txBody>
                  <a:tcPr marL="19047" marR="19047" marT="19044" marB="190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2F477E-ADBC-4E81-9710-A669C987E2B3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ru-RU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atribuire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  <a:solidFill>
            <a:schemeClr val="accent5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Atribuirile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efectuează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neobiectuale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LSet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RSet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atribuiri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şiruri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definite).</a:t>
            </a:r>
          </a:p>
          <a:p>
            <a:pPr>
              <a:lnSpc>
                <a:spcPct val="80000"/>
              </a:lnSpc>
              <a:defRPr/>
            </a:pP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varname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expression</a:t>
            </a: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LSet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stringvar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string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LSet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varname1 = varname2</a:t>
            </a:r>
          </a:p>
          <a:p>
            <a:pPr>
              <a:buFontTx/>
              <a:buNone/>
              <a:defRPr/>
            </a:pPr>
            <a:r>
              <a:rPr lang="ro-RO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aliniere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stânga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Copierea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fiind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bina-ră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tipuri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utilizator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Caracterele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neocupate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completează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spaţii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plus se </a:t>
            </a: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pierd</a:t>
            </a:r>
            <a:r>
              <a:rPr lang="en-US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RSet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stringvar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string</a:t>
            </a:r>
            <a:b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Copiere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aliniere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dreapta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numai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expresii</a:t>
            </a:r>
            <a:r>
              <a:rPr lang="en-US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F03054-CE14-46BC-9393-0F91C2F802A7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ru-RU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1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atribuire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86437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Atribuirea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o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obţine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</a:t>
            </a:r>
            <a:b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objectvar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{[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ru-RU" sz="2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objectexpression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en-US" alt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creează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instanţă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clasei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prin 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asocierea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obiectul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eliberându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resursele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utilizate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creează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doar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referinţă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(pointer) la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pot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acelaşi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instanţă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9D6BBE-FF0C-4640-84E8-5DAB8D371907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ru-RU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44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executabile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38"/>
            <a:ext cx="9144000" cy="5643562"/>
          </a:xfrm>
          <a:solidFill>
            <a:schemeClr val="accent5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alt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Execuţia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 are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lipsa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oricărui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control,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stânga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dreapta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jos.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Deoarece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asemenea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situaţie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acoperi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necesităţile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programare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apărut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similar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altor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limbaje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programare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necesitatea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instrucţiunilor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control a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fluxului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execuţiei</a:t>
            </a:r>
            <a:r>
              <a:rPr lang="en-US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49229D-85E2-470C-B3DF-395C038B2ED5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ru-RU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transfer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9144000" cy="5842000"/>
          </a:xfrm>
          <a:solidFill>
            <a:schemeClr val="accent5"/>
          </a:solidFill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GoSub</a:t>
            </a: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Return</a:t>
            </a:r>
          </a:p>
          <a:p>
            <a:pPr lvl="1">
              <a:buFontTx/>
              <a:buNone/>
              <a:defRPr/>
            </a:pPr>
            <a:r>
              <a:rPr lang="ro-RO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o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subrutină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linia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start.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Transferul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întoarcerea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prin		</a:t>
            </a:r>
          </a:p>
          <a:p>
            <a:pPr lvl="4">
              <a:buFontTx/>
              <a:buNone/>
              <a:defRPr/>
            </a:pP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ru-RU" sz="2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GoSub</a:t>
            </a: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</a:t>
            </a:r>
            <a:b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…</a:t>
            </a:r>
            <a:b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line</a:t>
            </a:r>
            <a:b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… </a:t>
            </a:r>
            <a:r>
              <a:rPr lang="ro-RO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ru-RU" sz="2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ru-RU" sz="2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altLang="ru-RU" sz="2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</a:t>
            </a:r>
            <a:r>
              <a:rPr lang="ro-RO" altLang="ru-RU" sz="2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US" altLang="ru-RU" sz="2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iuni</a:t>
            </a:r>
            <a:b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	    </a:t>
            </a:r>
            <a:r>
              <a:rPr lang="ro-RO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endParaRPr lang="en-US" altLang="ru-RU" sz="2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None/>
              <a:defRPr/>
            </a:pPr>
            <a:r>
              <a:rPr lang="ro-RO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identificator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aceeaşi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exista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instrucţiuni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prima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atinsă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</a:t>
            </a:r>
            <a:r>
              <a:rPr lang="ro-RO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revenirea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instrucţiunea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altLang="ru-RU" sz="26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urmează</a:t>
            </a:r>
            <a:r>
              <a:rPr lang="en-US" altLang="ru-RU" sz="2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cea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recentă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6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GoSub</a:t>
            </a:r>
            <a:r>
              <a:rPr lang="en-US" alt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endParaRPr lang="en-US" alt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B25215-27EE-44E4-B015-3454AFC27BA9}" type="slidenum">
              <a:rPr lang="en-US" altLang="ru-RU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ru-RU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Instrucţiuni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 transfer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57250"/>
            <a:ext cx="9144000" cy="6161088"/>
          </a:xfrm>
          <a:solidFill>
            <a:schemeClr val="accent5"/>
          </a:solidFill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ro-RO" alt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</a:t>
            </a:r>
          </a:p>
          <a:p>
            <a:pPr lvl="1">
              <a:lnSpc>
                <a:spcPct val="150000"/>
              </a:lnSpc>
              <a:buFontTx/>
              <a:buNone/>
              <a:defRPr/>
            </a:pPr>
            <a:r>
              <a:rPr lang="ro-RO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Transferul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controlului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execuţiei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o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anumită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line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identificator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linie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aceeaşi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procedură</a:t>
            </a:r>
            <a:r>
              <a:rPr lang="en-US" alt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Error </a:t>
            </a:r>
            <a:r>
              <a:rPr lang="en-US" altLang="ru-RU" sz="2800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n-US" altLang="ru-RU" sz="2800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800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discuta</a:t>
            </a:r>
            <a:r>
              <a:rPr lang="en-US" altLang="ru-RU" sz="2800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ru-RU" sz="2800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controlul</a:t>
            </a:r>
            <a:r>
              <a:rPr lang="en-US" altLang="ru-RU" sz="2800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erorilor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On…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GoSub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On…</a:t>
            </a:r>
            <a:r>
              <a:rPr lang="en-US" altLang="ru-RU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o-RO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arhaice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(din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vechi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versiuni</a:t>
            </a:r>
            <a:r>
              <a:rPr lang="ro-RO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limbajului</a:t>
            </a:r>
            <a:r>
              <a:rPr lang="en-US" altLang="ru-RU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o-RO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endParaRPr lang="ro-RO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endParaRPr lang="en-US" alt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2576</Words>
  <Application>Microsoft Office PowerPoint</Application>
  <PresentationFormat>On-screen Show (4:3)</PresentationFormat>
  <Paragraphs>383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Consolas</vt:lpstr>
      <vt:lpstr>Times New Roman</vt:lpstr>
      <vt:lpstr>Оформление по умолчанию</vt:lpstr>
      <vt:lpstr>PowerPoint Presentation</vt:lpstr>
      <vt:lpstr>Instrucţiuni </vt:lpstr>
      <vt:lpstr>Instrucţiuni. Generalităţi</vt:lpstr>
      <vt:lpstr>Operatori</vt:lpstr>
      <vt:lpstr>Instrucţiuni de atribuire</vt:lpstr>
      <vt:lpstr>Instrucţiuni de atribuire</vt:lpstr>
      <vt:lpstr>Instrucţiuni executabile</vt:lpstr>
      <vt:lpstr>Instrucţiuni de transfer</vt:lpstr>
      <vt:lpstr>Instrucţiuni de transfer</vt:lpstr>
      <vt:lpstr>Instrucţiuni de oprire</vt:lpstr>
      <vt:lpstr>Instrucţiuni de oprire</vt:lpstr>
      <vt:lpstr>Structuri de decizie</vt:lpstr>
      <vt:lpstr>Exemplul urmator determină câteva tipuri de date din celulele domeniului A1:A10 pe o foaie Excel </vt:lpstr>
      <vt:lpstr>Offset property Excel VBA</vt:lpstr>
      <vt:lpstr>Exemplu: procedura verifică dacă un string poate fi transformat intr-o valoare numerică utilizind funcția predifinită IsNumeric()</vt:lpstr>
      <vt:lpstr>Structuri de decizie</vt:lpstr>
      <vt:lpstr>Exemplu</vt:lpstr>
      <vt:lpstr>Exemplu de procedură  </vt:lpstr>
      <vt:lpstr>Structuri iterative</vt:lpstr>
      <vt:lpstr>Structuri iterative</vt:lpstr>
      <vt:lpstr>Structuri iterative</vt:lpstr>
      <vt:lpstr>Structuri iterative</vt:lpstr>
      <vt:lpstr>Exemplu</vt:lpstr>
      <vt:lpstr>Structuri iterative</vt:lpstr>
      <vt:lpstr> Exemplu. Procedura va afişa cinci mesaje,  cu numere de la 5 la 1. </vt:lpstr>
      <vt:lpstr>Structuri iterative</vt:lpstr>
      <vt:lpstr>Ex. Procedura determină închiderea tututor         panourilor de comandă în afară de cel activ</vt:lpstr>
      <vt:lpstr>Utilizam instructiunea For Each  pentru prelucrarea colectiei Worksheets</vt:lpstr>
      <vt:lpstr>Structuri iterative</vt:lpstr>
      <vt:lpstr>Structuri iterative</vt:lpstr>
      <vt:lpstr> Exemplu: with imbricate  </vt:lpstr>
      <vt:lpstr>Exemple </vt:lpstr>
      <vt:lpstr>Calcularea sumei elementelor sub diagonala principala a unei matricei</vt:lpstr>
    </vt:vector>
  </TitlesOfParts>
  <Company>Home$Home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Bazele programării VBA</dc:title>
  <dc:creator>vova</dc:creator>
  <cp:lastModifiedBy>Galina Marusic</cp:lastModifiedBy>
  <cp:revision>390</cp:revision>
  <dcterms:created xsi:type="dcterms:W3CDTF">2011-02-09T18:29:13Z</dcterms:created>
  <dcterms:modified xsi:type="dcterms:W3CDTF">2021-05-07T12:32:35Z</dcterms:modified>
</cp:coreProperties>
</file>