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8" r:id="rId6"/>
    <p:sldId id="264" r:id="rId7"/>
    <p:sldId id="258" r:id="rId8"/>
    <p:sldId id="259" r:id="rId9"/>
    <p:sldId id="260" r:id="rId10"/>
    <p:sldId id="261" r:id="rId11"/>
    <p:sldId id="269" r:id="rId12"/>
    <p:sldId id="270" r:id="rId13"/>
    <p:sldId id="271" r:id="rId14"/>
    <p:sldId id="272" r:id="rId15"/>
    <p:sldId id="273" r:id="rId16"/>
    <p:sldId id="274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323774E-56D9-4BB6-9F15-7B2FAB0B424B}">
          <p14:sldIdLst>
            <p14:sldId id="256"/>
            <p14:sldId id="257"/>
            <p14:sldId id="265"/>
            <p14:sldId id="267"/>
            <p14:sldId id="268"/>
            <p14:sldId id="264"/>
            <p14:sldId id="258"/>
            <p14:sldId id="259"/>
            <p14:sldId id="260"/>
            <p14:sldId id="261"/>
            <p14:sldId id="269"/>
            <p14:sldId id="270"/>
            <p14:sldId id="271"/>
            <p14:sldId id="272"/>
            <p14:sldId id="273"/>
            <p14:sldId id="274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0D9E7-4D09-4D52-8FBF-88F84A185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D5523-5BA4-46EE-BF3B-961E16A4F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0E6FB-C8F9-43B3-8866-C6A5BDCF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96D9B-6721-44FD-BBB7-F836C42D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691E3-4854-442B-B58D-B65B9DF1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8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E016-3E0B-4C76-BCDE-AB9FA5C1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C4824-C925-47F4-82B0-71476F26F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80DEC-6B52-4D5D-821B-25E50FA4D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4336C-6C7C-429B-9ED9-99D28AB6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88695-8BA5-4044-8C58-F8621793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504DB-84EB-4139-A046-4419792C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DC303-8C70-4459-988B-A81CDC13F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FF670-63A6-48DA-B0B1-64BD6AE8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FEDD4-83A2-44B9-8F3F-91E76912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5F18A-893A-425B-8750-9520115F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2A803-2FFD-4719-BE38-74744332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99882-7E70-4CE9-8C34-9333DDF42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31389-FBA4-4066-BFA9-8303C6D3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A2B6-9E94-4F7F-8599-5DDD5359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8859D-E81D-4E8E-B24B-E3FE4731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1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8CD1-24EF-490C-8F70-836869D2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8F00B-33FE-4D09-8EE1-A2A9A684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47100-A8D6-4619-B8A6-E1D223A11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05BB1-AD4B-41FD-B3EF-B6E7948D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76BB9-1C28-4D7A-B97A-2CF25700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9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2BC0C-631E-4620-98D6-F6E9F310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07775-EBFD-4ACB-930B-EA7D7002E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17B68-F4F1-4249-9EC2-C4B2AA25D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C212A-1E79-47AE-8989-C9D296F2B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77E68-2EFF-47AD-A8A5-22DF1548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6919B-7F1B-46B6-BB9C-61CB11CFE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7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3BE5-D196-4D59-B3D9-7C4CA2F8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50376-75A1-4353-9F3B-50CE24282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F73AE-59DF-4CC2-974B-9FB8A7A15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8BCBD-D20B-4D14-9373-74EA7F38D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CE5F8F-C923-48C2-8ED6-8E1E4DE8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EEC2DC-06CA-4FE3-99D9-B19CAFA8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27DA2B-0732-4DB5-B3FD-8D81131A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FA0980-239C-4200-9A7F-CBEA2278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9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579BA-937F-4A8C-B632-D29BC0040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B72309-5EF9-413F-AA4A-109A55ABF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2AE83-C4D7-4A18-B488-FE1E51A6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FA53F-9CD9-48D0-B8C0-ED482CD6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1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0C1AA-2AA0-4B85-928F-A9DB2F08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6D043-F793-4421-8346-9E15C87E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F51F2-7A4E-4893-A7E3-57C4D47F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49FB-6E9C-44F5-B3B4-DED8FE18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18304-E3E8-43E1-A372-A516BB612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8BB30-87D6-4C96-88CD-9DF9EB7F7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6A7BF-3EBE-4D8C-BB4F-FC7869A2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6F75F-3F52-4092-A2F1-54315338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1FEE0-7D28-4B7B-A045-078A22B5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AF8A-2E3A-4896-941D-9DEAA83EA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A06D0-0D2B-4E67-9D64-751ACE72BE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F13CA-8640-49E4-9E75-1AEF336C4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85D2B-8FE2-4808-B41E-C63C0347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49E9C-FCB2-418B-818F-23C55AA7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E68F2-BDEE-45BF-8779-AB5E763A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F6BD1-8018-4AB3-94B6-06447E64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A29F9-E600-42DE-9D51-4180B54B1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5EF91-85FF-4E66-88BC-A43DBB365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9BA4-2512-4E2D-8DF8-DFAD0D79C30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5E577-40D4-4D8A-910D-6FFBF7C51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5272-53EC-4E92-A9C2-ADDCD5305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4E03-883A-4EF8-8B3F-31536BEA8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3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E457C7D-16EC-4D64-AA65-86545504A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C5F3A2-4B61-4E14-B010-E2A0E3C8F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Programarea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Procedural</a:t>
            </a:r>
            <a:r>
              <a:rPr lang="ro-RO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CE02E-8E03-45A2-9CA4-C3FA4FCFF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Prezentare la tema: 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Elementele generale ale limbajului VBA. </a:t>
            </a:r>
          </a:p>
          <a:p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 de date standard. Constante și variabile.</a:t>
            </a:r>
          </a:p>
          <a:p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629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 și variabile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-Reguli de declarare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4680" cy="4351338"/>
          </a:xfrm>
        </p:spPr>
        <p:txBody>
          <a:bodyPr/>
          <a:lstStyle/>
          <a:p>
            <a:r>
              <a:rPr lang="ro-R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Constantele se declară la fel, doar că în loc de </a:t>
            </a:r>
            <a:r>
              <a:rPr lang="ro-RO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 </a:t>
            </a:r>
            <a:r>
              <a:rPr lang="ro-R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</a:p>
          <a:p>
            <a:r>
              <a:rPr lang="ro-R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folosește cuvântul </a:t>
            </a:r>
            <a:r>
              <a:rPr lang="ro-RO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ro-R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și se pune la sfârșit ”=” și respectiv valoarea:</a:t>
            </a:r>
          </a:p>
          <a:p>
            <a:pPr lvl="1"/>
            <a:endParaRPr lang="ro-RO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ro-RO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 </a:t>
            </a:r>
            <a:r>
              <a:rPr lang="ro-RO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Integer </a:t>
            </a: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3,14	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Valoarea constantei						   				</a:t>
            </a:r>
          </a:p>
          <a:p>
            <a:pPr marL="1371600" lvl="3" indent="0">
              <a:buNone/>
            </a:pPr>
            <a:endParaRPr lang="ro-RO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98563" lvl="3" indent="-111125">
              <a:buNone/>
            </a:pP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Cuvântul    </a:t>
            </a:r>
            <a:r>
              <a:rPr lang="ro-RO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Denumirea</a:t>
            </a:r>
            <a:r>
              <a:rPr lang="ro-RO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o-RO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Tipul de </a:t>
            </a:r>
          </a:p>
          <a:p>
            <a:pPr marL="1371600" lvl="3" indent="0">
              <a:buNone/>
            </a:pPr>
            <a:r>
              <a:rPr lang="ro-RO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cheie       </a:t>
            </a:r>
            <a:r>
              <a:rPr lang="ro-RO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Constantei</a:t>
            </a:r>
            <a:r>
              <a:rPr lang="ro-RO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o-RO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BDFD2D8-0F28-4990-A8B9-814964252A8C}"/>
              </a:ext>
            </a:extLst>
          </p:cNvPr>
          <p:cNvCxnSpPr>
            <a:cxnSpLocks/>
          </p:cNvCxnSpPr>
          <p:nvPr/>
        </p:nvCxnSpPr>
        <p:spPr>
          <a:xfrm flipV="1">
            <a:off x="2659380" y="4246880"/>
            <a:ext cx="279400" cy="650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144EC2E-B19F-4C7B-A38C-17E5CE94CD10}"/>
              </a:ext>
            </a:extLst>
          </p:cNvPr>
          <p:cNvCxnSpPr>
            <a:cxnSpLocks/>
          </p:cNvCxnSpPr>
          <p:nvPr/>
        </p:nvCxnSpPr>
        <p:spPr>
          <a:xfrm flipH="1" flipV="1">
            <a:off x="3642360" y="4267200"/>
            <a:ext cx="492760" cy="650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EF34598-3F66-449C-A002-21A5BC57191A}"/>
              </a:ext>
            </a:extLst>
          </p:cNvPr>
          <p:cNvCxnSpPr>
            <a:cxnSpLocks/>
          </p:cNvCxnSpPr>
          <p:nvPr/>
        </p:nvCxnSpPr>
        <p:spPr>
          <a:xfrm flipH="1" flipV="1">
            <a:off x="5049520" y="4287520"/>
            <a:ext cx="497840" cy="650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806DFF-7840-4254-861E-568CC8C50639}"/>
              </a:ext>
            </a:extLst>
          </p:cNvPr>
          <p:cNvCxnSpPr>
            <a:cxnSpLocks/>
          </p:cNvCxnSpPr>
          <p:nvPr/>
        </p:nvCxnSpPr>
        <p:spPr>
          <a:xfrm flipH="1">
            <a:off x="6329680" y="4028440"/>
            <a:ext cx="650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912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-Tipuri de operatori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91440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combinate cu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care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acționează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asupra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elementelor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efectuând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  <a:p>
            <a:pPr marL="0" indent="914400">
              <a:buNone/>
            </a:pPr>
            <a:endParaRPr lang="ro-RO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/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 Aritmetici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/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 de Comparație</a:t>
            </a:r>
          </a:p>
          <a:p>
            <a:pPr marL="914400"/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 de Concatenare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/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 Logici și cu Biți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2354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-Tipuri de operatori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914400">
              <a:buNone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aritmetici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sunt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utilizați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efectua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dintre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operațiile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aritmetice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reprezentate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literali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apeluri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funcții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proprietăți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91440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de operații aritmetice în VBA:</a:t>
            </a:r>
          </a:p>
          <a:p>
            <a:pPr marL="0" indent="91440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</a:t>
            </a:r>
            <a:r>
              <a:rPr lang="pt-B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pt-BR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Integer</a:t>
            </a:r>
          </a:p>
          <a:p>
            <a:pPr marL="1371600" lvl="3" indent="914400">
              <a:buNone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67 + 34</a:t>
            </a:r>
          </a:p>
          <a:p>
            <a:pPr marL="1371600" lvl="3" indent="914400">
              <a:buNone/>
            </a:pPr>
            <a:r>
              <a:rPr lang="pt-B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32 – 12</a:t>
            </a:r>
            <a:endParaRPr lang="ro-RO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lvl="3" indent="914400">
              <a:buNone/>
            </a:pP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20 / 5</a:t>
            </a:r>
          </a:p>
          <a:p>
            <a:pPr marL="1371600" lvl="3" indent="914400">
              <a:buNone/>
            </a:pP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15 * 3</a:t>
            </a:r>
          </a:p>
          <a:p>
            <a:pPr marL="1371600" lvl="3" indent="914400">
              <a:buNone/>
            </a:pP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5 ^ 3</a:t>
            </a:r>
          </a:p>
          <a:p>
            <a:pPr marL="1371600" lvl="3" indent="914400">
              <a:buNone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717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 de operatori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914400">
              <a:buNone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comparație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returnează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reprezintă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relația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lor.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șirurilor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obiectelor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91440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de operații de comparare în VBA:</a:t>
            </a:r>
          </a:p>
          <a:p>
            <a:pPr marL="0" indent="91440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b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</a:p>
          <a:p>
            <a:pPr marL="0" indent="91440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MsgBox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“&lt;” b</a:t>
            </a:r>
          </a:p>
          <a:p>
            <a:pPr marL="0" indent="91440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</a:p>
          <a:p>
            <a:pPr marL="0" indent="91440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 VBA există următorii operatori pentru compatație:</a:t>
            </a:r>
          </a:p>
          <a:p>
            <a:pPr marL="0" indent="91440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&lt;, &gt;, &lt;&gt;, =, &lt;=, &gt;=</a:t>
            </a:r>
          </a:p>
        </p:txBody>
      </p:sp>
    </p:spTree>
    <p:extLst>
      <p:ext uri="{BB962C8B-B14F-4D97-AF65-F5344CB8AC3E}">
        <p14:creationId xmlns:p14="http://schemas.microsoft.com/office/powerpoint/2010/main" val="2336022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4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 de operatori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914400">
              <a:buNone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concatenare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unesc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șiruri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într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-un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singur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concatenare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+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Ambele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efectuează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operația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concatenare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așa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cum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arată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următor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91440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914400">
              <a:buNone/>
            </a:pPr>
            <a:r>
              <a:rPr lang="en-US" b="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Dim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x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As String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=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"Mic"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&amp;</a:t>
            </a:r>
            <a:r>
              <a:rPr lang="en-US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"</a:t>
            </a:r>
            <a:r>
              <a:rPr lang="en-US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ro</a:t>
            </a:r>
            <a:r>
              <a:rPr lang="en-US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"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&amp;</a:t>
            </a:r>
            <a:r>
              <a:rPr lang="en-US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"soft" </a:t>
            </a:r>
          </a:p>
          <a:p>
            <a:pPr marL="0" indent="914400">
              <a:buNone/>
            </a:pPr>
            <a:r>
              <a:rPr lang="en-US" b="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Dim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y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As String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=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"Mic"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+</a:t>
            </a:r>
            <a:r>
              <a:rPr lang="en-US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"</a:t>
            </a:r>
            <a:r>
              <a:rPr lang="en-US" b="0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ro</a:t>
            </a:r>
            <a:r>
              <a:rPr lang="en-US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"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+</a:t>
            </a:r>
            <a:r>
              <a:rPr lang="en-US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"soft“</a:t>
            </a:r>
          </a:p>
          <a:p>
            <a:pPr marL="0" indent="914400">
              <a:buNone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FMono-Regular"/>
            </a:endParaRPr>
          </a:p>
          <a:p>
            <a:pPr marL="0" indent="91440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Ambele expresii vor atribui variabilelor x și y cuvântul </a:t>
            </a:r>
            <a:r>
              <a:rPr lang="ro-RO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”Microsoft”, deci putem spune că ambii operatori efectuiază aceeași operație.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589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5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 de operatori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D2C261-4932-4FF3-A901-31363488A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914400">
              <a:buNone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booleene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returnează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AndAlso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OrElse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sunt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deoarece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operanzi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timp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deoarece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singur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operand.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dintre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acești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pot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efectua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asemenea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operații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biți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914400">
              <a:buNone/>
            </a:pPr>
            <a:r>
              <a:rPr lang="en-US" b="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Dim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x, y </a:t>
            </a:r>
            <a:r>
              <a:rPr lang="en-US" b="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As Boolean </a:t>
            </a:r>
            <a:endParaRPr lang="ro-RO" b="0" i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FMono-Regular"/>
            </a:endParaRPr>
          </a:p>
          <a:p>
            <a:pPr marL="0" indent="914400">
              <a:buNone/>
            </a:pP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x =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Not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23 &gt; 14 </a:t>
            </a:r>
            <a:endParaRPr lang="ro-RO" b="0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FMono-Regular"/>
            </a:endParaRPr>
          </a:p>
          <a:p>
            <a:pPr marL="0" indent="914400">
              <a:buNone/>
            </a:pP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y =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Not</a:t>
            </a:r>
            <a:r>
              <a:rPr lang="en-US" b="0" i="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 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23 &gt; 67</a:t>
            </a:r>
            <a:endParaRPr lang="ro-RO" b="0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FMono-Regular"/>
            </a:endParaRPr>
          </a:p>
          <a:p>
            <a:pPr marL="0" indent="91440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Lui x i se va atribui </a:t>
            </a:r>
            <a:r>
              <a:rPr lang="ro-R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False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, iar lui y </a:t>
            </a:r>
            <a:r>
              <a:rPr lang="ro-R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FMono-Regular"/>
              </a:rPr>
              <a:t>True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7947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Expresii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5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 de operatori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a, b, c, d, e, f, g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Boolean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= 23 &gt; 14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&gt; 8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= 14 &gt; 23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&gt; 8</a:t>
            </a:r>
          </a:p>
          <a:p>
            <a:pPr marL="0" indent="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 a i se atribuie valoarea </a:t>
            </a:r>
            <a:r>
              <a:rPr lang="ro-R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iar lui b </a:t>
            </a:r>
            <a:r>
              <a:rPr lang="ro-R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= 23 &gt; 14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&gt; 11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= 23 &gt; 67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&gt; 11</a:t>
            </a:r>
          </a:p>
          <a:p>
            <a:pPr marL="0" indent="0">
              <a:buNone/>
            </a:pP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Lui c i se atribuie valoarea </a:t>
            </a:r>
            <a:r>
              <a:rPr lang="ro-R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iar lui d </a:t>
            </a:r>
            <a:r>
              <a:rPr lang="ro-RO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305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365C31B-03B8-43E8-9007-CD29E5D3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80" y="1253331"/>
            <a:ext cx="10515600" cy="4351338"/>
          </a:xfrm>
        </p:spPr>
        <p:txBody>
          <a:bodyPr>
            <a:normAutofit lnSpcReduction="10000"/>
          </a:bodyPr>
          <a:lstStyle/>
          <a:p>
            <a:pPr algn="ctr"/>
            <a:endParaRPr lang="ro-RO" dirty="0"/>
          </a:p>
          <a:p>
            <a:pPr algn="ctr"/>
            <a:endParaRPr lang="ro-RO" dirty="0"/>
          </a:p>
          <a:p>
            <a:pPr algn="ctr"/>
            <a:endParaRPr lang="ro-RO" dirty="0"/>
          </a:p>
          <a:p>
            <a:pPr marL="0" indent="0" algn="ctr">
              <a:buNone/>
            </a:pPr>
            <a:r>
              <a:rPr lang="ro-RO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Sfârșit</a:t>
            </a:r>
          </a:p>
          <a:p>
            <a:pPr marL="0" indent="0" algn="r">
              <a:buNone/>
            </a:pPr>
            <a:endParaRPr lang="ro-RO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ro-RO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ro-RO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ro-RO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o-RO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Autor: Pleșca Virgiliu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327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37ACB0-87DA-4750-A759-925C76E6B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0EBAC1-0ABD-496B-8D3A-D25DFB54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Elementele generale ale limbajului VBA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-Scurt Istoric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DF3B0-E357-41FB-9E41-A8E999F56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914400">
              <a:buNone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limbaj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macro-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comenzilor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Excel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fost XML și el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apărut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versiunea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programului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Limbajul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XLM era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alcătuit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funcţii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se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executau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secvenţial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deşi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era la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vremea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foarte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puternic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era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dificil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 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învăţat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versiunile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următoare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limbajul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XLM 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înlocuit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Visual Basic for Application (VBA).  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914400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VBA 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dispoziţie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limbaj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dezvoltarea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aplicaţiilor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cadrul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programelor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din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pachetul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Microsoft Office,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folosind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model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dirijat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evenimente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 fost </a:t>
            </a:r>
            <a:r>
              <a:rPr lang="ro-RO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</a:t>
            </a:r>
            <a:r>
              <a:rPr lang="en-US" alt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taşat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iniţial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componentelor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din </a:t>
            </a:r>
            <a:r>
              <a:rPr lang="ro-RO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pachetul 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Microsoft Office</a:t>
            </a:r>
            <a:r>
              <a:rPr lang="ro-RO" alt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 dar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o-RO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î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 </a:t>
            </a:r>
            <a:r>
              <a:rPr lang="en-US" alt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prezent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sunt </a:t>
            </a:r>
            <a:r>
              <a:rPr lang="en-US" alt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raportate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peste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200 de</a:t>
            </a:r>
            <a:r>
              <a:rPr lang="ro-RO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alt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aplicaţii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care </a:t>
            </a:r>
            <a:r>
              <a:rPr lang="en-US" alt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includ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VBA (CorelDraw, AutoCAD</a:t>
            </a:r>
            <a:r>
              <a:rPr lang="ro-RO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</a:t>
            </a:r>
            <a:r>
              <a:rPr lang="en-US" alt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etc.).</a:t>
            </a:r>
            <a:endParaRPr lang="ro-RO" alt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66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date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360"/>
            <a:ext cx="10748058" cy="4871141"/>
          </a:xfrm>
        </p:spPr>
        <p:txBody>
          <a:bodyPr>
            <a:normAutofit fontScale="77500" lnSpcReduction="20000"/>
          </a:bodyPr>
          <a:lstStyle/>
          <a:p>
            <a:pPr marL="741363" lvl="2" indent="-395288">
              <a:lnSpc>
                <a:spcPct val="120000"/>
              </a:lnSpc>
              <a:buNone/>
            </a:pPr>
            <a:r>
              <a:rPr lang="ru-RU" sz="2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Vector de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variabile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referirea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 un element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anumit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folose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ște indexul(a(5) – al 5-lea element din vector)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Cantitatea de memorie se calculeaza în felul următor: Se înmulțește dimensiunea tipului de date cu numarul de elemente.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1363" lvl="2" indent="-395288">
              <a:lnSpc>
                <a:spcPct val="120000"/>
              </a:lnSpc>
              <a:buNone/>
            </a:pPr>
            <a:r>
              <a:rPr lang="ru-RU" sz="2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Poate avea doar una din cele doua valori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Memorie necesară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2 </a:t>
            </a:r>
            <a:r>
              <a:rPr lang="ru-RU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Byte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741363" lvl="2" indent="-395288">
              <a:lnSpc>
                <a:spcPct val="120000"/>
              </a:lnSpc>
              <a:buNone/>
            </a:pPr>
            <a:r>
              <a:rPr lang="ru-RU" sz="2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Currency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Sunt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utilizate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calcule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băneşti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alte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situaţii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precizia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foarte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importantă</a:t>
            </a:r>
            <a:r>
              <a:rPr lang="en-US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o-RO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În cazul care este nevoie de a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evita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posibilele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erori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programului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rotunjirea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valorii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poate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avea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valori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-922 337 203 685 477,5808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ână la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922 337 203 685 477,5807.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Ocupă 8 bytes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41363" lvl="2" indent="-395288">
              <a:lnSpc>
                <a:spcPct val="120000"/>
              </a:lnSpc>
              <a:buNone/>
            </a:pPr>
            <a:r>
              <a:rPr lang="ru-RU" sz="2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Stochează data și poate avea valori de la 1 ianuarie 0100 până la 31 decembrie 9999, ocupă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 байтов </a:t>
            </a:r>
          </a:p>
          <a:p>
            <a:pPr marL="741363" lvl="2" indent="-395288">
              <a:lnSpc>
                <a:spcPct val="120000"/>
              </a:lnSpc>
              <a:buNone/>
            </a:pPr>
            <a:r>
              <a:rPr lang="ru-RU" sz="2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Stochează numere reale cu virgulă flotantă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poate stoca valori de la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-1 ,797693 13486232Е308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până la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4,94065645841 247Е-324. </a:t>
            </a:r>
            <a:b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ocupă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ro-R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bytes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1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date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180530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396875" indent="-396875">
              <a:lnSpc>
                <a:spcPct val="110000"/>
              </a:lnSpc>
              <a:buFont typeface="Wingdings" pitchFamily="2" charset="2"/>
              <a:buNone/>
            </a:pPr>
            <a:r>
              <a:rPr lang="ru-RU" sz="33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Integer</a:t>
            </a:r>
            <a:r>
              <a:rPr lang="ru-RU" sz="3300" dirty="0"/>
              <a:t> 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Stochează numere întregi în diapazonul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-32 768 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până la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32 767. 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necesită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byte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 marL="396875" indent="-396875">
              <a:lnSpc>
                <a:spcPct val="110000"/>
              </a:lnSpc>
              <a:buFont typeface="Wingdings" pitchFamily="2" charset="2"/>
              <a:buNone/>
            </a:pPr>
            <a:r>
              <a:rPr lang="ru-RU" sz="33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ru-RU" sz="3300" dirty="0">
                <a:solidFill>
                  <a:schemeClr val="bg1"/>
                </a:solidFill>
              </a:rPr>
              <a:t> 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Stochează numere întregi mari în diapazonul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-2 147 483 648 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2 147 483 647.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Necesită 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bytes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396875" indent="-396875" algn="l">
              <a:lnSpc>
                <a:spcPct val="110000"/>
              </a:lnSpc>
              <a:buNone/>
            </a:pPr>
            <a:r>
              <a:rPr lang="en-US" sz="3300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-  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Adrese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32 de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biţi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se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referă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obiecte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instructiunea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3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se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atribuie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unei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variabile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declarate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tip </a:t>
            </a:r>
            <a:r>
              <a:rPr lang="en-US" sz="3300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referinţa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obiectul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dorit</a:t>
            </a:r>
            <a:r>
              <a:rPr lang="en-US" sz="33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96875" indent="-396875">
              <a:lnSpc>
                <a:spcPct val="110000"/>
              </a:lnSpc>
              <a:buFont typeface="Wingdings" pitchFamily="2" charset="2"/>
              <a:buNone/>
            </a:pPr>
            <a:r>
              <a:rPr lang="ru-RU" sz="33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</a:t>
            </a:r>
            <a:r>
              <a:rPr lang="ru-RU" sz="3300" dirty="0">
                <a:solidFill>
                  <a:schemeClr val="bg1"/>
                </a:solidFill>
              </a:rPr>
              <a:t> 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Stochează numere cu virgulă flotantă în diapazonul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-3.402823Е38</a:t>
            </a:r>
            <a:r>
              <a:rPr lang="ro-RO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-1 ,401 298Е-45. </a:t>
            </a:r>
            <a:br>
              <a:rPr lang="ru-RU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solidFill>
                  <a:schemeClr val="bg1"/>
                </a:solidFill>
              </a:rPr>
              <a:t> </a:t>
            </a:r>
            <a:br>
              <a:rPr lang="ru-RU" sz="2800" dirty="0"/>
            </a:br>
            <a:endParaRPr lang="ru-R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5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date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</a:t>
            </a:r>
            <a:r>
              <a:rPr lang="ru-RU" sz="2800" b="1" dirty="0">
                <a:solidFill>
                  <a:srgbClr val="00B0F0"/>
                </a:solidFill>
              </a:rPr>
              <a:t> </a:t>
            </a:r>
            <a:br>
              <a:rPr lang="ru-RU" sz="2800" dirty="0"/>
            </a:b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Tipul de date care stochează siruri de caractere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ecesită 1 byte pentru fiecare caracter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br>
              <a:rPr lang="ru-RU" sz="2800" dirty="0"/>
            </a:br>
            <a:endParaRPr lang="ru-RU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Variant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Poate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diferite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date: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dată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oră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virgulă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flotantă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întregi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șiruri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necesară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16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octeți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plus 1 octet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fiecare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 șir de caractere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66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date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standart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-Valori speciale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Empty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este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valoarea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unui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Variant</a:t>
            </a:r>
            <a:r>
              <a:rPr lang="en-US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care nu a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fost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iniţializat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calcule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numerice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este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considerat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0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iar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operatii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cu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siruri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este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sirul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de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lungime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zero.</a:t>
            </a:r>
          </a:p>
          <a:p>
            <a:pPr algn="l"/>
            <a:r>
              <a:rPr lang="en-US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Null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este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valoarea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unui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Variant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care,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în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mod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programatic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nu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conţine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date.</a:t>
            </a:r>
          </a:p>
          <a:p>
            <a:pPr algn="l"/>
            <a:r>
              <a:rPr lang="en-US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Error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este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valoarea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utilizată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pentru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arăta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îndeplinirea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unei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condiţii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de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eroare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Procesarea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se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efectua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de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către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utilizator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tratarea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automată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erorilor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nu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este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activată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la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setarea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acestor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valori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Nothing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este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utilizată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pentru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disocierea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unei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variabile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de tip </a:t>
            </a:r>
            <a:r>
              <a:rPr lang="en-US" b="1" i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Object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de un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obiect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efectiv</a:t>
            </a:r>
            <a:r>
              <a:rPr lang="en-US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9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 și variabile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-Generalități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Deseori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diverselor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efectuarea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calculelor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Limbajul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VBA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foloseşte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temporară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timpul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execuţiei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programelor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 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ocupă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un loc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RAM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rezervat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un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care se face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referire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care o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conţine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tip de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(care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care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poate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7889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 și variabile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-Reguli de declarare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Valoarea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memorată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într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poate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parcursul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execuţiei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programului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pe când valoarea unei constante evident nu poate fi schimbată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Reguli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folosirea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 declararea variabilelor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înceapă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 o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conţină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 se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folosească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cuvinte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rezervate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5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A159C6-E9FE-4F18-B3DA-61411741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FC8DE4-100A-4D22-9456-E70CBBB9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 și variabile</a:t>
            </a:r>
            <a:b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-Reguli de declarare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B8853-3D21-4361-B0B4-A24A7EE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 VBA variabilele se declara în felul urmator:</a:t>
            </a:r>
          </a:p>
          <a:p>
            <a:pPr lvl="1"/>
            <a:endParaRPr lang="ro-RO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ro-RO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ro-RO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</a:t>
            </a:r>
            <a:r>
              <a:rPr lang="ro-R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nume </a:t>
            </a:r>
            <a:r>
              <a:rPr lang="ro-RO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String</a:t>
            </a:r>
          </a:p>
          <a:p>
            <a:pPr marL="342900" lvl="1" indent="0">
              <a:buNone/>
            </a:pPr>
            <a:endParaRPr lang="ro-RO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169863">
              <a:buNone/>
            </a:pPr>
            <a:r>
              <a:rPr lang="ro-R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Cuvântul   </a:t>
            </a:r>
            <a:r>
              <a:rPr lang="ro-RO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Denumirea</a:t>
            </a:r>
            <a:r>
              <a:rPr lang="ro-R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o-RO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Tipul de </a:t>
            </a:r>
          </a:p>
          <a:p>
            <a:pPr marL="342900" lvl="1" indent="-169863">
              <a:buNone/>
            </a:pPr>
            <a:r>
              <a:rPr lang="ro-RO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o-R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cheie         </a:t>
            </a:r>
            <a:r>
              <a:rPr lang="ro-RO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Variabilei</a:t>
            </a:r>
            <a:r>
              <a:rPr lang="ro-R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o-RO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</a:t>
            </a:r>
          </a:p>
          <a:p>
            <a:pPr marL="457200" lvl="1" indent="0">
              <a:buNone/>
            </a:pPr>
            <a:endParaRPr lang="ro-RO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o-RO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A64354-ED6A-4527-A20A-4E30041FEBD0}"/>
              </a:ext>
            </a:extLst>
          </p:cNvPr>
          <p:cNvCxnSpPr>
            <a:cxnSpLocks/>
          </p:cNvCxnSpPr>
          <p:nvPr/>
        </p:nvCxnSpPr>
        <p:spPr>
          <a:xfrm flipV="1">
            <a:off x="1932940" y="4114800"/>
            <a:ext cx="271780" cy="4876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32E4261-3C1D-4B45-B0EF-133654372AF9}"/>
              </a:ext>
            </a:extLst>
          </p:cNvPr>
          <p:cNvCxnSpPr>
            <a:cxnSpLocks/>
          </p:cNvCxnSpPr>
          <p:nvPr/>
        </p:nvCxnSpPr>
        <p:spPr>
          <a:xfrm flipH="1" flipV="1">
            <a:off x="3190240" y="4114800"/>
            <a:ext cx="81280" cy="4876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2A299E-6D3F-456B-B134-C9D9D86F9B76}"/>
              </a:ext>
            </a:extLst>
          </p:cNvPr>
          <p:cNvCxnSpPr>
            <a:cxnSpLocks/>
          </p:cNvCxnSpPr>
          <p:nvPr/>
        </p:nvCxnSpPr>
        <p:spPr>
          <a:xfrm flipH="1" flipV="1">
            <a:off x="4836160" y="4196080"/>
            <a:ext cx="284480" cy="406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0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1335</Words>
  <Application>Microsoft Office PowerPoint</Application>
  <PresentationFormat>Widescreen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SFMono-Regular</vt:lpstr>
      <vt:lpstr>Wingdings</vt:lpstr>
      <vt:lpstr>Office Theme</vt:lpstr>
      <vt:lpstr>Programarea Procedurală</vt:lpstr>
      <vt:lpstr>Elementele generale ale limbajului VBA  -Scurt Istoric</vt:lpstr>
      <vt:lpstr>Tipuri de date standart</vt:lpstr>
      <vt:lpstr>Tipuri de date standart</vt:lpstr>
      <vt:lpstr>Tipuri de date standart</vt:lpstr>
      <vt:lpstr>Tipuri de date standart  -Valori speciale</vt:lpstr>
      <vt:lpstr>Constante și variabile  -Generalități</vt:lpstr>
      <vt:lpstr>Constante și variabile  -Reguli de declarare</vt:lpstr>
      <vt:lpstr>Constante și variabile  -Reguli de declarare</vt:lpstr>
      <vt:lpstr>Constante și variabile  -Reguli de declarare</vt:lpstr>
      <vt:lpstr>Expresii  -Tipuri de operatori</vt:lpstr>
      <vt:lpstr>Expresii  -Tipuri de operatori</vt:lpstr>
      <vt:lpstr>Expresii  -Tipuri de operatori</vt:lpstr>
      <vt:lpstr>Expresii  -Tipuri de operatori</vt:lpstr>
      <vt:lpstr>Expresii  -Tipuri de operatori</vt:lpstr>
      <vt:lpstr>Expresii  -Tipuri de operatori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Programarea Procedurală</dc:title>
  <dc:creator>Virgiliu</dc:creator>
  <cp:lastModifiedBy>Virgiliu</cp:lastModifiedBy>
  <cp:revision>44</cp:revision>
  <dcterms:created xsi:type="dcterms:W3CDTF">2021-02-28T15:08:48Z</dcterms:created>
  <dcterms:modified xsi:type="dcterms:W3CDTF">2021-03-02T18:25:26Z</dcterms:modified>
</cp:coreProperties>
</file>