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8" r:id="rId2"/>
    <p:sldId id="421" r:id="rId3"/>
    <p:sldId id="423" r:id="rId4"/>
    <p:sldId id="359" r:id="rId5"/>
    <p:sldId id="267" r:id="rId6"/>
    <p:sldId id="465" r:id="rId7"/>
    <p:sldId id="361" r:id="rId8"/>
    <p:sldId id="363" r:id="rId9"/>
    <p:sldId id="428" r:id="rId10"/>
    <p:sldId id="354" r:id="rId11"/>
    <p:sldId id="497" r:id="rId12"/>
    <p:sldId id="318" r:id="rId13"/>
    <p:sldId id="469" r:id="rId14"/>
    <p:sldId id="470" r:id="rId15"/>
    <p:sldId id="471" r:id="rId16"/>
    <p:sldId id="495" r:id="rId17"/>
    <p:sldId id="472" r:id="rId18"/>
    <p:sldId id="400" r:id="rId19"/>
    <p:sldId id="281" r:id="rId20"/>
    <p:sldId id="328" r:id="rId21"/>
    <p:sldId id="331" r:id="rId22"/>
    <p:sldId id="333" r:id="rId23"/>
    <p:sldId id="287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  <a:srgbClr val="FFFFCC"/>
    <a:srgbClr val="3366FF"/>
    <a:srgbClr val="800000"/>
    <a:srgbClr val="660033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20" autoAdjust="0"/>
  </p:normalViewPr>
  <p:slideViewPr>
    <p:cSldViewPr>
      <p:cViewPr varScale="1">
        <p:scale>
          <a:sx n="82" d="100"/>
          <a:sy n="82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A5D09A-AA02-4FFE-9160-7DA90ADBD9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40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2ECA-F2F4-4773-A416-2077CCFD7D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1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D5F0-629A-470A-ACFE-CC8FB3C5D4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36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8ABE2-4908-464C-ADD4-3D1ADAE5ED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6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6860-CCF0-43AD-A2C7-F2DF6B84CD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6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9EAA-EBF5-4AA0-9594-6E1AABBBB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49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F7966-3B0A-4561-89AA-B56A9400F7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24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669D-2794-491A-BA32-A5E1EFFEC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708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D5B2-4837-47F7-AB63-912A71E76C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19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A0DD5-4F8D-4EA1-A24D-9ACACD1D77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96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49C4-C51F-426F-936F-475F43A340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40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2C24-3CCC-4F65-B491-15B566F092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3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D2E1D0-0912-4B6A-BECC-22E2F7542D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A5B4E2-F4E7-4905-981B-544362D3C41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 rot="10800000" flipV="1">
            <a:off x="0" y="982176"/>
            <a:ext cx="9144000" cy="4893647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o-RO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Prel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eger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 nr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6-7</a:t>
            </a: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Bazele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programării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  <a:endParaRPr lang="en-US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71750" lvl="4" indent="-742950" eaLnBrk="1" hangingPunct="1">
              <a:buFontTx/>
              <a:buAutoNum type="arabicPeriod"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Tipuri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date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în VBA</a:t>
            </a:r>
          </a:p>
          <a:p>
            <a:pPr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2.     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Constante şi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variabile.</a:t>
            </a:r>
          </a:p>
          <a:p>
            <a:pPr marL="742950" indent="-742950" eaLnBrk="1" hangingPunct="1"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ro-RO" altLang="ru-RU" sz="4000" b="1" i="1" dirty="0">
              <a:solidFill>
                <a:srgbClr val="C00000"/>
              </a:solidFill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ru-RU" alt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C34C42-CA8B-4273-9501-9B0C4F99CC07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 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variabililor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ru-RU" altLang="ru-RU" sz="3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definesc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r>
              <a:rPr lang="ru-RU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endParaRPr lang="en-US" altLang="ru-RU" sz="3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ru-RU" sz="3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3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nstrucţiuni</a:t>
            </a:r>
            <a:r>
              <a:rPr lang="ru-RU" altLang="ru-RU" sz="3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altLang="ru-RU" sz="3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ru-RU" altLang="ru-RU" sz="3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declară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r>
              <a:rPr lang="ru-RU" altLang="ru-RU" sz="3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modulul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declaraţia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eclare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declaraţiei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apariţia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dentificator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definirea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Declararea: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		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a, b, c As Variant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	‘Este </a:t>
            </a:r>
            <a:r>
              <a:rPr lang="en-US" altLang="ru-RU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echivalenta</a:t>
            </a: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		Dim a As Variant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Dim b As Variant</a:t>
            </a:r>
          </a:p>
          <a:p>
            <a:pPr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Dim c As Variant</a:t>
            </a:r>
          </a:p>
          <a:p>
            <a:pPr eaLnBrk="1" hangingPunct="1">
              <a:buFontTx/>
              <a:buNone/>
              <a:defRPr/>
            </a:pPr>
            <a:endParaRPr lang="ru-RU" altLang="ru-RU" sz="3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AEB578-9C66-4967-ADDC-B341CCC09C96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variabililor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</a:p>
          <a:p>
            <a:pPr algn="ctr" eaLnBrk="1" hangingPunct="1">
              <a:defRPr/>
            </a:pPr>
            <a:endParaRPr lang="ro-RO" sz="3600" b="1" i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0" y="1285875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ru-RU" sz="2400" b="1" i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ru-RU" sz="2800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Прямоугольник 9"/>
          <p:cNvSpPr>
            <a:spLocks noChangeArrowheads="1"/>
          </p:cNvSpPr>
          <p:nvPr/>
        </p:nvSpPr>
        <p:spPr bwMode="auto">
          <a:xfrm>
            <a:off x="0" y="2000250"/>
            <a:ext cx="9144000" cy="4800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NrArce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NrVarfuri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ru-RU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1800" i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variabilă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NrArce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NrVarfuri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nteger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Прямоугольник 6"/>
          <p:cNvSpPr>
            <a:spLocks noChangeArrowheads="1"/>
          </p:cNvSpPr>
          <p:nvPr/>
        </p:nvSpPr>
        <p:spPr bwMode="auto">
          <a:xfrm>
            <a:off x="0" y="1214438"/>
            <a:ext cx="9144000" cy="1274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pot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separate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virgule,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34543B-B052-4A0A-B5F6-99F64BEC5F66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variabililor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34925" y="646113"/>
            <a:ext cx="9109075" cy="6038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[With Events]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[As [New] 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[With Events]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[As [New] 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[With Events]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[As [New] 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[As [New] 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[As 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alt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variabilei</a:t>
            </a: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ru-RU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dimensiunile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tabloului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BA34D7-4F8D-4C74-86F1-A2393E134CC1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Declaraţii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0" y="642938"/>
            <a:ext cx="9144000" cy="61245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separaţi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virgule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lang="en-US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en-US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specifică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indicilor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parantezele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defineşte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variabilă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dinamică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redimensiona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ru-RU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ru-RU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ru-RU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instanţe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referire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b="1" dirty="0"/>
            </a:b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tip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tablou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matrice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VBA se pot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fixă</a:t>
            </a:r>
            <a:endParaRPr lang="ru-RU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dinamice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Dim|Public|Private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NumeTab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NrElem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Tip</a:t>
            </a:r>
          </a:p>
          <a:p>
            <a:pPr algn="just">
              <a:buSzPts val="1200"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marginilor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ultimului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element)</a:t>
            </a:r>
          </a:p>
          <a:p>
            <a:pPr algn="just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Dim|Public|Private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NumeTab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([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NrPrimEl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To]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NrUltimEl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As Tip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ts val="1200"/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Punct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(50) As integer</a:t>
            </a:r>
          </a:p>
          <a:p>
            <a:pPr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Dim b (0 To 10) as Date</a:t>
            </a:r>
          </a:p>
          <a:p>
            <a:pPr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Dim a ( 1 To 10,1 to 10) As Double 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  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E32263-A364-4913-B3F2-9A846766BAE1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tip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tablou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matrice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sz="2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Tablouri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dinamice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instructiunea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endParaRPr lang="ro-RO" alt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o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FontTx/>
              <a:buNone/>
              <a:defRPr/>
            </a:pP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NumeTabl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As Type</a:t>
            </a:r>
            <a:endParaRPr lang="ru-RU" alt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avem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alocăm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</a:p>
          <a:p>
            <a:pPr>
              <a:buFontTx/>
              <a:buNone/>
              <a:defRPr/>
            </a:pP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instrucţiunii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cărui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sintaxă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NumeTabl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NrEl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 </a:t>
            </a:r>
            <a:endParaRPr lang="ro-RO" alt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ru-RU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NumeTabl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NrPri</a:t>
            </a:r>
            <a:r>
              <a:rPr lang="ro-RO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 To  </a:t>
            </a:r>
            <a:r>
              <a:rPr lang="en-US" altLang="ru-RU" sz="2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NrUlti</a:t>
            </a:r>
            <a:r>
              <a:rPr lang="ro-RO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)</a:t>
            </a:r>
            <a:endParaRPr lang="ro-RO" alt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endParaRPr lang="ru-RU" altLang="ru-RU" sz="26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E1681-2DB3-455F-A6AD-C2113565878C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tip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tablou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matrice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Instrucţiunea </a:t>
            </a:r>
            <a:r>
              <a:rPr lang="en-US" alt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folosită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endParaRPr lang="en-US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alt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As Integer</a:t>
            </a: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procedură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alocă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numărul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Private Sub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CalculareImpozit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 To 10)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…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5C03F2-75D0-4C73-A72F-9E6022D53AC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Declararea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u-RU" altLang="ru-RU" sz="2800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8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objvar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ro-RO" alt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specificând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exact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u-RU" altLang="ru-RU" sz="2800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8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myDoc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Word.Document</a:t>
            </a:r>
            <a:endParaRPr lang="en-US" alt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wsh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Worksheet</a:t>
            </a:r>
            <a:endParaRPr lang="ru-RU" alt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situaţie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verificare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compilării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situaţie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Ataşarea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variabilă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situaţie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târzie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(late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doilea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vorbindu-se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timpurie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(early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800" dirty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3C8168-ADE7-4DDF-BE3A-013D356BFCE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b="1" dirty="0"/>
            </a:b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tip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obiect</a:t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declararea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variabililor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 tip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diferit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TestVariant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b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v_string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String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Dim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v_int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Integer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Dim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v_variant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Variant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v_string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"Hello Variant !"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v_int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123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v_variant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v_string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v_variant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TypeName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) - fun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cţia returnează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ipului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variabilei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v_variant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ru-RU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v_int</a:t>
            </a: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TypeName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v_variant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Sub 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492BB9-8AF3-4DE6-98D2-8FC9CE65522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197E1E-70A2-4A6F-BA7D-A95B3CDC435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Asignarea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valorilor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Variabilelor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59705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declararea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diferitelor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iun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acestor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utilizând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următorul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Variabila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endParaRPr lang="en-US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alt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</a:t>
            </a:r>
            <a:r>
              <a:rPr lang="ru-RU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o-RO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initializarea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variabilei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3*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operand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+100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numeutilizator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“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Viorel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parola.Text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parola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Label1.Visible=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Command1.Visible =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</a:rPr>
              <a:t>Data types in VBA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byte integer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4 byte integer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4 byte floating point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 byte floating point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  	8 byte real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	up to 64K characters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</a:t>
            </a:r>
            <a:r>
              <a:rPr lang="en-US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1 byte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Boolean	2 byte true or false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		8 bytes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	4 bytes – an object reference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	16 bytes + 1 byte / character</a:t>
            </a:r>
          </a:p>
          <a:p>
            <a:pPr>
              <a:buFont typeface="Monotype Sorts"/>
              <a:buNone/>
              <a:defRPr/>
            </a:pPr>
            <a:endParaRPr lang="en-US" altLang="ru-RU" sz="2200" dirty="0"/>
          </a:p>
          <a:p>
            <a:pPr>
              <a:defRPr/>
            </a:pPr>
            <a:endParaRPr lang="ru-RU" altLang="ru-RU" sz="2200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157713-1F4D-42E1-B9B8-AF20134BBE5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Principalele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accent5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ru-RU" sz="2800" b="1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Concatenarea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multor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șiruri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realizeaza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operatorului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’+’</a:t>
            </a:r>
          </a:p>
          <a:p>
            <a:pPr marL="0" indent="0">
              <a:buFontTx/>
              <a:buNone/>
              <a:defRPr/>
            </a:pPr>
            <a:r>
              <a:rPr lang="fr-FR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</a:p>
          <a:p>
            <a:pPr marL="0" indent="0">
              <a:buFontTx/>
              <a:buNone/>
              <a:defRPr/>
            </a:pPr>
            <a:r>
              <a:rPr lang="fr-FR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sir1=”Dumitru”,  sir2=”Ilie”</a:t>
            </a:r>
          </a:p>
          <a:p>
            <a:pPr marL="0" indent="0">
              <a:buFontTx/>
              <a:buNone/>
              <a:defRPr/>
            </a:pPr>
            <a:endParaRPr lang="fr-FR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sir3=sir1+” ”+sir2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sir3=”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Dumitru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Ilie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61A405-A332-4C18-9333-B437981F12B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Principalele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accent5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vi-VN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vi-VN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Conversia </a:t>
            </a:r>
            <a:r>
              <a:rPr lang="vi-VN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 tip de variabilă (numeric, dată, etc.) în: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șir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realizeaza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intructiunii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CStr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parametru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Conversia este necesară deoarece nu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putem aduna un șir cu un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număr.</a:t>
            </a:r>
          </a:p>
          <a:p>
            <a:pPr marL="0" indent="0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Ex.:   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sir1=”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Varsta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:”,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   sir2= sir1+cstr(var)   =&gt;    sir2=”Varsta este:45”</a:t>
            </a:r>
            <a:endParaRPr lang="ro-RO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nn-NO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pt-BR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numar intreg - se realizeaza cu ajutorul intructiunii  </a:t>
            </a:r>
          </a:p>
          <a:p>
            <a:pPr marL="0" indent="0">
              <a:buFontTx/>
              <a:buNone/>
              <a:defRPr/>
            </a:pPr>
            <a:r>
              <a:rPr lang="pt-BR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CInt( parametru ).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Conversia se aplică numerelor zecimale (tip Single sau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Double) pe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 dorim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 le transformăm in numere intregi.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Ex.:  </a:t>
            </a: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154.5458452,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CInt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154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F0E534-317A-44E3-BA05-CEDA84F2D361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Principalele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operatii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variabile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solidFill>
            <a:schemeClr val="accent5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vi-VN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vi-VN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Rotunjirea </a:t>
            </a:r>
            <a:r>
              <a:rPr lang="vi-VN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 tip de variabilă numerică se realizează cu intructiunea: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Round(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variabila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nrZecimale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Ex.:     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154.5458452, 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Round(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0)=154</a:t>
            </a:r>
          </a:p>
          <a:p>
            <a:pPr marL="0" indent="0">
              <a:buFontTx/>
              <a:buNone/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Generarea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numar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aleator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face cu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(). </a:t>
            </a:r>
          </a:p>
          <a:p>
            <a:pPr marL="0" indent="0"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genereaza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aleatoriu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numere zecimale intre </a:t>
            </a:r>
          </a:p>
          <a:p>
            <a:pPr marL="0" indent="0">
              <a:buFontTx/>
              <a:buNone/>
              <a:defRPr/>
            </a:pPr>
            <a:r>
              <a:rPr lang="it-IT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it-IT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Pentru a genera numere cuprinse intr-un anumit   </a:t>
            </a:r>
          </a:p>
          <a:p>
            <a:pPr marL="0" indent="0">
              <a:buFontTx/>
              <a:buNone/>
              <a:defRPr/>
            </a:pPr>
            <a:r>
              <a:rPr lang="it-IT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interval (</a:t>
            </a:r>
            <a:r>
              <a:rPr lang="it-IT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it-IT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</a:t>
            </a:r>
            <a:r>
              <a:rPr lang="it-IT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sintaxa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urmatoarea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B*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FontTx/>
              <a:buNone/>
              <a:defRPr/>
            </a:pPr>
            <a:r>
              <a:rPr lang="pt-BR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</a:p>
          <a:p>
            <a:pPr marL="0" indent="0" algn="ctr">
              <a:buFontTx/>
              <a:buNone/>
              <a:defRPr/>
            </a:pPr>
            <a:r>
              <a:rPr lang="pt-BR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numAleator  = 10 + 100*Rnd() =&gt; 43, 78, 51 </a:t>
            </a:r>
            <a:r>
              <a:rPr lang="pt-BR" alt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257FE9-00BC-4E36-AF49-09A860F2E45F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47CEF0-8432-4623-817E-6AD613DDD6F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694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îndeplinirea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condiţiei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vizibilitate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Nume_pr.Nume_modul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Nume_func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listă_param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28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arantezel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închid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parametrilor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Executarea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iilor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790DF3-9243-473C-A319-3D053F47580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Tipuri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date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în VBA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Содержимое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dirty="0"/>
              <a:t>  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-un program VBA pot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uzuale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limbaje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însă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tip universal –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asignat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implicit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variabilelor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nedeclarate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altfel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un tip de date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excepţia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şirurilor</a:t>
            </a:r>
            <a:r>
              <a:rPr lang="ro-RO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lungime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fixă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tipurilor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ru-RU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utilizată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date de tip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mare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lent.</a:t>
            </a:r>
            <a:endParaRPr lang="en-US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b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Valori </a:t>
            </a:r>
            <a:r>
              <a:rPr lang="en-US" alt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speciale</a:t>
            </a:r>
            <a:br>
              <a:rPr lang="en-US" alt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un variant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neiniţializat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un variant care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programatic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date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arată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îndeplinirea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utilizatorului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disocierea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tip Object de un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efectiv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FD362D-FA3C-4671-8346-BED07470741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92A6E9-A882-4445-A536-C22A36E440D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Tipuri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definite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utilizator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76912"/>
          </a:xfrm>
          <a:solidFill>
            <a:schemeClr val="accent5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Utilizatorul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reflectă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înregistrări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Definirea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o-RO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</a:t>
            </a:r>
            <a:r>
              <a:rPr lang="ru-RU" altLang="ru-RU" sz="2800" b="1" i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Private|Public</a:t>
            </a:r>
            <a:r>
              <a:rPr lang="ru-RU" altLang="ru-RU" sz="2800" b="1" i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altLang="ru-RU" sz="2800" b="1" i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varname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	   e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lement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endParaRPr lang="ru-RU" altLang="ru-RU" sz="28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	   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[([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])] 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ru-RU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altLang="ru-RU" sz="2800" b="1" i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altLang="ru-RU" sz="2800" b="1" i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endParaRPr lang="ro-RO" altLang="ru-RU" sz="2800" b="1" i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b="1" i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varname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tipului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endParaRPr lang="ro-RO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definesc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componentele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tipului</a:t>
            </a:r>
            <a:endParaRPr lang="ru-RU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600" b="1" i="1" dirty="0" err="1">
                <a:solidFill>
                  <a:srgbClr val="C00000"/>
                </a:solidFill>
              </a:rPr>
              <a:t>Tipuri</a:t>
            </a:r>
            <a:r>
              <a:rPr lang="ru-RU" sz="3600" b="1" i="1" dirty="0">
                <a:solidFill>
                  <a:srgbClr val="C00000"/>
                </a:solidFill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</a:rPr>
              <a:t>definite</a:t>
            </a:r>
            <a:r>
              <a:rPr lang="ru-RU" sz="3600" b="1" i="1" dirty="0">
                <a:solidFill>
                  <a:srgbClr val="C00000"/>
                </a:solidFill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</a:rPr>
              <a:t>de</a:t>
            </a:r>
            <a:r>
              <a:rPr lang="ru-RU" sz="3600" b="1" i="1" dirty="0">
                <a:solidFill>
                  <a:srgbClr val="C00000"/>
                </a:solidFill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</a:rPr>
              <a:t>utilizator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81DBFF-FD33-4E2F-AA59-8DD1661F21C3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8196" name="Содержимое 4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  <a:solidFill>
            <a:schemeClr val="accent5"/>
          </a:solidFill>
        </p:spPr>
        <p:txBody>
          <a:bodyPr/>
          <a:lstStyle/>
          <a:p>
            <a:pPr>
              <a:defRPr/>
            </a:pP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definite de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Module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fi Public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Private:</a:t>
            </a:r>
          </a:p>
          <a:p>
            <a:pPr marL="0" indent="0">
              <a:buFontTx/>
              <a:buNone/>
              <a:defRPr/>
            </a:pPr>
            <a:r>
              <a:rPr lang="en-US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Type 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SystemInfo</a:t>
            </a:r>
            <a:endParaRPr lang="en-US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CPU As Variant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Memory As Long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ColorBits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Integer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Cost As Currency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PurchaseDate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Date</a:t>
            </a:r>
          </a:p>
          <a:p>
            <a:pPr marL="0" indent="0"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End Type</a:t>
            </a: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Declaram o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tip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apelam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cimpurile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MySystem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SystemInfo</a:t>
            </a:r>
            <a:endParaRPr lang="en-US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MySytem.CPU</a:t>
            </a: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“ Pentium” </a:t>
            </a:r>
          </a:p>
          <a:p>
            <a:pPr>
              <a:buFontTx/>
              <a:buNone/>
              <a:defRPr/>
            </a:pPr>
            <a:r>
              <a:rPr lang="en-US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…</a:t>
            </a:r>
          </a:p>
          <a:p>
            <a:pPr marL="0" indent="0">
              <a:buFontTx/>
              <a:buNone/>
              <a:defRPr/>
            </a:pPr>
            <a:endParaRPr lang="en-US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58133E-3EAE-4BAB-88C0-F7D89A50D0C2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ru-RU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Identificatori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5857875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Denumirile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constantelor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variabilelor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argumentelor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cerinţele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uzuale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literă</a:t>
            </a: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conţine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spaţiu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punct,semnul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exclamării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@, &amp;, $, #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lungimea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maxim 255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</a:t>
            </a: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acelaşi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existenţă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pot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se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recomandă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identice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funcţii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 (prin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calificare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totuşi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entitatea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90000"/>
              </a:lnSpc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VBA nu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case-sensitive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păstrează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capitalizarea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prima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apariţie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denumirii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B458F3-A083-4B59-B676-BC8DD36843EB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ru-RU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Declararea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constantelor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929312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Public|Private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constname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type] = expression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ataşa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apropiat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menţionată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 pot fi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locale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pot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NrLinii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Public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“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Tastati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linii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Public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NrLinii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15,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Pondere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=1.25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NrLinii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String,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6FF5A1-054E-4811-B062-D7FF7C2BD910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ru-RU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Constante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predefinite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Bibliotecile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mulţime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predefinite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(built-in) care pot fi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proprietăţi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predefinite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enumerate care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utilizeze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recomandat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utilizeze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predefinită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dezvoltările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ulterioare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aplicaţiilor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tind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menţină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denumirile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constantelor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preferă</a:t>
            </a:r>
            <a:b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Application.DisplayAlerts</a:t>
            </a:r>
            <a:r>
              <a:rPr lang="en-US" alt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ru-RU" sz="2400" b="1" i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wdAlertAll</a:t>
            </a:r>
            <a:endParaRPr lang="en-US" altLang="ru-RU" sz="2400" i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br>
              <a:rPr lang="en-US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Application.DisplayAlerts</a:t>
            </a:r>
            <a:r>
              <a:rPr lang="en-US" alt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-1</a:t>
            </a:r>
            <a:br>
              <a:rPr lang="en-US" altLang="ru-RU" sz="28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afişarea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mesajelor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execuţia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remarca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avantajul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clarităţii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1992</Words>
  <Application>Microsoft Office PowerPoint</Application>
  <PresentationFormat>On-screen Show (4:3)</PresentationFormat>
  <Paragraphs>260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Monotype Sorts</vt:lpstr>
      <vt:lpstr>Times New Roman</vt:lpstr>
      <vt:lpstr>Оформление по умолчанию</vt:lpstr>
      <vt:lpstr>PowerPoint Presentation</vt:lpstr>
      <vt:lpstr>Data types in VBA</vt:lpstr>
      <vt:lpstr>Tipuri de date în VBA</vt:lpstr>
      <vt:lpstr> Valori speciale </vt:lpstr>
      <vt:lpstr>Tipuri definite de utilizator</vt:lpstr>
      <vt:lpstr>Tipuri definite de utilizator</vt:lpstr>
      <vt:lpstr>Identificatori</vt:lpstr>
      <vt:lpstr>Declararea constantelor VBA</vt:lpstr>
      <vt:lpstr>Constante predefinite</vt:lpstr>
      <vt:lpstr>Declararea variabililor VBA</vt:lpstr>
      <vt:lpstr>PowerPoint Presentation</vt:lpstr>
      <vt:lpstr>PowerPoint Presentation</vt:lpstr>
      <vt:lpstr>PowerPoint Presentation</vt:lpstr>
      <vt:lpstr> Variabile de tip tablou (matrice) </vt:lpstr>
      <vt:lpstr>Variabile de tip tablou (matrice)</vt:lpstr>
      <vt:lpstr>Variabile de tip tablou (matrice)</vt:lpstr>
      <vt:lpstr> Variabile de tip obiect </vt:lpstr>
      <vt:lpstr>Exemplu: declararea variabililor cu tip diferit</vt:lpstr>
      <vt:lpstr>Asignarea valorilor Variabilelor</vt:lpstr>
      <vt:lpstr>Principalele operatii cu variabile</vt:lpstr>
      <vt:lpstr>Principalele operatii cu variabile</vt:lpstr>
      <vt:lpstr>Principalele operatii cu variabile</vt:lpstr>
      <vt:lpstr>PowerPoint Presentation</vt:lpstr>
    </vt:vector>
  </TitlesOfParts>
  <Company>Home$Home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programării VBA</dc:title>
  <dc:creator>vova</dc:creator>
  <cp:lastModifiedBy>Galina Marusic</cp:lastModifiedBy>
  <cp:revision>383</cp:revision>
  <dcterms:created xsi:type="dcterms:W3CDTF">2011-02-09T18:29:13Z</dcterms:created>
  <dcterms:modified xsi:type="dcterms:W3CDTF">2021-05-07T12:32:01Z</dcterms:modified>
</cp:coreProperties>
</file>