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MD"/>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7F32A-9861-4A2F-9DA7-C1C4A3CFD854}" type="datetimeFigureOut">
              <a:rPr lang="ru-MD" smtClean="0"/>
              <a:t>03.03.2021</a:t>
            </a:fld>
            <a:endParaRPr lang="ru-MD"/>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MD"/>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MD"/>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MD"/>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0BC399-3AEA-436E-8AC8-D9394539A21D}" type="slidenum">
              <a:rPr lang="ru-MD" smtClean="0"/>
              <a:t>‹#›</a:t>
            </a:fld>
            <a:endParaRPr lang="ru-MD"/>
          </a:p>
        </p:txBody>
      </p:sp>
    </p:spTree>
    <p:extLst>
      <p:ext uri="{BB962C8B-B14F-4D97-AF65-F5344CB8AC3E}">
        <p14:creationId xmlns:p14="http://schemas.microsoft.com/office/powerpoint/2010/main" val="158907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CA5842E-6D41-44F3-96D0-8AAF0B12FCD1}" type="datetime1">
              <a:rPr lang="en-US" smtClean="0"/>
              <a:t>3/3/2021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F4E13D7-1104-47F9-9A34-79A1463E493C}" type="datetime1">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075DF84-75DE-45A7-9D97-182C8C2718ED}" type="datetime1">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A521F1-05FE-45F0-8752-7B9D34C5D7C1}" type="datetime1">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666ABC4-5CBC-499D-B392-0743CC520154}" type="datetime1">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B1C9CE6-1D97-4B14-9372-A292E55A333A}" type="datetime1">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6A713F2-B1C6-4ECE-8994-CFAD27AADE3A}" type="datetime1">
              <a:rPr lang="en-US" smtClean="0"/>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2B7C2DC-ABA4-4280-910A-30BDA6AD3F0E}" type="datetime1">
              <a:rPr lang="en-US" smtClean="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F29D8-5A1E-4781-A82F-9903CF38F689}" type="datetime1">
              <a:rPr lang="en-US" smtClean="0"/>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775F2BD-94DF-4160-8120-B2F7F75774A2}" type="datetime1">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19A80EA-05A4-4A3B-B5AB-66C4F9532BBB}" type="datetime1">
              <a:rPr lang="en-US" smtClean="0"/>
              <a:t>3/3/2021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BD97859-49AB-4B43-8F93-C12D8997FB8A}" type="datetime1">
              <a:rPr lang="en-US" smtClean="0"/>
              <a:t>3/3/2021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udfile.net/preview/942929/page:45/" TargetMode="External"/><Relationship Id="rId2" Type="http://schemas.openxmlformats.org/officeDocument/2006/relationships/hyperlink" Target="https://infopedia.su/11xcd4d.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94DDA3-6B4E-433C-B854-9560DFF09785}"/>
              </a:ext>
            </a:extLst>
          </p:cNvPr>
          <p:cNvSpPr>
            <a:spLocks noGrp="1"/>
          </p:cNvSpPr>
          <p:nvPr>
            <p:ph type="ctrTitle"/>
          </p:nvPr>
        </p:nvSpPr>
        <p:spPr/>
        <p:txBody>
          <a:bodyPr>
            <a:normAutofit/>
          </a:bodyPr>
          <a:lstStyle/>
          <a:p>
            <a:r>
              <a:rPr lang="ru-RU" sz="4800" dirty="0"/>
              <a:t>Структуры решений в VBA. Циклические структуры. Итеративные структуры.</a:t>
            </a:r>
            <a:endParaRPr lang="ru-MD" sz="4800" dirty="0"/>
          </a:p>
        </p:txBody>
      </p:sp>
      <p:sp>
        <p:nvSpPr>
          <p:cNvPr id="4" name="TextBox 3">
            <a:extLst>
              <a:ext uri="{FF2B5EF4-FFF2-40B4-BE49-F238E27FC236}">
                <a16:creationId xmlns:a16="http://schemas.microsoft.com/office/drawing/2014/main" id="{88407281-EEA6-4347-BDBE-86729B3A208B}"/>
              </a:ext>
            </a:extLst>
          </p:cNvPr>
          <p:cNvSpPr txBox="1"/>
          <p:nvPr/>
        </p:nvSpPr>
        <p:spPr>
          <a:xfrm>
            <a:off x="7508147" y="5343787"/>
            <a:ext cx="4555222" cy="830997"/>
          </a:xfrm>
          <a:prstGeom prst="rect">
            <a:avLst/>
          </a:prstGeom>
          <a:noFill/>
        </p:spPr>
        <p:txBody>
          <a:bodyPr wrap="square" rtlCol="0">
            <a:spAutoFit/>
          </a:bodyPr>
          <a:lstStyle/>
          <a:p>
            <a:pPr algn="r"/>
            <a:r>
              <a:rPr lang="ru-RU" sz="1200" dirty="0"/>
              <a:t>Выполнили студенты группы ИА-204</a:t>
            </a:r>
          </a:p>
          <a:p>
            <a:pPr algn="r"/>
            <a:r>
              <a:rPr lang="ru-RU" sz="1200" dirty="0"/>
              <a:t>Ковальчук Кирилл</a:t>
            </a:r>
          </a:p>
          <a:p>
            <a:pPr algn="r"/>
            <a:r>
              <a:rPr lang="ru-RU" sz="1200" dirty="0" err="1"/>
              <a:t>Шепеленко</a:t>
            </a:r>
            <a:r>
              <a:rPr lang="ru-RU" sz="1200" dirty="0"/>
              <a:t> Александр</a:t>
            </a:r>
            <a:endParaRPr lang="en-US" sz="1200" dirty="0"/>
          </a:p>
          <a:p>
            <a:pPr algn="r"/>
            <a:r>
              <a:rPr lang="ru-RU" sz="1200" dirty="0"/>
              <a:t>Преподаватель: </a:t>
            </a:r>
            <a:r>
              <a:rPr lang="en-US" sz="1200" dirty="0"/>
              <a:t>Conf. Univ. </a:t>
            </a:r>
            <a:r>
              <a:rPr lang="ru-RU" sz="1200" dirty="0" err="1"/>
              <a:t>Марусик</a:t>
            </a:r>
            <a:r>
              <a:rPr lang="en-US" sz="1200" dirty="0"/>
              <a:t> </a:t>
            </a:r>
            <a:r>
              <a:rPr lang="ru-RU" sz="1200" dirty="0"/>
              <a:t>Галина </a:t>
            </a:r>
            <a:endParaRPr lang="ru-MD" sz="1200" dirty="0"/>
          </a:p>
        </p:txBody>
      </p:sp>
      <p:pic>
        <p:nvPicPr>
          <p:cNvPr id="9" name="Рисунок 8">
            <a:extLst>
              <a:ext uri="{FF2B5EF4-FFF2-40B4-BE49-F238E27FC236}">
                <a16:creationId xmlns:a16="http://schemas.microsoft.com/office/drawing/2014/main" id="{A51757CD-F09F-4694-A66F-784A6E7E349B}"/>
              </a:ext>
            </a:extLst>
          </p:cNvPr>
          <p:cNvPicPr>
            <a:picLocks noChangeAspect="1"/>
          </p:cNvPicPr>
          <p:nvPr/>
        </p:nvPicPr>
        <p:blipFill>
          <a:blip r:embed="rId2"/>
          <a:stretch>
            <a:fillRect/>
          </a:stretch>
        </p:blipFill>
        <p:spPr>
          <a:xfrm>
            <a:off x="256216" y="421016"/>
            <a:ext cx="1438360" cy="762564"/>
          </a:xfrm>
          <a:prstGeom prst="rect">
            <a:avLst/>
          </a:prstGeom>
        </p:spPr>
      </p:pic>
    </p:spTree>
    <p:extLst>
      <p:ext uri="{BB962C8B-B14F-4D97-AF65-F5344CB8AC3E}">
        <p14:creationId xmlns:p14="http://schemas.microsoft.com/office/powerpoint/2010/main" val="3983594253"/>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8CD342-F09C-474B-9C9E-BBB537C11FA9}"/>
              </a:ext>
            </a:extLst>
          </p:cNvPr>
          <p:cNvSpPr>
            <a:spLocks noGrp="1"/>
          </p:cNvSpPr>
          <p:nvPr>
            <p:ph type="title"/>
          </p:nvPr>
        </p:nvSpPr>
        <p:spPr/>
        <p:txBody>
          <a:bodyPr/>
          <a:lstStyle/>
          <a:p>
            <a:r>
              <a:rPr lang="ru-RU" b="1" dirty="0"/>
              <a:t>Принцип выполнения цикла </a:t>
            </a:r>
            <a:r>
              <a:rPr lang="en-US" b="1" dirty="0"/>
              <a:t>for</a:t>
            </a:r>
            <a:endParaRPr lang="ru-MD" b="1" dirty="0"/>
          </a:p>
        </p:txBody>
      </p:sp>
      <p:sp>
        <p:nvSpPr>
          <p:cNvPr id="3" name="Объект 2">
            <a:extLst>
              <a:ext uri="{FF2B5EF4-FFF2-40B4-BE49-F238E27FC236}">
                <a16:creationId xmlns:a16="http://schemas.microsoft.com/office/drawing/2014/main" id="{838CCE65-730D-4B0B-BC5B-510EF9BDC186}"/>
              </a:ext>
            </a:extLst>
          </p:cNvPr>
          <p:cNvSpPr>
            <a:spLocks noGrp="1"/>
          </p:cNvSpPr>
          <p:nvPr>
            <p:ph idx="1"/>
          </p:nvPr>
        </p:nvSpPr>
        <p:spPr>
          <a:xfrm>
            <a:off x="568573" y="1957009"/>
            <a:ext cx="11054854" cy="4250844"/>
          </a:xfrm>
        </p:spPr>
        <p:txBody>
          <a:bodyPr>
            <a:normAutofit lnSpcReduction="10000"/>
          </a:bodyPr>
          <a:lstStyle/>
          <a:p>
            <a:r>
              <a:rPr lang="ru-MD" dirty="0"/>
              <a:t>При выполнении цикла </a:t>
            </a:r>
            <a:r>
              <a:rPr lang="ru-MD" dirty="0" err="1"/>
              <a:t>For</a:t>
            </a:r>
            <a:r>
              <a:rPr lang="ru-MD" dirty="0"/>
              <a:t> </a:t>
            </a:r>
            <a:r>
              <a:rPr lang="ru-MD" dirty="0" err="1"/>
              <a:t>Visual</a:t>
            </a:r>
            <a:r>
              <a:rPr lang="ru-MD" dirty="0"/>
              <a:t> </a:t>
            </a:r>
            <a:r>
              <a:rPr lang="ru-MD" dirty="0" err="1"/>
              <a:t>Basic</a:t>
            </a:r>
            <a:r>
              <a:rPr lang="ru-MD" dirty="0"/>
              <a:t>:</a:t>
            </a:r>
          </a:p>
          <a:p>
            <a:r>
              <a:rPr lang="ru-MD" dirty="0"/>
              <a:t>1. Устанавливает </a:t>
            </a:r>
            <a:r>
              <a:rPr lang="ru-MD" i="1" dirty="0"/>
              <a:t>счетчик</a:t>
            </a:r>
            <a:r>
              <a:rPr lang="ru-MD" dirty="0"/>
              <a:t> равным значению начало.</a:t>
            </a:r>
          </a:p>
          <a:p>
            <a:r>
              <a:rPr lang="ru-MD" dirty="0"/>
              <a:t>2. Тестирует </a:t>
            </a:r>
            <a:r>
              <a:rPr lang="ru-MD" i="1" dirty="0"/>
              <a:t>счетчик.</a:t>
            </a:r>
            <a:r>
              <a:rPr lang="ru-MD" dirty="0"/>
              <a:t> Если значение </a:t>
            </a:r>
            <a:r>
              <a:rPr lang="ru-MD" i="1" dirty="0"/>
              <a:t>счетчика</a:t>
            </a:r>
            <a:r>
              <a:rPr lang="ru-MD" dirty="0"/>
              <a:t> больше значения </a:t>
            </a:r>
            <a:r>
              <a:rPr lang="ru-MD" i="1" dirty="0"/>
              <a:t>конец.</a:t>
            </a:r>
            <a:r>
              <a:rPr lang="ru-MD" dirty="0"/>
              <a:t> </a:t>
            </a:r>
            <a:r>
              <a:rPr lang="ru-MD" dirty="0" err="1"/>
              <a:t>Visual</a:t>
            </a:r>
            <a:r>
              <a:rPr lang="ru-MD" dirty="0"/>
              <a:t> </a:t>
            </a:r>
            <a:r>
              <a:rPr lang="ru-MD" dirty="0" err="1"/>
              <a:t>Basic</a:t>
            </a:r>
            <a:r>
              <a:rPr lang="ru-MD" dirty="0"/>
              <a:t> выхо­дит из цикла (то есть выполняет инструкцию, следующую непосредственно за инструк­цией </a:t>
            </a:r>
            <a:r>
              <a:rPr lang="ru-MD" dirty="0" err="1"/>
              <a:t>Next</a:t>
            </a:r>
            <a:r>
              <a:rPr lang="ru-MD" dirty="0"/>
              <a:t>). Если счетчик не вышел за пределы значения </a:t>
            </a:r>
            <a:r>
              <a:rPr lang="ru-MD" i="1" dirty="0"/>
              <a:t>конец,</a:t>
            </a:r>
            <a:r>
              <a:rPr lang="ru-MD" dirty="0"/>
              <a:t> цикл повторяется. В случае отрицательного значения </a:t>
            </a:r>
            <a:r>
              <a:rPr lang="ru-MD" i="1" dirty="0"/>
              <a:t>приращения</a:t>
            </a:r>
            <a:r>
              <a:rPr lang="ru-MD" dirty="0"/>
              <a:t> </a:t>
            </a:r>
            <a:r>
              <a:rPr lang="ru-MD" dirty="0" err="1"/>
              <a:t>Visual</a:t>
            </a:r>
            <a:r>
              <a:rPr lang="ru-MD" dirty="0"/>
              <a:t> </a:t>
            </a:r>
            <a:r>
              <a:rPr lang="ru-MD" dirty="0" err="1"/>
              <a:t>Basic</a:t>
            </a:r>
            <a:r>
              <a:rPr lang="ru-MD" dirty="0"/>
              <a:t> проверяет, не является ли очередное значение </a:t>
            </a:r>
            <a:r>
              <a:rPr lang="ru-MD" i="1" dirty="0"/>
              <a:t>счетчика</a:t>
            </a:r>
            <a:r>
              <a:rPr lang="ru-MD" dirty="0"/>
              <a:t> меньше значения </a:t>
            </a:r>
            <a:r>
              <a:rPr lang="ru-MD" i="1" dirty="0"/>
              <a:t>конец.</a:t>
            </a:r>
            <a:endParaRPr lang="ru-MD" dirty="0"/>
          </a:p>
          <a:p>
            <a:r>
              <a:rPr lang="ru-MD" dirty="0"/>
              <a:t>3. Выполняет </a:t>
            </a:r>
            <a:r>
              <a:rPr lang="ru-MD" i="1" dirty="0"/>
              <a:t>инструкции.</a:t>
            </a:r>
            <a:endParaRPr lang="ru-MD" dirty="0"/>
          </a:p>
          <a:p>
            <a:r>
              <a:rPr lang="ru-MD" dirty="0"/>
              <a:t>4.Увеличивает </a:t>
            </a:r>
            <a:r>
              <a:rPr lang="ru-MD" i="1" dirty="0"/>
              <a:t>счетчик</a:t>
            </a:r>
            <a:r>
              <a:rPr lang="ru-MD" dirty="0"/>
              <a:t> на 1 или на значение </a:t>
            </a:r>
            <a:r>
              <a:rPr lang="ru-MD" i="1" dirty="0"/>
              <a:t>приращение,</a:t>
            </a:r>
            <a:r>
              <a:rPr lang="ru-MD" dirty="0"/>
              <a:t> если оно специфицировано.</a:t>
            </a:r>
          </a:p>
          <a:p>
            <a:r>
              <a:rPr lang="ru-MD" dirty="0"/>
              <a:t>5. Повторяет шаги со 2-го по 4-й, пока не выполнит цикл требуемое количество раз.</a:t>
            </a:r>
          </a:p>
          <a:p>
            <a:endParaRPr lang="ru-MD" dirty="0"/>
          </a:p>
        </p:txBody>
      </p:sp>
      <p:sp>
        <p:nvSpPr>
          <p:cNvPr id="4" name="Номер слайда 3">
            <a:extLst>
              <a:ext uri="{FF2B5EF4-FFF2-40B4-BE49-F238E27FC236}">
                <a16:creationId xmlns:a16="http://schemas.microsoft.com/office/drawing/2014/main" id="{CB5FBA32-A74B-4014-8E47-22F6AD8953A5}"/>
              </a:ext>
            </a:extLst>
          </p:cNvPr>
          <p:cNvSpPr>
            <a:spLocks noGrp="1"/>
          </p:cNvSpPr>
          <p:nvPr>
            <p:ph type="sldNum" sz="quarter" idx="12"/>
          </p:nvPr>
        </p:nvSpPr>
        <p:spPr>
          <a:xfrm>
            <a:off x="11054854" y="5704275"/>
            <a:ext cx="811019" cy="503578"/>
          </a:xfrm>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729124371"/>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4EF5EB-66F4-419A-A611-9C0A676545C9}"/>
              </a:ext>
            </a:extLst>
          </p:cNvPr>
          <p:cNvSpPr>
            <a:spLocks noGrp="1"/>
          </p:cNvSpPr>
          <p:nvPr>
            <p:ph type="title"/>
          </p:nvPr>
        </p:nvSpPr>
        <p:spPr/>
        <p:txBody>
          <a:bodyPr/>
          <a:lstStyle/>
          <a:p>
            <a:r>
              <a:rPr lang="ru-MD" b="1" i="1" dirty="0"/>
              <a:t>Цикл </a:t>
            </a:r>
            <a:r>
              <a:rPr lang="ru-MD" b="1" i="1" dirty="0" err="1"/>
              <a:t>For</a:t>
            </a:r>
            <a:r>
              <a:rPr lang="ru-MD" b="1" i="1" dirty="0"/>
              <a:t> </a:t>
            </a:r>
            <a:r>
              <a:rPr lang="ru-MD" b="1" i="1" dirty="0" err="1"/>
              <a:t>Each</a:t>
            </a:r>
            <a:r>
              <a:rPr lang="ru-MD" b="1" i="1" dirty="0"/>
              <a:t>—</a:t>
            </a:r>
            <a:r>
              <a:rPr lang="ru-MD" b="1" i="1" dirty="0" err="1"/>
              <a:t>Next</a:t>
            </a:r>
            <a:r>
              <a:rPr lang="ru-MD" b="1" i="1" dirty="0"/>
              <a:t>. </a:t>
            </a:r>
            <a:endParaRPr lang="ru-MD" dirty="0"/>
          </a:p>
        </p:txBody>
      </p:sp>
      <p:sp>
        <p:nvSpPr>
          <p:cNvPr id="3" name="Объект 2">
            <a:extLst>
              <a:ext uri="{FF2B5EF4-FFF2-40B4-BE49-F238E27FC236}">
                <a16:creationId xmlns:a16="http://schemas.microsoft.com/office/drawing/2014/main" id="{CAA21DE3-60C6-46A0-9327-90F4594BD6D0}"/>
              </a:ext>
            </a:extLst>
          </p:cNvPr>
          <p:cNvSpPr>
            <a:spLocks noGrp="1"/>
          </p:cNvSpPr>
          <p:nvPr>
            <p:ph idx="1"/>
          </p:nvPr>
        </p:nvSpPr>
        <p:spPr>
          <a:xfrm>
            <a:off x="430154" y="1982176"/>
            <a:ext cx="11331691" cy="4259233"/>
          </a:xfrm>
        </p:spPr>
        <p:txBody>
          <a:bodyPr>
            <a:normAutofit/>
          </a:bodyPr>
          <a:lstStyle/>
          <a:p>
            <a:r>
              <a:rPr lang="ru-MD" dirty="0"/>
              <a:t>Очень полезным вариантом инструкции </a:t>
            </a:r>
            <a:r>
              <a:rPr lang="ru-MD" dirty="0" err="1"/>
              <a:t>For</a:t>
            </a:r>
            <a:r>
              <a:rPr lang="ru-MD" dirty="0"/>
              <a:t>...</a:t>
            </a:r>
            <a:r>
              <a:rPr lang="ru-MD" dirty="0" err="1"/>
              <a:t>Next</a:t>
            </a:r>
            <a:r>
              <a:rPr lang="ru-MD" dirty="0"/>
              <a:t> является инструкция </a:t>
            </a:r>
            <a:r>
              <a:rPr lang="ru-MD" dirty="0" err="1"/>
              <a:t>For</a:t>
            </a:r>
            <a:r>
              <a:rPr lang="ru-MD" dirty="0"/>
              <a:t> </a:t>
            </a:r>
            <a:r>
              <a:rPr lang="ru-MD" dirty="0" err="1"/>
              <a:t>Each</a:t>
            </a:r>
            <a:r>
              <a:rPr lang="ru-MD" dirty="0"/>
              <a:t>...</a:t>
            </a:r>
            <a:r>
              <a:rPr lang="ru-MD" dirty="0" err="1"/>
              <a:t>Next</a:t>
            </a:r>
            <a:r>
              <a:rPr lang="ru-MD" dirty="0"/>
              <a:t>, которая производит действия с наборами элементов.</a:t>
            </a:r>
          </a:p>
          <a:p>
            <a:r>
              <a:rPr lang="ru-MD" dirty="0"/>
              <a:t>Цикл </a:t>
            </a:r>
            <a:r>
              <a:rPr lang="ru-MD" dirty="0" err="1"/>
              <a:t>For</a:t>
            </a:r>
            <a:r>
              <a:rPr lang="ru-MD" dirty="0"/>
              <a:t> </a:t>
            </a:r>
            <a:r>
              <a:rPr lang="ru-MD" dirty="0" err="1"/>
              <a:t>Each</a:t>
            </a:r>
            <a:r>
              <a:rPr lang="ru-MD" dirty="0"/>
              <a:t>...</a:t>
            </a:r>
            <a:r>
              <a:rPr lang="ru-MD" dirty="0" err="1"/>
              <a:t>Next</a:t>
            </a:r>
            <a:r>
              <a:rPr lang="ru-MD" dirty="0"/>
              <a:t> подобен циклу </a:t>
            </a:r>
            <a:r>
              <a:rPr lang="ru-MD" dirty="0" err="1"/>
              <a:t>For</a:t>
            </a:r>
            <a:r>
              <a:rPr lang="ru-MD" dirty="0"/>
              <a:t>...</a:t>
            </a:r>
            <a:r>
              <a:rPr lang="ru-MD" dirty="0" err="1"/>
              <a:t>Next</a:t>
            </a:r>
            <a:r>
              <a:rPr lang="ru-MD" dirty="0"/>
              <a:t>, с той разницей, что, вместо повторения инструкций специфицированное число раз, он повторяет группу инструкций для каждого элемента семейства объектов или массива. Это особенно выгодно, если точно не известно, сколько элементов содержит семейство или массив. </a:t>
            </a:r>
          </a:p>
          <a:p>
            <a:r>
              <a:rPr lang="ru-MD" b="1" dirty="0" err="1"/>
              <a:t>For</a:t>
            </a:r>
            <a:r>
              <a:rPr lang="ru-MD" b="1" dirty="0"/>
              <a:t> </a:t>
            </a:r>
            <a:r>
              <a:rPr lang="ru-MD" b="1" dirty="0" err="1"/>
              <a:t>Each</a:t>
            </a:r>
            <a:r>
              <a:rPr lang="ru-MD" b="1" dirty="0"/>
              <a:t> </a:t>
            </a:r>
            <a:r>
              <a:rPr lang="ru-MD" b="1" i="1" dirty="0"/>
              <a:t>элемент</a:t>
            </a:r>
            <a:r>
              <a:rPr lang="ru-MD" b="1" dirty="0"/>
              <a:t> </a:t>
            </a:r>
            <a:r>
              <a:rPr lang="ru-MD" b="1" dirty="0" err="1"/>
              <a:t>In</a:t>
            </a:r>
            <a:r>
              <a:rPr lang="ru-MD" b="1" dirty="0"/>
              <a:t> </a:t>
            </a:r>
            <a:r>
              <a:rPr lang="ru-MD" b="1" i="1" dirty="0"/>
              <a:t>набор</a:t>
            </a:r>
            <a:endParaRPr lang="ru-MD" b="1" dirty="0"/>
          </a:p>
          <a:p>
            <a:r>
              <a:rPr lang="ru-MD" b="1" i="1" dirty="0"/>
              <a:t>Инструкции</a:t>
            </a:r>
            <a:endParaRPr lang="ru-MD" b="1" dirty="0"/>
          </a:p>
          <a:p>
            <a:r>
              <a:rPr lang="ru-MD" b="1" dirty="0" err="1"/>
              <a:t>Next</a:t>
            </a:r>
            <a:r>
              <a:rPr lang="ru-MD" b="1" dirty="0"/>
              <a:t> </a:t>
            </a:r>
            <a:r>
              <a:rPr lang="ru-MD" b="1" i="1" dirty="0"/>
              <a:t>элемент</a:t>
            </a:r>
            <a:endParaRPr lang="ru-MD" b="1" dirty="0"/>
          </a:p>
        </p:txBody>
      </p:sp>
      <p:sp>
        <p:nvSpPr>
          <p:cNvPr id="4" name="Номер слайда 3">
            <a:extLst>
              <a:ext uri="{FF2B5EF4-FFF2-40B4-BE49-F238E27FC236}">
                <a16:creationId xmlns:a16="http://schemas.microsoft.com/office/drawing/2014/main" id="{BEB4D0A8-A80B-4F5D-96AB-A43E678726B3}"/>
              </a:ext>
            </a:extLst>
          </p:cNvPr>
          <p:cNvSpPr>
            <a:spLocks noGrp="1"/>
          </p:cNvSpPr>
          <p:nvPr>
            <p:ph type="sldNum" sz="quarter" idx="12"/>
          </p:nvPr>
        </p:nvSpPr>
        <p:spPr>
          <a:xfrm>
            <a:off x="11054854" y="5647809"/>
            <a:ext cx="811019" cy="503578"/>
          </a:xfrm>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374040483"/>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60A975-3100-49FE-8DCD-CBDE9B5DA377}"/>
              </a:ext>
            </a:extLst>
          </p:cNvPr>
          <p:cNvSpPr>
            <a:spLocks noGrp="1"/>
          </p:cNvSpPr>
          <p:nvPr>
            <p:ph type="title"/>
          </p:nvPr>
        </p:nvSpPr>
        <p:spPr/>
        <p:txBody>
          <a:bodyPr/>
          <a:lstStyle/>
          <a:p>
            <a:r>
              <a:rPr lang="ru-RU" dirty="0"/>
              <a:t>Источники</a:t>
            </a:r>
            <a:endParaRPr lang="ru-MD" dirty="0"/>
          </a:p>
        </p:txBody>
      </p:sp>
      <p:sp>
        <p:nvSpPr>
          <p:cNvPr id="3" name="Объект 2">
            <a:extLst>
              <a:ext uri="{FF2B5EF4-FFF2-40B4-BE49-F238E27FC236}">
                <a16:creationId xmlns:a16="http://schemas.microsoft.com/office/drawing/2014/main" id="{FBDD3A69-4485-44D8-B23D-B85E14B0E3EE}"/>
              </a:ext>
            </a:extLst>
          </p:cNvPr>
          <p:cNvSpPr>
            <a:spLocks noGrp="1"/>
          </p:cNvSpPr>
          <p:nvPr>
            <p:ph idx="1"/>
          </p:nvPr>
        </p:nvSpPr>
        <p:spPr/>
        <p:txBody>
          <a:bodyPr/>
          <a:lstStyle/>
          <a:p>
            <a:r>
              <a:rPr lang="ru-RU" dirty="0">
                <a:hlinkClick r:id="rId2"/>
              </a:rPr>
              <a:t>Операторы, команды и выражения в VBA (infopedia.su)</a:t>
            </a:r>
            <a:endParaRPr lang="ru-RU" dirty="0"/>
          </a:p>
          <a:p>
            <a:r>
              <a:rPr lang="ru-RU" dirty="0">
                <a:hlinkClick r:id="rId3"/>
              </a:rPr>
              <a:t>3.3.8. Управляющие структуры в </a:t>
            </a:r>
            <a:r>
              <a:rPr lang="ru-RU" dirty="0" err="1">
                <a:hlinkClick r:id="rId3"/>
              </a:rPr>
              <a:t>vba</a:t>
            </a:r>
            <a:r>
              <a:rPr lang="ru-RU" dirty="0">
                <a:hlinkClick r:id="rId3"/>
              </a:rPr>
              <a:t> (studfile.net)</a:t>
            </a:r>
            <a:endParaRPr lang="ru-MD" dirty="0"/>
          </a:p>
        </p:txBody>
      </p:sp>
      <p:sp>
        <p:nvSpPr>
          <p:cNvPr id="4" name="Номер слайда 3">
            <a:extLst>
              <a:ext uri="{FF2B5EF4-FFF2-40B4-BE49-F238E27FC236}">
                <a16:creationId xmlns:a16="http://schemas.microsoft.com/office/drawing/2014/main" id="{A746B4F7-B70C-4102-8D6B-E67DBEBBBC02}"/>
              </a:ext>
            </a:extLst>
          </p:cNvPr>
          <p:cNvSpPr>
            <a:spLocks noGrp="1"/>
          </p:cNvSpPr>
          <p:nvPr>
            <p:ph type="sldNum" sz="quarter" idx="12"/>
          </p:nvPr>
        </p:nvSpPr>
        <p:spPr>
          <a:xfrm>
            <a:off x="10957909" y="5628323"/>
            <a:ext cx="811019" cy="503578"/>
          </a:xfrm>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830618983"/>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56E136-DB86-48C6-9843-ADFC699273E0}"/>
              </a:ext>
            </a:extLst>
          </p:cNvPr>
          <p:cNvSpPr txBox="1"/>
          <p:nvPr/>
        </p:nvSpPr>
        <p:spPr>
          <a:xfrm>
            <a:off x="1887524" y="2505670"/>
            <a:ext cx="7684316" cy="923330"/>
          </a:xfrm>
          <a:prstGeom prst="rect">
            <a:avLst/>
          </a:prstGeom>
          <a:noFill/>
        </p:spPr>
        <p:txBody>
          <a:bodyPr wrap="square" rtlCol="0">
            <a:spAutoFit/>
          </a:bodyPr>
          <a:lstStyle/>
          <a:p>
            <a:pPr algn="ctr"/>
            <a:r>
              <a:rPr lang="ru-RU" sz="5400" dirty="0"/>
              <a:t>Спасибо за внимание!</a:t>
            </a:r>
            <a:endParaRPr lang="ru-MD" dirty="0"/>
          </a:p>
        </p:txBody>
      </p:sp>
    </p:spTree>
    <p:extLst>
      <p:ext uri="{BB962C8B-B14F-4D97-AF65-F5344CB8AC3E}">
        <p14:creationId xmlns:p14="http://schemas.microsoft.com/office/powerpoint/2010/main" val="402272581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33EC00-0F60-4446-95FE-7E0C9430ADFB}"/>
              </a:ext>
            </a:extLst>
          </p:cNvPr>
          <p:cNvSpPr>
            <a:spLocks noGrp="1"/>
          </p:cNvSpPr>
          <p:nvPr>
            <p:ph type="title"/>
          </p:nvPr>
        </p:nvSpPr>
        <p:spPr>
          <a:xfrm>
            <a:off x="1457052" y="734037"/>
            <a:ext cx="9603275" cy="1049235"/>
          </a:xfrm>
        </p:spPr>
        <p:txBody>
          <a:bodyPr/>
          <a:lstStyle/>
          <a:p>
            <a:r>
              <a:rPr lang="ru-MD" b="1" dirty="0"/>
              <a:t>Структуры принятия решений.</a:t>
            </a:r>
            <a:r>
              <a:rPr lang="ru-MD" dirty="0"/>
              <a:t> </a:t>
            </a:r>
          </a:p>
        </p:txBody>
      </p:sp>
      <p:sp>
        <p:nvSpPr>
          <p:cNvPr id="3" name="Объект 2">
            <a:extLst>
              <a:ext uri="{FF2B5EF4-FFF2-40B4-BE49-F238E27FC236}">
                <a16:creationId xmlns:a16="http://schemas.microsoft.com/office/drawing/2014/main" id="{2F2C3835-F97F-44FE-9B64-6DEA51F2EB77}"/>
              </a:ext>
            </a:extLst>
          </p:cNvPr>
          <p:cNvSpPr>
            <a:spLocks noGrp="1"/>
          </p:cNvSpPr>
          <p:nvPr>
            <p:ph idx="1"/>
          </p:nvPr>
        </p:nvSpPr>
        <p:spPr>
          <a:xfrm>
            <a:off x="274204" y="1940231"/>
            <a:ext cx="11643592" cy="4183732"/>
          </a:xfrm>
        </p:spPr>
        <p:txBody>
          <a:bodyPr>
            <a:normAutofit fontScale="92500" lnSpcReduction="10000"/>
          </a:bodyPr>
          <a:lstStyle/>
          <a:p>
            <a:r>
              <a:rPr lang="ru-MD" dirty="0"/>
              <a:t>Одним из удобств написания пользовательских процедур на языке </a:t>
            </a:r>
            <a:r>
              <a:rPr lang="ru-MD" dirty="0" err="1"/>
              <a:t>Visual</a:t>
            </a:r>
            <a:r>
              <a:rPr lang="ru-MD" dirty="0"/>
              <a:t> </a:t>
            </a:r>
            <a:r>
              <a:rPr lang="ru-MD" dirty="0" err="1"/>
              <a:t>Basic</a:t>
            </a:r>
            <a:r>
              <a:rPr lang="ru-MD" dirty="0"/>
              <a:t> для прило­жений является то, что в нем можно создавать процедуры, которые способны либо прини­мать решения в зависимости от некоторых условий, либо многократно циклически выполнять последовательность инструкций. Такие управляющие структуры позволяют уп­равлять потоком выполнения программы.</a:t>
            </a:r>
          </a:p>
          <a:p>
            <a:r>
              <a:rPr lang="ru-MD" dirty="0"/>
              <a:t>Интеллектуальная процедура </a:t>
            </a:r>
            <a:r>
              <a:rPr lang="ru-MD" dirty="0" err="1"/>
              <a:t>Visual</a:t>
            </a:r>
            <a:r>
              <a:rPr lang="ru-MD" dirty="0"/>
              <a:t> </a:t>
            </a:r>
            <a:r>
              <a:rPr lang="ru-MD" dirty="0" err="1"/>
              <a:t>Basic</a:t>
            </a:r>
            <a:r>
              <a:rPr lang="ru-MD" dirty="0"/>
              <a:t> вначале тестирует программную среду и затем, основываясь на результатах тестирования, решает, что делать дальше. Предположим, что создается процедура </a:t>
            </a:r>
            <a:r>
              <a:rPr lang="ru-MD" dirty="0" err="1"/>
              <a:t>Function</a:t>
            </a:r>
            <a:r>
              <a:rPr lang="ru-MD" dirty="0"/>
              <a:t>, которая использует один из своих параметров в качестве делителя в формуле. Перед тем как использовать этот параметр в формуле, его следует протестировать, чтобы убедиться, что он не равен нулю (во избежание ошибки деления на 0). В случае, если он оказывается равным нулю, можно выдать сообщение, предупреждаю­щее пользователя об ошибочном значении. Структуры принятия решений, которые поддер­живает </a:t>
            </a:r>
            <a:r>
              <a:rPr lang="ru-MD" dirty="0" err="1"/>
              <a:t>Visual</a:t>
            </a:r>
            <a:r>
              <a:rPr lang="ru-MD" dirty="0"/>
              <a:t> </a:t>
            </a:r>
            <a:r>
              <a:rPr lang="ru-MD" dirty="0" err="1"/>
              <a:t>Basic</a:t>
            </a:r>
            <a:r>
              <a:rPr lang="ru-MD" dirty="0"/>
              <a:t>, включают:</a:t>
            </a:r>
          </a:p>
          <a:p>
            <a:pPr algn="ctr"/>
            <a:r>
              <a:rPr lang="ru-MD" b="1" dirty="0" err="1"/>
              <a:t>If</a:t>
            </a:r>
            <a:r>
              <a:rPr lang="ru-MD" b="1" dirty="0"/>
              <a:t>...</a:t>
            </a:r>
            <a:r>
              <a:rPr lang="ru-MD" b="1" dirty="0" err="1"/>
              <a:t>Then</a:t>
            </a:r>
            <a:r>
              <a:rPr lang="ru-MD" b="1" dirty="0"/>
              <a:t>, </a:t>
            </a:r>
            <a:r>
              <a:rPr lang="ru-MD" b="1" dirty="0" err="1"/>
              <a:t>If</a:t>
            </a:r>
            <a:r>
              <a:rPr lang="ru-MD" b="1" dirty="0"/>
              <a:t>...</a:t>
            </a:r>
            <a:r>
              <a:rPr lang="ru-MD" b="1" dirty="0" err="1"/>
              <a:t>Then</a:t>
            </a:r>
            <a:r>
              <a:rPr lang="ru-MD" b="1" dirty="0"/>
              <a:t>...</a:t>
            </a:r>
            <a:r>
              <a:rPr lang="ru-MD" b="1" dirty="0" err="1"/>
              <a:t>Else</a:t>
            </a:r>
            <a:r>
              <a:rPr lang="ru-MD" b="1" dirty="0"/>
              <a:t>, </a:t>
            </a:r>
            <a:r>
              <a:rPr lang="ru-MD" b="1" dirty="0" err="1"/>
              <a:t>Select</a:t>
            </a:r>
            <a:r>
              <a:rPr lang="ru-MD" b="1" dirty="0"/>
              <a:t> </a:t>
            </a:r>
            <a:r>
              <a:rPr lang="ru-MD" b="1" dirty="0" err="1"/>
              <a:t>Case</a:t>
            </a:r>
            <a:endParaRPr lang="ru-MD" b="1" dirty="0"/>
          </a:p>
          <a:p>
            <a:endParaRPr lang="ru-MD" dirty="0"/>
          </a:p>
        </p:txBody>
      </p:sp>
      <p:sp>
        <p:nvSpPr>
          <p:cNvPr id="4" name="Номер слайда 3">
            <a:extLst>
              <a:ext uri="{FF2B5EF4-FFF2-40B4-BE49-F238E27FC236}">
                <a16:creationId xmlns:a16="http://schemas.microsoft.com/office/drawing/2014/main" id="{09D63111-B3FE-4891-BD3E-E2A2168212A1}"/>
              </a:ext>
            </a:extLst>
          </p:cNvPr>
          <p:cNvSpPr>
            <a:spLocks noGrp="1"/>
          </p:cNvSpPr>
          <p:nvPr>
            <p:ph type="sldNum" sz="quarter" idx="12"/>
          </p:nvPr>
        </p:nvSpPr>
        <p:spPr>
          <a:xfrm>
            <a:off x="11106777" y="5620385"/>
            <a:ext cx="811019" cy="503578"/>
          </a:xfrm>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871160763"/>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ACF02A-D31F-4AD5-8F61-C7A678DC70D1}"/>
              </a:ext>
            </a:extLst>
          </p:cNvPr>
          <p:cNvSpPr>
            <a:spLocks noGrp="1"/>
          </p:cNvSpPr>
          <p:nvPr>
            <p:ph type="title"/>
          </p:nvPr>
        </p:nvSpPr>
        <p:spPr/>
        <p:txBody>
          <a:bodyPr/>
          <a:lstStyle/>
          <a:p>
            <a:r>
              <a:rPr lang="ru-MD" b="1" dirty="0" err="1"/>
              <a:t>If</a:t>
            </a:r>
            <a:r>
              <a:rPr lang="ru-MD" b="1" dirty="0"/>
              <a:t>...</a:t>
            </a:r>
            <a:r>
              <a:rPr lang="ru-MD" b="1" dirty="0" err="1"/>
              <a:t>Then</a:t>
            </a:r>
            <a:r>
              <a:rPr lang="ru-MD" b="1" i="1" dirty="0"/>
              <a:t>. </a:t>
            </a:r>
            <a:endParaRPr lang="ru-MD" dirty="0"/>
          </a:p>
        </p:txBody>
      </p:sp>
      <p:sp>
        <p:nvSpPr>
          <p:cNvPr id="3" name="Объект 2">
            <a:extLst>
              <a:ext uri="{FF2B5EF4-FFF2-40B4-BE49-F238E27FC236}">
                <a16:creationId xmlns:a16="http://schemas.microsoft.com/office/drawing/2014/main" id="{5D3D3E65-F332-458B-BDD9-5EFE724334EF}"/>
              </a:ext>
            </a:extLst>
          </p:cNvPr>
          <p:cNvSpPr>
            <a:spLocks noGrp="1"/>
          </p:cNvSpPr>
          <p:nvPr>
            <p:ph idx="1"/>
          </p:nvPr>
        </p:nvSpPr>
        <p:spPr>
          <a:xfrm>
            <a:off x="342070" y="1940231"/>
            <a:ext cx="11507860" cy="4192121"/>
          </a:xfrm>
        </p:spPr>
        <p:txBody>
          <a:bodyPr>
            <a:normAutofit/>
          </a:bodyPr>
          <a:lstStyle/>
          <a:p>
            <a:r>
              <a:rPr lang="ru-MD" dirty="0"/>
              <a:t>Структура </a:t>
            </a:r>
            <a:r>
              <a:rPr lang="ru-MD" dirty="0" err="1"/>
              <a:t>If</a:t>
            </a:r>
            <a:r>
              <a:rPr lang="ru-MD" dirty="0"/>
              <a:t>...</a:t>
            </a:r>
            <a:r>
              <a:rPr lang="ru-MD" dirty="0" err="1"/>
              <a:t>Then</a:t>
            </a:r>
            <a:r>
              <a:rPr lang="ru-MD" dirty="0"/>
              <a:t> используется для условного выполнения одной или больше инструкций. Можно использовать либо однострочный, либо блочный синтаксис инструкции:</a:t>
            </a:r>
          </a:p>
          <a:p>
            <a:endParaRPr lang="en-US" b="1" dirty="0"/>
          </a:p>
          <a:p>
            <a:r>
              <a:rPr lang="ru-MD" b="1" dirty="0" err="1"/>
              <a:t>If</a:t>
            </a:r>
            <a:r>
              <a:rPr lang="ru-MD" b="1" dirty="0"/>
              <a:t> </a:t>
            </a:r>
            <a:r>
              <a:rPr lang="ru-MD" b="1" i="1" dirty="0"/>
              <a:t>условие</a:t>
            </a:r>
            <a:r>
              <a:rPr lang="ru-MD" b="1" dirty="0"/>
              <a:t> </a:t>
            </a:r>
            <a:r>
              <a:rPr lang="ru-MD" b="1" dirty="0" err="1"/>
              <a:t>Then</a:t>
            </a:r>
            <a:r>
              <a:rPr lang="ru-MD" b="1" dirty="0"/>
              <a:t> </a:t>
            </a:r>
            <a:r>
              <a:rPr lang="ru-MD" b="1" i="1" dirty="0"/>
              <a:t>инструкция</a:t>
            </a:r>
            <a:endParaRPr lang="ru-MD" b="1" dirty="0"/>
          </a:p>
          <a:p>
            <a:r>
              <a:rPr lang="ru-MD" b="1" dirty="0" err="1"/>
              <a:t>If</a:t>
            </a:r>
            <a:r>
              <a:rPr lang="ru-MD" b="1" dirty="0"/>
              <a:t> </a:t>
            </a:r>
            <a:r>
              <a:rPr lang="ru-MD" b="1" i="1" dirty="0"/>
              <a:t>условие</a:t>
            </a:r>
            <a:r>
              <a:rPr lang="ru-MD" b="1" dirty="0"/>
              <a:t> </a:t>
            </a:r>
            <a:r>
              <a:rPr lang="ru-MD" b="1" dirty="0" err="1"/>
              <a:t>Then</a:t>
            </a:r>
            <a:endParaRPr lang="ru-MD" b="1" dirty="0"/>
          </a:p>
          <a:p>
            <a:r>
              <a:rPr lang="ru-MD" b="1" i="1" dirty="0"/>
              <a:t>Инструкции</a:t>
            </a:r>
            <a:endParaRPr lang="ru-MD" b="1" dirty="0"/>
          </a:p>
          <a:p>
            <a:r>
              <a:rPr lang="ru-MD" b="1" dirty="0" err="1"/>
              <a:t>End</a:t>
            </a:r>
            <a:r>
              <a:rPr lang="ru-MD" b="1" dirty="0"/>
              <a:t> </a:t>
            </a:r>
            <a:r>
              <a:rPr lang="ru-MD" b="1" dirty="0" err="1"/>
              <a:t>If</a:t>
            </a:r>
            <a:endParaRPr lang="ru-MD" b="1" dirty="0"/>
          </a:p>
        </p:txBody>
      </p:sp>
      <p:sp>
        <p:nvSpPr>
          <p:cNvPr id="4" name="Номер слайда 3">
            <a:extLst>
              <a:ext uri="{FF2B5EF4-FFF2-40B4-BE49-F238E27FC236}">
                <a16:creationId xmlns:a16="http://schemas.microsoft.com/office/drawing/2014/main" id="{093B29AB-2F87-42DF-95A2-553223365E66}"/>
              </a:ext>
            </a:extLst>
          </p:cNvPr>
          <p:cNvSpPr>
            <a:spLocks noGrp="1"/>
          </p:cNvSpPr>
          <p:nvPr>
            <p:ph type="sldNum" sz="quarter" idx="12"/>
          </p:nvPr>
        </p:nvSpPr>
        <p:spPr>
          <a:xfrm>
            <a:off x="11026765" y="5628774"/>
            <a:ext cx="811019" cy="503578"/>
          </a:xfrm>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837240234"/>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52AC11-3FC3-4246-905F-08A7A2DD0A8D}"/>
              </a:ext>
            </a:extLst>
          </p:cNvPr>
          <p:cNvSpPr>
            <a:spLocks noGrp="1"/>
          </p:cNvSpPr>
          <p:nvPr>
            <p:ph type="title"/>
          </p:nvPr>
        </p:nvSpPr>
        <p:spPr/>
        <p:txBody>
          <a:bodyPr/>
          <a:lstStyle/>
          <a:p>
            <a:r>
              <a:rPr lang="ru-MD" b="1" i="1" dirty="0" err="1"/>
              <a:t>If</a:t>
            </a:r>
            <a:r>
              <a:rPr lang="ru-MD" b="1" i="1" dirty="0"/>
              <a:t>...</a:t>
            </a:r>
            <a:r>
              <a:rPr lang="ru-MD" b="1" i="1" dirty="0" err="1"/>
              <a:t>Then</a:t>
            </a:r>
            <a:r>
              <a:rPr lang="ru-MD" b="1" i="1" dirty="0"/>
              <a:t>...</a:t>
            </a:r>
            <a:r>
              <a:rPr lang="ru-MD" b="1" i="1" dirty="0" err="1"/>
              <a:t>Else</a:t>
            </a:r>
            <a:r>
              <a:rPr lang="ru-MD" b="1" i="1" dirty="0"/>
              <a:t>. </a:t>
            </a:r>
            <a:endParaRPr lang="ru-MD" dirty="0"/>
          </a:p>
        </p:txBody>
      </p:sp>
      <p:sp>
        <p:nvSpPr>
          <p:cNvPr id="3" name="Объект 2">
            <a:extLst>
              <a:ext uri="{FF2B5EF4-FFF2-40B4-BE49-F238E27FC236}">
                <a16:creationId xmlns:a16="http://schemas.microsoft.com/office/drawing/2014/main" id="{5B114514-3C40-4FD0-9E73-3E9D39FEFC79}"/>
              </a:ext>
            </a:extLst>
          </p:cNvPr>
          <p:cNvSpPr>
            <a:spLocks noGrp="1"/>
          </p:cNvSpPr>
          <p:nvPr>
            <p:ph idx="1"/>
          </p:nvPr>
        </p:nvSpPr>
        <p:spPr>
          <a:xfrm>
            <a:off x="413376" y="1853754"/>
            <a:ext cx="11365247" cy="4385068"/>
          </a:xfrm>
        </p:spPr>
        <p:txBody>
          <a:bodyPr>
            <a:normAutofit fontScale="77500" lnSpcReduction="20000"/>
          </a:bodyPr>
          <a:lstStyle/>
          <a:p>
            <a:r>
              <a:rPr lang="ru-MD" dirty="0"/>
              <a:t>Использование инструкции </a:t>
            </a:r>
            <a:r>
              <a:rPr lang="ru-MD" dirty="0" err="1"/>
              <a:t>If</a:t>
            </a:r>
            <a:r>
              <a:rPr lang="ru-MD" dirty="0"/>
              <a:t>... </a:t>
            </a:r>
            <a:r>
              <a:rPr lang="ru-MD" dirty="0" err="1"/>
              <a:t>Then</a:t>
            </a:r>
            <a:r>
              <a:rPr lang="ru-MD" dirty="0"/>
              <a:t> для принятия решений представляет собой мощное орудие в арсенале языковых средств </a:t>
            </a:r>
            <a:r>
              <a:rPr lang="ru-MD" dirty="0" err="1"/>
              <a:t>Visual</a:t>
            </a:r>
            <a:r>
              <a:rPr lang="ru-MD" dirty="0"/>
              <a:t> </a:t>
            </a:r>
            <a:r>
              <a:rPr lang="ru-MD" dirty="0" err="1"/>
              <a:t>Basic</a:t>
            </a:r>
            <a:r>
              <a:rPr lang="ru-MD" dirty="0"/>
              <a:t>. Однако в нем содержится и существен­ный недостаток: в случае ложного результата (</a:t>
            </a:r>
            <a:r>
              <a:rPr lang="ru-MD" dirty="0" err="1"/>
              <a:t>False</a:t>
            </a:r>
            <a:r>
              <a:rPr lang="ru-MD" dirty="0"/>
              <a:t>) </a:t>
            </a:r>
            <a:r>
              <a:rPr lang="ru-MD" dirty="0" err="1"/>
              <a:t>If</a:t>
            </a:r>
            <a:r>
              <a:rPr lang="ru-MD" dirty="0"/>
              <a:t>... </a:t>
            </a:r>
            <a:r>
              <a:rPr lang="ru-MD" dirty="0" err="1"/>
              <a:t>Then</a:t>
            </a:r>
            <a:r>
              <a:rPr lang="ru-MD" dirty="0"/>
              <a:t> лишь пропускает одну или больше инструкций, но самостоятельно не исполняет ни одной команды. Во многих случаях это вполне оправданно, однако иногда может понадобиться выполнить одну группу команд, если условие возвращает значение </a:t>
            </a:r>
            <a:r>
              <a:rPr lang="ru-MD" dirty="0" err="1"/>
              <a:t>True</a:t>
            </a:r>
            <a:r>
              <a:rPr lang="ru-MD" dirty="0"/>
              <a:t>, и другую, если значение будет </a:t>
            </a:r>
            <a:r>
              <a:rPr lang="ru-MD" dirty="0" err="1"/>
              <a:t>False</a:t>
            </a:r>
            <a:r>
              <a:rPr lang="ru-MD" dirty="0"/>
              <a:t>. Справиться с этой проблемой позволяет инструкция </a:t>
            </a:r>
            <a:r>
              <a:rPr lang="ru-MD" dirty="0" err="1"/>
              <a:t>If</a:t>
            </a:r>
            <a:r>
              <a:rPr lang="ru-MD" dirty="0"/>
              <a:t> ... </a:t>
            </a:r>
            <a:r>
              <a:rPr lang="ru-MD" dirty="0" err="1"/>
              <a:t>Then</a:t>
            </a:r>
            <a:r>
              <a:rPr lang="ru-MD" dirty="0"/>
              <a:t> ... </a:t>
            </a:r>
            <a:r>
              <a:rPr lang="ru-MD" dirty="0" err="1"/>
              <a:t>Else</a:t>
            </a:r>
            <a:r>
              <a:rPr lang="ru-MD" dirty="0"/>
              <a:t>. В этом блоке определяется несколько групп инструкций, из которых должна быть выполнена одна:</a:t>
            </a:r>
          </a:p>
          <a:p>
            <a:r>
              <a:rPr lang="ru-MD" b="1" dirty="0" err="1"/>
              <a:t>If</a:t>
            </a:r>
            <a:r>
              <a:rPr lang="ru-MD" b="1" dirty="0"/>
              <a:t> </a:t>
            </a:r>
            <a:r>
              <a:rPr lang="ru-MD" b="1" i="1" dirty="0"/>
              <a:t>условие1 </a:t>
            </a:r>
            <a:r>
              <a:rPr lang="ru-MD" b="1" dirty="0" err="1"/>
              <a:t>Then</a:t>
            </a:r>
            <a:endParaRPr lang="ru-MD" b="1" dirty="0"/>
          </a:p>
          <a:p>
            <a:r>
              <a:rPr lang="ru-MD" b="1" i="1" dirty="0"/>
              <a:t>[</a:t>
            </a:r>
            <a:r>
              <a:rPr lang="ru-MD" b="1" i="1" dirty="0" err="1"/>
              <a:t>блок_инструкций</a:t>
            </a:r>
            <a:r>
              <a:rPr lang="ru-MD" b="1" i="1" dirty="0"/>
              <a:t> 1]</a:t>
            </a:r>
            <a:endParaRPr lang="ru-MD" b="1" dirty="0"/>
          </a:p>
          <a:p>
            <a:r>
              <a:rPr lang="ru-MD" b="1" dirty="0"/>
              <a:t>[</a:t>
            </a:r>
            <a:r>
              <a:rPr lang="ru-MD" b="1" dirty="0" err="1"/>
              <a:t>ElseIf</a:t>
            </a:r>
            <a:r>
              <a:rPr lang="ru-MD" b="1" dirty="0"/>
              <a:t> </a:t>
            </a:r>
            <a:r>
              <a:rPr lang="ru-MD" b="1" i="1" dirty="0"/>
              <a:t>условие2</a:t>
            </a:r>
            <a:r>
              <a:rPr lang="ru-MD" b="1" dirty="0"/>
              <a:t> </a:t>
            </a:r>
            <a:r>
              <a:rPr lang="ru-MD" b="1" dirty="0" err="1"/>
              <a:t>Then</a:t>
            </a:r>
            <a:endParaRPr lang="ru-MD" b="1" dirty="0"/>
          </a:p>
          <a:p>
            <a:r>
              <a:rPr lang="ru-MD" b="1" i="1" dirty="0"/>
              <a:t>[</a:t>
            </a:r>
            <a:r>
              <a:rPr lang="ru-MD" b="1" i="1" dirty="0" err="1"/>
              <a:t>блок_инструки,ий</a:t>
            </a:r>
            <a:r>
              <a:rPr lang="ru-MD" b="1" dirty="0"/>
              <a:t> 2]]...</a:t>
            </a:r>
          </a:p>
          <a:p>
            <a:r>
              <a:rPr lang="ru-MD" b="1" dirty="0"/>
              <a:t>[</a:t>
            </a:r>
            <a:r>
              <a:rPr lang="ru-MD" b="1" dirty="0" err="1"/>
              <a:t>Else</a:t>
            </a:r>
            <a:endParaRPr lang="ru-MD" b="1" dirty="0"/>
          </a:p>
          <a:p>
            <a:r>
              <a:rPr lang="ru-MD" b="1" i="1" dirty="0"/>
              <a:t>[</a:t>
            </a:r>
            <a:r>
              <a:rPr lang="ru-MD" b="1" i="1" dirty="0" err="1"/>
              <a:t>блок_инструкций</a:t>
            </a:r>
            <a:r>
              <a:rPr lang="ru-MD" b="1" i="1" dirty="0"/>
              <a:t> п]]</a:t>
            </a:r>
            <a:endParaRPr lang="ru-MD" b="1" dirty="0"/>
          </a:p>
          <a:p>
            <a:r>
              <a:rPr lang="ru-MD" b="1" dirty="0" err="1"/>
              <a:t>End</a:t>
            </a:r>
            <a:r>
              <a:rPr lang="ru-MD" b="1" dirty="0"/>
              <a:t> </a:t>
            </a:r>
            <a:r>
              <a:rPr lang="ru-MD" b="1" dirty="0" err="1"/>
              <a:t>If</a:t>
            </a:r>
            <a:endParaRPr lang="ru-MD" b="1" dirty="0"/>
          </a:p>
        </p:txBody>
      </p:sp>
      <p:sp>
        <p:nvSpPr>
          <p:cNvPr id="5" name="Номер слайда 4">
            <a:extLst>
              <a:ext uri="{FF2B5EF4-FFF2-40B4-BE49-F238E27FC236}">
                <a16:creationId xmlns:a16="http://schemas.microsoft.com/office/drawing/2014/main" id="{EFFDB1CA-E221-4B0E-9428-26749845FA8E}"/>
              </a:ext>
            </a:extLst>
          </p:cNvPr>
          <p:cNvSpPr>
            <a:spLocks noGrp="1"/>
          </p:cNvSpPr>
          <p:nvPr>
            <p:ph type="sldNum" sz="quarter" idx="12"/>
          </p:nvPr>
        </p:nvSpPr>
        <p:spPr>
          <a:xfrm>
            <a:off x="11054854" y="5639420"/>
            <a:ext cx="811019" cy="503578"/>
          </a:xfrm>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249124476"/>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9BD23D-A8B2-470F-A469-31E599E70F0E}"/>
              </a:ext>
            </a:extLst>
          </p:cNvPr>
          <p:cNvSpPr>
            <a:spLocks noGrp="1"/>
          </p:cNvSpPr>
          <p:nvPr>
            <p:ph type="title"/>
          </p:nvPr>
        </p:nvSpPr>
        <p:spPr/>
        <p:txBody>
          <a:bodyPr/>
          <a:lstStyle/>
          <a:p>
            <a:r>
              <a:rPr lang="ru-MD" b="1" i="1" dirty="0" err="1"/>
              <a:t>Select</a:t>
            </a:r>
            <a:r>
              <a:rPr lang="ru-MD" b="1" i="1" dirty="0"/>
              <a:t> </a:t>
            </a:r>
            <a:r>
              <a:rPr lang="ru-MD" b="1" i="1" dirty="0" err="1"/>
              <a:t>Case</a:t>
            </a:r>
            <a:r>
              <a:rPr lang="ru-MD" b="1" i="1" dirty="0"/>
              <a:t>. </a:t>
            </a:r>
            <a:endParaRPr lang="ru-MD" dirty="0"/>
          </a:p>
        </p:txBody>
      </p:sp>
      <p:sp>
        <p:nvSpPr>
          <p:cNvPr id="3" name="Объект 2">
            <a:extLst>
              <a:ext uri="{FF2B5EF4-FFF2-40B4-BE49-F238E27FC236}">
                <a16:creationId xmlns:a16="http://schemas.microsoft.com/office/drawing/2014/main" id="{23FE80AE-166E-44AD-AC76-A65F1099EC8B}"/>
              </a:ext>
            </a:extLst>
          </p:cNvPr>
          <p:cNvSpPr>
            <a:spLocks noGrp="1"/>
          </p:cNvSpPr>
          <p:nvPr>
            <p:ph idx="1"/>
          </p:nvPr>
        </p:nvSpPr>
        <p:spPr>
          <a:xfrm>
            <a:off x="379820" y="1853754"/>
            <a:ext cx="11432359" cy="4276011"/>
          </a:xfrm>
        </p:spPr>
        <p:txBody>
          <a:bodyPr>
            <a:normAutofit fontScale="70000" lnSpcReduction="20000"/>
          </a:bodyPr>
          <a:lstStyle/>
          <a:p>
            <a:r>
              <a:rPr lang="ru-MD" dirty="0"/>
              <a:t>В качестве альтернативы блоку </a:t>
            </a:r>
            <a:r>
              <a:rPr lang="ru-MD" dirty="0" err="1"/>
              <a:t>lf</a:t>
            </a:r>
            <a:r>
              <a:rPr lang="ru-MD" dirty="0"/>
              <a:t>...</a:t>
            </a:r>
            <a:r>
              <a:rPr lang="ru-MD" dirty="0" err="1"/>
              <a:t>Then</a:t>
            </a:r>
            <a:r>
              <a:rPr lang="ru-MD" dirty="0"/>
              <a:t>...</a:t>
            </a:r>
            <a:r>
              <a:rPr lang="ru-MD" dirty="0" err="1"/>
              <a:t>Else</a:t>
            </a:r>
            <a:r>
              <a:rPr lang="ru-MD" dirty="0"/>
              <a:t>, </a:t>
            </a:r>
            <a:r>
              <a:rPr lang="ru-MD" dirty="0" err="1"/>
              <a:t>Visual</a:t>
            </a:r>
            <a:r>
              <a:rPr lang="ru-MD" dirty="0"/>
              <a:t> </a:t>
            </a:r>
            <a:r>
              <a:rPr lang="ru-MD" dirty="0" err="1"/>
              <a:t>Basic</a:t>
            </a:r>
            <a:r>
              <a:rPr lang="ru-MD" dirty="0"/>
              <a:t> предоставляет структуру </a:t>
            </a:r>
            <a:r>
              <a:rPr lang="ru-MD" dirty="0" err="1"/>
              <a:t>Select</a:t>
            </a:r>
            <a:r>
              <a:rPr lang="ru-MD" dirty="0"/>
              <a:t> </a:t>
            </a:r>
            <a:r>
              <a:rPr lang="ru-MD" dirty="0" err="1"/>
              <a:t>Case</a:t>
            </a:r>
            <a:r>
              <a:rPr lang="ru-MD" dirty="0"/>
              <a:t> для селективного выполнения одной группы инструкций из числа нескольких групп инструкций. Инструкция </a:t>
            </a:r>
            <a:r>
              <a:rPr lang="ru-MD" dirty="0" err="1"/>
              <a:t>Select</a:t>
            </a:r>
            <a:r>
              <a:rPr lang="ru-MD" dirty="0"/>
              <a:t> </a:t>
            </a:r>
            <a:r>
              <a:rPr lang="ru-MD" dirty="0" err="1"/>
              <a:t>Case</a:t>
            </a:r>
            <a:r>
              <a:rPr lang="ru-MD" dirty="0"/>
              <a:t> обеспечивает возможности, подобные </a:t>
            </a:r>
            <a:r>
              <a:rPr lang="ru-MD" dirty="0" err="1"/>
              <a:t>lf</a:t>
            </a:r>
            <a:r>
              <a:rPr lang="ru-MD" dirty="0"/>
              <a:t>...</a:t>
            </a:r>
            <a:r>
              <a:rPr lang="ru-MD" dirty="0" err="1"/>
              <a:t>Then</a:t>
            </a:r>
            <a:r>
              <a:rPr lang="ru-MD" dirty="0"/>
              <a:t>...</a:t>
            </a:r>
            <a:r>
              <a:rPr lang="ru-MD" dirty="0" err="1"/>
              <a:t>Else</a:t>
            </a:r>
            <a:r>
              <a:rPr lang="ru-MD" dirty="0"/>
              <a:t>, но в случаях не­скольких выборов делает код более читабельным. Структура </a:t>
            </a:r>
            <a:r>
              <a:rPr lang="ru-MD" dirty="0" err="1"/>
              <a:t>Select</a:t>
            </a:r>
            <a:r>
              <a:rPr lang="ru-MD" dirty="0"/>
              <a:t> </a:t>
            </a:r>
            <a:r>
              <a:rPr lang="ru-MD" dirty="0" err="1"/>
              <a:t>Case</a:t>
            </a:r>
            <a:r>
              <a:rPr lang="ru-MD" dirty="0"/>
              <a:t> работает с единст­венным оцениваемым выражением, которое проверяется однажды, наверху структуры. Затем </a:t>
            </a:r>
            <a:r>
              <a:rPr lang="ru-MD" dirty="0" err="1"/>
              <a:t>Visual</a:t>
            </a:r>
            <a:r>
              <a:rPr lang="ru-MD" dirty="0"/>
              <a:t> </a:t>
            </a:r>
            <a:r>
              <a:rPr lang="ru-MD" dirty="0" err="1"/>
              <a:t>Basic</a:t>
            </a:r>
            <a:r>
              <a:rPr lang="ru-MD" dirty="0"/>
              <a:t> сравнивает результат этого выражения со значениями для каждого </a:t>
            </a:r>
            <a:r>
              <a:rPr lang="ru-MD" dirty="0" err="1"/>
              <a:t>Case</a:t>
            </a:r>
            <a:r>
              <a:rPr lang="ru-MD" dirty="0"/>
              <a:t> структуры. Если встречается совпадение, выполняется группа инструкций, ассоциированных с этим </a:t>
            </a:r>
            <a:r>
              <a:rPr lang="ru-MD" dirty="0" err="1"/>
              <a:t>Case</a:t>
            </a:r>
            <a:r>
              <a:rPr lang="ru-MD" dirty="0"/>
              <a:t>:</a:t>
            </a:r>
          </a:p>
          <a:p>
            <a:r>
              <a:rPr lang="ru-MD" b="1" dirty="0" err="1"/>
              <a:t>Select</a:t>
            </a:r>
            <a:r>
              <a:rPr lang="ru-MD" b="1" dirty="0"/>
              <a:t> </a:t>
            </a:r>
            <a:r>
              <a:rPr lang="ru-MD" b="1" dirty="0" err="1"/>
              <a:t>Case</a:t>
            </a:r>
            <a:r>
              <a:rPr lang="ru-MD" b="1" dirty="0"/>
              <a:t> </a:t>
            </a:r>
            <a:r>
              <a:rPr lang="ru-MD" b="1" i="1" dirty="0" err="1"/>
              <a:t>оцениваемое_выражение</a:t>
            </a:r>
            <a:endParaRPr lang="ru-MD" b="1" dirty="0"/>
          </a:p>
          <a:p>
            <a:r>
              <a:rPr lang="ru-MD" b="1" dirty="0"/>
              <a:t>[</a:t>
            </a:r>
            <a:r>
              <a:rPr lang="ru-MD" b="1" dirty="0" err="1"/>
              <a:t>Case</a:t>
            </a:r>
            <a:r>
              <a:rPr lang="ru-MD" b="1" dirty="0"/>
              <a:t> </a:t>
            </a:r>
            <a:r>
              <a:rPr lang="ru-MD" b="1" i="1" dirty="0"/>
              <a:t>список_выражений1</a:t>
            </a:r>
            <a:r>
              <a:rPr lang="ru-MD" b="1" dirty="0"/>
              <a:t>]</a:t>
            </a:r>
          </a:p>
          <a:p>
            <a:r>
              <a:rPr lang="ru-MD" b="1" dirty="0"/>
              <a:t>[</a:t>
            </a:r>
            <a:r>
              <a:rPr lang="ru-MD" b="1" i="1" dirty="0" err="1"/>
              <a:t>блок_инструкций</a:t>
            </a:r>
            <a:r>
              <a:rPr lang="ru-MD" b="1" i="1" dirty="0"/>
              <a:t> 1</a:t>
            </a:r>
            <a:r>
              <a:rPr lang="ru-MD" b="1" dirty="0"/>
              <a:t>]</a:t>
            </a:r>
          </a:p>
          <a:p>
            <a:r>
              <a:rPr lang="ru-MD" b="1" dirty="0"/>
              <a:t>[</a:t>
            </a:r>
            <a:r>
              <a:rPr lang="ru-MD" b="1" dirty="0" err="1"/>
              <a:t>Case</a:t>
            </a:r>
            <a:r>
              <a:rPr lang="ru-MD" b="1" dirty="0"/>
              <a:t> </a:t>
            </a:r>
            <a:r>
              <a:rPr lang="ru-MD" b="1" i="1" dirty="0"/>
              <a:t>список_выражений2</a:t>
            </a:r>
            <a:r>
              <a:rPr lang="ru-MD" b="1" dirty="0"/>
              <a:t>]</a:t>
            </a:r>
          </a:p>
          <a:p>
            <a:r>
              <a:rPr lang="ru-MD" b="1" dirty="0"/>
              <a:t>[</a:t>
            </a:r>
            <a:r>
              <a:rPr lang="ru-MD" b="1" i="1" dirty="0" err="1"/>
              <a:t>блок_инструкций</a:t>
            </a:r>
            <a:r>
              <a:rPr lang="ru-MD" b="1" i="1" dirty="0"/>
              <a:t> 2</a:t>
            </a:r>
            <a:r>
              <a:rPr lang="ru-MD" b="1" dirty="0"/>
              <a:t>]</a:t>
            </a:r>
          </a:p>
          <a:p>
            <a:r>
              <a:rPr lang="ru-MD" b="1" i="1" dirty="0"/>
              <a:t>. . .</a:t>
            </a:r>
            <a:endParaRPr lang="ru-MD" b="1" dirty="0"/>
          </a:p>
          <a:p>
            <a:r>
              <a:rPr lang="ru-MD" b="1" dirty="0"/>
              <a:t>[</a:t>
            </a:r>
            <a:r>
              <a:rPr lang="ru-MD" b="1" i="1" dirty="0" err="1"/>
              <a:t>Case</a:t>
            </a:r>
            <a:r>
              <a:rPr lang="ru-MD" b="1" dirty="0"/>
              <a:t> </a:t>
            </a:r>
            <a:r>
              <a:rPr lang="ru-MD" b="1" dirty="0" err="1"/>
              <a:t>Else</a:t>
            </a:r>
            <a:r>
              <a:rPr lang="ru-MD" b="1" dirty="0"/>
              <a:t>]</a:t>
            </a:r>
          </a:p>
          <a:p>
            <a:r>
              <a:rPr lang="ru-MD" b="1" dirty="0"/>
              <a:t>[</a:t>
            </a:r>
            <a:r>
              <a:rPr lang="ru-MD" b="1" i="1" dirty="0" err="1"/>
              <a:t>блок_инструкций</a:t>
            </a:r>
            <a:r>
              <a:rPr lang="ru-MD" b="1" dirty="0"/>
              <a:t> n]]</a:t>
            </a:r>
          </a:p>
          <a:p>
            <a:r>
              <a:rPr lang="ru-MD" b="1" dirty="0" err="1"/>
              <a:t>End</a:t>
            </a:r>
            <a:r>
              <a:rPr lang="ru-MD" b="1" dirty="0"/>
              <a:t> </a:t>
            </a:r>
            <a:r>
              <a:rPr lang="ru-MD" b="1" dirty="0" err="1"/>
              <a:t>Select</a:t>
            </a:r>
            <a:endParaRPr lang="ru-MD" b="1" dirty="0"/>
          </a:p>
          <a:p>
            <a:endParaRPr lang="ru-MD" dirty="0"/>
          </a:p>
        </p:txBody>
      </p:sp>
      <p:sp>
        <p:nvSpPr>
          <p:cNvPr id="5" name="Номер слайда 4">
            <a:extLst>
              <a:ext uri="{FF2B5EF4-FFF2-40B4-BE49-F238E27FC236}">
                <a16:creationId xmlns:a16="http://schemas.microsoft.com/office/drawing/2014/main" id="{259024CA-747A-44E8-A065-DD128EBC9DB8}"/>
              </a:ext>
            </a:extLst>
          </p:cNvPr>
          <p:cNvSpPr>
            <a:spLocks noGrp="1"/>
          </p:cNvSpPr>
          <p:nvPr>
            <p:ph type="sldNum" sz="quarter" idx="12"/>
          </p:nvPr>
        </p:nvSpPr>
        <p:spPr>
          <a:xfrm>
            <a:off x="11001160" y="5626187"/>
            <a:ext cx="811019" cy="503578"/>
          </a:xfrm>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48034829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168C81-E0C0-4C0A-9873-40367AECC3C3}"/>
              </a:ext>
            </a:extLst>
          </p:cNvPr>
          <p:cNvSpPr>
            <a:spLocks noGrp="1"/>
          </p:cNvSpPr>
          <p:nvPr>
            <p:ph type="title"/>
          </p:nvPr>
        </p:nvSpPr>
        <p:spPr>
          <a:xfrm>
            <a:off x="1745194" y="787741"/>
            <a:ext cx="9603275" cy="1049235"/>
          </a:xfrm>
        </p:spPr>
        <p:txBody>
          <a:bodyPr/>
          <a:lstStyle/>
          <a:p>
            <a:r>
              <a:rPr lang="ru-MD" b="1" dirty="0"/>
              <a:t>Структуры-циклы.</a:t>
            </a:r>
            <a:r>
              <a:rPr lang="ru-MD" dirty="0"/>
              <a:t> </a:t>
            </a:r>
          </a:p>
        </p:txBody>
      </p:sp>
      <p:sp>
        <p:nvSpPr>
          <p:cNvPr id="3" name="Объект 2">
            <a:extLst>
              <a:ext uri="{FF2B5EF4-FFF2-40B4-BE49-F238E27FC236}">
                <a16:creationId xmlns:a16="http://schemas.microsoft.com/office/drawing/2014/main" id="{38F3BE43-3AC0-44EE-90AF-9AB067E971C8}"/>
              </a:ext>
            </a:extLst>
          </p:cNvPr>
          <p:cNvSpPr>
            <a:spLocks noGrp="1"/>
          </p:cNvSpPr>
          <p:nvPr>
            <p:ph idx="1"/>
          </p:nvPr>
        </p:nvSpPr>
        <p:spPr/>
        <p:txBody>
          <a:bodyPr/>
          <a:lstStyle/>
          <a:p>
            <a:r>
              <a:rPr lang="ru-MD" dirty="0"/>
              <a:t>Если в процедуре необходимо многократно выполнить некоторые фрагменты кода, можно использовать структуры-циклы, которые сообщают </a:t>
            </a:r>
            <a:r>
              <a:rPr lang="ru-MD" dirty="0" err="1"/>
              <a:t>Visual</a:t>
            </a:r>
            <a:r>
              <a:rPr lang="ru-MD" dirty="0"/>
              <a:t> </a:t>
            </a:r>
            <a:r>
              <a:rPr lang="ru-MD" dirty="0" err="1"/>
              <a:t>Basic</a:t>
            </a:r>
            <a:r>
              <a:rPr lang="ru-MD" dirty="0"/>
              <a:t>, сколько раз следует выпол­нять ту или иную часть кода. </a:t>
            </a:r>
            <a:r>
              <a:rPr lang="en-US" dirty="0"/>
              <a:t>Visual Basic </a:t>
            </a:r>
            <a:r>
              <a:rPr lang="ru-MD" dirty="0"/>
              <a:t>поддерживает следующие циклы</a:t>
            </a:r>
            <a:r>
              <a:rPr lang="en-US" dirty="0"/>
              <a:t>: Do…Loop, For…Next, For Each…Loop.</a:t>
            </a:r>
            <a:endParaRPr lang="ru-MD" dirty="0"/>
          </a:p>
        </p:txBody>
      </p:sp>
      <p:sp>
        <p:nvSpPr>
          <p:cNvPr id="4" name="Номер слайда 3">
            <a:extLst>
              <a:ext uri="{FF2B5EF4-FFF2-40B4-BE49-F238E27FC236}">
                <a16:creationId xmlns:a16="http://schemas.microsoft.com/office/drawing/2014/main" id="{5617A065-AE6A-46BD-BF97-51B61442516F}"/>
              </a:ext>
            </a:extLst>
          </p:cNvPr>
          <p:cNvSpPr>
            <a:spLocks noGrp="1"/>
          </p:cNvSpPr>
          <p:nvPr>
            <p:ph type="sldNum" sz="quarter" idx="12"/>
          </p:nvPr>
        </p:nvSpPr>
        <p:spPr>
          <a:xfrm>
            <a:off x="11054854" y="5645101"/>
            <a:ext cx="811019" cy="503578"/>
          </a:xfrm>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62890331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077358-45FD-4EE4-A386-B35BED245A1F}"/>
              </a:ext>
            </a:extLst>
          </p:cNvPr>
          <p:cNvSpPr>
            <a:spLocks noGrp="1"/>
          </p:cNvSpPr>
          <p:nvPr>
            <p:ph type="title"/>
          </p:nvPr>
        </p:nvSpPr>
        <p:spPr/>
        <p:txBody>
          <a:bodyPr/>
          <a:lstStyle/>
          <a:p>
            <a:r>
              <a:rPr lang="ru-MD" b="1" i="1" dirty="0"/>
              <a:t>Цикл </a:t>
            </a:r>
            <a:r>
              <a:rPr lang="ru-MD" b="1" i="1" dirty="0" err="1"/>
              <a:t>Do</a:t>
            </a:r>
            <a:r>
              <a:rPr lang="ru-MD" b="1" i="1" dirty="0"/>
              <a:t>…</a:t>
            </a:r>
            <a:r>
              <a:rPr lang="ru-MD" b="1" i="1" dirty="0" err="1"/>
              <a:t>Loop</a:t>
            </a:r>
            <a:r>
              <a:rPr lang="ru-MD" b="1" i="1" dirty="0"/>
              <a:t>. </a:t>
            </a:r>
            <a:endParaRPr lang="ru-MD" dirty="0"/>
          </a:p>
        </p:txBody>
      </p:sp>
      <p:sp>
        <p:nvSpPr>
          <p:cNvPr id="3" name="Объект 2">
            <a:extLst>
              <a:ext uri="{FF2B5EF4-FFF2-40B4-BE49-F238E27FC236}">
                <a16:creationId xmlns:a16="http://schemas.microsoft.com/office/drawing/2014/main" id="{BAD976AF-7BF8-4A2D-90DF-1029647B0D45}"/>
              </a:ext>
            </a:extLst>
          </p:cNvPr>
          <p:cNvSpPr>
            <a:spLocks noGrp="1"/>
          </p:cNvSpPr>
          <p:nvPr>
            <p:ph idx="1"/>
          </p:nvPr>
        </p:nvSpPr>
        <p:spPr>
          <a:xfrm>
            <a:off x="354653" y="1853754"/>
            <a:ext cx="11482693" cy="4326345"/>
          </a:xfrm>
        </p:spPr>
        <p:txBody>
          <a:bodyPr>
            <a:normAutofit/>
          </a:bodyPr>
          <a:lstStyle/>
          <a:p>
            <a:r>
              <a:rPr lang="ru-MD" dirty="0"/>
              <a:t>Инструкция предназначена для выполнения блока инструкций неопределенное число раз. Имеется несколько разновидностей инст­рукции </a:t>
            </a:r>
            <a:r>
              <a:rPr lang="ru-MD" dirty="0" err="1"/>
              <a:t>Do</a:t>
            </a:r>
            <a:r>
              <a:rPr lang="ru-MD" dirty="0"/>
              <a:t>...</a:t>
            </a:r>
            <a:r>
              <a:rPr lang="ru-MD" dirty="0" err="1"/>
              <a:t>Loop</a:t>
            </a:r>
            <a:r>
              <a:rPr lang="ru-MD" dirty="0"/>
              <a:t>, в каждом из них для определения, продолжить ли выполнение, оценива­ется некоторое числовое условие. Как и в случае с циклом </a:t>
            </a:r>
            <a:r>
              <a:rPr lang="ru-MD" dirty="0" err="1"/>
              <a:t>If</a:t>
            </a:r>
            <a:r>
              <a:rPr lang="ru-MD" dirty="0"/>
              <a:t>...</a:t>
            </a:r>
            <a:r>
              <a:rPr lang="ru-MD" dirty="0" err="1"/>
              <a:t>Then</a:t>
            </a:r>
            <a:r>
              <a:rPr lang="ru-MD" dirty="0"/>
              <a:t>, условие должно быть значением или выражением, которое оценивается как </a:t>
            </a:r>
            <a:r>
              <a:rPr lang="ru-MD" dirty="0" err="1"/>
              <a:t>False</a:t>
            </a:r>
            <a:r>
              <a:rPr lang="ru-MD" dirty="0"/>
              <a:t> (ноль) или </a:t>
            </a:r>
            <a:r>
              <a:rPr lang="ru-MD" dirty="0" err="1"/>
              <a:t>True</a:t>
            </a:r>
            <a:r>
              <a:rPr lang="ru-MD" dirty="0"/>
              <a:t> (не ноль).</a:t>
            </a:r>
          </a:p>
          <a:p>
            <a:r>
              <a:rPr lang="ru-MD" dirty="0"/>
              <a:t>В следующем варианте </a:t>
            </a:r>
            <a:r>
              <a:rPr lang="ru-MD" dirty="0" err="1"/>
              <a:t>Do</a:t>
            </a:r>
            <a:r>
              <a:rPr lang="ru-MD" dirty="0"/>
              <a:t>...</a:t>
            </a:r>
            <a:r>
              <a:rPr lang="ru-MD" dirty="0" err="1"/>
              <a:t>Loop</a:t>
            </a:r>
            <a:r>
              <a:rPr lang="ru-MD" dirty="0"/>
              <a:t> инструкции выполняются до тех пор, пока условие — </a:t>
            </a:r>
            <a:r>
              <a:rPr lang="ru-MD" dirty="0" err="1"/>
              <a:t>True</a:t>
            </a:r>
            <a:r>
              <a:rPr lang="ru-MD" dirty="0"/>
              <a:t>:</a:t>
            </a:r>
          </a:p>
          <a:p>
            <a:r>
              <a:rPr lang="ru-MD" b="1" dirty="0" err="1"/>
              <a:t>Do</a:t>
            </a:r>
            <a:r>
              <a:rPr lang="ru-MD" b="1" dirty="0"/>
              <a:t> </a:t>
            </a:r>
            <a:r>
              <a:rPr lang="ru-MD" b="1" dirty="0" err="1"/>
              <a:t>While</a:t>
            </a:r>
            <a:r>
              <a:rPr lang="ru-MD" b="1" dirty="0"/>
              <a:t> </a:t>
            </a:r>
            <a:r>
              <a:rPr lang="ru-MD" b="1" i="1" dirty="0"/>
              <a:t>условие</a:t>
            </a:r>
            <a:endParaRPr lang="ru-MD" b="1" dirty="0"/>
          </a:p>
          <a:p>
            <a:r>
              <a:rPr lang="ru-MD" b="1" i="1" dirty="0"/>
              <a:t>инструкции</a:t>
            </a:r>
            <a:endParaRPr lang="ru-MD" b="1" dirty="0"/>
          </a:p>
          <a:p>
            <a:r>
              <a:rPr lang="ru-MD" b="1" dirty="0" err="1"/>
              <a:t>Loop</a:t>
            </a:r>
            <a:endParaRPr lang="ru-MD" b="1" dirty="0"/>
          </a:p>
          <a:p>
            <a:endParaRPr lang="ru-MD" dirty="0"/>
          </a:p>
        </p:txBody>
      </p:sp>
      <p:sp>
        <p:nvSpPr>
          <p:cNvPr id="5" name="Номер слайда 4">
            <a:extLst>
              <a:ext uri="{FF2B5EF4-FFF2-40B4-BE49-F238E27FC236}">
                <a16:creationId xmlns:a16="http://schemas.microsoft.com/office/drawing/2014/main" id="{0FD86692-7547-4A9F-ADBB-7CB4C246B538}"/>
              </a:ext>
            </a:extLst>
          </p:cNvPr>
          <p:cNvSpPr>
            <a:spLocks noGrp="1"/>
          </p:cNvSpPr>
          <p:nvPr>
            <p:ph type="sldNum" sz="quarter" idx="12"/>
          </p:nvPr>
        </p:nvSpPr>
        <p:spPr>
          <a:xfrm>
            <a:off x="11026327" y="5676521"/>
            <a:ext cx="811019" cy="503578"/>
          </a:xfrm>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910887435"/>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85B58E-8F16-43D7-8ABC-85154D605DF6}"/>
              </a:ext>
            </a:extLst>
          </p:cNvPr>
          <p:cNvSpPr txBox="1"/>
          <p:nvPr/>
        </p:nvSpPr>
        <p:spPr>
          <a:xfrm>
            <a:off x="1652631" y="1275127"/>
            <a:ext cx="3263317" cy="3693319"/>
          </a:xfrm>
          <a:prstGeom prst="rect">
            <a:avLst/>
          </a:prstGeom>
          <a:noFill/>
        </p:spPr>
        <p:txBody>
          <a:bodyPr wrap="square" rtlCol="0">
            <a:spAutoFit/>
          </a:bodyPr>
          <a:lstStyle/>
          <a:p>
            <a:r>
              <a:rPr lang="ru-MD" dirty="0"/>
              <a:t>Другой вариант цикла </a:t>
            </a:r>
            <a:r>
              <a:rPr lang="ru-MD" dirty="0" err="1"/>
              <a:t>Do</a:t>
            </a:r>
            <a:r>
              <a:rPr lang="ru-MD" dirty="0"/>
              <a:t>...</a:t>
            </a:r>
            <a:r>
              <a:rPr lang="ru-MD" dirty="0" err="1"/>
              <a:t>Loop</a:t>
            </a:r>
            <a:r>
              <a:rPr lang="ru-MD" dirty="0"/>
              <a:t> сначала выполняет </a:t>
            </a:r>
            <a:r>
              <a:rPr lang="ru-MD" i="1" dirty="0"/>
              <a:t>инструкции, </a:t>
            </a:r>
            <a:r>
              <a:rPr lang="ru-MD" dirty="0"/>
              <a:t>а затем тестирует условие после каждого выполнения. Эта разновидность гарантирует, по крайней мере, одно выполне­ние инструкций:</a:t>
            </a:r>
          </a:p>
          <a:p>
            <a:endParaRPr lang="ru-MD" dirty="0"/>
          </a:p>
          <a:p>
            <a:r>
              <a:rPr lang="ru-MD" b="1" dirty="0" err="1"/>
              <a:t>Do</a:t>
            </a:r>
            <a:endParaRPr lang="ru-MD" b="1" dirty="0"/>
          </a:p>
          <a:p>
            <a:r>
              <a:rPr lang="ru-MD" b="1" i="1" dirty="0"/>
              <a:t>Инструкции</a:t>
            </a:r>
            <a:endParaRPr lang="ru-MD" b="1" dirty="0"/>
          </a:p>
          <a:p>
            <a:r>
              <a:rPr lang="ru-MD" b="1" dirty="0" err="1"/>
              <a:t>Loop</a:t>
            </a:r>
            <a:r>
              <a:rPr lang="ru-MD" b="1" dirty="0"/>
              <a:t> </a:t>
            </a:r>
            <a:r>
              <a:rPr lang="ru-MD" b="1" dirty="0" err="1"/>
              <a:t>While</a:t>
            </a:r>
            <a:r>
              <a:rPr lang="ru-MD" b="1" dirty="0"/>
              <a:t> условие</a:t>
            </a:r>
          </a:p>
          <a:p>
            <a:endParaRPr lang="ru-MD" dirty="0"/>
          </a:p>
        </p:txBody>
      </p:sp>
      <p:sp>
        <p:nvSpPr>
          <p:cNvPr id="3" name="TextBox 2">
            <a:extLst>
              <a:ext uri="{FF2B5EF4-FFF2-40B4-BE49-F238E27FC236}">
                <a16:creationId xmlns:a16="http://schemas.microsoft.com/office/drawing/2014/main" id="{EC345AD0-17D5-464A-9427-1E6E6E9A7326}"/>
              </a:ext>
            </a:extLst>
          </p:cNvPr>
          <p:cNvSpPr txBox="1"/>
          <p:nvPr/>
        </p:nvSpPr>
        <p:spPr>
          <a:xfrm>
            <a:off x="6096000" y="1191237"/>
            <a:ext cx="5285065" cy="3693319"/>
          </a:xfrm>
          <a:prstGeom prst="rect">
            <a:avLst/>
          </a:prstGeom>
          <a:noFill/>
        </p:spPr>
        <p:txBody>
          <a:bodyPr wrap="square" rtlCol="0">
            <a:spAutoFit/>
          </a:bodyPr>
          <a:lstStyle/>
          <a:p>
            <a:r>
              <a:rPr lang="ru-MD" dirty="0"/>
              <a:t>Две другие разновидности аналогичны предыдущим двум, за исключением того, что цикл выполняется, пока </a:t>
            </a:r>
            <a:r>
              <a:rPr lang="ru-MD" i="1" dirty="0"/>
              <a:t>условие —</a:t>
            </a:r>
            <a:r>
              <a:rPr lang="ru-MD" dirty="0"/>
              <a:t> </a:t>
            </a:r>
            <a:r>
              <a:rPr lang="ru-MD" dirty="0" err="1"/>
              <a:t>False</a:t>
            </a:r>
            <a:r>
              <a:rPr lang="ru-MD" dirty="0"/>
              <a:t> вместо </a:t>
            </a:r>
            <a:r>
              <a:rPr lang="ru-MD" dirty="0" err="1"/>
              <a:t>True</a:t>
            </a:r>
            <a:r>
              <a:rPr lang="ru-MD" dirty="0"/>
              <a:t> (то есть пока это условие не наступит).</a:t>
            </a:r>
          </a:p>
          <a:p>
            <a:r>
              <a:rPr lang="ru-MD" dirty="0"/>
              <a:t>Цикл ноль или больше раз:</a:t>
            </a:r>
          </a:p>
          <a:p>
            <a:endParaRPr lang="ru-MD" dirty="0"/>
          </a:p>
          <a:p>
            <a:r>
              <a:rPr lang="ru-MD" b="1" dirty="0" err="1"/>
              <a:t>Do</a:t>
            </a:r>
            <a:r>
              <a:rPr lang="ru-MD" b="1" dirty="0"/>
              <a:t> </a:t>
            </a:r>
            <a:r>
              <a:rPr lang="ru-MD" b="1" dirty="0" err="1"/>
              <a:t>Until</a:t>
            </a:r>
            <a:r>
              <a:rPr lang="ru-MD" b="1" dirty="0"/>
              <a:t> условие</a:t>
            </a:r>
          </a:p>
          <a:p>
            <a:r>
              <a:rPr lang="ru-MD" b="1" i="1" dirty="0"/>
              <a:t>Инструкции</a:t>
            </a:r>
            <a:endParaRPr lang="ru-MD" b="1" dirty="0"/>
          </a:p>
          <a:p>
            <a:r>
              <a:rPr lang="ru-MD" b="1" dirty="0" err="1"/>
              <a:t>Loop</a:t>
            </a:r>
            <a:endParaRPr lang="ru-MD" b="1" dirty="0"/>
          </a:p>
          <a:p>
            <a:r>
              <a:rPr lang="ru-MD" b="1" dirty="0"/>
              <a:t>Цикл, по крайней мере, один раз:</a:t>
            </a:r>
          </a:p>
          <a:p>
            <a:r>
              <a:rPr lang="en-US" b="1" dirty="0"/>
              <a:t>Do</a:t>
            </a:r>
            <a:endParaRPr lang="ru-MD" b="1" dirty="0"/>
          </a:p>
          <a:p>
            <a:r>
              <a:rPr lang="ru-MD" b="1" i="1" dirty="0"/>
              <a:t>Инструкции</a:t>
            </a:r>
            <a:endParaRPr lang="ru-MD" b="1" dirty="0"/>
          </a:p>
          <a:p>
            <a:r>
              <a:rPr lang="en-US" b="1" dirty="0"/>
              <a:t>Loop Until </a:t>
            </a:r>
            <a:r>
              <a:rPr lang="ru-MD" b="1" i="1" dirty="0"/>
              <a:t>условие</a:t>
            </a:r>
            <a:endParaRPr lang="ru-MD" b="1" dirty="0"/>
          </a:p>
        </p:txBody>
      </p:sp>
      <p:sp>
        <p:nvSpPr>
          <p:cNvPr id="4" name="Номер слайда 3">
            <a:extLst>
              <a:ext uri="{FF2B5EF4-FFF2-40B4-BE49-F238E27FC236}">
                <a16:creationId xmlns:a16="http://schemas.microsoft.com/office/drawing/2014/main" id="{F3A83E66-0D4E-48C1-8385-A754322A27ED}"/>
              </a:ext>
            </a:extLst>
          </p:cNvPr>
          <p:cNvSpPr>
            <a:spLocks noGrp="1"/>
          </p:cNvSpPr>
          <p:nvPr>
            <p:ph type="sldNum" sz="quarter" idx="12"/>
          </p:nvPr>
        </p:nvSpPr>
        <p:spPr>
          <a:xfrm>
            <a:off x="10975555" y="5658374"/>
            <a:ext cx="811019" cy="503578"/>
          </a:xfrm>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947689299"/>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33FE4B-BA71-4569-B74C-D4D12C6F9CF5}"/>
              </a:ext>
            </a:extLst>
          </p:cNvPr>
          <p:cNvSpPr>
            <a:spLocks noGrp="1"/>
          </p:cNvSpPr>
          <p:nvPr>
            <p:ph type="title"/>
          </p:nvPr>
        </p:nvSpPr>
        <p:spPr/>
        <p:txBody>
          <a:bodyPr/>
          <a:lstStyle/>
          <a:p>
            <a:r>
              <a:rPr lang="ru-MD" b="1" i="1" dirty="0"/>
              <a:t>Цикл</a:t>
            </a:r>
            <a:r>
              <a:rPr lang="en-US" b="1" i="1" dirty="0"/>
              <a:t> For—Next.</a:t>
            </a:r>
            <a:endParaRPr lang="ru-MD" dirty="0"/>
          </a:p>
        </p:txBody>
      </p:sp>
      <p:sp>
        <p:nvSpPr>
          <p:cNvPr id="3" name="Объект 2">
            <a:extLst>
              <a:ext uri="{FF2B5EF4-FFF2-40B4-BE49-F238E27FC236}">
                <a16:creationId xmlns:a16="http://schemas.microsoft.com/office/drawing/2014/main" id="{765FF67C-3989-451A-8CA1-2E4A2069B7C6}"/>
              </a:ext>
            </a:extLst>
          </p:cNvPr>
          <p:cNvSpPr>
            <a:spLocks noGrp="1"/>
          </p:cNvSpPr>
          <p:nvPr>
            <p:ph idx="1"/>
          </p:nvPr>
        </p:nvSpPr>
        <p:spPr>
          <a:xfrm>
            <a:off x="321098" y="1853754"/>
            <a:ext cx="11549804" cy="4326345"/>
          </a:xfrm>
        </p:spPr>
        <p:txBody>
          <a:bodyPr>
            <a:normAutofit/>
          </a:bodyPr>
          <a:lstStyle/>
          <a:p>
            <a:r>
              <a:rPr lang="ru-MD" dirty="0"/>
              <a:t>Этот цикл является наиболее распространенным. Этот цикл используется в том случае, если (в отличие от инструкций </a:t>
            </a:r>
            <a:r>
              <a:rPr lang="ru-MD" dirty="0" err="1"/>
              <a:t>Do</a:t>
            </a:r>
            <a:r>
              <a:rPr lang="ru-MD" dirty="0"/>
              <a:t>) точно известно, сколько раз нужно повторить ту или иную группу инструкций. Особенность цикла </a:t>
            </a:r>
            <a:r>
              <a:rPr lang="ru-MD" dirty="0" err="1"/>
              <a:t>For</a:t>
            </a:r>
            <a:r>
              <a:rPr lang="ru-MD" dirty="0"/>
              <a:t> — переменная, именуемая счетчиком, значение которой увеличивается или уменьшается в течение каждого повторения цикла. Цикл </a:t>
            </a:r>
            <a:r>
              <a:rPr lang="ru-MD" dirty="0" err="1"/>
              <a:t>For</a:t>
            </a:r>
            <a:r>
              <a:rPr lang="ru-MD" dirty="0"/>
              <a:t>... </a:t>
            </a:r>
            <a:r>
              <a:rPr lang="ru-MD" dirty="0" err="1"/>
              <a:t>Next</a:t>
            </a:r>
            <a:r>
              <a:rPr lang="ru-MD" dirty="0"/>
              <a:t> имеет такую структуру:</a:t>
            </a:r>
          </a:p>
          <a:p>
            <a:r>
              <a:rPr lang="ru-MD" b="1" dirty="0" err="1"/>
              <a:t>For</a:t>
            </a:r>
            <a:r>
              <a:rPr lang="ru-MD" b="1" dirty="0"/>
              <a:t> </a:t>
            </a:r>
            <a:r>
              <a:rPr lang="ru-MD" b="1" i="1" dirty="0"/>
              <a:t>счетчик = начало</a:t>
            </a:r>
            <a:r>
              <a:rPr lang="ru-MD" b="1" dirty="0"/>
              <a:t> То </a:t>
            </a:r>
            <a:r>
              <a:rPr lang="ru-MD" b="1" i="1" dirty="0"/>
              <a:t>конец</a:t>
            </a:r>
            <a:r>
              <a:rPr lang="ru-MD" b="1" dirty="0"/>
              <a:t> [</a:t>
            </a:r>
            <a:r>
              <a:rPr lang="ru-MD" b="1" dirty="0" err="1"/>
              <a:t>Step</a:t>
            </a:r>
            <a:r>
              <a:rPr lang="ru-MD" b="1" dirty="0"/>
              <a:t> </a:t>
            </a:r>
            <a:r>
              <a:rPr lang="ru-MD" b="1" i="1" dirty="0"/>
              <a:t>приращение</a:t>
            </a:r>
            <a:r>
              <a:rPr lang="ru-MD" b="1" dirty="0"/>
              <a:t>]</a:t>
            </a:r>
          </a:p>
          <a:p>
            <a:r>
              <a:rPr lang="ru-MD" b="1" dirty="0"/>
              <a:t>[</a:t>
            </a:r>
            <a:r>
              <a:rPr lang="ru-MD" b="1" i="1" dirty="0"/>
              <a:t>инструкции</a:t>
            </a:r>
            <a:r>
              <a:rPr lang="ru-MD" b="1" dirty="0"/>
              <a:t>]</a:t>
            </a:r>
          </a:p>
          <a:p>
            <a:r>
              <a:rPr lang="ru-MD" b="1" dirty="0" err="1"/>
              <a:t>Next</a:t>
            </a:r>
            <a:r>
              <a:rPr lang="ru-MD" b="1" dirty="0"/>
              <a:t> [счетчик]</a:t>
            </a:r>
          </a:p>
          <a:p>
            <a:r>
              <a:rPr lang="ru-MD" dirty="0"/>
              <a:t>Параметры </a:t>
            </a:r>
            <a:r>
              <a:rPr lang="ru-MD" i="1" dirty="0"/>
              <a:t>счетчик, начало, конец</a:t>
            </a:r>
            <a:r>
              <a:rPr lang="ru-MD" dirty="0"/>
              <a:t> и </a:t>
            </a:r>
            <a:r>
              <a:rPr lang="ru-MD" i="1" dirty="0"/>
              <a:t>приращение —</a:t>
            </a:r>
            <a:r>
              <a:rPr lang="ru-MD" dirty="0"/>
              <a:t> числовые.</a:t>
            </a:r>
          </a:p>
        </p:txBody>
      </p:sp>
      <p:sp>
        <p:nvSpPr>
          <p:cNvPr id="4" name="Номер слайда 3">
            <a:extLst>
              <a:ext uri="{FF2B5EF4-FFF2-40B4-BE49-F238E27FC236}">
                <a16:creationId xmlns:a16="http://schemas.microsoft.com/office/drawing/2014/main" id="{CF77822B-ADE1-4D28-BB02-F46FEF89F83E}"/>
              </a:ext>
            </a:extLst>
          </p:cNvPr>
          <p:cNvSpPr>
            <a:spLocks noGrp="1"/>
          </p:cNvSpPr>
          <p:nvPr>
            <p:ph type="sldNum" sz="quarter" idx="12"/>
          </p:nvPr>
        </p:nvSpPr>
        <p:spPr>
          <a:xfrm>
            <a:off x="11054854" y="5676521"/>
            <a:ext cx="811019" cy="503578"/>
          </a:xfrm>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904636603"/>
      </p:ext>
    </p:extLst>
  </p:cSld>
  <p:clrMapOvr>
    <a:masterClrMapping/>
  </p:clrMapOvr>
  <p:transition spd="med">
    <p:pull/>
  </p:transition>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Галерея</Template>
  <TotalTime>201</TotalTime>
  <Words>806</Words>
  <Application>Microsoft Office PowerPoint</Application>
  <PresentationFormat>Широкоэкранный</PresentationFormat>
  <Paragraphs>93</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Gill Sans MT</vt:lpstr>
      <vt:lpstr>Галерея</vt:lpstr>
      <vt:lpstr>Структуры решений в VBA. Циклические структуры. Итеративные структуры.</vt:lpstr>
      <vt:lpstr>Структуры принятия решений. </vt:lpstr>
      <vt:lpstr>If...Then. </vt:lpstr>
      <vt:lpstr>If...Then...Else. </vt:lpstr>
      <vt:lpstr>Select Case. </vt:lpstr>
      <vt:lpstr>Структуры-циклы. </vt:lpstr>
      <vt:lpstr>Цикл Do…Loop. </vt:lpstr>
      <vt:lpstr>Презентация PowerPoint</vt:lpstr>
      <vt:lpstr>Цикл For—Next.</vt:lpstr>
      <vt:lpstr>Принцип выполнения цикла for</vt:lpstr>
      <vt:lpstr>Цикл For Each—Next. </vt:lpstr>
      <vt:lpstr>Источники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Структуры решений в VBA. Циклические структуры. Итеративные структуры.</dc:title>
  <dc:creator>Анна Микитенко</dc:creator>
  <cp:lastModifiedBy>Анна Микитенко</cp:lastModifiedBy>
  <cp:revision>23</cp:revision>
  <dcterms:created xsi:type="dcterms:W3CDTF">2021-02-27T16:28:07Z</dcterms:created>
  <dcterms:modified xsi:type="dcterms:W3CDTF">2021-03-03T08:44:24Z</dcterms:modified>
</cp:coreProperties>
</file>