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18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5"/>
  </p:normalViewPr>
  <p:slideViewPr>
    <p:cSldViewPr snapToGrid="0" snapToObjects="1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8A1D1-060A-5942-9312-69B0C0277ED9}" type="datetimeFigureOut">
              <a:rPr lang="x-none" smtClean="0"/>
              <a:t>03.03.2021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E6F60-A9D2-8747-A26B-FCE00B992D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807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E6F60-A9D2-8747-A26B-FCE00B992DD8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76329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E6F60-A9D2-8747-A26B-FCE00B992DD8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65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824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EAAE1CF-AF4E-6245-9AAE-1F8E51DCE8EF}" type="datetime1">
              <a:rPr lang="ru-RU" smtClean="0"/>
              <a:t>03.03.2021</a:t>
            </a:fld>
            <a:endParaRPr 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r>
              <a:rPr lang="x-non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8075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01F-F246-2D4E-B7C0-5712C9C08E84}" type="datetime1">
              <a:rPr lang="ru-RU" smtClean="0"/>
              <a:t>03.03.2021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8793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FFF3-9623-F043-B75D-EDDA6E3F489A}" type="datetime1">
              <a:rPr lang="ru-RU" smtClean="0"/>
              <a:t>03.03.2021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8051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890C-066B-8041-A2E0-32A891E9AF9B}" type="datetime1">
              <a:rPr lang="ru-RU" smtClean="0"/>
              <a:t>03.03.2021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9279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68B8F-B0ED-5746-84AA-C488D466574F}" type="datetime1">
              <a:rPr lang="ru-RU" smtClean="0"/>
              <a:t>03.03.2021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73296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17D2-DD9B-CC48-AD6A-29AA83947189}" type="datetime1">
              <a:rPr lang="ru-RU" smtClean="0"/>
              <a:t>03.03.2021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40363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2AD7-36DF-8144-AB6C-64B4A3200197}" type="datetime1">
              <a:rPr lang="ru-RU" smtClean="0"/>
              <a:t>03.03.2021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8360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C745-DE8E-B14E-A8E8-A967C460EB72}" type="datetime1">
              <a:rPr lang="ru-RU" smtClean="0"/>
              <a:t>03.03.2021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2770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2982-06C5-2B4C-AA23-DFA6E4CF3933}" type="datetime1">
              <a:rPr lang="ru-RU" smtClean="0"/>
              <a:t>03.03.2021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6579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577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8F91-B559-0B44-8989-063B28D704A6}" type="datetime1">
              <a:rPr lang="ru-RU" smtClean="0"/>
              <a:t>03.03.2021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6716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61FF-3669-634F-8B5C-43B9744742DB}" type="datetime1">
              <a:rPr lang="ru-RU" smtClean="0"/>
              <a:t>03.03.2021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556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BC9B-E7A3-F340-88C3-1DCB5DFFC71C}" type="datetime1">
              <a:rPr lang="ru-RU" smtClean="0"/>
              <a:t>03.03.2021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7852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16B-7E20-9444-9971-2732E7F9B458}" type="datetime1">
              <a:rPr lang="ru-RU" smtClean="0"/>
              <a:t>03.03.2021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6929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F9C5-95AD-A949-B86A-49CA0B8BE521}" type="datetime1">
              <a:rPr lang="ru-RU" smtClean="0"/>
              <a:t>03.03.2021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948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776-2170-A743-9C9B-E1B20CFEB473}" type="datetime1">
              <a:rPr lang="ru-RU" smtClean="0"/>
              <a:t>03.03.2021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2648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1C2D-95EE-D941-8DD2-8BBD75C9D1DA}" type="datetime1">
              <a:rPr lang="ru-RU" smtClean="0"/>
              <a:t>03.03.2021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861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21C0-4D42-6C49-8265-1F16F25850D5}" type="datetime1">
              <a:rPr lang="ru-RU" smtClean="0"/>
              <a:t>03.03.2021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7244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CF61-9982-AD4D-8631-0F67E40B17DB}" type="datetime1">
              <a:rPr lang="ru-RU" smtClean="0"/>
              <a:t>03.03.2021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AA3E-E5EA-8148-9D04-D8D35B436C0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70933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  <p:sldLayoutId id="2147483890" r:id="rId17"/>
    <p:sldLayoutId id="2147483891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celfunctions.net/VBA-Variables-And-Constants.html" TargetMode="External"/><Relationship Id="rId2" Type="http://schemas.openxmlformats.org/officeDocument/2006/relationships/hyperlink" Target="https://office-guru.ru/excel/peremennye-i-konstanty-v-vba-459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865AD9-3CD0-714B-9CDB-E07E07871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211" y="3344907"/>
            <a:ext cx="879157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3100" dirty="0"/>
              <a:t>Презентация по предмету процедурное программирование</a:t>
            </a:r>
            <a:br>
              <a:rPr lang="x-none" sz="3100" dirty="0"/>
            </a:br>
            <a:r>
              <a:rPr lang="x-none" sz="3600" dirty="0"/>
              <a:t/>
            </a:r>
            <a:br>
              <a:rPr lang="x-none" sz="3600" dirty="0"/>
            </a:br>
            <a:r>
              <a:rPr lang="x-none" sz="3600" dirty="0"/>
              <a:t>на Тему: </a:t>
            </a:r>
            <a:r>
              <a:rPr lang="x-none" sz="4400" dirty="0"/>
              <a:t/>
            </a:r>
            <a:br>
              <a:rPr lang="x-none" sz="4400" dirty="0"/>
            </a:br>
            <a:r>
              <a:rPr lang="x-none" sz="4400" dirty="0"/>
              <a:t>«Типы данных в </a:t>
            </a:r>
            <a:r>
              <a:rPr lang="en-US" sz="4400" dirty="0" err="1"/>
              <a:t>vba</a:t>
            </a:r>
            <a:r>
              <a:rPr lang="en-US" sz="4400" dirty="0"/>
              <a:t>. </a:t>
            </a:r>
            <a:r>
              <a:rPr lang="ru-RU" sz="4400" dirty="0" err="1"/>
              <a:t>ПЕРЕмеННЫЕ</a:t>
            </a:r>
            <a:r>
              <a:rPr lang="ru-RU" sz="4400" dirty="0"/>
              <a:t> И КОНСТАНТЫ, выражения»</a:t>
            </a:r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2972000-375E-4F4A-AC78-945C56F40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337" y="351715"/>
            <a:ext cx="4164281" cy="10396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FE954F6-353B-F448-BF3B-254879248A2C}"/>
              </a:ext>
            </a:extLst>
          </p:cNvPr>
          <p:cNvSpPr txBox="1"/>
          <p:nvPr/>
        </p:nvSpPr>
        <p:spPr>
          <a:xfrm>
            <a:off x="8522590" y="5517059"/>
            <a:ext cx="36694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Выполнили студенты гр.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IA-205</a:t>
            </a:r>
            <a:r>
              <a:rPr lang="ru-RU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</a:t>
            </a:r>
          </a:p>
          <a:p>
            <a:r>
              <a:rPr lang="ru-RU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Жаровля</a:t>
            </a:r>
            <a:r>
              <a:rPr lang="ru-RU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Татьяна , </a:t>
            </a:r>
            <a:r>
              <a:rPr lang="ru-RU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Волощук</a:t>
            </a:r>
            <a:r>
              <a:rPr lang="ru-RU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ru-RU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Думитру</a:t>
            </a:r>
            <a:endParaRPr lang="ru-RU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ru-RU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Проверил: 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ru-RU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Конф</a:t>
            </a:r>
            <a:r>
              <a:rPr lang="ru-RU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Унив. Галина </a:t>
            </a:r>
            <a:r>
              <a:rPr lang="ru-RU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Марусик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ru-RU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ru-RU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ru-RU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ru-RU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29CF7AC-BB79-814D-A31A-2748A7475D45}"/>
              </a:ext>
            </a:extLst>
          </p:cNvPr>
          <p:cNvSpPr/>
          <p:nvPr/>
        </p:nvSpPr>
        <p:spPr>
          <a:xfrm>
            <a:off x="5246247" y="6178778"/>
            <a:ext cx="1699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Кишинев, 2021</a:t>
            </a:r>
          </a:p>
        </p:txBody>
      </p:sp>
    </p:spTree>
    <p:extLst>
      <p:ext uri="{BB962C8B-B14F-4D97-AF65-F5344CB8AC3E}">
        <p14:creationId xmlns:p14="http://schemas.microsoft.com/office/powerpoint/2010/main" val="4060210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F97403-424C-304E-A784-23618796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-8492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r>
              <a:rPr lang="x-none" dirty="0"/>
              <a:t/>
            </a:r>
            <a:br>
              <a:rPr lang="x-none" dirty="0"/>
            </a:br>
            <a:r>
              <a:rPr lang="ru-RU" sz="3100" b="1" dirty="0"/>
              <a:t>Область действия переменных и констант</a:t>
            </a:r>
            <a:r>
              <a:rPr lang="x-none" sz="3100" b="1" dirty="0"/>
              <a:t/>
            </a:r>
            <a:br>
              <a:rPr lang="x-none" sz="3100" b="1" dirty="0"/>
            </a:br>
            <a:endParaRPr lang="x-none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881DEDD-A74A-2749-8775-877B025ACDAA}"/>
              </a:ext>
            </a:extLst>
          </p:cNvPr>
          <p:cNvSpPr/>
          <p:nvPr/>
        </p:nvSpPr>
        <p:spPr>
          <a:xfrm>
            <a:off x="889686" y="976548"/>
            <a:ext cx="1080851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Каждая объявленная переменная или константа имеет свою ограниченную область действия, то есть ограниченную часть программы, в которой эта переменная существует. Область действия зависит от того, где было сделано объявление переменной или константы.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рассмотрены два варианта области действия переменной 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объявленной в двух различных позициях в модуле: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04AD74ED-E600-A74C-9826-C86179CC4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368514"/>
            <a:ext cx="3039763" cy="228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xmlns="" id="{EA3FCD25-DD4E-394E-BC9C-B9632DD86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59" y="4392851"/>
            <a:ext cx="5183662" cy="207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3D2914D-D80D-1942-96E9-7F2BFE0C8C8F}"/>
              </a:ext>
            </a:extLst>
          </p:cNvPr>
          <p:cNvSpPr/>
          <p:nvPr/>
        </p:nvSpPr>
        <p:spPr>
          <a:xfrm>
            <a:off x="5092659" y="2368514"/>
            <a:ext cx="5766986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переменная </a:t>
            </a:r>
            <a:r>
              <a:rPr lang="ru-RU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объявлена в самом начале модуля, то областью действия этой переменной будет весь модуль</a:t>
            </a:r>
            <a:endParaRPr lang="x-non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75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Следовательно, если в функции </a:t>
            </a:r>
            <a:r>
              <a:rPr 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someFunc</a:t>
            </a:r>
            <a:r>
              <a:rPr 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переменной </a:t>
            </a:r>
            <a:r>
              <a:rPr lang="ru-RU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будет присвоено некоторое значение, то следующая функция, выполняемая в пределах этого же модуля, будет и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пользовать переменную </a:t>
            </a:r>
            <a:r>
              <a:rPr lang="ru-RU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 этим же значением.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Однако, если будет вызвана какая-то функция, расположенная в другом модуле, то для неё переменная </a:t>
            </a:r>
            <a:r>
              <a:rPr lang="ru-RU" sz="1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 будет не известна.</a:t>
            </a:r>
            <a:r>
              <a:rPr lang="x-none" sz="1400" dirty="0"/>
              <a:t> 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xmlns="" id="{85E29E2C-DCD9-9344-B42B-6A5CFA1D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10</a:t>
            </a:fld>
            <a:endParaRPr lang="x-none"/>
          </a:p>
        </p:txBody>
      </p:sp>
      <p:cxnSp>
        <p:nvCxnSpPr>
          <p:cNvPr id="9" name="Straight Arrow Connector 3">
            <a:extLst>
              <a:ext uri="{FF2B5EF4-FFF2-40B4-BE49-F238E27FC236}">
                <a16:creationId xmlns:a16="http://schemas.microsoft.com/office/drawing/2014/main" xmlns="" id="{0F6D62FB-4722-974A-8EE1-457140C9B4B1}"/>
              </a:ext>
            </a:extLst>
          </p:cNvPr>
          <p:cNvCxnSpPr>
            <a:cxnSpLocks/>
          </p:cNvCxnSpPr>
          <p:nvPr/>
        </p:nvCxnSpPr>
        <p:spPr>
          <a:xfrm>
            <a:off x="4637712" y="2246811"/>
            <a:ext cx="0" cy="4210755"/>
          </a:xfrm>
          <a:prstGeom prst="straightConnector1">
            <a:avLst/>
          </a:prstGeom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3">
            <a:extLst>
              <a:ext uri="{FF2B5EF4-FFF2-40B4-BE49-F238E27FC236}">
                <a16:creationId xmlns:a16="http://schemas.microsoft.com/office/drawing/2014/main" xmlns="" id="{0F6D62FB-4722-974A-8EE1-457140C9B4B1}"/>
              </a:ext>
            </a:extLst>
          </p:cNvPr>
          <p:cNvCxnSpPr>
            <a:cxnSpLocks/>
          </p:cNvCxnSpPr>
          <p:nvPr/>
        </p:nvCxnSpPr>
        <p:spPr>
          <a:xfrm>
            <a:off x="4637712" y="2246811"/>
            <a:ext cx="6409698" cy="0"/>
          </a:xfrm>
          <a:prstGeom prst="straightConnector1">
            <a:avLst/>
          </a:prstGeom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3487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9F34628-AAD0-CE4C-BF15-B196132DAD2A}"/>
              </a:ext>
            </a:extLst>
          </p:cNvPr>
          <p:cNvSpPr/>
          <p:nvPr/>
        </p:nvSpPr>
        <p:spPr>
          <a:xfrm>
            <a:off x="5807676" y="1626106"/>
            <a:ext cx="4892417" cy="21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переменная </a:t>
            </a: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объявлена в начале функции </a:t>
            </a:r>
            <a:r>
              <a:rPr 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someFunc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её область действия будет ограничена только этой функцией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</a:rPr>
              <a:t>При попытке использовать </a:t>
            </a: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</a:rPr>
              <a:t>в другой процедуре, компилятор VBA сообщит об ошибке, так как эта переменная не была объявлена за пределами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функции </a:t>
            </a:r>
            <a:r>
              <a:rPr lang="en-US" sz="16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someFunc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</a:rPr>
              <a:t> (при условии, что использован оператор </a:t>
            </a:r>
            <a:r>
              <a:rPr lang="ru-RU" sz="16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Option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Explicit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r>
              <a:rPr lang="x-none" sz="1600" dirty="0"/>
              <a:t>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AF0305D-34F6-544C-9E48-EFDF2C9720A9}"/>
              </a:ext>
            </a:extLst>
          </p:cNvPr>
          <p:cNvSpPr txBox="1">
            <a:spLocks/>
          </p:cNvSpPr>
          <p:nvPr/>
        </p:nvSpPr>
        <p:spPr>
          <a:xfrm>
            <a:off x="1191173" y="147536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 </a:t>
            </a:r>
            <a:r>
              <a:rPr lang="x-none" dirty="0"/>
              <a:t/>
            </a:r>
            <a:br>
              <a:rPr lang="x-none" dirty="0"/>
            </a:br>
            <a:r>
              <a:rPr lang="ru-RU" b="1" dirty="0"/>
              <a:t>Область </a:t>
            </a:r>
            <a:r>
              <a:rPr lang="ru-RU" sz="3100" b="1" dirty="0"/>
              <a:t>действия</a:t>
            </a:r>
            <a:r>
              <a:rPr lang="ru-RU" b="1" dirty="0"/>
              <a:t> переменных и констант</a:t>
            </a:r>
            <a:r>
              <a:rPr lang="x-none" b="1" dirty="0"/>
              <a:t/>
            </a:r>
            <a:br>
              <a:rPr lang="x-none" b="1" dirty="0"/>
            </a:br>
            <a:endParaRPr lang="x-none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xmlns="" id="{CB7EC09A-8D0F-EB4B-988F-4329DE868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88" y="1355683"/>
            <a:ext cx="3893050" cy="300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50D8798-D726-D041-BE70-9F02B550B6C6}"/>
              </a:ext>
            </a:extLst>
          </p:cNvPr>
          <p:cNvSpPr/>
          <p:nvPr/>
        </p:nvSpPr>
        <p:spPr>
          <a:xfrm>
            <a:off x="1191173" y="4561161"/>
            <a:ext cx="9508920" cy="1628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75"/>
              </a:spcAft>
            </a:pP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В показанном выше примере переменная объявлена на уровне модуля при помощи ключевого слова </a:t>
            </a:r>
            <a:r>
              <a:rPr lang="ru-RU" sz="1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Dim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. Однако, бывает необходимо, чтобы объявленными переменными можно было пользоваться в других модулях. В таких случаях для объявления переменной вместо ключевого слова </a:t>
            </a:r>
            <a:r>
              <a:rPr lang="ru-RU" sz="1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Dim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 нужно использовать ключевое слово </a:t>
            </a:r>
            <a:r>
              <a:rPr lang="ru-RU" sz="1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Public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x-none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Для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того, чтобы объявить переменную на уровне модуля, вместо ключевого слова </a:t>
            </a:r>
            <a:r>
              <a:rPr lang="ru-RU" sz="1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Dim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 можно использовать ключевое слово </a:t>
            </a:r>
            <a:r>
              <a:rPr lang="ru-RU" sz="1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Private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</a:rPr>
              <a:t>, которое укажет, что данная переменная предназначена для текущего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модуля.</a:t>
            </a:r>
            <a:endParaRPr lang="x-none" sz="14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AB9A490-37F5-284B-977C-D8FF2D79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66307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BE1223-2852-3749-96DE-8CB347F4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408453"/>
            <a:ext cx="9905998" cy="1478570"/>
          </a:xfrm>
        </p:spPr>
        <p:txBody>
          <a:bodyPr/>
          <a:lstStyle/>
          <a:p>
            <a:r>
              <a:rPr lang="ru-RU" dirty="0"/>
              <a:t>Выражения</a:t>
            </a:r>
            <a:r>
              <a:rPr lang="x-none" dirty="0"/>
              <a:t>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580C8EF-02BA-9B49-B49F-99A55A051B35}"/>
              </a:ext>
            </a:extLst>
          </p:cNvPr>
          <p:cNvSpPr/>
          <p:nvPr/>
        </p:nvSpPr>
        <p:spPr>
          <a:xfrm>
            <a:off x="852616" y="1598173"/>
            <a:ext cx="10552670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Выражение представляет собой набор элементов значений в сочетании с операторами, результатом которого является новое значение. Операторы работают с элементами значений, выполняя вычисления, сравнения и другие операции.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7F8402A-17F7-8F4A-9E45-7580566937F5}"/>
              </a:ext>
            </a:extLst>
          </p:cNvPr>
          <p:cNvSpPr txBox="1"/>
          <p:nvPr/>
        </p:nvSpPr>
        <p:spPr>
          <a:xfrm>
            <a:off x="793489" y="2939346"/>
            <a:ext cx="565132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2800" b="1" dirty="0">
                <a:solidFill>
                  <a:schemeClr val="accent1"/>
                </a:solidFill>
                <a:cs typeface="Arial" pitchFamily="34" charset="0"/>
              </a:rPr>
              <a:t>Арифметические операторы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84DD4C99-357B-DD44-B654-FEE0D37EB46A}"/>
              </a:ext>
            </a:extLst>
          </p:cNvPr>
          <p:cNvSpPr txBox="1">
            <a:spLocks/>
          </p:cNvSpPr>
          <p:nvPr/>
        </p:nvSpPr>
        <p:spPr>
          <a:xfrm>
            <a:off x="793489" y="3482858"/>
            <a:ext cx="4960469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Выполняют обычные вычисления с числовыми </a:t>
            </a:r>
            <a:endParaRPr lang="en-US" sz="1400" dirty="0" smtClean="0"/>
          </a:p>
          <a:p>
            <a:pPr marL="0" indent="0">
              <a:buNone/>
            </a:pPr>
            <a:r>
              <a:rPr lang="ru-RU" sz="1400" dirty="0" smtClean="0"/>
              <a:t>значениями</a:t>
            </a:r>
            <a:r>
              <a:rPr lang="ru-RU" sz="1400" dirty="0"/>
              <a:t>, включая сдвиг их битовых шаблонов.</a:t>
            </a:r>
            <a:endParaRPr lang="x-none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49DADD-A5A4-2B46-A89E-B7936B1B3740}"/>
              </a:ext>
            </a:extLst>
          </p:cNvPr>
          <p:cNvSpPr txBox="1"/>
          <p:nvPr/>
        </p:nvSpPr>
        <p:spPr>
          <a:xfrm>
            <a:off x="852616" y="4155268"/>
            <a:ext cx="453922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Операторы сравнения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02616ED-EFEB-E54A-B98E-B8D921E550E9}"/>
              </a:ext>
            </a:extLst>
          </p:cNvPr>
          <p:cNvSpPr txBox="1"/>
          <p:nvPr/>
        </p:nvSpPr>
        <p:spPr>
          <a:xfrm>
            <a:off x="6444816" y="2959638"/>
            <a:ext cx="496046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2800" b="1" dirty="0">
                <a:solidFill>
                  <a:srgbClr val="DCDC04"/>
                </a:solidFill>
                <a:cs typeface="Arial" pitchFamily="34" charset="0"/>
              </a:rPr>
              <a:t>Операторы объединения</a:t>
            </a:r>
            <a:endParaRPr lang="ko-KR" altLang="en-US" b="1" dirty="0">
              <a:solidFill>
                <a:srgbClr val="DCDC04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5EB1758-9A6A-4844-8E29-2A2389F5E117}"/>
              </a:ext>
            </a:extLst>
          </p:cNvPr>
          <p:cNvSpPr txBox="1"/>
          <p:nvPr/>
        </p:nvSpPr>
        <p:spPr>
          <a:xfrm>
            <a:off x="6444818" y="4155268"/>
            <a:ext cx="543838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2400" b="1" dirty="0">
                <a:solidFill>
                  <a:schemeClr val="accent4"/>
                </a:solidFill>
                <a:cs typeface="Arial" pitchFamily="34" charset="0"/>
              </a:rPr>
              <a:t>Логические побитовые операторы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xmlns="" id="{B2099E65-4BA9-4644-B115-619695AA97F8}"/>
              </a:ext>
            </a:extLst>
          </p:cNvPr>
          <p:cNvSpPr txBox="1">
            <a:spLocks/>
          </p:cNvSpPr>
          <p:nvPr/>
        </p:nvSpPr>
        <p:spPr>
          <a:xfrm>
            <a:off x="852616" y="4691136"/>
            <a:ext cx="4960469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Сравнивают два выражения и возвращают значение </a:t>
            </a:r>
            <a:r>
              <a:rPr lang="en-US" sz="1400" dirty="0"/>
              <a:t>Boolean</a:t>
            </a:r>
            <a:r>
              <a:rPr lang="ru-RU" sz="1400" dirty="0"/>
              <a:t>, соответствующее результату сравнения.</a:t>
            </a:r>
            <a:endParaRPr lang="x-none" sz="1400" dirty="0"/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xmlns="" id="{33E43675-F221-8947-8641-F81E86ED02FA}"/>
              </a:ext>
            </a:extLst>
          </p:cNvPr>
          <p:cNvSpPr txBox="1">
            <a:spLocks/>
          </p:cNvSpPr>
          <p:nvPr/>
        </p:nvSpPr>
        <p:spPr>
          <a:xfrm>
            <a:off x="6444815" y="3482857"/>
            <a:ext cx="4960469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Соединяют несколько строк в одну</a:t>
            </a:r>
          </a:p>
          <a:p>
            <a:pPr marL="0" indent="0">
              <a:buNone/>
            </a:pPr>
            <a:endParaRPr lang="x-none" sz="1400" dirty="0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xmlns="" id="{390E75E9-A677-6646-B22F-C29BB9A49E3D}"/>
              </a:ext>
            </a:extLst>
          </p:cNvPr>
          <p:cNvSpPr txBox="1">
            <a:spLocks/>
          </p:cNvSpPr>
          <p:nvPr/>
        </p:nvSpPr>
        <p:spPr>
          <a:xfrm>
            <a:off x="6444818" y="4691136"/>
            <a:ext cx="4806656" cy="5448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Объединяют </a:t>
            </a:r>
            <a:r>
              <a:rPr lang="en-US" sz="1400" dirty="0"/>
              <a:t>Boolean</a:t>
            </a:r>
            <a:r>
              <a:rPr lang="ru-RU" sz="1400" dirty="0"/>
              <a:t> или числовые значения и </a:t>
            </a:r>
            <a:endParaRPr lang="en-US" sz="1400" dirty="0" smtClean="0"/>
          </a:p>
          <a:p>
            <a:pPr marL="0" indent="0">
              <a:buNone/>
            </a:pPr>
            <a:r>
              <a:rPr lang="ru-RU" sz="1400" dirty="0" smtClean="0"/>
              <a:t>возвращают </a:t>
            </a:r>
            <a:r>
              <a:rPr lang="ru-RU" sz="1400" dirty="0"/>
              <a:t>результат того же типа данных.</a:t>
            </a:r>
            <a:endParaRPr lang="x-none" sz="1400" dirty="0"/>
          </a:p>
        </p:txBody>
      </p:sp>
      <p:sp>
        <p:nvSpPr>
          <p:cNvPr id="24" name="Номер слайда 23">
            <a:extLst>
              <a:ext uri="{FF2B5EF4-FFF2-40B4-BE49-F238E27FC236}">
                <a16:creationId xmlns:a16="http://schemas.microsoft.com/office/drawing/2014/main" xmlns="" id="{BA13D933-C553-4D4E-BC07-35D65395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6119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E70AFE-6A46-6741-82D7-92E8B7FB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Вычисление выражений</a:t>
            </a:r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68C2280-D1DE-8047-8442-06EFC0AC9196}"/>
              </a:ext>
            </a:extLst>
          </p:cNvPr>
          <p:cNvSpPr/>
          <p:nvPr/>
        </p:nvSpPr>
        <p:spPr>
          <a:xfrm>
            <a:off x="1141413" y="1499121"/>
            <a:ext cx="10078522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Конечный результат выражения представляет собой значение, которое обычно имеет знакомый тип данных, например 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или числовой тип.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D6CB303-1418-2749-B562-2A16D5C69157}"/>
              </a:ext>
            </a:extLst>
          </p:cNvPr>
          <p:cNvSpPr/>
          <p:nvPr/>
        </p:nvSpPr>
        <p:spPr>
          <a:xfrm>
            <a:off x="1141413" y="2243557"/>
            <a:ext cx="6096000" cy="35803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Ниже приведены примеры выражений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+ 4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Предшествующее выражение равно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*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System.Math.Sqrt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(9) + x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Предшествующее выражение равно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плюс значение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Concat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&amp; "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&amp; "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Предшествующее выражение равно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Concatenation".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763 &lt; 23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Предшествующее выражение равно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94E173C-30A8-3D43-80D5-5BEDAFFC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13</a:t>
            </a:fld>
            <a:endParaRPr lang="x-none"/>
          </a:p>
        </p:txBody>
      </p:sp>
      <p:sp>
        <p:nvSpPr>
          <p:cNvPr id="7" name="TextBox 6"/>
          <p:cNvSpPr txBox="1"/>
          <p:nvPr/>
        </p:nvSpPr>
        <p:spPr>
          <a:xfrm>
            <a:off x="1428205" y="6248399"/>
            <a:ext cx="3526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символ комментария в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VBA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8714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E82ECE6-DEE1-634E-B584-A004DAFE5AF3}"/>
              </a:ext>
            </a:extLst>
          </p:cNvPr>
          <p:cNvSpPr/>
          <p:nvPr/>
        </p:nvSpPr>
        <p:spPr>
          <a:xfrm>
            <a:off x="930494" y="1569245"/>
            <a:ext cx="9345827" cy="1070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Несколько операторов могут выполнять действия в одном выражении или инструкции, как показано в следующем примере.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81B1095-5282-EF4A-8ED5-998166F043DD}"/>
              </a:ext>
            </a:extLst>
          </p:cNvPr>
          <p:cNvSpPr txBox="1">
            <a:spLocks/>
          </p:cNvSpPr>
          <p:nvPr/>
        </p:nvSpPr>
        <p:spPr>
          <a:xfrm>
            <a:off x="1293813" y="7709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Вычисление выражений</a:t>
            </a:r>
            <a:r>
              <a:rPr lang="x-none"/>
              <a:t/>
            </a:r>
            <a:br>
              <a:rPr lang="x-none"/>
            </a:br>
            <a:endParaRPr lang="x-none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E3262FE-3589-B441-96DE-B0836C6A41BE}"/>
              </a:ext>
            </a:extLst>
          </p:cNvPr>
          <p:cNvSpPr/>
          <p:nvPr/>
        </p:nvSpPr>
        <p:spPr>
          <a:xfrm>
            <a:off x="967945" y="4024113"/>
            <a:ext cx="10079465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этом примере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выполняет операции в выражении с правой стороны оператора присваивания ( = ), а затем присваивает результирующее значение переменной 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слева. С практической точки зрения в выражение можно объединять сколько угодно операторов, но следует учитывать 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операторов </a:t>
            </a:r>
            <a: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Basic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для получения желаемых результатов.</a:t>
            </a:r>
            <a:endParaRPr lang="x-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346BCE-01FF-D342-B587-BAA62056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14</a:t>
            </a:fld>
            <a:endParaRPr lang="x-none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8B621E6-E68B-8848-84A9-222E765CC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535" y="2582079"/>
            <a:ext cx="2665743" cy="110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43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xmlns="" id="{F47AD865-09C0-465C-920B-8B5CBD771BA4}"/>
              </a:ext>
            </a:extLst>
          </p:cNvPr>
          <p:cNvSpPr/>
          <p:nvPr/>
        </p:nvSpPr>
        <p:spPr>
          <a:xfrm>
            <a:off x="1277279" y="3430096"/>
            <a:ext cx="9539404" cy="1269768"/>
          </a:xfrm>
          <a:custGeom>
            <a:avLst/>
            <a:gdLst>
              <a:gd name="connsiteX0" fmla="*/ 0 w 8665700"/>
              <a:gd name="connsiteY0" fmla="*/ 477934 h 955870"/>
              <a:gd name="connsiteX1" fmla="*/ 0 w 8665700"/>
              <a:gd name="connsiteY1" fmla="*/ 477935 h 955870"/>
              <a:gd name="connsiteX2" fmla="*/ 0 w 8665700"/>
              <a:gd name="connsiteY2" fmla="*/ 477935 h 955870"/>
              <a:gd name="connsiteX3" fmla="*/ 484260 w 8665700"/>
              <a:gd name="connsiteY3" fmla="*/ 146075 h 955870"/>
              <a:gd name="connsiteX4" fmla="*/ 152401 w 8665700"/>
              <a:gd name="connsiteY4" fmla="*/ 477934 h 955870"/>
              <a:gd name="connsiteX5" fmla="*/ 484260 w 8665700"/>
              <a:gd name="connsiteY5" fmla="*/ 809793 h 955870"/>
              <a:gd name="connsiteX6" fmla="*/ 7417942 w 8665700"/>
              <a:gd name="connsiteY6" fmla="*/ 809793 h 955870"/>
              <a:gd name="connsiteX7" fmla="*/ 7749801 w 8665700"/>
              <a:gd name="connsiteY7" fmla="*/ 477934 h 955870"/>
              <a:gd name="connsiteX8" fmla="*/ 7417942 w 8665700"/>
              <a:gd name="connsiteY8" fmla="*/ 146075 h 955870"/>
              <a:gd name="connsiteX9" fmla="*/ 477935 w 8665700"/>
              <a:gd name="connsiteY9" fmla="*/ 0 h 955870"/>
              <a:gd name="connsiteX10" fmla="*/ 8187765 w 8665700"/>
              <a:gd name="connsiteY10" fmla="*/ 0 h 955870"/>
              <a:gd name="connsiteX11" fmla="*/ 8665700 w 8665700"/>
              <a:gd name="connsiteY11" fmla="*/ 477935 h 955870"/>
              <a:gd name="connsiteX12" fmla="*/ 8665699 w 8665700"/>
              <a:gd name="connsiteY12" fmla="*/ 477935 h 955870"/>
              <a:gd name="connsiteX13" fmla="*/ 8187764 w 8665700"/>
              <a:gd name="connsiteY13" fmla="*/ 955870 h 955870"/>
              <a:gd name="connsiteX14" fmla="*/ 477935 w 8665700"/>
              <a:gd name="connsiteY14" fmla="*/ 955869 h 955870"/>
              <a:gd name="connsiteX15" fmla="*/ 9710 w 8665700"/>
              <a:gd name="connsiteY15" fmla="*/ 574255 h 955870"/>
              <a:gd name="connsiteX16" fmla="*/ 0 w 8665700"/>
              <a:gd name="connsiteY16" fmla="*/ 477935 h 955870"/>
              <a:gd name="connsiteX17" fmla="*/ 9710 w 8665700"/>
              <a:gd name="connsiteY17" fmla="*/ 381615 h 955870"/>
              <a:gd name="connsiteX18" fmla="*/ 477935 w 8665700"/>
              <a:gd name="connsiteY18" fmla="*/ 0 h 95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65700" h="955870">
                <a:moveTo>
                  <a:pt x="0" y="477934"/>
                </a:moveTo>
                <a:lnTo>
                  <a:pt x="0" y="477935"/>
                </a:lnTo>
                <a:lnTo>
                  <a:pt x="0" y="477935"/>
                </a:lnTo>
                <a:close/>
                <a:moveTo>
                  <a:pt x="484260" y="146075"/>
                </a:moveTo>
                <a:cubicBezTo>
                  <a:pt x="300979" y="146075"/>
                  <a:pt x="152401" y="294653"/>
                  <a:pt x="152401" y="477934"/>
                </a:cubicBezTo>
                <a:cubicBezTo>
                  <a:pt x="152401" y="661215"/>
                  <a:pt x="300979" y="809793"/>
                  <a:pt x="484260" y="809793"/>
                </a:cubicBezTo>
                <a:lnTo>
                  <a:pt x="7417942" y="809793"/>
                </a:lnTo>
                <a:cubicBezTo>
                  <a:pt x="7601223" y="809793"/>
                  <a:pt x="7749801" y="661215"/>
                  <a:pt x="7749801" y="477934"/>
                </a:cubicBezTo>
                <a:cubicBezTo>
                  <a:pt x="7749801" y="294653"/>
                  <a:pt x="7601223" y="146075"/>
                  <a:pt x="7417942" y="146075"/>
                </a:cubicBezTo>
                <a:close/>
                <a:moveTo>
                  <a:pt x="477935" y="0"/>
                </a:moveTo>
                <a:lnTo>
                  <a:pt x="8187765" y="0"/>
                </a:lnTo>
                <a:cubicBezTo>
                  <a:pt x="8451721" y="0"/>
                  <a:pt x="8665700" y="213979"/>
                  <a:pt x="8665700" y="477935"/>
                </a:cubicBezTo>
                <a:lnTo>
                  <a:pt x="8665699" y="477935"/>
                </a:lnTo>
                <a:cubicBezTo>
                  <a:pt x="8665699" y="741891"/>
                  <a:pt x="8451720" y="955870"/>
                  <a:pt x="8187764" y="955870"/>
                </a:cubicBezTo>
                <a:lnTo>
                  <a:pt x="477935" y="955869"/>
                </a:lnTo>
                <a:cubicBezTo>
                  <a:pt x="246974" y="955869"/>
                  <a:pt x="54276" y="792041"/>
                  <a:pt x="9710" y="574255"/>
                </a:cubicBezTo>
                <a:lnTo>
                  <a:pt x="0" y="477935"/>
                </a:lnTo>
                <a:lnTo>
                  <a:pt x="9710" y="381615"/>
                </a:lnTo>
                <a:cubicBezTo>
                  <a:pt x="54276" y="163828"/>
                  <a:pt x="246974" y="0"/>
                  <a:pt x="47793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10000"/>
                </a:schemeClr>
              </a:gs>
              <a:gs pos="44000">
                <a:schemeClr val="accent1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10800000" scaled="1"/>
            <a:tileRect/>
          </a:gradFill>
          <a:ln w="6350">
            <a:solidFill>
              <a:schemeClr val="bg1"/>
            </a:solidFill>
          </a:ln>
          <a:effectLst>
            <a:outerShdw blurRad="50800" dist="25400" dir="10800000" algn="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0DCE396B-56CD-45D7-98D7-106617701172}"/>
              </a:ext>
            </a:extLst>
          </p:cNvPr>
          <p:cNvSpPr/>
          <p:nvPr/>
        </p:nvSpPr>
        <p:spPr>
          <a:xfrm rot="2700000">
            <a:off x="10043406" y="3749283"/>
            <a:ext cx="283417" cy="631394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217B9AA-AD8E-B74D-954D-FBFB4A6C9060}"/>
              </a:ext>
            </a:extLst>
          </p:cNvPr>
          <p:cNvSpPr/>
          <p:nvPr/>
        </p:nvSpPr>
        <p:spPr>
          <a:xfrm>
            <a:off x="1678251" y="3603315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ko-K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Arial Hebrew Scholar" pitchFamily="2" charset="-79"/>
              </a:rPr>
              <a:t>Спасибо за внимание!</a:t>
            </a:r>
            <a:endParaRPr lang="x-none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284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D305A2-BC3B-F644-ACD8-5BF872BB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библиография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22BCD26-E535-1B4D-B0C1-52B917AE4221}"/>
              </a:ext>
            </a:extLst>
          </p:cNvPr>
          <p:cNvSpPr/>
          <p:nvPr/>
        </p:nvSpPr>
        <p:spPr>
          <a:xfrm>
            <a:off x="778475" y="2267881"/>
            <a:ext cx="8835081" cy="304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https://office-guru.ru/excel/peremennye-i-konstanty-v-vba-459.html</a:t>
            </a:r>
            <a:endParaRPr lang="ru-RU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http://www.excelfunctions.net/VBA-Variables-And-Constants.html</a:t>
            </a:r>
            <a:endParaRPr lang="x-non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docs.microsoft.com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ru-ru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dotnet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visual-basic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programming-guide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language-features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operators-and-expressions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x-non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7E50A67-5DD3-BD4F-9630-A13AD6DC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16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15973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5B8867-E814-A342-836D-3BC413746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/>
              <a:t>Переменные и константы в </a:t>
            </a:r>
            <a:r>
              <a:rPr lang="en-US" b="1" dirty="0" err="1"/>
              <a:t>vba</a:t>
            </a:r>
            <a:endParaRPr lang="x-none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6AB41E-2802-FF4B-93B9-3A160F8BF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21" y="1900052"/>
            <a:ext cx="10418019" cy="39149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ru-RU" dirty="0"/>
              <a:t>В VBA, как и в любом другом языке программирования, переменные и константы используются для хранения каких-либо значений. Как и следует из названия, переменные могут изменяться, константы же хранят фиксированные значения. </a:t>
            </a:r>
          </a:p>
          <a:p>
            <a:pPr marL="0" indent="0">
              <a:buNone/>
            </a:pPr>
            <a:r>
              <a:rPr lang="ru-RU" dirty="0"/>
              <a:t>	Все переменные и константы относятся к определённому типу данных. В следующей таблице приведены типы данных, используемые в VBA, с описанием и диапазоном возможных значений:</a:t>
            </a:r>
            <a:endParaRPr lang="x-none" dirty="0"/>
          </a:p>
          <a:p>
            <a:pPr marL="0" indent="0">
              <a:buNone/>
            </a:pPr>
            <a:endParaRPr lang="x-none" dirty="0"/>
          </a:p>
          <a:p>
            <a:endParaRPr lang="x-none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96BAB23-A78A-F141-BCE0-4BBC38B2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004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FA1EAC7A-9658-A844-B7B0-BA06E18A6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727569"/>
              </p:ext>
            </p:extLst>
          </p:nvPr>
        </p:nvGraphicFramePr>
        <p:xfrm>
          <a:off x="1445623" y="318560"/>
          <a:ext cx="9310255" cy="5752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5512">
                  <a:extLst>
                    <a:ext uri="{9D8B030D-6E8A-4147-A177-3AD203B41FA5}">
                      <a16:colId xmlns:a16="http://schemas.microsoft.com/office/drawing/2014/main" xmlns="" val="1241626715"/>
                    </a:ext>
                  </a:extLst>
                </a:gridCol>
                <a:gridCol w="2321581">
                  <a:extLst>
                    <a:ext uri="{9D8B030D-6E8A-4147-A177-3AD203B41FA5}">
                      <a16:colId xmlns:a16="http://schemas.microsoft.com/office/drawing/2014/main" xmlns="" val="4045596886"/>
                    </a:ext>
                  </a:extLst>
                </a:gridCol>
                <a:gridCol w="2321581">
                  <a:extLst>
                    <a:ext uri="{9D8B030D-6E8A-4147-A177-3AD203B41FA5}">
                      <a16:colId xmlns:a16="http://schemas.microsoft.com/office/drawing/2014/main" xmlns="" val="1475525059"/>
                    </a:ext>
                  </a:extLst>
                </a:gridCol>
                <a:gridCol w="2321581">
                  <a:extLst>
                    <a:ext uri="{9D8B030D-6E8A-4147-A177-3AD203B41FA5}">
                      <a16:colId xmlns:a16="http://schemas.microsoft.com/office/drawing/2014/main" xmlns="" val="2345326044"/>
                    </a:ext>
                  </a:extLst>
                </a:gridCol>
              </a:tblGrid>
              <a:tr h="4656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Тип данных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Размер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Описание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Диапазон значений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extLst>
                  <a:ext uri="{0D108BD9-81ED-4DB2-BD59-A6C34878D82A}">
                    <a16:rowId xmlns:a16="http://schemas.microsoft.com/office/drawing/2014/main" xmlns="" val="3715069089"/>
                  </a:ext>
                </a:extLst>
              </a:tr>
              <a:tr h="10640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 err="1">
                          <a:effectLst/>
                        </a:rPr>
                        <a:t>Byte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1 байт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Положительные целые числа; часто используется для двоичных данных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от 0 до 255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extLst>
                  <a:ext uri="{0D108BD9-81ED-4DB2-BD59-A6C34878D82A}">
                    <a16:rowId xmlns:a16="http://schemas.microsoft.com/office/drawing/2014/main" xmlns="" val="3410780974"/>
                  </a:ext>
                </a:extLst>
              </a:tr>
              <a:tr h="6651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 err="1">
                          <a:effectLst/>
                        </a:rPr>
                        <a:t>Boolean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2 байта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Может принимать значения либо </a:t>
                      </a:r>
                      <a:r>
                        <a:rPr lang="ru-RU" sz="1600" dirty="0" err="1">
                          <a:effectLst/>
                        </a:rPr>
                        <a:t>True</a:t>
                      </a:r>
                      <a:r>
                        <a:rPr lang="ru-RU" sz="1600" dirty="0">
                          <a:effectLst/>
                        </a:rPr>
                        <a:t>, либо </a:t>
                      </a:r>
                      <a:r>
                        <a:rPr lang="ru-RU" sz="1600" dirty="0" err="1">
                          <a:effectLst/>
                        </a:rPr>
                        <a:t>False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True или False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extLst>
                  <a:ext uri="{0D108BD9-81ED-4DB2-BD59-A6C34878D82A}">
                    <a16:rowId xmlns:a16="http://schemas.microsoft.com/office/drawing/2014/main" xmlns="" val="3919570810"/>
                  </a:ext>
                </a:extLst>
              </a:tr>
              <a:tr h="4656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 err="1">
                          <a:effectLst/>
                        </a:rPr>
                        <a:t>Integer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2 байта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Целые числа (нет дробной части)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от -32 768 до +32 767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extLst>
                  <a:ext uri="{0D108BD9-81ED-4DB2-BD59-A6C34878D82A}">
                    <a16:rowId xmlns:a16="http://schemas.microsoft.com/office/drawing/2014/main" xmlns="" val="2577298518"/>
                  </a:ext>
                </a:extLst>
              </a:tr>
              <a:tr h="6651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 err="1">
                          <a:effectLst/>
                        </a:rPr>
                        <a:t>Long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4 байта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Большие целые числа (нет дробной части)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от -2 147 483 648 до +2 147 483 647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extLst>
                  <a:ext uri="{0D108BD9-81ED-4DB2-BD59-A6C34878D82A}">
                    <a16:rowId xmlns:a16="http://schemas.microsoft.com/office/drawing/2014/main" xmlns="" val="2743456584"/>
                  </a:ext>
                </a:extLst>
              </a:tr>
              <a:tr h="864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Single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4 байта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Число с плавающей точкой одинарной точности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от -3.4e38 до +3.4e38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extLst>
                  <a:ext uri="{0D108BD9-81ED-4DB2-BD59-A6C34878D82A}">
                    <a16:rowId xmlns:a16="http://schemas.microsoft.com/office/drawing/2014/main" xmlns="" val="3158720685"/>
                  </a:ext>
                </a:extLst>
              </a:tr>
              <a:tr h="864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Double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8 байт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>
                          <a:effectLst/>
                        </a:rPr>
                        <a:t>Число с плавающей точкой двойной точности</a:t>
                      </a:r>
                      <a:endParaRPr lang="x-non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от -1.8e308 до +1.8e308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48" marR="84248" marT="49145" marB="49145" anchor="ctr"/>
                </a:tc>
                <a:extLst>
                  <a:ext uri="{0D108BD9-81ED-4DB2-BD59-A6C34878D82A}">
                    <a16:rowId xmlns:a16="http://schemas.microsoft.com/office/drawing/2014/main" xmlns="" val="135560103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FE422F0-1608-7445-A124-4C5C9443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0700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012DBF79-F9DB-444C-94BF-0732D5075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83746"/>
              </p:ext>
            </p:extLst>
          </p:nvPr>
        </p:nvGraphicFramePr>
        <p:xfrm>
          <a:off x="1364693" y="341285"/>
          <a:ext cx="9297172" cy="6011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4075">
                  <a:extLst>
                    <a:ext uri="{9D8B030D-6E8A-4147-A177-3AD203B41FA5}">
                      <a16:colId xmlns:a16="http://schemas.microsoft.com/office/drawing/2014/main" xmlns="" val="712275986"/>
                    </a:ext>
                  </a:extLst>
                </a:gridCol>
                <a:gridCol w="2326878">
                  <a:extLst>
                    <a:ext uri="{9D8B030D-6E8A-4147-A177-3AD203B41FA5}">
                      <a16:colId xmlns:a16="http://schemas.microsoft.com/office/drawing/2014/main" xmlns="" val="3560968161"/>
                    </a:ext>
                  </a:extLst>
                </a:gridCol>
                <a:gridCol w="2197543">
                  <a:extLst>
                    <a:ext uri="{9D8B030D-6E8A-4147-A177-3AD203B41FA5}">
                      <a16:colId xmlns:a16="http://schemas.microsoft.com/office/drawing/2014/main" xmlns="" val="1908434262"/>
                    </a:ext>
                  </a:extLst>
                </a:gridCol>
                <a:gridCol w="2488676">
                  <a:extLst>
                    <a:ext uri="{9D8B030D-6E8A-4147-A177-3AD203B41FA5}">
                      <a16:colId xmlns:a16="http://schemas.microsoft.com/office/drawing/2014/main" xmlns="" val="1887790935"/>
                    </a:ext>
                  </a:extLst>
                </a:gridCol>
              </a:tblGrid>
              <a:tr h="10902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 err="1">
                          <a:effectLst/>
                        </a:rPr>
                        <a:t>Currency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8 байт</a:t>
                      </a:r>
                      <a:endParaRPr lang="x-none" sz="16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>
                    <a:solidFill>
                      <a:srgbClr val="E7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</a:rPr>
                        <a:t>Число с плавающей точкой, с фиксированным количеством десятичных разрядов</a:t>
                      </a:r>
                      <a:endParaRPr lang="x-none" sz="1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>
                    <a:solidFill>
                      <a:srgbClr val="E7EB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</a:rPr>
                        <a:t>от </a:t>
                      </a:r>
                      <a:r>
                        <a:rPr lang="ru-RU" sz="1100" b="0" dirty="0" smtClean="0">
                          <a:solidFill>
                            <a:schemeClr val="bg1"/>
                          </a:solidFill>
                          <a:effectLst/>
                        </a:rPr>
                        <a:t>-922</a:t>
                      </a: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</a:rPr>
                        <a:t> 337 203 685 </a:t>
                      </a:r>
                      <a:r>
                        <a:rPr lang="ru-RU" sz="1100" b="0" dirty="0" smtClean="0">
                          <a:solidFill>
                            <a:schemeClr val="bg1"/>
                          </a:solidFill>
                          <a:effectLst/>
                        </a:rPr>
                        <a:t>477.5808 </a:t>
                      </a: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</a:rPr>
                        <a:t>до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</a:rPr>
                        <a:t>+922 337 203 685 477.5807</a:t>
                      </a:r>
                      <a:endParaRPr lang="x-none" sz="1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>
                    <a:solidFill>
                      <a:srgbClr val="E7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3034403"/>
                  </a:ext>
                </a:extLst>
              </a:tr>
              <a:tr h="13227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 err="1">
                          <a:effectLst/>
                        </a:rPr>
                        <a:t>Date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8 байт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</a:rPr>
                        <a:t>Дата и время – данные типа </a:t>
                      </a:r>
                      <a:r>
                        <a:rPr lang="ru-RU" sz="1200" dirty="0" err="1">
                          <a:effectLst/>
                        </a:rPr>
                        <a:t>Date</a:t>
                      </a:r>
                      <a:r>
                        <a:rPr lang="ru-RU" sz="1200" dirty="0">
                          <a:effectLst/>
                        </a:rPr>
                        <a:t> представлены числом с плавающей точкой. Целая часть этого числа выражает дату, а дробная часть – время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от 1 Января 100 до 31 Декабря 9999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extLst>
                  <a:ext uri="{0D108BD9-81ED-4DB2-BD59-A6C34878D82A}">
                    <a16:rowId xmlns:a16="http://schemas.microsoft.com/office/drawing/2014/main" xmlns="" val="4050294697"/>
                  </a:ext>
                </a:extLst>
              </a:tr>
              <a:tr h="6254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 err="1">
                          <a:effectLst/>
                        </a:rPr>
                        <a:t>Object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4 байта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</a:rPr>
                        <a:t>Ссылка на объект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Любая ссылка на объект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extLst>
                  <a:ext uri="{0D108BD9-81ED-4DB2-BD59-A6C34878D82A}">
                    <a16:rowId xmlns:a16="http://schemas.microsoft.com/office/drawing/2014/main" xmlns="" val="2245905387"/>
                  </a:ext>
                </a:extLst>
              </a:tr>
              <a:tr h="13759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 err="1">
                          <a:effectLst/>
                        </a:rPr>
                        <a:t>String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изменяется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</a:rPr>
                        <a:t>Набор символов. Тип </a:t>
                      </a:r>
                      <a:r>
                        <a:rPr lang="ru-RU" sz="1200" dirty="0" err="1">
                          <a:effectLst/>
                        </a:rPr>
                        <a:t>String</a:t>
                      </a:r>
                      <a:r>
                        <a:rPr lang="ru-RU" sz="1200" dirty="0">
                          <a:effectLst/>
                        </a:rPr>
                        <a:t> может иметь фиксированную или изменяющуюся длину. Чаще используется с изменяющейся длиной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</a:rPr>
                        <a:t>Фиксированной длины – приблизительно до 65 500 символов. Переменной длины – приблизительно до 2 миллиардов символов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extLst>
                  <a:ext uri="{0D108BD9-81ED-4DB2-BD59-A6C34878D82A}">
                    <a16:rowId xmlns:a16="http://schemas.microsoft.com/office/drawing/2014/main" xmlns="" val="128263300"/>
                  </a:ext>
                </a:extLst>
              </a:tr>
              <a:tr h="15965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 err="1">
                          <a:effectLst/>
                        </a:rPr>
                        <a:t>Variant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изменяется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</a:rPr>
                        <a:t>Может содержать дату, число с плавающей точкой или строку символов. Этот тип используют в тех случаях, когда заранее не известно, какой именно тип данных будет введён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1600" dirty="0">
                          <a:effectLst/>
                        </a:rPr>
                        <a:t>Число – </a:t>
                      </a:r>
                      <a:r>
                        <a:rPr lang="ru-RU" sz="1600" dirty="0" err="1">
                          <a:effectLst/>
                        </a:rPr>
                        <a:t>Double</a:t>
                      </a:r>
                      <a:r>
                        <a:rPr lang="ru-RU" sz="1600" dirty="0">
                          <a:effectLst/>
                        </a:rPr>
                        <a:t>, строка – </a:t>
                      </a:r>
                      <a:r>
                        <a:rPr lang="ru-RU" sz="1600" dirty="0" err="1">
                          <a:effectLst/>
                        </a:rPr>
                        <a:t>String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65" marR="53565" marT="31246" marB="31246" anchor="ctr"/>
                </a:tc>
                <a:extLst>
                  <a:ext uri="{0D108BD9-81ED-4DB2-BD59-A6C34878D82A}">
                    <a16:rowId xmlns:a16="http://schemas.microsoft.com/office/drawing/2014/main" xmlns="" val="2211034631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E0789D-0D63-C349-AD8D-029A2C32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4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780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5B8867-E814-A342-836D-3BC413746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/>
              <a:t>Переменные и константы в </a:t>
            </a:r>
            <a:r>
              <a:rPr lang="en-US" b="1" dirty="0" err="1"/>
              <a:t>vba</a:t>
            </a:r>
            <a:endParaRPr lang="x-none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6AB41E-2802-FF4B-93B9-3A160F8BF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2324582"/>
            <a:ext cx="10707502" cy="39149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ru-RU" dirty="0"/>
              <a:t> Очевидно, что пользуясь приведённой выше таблицей и правильно выбирая тип данных, можно использовать память более экономно (например, </a:t>
            </a:r>
            <a:r>
              <a:rPr lang="ru-RU" dirty="0" smtClean="0"/>
              <a:t>выбрать тип данных</a:t>
            </a:r>
            <a:r>
              <a:rPr lang="ru-RU" dirty="0"/>
              <a:t> </a:t>
            </a:r>
            <a:r>
              <a:rPr lang="ru-RU" b="1" dirty="0" err="1"/>
              <a:t>Integer</a:t>
            </a:r>
            <a:r>
              <a:rPr lang="ru-RU" dirty="0"/>
              <a:t> вместо </a:t>
            </a:r>
            <a:r>
              <a:rPr lang="ru-RU" b="1" dirty="0" err="1"/>
              <a:t>Long</a:t>
            </a:r>
            <a:r>
              <a:rPr lang="ru-RU" dirty="0"/>
              <a:t> или </a:t>
            </a:r>
            <a:r>
              <a:rPr lang="ru-RU" b="1" dirty="0" err="1"/>
              <a:t>Single</a:t>
            </a:r>
            <a:r>
              <a:rPr lang="ru-RU" dirty="0"/>
              <a:t> вместо </a:t>
            </a:r>
            <a:r>
              <a:rPr lang="ru-RU" b="1" dirty="0" err="1"/>
              <a:t>Double</a:t>
            </a:r>
            <a:r>
              <a:rPr lang="ru-RU" dirty="0"/>
              <a:t>). Однако, используя более компактные типы данных, нужно внимательно следить за тем, чтобы в коде не было попыток уместить в них не соразмерно большие значения.</a:t>
            </a:r>
            <a:endParaRPr lang="x-none" dirty="0"/>
          </a:p>
          <a:p>
            <a:pPr marL="0" indent="0">
              <a:buNone/>
            </a:pPr>
            <a:endParaRPr lang="x-none" dirty="0"/>
          </a:p>
          <a:p>
            <a:endParaRPr lang="x-none" dirty="0"/>
          </a:p>
        </p:txBody>
      </p:sp>
      <p:sp>
        <p:nvSpPr>
          <p:cNvPr id="4" name="Teardrop 1">
            <a:extLst>
              <a:ext uri="{FF2B5EF4-FFF2-40B4-BE49-F238E27FC236}">
                <a16:creationId xmlns:a16="http://schemas.microsoft.com/office/drawing/2014/main" xmlns="" id="{593355B9-D4D6-954C-A696-E32E59DF3C8B}"/>
              </a:ext>
            </a:extLst>
          </p:cNvPr>
          <p:cNvSpPr/>
          <p:nvPr/>
        </p:nvSpPr>
        <p:spPr>
          <a:xfrm rot="18805991">
            <a:off x="1109332" y="2202815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34381F5-57AD-C044-B888-6725E866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678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0CF889-D3C3-9D48-B6BA-ACE15864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418" y="744948"/>
            <a:ext cx="9905998" cy="1478570"/>
          </a:xfrm>
        </p:spPr>
        <p:txBody>
          <a:bodyPr/>
          <a:lstStyle/>
          <a:p>
            <a:pPr algn="ctr"/>
            <a:r>
              <a:rPr lang="ru-RU" b="1" dirty="0"/>
              <a:t>Объявление переменных и констант</a:t>
            </a:r>
            <a:r>
              <a:rPr lang="x-none" b="1" dirty="0"/>
              <a:t/>
            </a:r>
            <a:br>
              <a:rPr lang="x-none" b="1" dirty="0"/>
            </a:br>
            <a:endParaRPr lang="x-none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FF7CC0F-5C5D-934E-8941-F9CA477CA3AA}"/>
              </a:ext>
            </a:extLst>
          </p:cNvPr>
          <p:cNvSpPr/>
          <p:nvPr/>
        </p:nvSpPr>
        <p:spPr>
          <a:xfrm>
            <a:off x="1563203" y="1786275"/>
            <a:ext cx="931025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Говоря о переменных в VBA, стоит упомянуть ещё один очень важный момент. Если мы объявляем переменную, но не присваиваем ей какое-либо значение, то она инициализируется значением по умолчанию:</a:t>
            </a:r>
          </a:p>
          <a:p>
            <a:endParaRPr lang="ru-RU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Oval 2">
            <a:extLst>
              <a:ext uri="{FF2B5EF4-FFF2-40B4-BE49-F238E27FC236}">
                <a16:creationId xmlns:a16="http://schemas.microsoft.com/office/drawing/2014/main" xmlns="" id="{E246471B-ACA0-604C-83B7-C5727C549597}"/>
              </a:ext>
            </a:extLst>
          </p:cNvPr>
          <p:cNvSpPr/>
          <p:nvPr/>
        </p:nvSpPr>
        <p:spPr>
          <a:xfrm>
            <a:off x="6397838" y="3591465"/>
            <a:ext cx="630965" cy="630965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xmlns="" id="{6BB888CA-FC70-9D49-972D-4D01FC8B6ABC}"/>
              </a:ext>
            </a:extLst>
          </p:cNvPr>
          <p:cNvSpPr/>
          <p:nvPr/>
        </p:nvSpPr>
        <p:spPr>
          <a:xfrm>
            <a:off x="2986364" y="3591465"/>
            <a:ext cx="630965" cy="630965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458FE251-F6A5-404A-A9BF-B5B3C86A4675}"/>
              </a:ext>
            </a:extLst>
          </p:cNvPr>
          <p:cNvGrpSpPr/>
          <p:nvPr/>
        </p:nvGrpSpPr>
        <p:grpSpPr>
          <a:xfrm>
            <a:off x="3657934" y="3466723"/>
            <a:ext cx="2412029" cy="880448"/>
            <a:chOff x="3131840" y="2174089"/>
            <a:chExt cx="3096344" cy="88044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BD6C039A-E6B8-B94D-A04F-383999762999}"/>
                </a:ext>
              </a:extLst>
            </p:cNvPr>
            <p:cNvSpPr txBox="1"/>
            <p:nvPr/>
          </p:nvSpPr>
          <p:spPr>
            <a:xfrm>
              <a:off x="3131840" y="2174089"/>
              <a:ext cx="30963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Текстовые</a:t>
              </a:r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строки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87E98ADC-DCD6-C843-81D3-B87C58EFF762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Инициализируются пустыми строками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xmlns="" id="{3DDB14F1-E3FD-3A4F-B2C3-E5E35C3BB194}"/>
              </a:ext>
            </a:extLst>
          </p:cNvPr>
          <p:cNvGrpSpPr/>
          <p:nvPr/>
        </p:nvGrpSpPr>
        <p:grpSpPr>
          <a:xfrm>
            <a:off x="7096893" y="3591465"/>
            <a:ext cx="2412029" cy="708581"/>
            <a:chOff x="3131840" y="2174089"/>
            <a:chExt cx="3096344" cy="70858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BD6814A7-A1D9-254E-835A-77DBAD58A3BF}"/>
                </a:ext>
              </a:extLst>
            </p:cNvPr>
            <p:cNvSpPr txBox="1"/>
            <p:nvPr/>
          </p:nvSpPr>
          <p:spPr>
            <a:xfrm>
              <a:off x="3131840" y="2174089"/>
              <a:ext cx="30963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Переменные</a:t>
              </a:r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Boolean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1742E852-9DC6-6D46-A6EC-54478232EDB4}"/>
                </a:ext>
              </a:extLst>
            </p:cNvPr>
            <p:cNvSpPr txBox="1"/>
            <p:nvPr/>
          </p:nvSpPr>
          <p:spPr>
            <a:xfrm>
              <a:off x="3131840" y="2544116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False</a:t>
              </a:r>
            </a:p>
          </p:txBody>
        </p:sp>
      </p:grpSp>
      <p:sp>
        <p:nvSpPr>
          <p:cNvPr id="12" name="Oval 10">
            <a:extLst>
              <a:ext uri="{FF2B5EF4-FFF2-40B4-BE49-F238E27FC236}">
                <a16:creationId xmlns:a16="http://schemas.microsoft.com/office/drawing/2014/main" xmlns="" id="{408CC836-846E-6E4E-98BB-073397BE91D2}"/>
              </a:ext>
            </a:extLst>
          </p:cNvPr>
          <p:cNvSpPr/>
          <p:nvPr/>
        </p:nvSpPr>
        <p:spPr>
          <a:xfrm>
            <a:off x="6410957" y="4733221"/>
            <a:ext cx="630965" cy="615259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xmlns="" id="{B2AD9C00-98B3-AA4B-A3A5-498DD3FC2953}"/>
              </a:ext>
            </a:extLst>
          </p:cNvPr>
          <p:cNvSpPr/>
          <p:nvPr/>
        </p:nvSpPr>
        <p:spPr>
          <a:xfrm>
            <a:off x="2975854" y="4733221"/>
            <a:ext cx="630965" cy="630965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grpSp>
        <p:nvGrpSpPr>
          <p:cNvPr id="14" name="Group 12">
            <a:extLst>
              <a:ext uri="{FF2B5EF4-FFF2-40B4-BE49-F238E27FC236}">
                <a16:creationId xmlns:a16="http://schemas.microsoft.com/office/drawing/2014/main" xmlns="" id="{726B9D03-FE4C-A543-99BD-C6B5DD40D21A}"/>
              </a:ext>
            </a:extLst>
          </p:cNvPr>
          <p:cNvGrpSpPr/>
          <p:nvPr/>
        </p:nvGrpSpPr>
        <p:grpSpPr>
          <a:xfrm>
            <a:off x="3657934" y="4730042"/>
            <a:ext cx="2412029" cy="621615"/>
            <a:chOff x="3131840" y="2186701"/>
            <a:chExt cx="3096344" cy="62161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FAD53553-7D5B-024C-A1B1-041E78D420EA}"/>
                </a:ext>
              </a:extLst>
            </p:cNvPr>
            <p:cNvSpPr txBox="1"/>
            <p:nvPr/>
          </p:nvSpPr>
          <p:spPr>
            <a:xfrm>
              <a:off x="3131840" y="2186701"/>
              <a:ext cx="30963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Числа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3E1A114F-ED7E-FF4D-B893-AA9AECD3ACDC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Значение</a:t>
              </a:r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ноль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xmlns="" id="{93F8A90B-72C6-B645-9269-C14B4E652040}"/>
              </a:ext>
            </a:extLst>
          </p:cNvPr>
          <p:cNvGrpSpPr/>
          <p:nvPr/>
        </p:nvGrpSpPr>
        <p:grpSpPr>
          <a:xfrm>
            <a:off x="7096894" y="4710506"/>
            <a:ext cx="2412029" cy="634227"/>
            <a:chOff x="3131840" y="2174089"/>
            <a:chExt cx="3096344" cy="63422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531C3082-5C7B-1545-917D-A0C567C81C37}"/>
                </a:ext>
              </a:extLst>
            </p:cNvPr>
            <p:cNvSpPr txBox="1"/>
            <p:nvPr/>
          </p:nvSpPr>
          <p:spPr>
            <a:xfrm>
              <a:off x="3131840" y="2174089"/>
              <a:ext cx="30963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Даты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89654EAC-D9C9-2344-BE0B-A55AA5659528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30 декабря 1899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" name="Rounded Rectangle 1">
            <a:extLst>
              <a:ext uri="{FF2B5EF4-FFF2-40B4-BE49-F238E27FC236}">
                <a16:creationId xmlns:a16="http://schemas.microsoft.com/office/drawing/2014/main" xmlns="" id="{53FDEC48-3F9E-B148-895F-B49F8BBF24FC}"/>
              </a:ext>
            </a:extLst>
          </p:cNvPr>
          <p:cNvSpPr>
            <a:spLocks noChangeAspect="1"/>
          </p:cNvSpPr>
          <p:nvPr/>
        </p:nvSpPr>
        <p:spPr>
          <a:xfrm>
            <a:off x="6567273" y="3729111"/>
            <a:ext cx="276202" cy="323215"/>
          </a:xfrm>
          <a:custGeom>
            <a:avLst/>
            <a:gdLst/>
            <a:ahLst/>
            <a:cxnLst/>
            <a:rect l="l" t="t" r="r" b="b"/>
            <a:pathLst>
              <a:path w="3384376" h="3960440">
                <a:moveTo>
                  <a:pt x="972100" y="3268048"/>
                </a:moveTo>
                <a:cubicBezTo>
                  <a:pt x="932335" y="3268048"/>
                  <a:pt x="900100" y="3300283"/>
                  <a:pt x="900100" y="3340048"/>
                </a:cubicBezTo>
                <a:cubicBezTo>
                  <a:pt x="900100" y="3379813"/>
                  <a:pt x="932335" y="3412048"/>
                  <a:pt x="972100" y="3412048"/>
                </a:cubicBezTo>
                <a:lnTo>
                  <a:pt x="2412276" y="3412048"/>
                </a:lnTo>
                <a:cubicBezTo>
                  <a:pt x="2452041" y="3412048"/>
                  <a:pt x="2484276" y="3379813"/>
                  <a:pt x="2484276" y="3340048"/>
                </a:cubicBezTo>
                <a:cubicBezTo>
                  <a:pt x="2484276" y="3300283"/>
                  <a:pt x="2452041" y="3268048"/>
                  <a:pt x="2412276" y="3268048"/>
                </a:cubicBezTo>
                <a:close/>
                <a:moveTo>
                  <a:pt x="972100" y="2907043"/>
                </a:moveTo>
                <a:cubicBezTo>
                  <a:pt x="932335" y="2907043"/>
                  <a:pt x="900100" y="2939278"/>
                  <a:pt x="900100" y="2979043"/>
                </a:cubicBezTo>
                <a:cubicBezTo>
                  <a:pt x="900100" y="3018808"/>
                  <a:pt x="932335" y="3051043"/>
                  <a:pt x="972100" y="3051043"/>
                </a:cubicBezTo>
                <a:lnTo>
                  <a:pt x="2412276" y="3051043"/>
                </a:lnTo>
                <a:cubicBezTo>
                  <a:pt x="2452041" y="3051043"/>
                  <a:pt x="2484276" y="3018808"/>
                  <a:pt x="2484276" y="2979043"/>
                </a:cubicBezTo>
                <a:cubicBezTo>
                  <a:pt x="2484276" y="2939278"/>
                  <a:pt x="2452041" y="2907043"/>
                  <a:pt x="2412276" y="2907043"/>
                </a:cubicBezTo>
                <a:close/>
                <a:moveTo>
                  <a:pt x="972100" y="2546038"/>
                </a:moveTo>
                <a:cubicBezTo>
                  <a:pt x="932335" y="2546038"/>
                  <a:pt x="900100" y="2578273"/>
                  <a:pt x="900100" y="2618038"/>
                </a:cubicBezTo>
                <a:cubicBezTo>
                  <a:pt x="900100" y="2657803"/>
                  <a:pt x="932335" y="2690038"/>
                  <a:pt x="972100" y="2690038"/>
                </a:cubicBezTo>
                <a:lnTo>
                  <a:pt x="2412276" y="2690038"/>
                </a:lnTo>
                <a:cubicBezTo>
                  <a:pt x="2452041" y="2690038"/>
                  <a:pt x="2484276" y="2657803"/>
                  <a:pt x="2484276" y="2618038"/>
                </a:cubicBezTo>
                <a:cubicBezTo>
                  <a:pt x="2484276" y="2578273"/>
                  <a:pt x="2452041" y="2546038"/>
                  <a:pt x="2412276" y="2546038"/>
                </a:cubicBezTo>
                <a:close/>
                <a:moveTo>
                  <a:pt x="972100" y="2185033"/>
                </a:moveTo>
                <a:cubicBezTo>
                  <a:pt x="932335" y="2185033"/>
                  <a:pt x="900100" y="2217268"/>
                  <a:pt x="900100" y="2257033"/>
                </a:cubicBezTo>
                <a:cubicBezTo>
                  <a:pt x="900100" y="2296798"/>
                  <a:pt x="932335" y="2329033"/>
                  <a:pt x="972100" y="2329033"/>
                </a:cubicBezTo>
                <a:lnTo>
                  <a:pt x="2412276" y="2329033"/>
                </a:lnTo>
                <a:cubicBezTo>
                  <a:pt x="2452041" y="2329033"/>
                  <a:pt x="2484276" y="2296798"/>
                  <a:pt x="2484276" y="2257033"/>
                </a:cubicBezTo>
                <a:cubicBezTo>
                  <a:pt x="2484276" y="2217268"/>
                  <a:pt x="2452041" y="2185033"/>
                  <a:pt x="2412276" y="2185033"/>
                </a:cubicBezTo>
                <a:close/>
                <a:moveTo>
                  <a:pt x="841537" y="1954564"/>
                </a:moveTo>
                <a:lnTo>
                  <a:pt x="2516747" y="1954564"/>
                </a:lnTo>
                <a:cubicBezTo>
                  <a:pt x="2669197" y="1954564"/>
                  <a:pt x="2792783" y="2078150"/>
                  <a:pt x="2792783" y="2230600"/>
                </a:cubicBezTo>
                <a:lnTo>
                  <a:pt x="2792783" y="3334712"/>
                </a:lnTo>
                <a:cubicBezTo>
                  <a:pt x="2792783" y="3487162"/>
                  <a:pt x="2669197" y="3610748"/>
                  <a:pt x="2516747" y="3610748"/>
                </a:cubicBezTo>
                <a:lnTo>
                  <a:pt x="841537" y="3610748"/>
                </a:lnTo>
                <a:cubicBezTo>
                  <a:pt x="689087" y="3610748"/>
                  <a:pt x="565501" y="3487162"/>
                  <a:pt x="565501" y="3334712"/>
                </a:cubicBezTo>
                <a:lnTo>
                  <a:pt x="565501" y="2230600"/>
                </a:lnTo>
                <a:cubicBezTo>
                  <a:pt x="565501" y="2078150"/>
                  <a:pt x="689087" y="1954564"/>
                  <a:pt x="841537" y="1954564"/>
                </a:cubicBezTo>
                <a:close/>
                <a:moveTo>
                  <a:pt x="744890" y="1859015"/>
                </a:moveTo>
                <a:cubicBezTo>
                  <a:pt x="574849" y="1859015"/>
                  <a:pt x="437004" y="1996860"/>
                  <a:pt x="437004" y="2166901"/>
                </a:cubicBezTo>
                <a:lnTo>
                  <a:pt x="437004" y="3398411"/>
                </a:lnTo>
                <a:cubicBezTo>
                  <a:pt x="437004" y="3568452"/>
                  <a:pt x="574849" y="3706297"/>
                  <a:pt x="744890" y="3706297"/>
                </a:cubicBezTo>
                <a:lnTo>
                  <a:pt x="2613394" y="3706297"/>
                </a:lnTo>
                <a:cubicBezTo>
                  <a:pt x="2783435" y="3706297"/>
                  <a:pt x="2921280" y="3568452"/>
                  <a:pt x="2921280" y="3398411"/>
                </a:cubicBezTo>
                <a:lnTo>
                  <a:pt x="2921280" y="2166901"/>
                </a:lnTo>
                <a:cubicBezTo>
                  <a:pt x="2921280" y="1996860"/>
                  <a:pt x="2783435" y="1859015"/>
                  <a:pt x="2613394" y="1859015"/>
                </a:cubicBezTo>
                <a:close/>
                <a:moveTo>
                  <a:pt x="469580" y="563704"/>
                </a:moveTo>
                <a:lnTo>
                  <a:pt x="469580" y="1047740"/>
                </a:lnTo>
                <a:lnTo>
                  <a:pt x="685604" y="1047740"/>
                </a:lnTo>
                <a:lnTo>
                  <a:pt x="685604" y="563704"/>
                </a:lnTo>
                <a:close/>
                <a:moveTo>
                  <a:pt x="2989860" y="347680"/>
                </a:moveTo>
                <a:lnTo>
                  <a:pt x="2989860" y="831716"/>
                </a:lnTo>
                <a:lnTo>
                  <a:pt x="3205884" y="831716"/>
                </a:lnTo>
                <a:lnTo>
                  <a:pt x="3205884" y="347680"/>
                </a:lnTo>
                <a:close/>
                <a:moveTo>
                  <a:pt x="2709828" y="347680"/>
                </a:moveTo>
                <a:lnTo>
                  <a:pt x="2709828" y="831716"/>
                </a:lnTo>
                <a:lnTo>
                  <a:pt x="2925852" y="831716"/>
                </a:lnTo>
                <a:lnTo>
                  <a:pt x="2925852" y="347680"/>
                </a:lnTo>
                <a:close/>
                <a:moveTo>
                  <a:pt x="2149766" y="347680"/>
                </a:moveTo>
                <a:lnTo>
                  <a:pt x="2149766" y="831716"/>
                </a:lnTo>
                <a:lnTo>
                  <a:pt x="2365790" y="831716"/>
                </a:lnTo>
                <a:lnTo>
                  <a:pt x="2365790" y="347680"/>
                </a:lnTo>
                <a:close/>
                <a:moveTo>
                  <a:pt x="1309673" y="347680"/>
                </a:moveTo>
                <a:lnTo>
                  <a:pt x="1309673" y="831716"/>
                </a:lnTo>
                <a:lnTo>
                  <a:pt x="1525697" y="831716"/>
                </a:lnTo>
                <a:lnTo>
                  <a:pt x="1525697" y="347680"/>
                </a:lnTo>
                <a:close/>
                <a:moveTo>
                  <a:pt x="749611" y="347680"/>
                </a:moveTo>
                <a:lnTo>
                  <a:pt x="749611" y="831716"/>
                </a:lnTo>
                <a:lnTo>
                  <a:pt x="965635" y="831716"/>
                </a:lnTo>
                <a:lnTo>
                  <a:pt x="965635" y="347680"/>
                </a:lnTo>
                <a:close/>
                <a:moveTo>
                  <a:pt x="2429797" y="183644"/>
                </a:moveTo>
                <a:lnTo>
                  <a:pt x="2429797" y="831716"/>
                </a:lnTo>
                <a:lnTo>
                  <a:pt x="2645821" y="831716"/>
                </a:lnTo>
                <a:lnTo>
                  <a:pt x="2645821" y="183644"/>
                </a:lnTo>
                <a:close/>
                <a:moveTo>
                  <a:pt x="1869735" y="183644"/>
                </a:moveTo>
                <a:lnTo>
                  <a:pt x="1869735" y="831716"/>
                </a:lnTo>
                <a:lnTo>
                  <a:pt x="2085759" y="831716"/>
                </a:lnTo>
                <a:lnTo>
                  <a:pt x="2085759" y="183644"/>
                </a:lnTo>
                <a:close/>
                <a:moveTo>
                  <a:pt x="1589704" y="183644"/>
                </a:moveTo>
                <a:lnTo>
                  <a:pt x="1589704" y="831716"/>
                </a:lnTo>
                <a:lnTo>
                  <a:pt x="1805728" y="831716"/>
                </a:lnTo>
                <a:lnTo>
                  <a:pt x="1805728" y="183644"/>
                </a:lnTo>
                <a:close/>
                <a:moveTo>
                  <a:pt x="1029642" y="183644"/>
                </a:moveTo>
                <a:lnTo>
                  <a:pt x="1029642" y="831716"/>
                </a:lnTo>
                <a:lnTo>
                  <a:pt x="1245666" y="831716"/>
                </a:lnTo>
                <a:lnTo>
                  <a:pt x="1245666" y="183644"/>
                </a:lnTo>
                <a:close/>
                <a:moveTo>
                  <a:pt x="833415" y="0"/>
                </a:moveTo>
                <a:lnTo>
                  <a:pt x="3201315" y="0"/>
                </a:lnTo>
                <a:cubicBezTo>
                  <a:pt x="3302417" y="0"/>
                  <a:pt x="3384376" y="81959"/>
                  <a:pt x="3384376" y="183061"/>
                </a:cubicBezTo>
                <a:lnTo>
                  <a:pt x="3384376" y="1119748"/>
                </a:lnTo>
                <a:lnTo>
                  <a:pt x="3190996" y="1119748"/>
                </a:lnTo>
                <a:lnTo>
                  <a:pt x="3190996" y="1664196"/>
                </a:lnTo>
                <a:lnTo>
                  <a:pt x="3384376" y="1664196"/>
                </a:lnTo>
                <a:lnTo>
                  <a:pt x="3384376" y="3777379"/>
                </a:lnTo>
                <a:cubicBezTo>
                  <a:pt x="3384376" y="3878481"/>
                  <a:pt x="3302417" y="3960440"/>
                  <a:pt x="3201315" y="3960440"/>
                </a:cubicBezTo>
                <a:lnTo>
                  <a:pt x="183061" y="3960440"/>
                </a:lnTo>
                <a:cubicBezTo>
                  <a:pt x="81959" y="3960440"/>
                  <a:pt x="0" y="3878481"/>
                  <a:pt x="0" y="3777379"/>
                </a:cubicBezTo>
                <a:lnTo>
                  <a:pt x="0" y="1477908"/>
                </a:lnTo>
                <a:lnTo>
                  <a:pt x="130324" y="1477908"/>
                </a:lnTo>
                <a:lnTo>
                  <a:pt x="130324" y="1189876"/>
                </a:lnTo>
                <a:lnTo>
                  <a:pt x="0" y="1189876"/>
                </a:lnTo>
                <a:lnTo>
                  <a:pt x="0" y="833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xmlns="" id="{1DE80058-E663-7045-B01C-1DB7EE99EF2D}"/>
              </a:ext>
            </a:extLst>
          </p:cNvPr>
          <p:cNvSpPr/>
          <p:nvPr/>
        </p:nvSpPr>
        <p:spPr>
          <a:xfrm>
            <a:off x="6573678" y="4881822"/>
            <a:ext cx="299567" cy="291597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8" name="Rounded Rectangle 32">
            <a:extLst>
              <a:ext uri="{FF2B5EF4-FFF2-40B4-BE49-F238E27FC236}">
                <a16:creationId xmlns:a16="http://schemas.microsoft.com/office/drawing/2014/main" xmlns="" id="{7DABD77C-8DEE-974C-9587-9EC1F58AB3FC}"/>
              </a:ext>
            </a:extLst>
          </p:cNvPr>
          <p:cNvSpPr/>
          <p:nvPr/>
        </p:nvSpPr>
        <p:spPr>
          <a:xfrm>
            <a:off x="3110195" y="4908071"/>
            <a:ext cx="351773" cy="2993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9" name="Diamond 5">
            <a:extLst>
              <a:ext uri="{FF2B5EF4-FFF2-40B4-BE49-F238E27FC236}">
                <a16:creationId xmlns:a16="http://schemas.microsoft.com/office/drawing/2014/main" xmlns="" id="{EFAB55A8-3BD5-544A-9901-A2862719776F}"/>
              </a:ext>
            </a:extLst>
          </p:cNvPr>
          <p:cNvSpPr/>
          <p:nvPr/>
        </p:nvSpPr>
        <p:spPr>
          <a:xfrm>
            <a:off x="3149390" y="3704903"/>
            <a:ext cx="323088" cy="363208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" name="Номер слайда 29">
            <a:extLst>
              <a:ext uri="{FF2B5EF4-FFF2-40B4-BE49-F238E27FC236}">
                <a16:creationId xmlns:a16="http://schemas.microsoft.com/office/drawing/2014/main" xmlns="" id="{8A2BFA66-1E8C-294A-8052-77D612A2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80654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33F3E9-884C-0A4E-BA43-9BA16267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AA49C06-E862-EC42-B008-BE42A9A58642}"/>
              </a:ext>
            </a:extLst>
          </p:cNvPr>
          <p:cNvSpPr/>
          <p:nvPr/>
        </p:nvSpPr>
        <p:spPr>
          <a:xfrm>
            <a:off x="1035710" y="1637366"/>
            <a:ext cx="10460096" cy="3249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75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Прежде чем использовать переменную или константу, её нужно объявить. Для этого в макрос добавляют вот такую простую строку кода:</a:t>
            </a:r>
          </a:p>
          <a:p>
            <a:pPr>
              <a:spcAft>
                <a:spcPts val="1875"/>
              </a:spcAft>
            </a:pPr>
            <a:r>
              <a:rPr lang="ru-RU" altLang="x-none" b="1" dirty="0" err="1">
                <a:solidFill>
                  <a:schemeClr val="tx1">
                    <a:lumMod val="95000"/>
                  </a:schemeClr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Dim</a:t>
            </a:r>
            <a:r>
              <a:rPr lang="ru-RU" altLang="x-none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ru-RU" altLang="x-none" i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Имя_Переменной</a:t>
            </a:r>
            <a:r>
              <a:rPr lang="ru-RU" altLang="x-none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ru-RU" altLang="x-none" b="1" dirty="0" err="1">
                <a:solidFill>
                  <a:schemeClr val="tx1">
                    <a:lumMod val="95000"/>
                  </a:schemeClr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As</a:t>
            </a:r>
            <a:r>
              <a:rPr lang="ru-RU" altLang="x-none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ru-RU" altLang="x-none" i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Тип_Данных</a:t>
            </a:r>
            <a:endParaRPr lang="ru-RU" altLang="x-none" sz="3200" dirty="0">
              <a:latin typeface="Arial" panose="020B0604020202020204" pitchFamily="34" charset="0"/>
            </a:endParaRPr>
          </a:p>
          <a:p>
            <a:pPr>
              <a:spcAft>
                <a:spcPts val="1875"/>
              </a:spcAf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875"/>
              </a:spcAf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875"/>
              </a:spcAf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875"/>
              </a:spcAf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5E3FF07-8D32-7D48-B143-C70C1F451AFE}"/>
              </a:ext>
            </a:extLst>
          </p:cNvPr>
          <p:cNvSpPr txBox="1">
            <a:spLocks/>
          </p:cNvSpPr>
          <p:nvPr/>
        </p:nvSpPr>
        <p:spPr>
          <a:xfrm>
            <a:off x="1589808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Объявление переменных и констант</a:t>
            </a:r>
            <a:r>
              <a:rPr lang="x-none" b="1" dirty="0"/>
              <a:t/>
            </a:r>
            <a:br>
              <a:rPr lang="x-none" b="1" dirty="0"/>
            </a:br>
            <a:endParaRPr lang="x-none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12829547-FC8B-1343-8B49-E3376D02A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319" y="5055405"/>
            <a:ext cx="2144073" cy="1203447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39B4393-120A-CE42-A652-12AD1513F756}"/>
              </a:ext>
            </a:extLst>
          </p:cNvPr>
          <p:cNvSpPr/>
          <p:nvPr/>
        </p:nvSpPr>
        <p:spPr>
          <a:xfrm>
            <a:off x="1035711" y="3115936"/>
            <a:ext cx="48774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75"/>
              </a:spcAft>
            </a:pPr>
            <a:r>
              <a:rPr lang="ru-RU" sz="1600" dirty="0"/>
              <a:t>В показанной выше строке кода </a:t>
            </a:r>
            <a:r>
              <a:rPr lang="ru-RU" sz="1600" i="1" dirty="0" err="1"/>
              <a:t>Имя_Переменной</a:t>
            </a:r>
            <a:r>
              <a:rPr lang="ru-RU" sz="1600" dirty="0"/>
              <a:t> – это имя переменной, которая будет использована в коде, а </a:t>
            </a:r>
            <a:r>
              <a:rPr lang="ru-RU" sz="1600" i="1" dirty="0" err="1"/>
              <a:t>Тип_Данных</a:t>
            </a:r>
            <a:r>
              <a:rPr lang="ru-RU" sz="1600" dirty="0"/>
              <a:t> – это один из типов данных из таблицы, приведённой чуть ранее. Пример введения </a:t>
            </a:r>
            <a:r>
              <a:rPr lang="ru-RU" sz="1600" dirty="0" err="1"/>
              <a:t>пременных</a:t>
            </a:r>
            <a:r>
              <a:rPr lang="en-US" sz="1600" dirty="0"/>
              <a:t>:</a:t>
            </a:r>
            <a:endParaRPr lang="x-none" sz="16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24668E7-E851-FB49-B30A-A322BC005DB5}"/>
              </a:ext>
            </a:extLst>
          </p:cNvPr>
          <p:cNvSpPr/>
          <p:nvPr/>
        </p:nvSpPr>
        <p:spPr>
          <a:xfrm>
            <a:off x="6158425" y="3115936"/>
            <a:ext cx="53373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75"/>
              </a:spcAft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ea typeface="Times New Roman" panose="02020603050405020304" pitchFamily="18" charset="0"/>
              </a:rPr>
              <a:t>Аналогично объявляются константы, но при объявлении констант обязательно сразу указывается их значение. Например, вот так:</a:t>
            </a:r>
            <a:endParaRPr lang="x-none" dirty="0">
              <a:solidFill>
                <a:schemeClr val="tx1">
                  <a:lumMod val="95000"/>
                </a:schemeClr>
              </a:solidFill>
              <a:ea typeface="Times New Roman" panose="02020603050405020304" pitchFamily="18" charset="0"/>
            </a:endParaRP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xmlns="" id="{FC77D158-EBF2-F949-B5AB-B9033629D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958" y="5055405"/>
            <a:ext cx="2743698" cy="1164706"/>
          </a:xfrm>
          <a:prstGeom prst="rect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3">
            <a:extLst>
              <a:ext uri="{FF2B5EF4-FFF2-40B4-BE49-F238E27FC236}">
                <a16:creationId xmlns:a16="http://schemas.microsoft.com/office/drawing/2014/main" xmlns="" id="{0F6D62FB-4722-974A-8EE1-457140C9B4B1}"/>
              </a:ext>
            </a:extLst>
          </p:cNvPr>
          <p:cNvCxnSpPr>
            <a:cxnSpLocks/>
          </p:cNvCxnSpPr>
          <p:nvPr/>
        </p:nvCxnSpPr>
        <p:spPr>
          <a:xfrm>
            <a:off x="6035771" y="3143527"/>
            <a:ext cx="1" cy="3314039"/>
          </a:xfrm>
          <a:prstGeom prst="straightConnector1">
            <a:avLst/>
          </a:prstGeom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Номер слайда 16">
            <a:extLst>
              <a:ext uri="{FF2B5EF4-FFF2-40B4-BE49-F238E27FC236}">
                <a16:creationId xmlns:a16="http://schemas.microsoft.com/office/drawing/2014/main" xmlns="" id="{FDA81865-AED8-AA4C-AA92-359E2884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474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120217D-8FE7-7A45-9494-49C6F693C867}"/>
              </a:ext>
            </a:extLst>
          </p:cNvPr>
          <p:cNvSpPr txBox="1">
            <a:spLocks/>
          </p:cNvSpPr>
          <p:nvPr/>
        </p:nvSpPr>
        <p:spPr>
          <a:xfrm>
            <a:off x="1264249" y="289963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/>
              <a:t>Объявление переменных и констант</a:t>
            </a:r>
            <a:r>
              <a:rPr lang="x-none" b="1" dirty="0"/>
              <a:t/>
            </a:r>
            <a:br>
              <a:rPr lang="x-none" b="1" dirty="0"/>
            </a:br>
            <a:endParaRPr lang="x-none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A8B76E9-92F7-194D-8A37-FEE24C0B9AC7}"/>
              </a:ext>
            </a:extLst>
          </p:cNvPr>
          <p:cNvSpPr/>
          <p:nvPr/>
        </p:nvSpPr>
        <p:spPr>
          <a:xfrm>
            <a:off x="1009944" y="1091935"/>
            <a:ext cx="990599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ru-RU" sz="1400" dirty="0">
                <a:solidFill>
                  <a:schemeClr val="tx1">
                    <a:lumMod val="95000"/>
                  </a:schemeClr>
                </a:solidFill>
                <a:ea typeface="Times New Roman" panose="02020603050405020304" pitchFamily="18" charset="0"/>
              </a:rPr>
              <a:t>Объявлять переменные в </a:t>
            </a:r>
            <a:r>
              <a:rPr lang="ru-RU" sz="1400" dirty="0" err="1">
                <a:solidFill>
                  <a:schemeClr val="tx1">
                    <a:lumMod val="95000"/>
                  </a:schemeClr>
                </a:solidFill>
                <a:ea typeface="Times New Roman" panose="02020603050405020304" pitchFamily="18" charset="0"/>
              </a:rPr>
              <a:t>Excel</a:t>
            </a:r>
            <a:r>
              <a:rPr lang="ru-RU" sz="1400" dirty="0">
                <a:solidFill>
                  <a:schemeClr val="tx1">
                    <a:lumMod val="95000"/>
                  </a:schemeClr>
                </a:solidFill>
                <a:ea typeface="Times New Roman" panose="02020603050405020304" pitchFamily="18" charset="0"/>
              </a:rPr>
              <a:t> не обязательно. По умолчанию все введённые, но не объявленные переменные в </a:t>
            </a:r>
            <a:r>
              <a:rPr lang="ru-RU" sz="1400" dirty="0" err="1">
                <a:solidFill>
                  <a:schemeClr val="tx1">
                    <a:lumMod val="95000"/>
                  </a:schemeClr>
                </a:solidFill>
                <a:ea typeface="Times New Roman" panose="02020603050405020304" pitchFamily="18" charset="0"/>
              </a:rPr>
              <a:t>Excel</a:t>
            </a:r>
            <a:r>
              <a:rPr lang="ru-RU" sz="1400" dirty="0">
                <a:solidFill>
                  <a:schemeClr val="tx1">
                    <a:lumMod val="95000"/>
                  </a:schemeClr>
                </a:solidFill>
                <a:ea typeface="Times New Roman" panose="02020603050405020304" pitchFamily="18" charset="0"/>
              </a:rPr>
              <a:t> будут иметь тип </a:t>
            </a:r>
            <a:r>
              <a:rPr lang="ru-RU" sz="1400" b="1" dirty="0" err="1">
                <a:solidFill>
                  <a:schemeClr val="tx1">
                    <a:lumMod val="95000"/>
                  </a:schemeClr>
                </a:solidFill>
                <a:ea typeface="Times New Roman" panose="02020603050405020304" pitchFamily="18" charset="0"/>
              </a:rPr>
              <a:t>Variant</a:t>
            </a:r>
            <a:r>
              <a:rPr lang="ru-RU" sz="1400" dirty="0">
                <a:solidFill>
                  <a:schemeClr val="tx1">
                    <a:lumMod val="95000"/>
                  </a:schemeClr>
                </a:solidFill>
                <a:ea typeface="Times New Roman" panose="02020603050405020304" pitchFamily="18" charset="0"/>
              </a:rPr>
              <a:t> и смогут принять как числовое, так и текстовое значение.</a:t>
            </a:r>
            <a:r>
              <a:rPr lang="en-US" sz="1400" dirty="0">
                <a:solidFill>
                  <a:schemeClr val="tx1">
                    <a:lumMod val="9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1400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ru-RU" sz="1400" dirty="0"/>
              <a:t>Таким образом, программист в любой момент сможет использовать новую переменную (даже если она не была объявлена), и </a:t>
            </a:r>
            <a:r>
              <a:rPr lang="ru-RU" sz="1400" dirty="0" err="1"/>
              <a:t>Excel</a:t>
            </a:r>
            <a:r>
              <a:rPr lang="ru-RU" sz="1400" dirty="0"/>
              <a:t> будет рассматривать её как переменную типа </a:t>
            </a:r>
            <a:r>
              <a:rPr lang="ru-RU" sz="1400" b="1" dirty="0" err="1"/>
              <a:t>Variant</a:t>
            </a:r>
            <a:r>
              <a:rPr lang="ru-RU" sz="1400" dirty="0"/>
              <a:t>. Однако, есть несколько причин, почему так поступать не следует:</a:t>
            </a:r>
            <a:endParaRPr lang="x-none" sz="1400" dirty="0"/>
          </a:p>
          <a:p>
            <a:pPr algn="just">
              <a:spcAft>
                <a:spcPts val="1875"/>
              </a:spcAft>
            </a:pPr>
            <a:endParaRPr lang="x-none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9" name="Group 43">
            <a:extLst>
              <a:ext uri="{FF2B5EF4-FFF2-40B4-BE49-F238E27FC236}">
                <a16:creationId xmlns:a16="http://schemas.microsoft.com/office/drawing/2014/main" xmlns="" id="{C29FE394-C0CD-F549-81ED-1EB91BE72EBB}"/>
              </a:ext>
            </a:extLst>
          </p:cNvPr>
          <p:cNvGrpSpPr/>
          <p:nvPr/>
        </p:nvGrpSpPr>
        <p:grpSpPr>
          <a:xfrm>
            <a:off x="4122763" y="2349361"/>
            <a:ext cx="3163784" cy="3163784"/>
            <a:chOff x="4512703" y="2342125"/>
            <a:chExt cx="3163784" cy="3163784"/>
          </a:xfrm>
        </p:grpSpPr>
        <p:sp>
          <p:nvSpPr>
            <p:cNvPr id="80" name="Oval 3">
              <a:extLst>
                <a:ext uri="{FF2B5EF4-FFF2-40B4-BE49-F238E27FC236}">
                  <a16:creationId xmlns:a16="http://schemas.microsoft.com/office/drawing/2014/main" xmlns="" id="{B97CECE8-1B59-EC49-A28C-E1F92F4FE139}"/>
                </a:ext>
              </a:extLst>
            </p:cNvPr>
            <p:cNvSpPr/>
            <p:nvPr/>
          </p:nvSpPr>
          <p:spPr>
            <a:xfrm>
              <a:off x="4512703" y="2342125"/>
              <a:ext cx="3163784" cy="3163784"/>
            </a:xfrm>
            <a:prstGeom prst="ellipse">
              <a:avLst/>
            </a:prstGeom>
            <a:noFill/>
            <a:ln w="15875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2" name="Isosceles Triangle 40">
              <a:extLst>
                <a:ext uri="{FF2B5EF4-FFF2-40B4-BE49-F238E27FC236}">
                  <a16:creationId xmlns:a16="http://schemas.microsoft.com/office/drawing/2014/main" xmlns="" id="{8AF1E7FF-DB68-E44E-B6EA-879ADF520C67}"/>
                </a:ext>
              </a:extLst>
            </p:cNvPr>
            <p:cNvSpPr/>
            <p:nvPr/>
          </p:nvSpPr>
          <p:spPr>
            <a:xfrm rot="7907413">
              <a:off x="7059032" y="2673945"/>
              <a:ext cx="214213" cy="1846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Isosceles Triangle 41">
              <a:extLst>
                <a:ext uri="{FF2B5EF4-FFF2-40B4-BE49-F238E27FC236}">
                  <a16:creationId xmlns:a16="http://schemas.microsoft.com/office/drawing/2014/main" xmlns="" id="{F79DF831-C49A-FE49-9BCD-C063B11BD65C}"/>
                </a:ext>
              </a:extLst>
            </p:cNvPr>
            <p:cNvSpPr/>
            <p:nvPr/>
          </p:nvSpPr>
          <p:spPr>
            <a:xfrm rot="15403297">
              <a:off x="6627137" y="5288127"/>
              <a:ext cx="214213" cy="1846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Oval 5">
            <a:extLst>
              <a:ext uri="{FF2B5EF4-FFF2-40B4-BE49-F238E27FC236}">
                <a16:creationId xmlns:a16="http://schemas.microsoft.com/office/drawing/2014/main" xmlns="" id="{E6277900-22AC-E942-BA8C-902771BBBDB7}"/>
              </a:ext>
            </a:extLst>
          </p:cNvPr>
          <p:cNvSpPr/>
          <p:nvPr/>
        </p:nvSpPr>
        <p:spPr>
          <a:xfrm>
            <a:off x="6597524" y="2881236"/>
            <a:ext cx="1015648" cy="1015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87" name="Oval 6">
            <a:extLst>
              <a:ext uri="{FF2B5EF4-FFF2-40B4-BE49-F238E27FC236}">
                <a16:creationId xmlns:a16="http://schemas.microsoft.com/office/drawing/2014/main" xmlns="" id="{9C6310FA-2B73-8D4E-A923-ED804403CA6F}"/>
              </a:ext>
            </a:extLst>
          </p:cNvPr>
          <p:cNvSpPr/>
          <p:nvPr/>
        </p:nvSpPr>
        <p:spPr>
          <a:xfrm>
            <a:off x="3818053" y="2881236"/>
            <a:ext cx="1015648" cy="10156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8" name="Oval 7">
            <a:extLst>
              <a:ext uri="{FF2B5EF4-FFF2-40B4-BE49-F238E27FC236}">
                <a16:creationId xmlns:a16="http://schemas.microsoft.com/office/drawing/2014/main" xmlns="" id="{768C163B-27C0-F64B-9B55-A6A69E6FF256}"/>
              </a:ext>
            </a:extLst>
          </p:cNvPr>
          <p:cNvSpPr/>
          <p:nvPr/>
        </p:nvSpPr>
        <p:spPr>
          <a:xfrm>
            <a:off x="5138411" y="5021164"/>
            <a:ext cx="1015648" cy="1015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92" name="Group 12">
            <a:extLst>
              <a:ext uri="{FF2B5EF4-FFF2-40B4-BE49-F238E27FC236}">
                <a16:creationId xmlns:a16="http://schemas.microsoft.com/office/drawing/2014/main" xmlns="" id="{961104CA-95D0-A744-8298-87D43E761170}"/>
              </a:ext>
            </a:extLst>
          </p:cNvPr>
          <p:cNvGrpSpPr/>
          <p:nvPr/>
        </p:nvGrpSpPr>
        <p:grpSpPr>
          <a:xfrm>
            <a:off x="6228013" y="5551644"/>
            <a:ext cx="4974742" cy="1061830"/>
            <a:chOff x="5210294" y="837292"/>
            <a:chExt cx="1750034" cy="106183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4AE0BBAC-DDBE-2F42-9AE9-E74489391DAA}"/>
                </a:ext>
              </a:extLst>
            </p:cNvPr>
            <p:cNvSpPr txBox="1"/>
            <p:nvPr/>
          </p:nvSpPr>
          <p:spPr>
            <a:xfrm>
              <a:off x="5210294" y="1052736"/>
              <a:ext cx="1750034" cy="8463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dirty="0"/>
                <a:t>Если все переменные объявляются, то можно использовать оператор VBA – </a:t>
              </a:r>
              <a:r>
                <a:rPr lang="ru-RU" sz="1100" b="1" dirty="0" err="1"/>
                <a:t>Option</a:t>
              </a:r>
              <a:r>
                <a:rPr lang="ru-RU" sz="1100" b="1" dirty="0"/>
                <a:t> </a:t>
              </a:r>
              <a:r>
                <a:rPr lang="ru-RU" sz="1100" b="1" dirty="0" err="1"/>
                <a:t>Explicit</a:t>
              </a:r>
              <a:r>
                <a:rPr lang="ru-RU" sz="1100" dirty="0"/>
                <a:t> (о нём расскажем далее), чтобы выявить все не объявленные переменные. Таким образом исключается появление в программе ошибки в результате не верно записанного имени переменной.</a:t>
              </a:r>
              <a:endParaRPr lang="x-none" sz="1100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xmlns="" id="{18361106-5A2C-4349-BD42-3A8258C4A544}"/>
                </a:ext>
              </a:extLst>
            </p:cNvPr>
            <p:cNvSpPr txBox="1"/>
            <p:nvPr/>
          </p:nvSpPr>
          <p:spPr>
            <a:xfrm>
              <a:off x="5218241" y="837292"/>
              <a:ext cx="17420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dirty="0"/>
                <a:t>2. </a:t>
              </a:r>
              <a:r>
                <a:rPr lang="ru-RU" sz="1400" b="1" dirty="0"/>
                <a:t>Профилактика опечаток в именах переменных.</a:t>
              </a:r>
              <a:r>
                <a:rPr lang="ru-RU" sz="1400" dirty="0"/>
                <a:t> </a:t>
              </a:r>
              <a:endPara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5" name="Group 15">
            <a:extLst>
              <a:ext uri="{FF2B5EF4-FFF2-40B4-BE49-F238E27FC236}">
                <a16:creationId xmlns:a16="http://schemas.microsoft.com/office/drawing/2014/main" xmlns="" id="{4D2EB596-AC6D-F044-A400-60E108BF7844}"/>
              </a:ext>
            </a:extLst>
          </p:cNvPr>
          <p:cNvGrpSpPr/>
          <p:nvPr/>
        </p:nvGrpSpPr>
        <p:grpSpPr>
          <a:xfrm>
            <a:off x="7798076" y="2640465"/>
            <a:ext cx="4047515" cy="1965065"/>
            <a:chOff x="5186991" y="722771"/>
            <a:chExt cx="1775485" cy="102261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xmlns="" id="{5B8C5F54-58AC-3C47-B972-3EF04ED887A0}"/>
                </a:ext>
              </a:extLst>
            </p:cNvPr>
            <p:cNvSpPr txBox="1"/>
            <p:nvPr/>
          </p:nvSpPr>
          <p:spPr>
            <a:xfrm>
              <a:off x="5186991" y="1040654"/>
              <a:ext cx="1750034" cy="7047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dirty="0"/>
                <a:t>Если не объявлять переменную с указанием типа данных, то по умолчанию для неё будет установлен тип </a:t>
              </a:r>
              <a:r>
                <a:rPr lang="ru-RU" sz="1100" b="1" dirty="0" err="1"/>
                <a:t>Variant</a:t>
              </a:r>
              <a:r>
                <a:rPr lang="ru-RU" sz="1100" dirty="0"/>
                <a:t>. Этот тип данных использует больше памяти, чем другие типы данных. К тому же, операции с переменными типа </a:t>
              </a:r>
              <a:r>
                <a:rPr lang="ru-RU" sz="1100" b="1" dirty="0" err="1"/>
                <a:t>Variant</a:t>
              </a:r>
              <a:r>
                <a:rPr lang="ru-RU" sz="1100" dirty="0"/>
                <a:t> выполняются гораздо медленнее, чем с переменными других типов, соответственно лишняя тысяча переменных типа </a:t>
              </a:r>
              <a:r>
                <a:rPr lang="ru-RU" sz="1100" b="1" dirty="0" err="1"/>
                <a:t>Variant</a:t>
              </a:r>
              <a:r>
                <a:rPr lang="ru-RU" sz="1100" dirty="0"/>
                <a:t> может значительно замедлить вычисления.</a:t>
              </a:r>
              <a:endParaRPr lang="x-none" sz="1100" dirty="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xmlns="" id="{A24C57DF-430D-C948-BCA0-61258AB6C454}"/>
                </a:ext>
              </a:extLst>
            </p:cNvPr>
            <p:cNvSpPr txBox="1"/>
            <p:nvPr/>
          </p:nvSpPr>
          <p:spPr>
            <a:xfrm>
              <a:off x="5187358" y="722771"/>
              <a:ext cx="1775118" cy="256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600" b="1" dirty="0"/>
                <a:t>1. Использование памяти и скорость вычислений.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8" name="Group 18">
            <a:extLst>
              <a:ext uri="{FF2B5EF4-FFF2-40B4-BE49-F238E27FC236}">
                <a16:creationId xmlns:a16="http://schemas.microsoft.com/office/drawing/2014/main" xmlns="" id="{9781C774-21BF-3646-BADD-3B841CDC4483}"/>
              </a:ext>
            </a:extLst>
          </p:cNvPr>
          <p:cNvGrpSpPr/>
          <p:nvPr/>
        </p:nvGrpSpPr>
        <p:grpSpPr>
          <a:xfrm>
            <a:off x="506138" y="2881237"/>
            <a:ext cx="3417214" cy="1724294"/>
            <a:chOff x="5070110" y="837292"/>
            <a:chExt cx="1890218" cy="58998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xmlns="" id="{2B02E48F-4700-E44A-925E-15507CF691CB}"/>
                </a:ext>
              </a:extLst>
            </p:cNvPr>
            <p:cNvSpPr txBox="1"/>
            <p:nvPr/>
          </p:nvSpPr>
          <p:spPr>
            <a:xfrm>
              <a:off x="5070110" y="1111352"/>
              <a:ext cx="1750034" cy="3159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200" dirty="0"/>
                <a:t>Если объявить переменную определённого типа и попытаться присвоить ей данные другого типа, то появится ошибка, не исправив которую, можно получить сбой в работе программы.</a:t>
              </a:r>
              <a:endParaRPr lang="x-none" sz="1200" dirty="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xmlns="" id="{B98FCA6B-B117-C441-B859-AEDF4CCA4C65}"/>
                </a:ext>
              </a:extLst>
            </p:cNvPr>
            <p:cNvSpPr txBox="1"/>
            <p:nvPr/>
          </p:nvSpPr>
          <p:spPr>
            <a:xfrm>
              <a:off x="5070110" y="837292"/>
              <a:ext cx="1890218" cy="2527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b="1" dirty="0"/>
                <a:t>3. </a:t>
              </a:r>
              <a:r>
                <a:rPr lang="ru-RU" sz="1600" b="1" dirty="0"/>
                <a:t>Выделение значений, не соответствующих объявленному типу переменной.</a:t>
              </a:r>
              <a:r>
                <a:rPr lang="ru-RU" sz="1600" dirty="0"/>
                <a:t> 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4" name="Trapezoid 18">
            <a:extLst>
              <a:ext uri="{FF2B5EF4-FFF2-40B4-BE49-F238E27FC236}">
                <a16:creationId xmlns:a16="http://schemas.microsoft.com/office/drawing/2014/main" xmlns="" id="{09C5FC8E-334C-1E49-8284-5CE9975EEF41}"/>
              </a:ext>
            </a:extLst>
          </p:cNvPr>
          <p:cNvSpPr/>
          <p:nvPr/>
        </p:nvSpPr>
        <p:spPr>
          <a:xfrm rot="10800000">
            <a:off x="5035587" y="3262309"/>
            <a:ext cx="1280169" cy="708360"/>
          </a:xfrm>
          <a:custGeom>
            <a:avLst/>
            <a:gdLst/>
            <a:ahLst/>
            <a:cxnLst/>
            <a:rect l="l" t="t" r="r" b="b"/>
            <a:pathLst>
              <a:path w="2513902" h="1391026">
                <a:moveTo>
                  <a:pt x="1390337" y="97116"/>
                </a:moveTo>
                <a:lnTo>
                  <a:pt x="1390337" y="72919"/>
                </a:lnTo>
                <a:lnTo>
                  <a:pt x="1123565" y="72919"/>
                </a:lnTo>
                <a:lnTo>
                  <a:pt x="1123565" y="97116"/>
                </a:lnTo>
                <a:close/>
                <a:moveTo>
                  <a:pt x="2178715" y="1323989"/>
                </a:moveTo>
                <a:lnTo>
                  <a:pt x="2178715" y="217871"/>
                </a:lnTo>
                <a:lnTo>
                  <a:pt x="335187" y="217871"/>
                </a:lnTo>
                <a:lnTo>
                  <a:pt x="335187" y="1323989"/>
                </a:lnTo>
                <a:close/>
                <a:moveTo>
                  <a:pt x="2190205" y="1391026"/>
                </a:moveTo>
                <a:lnTo>
                  <a:pt x="323696" y="1391026"/>
                </a:lnTo>
                <a:cubicBezTo>
                  <a:pt x="293019" y="1391026"/>
                  <a:pt x="268149" y="1366157"/>
                  <a:pt x="268149" y="1335479"/>
                </a:cubicBezTo>
                <a:lnTo>
                  <a:pt x="268149" y="117315"/>
                </a:lnTo>
                <a:lnTo>
                  <a:pt x="0" y="117315"/>
                </a:lnTo>
                <a:lnTo>
                  <a:pt x="0" y="50278"/>
                </a:lnTo>
                <a:lnTo>
                  <a:pt x="65286" y="0"/>
                </a:lnTo>
                <a:lnTo>
                  <a:pt x="2448616" y="0"/>
                </a:lnTo>
                <a:lnTo>
                  <a:pt x="2513902" y="50278"/>
                </a:lnTo>
                <a:lnTo>
                  <a:pt x="2513902" y="117315"/>
                </a:lnTo>
                <a:lnTo>
                  <a:pt x="2245752" y="117315"/>
                </a:lnTo>
                <a:lnTo>
                  <a:pt x="2245752" y="1335479"/>
                </a:lnTo>
                <a:cubicBezTo>
                  <a:pt x="2245752" y="1366157"/>
                  <a:pt x="2220883" y="1391026"/>
                  <a:pt x="2190205" y="1391026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6" name="Straight Arrow Connector 29">
            <a:extLst>
              <a:ext uri="{FF2B5EF4-FFF2-40B4-BE49-F238E27FC236}">
                <a16:creationId xmlns:a16="http://schemas.microsoft.com/office/drawing/2014/main" xmlns="" id="{AC5C804D-AB3E-274B-8DAA-C95274E6876F}"/>
              </a:ext>
            </a:extLst>
          </p:cNvPr>
          <p:cNvCxnSpPr>
            <a:cxnSpLocks/>
          </p:cNvCxnSpPr>
          <p:nvPr/>
        </p:nvCxnSpPr>
        <p:spPr>
          <a:xfrm>
            <a:off x="5704100" y="4021683"/>
            <a:ext cx="0" cy="388035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31">
            <a:extLst>
              <a:ext uri="{FF2B5EF4-FFF2-40B4-BE49-F238E27FC236}">
                <a16:creationId xmlns:a16="http://schemas.microsoft.com/office/drawing/2014/main" xmlns="" id="{261920D5-29FB-104E-B5E8-AE1225CCB4B0}"/>
              </a:ext>
            </a:extLst>
          </p:cNvPr>
          <p:cNvCxnSpPr>
            <a:cxnSpLocks/>
          </p:cNvCxnSpPr>
          <p:nvPr/>
        </p:nvCxnSpPr>
        <p:spPr>
          <a:xfrm flipH="1">
            <a:off x="4819823" y="3628041"/>
            <a:ext cx="318588" cy="1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35">
            <a:extLst>
              <a:ext uri="{FF2B5EF4-FFF2-40B4-BE49-F238E27FC236}">
                <a16:creationId xmlns:a16="http://schemas.microsoft.com/office/drawing/2014/main" xmlns="" id="{C506ABBF-985C-E642-96D4-D6CD6D59A4E9}"/>
              </a:ext>
            </a:extLst>
          </p:cNvPr>
          <p:cNvCxnSpPr>
            <a:cxnSpLocks/>
          </p:cNvCxnSpPr>
          <p:nvPr/>
        </p:nvCxnSpPr>
        <p:spPr>
          <a:xfrm>
            <a:off x="6228013" y="3628041"/>
            <a:ext cx="369681" cy="1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Номер слайда 118">
            <a:extLst>
              <a:ext uri="{FF2B5EF4-FFF2-40B4-BE49-F238E27FC236}">
                <a16:creationId xmlns:a16="http://schemas.microsoft.com/office/drawing/2014/main" xmlns="" id="{4DAD9240-65AB-2243-AF47-81A0D7FD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17799" y="6362794"/>
            <a:ext cx="771089" cy="365125"/>
          </a:xfrm>
        </p:spPr>
        <p:txBody>
          <a:bodyPr/>
          <a:lstStyle/>
          <a:p>
            <a:fld id="{01F8AA3E-E5EA-8148-9D04-D8D35B436C0D}" type="slidenum">
              <a:rPr lang="x-none" smtClean="0"/>
              <a:t>8</a:t>
            </a:fld>
            <a:endParaRPr lang="x-none" dirty="0"/>
          </a:p>
        </p:txBody>
      </p:sp>
      <p:sp>
        <p:nvSpPr>
          <p:cNvPr id="26" name="Isosceles Triangle 41">
            <a:extLst>
              <a:ext uri="{FF2B5EF4-FFF2-40B4-BE49-F238E27FC236}">
                <a16:creationId xmlns:a16="http://schemas.microsoft.com/office/drawing/2014/main" xmlns="" id="{F79DF831-C49A-FE49-9BCD-C063B11BD65C}"/>
              </a:ext>
            </a:extLst>
          </p:cNvPr>
          <p:cNvSpPr/>
          <p:nvPr/>
        </p:nvSpPr>
        <p:spPr>
          <a:xfrm rot="21340998">
            <a:off x="4031032" y="4063116"/>
            <a:ext cx="214213" cy="18466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77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49878BBA-3426-F445-B176-3AD8334AD315}"/>
              </a:ext>
            </a:extLst>
          </p:cNvPr>
          <p:cNvSpPr txBox="1">
            <a:spLocks/>
          </p:cNvSpPr>
          <p:nvPr/>
        </p:nvSpPr>
        <p:spPr>
          <a:xfrm>
            <a:off x="1206631" y="757855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/>
              <a:t>Объявление переменных и констант</a:t>
            </a:r>
            <a:r>
              <a:rPr lang="x-none" b="1" dirty="0"/>
              <a:t/>
            </a:r>
            <a:br>
              <a:rPr lang="x-none" b="1" dirty="0"/>
            </a:br>
            <a:endParaRPr lang="x-none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E3B0CE4-8320-0A4D-A9FA-18C7BB650E05}"/>
              </a:ext>
            </a:extLst>
          </p:cNvPr>
          <p:cNvSpPr/>
          <p:nvPr/>
        </p:nvSpPr>
        <p:spPr>
          <a:xfrm>
            <a:off x="1000684" y="1649958"/>
            <a:ext cx="10317892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ru-RU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Explicit</a:t>
            </a:r>
            <a:endParaRPr lang="x-none" sz="2000" b="1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875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Оператор 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Option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Explicit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 заставляет объявлять все переменные, которые будут использованы в коде VBA, и при компиляции выделяет все не объявленные переменные как ошибки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прежде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чем будет запущено выполнение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кода.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Применить этот оператор не сложно – просто запишите в самом верху файла VBA такую строку:</a:t>
            </a:r>
            <a:endParaRPr 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9A21880-BD58-B74F-B7F7-288F47F8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AA3E-E5EA-8148-9D04-D8D35B436C0D}" type="slidenum">
              <a:rPr lang="x-none" smtClean="0"/>
              <a:t>9</a:t>
            </a:fld>
            <a:endParaRPr lang="x-none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D9017CAF-846F-AD40-A0FF-54CF69264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65" y="3789164"/>
            <a:ext cx="2883329" cy="1076442"/>
          </a:xfrm>
          <a:prstGeom prst="rect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518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{6EBAD7D1-7408-A649-B923-58A588E8A867}tf10001122</Template>
  <TotalTime>359</TotalTime>
  <Words>630</Words>
  <Application>Microsoft Office PowerPoint</Application>
  <PresentationFormat>Широкоэкранный</PresentationFormat>
  <Paragraphs>147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 Unicode MS</vt:lpstr>
      <vt:lpstr>맑은 고딕</vt:lpstr>
      <vt:lpstr>Arial</vt:lpstr>
      <vt:lpstr>Arial Hebrew Scholar</vt:lpstr>
      <vt:lpstr>Calibri</vt:lpstr>
      <vt:lpstr>Calibri Light</vt:lpstr>
      <vt:lpstr>Courier New</vt:lpstr>
      <vt:lpstr>Times New Roman</vt:lpstr>
      <vt:lpstr>Trebuchet MS</vt:lpstr>
      <vt:lpstr>Tw Cen MT</vt:lpstr>
      <vt:lpstr>Контур</vt:lpstr>
      <vt:lpstr>Презентация по предмету процедурное программирование  на Тему:  «Типы данных в vba. ПЕРЕмеННЫЕ И КОНСТАНТЫ, выражения» </vt:lpstr>
      <vt:lpstr>Переменные и константы в vba</vt:lpstr>
      <vt:lpstr>Презентация PowerPoint</vt:lpstr>
      <vt:lpstr>Презентация PowerPoint</vt:lpstr>
      <vt:lpstr>Переменные и константы в vba</vt:lpstr>
      <vt:lpstr>Объявление переменных и констант </vt:lpstr>
      <vt:lpstr> </vt:lpstr>
      <vt:lpstr>Презентация PowerPoint</vt:lpstr>
      <vt:lpstr>Презентация PowerPoint</vt:lpstr>
      <vt:lpstr>  Область действия переменных и констант </vt:lpstr>
      <vt:lpstr>Презентация PowerPoint</vt:lpstr>
      <vt:lpstr>Выражения </vt:lpstr>
      <vt:lpstr>Вычисление выражений </vt:lpstr>
      <vt:lpstr>Презентация PowerPoint</vt:lpstr>
      <vt:lpstr>Презентация PowerPoint</vt:lpstr>
      <vt:lpstr>библиография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 Жаровля</dc:creator>
  <cp:lastModifiedBy>godwhy</cp:lastModifiedBy>
  <cp:revision>44</cp:revision>
  <dcterms:created xsi:type="dcterms:W3CDTF">2021-02-27T12:16:10Z</dcterms:created>
  <dcterms:modified xsi:type="dcterms:W3CDTF">2021-03-03T08:07:35Z</dcterms:modified>
</cp:coreProperties>
</file>