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80"/>
    <a:srgbClr val="1794AC"/>
    <a:srgbClr val="F0F0F0"/>
    <a:srgbClr val="C4D7D3"/>
    <a:srgbClr val="D9D9D9"/>
    <a:srgbClr val="A1D4E2"/>
    <a:srgbClr val="262626"/>
    <a:srgbClr val="A47C64"/>
    <a:srgbClr val="BAB8BD"/>
    <a:srgbClr val="9FB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721" autoAdjust="0"/>
    <p:restoredTop sz="94660"/>
  </p:normalViewPr>
  <p:slideViewPr>
    <p:cSldViewPr snapToGrid="0">
      <p:cViewPr>
        <p:scale>
          <a:sx n="50" d="100"/>
          <a:sy n="50" d="100"/>
        </p:scale>
        <p:origin x="-2652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FC219-9C43-4FA4-B9B8-3BACC093655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9799E-4568-40E2-878F-3A5BA3C1F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4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F46-9571-41C5-A442-83E626ECFB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0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56B9DE-5338-486D-8232-18D95C6F4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EA437CB-CC6D-4280-9E96-31C8659E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57FEFA-451D-4519-92F4-31DF6217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7619-6A63-4004-BE6A-AECEBC9116BA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80E257-7015-4178-B69E-93FDBBCC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5899E6-0A10-41ED-A60E-3A33816C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0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070A0-D871-4BA0-92CE-3EA6AA77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1DC7DF1-C070-4C4A-B3F3-54AABEA0F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739B54-CB70-4E94-816E-0D0B1365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1BCA-2C8B-47D0-8417-0B19F5B480A6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629A50-DD1E-4B37-83EE-8FC597C7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8397EB-913C-44D9-A775-19725B2D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4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435BADE-500E-4759-9CD1-116636215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FD443E-12A3-4714-B28B-CCD85523F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10D3EA-B202-4766-BF52-BB00F164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DD9-8E3C-4614-B3F7-17A676942F53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CFB499-8F38-42B1-BF45-62F90CAE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81D64C-D4A3-423B-AF08-27464ACA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42B68-D8FA-4892-8627-C17E681C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D353EB-7D53-447E-A1A3-FEB7027A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5DF76B-0B91-4FA1-A1E0-11D615AE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2D41-05CF-4515-96B3-E0060F2BEFCC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F4CB9D-FA59-47C4-8473-03DBD83A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3ADEFD-F647-458F-84F2-75FAFF71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4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9AA536-96E2-49D2-B575-67E6A4BD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7CAD81-C960-45BB-99A4-4F8B3F29B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21781F-AC97-449B-A848-C91DEEA6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6B01-5235-4309-B4E3-0BFB6ED52BC2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673528-CFFD-4998-89E0-E708961D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625618-5858-4CC5-A315-355F639A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5C57CC-F44F-4BA4-8D75-6D1E01AD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330378-56EE-440A-8879-80C2B4C4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65DD3CA-2C90-4EB9-9A70-45FB6C19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E7C37D-09D3-4111-9EC4-F42B3CB2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E22-ED7E-45CD-84CD-C3F3C56A7F07}" type="datetime1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B9CB6E-330A-46D9-82C1-CAF27823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2FC0582-53AA-4F84-86C3-5B25832D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11573-EF5E-4AEF-8184-98075A9A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758408-837F-4D52-A0CC-A83B8D9B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CD400AD-E250-4FB0-A54F-A6487152E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849CDF9-25C9-4A6B-B43C-AD4C3C562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276768F-9211-47C5-8D80-0BE0DB991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3C4AF04-3C18-4EFC-A537-6A0D8061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3CF7-6843-4802-9E74-8CB2FA4B3DDA}" type="datetime1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C95FFB9-04BA-4D47-8927-A8468CE4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AE1127B-2CE4-435B-B4D5-62467E99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C4F7FA-4BE8-4854-A460-BE6F5F13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4B1CB92-3BE4-42AF-A4C0-23D2CCAA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6FF-108F-46EC-B4E1-87085B8B4749}" type="datetime1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A0E8DEE-6874-4DE2-B8D1-BF780CB6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A1AF09-0612-4773-8DF2-EA376D5D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A08E1EE-CE7E-4E09-B6BE-D30A45B4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7BA-845F-414C-A0AD-C62AB7603FE3}" type="datetime1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23B12B-6161-44F5-8B44-1324D6FC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1875B29-6B7A-41C6-8EC8-A80843BF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4A75BE-107E-412C-8731-A1D6FA4E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1C02BD-5EC1-4AB1-ABFF-035E28B2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7FA754-EAE4-4683-B22A-278F29DC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8C0377-5A07-4BC6-84DE-F4979B65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417D-A1B3-406F-880C-797BD7691C1D}" type="datetime1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1DB6919-88F3-4F23-B069-EADD92B9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F3F6E9-9428-4CD2-AB3F-F6C2CBBE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1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C27E19-46FC-4ABC-949D-EC563D83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24DBA28-B3B6-43CD-B213-785B3FB3D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0DD0F9-7BCE-4ADA-BEB6-52ACF162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913624-E091-41EE-B911-7DB846CF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11F1-CE77-4DE4-B5B1-ED57309184C3}" type="datetime1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BAC925B-A813-4CE9-A058-2403839F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EEEE2B-DF37-4C01-8146-24CC0F1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4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78075-9CB8-4116-9928-633DA331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37E997-06B3-46DD-9437-A32F973A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DF36FE-CB86-4A67-90E9-A2638E740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77E3-1CB1-4C3D-8E0C-097A2EDEC1BF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4170CE-60B3-4FC9-8888-34B98781B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9FE80A-C740-4533-A217-67218FCFB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31EF-A97A-4C2A-93B3-67A7870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0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rumpexcel.com/if-then-else-vba/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educba.com/vba-cas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i-soft.ru/document/elektronnyy-uchebnik-po-vba-excel-6" TargetMode="External"/><Relationship Id="rId5" Type="http://schemas.openxmlformats.org/officeDocument/2006/relationships/hyperlink" Target="https://www.lessons-tva.info/articles/informat/24.html" TargetMode="External"/><Relationship Id="rId4" Type="http://schemas.openxmlformats.org/officeDocument/2006/relationships/hyperlink" Target="https://studfile.net/preview/2802373/page:2/" TargetMode="External"/><Relationship Id="rId9" Type="http://schemas.openxmlformats.org/officeDocument/2006/relationships/hyperlink" Target="https://www.educba.com/vba-constant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92C60C5-3177-4F0B-993A-58275AF1191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96744" y="609329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SemiLight SemiConde" panose="020B0502040204020203" pitchFamily="34" charset="0"/>
              </a:rPr>
              <a:t>Кишинёв </a:t>
            </a:r>
            <a:r>
              <a:rPr lang="ru-RU" dirty="0">
                <a:latin typeface="Bahnschrift SemiBold Condensed" panose="020B0502040204020203" pitchFamily="34" charset="0"/>
              </a:rPr>
              <a:t>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7CF2E35-31ED-45E9-BDE5-873E65AC7770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11" name="Прямоугольный треугольник 10">
              <a:extLst>
                <a:ext uri="{FF2B5EF4-FFF2-40B4-BE49-F238E27FC236}">
                  <a16:creationId xmlns="" xmlns:a16="http://schemas.microsoft.com/office/drawing/2014/main" id="{D69241C7-7700-49AB-B744-8473003A8FFE}"/>
                </a:ext>
              </a:extLst>
            </p:cNvPr>
            <p:cNvSpPr/>
            <p:nvPr/>
          </p:nvSpPr>
          <p:spPr>
            <a:xfrm rot="5400000">
              <a:off x="3068370" y="-2265630"/>
              <a:ext cx="6462628" cy="11784632"/>
            </a:xfrm>
            <a:prstGeom prst="rtTriangle">
              <a:avLst/>
            </a:prstGeom>
            <a:solidFill>
              <a:srgbClr val="FCD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D3AA9A0B-A037-4D7B-BC8A-E403FC9B24C0}"/>
                </a:ext>
              </a:extLst>
            </p:cNvPr>
            <p:cNvSpPr/>
            <p:nvPr/>
          </p:nvSpPr>
          <p:spPr>
            <a:xfrm>
              <a:off x="0" y="0"/>
              <a:ext cx="407368" cy="6858000"/>
            </a:xfrm>
            <a:prstGeom prst="rect">
              <a:avLst/>
            </a:prstGeom>
            <a:solidFill>
              <a:srgbClr val="FCD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03B63F16-9598-4A12-9D02-7AD641924271}"/>
                </a:ext>
              </a:extLst>
            </p:cNvPr>
            <p:cNvSpPr/>
            <p:nvPr/>
          </p:nvSpPr>
          <p:spPr>
            <a:xfrm rot="16200000" flipV="1">
              <a:off x="6096000" y="-5688633"/>
              <a:ext cx="407368" cy="11784632"/>
            </a:xfrm>
            <a:prstGeom prst="rect">
              <a:avLst/>
            </a:prstGeom>
            <a:solidFill>
              <a:srgbClr val="FCD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2346A8-FCA7-419F-BD18-37E86417A7B2}"/>
              </a:ext>
            </a:extLst>
          </p:cNvPr>
          <p:cNvSpPr txBox="1"/>
          <p:nvPr/>
        </p:nvSpPr>
        <p:spPr>
          <a:xfrm>
            <a:off x="3145247" y="609675"/>
            <a:ext cx="60245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ahnschrift SemiLight SemiConde" panose="020B0502040204020203" pitchFamily="34" charset="0"/>
              </a:rPr>
              <a:t>Презентация по предмету </a:t>
            </a:r>
            <a:br>
              <a:rPr lang="ru-RU" sz="3200" dirty="0">
                <a:latin typeface="Bahnschrift SemiLight SemiConde" panose="020B0502040204020203" pitchFamily="34" charset="0"/>
              </a:rPr>
            </a:br>
            <a:r>
              <a:rPr lang="ru-RU" sz="3200" dirty="0">
                <a:latin typeface="Bahnschrift SemiBold Condensed" panose="020B0502040204020203" pitchFamily="34" charset="0"/>
              </a:rPr>
              <a:t>«Процедурное Программирование»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F42EEB-AB44-4273-BA08-179B9E1A6871}"/>
              </a:ext>
            </a:extLst>
          </p:cNvPr>
          <p:cNvSpPr txBox="1"/>
          <p:nvPr/>
        </p:nvSpPr>
        <p:spPr>
          <a:xfrm>
            <a:off x="4742947" y="2104355"/>
            <a:ext cx="31628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Bahnschrift SemiBold Condensed" panose="020B0502040204020203" pitchFamily="34" charset="0"/>
              </a:rPr>
              <a:t>НА </a:t>
            </a:r>
            <a:r>
              <a:rPr lang="ru-RU" sz="440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ТЕМУ:</a:t>
            </a:r>
            <a:endParaRPr lang="ru-RU" sz="4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0834" y="5241346"/>
            <a:ext cx="690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SemiLight SemiConde" panose="020B0502040204020203" pitchFamily="34" charset="0"/>
              </a:rPr>
              <a:t>Подготовили </a:t>
            </a:r>
            <a:r>
              <a:rPr lang="ru-RU" dirty="0" err="1">
                <a:latin typeface="Bahnschrift SemiLight SemiConde" panose="020B0502040204020203" pitchFamily="34" charset="0"/>
              </a:rPr>
              <a:t>стд</a:t>
            </a:r>
            <a:r>
              <a:rPr lang="ru-RU" dirty="0">
                <a:latin typeface="Bahnschrift SemiLight SemiConde" panose="020B0502040204020203" pitchFamily="34" charset="0"/>
              </a:rPr>
              <a:t>. Гр. </a:t>
            </a:r>
            <a:r>
              <a:rPr lang="en-US" dirty="0">
                <a:latin typeface="Bahnschrift SemiLight SemiConde" panose="020B0502040204020203" pitchFamily="34" charset="0"/>
              </a:rPr>
              <a:t>IA-205: </a:t>
            </a:r>
            <a:r>
              <a:rPr lang="ru-RU">
                <a:latin typeface="Bahnschrift SemiLight SemiConde" panose="020B0502040204020203" pitchFamily="34" charset="0"/>
              </a:rPr>
              <a:t>	</a:t>
            </a:r>
            <a:r>
              <a:rPr lang="ru-RU" smtClean="0">
                <a:latin typeface="Bahnschrift SemiBold Condensed" panose="020B0502040204020203" pitchFamily="34" charset="0"/>
              </a:rPr>
              <a:t>Захлебин </a:t>
            </a:r>
            <a:r>
              <a:rPr lang="ru-RU" dirty="0">
                <a:latin typeface="Bahnschrift SemiBold Condensed" panose="020B0502040204020203" pitchFamily="34" charset="0"/>
              </a:rPr>
              <a:t>Н., Сорокина Е.</a:t>
            </a:r>
          </a:p>
          <a:p>
            <a:r>
              <a:rPr lang="ru-RU" dirty="0">
                <a:latin typeface="Bahnschrift SemiLight SemiConde" panose="020B0502040204020203" pitchFamily="34" charset="0"/>
              </a:rPr>
              <a:t>Принял:				</a:t>
            </a:r>
            <a:r>
              <a:rPr lang="ru-RU" dirty="0" err="1">
                <a:latin typeface="Bahnschrift SemiBold Condensed" panose="020B0502040204020203" pitchFamily="34" charset="0"/>
              </a:rPr>
              <a:t>Конф</a:t>
            </a:r>
            <a:r>
              <a:rPr lang="ru-RU" dirty="0">
                <a:latin typeface="Bahnschrift SemiBold Condensed" panose="020B0502040204020203" pitchFamily="34" charset="0"/>
              </a:rPr>
              <a:t>. Унив. Док. </a:t>
            </a:r>
            <a:r>
              <a:rPr lang="ru-RU" dirty="0" err="1">
                <a:latin typeface="Bahnschrift SemiBold Condensed" panose="020B0502040204020203" pitchFamily="34" charset="0"/>
              </a:rPr>
              <a:t>Марусик</a:t>
            </a:r>
            <a:r>
              <a:rPr lang="ru-RU" dirty="0">
                <a:latin typeface="Bahnschrift SemiBold Condensed" panose="020B0502040204020203" pitchFamily="34" charset="0"/>
              </a:rPr>
              <a:t> Г</a:t>
            </a:r>
            <a:r>
              <a:rPr lang="ru-RU" dirty="0">
                <a:latin typeface="Bahnschrift SemiLight SemiConde" panose="020B0502040204020203" pitchFamily="34" charset="0"/>
              </a:rPr>
              <a:t>.</a:t>
            </a:r>
          </a:p>
        </p:txBody>
      </p:sp>
      <p:pic>
        <p:nvPicPr>
          <p:cNvPr id="1028" name="Picture 4" descr="Proiecte internaționale UTM">
            <a:extLst>
              <a:ext uri="{FF2B5EF4-FFF2-40B4-BE49-F238E27FC236}">
                <a16:creationId xmlns="" xmlns:a16="http://schemas.microsoft.com/office/drawing/2014/main" id="{3E690FA5-AB6D-4B7A-8464-CC7BB91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2" y="98813"/>
            <a:ext cx="2909021" cy="8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743B2B5-D6A9-451A-9C21-13D7D6048ED1}"/>
              </a:ext>
            </a:extLst>
          </p:cNvPr>
          <p:cNvSpPr/>
          <p:nvPr/>
        </p:nvSpPr>
        <p:spPr>
          <a:xfrm>
            <a:off x="2351584" y="2801424"/>
            <a:ext cx="7416824" cy="2044548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89D8B1-84D4-4993-9A7F-9507E7EE7695}"/>
              </a:ext>
            </a:extLst>
          </p:cNvPr>
          <p:cNvSpPr txBox="1"/>
          <p:nvPr/>
        </p:nvSpPr>
        <p:spPr>
          <a:xfrm>
            <a:off x="2291899" y="3134119"/>
            <a:ext cx="7537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Bahnschrift SemiBold Condensed" panose="020B0502040204020203" pitchFamily="34" charset="0"/>
              </a:rPr>
              <a:t>Инструкции </a:t>
            </a:r>
            <a:r>
              <a:rPr lang="ro-MO" sz="3600" dirty="0">
                <a:latin typeface="Bahnschrift SemiBold Condensed" panose="020B0502040204020203" pitchFamily="34" charset="0"/>
              </a:rPr>
              <a:t>VBA</a:t>
            </a:r>
            <a:r>
              <a:rPr lang="ru-RU" sz="3600" dirty="0">
                <a:latin typeface="Bahnschrift SemiBold Condensed" panose="020B0502040204020203" pitchFamily="34" charset="0"/>
              </a:rPr>
              <a:t>. Структуры </a:t>
            </a:r>
            <a:r>
              <a:rPr lang="en-US" sz="3600" dirty="0">
                <a:latin typeface="Bahnschrift SemiBold Condensed" panose="020B0502040204020203" pitchFamily="34" charset="0"/>
              </a:rPr>
              <a:t>VBA.</a:t>
            </a:r>
            <a:r>
              <a:rPr lang="ru-RU" sz="3600" dirty="0">
                <a:latin typeface="Bahnschrift SemiBold Condensed" panose="020B0502040204020203" pitchFamily="34" charset="0"/>
              </a:rPr>
              <a:t> Управляющие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3864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минимализм макро микросхема схема плата фон HD обои для ноутбука |  Электронная схема, Платаны, Обои">
            <a:extLst>
              <a:ext uri="{FF2B5EF4-FFF2-40B4-BE49-F238E27FC236}">
                <a16:creationId xmlns="" xmlns:a16="http://schemas.microsoft.com/office/drawing/2014/main" id="{6BD22410-2EB5-466A-B6FE-19DE427B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  <a14:imgEffect>
                      <a14:brightnessContrast bright="2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"/>
            <a:ext cx="12251698" cy="69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6775F3-8A1B-4668-ABB5-BB4E1F475E54}"/>
              </a:ext>
            </a:extLst>
          </p:cNvPr>
          <p:cNvSpPr/>
          <p:nvPr/>
        </p:nvSpPr>
        <p:spPr>
          <a:xfrm>
            <a:off x="9220200" y="-1"/>
            <a:ext cx="3031498" cy="6969917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02DE6236-BC1E-4F5E-8033-061F3CFE52A4}"/>
              </a:ext>
            </a:extLst>
          </p:cNvPr>
          <p:cNvGrpSpPr/>
          <p:nvPr/>
        </p:nvGrpSpPr>
        <p:grpSpPr>
          <a:xfrm flipV="1">
            <a:off x="9497699" y="4112416"/>
            <a:ext cx="2476500" cy="2857500"/>
            <a:chOff x="9802499" y="-2"/>
            <a:chExt cx="1543050" cy="5255419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BDBFFFC2-C376-4C43-AB29-C779177DA7EF}"/>
                </a:ext>
              </a:extLst>
            </p:cNvPr>
            <p:cNvCxnSpPr>
              <a:cxnSpLocks/>
            </p:cNvCxnSpPr>
            <p:nvPr/>
          </p:nvCxnSpPr>
          <p:spPr>
            <a:xfrm>
              <a:off x="9802499" y="0"/>
              <a:ext cx="0" cy="47434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1F461A69-2855-444F-8845-9AFE498AD9E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499" y="-2"/>
              <a:ext cx="0" cy="525541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="" xmlns:a16="http://schemas.microsoft.com/office/drawing/2014/main" id="{72C41A50-900D-4DC1-BFD1-A32AEF0527D7}"/>
                </a:ext>
              </a:extLst>
            </p:cNvPr>
            <p:cNvCxnSpPr>
              <a:cxnSpLocks/>
            </p:cNvCxnSpPr>
            <p:nvPr/>
          </p:nvCxnSpPr>
          <p:spPr>
            <a:xfrm>
              <a:off x="9992999" y="0"/>
              <a:ext cx="0" cy="41529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79A5FAC3-4771-4336-BBFC-4B7B32E2D318}"/>
                </a:ext>
              </a:extLst>
            </p:cNvPr>
            <p:cNvCxnSpPr>
              <a:cxnSpLocks/>
            </p:cNvCxnSpPr>
            <p:nvPr/>
          </p:nvCxnSpPr>
          <p:spPr>
            <a:xfrm>
              <a:off x="10412099" y="0"/>
              <a:ext cx="0" cy="47434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6A7D4E19-CD43-4CCB-9077-53A21976DC91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099" y="-2"/>
              <a:ext cx="0" cy="525541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C284A4B4-8BF8-4EAE-8EE6-0DFED620286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2599" y="0"/>
              <a:ext cx="0" cy="41529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6FE301E0-C997-4CC1-BFE2-DCDCA058CC71}"/>
                </a:ext>
              </a:extLst>
            </p:cNvPr>
            <p:cNvCxnSpPr>
              <a:cxnSpLocks/>
            </p:cNvCxnSpPr>
            <p:nvPr/>
          </p:nvCxnSpPr>
          <p:spPr>
            <a:xfrm>
              <a:off x="10964549" y="0"/>
              <a:ext cx="0" cy="47434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12BFD121-A6B0-42D9-AA2E-1767FF51CEA4}"/>
                </a:ext>
              </a:extLst>
            </p:cNvPr>
            <p:cNvCxnSpPr>
              <a:cxnSpLocks/>
            </p:cNvCxnSpPr>
            <p:nvPr/>
          </p:nvCxnSpPr>
          <p:spPr>
            <a:xfrm>
              <a:off x="11345549" y="-2"/>
              <a:ext cx="0" cy="342900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F21E4A94-5D3D-41A6-AC13-F2F5B1F87334}"/>
                </a:ext>
              </a:extLst>
            </p:cNvPr>
            <p:cNvCxnSpPr>
              <a:cxnSpLocks/>
            </p:cNvCxnSpPr>
            <p:nvPr/>
          </p:nvCxnSpPr>
          <p:spPr>
            <a:xfrm>
              <a:off x="11155049" y="0"/>
              <a:ext cx="0" cy="41529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BC515E2-F432-470B-9CC3-8C3F579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10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2F7122-57B6-4F35-B27E-1D9DF4FA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54330"/>
            <a:ext cx="8877300" cy="630999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Обычно инструкция 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Туре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предназначена для использования в области видимости всего проекта, поэтому целесообразно ее разместить в коде отдельного стандартного модуля. </a:t>
            </a:r>
            <a:r>
              <a:rPr lang="en-US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 того, там же можно объявить глобальную переменную пользовательского типа, например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strСтудент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1794AC"/>
              </a:solidFill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Далее созданный пользовательский тип данных 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и глобальная переменная 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strСтудент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могут быть применены в других модулях. </a:t>
            </a:r>
            <a:endParaRPr lang="en-US" sz="2400" dirty="0">
              <a:solidFill>
                <a:srgbClr val="000000"/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Например,</a:t>
            </a:r>
            <a:r>
              <a:rPr lang="ru-RU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модулях форм или стандартных модулях можно объявлять переменную Студент1 типа </a:t>
            </a:r>
            <a:r>
              <a:rPr lang="ru-RU" dirty="0" err="1">
                <a:solidFill>
                  <a:srgbClr val="A47C64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ru-RU" dirty="0">
                <a:solidFill>
                  <a:srgbClr val="A47C64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endParaRPr lang="en-US" dirty="0">
              <a:solidFill>
                <a:srgbClr val="A47C64"/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</a:t>
            </a:r>
            <a:r>
              <a:rPr lang="ru-RU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Студент1 </a:t>
            </a:r>
            <a:r>
              <a:rPr lang="ru-RU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ru-RU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где </a:t>
            </a:r>
            <a:r>
              <a:rPr lang="ru-RU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ru-RU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это пользовательский тип данных. </a:t>
            </a:r>
            <a:endParaRPr lang="en-US" dirty="0">
              <a:solidFill>
                <a:srgbClr val="000000"/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Таким образом, имя пользовательского типа данных используется при объявлении переменной так же, как и имена встроенных типов данных. Кроме того, в модулях можно применять непосредственно глобальную переменную для обращения к элементам, входящим в состав пользовательского типа данных, например 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strСтудент.ИмяST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"Петр".</a:t>
            </a:r>
          </a:p>
          <a:p>
            <a:endParaRPr lang="ru-RU" sz="32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83ECA06-F256-4A56-AFB9-6C112509DF9C}"/>
              </a:ext>
            </a:extLst>
          </p:cNvPr>
          <p:cNvSpPr/>
          <p:nvPr/>
        </p:nvSpPr>
        <p:spPr>
          <a:xfrm>
            <a:off x="8427720" y="-1"/>
            <a:ext cx="3823978" cy="696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D4A972-5786-4EA1-B0F3-B702EEC2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198"/>
            <a:ext cx="9086850" cy="1325563"/>
          </a:xfrm>
          <a:prstGeom prst="homePlate">
            <a:avLst/>
          </a:prstGeom>
          <a:solidFill>
            <a:srgbClr val="FCD880"/>
          </a:solidFill>
        </p:spPr>
        <p:txBody>
          <a:bodyPr/>
          <a:lstStyle/>
          <a:p>
            <a:r>
              <a:rPr lang="ru-RU" dirty="0">
                <a:latin typeface="Bahnschrift SemiLight SemiConde" panose="020B0502040204020203" pitchFamily="34" charset="0"/>
              </a:rPr>
              <a:t>Обращение к элементам структуры: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51186E-0EEE-41B1-A00B-96A9D149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09" y="1824078"/>
            <a:ext cx="6486524" cy="277568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Bahnschrift SemiLight SemiConde" panose="020B0502040204020203" pitchFamily="34" charset="0"/>
              </a:rPr>
              <a:t>Вводим переменную типа структуры и ставим точку, открывается всплывающее меню со списком имен структурных элементов. Выбираем требуемый элемент и дважды на нем щелкаем. </a:t>
            </a:r>
            <a:r>
              <a:rPr lang="en-US" dirty="0">
                <a:latin typeface="Bahnschrift SemiLight SemiConde" panose="020B0502040204020203" pitchFamily="34" charset="0"/>
              </a:rPr>
              <a:t/>
            </a:r>
            <a:br>
              <a:rPr lang="en-US" dirty="0">
                <a:latin typeface="Bahnschrift SemiLight SemiConde" panose="020B0502040204020203" pitchFamily="34" charset="0"/>
              </a:rPr>
            </a:br>
            <a:r>
              <a:rPr lang="ru-RU" dirty="0">
                <a:latin typeface="Bahnschrift SemiLight SemiConde" panose="020B0502040204020203" pitchFamily="34" charset="0"/>
              </a:rPr>
              <a:t>Таким образом, осуществляется обращение к элементам, входящим в состав пользовательского типа данных.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0C6748-AE8E-4BF3-A8A9-193BA900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DF227D-4D78-4667-99EB-8AAEBBF89E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38" y="3304840"/>
            <a:ext cx="4648252" cy="25918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53808D7-B89F-4623-B363-401F19D3B6AC}"/>
              </a:ext>
            </a:extLst>
          </p:cNvPr>
          <p:cNvSpPr/>
          <p:nvPr/>
        </p:nvSpPr>
        <p:spPr>
          <a:xfrm>
            <a:off x="6804627" y="3128149"/>
            <a:ext cx="5025424" cy="2943225"/>
          </a:xfrm>
          <a:prstGeom prst="rect">
            <a:avLst/>
          </a:prstGeom>
          <a:noFill/>
          <a:ln w="76200">
            <a:solidFill>
              <a:srgbClr val="A1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5504274-31C2-4EA0-9EA3-A48214BBF33F}"/>
              </a:ext>
            </a:extLst>
          </p:cNvPr>
          <p:cNvGrpSpPr/>
          <p:nvPr/>
        </p:nvGrpSpPr>
        <p:grpSpPr>
          <a:xfrm flipV="1">
            <a:off x="0" y="0"/>
            <a:ext cx="12192000" cy="6858001"/>
            <a:chOff x="0" y="-1"/>
            <a:chExt cx="12192000" cy="6858001"/>
          </a:xfrm>
          <a:solidFill>
            <a:srgbClr val="FCD880"/>
          </a:solidFill>
        </p:grpSpPr>
        <p:sp>
          <p:nvSpPr>
            <p:cNvPr id="10" name="Прямоугольный треугольник 9">
              <a:extLst>
                <a:ext uri="{FF2B5EF4-FFF2-40B4-BE49-F238E27FC236}">
                  <a16:creationId xmlns="" xmlns:a16="http://schemas.microsoft.com/office/drawing/2014/main" id="{9460258E-2F78-4ABF-85B4-62D59B57C2A3}"/>
                </a:ext>
              </a:extLst>
            </p:cNvPr>
            <p:cNvSpPr/>
            <p:nvPr/>
          </p:nvSpPr>
          <p:spPr>
            <a:xfrm rot="5400000">
              <a:off x="3068370" y="-2265630"/>
              <a:ext cx="6462628" cy="117846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BC2C823A-6036-4763-B7F0-607E35E7141D}"/>
                </a:ext>
              </a:extLst>
            </p:cNvPr>
            <p:cNvSpPr/>
            <p:nvPr/>
          </p:nvSpPr>
          <p:spPr>
            <a:xfrm>
              <a:off x="0" y="0"/>
              <a:ext cx="40736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D850B900-6DB1-480F-9C96-DA8E49A798E2}"/>
                </a:ext>
              </a:extLst>
            </p:cNvPr>
            <p:cNvSpPr/>
            <p:nvPr/>
          </p:nvSpPr>
          <p:spPr>
            <a:xfrm rot="16200000" flipV="1">
              <a:off x="6096000" y="-5688633"/>
              <a:ext cx="407368" cy="117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B0FC43B-928C-4322-A465-220E6D37C811}"/>
              </a:ext>
            </a:extLst>
          </p:cNvPr>
          <p:cNvSpPr/>
          <p:nvPr/>
        </p:nvSpPr>
        <p:spPr>
          <a:xfrm>
            <a:off x="6496050" y="738487"/>
            <a:ext cx="4857750" cy="498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9ED8DB4-D8F0-44B3-AFC4-74059E2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12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C0DBEFA-B297-4E4F-A266-2771333C7B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51" y="1065059"/>
            <a:ext cx="4857750" cy="49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EBEE39-F452-431B-87D3-E484F0AA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826" y="849279"/>
            <a:ext cx="5101588" cy="49827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smtClean="0">
                <a:latin typeface="Bahnschrift SemiLight SemiConde" panose="020B0502040204020203" pitchFamily="34" charset="0"/>
              </a:rPr>
              <a:t>Пользовательский </a:t>
            </a:r>
            <a:r>
              <a:rPr lang="ru-RU" sz="2600" dirty="0">
                <a:latin typeface="Bahnschrift SemiLight SemiConde" panose="020B0502040204020203" pitchFamily="34" charset="0"/>
              </a:rPr>
              <a:t>тип данных и глобальную переменную можно объявить и непосредственно в исполняемых модулях. </a:t>
            </a:r>
            <a:r>
              <a:rPr lang="en-US" sz="2600" dirty="0">
                <a:latin typeface="Bahnschrift SemiLight SemiConde" panose="020B0502040204020203" pitchFamily="34" charset="0"/>
              </a:rPr>
              <a:t/>
            </a:r>
            <a:br>
              <a:rPr lang="en-US" sz="2600" dirty="0">
                <a:latin typeface="Bahnschrift SemiLight SemiConde" panose="020B0502040204020203" pitchFamily="34" charset="0"/>
              </a:rPr>
            </a:br>
            <a:r>
              <a:rPr lang="ru-RU" sz="2600" dirty="0">
                <a:latin typeface="Bahnschrift SemiLight SemiConde" panose="020B0502040204020203" pitchFamily="34" charset="0"/>
              </a:rPr>
              <a:t>На скриншоте представлен модуль, в котором объявлены пользовательский тип данных и глобальная переменная. </a:t>
            </a:r>
            <a:r>
              <a:rPr lang="en-US" sz="2600" dirty="0">
                <a:latin typeface="Bahnschrift SemiLight SemiConde" panose="020B0502040204020203" pitchFamily="34" charset="0"/>
              </a:rPr>
              <a:t/>
            </a:r>
            <a:br>
              <a:rPr lang="en-US" sz="2600" dirty="0">
                <a:latin typeface="Bahnschrift SemiLight SemiConde" panose="020B0502040204020203" pitchFamily="34" charset="0"/>
              </a:rPr>
            </a:br>
            <a:r>
              <a:rPr lang="ru-RU" sz="2600" dirty="0">
                <a:latin typeface="Bahnschrift SemiLight SemiConde" panose="020B0502040204020203" pitchFamily="34" charset="0"/>
              </a:rPr>
              <a:t>В процедуре применена переменная </a:t>
            </a:r>
            <a:r>
              <a:rPr lang="ru-RU" sz="26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strСтудент</a:t>
            </a:r>
            <a:r>
              <a:rPr lang="ru-RU" sz="26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9930768-46BA-4D34-8305-0E589DACB299}"/>
              </a:ext>
            </a:extLst>
          </p:cNvPr>
          <p:cNvSpPr txBox="1">
            <a:spLocks/>
          </p:cNvSpPr>
          <p:nvPr/>
        </p:nvSpPr>
        <p:spPr>
          <a:xfrm>
            <a:off x="700088" y="1065059"/>
            <a:ext cx="5101588" cy="4982713"/>
          </a:xfrm>
          <a:prstGeom prst="rect">
            <a:avLst/>
          </a:prstGeom>
          <a:noFill/>
          <a:ln w="57150">
            <a:solidFill>
              <a:srgbClr val="1794A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1794AC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96E8F32F-404E-4660-B103-54166B7630D9}"/>
              </a:ext>
            </a:extLst>
          </p:cNvPr>
          <p:cNvGrpSpPr/>
          <p:nvPr/>
        </p:nvGrpSpPr>
        <p:grpSpPr>
          <a:xfrm>
            <a:off x="0" y="4037198"/>
            <a:ext cx="12192000" cy="2820801"/>
            <a:chOff x="838200" y="3600450"/>
            <a:chExt cx="10801404" cy="3263384"/>
          </a:xfrm>
        </p:grpSpPr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EDBC2B75-0315-4DF1-BE42-42628789A6FC}"/>
                </a:ext>
              </a:extLst>
            </p:cNvPr>
            <p:cNvGrpSpPr/>
            <p:nvPr/>
          </p:nvGrpSpPr>
          <p:grpSpPr>
            <a:xfrm flipV="1">
              <a:off x="9163104" y="3600450"/>
              <a:ext cx="2476500" cy="3257550"/>
              <a:chOff x="9802499" y="-2"/>
              <a:chExt cx="1543050" cy="5255419"/>
            </a:xfrm>
          </p:grpSpPr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="" xmlns:a16="http://schemas.microsoft.com/office/drawing/2014/main" id="{D4351363-2423-464B-8C0E-CEE114E8A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24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="" xmlns:a16="http://schemas.microsoft.com/office/drawing/2014/main" id="{6BB8AF58-DE0A-41B3-841F-96606E633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34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="" xmlns:a16="http://schemas.microsoft.com/office/drawing/2014/main" id="{B8BCAD94-EF7F-4B58-B8D4-8ACC92BAF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29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="" xmlns:a16="http://schemas.microsoft.com/office/drawing/2014/main" id="{81327BBB-9E89-4976-9424-E06352A29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20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="" xmlns:a16="http://schemas.microsoft.com/office/drawing/2014/main" id="{8304E7BA-4780-4011-980E-F44EA64F3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30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="" xmlns:a16="http://schemas.microsoft.com/office/drawing/2014/main" id="{FC32E4F4-74FB-4761-8074-2E00A302F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25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="" xmlns:a16="http://schemas.microsoft.com/office/drawing/2014/main" id="{39125A87-82E8-4B12-BC11-3EB9F3A44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454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="" xmlns:a16="http://schemas.microsoft.com/office/drawing/2014/main" id="{0D4DC0B0-C95A-46A9-A397-6EB9CA2E91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5549" y="-2"/>
                <a:ext cx="0" cy="3429002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="" xmlns:a16="http://schemas.microsoft.com/office/drawing/2014/main" id="{8C4257A9-0107-40A3-BDBC-FFB25D7827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504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FCF87040-C87B-485D-91D4-81DF40F1084A}"/>
                </a:ext>
              </a:extLst>
            </p:cNvPr>
            <p:cNvGrpSpPr/>
            <p:nvPr/>
          </p:nvGrpSpPr>
          <p:grpSpPr>
            <a:xfrm flipV="1">
              <a:off x="6347919" y="3600450"/>
              <a:ext cx="2476500" cy="3257550"/>
              <a:chOff x="9802499" y="-2"/>
              <a:chExt cx="1543050" cy="5255419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="" xmlns:a16="http://schemas.microsoft.com/office/drawing/2014/main" id="{D58F05E1-3399-4171-B880-D0820347EF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24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="" xmlns:a16="http://schemas.microsoft.com/office/drawing/2014/main" id="{775BAE24-7264-46D4-9A5F-8A5F807A32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34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="" xmlns:a16="http://schemas.microsoft.com/office/drawing/2014/main" id="{E4BF3046-9209-4297-B3C2-26E7A1C7C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29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="" xmlns:a16="http://schemas.microsoft.com/office/drawing/2014/main" id="{B5856A48-74B9-47E2-AB10-F76579426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20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="" xmlns:a16="http://schemas.microsoft.com/office/drawing/2014/main" id="{AB6C19BB-2BCC-4972-A797-A8A9D0CCD5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30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="" xmlns:a16="http://schemas.microsoft.com/office/drawing/2014/main" id="{B4C6344D-8AD1-4D61-B1D1-964348586C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25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="" xmlns:a16="http://schemas.microsoft.com/office/drawing/2014/main" id="{AC09CAE7-F059-4497-92D4-238C83E03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454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="" xmlns:a16="http://schemas.microsoft.com/office/drawing/2014/main" id="{75183A46-B591-4F97-861B-E62B43B3F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5549" y="-2"/>
                <a:ext cx="0" cy="3429002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="" xmlns:a16="http://schemas.microsoft.com/office/drawing/2014/main" id="{8700E99D-C851-49B7-898C-58AA3962A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504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A462EBCA-31DE-442C-989B-7FA1F43BC3C9}"/>
                </a:ext>
              </a:extLst>
            </p:cNvPr>
            <p:cNvGrpSpPr/>
            <p:nvPr/>
          </p:nvGrpSpPr>
          <p:grpSpPr>
            <a:xfrm flipV="1">
              <a:off x="3621625" y="3600450"/>
              <a:ext cx="2476500" cy="3257550"/>
              <a:chOff x="9802499" y="-2"/>
              <a:chExt cx="1543050" cy="5255419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="" xmlns:a16="http://schemas.microsoft.com/office/drawing/2014/main" id="{A5CDFF1F-478A-443C-8DB8-1364EF586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24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="" xmlns:a16="http://schemas.microsoft.com/office/drawing/2014/main" id="{561214BF-9218-419F-AB4E-625ED1AA5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34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="" xmlns:a16="http://schemas.microsoft.com/office/drawing/2014/main" id="{7990FB0C-A5F3-4F81-8B1F-EC449961B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29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="" xmlns:a16="http://schemas.microsoft.com/office/drawing/2014/main" id="{D85551F7-4301-4C7D-90E1-EFBA53EB6B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20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="" xmlns:a16="http://schemas.microsoft.com/office/drawing/2014/main" id="{A1AB187A-5026-44D7-8736-5A7631EEA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30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="" xmlns:a16="http://schemas.microsoft.com/office/drawing/2014/main" id="{2801F3EC-7086-4A24-AD29-E7E06D2D3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25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="" xmlns:a16="http://schemas.microsoft.com/office/drawing/2014/main" id="{D4DC81DE-0022-4F79-8374-EDD4E93974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454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="" xmlns:a16="http://schemas.microsoft.com/office/drawing/2014/main" id="{09BA0AC0-3B0B-491F-8697-85865DA4E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5549" y="-2"/>
                <a:ext cx="0" cy="3429002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="" xmlns:a16="http://schemas.microsoft.com/office/drawing/2014/main" id="{6D449C66-D664-4696-847E-1BD8C3FA2D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504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299F99DA-04D1-4BC6-940E-9F5F5A7637D9}"/>
                </a:ext>
              </a:extLst>
            </p:cNvPr>
            <p:cNvGrpSpPr/>
            <p:nvPr/>
          </p:nvGrpSpPr>
          <p:grpSpPr>
            <a:xfrm flipV="1">
              <a:off x="838200" y="3606284"/>
              <a:ext cx="2476500" cy="3257550"/>
              <a:chOff x="9802499" y="-2"/>
              <a:chExt cx="1543050" cy="5255419"/>
            </a:xfrm>
          </p:grpSpPr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="" xmlns:a16="http://schemas.microsoft.com/office/drawing/2014/main" id="{A7F14F91-1AB6-42B4-AFE3-427295294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24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="" xmlns:a16="http://schemas.microsoft.com/office/drawing/2014/main" id="{F342CD73-C678-4E7F-8807-B22EACF7E2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34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="" xmlns:a16="http://schemas.microsoft.com/office/drawing/2014/main" id="{980F1A78-02E1-402F-9450-C1C6B3ED1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29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="" xmlns:a16="http://schemas.microsoft.com/office/drawing/2014/main" id="{D6A6BB47-49E3-4F05-B2B5-765FBAB4BC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209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="" xmlns:a16="http://schemas.microsoft.com/office/drawing/2014/main" id="{F28E301A-EA30-4932-AC65-4A7C978E53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3099" y="-2"/>
                <a:ext cx="0" cy="5255419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="" xmlns:a16="http://schemas.microsoft.com/office/drawing/2014/main" id="{CF760006-7489-491E-9948-D129ECBD3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259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="" xmlns:a16="http://schemas.microsoft.com/office/drawing/2014/main" id="{2BC307E3-F947-4A09-9EF0-5373E286D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4549" y="0"/>
                <a:ext cx="0" cy="474345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="" xmlns:a16="http://schemas.microsoft.com/office/drawing/2014/main" id="{1770AE26-85D6-40A4-9C9C-B1C1CC6A0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5549" y="-2"/>
                <a:ext cx="0" cy="3429002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="" xmlns:a16="http://schemas.microsoft.com/office/drawing/2014/main" id="{61BC6CF7-3E6C-4EF2-9498-6E2F1E8FB5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5049" y="0"/>
                <a:ext cx="0" cy="4152900"/>
              </a:xfrm>
              <a:prstGeom prst="line">
                <a:avLst/>
              </a:prstGeom>
              <a:ln w="76200">
                <a:solidFill>
                  <a:srgbClr val="F0F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3E448E-3653-4789-8046-7EE700C4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3" y="1365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Bahnschrift SemiLight SemiConde" panose="020B0502040204020203" pitchFamily="34" charset="0"/>
              </a:rPr>
              <a:t>Управляющие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структуры</a:t>
            </a:r>
            <a:r>
              <a:rPr lang="en-US" dirty="0">
                <a:latin typeface="Bahnschrift SemiLight SemiConde" panose="020B0502040204020203" pitchFamily="34" charset="0"/>
              </a:rPr>
              <a:t> VBA. </a:t>
            </a:r>
            <a:endParaRPr lang="ru-RU" dirty="0">
              <a:solidFill>
                <a:srgbClr val="1794A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267179-EF37-4BCB-8513-E6665F29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2574158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Bahnschrift SemiLight SemiConde" panose="020B0502040204020203" pitchFamily="34" charset="0"/>
              </a:rPr>
              <a:t>Управляющие структуры позволяют управлять последовательностью выполнения программы. Без операторов управления все операторы программы будут выполняться слева направо и сверху вниз. Однако иногда требуется многократно выполнять некоторый набор инструкций автоматически, либо решить задачу по-другому в зависимости от значения переменных или параметров, заданных пользователем во время выполнения. Для этого служат конструкции управления и циклы.</a:t>
            </a:r>
          </a:p>
          <a:p>
            <a:r>
              <a:rPr lang="ru-RU" sz="2200" dirty="0">
                <a:latin typeface="Bahnschrift SemiLight SemiConde" panose="020B0502040204020203" pitchFamily="34" charset="0"/>
              </a:rPr>
              <a:t>VBA поддерживает следующие конструкции принятия решений: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76E622-D8BC-4169-9CDB-87A6A8AD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13</a:t>
            </a:fld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03E2311C-1DC5-4EED-A2A2-560DA295F73E}"/>
              </a:ext>
            </a:extLst>
          </p:cNvPr>
          <p:cNvSpPr/>
          <p:nvPr/>
        </p:nvSpPr>
        <p:spPr>
          <a:xfrm>
            <a:off x="1695273" y="4367200"/>
            <a:ext cx="2423855" cy="1519091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If . . . Then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109DDFC-C9F3-4941-80A2-C31311091B33}"/>
              </a:ext>
            </a:extLst>
          </p:cNvPr>
          <p:cNvSpPr/>
          <p:nvPr/>
        </p:nvSpPr>
        <p:spPr>
          <a:xfrm>
            <a:off x="4973551" y="4367202"/>
            <a:ext cx="2423855" cy="1519090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If . . . Then . . . Else</a:t>
            </a:r>
            <a:r>
              <a:rPr lang="en-US" sz="2400" dirty="0">
                <a:solidFill>
                  <a:srgbClr val="1794AC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60C1341-6AA8-4D66-B491-1D5689AD8134}"/>
              </a:ext>
            </a:extLst>
          </p:cNvPr>
          <p:cNvSpPr/>
          <p:nvPr/>
        </p:nvSpPr>
        <p:spPr>
          <a:xfrm>
            <a:off x="8258680" y="4357710"/>
            <a:ext cx="2423855" cy="1528581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Select Case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C56E6A1B-A792-455E-BD2B-85D104430E77}"/>
              </a:ext>
            </a:extLst>
          </p:cNvPr>
          <p:cNvGrpSpPr/>
          <p:nvPr/>
        </p:nvGrpSpPr>
        <p:grpSpPr>
          <a:xfrm>
            <a:off x="7978951" y="4235633"/>
            <a:ext cx="3028949" cy="1502034"/>
            <a:chOff x="1200150" y="2787308"/>
            <a:chExt cx="3028949" cy="2908641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B977AA0B-CE42-4E35-9DD6-37C9A8D3BD5E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="" xmlns:a16="http://schemas.microsoft.com/office/drawing/2014/main" id="{E8A2F196-0AD1-4C4E-A7AF-198DD3A4978E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C79AFAD9-D503-4AD6-B928-6834871D68B3}"/>
              </a:ext>
            </a:extLst>
          </p:cNvPr>
          <p:cNvGrpSpPr/>
          <p:nvPr/>
        </p:nvGrpSpPr>
        <p:grpSpPr>
          <a:xfrm>
            <a:off x="4703548" y="4260907"/>
            <a:ext cx="3028949" cy="1502034"/>
            <a:chOff x="1200150" y="2787308"/>
            <a:chExt cx="3028949" cy="2908641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26290CE8-28B6-4FE3-A6B9-8C1E256BC89D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>
              <a:extLst>
                <a:ext uri="{FF2B5EF4-FFF2-40B4-BE49-F238E27FC236}">
                  <a16:creationId xmlns="" xmlns:a16="http://schemas.microsoft.com/office/drawing/2014/main" id="{C5B0D496-5584-4AF7-80FE-3492A8479F19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3B74B99F-6F95-4A21-8B52-D1F7936A2F7A}"/>
              </a:ext>
            </a:extLst>
          </p:cNvPr>
          <p:cNvGrpSpPr/>
          <p:nvPr/>
        </p:nvGrpSpPr>
        <p:grpSpPr>
          <a:xfrm>
            <a:off x="1409892" y="4159276"/>
            <a:ext cx="3028949" cy="1616569"/>
            <a:chOff x="1200150" y="2565515"/>
            <a:chExt cx="3028949" cy="3130434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F264D7FA-4F8A-43B2-B3D0-EF83BF7E32AF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Блок-схема: узел 64">
              <a:extLst>
                <a:ext uri="{FF2B5EF4-FFF2-40B4-BE49-F238E27FC236}">
                  <a16:creationId xmlns="" xmlns:a16="http://schemas.microsoft.com/office/drawing/2014/main" id="{D75D2746-6655-493E-81AD-7E4C2D2055D8}"/>
                </a:ext>
              </a:extLst>
            </p:cNvPr>
            <p:cNvSpPr/>
            <p:nvPr/>
          </p:nvSpPr>
          <p:spPr>
            <a:xfrm>
              <a:off x="2644469" y="2565515"/>
              <a:ext cx="132830" cy="221793"/>
            </a:xfrm>
            <a:prstGeom prst="flowChartConnector">
              <a:avLst/>
            </a:prstGeom>
            <a:ln>
              <a:solidFill>
                <a:srgbClr val="26262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Прямая соединительная линия 65">
              <a:extLst>
                <a:ext uri="{FF2B5EF4-FFF2-40B4-BE49-F238E27FC236}">
                  <a16:creationId xmlns="" xmlns:a16="http://schemas.microsoft.com/office/drawing/2014/main" id="{AD063059-A387-459F-8F35-321A1588D3FD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Блок-схема: узел 69">
            <a:extLst>
              <a:ext uri="{FF2B5EF4-FFF2-40B4-BE49-F238E27FC236}">
                <a16:creationId xmlns="" xmlns:a16="http://schemas.microsoft.com/office/drawing/2014/main" id="{D4FEC492-D3B3-4D05-8467-C096035C43A7}"/>
              </a:ext>
            </a:extLst>
          </p:cNvPr>
          <p:cNvSpPr/>
          <p:nvPr/>
        </p:nvSpPr>
        <p:spPr>
          <a:xfrm>
            <a:off x="6150033" y="4143932"/>
            <a:ext cx="132830" cy="114535"/>
          </a:xfrm>
          <a:prstGeom prst="flowChartConnector">
            <a:avLst/>
          </a:prstGeom>
          <a:ln>
            <a:solidFill>
              <a:srgbClr val="26262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>
            <a:extLst>
              <a:ext uri="{FF2B5EF4-FFF2-40B4-BE49-F238E27FC236}">
                <a16:creationId xmlns="" xmlns:a16="http://schemas.microsoft.com/office/drawing/2014/main" id="{B8ED6DD7-9191-4D08-ADCF-E47D08FCF0DF}"/>
              </a:ext>
            </a:extLst>
          </p:cNvPr>
          <p:cNvSpPr/>
          <p:nvPr/>
        </p:nvSpPr>
        <p:spPr>
          <a:xfrm>
            <a:off x="9431181" y="4140187"/>
            <a:ext cx="132830" cy="114535"/>
          </a:xfrm>
          <a:prstGeom prst="flowChartConnector">
            <a:avLst/>
          </a:prstGeom>
          <a:ln>
            <a:solidFill>
              <a:srgbClr val="26262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6CB3A0-B20E-417A-8D07-2D62FE2DCFC9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омб 1">
            <a:extLst>
              <a:ext uri="{FF2B5EF4-FFF2-40B4-BE49-F238E27FC236}">
                <a16:creationId xmlns="" xmlns:a16="http://schemas.microsoft.com/office/drawing/2014/main" id="{1F762ADB-B9E9-4137-9991-43C93B9D3E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8B306B-86C0-4BA4-9A8B-BE5084AA2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18279"/>
            <a:ext cx="9563100" cy="380682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ahnschrift SemiLight SemiConde" panose="020B0502040204020203" pitchFamily="34" charset="0"/>
              </a:rPr>
              <a:t>Обычно условие является простым сравнением, но оно может быть любым выражением с вычисляемым значением. </a:t>
            </a:r>
            <a:endParaRPr lang="en-US" dirty="0">
              <a:latin typeface="Bahnschrift SemiLight SemiConde" panose="020B0502040204020203" pitchFamily="34" charset="0"/>
            </a:endParaRPr>
          </a:p>
          <a:p>
            <a:r>
              <a:rPr lang="ru-RU" dirty="0">
                <a:latin typeface="Bahnschrift SemiLight SemiConde" panose="020B0502040204020203" pitchFamily="34" charset="0"/>
              </a:rPr>
              <a:t>Это значение интерпретируется как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False</a:t>
            </a:r>
            <a:r>
              <a:rPr lang="ru-RU" dirty="0">
                <a:latin typeface="Bahnschrift SemiLight SemiConde" panose="020B0502040204020203" pitchFamily="34" charset="0"/>
              </a:rPr>
              <a:t> (Ложь), если оно нулевое, а любое ненулевое рассматривается как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True</a:t>
            </a:r>
            <a:r>
              <a:rPr lang="ru-RU" dirty="0">
                <a:latin typeface="Bahnschrift SemiLight SemiConde" panose="020B0502040204020203" pitchFamily="34" charset="0"/>
              </a:rPr>
              <a:t> (Истина). </a:t>
            </a:r>
            <a:endParaRPr lang="en-US" dirty="0">
              <a:latin typeface="Bahnschrift SemiLight SemiConde" panose="020B0502040204020203" pitchFamily="34" charset="0"/>
            </a:endParaRPr>
          </a:p>
          <a:p>
            <a:r>
              <a:rPr lang="ru-RU" dirty="0">
                <a:latin typeface="Bahnschrift SemiLight SemiConde" panose="020B0502040204020203" pitchFamily="34" charset="0"/>
              </a:rPr>
              <a:t>Если условие истинно, то выполняются все выражения, стоящие после ключевого слова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Then</a:t>
            </a:r>
            <a:r>
              <a:rPr lang="ru-RU" dirty="0">
                <a:latin typeface="Bahnschrift SemiLight SemiConde" panose="020B0502040204020203" pitchFamily="34" charset="0"/>
              </a:rPr>
              <a:t>. Для условного выполнения одного оператора можно использовать как синтаксис для одной строки, так и синтаксис для нескольких строк (блоковую конструкцию).</a:t>
            </a:r>
          </a:p>
          <a:p>
            <a:r>
              <a:rPr lang="ru-RU" dirty="0">
                <a:latin typeface="Bahnschrift SemiLight SemiConde" panose="020B0502040204020203" pitchFamily="34" charset="0"/>
              </a:rPr>
              <a:t>Следующие два оператора эквивалентны:</a:t>
            </a:r>
          </a:p>
          <a:p>
            <a:endParaRPr lang="ru-RU" dirty="0">
              <a:latin typeface="Bahnschrift SemiLight SemiConde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FDB78B-0C0A-4839-AA1B-B7991053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531B66-AA30-46CC-BA88-2FF092829955}"/>
              </a:ext>
            </a:extLst>
          </p:cNvPr>
          <p:cNvSpPr txBox="1"/>
          <p:nvPr/>
        </p:nvSpPr>
        <p:spPr>
          <a:xfrm>
            <a:off x="6443663" y="5260780"/>
            <a:ext cx="3505200" cy="1230145"/>
          </a:xfrm>
          <a:prstGeom prst="rect">
            <a:avLst/>
          </a:prstGeom>
          <a:solidFill>
            <a:srgbClr val="F0F0F0"/>
          </a:solidFill>
          <a:ln cap="rnd">
            <a:solidFill>
              <a:srgbClr val="F0F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&lt;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Then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&lt;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Then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b 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End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588326EA-67BC-4431-A9C4-56726B46E6BA}"/>
              </a:ext>
            </a:extLst>
          </p:cNvPr>
          <p:cNvGrpSpPr/>
          <p:nvPr/>
        </p:nvGrpSpPr>
        <p:grpSpPr>
          <a:xfrm>
            <a:off x="6376731" y="4651722"/>
            <a:ext cx="3648075" cy="1947000"/>
            <a:chOff x="1200150" y="2565515"/>
            <a:chExt cx="3028949" cy="313043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405DF649-08D4-439B-BF8C-A89AE2F5FCFA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="" xmlns:a16="http://schemas.microsoft.com/office/drawing/2014/main" id="{283620A7-03C6-4725-B355-77FDFE64957E}"/>
                </a:ext>
              </a:extLst>
            </p:cNvPr>
            <p:cNvSpPr/>
            <p:nvPr/>
          </p:nvSpPr>
          <p:spPr>
            <a:xfrm>
              <a:off x="2644469" y="2565515"/>
              <a:ext cx="132830" cy="221793"/>
            </a:xfrm>
            <a:prstGeom prst="flowChartConnector">
              <a:avLst/>
            </a:prstGeom>
            <a:ln>
              <a:solidFill>
                <a:srgbClr val="26262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07C9655D-43DF-4499-91AF-217A37E016A3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E2323E0-35A8-41A1-96D5-1D1304C5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136525"/>
            <a:ext cx="10515600" cy="1325563"/>
          </a:xfrm>
        </p:spPr>
        <p:txBody>
          <a:bodyPr/>
          <a:lstStyle/>
          <a:p>
            <a:r>
              <a:rPr lang="ru-RU" dirty="0">
                <a:latin typeface="Bahnschrift SemiLight SemiConde" panose="020B0502040204020203" pitchFamily="34" charset="0"/>
              </a:rPr>
              <a:t>Конструкция </a:t>
            </a:r>
            <a:r>
              <a:rPr lang="en-US" dirty="0">
                <a:solidFill>
                  <a:srgbClr val="1794AC"/>
                </a:solidFill>
                <a:latin typeface="Monotype Corsiva" panose="03010101010201010101" pitchFamily="66" charset="0"/>
              </a:rPr>
              <a:t>If . . . Then </a:t>
            </a:r>
            <a:endParaRPr lang="ru-RU" dirty="0">
              <a:solidFill>
                <a:srgbClr val="1794AC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1D9B77DF-7B74-4A8E-9E77-3553398FFD3F}"/>
              </a:ext>
            </a:extLst>
          </p:cNvPr>
          <p:cNvGrpSpPr/>
          <p:nvPr/>
        </p:nvGrpSpPr>
        <p:grpSpPr>
          <a:xfrm flipV="1">
            <a:off x="0" y="0"/>
            <a:ext cx="12192000" cy="6858001"/>
            <a:chOff x="0" y="-1"/>
            <a:chExt cx="12192000" cy="6858001"/>
          </a:xfrm>
          <a:solidFill>
            <a:srgbClr val="F0F0F0"/>
          </a:solidFill>
        </p:grpSpPr>
        <p:sp>
          <p:nvSpPr>
            <p:cNvPr id="17" name="Прямоугольный треугольник 16">
              <a:extLst>
                <a:ext uri="{FF2B5EF4-FFF2-40B4-BE49-F238E27FC236}">
                  <a16:creationId xmlns="" xmlns:a16="http://schemas.microsoft.com/office/drawing/2014/main" id="{54989B8F-FC6C-4B27-981E-C0C4872E7E7D}"/>
                </a:ext>
              </a:extLst>
            </p:cNvPr>
            <p:cNvSpPr/>
            <p:nvPr/>
          </p:nvSpPr>
          <p:spPr>
            <a:xfrm rot="5400000">
              <a:off x="3068370" y="-2265630"/>
              <a:ext cx="6462628" cy="117846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BFCA3BDD-9D7E-4BC5-AD53-A3DCDA48908E}"/>
                </a:ext>
              </a:extLst>
            </p:cNvPr>
            <p:cNvSpPr/>
            <p:nvPr/>
          </p:nvSpPr>
          <p:spPr>
            <a:xfrm>
              <a:off x="0" y="0"/>
              <a:ext cx="40736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0F462689-1CC5-4756-A3FB-2B764C36F469}"/>
                </a:ext>
              </a:extLst>
            </p:cNvPr>
            <p:cNvSpPr/>
            <p:nvPr/>
          </p:nvSpPr>
          <p:spPr>
            <a:xfrm rot="16200000" flipV="1">
              <a:off x="6096000" y="-5688633"/>
              <a:ext cx="407368" cy="117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6A7B4B-109C-4D78-A151-3255A7661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78" y="525347"/>
            <a:ext cx="10134600" cy="3902979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Оператор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. .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одной строки </a:t>
            </a:r>
            <a:r>
              <a:rPr lang="en-US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использует оператор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Однако в блочном виде он необходим.</a:t>
            </a:r>
            <a:endParaRPr lang="en-US" sz="2400" dirty="0">
              <a:solidFill>
                <a:srgbClr val="000000"/>
              </a:solidFill>
              <a:latin typeface="Bahnschrift SemiLight SemiConde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выполнить последовательность операторов, если условие истинно, следует использовать блоковую конструкцию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. .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. .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794AC"/>
              </a:solidFill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FB7626-D77C-4E6D-B2B7-71CA4F13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 descr="IF Then Else in VBA- Block IF without End If error">
            <a:extLst>
              <a:ext uri="{FF2B5EF4-FFF2-40B4-BE49-F238E27FC236}">
                <a16:creationId xmlns="" xmlns:a16="http://schemas.microsoft.com/office/drawing/2014/main" id="{E95C761C-BBF9-4211-B4AB-4FB77C38C5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19" y="939900"/>
            <a:ext cx="2858800" cy="204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DEA2BE-0536-438D-BCB6-69057ACA2F9A}"/>
              </a:ext>
            </a:extLst>
          </p:cNvPr>
          <p:cNvSpPr txBox="1"/>
          <p:nvPr/>
        </p:nvSpPr>
        <p:spPr>
          <a:xfrm>
            <a:off x="1316059" y="4904425"/>
            <a:ext cx="2766340" cy="1230145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ru-R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</a:t>
            </a:r>
            <a:r>
              <a:rPr lang="ru-R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 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ru-R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Then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ru-R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</a:t>
            </a:r>
            <a:r>
              <a:rPr lang="ru-R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False</a:t>
            </a:r>
            <a:r>
              <a:rPr lang="ru-R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End</a:t>
            </a:r>
            <a:r>
              <a:rPr lang="ru-R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BACDD8-FB33-452C-9ECA-F0C2913D75F6}"/>
              </a:ext>
            </a:extLst>
          </p:cNvPr>
          <p:cNvSpPr txBox="1"/>
          <p:nvPr/>
        </p:nvSpPr>
        <p:spPr>
          <a:xfrm>
            <a:off x="4394966" y="5169907"/>
            <a:ext cx="7416034" cy="1200329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условие ложно, то операторы после ключевого слова </a:t>
            </a:r>
            <a:r>
              <a:rPr lang="ru-RU" sz="18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выполняется, а управление передается на следующую строку (или строку после оператора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блочной конструкции).</a:t>
            </a:r>
            <a:endParaRPr lang="ru-RU" sz="18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E51A960-5CF8-4719-9606-E9B16D0F1D74}"/>
              </a:ext>
            </a:extLst>
          </p:cNvPr>
          <p:cNvSpPr/>
          <p:nvPr/>
        </p:nvSpPr>
        <p:spPr>
          <a:xfrm>
            <a:off x="7582079" y="746058"/>
            <a:ext cx="3162300" cy="2384975"/>
          </a:xfrm>
          <a:prstGeom prst="rect">
            <a:avLst/>
          </a:prstGeom>
          <a:noFill/>
          <a:ln w="76200">
            <a:solidFill>
              <a:srgbClr val="FCD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0E80115-0D69-49F2-98B4-A0EFAD8965D7}"/>
              </a:ext>
            </a:extLst>
          </p:cNvPr>
          <p:cNvGrpSpPr/>
          <p:nvPr/>
        </p:nvGrpSpPr>
        <p:grpSpPr>
          <a:xfrm>
            <a:off x="1159775" y="4283006"/>
            <a:ext cx="3078907" cy="2051075"/>
            <a:chOff x="1200150" y="2565515"/>
            <a:chExt cx="3028949" cy="313043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0EAF9B2-A5C7-4EEB-9DB7-3A554F44A329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rgbClr val="FCD8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>
              <a:extLst>
                <a:ext uri="{FF2B5EF4-FFF2-40B4-BE49-F238E27FC236}">
                  <a16:creationId xmlns="" xmlns:a16="http://schemas.microsoft.com/office/drawing/2014/main" id="{75575529-311E-473A-BC21-AE059B56D592}"/>
                </a:ext>
              </a:extLst>
            </p:cNvPr>
            <p:cNvSpPr/>
            <p:nvPr/>
          </p:nvSpPr>
          <p:spPr>
            <a:xfrm>
              <a:off x="2644469" y="2565515"/>
              <a:ext cx="132830" cy="221793"/>
            </a:xfrm>
            <a:prstGeom prst="flowChartConnector">
              <a:avLst/>
            </a:prstGeom>
            <a:solidFill>
              <a:srgbClr val="FCD880"/>
            </a:solidFill>
            <a:ln>
              <a:solidFill>
                <a:srgbClr val="FCD88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533B71B0-DEA4-4F5E-AA1D-EC66ACFCBDE1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FCD8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131A193-B8AD-4456-8929-88C5FD845920}"/>
              </a:ext>
            </a:extLst>
          </p:cNvPr>
          <p:cNvSpPr/>
          <p:nvPr/>
        </p:nvSpPr>
        <p:spPr>
          <a:xfrm>
            <a:off x="7739719" y="746057"/>
            <a:ext cx="3162300" cy="2384975"/>
          </a:xfrm>
          <a:prstGeom prst="rect">
            <a:avLst/>
          </a:prstGeom>
          <a:noFill/>
          <a:ln w="76200">
            <a:solidFill>
              <a:srgbClr val="FCD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99773B2-288D-40EC-BB14-66847EBF837D}"/>
              </a:ext>
            </a:extLst>
          </p:cNvPr>
          <p:cNvSpPr/>
          <p:nvPr/>
        </p:nvSpPr>
        <p:spPr>
          <a:xfrm>
            <a:off x="9220200" y="-1"/>
            <a:ext cx="3031498" cy="6858001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7F97-E74E-4F20-93A0-BACF32EE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Light SemiConde" panose="020B0502040204020203" pitchFamily="34" charset="0"/>
              </a:rPr>
              <a:t>Конструкция </a:t>
            </a:r>
            <a:r>
              <a:rPr lang="en-US" dirty="0">
                <a:solidFill>
                  <a:srgbClr val="1794AC"/>
                </a:solidFill>
                <a:latin typeface="Monotype Corsiva" panose="03010101010201010101" pitchFamily="66" charset="0"/>
              </a:rPr>
              <a:t>If . . . Then . . . Else</a:t>
            </a:r>
            <a:endParaRPr lang="ru-RU" dirty="0">
              <a:solidFill>
                <a:srgbClr val="1794A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8275BD-076B-4411-B9A7-06305C6C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36" y="1319034"/>
            <a:ext cx="8382000" cy="815975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пределяет несколько блоков операторов, один из которых будет выполняться в зависимости от условия: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F440BD0-9AED-45B9-BAF5-969E6AE8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5D903D-C981-4BEA-894B-7C2BB20BA920}"/>
              </a:ext>
            </a:extLst>
          </p:cNvPr>
          <p:cNvSpPr txBox="1"/>
          <p:nvPr/>
        </p:nvSpPr>
        <p:spPr>
          <a:xfrm>
            <a:off x="1718450" y="2776906"/>
            <a:ext cx="3178629" cy="2451953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условие1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Then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выражение1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Else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условие2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Then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выражение2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. . . 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Else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выражение-n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latinLnBrk="1">
              <a:lnSpc>
                <a:spcPts val="1575"/>
              </a:lnSpc>
              <a:spcAft>
                <a:spcPts val="79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End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CC568A34-87A7-47AD-9F4E-504987DCBB62}"/>
              </a:ext>
            </a:extLst>
          </p:cNvPr>
          <p:cNvGrpSpPr/>
          <p:nvPr/>
        </p:nvGrpSpPr>
        <p:grpSpPr>
          <a:xfrm flipV="1">
            <a:off x="9497699" y="4112416"/>
            <a:ext cx="2476500" cy="2745584"/>
            <a:chOff x="9802499" y="-2"/>
            <a:chExt cx="1543050" cy="5255419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A5C7E642-43BF-4410-822F-F1D9A2AC10F7}"/>
                </a:ext>
              </a:extLst>
            </p:cNvPr>
            <p:cNvCxnSpPr>
              <a:cxnSpLocks/>
            </p:cNvCxnSpPr>
            <p:nvPr/>
          </p:nvCxnSpPr>
          <p:spPr>
            <a:xfrm>
              <a:off x="9802499" y="0"/>
              <a:ext cx="0" cy="47434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="" xmlns:a16="http://schemas.microsoft.com/office/drawing/2014/main" id="{900D3323-AC59-49C0-BA59-A459C4C3E8D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499" y="-2"/>
              <a:ext cx="0" cy="525541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06EB7147-8D4F-4612-A6FE-2E35B69CDAE5}"/>
                </a:ext>
              </a:extLst>
            </p:cNvPr>
            <p:cNvCxnSpPr>
              <a:cxnSpLocks/>
            </p:cNvCxnSpPr>
            <p:nvPr/>
          </p:nvCxnSpPr>
          <p:spPr>
            <a:xfrm>
              <a:off x="9992999" y="0"/>
              <a:ext cx="0" cy="41529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2B396BF2-A463-4021-B6E8-C5F51C6138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12099" y="0"/>
              <a:ext cx="0" cy="47434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B44DC45B-9F8C-41C6-ACFD-F2F34C8B34C1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099" y="-2"/>
              <a:ext cx="0" cy="525541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A178BFAB-F920-45A5-90AB-526E4535795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2599" y="0"/>
              <a:ext cx="0" cy="41529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7E2CF30A-5D7E-4671-89DA-108921B459E1}"/>
                </a:ext>
              </a:extLst>
            </p:cNvPr>
            <p:cNvCxnSpPr>
              <a:cxnSpLocks/>
            </p:cNvCxnSpPr>
            <p:nvPr/>
          </p:nvCxnSpPr>
          <p:spPr>
            <a:xfrm>
              <a:off x="10964549" y="0"/>
              <a:ext cx="0" cy="47434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AFE3269D-1517-4076-82A7-80E8EE863076}"/>
                </a:ext>
              </a:extLst>
            </p:cNvPr>
            <p:cNvCxnSpPr>
              <a:cxnSpLocks/>
            </p:cNvCxnSpPr>
            <p:nvPr/>
          </p:nvCxnSpPr>
          <p:spPr>
            <a:xfrm>
              <a:off x="11345549" y="-2"/>
              <a:ext cx="0" cy="342900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D6D9E337-AC01-405E-8E99-8FAD8F53E273}"/>
                </a:ext>
              </a:extLst>
            </p:cNvPr>
            <p:cNvCxnSpPr>
              <a:cxnSpLocks/>
            </p:cNvCxnSpPr>
            <p:nvPr/>
          </p:nvCxnSpPr>
          <p:spPr>
            <a:xfrm>
              <a:off x="11155049" y="0"/>
              <a:ext cx="0" cy="41529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8166CD-F58D-40D7-AE44-9746A5F1D04B}"/>
              </a:ext>
            </a:extLst>
          </p:cNvPr>
          <p:cNvSpPr txBox="1"/>
          <p:nvPr/>
        </p:nvSpPr>
        <p:spPr>
          <a:xfrm>
            <a:off x="5278576" y="2245992"/>
            <a:ext cx="5457373" cy="3513782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выполнении сначала проверяется условие1. Если оно ложно, VBA проверяет следующее условие2 и т. д., пока не найдет истинного условия.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Найдя его, VBA выполняет соответствующий блок операторов и затем передает управление инструкции, следующей за оператором </a:t>
            </a:r>
            <a:r>
              <a:rPr lang="ru-RU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lang="ru-RU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ru-RU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данную конструкцию можно включить блок оператора </a:t>
            </a:r>
            <a:r>
              <a:rPr lang="ru-RU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Else</a:t>
            </a:r>
            <a:r>
              <a:rPr lang="ru-RU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который VBA выполняет, если не выполнено ни одно из условий.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AAA7B4A-3A49-4326-9A37-07CF3A3BEEE8}"/>
              </a:ext>
            </a:extLst>
          </p:cNvPr>
          <p:cNvSpPr/>
          <p:nvPr/>
        </p:nvSpPr>
        <p:spPr>
          <a:xfrm>
            <a:off x="1456050" y="2551906"/>
            <a:ext cx="3611249" cy="2943225"/>
          </a:xfrm>
          <a:prstGeom prst="rect">
            <a:avLst/>
          </a:prstGeom>
          <a:noFill/>
          <a:ln w="76200">
            <a:solidFill>
              <a:srgbClr val="A1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380E72D-DAF1-4C57-87B3-D92C1F104F65}"/>
              </a:ext>
            </a:extLst>
          </p:cNvPr>
          <p:cNvGrpSpPr/>
          <p:nvPr/>
        </p:nvGrpSpPr>
        <p:grpSpPr>
          <a:xfrm flipH="1">
            <a:off x="0" y="0"/>
            <a:ext cx="12192000" cy="6858001"/>
            <a:chOff x="0" y="-1"/>
            <a:chExt cx="12192000" cy="6858001"/>
          </a:xfrm>
          <a:solidFill>
            <a:srgbClr val="F0F0F0"/>
          </a:solidFill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B87C791D-1BB8-4905-AA9B-05560CB623C6}"/>
                </a:ext>
              </a:extLst>
            </p:cNvPr>
            <p:cNvSpPr/>
            <p:nvPr/>
          </p:nvSpPr>
          <p:spPr>
            <a:xfrm rot="5400000">
              <a:off x="3068370" y="-2265630"/>
              <a:ext cx="6462628" cy="117846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83D588F-2CEC-442E-B05E-106FEBCACCFF}"/>
                </a:ext>
              </a:extLst>
            </p:cNvPr>
            <p:cNvSpPr/>
            <p:nvPr/>
          </p:nvSpPr>
          <p:spPr>
            <a:xfrm>
              <a:off x="0" y="0"/>
              <a:ext cx="40736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F1676669-BBFA-413D-A8D3-C37B41C50AD4}"/>
                </a:ext>
              </a:extLst>
            </p:cNvPr>
            <p:cNvSpPr/>
            <p:nvPr/>
          </p:nvSpPr>
          <p:spPr>
            <a:xfrm rot="16200000" flipV="1">
              <a:off x="6096000" y="-5688633"/>
              <a:ext cx="407368" cy="117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F75B08-2ECF-4DAF-AC23-48FC2C868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4657" y="1319722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Bahnschrift SemiLight SemiConde" panose="020B0502040204020203" pitchFamily="34" charset="0"/>
              </a:rPr>
              <a:t>Конструкция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Then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400" dirty="0">
                <a:latin typeface="Bahnschrift SemiLight SemiConde" panose="020B0502040204020203" pitchFamily="34" charset="0"/>
              </a:rPr>
              <a:t>в действительности всего лишь специальный случай конструкции </a:t>
            </a:r>
            <a:br>
              <a:rPr lang="ru-RU" sz="2400" dirty="0">
                <a:latin typeface="Bahnschrift SemiLight SemiConde" panose="020B0502040204020203" pitchFamily="34" charset="0"/>
              </a:rPr>
            </a:b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Then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2400" dirty="0">
                <a:latin typeface="Bahnschrift SemiLight SemiConde" panose="020B0502040204020203" pitchFamily="34" charset="0"/>
              </a:rPr>
              <a:t>. </a:t>
            </a:r>
            <a:br>
              <a:rPr lang="ru-RU" sz="2400" dirty="0">
                <a:latin typeface="Bahnschrift SemiLight SemiConde" panose="020B0502040204020203" pitchFamily="34" charset="0"/>
              </a:rPr>
            </a:br>
            <a:r>
              <a:rPr lang="ru-RU" sz="2400" dirty="0">
                <a:latin typeface="Bahnschrift SemiLight SemiConde" panose="020B0502040204020203" pitchFamily="34" charset="0"/>
              </a:rPr>
              <a:t>Заметим, что в данной конструкции может быть любое число блоков </a:t>
            </a:r>
            <a:br>
              <a:rPr lang="ru-RU" sz="2400" dirty="0">
                <a:latin typeface="Bahnschrift SemiLight SemiConde" panose="020B0502040204020203" pitchFamily="34" charset="0"/>
              </a:rPr>
            </a:b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2400" dirty="0">
                <a:latin typeface="Bahnschrift SemiLight SemiConde" panose="020B0502040204020203" pitchFamily="34" charset="0"/>
              </a:rPr>
              <a:t>, или даже ни одного. </a:t>
            </a:r>
            <a:br>
              <a:rPr lang="ru-RU" sz="2400" dirty="0">
                <a:latin typeface="Bahnschrift SemiLight SemiConde" panose="020B0502040204020203" pitchFamily="34" charset="0"/>
              </a:rPr>
            </a:br>
            <a:r>
              <a:rPr lang="ru-RU" sz="2400" dirty="0">
                <a:latin typeface="Bahnschrift SemiLight SemiConde" panose="020B0502040204020203" pitchFamily="34" charset="0"/>
              </a:rPr>
              <a:t>Блок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2400" dirty="0">
                <a:latin typeface="Bahnschrift SemiLight SemiConde" panose="020B0502040204020203" pitchFamily="34" charset="0"/>
              </a:rPr>
              <a:t> можно включать независимо от присутствия или, наоборот, отсутствия блоков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2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2400" dirty="0">
                <a:latin typeface="Bahnschrift SemiLight SemiConde" panose="020B0502040204020203" pitchFamily="34" charset="0"/>
              </a:rPr>
              <a:t>. </a:t>
            </a:r>
          </a:p>
          <a:p>
            <a:r>
              <a:rPr lang="ru-RU" sz="2400" dirty="0">
                <a:latin typeface="Bahnschrift SemiLight SemiConde" panose="020B0502040204020203" pitchFamily="34" charset="0"/>
              </a:rPr>
              <a:t>Пример работы с </a:t>
            </a:r>
            <a:r>
              <a:rPr lang="ru-RU" sz="2400" spc="3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2400" spc="3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..</a:t>
            </a:r>
            <a:r>
              <a:rPr lang="ru-RU" sz="2400" spc="3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Then</a:t>
            </a:r>
            <a:r>
              <a:rPr lang="ru-RU" sz="2400" spc="3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..</a:t>
            </a:r>
            <a:r>
              <a:rPr lang="ru-RU" sz="2400" spc="3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2400" spc="3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400" dirty="0">
                <a:latin typeface="Bahnschrift SemiLight SemiConde" panose="020B0502040204020203" pitchFamily="34" charset="0"/>
              </a:rPr>
              <a:t>из нашей первой лабораторной работы: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667D2CA-EAD4-4801-A2FE-985B493C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17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7502400-729B-449B-9DE7-A1F763816C1C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101" t="4672" b="5721"/>
          <a:stretch/>
        </p:blipFill>
        <p:spPr bwMode="auto">
          <a:xfrm>
            <a:off x="6259288" y="1319722"/>
            <a:ext cx="5451141" cy="4218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BEAA95B-8B69-4E2B-BF9A-B2BDCDE570B5}"/>
              </a:ext>
            </a:extLst>
          </p:cNvPr>
          <p:cNvSpPr/>
          <p:nvPr/>
        </p:nvSpPr>
        <p:spPr>
          <a:xfrm>
            <a:off x="6024667" y="1183196"/>
            <a:ext cx="5451141" cy="4722304"/>
          </a:xfrm>
          <a:prstGeom prst="rect">
            <a:avLst/>
          </a:prstGeom>
          <a:noFill/>
          <a:ln w="76200">
            <a:solidFill>
              <a:srgbClr val="FCD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минимализм макро микросхема схема плата фон HD обои для ноутбука |  Электронная схема, Платаны, Обои">
            <a:extLst>
              <a:ext uri="{FF2B5EF4-FFF2-40B4-BE49-F238E27FC236}">
                <a16:creationId xmlns="" xmlns:a16="http://schemas.microsoft.com/office/drawing/2014/main" id="{25205AFA-AD73-4DDD-9AD4-9B936144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1698" cy="69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22E151-1814-47E9-93FD-EE6A797E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50743"/>
            <a:ext cx="5544457" cy="1325563"/>
          </a:xfrm>
        </p:spPr>
        <p:txBody>
          <a:bodyPr/>
          <a:lstStyle/>
          <a:p>
            <a:r>
              <a:rPr lang="ru-RU" dirty="0">
                <a:latin typeface="Bahnschrift SemiLight SemiConde" panose="020B0502040204020203" pitchFamily="34" charset="0"/>
              </a:rPr>
              <a:t>Конструкция </a:t>
            </a:r>
            <a:r>
              <a:rPr lang="en-US" dirty="0">
                <a:solidFill>
                  <a:srgbClr val="1794AC"/>
                </a:solidFill>
                <a:latin typeface="Monotype Corsiva" panose="03010101010201010101" pitchFamily="66" charset="0"/>
              </a:rPr>
              <a:t>Select Case</a:t>
            </a:r>
            <a:endParaRPr lang="ru-RU" dirty="0">
              <a:solidFill>
                <a:srgbClr val="1794A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1E8FC-964E-454C-A517-71B216087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7" y="2032001"/>
            <a:ext cx="5544457" cy="3106057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>
                <a:latin typeface="Bahnschrift SemiLight SemiConde" panose="020B0502040204020203" pitchFamily="34" charset="0"/>
              </a:rPr>
              <a:t>Конструкция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Select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3400" dirty="0">
                <a:latin typeface="Bahnschrift SemiLight SemiConde" panose="020B0502040204020203" pitchFamily="34" charset="0"/>
              </a:rPr>
              <a:t>является альтернативой конструкции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Then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3400" dirty="0">
                <a:latin typeface="Bahnschrift SemiLight SemiConde" panose="020B0502040204020203" pitchFamily="34" charset="0"/>
              </a:rPr>
              <a:t>в случае выполнения блока, состоящего из большого набора операторов. </a:t>
            </a:r>
          </a:p>
          <a:p>
            <a:r>
              <a:rPr lang="ru-RU" sz="3400" dirty="0">
                <a:latin typeface="Bahnschrift SemiLight SemiConde" panose="020B0502040204020203" pitchFamily="34" charset="0"/>
              </a:rPr>
              <a:t>Конструкция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Select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3400" dirty="0">
                <a:latin typeface="Bahnschrift SemiLight SemiConde" panose="020B0502040204020203" pitchFamily="34" charset="0"/>
              </a:rPr>
              <a:t>предоставляет возможность, похожую на возможность конструкции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If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Then</a:t>
            </a:r>
            <a:r>
              <a:rPr lang="ru-RU" sz="34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. . . </a:t>
            </a:r>
            <a:r>
              <a:rPr lang="ru-RU" sz="34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sz="3400" dirty="0">
                <a:latin typeface="Bahnschrift SemiLight SemiConde" panose="020B0502040204020203" pitchFamily="34" charset="0"/>
              </a:rPr>
              <a:t>, но в отличие от нее она делает код более читаемым при наличии нескольких вариантов выбора.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BB762ED-E9EF-418E-86FB-27AAFA82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6057" y="3254921"/>
            <a:ext cx="4027714" cy="3106058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/>
              <a:t>Select Case </a:t>
            </a:r>
            <a:r>
              <a:rPr lang="ru-RU" sz="2600" dirty="0" err="1"/>
              <a:t>проверяемое_выражение</a:t>
            </a:r>
            <a:r>
              <a:rPr lang="ru-RU" sz="2600" dirty="0"/>
              <a:t> </a:t>
            </a:r>
          </a:p>
          <a:p>
            <a:pPr marL="0" indent="0">
              <a:buNone/>
            </a:pPr>
            <a:r>
              <a:rPr lang="ru-RU" sz="2600" dirty="0"/>
              <a:t>[</a:t>
            </a:r>
            <a:r>
              <a:rPr lang="en-US" sz="2600" dirty="0"/>
              <a:t>Case </a:t>
            </a:r>
            <a:r>
              <a:rPr lang="ru-RU" sz="2600" dirty="0"/>
              <a:t>список_выражений1 </a:t>
            </a:r>
          </a:p>
          <a:p>
            <a:pPr marL="0" indent="0">
              <a:buNone/>
            </a:pPr>
            <a:r>
              <a:rPr lang="ru-RU" sz="2600" dirty="0"/>
              <a:t>[блок_операторов1]] </a:t>
            </a:r>
          </a:p>
          <a:p>
            <a:pPr marL="0" indent="0">
              <a:buNone/>
            </a:pPr>
            <a:r>
              <a:rPr lang="ru-RU" sz="2600" dirty="0"/>
              <a:t>[</a:t>
            </a:r>
            <a:r>
              <a:rPr lang="en-US" sz="2600" dirty="0"/>
              <a:t>Case </a:t>
            </a:r>
            <a:r>
              <a:rPr lang="ru-RU" sz="2600" dirty="0"/>
              <a:t>список_выражений2 </a:t>
            </a:r>
          </a:p>
          <a:p>
            <a:pPr marL="0" indent="0">
              <a:buNone/>
            </a:pPr>
            <a:r>
              <a:rPr lang="ru-RU" sz="2600" dirty="0"/>
              <a:t>[блок_операторов2]]</a:t>
            </a:r>
          </a:p>
          <a:p>
            <a:pPr marL="0" indent="0">
              <a:buNone/>
            </a:pPr>
            <a:r>
              <a:rPr lang="ru-RU" sz="2600" dirty="0"/>
              <a:t>. . . </a:t>
            </a:r>
          </a:p>
          <a:p>
            <a:pPr marL="0" indent="0">
              <a:buNone/>
            </a:pPr>
            <a:r>
              <a:rPr lang="ru-RU" sz="2600" dirty="0"/>
              <a:t>[</a:t>
            </a:r>
            <a:r>
              <a:rPr lang="en-US" sz="2600" dirty="0"/>
              <a:t>Case Else </a:t>
            </a:r>
          </a:p>
          <a:p>
            <a:pPr marL="0" indent="0">
              <a:buNone/>
            </a:pPr>
            <a:r>
              <a:rPr lang="en-US" sz="2600" dirty="0"/>
              <a:t>[</a:t>
            </a:r>
            <a:r>
              <a:rPr lang="ru-RU" sz="2600" dirty="0" err="1"/>
              <a:t>блок_операторов</a:t>
            </a:r>
            <a:r>
              <a:rPr lang="en-US" sz="2600" dirty="0"/>
              <a:t>n]]</a:t>
            </a:r>
          </a:p>
          <a:p>
            <a:pPr marL="0" indent="0">
              <a:buNone/>
            </a:pPr>
            <a:r>
              <a:rPr lang="en-US" sz="2600" dirty="0"/>
              <a:t>End Select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97EFC4-DD5D-4A34-BC61-E23CCDAE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C43799-8465-4C48-ADE8-8FA2396DD953}"/>
              </a:ext>
            </a:extLst>
          </p:cNvPr>
          <p:cNvSpPr txBox="1"/>
          <p:nvPr/>
        </p:nvSpPr>
        <p:spPr>
          <a:xfrm>
            <a:off x="6317345" y="580822"/>
            <a:ext cx="54936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SemiLight SemiConde" panose="020B0502040204020203" pitchFamily="34" charset="0"/>
              </a:rPr>
              <a:t>Конструкция </a:t>
            </a:r>
            <a:r>
              <a:rPr lang="ru-RU" sz="20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Select</a:t>
            </a:r>
            <a:r>
              <a:rPr lang="ru-RU" sz="20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0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sz="20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000" dirty="0">
                <a:latin typeface="Bahnschrift SemiLight SemiConde" panose="020B0502040204020203" pitchFamily="34" charset="0"/>
              </a:rPr>
              <a:t>работает с </a:t>
            </a:r>
            <a:r>
              <a:rPr lang="ru-RU" sz="2000" dirty="0">
                <a:solidFill>
                  <a:srgbClr val="A47C64"/>
                </a:solidFill>
                <a:latin typeface="Bahnschrift SemiLight SemiConde" panose="020B0502040204020203" pitchFamily="34" charset="0"/>
              </a:rPr>
              <a:t>единственным</a:t>
            </a:r>
            <a:r>
              <a:rPr lang="ru-RU" sz="2000" dirty="0">
                <a:latin typeface="Bahnschrift SemiLight SemiConde" panose="020B0502040204020203" pitchFamily="34" charset="0"/>
              </a:rPr>
              <a:t> </a:t>
            </a:r>
            <a:r>
              <a:rPr lang="ru-RU" sz="2000" dirty="0">
                <a:solidFill>
                  <a:srgbClr val="A47C64"/>
                </a:solidFill>
                <a:latin typeface="Bahnschrift SemiLight SemiConde" panose="020B0502040204020203" pitchFamily="34" charset="0"/>
              </a:rPr>
              <a:t>проверяемым выражением</a:t>
            </a:r>
            <a:r>
              <a:rPr lang="ru-RU" sz="2000" dirty="0">
                <a:latin typeface="Bahnschrift SemiLight SemiConde" panose="020B0502040204020203" pitchFamily="34" charset="0"/>
              </a:rPr>
              <a:t>, которое вычисляется один раз при входе в эту конструкцию. Затем VBA сравнивает полученный результат со значениями, задаваемыми в операторах </a:t>
            </a:r>
            <a:r>
              <a:rPr lang="ru-RU" sz="20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sz="2000" dirty="0">
                <a:latin typeface="Bahnschrift SemiLight SemiConde" panose="020B0502040204020203" pitchFamily="34" charset="0"/>
              </a:rPr>
              <a:t> конструкции. Если найдено совпадение, выполняется блок операторов, ассоциированный с оператором </a:t>
            </a:r>
            <a:r>
              <a:rPr lang="ru-RU" sz="200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sz="200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C3FCEC3-2218-463D-8241-6DA721FD2122}"/>
              </a:ext>
            </a:extLst>
          </p:cNvPr>
          <p:cNvSpPr/>
          <p:nvPr/>
        </p:nvSpPr>
        <p:spPr>
          <a:xfrm>
            <a:off x="6724650" y="3105150"/>
            <a:ext cx="4381500" cy="3448050"/>
          </a:xfrm>
          <a:prstGeom prst="rect">
            <a:avLst/>
          </a:prstGeom>
          <a:noFill/>
          <a:ln w="76200">
            <a:solidFill>
              <a:srgbClr val="FCD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B92CE12-DA2A-42E9-B7C4-BCC25423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19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858813B-49B2-45ED-8605-D3A2B6C9E02A}"/>
              </a:ext>
            </a:extLst>
          </p:cNvPr>
          <p:cNvSpPr/>
          <p:nvPr/>
        </p:nvSpPr>
        <p:spPr>
          <a:xfrm>
            <a:off x="0" y="-1"/>
            <a:ext cx="2590800" cy="6858001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850B85-2F1E-4CDE-BFBC-8029C77D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0799" y="659832"/>
            <a:ext cx="8762999" cy="553833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Bahnschrift SemiLight SemiConde" panose="020B0502040204020203" pitchFamily="34" charset="0"/>
              </a:rPr>
              <a:t>Каждый список выражений является списком из одного или более значений. Если в одном списке больше одного значения, они отделяются запятыми. </a:t>
            </a:r>
          </a:p>
          <a:p>
            <a:r>
              <a:rPr lang="ru-RU" dirty="0">
                <a:latin typeface="Bahnschrift SemiLight SemiConde" panose="020B0502040204020203" pitchFamily="34" charset="0"/>
              </a:rPr>
              <a:t>Каждый блок операторов содержит несколько операторов или ни одного. Если окажется, что вычисленному значению проверяемого выражения соответствуют значения из нескольких операторов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dirty="0">
                <a:latin typeface="Bahnschrift SemiLight SemiConde" panose="020B0502040204020203" pitchFamily="34" charset="0"/>
              </a:rPr>
              <a:t>, то выполняется блок операторов, ассоциированный с первым оператором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dirty="0">
                <a:latin typeface="Bahnschrift SemiLight SemiConde" panose="020B0502040204020203" pitchFamily="34" charset="0"/>
              </a:rPr>
              <a:t> из всех найденных соответствий. </a:t>
            </a:r>
          </a:p>
          <a:p>
            <a:r>
              <a:rPr lang="ru-RU" dirty="0">
                <a:latin typeface="Bahnschrift SemiLight SemiConde" panose="020B0502040204020203" pitchFamily="34" charset="0"/>
              </a:rPr>
              <a:t>VBA выполняет блок операторов, ассоциированный с оператором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Else</a:t>
            </a:r>
            <a:r>
              <a:rPr lang="ru-RU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dirty="0">
                <a:latin typeface="Bahnschrift SemiLight SemiConde" panose="020B0502040204020203" pitchFamily="34" charset="0"/>
              </a:rPr>
              <a:t>(заметим, что он необязателен), если не найдено ни одного соответствия проверяемого значения выражения и значений из всех списков операторов </a:t>
            </a:r>
            <a:r>
              <a:rPr lang="ru-RU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Case</a:t>
            </a:r>
            <a:r>
              <a:rPr lang="ru-RU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1D7E852-94AE-4895-A7B3-38ECB7E194AC}"/>
              </a:ext>
            </a:extLst>
          </p:cNvPr>
          <p:cNvSpPr/>
          <p:nvPr/>
        </p:nvSpPr>
        <p:spPr>
          <a:xfrm>
            <a:off x="1809751" y="459241"/>
            <a:ext cx="9544048" cy="576012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63914A0-8F70-4445-91F8-42C7D1D823B9}"/>
              </a:ext>
            </a:extLst>
          </p:cNvPr>
          <p:cNvSpPr/>
          <p:nvPr/>
        </p:nvSpPr>
        <p:spPr>
          <a:xfrm>
            <a:off x="7472524" y="0"/>
            <a:ext cx="4719476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F90F34B6-512C-4827-951B-1A91DF2E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2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1DFCC8F-97FB-4D2F-97C6-F2B2C84BB3C0}"/>
              </a:ext>
            </a:extLst>
          </p:cNvPr>
          <p:cNvSpPr/>
          <p:nvPr/>
        </p:nvSpPr>
        <p:spPr>
          <a:xfrm>
            <a:off x="878828" y="838199"/>
            <a:ext cx="10474972" cy="5200651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5D0F31D-37DF-402B-83D9-506626673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8503" y="3845689"/>
            <a:ext cx="4038601" cy="4038601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9B6D01E-BE98-48B9-8ECC-E9F0D7D31D43}"/>
              </a:ext>
            </a:extLst>
          </p:cNvPr>
          <p:cNvGrpSpPr/>
          <p:nvPr/>
        </p:nvGrpSpPr>
        <p:grpSpPr>
          <a:xfrm>
            <a:off x="2030730" y="3845689"/>
            <a:ext cx="8130540" cy="1831995"/>
            <a:chOff x="1844040" y="4099560"/>
            <a:chExt cx="8130540" cy="183199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A3F580C-FA6B-4B3D-84F5-0B6547A3C648}"/>
                </a:ext>
              </a:extLst>
            </p:cNvPr>
            <p:cNvSpPr/>
            <p:nvPr/>
          </p:nvSpPr>
          <p:spPr>
            <a:xfrm>
              <a:off x="1844040" y="4099560"/>
              <a:ext cx="4038600" cy="990600"/>
            </a:xfrm>
            <a:prstGeom prst="rect">
              <a:avLst/>
            </a:prstGeom>
            <a:solidFill>
              <a:srgbClr val="BAB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atin typeface="Bahnschrift SemiLight SemiConde" panose="020B0502040204020203" pitchFamily="34" charset="0"/>
                </a:rPr>
                <a:t>КОД ОПЕРАЦИИ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4E35E29E-DE30-4041-9524-6CCFE385FE31}"/>
                </a:ext>
              </a:extLst>
            </p:cNvPr>
            <p:cNvSpPr/>
            <p:nvPr/>
          </p:nvSpPr>
          <p:spPr>
            <a:xfrm>
              <a:off x="5935980" y="4099560"/>
              <a:ext cx="4038600" cy="990600"/>
            </a:xfrm>
            <a:prstGeom prst="rect">
              <a:avLst/>
            </a:prstGeom>
            <a:solidFill>
              <a:srgbClr val="FCD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atin typeface="Bahnschrift SemiLight SemiConde" panose="020B0502040204020203" pitchFamily="34" charset="0"/>
                </a:rPr>
                <a:t>АДРЕСНАЯ ЧАСТЬ</a:t>
              </a: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="" xmlns:a16="http://schemas.microsoft.com/office/drawing/2014/main" id="{A6E8FE29-6A9D-4FCB-8D75-F9A61EA92225}"/>
                </a:ext>
              </a:extLst>
            </p:cNvPr>
            <p:cNvCxnSpPr/>
            <p:nvPr/>
          </p:nvCxnSpPr>
          <p:spPr>
            <a:xfrm>
              <a:off x="1844040" y="5334000"/>
              <a:ext cx="7985760" cy="0"/>
            </a:xfrm>
            <a:prstGeom prst="straightConnector1">
              <a:avLst/>
            </a:prstGeom>
            <a:ln w="38100">
              <a:solidFill>
                <a:srgbClr val="1794AC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5F893CD-9096-4BFF-8BC4-718E0EEA2455}"/>
                </a:ext>
              </a:extLst>
            </p:cNvPr>
            <p:cNvSpPr txBox="1"/>
            <p:nvPr/>
          </p:nvSpPr>
          <p:spPr>
            <a:xfrm>
              <a:off x="4441345" y="5408335"/>
              <a:ext cx="2791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1794AC"/>
                  </a:solidFill>
                  <a:latin typeface="Bahnschrift SemiLight SemiConde" panose="020B0502040204020203" pitchFamily="34" charset="0"/>
                </a:rPr>
                <a:t>ДЛИНА КОМНАДЫ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F0EE9B-453C-47EB-80C4-8FB2B742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90" y="-40244"/>
            <a:ext cx="470916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spc="300" dirty="0">
                <a:solidFill>
                  <a:schemeClr val="bg2">
                    <a:lumMod val="25000"/>
                  </a:schemeClr>
                </a:solidFill>
                <a:latin typeface="Bahnschrift SemiCondensed" panose="020B0502040204020203" pitchFamily="34" charset="0"/>
              </a:rPr>
              <a:t>Инструкции </a:t>
            </a:r>
            <a:r>
              <a:rPr lang="en-US" b="1" spc="300" dirty="0">
                <a:solidFill>
                  <a:schemeClr val="bg2">
                    <a:lumMod val="25000"/>
                  </a:schemeClr>
                </a:solidFill>
                <a:latin typeface="Bahnschrift SemiCondensed" panose="020B0502040204020203" pitchFamily="34" charset="0"/>
              </a:rPr>
              <a:t>VBA</a:t>
            </a:r>
            <a:endParaRPr lang="ru-RU" b="1" spc="300" dirty="0">
              <a:solidFill>
                <a:schemeClr val="bg2">
                  <a:lumMod val="2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45EB33-E56B-403F-9069-3060C2EE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25" y="1285319"/>
            <a:ext cx="7312925" cy="211325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Bahnschrift SemiLight SemiConde" panose="020B0502040204020203" pitchFamily="34" charset="0"/>
              </a:rPr>
              <a:t>Программный код VBA состоит из инструкций (команд). </a:t>
            </a:r>
            <a:endParaRPr lang="en-US" sz="2400" dirty="0">
              <a:latin typeface="Bahnschrift SemiLight SemiConde" panose="020B0502040204020203" pitchFamily="34" charset="0"/>
            </a:endParaRPr>
          </a:p>
          <a:p>
            <a:r>
              <a:rPr lang="ru-RU" sz="2400" dirty="0">
                <a:latin typeface="Bahnschrift SemiLight SemiConde" panose="020B0502040204020203" pitchFamily="34" charset="0"/>
              </a:rPr>
              <a:t>Инструкция VBA </a:t>
            </a:r>
            <a:r>
              <a:rPr lang="ru-RU" sz="2400" dirty="0">
                <a:latin typeface="Bahnschrift SemiCondensed" panose="020B0502040204020203" pitchFamily="34" charset="0"/>
              </a:rPr>
              <a:t>представляет</a:t>
            </a:r>
            <a:r>
              <a:rPr lang="ru-RU" sz="2400" dirty="0">
                <a:latin typeface="Bahnschrift SemiLight SemiConde" panose="020B0502040204020203" pitchFamily="34" charset="0"/>
              </a:rPr>
              <a:t> собой полную команду языка VBA. Каждая отдельная команда содержит </a:t>
            </a:r>
            <a:r>
              <a:rPr lang="ru-RU" sz="2400" dirty="0">
                <a:solidFill>
                  <a:srgbClr val="1794AC"/>
                </a:solidFill>
                <a:latin typeface="Bahnschrift SemiBold SemiConden" panose="020B0502040204020203" pitchFamily="34" charset="0"/>
              </a:rPr>
              <a:t>операционную</a:t>
            </a:r>
            <a:r>
              <a:rPr lang="ru-RU" sz="2400" b="1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2400" dirty="0">
                <a:latin typeface="Bahnschrift SemiLight SemiConde" panose="020B0502040204020203" pitchFamily="34" charset="0"/>
              </a:rPr>
              <a:t>часть — код операции выполняемого действия и </a:t>
            </a:r>
            <a:r>
              <a:rPr lang="ru-RU" sz="2400" dirty="0">
                <a:solidFill>
                  <a:srgbClr val="1794AC"/>
                </a:solidFill>
                <a:latin typeface="Bahnschrift SemiBold SemiConden" panose="020B0502040204020203" pitchFamily="34" charset="0"/>
              </a:rPr>
              <a:t>адресную</a:t>
            </a:r>
            <a:r>
              <a:rPr lang="ru-RU" sz="2400" dirty="0">
                <a:latin typeface="Bahnschrift SemiLight SemiConde" panose="020B0502040204020203" pitchFamily="34" charset="0"/>
              </a:rPr>
              <a:t> часть — адреса операндов, участвующих в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15469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59D83811-C611-4D8E-A5F4-528EFC371E85}"/>
              </a:ext>
            </a:extLst>
          </p:cNvPr>
          <p:cNvGrpSpPr/>
          <p:nvPr/>
        </p:nvGrpSpPr>
        <p:grpSpPr>
          <a:xfrm flipV="1">
            <a:off x="0" y="0"/>
            <a:ext cx="12192000" cy="6858001"/>
            <a:chOff x="0" y="-1"/>
            <a:chExt cx="12192000" cy="6858001"/>
          </a:xfrm>
          <a:solidFill>
            <a:srgbClr val="F0F0F0"/>
          </a:solidFill>
        </p:grpSpPr>
        <p:sp>
          <p:nvSpPr>
            <p:cNvPr id="7" name="Прямоугольный треугольник 6">
              <a:extLst>
                <a:ext uri="{FF2B5EF4-FFF2-40B4-BE49-F238E27FC236}">
                  <a16:creationId xmlns="" xmlns:a16="http://schemas.microsoft.com/office/drawing/2014/main" id="{7CE2F517-CB39-4D0E-B016-BD6CCAA707CE}"/>
                </a:ext>
              </a:extLst>
            </p:cNvPr>
            <p:cNvSpPr/>
            <p:nvPr/>
          </p:nvSpPr>
          <p:spPr>
            <a:xfrm rot="5400000">
              <a:off x="3068370" y="-2265630"/>
              <a:ext cx="6462628" cy="117846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90737551-79B2-4DEE-B8F6-2F044EF7BFCC}"/>
                </a:ext>
              </a:extLst>
            </p:cNvPr>
            <p:cNvSpPr/>
            <p:nvPr/>
          </p:nvSpPr>
          <p:spPr>
            <a:xfrm>
              <a:off x="0" y="0"/>
              <a:ext cx="40736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52E1CCBD-E4B5-42B0-95BC-2B9D2C5059FF}"/>
                </a:ext>
              </a:extLst>
            </p:cNvPr>
            <p:cNvSpPr/>
            <p:nvPr/>
          </p:nvSpPr>
          <p:spPr>
            <a:xfrm rot="16200000" flipV="1">
              <a:off x="6096000" y="-5688633"/>
              <a:ext cx="407368" cy="117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C6DBD4C-8900-4FC9-A1FF-34A9FF95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00CCF6-2BC6-4A26-B798-151AC98F6F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3"/>
          <a:stretch/>
        </p:blipFill>
        <p:spPr bwMode="auto">
          <a:xfrm>
            <a:off x="1271421" y="887752"/>
            <a:ext cx="9649157" cy="5082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AB807A5-2D7E-4098-92C5-631152A79A87}"/>
              </a:ext>
            </a:extLst>
          </p:cNvPr>
          <p:cNvSpPr/>
          <p:nvPr/>
        </p:nvSpPr>
        <p:spPr>
          <a:xfrm>
            <a:off x="1066801" y="366710"/>
            <a:ext cx="10096499" cy="5956643"/>
          </a:xfrm>
          <a:prstGeom prst="rect">
            <a:avLst/>
          </a:prstGeom>
          <a:noFill/>
          <a:ln w="76200">
            <a:solidFill>
              <a:srgbClr val="FCD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DC56EC-4B49-4450-8F3E-298C9557043B}"/>
              </a:ext>
            </a:extLst>
          </p:cNvPr>
          <p:cNvSpPr/>
          <p:nvPr/>
        </p:nvSpPr>
        <p:spPr>
          <a:xfrm>
            <a:off x="824079" y="685800"/>
            <a:ext cx="10096499" cy="5853112"/>
          </a:xfrm>
          <a:prstGeom prst="rect">
            <a:avLst/>
          </a:prstGeom>
          <a:noFill/>
          <a:ln w="76200">
            <a:solidFill>
              <a:srgbClr val="179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минимализм макро микросхема схема плата фон HD обои для ноутбука |  Электронная схема, Платаны, Обои">
            <a:extLst>
              <a:ext uri="{FF2B5EF4-FFF2-40B4-BE49-F238E27FC236}">
                <a16:creationId xmlns="" xmlns:a16="http://schemas.microsoft.com/office/drawing/2014/main" id="{A1644EBF-556B-42DB-945F-E2C9258F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1698" cy="69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пятиугольник 4">
            <a:extLst>
              <a:ext uri="{FF2B5EF4-FFF2-40B4-BE49-F238E27FC236}">
                <a16:creationId xmlns="" xmlns:a16="http://schemas.microsoft.com/office/drawing/2014/main" id="{2607845D-DF07-4DDC-BAD9-2E5527044D61}"/>
              </a:ext>
            </a:extLst>
          </p:cNvPr>
          <p:cNvSpPr/>
          <p:nvPr/>
        </p:nvSpPr>
        <p:spPr>
          <a:xfrm>
            <a:off x="0" y="1825625"/>
            <a:ext cx="10115550" cy="536575"/>
          </a:xfrm>
          <a:prstGeom prst="homePlate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8C70BC0F-961B-4300-865F-02B640682428}"/>
              </a:ext>
            </a:extLst>
          </p:cNvPr>
          <p:cNvSpPr/>
          <p:nvPr/>
        </p:nvSpPr>
        <p:spPr>
          <a:xfrm>
            <a:off x="0" y="2497137"/>
            <a:ext cx="10115550" cy="536575"/>
          </a:xfrm>
          <a:prstGeom prst="homePlate">
            <a:avLst/>
          </a:prstGeom>
          <a:solidFill>
            <a:srgbClr val="A1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="" xmlns:a16="http://schemas.microsoft.com/office/drawing/2014/main" id="{408863A1-2145-4FE5-8224-CA1F6833B551}"/>
              </a:ext>
            </a:extLst>
          </p:cNvPr>
          <p:cNvSpPr/>
          <p:nvPr/>
        </p:nvSpPr>
        <p:spPr>
          <a:xfrm>
            <a:off x="0" y="3168649"/>
            <a:ext cx="10115550" cy="536575"/>
          </a:xfrm>
          <a:prstGeom prst="homePlate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="" xmlns:a16="http://schemas.microsoft.com/office/drawing/2014/main" id="{CB36F7EF-FA2C-4729-9FEB-9A0DCE0B8959}"/>
              </a:ext>
            </a:extLst>
          </p:cNvPr>
          <p:cNvSpPr/>
          <p:nvPr/>
        </p:nvSpPr>
        <p:spPr>
          <a:xfrm>
            <a:off x="0" y="3840161"/>
            <a:ext cx="10115550" cy="536575"/>
          </a:xfrm>
          <a:prstGeom prst="homePlate">
            <a:avLst/>
          </a:prstGeom>
          <a:solidFill>
            <a:srgbClr val="A1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="" xmlns:a16="http://schemas.microsoft.com/office/drawing/2014/main" id="{EAF711EA-99BF-4158-B11D-7434E200E8D5}"/>
              </a:ext>
            </a:extLst>
          </p:cNvPr>
          <p:cNvSpPr/>
          <p:nvPr/>
        </p:nvSpPr>
        <p:spPr>
          <a:xfrm>
            <a:off x="0" y="4511673"/>
            <a:ext cx="10115550" cy="536575"/>
          </a:xfrm>
          <a:prstGeom prst="homePlate">
            <a:avLst/>
          </a:prstGeom>
          <a:solidFill>
            <a:srgbClr val="FCD88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="" xmlns:a16="http://schemas.microsoft.com/office/drawing/2014/main" id="{E78F4A95-3C7B-4B2B-B82B-6A4E487ECD12}"/>
              </a:ext>
            </a:extLst>
          </p:cNvPr>
          <p:cNvSpPr/>
          <p:nvPr/>
        </p:nvSpPr>
        <p:spPr>
          <a:xfrm>
            <a:off x="0" y="5183185"/>
            <a:ext cx="10115550" cy="536575"/>
          </a:xfrm>
          <a:prstGeom prst="homePlate">
            <a:avLst/>
          </a:prstGeom>
          <a:solidFill>
            <a:srgbClr val="A1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DBBAD6-C274-47DB-BF4F-C540A70A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675"/>
            <a:ext cx="6762750" cy="1325563"/>
          </a:xfrm>
        </p:spPr>
        <p:txBody>
          <a:bodyPr/>
          <a:lstStyle/>
          <a:p>
            <a:pPr algn="ctr"/>
            <a:r>
              <a:rPr lang="ru-RU" spc="600" dirty="0">
                <a:latin typeface="Bahnschrift SemiLight SemiConde" panose="020B0502040204020203" pitchFamily="34" charset="0"/>
              </a:rPr>
              <a:t>Библиография: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F4BD65-8B88-440B-AFAE-79D9E3C53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u="none" strike="noStrike" dirty="0">
                <a:solidFill>
                  <a:srgbClr val="0000FF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https://studfile.net/preview/2802373/page:2/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u="sng" dirty="0">
                <a:solidFill>
                  <a:srgbClr val="0000FF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https://www.lessons-tva.info/articles/informat/24.html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u="sng" dirty="0">
                <a:solidFill>
                  <a:srgbClr val="0000FF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http://www.mini-soft.ru/document/elektronnyy-uchebnik-po-vba-excel-6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u="sng" dirty="0">
                <a:solidFill>
                  <a:srgbClr val="0000FF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https://www.educba.com/vba-case/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u="sng" dirty="0">
                <a:solidFill>
                  <a:srgbClr val="0000FF"/>
                </a:solidFill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https://trumpexcel.com/if-then-else-vba/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Bahnschrift SemiLight SemiConde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https://www.educba.com/vba-constants/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41BEAB-076B-45C3-99FC-241594F6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минимализм макро микросхема схема плата фон HD обои для ноутбука |  Электронная схема, Платаны, Обои">
            <a:extLst>
              <a:ext uri="{FF2B5EF4-FFF2-40B4-BE49-F238E27FC236}">
                <a16:creationId xmlns="" xmlns:a16="http://schemas.microsoft.com/office/drawing/2014/main" id="{22EC17FE-06B5-44AF-B2E0-FBBA31A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7D80E1-B570-40CB-ABB0-5D003A51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</a:rPr>
              <a:t>При создании инструкции программного кода используются следующие компоненты: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D005D63-A235-4EB8-A144-FACBF9A2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3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A1A4F4D-CF27-416C-9E22-1E515292A12E}"/>
              </a:ext>
            </a:extLst>
          </p:cNvPr>
          <p:cNvSpPr/>
          <p:nvPr/>
        </p:nvSpPr>
        <p:spPr>
          <a:xfrm>
            <a:off x="4740179" y="2815703"/>
            <a:ext cx="2724150" cy="2724150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Имена переменных, массивов, пользовательских типов данных.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9581A1B-A901-4386-802E-4AD809201812}"/>
              </a:ext>
            </a:extLst>
          </p:cNvPr>
          <p:cNvSpPr/>
          <p:nvPr/>
        </p:nvSpPr>
        <p:spPr>
          <a:xfrm>
            <a:off x="1352549" y="2815703"/>
            <a:ext cx="2724150" cy="2724150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Ключевые слова</a:t>
            </a:r>
          </a:p>
          <a:p>
            <a:pPr algn="ctr"/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арезервированные слова VBA, их нельзя употреблять в качестве имен переменных или объектов, например: </a:t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</a:br>
            <a:r>
              <a:rPr lang="ru-RU" sz="1700" i="1" dirty="0" err="1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If</a:t>
            </a:r>
            <a:r>
              <a:rPr lang="ru-RU" sz="1700" i="1" dirty="0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1700" i="1" dirty="0" err="1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Then</a:t>
            </a:r>
            <a:r>
              <a:rPr lang="ru-RU" sz="1700" i="1" dirty="0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1700" i="1" dirty="0" err="1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Else</a:t>
            </a:r>
            <a:r>
              <a:rPr lang="ru-RU" sz="1700" i="1" dirty="0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1700" i="1" dirty="0" err="1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ElseIf</a:t>
            </a:r>
            <a:r>
              <a:rPr lang="ru-RU" sz="1700" i="1" dirty="0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1700" i="1" dirty="0" err="1">
                <a:solidFill>
                  <a:srgbClr val="1794AC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String</a:t>
            </a:r>
            <a:r>
              <a:rPr lang="ru-RU" sz="1700" dirty="0">
                <a:solidFill>
                  <a:schemeClr val="bg1">
                    <a:lumMod val="50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и др.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37F8F50-2ADA-46C4-B1DB-93CB78303734}"/>
              </a:ext>
            </a:extLst>
          </p:cNvPr>
          <p:cNvSpPr/>
          <p:nvPr/>
        </p:nvSpPr>
        <p:spPr>
          <a:xfrm>
            <a:off x="8127809" y="2815703"/>
            <a:ext cx="2724150" cy="2724150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Выражения</a:t>
            </a:r>
          </a:p>
          <a:p>
            <a:pPr algn="ctr"/>
            <a:r>
              <a:rPr lang="ru-RU" sz="1900" dirty="0">
                <a:solidFill>
                  <a:schemeClr val="tx2">
                    <a:lumMod val="50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комбинация ключевых слов, операторов, переменных и констант для вычисления нового значения.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A07E76-8B76-454B-8DA1-417DD96B6649}"/>
              </a:ext>
            </a:extLst>
          </p:cNvPr>
          <p:cNvSpPr txBox="1"/>
          <p:nvPr/>
        </p:nvSpPr>
        <p:spPr>
          <a:xfrm>
            <a:off x="1543049" y="1735661"/>
            <a:ext cx="234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Bold SemiConden" panose="020B0502040204020203" pitchFamily="34" charset="0"/>
              </a:rPr>
              <a:t>1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CDB77C37-15E0-4192-8081-61D9CFEECBDC}"/>
              </a:ext>
            </a:extLst>
          </p:cNvPr>
          <p:cNvGrpSpPr/>
          <p:nvPr/>
        </p:nvGrpSpPr>
        <p:grpSpPr>
          <a:xfrm>
            <a:off x="1200150" y="2284594"/>
            <a:ext cx="3028949" cy="3056504"/>
            <a:chOff x="1200150" y="2639445"/>
            <a:chExt cx="3028949" cy="305650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B4666DFC-B2E1-44B5-8CE5-1161013F3431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="" xmlns:a16="http://schemas.microsoft.com/office/drawing/2014/main" id="{F1692036-5260-476B-A901-678F9E54B717}"/>
                </a:ext>
              </a:extLst>
            </p:cNvPr>
            <p:cNvSpPr/>
            <p:nvPr/>
          </p:nvSpPr>
          <p:spPr>
            <a:xfrm>
              <a:off x="2644468" y="2639445"/>
              <a:ext cx="147863" cy="147863"/>
            </a:xfrm>
            <a:prstGeom prst="flowChartConnector">
              <a:avLst/>
            </a:prstGeom>
            <a:ln>
              <a:solidFill>
                <a:srgbClr val="26262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61C48FD5-50A5-4E03-B3F9-6696A99000D8}"/>
                </a:ext>
              </a:extLst>
            </p:cNvPr>
            <p:cNvCxnSpPr>
              <a:cxnSpLocks/>
              <a:stCxn id="13" idx="0"/>
              <a:endCxn id="18" idx="4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022B2434-F765-4B8C-8A0D-D9D33C38FEF1}"/>
              </a:ext>
            </a:extLst>
          </p:cNvPr>
          <p:cNvGrpSpPr/>
          <p:nvPr/>
        </p:nvGrpSpPr>
        <p:grpSpPr>
          <a:xfrm>
            <a:off x="7975409" y="2319356"/>
            <a:ext cx="3028949" cy="3056504"/>
            <a:chOff x="1200150" y="2639445"/>
            <a:chExt cx="3028949" cy="3056504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4D4205A4-4CCD-403D-8A57-505894D347FD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>
              <a:extLst>
                <a:ext uri="{FF2B5EF4-FFF2-40B4-BE49-F238E27FC236}">
                  <a16:creationId xmlns="" xmlns:a16="http://schemas.microsoft.com/office/drawing/2014/main" id="{741DF2B1-A26C-4612-A5F2-0C20377D2525}"/>
                </a:ext>
              </a:extLst>
            </p:cNvPr>
            <p:cNvSpPr/>
            <p:nvPr/>
          </p:nvSpPr>
          <p:spPr>
            <a:xfrm>
              <a:off x="2644468" y="2639445"/>
              <a:ext cx="147863" cy="147863"/>
            </a:xfrm>
            <a:prstGeom prst="flowChartConnector">
              <a:avLst/>
            </a:prstGeom>
            <a:ln>
              <a:solidFill>
                <a:srgbClr val="26262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DEC5B134-85A3-4822-9B83-BBF5AD007B5C}"/>
                </a:ext>
              </a:extLst>
            </p:cNvPr>
            <p:cNvCxnSpPr>
              <a:cxnSpLocks/>
              <a:stCxn id="26" idx="0"/>
              <a:endCxn id="27" idx="4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F09CD9E-A3A1-45B0-9C69-8939EB034260}"/>
              </a:ext>
            </a:extLst>
          </p:cNvPr>
          <p:cNvSpPr txBox="1"/>
          <p:nvPr/>
        </p:nvSpPr>
        <p:spPr>
          <a:xfrm>
            <a:off x="4924424" y="1735661"/>
            <a:ext cx="234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Bold SemiConden" panose="020B0502040204020203" pitchFamily="34" charset="0"/>
              </a:rPr>
              <a:t>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4A36B6-022A-4708-9D6C-D57167F22D05}"/>
              </a:ext>
            </a:extLst>
          </p:cNvPr>
          <p:cNvSpPr txBox="1"/>
          <p:nvPr/>
        </p:nvSpPr>
        <p:spPr>
          <a:xfrm>
            <a:off x="8318308" y="1735661"/>
            <a:ext cx="234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Bold SemiConden" panose="020B0502040204020203" pitchFamily="34" charset="0"/>
              </a:rPr>
              <a:t>3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396B2CB1-5BE0-49ED-A710-619DC3AD47C2}"/>
              </a:ext>
            </a:extLst>
          </p:cNvPr>
          <p:cNvGrpSpPr/>
          <p:nvPr/>
        </p:nvGrpSpPr>
        <p:grpSpPr>
          <a:xfrm>
            <a:off x="4587779" y="2257513"/>
            <a:ext cx="3028949" cy="3056504"/>
            <a:chOff x="1200150" y="2639445"/>
            <a:chExt cx="3028949" cy="3056504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022F86D-7230-4692-957D-D4B4F24C6C04}"/>
                </a:ext>
              </a:extLst>
            </p:cNvPr>
            <p:cNvSpPr/>
            <p:nvPr/>
          </p:nvSpPr>
          <p:spPr>
            <a:xfrm>
              <a:off x="1200150" y="3292156"/>
              <a:ext cx="3028949" cy="2403793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>
              <a:extLst>
                <a:ext uri="{FF2B5EF4-FFF2-40B4-BE49-F238E27FC236}">
                  <a16:creationId xmlns="" xmlns:a16="http://schemas.microsoft.com/office/drawing/2014/main" id="{2E27C943-6A4D-4F19-9D4D-D7E213A0B7F6}"/>
                </a:ext>
              </a:extLst>
            </p:cNvPr>
            <p:cNvSpPr/>
            <p:nvPr/>
          </p:nvSpPr>
          <p:spPr>
            <a:xfrm>
              <a:off x="2644468" y="2639445"/>
              <a:ext cx="147863" cy="147863"/>
            </a:xfrm>
            <a:prstGeom prst="flowChartConnector">
              <a:avLst/>
            </a:prstGeom>
            <a:ln>
              <a:solidFill>
                <a:srgbClr val="26262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76550B8A-E5A3-47AE-AE86-87AFDF3F91BE}"/>
                </a:ext>
              </a:extLst>
            </p:cNvPr>
            <p:cNvCxnSpPr>
              <a:cxnSpLocks/>
              <a:stCxn id="34" idx="0"/>
              <a:endCxn id="35" idx="4"/>
            </p:cNvCxnSpPr>
            <p:nvPr/>
          </p:nvCxnSpPr>
          <p:spPr>
            <a:xfrm flipV="1">
              <a:off x="2714625" y="2787308"/>
              <a:ext cx="3775" cy="50484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6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CFFF55-6F5C-4102-963D-13E6DC00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037" y="125408"/>
            <a:ext cx="4060525" cy="1137336"/>
          </a:xfrm>
          <a:solidFill>
            <a:srgbClr val="FCD880"/>
          </a:solidFill>
        </p:spPr>
        <p:txBody>
          <a:bodyPr/>
          <a:lstStyle/>
          <a:p>
            <a:pPr algn="ctr"/>
            <a:r>
              <a:rPr lang="ru-RU" spc="3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Операторы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964325-A2E9-463C-8590-81D0D14F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71" y="912836"/>
            <a:ext cx="5608321" cy="1098504"/>
          </a:xfrm>
          <a:prstGeom prst="homePlate">
            <a:avLst/>
          </a:prstGeom>
          <a:solidFill>
            <a:srgbClr val="FCD880"/>
          </a:solidFill>
        </p:spPr>
        <p:txBody>
          <a:bodyPr>
            <a:normAutofit/>
          </a:bodyPr>
          <a:lstStyle/>
          <a:p>
            <a:r>
              <a:rPr lang="ru-RU" sz="2200" spc="-150" dirty="0">
                <a:latin typeface="Bahnschrift SemiLight SemiConde" panose="020B0502040204020203" pitchFamily="34" charset="0"/>
              </a:rPr>
              <a:t> арифметические </a:t>
            </a:r>
            <a:br>
              <a:rPr lang="ru-RU" sz="2200" spc="-150" dirty="0">
                <a:latin typeface="Bahnschrift SemiLight SemiConde" panose="020B0502040204020203" pitchFamily="34" charset="0"/>
              </a:rPr>
            </a:br>
            <a:r>
              <a:rPr lang="ru-RU" sz="2200" spc="-150" dirty="0">
                <a:latin typeface="Bahnschrift SemiLight SemiConde" panose="020B0502040204020203" pitchFamily="34" charset="0"/>
              </a:rPr>
              <a:t>(сложение, вычитание, умножение, деление, возведение в степень и др.);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12DD98-7B26-40CD-B28E-D1D9757E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B70295DC-BEBA-4619-AB83-D3BFABC1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40398"/>
              </p:ext>
            </p:extLst>
          </p:nvPr>
        </p:nvGraphicFramePr>
        <p:xfrm>
          <a:off x="5601350" y="1379548"/>
          <a:ext cx="6247098" cy="51561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18692">
                  <a:extLst>
                    <a:ext uri="{9D8B030D-6E8A-4147-A177-3AD203B41FA5}">
                      <a16:colId xmlns="" xmlns:a16="http://schemas.microsoft.com/office/drawing/2014/main" val="4211830919"/>
                    </a:ext>
                  </a:extLst>
                </a:gridCol>
                <a:gridCol w="1500527">
                  <a:extLst>
                    <a:ext uri="{9D8B030D-6E8A-4147-A177-3AD203B41FA5}">
                      <a16:colId xmlns="" xmlns:a16="http://schemas.microsoft.com/office/drawing/2014/main" val="3516592297"/>
                    </a:ext>
                  </a:extLst>
                </a:gridCol>
                <a:gridCol w="1704685">
                  <a:extLst>
                    <a:ext uri="{9D8B030D-6E8A-4147-A177-3AD203B41FA5}">
                      <a16:colId xmlns="" xmlns:a16="http://schemas.microsoft.com/office/drawing/2014/main" val="3033476862"/>
                    </a:ext>
                  </a:extLst>
                </a:gridCol>
                <a:gridCol w="2123194">
                  <a:extLst>
                    <a:ext uri="{9D8B030D-6E8A-4147-A177-3AD203B41FA5}">
                      <a16:colId xmlns="" xmlns:a16="http://schemas.microsoft.com/office/drawing/2014/main" val="4228502633"/>
                    </a:ext>
                  </a:extLst>
                </a:gridCol>
              </a:tblGrid>
              <a:tr h="535201"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effectLst/>
                          <a:latin typeface="Bahnschrift SemiLight SemiConde" panose="020B0502040204020203" pitchFamily="34" charset="0"/>
                        </a:rPr>
                        <a:t>Оператор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True</a:t>
                      </a:r>
                      <a:r>
                        <a:rPr lang="en-US" sz="1600" b="0" dirty="0">
                          <a:effectLst/>
                          <a:latin typeface="Bahnschrift SemiLight SemiConde" panose="020B0502040204020203" pitchFamily="34" charset="0"/>
                        </a:rPr>
                        <a:t>, </a:t>
                      </a:r>
                      <a:r>
                        <a:rPr lang="ru-RU" sz="1600" b="0" dirty="0">
                          <a:effectLst/>
                          <a:latin typeface="Bahnschrift SemiLight SemiConde" panose="020B0502040204020203" pitchFamily="34" charset="0"/>
                        </a:rPr>
                        <a:t>если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False</a:t>
                      </a:r>
                      <a:r>
                        <a:rPr lang="en-US" sz="1600" b="0" dirty="0">
                          <a:effectLst/>
                          <a:latin typeface="Bahnschrift SemiLight SemiConde" panose="020B0502040204020203" pitchFamily="34" charset="0"/>
                        </a:rPr>
                        <a:t>, </a:t>
                      </a:r>
                      <a:r>
                        <a:rPr lang="ru-RU" sz="1600" b="0" dirty="0">
                          <a:effectLst/>
                          <a:latin typeface="Bahnschrift SemiLight SemiConde" panose="020B0502040204020203" pitchFamily="34" charset="0"/>
                        </a:rPr>
                        <a:t>если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Null</a:t>
                      </a:r>
                      <a:r>
                        <a:rPr lang="en-US" sz="1600" b="0" dirty="0">
                          <a:effectLst/>
                          <a:latin typeface="Bahnschrift SemiLight SemiConde" panose="020B0502040204020203" pitchFamily="34" charset="0"/>
                        </a:rPr>
                        <a:t>, </a:t>
                      </a:r>
                      <a:r>
                        <a:rPr lang="ru-RU" sz="1600" b="0" dirty="0">
                          <a:effectLst/>
                          <a:latin typeface="Bahnschrift SemiLight SemiConde" panose="020B0502040204020203" pitchFamily="34" charset="0"/>
                        </a:rPr>
                        <a:t>если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460318"/>
                  </a:ext>
                </a:extLst>
              </a:tr>
              <a:tr h="770166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effectLst/>
                          <a:latin typeface="Bahnschrift SemiLight SemiConde" panose="020B0502040204020203" pitchFamily="34" charset="0"/>
                        </a:rPr>
                        <a:t>&lt;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&lt;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&gt;=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или выражение2</a:t>
                      </a:r>
                    </a:p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 равно </a:t>
                      </a:r>
                      <a:r>
                        <a:rPr lang="ru-RU" sz="1300" b="0" dirty="0" err="1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Null</a:t>
                      </a:r>
                      <a:endParaRPr lang="ru-RU" sz="1300" b="0" dirty="0">
                        <a:solidFill>
                          <a:srgbClr val="1794AC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8726823"/>
                  </a:ext>
                </a:extLst>
              </a:tr>
              <a:tr h="770166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effectLst/>
                          <a:latin typeface="Bahnschrift SemiLight SemiConde" panose="020B0502040204020203" pitchFamily="34" charset="0"/>
                        </a:rPr>
                        <a:t>&lt;=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&lt;=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&gt;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или выражение2 </a:t>
                      </a:r>
                    </a:p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равно </a:t>
                      </a:r>
                      <a:r>
                        <a:rPr lang="ru-RU" sz="1300" b="0" dirty="0" err="1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Null</a:t>
                      </a:r>
                      <a:endParaRPr lang="ru-RU" sz="1300" b="0" dirty="0">
                        <a:solidFill>
                          <a:srgbClr val="1794AC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0949191"/>
                  </a:ext>
                </a:extLst>
              </a:tr>
              <a:tr h="770166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effectLst/>
                          <a:latin typeface="Bahnschrift SemiLight SemiConde" panose="020B0502040204020203" pitchFamily="34" charset="0"/>
                        </a:rPr>
                        <a:t>&gt;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&gt;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&lt;=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или выражение2 </a:t>
                      </a:r>
                    </a:p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равно </a:t>
                      </a:r>
                      <a:r>
                        <a:rPr lang="ru-RU" sz="1300" b="0" dirty="0" err="1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Null</a:t>
                      </a:r>
                      <a:endParaRPr lang="ru-RU" sz="1300" b="0" dirty="0">
                        <a:solidFill>
                          <a:srgbClr val="1794AC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6937162"/>
                  </a:ext>
                </a:extLst>
              </a:tr>
              <a:tr h="770166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effectLst/>
                          <a:latin typeface="Bahnschrift SemiLight SemiConde" panose="020B0502040204020203" pitchFamily="34" charset="0"/>
                        </a:rPr>
                        <a:t>&gt;=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&gt;=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&lt;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или выражение2 </a:t>
                      </a:r>
                    </a:p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равно </a:t>
                      </a:r>
                      <a:r>
                        <a:rPr lang="ru-RU" sz="1300" b="0" dirty="0" err="1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Null</a:t>
                      </a:r>
                      <a:endParaRPr lang="ru-RU" sz="1300" b="0" dirty="0">
                        <a:solidFill>
                          <a:srgbClr val="1794AC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4189954"/>
                  </a:ext>
                </a:extLst>
              </a:tr>
              <a:tr h="770166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effectLst/>
                          <a:latin typeface="Bahnschrift SemiLight SemiConde" panose="020B0502040204020203" pitchFamily="34" charset="0"/>
                        </a:rPr>
                        <a:t>=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=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&lt;&gt;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или выражение2 </a:t>
                      </a:r>
                    </a:p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равно </a:t>
                      </a:r>
                      <a:r>
                        <a:rPr lang="ru-RU" sz="1300" b="0" dirty="0" err="1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Null</a:t>
                      </a:r>
                      <a:endParaRPr lang="ru-RU" sz="1300" b="0" dirty="0">
                        <a:solidFill>
                          <a:srgbClr val="1794AC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896972"/>
                  </a:ext>
                </a:extLst>
              </a:tr>
              <a:tr h="77016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  <a:latin typeface="Bahnschrift SemiLight SemiConde" panose="020B0502040204020203" pitchFamily="34" charset="0"/>
                        </a:rPr>
                        <a:t>&lt;&gt;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 &lt;&gt;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= выражение2</a:t>
                      </a: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выражение1 или выражение2</a:t>
                      </a:r>
                    </a:p>
                    <a:p>
                      <a:pPr algn="ctr"/>
                      <a:r>
                        <a:rPr lang="ru-RU" sz="1300" b="0" dirty="0">
                          <a:effectLst/>
                          <a:latin typeface="Bahnschrift SemiLight SemiConde" panose="020B0502040204020203" pitchFamily="34" charset="0"/>
                        </a:rPr>
                        <a:t> равно </a:t>
                      </a:r>
                      <a:r>
                        <a:rPr lang="ru-RU" sz="1300" b="0" dirty="0" err="1">
                          <a:solidFill>
                            <a:srgbClr val="1794AC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Null</a:t>
                      </a:r>
                      <a:endParaRPr lang="ru-RU" sz="1300" b="0" dirty="0">
                        <a:solidFill>
                          <a:srgbClr val="1794AC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27540" marR="27540" marT="27540" marB="275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47847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CC8F74-2587-4402-92B8-F0BCB7BA8650}"/>
              </a:ext>
            </a:extLst>
          </p:cNvPr>
          <p:cNvSpPr txBox="1"/>
          <p:nvPr/>
        </p:nvSpPr>
        <p:spPr>
          <a:xfrm>
            <a:off x="-6971" y="2163670"/>
            <a:ext cx="5601354" cy="1107996"/>
          </a:xfrm>
          <a:prstGeom prst="homePlate">
            <a:avLst/>
          </a:prstGeom>
          <a:solidFill>
            <a:srgbClr val="FCD880"/>
          </a:solidFill>
        </p:spPr>
        <p:txBody>
          <a:bodyPr wrap="square">
            <a:spAutoFit/>
          </a:bodyPr>
          <a:lstStyle/>
          <a:p>
            <a:r>
              <a:rPr lang="ru-RU" sz="2200" spc="-150" dirty="0">
                <a:latin typeface="Bahnschrift SemiLight SemiConde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spc="-150" dirty="0">
                <a:latin typeface="Bahnschrift SemiLight SemiConde" panose="020B0502040204020203" pitchFamily="34" charset="0"/>
              </a:rPr>
              <a:t>конкатенации строк символов;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spc="-150" dirty="0">
              <a:latin typeface="Bahnschrift SemiLight SemiConde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1AC0F6-D060-4628-9BD1-D94E85E9F888}"/>
              </a:ext>
            </a:extLst>
          </p:cNvPr>
          <p:cNvSpPr txBox="1"/>
          <p:nvPr/>
        </p:nvSpPr>
        <p:spPr>
          <a:xfrm>
            <a:off x="-13939" y="3423996"/>
            <a:ext cx="5608321" cy="1107996"/>
          </a:xfrm>
          <a:prstGeom prst="homePlate">
            <a:avLst/>
          </a:prstGeom>
          <a:solidFill>
            <a:srgbClr val="FCD88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200" spc="-150" dirty="0">
              <a:latin typeface="Bahnschrift SemiLight SemiConde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spc="-150" dirty="0">
                <a:latin typeface="Bahnschrift SemiLight SemiConde" panose="020B0502040204020203" pitchFamily="34" charset="0"/>
              </a:rPr>
              <a:t>логические (И, ИЛИ, НЕ, исключающее ИЛИ и др.);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spc="-150" dirty="0">
              <a:latin typeface="Bahnschrift SemiLight SemiConde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2D7F1CD-FF59-4D1E-8870-64280836EDD7}"/>
              </a:ext>
            </a:extLst>
          </p:cNvPr>
          <p:cNvSpPr txBox="1"/>
          <p:nvPr/>
        </p:nvSpPr>
        <p:spPr>
          <a:xfrm>
            <a:off x="-13940" y="4684322"/>
            <a:ext cx="5608321" cy="1323439"/>
          </a:xfrm>
          <a:prstGeom prst="homePlate">
            <a:avLst/>
          </a:prstGeom>
          <a:solidFill>
            <a:srgbClr val="FCD88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-150" dirty="0">
                <a:latin typeface="Bahnschrift SemiLight SemiConde" panose="020B0502040204020203" pitchFamily="34" charset="0"/>
              </a:rPr>
              <a:t>реляционные операторы (операторы сравнения), вырабатывающие логическую константу </a:t>
            </a:r>
            <a:r>
              <a:rPr lang="ru-RU" sz="2000" b="1" spc="-15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True</a:t>
            </a:r>
            <a:r>
              <a:rPr lang="ru-RU" sz="2000" spc="-150" dirty="0">
                <a:latin typeface="Bahnschrift SemiLight SemiConde" panose="020B0502040204020203" pitchFamily="34" charset="0"/>
              </a:rPr>
              <a:t> или </a:t>
            </a:r>
            <a:r>
              <a:rPr lang="ru-RU" sz="2000" b="1" spc="-15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False</a:t>
            </a:r>
            <a:r>
              <a:rPr lang="ru-RU" sz="2000" spc="-150" dirty="0">
                <a:latin typeface="Bahnschrift SemiLight SemiConde" panose="020B0502040204020203" pitchFamily="34" charset="0"/>
              </a:rPr>
              <a:t>, либо неопределенное значение — </a:t>
            </a:r>
            <a:r>
              <a:rPr lang="ru-RU" sz="2000" b="1" spc="-150" dirty="0" err="1">
                <a:solidFill>
                  <a:srgbClr val="1794AC"/>
                </a:solidFill>
                <a:latin typeface="Bahnschrift SemiLight SemiConde" panose="020B0502040204020203" pitchFamily="34" charset="0"/>
              </a:rPr>
              <a:t>Null</a:t>
            </a:r>
            <a:r>
              <a:rPr lang="ru-RU" sz="2000" b="1" spc="-150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.</a:t>
            </a:r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F364589D-83AC-4765-B623-E10B6FAF2B56}"/>
              </a:ext>
            </a:extLst>
          </p:cNvPr>
          <p:cNvGrpSpPr/>
          <p:nvPr/>
        </p:nvGrpSpPr>
        <p:grpSpPr>
          <a:xfrm rot="16200000">
            <a:off x="8455027" y="-1867014"/>
            <a:ext cx="929370" cy="5122176"/>
            <a:chOff x="1200150" y="2639447"/>
            <a:chExt cx="3028949" cy="519991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CF85A79-6BCD-4C36-9B01-4AFD39E52001}"/>
                </a:ext>
              </a:extLst>
            </p:cNvPr>
            <p:cNvSpPr/>
            <p:nvPr/>
          </p:nvSpPr>
          <p:spPr>
            <a:xfrm>
              <a:off x="1200150" y="3326899"/>
              <a:ext cx="3028949" cy="4512462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>
              <a:extLst>
                <a:ext uri="{FF2B5EF4-FFF2-40B4-BE49-F238E27FC236}">
                  <a16:creationId xmlns="" xmlns:a16="http://schemas.microsoft.com/office/drawing/2014/main" id="{FF2B2CEA-8E2B-4A2A-BE24-2FBFDA455603}"/>
                </a:ext>
              </a:extLst>
            </p:cNvPr>
            <p:cNvSpPr/>
            <p:nvPr/>
          </p:nvSpPr>
          <p:spPr>
            <a:xfrm>
              <a:off x="2561347" y="2639447"/>
              <a:ext cx="314113" cy="133067"/>
            </a:xfrm>
            <a:prstGeom prst="flowChartConnector">
              <a:avLst/>
            </a:prstGeom>
            <a:ln>
              <a:solidFill>
                <a:srgbClr val="26262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="" xmlns:a16="http://schemas.microsoft.com/office/drawing/2014/main" id="{F83A64D1-0B94-43AA-AE8C-C801F5F07705}"/>
                </a:ext>
              </a:extLst>
            </p:cNvPr>
            <p:cNvCxnSpPr>
              <a:cxnSpLocks/>
              <a:stCxn id="10" idx="0"/>
              <a:endCxn id="11" idx="4"/>
            </p:cNvCxnSpPr>
            <p:nvPr/>
          </p:nvCxnSpPr>
          <p:spPr>
            <a:xfrm rot="5400000" flipH="1" flipV="1">
              <a:off x="2439321" y="3047818"/>
              <a:ext cx="554385" cy="3778"/>
            </a:xfrm>
            <a:prstGeom prst="line">
              <a:avLst/>
            </a:prstGeom>
            <a:ln w="28575">
              <a:solidFill>
                <a:srgbClr val="26262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0006BD-26DF-401C-AF71-10229C041318}"/>
              </a:ext>
            </a:extLst>
          </p:cNvPr>
          <p:cNvSpPr txBox="1"/>
          <p:nvPr/>
        </p:nvSpPr>
        <p:spPr>
          <a:xfrm>
            <a:off x="4788768" y="462082"/>
            <a:ext cx="234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Bold SemiConden" panose="020B0502040204020203" pitchFamily="34" charset="0"/>
              </a:rPr>
              <a:t>4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3C1E37DC-9AB0-4862-8CDD-20F7A8F3BB3F}"/>
              </a:ext>
            </a:extLst>
          </p:cNvPr>
          <p:cNvGrpSpPr/>
          <p:nvPr/>
        </p:nvGrpSpPr>
        <p:grpSpPr>
          <a:xfrm flipV="1">
            <a:off x="0" y="0"/>
            <a:ext cx="12192000" cy="6858001"/>
            <a:chOff x="0" y="-1"/>
            <a:chExt cx="12192000" cy="6858001"/>
          </a:xfr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grpSpPr>
        <p:sp>
          <p:nvSpPr>
            <p:cNvPr id="15" name="Прямоугольный треугольник 14">
              <a:extLst>
                <a:ext uri="{FF2B5EF4-FFF2-40B4-BE49-F238E27FC236}">
                  <a16:creationId xmlns="" xmlns:a16="http://schemas.microsoft.com/office/drawing/2014/main" id="{2D3185F4-90F8-4993-AEAC-E70CE54D1B92}"/>
                </a:ext>
              </a:extLst>
            </p:cNvPr>
            <p:cNvSpPr/>
            <p:nvPr/>
          </p:nvSpPr>
          <p:spPr>
            <a:xfrm rot="5400000">
              <a:off x="3068370" y="-2265630"/>
              <a:ext cx="6462628" cy="117846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0DFE2095-2510-4B61-A3C9-2FF98F274F35}"/>
                </a:ext>
              </a:extLst>
            </p:cNvPr>
            <p:cNvSpPr/>
            <p:nvPr/>
          </p:nvSpPr>
          <p:spPr>
            <a:xfrm>
              <a:off x="0" y="0"/>
              <a:ext cx="40736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D2707E2A-4AFE-4215-8F0F-3DD2AC107552}"/>
                </a:ext>
              </a:extLst>
            </p:cNvPr>
            <p:cNvSpPr/>
            <p:nvPr/>
          </p:nvSpPr>
          <p:spPr>
            <a:xfrm rot="16200000" flipV="1">
              <a:off x="6096000" y="-5688633"/>
              <a:ext cx="407368" cy="117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F14F61-454C-4824-B800-76DC8D5F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1AF1E8-37E8-4D9F-867E-F8DC22F9B49B}"/>
              </a:ext>
            </a:extLst>
          </p:cNvPr>
          <p:cNvSpPr txBox="1"/>
          <p:nvPr/>
        </p:nvSpPr>
        <p:spPr>
          <a:xfrm>
            <a:off x="872751" y="546415"/>
            <a:ext cx="4613174" cy="1401922"/>
          </a:xfrm>
          <a:prstGeom prst="rect">
            <a:avLst/>
          </a:prstGeom>
          <a:solidFill>
            <a:srgbClr val="FCD88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Константы</a:t>
            </a:r>
            <a:r>
              <a:rPr lang="ru-RU" sz="2000" spc="3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000" spc="3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именованные элементы, сохраняющие постоянное значение в течение сеанса выполнения программы.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BCC157-A2B2-4651-88DC-52508FB5CC68}"/>
              </a:ext>
            </a:extLst>
          </p:cNvPr>
          <p:cNvSpPr txBox="1"/>
          <p:nvPr/>
        </p:nvSpPr>
        <p:spPr>
          <a:xfrm>
            <a:off x="903771" y="2340731"/>
            <a:ext cx="4613174" cy="4134722"/>
          </a:xfrm>
          <a:prstGeom prst="rect">
            <a:avLst/>
          </a:prstGeom>
          <a:solidFill>
            <a:srgbClr val="FCD88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Константы</a:t>
            </a:r>
            <a:r>
              <a:rPr lang="ru-RU" sz="2400" i="1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делятся на </a:t>
            </a:r>
            <a:r>
              <a:rPr lang="ru-RU" sz="2400" i="1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встроенные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 </a:t>
            </a:r>
            <a:r>
              <a:rPr lang="ru-RU" sz="2400" i="1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пользовательские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Имена встроенных констант фиксированы: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константы VBA начинаются с букв “</a:t>
            </a:r>
            <a:r>
              <a:rPr lang="ru-RU" sz="20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vb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ru-RU" sz="2000" b="1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константы</a:t>
            </a:r>
            <a:r>
              <a:rPr lang="ru-RU" sz="2000" b="1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EXCEL — с букв “</a:t>
            </a:r>
            <a:r>
              <a:rPr lang="ru-RU" sz="20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xl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константы </a:t>
            </a:r>
            <a:r>
              <a:rPr lang="ru-RU" sz="20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с букв “</a:t>
            </a:r>
            <a:r>
              <a:rPr lang="ru-RU" sz="20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константы </a:t>
            </a:r>
            <a:r>
              <a:rPr lang="ru-RU" sz="20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с букв “</a:t>
            </a:r>
            <a:r>
              <a:rPr lang="ru-RU" sz="20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wd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и т.д.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Bahnschrift SemiLight SemiConde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9506846-78BD-4B90-9718-DEE2431D9C85}"/>
              </a:ext>
            </a:extLst>
          </p:cNvPr>
          <p:cNvSpPr txBox="1"/>
          <p:nvPr/>
        </p:nvSpPr>
        <p:spPr>
          <a:xfrm>
            <a:off x="6217982" y="530624"/>
            <a:ext cx="4373818" cy="1494768"/>
          </a:xfrm>
          <a:prstGeom prst="rect">
            <a:avLst/>
          </a:prstGeom>
          <a:solidFill>
            <a:srgbClr val="FCD88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Пользовательские</a:t>
            </a:r>
            <a:r>
              <a:rPr lang="ru-RU" sz="2400" i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smtClean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константы 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создаются оператором: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имя = выражение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3DC6072-AB17-4D2A-909E-69B075525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109" y="2993081"/>
            <a:ext cx="5187427" cy="3890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089463-E932-429D-AAE3-F8D61DBA0209}"/>
              </a:ext>
            </a:extLst>
          </p:cNvPr>
          <p:cNvSpPr txBox="1"/>
          <p:nvPr/>
        </p:nvSpPr>
        <p:spPr>
          <a:xfrm>
            <a:off x="6217983" y="2205069"/>
            <a:ext cx="4119102" cy="2171241"/>
          </a:xfrm>
          <a:prstGeom prst="flowChartDocument">
            <a:avLst/>
          </a:prstGeom>
          <a:solidFill>
            <a:srgbClr val="FCD88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Пользовательские константы имеют различную сферу действия — процедура, модуль, проект.</a:t>
            </a:r>
            <a:endParaRPr lang="ru-RU" sz="24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EC075ED-C64E-4D7A-BAE1-8D6C3FD96B29}"/>
              </a:ext>
            </a:extLst>
          </p:cNvPr>
          <p:cNvSpPr/>
          <p:nvPr/>
        </p:nvSpPr>
        <p:spPr>
          <a:xfrm>
            <a:off x="765184" y="546415"/>
            <a:ext cx="4890348" cy="1543243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E942B71-6A78-4985-AFDD-030B53B5D0E0}"/>
              </a:ext>
            </a:extLst>
          </p:cNvPr>
          <p:cNvSpPr txBox="1"/>
          <p:nvPr/>
        </p:nvSpPr>
        <p:spPr>
          <a:xfrm>
            <a:off x="-967891" y="1087203"/>
            <a:ext cx="234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Bold SemiConden" panose="020B0502040204020203" pitchFamily="34" charset="0"/>
              </a:rPr>
              <a:t>5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68D77483-25C1-4AA9-8EA7-1D77EE91390D}"/>
              </a:ext>
            </a:extLst>
          </p:cNvPr>
          <p:cNvCxnSpPr/>
          <p:nvPr/>
        </p:nvCxnSpPr>
        <p:spPr>
          <a:xfrm flipH="1">
            <a:off x="407366" y="1318036"/>
            <a:ext cx="35781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Блок-схема: узел 36">
            <a:extLst>
              <a:ext uri="{FF2B5EF4-FFF2-40B4-BE49-F238E27FC236}">
                <a16:creationId xmlns="" xmlns:a16="http://schemas.microsoft.com/office/drawing/2014/main" id="{EDCC228F-151C-4BA2-9145-9791DC9EB2B1}"/>
              </a:ext>
            </a:extLst>
          </p:cNvPr>
          <p:cNvSpPr/>
          <p:nvPr/>
        </p:nvSpPr>
        <p:spPr>
          <a:xfrm>
            <a:off x="353581" y="1264249"/>
            <a:ext cx="107568" cy="1075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ED8E9D5-3F27-4238-B695-2C3BDB584378}"/>
              </a:ext>
            </a:extLst>
          </p:cNvPr>
          <p:cNvGrpSpPr/>
          <p:nvPr/>
        </p:nvGrpSpPr>
        <p:grpSpPr>
          <a:xfrm flipV="1">
            <a:off x="0" y="0"/>
            <a:ext cx="12192000" cy="6858001"/>
            <a:chOff x="0" y="-1"/>
            <a:chExt cx="12192000" cy="6858001"/>
          </a:xfrm>
          <a:solidFill>
            <a:srgbClr val="F0F0F0"/>
          </a:solidFill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C53763B5-6F11-4D1D-A5B5-B9DE62BAC2A4}"/>
                </a:ext>
              </a:extLst>
            </p:cNvPr>
            <p:cNvSpPr/>
            <p:nvPr/>
          </p:nvSpPr>
          <p:spPr>
            <a:xfrm rot="5400000">
              <a:off x="3068370" y="-2265630"/>
              <a:ext cx="6462628" cy="117846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8713CF1-7207-44C9-B43B-2D488A3DA2CD}"/>
                </a:ext>
              </a:extLst>
            </p:cNvPr>
            <p:cNvSpPr/>
            <p:nvPr/>
          </p:nvSpPr>
          <p:spPr>
            <a:xfrm>
              <a:off x="0" y="0"/>
              <a:ext cx="40736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ABD180B9-DFDE-484D-8BDB-2D5D2A81E7E2}"/>
                </a:ext>
              </a:extLst>
            </p:cNvPr>
            <p:cNvSpPr/>
            <p:nvPr/>
          </p:nvSpPr>
          <p:spPr>
            <a:xfrm rot="16200000" flipV="1">
              <a:off x="6096000" y="-5688633"/>
              <a:ext cx="407368" cy="117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CF12D9-CAEE-4D03-8302-86B0A90B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50" y="389772"/>
            <a:ext cx="7482840" cy="1018165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</a:rPr>
              <a:t>Примеры работы с константами: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D483B3-9FE5-420C-AB8F-0BF65A33C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78965"/>
            <a:ext cx="4099560" cy="3475470"/>
          </a:xfrm>
          <a:solidFill>
            <a:schemeClr val="bg1"/>
          </a:solidFill>
          <a:ln w="76200">
            <a:solidFill>
              <a:srgbClr val="FCD88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Определить константы: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уровне процедуры,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уровне проекта.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Фрагмент программного кода:</a:t>
            </a:r>
            <a:endParaRPr lang="ru-RU" sz="20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</a:t>
            </a:r>
            <a:r>
              <a:rPr lang="ru-RU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</a:t>
            </a:r>
            <a:r>
              <a:rPr lang="ru-RU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123</a:t>
            </a:r>
            <a:endParaRPr lang="ru-RU" sz="16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</a:t>
            </a:r>
            <a:r>
              <a:rPr lang="ru-RU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</a:t>
            </a:r>
            <a:r>
              <a:rPr lang="ru-RU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</a:t>
            </a:r>
            <a:r>
              <a:rPr lang="ru-RU" sz="1600" dirty="0"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"текст" </a:t>
            </a:r>
            <a:endParaRPr lang="ru-RU" sz="1600" dirty="0">
              <a:effectLst/>
              <a:latin typeface="Bahnschrift SemiLight SemiConde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EBBFF94-9EFF-4B3A-B356-AE3565F8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6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02C6E77-BFD4-4B0C-B1B6-D68A1ADC9AF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0"/>
          <a:stretch/>
        </p:blipFill>
        <p:spPr bwMode="auto">
          <a:xfrm>
            <a:off x="4746438" y="1932306"/>
            <a:ext cx="6927402" cy="3422129"/>
          </a:xfrm>
          <a:prstGeom prst="rect">
            <a:avLst/>
          </a:prstGeom>
          <a:noFill/>
          <a:ln w="76200">
            <a:solidFill>
              <a:srgbClr val="1794A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22CE730-1552-4D5B-ABA4-E3AF6F79A13B}"/>
              </a:ext>
            </a:extLst>
          </p:cNvPr>
          <p:cNvCxnSpPr/>
          <p:nvPr/>
        </p:nvCxnSpPr>
        <p:spPr>
          <a:xfrm>
            <a:off x="0" y="1407937"/>
            <a:ext cx="752506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B7FD085-EBDF-444D-A199-5259F2836514}"/>
              </a:ext>
            </a:extLst>
          </p:cNvPr>
          <p:cNvCxnSpPr/>
          <p:nvPr/>
        </p:nvCxnSpPr>
        <p:spPr>
          <a:xfrm>
            <a:off x="0" y="389772"/>
            <a:ext cx="752506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641F20-2E4D-4169-963E-EC9148AF5755}"/>
              </a:ext>
            </a:extLst>
          </p:cNvPr>
          <p:cNvSpPr/>
          <p:nvPr/>
        </p:nvSpPr>
        <p:spPr>
          <a:xfrm>
            <a:off x="2266950" y="1406525"/>
            <a:ext cx="9573291" cy="51943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6BFEE3BF-CC2D-45FE-9D32-D51447A3C7AC}"/>
              </a:ext>
            </a:extLst>
          </p:cNvPr>
          <p:cNvSpPr/>
          <p:nvPr/>
        </p:nvSpPr>
        <p:spPr>
          <a:xfrm>
            <a:off x="2" y="0"/>
            <a:ext cx="2895598" cy="6858000"/>
          </a:xfrm>
          <a:prstGeom prst="homePlate">
            <a:avLst>
              <a:gd name="adj" fmla="val 314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D259D-79CD-443B-83EC-0C4800CC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5581"/>
            <a:ext cx="1152525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Bahnschrift SemiLight SemiConde" panose="020B0502040204020203" pitchFamily="34" charset="0"/>
              </a:rPr>
              <a:t>Собственные типы данных в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Bahnschrift SemiLight SemiConde" panose="020B0502040204020203" pitchFamily="34" charset="0"/>
              </a:rPr>
              <a:t>VBA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Bahnschrift SemiLight SemiConde" panose="020B0502040204020203" pitchFamily="34" charset="0"/>
              </a:rPr>
              <a:t>– </a:t>
            </a:r>
            <a:r>
              <a:rPr lang="ru-RU" sz="4000" smtClean="0">
                <a:solidFill>
                  <a:srgbClr val="1794AC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Структуры</a:t>
            </a:r>
            <a:endParaRPr lang="ru-RU" dirty="0">
              <a:solidFill>
                <a:srgbClr val="1794AC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9717C3-DEAC-42E8-944F-BA89509CA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1" y="1633538"/>
            <a:ext cx="8849390" cy="4802187"/>
          </a:xfrm>
          <a:ln w="76200">
            <a:noFill/>
          </a:ln>
        </p:spPr>
        <p:txBody>
          <a:bodyPr>
            <a:normAutofit fontScale="40000" lnSpcReduction="20000"/>
          </a:bodyPr>
          <a:lstStyle/>
          <a:p>
            <a:r>
              <a:rPr lang="ru-RU" sz="59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VBA можно создать собственные или пользовательские типы данных. </a:t>
            </a:r>
          </a:p>
          <a:p>
            <a:r>
              <a:rPr lang="ru-RU" sz="59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Собственные типы данных целесообразно создавать тогда, когда в программе используется группа связанных элементов (переменных), относящихся к различным встроенным типам данных VBA. </a:t>
            </a:r>
          </a:p>
          <a:p>
            <a:r>
              <a:rPr lang="ru-RU" sz="59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Пользовательские типы данных являются структурными типами данных. </a:t>
            </a:r>
          </a:p>
          <a:p>
            <a:r>
              <a:rPr lang="ru-RU" sz="59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Пользовательский тип данных может объединить несколько связанных по смыслу переменных с различными базовыми типами данных в единую структуру. </a:t>
            </a:r>
          </a:p>
          <a:p>
            <a:r>
              <a:rPr lang="ru-RU" sz="59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создания пользовательского типа данных можно применить оператор </a:t>
            </a:r>
            <a:r>
              <a:rPr lang="ru-RU" sz="59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sz="59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4C10E1-14F2-4452-8AF2-807E0CF0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инимализм макро микросхема схема плата фон HD обои для ноутбука |  Электронная схема, Платаны, Обои">
            <a:extLst>
              <a:ext uri="{FF2B5EF4-FFF2-40B4-BE49-F238E27FC236}">
                <a16:creationId xmlns="" xmlns:a16="http://schemas.microsoft.com/office/drawing/2014/main" id="{9B18128D-7564-47A6-914D-09903DEB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1698" cy="69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C4E651A7-07E5-4DFE-A323-695319F15326}"/>
              </a:ext>
            </a:extLst>
          </p:cNvPr>
          <p:cNvSpPr/>
          <p:nvPr/>
        </p:nvSpPr>
        <p:spPr>
          <a:xfrm>
            <a:off x="0" y="-1"/>
            <a:ext cx="8778559" cy="6969917"/>
          </a:xfrm>
          <a:prstGeom prst="homePlate">
            <a:avLst>
              <a:gd name="adj" fmla="val 46804"/>
            </a:avLst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D88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9BEE7F-67AD-4C41-A83D-398C3E239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159" y="2433676"/>
            <a:ext cx="7772400" cy="352742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400" smtClean="0">
              <a:solidFill>
                <a:srgbClr val="1794AC"/>
              </a:solidFill>
              <a:effectLst/>
              <a:latin typeface="Bahnschrift SemiLight SemiConde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smtClean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Туре </a:t>
            </a: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ИмяПользовательскогоТипа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ИмяЭлемента1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Type1 ' первый элемент встроенного типа 1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ИмяЭлемента1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Type2 ' второй элемент встроенного типа 2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00" spc="3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ИмяЭлемента1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TypeN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' N-</a:t>
            </a:r>
            <a:r>
              <a:rPr lang="ru-RU" sz="2400" dirty="0" err="1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ый</a:t>
            </a:r>
            <a:r>
              <a:rPr lang="ru-RU" sz="240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элемент встроенного типа N</a:t>
            </a:r>
            <a: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err="1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  <a:r>
              <a:rPr lang="ru-RU" sz="2400" dirty="0">
                <a:solidFill>
                  <a:srgbClr val="1794AC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Туре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9883E53-7C08-4D74-8A51-C3C5ECC9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5500448-8A5B-49E5-A6FD-17241C5C19AA}"/>
              </a:ext>
            </a:extLst>
          </p:cNvPr>
          <p:cNvSpPr/>
          <p:nvPr/>
        </p:nvSpPr>
        <p:spPr>
          <a:xfrm>
            <a:off x="835983" y="2588456"/>
            <a:ext cx="8093702" cy="3239295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9B3FC3-3D23-49B4-BAC9-AFCC61AA0BA1}"/>
              </a:ext>
            </a:extLst>
          </p:cNvPr>
          <p:cNvSpPr txBox="1"/>
          <p:nvPr/>
        </p:nvSpPr>
        <p:spPr>
          <a:xfrm>
            <a:off x="1396686" y="573049"/>
            <a:ext cx="6585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объявления собственного типа данных используется следующая конструкция:</a:t>
            </a:r>
            <a:endParaRPr lang="ru-RU" sz="2800" b="1" dirty="0">
              <a:solidFill>
                <a:srgbClr val="1794AC"/>
              </a:solidFill>
              <a:effectLst/>
              <a:latin typeface="Bahnschrift SemiBold SemiConden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="" xmlns:a16="http://schemas.microsoft.com/office/drawing/2014/main" id="{1E36CEEB-5D15-48BF-85A5-473F16DF589B}"/>
              </a:ext>
            </a:extLst>
          </p:cNvPr>
          <p:cNvSpPr/>
          <p:nvPr/>
        </p:nvSpPr>
        <p:spPr>
          <a:xfrm>
            <a:off x="4808902" y="1951036"/>
            <a:ext cx="147863" cy="147863"/>
          </a:xfrm>
          <a:prstGeom prst="flowChartConnector">
            <a:avLst/>
          </a:prstGeom>
          <a:ln>
            <a:solidFill>
              <a:srgbClr val="26262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BB41964-C40C-40CD-BD6C-305F41FFC72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4882834" y="2091114"/>
            <a:ext cx="0" cy="497342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A91D91F-5762-4653-8A7F-CD81502AC3B2}"/>
              </a:ext>
            </a:extLst>
          </p:cNvPr>
          <p:cNvSpPr/>
          <p:nvPr/>
        </p:nvSpPr>
        <p:spPr>
          <a:xfrm>
            <a:off x="0" y="136525"/>
            <a:ext cx="12251698" cy="1326515"/>
          </a:xfrm>
          <a:prstGeom prst="rect">
            <a:avLst/>
          </a:prstGeom>
          <a:solidFill>
            <a:srgbClr val="FC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D88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932AE-C40C-4D53-A29F-D8676AB2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152083"/>
            <a:ext cx="9022080" cy="131095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latin typeface="Bahnschrift SemiLight SemiConde" panose="020B0502040204020203" pitchFamily="34" charset="0"/>
              </a:rPr>
              <a:t>В качестве примера рассмотрим пользовательский тип данных </a:t>
            </a:r>
            <a:r>
              <a:rPr lang="ru-RU" sz="2000" dirty="0" err="1">
                <a:latin typeface="Bahnschrift SemiLight SemiConde" panose="020B0502040204020203" pitchFamily="34" charset="0"/>
              </a:rPr>
              <a:t>Student</a:t>
            </a:r>
            <a:r>
              <a:rPr lang="ru-RU" sz="2000" dirty="0">
                <a:latin typeface="Bahnschrift SemiLight SemiConde" panose="020B0502040204020203" pitchFamily="34" charset="0"/>
              </a:rPr>
              <a:t>. </a:t>
            </a:r>
            <a:br>
              <a:rPr lang="ru-RU" sz="2000" dirty="0">
                <a:latin typeface="Bahnschrift SemiLight SemiConde" panose="020B0502040204020203" pitchFamily="34" charset="0"/>
              </a:rPr>
            </a:br>
            <a:r>
              <a:rPr lang="ru-RU" sz="2000" dirty="0">
                <a:latin typeface="Bahnschrift SemiLight SemiConde" panose="020B0502040204020203" pitchFamily="34" charset="0"/>
              </a:rPr>
              <a:t>Атрибуты сущности </a:t>
            </a:r>
            <a:r>
              <a:rPr lang="ru-RU" sz="2000" dirty="0" err="1">
                <a:latin typeface="Bahnschrift SemiLight SemiConde" panose="020B0502040204020203" pitchFamily="34" charset="0"/>
              </a:rPr>
              <a:t>Student</a:t>
            </a:r>
            <a:r>
              <a:rPr lang="ru-RU" sz="2000" dirty="0">
                <a:latin typeface="Bahnschrift SemiLight SemiConde" panose="020B0502040204020203" pitchFamily="34" charset="0"/>
              </a:rPr>
              <a:t> - это группа связанных элементов: </a:t>
            </a:r>
            <a:br>
              <a:rPr lang="ru-RU" sz="2000" dirty="0">
                <a:latin typeface="Bahnschrift SemiLight SemiConde" panose="020B0502040204020203" pitchFamily="34" charset="0"/>
              </a:rPr>
            </a:br>
            <a:r>
              <a:rPr lang="ru-RU" sz="2000" dirty="0">
                <a:latin typeface="Bahnschrift SemiLight SemiConde" panose="020B0502040204020203" pitchFamily="34" charset="0"/>
              </a:rPr>
              <a:t>фамилия, имя, отчество, пол, дата рождения, название группы.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66F1553C-21DD-4934-82BA-7371A9FD2FF5}"/>
              </a:ext>
            </a:extLst>
          </p:cNvPr>
          <p:cNvSpPr txBox="1">
            <a:spLocks/>
          </p:cNvSpPr>
          <p:nvPr/>
        </p:nvSpPr>
        <p:spPr>
          <a:xfrm>
            <a:off x="651000" y="2005012"/>
            <a:ext cx="4682999" cy="4351338"/>
          </a:xfrm>
          <a:prstGeom prst="rect">
            <a:avLst/>
          </a:prstGeom>
          <a:solidFill>
            <a:srgbClr val="C4D7D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88DB87-48BB-4015-ABF9-6B4A4565D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9650" cy="435133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Туре </a:t>
            </a:r>
            <a:r>
              <a:rPr lang="en-US" b="1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Student</a:t>
            </a:r>
          </a:p>
          <a:p>
            <a:pPr marL="457200" lvl="1" indent="0">
              <a:buNone/>
            </a:pPr>
            <a:r>
              <a:rPr lang="ru-RU" sz="2800" dirty="0">
                <a:latin typeface="Bahnschrift SemiLight SemiConde" panose="020B0502040204020203" pitchFamily="34" charset="0"/>
              </a:rPr>
              <a:t>Фамилия</a:t>
            </a:r>
            <a:r>
              <a:rPr lang="en-US" sz="2800" dirty="0">
                <a:latin typeface="Bahnschrift SemiLight SemiConde" panose="020B0502040204020203" pitchFamily="34" charset="0"/>
              </a:rPr>
              <a:t>St As String</a:t>
            </a:r>
          </a:p>
          <a:p>
            <a:pPr marL="457200" lvl="1" indent="0">
              <a:buNone/>
            </a:pPr>
            <a:r>
              <a:rPr lang="ru-RU" sz="2800" dirty="0">
                <a:latin typeface="Bahnschrift SemiLight SemiConde" panose="020B0502040204020203" pitchFamily="34" charset="0"/>
              </a:rPr>
              <a:t>Имя</a:t>
            </a:r>
            <a:r>
              <a:rPr lang="en-US" sz="2800" dirty="0">
                <a:latin typeface="Bahnschrift SemiLight SemiConde" panose="020B0502040204020203" pitchFamily="34" charset="0"/>
              </a:rPr>
              <a:t>St As String</a:t>
            </a:r>
          </a:p>
          <a:p>
            <a:pPr marL="457200" lvl="1" indent="0">
              <a:buNone/>
            </a:pPr>
            <a:r>
              <a:rPr lang="ru-RU" sz="2800" dirty="0">
                <a:latin typeface="Bahnschrift SemiLight SemiConde" panose="020B0502040204020203" pitchFamily="34" charset="0"/>
              </a:rPr>
              <a:t>Отчество</a:t>
            </a:r>
            <a:r>
              <a:rPr lang="en-US" sz="2800" dirty="0">
                <a:latin typeface="Bahnschrift SemiLight SemiConde" panose="020B0502040204020203" pitchFamily="34" charset="0"/>
              </a:rPr>
              <a:t>St As String</a:t>
            </a:r>
          </a:p>
          <a:p>
            <a:pPr marL="457200" lvl="1" indent="0">
              <a:buNone/>
            </a:pPr>
            <a:r>
              <a:rPr lang="ru-RU" sz="2800" dirty="0">
                <a:latin typeface="Bahnschrift SemiLight SemiConde" panose="020B0502040204020203" pitchFamily="34" charset="0"/>
              </a:rPr>
              <a:t>Пол</a:t>
            </a:r>
            <a:r>
              <a:rPr lang="en-US" sz="2800" dirty="0">
                <a:latin typeface="Bahnschrift SemiLight SemiConde" panose="020B0502040204020203" pitchFamily="34" charset="0"/>
              </a:rPr>
              <a:t>St As String</a:t>
            </a:r>
          </a:p>
          <a:p>
            <a:pPr marL="457200" lvl="1" indent="0">
              <a:buNone/>
            </a:pPr>
            <a:r>
              <a:rPr lang="ru-RU" sz="2800" dirty="0" err="1">
                <a:latin typeface="Bahnschrift SemiLight SemiConde" panose="020B0502040204020203" pitchFamily="34" charset="0"/>
              </a:rPr>
              <a:t>ДатаРожд</a:t>
            </a:r>
            <a:r>
              <a:rPr lang="en-US" sz="2800" dirty="0">
                <a:latin typeface="Bahnschrift SemiLight SemiConde" panose="020B0502040204020203" pitchFamily="34" charset="0"/>
              </a:rPr>
              <a:t>St As Data</a:t>
            </a:r>
          </a:p>
          <a:p>
            <a:pPr marL="457200" lvl="1" indent="0">
              <a:buNone/>
            </a:pPr>
            <a:r>
              <a:rPr lang="ru-RU" sz="2800" dirty="0" err="1">
                <a:latin typeface="Bahnschrift SemiLight SemiConde" panose="020B0502040204020203" pitchFamily="34" charset="0"/>
              </a:rPr>
              <a:t>НазвГруппы</a:t>
            </a:r>
            <a:r>
              <a:rPr lang="en-US" sz="2800" dirty="0">
                <a:latin typeface="Bahnschrift SemiLight SemiConde" panose="020B0502040204020203" pitchFamily="34" charset="0"/>
              </a:rPr>
              <a:t>St As String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End </a:t>
            </a:r>
            <a:r>
              <a:rPr lang="ru-RU" b="1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Тур</a:t>
            </a:r>
            <a:r>
              <a:rPr lang="en-US" b="1" dirty="0">
                <a:solidFill>
                  <a:srgbClr val="1794AC"/>
                </a:solidFill>
                <a:latin typeface="Bahnschrift SemiLight SemiConde" panose="020B0502040204020203" pitchFamily="34" charset="0"/>
              </a:rPr>
              <a:t>e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BEDBA55-36FF-411B-84EB-E07BA1DC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31EF-A97A-4C2A-93B3-67A7870E4B44}" type="slidenum">
              <a:rPr lang="ru-RU" smtClean="0"/>
              <a:t>9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D55995EB-8401-4CAA-A9BC-593FDB06F50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28015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7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1087</Words>
  <Application>Microsoft Office PowerPoint</Application>
  <PresentationFormat>Произвольный</PresentationFormat>
  <Paragraphs>203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Инструкции VBA</vt:lpstr>
      <vt:lpstr>При создании инструкции программного кода используются следующие компоненты:</vt:lpstr>
      <vt:lpstr>Операторы</vt:lpstr>
      <vt:lpstr>Презентация PowerPoint</vt:lpstr>
      <vt:lpstr>Примеры работы с константами:</vt:lpstr>
      <vt:lpstr>Собственные типы данных в VBA – Структуры</vt:lpstr>
      <vt:lpstr>Презентация PowerPoint</vt:lpstr>
      <vt:lpstr>В качестве примера рассмотрим пользовательский тип данных Student.  Атрибуты сущности Student - это группа связанных элементов:  фамилия, имя, отчество, пол, дата рождения, название группы.</vt:lpstr>
      <vt:lpstr>Презентация PowerPoint</vt:lpstr>
      <vt:lpstr>Обращение к элементам структуры:</vt:lpstr>
      <vt:lpstr>Пользовательский тип данных и глобальную переменную можно объявить и непосредственно в исполняемых модулях.  На скриншоте представлен модуль, в котором объявлены пользовательский тип данных и глобальная переменная.  В процедуре применена переменная strСтудент.</vt:lpstr>
      <vt:lpstr>Управляющие структуры VBA. </vt:lpstr>
      <vt:lpstr>Конструкция If . . . Then </vt:lpstr>
      <vt:lpstr>Презентация PowerPoint</vt:lpstr>
      <vt:lpstr>Конструкция If . . . Then . . . Else</vt:lpstr>
      <vt:lpstr>Презентация PowerPoint</vt:lpstr>
      <vt:lpstr>Конструкция Select Case</vt:lpstr>
      <vt:lpstr>Презентация PowerPoint</vt:lpstr>
      <vt:lpstr>Презентация PowerPoint</vt:lpstr>
      <vt:lpstr>Библиография: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Defender</cp:lastModifiedBy>
  <cp:revision>120</cp:revision>
  <dcterms:created xsi:type="dcterms:W3CDTF">2021-02-27T21:13:38Z</dcterms:created>
  <dcterms:modified xsi:type="dcterms:W3CDTF">2021-02-28T11:39:33Z</dcterms:modified>
</cp:coreProperties>
</file>