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</p:sldMasterIdLst>
  <p:notesMasterIdLst>
    <p:notesMasterId r:id="rId33"/>
  </p:notesMasterIdLst>
  <p:handoutMasterIdLst>
    <p:handoutMasterId r:id="rId34"/>
  </p:handoutMasterIdLst>
  <p:sldIdLst>
    <p:sldId id="423" r:id="rId4"/>
    <p:sldId id="360" r:id="rId5"/>
    <p:sldId id="361" r:id="rId6"/>
    <p:sldId id="357" r:id="rId7"/>
    <p:sldId id="358" r:id="rId8"/>
    <p:sldId id="359" r:id="rId9"/>
    <p:sldId id="378" r:id="rId10"/>
    <p:sldId id="574" r:id="rId11"/>
    <p:sldId id="575" r:id="rId12"/>
    <p:sldId id="577" r:id="rId13"/>
    <p:sldId id="586" r:id="rId14"/>
    <p:sldId id="588" r:id="rId15"/>
    <p:sldId id="590" r:id="rId16"/>
    <p:sldId id="609" r:id="rId17"/>
    <p:sldId id="610" r:id="rId18"/>
    <p:sldId id="612" r:id="rId19"/>
    <p:sldId id="594" r:id="rId20"/>
    <p:sldId id="613" r:id="rId21"/>
    <p:sldId id="631" r:id="rId22"/>
    <p:sldId id="614" r:id="rId23"/>
    <p:sldId id="616" r:id="rId24"/>
    <p:sldId id="618" r:id="rId25"/>
    <p:sldId id="619" r:id="rId26"/>
    <p:sldId id="620" r:id="rId27"/>
    <p:sldId id="621" r:id="rId28"/>
    <p:sldId id="622" r:id="rId29"/>
    <p:sldId id="624" r:id="rId30"/>
    <p:sldId id="625" r:id="rId31"/>
    <p:sldId id="604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185C28"/>
    <a:srgbClr val="800000"/>
    <a:srgbClr val="003E6C"/>
    <a:srgbClr val="FFFFCC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23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>
        <p:scale>
          <a:sx n="100" d="100"/>
          <a:sy n="100" d="100"/>
        </p:scale>
        <p:origin x="-864" y="243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C8D611-AC5B-4778-8527-B7B5A21E353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173401-E21E-4AB3-9E1B-20F1854A3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3AB386-C916-4776-AD56-2E7554EF05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0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18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BDB4EF-F1DA-4A54-9D05-4F727C4E3FB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77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7E950-16E3-46FC-B656-A025470463F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98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8B8CCB-49F4-4C38-BE59-44315BE4C32D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3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B386-C916-4776-AD56-2E7554EF05FA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07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2C7E4-76AC-4416-AAF4-B3F63FCA9F2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3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E9C68-1912-4AA4-AC2B-79340B1F2D5E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3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24A5EC-5F1C-45CE-92CB-B2E72EA6EE1E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2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94D9-AF84-4603-98B0-6DE1416F27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8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4617-3D78-47CE-B449-F843FF8B6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6459-5E76-44DD-AA0A-6F6CE40962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22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0278A9-E9F9-45B0-9981-B55B9D8CD87E}" type="datetime1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134D27-FB1E-4EE6-9307-D888ADF25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AF2FB1-16E1-495E-BDD5-B52779CA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7CC4C3-EDBA-41A0-A266-13FF5AFED44D}" type="datetime1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505265-4527-42AA-95B0-DED2EBFFDB5E}" type="slidenum">
              <a:rPr lang="en-US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5878B5-B8A7-45D2-B69F-A412CC40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2C7B5B-2593-4A0D-97C9-E730DDF1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AEB199-890E-4F67-996B-7E04BD5A2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0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AB7305-4815-4FA5-8793-2C75A7C6F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7A39-E2D2-414C-9634-0D47CA86FE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4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6F0AE3-0E59-4EBC-945F-09B7489F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A27E97-0784-41A3-A235-B559BA0C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7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5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0B2EB0-635E-42A0-8B81-E0F9288DC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C4B47A-E69A-4272-9891-E3ABA119F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5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6A5BF3-7CA8-4E5E-AACD-39C6C70BC129}" type="datetime1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45B559-B397-4D17-A0CB-20040494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5F9321-2892-4BCD-8653-3B51EEE09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1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877A-212C-4D4E-A2E2-2452EDD96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382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67B2C6-CBCE-4871-829D-88512732BBD5}" type="datetime1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C90A82-210A-45E7-8D32-21E2BB53D480}" type="slidenum">
              <a:rPr lang="en-US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1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1E3FC-E977-475B-B199-869FA899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0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EFBA3-B3DD-401C-97F2-4A0CE5FD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1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8F2E6C-F66B-4B88-B8C1-DA42A94EE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52818-1C8C-4E08-A217-7F0475D2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0C06CC-FD88-4614-A560-6DA494F58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48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4B27E4-F2EF-4308-8A7F-CEF6F56D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1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9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941C-4987-43CA-BED7-8CE94947F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091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395D09-7083-4A49-AEC8-7B2890A5F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0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BD530E-1A7C-456C-ACB6-3174F35F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5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A01B-B8A2-484F-83C5-7108F8DE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2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D529-5837-4C79-98D9-67CA876C0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4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CFDA-CEF9-4864-A4C8-7AFEC3CB2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1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5CBF-55E3-484B-B0B8-3893A5CBD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75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BDB7-CD8F-4BAB-8A9E-FEDDFE252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0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ACE5EE4-B337-4FA9-B1E3-BA22AC0D1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fld id="{EC282ADD-D2E3-45BE-944B-997D0FFFE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-112" charset="0"/>
              </a:defRPr>
            </a:lvl1pPr>
          </a:lstStyle>
          <a:p>
            <a:pPr>
              <a:defRPr/>
            </a:pPr>
            <a:fld id="{E0E5485A-1A39-4847-9A77-DCD11118F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2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br>
              <a:rPr lang="en-US" altLang="ru-RU" b="1" i="1" dirty="0">
                <a:solidFill>
                  <a:srgbClr val="FF0000"/>
                </a:solidFill>
              </a:rPr>
            </a:br>
            <a:br>
              <a:rPr lang="en-US" altLang="ru-RU" b="1" i="1" dirty="0">
                <a:solidFill>
                  <a:srgbClr val="FF0000"/>
                </a:solidFill>
              </a:rPr>
            </a:br>
            <a:r>
              <a:rPr lang="en-US" altLang="ru-RU" b="1" i="1" dirty="0">
                <a:solidFill>
                  <a:srgbClr val="FF0000"/>
                </a:solidFill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Prelegerea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Bazele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programarii</a:t>
            </a: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VBA</a:t>
            </a:r>
            <a:b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Descrierea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obiectului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VBA</a:t>
            </a:r>
            <a:r>
              <a:rPr lang="ru-RU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r>
              <a:rPr lang="ru-RU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o-RO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Proceduri și funcții</a:t>
            </a:r>
            <a:br>
              <a:rPr lang="en-US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8420E-B63A-478B-B65E-DBCFB908E90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Declararea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Function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Содержимое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6093295"/>
          </a:xfrm>
          <a:solidFill>
            <a:schemeClr val="accent5"/>
          </a:solidFill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Private|Public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[Static] Function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</a:t>
            </a:r>
            <a:r>
              <a:rPr lang="en-US" alt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arglist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]) [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expression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instructiune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necesara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Tx/>
              <a:buNone/>
              <a:defRPr/>
            </a:pPr>
            <a:r>
              <a:rPr lang="ro-RO" alt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[Exit Function]</a:t>
            </a:r>
          </a:p>
          <a:p>
            <a:pPr lvl="2">
              <a:buFontTx/>
              <a:buNone/>
              <a:defRPr/>
            </a:pP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instrucţiuni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2">
              <a:buFontTx/>
              <a:buNone/>
              <a:defRPr/>
            </a:pP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expression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o-RO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o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instructiune</a:t>
            </a:r>
            <a:r>
              <a:rPr lang="en-US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necesara</a:t>
            </a:r>
            <a:endParaRPr lang="en-US" alt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Sub</a:t>
            </a:r>
            <a:endParaRPr lang="ro-RO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  <a:defRPr/>
            </a:pPr>
            <a:endParaRPr lang="en-US" altLang="ru-RU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Declararea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similară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explicit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clauza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type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remarcă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necesitatea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funcţiei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= 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expresie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 Function</a:t>
            </a:r>
            <a:r>
              <a:rPr lang="en-US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alt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ro-RO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ție</a:t>
            </a:r>
            <a:r>
              <a:rPr lang="en-US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972989-2B7A-4BD9-96C0-C76519F4FD9B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Scrierea</a:t>
            </a: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3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codului</a:t>
            </a: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o-RO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în </a:t>
            </a: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VBA</a:t>
            </a: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ro-RO" altLang="zh-CN" sz="28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Există 2 abordări pentru a scrie codul în </a:t>
            </a: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VBA: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-112" charset="0"/>
                <a:ea typeface="+mn-ea"/>
                <a:cs typeface="+mn-cs"/>
              </a:rPr>
              <a:t>		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-112" charset="0"/>
                <a:ea typeface="+mn-ea"/>
                <a:cs typeface="+mn-cs"/>
              </a:rPr>
              <a:t>scrierea codului prin metoda </a:t>
            </a:r>
            <a:r>
              <a:rPr lang="ro-RO" altLang="zh-CN" sz="2800" i="1" kern="1200" dirty="0" err="1">
                <a:solidFill>
                  <a:srgbClr val="002060"/>
                </a:solidFill>
                <a:latin typeface="Times New Roman" pitchFamily="-112" charset="0"/>
                <a:ea typeface="+mn-ea"/>
                <a:cs typeface="+mn-cs"/>
              </a:rPr>
              <a:t>standardă</a:t>
            </a:r>
            <a:endParaRPr lang="en-US" altLang="zh-CN" sz="2800" i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-112" charset="0"/>
                <a:ea typeface="+mn-ea"/>
                <a:cs typeface="+mn-cs"/>
              </a:rPr>
              <a:t>		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-112" charset="0"/>
                <a:ea typeface="+mn-ea"/>
                <a:cs typeface="+mn-cs"/>
              </a:rPr>
              <a:t>înregistrarea macrourilor</a:t>
            </a:r>
            <a:endParaRPr lang="en-US" altLang="zh-CN" sz="2800" i="1" kern="1200" dirty="0">
              <a:solidFill>
                <a:srgbClr val="002060"/>
              </a:solidFill>
              <a:latin typeface="Times New Roman" pitchFamily="-112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endParaRPr lang="ro-RO" altLang="zh-CN" sz="28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 macro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înregistrează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serie de acțiuni ce constau din  </a:t>
            </a:r>
            <a:r>
              <a:rPr lang="ro-RO" altLang="zh-CN" sz="2800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clik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-uri pe mouse și apăsări de taste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80152" lvl="2" indent="-457200" eaLnBrk="1" hangingPunct="1">
              <a:spcBef>
                <a:spcPct val="0"/>
              </a:spcBef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ro-RO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Avantaje</a:t>
            </a: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lang="ro-RO" altLang="zh-CN" sz="2800" i="1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dul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se creează și se înregistrează automat 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o-RO" altLang="zh-CN" sz="2800" i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80152" lvl="2" indent="-457200" eaLnBrk="1" hangingPunct="1">
              <a:spcBef>
                <a:spcPct val="0"/>
              </a:spcBef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ro-RO" altLang="zh-CN" sz="2800" b="1" i="1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ezavantaje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este limitat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 a înlătura limitarea, poate fi folosită abordarea mixtă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	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în primul rând de a înregistra un simplu macrou</a:t>
            </a: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822952" lvl="2" indent="0" eaLnBrk="1" hangingPunct="1">
              <a:spcBef>
                <a:spcPct val="0"/>
              </a:spcBef>
              <a:buFont typeface="Arial"/>
              <a:buChar char="•"/>
              <a:tabLst>
                <a:tab pos="604784" algn="l"/>
                <a:tab pos="907176" algn="l"/>
                <a:tab pos="1159170" algn="l"/>
              </a:tabLst>
              <a:defRPr/>
            </a:pP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o-RO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800" b="1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o-RO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după aceea, ajustarea și editarea codului pentru task-uri mai complexe</a:t>
            </a: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ru-RU" sz="2800" dirty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E8CB2C-0EDE-47C2-BC65-20EB82AC7475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220663"/>
            <a:ext cx="9142413" cy="69056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6" name="TextBox 1"/>
          <p:cNvSpPr txBox="1"/>
          <p:nvPr/>
        </p:nvSpPr>
        <p:spPr>
          <a:xfrm>
            <a:off x="-1586" y="1"/>
            <a:ext cx="9144000" cy="714338"/>
          </a:xfrm>
          <a:prstGeom prst="rect">
            <a:avLst/>
          </a:prstGeom>
          <a:solidFill>
            <a:srgbClr val="CCFFFF"/>
          </a:solidFill>
        </p:spPr>
        <p:txBody>
          <a:bodyPr wrap="square" lIns="0" tIns="0" rIns="0" bIns="90718">
            <a:spAutoFit/>
          </a:bodyPr>
          <a:lstStyle>
            <a:lvl1pPr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endParaRPr lang="ro-RO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r>
              <a:rPr lang="ro-RO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Exemplu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888"/>
            <a:ext cx="9142413" cy="441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14338"/>
            <a:ext cx="9142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care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C6: F18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a fi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păcate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rânduri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deplasate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dreapta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coloană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220663"/>
            <a:ext cx="9142413" cy="69056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96259" name="TextBox 1"/>
          <p:cNvSpPr txBox="1">
            <a:spLocks noChangeArrowheads="1"/>
          </p:cNvSpPr>
          <p:nvPr/>
        </p:nvSpPr>
        <p:spPr bwMode="auto">
          <a:xfrm>
            <a:off x="0" y="0"/>
            <a:ext cx="9142413" cy="10461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718">
            <a:spAutoFit/>
          </a:bodyPr>
          <a:lstStyle>
            <a:lvl1pPr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First Macro </a:t>
            </a:r>
            <a:r>
              <a:rPr lang="ro-RO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ro-RO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&gt;View-&gt; Macros…</a:t>
            </a:r>
            <a:r>
              <a:rPr lang="ro-RO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6260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6825"/>
            <a:ext cx="871366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Content Placeholder 60"/>
          <p:cNvSpPr>
            <a:spLocks noGrp="1"/>
          </p:cNvSpPr>
          <p:nvPr>
            <p:ph idx="1"/>
          </p:nvPr>
        </p:nvSpPr>
        <p:spPr>
          <a:xfrm>
            <a:off x="1000125" y="5257800"/>
            <a:ext cx="7610475" cy="1219200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ea typeface="SimSun" panose="02010600030101010101" pitchFamily="2" charset="-122"/>
            </a:endParaRPr>
          </a:p>
          <a:p>
            <a:pPr marL="349250" lvl="1" indent="0">
              <a:buNone/>
            </a:pPr>
            <a:r>
              <a:rPr lang="en-US" altLang="zh-CN" dirty="0">
                <a:ea typeface="SimSun" panose="02010600030101010101" pitchFamily="2" charset="-122"/>
              </a:rPr>
              <a:t>In Excel 2010, we should save the ﬁle as a Macro Enabled Workbook (i.e., in the .</a:t>
            </a:r>
            <a:r>
              <a:rPr lang="en-US" altLang="zh-CN" dirty="0" err="1">
                <a:ea typeface="SimSun" panose="02010600030101010101" pitchFamily="2" charset="-122"/>
              </a:rPr>
              <a:t>xlsm</a:t>
            </a:r>
            <a:r>
              <a:rPr lang="en-US" altLang="zh-CN" dirty="0">
                <a:ea typeface="SimSun" panose="02010600030101010101" pitchFamily="2" charset="-122"/>
              </a:rPr>
              <a:t> format).</a:t>
            </a:r>
          </a:p>
          <a:p>
            <a:endParaRPr lang="en-US" alt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220663"/>
            <a:ext cx="9142413" cy="69056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97283" name="TextBox 1"/>
          <p:cNvSpPr txBox="1">
            <a:spLocks noChangeArrowheads="1"/>
          </p:cNvSpPr>
          <p:nvPr/>
        </p:nvSpPr>
        <p:spPr bwMode="auto">
          <a:xfrm>
            <a:off x="0" y="0"/>
            <a:ext cx="9142413" cy="70715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90718">
            <a:spAutoFit/>
          </a:bodyPr>
          <a:lstStyle>
            <a:lvl1pPr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2871788" algn="l"/>
                <a:tab pos="3098800" algn="l"/>
                <a:tab pos="4737100" algn="l"/>
                <a:tab pos="6173788" algn="l"/>
                <a:tab pos="6450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375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Our First Macro</a:t>
            </a:r>
          </a:p>
        </p:txBody>
      </p:sp>
      <p:sp>
        <p:nvSpPr>
          <p:cNvPr id="97284" name="Объект 1"/>
          <p:cNvSpPr>
            <a:spLocks noGrp="1"/>
          </p:cNvSpPr>
          <p:nvPr>
            <p:ph idx="1"/>
          </p:nvPr>
        </p:nvSpPr>
        <p:spPr>
          <a:xfrm>
            <a:off x="0" y="738188"/>
            <a:ext cx="9144000" cy="6119812"/>
          </a:xfrm>
        </p:spPr>
        <p:txBody>
          <a:bodyPr/>
          <a:lstStyle/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Macros option under the Excel 2010 View tab to record a VBA macro.</a:t>
            </a: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Let’s call our Macro “</a:t>
            </a:r>
            <a:r>
              <a:rPr lang="en-US" altLang="zh-CN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</a:t>
            </a: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.”  We want our macro to do the following:</a:t>
            </a: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728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628800"/>
            <a:ext cx="4033168" cy="8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428750"/>
            <a:ext cx="3238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363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25"/>
            <a:ext cx="9142413" cy="36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2570333" algn="l"/>
              </a:tabLst>
              <a:defRPr/>
            </a:pPr>
            <a:br>
              <a:rPr lang="en-US" altLang="zh-CN" sz="36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Subroutines</a:t>
            </a: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9331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2595562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8469E3-CC67-4B9D-AC63-3AD6D5674622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99333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649663"/>
            <a:ext cx="9144000" cy="325278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>
            <a:lvl1pPr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906463" algn="l"/>
                <a:tab pos="1158875" algn="l"/>
                <a:tab pos="2570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588"/>
              </a:lnSpc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Notice that the code starts with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command and ends with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command.</a:t>
            </a: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refers to the Subroutines.</a:t>
            </a: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Subroutine: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portion of code within a larger program that 			 performs a speciﬁc task and is relatively independent of the 			 remaining code.</a:t>
            </a:r>
          </a:p>
          <a:p>
            <a:pPr eaLnBrk="1" hangingPunct="1"/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We can use a subroutine in a different subroutine by “calling” 			 </a:t>
            </a:r>
            <a:r>
              <a:rPr lang="en-US" altLang="zh-CN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it.e.g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.,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Shifter()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2570333" algn="l"/>
              </a:tabLst>
              <a:defRPr/>
            </a:pPr>
            <a:br>
              <a:rPr lang="en-US" altLang="zh-CN" sz="36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Execution of Subroutines</a:t>
            </a:r>
            <a:br>
              <a:rPr lang="en-US" altLang="zh-CN" sz="28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1379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208756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3EE876-36D8-4A59-A3DA-7CD427386640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1381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852738"/>
            <a:ext cx="9144000" cy="469359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line of a subroutine is executed sequentially. Let’s see how our macro is executed. 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The real ﬁrst line is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Range("D8:F8").Select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it selects the 	cells we want to select.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The second line,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Selection.Cut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cuts the selected cells.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The third line,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Range("C8").Select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selects the cell C8.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Finally, the last line,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ActiveSheet.Paste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pastes the cut values to 	the selected cell of the worksheet</a:t>
            </a:r>
          </a:p>
          <a:p>
            <a:pPr eaLnBrk="1" hangingPunct="1">
              <a:spcAft>
                <a:spcPts val="600"/>
              </a:spcAft>
            </a:pPr>
            <a:endParaRPr lang="ro-RO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3"/>
          <p:cNvSpPr/>
          <p:nvPr/>
        </p:nvSpPr>
        <p:spPr>
          <a:xfrm>
            <a:off x="0" y="-100012"/>
            <a:ext cx="9142413" cy="1008732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CCFFF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lnSpc>
                <a:spcPts val="2381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endParaRPr lang="en-US" altLang="zh-C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381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Subroutines with Input Arguments</a:t>
            </a:r>
          </a:p>
        </p:txBody>
      </p:sp>
      <p:sp>
        <p:nvSpPr>
          <p:cNvPr id="1032" name="Freeform 3"/>
          <p:cNvSpPr/>
          <p:nvPr/>
        </p:nvSpPr>
        <p:spPr>
          <a:xfrm>
            <a:off x="2044700" y="2293938"/>
            <a:ext cx="3916363" cy="122237"/>
          </a:xfrm>
          <a:custGeom>
            <a:avLst/>
            <a:gdLst>
              <a:gd name="connsiteX0" fmla="*/ 0 w 1974108"/>
              <a:gd name="connsiteY0" fmla="*/ 38100 h 61788"/>
              <a:gd name="connsiteX1" fmla="*/ 38100 w 1974108"/>
              <a:gd name="connsiteY1" fmla="*/ 0 h 61788"/>
              <a:gd name="connsiteX2" fmla="*/ 1936007 w 1974108"/>
              <a:gd name="connsiteY2" fmla="*/ 0 h 61788"/>
              <a:gd name="connsiteX3" fmla="*/ 1974108 w 1974108"/>
              <a:gd name="connsiteY3" fmla="*/ 38100 h 61788"/>
              <a:gd name="connsiteX4" fmla="*/ 1974108 w 1974108"/>
              <a:gd name="connsiteY4" fmla="*/ 61788 h 61788"/>
              <a:gd name="connsiteX5" fmla="*/ 0 w 1974108"/>
              <a:gd name="connsiteY5" fmla="*/ 61788 h 61788"/>
              <a:gd name="connsiteX6" fmla="*/ 0 w 1974108"/>
              <a:gd name="connsiteY6" fmla="*/ 38100 h 61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61788">
                <a:moveTo>
                  <a:pt x="0" y="38100"/>
                </a:moveTo>
                <a:cubicBezTo>
                  <a:pt x="0" y="17145"/>
                  <a:pt x="17145" y="0"/>
                  <a:pt x="38100" y="0"/>
                </a:cubicBezTo>
                <a:lnTo>
                  <a:pt x="1936007" y="0"/>
                </a:lnTo>
                <a:cubicBezTo>
                  <a:pt x="1956963" y="0"/>
                  <a:pt x="1974108" y="17145"/>
                  <a:pt x="1974108" y="38100"/>
                </a:cubicBezTo>
                <a:lnTo>
                  <a:pt x="1974108" y="61788"/>
                </a:lnTo>
                <a:lnTo>
                  <a:pt x="0" y="61788"/>
                </a:lnTo>
                <a:lnTo>
                  <a:pt x="0" y="3810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3" name="Freeform 3"/>
          <p:cNvSpPr/>
          <p:nvPr/>
        </p:nvSpPr>
        <p:spPr>
          <a:xfrm>
            <a:off x="2044700" y="2359025"/>
            <a:ext cx="3916363" cy="1184275"/>
          </a:xfrm>
          <a:custGeom>
            <a:avLst/>
            <a:gdLst>
              <a:gd name="connsiteX0" fmla="*/ 0 w 1974108"/>
              <a:gd name="connsiteY0" fmla="*/ 558440 h 596540"/>
              <a:gd name="connsiteX1" fmla="*/ 38100 w 1974108"/>
              <a:gd name="connsiteY1" fmla="*/ 596540 h 596540"/>
              <a:gd name="connsiteX2" fmla="*/ 1936007 w 1974108"/>
              <a:gd name="connsiteY2" fmla="*/ 596540 h 596540"/>
              <a:gd name="connsiteX3" fmla="*/ 1974108 w 1974108"/>
              <a:gd name="connsiteY3" fmla="*/ 558440 h 596540"/>
              <a:gd name="connsiteX4" fmla="*/ 1974108 w 1974108"/>
              <a:gd name="connsiteY4" fmla="*/ 0 h 596540"/>
              <a:gd name="connsiteX5" fmla="*/ 0 w 1974108"/>
              <a:gd name="connsiteY5" fmla="*/ 0 h 596540"/>
              <a:gd name="connsiteX6" fmla="*/ 0 w 1974108"/>
              <a:gd name="connsiteY6" fmla="*/ 558440 h 596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596540">
                <a:moveTo>
                  <a:pt x="0" y="558440"/>
                </a:moveTo>
                <a:cubicBezTo>
                  <a:pt x="0" y="579395"/>
                  <a:pt x="17145" y="596540"/>
                  <a:pt x="38100" y="596540"/>
                </a:cubicBezTo>
                <a:lnTo>
                  <a:pt x="1936007" y="596540"/>
                </a:lnTo>
                <a:cubicBezTo>
                  <a:pt x="1956963" y="596540"/>
                  <a:pt x="1974108" y="579395"/>
                  <a:pt x="1974108" y="558440"/>
                </a:cubicBezTo>
                <a:lnTo>
                  <a:pt x="1974108" y="0"/>
                </a:lnTo>
                <a:lnTo>
                  <a:pt x="0" y="0"/>
                </a:lnTo>
                <a:lnTo>
                  <a:pt x="0" y="55844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4" name="Freeform 3"/>
          <p:cNvSpPr/>
          <p:nvPr/>
        </p:nvSpPr>
        <p:spPr>
          <a:xfrm>
            <a:off x="1335088" y="4452938"/>
            <a:ext cx="5799137" cy="122237"/>
          </a:xfrm>
          <a:custGeom>
            <a:avLst/>
            <a:gdLst>
              <a:gd name="connsiteX0" fmla="*/ 0 w 2923062"/>
              <a:gd name="connsiteY0" fmla="*/ 38100 h 61788"/>
              <a:gd name="connsiteX1" fmla="*/ 38100 w 2923062"/>
              <a:gd name="connsiteY1" fmla="*/ 0 h 61788"/>
              <a:gd name="connsiteX2" fmla="*/ 2884961 w 2923062"/>
              <a:gd name="connsiteY2" fmla="*/ 0 h 61788"/>
              <a:gd name="connsiteX3" fmla="*/ 2923062 w 2923062"/>
              <a:gd name="connsiteY3" fmla="*/ 38100 h 61788"/>
              <a:gd name="connsiteX4" fmla="*/ 2923062 w 2923062"/>
              <a:gd name="connsiteY4" fmla="*/ 61788 h 61788"/>
              <a:gd name="connsiteX5" fmla="*/ 0 w 2923062"/>
              <a:gd name="connsiteY5" fmla="*/ 61788 h 61788"/>
              <a:gd name="connsiteX6" fmla="*/ 0 w 2923062"/>
              <a:gd name="connsiteY6" fmla="*/ 38100 h 61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923062" h="61788">
                <a:moveTo>
                  <a:pt x="0" y="38100"/>
                </a:moveTo>
                <a:cubicBezTo>
                  <a:pt x="0" y="17145"/>
                  <a:pt x="17145" y="0"/>
                  <a:pt x="38100" y="0"/>
                </a:cubicBezTo>
                <a:lnTo>
                  <a:pt x="2884961" y="0"/>
                </a:lnTo>
                <a:cubicBezTo>
                  <a:pt x="2905916" y="0"/>
                  <a:pt x="2923062" y="17145"/>
                  <a:pt x="2923062" y="38100"/>
                </a:cubicBezTo>
                <a:lnTo>
                  <a:pt x="2923062" y="61788"/>
                </a:lnTo>
                <a:lnTo>
                  <a:pt x="0" y="61788"/>
                </a:lnTo>
                <a:lnTo>
                  <a:pt x="0" y="3810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61" name="TextBox 1"/>
          <p:cNvSpPr txBox="1"/>
          <p:nvPr/>
        </p:nvSpPr>
        <p:spPr>
          <a:xfrm>
            <a:off x="0" y="908720"/>
            <a:ext cx="9142413" cy="58624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90718">
            <a:spAutoFit/>
          </a:bodyPr>
          <a:lstStyle/>
          <a:p>
            <a:pPr eaLnBrk="1" hangingPunct="1"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endParaRPr lang="en-US" altLang="zh-CN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limitation of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Shifter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that it only corrects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 8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can solve this by creating a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subroutine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will take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row number as an input parameter.</a:t>
            </a:r>
            <a:endParaRPr lang="en-US" altLang="zh-CN" sz="2200" dirty="0">
              <a:solidFill>
                <a:prstClr val="black"/>
              </a:solidFill>
              <a:latin typeface="Times New Roman" pitchFamily="-112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200" dirty="0">
                <a:solidFill>
                  <a:prstClr val="black"/>
                </a:solidFill>
                <a:latin typeface="Times New Roman" pitchFamily="-112" charset="0"/>
              </a:rPr>
              <a:t>			</a:t>
            </a: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200" b="1" dirty="0">
                <a:solidFill>
                  <a:prstClr val="black"/>
                </a:solidFill>
                <a:latin typeface="Times New Roman" pitchFamily="-112" charset="0"/>
                <a:cs typeface="Times New Roman" pitchFamily="18" charset="0"/>
              </a:rPr>
              <a:t>			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ShiftOneColumn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(RowNum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Integer)</a:t>
            </a:r>
            <a:endParaRPr lang="en-US" altLang="zh-CN" sz="2400" dirty="0">
              <a:solidFill>
                <a:srgbClr val="002060"/>
              </a:solidFill>
              <a:latin typeface="Times New Roman" pitchFamily="-112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dirty="0">
                <a:solidFill>
                  <a:srgbClr val="002060"/>
                </a:solidFill>
                <a:latin typeface="Times New Roman" pitchFamily="-112" charset="0"/>
                <a:cs typeface="Times New Roman" pitchFamily="18" charset="0"/>
              </a:rPr>
              <a:t>				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block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-112" charset="0"/>
              </a:rPr>
              <a:t>			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</a:p>
          <a:p>
            <a:pPr eaLnBrk="1" hangingPunct="1">
              <a:lnSpc>
                <a:spcPct val="150000"/>
              </a:lnSpc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the input variable. We name it.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part declares the data type of our input variable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3956296" algn="l"/>
                <a:tab pos="4510682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Shifting Any Given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445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165850"/>
          </a:xfrm>
        </p:spPr>
      </p:pic>
      <p:sp>
        <p:nvSpPr>
          <p:cNvPr id="1044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7DAC7F-8342-497A-A276-C6088533C5D6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2419137" algn="l"/>
                <a:tab pos="2847525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Variable Declaration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subroutine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ShiftOneColumn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requires an integer input.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We decided to introduce something called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 stores a row number (the data type for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Integer). 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VBA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interpreter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will attempt to </a:t>
            </a:r>
            <a:r>
              <a:rPr lang="en-US" altLang="zh-CN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guess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(scary!)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data type if you forget to declare your variables.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avoid that problem, we need to deﬁne the variables we use properly: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varName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dataType</a:t>
            </a:r>
            <a:endParaRPr lang="en-US" altLang="zh-CN" sz="2400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 rules about variable declaration:</a:t>
            </a:r>
          </a:p>
          <a:p>
            <a:pPr marL="0" indent="0" eaLnBrk="1" hangingPunct="1">
              <a:spcBef>
                <a:spcPct val="0"/>
              </a:spcBef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Variables names have to start with a letter, and have no spaces.</a:t>
            </a:r>
          </a:p>
          <a:p>
            <a:pPr marL="0" indent="0" eaLnBrk="1" hangingPunct="1">
              <a:spcBef>
                <a:spcPct val="0"/>
              </a:spcBef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VBA is not case sensitive (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the same).</a:t>
            </a:r>
          </a:p>
          <a:p>
            <a:pPr marL="0" indent="0" eaLnBrk="1" hangingPunct="1">
              <a:spcBef>
                <a:spcPct val="0"/>
              </a:spcBef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Names that are more than one word are usually written with the ﬁrst letter of words capitalized; it’s not required but it’s standard practice).</a:t>
            </a:r>
          </a:p>
          <a:p>
            <a:pPr marL="0" indent="0">
              <a:tabLst>
                <a:tab pos="603250" algn="l"/>
                <a:tab pos="906463" algn="l"/>
                <a:tab pos="1158875" algn="l"/>
                <a:tab pos="2417763" algn="l"/>
                <a:tab pos="2846388" algn="l"/>
              </a:tabLst>
            </a:pPr>
            <a:endParaRPr lang="ru-RU" altLang="ru-RU" sz="2400" i="1" dirty="0">
              <a:solidFill>
                <a:srgbClr val="002060"/>
              </a:solidFill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9CCB7-D57D-4BCA-9BB6-F0193A4774CE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Obiectele sunt caracterizate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prin ac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iunile pe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 efectueze,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iuni numite metode.</a:t>
            </a:r>
            <a:b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Metodele sunt proceduri sau funcţii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 pot să aibă un număr diferit de parametri şi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reprezintă operaţiile care se pot efectua asupra unui obiect. Exemple de metode: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ștergerea,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copierea, activarea,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dirty="0">
              <a:solidFill>
                <a:srgbClr val="0070C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ru-RU" dirty="0">
                <a:solidFill>
                  <a:srgbClr val="C00000"/>
                </a:solidFill>
              </a:rPr>
              <a:t>	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 Sub Btn1_Click()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apasat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butonul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1"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Btn1.Enabled = False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Btn2.Enabled = True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End Sub</a:t>
            </a:r>
            <a:endParaRPr lang="en-US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o-RO" altLang="ru-RU" i="1" dirty="0">
              <a:solidFill>
                <a:srgbClr val="800000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06F710-1875-47A9-AFCF-4A981229B4A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8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75"/>
              </a:lnSpc>
              <a:tabLst>
                <a:tab pos="603250" algn="l"/>
                <a:tab pos="906463" algn="l"/>
                <a:tab pos="1158875" algn="l"/>
                <a:tab pos="1914525" algn="l"/>
                <a:tab pos="2468563" algn="l"/>
              </a:tabLst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Shifting Repeatedly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1850"/>
            <a:ext cx="9144000" cy="6026150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2976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now have a subroutine that can correct any given row. We want to apply this subroutine to 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any rows between 6 and 18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ts val="3175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We use a loop (e.g., a 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FOR-NEXT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for this task:</a:t>
            </a:r>
          </a:p>
          <a:p>
            <a:pPr marL="0" indent="0" eaLnBrk="1" hangingPunct="1">
              <a:lnSpc>
                <a:spcPts val="1587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-112" charset="0"/>
              </a:rPr>
              <a:t>				</a:t>
            </a:r>
          </a:p>
          <a:p>
            <a:pPr marL="0" indent="0" eaLnBrk="1" hangingPunct="1">
              <a:lnSpc>
                <a:spcPts val="1786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		</a:t>
            </a:r>
          </a:p>
          <a:p>
            <a:pPr marL="0" indent="0" eaLnBrk="1" hangingPunct="1">
              <a:lnSpc>
                <a:spcPts val="1786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  <a:cs typeface="Times New Roman" pitchFamily="18" charset="0"/>
              </a:rPr>
              <a:t>	</a:t>
            </a: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step_size</a:t>
            </a:r>
            <a:endParaRPr lang="en-US" altLang="zh-CN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2579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		</a:t>
            </a:r>
            <a:endParaRPr lang="en-US" altLang="zh-CN" sz="24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1191"/>
              </a:lnSpc>
              <a:spcBef>
                <a:spcPct val="0"/>
              </a:spcBef>
              <a:spcAft>
                <a:spcPts val="1200"/>
              </a:spcAft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	</a:t>
            </a:r>
            <a:r>
              <a:rPr lang="en-US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ode block</a:t>
            </a:r>
            <a:endParaRPr lang="en-US" altLang="zh-CN" sz="24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1191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-112" charset="0"/>
              </a:rPr>
              <a:t>		</a:t>
            </a:r>
          </a:p>
          <a:p>
            <a:pPr marL="0" indent="0" eaLnBrk="1" hangingPunct="1">
              <a:lnSpc>
                <a:spcPts val="1191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Next</a:t>
            </a:r>
            <a:r>
              <a:rPr lang="en-US" altLang="zh-CN" sz="2400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endParaRPr lang="en-US" altLang="zh-CN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2778"/>
              </a:lnSpc>
              <a:spcBef>
                <a:spcPct val="0"/>
              </a:spcBef>
              <a:buFontTx/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-112" charset="0"/>
              </a:rPr>
              <a:t>		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above code assigns the value of variable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Then, executes the code inside the loop.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that, increases the value of variable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step_size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zh-CN" sz="2400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runs the code again.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Repeats that until the value of variable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reaches </a:t>
            </a:r>
            <a:r>
              <a:rPr lang="en-US" altLang="zh-CN" sz="24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end_val</a:t>
            </a:r>
            <a:r>
              <a:rPr lang="en-US" altLang="zh-CN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9E14DE-12A6-40B2-9AF6-45E556823311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8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75"/>
              </a:lnSpc>
              <a:tabLst>
                <a:tab pos="603250" algn="l"/>
                <a:tab pos="906463" algn="l"/>
                <a:tab pos="1158875" algn="l"/>
                <a:tab pos="1914525" algn="l"/>
                <a:tab pos="2468563" algn="l"/>
              </a:tabLst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Shifting Repeatedly</a:t>
            </a:r>
          </a:p>
        </p:txBody>
      </p:sp>
      <p:pic>
        <p:nvPicPr>
          <p:cNvPr id="106499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831850"/>
            <a:ext cx="9251950" cy="6026150"/>
          </a:xfrm>
        </p:spPr>
      </p:pic>
      <p:sp>
        <p:nvSpPr>
          <p:cNvPr id="1065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5572A-CA1B-495F-89EF-50CD63FF6A08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3956296" algn="l"/>
                <a:tab pos="4309087" algn="l"/>
                <a:tab pos="4510682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Shifting Repeatedly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So, we add a line before the loop where we declare our    </a:t>
            </a:r>
          </a:p>
          <a:p>
            <a:pPr marL="0" indent="0">
              <a:buFontTx/>
              <a:buNone/>
              <a:defRPr/>
            </a:pPr>
            <a:r>
              <a:rPr lang="en-US" altLang="zh-CN" sz="28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variable </a:t>
            </a:r>
            <a:r>
              <a:rPr lang="en-US" altLang="zh-CN" sz="28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92C871-2963-4250-9899-F271897F8444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11059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8362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9144000" cy="1090613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1663156" algn="l"/>
                <a:tab pos="2318339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Checking If First Column is Empty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3775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need to check whether the ﬁrst column of a row is empty or not.</a:t>
            </a:r>
          </a:p>
          <a:p>
            <a:pPr marL="0" indent="0" eaLnBrk="1" hangingPunct="1">
              <a:lnSpc>
                <a:spcPts val="3175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VBA’s conditional statement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allows us to achieve this  goal.</a:t>
            </a: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2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‘ 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 Syntax</a:t>
            </a: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holds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fails</a:t>
            </a: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388"/>
              </a:lnSpc>
              <a:spcBef>
                <a:spcPct val="0"/>
              </a:spcBef>
              <a:buFontTx/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</a:p>
          <a:p>
            <a:pPr marL="0" indent="0">
              <a:tabLst>
                <a:tab pos="603250" algn="l"/>
                <a:tab pos="1662113" algn="l"/>
                <a:tab pos="2317750" algn="l"/>
              </a:tabLst>
            </a:pP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787106-7F5F-4384-ADC4-A15BE5A10E2E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Function to Check the First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could write our conditional statement to check the ﬁrst column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subroutine, but we will deﬁne a separate</a:t>
            </a:r>
          </a:p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i="1" dirty="0">
                <a:solidFill>
                  <a:srgbClr val="8A002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checking task.</a:t>
            </a:r>
          </a:p>
          <a:p>
            <a:pPr marL="0" indent="0" eaLnBrk="1" hangingPunct="1">
              <a:lnSpc>
                <a:spcPts val="25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775"/>
              </a:lnSpc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Functions are very similar to the subroutines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Then, why a function?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Unlike a subroutine,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Functions return a value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Useful for reporting the result of a calculation or 			     other results.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Our function will return…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if the ﬁrst column is empty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		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otherwise.</a:t>
            </a:r>
          </a:p>
          <a:p>
            <a:pPr marL="0" indent="0">
              <a:tabLst>
                <a:tab pos="603250" algn="l"/>
                <a:tab pos="906463" algn="l"/>
              </a:tabLst>
            </a:pPr>
            <a:endParaRPr lang="ru-RU" altLang="ru-RU" sz="2800" i="1" dirty="0">
              <a:solidFill>
                <a:srgbClr val="002060"/>
              </a:solidFill>
            </a:endParaRP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6AB791-4440-47B1-B099-323C1D5A06A6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907176" algn="l"/>
                <a:tab pos="1159170" algn="l"/>
                <a:tab pos="1713555" algn="l"/>
                <a:tab pos="2368738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More on Functions vs. Subroutines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Functions are not always the right choice: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A function cannot directly write data back to the 			  spreadsheet.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We can write data to the spreadsheet via subroutines. 			  Easiest way to write data to cells: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ro-RO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col_num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 =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endParaRPr lang="en-US" altLang="zh-CN" sz="2800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 e.g.,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Cells(10,3).Value=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"Ducks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Rock"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writes 				  Ducks Rock to the cell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C10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(Try it!)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In this example, our function doesn’t need to change 			 the value of cell, but our function does return a value.</a:t>
            </a:r>
          </a:p>
          <a:p>
            <a:pPr marL="0" indent="0">
              <a:tabLst>
                <a:tab pos="603250" algn="l"/>
                <a:tab pos="906463" algn="l"/>
                <a:tab pos="1158875" algn="l"/>
                <a:tab pos="1712913" algn="l"/>
                <a:tab pos="2368550" algn="l"/>
              </a:tabLst>
            </a:pPr>
            <a:endParaRPr lang="ru-RU" altLang="ru-RU" sz="2800" i="1" dirty="0">
              <a:solidFill>
                <a:srgbClr val="002060"/>
              </a:solidFill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6AE7F6-3916-4B60-B081-FD938CE0A065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1663156" algn="l"/>
                <a:tab pos="2091545" algn="l"/>
                <a:tab pos="2519934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Function to Check the First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Let’s go back to our task: Creating a function to check the ﬁrst column. We name our function as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is our input argument?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 Number.</a:t>
            </a: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endParaRPr lang="en-US" altLang="zh-CN" sz="2800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	‘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 to check the ﬁrst column</a:t>
            </a:r>
            <a:endParaRPr lang="ro-RO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Integer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Cells(RowNum,3).Value=""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ro-RO" altLang="zh-CN" sz="28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o-RO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1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endParaRPr lang="ro-RO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1588"/>
              </a:lnSpc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9891F5-DEFE-45EF-AF35-C8B3D0871AB2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ts val="2381"/>
              </a:lnSpc>
              <a:tabLst>
                <a:tab pos="604784" algn="l"/>
                <a:tab pos="1663156" algn="l"/>
                <a:tab pos="2091545" algn="l"/>
                <a:tab pos="2519934" algn="l"/>
              </a:tabLst>
              <a:defRPr/>
            </a:pPr>
            <a:br>
              <a:rPr lang="en-US" altLang="zh-CN" sz="2800" kern="1200" dirty="0">
                <a:solidFill>
                  <a:srgbClr val="33733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Function to Check the First Column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813"/>
            <a:ext cx="9394825" cy="6092825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lnSpc>
                <a:spcPts val="1988"/>
              </a:lnSpc>
              <a:spcBef>
                <a:spcPct val="0"/>
              </a:spcBef>
              <a:buFontTx/>
              <a:buNone/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eaLnBrk="1" hangingPunct="1">
              <a:lnSpc>
                <a:spcPts val="3575"/>
              </a:lnSpc>
              <a:spcBef>
                <a:spcPct val="0"/>
              </a:spcBef>
              <a:buFontTx/>
              <a:buNone/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do we check if the ﬁrst column is empty?</a:t>
            </a:r>
          </a:p>
          <a:p>
            <a:pPr marL="0" indent="0" eaLnBrk="1" hangingPunct="1">
              <a:lnSpc>
                <a:spcPts val="3575"/>
              </a:lnSpc>
              <a:spcBef>
                <a:spcPct val="0"/>
              </a:spcBef>
              <a:buFontTx/>
              <a:buNone/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 use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row_num,col_num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o-RO" altLang="zh-CN" sz="2800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o-RO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Then, check whether it is empty.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know the row number: It’s our input argument,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column number is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the ﬁrst column of data is in </a:t>
            </a:r>
            <a:endParaRPr lang="ro-RO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o-RO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column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So, our test condition is if 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</a:t>
            </a:r>
            <a:r>
              <a:rPr lang="ro-RO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ro-RO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""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ts val="3575"/>
              </a:lnSpc>
              <a:spcBef>
                <a:spcPct val="0"/>
              </a:spcBef>
              <a:buFontTx/>
              <a:buNone/>
            </a:pPr>
            <a:endParaRPr lang="en-US" altLang="zh-CN" sz="28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altLang="ru-RU" dirty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121BF1-BF30-4235-9CCE-BD836749D7E7}" type="slidenum">
              <a:rPr lang="ru-RU" altLang="ru-RU" smtClean="0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CCFFFF"/>
          </a:solidFill>
        </p:spPr>
        <p:txBody>
          <a:bodyPr/>
          <a:lstStyle/>
          <a:p>
            <a:pPr eaLnBrk="1" hangingPunct="1">
              <a:tabLst>
                <a:tab pos="3956296" algn="l"/>
                <a:tab pos="4309087" algn="l"/>
                <a:tab pos="4510682" algn="l"/>
                <a:tab pos="4687077" algn="l"/>
              </a:tabLst>
              <a:defRPr/>
            </a:pP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zh-CN" sz="32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Using the Check Function in the Main Sub</a:t>
            </a:r>
            <a:br>
              <a:rPr lang="en-US" altLang="zh-CN" sz="3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776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7100"/>
            <a:ext cx="9144000" cy="5930900"/>
          </a:xfrm>
        </p:spPr>
      </p:pic>
      <p:sp>
        <p:nvSpPr>
          <p:cNvPr id="1177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CE67B4-1CB3-4C01-83B7-658F888F9A09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09600"/>
            <a:ext cx="54419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Freeform 3"/>
          <p:cNvSpPr/>
          <p:nvPr/>
        </p:nvSpPr>
        <p:spPr>
          <a:xfrm flipV="1">
            <a:off x="0" y="-76200"/>
            <a:ext cx="9142413" cy="76200"/>
          </a:xfrm>
          <a:custGeom>
            <a:avLst/>
            <a:gdLst>
              <a:gd name="connsiteX0" fmla="*/ 0 w 4608004"/>
              <a:gd name="connsiteY0" fmla="*/ 348094 h 348094"/>
              <a:gd name="connsiteX1" fmla="*/ 4608004 w 4608004"/>
              <a:gd name="connsiteY1" fmla="*/ 348094 h 348094"/>
              <a:gd name="connsiteX2" fmla="*/ 4608004 w 4608004"/>
              <a:gd name="connsiteY2" fmla="*/ 0 h 348094"/>
              <a:gd name="connsiteX3" fmla="*/ 0 w 4608004"/>
              <a:gd name="connsiteY3" fmla="*/ 0 h 348094"/>
              <a:gd name="connsiteX4" fmla="*/ 0 w 4608004"/>
              <a:gd name="connsiteY4" fmla="*/ 348094 h 348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08004" h="348094">
                <a:moveTo>
                  <a:pt x="0" y="348094"/>
                </a:moveTo>
                <a:lnTo>
                  <a:pt x="4608004" y="348094"/>
                </a:lnTo>
                <a:lnTo>
                  <a:pt x="4608004" y="0"/>
                </a:lnTo>
                <a:lnTo>
                  <a:pt x="0" y="0"/>
                </a:lnTo>
                <a:lnTo>
                  <a:pt x="0" y="348094"/>
                </a:lnTo>
              </a:path>
            </a:pathLst>
          </a:custGeom>
          <a:solidFill>
            <a:srgbClr val="F3F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6" name="Freeform 3"/>
          <p:cNvSpPr/>
          <p:nvPr/>
        </p:nvSpPr>
        <p:spPr>
          <a:xfrm>
            <a:off x="4465638" y="1776413"/>
            <a:ext cx="3916362" cy="123825"/>
          </a:xfrm>
          <a:custGeom>
            <a:avLst/>
            <a:gdLst>
              <a:gd name="connsiteX0" fmla="*/ 0 w 1974108"/>
              <a:gd name="connsiteY0" fmla="*/ 38100 h 61788"/>
              <a:gd name="connsiteX1" fmla="*/ 38100 w 1974108"/>
              <a:gd name="connsiteY1" fmla="*/ 0 h 61788"/>
              <a:gd name="connsiteX2" fmla="*/ 1936007 w 1974108"/>
              <a:gd name="connsiteY2" fmla="*/ 0 h 61788"/>
              <a:gd name="connsiteX3" fmla="*/ 1974108 w 1974108"/>
              <a:gd name="connsiteY3" fmla="*/ 38100 h 61788"/>
              <a:gd name="connsiteX4" fmla="*/ 1974108 w 1974108"/>
              <a:gd name="connsiteY4" fmla="*/ 61788 h 61788"/>
              <a:gd name="connsiteX5" fmla="*/ 0 w 1974108"/>
              <a:gd name="connsiteY5" fmla="*/ 61788 h 61788"/>
              <a:gd name="connsiteX6" fmla="*/ 0 w 1974108"/>
              <a:gd name="connsiteY6" fmla="*/ 38100 h 61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61788">
                <a:moveTo>
                  <a:pt x="0" y="38100"/>
                </a:moveTo>
                <a:cubicBezTo>
                  <a:pt x="0" y="17145"/>
                  <a:pt x="17145" y="0"/>
                  <a:pt x="38100" y="0"/>
                </a:cubicBezTo>
                <a:lnTo>
                  <a:pt x="1936007" y="0"/>
                </a:lnTo>
                <a:cubicBezTo>
                  <a:pt x="1956963" y="0"/>
                  <a:pt x="1974108" y="17145"/>
                  <a:pt x="1974108" y="38100"/>
                </a:cubicBezTo>
                <a:lnTo>
                  <a:pt x="1974108" y="61788"/>
                </a:lnTo>
                <a:lnTo>
                  <a:pt x="0" y="61788"/>
                </a:lnTo>
                <a:lnTo>
                  <a:pt x="0" y="3810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037" name="Freeform 3"/>
          <p:cNvSpPr/>
          <p:nvPr/>
        </p:nvSpPr>
        <p:spPr>
          <a:xfrm>
            <a:off x="4465638" y="1843088"/>
            <a:ext cx="3916362" cy="1995487"/>
          </a:xfrm>
          <a:custGeom>
            <a:avLst/>
            <a:gdLst>
              <a:gd name="connsiteX0" fmla="*/ 0 w 1974108"/>
              <a:gd name="connsiteY0" fmla="*/ 967820 h 1005920"/>
              <a:gd name="connsiteX1" fmla="*/ 38100 w 1974108"/>
              <a:gd name="connsiteY1" fmla="*/ 1005920 h 1005920"/>
              <a:gd name="connsiteX2" fmla="*/ 1936007 w 1974108"/>
              <a:gd name="connsiteY2" fmla="*/ 1005920 h 1005920"/>
              <a:gd name="connsiteX3" fmla="*/ 1974108 w 1974108"/>
              <a:gd name="connsiteY3" fmla="*/ 967820 h 1005920"/>
              <a:gd name="connsiteX4" fmla="*/ 1974108 w 1974108"/>
              <a:gd name="connsiteY4" fmla="*/ 0 h 1005920"/>
              <a:gd name="connsiteX5" fmla="*/ 0 w 1974108"/>
              <a:gd name="connsiteY5" fmla="*/ 0 h 1005920"/>
              <a:gd name="connsiteX6" fmla="*/ 0 w 1974108"/>
              <a:gd name="connsiteY6" fmla="*/ 967820 h 1005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74108" h="1005920">
                <a:moveTo>
                  <a:pt x="0" y="967820"/>
                </a:moveTo>
                <a:cubicBezTo>
                  <a:pt x="0" y="988775"/>
                  <a:pt x="17145" y="1005920"/>
                  <a:pt x="38100" y="1005920"/>
                </a:cubicBezTo>
                <a:lnTo>
                  <a:pt x="1936007" y="1005920"/>
                </a:lnTo>
                <a:cubicBezTo>
                  <a:pt x="1956963" y="1005920"/>
                  <a:pt x="1974108" y="988775"/>
                  <a:pt x="1974108" y="967820"/>
                </a:cubicBezTo>
                <a:lnTo>
                  <a:pt x="1974108" y="0"/>
                </a:lnTo>
                <a:lnTo>
                  <a:pt x="0" y="0"/>
                </a:lnTo>
                <a:lnTo>
                  <a:pt x="0" y="967820"/>
                </a:lnTo>
              </a:path>
            </a:pathLst>
          </a:custGeom>
          <a:solidFill>
            <a:srgbClr val="E6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435" tIns="90718" rIns="181435" bIns="90718" anchor="ctr"/>
          <a:lstStyle/>
          <a:p>
            <a:pPr algn="ctr" eaLnBrk="1" hangingPunct="1">
              <a:defRPr/>
            </a:pPr>
            <a:endParaRPr lang="zh-CN" altLang="en-US" sz="2200">
              <a:solidFill>
                <a:prstClr val="white"/>
              </a:solidFill>
            </a:endParaRPr>
          </a:p>
        </p:txBody>
      </p:sp>
      <p:sp>
        <p:nvSpPr>
          <p:cNvPr id="118790" name="TextBox 1"/>
          <p:cNvSpPr txBox="1">
            <a:spLocks noChangeArrowheads="1"/>
          </p:cNvSpPr>
          <p:nvPr/>
        </p:nvSpPr>
        <p:spPr bwMode="auto">
          <a:xfrm>
            <a:off x="201613" y="228600"/>
            <a:ext cx="73183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90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988"/>
              </a:lnSpc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ShifterLoop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()</a:t>
            </a:r>
          </a:p>
          <a:p>
            <a:pPr eaLnBrk="1" hangingPunct="1">
              <a:lnSpc>
                <a:spcPts val="277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Dim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Integer</a:t>
            </a:r>
          </a:p>
          <a:p>
            <a:pPr eaLnBrk="1" hangingPunct="1">
              <a:lnSpc>
                <a:spcPts val="277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RowNum=6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Step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CheckColOne(RowNum)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  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ShiftOneColumn(RowNum)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</a:p>
          <a:p>
            <a:pPr eaLnBrk="1" hangingPunct="1">
              <a:lnSpc>
                <a:spcPts val="1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Next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</a:p>
          <a:p>
            <a:pPr eaLnBrk="1" hangingPunct="1">
              <a:lnSpc>
                <a:spcPts val="277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12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3200400" y="1447800"/>
            <a:ext cx="381000" cy="1981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>
              <a:solidFill>
                <a:prstClr val="black"/>
              </a:solidFill>
            </a:endParaRPr>
          </a:p>
        </p:txBody>
      </p:sp>
      <p:cxnSp>
        <p:nvCxnSpPr>
          <p:cNvPr id="59" name="Straight Connector 58"/>
          <p:cNvCxnSpPr>
            <a:stCxn id="57" idx="1"/>
          </p:cNvCxnSpPr>
          <p:nvPr/>
        </p:nvCxnSpPr>
        <p:spPr>
          <a:xfrm rot="10800000" flipH="1" flipV="1">
            <a:off x="3581400" y="2438400"/>
            <a:ext cx="838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  <a:solidFill>
            <a:schemeClr val="accent5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metoda apelat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nu prime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 argumente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folosim sintaxa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biect.metoda</a:t>
            </a:r>
            <a:endParaRPr lang="ro-RO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folosim valoarea returnat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,este obligatorie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introducerea listei de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 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ntre paranteze :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variabila = obiect.metoda(lista_argum)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metoda prime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 o list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 valoarea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returnat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metod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 trebuie salvată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separ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numele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metodei de lista de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 cu spa</a:t>
            </a:r>
            <a:r>
              <a:rPr lang="ro-RO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iu, iar argumentele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fr-FR" alt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separatorul de lista :</a:t>
            </a:r>
            <a:endParaRPr lang="ro-RO" alt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  <a:defRPr/>
            </a:pPr>
            <a:r>
              <a:rPr lang="ro-RO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biect.metoda lista_argumente</a:t>
            </a:r>
            <a:endParaRPr lang="ru-RU" alt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94ED9-CB77-4C90-B16A-05C2B702C8DC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6165303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Evenimentele </a:t>
            </a:r>
            <a:r>
              <a:rPr lang="it-IT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proceduri care pot să aibă un număr diferit de parametri şi reprezintă reacţia obiectului la diferite acţiuni ale utilizatorului; procedurile se apelează automat 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acţiune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o-RO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eclararea unui eveniment se face într-o procedură specială generată automat. Sintaxa unui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 este următoarea: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 Sub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numeOb_numeEven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Bloc_instructiuni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Sub</a:t>
            </a:r>
          </a:p>
          <a:p>
            <a:pPr marL="0" indent="0">
              <a:buFontTx/>
              <a:buNone/>
              <a:defRPr/>
            </a:pPr>
            <a:r>
              <a:rPr lang="pt-B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exemplul precedent observam ca butoanelor de comanda </a:t>
            </a:r>
            <a:r>
              <a:rPr lang="pt-B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Btn1</a:t>
            </a:r>
            <a:r>
              <a:rPr lang="pt-B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pt-BR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Btn2</a:t>
            </a:r>
            <a:r>
              <a:rPr lang="pt-BR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s-a aplicat </a:t>
            </a:r>
            <a:r>
              <a:rPr lang="en-US" alt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</a:t>
            </a:r>
            <a:r>
              <a:rPr lang="en-US" alt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Click().</a:t>
            </a:r>
          </a:p>
          <a:p>
            <a:pPr marL="0" indent="0">
              <a:buFontTx/>
              <a:buNone/>
              <a:defRPr/>
            </a:pPr>
            <a:endParaRPr lang="ru-RU" altLang="ru-RU" sz="2800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102E29-E9B0-47A4-8D58-83CFAE7BE650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277350" cy="6021387"/>
          </a:xfrm>
          <a:solidFill>
            <a:schemeClr val="accent5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Private Sub </a:t>
            </a:r>
            <a:r>
              <a:rPr lang="en-US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Worksheet_Activate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MsgBox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Foaia3"</a:t>
            </a:r>
          </a:p>
          <a:p>
            <a:pPr marL="0" indent="0">
              <a:buFontTx/>
              <a:buNone/>
              <a:defRPr/>
            </a:pP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End Sub</a:t>
            </a:r>
          </a:p>
          <a:p>
            <a:pPr marL="0" indent="0">
              <a:buFontTx/>
              <a:buNone/>
              <a:defRPr/>
            </a:pP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F96E42-8CB0-4D06-98FC-F88AC134B60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Principalele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obiect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VBA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49620-C60C-4716-8D09-625D0026CD70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5500"/>
            <a:ext cx="9144000" cy="60325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0AC61-AC5E-439D-AB2A-E24ACB1B528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Asocierea</a:t>
            </a: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evenimentelor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Asocierea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evenimentelor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aferent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evenimentului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producerea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obiectului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mouse-ul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rutinei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deasemenea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ompleta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otodată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subrutinei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rămâne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efective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tratării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venimentului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66447E-1D8C-4BB0-A52D-7C8112002B7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ro-RO" sz="4800" b="1" i="1" dirty="0">
                <a:solidFill>
                  <a:srgbClr val="CC33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Proceduri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parametrilor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procedurii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ataşată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deosebeşte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ataşată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funcţiei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definirii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proprietăţilor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Observaţie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Declaraţiile pot să apară şi în afara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procedurilor,</a:t>
            </a:r>
            <a:endParaRPr lang="ro-RO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de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28B701-B843-45E2-ABA3-C70E933835EA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br>
              <a:rPr lang="en-US" sz="4800" b="1" i="1" dirty="0">
                <a:solidFill>
                  <a:srgbClr val="CC3300"/>
                </a:solidFill>
              </a:rPr>
            </a:b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Declararea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roceduri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Sub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  <a:solidFill>
            <a:schemeClr val="accent5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Private|Public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([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arglist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])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		</a:t>
            </a:r>
            <a:r>
              <a:rPr lang="ro-RO" sz="2600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declaraţii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	</a:t>
            </a:r>
            <a:r>
              <a:rPr lang="ro-RO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o-RO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iese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ru-RU" sz="26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o-RO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600" b="1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instrucţiuni</a:t>
            </a:r>
            <a:r>
              <a:rPr lang="ru-RU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ru-RU" sz="2600" b="1" i="1" kern="12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endParaRPr lang="en-US" sz="2600" b="1" i="1" kern="1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2600" b="1" i="1" kern="1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sz="2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ru-RU" sz="2600" b="1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sz="2600" i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determină</a:t>
            </a:r>
            <a:r>
              <a:rPr lang="ru-RU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vizibilitatea</a:t>
            </a:r>
            <a:r>
              <a:rPr lang="en-US" sz="26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procedurii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Se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recomanda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construcţie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tip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AcţiuneObiect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ModificaFereastra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AdunaBani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etc.;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arglist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lista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argumente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(explicate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continuare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separate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virgule;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Exit Sub 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iese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procedură</a:t>
            </a:r>
            <a:r>
              <a:rPr lang="en-US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800" i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2193</Words>
  <Application>Microsoft Office PowerPoint</Application>
  <PresentationFormat>On-screen Show (4:3)</PresentationFormat>
  <Paragraphs>269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Century Gothic</vt:lpstr>
      <vt:lpstr>Times New Roman</vt:lpstr>
      <vt:lpstr>Wingdings 2</vt:lpstr>
      <vt:lpstr>Оформление по умолчанию</vt:lpstr>
      <vt:lpstr>Perspective</vt:lpstr>
      <vt:lpstr>2_Perspective</vt:lpstr>
      <vt:lpstr>   Prelegerea 4   Tema : Bazele programarii in VBA   Descrierea obiectului VBA.    Metode, evenimente.                 Proceduri și funcții </vt:lpstr>
      <vt:lpstr>Metode</vt:lpstr>
      <vt:lpstr>Metode</vt:lpstr>
      <vt:lpstr>Evenimente</vt:lpstr>
      <vt:lpstr>Exemplu </vt:lpstr>
      <vt:lpstr>Principalele evenimente ale unui obiect VBA</vt:lpstr>
      <vt:lpstr>Asocierea evenimentelor</vt:lpstr>
      <vt:lpstr> Proceduri </vt:lpstr>
      <vt:lpstr> Declararea unei proceduri Sub </vt:lpstr>
      <vt:lpstr>Declararea unei proceduri Function</vt:lpstr>
      <vt:lpstr>   Scrierea codului în VBA   </vt:lpstr>
      <vt:lpstr>PowerPoint Presentation</vt:lpstr>
      <vt:lpstr>PowerPoint Presentation</vt:lpstr>
      <vt:lpstr>PowerPoint Presentation</vt:lpstr>
      <vt:lpstr> Subroutines </vt:lpstr>
      <vt:lpstr> Execution of Subroutines </vt:lpstr>
      <vt:lpstr>PowerPoint Presentation</vt:lpstr>
      <vt:lpstr> Shifting Any Given Column </vt:lpstr>
      <vt:lpstr> Variable Declaration </vt:lpstr>
      <vt:lpstr>Shifting Repeatedly</vt:lpstr>
      <vt:lpstr>Shifting Repeatedly</vt:lpstr>
      <vt:lpstr> Shifting Repeatedly </vt:lpstr>
      <vt:lpstr> Checking If First Column is Empty </vt:lpstr>
      <vt:lpstr> A Function to Check the First Column </vt:lpstr>
      <vt:lpstr> More on Functions vs. Subroutines </vt:lpstr>
      <vt:lpstr> A Function to Check the First Column </vt:lpstr>
      <vt:lpstr> A Function to Check the First Column </vt:lpstr>
      <vt:lpstr> Using the Check Function in the Main Sub </vt:lpstr>
      <vt:lpstr>PowerPoint Presentation</vt:lpstr>
    </vt:vector>
  </TitlesOfParts>
  <Company>Home$Home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Galina Marusic</cp:lastModifiedBy>
  <cp:revision>481</cp:revision>
  <dcterms:created xsi:type="dcterms:W3CDTF">2011-02-05T22:19:23Z</dcterms:created>
  <dcterms:modified xsi:type="dcterms:W3CDTF">2021-02-17T07:24:08Z</dcterms:modified>
</cp:coreProperties>
</file>