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a Stratan" userId="d7cfdeaab8acb30c" providerId="LiveId" clId="{9EACCFAC-B428-463C-B3AC-2BA9AA4AAA4D}"/>
    <pc:docChg chg="modSld">
      <pc:chgData name="Marcela Stratan" userId="d7cfdeaab8acb30c" providerId="LiveId" clId="{9EACCFAC-B428-463C-B3AC-2BA9AA4AAA4D}" dt="2021-02-16T17:35:22.291" v="3" actId="20577"/>
      <pc:docMkLst>
        <pc:docMk/>
      </pc:docMkLst>
      <pc:sldChg chg="modSp mod">
        <pc:chgData name="Marcela Stratan" userId="d7cfdeaab8acb30c" providerId="LiveId" clId="{9EACCFAC-B428-463C-B3AC-2BA9AA4AAA4D}" dt="2021-02-16T17:35:22.291" v="3" actId="20577"/>
        <pc:sldMkLst>
          <pc:docMk/>
          <pc:sldMk cId="296483086" sldId="259"/>
        </pc:sldMkLst>
        <pc:spChg chg="mod">
          <ac:chgData name="Marcela Stratan" userId="d7cfdeaab8acb30c" providerId="LiveId" clId="{9EACCFAC-B428-463C-B3AC-2BA9AA4AAA4D}" dt="2021-02-16T17:35:22.291" v="3" actId="20577"/>
          <ac:spMkLst>
            <pc:docMk/>
            <pc:sldMk cId="296483086" sldId="259"/>
            <ac:spMk id="3" creationId="{267E7B97-0002-4A5D-982F-7981B3FFE1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21444-04FD-40FB-AD54-04E92E1E508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AF735-5E99-4AC9-ADA6-45F2566FB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159D03D-1D0F-44D6-AC90-3BB506D838B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907A0-6E1E-428B-A76B-4CB8590CB40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8DBC-4949-44A8-9AB2-88C659EFF34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DD9E-2E8C-4B24-AC25-2B9BA6EDEAD3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7DF080-175B-42ED-87CB-94CD8D2A5562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CB8A0-23B7-4418-AA74-0F815B4DBB3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6E8B-63B6-4B99-9978-839B589D4A2D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B4E6-292A-44D3-9EA5-C60A5772FA8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46E9-CBA8-4515-B3AD-8E7E5A5CACC7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FE88-5233-47FF-B684-5882A393DA70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C057EA0-DDD8-4285-9745-42E118FE7791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17005C1-09D8-407A-9A1D-7FB8E27F390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mateexcel.com/vba/objects/" TargetMode="External"/><Relationship Id="rId2" Type="http://schemas.openxmlformats.org/officeDocument/2006/relationships/hyperlink" Target="http://invatamvba.blogspot.com/2013/07/obiecte-proprietati-metode-evenimen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0DD8-1089-4DCD-9815-EEF7749CD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362" y="2428614"/>
            <a:ext cx="9068586" cy="1663992"/>
          </a:xfrm>
        </p:spPr>
        <p:txBody>
          <a:bodyPr/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Tema</a:t>
            </a:r>
            <a:r>
              <a:rPr lang="en-US" sz="360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: </a:t>
            </a:r>
            <a:r>
              <a:rPr lang="en-US" sz="360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Obiecte</a:t>
            </a:r>
            <a:r>
              <a:rPr lang="en-US" sz="360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360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în</a:t>
            </a:r>
            <a:r>
              <a:rPr lang="en-US" sz="360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VBA. </a:t>
            </a:r>
            <a:r>
              <a:rPr lang="en-US" sz="360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Evenimente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673D3-37A8-41C7-B96F-A3F1C19A1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421080"/>
            <a:ext cx="9070848" cy="71818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elaborat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/>
              <a:t>Stratan Marcela (gr. MI-201)</a:t>
            </a:r>
          </a:p>
          <a:p>
            <a:r>
              <a:rPr lang="en-US" dirty="0"/>
              <a:t>                </a:t>
            </a:r>
            <a:r>
              <a:rPr lang="en-US" dirty="0" err="1"/>
              <a:t>Marga</a:t>
            </a:r>
            <a:r>
              <a:rPr lang="en-US" dirty="0"/>
              <a:t> </a:t>
            </a:r>
            <a:r>
              <a:rPr lang="en-US" dirty="0" err="1"/>
              <a:t>Dorina</a:t>
            </a:r>
            <a:r>
              <a:rPr lang="en-US" dirty="0"/>
              <a:t> (gr. MI-202)</a:t>
            </a:r>
          </a:p>
          <a:p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Coordonator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/>
              <a:t>conf. univ. dr. </a:t>
            </a:r>
            <a:r>
              <a:rPr lang="en-US" dirty="0" err="1"/>
              <a:t>Marusic</a:t>
            </a:r>
            <a:r>
              <a:rPr lang="en-US" dirty="0"/>
              <a:t> Galina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B2CFD-CECA-498D-B1DB-DDDC72F7D722}"/>
              </a:ext>
            </a:extLst>
          </p:cNvPr>
          <p:cNvSpPr/>
          <p:nvPr/>
        </p:nvSpPr>
        <p:spPr>
          <a:xfrm>
            <a:off x="1716224" y="2214526"/>
            <a:ext cx="8911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Programarea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Procedurală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28" name="Picture 4" descr="Картинки по запросу &quot;sigla utm&quot;">
            <a:extLst>
              <a:ext uri="{FF2B5EF4-FFF2-40B4-BE49-F238E27FC236}">
                <a16:creationId xmlns:a16="http://schemas.microsoft.com/office/drawing/2014/main" id="{5F8C8B41-249D-428C-AEA9-DDCA1244B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06" y="1259776"/>
            <a:ext cx="1189053" cy="753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FC15-28B5-4F8A-A03E-FA43B283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D4E8-7A2A-401F-88D1-FF25E4AF1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68451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 err="1">
                <a:ln/>
                <a:solidFill>
                  <a:schemeClr val="accent3"/>
                </a:solidFill>
              </a:rPr>
              <a:t>Obiecte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F816E-D6F8-45CC-BBDD-D656360C8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5130"/>
            <a:ext cx="10058400" cy="393991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57200" algn="l"/>
              </a:tabLst>
            </a:pP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punctul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vedere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programatorilor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alt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este o</a:t>
            </a:r>
            <a:endParaRPr lang="ro-RO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tabLst>
                <a:tab pos="457200" algn="l"/>
              </a:tabLst>
            </a:pP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mulţime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date plus</a:t>
            </a:r>
            <a:r>
              <a:rPr lang="ro-RO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serie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</a:t>
            </a:r>
            <a:r>
              <a:rPr lang="ro-RO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operaţii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fr-FR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care</a:t>
            </a:r>
            <a:endParaRPr lang="ro-RO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tabLst>
                <a:tab pos="457200" algn="l"/>
              </a:tabLst>
            </a:pP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manipuleaz</a:t>
            </a:r>
            <a:r>
              <a:rPr lang="ro-RO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 </a:t>
            </a:r>
            <a:r>
              <a:rPr lang="fr-FR" alt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datele</a:t>
            </a:r>
            <a:r>
              <a:rPr lang="ro-RO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Aproape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toate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acţiunile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programate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VBA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implică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manevrarea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programatică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unor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obiecte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 Basic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set de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corespund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elementelor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Microsoft Excel,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identificabile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denumirea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uzuala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Excel.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biectele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Microsoft Excel pot fi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reprezentate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Visual Basic.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scrierea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controlează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 pot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automatiza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operaţiile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Excel.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3A4D1-F344-4D1B-A561-7D30EDD8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3105-9126-4885-A752-A43942C6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7AACF-C323-4B96-884F-5942304DA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523783"/>
            <a:ext cx="2430780" cy="5267417"/>
          </a:xfrm>
        </p:spPr>
        <p:txBody>
          <a:bodyPr>
            <a:normAutofit/>
          </a:bodyPr>
          <a:lstStyle/>
          <a:p>
            <a:r>
              <a:rPr lang="en-US" sz="2400" b="0" i="0" dirty="0" err="1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Obiectele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 VBA 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sunt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identificate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printr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-un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nume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şi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se pot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caracteriza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cu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ajutorul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a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trei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elemente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: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proprietăţi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,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metode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en-US" sz="2400" b="0" i="0" dirty="0" err="1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şi</a:t>
            </a:r>
            <a:r>
              <a:rPr lang="en-US" sz="2400" b="0" i="0" dirty="0">
                <a:solidFill>
                  <a:srgbClr val="111111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en-US" sz="2400" b="0" i="0" dirty="0" err="1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evenimente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Bahnschrift SemiBold" panose="020B0502040204020203" pitchFamily="34" charset="0"/>
              </a:rPr>
              <a:t>.</a:t>
            </a:r>
            <a:endParaRPr lang="en-US" sz="2400" dirty="0">
              <a:solidFill>
                <a:srgbClr val="FF000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9F2DB-9FDE-4C76-A807-1EAD1BDA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2" name="Picture 4" descr="Картинки по запросу &quot;excel objects&quot;">
            <a:extLst>
              <a:ext uri="{FF2B5EF4-FFF2-40B4-BE49-F238E27FC236}">
                <a16:creationId xmlns:a16="http://schemas.microsoft.com/office/drawing/2014/main" id="{2FB5588C-BA84-4BD9-8787-A87391AE35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634" y="1595752"/>
            <a:ext cx="5694769" cy="366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3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F62C-4201-4687-AEA0-232DB369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err="1">
                <a:ln/>
                <a:solidFill>
                  <a:schemeClr val="accent3"/>
                </a:solidFill>
              </a:rPr>
              <a:t>Proprietăți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7B97-0002-4A5D-982F-7981B3FFE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dirty="0" err="1">
                <a:effectLst/>
                <a:latin typeface="Arial" panose="020B0604020202020204" pitchFamily="34" charset="0"/>
              </a:rPr>
              <a:t>În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general,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prin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proprietate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se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înţelege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o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caracteristică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a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obiectului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.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Valoarea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atributului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(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proprietăţii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)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poate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fi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modificată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(de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cele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mai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multe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ori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)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sau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poate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fi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obţinuta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programatic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o-RO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Exel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entru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obiectul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Workbook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semnificative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sunt:</a:t>
            </a:r>
            <a:endParaRPr lang="ro-RO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Name,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ReadOnly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Saved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PrecisionAsDisplayed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ro-RO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obiectul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Worksheet:</a:t>
            </a:r>
            <a:endParaRPr lang="ro-RO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  <a:defRPr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Name, Next, Previous, Type,</a:t>
            </a:r>
            <a:r>
              <a:rPr lang="ro-RO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Visible etc.</a:t>
            </a:r>
            <a:endParaRPr lang="ro-RO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DF13A-CE1E-4633-B925-4B7E106D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17AE-4A78-4C9A-829A-D33F0451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777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9D2A6-827F-40FD-A244-5412C6F97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6400" y="781235"/>
            <a:ext cx="2432304" cy="500691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it-IT" alt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orice obiect este obligatorie indicare</a:t>
            </a:r>
            <a:r>
              <a:rPr lang="en-US" alt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>
              <a:buFontTx/>
              <a:buNone/>
              <a:defRPr/>
            </a:pPr>
            <a:r>
              <a:rPr lang="en-US" altLang="ru-RU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proprieta</a:t>
            </a:r>
            <a:r>
              <a:rPr lang="ro-RO" altLang="ru-RU" sz="2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ţilor</a:t>
            </a:r>
            <a:r>
              <a:rPr lang="en-US" alt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it-IT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ro-RO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numele utilizat 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scrierea codului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o-RO" alt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o-RO" altLang="ru-RU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alt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</a:t>
            </a:r>
            <a:r>
              <a:rPr lang="ro-RO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numele dat obiectului pentru a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putea </a:t>
            </a:r>
            <a:endParaRPr lang="ro-RO" alt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 v</a:t>
            </a:r>
            <a:r>
              <a:rPr lang="ro-RO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it-IT" alt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zut de utilizator)</a:t>
            </a:r>
            <a:endParaRPr lang="ro-RO" alt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88CDB-BE77-4EED-8320-3F2CCD8D1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 descr="Картинки по запросу &quot;VbA properties&quot;">
            <a:extLst>
              <a:ext uri="{FF2B5EF4-FFF2-40B4-BE49-F238E27FC236}">
                <a16:creationId xmlns:a16="http://schemas.microsoft.com/office/drawing/2014/main" id="{86D7E0BB-414A-4289-ADB5-B4024C83339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" r="49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82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AA8B-4A8E-4B74-9008-325F8463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 err="1">
                <a:ln/>
                <a:solidFill>
                  <a:schemeClr val="accent3"/>
                </a:solidFill>
              </a:rPr>
              <a:t>Metode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417D-2761-4BB9-89FD-A76032B5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înţelege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acţionează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distinge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o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obişnuită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(care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asemenea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acţioneze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general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vorbind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precizat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metodele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implementează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funcţionalitatea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sunt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căruia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sunt definite o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Orice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utilizator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acţionează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asupra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obiectului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intermediul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metodelor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acelui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Metodele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obiectelor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 fi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doar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apelate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modificate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Exemplu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A234B-EB7D-4FA1-A084-C0D93820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C7133E00-4E08-4BCB-A939-154B7A4C9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84" y="4997387"/>
            <a:ext cx="5974372" cy="94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4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69C9-731D-481A-A1BC-D6AC4AC11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err="1">
                <a:ln/>
                <a:solidFill>
                  <a:schemeClr val="accent3"/>
                </a:solidFill>
              </a:rPr>
              <a:t>Evenimente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F7376-170B-47D6-B601-A851010B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Sunt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proceduri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care pot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aibă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număr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diferit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parametri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şi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reprezintă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reacţia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obiectului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diferite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acţiuni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utilizatorului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procedurile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apelează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automat la o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acţiune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utilizatorului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asupra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unui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obiect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fiecare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obiect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există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evenimente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ex. 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Sheet – 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SelectionChange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Calculate, Deactivate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  <a:b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–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DragOver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DragPlot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SeriesChanges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Workbook –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BeforeClose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BeforeSave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SheetChange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b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r>
              <a:rPr lang="en-US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pentru</a:t>
            </a:r>
            <a:r>
              <a:rPr lang="en-US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Application -  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SheetActivate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SheetChange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i="0" dirty="0" err="1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WorkbookOpen</a:t>
            </a:r>
            <a:r>
              <a:rPr lang="en-US" sz="2400" b="1" i="0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  <a:endParaRPr lang="en-US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D7A6D-D950-4602-8422-4A8D3EEC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9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9608DF-8C73-4BB0-97A9-EA05D36B4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8C7D229-C978-4AF4-A9B2-C1946387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71" y="921427"/>
            <a:ext cx="11039058" cy="425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21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E6BDF-BDF5-49DB-A662-5472B93E8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b="1" dirty="0" err="1">
                <a:ln/>
                <a:solidFill>
                  <a:schemeClr val="accent3"/>
                </a:solidFill>
              </a:rPr>
              <a:t>Bibl</a:t>
            </a:r>
            <a:r>
              <a:rPr lang="ro-RO" b="1" dirty="0">
                <a:ln/>
                <a:solidFill>
                  <a:schemeClr val="accent3"/>
                </a:solidFill>
              </a:rPr>
              <a:t>i</a:t>
            </a:r>
            <a:r>
              <a:rPr lang="en-US" b="1" dirty="0" err="1">
                <a:ln/>
                <a:solidFill>
                  <a:schemeClr val="accent3"/>
                </a:solidFill>
              </a:rPr>
              <a:t>ografi</a:t>
            </a:r>
            <a:r>
              <a:rPr lang="ro-RO" b="1" dirty="0">
                <a:ln/>
                <a:solidFill>
                  <a:schemeClr val="accent3"/>
                </a:solidFill>
              </a:rPr>
              <a:t>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968F-0D5D-4F0B-8163-D9EECC49D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http://invatamvba.blogspot.com/2013/07/obiecte-proprietati-metode-evenimente.html</a:t>
            </a:r>
            <a:endParaRPr lang="en-US" dirty="0"/>
          </a:p>
          <a:p>
            <a:r>
              <a:rPr lang="en-US" dirty="0">
                <a:hlinkClick r:id="rId3"/>
              </a:rPr>
              <a:t>https://www.automateexcel.com/vba/objects/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449FC-2A45-4FF6-A587-58089D6F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40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97</TotalTime>
  <Words>494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Bahnschrift SemiBold</vt:lpstr>
      <vt:lpstr>Calibri</vt:lpstr>
      <vt:lpstr>Century Gothic</vt:lpstr>
      <vt:lpstr>Times New Roman</vt:lpstr>
      <vt:lpstr>Savon</vt:lpstr>
      <vt:lpstr>   Tema: Obiecte în VBA. Evenimente </vt:lpstr>
      <vt:lpstr>Obiecte</vt:lpstr>
      <vt:lpstr> </vt:lpstr>
      <vt:lpstr>Proprietăți</vt:lpstr>
      <vt:lpstr>PowerPoint Presentation</vt:lpstr>
      <vt:lpstr>Metode</vt:lpstr>
      <vt:lpstr>Evenimente</vt:lpstr>
      <vt:lpstr>PowerPoint Presentation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Tema: Obiecte în VBA. Evenimente </dc:title>
  <dc:creator>Marcela Stratan</dc:creator>
  <cp:lastModifiedBy>Galina Marusic</cp:lastModifiedBy>
  <cp:revision>9</cp:revision>
  <dcterms:created xsi:type="dcterms:W3CDTF">2021-02-16T15:56:52Z</dcterms:created>
  <dcterms:modified xsi:type="dcterms:W3CDTF">2021-02-17T16:28:29Z</dcterms:modified>
</cp:coreProperties>
</file>