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88" r:id="rId4"/>
    <p:sldId id="289" r:id="rId5"/>
    <p:sldId id="290" r:id="rId6"/>
    <p:sldId id="291" r:id="rId7"/>
    <p:sldId id="292" r:id="rId8"/>
    <p:sldId id="314" r:id="rId9"/>
    <p:sldId id="315" r:id="rId10"/>
    <p:sldId id="316" r:id="rId11"/>
    <p:sldId id="317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225B-50C5-44F2-8A43-0C0E4F90EE1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15D78-7820-461A-AF09-64A94B6DA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команды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5D78-7820-461A-AF09-64A94B6DA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2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1"/>
            <a:ext cx="7772400" cy="1080120"/>
          </a:xfrm>
        </p:spPr>
        <p:txBody>
          <a:bodyPr/>
          <a:lstStyle/>
          <a:p>
            <a:r>
              <a:rPr lang="ru-RU" b="1" dirty="0"/>
              <a:t>Лекция </a:t>
            </a:r>
            <a:r>
              <a:rPr lang="en-US" b="1" dirty="0"/>
              <a:t>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136904" cy="2160240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>
                <a:solidFill>
                  <a:srgbClr val="002060"/>
                </a:solidFill>
              </a:rPr>
              <a:t>Основы программирования в </a:t>
            </a:r>
            <a:r>
              <a:rPr lang="en-US" sz="4600" b="1" dirty="0">
                <a:solidFill>
                  <a:srgbClr val="002060"/>
                </a:solidFill>
              </a:rPr>
              <a:t>VBA:</a:t>
            </a:r>
          </a:p>
          <a:p>
            <a:r>
              <a:rPr lang="ru-RU" sz="4600" b="1" dirty="0">
                <a:solidFill>
                  <a:srgbClr val="002060"/>
                </a:solidFill>
              </a:rPr>
              <a:t>Описание объекта </a:t>
            </a:r>
            <a:r>
              <a:rPr lang="en-US" sz="4600" b="1" dirty="0">
                <a:solidFill>
                  <a:srgbClr val="002060"/>
                </a:solidFill>
              </a:rPr>
              <a:t>VBA</a:t>
            </a:r>
            <a:r>
              <a:rPr lang="ro-RO" sz="4600" b="1" dirty="0">
                <a:solidFill>
                  <a:srgbClr val="002060"/>
                </a:solidFill>
              </a:rPr>
              <a:t>: </a:t>
            </a:r>
            <a:r>
              <a:rPr lang="ru-RU" sz="4600" b="1" dirty="0">
                <a:solidFill>
                  <a:srgbClr val="002060"/>
                </a:solidFill>
              </a:rPr>
              <a:t>методы, события.</a:t>
            </a:r>
          </a:p>
          <a:p>
            <a:r>
              <a:rPr lang="ru-RU" sz="4600" b="1" dirty="0">
                <a:solidFill>
                  <a:srgbClr val="002060"/>
                </a:solidFill>
              </a:rPr>
              <a:t>Процедуры и функции</a:t>
            </a:r>
            <a:endParaRPr lang="en-US" sz="4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9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Объявление процедуры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/>
              <a:t>Function</a:t>
            </a:r>
            <a:r>
              <a:rPr lang="ru-RU" i="1" dirty="0"/>
              <a:t> &lt;</a:t>
            </a:r>
            <a:r>
              <a:rPr lang="ru-RU" i="1" dirty="0" err="1"/>
              <a:t>имяФункции</a:t>
            </a:r>
            <a:r>
              <a:rPr lang="ru-RU" i="1" dirty="0"/>
              <a:t>&gt; </a:t>
            </a:r>
            <a:r>
              <a:rPr lang="ru-RU" sz="2600" i="1" dirty="0"/>
              <a:t>[(&lt;</a:t>
            </a:r>
            <a:r>
              <a:rPr lang="ru-RU" sz="2600" i="1" dirty="0" err="1"/>
              <a:t>списокПараметров</a:t>
            </a:r>
            <a:r>
              <a:rPr lang="ru-RU" sz="2600" i="1" dirty="0"/>
              <a:t>&gt;)] [&lt;</a:t>
            </a:r>
            <a:r>
              <a:rPr lang="ru-RU" sz="2600" i="1" dirty="0" err="1"/>
              <a:t>типФункции</a:t>
            </a:r>
            <a:r>
              <a:rPr lang="ru-RU" sz="2600" i="1" dirty="0"/>
              <a:t>&gt;] </a:t>
            </a:r>
          </a:p>
          <a:p>
            <a:pPr marL="0" indent="0">
              <a:buNone/>
            </a:pPr>
            <a:r>
              <a:rPr lang="ru-RU" i="1" dirty="0"/>
              <a:t>&lt;операторы&gt; . . . </a:t>
            </a:r>
          </a:p>
          <a:p>
            <a:pPr marL="0" indent="0">
              <a:buNone/>
            </a:pPr>
            <a:r>
              <a:rPr lang="ru-RU" i="1" dirty="0"/>
              <a:t>&lt;</a:t>
            </a:r>
            <a:r>
              <a:rPr lang="ru-RU" i="1" dirty="0" err="1"/>
              <a:t>имяФункции</a:t>
            </a:r>
            <a:r>
              <a:rPr lang="ru-RU" i="1" dirty="0"/>
              <a:t>&gt; = &lt;</a:t>
            </a:r>
            <a:r>
              <a:rPr lang="ru-RU" i="1" dirty="0" err="1"/>
              <a:t>возвращаемое_значение</a:t>
            </a:r>
            <a:r>
              <a:rPr lang="ru-RU" i="1" dirty="0"/>
              <a:t>&gt; [&lt;операторы&gt;]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b="1" i="1" dirty="0" err="1"/>
              <a:t>End</a:t>
            </a:r>
            <a:r>
              <a:rPr lang="ru-RU" b="1" i="1" dirty="0"/>
              <a:t> </a:t>
            </a:r>
            <a:r>
              <a:rPr lang="ru-RU" b="1" i="1" dirty="0" err="1"/>
              <a:t>Function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 где: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имяФункции</a:t>
            </a:r>
            <a:r>
              <a:rPr lang="ru-RU" dirty="0"/>
              <a:t>&gt; - любой допустимый идентификатор;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списокПараметров</a:t>
            </a:r>
            <a:r>
              <a:rPr lang="ru-RU" dirty="0"/>
              <a:t>&gt; – список формальных параметров процедуры;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типФункции</a:t>
            </a:r>
            <a:r>
              <a:rPr lang="ru-RU" dirty="0"/>
              <a:t>&gt; - имя любого поддерживаемого VBA типа данных;</a:t>
            </a:r>
          </a:p>
          <a:p>
            <a:pPr marL="0" indent="0">
              <a:buNone/>
            </a:pPr>
            <a:r>
              <a:rPr lang="ru-RU" dirty="0"/>
              <a:t>&lt;операторы&gt; - любая последовательность операторов VBA.</a:t>
            </a:r>
          </a:p>
          <a:p>
            <a:pPr marL="0" indent="0">
              <a:buNone/>
            </a:pPr>
            <a:r>
              <a:rPr lang="ru-RU" dirty="0"/>
              <a:t>&lt;</a:t>
            </a:r>
            <a:r>
              <a:rPr lang="ru-RU" dirty="0" err="1"/>
              <a:t>возвращаемое_значение</a:t>
            </a:r>
            <a:r>
              <a:rPr lang="ru-RU" dirty="0"/>
              <a:t>&gt; - результат, передаваемый в вызывающую программу.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Пример объявления функции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12968" cy="3528392"/>
          </a:xfrm>
        </p:spPr>
      </p:pic>
    </p:spTree>
    <p:extLst>
      <p:ext uri="{BB962C8B-B14F-4D97-AF65-F5344CB8AC3E}">
        <p14:creationId xmlns:p14="http://schemas.microsoft.com/office/powerpoint/2010/main" val="20664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Кодирование в </a:t>
            </a:r>
            <a:r>
              <a:rPr lang="en-US" sz="4000" b="1" dirty="0">
                <a:solidFill>
                  <a:srgbClr val="002060"/>
                </a:solidFill>
              </a:rPr>
              <a:t>VBA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Существует два подхода к написанию кода на VBA:</a:t>
            </a:r>
          </a:p>
          <a:p>
            <a:r>
              <a:rPr lang="ru-RU" dirty="0"/>
              <a:t>Стандартное кодирование</a:t>
            </a:r>
          </a:p>
          <a:p>
            <a:r>
              <a:rPr lang="ru-RU" dirty="0"/>
              <a:t>Запись макроса</a:t>
            </a:r>
          </a:p>
          <a:p>
            <a:pPr marL="0" indent="0">
              <a:buNone/>
            </a:pPr>
            <a:r>
              <a:rPr lang="ru-RU" dirty="0"/>
              <a:t>Макро-подход «записывает» серию щелчков мышью и нажатий клавиш.</a:t>
            </a:r>
          </a:p>
          <a:p>
            <a:pPr marL="0" indent="0">
              <a:buNone/>
            </a:pPr>
            <a:r>
              <a:rPr lang="ru-RU" i="1" dirty="0"/>
              <a:t>Преимущество</a:t>
            </a:r>
            <a:r>
              <a:rPr lang="ru-RU" dirty="0"/>
              <a:t>: соответствующий код VBA создается и записывается автоматически.</a:t>
            </a:r>
          </a:p>
          <a:p>
            <a:pPr marL="0" indent="0">
              <a:buNone/>
            </a:pPr>
            <a:r>
              <a:rPr lang="ru-RU" i="1" dirty="0"/>
              <a:t>Недостаток</a:t>
            </a:r>
            <a:r>
              <a:rPr lang="ru-RU" dirty="0"/>
              <a:t>: ограничен.</a:t>
            </a:r>
          </a:p>
          <a:p>
            <a:pPr marL="0" indent="0">
              <a:buNone/>
            </a:pPr>
            <a:r>
              <a:rPr lang="ru-RU" dirty="0"/>
              <a:t>Чтобы устранить это ограничение, используется смешанный подход:</a:t>
            </a:r>
          </a:p>
          <a:p>
            <a:pPr marL="0" indent="0">
              <a:buNone/>
            </a:pPr>
            <a:r>
              <a:rPr lang="ru-RU" dirty="0"/>
              <a:t>  во-первых, записать простой макрос.</a:t>
            </a:r>
          </a:p>
          <a:p>
            <a:pPr marL="0" indent="0">
              <a:buNone/>
            </a:pPr>
            <a:r>
              <a:rPr lang="ru-RU" dirty="0"/>
              <a:t>  Затем настроить его для решения более сложных задач.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7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Пример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данные в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столбцах и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C6: F18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должны храниться в заданном диапазоне для использования в других приложениях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ошибки в процессе ввода данных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что некоторые строки смещены направо на столбец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4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6" y="2132857"/>
            <a:ext cx="7986265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pPr algn="l"/>
            <a:br>
              <a:rPr lang="ru-RU" sz="3600" dirty="0"/>
            </a:br>
            <a:r>
              <a:rPr lang="ru-RU" sz="3200" dirty="0"/>
              <a:t>запишем макрос 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Excel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&gt;View-&gt; Macros…</a:t>
            </a:r>
            <a:r>
              <a:rPr lang="ro-RO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b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US" sz="3200" dirty="0"/>
          </a:p>
        </p:txBody>
      </p:sp>
      <p:pic>
        <p:nvPicPr>
          <p:cNvPr id="4" name="Picture 5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0255"/>
            <a:ext cx="8136904" cy="535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7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0" y="738188"/>
            <a:ext cx="9144000" cy="6119812"/>
          </a:xfrm>
        </p:spPr>
        <p:txBody>
          <a:bodyPr/>
          <a:lstStyle/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Macros option under the Excel 2010 View tab to record a VBA macro.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Let’s call our Macro “</a:t>
            </a:r>
            <a:r>
              <a:rPr lang="en-US" altLang="zh-CN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</a:t>
            </a:r>
            <a:r>
              <a:rPr lang="en-US" altLang="zh-CN" sz="2200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.”  We want our macro to do the following:</a:t>
            </a: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788"/>
              </a:lnSpc>
              <a:spcBef>
                <a:spcPct val="0"/>
              </a:spcBef>
              <a:spcAft>
                <a:spcPts val="600"/>
              </a:spcAft>
              <a:buClrTx/>
              <a:buFont typeface="Wingdings 2" panose="05020102010507070707" pitchFamily="18" charset="2"/>
              <a:buNone/>
            </a:pPr>
            <a:endParaRPr lang="en-US" altLang="zh-CN" sz="22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628800"/>
            <a:ext cx="4033168" cy="8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363"/>
            <a:ext cx="91440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25"/>
            <a:ext cx="9142413" cy="36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1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Подпрограммы</a:t>
            </a:r>
            <a:endParaRPr lang="en-US" dirty="0"/>
          </a:p>
        </p:txBody>
      </p:sp>
      <p:pic>
        <p:nvPicPr>
          <p:cNvPr id="4" name="Picture 5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229600" cy="33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29309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Обратите внимание, что код начинается с команды </a:t>
            </a:r>
            <a:r>
              <a:rPr lang="ru-RU" dirty="0" err="1"/>
              <a:t>Sub</a:t>
            </a:r>
            <a:r>
              <a:rPr lang="ru-RU" dirty="0"/>
              <a:t> и заканчивается командой </a:t>
            </a:r>
            <a:r>
              <a:rPr lang="ru-RU" dirty="0" err="1"/>
              <a:t>End</a:t>
            </a:r>
            <a:r>
              <a:rPr lang="ru-RU" dirty="0"/>
              <a:t> </a:t>
            </a:r>
            <a:r>
              <a:rPr lang="ru-RU" dirty="0" err="1"/>
              <a:t>Sub</a:t>
            </a:r>
            <a:endParaRPr lang="ru-RU" dirty="0"/>
          </a:p>
          <a:p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относится к подпрограммам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Подпрограмма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Часть кода в более крупной программе, которая выполняет определенную задачу и относительно независима от оставшегося кода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Мы можем использовать подпрограмму в другой подпрограмме, «вызывая» ее, например, </a:t>
            </a:r>
            <a:r>
              <a:rPr lang="en-US" altLang="zh-CN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Shifter()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подпрограмм</a:t>
            </a:r>
            <a:endParaRPr lang="en-US" dirty="0"/>
          </a:p>
        </p:txBody>
      </p:sp>
      <p:pic>
        <p:nvPicPr>
          <p:cNvPr id="4" name="Picture 5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2296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1490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Каждая строка подпрограммы выполняется последовательно. Давайте посмотрим, как выполняется наш макрос.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первая строка - это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Range("D8:F8").Select</a:t>
            </a:r>
            <a:r>
              <a:rPr lang="ru-RU" dirty="0"/>
              <a:t>, и он выделит ячейки, которые мы хотим выбрать.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Вторая строка,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Selection.Cut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u-RU" dirty="0"/>
              <a:t> вырезает выделенные ячейки.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Третья строка,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Range("C8").Select</a:t>
            </a:r>
            <a:r>
              <a:rPr lang="ru-RU" dirty="0"/>
              <a:t>, выделите ячейку C8.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Наконец, последняя строка, </a:t>
            </a:r>
            <a:r>
              <a:rPr lang="ro-RO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ActiveSheet</a:t>
            </a:r>
            <a:r>
              <a:rPr lang="ro-RO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</a:t>
            </a:r>
            <a:r>
              <a:rPr lang="ru-RU" dirty="0"/>
              <a:t>, вставляет вырезанные значения в выбранную ячейку рабочего листа.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Подпрограммы с входными параметрами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Ограничением </a:t>
            </a:r>
            <a:r>
              <a:rPr lang="ru-RU" b="1" i="1" dirty="0" err="1"/>
              <a:t>Shifter</a:t>
            </a:r>
            <a:r>
              <a:rPr lang="ru-RU" b="1" i="1" dirty="0"/>
              <a:t> </a:t>
            </a:r>
            <a:r>
              <a:rPr lang="ru-RU" dirty="0"/>
              <a:t>является то, что он исправляет только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 8</a:t>
            </a:r>
            <a:r>
              <a:rPr lang="ru-RU" dirty="0"/>
              <a:t>. Мы можем решить эту проблему, создав </a:t>
            </a:r>
            <a:r>
              <a:rPr lang="ru-RU" b="1" i="1" dirty="0"/>
              <a:t>подпрограмму</a:t>
            </a:r>
            <a:r>
              <a:rPr lang="ru-RU" dirty="0"/>
              <a:t>, которая будет принимать </a:t>
            </a:r>
            <a:r>
              <a:rPr lang="ru-RU" b="1" i="1" dirty="0"/>
              <a:t>номер строки в качестве входного параметра</a:t>
            </a:r>
            <a:r>
              <a:rPr lang="ru-RU" dirty="0"/>
              <a:t>.</a:t>
            </a: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ru-RU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ShiftOneColumn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Integer)</a:t>
            </a:r>
            <a:endParaRPr lang="en-US" altLang="zh-CN" dirty="0">
              <a:solidFill>
                <a:srgbClr val="002060"/>
              </a:solidFill>
              <a:latin typeface="Times New Roman" pitchFamily="-112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dirty="0">
                <a:solidFill>
                  <a:srgbClr val="002060"/>
                </a:solidFill>
                <a:latin typeface="Times New Roman" pitchFamily="-112" charset="0"/>
                <a:cs typeface="Times New Roman" pitchFamily="18" charset="0"/>
              </a:rPr>
              <a:t>		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block</a:t>
            </a:r>
            <a:endParaRPr lang="en-US" altLang="zh-C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ru-RU" altLang="zh-CN" dirty="0">
                <a:solidFill>
                  <a:prstClr val="black"/>
                </a:solidFill>
                <a:latin typeface="Times New Roman" pitchFamily="-112" charset="0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ru-RU" altLang="zh-C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RowNum</a:t>
            </a:r>
            <a:r>
              <a:rPr lang="ru-RU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является входной переменной. </a:t>
            </a:r>
            <a:endParaRPr lang="ru-RU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604784" algn="l"/>
                <a:tab pos="907176" algn="l"/>
                <a:tab pos="1915150" algn="l"/>
                <a:tab pos="2469535" algn="l"/>
              </a:tabLst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ru-RU" altLang="zh-C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zh-CN" dirty="0">
                <a:latin typeface="Times New Roman" pitchFamily="18" charset="0"/>
                <a:cs typeface="Times New Roman" pitchFamily="18" charset="0"/>
              </a:rPr>
              <a:t>тип данных  входной переменной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Сдвиг любого столбца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8352928" cy="5339002"/>
          </a:xfrm>
        </p:spPr>
      </p:pic>
    </p:spTree>
    <p:extLst>
      <p:ext uri="{BB962C8B-B14F-4D97-AF65-F5344CB8AC3E}">
        <p14:creationId xmlns:p14="http://schemas.microsoft.com/office/powerpoint/2010/main" val="126648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Методы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Объекты также характеризуются действиями, которые они могут выполнять, называемыми </a:t>
            </a:r>
            <a:r>
              <a:rPr lang="ru-RU" b="1" i="1" dirty="0"/>
              <a:t>методами</a:t>
            </a:r>
            <a:r>
              <a:rPr lang="ru-RU" b="1" dirty="0"/>
              <a:t>. 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Методы</a:t>
            </a:r>
            <a:r>
              <a:rPr lang="ru-RU" dirty="0"/>
              <a:t> - это процедуры или функции, которые могут иметь различное количество параметров и представлять операции, которые могут быть выполнены над объектом. Примеры методов: удаление, копирование, активация и т.д. </a:t>
            </a:r>
          </a:p>
          <a:p>
            <a:pPr marL="0" indent="0">
              <a:buNone/>
            </a:pPr>
            <a:r>
              <a:rPr lang="ru-RU" b="1" dirty="0"/>
              <a:t>Пример</a:t>
            </a:r>
            <a:r>
              <a:rPr lang="ru-RU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Private Sub Btn1_Click()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MsgBox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Нажали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кнопку 1 </a:t>
            </a: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Btn1.Enabled = False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Btn2.Enabled = True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End Sub</a:t>
            </a:r>
            <a:endParaRPr lang="en-US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Объявление переменных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Подпрограмма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ShiftOneColumn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требует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ввод целых. Мы решили ввести  </a:t>
            </a:r>
            <a:r>
              <a:rPr lang="ru-RU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Called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который хранит номер строки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тип данных для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Integer).</a:t>
            </a:r>
            <a:endParaRPr lang="ru-RU" altLang="zh-CN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Интерпретатор VBA будет попытаться угадать тип данных</a:t>
            </a:r>
            <a:r>
              <a:rPr lang="ru-RU" dirty="0">
                <a:solidFill>
                  <a:srgbClr val="FF0000"/>
                </a:solidFill>
              </a:rPr>
              <a:t>,</a:t>
            </a:r>
            <a:r>
              <a:rPr lang="ru-RU" dirty="0"/>
              <a:t> если вы забыли объявить переменные.</a:t>
            </a:r>
          </a:p>
          <a:p>
            <a:pPr marL="0" indent="0">
              <a:buNone/>
            </a:pPr>
            <a:r>
              <a:rPr lang="ru-RU" dirty="0"/>
              <a:t>Чтобы избежать этой проблемы, нужно правильно определить переменные, которые мы используем :</a:t>
            </a:r>
          </a:p>
          <a:p>
            <a:pPr marL="0" indent="0">
              <a:buNone/>
            </a:pP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im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varName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dataType</a:t>
            </a:r>
            <a:endParaRPr lang="ru-RU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Некоторые правила объявления переменных: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Имена переменных должны начинаться с буквы и не должны содержать пробелов.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VBA не чувствителен к регистру (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одинаковы).</a:t>
            </a:r>
          </a:p>
          <a:p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 Имена, состоящие из более чем одного слова, обычно пишутся с первой буквы заглавных слов; (не требуется, но стандартная практика).</a:t>
            </a:r>
            <a:endParaRPr lang="en-US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5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Теперь у нас есть подпрограмма, которая может исправить любую строку. Мы хотим применить эту подпрограмму к любым строкам от 6 до 18.</a:t>
            </a:r>
          </a:p>
          <a:p>
            <a:pPr marL="0" indent="0">
              <a:buNone/>
            </a:pPr>
            <a:r>
              <a:rPr lang="ru-RU" dirty="0"/>
              <a:t>Мы используем цикл 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(e.g., a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FOR-NEXT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zh-CN" dirty="0"/>
              <a:t>для этой задачи</a:t>
            </a:r>
            <a:r>
              <a:rPr lang="en-US" altLang="zh-CN" dirty="0"/>
              <a:t>:</a:t>
            </a:r>
          </a:p>
          <a:p>
            <a:pPr marL="0" indent="0">
              <a:lnSpc>
                <a:spcPts val="1786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start_val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end_val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step_size</a:t>
            </a:r>
            <a:endParaRPr lang="en-US" altLang="zh-CN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579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			</a:t>
            </a:r>
            <a:endParaRPr lang="en-US" altLang="zh-CN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191"/>
              </a:lnSpc>
              <a:spcBef>
                <a:spcPct val="0"/>
              </a:spcBef>
              <a:spcAft>
                <a:spcPts val="1200"/>
              </a:spcAft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		</a:t>
            </a:r>
            <a:r>
              <a:rPr lang="en-US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altLang="zh-CN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ode block</a:t>
            </a:r>
            <a:endParaRPr lang="en-US" altLang="zh-CN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191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-112" charset="0"/>
              </a:rPr>
              <a:t>		</a:t>
            </a:r>
          </a:p>
          <a:p>
            <a:pPr marL="0" indent="0">
              <a:lnSpc>
                <a:spcPts val="1191"/>
              </a:lnSpc>
              <a:spcBef>
                <a:spcPct val="0"/>
              </a:spcBef>
              <a:buNone/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en-US" altLang="zh-CN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Next</a:t>
            </a:r>
            <a:r>
              <a:rPr lang="en-US" altLang="zh-CN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varName</a:t>
            </a:r>
            <a:endParaRPr lang="en-US" altLang="zh-CN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Приведенный выше код присваивает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start_val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Затем вы выполняете код внутри цикла.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После этого увеличивает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на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step_size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 и снова запускает код.</a:t>
            </a:r>
          </a:p>
          <a:p>
            <a:pPr>
              <a:lnSpc>
                <a:spcPts val="2778"/>
              </a:lnSpc>
              <a:spcBef>
                <a:spcPct val="0"/>
              </a:spcBef>
              <a:tabLst>
                <a:tab pos="604784" algn="l"/>
                <a:tab pos="907176" algn="l"/>
                <a:tab pos="1159170" algn="l"/>
                <a:tab pos="1915150" algn="l"/>
                <a:tab pos="2469535" algn="l"/>
              </a:tabLst>
              <a:defRPr/>
            </a:pP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Повторяется до тех пор, пока значение переменной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varName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 </a:t>
            </a:r>
            <a:r>
              <a:rPr lang="ru-RU" altLang="zh-CN" i="1" dirty="0">
                <a:solidFill>
                  <a:srgbClr val="002060"/>
                </a:solidFill>
                <a:latin typeface="Times New Roman" pitchFamily="-112" charset="0"/>
              </a:rPr>
              <a:t>не достигнет </a:t>
            </a:r>
            <a:r>
              <a:rPr lang="ru-RU" altLang="zh-CN" b="1" i="1" dirty="0" err="1">
                <a:solidFill>
                  <a:srgbClr val="002060"/>
                </a:solidFill>
                <a:latin typeface="Times New Roman" pitchFamily="-112" charset="0"/>
              </a:rPr>
              <a:t>end_val</a:t>
            </a:r>
            <a:r>
              <a:rPr lang="ru-RU" altLang="zh-CN" b="1" i="1" dirty="0">
                <a:solidFill>
                  <a:srgbClr val="002060"/>
                </a:solidFill>
                <a:latin typeface="Times New Roman" pitchFamily="-112" charset="0"/>
              </a:rPr>
              <a:t>.</a:t>
            </a:r>
            <a:r>
              <a:rPr lang="en-US" altLang="zh-CN" i="1" dirty="0">
                <a:solidFill>
                  <a:srgbClr val="002060"/>
                </a:solidFill>
                <a:latin typeface="Times New Roman" pitchFamily="-112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40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38122"/>
            <a:ext cx="8496943" cy="5450119"/>
          </a:xfrm>
        </p:spPr>
      </p:pic>
    </p:spTree>
    <p:extLst>
      <p:ext uri="{BB962C8B-B14F-4D97-AF65-F5344CB8AC3E}">
        <p14:creationId xmlns:p14="http://schemas.microsoft.com/office/powerpoint/2010/main" val="69199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/>
              <a:t>Многократное повторение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Итак, мы добавляем строку перед циклом, где мы объявляем нашу переменную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872"/>
            <a:ext cx="8362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7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Проверка, если первый столбец пуст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Нам нужно проверить, является ли первый столбец строки пустым или нет.</a:t>
            </a:r>
          </a:p>
          <a:p>
            <a:pPr marL="0" indent="0">
              <a:buNone/>
            </a:pPr>
            <a:r>
              <a:rPr lang="ru-RU" dirty="0"/>
              <a:t>Условное заявление VBA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/>
              <a:t>позволяет нам достичь этой цели.</a:t>
            </a: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‘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IF-THEN-ELSE Syntax</a:t>
            </a: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9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holds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CODE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BLOCK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executed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test_cond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fails</a:t>
            </a: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388"/>
              </a:lnSpc>
              <a:spcBef>
                <a:spcPct val="0"/>
              </a:spcBef>
              <a:buNone/>
              <a:tabLst>
                <a:tab pos="603250" algn="l"/>
                <a:tab pos="1662113" algn="l"/>
                <a:tab pos="2317750" algn="l"/>
              </a:tabLst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Мы могли бы написать наш условный оператор, чтобы проверить первый столбец в подпрограмме, но мы определим отдельную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b="1" i="1" dirty="0">
                <a:solidFill>
                  <a:srgbClr val="8A002E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ru-RU" altLang="zh-CN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проверки задачи</a:t>
            </a:r>
            <a:r>
              <a:rPr lang="ru-RU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Функции очень похожи на подпрограммы</a:t>
            </a:r>
            <a:r>
              <a:rPr lang="ru-RU" dirty="0"/>
              <a:t>. Тогда почему функция?</a:t>
            </a:r>
          </a:p>
          <a:p>
            <a:r>
              <a:rPr lang="ru-RU" dirty="0"/>
              <a:t>В отличие от подпрограммы, </a:t>
            </a:r>
            <a:r>
              <a:rPr lang="ru-RU" b="1" dirty="0"/>
              <a:t>функции возвращают значение.</a:t>
            </a:r>
          </a:p>
          <a:p>
            <a:r>
              <a:rPr lang="ru-RU" dirty="0"/>
              <a:t>Полезно для сообщения результатов расчета или других результатов.</a:t>
            </a:r>
          </a:p>
          <a:p>
            <a:r>
              <a:rPr lang="ru-RU" dirty="0"/>
              <a:t>Наша функция возвращает ...</a:t>
            </a:r>
          </a:p>
          <a:p>
            <a:pPr marL="0" indent="0">
              <a:buNone/>
            </a:pPr>
            <a:r>
              <a:rPr lang="ru-RU" dirty="0"/>
              <a:t>                   1, если первый столбец пуст</a:t>
            </a:r>
          </a:p>
          <a:p>
            <a:pPr marL="0" indent="0">
              <a:buNone/>
            </a:pPr>
            <a:r>
              <a:rPr lang="ru-RU" dirty="0"/>
              <a:t>	      0, в противном случае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3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Функции не всегда являются правильным выбором:</a:t>
            </a:r>
          </a:p>
          <a:p>
            <a:r>
              <a:rPr lang="ru-RU" dirty="0"/>
              <a:t>Функция не может напрямую записывать данные обратно в электронную таблицу.</a:t>
            </a:r>
          </a:p>
          <a:p>
            <a:r>
              <a:rPr lang="ru-RU" dirty="0"/>
              <a:t>Мы можем записать данные в электронную таблицу с помощью подпрограмм. Самый простой способ записи данных в ячейки:</a:t>
            </a:r>
            <a:endParaRPr lang="en-US" dirty="0"/>
          </a:p>
          <a:p>
            <a:pPr marL="0" indent="0">
              <a:buNone/>
            </a:pP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 =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◦    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например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Cells(10,3).Value=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"Ducks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Rock«</a:t>
            </a:r>
            <a:endParaRPr lang="ru-RU" altLang="zh-CN" b="1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запишет 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Ducks Rock </a:t>
            </a:r>
            <a:r>
              <a:rPr lang="ru-RU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ячейку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C10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b="1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Давайте вернемся к нашей задаче: создание функции для проверки первого столбца. Мы называем нашу функцию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ru-RU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Каков наш входной аргумент? </a:t>
            </a:r>
            <a:r>
              <a:rPr lang="en-US" altLang="zh-CN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 Number.</a:t>
            </a:r>
          </a:p>
          <a:p>
            <a:pPr marL="0" indent="0">
              <a:buNone/>
            </a:pPr>
            <a:r>
              <a:rPr lang="ru-RU" dirty="0"/>
              <a:t>'Функция для проверки первого столбца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Integer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Cells(RowNum,3).Value=""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o-RO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o-RO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Else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CheckColOne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0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</a:t>
            </a:r>
            <a:endParaRPr lang="ro-RO" altLang="zh-CN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CN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1588"/>
              </a:lnSpc>
              <a:spcBef>
                <a:spcPct val="0"/>
              </a:spcBef>
              <a:buNone/>
            </a:pP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Function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40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Функция для проверки первого столбца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Как мы можем проверить, если первый столбец пуст? </a:t>
            </a:r>
          </a:p>
          <a:p>
            <a:r>
              <a:rPr lang="ru-RU" dirty="0"/>
              <a:t>Можем использовать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</a:t>
            </a:r>
            <a:r>
              <a:rPr lang="en-US" altLang="zh-CN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row_num,col_num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).Value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altLang="zh-CN" i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Затем проверьте, является ли он пуст.</a:t>
            </a:r>
          </a:p>
          <a:p>
            <a:r>
              <a:rPr lang="ru-RU" dirty="0"/>
              <a:t>Мы знаем номер строки. Наш входной аргумент, </a:t>
            </a:r>
            <a:r>
              <a:rPr lang="en-US" altLang="zh-CN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RowNum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altLang="zh-CN" i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dirty="0"/>
              <a:t>Номер столбца равен 3, так как первый столбец данных находится в колонка С.</a:t>
            </a:r>
          </a:p>
          <a:p>
            <a:r>
              <a:rPr lang="ru-RU" dirty="0"/>
              <a:t>Итак, наше условие теста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Cells(RowNum,3).Value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ro-RO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""</a:t>
            </a:r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1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Function </a:t>
            </a:r>
            <a:r>
              <a:rPr lang="ru-RU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Main Sub</a:t>
            </a:r>
            <a:endParaRPr lang="en-US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204306"/>
            <a:ext cx="7913939" cy="5549377"/>
          </a:xfrm>
        </p:spPr>
      </p:pic>
    </p:spTree>
    <p:extLst>
      <p:ext uri="{BB962C8B-B14F-4D97-AF65-F5344CB8AC3E}">
        <p14:creationId xmlns:p14="http://schemas.microsoft.com/office/powerpoint/2010/main" val="245537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События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События - это процедуры, которые могут иметь различное количество параметров и представляют  реакцию объекта на различные действия пользователя; процедуры вызываются автоматически при действии пользователя над объектом.</a:t>
            </a:r>
          </a:p>
          <a:p>
            <a:pPr marL="0" indent="0">
              <a:buNone/>
            </a:pPr>
            <a:r>
              <a:rPr lang="ru-RU" dirty="0"/>
              <a:t>Объявление события производится в специальной процедуре, которая генерируется автоматически. Синтаксис события следующий: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numeOb_numeEven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Bloc_instructiuni</a:t>
            </a:r>
            <a:endParaRPr lang="en-US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 Sub</a:t>
            </a:r>
            <a:endParaRPr lang="ru-RU" alt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dirty="0"/>
              <a:t>Из предыдущего примера замечаем что событие </a:t>
            </a:r>
            <a:r>
              <a:rPr lang="en-US" altLang="ru-RU" b="1" i="1" dirty="0"/>
              <a:t>Click()</a:t>
            </a:r>
            <a:r>
              <a:rPr lang="ru-RU" altLang="ru-RU" b="1" i="1" dirty="0"/>
              <a:t>  </a:t>
            </a:r>
            <a:r>
              <a:rPr lang="ru-RU" altLang="ru-RU" dirty="0"/>
              <a:t>применили к кнопкам команды </a:t>
            </a:r>
            <a:r>
              <a:rPr lang="pt-BR" altLang="ru-RU" b="1" i="1" dirty="0"/>
              <a:t>Btn1</a:t>
            </a:r>
            <a:r>
              <a:rPr lang="pt-BR" altLang="ru-RU" dirty="0"/>
              <a:t> </a:t>
            </a:r>
            <a:r>
              <a:rPr lang="ru-RU" altLang="ru-RU" dirty="0"/>
              <a:t>и</a:t>
            </a:r>
            <a:r>
              <a:rPr lang="pt-BR" altLang="ru-RU" dirty="0"/>
              <a:t> </a:t>
            </a:r>
            <a:r>
              <a:rPr lang="pt-BR" altLang="ru-RU" b="1" i="1" dirty="0"/>
              <a:t>Btn2</a:t>
            </a:r>
            <a:r>
              <a:rPr lang="ru-RU" altLang="ru-RU" dirty="0"/>
              <a:t>.</a:t>
            </a:r>
            <a:endParaRPr lang="en-US" alt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6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8863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Sub </a:t>
            </a:r>
            <a:r>
              <a:rPr lang="en-US" alt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Worksheet_Activate</a:t>
            </a: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MsgBox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Foaia3"</a:t>
            </a:r>
          </a:p>
          <a:p>
            <a:pPr marL="0" indent="0">
              <a:buFontTx/>
              <a:buNone/>
              <a:defRPr/>
            </a:pPr>
            <a:r>
              <a:rPr lang="en-US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End Sub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475"/>
            <a:ext cx="892899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3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Основные события объекта </a:t>
            </a:r>
            <a:r>
              <a:rPr lang="en-US" sz="4000" b="1" dirty="0">
                <a:solidFill>
                  <a:srgbClr val="002060"/>
                </a:solidFill>
              </a:rPr>
              <a:t>VBA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908720"/>
            <a:ext cx="8712968" cy="5760640"/>
          </a:xfrm>
          <a:noFill/>
        </p:spPr>
      </p:pic>
    </p:spTree>
    <p:extLst>
      <p:ext uri="{BB962C8B-B14F-4D97-AF65-F5344CB8AC3E}">
        <p14:creationId xmlns:p14="http://schemas.microsoft.com/office/powerpoint/2010/main" val="350690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Ассоциация событий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Ассоциация событий с объектами и соответствующим кодом осуществляется посредством  выбора соответствующего события из окна для просмотра кода или посредством выполнения соответствующего события над запрашиваемым объектом (например, щелчок мышью).</a:t>
            </a:r>
          </a:p>
          <a:p>
            <a:pPr marL="0" indent="0">
              <a:buNone/>
            </a:pPr>
            <a:r>
              <a:rPr lang="ru-RU" dirty="0"/>
              <a:t>VBA автоматически выдаст название процедуры обработки события и напишет последнюю строку процедуры  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Пользователю остается задача написания фактических строк, необходимых для обработки соответствующего  события. </a:t>
            </a:r>
            <a:endParaRPr lang="ro-RO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47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Процедуры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Существует 3 типа процедур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получать и передавать информацию посредством общедоступных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Public)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переменных или /и параметров; имя процедуры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принимает значения.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от процедуры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тем, что  возвращает значение.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altLang="ru-RU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 определению свойств объекта, процедуры свойств. В</a:t>
            </a:r>
            <a:r>
              <a:rPr lang="ru-RU" dirty="0"/>
              <a:t>ыясняет или устанавливает значение свойства пользовательского объекта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также появляться вне процедур, на уровне модуля.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Объявление процедуры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Для объявления процедуры в VBA используется ключевое слово </a:t>
            </a:r>
            <a:r>
              <a:rPr lang="ru-RU" b="1" i="1" dirty="0" err="1"/>
              <a:t>Sub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Private|Public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r>
              <a:rPr lang="ru-RU" dirty="0"/>
              <a:t> </a:t>
            </a:r>
            <a:r>
              <a:rPr lang="ru-RU" i="1" dirty="0"/>
              <a:t>&lt;</a:t>
            </a:r>
            <a:r>
              <a:rPr lang="ru-RU" i="1" dirty="0" err="1"/>
              <a:t>имяПроцедуры</a:t>
            </a:r>
            <a:r>
              <a:rPr lang="ru-RU" i="1" dirty="0"/>
              <a:t>&gt; [(&lt;</a:t>
            </a:r>
            <a:r>
              <a:rPr lang="ru-RU" i="1" dirty="0" err="1"/>
              <a:t>списокПараметров</a:t>
            </a:r>
            <a:r>
              <a:rPr lang="ru-RU" i="1" dirty="0"/>
              <a:t>&gt;)] &lt;операторы</a:t>
            </a:r>
            <a:r>
              <a:rPr lang="ru-RU" dirty="0"/>
              <a:t>&gt;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End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Sub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где:</a:t>
            </a:r>
          </a:p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определяет видимость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/>
              <a:t>&lt;</a:t>
            </a:r>
            <a:r>
              <a:rPr lang="ru-RU" i="1" dirty="0" err="1"/>
              <a:t>имяПроцедуры</a:t>
            </a:r>
            <a:r>
              <a:rPr lang="ru-RU" dirty="0"/>
              <a:t>&gt; – любой допустимый идентификатор VBA;</a:t>
            </a:r>
          </a:p>
          <a:p>
            <a:r>
              <a:rPr lang="ru-RU" dirty="0"/>
              <a:t>&lt;</a:t>
            </a:r>
            <a:r>
              <a:rPr lang="ru-RU" i="1" dirty="0" err="1"/>
              <a:t>списокПараметров</a:t>
            </a:r>
            <a:r>
              <a:rPr lang="ru-RU" dirty="0"/>
              <a:t>&gt; – список формальных параметров процедуры, если он пуст, то такая процедура является макросом;</a:t>
            </a:r>
          </a:p>
          <a:p>
            <a:r>
              <a:rPr lang="ru-RU" dirty="0"/>
              <a:t>&lt;</a:t>
            </a:r>
            <a:r>
              <a:rPr lang="ru-RU" i="1" dirty="0"/>
              <a:t>операторы&gt;</a:t>
            </a:r>
            <a:r>
              <a:rPr lang="ru-RU" dirty="0"/>
              <a:t> - любая последовательность операторов VBA.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 объявления процедуры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4104456"/>
          </a:xfrm>
        </p:spPr>
      </p:pic>
    </p:spTree>
    <p:extLst>
      <p:ext uri="{BB962C8B-B14F-4D97-AF65-F5344CB8AC3E}">
        <p14:creationId xmlns:p14="http://schemas.microsoft.com/office/powerpoint/2010/main" val="1166279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1542</Words>
  <Application>Microsoft Office PowerPoint</Application>
  <PresentationFormat>On-screen Show (4:3)</PresentationFormat>
  <Paragraphs>165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 2</vt:lpstr>
      <vt:lpstr>Тема Office</vt:lpstr>
      <vt:lpstr>Лекция 4</vt:lpstr>
      <vt:lpstr>Методы</vt:lpstr>
      <vt:lpstr>События</vt:lpstr>
      <vt:lpstr>Пример</vt:lpstr>
      <vt:lpstr>Основные события объекта VBA</vt:lpstr>
      <vt:lpstr>Ассоциация событий</vt:lpstr>
      <vt:lpstr>Процедуры</vt:lpstr>
      <vt:lpstr>Объявление процедуры Sub</vt:lpstr>
      <vt:lpstr>Пример объявления процедуры</vt:lpstr>
      <vt:lpstr>Объявление процедуры Function </vt:lpstr>
      <vt:lpstr>Пример объявления функции</vt:lpstr>
      <vt:lpstr>Кодирование в VBA</vt:lpstr>
      <vt:lpstr>Пример Имеются данные в 3-х столбцах и 13 строк (C6: F18). Данные должны храниться в заданном диапазоне для использования в других приложениях. К сожалению, существуют ошибки в процессе ввода данных, таким образом что некоторые строки смещены направо на столбец .</vt:lpstr>
      <vt:lpstr> запишем макрос (Excel -&gt;View-&gt; Macros…) </vt:lpstr>
      <vt:lpstr>PowerPoint Presentation</vt:lpstr>
      <vt:lpstr>Подпрограммы</vt:lpstr>
      <vt:lpstr>Выполнение подпрограмм</vt:lpstr>
      <vt:lpstr>Подпрограммы с входными параметрами</vt:lpstr>
      <vt:lpstr>Сдвиг любого столбца</vt:lpstr>
      <vt:lpstr>Объявление переменных</vt:lpstr>
      <vt:lpstr>Многократное повторение</vt:lpstr>
      <vt:lpstr>Многократное повторение</vt:lpstr>
      <vt:lpstr>Многократное повторение</vt:lpstr>
      <vt:lpstr>Проверка, если первый столбец пуст</vt:lpstr>
      <vt:lpstr>Функция для проверки первого столбца</vt:lpstr>
      <vt:lpstr>PowerPoint Presentation</vt:lpstr>
      <vt:lpstr>Функция для проверки первого столбца</vt:lpstr>
      <vt:lpstr>Функция для проверки первого столбца</vt:lpstr>
      <vt:lpstr>Использование Check Function в  Main Sub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Abracadabra</dc:creator>
  <cp:lastModifiedBy>Galina Marusic</cp:lastModifiedBy>
  <cp:revision>85</cp:revision>
  <dcterms:created xsi:type="dcterms:W3CDTF">2020-02-08T14:26:11Z</dcterms:created>
  <dcterms:modified xsi:type="dcterms:W3CDTF">2021-02-16T20:21:32Z</dcterms:modified>
</cp:coreProperties>
</file>