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3" r:id="rId2"/>
    <p:sldId id="337" r:id="rId3"/>
    <p:sldId id="628" r:id="rId4"/>
    <p:sldId id="629" r:id="rId5"/>
    <p:sldId id="567" r:id="rId6"/>
    <p:sldId id="568" r:id="rId7"/>
    <p:sldId id="569" r:id="rId8"/>
    <p:sldId id="410" r:id="rId9"/>
    <p:sldId id="571" r:id="rId10"/>
    <p:sldId id="349" r:id="rId11"/>
    <p:sldId id="395" r:id="rId12"/>
    <p:sldId id="396" r:id="rId13"/>
    <p:sldId id="400" r:id="rId14"/>
    <p:sldId id="398" r:id="rId15"/>
    <p:sldId id="391" r:id="rId16"/>
    <p:sldId id="390" r:id="rId17"/>
    <p:sldId id="572" r:id="rId18"/>
    <p:sldId id="342" r:id="rId19"/>
    <p:sldId id="402" r:id="rId20"/>
    <p:sldId id="406" r:id="rId21"/>
    <p:sldId id="407" r:id="rId22"/>
    <p:sldId id="360" r:id="rId23"/>
    <p:sldId id="361" r:id="rId24"/>
    <p:sldId id="632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185C28"/>
    <a:srgbClr val="800000"/>
    <a:srgbClr val="003E6C"/>
    <a:srgbClr val="FFFFCC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23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>
        <p:scale>
          <a:sx n="100" d="100"/>
          <a:sy n="100" d="100"/>
        </p:scale>
        <p:origin x="-864" y="24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C8D611-AC5B-4778-8527-B7B5A21E353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173401-E21E-4AB3-9E1B-20F1854A3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3AB386-C916-4776-AD56-2E7554EF05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0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8DB322-C2AB-4936-A2D1-836443316C82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76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89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7F3644-419E-4119-A333-A058AE01CA40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2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94D9-AF84-4603-98B0-6DE1416F27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8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4617-3D78-47CE-B449-F843FF8B6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6459-5E76-44DD-AA0A-6F6CE40962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22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7A39-E2D2-414C-9634-0D47CA86FE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877A-212C-4D4E-A2E2-2452EDD96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3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941C-4987-43CA-BED7-8CE94947F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09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A01B-B8A2-484F-83C5-7108F8DE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2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D529-5837-4C79-98D9-67CA876C0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4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CFDA-CEF9-4864-A4C8-7AFEC3CB2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1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5CBF-55E3-484B-B0B8-3893A5CBD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75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BDB7-CD8F-4BAB-8A9E-FEDDFE252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0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CE5EE4-B337-4FA9-B1E3-BA22AC0D1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QOkPkkeOe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/>
          <a:lstStyle/>
          <a:p>
            <a:pPr algn="l" eaLnBrk="1" hangingPunct="1">
              <a:defRPr/>
            </a:pPr>
            <a:br>
              <a:rPr lang="en-US" altLang="ru-RU" b="1" i="1" dirty="0">
                <a:solidFill>
                  <a:srgbClr val="FF0000"/>
                </a:solidFill>
              </a:rPr>
            </a:br>
            <a:br>
              <a:rPr lang="en-US" altLang="ru-RU" b="1" i="1" dirty="0">
                <a:solidFill>
                  <a:srgbClr val="FF0000"/>
                </a:solidFill>
              </a:rPr>
            </a:br>
            <a:r>
              <a:rPr lang="en-US" altLang="ru-RU" b="1" i="1" dirty="0">
                <a:solidFill>
                  <a:srgbClr val="FF0000"/>
                </a:solidFill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Prelegerea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Bazele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programarii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VBA</a:t>
            </a: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Descrierea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obiectului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2.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Principale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proprietati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obiect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3. 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8420E-B63A-478B-B65E-DBCFB908E90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obiectului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endParaRPr lang="fr-FR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fr-FR" alt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valori implicite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faza de proiectare</a:t>
            </a:r>
            <a:r>
              <a:rPr lang="fr-FR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odificarea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se poate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 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caset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Properties.</a:t>
            </a: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faza de execu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fr-FR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odificarea  valorilor se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 face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fr-FR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  <a:defRPr/>
            </a:pPr>
            <a:endParaRPr lang="ru-RU" altLang="ru-RU" dirty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5433C-8BFD-4115-9180-8313C8D5329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 proprietăţi ale unui obiect VBA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EB41D5-382C-495B-98E1-EC3A608BD40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06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805487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 proprietăţi ale unui obiect  VBA, </a:t>
            </a:r>
            <a:b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continuare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6E3A4-CD4D-4565-8AAA-60F6CA1BC0A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16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1656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 proprietăţi ale unui obiect VBA,</a:t>
            </a:r>
            <a:b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continuare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7AF88-D117-4FEC-A64F-A04B773D1FE8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27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ţi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5235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endParaRPr lang="it-IT" altLang="ru-RU" b="1" i="1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it-IT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orice obiect este obligatorie indicare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FontTx/>
              <a:buNone/>
              <a:defRPr/>
            </a:pP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ţilor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it-IT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 utilizat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scrierea codului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 dat obiectului pentru a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putea 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v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zut de utilizator)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8A5A4-0993-4FB0-BAF0-4C3FAC9E71A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ăţile unui obiect  forma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37FAE-ACD1-42C9-A0D4-3432162C262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Proprietăţi la etapa de proiectare unui </a:t>
            </a:r>
            <a:b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buton de comandă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E8010-5FD7-4FC0-9E7E-3DDCB58D3EFF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57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9144000" cy="54292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  <a:solidFill>
            <a:srgbClr val="CCFFFF"/>
          </a:solidFill>
        </p:spPr>
        <p:txBody>
          <a:bodyPr/>
          <a:lstStyle/>
          <a:p>
            <a:r>
              <a:rPr lang="en-US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</a:t>
            </a:r>
            <a:r>
              <a:rPr lang="ro-RO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cod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B49CE7-0A0F-417A-85A3-168657972B8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712"/>
            <a:ext cx="9144000" cy="5691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  <a:solidFill>
            <a:schemeClr val="accent5"/>
          </a:solidFill>
        </p:spPr>
        <p:txBody>
          <a:bodyPr/>
          <a:lstStyle/>
          <a:p>
            <a:pPr marL="0" indent="0">
              <a:buFont typeface="Arial" pitchFamily="34" charset="0"/>
              <a:buChar char="•"/>
              <a:defRPr/>
            </a:pPr>
            <a:endParaRPr lang="ro-RO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schimbarea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culorii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fontului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celulei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(1,"a")</a:t>
            </a:r>
            <a:endParaRPr lang="en-US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WorkSheets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(”F1”).Cells(1,"a").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Font.Color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800" b="1" i="1" dirty="0" err="1">
                <a:solidFill>
                  <a:srgbClr val="185C28"/>
                </a:solidFill>
                <a:latin typeface="Times New Roman" pitchFamily="18" charset="0"/>
                <a:cs typeface="Times New Roman" pitchFamily="18" charset="0"/>
              </a:rPr>
              <a:t>vbGreen</a:t>
            </a:r>
            <a:endParaRPr lang="ro-RO" altLang="ru-RU" sz="2800" b="1" i="1" dirty="0">
              <a:solidFill>
                <a:srgbClr val="185C2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o-RO" altLang="ru-RU" sz="28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 afi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 primei foi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pentru ascunderea foii de lucru Sheet3, din mapa activa, folosim urm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toarele enun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uri :</a:t>
            </a:r>
            <a:r>
              <a:rPr lang="fr-FR" alt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 Afis_Asc ()</a:t>
            </a:r>
            <a:endParaRPr lang="ro-RO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ActiveWorkbook.Worksheets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(1).Visible = True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indent="-457200"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ActiveWorkbook.Worksheets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(“Sheet3”).Visible = False</a:t>
            </a:r>
          </a:p>
          <a:p>
            <a:pPr marL="457200" indent="-45720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 marL="0" indent="0">
              <a:buFontTx/>
              <a:buNone/>
              <a:defRPr/>
            </a:pPr>
            <a:endParaRPr lang="ru-RU" altLang="ru-RU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3402D5-53CC-413D-970C-D3194227434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906463" algn="l"/>
              </a:tabLst>
              <a:defRPr/>
            </a:pPr>
            <a:br>
              <a:rPr lang="ro-RO" altLang="ru-RU" sz="3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să manevrăm obiectele</a:t>
            </a:r>
            <a:br>
              <a:rPr lang="ro-RO" altLang="ru-RU" b="1" dirty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 lvl="1">
              <a:buFontTx/>
              <a:buChar char="•"/>
              <a:tabLst>
                <a:tab pos="906463" algn="l"/>
              </a:tabLst>
              <a:defRPr/>
            </a:pPr>
            <a:endParaRPr lang="ro-RO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•"/>
              <a:tabLst>
                <a:tab pos="906463" algn="l"/>
              </a:tabLst>
              <a:defRPr/>
            </a:pP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stabilim valoarea unei propriet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fr-FR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obiectului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ace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fel, s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modific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starea</a:t>
            </a: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tabLst>
                <a:tab pos="906463" algn="l"/>
              </a:tabLst>
              <a:defRPr/>
            </a:pPr>
            <a:endParaRPr lang="ro-RO" altLang="ru-RU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•"/>
              <a:tabLst>
                <a:tab pos="906463" algn="l"/>
              </a:tabLst>
              <a:defRPr/>
            </a:pP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citim valoarea curenta a unei proprieta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fr-FR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determin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starea</a:t>
            </a: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tabLst>
                <a:tab pos="906463" algn="l"/>
              </a:tabLst>
              <a:defRPr/>
            </a:pPr>
            <a:endParaRPr lang="ro-RO" altLang="ru-RU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•"/>
              <a:tabLst>
                <a:tab pos="906463" algn="l"/>
              </a:tabLst>
              <a:defRPr/>
            </a:pP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cerem ca un obiect 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efectueze una dintre ac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iunile (metodele ) 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care-l caracterizeaz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906463" algn="l"/>
              </a:tabLst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C998F-F1F5-423C-BA93-CA98C3A2EEE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ţie VBA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program (aplicaţie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VBA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reprezint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acţiuni (operaţii) care se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asupra unor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</a:t>
            </a: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(valori sau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obiecte).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endParaRPr lang="ro-RO" altLang="ru-RU" sz="2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fr-FR" alt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 entitate  din lumea real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avand limite precise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un sens  pr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 in contextul problemei studiate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punctul de vedere al programatorilor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obiect</a:t>
            </a:r>
            <a:r>
              <a:rPr lang="fr-FR" alt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mulţime de date plus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serie de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operaţii (metode) care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manipuleaz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endParaRPr lang="fr-FR" altLang="ru-RU" b="1" i="1" dirty="0">
              <a:solidFill>
                <a:srgbClr val="0070C0"/>
              </a:solidFill>
            </a:endParaRPr>
          </a:p>
          <a:p>
            <a:pPr>
              <a:tabLst>
                <a:tab pos="457200" algn="l"/>
              </a:tabLst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94DAD-6311-4DA7-9F2E-FDF1BDB0BAA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D45CE-CDB9-4C64-AFF7-982B0854762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9050"/>
            <a:ext cx="91440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Pentru ca s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prelu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valoarea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folosim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urmatoarea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sintax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graphicFrame>
        <p:nvGraphicFramePr>
          <p:cNvPr id="174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24795"/>
              </p:ext>
            </p:extLst>
          </p:nvPr>
        </p:nvGraphicFramePr>
        <p:xfrm>
          <a:off x="0" y="1214438"/>
          <a:ext cx="9144000" cy="5643563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2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variabila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obiect.proprietate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3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: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508000" algn="l"/>
                        </a:tabLst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variabil</a:t>
                      </a:r>
                      <a:r>
                        <a:rPr kumimoji="0" lang="ro-RO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variabila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care se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pastra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valoarea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08000" algn="l"/>
                        </a:tabLst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citit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din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proprietate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5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508000" algn="l"/>
                        </a:tabLst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obiect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referin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ţă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un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obiect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08000" algn="l"/>
                        </a:tabLst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(eventual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incluz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recipien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ţ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s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508000" algn="l"/>
                        </a:tabLst>
                      </a:pPr>
                      <a:r>
                        <a:rPr kumimoji="0" lang="fr-FR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proprietate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este numele unei propriet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ăţ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a obiectului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x.: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 prelu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numele unei foi de lucru, ca un 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 de caractere 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ş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 s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-l afi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 intr-o caset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pentru dialog predefinit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Folosim proprietatea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 func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MsgBox() :</a:t>
            </a:r>
            <a:endParaRPr lang="ru-RU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AfiseazaNume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endParaRPr lang="ru-RU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alt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NumeFoaie</a:t>
            </a:r>
            <a:r>
              <a:rPr lang="en-US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String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declarăm  o variabilă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NumeFoaie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ActiveSheet.Name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atribuim var. o valoare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MsgBox “Numele foii de lucru este “ &amp; </a:t>
            </a:r>
            <a:r>
              <a:rPr lang="fr-FR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NumeFoaie</a:t>
            </a:r>
            <a:endParaRPr lang="ru-RU" alt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  <a:endParaRPr lang="ru-RU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Valoarea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propriet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folosi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 î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expresii</a:t>
            </a:r>
            <a:endParaRPr lang="en-US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complexe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mod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asem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nator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folosirii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variabilelor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553EF-7C4F-4D91-B21C-74813FAB419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Obiectele sunt caracterizate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prin ac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iunile pe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 efectueze,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iuni numite metode.</a:t>
            </a:r>
            <a:b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Metodele sunt proceduri sau funcţii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 pot să aibă un număr diferit de parametri şi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reprezintă operaţiile care se pot efectua asupra unui obiect. Exemple de metode: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ștergerea,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copierea, activarea,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ru-RU" dirty="0">
                <a:solidFill>
                  <a:srgbClr val="C00000"/>
                </a:solidFill>
              </a:rPr>
              <a:t>	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 Sub Btn1_Click()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apasat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butonul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1"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Btn1.Enabled = False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Btn2.Enabled = True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End Sub</a:t>
            </a:r>
            <a:endParaRPr lang="en-US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o-RO" altLang="ru-RU" i="1" dirty="0">
              <a:solidFill>
                <a:srgbClr val="800000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06F710-1875-47A9-AFCF-4A981229B4A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  <a:solidFill>
            <a:schemeClr val="accent5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metoda apelat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 prime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 argumente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folosim sintaxa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biect.metoda</a:t>
            </a:r>
            <a:endParaRPr lang="ro-RO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folosim valoarea returnat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,este obligatorie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introducerea listei de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ntre paranteze :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variabila = obiect.metoda(lista_argum)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metoda prime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 o list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 valoarea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returnat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metod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 trebuie salvată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separ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numele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metodei de lista de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 cu spa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iu, iar argumentele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separatorul de lista :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biect.metoda lista_argumente</a:t>
            </a:r>
            <a:endParaRPr lang="ru-RU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94ED9-CB77-4C90-B16A-05C2B702C8D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33CC-8971-476F-B7E5-C0D2D68E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br>
              <a:rPr lang="ro-RO" sz="2800" dirty="0">
                <a:hlinkClick r:id="rId2"/>
              </a:rPr>
            </a:br>
            <a:r>
              <a:rPr lang="ro-RO" sz="2800" dirty="0">
                <a:hlinkClick r:id="rId2"/>
              </a:rPr>
              <a:t>https://www.youtube.com/watch?v=fQOkPkkeOe0</a:t>
            </a:r>
            <a:br>
              <a:rPr lang="ro-RO" dirty="0"/>
            </a:br>
            <a:endParaRPr lang="ro-RO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6EABFD-07F7-4654-AE0B-8B9FF020F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5025"/>
            <a:ext cx="6580611" cy="49968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6096E-68AB-48DD-98C6-6DEEC986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97A39-E2D2-414C-9634-0D47CA86FE58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180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60B44-B4BA-41CC-8FA5-8AAA5953719E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736"/>
            <a:ext cx="9144000" cy="5805264"/>
          </a:xfrm>
          <a:noFill/>
        </p:spPr>
      </p:pic>
    </p:spTree>
    <p:extLst>
      <p:ext uri="{BB962C8B-B14F-4D97-AF65-F5344CB8AC3E}">
        <p14:creationId xmlns:p14="http://schemas.microsoft.com/office/powerpoint/2010/main" val="409958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Atribuim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Caption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56A00-11B0-491C-8DF1-435BD4AC8A16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4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Adaugam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obiectele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Label, Frame, CommandButton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67E3B-9FC5-4FA9-B2F9-F913F4B0324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pic>
        <p:nvPicPr>
          <p:cNvPr id="645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44000" cy="578643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Schimbam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proprietatile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Label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E8382-0B6C-443E-8411-C262188286B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pic>
        <p:nvPicPr>
          <p:cNvPr id="655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1656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apela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obiectul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Forma din document 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32579F-6A49-4586-B432-FEC9794F39B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714500"/>
            <a:ext cx="3643312" cy="2071688"/>
          </a:xfrm>
          <a:noFill/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</p:pic>
      <p:sp>
        <p:nvSpPr>
          <p:cNvPr id="66565" name="Прямоугольник 5"/>
          <p:cNvSpPr>
            <a:spLocks noChangeArrowheads="1"/>
          </p:cNvSpPr>
          <p:nvPr/>
        </p:nvSpPr>
        <p:spPr bwMode="auto">
          <a:xfrm>
            <a:off x="395537" y="3214689"/>
            <a:ext cx="51125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for button is: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Sub </a:t>
            </a:r>
            <a:r>
              <a:rPr lang="en-US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cmdShow_Click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FrmDemo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Show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Sub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Descrierea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 obiect în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VBA 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reprezintă  o combinaţie din cod şi date care poate fi manipulată ca o entitate.</a:t>
            </a:r>
            <a:endParaRPr lang="en-US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Obiectele VBA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identificate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printr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 pot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caracteriza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ajutorul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elemente : </a:t>
            </a:r>
            <a:r>
              <a:rPr lang="ro-RO" alt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proprietăţi, </a:t>
            </a:r>
            <a:r>
              <a:rPr lang="ro-RO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 </a:t>
            </a:r>
            <a:r>
              <a:rPr lang="ro-RO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ro-RO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endParaRPr lang="ro-RO" alt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VBA d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nume implicite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obiectelor</a:t>
            </a:r>
            <a:r>
              <a:rPr lang="it-IT" alt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alt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it-IT" altLang="ru-RU" b="1" i="1" dirty="0">
              <a:solidFill>
                <a:srgbClr val="C00000"/>
              </a:solidFill>
              <a:latin typeface="Times New Roman,Bold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2BF0B-226A-4D61-B101-459466989D19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reprezint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atribute ale obiectelor,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escriu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aspectul, starea sau comportarea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acestora.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culoare, lățime, înălțime,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Exel p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semnificative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Name,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ReadOnly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Saved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PrecisionAsDisplayed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Worksheet:</a:t>
            </a: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Name, Next, Previous, Type,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0EED47-9F51-48F0-95A6-9E533EC0DD1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1022</Words>
  <Application>Microsoft Office PowerPoint</Application>
  <PresentationFormat>On-screen Show (4:3)</PresentationFormat>
  <Paragraphs>152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Times New Roman,Bold</vt:lpstr>
      <vt:lpstr>Wingdings</vt:lpstr>
      <vt:lpstr>Оформление по умолчанию</vt:lpstr>
      <vt:lpstr>   Prelegerea 3   Tema : Bazele programarii in VBA   1. Descrierea obiectului VBA   2. Principale proprietati a unui obiect   3.  Metode, evenimente    </vt:lpstr>
      <vt:lpstr>Aplicaţie VBA</vt:lpstr>
      <vt:lpstr>Crearea Unei Forme</vt:lpstr>
      <vt:lpstr>Atribuim un nume formei in Caption</vt:lpstr>
      <vt:lpstr>Adaugam obiectele Label, Frame, CommandButton</vt:lpstr>
      <vt:lpstr>Schimbam proprietatile Label</vt:lpstr>
      <vt:lpstr>Cum putem apela la obiectul creat Forma din document ?</vt:lpstr>
      <vt:lpstr>Descrierea  unui  obiect</vt:lpstr>
      <vt:lpstr>Proprietaţile</vt:lpstr>
      <vt:lpstr>Proprietaţile obiectului</vt:lpstr>
      <vt:lpstr>Principalele proprietăţi ale unui obiect VBA</vt:lpstr>
      <vt:lpstr>Principalele proprietăţi ale unui obiect  VBA,  continuare</vt:lpstr>
      <vt:lpstr>Principalele proprietăţi ale unui obiect VBA,  continuare</vt:lpstr>
      <vt:lpstr>Proprietaţi</vt:lpstr>
      <vt:lpstr>Proprietăţile unui obiect  forma</vt:lpstr>
      <vt:lpstr>Proprietăţi la etapa de proiectare unui  buton de comandă</vt:lpstr>
      <vt:lpstr>Proprietăți în cod</vt:lpstr>
      <vt:lpstr>Exemple</vt:lpstr>
      <vt:lpstr> VBA permite să manevrăm obiectele </vt:lpstr>
      <vt:lpstr>PowerPoint Presentation</vt:lpstr>
      <vt:lpstr>Ex.:sa preluăm numele unei foi de lucru, ca un şir de caractere  şi  să-l afişăm intr-o casetă pentru dialog predefinită</vt:lpstr>
      <vt:lpstr>Metode</vt:lpstr>
      <vt:lpstr>Metode</vt:lpstr>
      <vt:lpstr> https://www.youtube.com/watch?v=fQOkPkkeOe0 </vt:lpstr>
    </vt:vector>
  </TitlesOfParts>
  <Company>Home$Home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Galina Marusic</cp:lastModifiedBy>
  <cp:revision>471</cp:revision>
  <dcterms:created xsi:type="dcterms:W3CDTF">2011-02-05T22:19:23Z</dcterms:created>
  <dcterms:modified xsi:type="dcterms:W3CDTF">2021-02-10T06:29:31Z</dcterms:modified>
</cp:coreProperties>
</file>