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87" r:id="rId2"/>
    <p:sldId id="470" r:id="rId3"/>
    <p:sldId id="548" r:id="rId4"/>
    <p:sldId id="560" r:id="rId5"/>
    <p:sldId id="581" r:id="rId6"/>
    <p:sldId id="585" r:id="rId7"/>
    <p:sldId id="579" r:id="rId8"/>
    <p:sldId id="472" r:id="rId9"/>
    <p:sldId id="473" r:id="rId10"/>
    <p:sldId id="474" r:id="rId11"/>
    <p:sldId id="475" r:id="rId12"/>
    <p:sldId id="476" r:id="rId13"/>
    <p:sldId id="488" r:id="rId14"/>
    <p:sldId id="493" r:id="rId15"/>
    <p:sldId id="490" r:id="rId16"/>
    <p:sldId id="495" r:id="rId17"/>
    <p:sldId id="491" r:id="rId18"/>
    <p:sldId id="481" r:id="rId19"/>
    <p:sldId id="482" r:id="rId20"/>
    <p:sldId id="499" r:id="rId21"/>
    <p:sldId id="486" r:id="rId22"/>
    <p:sldId id="503" r:id="rId23"/>
    <p:sldId id="511" r:id="rId24"/>
    <p:sldId id="512" r:id="rId25"/>
    <p:sldId id="514" r:id="rId26"/>
    <p:sldId id="550" r:id="rId27"/>
    <p:sldId id="551" r:id="rId28"/>
    <p:sldId id="552" r:id="rId29"/>
    <p:sldId id="553" r:id="rId30"/>
    <p:sldId id="554" r:id="rId31"/>
    <p:sldId id="586" r:id="rId32"/>
    <p:sldId id="516" r:id="rId3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C28"/>
    <a:srgbClr val="CCFFFF"/>
    <a:srgbClr val="800000"/>
    <a:srgbClr val="003E6C"/>
    <a:srgbClr val="FFFFCC"/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23" autoAdjust="0"/>
  </p:normalViewPr>
  <p:slideViewPr>
    <p:cSldViewPr>
      <p:cViewPr varScale="1">
        <p:scale>
          <a:sx n="74" d="100"/>
          <a:sy n="74" d="100"/>
        </p:scale>
        <p:origin x="113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notesViewPr>
    <p:cSldViewPr>
      <p:cViewPr>
        <p:scale>
          <a:sx n="100" d="100"/>
          <a:sy n="100" d="100"/>
        </p:scale>
        <p:origin x="-864" y="24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BAE44-E03A-4E9A-8B0C-E463705A0368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D8976-FE87-4854-AD20-6E28C5302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7095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21172D-2A39-41EE-87D6-2437BA70E7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817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D38056-5D52-4D4C-A213-0F5C3CB92E8F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5606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F74AC9-AB63-4761-9903-78249C16C064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947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CDEED7-90DD-4637-B8D6-0AF43531B2B9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2151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A587E4-054E-45B0-BED2-5504254B9953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298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B47630-7CF9-451C-ABF5-CAA520A19859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949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A29CA9-A5EC-440E-AEE3-A6B2D0E3E1D4}" type="slidenum">
              <a:rPr lang="ru-RU" alt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6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4D7262-E5EC-4611-9920-190E1052B3B4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830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DA0555-D0FC-4B82-9808-40EC5D430009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94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53518F-CA5F-41A1-B2BF-75EEFB55B7A2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006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C6252E-A931-4C97-BAE1-D96F4131D892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83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424A05-B33C-40CA-BF5A-32D6DA765450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367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376B2B-E8DF-406D-AE83-724B086ABAD4}" type="slidenum">
              <a:rPr lang="ru-RU" altLang="ru-RU" smtClean="0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979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0BB2-3BCC-402A-BA03-D92C4A5B88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86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9CC3-17A4-47DF-AAF4-77005C8AAD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0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7901-0442-4460-B3E3-2EFD0639FA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46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438F-F76B-4CCB-90BE-BC37193E4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392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02CD-AE8D-4A1B-917E-2FEFC4AA6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41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7F42-3A26-449D-89C4-52F153A488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48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CFE1F-5542-4E90-867C-ACD76925AF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27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5A75-F761-4CA6-8516-C30B620680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40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AE2C-B93A-4CC0-8D75-A0A62ADC51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28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D181-85D1-4AFA-B155-5F00470DEA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258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CB0A-ECE9-432E-941B-40175011E4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59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17D983-E1FA-4839-8813-5171400280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F6D8-E8C2-4F78-B301-A87269B0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91" y="1988840"/>
            <a:ext cx="8229600" cy="1143000"/>
          </a:xfrm>
        </p:spPr>
        <p:txBody>
          <a:bodyPr/>
          <a:lstStyle/>
          <a:p>
            <a:r>
              <a:rPr lang="en-US" dirty="0" err="1"/>
              <a:t>Programarea</a:t>
            </a:r>
            <a:r>
              <a:rPr lang="en-US" dirty="0"/>
              <a:t> Procedural</a:t>
            </a:r>
            <a:r>
              <a:rPr lang="ro-RO" dirty="0"/>
              <a:t>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86C2-9426-4479-8566-F1449453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667" y="4653136"/>
            <a:ext cx="8856984" cy="1728193"/>
          </a:xfrm>
        </p:spPr>
        <p:txBody>
          <a:bodyPr/>
          <a:lstStyle/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Titularul cursului conf. univ. dr. Galina Marusic</a:t>
            </a:r>
          </a:p>
        </p:txBody>
      </p:sp>
    </p:spTree>
    <p:extLst>
      <p:ext uri="{BB962C8B-B14F-4D97-AF65-F5344CB8AC3E}">
        <p14:creationId xmlns:p14="http://schemas.microsoft.com/office/powerpoint/2010/main" val="180943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CCFFFF"/>
          </a:solidFill>
        </p:spPr>
        <p:txBody>
          <a:bodyPr/>
          <a:lstStyle/>
          <a:p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ntroducere</a:t>
            </a:r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curs</a:t>
            </a:r>
            <a:endParaRPr lang="ru-RU" altLang="ru-RU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informatic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înţelege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parte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informaţional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Definiţie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informatic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calculator integrat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furnizează informaţii pentru a sprijini activităţile la nivel operaţional şi activităţile de management într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organizaţie, utilizînd echipamentele harddware şi produse software, proceduri manuale, o bază de date şi modele matematice pentru analiză, planificare, control,şi luarea deciziilor.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D3FF97-8A5C-48AE-9500-4B39B193042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14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ntroducere</a:t>
            </a: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în curs</a:t>
            </a: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6B5D32-3605-4E44-990E-FB90FC620C0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pic>
        <p:nvPicPr>
          <p:cNvPr id="16388" name="Содержимое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73238"/>
            <a:ext cx="9144000" cy="5072062"/>
          </a:xfrm>
        </p:spPr>
      </p:pic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1025525"/>
            <a:ext cx="9144000" cy="954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 informatic, subsisteme , aplicaţii, programe</a:t>
            </a:r>
          </a:p>
          <a:p>
            <a:pPr algn="ctr">
              <a:defRPr/>
            </a:pPr>
            <a:endParaRPr lang="ro-RO" alt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rgbClr val="CCFFFF"/>
          </a:solidFill>
        </p:spPr>
        <p:txBody>
          <a:bodyPr/>
          <a:lstStyle/>
          <a:p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ntroducere</a:t>
            </a:r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curs</a:t>
            </a:r>
            <a:endParaRPr lang="ru-RU" alt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0B63D-4A02-42EE-A1DE-4C46E5E7484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pic>
        <p:nvPicPr>
          <p:cNvPr id="1843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38313"/>
            <a:ext cx="9144000" cy="5119687"/>
          </a:xfrm>
          <a:noFill/>
        </p:spPr>
      </p:pic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0" y="1214438"/>
            <a:ext cx="8929688" cy="5238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Tehnicile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paradigme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93675"/>
            <a:ext cx="9144000" cy="8366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Tehnici/limbaje de programare – aplicații</a:t>
            </a:r>
            <a:endParaRPr lang="ru-RU" altLang="ru-RU" sz="320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251950" cy="6215062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pot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 utilizate diferite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stiluri/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tehnologii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Limbajul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două stiluri de programare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procedural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orientata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dirijat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evenimente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cunoaște că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con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descrierea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datelor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ro-RO" altLang="ru-RU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algoritmului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prelucrare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acestor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date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atingerea</a:t>
            </a:r>
            <a:endParaRPr lang="ro-RO" altLang="ru-RU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numitor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 respect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cunoscuta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relați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e: </a:t>
            </a:r>
            <a:endParaRPr lang="ro-RO" altLang="ru-RU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Program = Date +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</a:t>
            </a:r>
            <a:endParaRPr lang="ru-RU" altLang="ru-RU" sz="2800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Tx/>
              <a:buNone/>
              <a:defRPr/>
            </a:pPr>
            <a:endParaRPr lang="en-US" alt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964678-0C25-4012-9A91-171E36B8B09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Programarea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procedural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lang="ru-RU" sz="3600" i="1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limbaje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Pascal, Basic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numite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roceduri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funcții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Filozofia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paradigmei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(PP)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"divide et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simplifică şi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facilitează dezvoltarea aplicaţiilor.</a:t>
            </a:r>
          </a:p>
          <a:p>
            <a:pPr>
              <a:buFontTx/>
              <a:buNone/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Claritatea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a"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plus,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bibliotecilor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reutilizabile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DB2C12-5188-40F8-B4D8-7F7DEBF704E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Programarea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procedural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lang="ru-RU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  <a:solidFill>
            <a:schemeClr val="accent5"/>
          </a:solidFill>
        </p:spPr>
        <p:txBody>
          <a:bodyPr/>
          <a:lstStyle/>
          <a:p>
            <a:pPr indent="0">
              <a:buFontTx/>
              <a:buNone/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limbajelor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bazeaz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iunea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rezolva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problem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numar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paşi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folosind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operaţii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executate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și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pornind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un set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alt set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iesiri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Tx/>
              <a:buNone/>
              <a:defRPr/>
            </a:pPr>
            <a:endParaRPr lang="ro-RO" altLang="ru-RU" sz="28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Tx/>
              <a:buNone/>
              <a:defRPr/>
            </a:pPr>
            <a:r>
              <a:rPr lang="ro-RO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program in această paradigmă poate fi privit ca o colecție de date si proceduri ce se apelează între ele  manipuland colecția de date. </a:t>
            </a:r>
          </a:p>
          <a:p>
            <a:pPr indent="0">
              <a:defRPr/>
            </a:pPr>
            <a:endParaRPr lang="ru-RU" altLang="ru-RU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15B367-D69E-43A1-B4B7-A771151AF3C2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rogramarea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orientat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obiecte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fr-FR" altLang="ru-RU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Obiectul</a:t>
            </a:r>
            <a:r>
              <a:rPr lang="fr-FR" altLang="ru-RU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o entitate  din lumea real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având limite precise 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un sens  pr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 in contextul problemei studiate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o-RO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punctul de vedere al programatorilor</a:t>
            </a:r>
          </a:p>
          <a:p>
            <a:pPr>
              <a:buFontTx/>
              <a:buNone/>
              <a:defRPr/>
            </a:pPr>
            <a:r>
              <a:rPr lang="fr-FR" altLang="ru-RU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altLang="ru-RU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obiect</a:t>
            </a:r>
            <a:r>
              <a:rPr lang="fr-FR" altLang="ru-RU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o mulţime de date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structuri de date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o serie de operaţii (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care manipuleaz</a:t>
            </a:r>
            <a:r>
              <a:rPr lang="ro-RO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datele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15DE2E-7B28-4B2E-93C2-E767C4E1318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rogramarea</a:t>
            </a:r>
            <a:r>
              <a:rPr lang="en-US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orientat</a:t>
            </a:r>
            <a:r>
              <a:rPr lang="ro-RO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obiecte</a:t>
            </a:r>
            <a:r>
              <a:rPr lang="en-US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  <a:solidFill>
            <a:schemeClr val="accent5"/>
          </a:solidFill>
        </p:spPr>
        <p:txBody>
          <a:bodyPr/>
          <a:lstStyle/>
          <a:p>
            <a:pPr indent="0" algn="just">
              <a:spcAft>
                <a:spcPts val="1000"/>
              </a:spcAft>
              <a:buFontTx/>
              <a:buNone/>
              <a:defRPr/>
            </a:pP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Este bazată pe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legatura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strans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ă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dintre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date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si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opera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ț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iile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efectuate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asupra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lor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şi 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se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extinde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o-RO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ş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asupra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structurilor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de date.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Fiecare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obiect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este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o 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structura</a:t>
            </a:r>
            <a:r>
              <a:rPr lang="en-US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 de date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asociat</a:t>
            </a:r>
            <a:r>
              <a:rPr lang="ro-RO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ă</a:t>
            </a:r>
            <a:r>
              <a:rPr lang="en-US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 cu o 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colec</a:t>
            </a:r>
            <a:r>
              <a:rPr lang="ro-RO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ţ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ie</a:t>
            </a:r>
            <a:r>
              <a:rPr lang="en-US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 de </a:t>
            </a:r>
            <a:r>
              <a:rPr lang="en-US" sz="28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metode</a:t>
            </a:r>
            <a:r>
              <a:rPr lang="en-US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func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ţ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ii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proceduri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prin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intermediul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c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ă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rora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se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manipuleaz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ă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ea typeface="Calibri"/>
                <a:cs typeface="Times New Roman" pitchFamily="18" charset="0"/>
              </a:rPr>
              <a:t>aceste</a:t>
            </a:r>
            <a:r>
              <a:rPr lang="en-US" sz="2800" i="1" dirty="0">
                <a:latin typeface="Times New Roman" pitchFamily="18" charset="0"/>
                <a:ea typeface="Calibri"/>
                <a:cs typeface="Times New Roman" pitchFamily="18" charset="0"/>
              </a:rPr>
              <a:t> date.</a:t>
            </a:r>
            <a:endParaRPr lang="ro-RO" sz="28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spcAft>
                <a:spcPts val="1000"/>
              </a:spcAft>
              <a:buFontTx/>
              <a:buNone/>
              <a:defRPr/>
            </a:pPr>
            <a:r>
              <a:rPr lang="ro-RO" sz="2800" b="1" i="1" dirty="0">
                <a:latin typeface="Times New Roman" pitchFamily="18" charset="0"/>
                <a:ea typeface="Calibri"/>
                <a:cs typeface="Times New Roman" pitchFamily="18" charset="0"/>
              </a:rPr>
              <a:t>Obiectele care au aceeasi structură si aceleași metode se grupează intr-o clasă. Clasa</a:t>
            </a:r>
            <a:r>
              <a:rPr lang="ro-RO" sz="2800" i="1" dirty="0">
                <a:latin typeface="Times New Roman" pitchFamily="18" charset="0"/>
                <a:ea typeface="Calibri"/>
                <a:cs typeface="Times New Roman" pitchFamily="18" charset="0"/>
              </a:rPr>
              <a:t> este, deci, o extindere a conceptului de tip de date, în care mulţimea de valori este o mulţime de obiecte, iar mulţimea operaţiilor este o mulţime de metode. </a:t>
            </a:r>
            <a:endParaRPr lang="en-US" sz="28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spcAft>
                <a:spcPts val="1000"/>
              </a:spcAft>
              <a:buFontTx/>
              <a:buNone/>
              <a:defRPr/>
            </a:pP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Programul  în POO este  un ansamblu de clase si obiecte care comunică între ele prin mesaje. 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70D39F-BC45-41A8-8EDD-A8587AF73FC5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6475"/>
          </a:xfrm>
          <a:solidFill>
            <a:srgbClr val="CCFFFF"/>
          </a:solidFill>
        </p:spPr>
        <p:txBody>
          <a:bodyPr/>
          <a:lstStyle/>
          <a:p>
            <a:r>
              <a:rPr lang="ro-RO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colec</a:t>
            </a:r>
            <a:r>
              <a:rPr lang="ro-RO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ţie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obiect, </a:t>
            </a:r>
            <a:r>
              <a:rPr lang="ro-RO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proprietăţi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metode</a:t>
            </a:r>
            <a:endParaRPr lang="ru-RU" alt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A0E134-0ECF-4DF4-97CF-E1DE7079912C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pic>
        <p:nvPicPr>
          <p:cNvPr id="5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107950" y="1006475"/>
            <a:ext cx="9144000" cy="5851525"/>
          </a:xfrm>
          <a:solidFill>
            <a:schemeClr val="accent5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CCFFFF"/>
          </a:solidFill>
        </p:spPr>
        <p:txBody>
          <a:bodyPr/>
          <a:lstStyle/>
          <a:p>
            <a:r>
              <a:rPr lang="ro-RO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rogramarea orientat</a:t>
            </a:r>
            <a:r>
              <a:rPr lang="ro-RO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 obiecte </a:t>
            </a:r>
            <a:endParaRPr lang="ru-RU" altLang="ru-RU" sz="3600" i="1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6988" y="803275"/>
            <a:ext cx="9144000" cy="6054725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Programarea orientată pe obiect şi dirijată de evenimente</a:t>
            </a: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(POO)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o paradigmă de programar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axată pe ideea</a:t>
            </a: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vi-VN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încapsulării,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adică grupării datelor şi codului care operează</a:t>
            </a: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asupra lor, într-o singură structură. 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alt concept important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asociat programării orientate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</a:p>
          <a:p>
            <a:pPr>
              <a:buFontTx/>
              <a:buNone/>
              <a:defRPr/>
            </a:pP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obiect este </a:t>
            </a:r>
            <a:r>
              <a:rPr lang="vi-VN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polimorfismul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 abstractizări ce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 o descriere conceptuală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simplă a soluţiei.</a:t>
            </a: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dirty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A07FDC-159E-4567-A3A7-6006B7EDD845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Programarea</a:t>
            </a: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Procedural</a:t>
            </a:r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ru-RU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2286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Scopul principal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curs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Studiu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limbajului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programare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ro-RO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Baisic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Aplication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(VBA)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scopul dezvoltării aplicaţiilor,    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subsistemelor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 sistemelor informatice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o-RO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3522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fr-FR" alt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fr-FR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Scopul utilizarii  limbajului de programare  VBA </a:t>
            </a:r>
            <a:br>
              <a:rPr lang="fr-FR" alt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scrie </a:t>
            </a:r>
            <a:r>
              <a:rPr lang="fr-FR" alt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ne permit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control</a:t>
            </a: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comportarea</a:t>
            </a:r>
            <a:endParaRPr lang="ro-RO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biectelor Microsoft Office</a:t>
            </a:r>
            <a:endParaRPr lang="ru-RU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realiz</a:t>
            </a: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 aplicaţii complexe in</a:t>
            </a:r>
            <a:endParaRPr lang="ro-RO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diverse domenii de activitate.</a:t>
            </a:r>
          </a:p>
          <a:p>
            <a:pPr>
              <a:buFontTx/>
              <a:buNone/>
              <a:defRPr/>
            </a:pPr>
            <a:endParaRPr lang="fr-FR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program (aplicaţie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reprezint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secven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ţă</a:t>
            </a:r>
            <a:endParaRPr lang="fr-FR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acţiuni (operaţii) care se execut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asupra unor</a:t>
            </a:r>
            <a:endParaRPr lang="ro-RO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ţi (valori sau obiecte).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61DAC8-0FCE-4071-AD83-AF11147B4C9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VBA permite </a:t>
            </a:r>
            <a:endParaRPr lang="en-US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929312"/>
          </a:xfrm>
          <a:solidFill>
            <a:schemeClr val="accent5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Scrierea macro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automatizarea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realizarea mai rapidă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operaţii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le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des. </a:t>
            </a:r>
            <a:b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Elabora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 utilizatorului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pentru asigurarea unei funcţialităţi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înalte şi complicat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aplicaţiei</a:t>
            </a:r>
            <a:b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Crearea interfeţei comode prin utilizarea  Meniului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 barelor de instrumente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ţiunea cu alte diferite Windows Programe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(like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Efectuarea operaţiilor de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fişiere externe</a:t>
            </a:r>
            <a:b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Efectuarea operaţiilor asupra bazelor de date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ru-RU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Primii paşi în VBA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macro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endParaRPr lang="en-US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1000125"/>
            <a:ext cx="9251950" cy="22764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o-RO" altLang="ru-RU" sz="2800" i="1" dirty="0">
                <a:latin typeface="Times New Roman" panose="02020603050405020304" pitchFamily="18" charset="0"/>
              </a:rPr>
              <a:t>Înregistrarea macro</a:t>
            </a:r>
            <a:r>
              <a:rPr lang="en-US" altLang="ru-RU" sz="2800" i="1" dirty="0">
                <a:latin typeface="Times New Roman" panose="02020603050405020304" pitchFamily="18" charset="0"/>
              </a:rPr>
              <a:t>-</a:t>
            </a:r>
            <a:r>
              <a:rPr lang="ro-RO" altLang="ru-RU" sz="2800" i="1" dirty="0">
                <a:latin typeface="Times New Roman" panose="02020603050405020304" pitchFamily="18" charset="0"/>
              </a:rPr>
              <a:t>urilor este similară unei </a:t>
            </a:r>
            <a:r>
              <a:rPr lang="en-US" altLang="ru-RU" sz="2800" i="1" dirty="0">
                <a:latin typeface="Times New Roman" panose="02020603050405020304" pitchFamily="18" charset="0"/>
              </a:rPr>
              <a:t>audio/video</a:t>
            </a:r>
            <a:endParaRPr lang="ro-RO" altLang="ru-RU" sz="28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o-RO" altLang="ru-RU" sz="2800" i="1" dirty="0">
                <a:latin typeface="Times New Roman" panose="02020603050405020304" pitchFamily="18" charset="0"/>
              </a:rPr>
              <a:t>înregistrări. Înregistraţi toate acţiunile dorite  şi apoi obţineţi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o-RO" altLang="ru-RU" sz="2800" i="1" dirty="0">
                <a:latin typeface="Times New Roman" panose="02020603050405020304" pitchFamily="18" charset="0"/>
              </a:rPr>
              <a:t>ca rezultat un cod VBA, care descrie aceste acţiuni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ru-RU" sz="2800" i="1" dirty="0">
              <a:latin typeface="Times New Roman" panose="02020603050405020304" pitchFamily="18" charset="0"/>
            </a:endParaRPr>
          </a:p>
        </p:txBody>
      </p:sp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3" r="41309" b="64844"/>
          <a:stretch>
            <a:fillRect/>
          </a:stretch>
        </p:blipFill>
        <p:spPr bwMode="auto">
          <a:xfrm>
            <a:off x="57150" y="2586038"/>
            <a:ext cx="50196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17839" r="39453" b="53384"/>
          <a:stretch>
            <a:fillRect/>
          </a:stretch>
        </p:blipFill>
        <p:spPr bwMode="auto">
          <a:xfrm>
            <a:off x="5465763" y="2924175"/>
            <a:ext cx="3335337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5334000" y="54864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o-RO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Dacă macro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ul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este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de</a:t>
            </a:r>
            <a:r>
              <a:rPr lang="ro-RO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activat</a:t>
            </a:r>
            <a:r>
              <a:rPr lang="ro-RO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schimbaţi la lansarea Excel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o-RO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nivelul de securitate la nivelul mediu 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 flipH="1" flipV="1">
            <a:off x="3886200" y="5715000"/>
            <a:ext cx="1295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animBg="1"/>
      <p:bldP spid="134153" grpId="0"/>
      <p:bldP spid="1341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800">
              <a:latin typeface="Bookman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10003" y="1340768"/>
            <a:ext cx="9144000" cy="4356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469900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2"/>
              </a:buClr>
              <a:defRPr/>
            </a:pPr>
            <a:endParaRPr lang="ro-RO" altLang="ru-RU" sz="3000" i="1" dirty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ru-RU" sz="3000" i="1" dirty="0">
                <a:latin typeface="Times New Roman" panose="02020603050405020304" pitchFamily="18" charset="0"/>
              </a:rPr>
              <a:t>Macro-</a:t>
            </a:r>
            <a:r>
              <a:rPr lang="en-US" altLang="ru-RU" sz="3000" i="1" dirty="0" err="1">
                <a:latin typeface="Times New Roman" panose="02020603050405020304" pitchFamily="18" charset="0"/>
              </a:rPr>
              <a:t>ul</a:t>
            </a:r>
            <a:r>
              <a:rPr lang="ro-RO" altLang="ru-RU" sz="3000" i="1" dirty="0">
                <a:latin typeface="Times New Roman" panose="02020603050405020304" pitchFamily="18" charset="0"/>
              </a:rPr>
              <a:t> se alocă</a:t>
            </a:r>
            <a:r>
              <a:rPr lang="en-US" altLang="ru-RU" sz="3000" i="1" dirty="0">
                <a:latin typeface="Times New Roman" panose="02020603050405020304" pitchFamily="18" charset="0"/>
              </a:rPr>
              <a:t> </a:t>
            </a:r>
            <a:r>
              <a:rPr lang="en-US" altLang="ru-RU" sz="3000" i="1" dirty="0" err="1">
                <a:latin typeface="Times New Roman" panose="02020603050405020304" pitchFamily="18" charset="0"/>
              </a:rPr>
              <a:t>unui</a:t>
            </a:r>
            <a:r>
              <a:rPr lang="ro-RO" altLang="ru-RU" sz="3000" i="1" dirty="0">
                <a:latin typeface="Times New Roman" panose="02020603050405020304" pitchFamily="18" charset="0"/>
              </a:rPr>
              <a:t> </a:t>
            </a:r>
            <a:r>
              <a:rPr lang="en-US" altLang="ru-RU" sz="3000" i="1" dirty="0" err="1">
                <a:latin typeface="Times New Roman" panose="02020603050405020304" pitchFamily="18" charset="0"/>
              </a:rPr>
              <a:t>eveniment</a:t>
            </a:r>
            <a:r>
              <a:rPr lang="en-US" altLang="ru-RU" i="1" dirty="0">
                <a:latin typeface="Times New Roman" panose="02020603050405020304" pitchFamily="18" charset="0"/>
              </a:rPr>
              <a:t> </a:t>
            </a:r>
            <a:endParaRPr lang="ro-RO" altLang="ru-RU" i="1" dirty="0">
              <a:latin typeface="Times New Roman" panose="02020603050405020304" pitchFamily="18" charset="0"/>
            </a:endParaRPr>
          </a:p>
          <a:p>
            <a:pPr marL="0" indent="0" eaLnBrk="1" hangingPunct="1">
              <a:buClr>
                <a:schemeClr val="accent2"/>
              </a:buClr>
              <a:buFontTx/>
              <a:buNone/>
              <a:defRPr/>
            </a:pPr>
            <a:r>
              <a:rPr lang="ro-RO" altLang="ru-RU" i="1" dirty="0">
                <a:latin typeface="Times New Roman" panose="02020603050405020304" pitchFamily="18" charset="0"/>
              </a:rPr>
              <a:t>     </a:t>
            </a:r>
            <a:r>
              <a:rPr lang="en-US" altLang="ru-RU" i="1" dirty="0">
                <a:latin typeface="Times New Roman" panose="02020603050405020304" pitchFamily="18" charset="0"/>
              </a:rPr>
              <a:t>(Button Click Event);</a:t>
            </a:r>
            <a:endParaRPr lang="ro-RO" altLang="ru-RU" i="1" dirty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accent2"/>
              </a:buClr>
              <a:defRPr/>
            </a:pPr>
            <a:r>
              <a:rPr lang="ro-RO" altLang="ru-RU" i="1" dirty="0">
                <a:latin typeface="Times New Roman" panose="02020603050405020304" pitchFamily="18" charset="0"/>
              </a:rPr>
              <a:t>Butonului </a:t>
            </a:r>
            <a:r>
              <a:rPr lang="en-US" altLang="ru-RU" i="1" dirty="0">
                <a:latin typeface="Times New Roman" panose="02020603050405020304" pitchFamily="18" charset="0"/>
              </a:rPr>
              <a:t>se </a:t>
            </a:r>
            <a:r>
              <a:rPr lang="ro-RO" altLang="ru-RU" i="1" dirty="0">
                <a:latin typeface="Times New Roman" panose="02020603050405020304" pitchFamily="18" charset="0"/>
              </a:rPr>
              <a:t> atribui</a:t>
            </a:r>
            <a:r>
              <a:rPr lang="en-US" altLang="ru-RU" i="1" dirty="0">
                <a:latin typeface="Times New Roman" panose="02020603050405020304" pitchFamily="18" charset="0"/>
              </a:rPr>
              <a:t>e</a:t>
            </a:r>
            <a:r>
              <a:rPr lang="ro-RO" altLang="ru-RU" i="1" dirty="0">
                <a:latin typeface="Times New Roman" panose="02020603050405020304" pitchFamily="18" charset="0"/>
              </a:rPr>
              <a:t> un nume</a:t>
            </a:r>
            <a:r>
              <a:rPr lang="en-US" altLang="ru-RU" i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ru-RU" i="1" dirty="0" err="1">
                <a:latin typeface="Times New Roman" panose="02020603050405020304" pitchFamily="18" charset="0"/>
              </a:rPr>
              <a:t>Efectu</a:t>
            </a:r>
            <a:r>
              <a:rPr lang="ro-RO" altLang="ru-RU" i="1" dirty="0">
                <a:latin typeface="Times New Roman" panose="02020603050405020304" pitchFamily="18" charset="0"/>
              </a:rPr>
              <a:t>î</a:t>
            </a:r>
            <a:r>
              <a:rPr lang="en-US" altLang="ru-RU" i="1" dirty="0" err="1">
                <a:latin typeface="Times New Roman" panose="02020603050405020304" pitchFamily="18" charset="0"/>
              </a:rPr>
              <a:t>nd</a:t>
            </a:r>
            <a:r>
              <a:rPr lang="en-US" altLang="ru-RU" i="1" dirty="0">
                <a:latin typeface="Times New Roman" panose="02020603050405020304" pitchFamily="18" charset="0"/>
              </a:rPr>
              <a:t> un Click</a:t>
            </a:r>
            <a:r>
              <a:rPr lang="ro-RO" altLang="ru-RU" i="1" dirty="0">
                <a:latin typeface="Times New Roman" panose="02020603050405020304" pitchFamily="18" charset="0"/>
              </a:rPr>
              <a:t> pe buton </a:t>
            </a:r>
            <a:r>
              <a:rPr lang="en-US" altLang="ru-RU" i="1" dirty="0">
                <a:latin typeface="Times New Roman" panose="02020603050405020304" pitchFamily="18" charset="0"/>
              </a:rPr>
              <a:t>– </a:t>
            </a:r>
            <a:r>
              <a:rPr lang="en-US" altLang="ru-RU" i="1" dirty="0" err="1">
                <a:latin typeface="Times New Roman" panose="02020603050405020304" pitchFamily="18" charset="0"/>
              </a:rPr>
              <a:t>lans</a:t>
            </a:r>
            <a:r>
              <a:rPr lang="ro-RO" altLang="ru-RU" i="1" dirty="0">
                <a:latin typeface="Times New Roman" panose="02020603050405020304" pitchFamily="18" charset="0"/>
              </a:rPr>
              <a:t>ă</a:t>
            </a:r>
            <a:r>
              <a:rPr lang="en-US" altLang="ru-RU" i="1" dirty="0">
                <a:latin typeface="Times New Roman" panose="02020603050405020304" pitchFamily="18" charset="0"/>
              </a:rPr>
              <a:t>m macro</a:t>
            </a:r>
            <a:r>
              <a:rPr lang="ru-RU" altLang="ru-RU" i="1" dirty="0">
                <a:latin typeface="Times New Roman" panose="02020603050405020304" pitchFamily="18" charset="0"/>
              </a:rPr>
              <a:t>-</a:t>
            </a:r>
            <a:r>
              <a:rPr lang="ro-RO" altLang="ru-RU" i="1" dirty="0">
                <a:latin typeface="Times New Roman" panose="02020603050405020304" pitchFamily="18" charset="0"/>
              </a:rPr>
              <a:t>ul la execuţie</a:t>
            </a:r>
            <a:r>
              <a:rPr lang="en-US" altLang="ru-RU" i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altLang="ru-RU" sz="3000" i="1" dirty="0">
                <a:latin typeface="Times New Roman" panose="02020603050405020304" pitchFamily="18" charset="0"/>
              </a:rPr>
              <a:t>U</a:t>
            </a:r>
            <a:r>
              <a:rPr lang="ro-RO" altLang="ru-RU" sz="3000" i="1" dirty="0">
                <a:latin typeface="Times New Roman" panose="02020603050405020304" pitchFamily="18" charset="0"/>
              </a:rPr>
              <a:t>tilizatorul poate crea şi lansa macro</a:t>
            </a:r>
            <a:r>
              <a:rPr lang="en-US" altLang="ru-RU" sz="3000" i="1" dirty="0">
                <a:latin typeface="Times New Roman" panose="02020603050405020304" pitchFamily="18" charset="0"/>
              </a:rPr>
              <a:t>-</a:t>
            </a:r>
            <a:r>
              <a:rPr lang="en-US" altLang="ru-RU" sz="3000" i="1" dirty="0" err="1">
                <a:latin typeface="Times New Roman" panose="02020603050405020304" pitchFamily="18" charset="0"/>
              </a:rPr>
              <a:t>ul</a:t>
            </a:r>
            <a:r>
              <a:rPr lang="en-US" altLang="ru-RU" sz="3000" i="1" dirty="0">
                <a:latin typeface="Times New Roman" panose="02020603050405020304" pitchFamily="18" charset="0"/>
              </a:rPr>
              <a:t>  </a:t>
            </a:r>
            <a:r>
              <a:rPr lang="ro-RO" altLang="ru-RU" sz="3000" i="1" dirty="0">
                <a:latin typeface="Times New Roman" panose="02020603050405020304" pitchFamily="18" charset="0"/>
              </a:rPr>
              <a:t>şi</a:t>
            </a:r>
            <a:r>
              <a:rPr lang="en-US" altLang="ru-RU" sz="3000" i="1" dirty="0">
                <a:latin typeface="Times New Roman" panose="02020603050405020304" pitchFamily="18" charset="0"/>
              </a:rPr>
              <a:t> din </a:t>
            </a:r>
            <a:r>
              <a:rPr lang="en-US" altLang="ru-RU" sz="3000" i="1" dirty="0" err="1">
                <a:latin typeface="Times New Roman" panose="02020603050405020304" pitchFamily="18" charset="0"/>
              </a:rPr>
              <a:t>fereastra</a:t>
            </a:r>
            <a:r>
              <a:rPr lang="en-US" altLang="ru-RU" sz="3000" i="1" dirty="0">
                <a:latin typeface="Times New Roman" panose="02020603050405020304" pitchFamily="18" charset="0"/>
              </a:rPr>
              <a:t> VBE </a:t>
            </a:r>
            <a:r>
              <a:rPr lang="ru-RU" altLang="ru-RU" sz="3000" i="1" dirty="0">
                <a:latin typeface="Times New Roman" panose="02020603050405020304" pitchFamily="18" charset="0"/>
              </a:rPr>
              <a:t>(</a:t>
            </a:r>
            <a:r>
              <a:rPr lang="en-US" altLang="ru-RU" sz="2600" i="1" dirty="0">
                <a:latin typeface="Times New Roman" panose="02020603050405020304" pitchFamily="18" charset="0"/>
              </a:rPr>
              <a:t>VBA Edit Window</a:t>
            </a:r>
            <a:r>
              <a:rPr lang="ru-RU" altLang="ru-RU" sz="2600" i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4820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Primii </a:t>
            </a:r>
            <a:r>
              <a:rPr lang="ro-RO" alt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paşi</a:t>
            </a:r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VBA </a:t>
            </a: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macro</a:t>
            </a: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endParaRPr lang="en-US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6350" y="0"/>
            <a:ext cx="9137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800">
              <a:latin typeface="Bookman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350" y="1200150"/>
            <a:ext cx="9137650" cy="12382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ru-RU" sz="3000" dirty="0">
                <a:latin typeface="Times New Roman" panose="02020603050405020304" pitchFamily="18" charset="0"/>
              </a:rPr>
              <a:t>Assign Macro to An Event</a:t>
            </a:r>
          </a:p>
        </p:txBody>
      </p:sp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916113"/>
            <a:ext cx="9137650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o-RO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Primii paşi în VBA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macro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endParaRPr lang="en-US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800">
              <a:latin typeface="Bookman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642938"/>
            <a:ext cx="9324975" cy="62150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8050" indent="-436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ru-RU" sz="2800" i="1" dirty="0" err="1">
                <a:latin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vizualizarea</a:t>
            </a:r>
            <a:r>
              <a:rPr lang="en-US" altLang="ru-RU" sz="2800" i="1" dirty="0">
                <a:latin typeface="Times New Roman" panose="02020603050405020304" pitchFamily="18" charset="0"/>
              </a:rPr>
              <a:t>/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editarea</a:t>
            </a:r>
            <a:r>
              <a:rPr lang="en-US" altLang="ru-RU" sz="2800" i="1" dirty="0">
                <a:latin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codului</a:t>
            </a:r>
            <a:r>
              <a:rPr lang="en-US" altLang="ru-RU" sz="2800" i="1" dirty="0">
                <a:latin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macrou</a:t>
            </a:r>
            <a:r>
              <a:rPr lang="ru-RU" altLang="ru-RU" sz="2800" i="1" dirty="0">
                <a:latin typeface="Times New Roman" panose="02020603050405020304" pitchFamily="18" charset="0"/>
              </a:rPr>
              <a:t>-</a:t>
            </a:r>
            <a:r>
              <a:rPr lang="ro-RO" altLang="ru-RU" sz="2800" i="1" dirty="0">
                <a:latin typeface="Times New Roman" panose="02020603050405020304" pitchFamily="18" charset="0"/>
              </a:rPr>
              <a:t>lui utilizăm</a:t>
            </a:r>
            <a:endParaRPr lang="en-US" altLang="ru-RU" sz="28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o-RO" altLang="ru-RU" sz="2800" b="1" i="1" dirty="0">
                <a:latin typeface="Times New Roman" panose="02020603050405020304" pitchFamily="18" charset="0"/>
              </a:rPr>
              <a:t>fereastra</a:t>
            </a:r>
            <a:r>
              <a:rPr lang="ro-RO" altLang="ru-RU" sz="2800" i="1" dirty="0">
                <a:latin typeface="Times New Roman" panose="02020603050405020304" pitchFamily="18" charset="0"/>
              </a:rPr>
              <a:t>  </a:t>
            </a:r>
            <a:r>
              <a:rPr lang="ro-RO" altLang="ru-RU" sz="2800" b="1" i="1" dirty="0">
                <a:latin typeface="Times New Roman" panose="02020603050405020304" pitchFamily="18" charset="0"/>
              </a:rPr>
              <a:t>VBE</a:t>
            </a:r>
            <a:r>
              <a:rPr lang="ro-RO" altLang="ru-RU" sz="2800" i="1" dirty="0">
                <a:latin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</a:rPr>
              <a:t>(VBA Editor Window):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</a:rPr>
              <a:t>Activ</a:t>
            </a:r>
            <a:r>
              <a:rPr lang="ro-RO" altLang="ru-RU" sz="2800" i="1" dirty="0">
                <a:latin typeface="Times New Roman" panose="02020603050405020304" pitchFamily="18" charset="0"/>
              </a:rPr>
              <a:t>ăm fereastra </a:t>
            </a:r>
            <a:r>
              <a:rPr lang="en-US" altLang="ru-RU" sz="2800" i="1" dirty="0">
                <a:latin typeface="Times New Roman" panose="02020603050405020304" pitchFamily="18" charset="0"/>
              </a:rPr>
              <a:t>VBA Window - </a:t>
            </a:r>
            <a:r>
              <a:rPr lang="ro-RO" altLang="ru-RU" sz="2800" i="1" dirty="0">
                <a:latin typeface="Times New Roman" panose="02020603050405020304" pitchFamily="18" charset="0"/>
              </a:rPr>
              <a:t> apasăm </a:t>
            </a:r>
            <a:r>
              <a:rPr lang="en-US" altLang="ru-RU" sz="2800" i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i="1" dirty="0">
                <a:latin typeface="Times New Roman" panose="02020603050405020304" pitchFamily="18" charset="0"/>
              </a:rPr>
              <a:t>Alt+F11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en-US" altLang="ru-RU" sz="2800" i="1" dirty="0">
                <a:latin typeface="Times New Roman" panose="02020603050405020304" pitchFamily="18" charset="0"/>
              </a:rPr>
              <a:t>Sau 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utiliz</a:t>
            </a:r>
            <a:r>
              <a:rPr lang="ro-RO" altLang="ru-RU" sz="2800" i="1" dirty="0">
                <a:latin typeface="Times New Roman" panose="02020603050405020304" pitchFamily="18" charset="0"/>
              </a:rPr>
              <a:t>ăm m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enu</a:t>
            </a:r>
            <a:r>
              <a:rPr lang="ro-RO" altLang="ru-RU" sz="2800" i="1" dirty="0">
                <a:latin typeface="Times New Roman" panose="02020603050405020304" pitchFamily="18" charset="0"/>
              </a:rPr>
              <a:t>ul</a:t>
            </a:r>
            <a:r>
              <a:rPr lang="en-US" altLang="ru-RU" sz="2800" i="1" dirty="0">
                <a:latin typeface="Times New Roman" panose="02020603050405020304" pitchFamily="18" charset="0"/>
              </a:rPr>
              <a:t>  </a:t>
            </a:r>
            <a:r>
              <a:rPr lang="en-US" altLang="ru-RU" sz="2800" b="1" i="1" dirty="0">
                <a:latin typeface="Times New Roman" panose="02020603050405020304" pitchFamily="18" charset="0"/>
              </a:rPr>
              <a:t>Tools-&gt;Macros-&gt;Visual Basic Editor</a:t>
            </a:r>
            <a:r>
              <a:rPr lang="ro-RO" altLang="ru-RU" sz="2800" b="1" i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i="1" dirty="0">
                <a:latin typeface="Times New Roman" panose="02020603050405020304" pitchFamily="18" charset="0"/>
              </a:rPr>
              <a:t>-&gt;Code Window</a:t>
            </a:r>
            <a:endParaRPr lang="ro-RO" altLang="ru-RU" sz="2800" b="1" i="1" dirty="0">
              <a:latin typeface="Times New Roman" panose="02020603050405020304" pitchFamily="18" charset="0"/>
            </a:endParaRPr>
          </a:p>
          <a:p>
            <a:pPr marL="471487" lvl="1" indent="0"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ru-RU" sz="2800" i="1" dirty="0" err="1">
                <a:latin typeface="Times New Roman" panose="02020603050405020304" pitchFamily="18" charset="0"/>
              </a:rPr>
              <a:t>Fereastra</a:t>
            </a:r>
            <a:r>
              <a:rPr lang="en-US" altLang="ru-RU" sz="2800" i="1" dirty="0">
                <a:latin typeface="Times New Roman" panose="02020603050405020304" pitchFamily="18" charset="0"/>
              </a:rPr>
              <a:t> VBE ne </a:t>
            </a:r>
            <a:r>
              <a:rPr lang="en-US" altLang="ru-RU" sz="2800" i="1" dirty="0" err="1">
                <a:latin typeface="Times New Roman" panose="02020603050405020304" pitchFamily="18" charset="0"/>
              </a:rPr>
              <a:t>permite</a:t>
            </a:r>
            <a:r>
              <a:rPr lang="en-US" altLang="ru-RU" sz="2800" i="1" dirty="0">
                <a:latin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</a:rPr>
              <a:t>şi accesarea</a:t>
            </a:r>
            <a:r>
              <a:rPr lang="en-US" altLang="ru-RU" sz="2800" i="1" dirty="0">
                <a:latin typeface="Times New Roman" panose="02020603050405020304" pitchFamily="18" charset="0"/>
              </a:rPr>
              <a:t>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en-US" altLang="ru-RU" sz="2800" b="1" i="1" dirty="0">
                <a:latin typeface="Times New Roman" panose="02020603050405020304" pitchFamily="18" charset="0"/>
              </a:rPr>
              <a:t>Project Explore Window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en-US" altLang="ru-RU" sz="2800" b="1" i="1" dirty="0">
                <a:latin typeface="Times New Roman" panose="02020603050405020304" pitchFamily="18" charset="0"/>
              </a:rPr>
              <a:t>Properties Window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en-US" altLang="ru-RU" sz="2800" b="1" i="1" dirty="0">
                <a:latin typeface="Times New Roman" panose="02020603050405020304" pitchFamily="18" charset="0"/>
              </a:rPr>
              <a:t>Code Wind</a:t>
            </a:r>
            <a:r>
              <a:rPr lang="ro-RO" altLang="ru-RU" sz="2800" b="1" i="1" dirty="0">
                <a:latin typeface="Times New Roman" panose="02020603050405020304" pitchFamily="18" charset="0"/>
              </a:rPr>
              <a:t>ow</a:t>
            </a:r>
          </a:p>
          <a:p>
            <a:pPr marL="471487" lvl="1" indent="0"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o-RO" altLang="ru-RU" sz="2600" i="1" dirty="0">
                <a:latin typeface="Times New Roman" panose="02020603050405020304" pitchFamily="18" charset="0"/>
              </a:rPr>
              <a:t>Î</a:t>
            </a:r>
            <a:r>
              <a:rPr lang="en-US" altLang="ru-RU" sz="2600" i="1" dirty="0">
                <a:latin typeface="Times New Roman" panose="02020603050405020304" pitchFamily="18" charset="0"/>
              </a:rPr>
              <a:t>n VBE</a:t>
            </a:r>
            <a:r>
              <a:rPr lang="ro-RO" altLang="ru-RU" sz="2600" i="1" dirty="0">
                <a:latin typeface="Times New Roman" panose="02020603050405020304" pitchFamily="18" charset="0"/>
              </a:rPr>
              <a:t> utilizatorul poate edita-modifica macro</a:t>
            </a:r>
            <a:r>
              <a:rPr lang="en-US" altLang="ru-RU" sz="2600" i="1" dirty="0">
                <a:latin typeface="Times New Roman" panose="02020603050405020304" pitchFamily="18" charset="0"/>
              </a:rPr>
              <a:t>-</a:t>
            </a:r>
            <a:r>
              <a:rPr lang="en-US" altLang="ru-RU" sz="2600" i="1" dirty="0" err="1">
                <a:latin typeface="Times New Roman" panose="02020603050405020304" pitchFamily="18" charset="0"/>
              </a:rPr>
              <a:t>ul</a:t>
            </a:r>
            <a:r>
              <a:rPr lang="ro-RO" altLang="ru-RU" sz="2600" i="1" dirty="0">
                <a:latin typeface="Times New Roman" panose="02020603050405020304" pitchFamily="18" charset="0"/>
              </a:rPr>
              <a:t>, utiliza</a:t>
            </a:r>
          </a:p>
          <a:p>
            <a:pPr marL="471487" lvl="1" indent="0"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ru-RU" sz="2600" i="1" dirty="0">
                <a:latin typeface="Times New Roman" panose="02020603050405020304" pitchFamily="18" charset="0"/>
              </a:rPr>
              <a:t>Tools/Options </a:t>
            </a:r>
            <a:r>
              <a:rPr lang="ro-RO" altLang="ru-RU" sz="2600" i="1" dirty="0">
                <a:latin typeface="Times New Roman" panose="02020603050405020304" pitchFamily="18" charset="0"/>
              </a:rPr>
              <a:t>pentru</a:t>
            </a:r>
            <a:r>
              <a:rPr lang="en-US" altLang="ru-RU" sz="2600" i="1" dirty="0">
                <a:latin typeface="Times New Roman" panose="02020603050405020304" pitchFamily="18" charset="0"/>
              </a:rPr>
              <a:t> Auto Syntax Check, </a:t>
            </a:r>
            <a:r>
              <a:rPr lang="en-US" altLang="ru-RU" sz="2600" i="1" dirty="0" err="1">
                <a:latin typeface="Times New Roman" panose="02020603050405020304" pitchFamily="18" charset="0"/>
              </a:rPr>
              <a:t>AutoList</a:t>
            </a:r>
            <a:endParaRPr lang="ro-RO" altLang="ru-RU" sz="2600" i="1" dirty="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ru-RU" sz="2600" i="1" dirty="0">
                <a:latin typeface="Times New Roman" panose="02020603050405020304" pitchFamily="18" charset="0"/>
              </a:rPr>
              <a:t>Members,</a:t>
            </a:r>
            <a:r>
              <a:rPr lang="ro-RO" altLang="ru-RU" sz="2600" i="1" dirty="0">
                <a:latin typeface="Times New Roman" panose="02020603050405020304" pitchFamily="18" charset="0"/>
              </a:rPr>
              <a:t> protecta aplicaţia, insera Module, Proceduri şi Forme</a:t>
            </a:r>
            <a:r>
              <a:rPr lang="ro-RO" altLang="ru-RU" sz="2800" i="1" dirty="0">
                <a:latin typeface="Times New Roman" panose="02020603050405020304" pitchFamily="18" charset="0"/>
              </a:rPr>
              <a:t>.  </a:t>
            </a:r>
            <a:endParaRPr lang="en-US" altLang="ru-RU" sz="2800" i="1" dirty="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ru-RU" sz="2800" i="1" dirty="0">
              <a:latin typeface="Times New Roman" panose="02020603050405020304" pitchFamily="18" charset="0"/>
            </a:endParaRPr>
          </a:p>
        </p:txBody>
      </p:sp>
      <p:sp>
        <p:nvSpPr>
          <p:cNvPr id="37892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Primii paşi în VBA 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macro</a:t>
            </a:r>
            <a:r>
              <a:rPr lang="en-US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endParaRPr lang="en-US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crearea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macrourilor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asocia</a:t>
            </a: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ţi unui buton de comandă pe o foaie Excel</a:t>
            </a:r>
            <a:b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B85696-C3BF-48FA-818F-7F83911E3DB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pic>
        <p:nvPicPr>
          <p:cNvPr id="389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FED7DF-9F39-4877-98C5-4422C0A3507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29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1D24B-5950-4D53-B97A-B99298356205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7153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E06E5E-540F-4CEB-AA06-5BE8E0DCF53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85725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257BD7-6F5D-4F88-9304-E3DAC7D4C53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87100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ru-RU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Prelegere</a:t>
            </a:r>
            <a:r>
              <a:rPr lang="en-US" alt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nr.1</a:t>
            </a:r>
          </a:p>
          <a:p>
            <a:pPr algn="ctr" eaLnBrk="1" hangingPunct="1">
              <a:defRPr/>
            </a:pPr>
            <a:endParaRPr lang="en-US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ru-RU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Introducere</a:t>
            </a:r>
            <a:endParaRPr lang="en-US" alt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o-RO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Paradigme de programare. Specificul programării procedurale și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neprocedurale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Conceptele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principale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ale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programării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orientate pe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obiecte</a:t>
            </a:r>
            <a:endParaRPr lang="ro-RO" alt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o-RO" alt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E51BEA-DE71-4396-B2AD-D612EA4FA6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00063"/>
            <a:ext cx="8358188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Fereastra VBA Editorului - VBE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54DCB2-C4CA-4568-B9AD-3AE35F999F9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  <p:pic>
        <p:nvPicPr>
          <p:cNvPr id="45060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2513"/>
            <a:ext cx="9144000" cy="5805487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646113"/>
            <a:ext cx="9144000" cy="6211887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8050" indent="-4365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en-US" altLang="ru-RU" sz="3000">
                <a:latin typeface="Times New Roman" panose="02020603050405020304" pitchFamily="18" charset="0"/>
              </a:rPr>
              <a:t>Understand VBA Editor Window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en-US" altLang="ru-RU" sz="1000">
              <a:latin typeface="Times New Roman" panose="02020603050405020304" pitchFamily="18" charset="0"/>
            </a:endParaRP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lang="en-US" altLang="ru-RU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" t="6827" r="39005" b="42885"/>
          <a:stretch>
            <a:fillRect/>
          </a:stretch>
        </p:blipFill>
        <p:spPr bwMode="auto">
          <a:xfrm>
            <a:off x="214313" y="1636713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2" name="Line 8"/>
          <p:cNvSpPr>
            <a:spLocks noChangeShapeType="1"/>
          </p:cNvSpPr>
          <p:nvPr/>
        </p:nvSpPr>
        <p:spPr bwMode="auto">
          <a:xfrm flipH="1">
            <a:off x="1600200" y="2895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1828800" y="2286000"/>
            <a:ext cx="2514600" cy="1062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Project window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Shows files, sheets and modules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2590800" y="4648200"/>
            <a:ext cx="2514600" cy="1627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Property window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 Show properties of active object and let user to modify the properties</a:t>
            </a:r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 flipH="1">
            <a:off x="1981200" y="4953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5638800" y="4724400"/>
            <a:ext cx="2514600" cy="796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Code window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 VBA codes are here.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5486400" y="3048000"/>
            <a:ext cx="2728913" cy="1062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Auto list member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/>
              <a:t>Auto list data / parameter</a:t>
            </a: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 flipH="1" flipV="1">
            <a:off x="5181600" y="4495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H="1">
            <a:off x="4800600" y="3505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2" name="Прямоугольник 12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ru-RU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Primii paşi în VBA</a:t>
            </a:r>
            <a:endParaRPr lang="en-US" altLang="ru-RU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  <p:bldP spid="159752" grpId="0" animBg="1"/>
      <p:bldP spid="159752" grpId="1" animBg="1"/>
      <p:bldP spid="159753" grpId="0" animBg="1"/>
      <p:bldP spid="159753" grpId="1" animBg="1"/>
      <p:bldP spid="159754" grpId="0" animBg="1"/>
      <p:bldP spid="159754" grpId="1" animBg="1"/>
      <p:bldP spid="159755" grpId="0" animBg="1"/>
      <p:bldP spid="159755" grpId="1" animBg="1"/>
      <p:bldP spid="159756" grpId="0" animBg="1"/>
      <p:bldP spid="159756" grpId="1" animBg="1"/>
      <p:bldP spid="159757" grpId="0" animBg="1"/>
      <p:bldP spid="159757" grpId="1" animBg="1"/>
      <p:bldP spid="159758" grpId="0" animBg="1"/>
      <p:bldP spid="159758" grpId="1" animBg="1"/>
      <p:bldP spid="159759" grpId="0" animBg="1"/>
      <p:bldP spid="15975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ntroducere</a:t>
            </a: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în curs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iativa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bine cunoscutului president al corporației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Bill Gates, limbajul de programare Basic a fost dezvoltat într-un puternic mediu de dezvoltare a aplicațiilor produse de MS. Au existat diferite</a:t>
            </a: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versiuni ale acestui limbaj de programare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BasicM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GWBasic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MegaBasic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BasicHP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Qbasic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etc.. Dup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schimbări esențiale a apărut Visual Basic, care fiind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încorporat în aplicațiile  suitei MS, a adus la apariția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limbajului de programae Visual Basic for Aplications( VBA)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04DC88-FD46-4223-8EBA-D8706594910E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VBA</a:t>
            </a:r>
            <a:r>
              <a:rPr lang="en-US" alt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componentă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familiei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limbaje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Visual Basic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scurt istoric</a:t>
            </a:r>
            <a:br>
              <a:rPr lang="ru-RU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  <a:solidFill>
            <a:schemeClr val="accent5"/>
          </a:solidFill>
        </p:spPr>
        <p:txBody>
          <a:bodyPr/>
          <a:lstStyle/>
          <a:p>
            <a:pPr indent="449263">
              <a:buFontTx/>
              <a:buNone/>
              <a:defRPr/>
            </a:pPr>
            <a:endParaRPr lang="en-US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1991 -  VBA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apare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Microsoft Excel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1994 -  VBA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ataşat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la Microsoft Project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1995 - 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inclus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Microsoft Access,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înlocuind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Basic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1996 -  VBA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devine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element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Visual Basic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1996 - 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inclus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Word,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înlocuind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Word Basic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1997 -  VBA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integrat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suita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Office 97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None/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1997-   Microsoft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licenţiază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VBA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utilizarea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aplicaţii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softwar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>
              <a:buFontTx/>
              <a:buNone/>
              <a:defRPr/>
            </a:pPr>
            <a:endParaRPr lang="ru-RU" sz="2800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5938C7-5D58-480F-8C74-4571A148430E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CCFFFF"/>
          </a:solidFill>
        </p:spPr>
        <p:txBody>
          <a:bodyPr/>
          <a:lstStyle/>
          <a:p>
            <a:r>
              <a:rPr lang="en-US" altLang="ru-RU" sz="36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VBA (Visual Basic for Applications)</a:t>
            </a:r>
            <a:endParaRPr lang="ru-RU" altLang="ru-RU" sz="3600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limbaj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Microsoft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automatizarea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aplicaţiilor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taşat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iniţial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componentelor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pachetul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raportate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de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aplicaţii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VBA (CorelDraw, AutoCAD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etc.).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limbaje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Visual Basic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şi Visual Basic,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VBA –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puternic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orientat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Mediul de dezvoltare proiectelor VBA este 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identic cu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altLang="ru-RU" sz="2800" b="1" i="1" dirty="0" err="1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di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o-RO" altLang="ru-RU" sz="2800" b="1" i="1" dirty="0">
                <a:latin typeface="Times New Roman" pitchFamily="18" charset="0"/>
                <a:cs typeface="Times New Roman" pitchFamily="18" charset="0"/>
              </a:rPr>
              <a:t> MS Visual Studio.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65597C-6E3F-44C0-8149-D699AA28A61C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ntroducere</a:t>
            </a: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în curs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subset al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imbajului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Baisic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utilizabil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nteriorull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plica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ţiilor care-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mplementeaz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 Excel, Word,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Point,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e.t.c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  este destinat elaborării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Aplicaţiilor pentru automatizarea anumitor activităţi de rutină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utilizatorilor acestor aplicaţii, precum și dezvoltării </a:t>
            </a:r>
          </a:p>
          <a:p>
            <a:pPr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sistemelor informatice din diferite domenii. </a:t>
            </a:r>
          </a:p>
          <a:p>
            <a:pPr>
              <a:buFontTx/>
              <a:buNone/>
              <a:defRPr/>
            </a:pP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0ED1AA-1DCA-4406-AC16-89D0BE65400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3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ntroducere</a:t>
            </a:r>
            <a:r>
              <a:rPr lang="ro-RO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în curs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863600"/>
            <a:ext cx="9144000" cy="59944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dup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aduce</a:t>
            </a: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cunoaştere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înlăturarea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stări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incertitudine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un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mare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</a:t>
            </a: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inconjurator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iile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transmit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semnale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enomene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C53A9A-BAEE-4789-A69E-CD1EC57A17D1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  <a:solidFill>
            <a:srgbClr val="CCFFFF"/>
          </a:solidFill>
        </p:spPr>
        <p:txBody>
          <a:bodyPr/>
          <a:lstStyle/>
          <a:p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ntroducere</a:t>
            </a:r>
            <a:r>
              <a:rPr lang="ro-RO" altLang="ru-RU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curs</a:t>
            </a:r>
            <a:endParaRPr lang="ru-RU" altLang="ru-RU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informaţional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ansamblul</a:t>
            </a:r>
            <a:endParaRPr lang="ro-RO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informaţiilor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 </a:t>
            </a:r>
            <a:r>
              <a:rPr lang="ro-RO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fluxurilor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circuitelor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informaţionale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tehnicilor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</a:p>
          <a:p>
            <a:pPr algn="just">
              <a:buFontTx/>
              <a:buNone/>
              <a:defRPr/>
            </a:pP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ţinere 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informaţiilor, precum şi personalului implicat în</a:t>
            </a:r>
            <a:endParaRPr lang="en-US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culegerea, transmiterea, stocarea și prelucrarea datelor.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istemul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ional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majore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ro-RO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iilor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7EF21C-CE8A-44CF-84E3-48D9F10BFA4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1724</Words>
  <Application>Microsoft Office PowerPoint</Application>
  <PresentationFormat>On-screen Show (4:3)</PresentationFormat>
  <Paragraphs>237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Bookman</vt:lpstr>
      <vt:lpstr>Times New Roman</vt:lpstr>
      <vt:lpstr>Wingdings</vt:lpstr>
      <vt:lpstr>Оформление по умолчанию</vt:lpstr>
      <vt:lpstr>Programarea Procedurală</vt:lpstr>
      <vt:lpstr>Programarea Procedurală</vt:lpstr>
      <vt:lpstr>PowerPoint Presentation</vt:lpstr>
      <vt:lpstr>Întroducere în curs</vt:lpstr>
      <vt:lpstr> VBA este componentă a familiei de limbaje Visual Basic - scurt istoric </vt:lpstr>
      <vt:lpstr>VBA (Visual Basic for Applications)</vt:lpstr>
      <vt:lpstr>Întroducere în curs</vt:lpstr>
      <vt:lpstr>Întroducere în curs</vt:lpstr>
      <vt:lpstr>Întroducere în curs</vt:lpstr>
      <vt:lpstr>Întroducere în curs</vt:lpstr>
      <vt:lpstr>Întroducere în curs</vt:lpstr>
      <vt:lpstr>Întroducere în curs</vt:lpstr>
      <vt:lpstr>Tehnici/limbaje de programare – aplicații</vt:lpstr>
      <vt:lpstr>Programarea procedurală</vt:lpstr>
      <vt:lpstr>Programarea procedurală</vt:lpstr>
      <vt:lpstr>Programarea orientată pe obiecte </vt:lpstr>
      <vt:lpstr>Programarea orientată pe obiecte </vt:lpstr>
      <vt:lpstr>Exemplu: colecţie, obiect, proprietăţi, metode</vt:lpstr>
      <vt:lpstr>Programarea orientată pe obiecte </vt:lpstr>
      <vt:lpstr> Scopul utilizarii  limbajului de programare  VBA  </vt:lpstr>
      <vt:lpstr>VBA permite </vt:lpstr>
      <vt:lpstr>PowerPoint Presentation</vt:lpstr>
      <vt:lpstr>PowerPoint Presentation</vt:lpstr>
      <vt:lpstr>PowerPoint Presentation</vt:lpstr>
      <vt:lpstr>PowerPoint Presentation</vt:lpstr>
      <vt:lpstr> Exemplu - crearea macrourilor/proceduri asociaţi unui buton de comandă pe o foaie Excel </vt:lpstr>
      <vt:lpstr>PowerPoint Presentation</vt:lpstr>
      <vt:lpstr>PowerPoint Presentation</vt:lpstr>
      <vt:lpstr>PowerPoint Presentation</vt:lpstr>
      <vt:lpstr>PowerPoint Presentation</vt:lpstr>
      <vt:lpstr>Fereastra VBA Editorului - VBE</vt:lpstr>
      <vt:lpstr>PowerPoint Presentation</vt:lpstr>
    </vt:vector>
  </TitlesOfParts>
  <Company>Home$Home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vova</dc:creator>
  <cp:lastModifiedBy>Galina Marusic</cp:lastModifiedBy>
  <cp:revision>436</cp:revision>
  <dcterms:created xsi:type="dcterms:W3CDTF">2011-02-05T22:19:23Z</dcterms:created>
  <dcterms:modified xsi:type="dcterms:W3CDTF">2021-01-27T17:14:57Z</dcterms:modified>
</cp:coreProperties>
</file>