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94" r:id="rId4"/>
    <p:sldId id="258" r:id="rId5"/>
    <p:sldId id="295" r:id="rId6"/>
    <p:sldId id="299" r:id="rId7"/>
    <p:sldId id="296" r:id="rId8"/>
    <p:sldId id="297" r:id="rId9"/>
    <p:sldId id="298" r:id="rId10"/>
    <p:sldId id="302" r:id="rId11"/>
    <p:sldId id="303" r:id="rId12"/>
    <p:sldId id="304" r:id="rId13"/>
    <p:sldId id="284" r:id="rId14"/>
    <p:sldId id="287" r:id="rId15"/>
    <p:sldId id="285" r:id="rId16"/>
    <p:sldId id="286" r:id="rId17"/>
    <p:sldId id="259" r:id="rId18"/>
    <p:sldId id="274" r:id="rId19"/>
    <p:sldId id="260" r:id="rId20"/>
    <p:sldId id="261" r:id="rId21"/>
    <p:sldId id="262" r:id="rId22"/>
    <p:sldId id="263" r:id="rId23"/>
    <p:sldId id="264" r:id="rId24"/>
    <p:sldId id="290" r:id="rId25"/>
    <p:sldId id="288" r:id="rId26"/>
    <p:sldId id="265" r:id="rId27"/>
    <p:sldId id="289" r:id="rId28"/>
    <p:sldId id="266" r:id="rId29"/>
    <p:sldId id="267" r:id="rId30"/>
    <p:sldId id="268" r:id="rId31"/>
    <p:sldId id="269" r:id="rId32"/>
    <p:sldId id="270" r:id="rId33"/>
    <p:sldId id="271" r:id="rId34"/>
    <p:sldId id="272" r:id="rId35"/>
    <p:sldId id="273" r:id="rId36"/>
    <p:sldId id="275" r:id="rId37"/>
    <p:sldId id="276" r:id="rId38"/>
    <p:sldId id="277" r:id="rId39"/>
    <p:sldId id="278" r:id="rId40"/>
    <p:sldId id="279" r:id="rId41"/>
    <p:sldId id="280" r:id="rId42"/>
    <p:sldId id="281" r:id="rId43"/>
    <p:sldId id="282" r:id="rId44"/>
    <p:sldId id="291" r:id="rId45"/>
    <p:sldId id="292"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7" autoAdjust="0"/>
    <p:restoredTop sz="94660"/>
  </p:normalViewPr>
  <p:slideViewPr>
    <p:cSldViewPr>
      <p:cViewPr varScale="1">
        <p:scale>
          <a:sx n="83" d="100"/>
          <a:sy n="83" d="100"/>
        </p:scale>
        <p:origin x="1253"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16A4E4E3-8213-4AFF-9A21-3F99CB9D024A}"/>
    <pc:docChg chg="undo custSel addSld delSld modSld">
      <pc:chgData name="buzdugan artur" userId="1770a38c255ab84c" providerId="LiveId" clId="{16A4E4E3-8213-4AFF-9A21-3F99CB9D024A}" dt="2026-05-01T17:30:05.892" v="281" actId="20577"/>
      <pc:docMkLst>
        <pc:docMk/>
      </pc:docMkLst>
      <pc:sldChg chg="del">
        <pc:chgData name="buzdugan artur" userId="1770a38c255ab84c" providerId="LiveId" clId="{16A4E4E3-8213-4AFF-9A21-3F99CB9D024A}" dt="2026-05-01T17:05:04.342" v="11" actId="47"/>
        <pc:sldMkLst>
          <pc:docMk/>
          <pc:sldMk cId="2254057207" sldId="283"/>
        </pc:sldMkLst>
      </pc:sldChg>
      <pc:sldChg chg="modSp new mod">
        <pc:chgData name="buzdugan artur" userId="1770a38c255ab84c" providerId="LiveId" clId="{16A4E4E3-8213-4AFF-9A21-3F99CB9D024A}" dt="2026-05-01T17:09:47.977" v="169" actId="113"/>
        <pc:sldMkLst>
          <pc:docMk/>
          <pc:sldMk cId="52269336" sldId="293"/>
        </pc:sldMkLst>
        <pc:spChg chg="mod">
          <ac:chgData name="buzdugan artur" userId="1770a38c255ab84c" providerId="LiveId" clId="{16A4E4E3-8213-4AFF-9A21-3F99CB9D024A}" dt="2026-05-01T17:04:04.608" v="3" actId="14100"/>
          <ac:spMkLst>
            <pc:docMk/>
            <pc:sldMk cId="52269336" sldId="293"/>
            <ac:spMk id="2" creationId="{3DDF8C53-1B64-9D3E-092D-69932CB1CC8C}"/>
          </ac:spMkLst>
        </pc:spChg>
        <pc:spChg chg="mod">
          <ac:chgData name="buzdugan artur" userId="1770a38c255ab84c" providerId="LiveId" clId="{16A4E4E3-8213-4AFF-9A21-3F99CB9D024A}" dt="2026-05-01T17:09:47.977" v="169" actId="113"/>
          <ac:spMkLst>
            <pc:docMk/>
            <pc:sldMk cId="52269336" sldId="293"/>
            <ac:spMk id="3" creationId="{0D8B4644-8B47-4E79-4BCB-88AB9115AA9E}"/>
          </ac:spMkLst>
        </pc:spChg>
      </pc:sldChg>
      <pc:sldChg chg="modSp new mod">
        <pc:chgData name="buzdugan artur" userId="1770a38c255ab84c" providerId="LiveId" clId="{16A4E4E3-8213-4AFF-9A21-3F99CB9D024A}" dt="2026-05-01T17:11:19.798" v="182" actId="20577"/>
        <pc:sldMkLst>
          <pc:docMk/>
          <pc:sldMk cId="1448419597" sldId="294"/>
        </pc:sldMkLst>
        <pc:spChg chg="mod">
          <ac:chgData name="buzdugan artur" userId="1770a38c255ab84c" providerId="LiveId" clId="{16A4E4E3-8213-4AFF-9A21-3F99CB9D024A}" dt="2026-05-01T17:10:00.813" v="170" actId="20578"/>
          <ac:spMkLst>
            <pc:docMk/>
            <pc:sldMk cId="1448419597" sldId="294"/>
            <ac:spMk id="2" creationId="{BA85FA4F-D32B-3CDD-8744-F451E5BA08DA}"/>
          </ac:spMkLst>
        </pc:spChg>
        <pc:spChg chg="mod">
          <ac:chgData name="buzdugan artur" userId="1770a38c255ab84c" providerId="LiveId" clId="{16A4E4E3-8213-4AFF-9A21-3F99CB9D024A}" dt="2026-05-01T17:11:19.798" v="182" actId="20577"/>
          <ac:spMkLst>
            <pc:docMk/>
            <pc:sldMk cId="1448419597" sldId="294"/>
            <ac:spMk id="3" creationId="{764F6C80-01F2-BCD5-47FB-723BB1138662}"/>
          </ac:spMkLst>
        </pc:spChg>
      </pc:sldChg>
      <pc:sldChg chg="modSp new mod">
        <pc:chgData name="buzdugan artur" userId="1770a38c255ab84c" providerId="LiveId" clId="{16A4E4E3-8213-4AFF-9A21-3F99CB9D024A}" dt="2026-05-01T17:20:42.924" v="226" actId="6549"/>
        <pc:sldMkLst>
          <pc:docMk/>
          <pc:sldMk cId="4179242202" sldId="295"/>
        </pc:sldMkLst>
        <pc:spChg chg="mod">
          <ac:chgData name="buzdugan artur" userId="1770a38c255ab84c" providerId="LiveId" clId="{16A4E4E3-8213-4AFF-9A21-3F99CB9D024A}" dt="2026-05-01T17:18:06.092" v="203" actId="20577"/>
          <ac:spMkLst>
            <pc:docMk/>
            <pc:sldMk cId="4179242202" sldId="295"/>
            <ac:spMk id="2" creationId="{97783050-BED8-F422-AEB4-B1ABE8D74227}"/>
          </ac:spMkLst>
        </pc:spChg>
        <pc:spChg chg="mod">
          <ac:chgData name="buzdugan artur" userId="1770a38c255ab84c" providerId="LiveId" clId="{16A4E4E3-8213-4AFF-9A21-3F99CB9D024A}" dt="2026-05-01T17:20:42.924" v="226" actId="6549"/>
          <ac:spMkLst>
            <pc:docMk/>
            <pc:sldMk cId="4179242202" sldId="295"/>
            <ac:spMk id="3" creationId="{307E42CA-8F0E-A9ED-084F-817987A5197E}"/>
          </ac:spMkLst>
        </pc:spChg>
      </pc:sldChg>
      <pc:sldChg chg="modSp new mod">
        <pc:chgData name="buzdugan artur" userId="1770a38c255ab84c" providerId="LiveId" clId="{16A4E4E3-8213-4AFF-9A21-3F99CB9D024A}" dt="2026-05-01T17:22:02.185" v="271" actId="20577"/>
        <pc:sldMkLst>
          <pc:docMk/>
          <pc:sldMk cId="3848052041" sldId="296"/>
        </pc:sldMkLst>
        <pc:spChg chg="mod">
          <ac:chgData name="buzdugan artur" userId="1770a38c255ab84c" providerId="LiveId" clId="{16A4E4E3-8213-4AFF-9A21-3F99CB9D024A}" dt="2026-05-01T17:22:02.185" v="271" actId="20577"/>
          <ac:spMkLst>
            <pc:docMk/>
            <pc:sldMk cId="3848052041" sldId="296"/>
            <ac:spMk id="3" creationId="{54817175-6480-D534-57EB-0FD75BE1ABB1}"/>
          </ac:spMkLst>
        </pc:spChg>
      </pc:sldChg>
      <pc:sldChg chg="modSp new mod">
        <pc:chgData name="buzdugan artur" userId="1770a38c255ab84c" providerId="LiveId" clId="{16A4E4E3-8213-4AFF-9A21-3F99CB9D024A}" dt="2026-05-01T17:29:08.115" v="275" actId="6549"/>
        <pc:sldMkLst>
          <pc:docMk/>
          <pc:sldMk cId="1110169085" sldId="297"/>
        </pc:sldMkLst>
        <pc:spChg chg="mod">
          <ac:chgData name="buzdugan artur" userId="1770a38c255ab84c" providerId="LiveId" clId="{16A4E4E3-8213-4AFF-9A21-3F99CB9D024A}" dt="2026-05-01T17:29:08.115" v="275" actId="6549"/>
          <ac:spMkLst>
            <pc:docMk/>
            <pc:sldMk cId="1110169085" sldId="297"/>
            <ac:spMk id="3" creationId="{E226D032-D88F-D3F8-C36F-5D19FC563189}"/>
          </ac:spMkLst>
        </pc:spChg>
      </pc:sldChg>
      <pc:sldChg chg="modSp new mod">
        <pc:chgData name="buzdugan artur" userId="1770a38c255ab84c" providerId="LiveId" clId="{16A4E4E3-8213-4AFF-9A21-3F99CB9D024A}" dt="2026-05-01T17:29:21.151" v="278" actId="255"/>
        <pc:sldMkLst>
          <pc:docMk/>
          <pc:sldMk cId="1971992590" sldId="298"/>
        </pc:sldMkLst>
        <pc:spChg chg="mod">
          <ac:chgData name="buzdugan artur" userId="1770a38c255ab84c" providerId="LiveId" clId="{16A4E4E3-8213-4AFF-9A21-3F99CB9D024A}" dt="2026-05-01T17:29:21.151" v="278" actId="255"/>
          <ac:spMkLst>
            <pc:docMk/>
            <pc:sldMk cId="1971992590" sldId="298"/>
            <ac:spMk id="3" creationId="{3A554EBB-60D6-7297-AB97-7E66F1D5A3FB}"/>
          </ac:spMkLst>
        </pc:spChg>
      </pc:sldChg>
      <pc:sldChg chg="modSp new mod">
        <pc:chgData name="buzdugan artur" userId="1770a38c255ab84c" providerId="LiveId" clId="{16A4E4E3-8213-4AFF-9A21-3F99CB9D024A}" dt="2026-05-01T17:30:05.892" v="281" actId="20577"/>
        <pc:sldMkLst>
          <pc:docMk/>
          <pc:sldMk cId="2392361857" sldId="299"/>
        </pc:sldMkLst>
        <pc:spChg chg="mod">
          <ac:chgData name="buzdugan artur" userId="1770a38c255ab84c" providerId="LiveId" clId="{16A4E4E3-8213-4AFF-9A21-3F99CB9D024A}" dt="2026-05-01T17:30:05.892" v="281" actId="20577"/>
          <ac:spMkLst>
            <pc:docMk/>
            <pc:sldMk cId="2392361857" sldId="299"/>
            <ac:spMk id="3" creationId="{3C339FA0-94B7-C1E8-6363-AAFF825D2D3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BF3ACE1E-39C3-DE50-05D7-5D5CAA802240}"/>
              </a:ext>
            </a:extLst>
          </p:cNvPr>
          <p:cNvSpPr>
            <a:spLocks noGrp="1" noChangeArrowheads="1"/>
          </p:cNvSpPr>
          <p:nvPr>
            <p:ph type="ctrTitle"/>
          </p:nvPr>
        </p:nvSpPr>
        <p:spPr>
          <a:xfrm>
            <a:off x="2438400" y="53975"/>
            <a:ext cx="6400800" cy="1016000"/>
          </a:xfrm>
        </p:spPr>
        <p:txBody>
          <a:bodyPr/>
          <a:lstStyle>
            <a:lvl1pPr>
              <a:defRPr/>
            </a:lvl1pPr>
          </a:lstStyle>
          <a:p>
            <a:pPr lvl="0"/>
            <a:r>
              <a:rPr lang="ro-RO" altLang="en-US" noProof="0"/>
              <a:t>Faceți clic pentru a edita stilul de titlu coordonator</a:t>
            </a:r>
            <a:endParaRPr lang="en-US" altLang="en-US" noProof="0"/>
          </a:p>
        </p:txBody>
      </p:sp>
      <p:sp>
        <p:nvSpPr>
          <p:cNvPr id="4099" name="Rectangle 3">
            <a:extLst>
              <a:ext uri="{FF2B5EF4-FFF2-40B4-BE49-F238E27FC236}">
                <a16:creationId xmlns:a16="http://schemas.microsoft.com/office/drawing/2014/main" xmlns="" id="{81261D8A-53CE-3B60-1AB0-C1379A287691}"/>
              </a:ext>
            </a:extLst>
          </p:cNvPr>
          <p:cNvSpPr>
            <a:spLocks noGrp="1" noChangeArrowheads="1"/>
          </p:cNvSpPr>
          <p:nvPr>
            <p:ph type="subTitle" idx="1"/>
          </p:nvPr>
        </p:nvSpPr>
        <p:spPr>
          <a:xfrm>
            <a:off x="2438400" y="892175"/>
            <a:ext cx="6400800" cy="698500"/>
          </a:xfrm>
        </p:spPr>
        <p:txBody>
          <a:bodyPr/>
          <a:lstStyle>
            <a:lvl1pPr marL="0" indent="0" algn="ctr">
              <a:buFontTx/>
              <a:buNone/>
              <a:defRPr/>
            </a:lvl1pPr>
          </a:lstStyle>
          <a:p>
            <a:pPr lvl="0"/>
            <a:r>
              <a:rPr lang="ro-RO" altLang="en-US" noProof="0"/>
              <a:t>Faceți clic pentru a edita stilul de subtitlu coordonator</a:t>
            </a:r>
            <a:endParaRPr lang="en-US" altLang="en-US" noProof="0"/>
          </a:p>
        </p:txBody>
      </p:sp>
      <p:sp>
        <p:nvSpPr>
          <p:cNvPr id="4100" name="Rectangle 4">
            <a:extLst>
              <a:ext uri="{FF2B5EF4-FFF2-40B4-BE49-F238E27FC236}">
                <a16:creationId xmlns:a16="http://schemas.microsoft.com/office/drawing/2014/main" xmlns="" id="{347BD6D7-718A-9E88-6D3A-BDB5CEFC4F35}"/>
              </a:ext>
            </a:extLst>
          </p:cNvPr>
          <p:cNvSpPr>
            <a:spLocks noGrp="1" noChangeArrowheads="1"/>
          </p:cNvSpPr>
          <p:nvPr>
            <p:ph type="dt" sz="half" idx="2"/>
          </p:nvPr>
        </p:nvSpPr>
        <p:spPr>
          <a:xfrm>
            <a:off x="762000" y="6159500"/>
            <a:ext cx="2133600" cy="476250"/>
          </a:xfrm>
        </p:spPr>
        <p:txBody>
          <a:bodyPr/>
          <a:lstStyle>
            <a:lvl1pPr>
              <a:defRPr/>
            </a:lvl1pPr>
          </a:lstStyle>
          <a:p>
            <a:endParaRPr lang="en-US" altLang="en-US"/>
          </a:p>
        </p:txBody>
      </p:sp>
      <p:sp>
        <p:nvSpPr>
          <p:cNvPr id="4101" name="Rectangle 5">
            <a:extLst>
              <a:ext uri="{FF2B5EF4-FFF2-40B4-BE49-F238E27FC236}">
                <a16:creationId xmlns:a16="http://schemas.microsoft.com/office/drawing/2014/main" xmlns="" id="{7089DA34-E4C7-9E5A-C858-BD5D5FF32500}"/>
              </a:ext>
            </a:extLst>
          </p:cNvPr>
          <p:cNvSpPr>
            <a:spLocks noGrp="1" noChangeArrowheads="1"/>
          </p:cNvSpPr>
          <p:nvPr>
            <p:ph type="ftr" sz="quarter" idx="3"/>
          </p:nvPr>
        </p:nvSpPr>
        <p:spPr>
          <a:xfrm>
            <a:off x="3429000" y="6159500"/>
            <a:ext cx="2895600" cy="476250"/>
          </a:xfrm>
        </p:spPr>
        <p:txBody>
          <a:bodyPr/>
          <a:lstStyle>
            <a:lvl1pPr>
              <a:defRPr/>
            </a:lvl1pPr>
          </a:lstStyle>
          <a:p>
            <a:endParaRPr lang="en-US" altLang="en-US"/>
          </a:p>
        </p:txBody>
      </p:sp>
      <p:sp>
        <p:nvSpPr>
          <p:cNvPr id="4102" name="Rectangle 6">
            <a:extLst>
              <a:ext uri="{FF2B5EF4-FFF2-40B4-BE49-F238E27FC236}">
                <a16:creationId xmlns:a16="http://schemas.microsoft.com/office/drawing/2014/main" xmlns="" id="{BBF9F70D-FE5A-42CA-0F71-F588ADCFEE3C}"/>
              </a:ext>
            </a:extLst>
          </p:cNvPr>
          <p:cNvSpPr>
            <a:spLocks noGrp="1" noChangeArrowheads="1"/>
          </p:cNvSpPr>
          <p:nvPr>
            <p:ph type="sldNum" sz="quarter" idx="4"/>
          </p:nvPr>
        </p:nvSpPr>
        <p:spPr>
          <a:xfrm>
            <a:off x="6858000" y="6159500"/>
            <a:ext cx="2133600" cy="476250"/>
          </a:xfrm>
        </p:spPr>
        <p:txBody>
          <a:bodyPr/>
          <a:lstStyle>
            <a:lvl1pPr>
              <a:defRPr/>
            </a:lvl1pPr>
          </a:lstStyle>
          <a:p>
            <a:fld id="{E54E41A0-C088-44EB-A9DB-F7D0A6F3AFB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993E556-E3A1-C666-AEE3-4C1F29B949F0}"/>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xmlns="" id="{5D247FE5-C275-1D32-D466-0401197CFC4F}"/>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xmlns="" id="{82E19275-245A-9E23-655A-4FBB05ACF674}"/>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xmlns="" id="{9E5592A2-01FD-7A41-1FE3-7C8181AEA0A5}"/>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xmlns="" id="{8956C5AF-A38C-13B1-851C-82CEF574EA0F}"/>
              </a:ext>
            </a:extLst>
          </p:cNvPr>
          <p:cNvSpPr>
            <a:spLocks noGrp="1"/>
          </p:cNvSpPr>
          <p:nvPr>
            <p:ph type="sldNum" sz="quarter" idx="12"/>
          </p:nvPr>
        </p:nvSpPr>
        <p:spPr/>
        <p:txBody>
          <a:bodyPr/>
          <a:lstStyle>
            <a:lvl1pPr>
              <a:defRPr/>
            </a:lvl1pPr>
          </a:lstStyle>
          <a:p>
            <a:fld id="{7D4E7DE6-2CD5-4DFE-B59A-65EA01059CF9}" type="slidenum">
              <a:rPr lang="en-US" altLang="en-US"/>
              <a:pPr/>
              <a:t>‹#›</a:t>
            </a:fld>
            <a:endParaRPr lang="en-US" altLang="en-US"/>
          </a:p>
        </p:txBody>
      </p:sp>
    </p:spTree>
    <p:extLst>
      <p:ext uri="{BB962C8B-B14F-4D97-AF65-F5344CB8AC3E}">
        <p14:creationId xmlns:p14="http://schemas.microsoft.com/office/powerpoint/2010/main" val="296121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B7ECF200-F340-9387-D4C9-C95ED3D2E375}"/>
              </a:ext>
            </a:extLst>
          </p:cNvPr>
          <p:cNvSpPr>
            <a:spLocks noGrp="1"/>
          </p:cNvSpPr>
          <p:nvPr>
            <p:ph type="title" orient="vert"/>
          </p:nvPr>
        </p:nvSpPr>
        <p:spPr>
          <a:xfrm>
            <a:off x="6629400" y="228600"/>
            <a:ext cx="2057400" cy="6248400"/>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xmlns="" id="{90E743B8-CFD2-8FB2-C03C-268994224C14}"/>
              </a:ext>
            </a:extLst>
          </p:cNvPr>
          <p:cNvSpPr>
            <a:spLocks noGrp="1"/>
          </p:cNvSpPr>
          <p:nvPr>
            <p:ph type="body" orient="vert" idx="1"/>
          </p:nvPr>
        </p:nvSpPr>
        <p:spPr>
          <a:xfrm>
            <a:off x="457200" y="228600"/>
            <a:ext cx="6019800" cy="62484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xmlns="" id="{2904F2FE-4B12-1271-E6AE-A9B0C4A57105}"/>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xmlns="" id="{379548EB-8180-EB54-F3A3-D44BC6D247B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xmlns="" id="{1669DEE9-7AE2-0E0F-C5D9-FD69C8C09889}"/>
              </a:ext>
            </a:extLst>
          </p:cNvPr>
          <p:cNvSpPr>
            <a:spLocks noGrp="1"/>
          </p:cNvSpPr>
          <p:nvPr>
            <p:ph type="sldNum" sz="quarter" idx="12"/>
          </p:nvPr>
        </p:nvSpPr>
        <p:spPr/>
        <p:txBody>
          <a:bodyPr/>
          <a:lstStyle>
            <a:lvl1pPr>
              <a:defRPr/>
            </a:lvl1pPr>
          </a:lstStyle>
          <a:p>
            <a:fld id="{0C7DB12B-23EC-4893-982F-09A019AC40B5}" type="slidenum">
              <a:rPr lang="en-US" altLang="en-US"/>
              <a:pPr/>
              <a:t>‹#›</a:t>
            </a:fld>
            <a:endParaRPr lang="en-US" altLang="en-US"/>
          </a:p>
        </p:txBody>
      </p:sp>
    </p:spTree>
    <p:extLst>
      <p:ext uri="{BB962C8B-B14F-4D97-AF65-F5344CB8AC3E}">
        <p14:creationId xmlns:p14="http://schemas.microsoft.com/office/powerpoint/2010/main" val="354071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2EA33C2-7C93-8391-CF8E-A2ED13A03A4C}"/>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xmlns="" id="{C9A6F88D-406A-84BD-2634-0D38006C60E6}"/>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xmlns="" id="{8BC9BCA7-67E2-2F3D-C5BA-23CB1150147C}"/>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xmlns="" id="{CC45A6AA-1D8F-A79C-AC31-BCCEC0491232}"/>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xmlns="" id="{BE17D6BE-1EF0-6C92-AC6C-51108E399019}"/>
              </a:ext>
            </a:extLst>
          </p:cNvPr>
          <p:cNvSpPr>
            <a:spLocks noGrp="1"/>
          </p:cNvSpPr>
          <p:nvPr>
            <p:ph type="sldNum" sz="quarter" idx="12"/>
          </p:nvPr>
        </p:nvSpPr>
        <p:spPr/>
        <p:txBody>
          <a:bodyPr/>
          <a:lstStyle>
            <a:lvl1pPr>
              <a:defRPr/>
            </a:lvl1pPr>
          </a:lstStyle>
          <a:p>
            <a:fld id="{76E3CA7D-3A4F-4DE9-85AE-7B75609BA98B}" type="slidenum">
              <a:rPr lang="en-US" altLang="en-US"/>
              <a:pPr/>
              <a:t>‹#›</a:t>
            </a:fld>
            <a:endParaRPr lang="en-US" altLang="en-US"/>
          </a:p>
        </p:txBody>
      </p:sp>
    </p:spTree>
    <p:extLst>
      <p:ext uri="{BB962C8B-B14F-4D97-AF65-F5344CB8AC3E}">
        <p14:creationId xmlns:p14="http://schemas.microsoft.com/office/powerpoint/2010/main" val="40290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D86E9A1-8148-2405-08EF-7C84896986FF}"/>
              </a:ext>
            </a:extLst>
          </p:cNvPr>
          <p:cNvSpPr>
            <a:spLocks noGrp="1"/>
          </p:cNvSpPr>
          <p:nvPr>
            <p:ph type="title"/>
          </p:nvPr>
        </p:nvSpPr>
        <p:spPr>
          <a:xfrm>
            <a:off x="623888" y="1709738"/>
            <a:ext cx="78867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xmlns="" id="{8EB47667-FB96-99B1-FC5F-FED3CC9486D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xmlns="" id="{D086A2B8-66F4-1A7B-C0CF-57A31E2A448D}"/>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xmlns="" id="{C3BC4115-E2F8-61FF-1DDF-B78A25FAF9B9}"/>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xmlns="" id="{EA8B5C8A-BCF0-6EBF-F64B-95C7DFA2306C}"/>
              </a:ext>
            </a:extLst>
          </p:cNvPr>
          <p:cNvSpPr>
            <a:spLocks noGrp="1"/>
          </p:cNvSpPr>
          <p:nvPr>
            <p:ph type="sldNum" sz="quarter" idx="12"/>
          </p:nvPr>
        </p:nvSpPr>
        <p:spPr/>
        <p:txBody>
          <a:bodyPr/>
          <a:lstStyle>
            <a:lvl1pPr>
              <a:defRPr/>
            </a:lvl1pPr>
          </a:lstStyle>
          <a:p>
            <a:fld id="{DDC87AFF-D88C-4CFE-A2C8-7EA8F6156BD9}" type="slidenum">
              <a:rPr lang="en-US" altLang="en-US"/>
              <a:pPr/>
              <a:t>‹#›</a:t>
            </a:fld>
            <a:endParaRPr lang="en-US" altLang="en-US"/>
          </a:p>
        </p:txBody>
      </p:sp>
    </p:spTree>
    <p:extLst>
      <p:ext uri="{BB962C8B-B14F-4D97-AF65-F5344CB8AC3E}">
        <p14:creationId xmlns:p14="http://schemas.microsoft.com/office/powerpoint/2010/main" val="272498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80172B8-6DD6-1EC1-1FCA-29F01B3348DB}"/>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xmlns="" id="{3D33C11D-CC7C-BD5A-1D4B-AF94BEA5C944}"/>
              </a:ext>
            </a:extLst>
          </p:cNvPr>
          <p:cNvSpPr>
            <a:spLocks noGrp="1"/>
          </p:cNvSpPr>
          <p:nvPr>
            <p:ph sz="half" idx="1"/>
          </p:nvPr>
        </p:nvSpPr>
        <p:spPr>
          <a:xfrm>
            <a:off x="457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xmlns="" id="{B3CEB208-2559-A3D2-7D31-BF4B112740ED}"/>
              </a:ext>
            </a:extLst>
          </p:cNvPr>
          <p:cNvSpPr>
            <a:spLocks noGrp="1"/>
          </p:cNvSpPr>
          <p:nvPr>
            <p:ph sz="half" idx="2"/>
          </p:nvPr>
        </p:nvSpPr>
        <p:spPr>
          <a:xfrm>
            <a:off x="4648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xmlns="" id="{4475B192-6C8B-7ECB-6585-54E95D5DCDFC}"/>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xmlns="" id="{023488FD-DAE8-77BE-58D6-A9BCEB637F03}"/>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xmlns="" id="{B83853ED-C75E-C200-4F5A-B341612DAE58}"/>
              </a:ext>
            </a:extLst>
          </p:cNvPr>
          <p:cNvSpPr>
            <a:spLocks noGrp="1"/>
          </p:cNvSpPr>
          <p:nvPr>
            <p:ph type="sldNum" sz="quarter" idx="12"/>
          </p:nvPr>
        </p:nvSpPr>
        <p:spPr/>
        <p:txBody>
          <a:bodyPr/>
          <a:lstStyle>
            <a:lvl1pPr>
              <a:defRPr/>
            </a:lvl1pPr>
          </a:lstStyle>
          <a:p>
            <a:fld id="{A2E954C5-FBD8-4075-887C-2F71EEBB3E0D}" type="slidenum">
              <a:rPr lang="en-US" altLang="en-US"/>
              <a:pPr/>
              <a:t>‹#›</a:t>
            </a:fld>
            <a:endParaRPr lang="en-US" altLang="en-US"/>
          </a:p>
        </p:txBody>
      </p:sp>
    </p:spTree>
    <p:extLst>
      <p:ext uri="{BB962C8B-B14F-4D97-AF65-F5344CB8AC3E}">
        <p14:creationId xmlns:p14="http://schemas.microsoft.com/office/powerpoint/2010/main" val="29414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6F6F920-C2B2-1493-C380-4405B3D2A87B}"/>
              </a:ext>
            </a:extLst>
          </p:cNvPr>
          <p:cNvSpPr>
            <a:spLocks noGrp="1"/>
          </p:cNvSpPr>
          <p:nvPr>
            <p:ph type="title"/>
          </p:nvPr>
        </p:nvSpPr>
        <p:spPr>
          <a:xfrm>
            <a:off x="630238" y="365125"/>
            <a:ext cx="78867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xmlns="" id="{A11222E7-5D42-13D0-3EE2-F0AEDB106C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xmlns="" id="{AD6CA8D3-BC23-B7D2-C8FE-ABC83813D9DE}"/>
              </a:ext>
            </a:extLst>
          </p:cNvPr>
          <p:cNvSpPr>
            <a:spLocks noGrp="1"/>
          </p:cNvSpPr>
          <p:nvPr>
            <p:ph sz="half" idx="2"/>
          </p:nvPr>
        </p:nvSpPr>
        <p:spPr>
          <a:xfrm>
            <a:off x="630238" y="2505075"/>
            <a:ext cx="386873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xmlns="" id="{D86F60FF-032A-EC4B-7A52-EC5FFB79CAF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xmlns="" id="{EB71A8B0-E4BE-A418-86FC-0302A419E476}"/>
              </a:ext>
            </a:extLst>
          </p:cNvPr>
          <p:cNvSpPr>
            <a:spLocks noGrp="1"/>
          </p:cNvSpPr>
          <p:nvPr>
            <p:ph sz="quarter" idx="4"/>
          </p:nvPr>
        </p:nvSpPr>
        <p:spPr>
          <a:xfrm>
            <a:off x="4629150" y="2505075"/>
            <a:ext cx="38877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xmlns="" id="{CE21D623-525C-3787-C260-CC6D101D91BC}"/>
              </a:ext>
            </a:extLst>
          </p:cNvPr>
          <p:cNvSpPr>
            <a:spLocks noGrp="1"/>
          </p:cNvSpPr>
          <p:nvPr>
            <p:ph type="dt" sz="half" idx="10"/>
          </p:nvPr>
        </p:nvSpPr>
        <p:spPr/>
        <p:txBody>
          <a:bodyPr/>
          <a:lstStyle>
            <a:lvl1pPr>
              <a:defRPr/>
            </a:lvl1pPr>
          </a:lstStyle>
          <a:p>
            <a:endParaRPr lang="en-US" altLang="en-US"/>
          </a:p>
        </p:txBody>
      </p:sp>
      <p:sp>
        <p:nvSpPr>
          <p:cNvPr id="8" name="Substituent subsol 7">
            <a:extLst>
              <a:ext uri="{FF2B5EF4-FFF2-40B4-BE49-F238E27FC236}">
                <a16:creationId xmlns:a16="http://schemas.microsoft.com/office/drawing/2014/main" xmlns="" id="{2E261572-5BBD-D1BE-BBB2-EB6E386BCA81}"/>
              </a:ext>
            </a:extLst>
          </p:cNvPr>
          <p:cNvSpPr>
            <a:spLocks noGrp="1"/>
          </p:cNvSpPr>
          <p:nvPr>
            <p:ph type="ftr" sz="quarter" idx="11"/>
          </p:nvPr>
        </p:nvSpPr>
        <p:spPr/>
        <p:txBody>
          <a:bodyPr/>
          <a:lstStyle>
            <a:lvl1pPr>
              <a:defRPr/>
            </a:lvl1pPr>
          </a:lstStyle>
          <a:p>
            <a:endParaRPr lang="en-US" altLang="en-US"/>
          </a:p>
        </p:txBody>
      </p:sp>
      <p:sp>
        <p:nvSpPr>
          <p:cNvPr id="9" name="Substituent număr diapozitiv 8">
            <a:extLst>
              <a:ext uri="{FF2B5EF4-FFF2-40B4-BE49-F238E27FC236}">
                <a16:creationId xmlns:a16="http://schemas.microsoft.com/office/drawing/2014/main" xmlns="" id="{962C7691-E05B-18CD-18FA-C8279167603F}"/>
              </a:ext>
            </a:extLst>
          </p:cNvPr>
          <p:cNvSpPr>
            <a:spLocks noGrp="1"/>
          </p:cNvSpPr>
          <p:nvPr>
            <p:ph type="sldNum" sz="quarter" idx="12"/>
          </p:nvPr>
        </p:nvSpPr>
        <p:spPr/>
        <p:txBody>
          <a:bodyPr/>
          <a:lstStyle>
            <a:lvl1pPr>
              <a:defRPr/>
            </a:lvl1pPr>
          </a:lstStyle>
          <a:p>
            <a:fld id="{0637DDC0-B70E-43A0-86E9-1832A4F480C3}" type="slidenum">
              <a:rPr lang="en-US" altLang="en-US"/>
              <a:pPr/>
              <a:t>‹#›</a:t>
            </a:fld>
            <a:endParaRPr lang="en-US" altLang="en-US"/>
          </a:p>
        </p:txBody>
      </p:sp>
    </p:spTree>
    <p:extLst>
      <p:ext uri="{BB962C8B-B14F-4D97-AF65-F5344CB8AC3E}">
        <p14:creationId xmlns:p14="http://schemas.microsoft.com/office/powerpoint/2010/main" val="336466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AA649139-41DF-C447-808C-2C5A75C4C053}"/>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xmlns="" id="{DC465D41-047B-4DB7-7F09-8D991C717050}"/>
              </a:ext>
            </a:extLst>
          </p:cNvPr>
          <p:cNvSpPr>
            <a:spLocks noGrp="1"/>
          </p:cNvSpPr>
          <p:nvPr>
            <p:ph type="dt" sz="half" idx="10"/>
          </p:nvPr>
        </p:nvSpPr>
        <p:spPr/>
        <p:txBody>
          <a:bodyPr/>
          <a:lstStyle>
            <a:lvl1pPr>
              <a:defRPr/>
            </a:lvl1pPr>
          </a:lstStyle>
          <a:p>
            <a:endParaRPr lang="en-US" altLang="en-US"/>
          </a:p>
        </p:txBody>
      </p:sp>
      <p:sp>
        <p:nvSpPr>
          <p:cNvPr id="4" name="Substituent subsol 3">
            <a:extLst>
              <a:ext uri="{FF2B5EF4-FFF2-40B4-BE49-F238E27FC236}">
                <a16:creationId xmlns:a16="http://schemas.microsoft.com/office/drawing/2014/main" xmlns="" id="{9066D9E2-A921-B809-B45C-3474B00CECA4}"/>
              </a:ext>
            </a:extLst>
          </p:cNvPr>
          <p:cNvSpPr>
            <a:spLocks noGrp="1"/>
          </p:cNvSpPr>
          <p:nvPr>
            <p:ph type="ftr" sz="quarter" idx="11"/>
          </p:nvPr>
        </p:nvSpPr>
        <p:spPr/>
        <p:txBody>
          <a:bodyPr/>
          <a:lstStyle>
            <a:lvl1pPr>
              <a:defRPr/>
            </a:lvl1pPr>
          </a:lstStyle>
          <a:p>
            <a:endParaRPr lang="en-US" altLang="en-US"/>
          </a:p>
        </p:txBody>
      </p:sp>
      <p:sp>
        <p:nvSpPr>
          <p:cNvPr id="5" name="Substituent număr diapozitiv 4">
            <a:extLst>
              <a:ext uri="{FF2B5EF4-FFF2-40B4-BE49-F238E27FC236}">
                <a16:creationId xmlns:a16="http://schemas.microsoft.com/office/drawing/2014/main" xmlns="" id="{13BA6781-35D6-5802-C653-44411839C9C9}"/>
              </a:ext>
            </a:extLst>
          </p:cNvPr>
          <p:cNvSpPr>
            <a:spLocks noGrp="1"/>
          </p:cNvSpPr>
          <p:nvPr>
            <p:ph type="sldNum" sz="quarter" idx="12"/>
          </p:nvPr>
        </p:nvSpPr>
        <p:spPr/>
        <p:txBody>
          <a:bodyPr/>
          <a:lstStyle>
            <a:lvl1pPr>
              <a:defRPr/>
            </a:lvl1pPr>
          </a:lstStyle>
          <a:p>
            <a:fld id="{04563C7D-0084-4B2D-B000-4D3524DFEDFD}" type="slidenum">
              <a:rPr lang="en-US" altLang="en-US"/>
              <a:pPr/>
              <a:t>‹#›</a:t>
            </a:fld>
            <a:endParaRPr lang="en-US" altLang="en-US"/>
          </a:p>
        </p:txBody>
      </p:sp>
    </p:spTree>
    <p:extLst>
      <p:ext uri="{BB962C8B-B14F-4D97-AF65-F5344CB8AC3E}">
        <p14:creationId xmlns:p14="http://schemas.microsoft.com/office/powerpoint/2010/main" val="203626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06F95F5F-BAFA-09E2-6466-C9D168A24D69}"/>
              </a:ext>
            </a:extLst>
          </p:cNvPr>
          <p:cNvSpPr>
            <a:spLocks noGrp="1"/>
          </p:cNvSpPr>
          <p:nvPr>
            <p:ph type="dt" sz="half" idx="10"/>
          </p:nvPr>
        </p:nvSpPr>
        <p:spPr/>
        <p:txBody>
          <a:bodyPr/>
          <a:lstStyle>
            <a:lvl1pPr>
              <a:defRPr/>
            </a:lvl1pPr>
          </a:lstStyle>
          <a:p>
            <a:endParaRPr lang="en-US" altLang="en-US"/>
          </a:p>
        </p:txBody>
      </p:sp>
      <p:sp>
        <p:nvSpPr>
          <p:cNvPr id="3" name="Substituent subsol 2">
            <a:extLst>
              <a:ext uri="{FF2B5EF4-FFF2-40B4-BE49-F238E27FC236}">
                <a16:creationId xmlns:a16="http://schemas.microsoft.com/office/drawing/2014/main" xmlns="" id="{B7E09C38-3D26-C4E4-CF41-130CBD79A6CE}"/>
              </a:ext>
            </a:extLst>
          </p:cNvPr>
          <p:cNvSpPr>
            <a:spLocks noGrp="1"/>
          </p:cNvSpPr>
          <p:nvPr>
            <p:ph type="ftr" sz="quarter" idx="11"/>
          </p:nvPr>
        </p:nvSpPr>
        <p:spPr/>
        <p:txBody>
          <a:bodyPr/>
          <a:lstStyle>
            <a:lvl1pPr>
              <a:defRPr/>
            </a:lvl1pPr>
          </a:lstStyle>
          <a:p>
            <a:endParaRPr lang="en-US" altLang="en-US"/>
          </a:p>
        </p:txBody>
      </p:sp>
      <p:sp>
        <p:nvSpPr>
          <p:cNvPr id="4" name="Substituent număr diapozitiv 3">
            <a:extLst>
              <a:ext uri="{FF2B5EF4-FFF2-40B4-BE49-F238E27FC236}">
                <a16:creationId xmlns:a16="http://schemas.microsoft.com/office/drawing/2014/main" xmlns="" id="{8B464E32-4F91-7C06-76C5-45F6197B2A82}"/>
              </a:ext>
            </a:extLst>
          </p:cNvPr>
          <p:cNvSpPr>
            <a:spLocks noGrp="1"/>
          </p:cNvSpPr>
          <p:nvPr>
            <p:ph type="sldNum" sz="quarter" idx="12"/>
          </p:nvPr>
        </p:nvSpPr>
        <p:spPr/>
        <p:txBody>
          <a:bodyPr/>
          <a:lstStyle>
            <a:lvl1pPr>
              <a:defRPr/>
            </a:lvl1pPr>
          </a:lstStyle>
          <a:p>
            <a:fld id="{51413AA5-C7BD-4BC2-9DFE-671BC954AE17}" type="slidenum">
              <a:rPr lang="en-US" altLang="en-US"/>
              <a:pPr/>
              <a:t>‹#›</a:t>
            </a:fld>
            <a:endParaRPr lang="en-US" altLang="en-US"/>
          </a:p>
        </p:txBody>
      </p:sp>
    </p:spTree>
    <p:extLst>
      <p:ext uri="{BB962C8B-B14F-4D97-AF65-F5344CB8AC3E}">
        <p14:creationId xmlns:p14="http://schemas.microsoft.com/office/powerpoint/2010/main" val="173033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074474F-5E64-CFB2-9839-B4E137A34CAF}"/>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xmlns="" id="{96155B22-C457-52F3-2753-92AEBE5A2E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xmlns="" id="{F15BBD4E-902A-9D33-0993-89C7901906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2665AFCA-BF06-F7D1-EC1A-A9F972BEB6CF}"/>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xmlns="" id="{34010F74-F9F9-4217-9A20-20F322B214DA}"/>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xmlns="" id="{1D095939-9BA2-3C12-A853-14AC9FB01AB6}"/>
              </a:ext>
            </a:extLst>
          </p:cNvPr>
          <p:cNvSpPr>
            <a:spLocks noGrp="1"/>
          </p:cNvSpPr>
          <p:nvPr>
            <p:ph type="sldNum" sz="quarter" idx="12"/>
          </p:nvPr>
        </p:nvSpPr>
        <p:spPr/>
        <p:txBody>
          <a:bodyPr/>
          <a:lstStyle>
            <a:lvl1pPr>
              <a:defRPr/>
            </a:lvl1pPr>
          </a:lstStyle>
          <a:p>
            <a:fld id="{0D6DAA55-E216-4582-B4AC-32B52A392120}" type="slidenum">
              <a:rPr lang="en-US" altLang="en-US"/>
              <a:pPr/>
              <a:t>‹#›</a:t>
            </a:fld>
            <a:endParaRPr lang="en-US" altLang="en-US"/>
          </a:p>
        </p:txBody>
      </p:sp>
    </p:spTree>
    <p:extLst>
      <p:ext uri="{BB962C8B-B14F-4D97-AF65-F5344CB8AC3E}">
        <p14:creationId xmlns:p14="http://schemas.microsoft.com/office/powerpoint/2010/main" val="384458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D1B792AF-FF1D-C81B-8DF1-EFC746A3385C}"/>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xmlns="" id="{522B42BF-244F-1691-B6EE-7FCAE1DD583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a:p>
        </p:txBody>
      </p:sp>
      <p:sp>
        <p:nvSpPr>
          <p:cNvPr id="4" name="Substituent text 3">
            <a:extLst>
              <a:ext uri="{FF2B5EF4-FFF2-40B4-BE49-F238E27FC236}">
                <a16:creationId xmlns:a16="http://schemas.microsoft.com/office/drawing/2014/main" xmlns="" id="{21F0924F-9B17-BB2B-0F2A-CD8765E053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4127E79C-813C-ABEC-B0C4-332A25705773}"/>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xmlns="" id="{90364309-7C11-CB3B-AEE3-B7760BCF56C1}"/>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xmlns="" id="{2D6BD091-8820-2B2D-8E5D-FF5C2BA9E8A2}"/>
              </a:ext>
            </a:extLst>
          </p:cNvPr>
          <p:cNvSpPr>
            <a:spLocks noGrp="1"/>
          </p:cNvSpPr>
          <p:nvPr>
            <p:ph type="sldNum" sz="quarter" idx="12"/>
          </p:nvPr>
        </p:nvSpPr>
        <p:spPr/>
        <p:txBody>
          <a:bodyPr/>
          <a:lstStyle>
            <a:lvl1pPr>
              <a:defRPr/>
            </a:lvl1pPr>
          </a:lstStyle>
          <a:p>
            <a:fld id="{64E27111-58C9-4D25-A44E-FC30F548F389}" type="slidenum">
              <a:rPr lang="en-US" altLang="en-US"/>
              <a:pPr/>
              <a:t>‹#›</a:t>
            </a:fld>
            <a:endParaRPr lang="en-US" altLang="en-US"/>
          </a:p>
        </p:txBody>
      </p:sp>
    </p:spTree>
    <p:extLst>
      <p:ext uri="{BB962C8B-B14F-4D97-AF65-F5344CB8AC3E}">
        <p14:creationId xmlns:p14="http://schemas.microsoft.com/office/powerpoint/2010/main" val="231696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1E466A5-77A3-821C-C28C-01EE8F0C06EC}"/>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o-RO" altLang="en-US"/>
              <a:t>Faceți clic pentru a edita stilul de titlu coordonator</a:t>
            </a:r>
            <a:endParaRPr lang="en-US" altLang="en-US"/>
          </a:p>
        </p:txBody>
      </p:sp>
      <p:sp>
        <p:nvSpPr>
          <p:cNvPr id="1027" name="Rectangle 3">
            <a:extLst>
              <a:ext uri="{FF2B5EF4-FFF2-40B4-BE49-F238E27FC236}">
                <a16:creationId xmlns:a16="http://schemas.microsoft.com/office/drawing/2014/main" xmlns="" id="{A8CC5995-BC13-B399-A465-7810F1F3CC05}"/>
              </a:ext>
            </a:extLst>
          </p:cNvPr>
          <p:cNvSpPr>
            <a:spLocks noGrp="1" noChangeArrowheads="1"/>
          </p:cNvSpPr>
          <p:nvPr>
            <p:ph type="body" idx="1"/>
          </p:nvPr>
        </p:nvSpPr>
        <p:spPr bwMode="auto">
          <a:xfrm>
            <a:off x="457200" y="19510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o-RO" altLang="en-US"/>
              <a:t>Faceţi clic pentru a edita Master stiluri text</a:t>
            </a:r>
          </a:p>
          <a:p>
            <a:pPr lvl="1"/>
            <a:r>
              <a:rPr lang="ro-RO" altLang="en-US"/>
              <a:t>al doilea nivel</a:t>
            </a:r>
          </a:p>
          <a:p>
            <a:pPr lvl="2"/>
            <a:r>
              <a:rPr lang="ro-RO" altLang="en-US"/>
              <a:t>al treilea nivel</a:t>
            </a:r>
          </a:p>
          <a:p>
            <a:pPr lvl="3"/>
            <a:r>
              <a:rPr lang="ro-RO" altLang="en-US"/>
              <a:t>al patrulea nivel</a:t>
            </a:r>
          </a:p>
          <a:p>
            <a:pPr lvl="4"/>
            <a:r>
              <a:rPr lang="ro-RO" altLang="en-US"/>
              <a:t>al cincilea nivel</a:t>
            </a:r>
            <a:endParaRPr lang="en-US" altLang="en-US"/>
          </a:p>
        </p:txBody>
      </p:sp>
      <p:sp>
        <p:nvSpPr>
          <p:cNvPr id="1028" name="Rectangle 4">
            <a:extLst>
              <a:ext uri="{FF2B5EF4-FFF2-40B4-BE49-F238E27FC236}">
                <a16:creationId xmlns:a16="http://schemas.microsoft.com/office/drawing/2014/main" xmlns="" id="{38DE5D4A-686D-8372-F5E9-1F2BB712802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xmlns="" id="{649C78CA-9706-1718-F9E9-227E2F15D4D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xmlns="" id="{C1AD8331-504A-22B2-41E9-610B84885FC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71E2372-FE71-4195-9024-2DEE1D02C25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horlabs.com/images/TabImages/Force_Measurement_Tweezers_D1-780.jpg"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amtp.cam.ac.uk/user/gold/pdfs/teaching/ufk_papers/optical_tweezers/neuman-block.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EEFA15DE-75AF-9C73-E674-5E43C3118435}"/>
              </a:ext>
            </a:extLst>
          </p:cNvPr>
          <p:cNvSpPr>
            <a:spLocks noGrp="1" noChangeArrowheads="1"/>
          </p:cNvSpPr>
          <p:nvPr>
            <p:ph type="ctrTitle"/>
          </p:nvPr>
        </p:nvSpPr>
        <p:spPr>
          <a:xfrm>
            <a:off x="-430306" y="381000"/>
            <a:ext cx="9498106" cy="1016000"/>
          </a:xfrm>
        </p:spPr>
        <p:txBody>
          <a:bodyPr/>
          <a:lstStyle/>
          <a:p>
            <a:r>
              <a:rPr lang="ro-RO" altLang="en-US" b="1" dirty="0"/>
              <a:t>Î</a:t>
            </a:r>
            <a:r>
              <a:rPr lang="en-US" altLang="en-US" b="1" dirty="0" err="1"/>
              <a:t>ntroducere</a:t>
            </a:r>
            <a:r>
              <a:rPr lang="en-US" altLang="en-US" b="1" dirty="0"/>
              <a:t> </a:t>
            </a:r>
            <a:r>
              <a:rPr lang="en-US" altLang="en-US" b="1" dirty="0" err="1"/>
              <a:t>în</a:t>
            </a:r>
            <a:r>
              <a:rPr lang="en-US" altLang="en-US" b="1" dirty="0"/>
              <a:t> </a:t>
            </a:r>
            <a:r>
              <a:rPr lang="en-US" altLang="en-US" b="1" dirty="0" err="1"/>
              <a:t>pensetele</a:t>
            </a:r>
            <a:r>
              <a:rPr lang="en-US" altLang="en-US" b="1" dirty="0"/>
              <a:t> </a:t>
            </a:r>
            <a:r>
              <a:rPr lang="en-US" altLang="en-US" b="1" dirty="0" err="1"/>
              <a:t>optice</a:t>
            </a:r>
            <a:r>
              <a:rPr lang="ro-RO" altLang="en-US" b="1" dirty="0"/>
              <a:t/>
            </a:r>
            <a:br>
              <a:rPr lang="ro-RO" altLang="en-US" b="1" dirty="0"/>
            </a:br>
            <a:r>
              <a:rPr lang="ro-RO" altLang="en-US" b="1" dirty="0"/>
              <a:t>(</a:t>
            </a:r>
            <a:r>
              <a:rPr lang="ro-RO" altLang="en-US" b="1" dirty="0" err="1"/>
              <a:t>optical</a:t>
            </a:r>
            <a:r>
              <a:rPr lang="ro-RO" altLang="en-US" b="1" dirty="0"/>
              <a:t> </a:t>
            </a:r>
            <a:r>
              <a:rPr lang="ro-RO" altLang="en-US" b="1" dirty="0" err="1"/>
              <a:t>tweezers</a:t>
            </a:r>
            <a:r>
              <a:rPr lang="ro-RO" altLang="en-US" b="1" dirty="0"/>
              <a:t>)</a:t>
            </a:r>
            <a:endParaRPr lang="en-US" altLang="en-US" b="1" dirty="0"/>
          </a:p>
        </p:txBody>
      </p:sp>
      <p:sp>
        <p:nvSpPr>
          <p:cNvPr id="2051" name="Rectangle 3">
            <a:extLst>
              <a:ext uri="{FF2B5EF4-FFF2-40B4-BE49-F238E27FC236}">
                <a16:creationId xmlns:a16="http://schemas.microsoft.com/office/drawing/2014/main" xmlns="" id="{DF8C761F-F828-5F03-59EF-5C187CCC31AA}"/>
              </a:ext>
            </a:extLst>
          </p:cNvPr>
          <p:cNvSpPr>
            <a:spLocks noGrp="1" noChangeArrowheads="1"/>
          </p:cNvSpPr>
          <p:nvPr>
            <p:ph type="subTitle" idx="1"/>
          </p:nvPr>
        </p:nvSpPr>
        <p:spPr>
          <a:xfrm>
            <a:off x="2743200" y="5486400"/>
            <a:ext cx="6400800" cy="698500"/>
          </a:xfrm>
        </p:spPr>
        <p:txBody>
          <a:bodyPr/>
          <a:lstStyle/>
          <a:p>
            <a:r>
              <a:rPr lang="en-US" altLang="en-US" dirty="0"/>
              <a:t>Company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61F7A-01EB-6C12-630B-2E0F350676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0B0F7D2-7EE7-B71A-EACA-41DB5C58C99A}"/>
              </a:ext>
            </a:extLst>
          </p:cNvPr>
          <p:cNvSpPr>
            <a:spLocks noGrp="1"/>
          </p:cNvSpPr>
          <p:nvPr>
            <p:ph idx="1"/>
          </p:nvPr>
        </p:nvSpPr>
        <p:spPr>
          <a:xfrm>
            <a:off x="304800" y="1752600"/>
            <a:ext cx="8229600" cy="4525962"/>
          </a:xfrm>
        </p:spPr>
        <p:txBody>
          <a:bodyPr/>
          <a:lstStyle/>
          <a:p>
            <a:pPr marL="0" indent="0" algn="just">
              <a:buNone/>
            </a:pPr>
            <a:r>
              <a:rPr lang="en-US" sz="1800" dirty="0"/>
              <a:t>unde </a:t>
            </a:r>
            <a:r>
              <a:rPr lang="en-US" sz="1800" b="1" dirty="0">
                <a:solidFill>
                  <a:srgbClr val="FF0000"/>
                </a:solidFill>
              </a:rPr>
              <a:t>I</a:t>
            </a:r>
            <a:r>
              <a:rPr lang="en-US" sz="1100" b="1" dirty="0">
                <a:solidFill>
                  <a:srgbClr val="FF0000"/>
                </a:solidFill>
              </a:rPr>
              <a:t>0</a:t>
            </a:r>
            <a:r>
              <a:rPr lang="en-US" sz="1800" dirty="0"/>
              <a:t> - </a:t>
            </a:r>
            <a:r>
              <a:rPr lang="en-US" sz="1800" dirty="0" err="1"/>
              <a:t>intensitatea</a:t>
            </a:r>
            <a:r>
              <a:rPr lang="en-US" sz="1800" dirty="0"/>
              <a:t> </a:t>
            </a:r>
            <a:r>
              <a:rPr lang="en-US" sz="1800" dirty="0" err="1"/>
              <a:t>luminii</a:t>
            </a:r>
            <a:r>
              <a:rPr lang="en-US" sz="1800" dirty="0"/>
              <a:t> </a:t>
            </a:r>
            <a:r>
              <a:rPr lang="en-US" sz="1800" dirty="0" err="1"/>
              <a:t>incidente</a:t>
            </a:r>
            <a:r>
              <a:rPr lang="en-US" sz="1800" dirty="0"/>
              <a:t>, </a:t>
            </a:r>
            <a:r>
              <a:rPr lang="en-US" sz="1800" b="1" i="1" dirty="0">
                <a:solidFill>
                  <a:srgbClr val="FF0000"/>
                </a:solidFill>
              </a:rPr>
              <a:t>s</a:t>
            </a:r>
            <a:r>
              <a:rPr lang="en-US" sz="1800" dirty="0"/>
              <a:t> - </a:t>
            </a:r>
            <a:r>
              <a:rPr lang="en-US" sz="1800" dirty="0" err="1"/>
              <a:t>secțiunea</a:t>
            </a:r>
            <a:r>
              <a:rPr lang="en-US" sz="1800" dirty="0"/>
              <a:t> </a:t>
            </a:r>
            <a:r>
              <a:rPr lang="en-US" sz="1800" dirty="0" err="1"/>
              <a:t>transversală</a:t>
            </a:r>
            <a:r>
              <a:rPr lang="en-US" sz="1800" dirty="0"/>
              <a:t> de </a:t>
            </a:r>
            <a:r>
              <a:rPr lang="en-US" sz="1800" dirty="0" err="1"/>
              <a:t>împrăștiere</a:t>
            </a:r>
            <a:r>
              <a:rPr lang="en-US" sz="1800" dirty="0"/>
              <a:t> a </a:t>
            </a:r>
            <a:r>
              <a:rPr lang="en-US" sz="1800" dirty="0" err="1"/>
              <a:t>sferei</a:t>
            </a:r>
            <a:r>
              <a:rPr lang="en-US" sz="1800" dirty="0"/>
              <a:t>, </a:t>
            </a:r>
            <a:r>
              <a:rPr lang="en-US" sz="1800" b="1" i="1" dirty="0">
                <a:solidFill>
                  <a:srgbClr val="FF0000"/>
                </a:solidFill>
              </a:rPr>
              <a:t>n</a:t>
            </a:r>
            <a:r>
              <a:rPr lang="en-US" sz="1400" b="1" i="1" dirty="0">
                <a:solidFill>
                  <a:srgbClr val="FF0000"/>
                </a:solidFill>
              </a:rPr>
              <a:t>m</a:t>
            </a:r>
            <a:r>
              <a:rPr lang="en-US" sz="1800" dirty="0"/>
              <a:t> - </a:t>
            </a:r>
            <a:r>
              <a:rPr lang="en-US" sz="1800" dirty="0" err="1"/>
              <a:t>indicele</a:t>
            </a:r>
            <a:r>
              <a:rPr lang="en-US" sz="1800" dirty="0"/>
              <a:t> de </a:t>
            </a:r>
            <a:r>
              <a:rPr lang="en-US" sz="1800" dirty="0" err="1"/>
              <a:t>refracție</a:t>
            </a:r>
            <a:r>
              <a:rPr lang="en-US" sz="1800" dirty="0"/>
              <a:t> al </a:t>
            </a:r>
            <a:r>
              <a:rPr lang="en-US" sz="1800" dirty="0" err="1"/>
              <a:t>mediului</a:t>
            </a:r>
            <a:r>
              <a:rPr lang="en-US" sz="1800" dirty="0"/>
              <a:t>, </a:t>
            </a:r>
            <a:r>
              <a:rPr lang="en-US" sz="1800" b="1" i="1" dirty="0">
                <a:solidFill>
                  <a:srgbClr val="FF0000"/>
                </a:solidFill>
              </a:rPr>
              <a:t>c</a:t>
            </a:r>
            <a:r>
              <a:rPr lang="en-US" sz="1800" dirty="0"/>
              <a:t> - </a:t>
            </a:r>
            <a:r>
              <a:rPr lang="en-US" sz="1800" dirty="0" err="1"/>
              <a:t>viteza</a:t>
            </a:r>
            <a:r>
              <a:rPr lang="en-US" sz="1800" dirty="0"/>
              <a:t> </a:t>
            </a:r>
            <a:r>
              <a:rPr lang="en-US" sz="1800" dirty="0" err="1"/>
              <a:t>luminii</a:t>
            </a:r>
            <a:r>
              <a:rPr lang="en-US" sz="1800" dirty="0"/>
              <a:t> </a:t>
            </a:r>
            <a:r>
              <a:rPr lang="en-US" sz="1800" dirty="0" err="1"/>
              <a:t>în</a:t>
            </a:r>
            <a:r>
              <a:rPr lang="en-US" sz="1800" dirty="0"/>
              <a:t> vid, </a:t>
            </a:r>
            <a:r>
              <a:rPr lang="en-US" sz="1800" b="1" i="1" dirty="0">
                <a:solidFill>
                  <a:srgbClr val="FF0000"/>
                </a:solidFill>
              </a:rPr>
              <a:t>m</a:t>
            </a:r>
            <a:r>
              <a:rPr lang="en-US" sz="1800" dirty="0"/>
              <a:t> - </a:t>
            </a:r>
            <a:r>
              <a:rPr lang="en-US" sz="1800" dirty="0" err="1"/>
              <a:t>raportul</a:t>
            </a:r>
            <a:r>
              <a:rPr lang="en-US" sz="1800" dirty="0"/>
              <a:t> </a:t>
            </a:r>
            <a:r>
              <a:rPr lang="en-US" sz="1800" dirty="0" err="1"/>
              <a:t>dintre</a:t>
            </a:r>
            <a:r>
              <a:rPr lang="en-US" sz="1800" dirty="0"/>
              <a:t> </a:t>
            </a:r>
            <a:r>
              <a:rPr lang="en-US" sz="1800" dirty="0" err="1"/>
              <a:t>indicele</a:t>
            </a:r>
            <a:r>
              <a:rPr lang="en-US" sz="1800" dirty="0"/>
              <a:t> de </a:t>
            </a:r>
            <a:r>
              <a:rPr lang="en-US" sz="1800" dirty="0" err="1"/>
              <a:t>refracție</a:t>
            </a:r>
            <a:r>
              <a:rPr lang="en-US" sz="1800" dirty="0"/>
              <a:t> al </a:t>
            </a:r>
            <a:r>
              <a:rPr lang="en-US" sz="1800" dirty="0" err="1"/>
              <a:t>particulei</a:t>
            </a:r>
            <a:r>
              <a:rPr lang="en-US" sz="1800" dirty="0"/>
              <a:t> </a:t>
            </a:r>
            <a:r>
              <a:rPr lang="en-US" sz="1800" dirty="0" err="1"/>
              <a:t>și</a:t>
            </a:r>
            <a:r>
              <a:rPr lang="en-US" sz="1800" dirty="0"/>
              <a:t> </a:t>
            </a:r>
            <a:r>
              <a:rPr lang="en-US" sz="1800" dirty="0" err="1"/>
              <a:t>indicele</a:t>
            </a:r>
            <a:r>
              <a:rPr lang="en-US" sz="1800" dirty="0"/>
              <a:t> </a:t>
            </a:r>
            <a:r>
              <a:rPr lang="en-US" sz="1800" dirty="0" err="1"/>
              <a:t>mediului</a:t>
            </a:r>
            <a:r>
              <a:rPr lang="en-US" sz="1800" dirty="0"/>
              <a:t> (</a:t>
            </a:r>
            <a:r>
              <a:rPr lang="en-US" sz="1800" b="1" i="1" dirty="0">
                <a:solidFill>
                  <a:srgbClr val="FF0000"/>
                </a:solidFill>
              </a:rPr>
              <a:t>n</a:t>
            </a:r>
            <a:r>
              <a:rPr lang="en-US" sz="1400" b="1" i="1" dirty="0">
                <a:solidFill>
                  <a:srgbClr val="FF0000"/>
                </a:solidFill>
              </a:rPr>
              <a:t>p</a:t>
            </a:r>
            <a:r>
              <a:rPr lang="en-US" sz="1800" b="1" i="1" dirty="0">
                <a:solidFill>
                  <a:srgbClr val="FF0000"/>
                </a:solidFill>
              </a:rPr>
              <a:t>/n</a:t>
            </a:r>
            <a:r>
              <a:rPr lang="en-US" sz="1400" b="1" i="1" dirty="0">
                <a:solidFill>
                  <a:srgbClr val="FF0000"/>
                </a:solidFill>
              </a:rPr>
              <a:t>m</a:t>
            </a:r>
            <a:r>
              <a:rPr lang="en-US" sz="1800" dirty="0"/>
              <a:t>), </a:t>
            </a:r>
            <a:r>
              <a:rPr lang="en-US" sz="1800" dirty="0" err="1"/>
              <a:t>iar</a:t>
            </a:r>
            <a:r>
              <a:rPr lang="en-US" sz="1800" dirty="0"/>
              <a:t> </a:t>
            </a:r>
            <a:r>
              <a:rPr lang="el-GR" sz="1800" b="1" i="1" dirty="0">
                <a:solidFill>
                  <a:srgbClr val="FF0000"/>
                </a:solidFill>
              </a:rPr>
              <a:t>λ</a:t>
            </a:r>
            <a:r>
              <a:rPr lang="en-US" sz="1800" dirty="0"/>
              <a:t> - </a:t>
            </a:r>
            <a:r>
              <a:rPr lang="en-US" sz="1800" dirty="0" err="1"/>
              <a:t>lungimea</a:t>
            </a:r>
            <a:r>
              <a:rPr lang="en-US" sz="1800" dirty="0"/>
              <a:t> de </a:t>
            </a:r>
            <a:r>
              <a:rPr lang="en-US" sz="1800" dirty="0" err="1"/>
              <a:t>undă</a:t>
            </a:r>
            <a:r>
              <a:rPr lang="en-US" sz="1800" dirty="0"/>
              <a:t> a </a:t>
            </a:r>
            <a:r>
              <a:rPr lang="en-US" sz="1800" dirty="0" err="1"/>
              <a:t>laserului</a:t>
            </a:r>
            <a:r>
              <a:rPr lang="en-US" sz="1800" dirty="0"/>
              <a:t> de </a:t>
            </a:r>
            <a:r>
              <a:rPr lang="en-US" sz="1800" dirty="0" err="1"/>
              <a:t>captare</a:t>
            </a:r>
            <a:r>
              <a:rPr lang="en-US" sz="1800" dirty="0"/>
              <a:t>. </a:t>
            </a:r>
            <a:r>
              <a:rPr lang="en-US" sz="1800" i="1" dirty="0" err="1">
                <a:solidFill>
                  <a:srgbClr val="FF0000"/>
                </a:solidFill>
              </a:rPr>
              <a:t>Forța</a:t>
            </a:r>
            <a:r>
              <a:rPr lang="en-US" sz="1800" i="1" dirty="0">
                <a:solidFill>
                  <a:srgbClr val="FF0000"/>
                </a:solidFill>
              </a:rPr>
              <a:t> de </a:t>
            </a:r>
            <a:r>
              <a:rPr lang="en-US" sz="1800" i="1" dirty="0" err="1">
                <a:solidFill>
                  <a:srgbClr val="FF0000"/>
                </a:solidFill>
              </a:rPr>
              <a:t>împrăștiere</a:t>
            </a:r>
            <a:r>
              <a:rPr lang="en-US" sz="1800" i="1" dirty="0">
                <a:solidFill>
                  <a:srgbClr val="FF0000"/>
                </a:solidFill>
              </a:rPr>
              <a:t> </a:t>
            </a:r>
            <a:r>
              <a:rPr lang="en-US" sz="1800" dirty="0" err="1"/>
              <a:t>este</a:t>
            </a:r>
            <a:r>
              <a:rPr lang="en-US" sz="1800" dirty="0"/>
              <a:t> </a:t>
            </a:r>
            <a:r>
              <a:rPr lang="en-US" sz="1800" dirty="0" err="1"/>
              <a:t>în</a:t>
            </a:r>
            <a:r>
              <a:rPr lang="en-US" sz="1800" dirty="0"/>
              <a:t> </a:t>
            </a:r>
            <a:r>
              <a:rPr lang="en-US" sz="1800" dirty="0" err="1"/>
              <a:t>direcția</a:t>
            </a:r>
            <a:r>
              <a:rPr lang="en-US" sz="1800" dirty="0"/>
              <a:t> de </a:t>
            </a:r>
            <a:r>
              <a:rPr lang="en-US" sz="1800" dirty="0" err="1"/>
              <a:t>propagare</a:t>
            </a:r>
            <a:r>
              <a:rPr lang="en-US" sz="1800" dirty="0"/>
              <a:t> a </a:t>
            </a:r>
            <a:r>
              <a:rPr lang="en-US" sz="1800" dirty="0" err="1"/>
              <a:t>luminii</a:t>
            </a:r>
            <a:r>
              <a:rPr lang="en-US" sz="1800" dirty="0"/>
              <a:t> </a:t>
            </a:r>
            <a:r>
              <a:rPr lang="en-US" sz="1800" dirty="0" err="1"/>
              <a:t>incidente</a:t>
            </a:r>
            <a:r>
              <a:rPr lang="en-US" sz="1800" dirty="0"/>
              <a:t> </a:t>
            </a:r>
            <a:r>
              <a:rPr lang="en-US" sz="1800" dirty="0" err="1"/>
              <a:t>și</a:t>
            </a:r>
            <a:r>
              <a:rPr lang="en-US" sz="1800" dirty="0"/>
              <a:t> </a:t>
            </a:r>
            <a:r>
              <a:rPr lang="en-US" sz="1800" dirty="0" err="1"/>
              <a:t>este</a:t>
            </a:r>
            <a:r>
              <a:rPr lang="en-US" sz="1800" dirty="0"/>
              <a:t> </a:t>
            </a:r>
            <a:r>
              <a:rPr lang="en-US" sz="1800" dirty="0" err="1"/>
              <a:t>proporțională</a:t>
            </a:r>
            <a:r>
              <a:rPr lang="en-US" sz="1800" dirty="0"/>
              <a:t> cu </a:t>
            </a:r>
            <a:r>
              <a:rPr lang="en-US" sz="1800" dirty="0" err="1"/>
              <a:t>intensitatea</a:t>
            </a:r>
            <a:r>
              <a:rPr lang="en-US" sz="1800" dirty="0"/>
              <a:t>. </a:t>
            </a:r>
            <a:r>
              <a:rPr lang="en-US" sz="1800" i="1" dirty="0" err="1">
                <a:solidFill>
                  <a:srgbClr val="FF0000"/>
                </a:solidFill>
              </a:rPr>
              <a:t>Forța</a:t>
            </a:r>
            <a:r>
              <a:rPr lang="en-US" sz="1800" i="1" dirty="0">
                <a:solidFill>
                  <a:srgbClr val="FF0000"/>
                </a:solidFill>
              </a:rPr>
              <a:t> </a:t>
            </a:r>
            <a:r>
              <a:rPr lang="en-US" sz="1800" i="1" dirty="0" err="1">
                <a:solidFill>
                  <a:srgbClr val="FF0000"/>
                </a:solidFill>
              </a:rPr>
              <a:t>gradientului</a:t>
            </a:r>
            <a:r>
              <a:rPr lang="en-US" sz="1800" i="1" dirty="0">
                <a:solidFill>
                  <a:srgbClr val="FF0000"/>
                </a:solidFill>
              </a:rPr>
              <a:t> </a:t>
            </a:r>
            <a:r>
              <a:rPr lang="en-US" sz="1800" i="1" dirty="0" err="1">
                <a:solidFill>
                  <a:srgbClr val="FF0000"/>
                </a:solidFill>
              </a:rPr>
              <a:t>mediată</a:t>
            </a:r>
            <a:r>
              <a:rPr lang="en-US" sz="1800" i="1" dirty="0">
                <a:solidFill>
                  <a:srgbClr val="FF0000"/>
                </a:solidFill>
              </a:rPr>
              <a:t> </a:t>
            </a:r>
            <a:r>
              <a:rPr lang="en-US" sz="1800" i="1" dirty="0" err="1">
                <a:solidFill>
                  <a:srgbClr val="FF0000"/>
                </a:solidFill>
              </a:rPr>
              <a:t>în</a:t>
            </a:r>
            <a:r>
              <a:rPr lang="en-US" sz="1800" i="1" dirty="0">
                <a:solidFill>
                  <a:srgbClr val="FF0000"/>
                </a:solidFill>
              </a:rPr>
              <a:t> </a:t>
            </a:r>
            <a:r>
              <a:rPr lang="en-US" sz="1800" i="1" dirty="0" err="1">
                <a:solidFill>
                  <a:srgbClr val="FF0000"/>
                </a:solidFill>
              </a:rPr>
              <a:t>timp</a:t>
            </a:r>
            <a:r>
              <a:rPr lang="en-US" sz="1800" i="1" dirty="0">
                <a:solidFill>
                  <a:srgbClr val="FF0000"/>
                </a:solidFill>
              </a:rPr>
              <a:t> </a:t>
            </a:r>
            <a:r>
              <a:rPr lang="en-US" sz="1800" dirty="0" err="1"/>
              <a:t>provine</a:t>
            </a:r>
            <a:r>
              <a:rPr lang="en-US" sz="1800" dirty="0"/>
              <a:t> din </a:t>
            </a:r>
            <a:r>
              <a:rPr lang="en-US" sz="1800" dirty="0" err="1"/>
              <a:t>interacțiunea</a:t>
            </a:r>
            <a:r>
              <a:rPr lang="en-US" sz="1800" dirty="0"/>
              <a:t> </a:t>
            </a:r>
            <a:r>
              <a:rPr lang="en-US" sz="1800" dirty="0" err="1"/>
              <a:t>dipolului</a:t>
            </a:r>
            <a:r>
              <a:rPr lang="en-US" sz="1800" dirty="0"/>
              <a:t> </a:t>
            </a:r>
            <a:r>
              <a:rPr lang="en-US" sz="1800" dirty="0" err="1"/>
              <a:t>indus</a:t>
            </a:r>
            <a:r>
              <a:rPr lang="en-US" sz="1800" dirty="0"/>
              <a:t> cu </a:t>
            </a:r>
            <a:r>
              <a:rPr lang="en-US" sz="1800" dirty="0" err="1"/>
              <a:t>câmpul</a:t>
            </a:r>
            <a:r>
              <a:rPr lang="en-US" sz="1800" dirty="0"/>
              <a:t> </a:t>
            </a:r>
            <a:r>
              <a:rPr lang="en-US" sz="1800" dirty="0" err="1"/>
              <a:t>neomogen</a:t>
            </a:r>
            <a:r>
              <a:rPr lang="en-US" sz="1800" dirty="0"/>
              <a:t>                              unde:          </a:t>
            </a:r>
          </a:p>
          <a:p>
            <a:pPr marL="0" indent="0" algn="just">
              <a:buNone/>
            </a:pPr>
            <a:endParaRPr lang="en-US" sz="1800" dirty="0"/>
          </a:p>
          <a:p>
            <a:pPr marL="0" indent="0" algn="just">
              <a:buNone/>
            </a:pPr>
            <a:r>
              <a:rPr lang="en-US" sz="1800" dirty="0"/>
              <a:t>care </a:t>
            </a:r>
            <a:r>
              <a:rPr lang="en-US" sz="1800" dirty="0" err="1"/>
              <a:t>reprezintă</a:t>
            </a:r>
            <a:r>
              <a:rPr lang="en-US" sz="1800" dirty="0"/>
              <a:t> </a:t>
            </a:r>
            <a:r>
              <a:rPr lang="en-US" sz="1800" dirty="0" err="1"/>
              <a:t>polarizabilitatea</a:t>
            </a:r>
            <a:r>
              <a:rPr lang="en-US" sz="1800" dirty="0"/>
              <a:t> </a:t>
            </a:r>
            <a:r>
              <a:rPr lang="en-US" sz="1800" dirty="0" err="1"/>
              <a:t>sferei</a:t>
            </a:r>
            <a:r>
              <a:rPr lang="en-US" sz="1800" dirty="0"/>
              <a:t>. </a:t>
            </a:r>
            <a:r>
              <a:rPr lang="en-US" sz="1800" dirty="0" err="1"/>
              <a:t>Forța</a:t>
            </a:r>
            <a:r>
              <a:rPr lang="en-US" sz="1800" dirty="0"/>
              <a:t> </a:t>
            </a:r>
            <a:r>
              <a:rPr lang="en-US" sz="1800" dirty="0" err="1"/>
              <a:t>gradientului</a:t>
            </a:r>
            <a:r>
              <a:rPr lang="en-US" sz="1800" dirty="0"/>
              <a:t> </a:t>
            </a:r>
            <a:r>
              <a:rPr lang="en-US" sz="1800" dirty="0" err="1"/>
              <a:t>este</a:t>
            </a:r>
            <a:r>
              <a:rPr lang="en-US" sz="1800" dirty="0"/>
              <a:t> </a:t>
            </a:r>
            <a:r>
              <a:rPr lang="en-US" sz="1800" dirty="0" err="1"/>
              <a:t>proporțională</a:t>
            </a:r>
            <a:r>
              <a:rPr lang="en-US" sz="1800" dirty="0"/>
              <a:t> cu </a:t>
            </a:r>
            <a:r>
              <a:rPr lang="en-US" sz="1800" dirty="0" err="1"/>
              <a:t>gradientul</a:t>
            </a:r>
            <a:r>
              <a:rPr lang="en-US" sz="1800" dirty="0"/>
              <a:t> de </a:t>
            </a:r>
            <a:r>
              <a:rPr lang="en-US" sz="1800" dirty="0" err="1"/>
              <a:t>intensitate</a:t>
            </a:r>
            <a:r>
              <a:rPr lang="en-US" sz="1800" dirty="0"/>
              <a:t> </a:t>
            </a:r>
            <a:r>
              <a:rPr lang="en-US" sz="1800" dirty="0" err="1"/>
              <a:t>și</a:t>
            </a:r>
            <a:r>
              <a:rPr lang="en-US" sz="1800" dirty="0"/>
              <a:t> </a:t>
            </a:r>
            <a:r>
              <a:rPr lang="en-US" sz="1800" dirty="0" err="1"/>
              <a:t>indică</a:t>
            </a:r>
            <a:r>
              <a:rPr lang="en-US" sz="1800" dirty="0"/>
              <a:t> </a:t>
            </a:r>
            <a:r>
              <a:rPr lang="en-US" sz="1800" dirty="0" err="1"/>
              <a:t>în</a:t>
            </a:r>
            <a:r>
              <a:rPr lang="en-US" sz="1800" dirty="0"/>
              <a:t> sus </a:t>
            </a:r>
            <a:r>
              <a:rPr lang="en-US" sz="1800" dirty="0" err="1"/>
              <a:t>gradientul</a:t>
            </a:r>
            <a:r>
              <a:rPr lang="en-US" sz="1800" dirty="0"/>
              <a:t> </a:t>
            </a:r>
            <a:r>
              <a:rPr lang="en-US" sz="1800" dirty="0" err="1"/>
              <a:t>atunci</a:t>
            </a:r>
            <a:r>
              <a:rPr lang="en-US" sz="1800" dirty="0"/>
              <a:t> </a:t>
            </a:r>
            <a:r>
              <a:rPr lang="en-US" sz="1800" dirty="0" err="1"/>
              <a:t>când</a:t>
            </a:r>
            <a:r>
              <a:rPr lang="en-US" sz="1800" dirty="0"/>
              <a:t> </a:t>
            </a:r>
            <a:r>
              <a:rPr lang="en-US" sz="1800" b="1" dirty="0">
                <a:solidFill>
                  <a:srgbClr val="FF0000"/>
                </a:solidFill>
              </a:rPr>
              <a:t>m&gt;1</a:t>
            </a:r>
            <a:r>
              <a:rPr lang="en-US" sz="1800" dirty="0"/>
              <a:t>.</a:t>
            </a:r>
          </a:p>
          <a:p>
            <a:pPr marL="0" indent="0" algn="just">
              <a:buNone/>
            </a:pPr>
            <a:r>
              <a:rPr lang="en-US" sz="1800" dirty="0"/>
              <a:t>Când </a:t>
            </a:r>
            <a:r>
              <a:rPr lang="en-US" sz="1800" dirty="0" err="1"/>
              <a:t>dimensiunile</a:t>
            </a:r>
            <a:r>
              <a:rPr lang="en-US" sz="1800" dirty="0"/>
              <a:t> </a:t>
            </a:r>
            <a:r>
              <a:rPr lang="en-US" sz="1800" dirty="0" err="1"/>
              <a:t>particulei</a:t>
            </a:r>
            <a:r>
              <a:rPr lang="en-US" sz="1800" dirty="0"/>
              <a:t> </a:t>
            </a:r>
            <a:r>
              <a:rPr lang="en-US" sz="1800" dirty="0" err="1"/>
              <a:t>prinse</a:t>
            </a:r>
            <a:r>
              <a:rPr lang="en-US" sz="1800" dirty="0"/>
              <a:t> sunt </a:t>
            </a:r>
            <a:r>
              <a:rPr lang="en-US" sz="1800" dirty="0" err="1"/>
              <a:t>comparabile</a:t>
            </a:r>
            <a:r>
              <a:rPr lang="en-US" sz="1800" dirty="0"/>
              <a:t> cu </a:t>
            </a:r>
            <a:r>
              <a:rPr lang="en-US" sz="1800" dirty="0" err="1"/>
              <a:t>lungimea</a:t>
            </a:r>
            <a:r>
              <a:rPr lang="en-US" sz="1800" dirty="0"/>
              <a:t> de </a:t>
            </a:r>
            <a:r>
              <a:rPr lang="en-US" sz="1800" dirty="0" err="1"/>
              <a:t>undă</a:t>
            </a:r>
            <a:r>
              <a:rPr lang="en-US" sz="1800" dirty="0"/>
              <a:t> a </a:t>
            </a:r>
            <a:r>
              <a:rPr lang="en-US" sz="1800" dirty="0" err="1"/>
              <a:t>laserului</a:t>
            </a:r>
            <a:r>
              <a:rPr lang="en-US" sz="1800" dirty="0"/>
              <a:t> de </a:t>
            </a:r>
            <a:r>
              <a:rPr lang="en-US" sz="1800" dirty="0" err="1"/>
              <a:t>captare</a:t>
            </a:r>
            <a:r>
              <a:rPr lang="en-US" sz="1800" dirty="0"/>
              <a:t> (</a:t>
            </a:r>
            <a:r>
              <a:rPr lang="en-US" sz="1800" b="1" i="1" dirty="0">
                <a:solidFill>
                  <a:srgbClr val="FF0000"/>
                </a:solidFill>
              </a:rPr>
              <a:t>a~</a:t>
            </a:r>
            <a:r>
              <a:rPr lang="el-GR" sz="1800" b="1" i="1" dirty="0">
                <a:solidFill>
                  <a:srgbClr val="FF0000"/>
                </a:solidFill>
              </a:rPr>
              <a:t>λ</a:t>
            </a:r>
            <a:r>
              <a:rPr lang="en-US" sz="1800" dirty="0"/>
              <a:t>), </a:t>
            </a:r>
            <a:r>
              <a:rPr lang="en-US" sz="1800" dirty="0" err="1"/>
              <a:t>nici</a:t>
            </a:r>
            <a:r>
              <a:rPr lang="en-US" sz="1800" dirty="0"/>
              <a:t> </a:t>
            </a:r>
            <a:r>
              <a:rPr lang="en-US" sz="1800" dirty="0" err="1"/>
              <a:t>abordarea</a:t>
            </a:r>
            <a:r>
              <a:rPr lang="en-US" sz="1800" dirty="0"/>
              <a:t> </a:t>
            </a:r>
            <a:r>
              <a:rPr lang="en-US" sz="1800" dirty="0" err="1"/>
              <a:t>optică</a:t>
            </a:r>
            <a:r>
              <a:rPr lang="en-US" sz="1800" dirty="0"/>
              <a:t> cu raze, </a:t>
            </a:r>
            <a:r>
              <a:rPr lang="en-US" sz="1800" dirty="0" err="1"/>
              <a:t>nici</a:t>
            </a:r>
            <a:r>
              <a:rPr lang="en-US" sz="1800" dirty="0"/>
              <a:t> </a:t>
            </a:r>
            <a:r>
              <a:rPr lang="en-US" sz="1800" dirty="0" err="1"/>
              <a:t>cea</a:t>
            </a:r>
            <a:r>
              <a:rPr lang="en-US" sz="1800" dirty="0"/>
              <a:t> </a:t>
            </a:r>
            <a:r>
              <a:rPr lang="en-US" sz="1800" dirty="0" err="1"/>
              <a:t>punct-dipol</a:t>
            </a:r>
            <a:r>
              <a:rPr lang="en-US" sz="1800" dirty="0"/>
              <a:t> nu sunt </a:t>
            </a:r>
            <a:r>
              <a:rPr lang="en-US" sz="1800" dirty="0" err="1"/>
              <a:t>valide</a:t>
            </a:r>
            <a:r>
              <a:rPr lang="en-US" sz="1800" dirty="0"/>
              <a:t> - sunt </a:t>
            </a:r>
            <a:r>
              <a:rPr lang="en-US" sz="1800" dirty="0" err="1"/>
              <a:t>necesare</a:t>
            </a:r>
            <a:r>
              <a:rPr lang="en-US" sz="1800" dirty="0"/>
              <a:t> </a:t>
            </a:r>
            <a:r>
              <a:rPr lang="en-US" sz="1800" dirty="0" err="1"/>
              <a:t>teorii</a:t>
            </a:r>
            <a:r>
              <a:rPr lang="en-US" sz="1800" dirty="0"/>
              <a:t> </a:t>
            </a:r>
            <a:r>
              <a:rPr lang="en-US" sz="1800" dirty="0" err="1"/>
              <a:t>electromagnetice</a:t>
            </a:r>
            <a:r>
              <a:rPr lang="en-US" sz="1800" dirty="0"/>
              <a:t> </a:t>
            </a:r>
            <a:r>
              <a:rPr lang="en-US" sz="1800" dirty="0" err="1"/>
              <a:t>mai</a:t>
            </a:r>
            <a:r>
              <a:rPr lang="en-US" sz="1800" dirty="0"/>
              <a:t> complete. </a:t>
            </a:r>
          </a:p>
          <a:p>
            <a:pPr marL="0" indent="0" algn="just">
              <a:buNone/>
            </a:pPr>
            <a:r>
              <a:rPr lang="en-US" sz="1800" dirty="0"/>
              <a:t>Din </a:t>
            </a:r>
            <a:r>
              <a:rPr lang="en-US" sz="1800" dirty="0" err="1"/>
              <a:t>păcate</a:t>
            </a:r>
            <a:r>
              <a:rPr lang="en-US" sz="1800" dirty="0"/>
              <a:t>, </a:t>
            </a:r>
            <a:r>
              <a:rPr lang="en-US" sz="1800" dirty="0" err="1"/>
              <a:t>majoritatea</a:t>
            </a:r>
            <a:r>
              <a:rPr lang="en-US" sz="1800" dirty="0"/>
              <a:t> </a:t>
            </a:r>
            <a:r>
              <a:rPr lang="en-US" sz="1800" dirty="0" err="1"/>
              <a:t>obiectelor</a:t>
            </a:r>
            <a:r>
              <a:rPr lang="en-US" sz="1800" dirty="0"/>
              <a:t> care sunt utile </a:t>
            </a:r>
            <a:r>
              <a:rPr lang="en-US" sz="1800" dirty="0" err="1"/>
              <a:t>sau</a:t>
            </a:r>
            <a:r>
              <a:rPr lang="en-US" sz="1800" dirty="0"/>
              <a:t> </a:t>
            </a:r>
            <a:r>
              <a:rPr lang="en-US" sz="1800" dirty="0" err="1"/>
              <a:t>interesante</a:t>
            </a:r>
            <a:r>
              <a:rPr lang="en-US" sz="1800" dirty="0"/>
              <a:t> de </a:t>
            </a:r>
            <a:r>
              <a:rPr lang="en-US" sz="1800" dirty="0" err="1"/>
              <a:t>captat</a:t>
            </a:r>
            <a:r>
              <a:rPr lang="en-US" sz="1800" dirty="0"/>
              <a:t>, </a:t>
            </a:r>
            <a:r>
              <a:rPr lang="en-US" sz="1800" dirty="0" err="1"/>
              <a:t>în</a:t>
            </a:r>
            <a:r>
              <a:rPr lang="en-US" sz="1800" dirty="0"/>
              <a:t> </a:t>
            </a:r>
            <a:r>
              <a:rPr lang="en-US" sz="1800" dirty="0" err="1"/>
              <a:t>practică</a:t>
            </a:r>
            <a:r>
              <a:rPr lang="en-US" sz="1800" dirty="0"/>
              <a:t>, </a:t>
            </a:r>
            <a:r>
              <a:rPr lang="en-US" sz="1800" dirty="0" err="1"/>
              <a:t>tind</a:t>
            </a:r>
            <a:r>
              <a:rPr lang="en-US" sz="1800" dirty="0"/>
              <a:t> </a:t>
            </a:r>
            <a:r>
              <a:rPr lang="en-US" sz="1800" dirty="0" err="1"/>
              <a:t>să</a:t>
            </a:r>
            <a:r>
              <a:rPr lang="en-US" sz="1800" dirty="0"/>
              <a:t> se </a:t>
            </a:r>
            <a:r>
              <a:rPr lang="en-US" sz="1800" dirty="0" err="1"/>
              <a:t>încadreze</a:t>
            </a:r>
            <a:r>
              <a:rPr lang="en-US" sz="1800" dirty="0"/>
              <a:t> </a:t>
            </a:r>
            <a:r>
              <a:rPr lang="en-US" sz="1800" dirty="0" err="1"/>
              <a:t>în</a:t>
            </a:r>
            <a:r>
              <a:rPr lang="en-US" sz="1800" dirty="0"/>
              <a:t> </a:t>
            </a:r>
            <a:r>
              <a:rPr lang="en-US" sz="1800" dirty="0" err="1"/>
              <a:t>acest</a:t>
            </a:r>
            <a:r>
              <a:rPr lang="en-US" sz="1800" dirty="0"/>
              <a:t> interval de </a:t>
            </a:r>
            <a:r>
              <a:rPr lang="en-US" sz="1800" dirty="0" err="1"/>
              <a:t>dimensiuni</a:t>
            </a:r>
            <a:r>
              <a:rPr lang="en-US" sz="1800" dirty="0"/>
              <a:t> </a:t>
            </a:r>
            <a:r>
              <a:rPr lang="en-US" sz="1800" dirty="0" err="1"/>
              <a:t>intermediare</a:t>
            </a:r>
            <a:r>
              <a:rPr lang="en-US" sz="1800" dirty="0"/>
              <a:t> (</a:t>
            </a:r>
            <a:r>
              <a:rPr lang="en-US" sz="1800" b="1" i="1" dirty="0">
                <a:solidFill>
                  <a:srgbClr val="FF0000"/>
                </a:solidFill>
              </a:rPr>
              <a:t>0,1–10</a:t>
            </a:r>
            <a:r>
              <a:rPr lang="el-GR" sz="1800" b="1" i="1" dirty="0">
                <a:solidFill>
                  <a:srgbClr val="FF0000"/>
                </a:solidFill>
              </a:rPr>
              <a:t>λ</a:t>
            </a:r>
            <a:r>
              <a:rPr lang="en-US" sz="1800" dirty="0"/>
              <a:t>). </a:t>
            </a:r>
          </a:p>
          <a:p>
            <a:pPr marL="0" indent="0" algn="just">
              <a:buNone/>
            </a:pPr>
            <a:r>
              <a:rPr lang="en-US" sz="1800" dirty="0"/>
              <a:t>Din </a:t>
            </a:r>
            <a:r>
              <a:rPr lang="en-US" sz="1800" dirty="0" err="1"/>
              <a:t>punct</a:t>
            </a:r>
            <a:r>
              <a:rPr lang="en-US" sz="1800" dirty="0"/>
              <a:t> de </a:t>
            </a:r>
            <a:r>
              <a:rPr lang="en-US" sz="1800" dirty="0" err="1"/>
              <a:t>vedere</a:t>
            </a:r>
            <a:r>
              <a:rPr lang="en-US" sz="1800" dirty="0"/>
              <a:t> </a:t>
            </a:r>
            <a:r>
              <a:rPr lang="en-US" sz="1800" dirty="0" err="1"/>
              <a:t>practic</a:t>
            </a:r>
            <a:r>
              <a:rPr lang="en-US" sz="1800" dirty="0"/>
              <a:t>, </a:t>
            </a:r>
            <a:r>
              <a:rPr lang="en-US" sz="1800" dirty="0" err="1"/>
              <a:t>poate</a:t>
            </a:r>
            <a:r>
              <a:rPr lang="en-US" sz="1800" dirty="0"/>
              <a:t> fi </a:t>
            </a:r>
            <a:r>
              <a:rPr lang="en-US" sz="1800" dirty="0" err="1"/>
              <a:t>dificil</a:t>
            </a:r>
            <a:r>
              <a:rPr lang="en-US" sz="1800" dirty="0"/>
              <a:t> </a:t>
            </a:r>
            <a:r>
              <a:rPr lang="en-US" sz="1800" dirty="0" err="1"/>
              <a:t>să</a:t>
            </a:r>
            <a:r>
              <a:rPr lang="en-US" sz="1800" dirty="0"/>
              <a:t> se </a:t>
            </a:r>
            <a:r>
              <a:rPr lang="en-US" sz="1800" dirty="0" err="1"/>
              <a:t>lucreze</a:t>
            </a:r>
            <a:r>
              <a:rPr lang="en-US" sz="1800" dirty="0"/>
              <a:t> cu </a:t>
            </a:r>
            <a:r>
              <a:rPr lang="en-US" sz="1800" dirty="0" err="1"/>
              <a:t>obiecte</a:t>
            </a:r>
            <a:r>
              <a:rPr lang="en-US" sz="1800" dirty="0"/>
              <a:t> </a:t>
            </a:r>
            <a:r>
              <a:rPr lang="en-US" sz="1800" dirty="0" err="1"/>
              <a:t>mai</a:t>
            </a:r>
            <a:r>
              <a:rPr lang="en-US" sz="1800" dirty="0"/>
              <a:t> </a:t>
            </a:r>
            <a:r>
              <a:rPr lang="en-US" sz="1800" dirty="0" err="1"/>
              <a:t>mici</a:t>
            </a:r>
            <a:r>
              <a:rPr lang="en-US" sz="1800" dirty="0"/>
              <a:t> </a:t>
            </a:r>
            <a:r>
              <a:rPr lang="en-US" sz="1800" dirty="0" err="1"/>
              <a:t>decât</a:t>
            </a:r>
            <a:r>
              <a:rPr lang="en-US" sz="1800" dirty="0"/>
              <a:t> </a:t>
            </a:r>
            <a:r>
              <a:rPr lang="en-US" sz="1800" dirty="0" err="1"/>
              <a:t>cele</a:t>
            </a:r>
            <a:r>
              <a:rPr lang="en-US" sz="1800" dirty="0"/>
              <a:t> care pot fi </a:t>
            </a:r>
            <a:r>
              <a:rPr lang="en-US" sz="1800" dirty="0" err="1"/>
              <a:t>observate</a:t>
            </a:r>
            <a:r>
              <a:rPr lang="en-US" sz="1800" dirty="0"/>
              <a:t> cu </a:t>
            </a:r>
            <a:r>
              <a:rPr lang="en-US" sz="1800" dirty="0" err="1"/>
              <a:t>ușurință</a:t>
            </a:r>
            <a:r>
              <a:rPr lang="en-US" sz="1800" dirty="0"/>
              <a:t> </a:t>
            </a:r>
            <a:r>
              <a:rPr lang="en-US" sz="1800" dirty="0" err="1"/>
              <a:t>prin</a:t>
            </a:r>
            <a:r>
              <a:rPr lang="en-US" sz="1800" dirty="0"/>
              <a:t> </a:t>
            </a:r>
            <a:r>
              <a:rPr lang="en-US" sz="1800" dirty="0" err="1"/>
              <a:t>microscopie</a:t>
            </a:r>
            <a:r>
              <a:rPr lang="en-US" sz="1800" dirty="0"/>
              <a:t> video (s,0,1 mmd), </a:t>
            </a:r>
            <a:r>
              <a:rPr lang="en-US" sz="1800" dirty="0" err="1"/>
              <a:t>deși</a:t>
            </a:r>
            <a:r>
              <a:rPr lang="en-US" sz="1800" dirty="0"/>
              <a:t> </a:t>
            </a:r>
            <a:r>
              <a:rPr lang="en-US" sz="1800" dirty="0" err="1"/>
              <a:t>particule</a:t>
            </a:r>
            <a:r>
              <a:rPr lang="en-US" sz="1800" dirty="0"/>
              <a:t> cu </a:t>
            </a:r>
            <a:r>
              <a:rPr lang="en-US" sz="1800" dirty="0" err="1"/>
              <a:t>diametrul</a:t>
            </a:r>
            <a:r>
              <a:rPr lang="en-US" sz="1800" dirty="0"/>
              <a:t> de </a:t>
            </a:r>
            <a:r>
              <a:rPr lang="en-US" sz="1800" dirty="0" err="1"/>
              <a:t>până</a:t>
            </a:r>
            <a:r>
              <a:rPr lang="en-US" sz="1800" dirty="0"/>
              <a:t> la 0,35 nm au </a:t>
            </a:r>
            <a:r>
              <a:rPr lang="en-US" sz="1800" dirty="0" err="1"/>
              <a:t>fost</a:t>
            </a:r>
            <a:r>
              <a:rPr lang="en-US" sz="1800" dirty="0"/>
              <a:t> </a:t>
            </a:r>
            <a:r>
              <a:rPr lang="en-US" sz="1800" dirty="0" err="1"/>
              <a:t>prinse</a:t>
            </a:r>
            <a:r>
              <a:rPr lang="en-US" sz="1800" dirty="0"/>
              <a:t> cu </a:t>
            </a:r>
            <a:r>
              <a:rPr lang="en-US" sz="1800" dirty="0" err="1"/>
              <a:t>succes</a:t>
            </a:r>
            <a:r>
              <a:rPr lang="en-US" sz="1800" dirty="0"/>
              <a:t>. </a:t>
            </a:r>
            <a:r>
              <a:rPr lang="en-US" sz="1800" dirty="0" err="1"/>
              <a:t>Microsferele</a:t>
            </a:r>
            <a:r>
              <a:rPr lang="en-US" sz="1800" dirty="0"/>
              <a:t> </a:t>
            </a:r>
            <a:r>
              <a:rPr lang="en-US" sz="1800" dirty="0" err="1"/>
              <a:t>dielectrice</a:t>
            </a:r>
            <a:r>
              <a:rPr lang="en-US" sz="1800" dirty="0"/>
              <a:t> </a:t>
            </a:r>
            <a:r>
              <a:rPr lang="en-US" sz="1800" dirty="0" err="1"/>
              <a:t>utilizate</a:t>
            </a:r>
            <a:r>
              <a:rPr lang="en-US" sz="1800" dirty="0"/>
              <a:t> </a:t>
            </a:r>
            <a:r>
              <a:rPr lang="en-US" sz="1800" dirty="0" err="1"/>
              <a:t>singure</a:t>
            </a:r>
            <a:r>
              <a:rPr lang="en-US" sz="1800" dirty="0"/>
              <a:t> </a:t>
            </a:r>
            <a:r>
              <a:rPr lang="en-US" sz="1800" dirty="0" err="1"/>
              <a:t>sau</a:t>
            </a:r>
            <a:r>
              <a:rPr lang="en-US" sz="1800" dirty="0"/>
              <a:t> ca </a:t>
            </a:r>
            <a:r>
              <a:rPr lang="en-US" sz="1800" dirty="0" err="1"/>
              <a:t>mânere</a:t>
            </a:r>
            <a:r>
              <a:rPr lang="en-US" sz="1800" dirty="0"/>
              <a:t> </a:t>
            </a:r>
            <a:r>
              <a:rPr lang="en-US" sz="1800" dirty="0" err="1"/>
              <a:t>pentru</a:t>
            </a:r>
            <a:r>
              <a:rPr lang="en-US" sz="1800" dirty="0"/>
              <a:t> a </a:t>
            </a:r>
            <a:r>
              <a:rPr lang="en-US" sz="1800" dirty="0" err="1"/>
              <a:t>manipula</a:t>
            </a:r>
            <a:r>
              <a:rPr lang="en-US" sz="1800" dirty="0"/>
              <a:t> </a:t>
            </a:r>
            <a:r>
              <a:rPr lang="en-US" sz="1800" dirty="0" err="1"/>
              <a:t>alte</a:t>
            </a:r>
            <a:r>
              <a:rPr lang="en-US" sz="1800" dirty="0"/>
              <a:t> </a:t>
            </a:r>
            <a:r>
              <a:rPr lang="en-US" sz="1800" dirty="0" err="1"/>
              <a:t>obiecte</a:t>
            </a:r>
            <a:r>
              <a:rPr lang="en-US" sz="1800" dirty="0"/>
              <a:t> au de </a:t>
            </a:r>
            <a:r>
              <a:rPr lang="en-US" sz="1800" dirty="0" err="1"/>
              <a:t>obicei</a:t>
            </a:r>
            <a:r>
              <a:rPr lang="en-US" sz="1800" dirty="0"/>
              <a:t> </a:t>
            </a:r>
            <a:r>
              <a:rPr lang="en-US" sz="1800" dirty="0" err="1"/>
              <a:t>dimensiuni</a:t>
            </a:r>
            <a:r>
              <a:rPr lang="en-US" sz="1800" dirty="0"/>
              <a:t> </a:t>
            </a:r>
            <a:r>
              <a:rPr lang="en-US" sz="1800" dirty="0" err="1"/>
              <a:t>cuprinse</a:t>
            </a:r>
            <a:r>
              <a:rPr lang="en-US" sz="1800" dirty="0"/>
              <a:t> </a:t>
            </a:r>
            <a:r>
              <a:rPr lang="en-US" sz="1800" dirty="0" err="1"/>
              <a:t>între</a:t>
            </a:r>
            <a:r>
              <a:rPr lang="en-US" sz="1800" dirty="0"/>
              <a:t> 0,2 </a:t>
            </a:r>
            <a:r>
              <a:rPr lang="en-US" sz="1800" dirty="0" err="1"/>
              <a:t>și</a:t>
            </a:r>
            <a:r>
              <a:rPr lang="en-US" sz="1800" dirty="0"/>
              <a:t> 5 mm, </a:t>
            </a:r>
            <a:r>
              <a:rPr lang="en-US" sz="1800" dirty="0" err="1"/>
              <a:t>aceeași</a:t>
            </a:r>
            <a:r>
              <a:rPr lang="en-US" sz="1800" dirty="0"/>
              <a:t> </a:t>
            </a:r>
            <a:r>
              <a:rPr lang="en-US" sz="1800" dirty="0" err="1"/>
              <a:t>dimensiune</a:t>
            </a:r>
            <a:r>
              <a:rPr lang="en-US" sz="1800" dirty="0"/>
              <a:t> ca </a:t>
            </a:r>
            <a:r>
              <a:rPr lang="en-US" sz="1800" dirty="0" err="1"/>
              <a:t>specimenele</a:t>
            </a:r>
            <a:r>
              <a:rPr lang="en-US" sz="1800" dirty="0"/>
              <a:t> </a:t>
            </a:r>
            <a:r>
              <a:rPr lang="en-US" sz="1800" dirty="0" err="1"/>
              <a:t>biologice</a:t>
            </a:r>
            <a:r>
              <a:rPr lang="en-US" sz="1800" dirty="0"/>
              <a:t> care pot fi </a:t>
            </a:r>
            <a:r>
              <a:rPr lang="en-US" sz="1800" dirty="0" err="1"/>
              <a:t>captate</a:t>
            </a:r>
            <a:r>
              <a:rPr lang="en-US" sz="1800" dirty="0"/>
              <a:t> direct, de </a:t>
            </a:r>
            <a:r>
              <a:rPr lang="en-US" sz="1800" dirty="0" err="1"/>
              <a:t>exemplu</a:t>
            </a:r>
            <a:r>
              <a:rPr lang="en-US" sz="1800" dirty="0"/>
              <a:t>, </a:t>
            </a:r>
            <a:r>
              <a:rPr lang="en-US" sz="1800" dirty="0" err="1"/>
              <a:t>bacterii</a:t>
            </a:r>
            <a:r>
              <a:rPr lang="en-US" sz="1800" dirty="0"/>
              <a:t>, </a:t>
            </a:r>
            <a:r>
              <a:rPr lang="en-US" sz="1800" dirty="0" err="1"/>
              <a:t>drojdii</a:t>
            </a:r>
            <a:r>
              <a:rPr lang="en-US" sz="1800" dirty="0"/>
              <a:t> </a:t>
            </a:r>
            <a:r>
              <a:rPr lang="en-US" sz="1800" dirty="0" err="1"/>
              <a:t>și</a:t>
            </a:r>
            <a:r>
              <a:rPr lang="en-US" sz="1800" dirty="0"/>
              <a:t> </a:t>
            </a:r>
            <a:r>
              <a:rPr lang="en-US" sz="1800" dirty="0" err="1"/>
              <a:t>organite</a:t>
            </a:r>
            <a:r>
              <a:rPr lang="en-US" sz="1800" dirty="0"/>
              <a:t> ale </a:t>
            </a:r>
            <a:r>
              <a:rPr lang="en-US" sz="1800" dirty="0" err="1"/>
              <a:t>celulelor</a:t>
            </a:r>
            <a:r>
              <a:rPr lang="en-US" sz="1800" dirty="0"/>
              <a:t> </a:t>
            </a:r>
            <a:r>
              <a:rPr lang="en-US" sz="1800" dirty="0" err="1"/>
              <a:t>mai</a:t>
            </a:r>
            <a:r>
              <a:rPr lang="en-US" sz="1800" dirty="0"/>
              <a:t> </a:t>
            </a:r>
            <a:r>
              <a:rPr lang="en-US" sz="1800" dirty="0" err="1"/>
              <a:t>mari</a:t>
            </a:r>
            <a:r>
              <a:rPr lang="en-US" sz="1800" dirty="0"/>
              <a:t>. </a:t>
            </a:r>
            <a:r>
              <a:rPr lang="en-US" sz="1800" dirty="0" err="1"/>
              <a:t>Deși</a:t>
            </a:r>
            <a:r>
              <a:rPr lang="en-US" sz="1800" dirty="0"/>
              <a:t> recent s-au </a:t>
            </a:r>
            <a:r>
              <a:rPr lang="en-US" sz="1800" dirty="0" err="1"/>
              <a:t>făcut</a:t>
            </a:r>
            <a:r>
              <a:rPr lang="en-US" sz="1800" dirty="0"/>
              <a:t> </a:t>
            </a:r>
            <a:r>
              <a:rPr lang="en-US" sz="1800" dirty="0" err="1"/>
              <a:t>unele</a:t>
            </a:r>
            <a:r>
              <a:rPr lang="en-US" sz="1800" dirty="0"/>
              <a:t> </a:t>
            </a:r>
            <a:r>
              <a:rPr lang="en-US" sz="1800" dirty="0" err="1"/>
              <a:t>progrese</a:t>
            </a:r>
            <a:r>
              <a:rPr lang="en-US" sz="1800" dirty="0"/>
              <a:t> </a:t>
            </a:r>
            <a:r>
              <a:rPr lang="en-US" sz="1800" dirty="0" err="1"/>
              <a:t>teoretice</a:t>
            </a:r>
            <a:r>
              <a:rPr lang="en-US" sz="1800" dirty="0"/>
              <a:t> </a:t>
            </a:r>
            <a:r>
              <a:rPr lang="en-US" sz="1800" dirty="0" err="1"/>
              <a:t>în</a:t>
            </a:r>
            <a:r>
              <a:rPr lang="en-US" sz="1800" dirty="0"/>
              <a:t> </a:t>
            </a:r>
            <a:r>
              <a:rPr lang="en-US" sz="1800" dirty="0" err="1"/>
              <a:t>calcularea</a:t>
            </a:r>
            <a:r>
              <a:rPr lang="en-US" sz="1800" dirty="0"/>
              <a:t> </a:t>
            </a:r>
            <a:r>
              <a:rPr lang="en-US" sz="1800" dirty="0" err="1"/>
              <a:t>forței</a:t>
            </a:r>
            <a:r>
              <a:rPr lang="en-US" sz="1800" dirty="0"/>
              <a:t> </a:t>
            </a:r>
            <a:r>
              <a:rPr lang="en-US" sz="1800" dirty="0" err="1"/>
              <a:t>asupra</a:t>
            </a:r>
            <a:r>
              <a:rPr lang="en-US" sz="1800" dirty="0"/>
              <a:t> </a:t>
            </a:r>
            <a:r>
              <a:rPr lang="en-US" sz="1800" dirty="0" err="1"/>
              <a:t>unei</a:t>
            </a:r>
            <a:r>
              <a:rPr lang="en-US" sz="1800" dirty="0"/>
              <a:t> </a:t>
            </a:r>
            <a:r>
              <a:rPr lang="en-US" sz="1800" dirty="0" err="1"/>
              <a:t>sfere</a:t>
            </a:r>
            <a:r>
              <a:rPr lang="en-US" sz="1800" dirty="0"/>
              <a:t> </a:t>
            </a:r>
            <a:r>
              <a:rPr lang="en-US" sz="1800" dirty="0" err="1"/>
              <a:t>în</a:t>
            </a:r>
            <a:r>
              <a:rPr lang="en-US" sz="1800" dirty="0"/>
              <a:t> </a:t>
            </a:r>
            <a:r>
              <a:rPr lang="en-US" sz="1800" dirty="0" err="1"/>
              <a:t>acest</a:t>
            </a:r>
            <a:r>
              <a:rPr lang="en-US" sz="1800" dirty="0"/>
              <a:t> interval de </a:t>
            </a:r>
            <a:r>
              <a:rPr lang="en-US" sz="1800" dirty="0" err="1"/>
              <a:t>dimensiuni</a:t>
            </a:r>
            <a:r>
              <a:rPr lang="en-US" sz="1800" dirty="0"/>
              <a:t> intermediare,65,66 </a:t>
            </a:r>
            <a:r>
              <a:rPr lang="en-US" sz="1800" dirty="0" err="1"/>
              <a:t>descrierea</a:t>
            </a:r>
            <a:r>
              <a:rPr lang="en-US" sz="1800" dirty="0"/>
              <a:t> </a:t>
            </a:r>
            <a:r>
              <a:rPr lang="en-US" sz="1800" dirty="0" err="1"/>
              <a:t>mai</a:t>
            </a:r>
            <a:r>
              <a:rPr lang="en-US" sz="1800" dirty="0"/>
              <a:t> </a:t>
            </a:r>
            <a:r>
              <a:rPr lang="en-US" sz="1800" dirty="0" err="1"/>
              <a:t>generală</a:t>
            </a:r>
            <a:r>
              <a:rPr lang="en-US" sz="1800" dirty="0"/>
              <a:t> nu </a:t>
            </a:r>
            <a:r>
              <a:rPr lang="en-US" sz="1800" dirty="0" err="1"/>
              <a:t>oferă</a:t>
            </a:r>
            <a:r>
              <a:rPr lang="en-US" sz="1800" dirty="0"/>
              <a:t> </a:t>
            </a:r>
            <a:r>
              <a:rPr lang="en-US" sz="1800" dirty="0" err="1"/>
              <a:t>informații</a:t>
            </a:r>
            <a:r>
              <a:rPr lang="en-US" sz="1800" dirty="0"/>
              <a:t> </a:t>
            </a:r>
            <a:r>
              <a:rPr lang="en-US" sz="1800" dirty="0" err="1"/>
              <a:t>suplimentare</a:t>
            </a:r>
            <a:r>
              <a:rPr lang="en-US" sz="1800" dirty="0"/>
              <a:t> </a:t>
            </a:r>
            <a:r>
              <a:rPr lang="en-US" sz="1800" dirty="0" err="1"/>
              <a:t>despre</a:t>
            </a:r>
            <a:r>
              <a:rPr lang="en-US" sz="1800" dirty="0"/>
              <a:t> </a:t>
            </a:r>
            <a:r>
              <a:rPr lang="en-US" sz="1800" dirty="0" err="1"/>
              <a:t>fizica</a:t>
            </a:r>
            <a:r>
              <a:rPr lang="en-US" sz="1800" dirty="0"/>
              <a:t> </a:t>
            </a:r>
            <a:r>
              <a:rPr lang="en-US" sz="1800" dirty="0" err="1"/>
              <a:t>captării</a:t>
            </a:r>
            <a:r>
              <a:rPr lang="en-US" sz="1800" dirty="0"/>
              <a:t> </a:t>
            </a:r>
            <a:r>
              <a:rPr lang="en-US" sz="1800" dirty="0" err="1"/>
              <a:t>optice</a:t>
            </a:r>
            <a:r>
              <a:rPr lang="en-US" sz="1800" dirty="0"/>
              <a:t>. Din </a:t>
            </a:r>
            <a:r>
              <a:rPr lang="en-US" sz="1800" dirty="0" err="1"/>
              <a:t>acest</a:t>
            </a:r>
            <a:r>
              <a:rPr lang="en-US" sz="1800" dirty="0"/>
              <a:t> </a:t>
            </a:r>
            <a:r>
              <a:rPr lang="en-US" sz="1800" dirty="0" err="1"/>
              <a:t>motiv</a:t>
            </a:r>
            <a:r>
              <a:rPr lang="en-US" sz="1800" dirty="0"/>
              <a:t>, </a:t>
            </a:r>
            <a:r>
              <a:rPr lang="en-US" sz="1800" dirty="0" err="1"/>
              <a:t>amânăm</a:t>
            </a:r>
            <a:r>
              <a:rPr lang="en-US" sz="1800" dirty="0"/>
              <a:t> </a:t>
            </a:r>
            <a:r>
              <a:rPr lang="en-US" sz="1800" dirty="0" err="1"/>
              <a:t>discuția</a:t>
            </a:r>
            <a:r>
              <a:rPr lang="en-US" sz="1800" dirty="0"/>
              <a:t> </a:t>
            </a:r>
            <a:r>
              <a:rPr lang="en-US" sz="1800" dirty="0" err="1"/>
              <a:t>despre</a:t>
            </a:r>
            <a:r>
              <a:rPr lang="en-US" sz="1800" dirty="0"/>
              <a:t> </a:t>
            </a:r>
            <a:r>
              <a:rPr lang="en-US" sz="1800" dirty="0" err="1"/>
              <a:t>lucrările</a:t>
            </a:r>
            <a:r>
              <a:rPr lang="en-US" sz="1800" dirty="0"/>
              <a:t> </a:t>
            </a:r>
            <a:r>
              <a:rPr lang="en-US" sz="1800" dirty="0" err="1"/>
              <a:t>teoretice</a:t>
            </a:r>
            <a:r>
              <a:rPr lang="en-US" sz="1800" dirty="0"/>
              <a:t> </a:t>
            </a:r>
            <a:r>
              <a:rPr lang="en-US" sz="1800" dirty="0" err="1"/>
              <a:t>recente</a:t>
            </a:r>
            <a:r>
              <a:rPr lang="en-US" sz="1800" dirty="0"/>
              <a:t> </a:t>
            </a:r>
            <a:r>
              <a:rPr lang="en-US" sz="1800" dirty="0" err="1"/>
              <a:t>până</a:t>
            </a:r>
            <a:r>
              <a:rPr lang="en-US" sz="1800" dirty="0"/>
              <a:t> la </a:t>
            </a:r>
            <a:r>
              <a:rPr lang="en-US" sz="1800" dirty="0" err="1"/>
              <a:t>sfârșitul</a:t>
            </a:r>
            <a:r>
              <a:rPr lang="en-US" sz="1800" dirty="0"/>
              <a:t> </a:t>
            </a:r>
            <a:r>
              <a:rPr lang="en-US" sz="1800" dirty="0" err="1"/>
              <a:t>acestei</a:t>
            </a:r>
            <a:r>
              <a:rPr lang="en-US" sz="1800" dirty="0"/>
              <a:t> </a:t>
            </a:r>
            <a:r>
              <a:rPr lang="en-US" sz="1800" dirty="0" err="1"/>
              <a:t>analize</a:t>
            </a:r>
            <a:r>
              <a:rPr lang="en-US" sz="1800" dirty="0"/>
              <a:t>.</a:t>
            </a:r>
          </a:p>
          <a:p>
            <a:endParaRPr lang="en-US" dirty="0"/>
          </a:p>
        </p:txBody>
      </p:sp>
      <p:pic>
        <p:nvPicPr>
          <p:cNvPr id="5" name="Picture 4">
            <a:extLst>
              <a:ext uri="{FF2B5EF4-FFF2-40B4-BE49-F238E27FC236}">
                <a16:creationId xmlns:a16="http://schemas.microsoft.com/office/drawing/2014/main" xmlns="" id="{BD53AFB5-7014-C2E1-34AE-24C00F1E0324}"/>
              </a:ext>
            </a:extLst>
          </p:cNvPr>
          <p:cNvPicPr>
            <a:picLocks noChangeAspect="1"/>
          </p:cNvPicPr>
          <p:nvPr/>
        </p:nvPicPr>
        <p:blipFill>
          <a:blip r:embed="rId2"/>
          <a:stretch>
            <a:fillRect/>
          </a:stretch>
        </p:blipFill>
        <p:spPr>
          <a:xfrm>
            <a:off x="2819400" y="3581400"/>
            <a:ext cx="1153680" cy="434181"/>
          </a:xfrm>
          <a:prstGeom prst="rect">
            <a:avLst/>
          </a:prstGeom>
        </p:spPr>
      </p:pic>
      <p:pic>
        <p:nvPicPr>
          <p:cNvPr id="7" name="Picture 6">
            <a:extLst>
              <a:ext uri="{FF2B5EF4-FFF2-40B4-BE49-F238E27FC236}">
                <a16:creationId xmlns:a16="http://schemas.microsoft.com/office/drawing/2014/main" xmlns="" id="{13F02BF0-8315-3223-2E13-A9BBE84ACA2A}"/>
              </a:ext>
            </a:extLst>
          </p:cNvPr>
          <p:cNvPicPr>
            <a:picLocks noChangeAspect="1"/>
          </p:cNvPicPr>
          <p:nvPr/>
        </p:nvPicPr>
        <p:blipFill>
          <a:blip r:embed="rId3"/>
          <a:stretch>
            <a:fillRect/>
          </a:stretch>
        </p:blipFill>
        <p:spPr>
          <a:xfrm>
            <a:off x="4953000" y="3580356"/>
            <a:ext cx="952633" cy="352474"/>
          </a:xfrm>
          <a:prstGeom prst="rect">
            <a:avLst/>
          </a:prstGeom>
        </p:spPr>
      </p:pic>
    </p:spTree>
    <p:extLst>
      <p:ext uri="{BB962C8B-B14F-4D97-AF65-F5344CB8AC3E}">
        <p14:creationId xmlns:p14="http://schemas.microsoft.com/office/powerpoint/2010/main" val="3239371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9243C-22AD-CF06-73EA-E2E8054EDD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24341BF-BF6B-3718-CB3E-23F75074C598}"/>
              </a:ext>
            </a:extLst>
          </p:cNvPr>
          <p:cNvSpPr>
            <a:spLocks noGrp="1"/>
          </p:cNvSpPr>
          <p:nvPr>
            <p:ph idx="1"/>
          </p:nvPr>
        </p:nvSpPr>
        <p:spPr>
          <a:xfrm>
            <a:off x="457200" y="1951038"/>
            <a:ext cx="8458200" cy="4525962"/>
          </a:xfrm>
        </p:spPr>
        <p:txBody>
          <a:bodyPr/>
          <a:lstStyle/>
          <a:p>
            <a:r>
              <a:rPr lang="en-US" sz="1800" dirty="0"/>
              <a:t>Din </a:t>
            </a:r>
            <a:r>
              <a:rPr lang="en-US" sz="1800" dirty="0" err="1"/>
              <a:t>punct</a:t>
            </a:r>
            <a:r>
              <a:rPr lang="en-US" sz="1800" dirty="0"/>
              <a:t> de </a:t>
            </a:r>
            <a:r>
              <a:rPr lang="en-US" sz="1800" dirty="0" err="1"/>
              <a:t>vedere</a:t>
            </a:r>
            <a:r>
              <a:rPr lang="en-US" sz="1800" dirty="0"/>
              <a:t> </a:t>
            </a:r>
            <a:r>
              <a:rPr lang="en-US" sz="1800" dirty="0" err="1"/>
              <a:t>practic</a:t>
            </a:r>
            <a:r>
              <a:rPr lang="en-US" sz="1800" dirty="0"/>
              <a:t>, </a:t>
            </a:r>
            <a:r>
              <a:rPr lang="en-US" sz="1800" dirty="0" err="1"/>
              <a:t>poate</a:t>
            </a:r>
            <a:r>
              <a:rPr lang="en-US" sz="1800" dirty="0"/>
              <a:t> fi </a:t>
            </a:r>
            <a:r>
              <a:rPr lang="en-US" sz="1800" dirty="0" err="1"/>
              <a:t>dificil</a:t>
            </a:r>
            <a:r>
              <a:rPr lang="en-US" sz="1800" dirty="0"/>
              <a:t> </a:t>
            </a:r>
            <a:r>
              <a:rPr lang="en-US" sz="1800" dirty="0" err="1"/>
              <a:t>să</a:t>
            </a:r>
            <a:r>
              <a:rPr lang="en-US" sz="1800" dirty="0"/>
              <a:t> se </a:t>
            </a:r>
            <a:r>
              <a:rPr lang="en-US" sz="1800" dirty="0" err="1"/>
              <a:t>lucreze</a:t>
            </a:r>
            <a:r>
              <a:rPr lang="en-US" sz="1800" dirty="0"/>
              <a:t> cu </a:t>
            </a:r>
            <a:r>
              <a:rPr lang="en-US" sz="1800" dirty="0" err="1"/>
              <a:t>obiecte</a:t>
            </a:r>
            <a:r>
              <a:rPr lang="en-US" sz="1800" dirty="0"/>
              <a:t> </a:t>
            </a:r>
            <a:r>
              <a:rPr lang="en-US" sz="1800" dirty="0" err="1"/>
              <a:t>mai</a:t>
            </a:r>
            <a:r>
              <a:rPr lang="en-US" sz="1800" dirty="0"/>
              <a:t> </a:t>
            </a:r>
            <a:r>
              <a:rPr lang="en-US" sz="1800" dirty="0" err="1"/>
              <a:t>mici</a:t>
            </a:r>
            <a:r>
              <a:rPr lang="en-US" sz="1800" dirty="0"/>
              <a:t> </a:t>
            </a:r>
            <a:r>
              <a:rPr lang="en-US" sz="1800" dirty="0" err="1"/>
              <a:t>decât</a:t>
            </a:r>
            <a:r>
              <a:rPr lang="en-US" sz="1800" dirty="0"/>
              <a:t> </a:t>
            </a:r>
            <a:r>
              <a:rPr lang="en-US" sz="1800" dirty="0" err="1"/>
              <a:t>cele</a:t>
            </a:r>
            <a:r>
              <a:rPr lang="en-US" sz="1800" dirty="0"/>
              <a:t> care pot fi </a:t>
            </a:r>
            <a:r>
              <a:rPr lang="en-US" sz="1800" dirty="0" err="1"/>
              <a:t>observate</a:t>
            </a:r>
            <a:r>
              <a:rPr lang="en-US" sz="1800" dirty="0"/>
              <a:t> cu </a:t>
            </a:r>
            <a:r>
              <a:rPr lang="en-US" sz="1800" dirty="0" err="1"/>
              <a:t>ușurință</a:t>
            </a:r>
            <a:r>
              <a:rPr lang="en-US" sz="1800" dirty="0"/>
              <a:t> </a:t>
            </a:r>
            <a:r>
              <a:rPr lang="en-US" sz="1800" dirty="0" err="1"/>
              <a:t>prin</a:t>
            </a:r>
            <a:r>
              <a:rPr lang="en-US" sz="1800" dirty="0"/>
              <a:t> </a:t>
            </a:r>
            <a:r>
              <a:rPr lang="en-US" sz="1800" dirty="0" err="1"/>
              <a:t>microscopie</a:t>
            </a:r>
            <a:r>
              <a:rPr lang="en-US" sz="1800" dirty="0"/>
              <a:t> video </a:t>
            </a:r>
            <a:r>
              <a:rPr lang="en-US" sz="1800" dirty="0">
                <a:solidFill>
                  <a:srgbClr val="FF0000"/>
                </a:solidFill>
              </a:rPr>
              <a:t>(~0,1 mcm)</a:t>
            </a:r>
            <a:r>
              <a:rPr lang="en-US" sz="1800" b="1" dirty="0">
                <a:solidFill>
                  <a:srgbClr val="FF0000"/>
                </a:solidFill>
              </a:rPr>
              <a:t>  </a:t>
            </a:r>
            <a:r>
              <a:rPr lang="en-US" sz="1800" dirty="0" err="1"/>
              <a:t>deși</a:t>
            </a:r>
            <a:r>
              <a:rPr lang="en-US" sz="1800" dirty="0"/>
              <a:t> </a:t>
            </a:r>
            <a:r>
              <a:rPr lang="en-US" sz="1800" dirty="0" err="1"/>
              <a:t>particule</a:t>
            </a:r>
            <a:r>
              <a:rPr lang="en-US" sz="1800" dirty="0"/>
              <a:t> cu </a:t>
            </a:r>
            <a:r>
              <a:rPr lang="en-US" sz="1800" dirty="0" err="1"/>
              <a:t>diametrul</a:t>
            </a:r>
            <a:r>
              <a:rPr lang="en-US" sz="1800" dirty="0"/>
              <a:t> de </a:t>
            </a:r>
            <a:r>
              <a:rPr lang="en-US" sz="1800" dirty="0" err="1"/>
              <a:t>până</a:t>
            </a:r>
            <a:r>
              <a:rPr lang="en-US" sz="1800" dirty="0"/>
              <a:t> la ~0,35 nm au </a:t>
            </a:r>
            <a:r>
              <a:rPr lang="en-US" sz="1800" dirty="0" err="1"/>
              <a:t>fost</a:t>
            </a:r>
            <a:r>
              <a:rPr lang="en-US" sz="1800" dirty="0"/>
              <a:t> </a:t>
            </a:r>
            <a:r>
              <a:rPr lang="en-US" sz="1800" dirty="0" err="1"/>
              <a:t>prinse</a:t>
            </a:r>
            <a:r>
              <a:rPr lang="en-US" sz="1800" dirty="0"/>
              <a:t> cu </a:t>
            </a:r>
            <a:r>
              <a:rPr lang="en-US" sz="1800" dirty="0" err="1"/>
              <a:t>succes</a:t>
            </a:r>
            <a:r>
              <a:rPr lang="en-US" sz="1800" dirty="0"/>
              <a:t>. </a:t>
            </a:r>
          </a:p>
          <a:p>
            <a:r>
              <a:rPr lang="en-US" sz="1800" dirty="0" err="1"/>
              <a:t>Microsferele</a:t>
            </a:r>
            <a:r>
              <a:rPr lang="en-US" sz="1800" dirty="0"/>
              <a:t> </a:t>
            </a:r>
            <a:r>
              <a:rPr lang="en-US" sz="1800" dirty="0" err="1"/>
              <a:t>dielectrice</a:t>
            </a:r>
            <a:r>
              <a:rPr lang="en-US" sz="1800" dirty="0"/>
              <a:t> </a:t>
            </a:r>
            <a:r>
              <a:rPr lang="en-US" sz="1800" dirty="0" err="1"/>
              <a:t>utilizate</a:t>
            </a:r>
            <a:r>
              <a:rPr lang="en-US" sz="1800" dirty="0"/>
              <a:t> </a:t>
            </a:r>
            <a:r>
              <a:rPr lang="en-US" sz="1800" dirty="0" err="1"/>
              <a:t>singure</a:t>
            </a:r>
            <a:r>
              <a:rPr lang="en-US" sz="1800" dirty="0"/>
              <a:t> </a:t>
            </a:r>
            <a:r>
              <a:rPr lang="en-US" sz="1800" dirty="0" err="1"/>
              <a:t>sau</a:t>
            </a:r>
            <a:r>
              <a:rPr lang="en-US" sz="1800" dirty="0"/>
              <a:t> ca </a:t>
            </a:r>
            <a:r>
              <a:rPr lang="en-US" sz="1800" dirty="0" err="1"/>
              <a:t>mânere</a:t>
            </a:r>
            <a:r>
              <a:rPr lang="en-US" sz="1800" dirty="0"/>
              <a:t> </a:t>
            </a:r>
            <a:r>
              <a:rPr lang="en-US" sz="1800" dirty="0" err="1"/>
              <a:t>pentru</a:t>
            </a:r>
            <a:r>
              <a:rPr lang="en-US" sz="1800" dirty="0"/>
              <a:t> a </a:t>
            </a:r>
            <a:r>
              <a:rPr lang="en-US" sz="1800" dirty="0" err="1"/>
              <a:t>manipula</a:t>
            </a:r>
            <a:r>
              <a:rPr lang="en-US" sz="1800" dirty="0"/>
              <a:t> </a:t>
            </a:r>
            <a:r>
              <a:rPr lang="en-US" sz="1800" dirty="0" err="1"/>
              <a:t>alte</a:t>
            </a:r>
            <a:r>
              <a:rPr lang="en-US" sz="1800" dirty="0"/>
              <a:t> </a:t>
            </a:r>
            <a:r>
              <a:rPr lang="en-US" sz="1800" dirty="0" err="1"/>
              <a:t>obiecte</a:t>
            </a:r>
            <a:r>
              <a:rPr lang="en-US" sz="1800" dirty="0"/>
              <a:t> au de </a:t>
            </a:r>
            <a:r>
              <a:rPr lang="en-US" sz="1800" dirty="0" err="1"/>
              <a:t>obicei</a:t>
            </a:r>
            <a:r>
              <a:rPr lang="en-US" sz="1800" dirty="0"/>
              <a:t> </a:t>
            </a:r>
            <a:r>
              <a:rPr lang="en-US" sz="1800" dirty="0" err="1"/>
              <a:t>dimensiuni</a:t>
            </a:r>
            <a:r>
              <a:rPr lang="en-US" sz="1800" dirty="0"/>
              <a:t> </a:t>
            </a:r>
            <a:r>
              <a:rPr lang="en-US" sz="1800" dirty="0" err="1"/>
              <a:t>cuprinse</a:t>
            </a:r>
            <a:r>
              <a:rPr lang="en-US" sz="1800" dirty="0"/>
              <a:t> </a:t>
            </a:r>
            <a:r>
              <a:rPr lang="en-US" sz="1800" dirty="0" err="1"/>
              <a:t>între</a:t>
            </a:r>
            <a:r>
              <a:rPr lang="en-US" sz="1800" dirty="0"/>
              <a:t> </a:t>
            </a:r>
            <a:r>
              <a:rPr lang="en-US" sz="1800" b="1" dirty="0">
                <a:solidFill>
                  <a:srgbClr val="FF0000"/>
                </a:solidFill>
              </a:rPr>
              <a:t>0,2 </a:t>
            </a:r>
            <a:r>
              <a:rPr lang="en-US" sz="1800" b="1" dirty="0" err="1">
                <a:solidFill>
                  <a:srgbClr val="FF0000"/>
                </a:solidFill>
              </a:rPr>
              <a:t>și</a:t>
            </a:r>
            <a:r>
              <a:rPr lang="en-US" sz="1800" b="1" dirty="0">
                <a:solidFill>
                  <a:srgbClr val="FF0000"/>
                </a:solidFill>
              </a:rPr>
              <a:t> 5 mcm</a:t>
            </a:r>
            <a:r>
              <a:rPr lang="en-US" sz="1800" dirty="0"/>
              <a:t>, </a:t>
            </a:r>
            <a:r>
              <a:rPr lang="en-US" sz="1800" dirty="0" err="1"/>
              <a:t>aceeași</a:t>
            </a:r>
            <a:r>
              <a:rPr lang="en-US" sz="1800" dirty="0"/>
              <a:t> </a:t>
            </a:r>
            <a:r>
              <a:rPr lang="en-US" sz="1800" dirty="0" err="1"/>
              <a:t>dimensiune</a:t>
            </a:r>
            <a:r>
              <a:rPr lang="en-US" sz="1800" dirty="0"/>
              <a:t> ca </a:t>
            </a:r>
            <a:r>
              <a:rPr lang="en-US" sz="1800" dirty="0" err="1"/>
              <a:t>specimenele</a:t>
            </a:r>
            <a:r>
              <a:rPr lang="en-US" sz="1800" dirty="0"/>
              <a:t> </a:t>
            </a:r>
            <a:r>
              <a:rPr lang="en-US" sz="1800" dirty="0" err="1"/>
              <a:t>biologice</a:t>
            </a:r>
            <a:r>
              <a:rPr lang="en-US" sz="1800" dirty="0"/>
              <a:t> care pot fi </a:t>
            </a:r>
            <a:r>
              <a:rPr lang="en-US" sz="1800" dirty="0" err="1"/>
              <a:t>captate</a:t>
            </a:r>
            <a:r>
              <a:rPr lang="en-US" sz="1800" dirty="0"/>
              <a:t> direct, de </a:t>
            </a:r>
            <a:r>
              <a:rPr lang="en-US" sz="1800" dirty="0" err="1"/>
              <a:t>exemplu</a:t>
            </a:r>
            <a:r>
              <a:rPr lang="en-US" sz="1800" dirty="0"/>
              <a:t>, </a:t>
            </a:r>
            <a:r>
              <a:rPr lang="en-US" sz="1800" dirty="0" err="1"/>
              <a:t>bacterii</a:t>
            </a:r>
            <a:r>
              <a:rPr lang="en-US" sz="1800" dirty="0"/>
              <a:t>, </a:t>
            </a:r>
            <a:r>
              <a:rPr lang="en-US" sz="1800" dirty="0" err="1"/>
              <a:t>drojdii</a:t>
            </a:r>
            <a:r>
              <a:rPr lang="en-US" sz="1800" dirty="0"/>
              <a:t> </a:t>
            </a:r>
            <a:r>
              <a:rPr lang="en-US" sz="1800" dirty="0" err="1"/>
              <a:t>și</a:t>
            </a:r>
            <a:r>
              <a:rPr lang="en-US" sz="1800" dirty="0"/>
              <a:t> </a:t>
            </a:r>
            <a:r>
              <a:rPr lang="en-US" sz="1800" dirty="0" err="1"/>
              <a:t>organite</a:t>
            </a:r>
            <a:r>
              <a:rPr lang="en-US" sz="1800" dirty="0"/>
              <a:t> ale </a:t>
            </a:r>
            <a:r>
              <a:rPr lang="en-US" sz="1800" dirty="0" err="1"/>
              <a:t>celulelor</a:t>
            </a:r>
            <a:r>
              <a:rPr lang="en-US" sz="1800" dirty="0"/>
              <a:t> </a:t>
            </a:r>
            <a:r>
              <a:rPr lang="en-US" sz="1800" dirty="0" err="1"/>
              <a:t>mai</a:t>
            </a:r>
            <a:r>
              <a:rPr lang="en-US" sz="1800" dirty="0"/>
              <a:t> </a:t>
            </a:r>
            <a:r>
              <a:rPr lang="en-US" sz="1800" dirty="0" err="1"/>
              <a:t>mari</a:t>
            </a:r>
            <a:r>
              <a:rPr lang="en-US" sz="1800" dirty="0"/>
              <a:t>. </a:t>
            </a:r>
          </a:p>
          <a:p>
            <a:endParaRPr lang="en-US" dirty="0"/>
          </a:p>
        </p:txBody>
      </p:sp>
    </p:spTree>
    <p:extLst>
      <p:ext uri="{BB962C8B-B14F-4D97-AF65-F5344CB8AC3E}">
        <p14:creationId xmlns:p14="http://schemas.microsoft.com/office/powerpoint/2010/main" val="424175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DUBLARE EXPUNERE PRINCIPII FIZICE</a:t>
            </a:r>
            <a:endParaRPr lang="en-US" dirty="0"/>
          </a:p>
        </p:txBody>
      </p:sp>
    </p:spTree>
    <p:extLst>
      <p:ext uri="{BB962C8B-B14F-4D97-AF65-F5344CB8AC3E}">
        <p14:creationId xmlns:p14="http://schemas.microsoft.com/office/powerpoint/2010/main" val="197054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995D79C9-E131-9A04-CE01-763D19642080}"/>
              </a:ext>
            </a:extLst>
          </p:cNvPr>
          <p:cNvSpPr>
            <a:spLocks noGrp="1"/>
          </p:cNvSpPr>
          <p:nvPr>
            <p:ph type="title"/>
          </p:nvPr>
        </p:nvSpPr>
        <p:spPr/>
        <p:txBody>
          <a:bodyPr/>
          <a:lstStyle/>
          <a:p>
            <a:r>
              <a:rPr lang="ro-RO" dirty="0"/>
              <a:t>Element din fizica generală</a:t>
            </a:r>
            <a:endParaRPr lang="en-US" dirty="0"/>
          </a:p>
        </p:txBody>
      </p:sp>
      <p:sp>
        <p:nvSpPr>
          <p:cNvPr id="17" name="CasetăText 16">
            <a:extLst>
              <a:ext uri="{FF2B5EF4-FFF2-40B4-BE49-F238E27FC236}">
                <a16:creationId xmlns:a16="http://schemas.microsoft.com/office/drawing/2014/main" xmlns="" id="{38E6A855-F5C3-EB1C-8116-4EE02B2CEF9F}"/>
              </a:ext>
            </a:extLst>
          </p:cNvPr>
          <p:cNvSpPr txBox="1"/>
          <p:nvPr/>
        </p:nvSpPr>
        <p:spPr>
          <a:xfrm>
            <a:off x="474984" y="1738738"/>
            <a:ext cx="8440416" cy="646331"/>
          </a:xfrm>
          <a:prstGeom prst="rect">
            <a:avLst/>
          </a:prstGeom>
          <a:noFill/>
        </p:spPr>
        <p:txBody>
          <a:bodyPr wrap="square">
            <a:spAutoFit/>
          </a:bodyPr>
          <a:lstStyle/>
          <a:p>
            <a:r>
              <a:rPr lang="ro-RO" sz="1800" dirty="0"/>
              <a:t>Momentul unei forțe e.g.       - mărimea fizică vectorială egală cu produsul vectorial dintre vectorul de poziție                   și vectorul forței </a:t>
            </a:r>
            <a:endParaRPr lang="en-US" dirty="0"/>
          </a:p>
        </p:txBody>
      </p:sp>
      <p:pic>
        <p:nvPicPr>
          <p:cNvPr id="19" name="Imagine 18">
            <a:extLst>
              <a:ext uri="{FF2B5EF4-FFF2-40B4-BE49-F238E27FC236}">
                <a16:creationId xmlns:a16="http://schemas.microsoft.com/office/drawing/2014/main" xmlns="" id="{5CD38314-633C-AD87-1130-754B498D833A}"/>
              </a:ext>
            </a:extLst>
          </p:cNvPr>
          <p:cNvPicPr>
            <a:picLocks noChangeAspect="1"/>
          </p:cNvPicPr>
          <p:nvPr/>
        </p:nvPicPr>
        <p:blipFill>
          <a:blip r:embed="rId2"/>
          <a:stretch>
            <a:fillRect/>
          </a:stretch>
        </p:blipFill>
        <p:spPr>
          <a:xfrm>
            <a:off x="3049396" y="1770982"/>
            <a:ext cx="323895" cy="304843"/>
          </a:xfrm>
          <a:prstGeom prst="rect">
            <a:avLst/>
          </a:prstGeom>
        </p:spPr>
      </p:pic>
      <p:pic>
        <p:nvPicPr>
          <p:cNvPr id="21" name="Imagine 20">
            <a:extLst>
              <a:ext uri="{FF2B5EF4-FFF2-40B4-BE49-F238E27FC236}">
                <a16:creationId xmlns:a16="http://schemas.microsoft.com/office/drawing/2014/main" xmlns="" id="{30D111A6-B645-8CDB-87A6-1C083AD78DB8}"/>
              </a:ext>
            </a:extLst>
          </p:cNvPr>
          <p:cNvPicPr>
            <a:picLocks noChangeAspect="1"/>
          </p:cNvPicPr>
          <p:nvPr/>
        </p:nvPicPr>
        <p:blipFill>
          <a:blip r:embed="rId3"/>
          <a:stretch>
            <a:fillRect/>
          </a:stretch>
        </p:blipFill>
        <p:spPr>
          <a:xfrm>
            <a:off x="4110044" y="2130258"/>
            <a:ext cx="914528" cy="228632"/>
          </a:xfrm>
          <a:prstGeom prst="rect">
            <a:avLst/>
          </a:prstGeom>
        </p:spPr>
      </p:pic>
      <p:pic>
        <p:nvPicPr>
          <p:cNvPr id="23" name="Imagine 22">
            <a:extLst>
              <a:ext uri="{FF2B5EF4-FFF2-40B4-BE49-F238E27FC236}">
                <a16:creationId xmlns:a16="http://schemas.microsoft.com/office/drawing/2014/main" xmlns="" id="{0CF29C21-D870-1680-D4AD-C50BB87F8F50}"/>
              </a:ext>
            </a:extLst>
          </p:cNvPr>
          <p:cNvPicPr>
            <a:picLocks noChangeAspect="1"/>
          </p:cNvPicPr>
          <p:nvPr/>
        </p:nvPicPr>
        <p:blipFill>
          <a:blip r:embed="rId4"/>
          <a:stretch>
            <a:fillRect/>
          </a:stretch>
        </p:blipFill>
        <p:spPr>
          <a:xfrm>
            <a:off x="6870565" y="2075825"/>
            <a:ext cx="314369" cy="295316"/>
          </a:xfrm>
          <a:prstGeom prst="rect">
            <a:avLst/>
          </a:prstGeom>
        </p:spPr>
      </p:pic>
      <p:pic>
        <p:nvPicPr>
          <p:cNvPr id="25" name="Imagine 24">
            <a:extLst>
              <a:ext uri="{FF2B5EF4-FFF2-40B4-BE49-F238E27FC236}">
                <a16:creationId xmlns:a16="http://schemas.microsoft.com/office/drawing/2014/main" xmlns="" id="{1F8881F2-910A-F916-05BA-C3DBA6F065D4}"/>
              </a:ext>
            </a:extLst>
          </p:cNvPr>
          <p:cNvPicPr>
            <a:picLocks noChangeAspect="1"/>
          </p:cNvPicPr>
          <p:nvPr/>
        </p:nvPicPr>
        <p:blipFill>
          <a:blip r:embed="rId5"/>
          <a:stretch>
            <a:fillRect/>
          </a:stretch>
        </p:blipFill>
        <p:spPr>
          <a:xfrm>
            <a:off x="56011" y="3124200"/>
            <a:ext cx="4049551" cy="2308324"/>
          </a:xfrm>
          <a:prstGeom prst="rect">
            <a:avLst/>
          </a:prstGeom>
        </p:spPr>
      </p:pic>
      <p:pic>
        <p:nvPicPr>
          <p:cNvPr id="27" name="Imagine 26">
            <a:extLst>
              <a:ext uri="{FF2B5EF4-FFF2-40B4-BE49-F238E27FC236}">
                <a16:creationId xmlns:a16="http://schemas.microsoft.com/office/drawing/2014/main" xmlns="" id="{DC697D0D-F2CA-FCA1-27A6-AC9D67B101F2}"/>
              </a:ext>
            </a:extLst>
          </p:cNvPr>
          <p:cNvPicPr>
            <a:picLocks noChangeAspect="1"/>
          </p:cNvPicPr>
          <p:nvPr/>
        </p:nvPicPr>
        <p:blipFill>
          <a:blip r:embed="rId6"/>
          <a:stretch>
            <a:fillRect/>
          </a:stretch>
        </p:blipFill>
        <p:spPr>
          <a:xfrm>
            <a:off x="2806474" y="2525860"/>
            <a:ext cx="1133633" cy="333422"/>
          </a:xfrm>
          <a:prstGeom prst="rect">
            <a:avLst/>
          </a:prstGeom>
        </p:spPr>
      </p:pic>
      <p:sp>
        <p:nvSpPr>
          <p:cNvPr id="30" name="CasetăText 29">
            <a:extLst>
              <a:ext uri="{FF2B5EF4-FFF2-40B4-BE49-F238E27FC236}">
                <a16:creationId xmlns:a16="http://schemas.microsoft.com/office/drawing/2014/main" xmlns="" id="{17BD0431-9451-3D1B-8519-CB17FC54B5FE}"/>
              </a:ext>
            </a:extLst>
          </p:cNvPr>
          <p:cNvSpPr txBox="1"/>
          <p:nvPr/>
        </p:nvSpPr>
        <p:spPr>
          <a:xfrm>
            <a:off x="4343400" y="2677011"/>
            <a:ext cx="4572000" cy="3970318"/>
          </a:xfrm>
          <a:prstGeom prst="rect">
            <a:avLst/>
          </a:prstGeom>
          <a:noFill/>
        </p:spPr>
        <p:txBody>
          <a:bodyPr wrap="square">
            <a:spAutoFit/>
          </a:bodyPr>
          <a:lstStyle/>
          <a:p>
            <a:pPr algn="l"/>
            <a:r>
              <a:rPr lang="ro-RO" b="1" i="0" dirty="0">
                <a:solidFill>
                  <a:srgbClr val="102445"/>
                </a:solidFill>
                <a:effectLst/>
                <a:latin typeface="system-ui"/>
              </a:rPr>
              <a:t>Modulul momentului forței în raport cu punctul Q este modulul produsului vectorial:</a:t>
            </a:r>
          </a:p>
          <a:p>
            <a:pPr algn="l"/>
            <a:r>
              <a:rPr lang="ro-RO" b="1" i="0" dirty="0">
                <a:solidFill>
                  <a:srgbClr val="102445"/>
                </a:solidFill>
                <a:effectLst/>
                <a:latin typeface="system-ui"/>
              </a:rPr>
              <a:t> </a:t>
            </a:r>
          </a:p>
          <a:p>
            <a:pPr algn="l"/>
            <a:r>
              <a:rPr lang="ro-RO" b="1" dirty="0">
                <a:solidFill>
                  <a:srgbClr val="102445"/>
                </a:solidFill>
                <a:latin typeface="system-ui"/>
              </a:rPr>
              <a:t>                   </a:t>
            </a:r>
            <a:r>
              <a:rPr lang="en-US" b="1" i="0" dirty="0">
                <a:solidFill>
                  <a:srgbClr val="102445"/>
                </a:solidFill>
                <a:effectLst/>
                <a:latin typeface="system-ui"/>
              </a:rPr>
              <a:t>M</a:t>
            </a:r>
            <a:r>
              <a:rPr lang="en-US" b="1" i="0" baseline="-25000" dirty="0">
                <a:solidFill>
                  <a:srgbClr val="102445"/>
                </a:solidFill>
                <a:effectLst/>
                <a:latin typeface="system-ui"/>
              </a:rPr>
              <a:t>O</a:t>
            </a:r>
            <a:r>
              <a:rPr lang="en-US" b="1" i="0" dirty="0">
                <a:solidFill>
                  <a:srgbClr val="102445"/>
                </a:solidFill>
                <a:effectLst/>
                <a:latin typeface="system-ui"/>
              </a:rPr>
              <a:t> = F ∙ r ∙ sin </a:t>
            </a:r>
            <a:r>
              <a:rPr lang="el-GR" b="1" i="0" dirty="0">
                <a:solidFill>
                  <a:srgbClr val="102445"/>
                </a:solidFill>
                <a:effectLst/>
                <a:latin typeface="system-ui"/>
              </a:rPr>
              <a:t>α = </a:t>
            </a:r>
            <a:r>
              <a:rPr lang="en-US" b="1" i="0" dirty="0">
                <a:solidFill>
                  <a:srgbClr val="102445"/>
                </a:solidFill>
                <a:effectLst/>
                <a:latin typeface="system-ui"/>
              </a:rPr>
              <a:t>F ∙ d</a:t>
            </a:r>
            <a:endParaRPr lang="ro-RO" b="1" i="0" dirty="0">
              <a:solidFill>
                <a:srgbClr val="102445"/>
              </a:solidFill>
              <a:effectLst/>
              <a:latin typeface="system-ui"/>
            </a:endParaRPr>
          </a:p>
          <a:p>
            <a:pPr algn="l"/>
            <a:endParaRPr lang="en-US" b="0" i="0" dirty="0">
              <a:solidFill>
                <a:srgbClr val="102445"/>
              </a:solidFill>
              <a:effectLst/>
              <a:latin typeface="system-ui"/>
            </a:endParaRPr>
          </a:p>
          <a:p>
            <a:pPr algn="l"/>
            <a:r>
              <a:rPr lang="en-US" b="1" i="0" dirty="0">
                <a:solidFill>
                  <a:srgbClr val="102445"/>
                </a:solidFill>
                <a:effectLst/>
                <a:latin typeface="system-ui"/>
              </a:rPr>
              <a:t>d = r ∙ sin </a:t>
            </a:r>
            <a:r>
              <a:rPr lang="el-GR" b="1" i="0" dirty="0">
                <a:solidFill>
                  <a:srgbClr val="102445"/>
                </a:solidFill>
                <a:effectLst/>
                <a:latin typeface="system-ui"/>
              </a:rPr>
              <a:t>α – </a:t>
            </a:r>
            <a:r>
              <a:rPr lang="en-US" b="1" i="0" dirty="0" err="1">
                <a:solidFill>
                  <a:srgbClr val="102445"/>
                </a:solidFill>
                <a:effectLst/>
                <a:latin typeface="system-ui"/>
              </a:rPr>
              <a:t>este</a:t>
            </a:r>
            <a:r>
              <a:rPr lang="en-US" b="1" i="0" dirty="0">
                <a:solidFill>
                  <a:srgbClr val="102445"/>
                </a:solidFill>
                <a:effectLst/>
                <a:latin typeface="system-ui"/>
              </a:rPr>
              <a:t> </a:t>
            </a:r>
            <a:r>
              <a:rPr lang="en-US" b="1" i="0" dirty="0" err="1">
                <a:solidFill>
                  <a:srgbClr val="102445"/>
                </a:solidFill>
                <a:effectLst/>
                <a:latin typeface="system-ui"/>
              </a:rPr>
              <a:t>brațul</a:t>
            </a:r>
            <a:r>
              <a:rPr lang="en-US" b="1" i="0" dirty="0">
                <a:solidFill>
                  <a:srgbClr val="102445"/>
                </a:solidFill>
                <a:effectLst/>
                <a:latin typeface="system-ui"/>
              </a:rPr>
              <a:t> </a:t>
            </a:r>
            <a:r>
              <a:rPr lang="en-US" b="1" i="0" dirty="0" err="1">
                <a:solidFill>
                  <a:srgbClr val="102445"/>
                </a:solidFill>
                <a:effectLst/>
                <a:latin typeface="system-ui"/>
              </a:rPr>
              <a:t>forței</a:t>
            </a:r>
            <a:r>
              <a:rPr lang="ro-RO" b="1" i="0" dirty="0">
                <a:solidFill>
                  <a:srgbClr val="102445"/>
                </a:solidFill>
                <a:effectLst/>
                <a:latin typeface="system-ui"/>
              </a:rPr>
              <a:t> (</a:t>
            </a:r>
            <a:r>
              <a:rPr lang="ro-RO" b="1" i="1" dirty="0">
                <a:solidFill>
                  <a:srgbClr val="FF0000"/>
                </a:solidFill>
                <a:effectLst/>
                <a:latin typeface="system-ui"/>
              </a:rPr>
              <a:t>nu deplasare punctului de aplicație a forței</a:t>
            </a:r>
            <a:r>
              <a:rPr lang="ro-RO" b="1" i="0" dirty="0">
                <a:solidFill>
                  <a:srgbClr val="102445"/>
                </a:solidFill>
                <a:effectLst/>
                <a:latin typeface="system-ui"/>
              </a:rPr>
              <a:t>)</a:t>
            </a:r>
            <a:r>
              <a:rPr lang="en-US" b="0" i="0" dirty="0">
                <a:solidFill>
                  <a:srgbClr val="102445"/>
                </a:solidFill>
                <a:effectLst/>
                <a:latin typeface="system-ui"/>
              </a:rPr>
              <a:t>, </a:t>
            </a:r>
            <a:r>
              <a:rPr lang="en-US" b="0" i="0" dirty="0" err="1">
                <a:solidFill>
                  <a:srgbClr val="102445"/>
                </a:solidFill>
                <a:effectLst/>
                <a:latin typeface="system-ui"/>
              </a:rPr>
              <a:t>adică</a:t>
            </a:r>
            <a:r>
              <a:rPr lang="en-US" b="0" i="0" dirty="0">
                <a:solidFill>
                  <a:srgbClr val="102445"/>
                </a:solidFill>
                <a:effectLst/>
                <a:latin typeface="system-ui"/>
              </a:rPr>
              <a:t> </a:t>
            </a:r>
            <a:r>
              <a:rPr lang="en-US" b="0" i="0" dirty="0" err="1">
                <a:solidFill>
                  <a:srgbClr val="102445"/>
                </a:solidFill>
                <a:effectLst/>
                <a:latin typeface="system-ui"/>
              </a:rPr>
              <a:t>distanța</a:t>
            </a:r>
            <a:r>
              <a:rPr lang="en-US" b="0" i="0" dirty="0">
                <a:solidFill>
                  <a:srgbClr val="102445"/>
                </a:solidFill>
                <a:effectLst/>
                <a:latin typeface="system-ui"/>
              </a:rPr>
              <a:t> (</a:t>
            </a:r>
            <a:r>
              <a:rPr lang="en-US" b="0" i="0" dirty="0" err="1">
                <a:solidFill>
                  <a:srgbClr val="102445"/>
                </a:solidFill>
                <a:effectLst/>
                <a:latin typeface="system-ui"/>
              </a:rPr>
              <a:t>perpendiculara</a:t>
            </a:r>
            <a:r>
              <a:rPr lang="en-US" b="0" i="0" dirty="0">
                <a:solidFill>
                  <a:srgbClr val="102445"/>
                </a:solidFill>
                <a:effectLst/>
                <a:latin typeface="system-ui"/>
              </a:rPr>
              <a:t>) de la </a:t>
            </a:r>
            <a:r>
              <a:rPr lang="en-US" b="0" i="0" dirty="0" err="1">
                <a:solidFill>
                  <a:srgbClr val="102445"/>
                </a:solidFill>
                <a:effectLst/>
                <a:latin typeface="system-ui"/>
              </a:rPr>
              <a:t>axul</a:t>
            </a:r>
            <a:r>
              <a:rPr lang="en-US" b="0" i="0" dirty="0">
                <a:solidFill>
                  <a:srgbClr val="102445"/>
                </a:solidFill>
                <a:effectLst/>
                <a:latin typeface="system-ui"/>
              </a:rPr>
              <a:t> de </a:t>
            </a:r>
            <a:r>
              <a:rPr lang="en-US" b="0" i="0" dirty="0" err="1">
                <a:solidFill>
                  <a:srgbClr val="102445"/>
                </a:solidFill>
                <a:effectLst/>
                <a:latin typeface="system-ui"/>
              </a:rPr>
              <a:t>rotație</a:t>
            </a:r>
            <a:r>
              <a:rPr lang="en-US" b="0" i="0" dirty="0">
                <a:solidFill>
                  <a:srgbClr val="102445"/>
                </a:solidFill>
                <a:effectLst/>
                <a:latin typeface="system-ui"/>
              </a:rPr>
              <a:t> (O) </a:t>
            </a:r>
            <a:r>
              <a:rPr lang="en-US" b="0" i="0" dirty="0" err="1">
                <a:solidFill>
                  <a:srgbClr val="102445"/>
                </a:solidFill>
                <a:effectLst/>
                <a:latin typeface="system-ui"/>
              </a:rPr>
              <a:t>până</a:t>
            </a:r>
            <a:r>
              <a:rPr lang="en-US" b="0" i="0" dirty="0">
                <a:solidFill>
                  <a:srgbClr val="102445"/>
                </a:solidFill>
                <a:effectLst/>
                <a:latin typeface="system-ui"/>
              </a:rPr>
              <a:t> la </a:t>
            </a:r>
            <a:r>
              <a:rPr lang="en-US" b="0" i="0" dirty="0" err="1">
                <a:solidFill>
                  <a:srgbClr val="102445"/>
                </a:solidFill>
                <a:effectLst/>
                <a:latin typeface="system-ui"/>
              </a:rPr>
              <a:t>direcția</a:t>
            </a:r>
            <a:r>
              <a:rPr lang="en-US" b="0" i="0" dirty="0">
                <a:solidFill>
                  <a:srgbClr val="102445"/>
                </a:solidFill>
                <a:effectLst/>
                <a:latin typeface="system-ui"/>
              </a:rPr>
              <a:t> (</a:t>
            </a:r>
            <a:r>
              <a:rPr lang="en-US" b="0" i="0" dirty="0" err="1">
                <a:solidFill>
                  <a:srgbClr val="102445"/>
                </a:solidFill>
                <a:effectLst/>
                <a:latin typeface="system-ui"/>
              </a:rPr>
              <a:t>suportul</a:t>
            </a:r>
            <a:r>
              <a:rPr lang="en-US" b="0" i="0" dirty="0">
                <a:solidFill>
                  <a:srgbClr val="102445"/>
                </a:solidFill>
                <a:effectLst/>
                <a:latin typeface="system-ui"/>
              </a:rPr>
              <a:t>) </a:t>
            </a:r>
            <a:r>
              <a:rPr lang="en-US" b="0" i="0" dirty="0" err="1">
                <a:solidFill>
                  <a:srgbClr val="102445"/>
                </a:solidFill>
                <a:effectLst/>
                <a:latin typeface="system-ui"/>
              </a:rPr>
              <a:t>forței</a:t>
            </a:r>
            <a:r>
              <a:rPr lang="en-US" b="0" i="0" dirty="0">
                <a:solidFill>
                  <a:srgbClr val="102445"/>
                </a:solidFill>
                <a:effectLst/>
                <a:latin typeface="system-ui"/>
              </a:rPr>
              <a:t>.</a:t>
            </a:r>
          </a:p>
          <a:p>
            <a:pPr algn="l"/>
            <a:endParaRPr lang="ro-RO" b="1" i="1" dirty="0">
              <a:solidFill>
                <a:srgbClr val="102445"/>
              </a:solidFill>
              <a:effectLst/>
              <a:latin typeface="system-ui"/>
            </a:endParaRPr>
          </a:p>
          <a:p>
            <a:pPr algn="l"/>
            <a:r>
              <a:rPr lang="en-US" b="1" i="1" dirty="0" err="1">
                <a:solidFill>
                  <a:srgbClr val="102445"/>
                </a:solidFill>
                <a:effectLst/>
                <a:latin typeface="system-ui"/>
              </a:rPr>
              <a:t>Unitate</a:t>
            </a:r>
            <a:r>
              <a:rPr lang="en-US" b="1" i="1" dirty="0">
                <a:solidFill>
                  <a:srgbClr val="102445"/>
                </a:solidFill>
                <a:effectLst/>
                <a:latin typeface="system-ui"/>
              </a:rPr>
              <a:t> de </a:t>
            </a:r>
            <a:r>
              <a:rPr lang="en-US" b="1" i="1" dirty="0" err="1">
                <a:solidFill>
                  <a:srgbClr val="102445"/>
                </a:solidFill>
                <a:effectLst/>
                <a:latin typeface="system-ui"/>
              </a:rPr>
              <a:t>măsură</a:t>
            </a:r>
            <a:r>
              <a:rPr lang="en-US" b="1" i="1" dirty="0">
                <a:solidFill>
                  <a:srgbClr val="102445"/>
                </a:solidFill>
                <a:effectLst/>
                <a:latin typeface="system-ui"/>
              </a:rPr>
              <a:t> </a:t>
            </a:r>
            <a:r>
              <a:rPr lang="en-US" b="1" i="1" dirty="0" err="1">
                <a:solidFill>
                  <a:srgbClr val="102445"/>
                </a:solidFill>
                <a:effectLst/>
                <a:latin typeface="system-ui"/>
              </a:rPr>
              <a:t>în</a:t>
            </a:r>
            <a:r>
              <a:rPr lang="en-US" b="1" i="1" dirty="0">
                <a:solidFill>
                  <a:srgbClr val="102445"/>
                </a:solidFill>
                <a:effectLst/>
                <a:latin typeface="system-ui"/>
              </a:rPr>
              <a:t> S.I:</a:t>
            </a:r>
            <a:endParaRPr lang="ro-RO" b="1" i="1" dirty="0">
              <a:solidFill>
                <a:srgbClr val="102445"/>
              </a:solidFill>
              <a:effectLst/>
              <a:latin typeface="system-ui"/>
            </a:endParaRPr>
          </a:p>
          <a:p>
            <a:pPr algn="l"/>
            <a:endParaRPr lang="en-US" b="0" i="0" dirty="0">
              <a:solidFill>
                <a:srgbClr val="102445"/>
              </a:solidFill>
              <a:effectLst/>
              <a:latin typeface="system-ui"/>
            </a:endParaRPr>
          </a:p>
          <a:p>
            <a:pPr algn="l"/>
            <a:r>
              <a:rPr lang="en-US" b="1" i="0" dirty="0">
                <a:solidFill>
                  <a:srgbClr val="102445"/>
                </a:solidFill>
                <a:effectLst/>
                <a:latin typeface="system-ui"/>
              </a:rPr>
              <a:t>[M</a:t>
            </a:r>
            <a:r>
              <a:rPr lang="en-US" b="1" i="0" baseline="-25000" dirty="0">
                <a:solidFill>
                  <a:srgbClr val="102445"/>
                </a:solidFill>
                <a:effectLst/>
                <a:latin typeface="system-ui"/>
              </a:rPr>
              <a:t>F</a:t>
            </a:r>
            <a:r>
              <a:rPr lang="en-US" b="1" i="0" dirty="0">
                <a:solidFill>
                  <a:srgbClr val="102445"/>
                </a:solidFill>
                <a:effectLst/>
                <a:latin typeface="system-ui"/>
              </a:rPr>
              <a:t>]</a:t>
            </a:r>
            <a:r>
              <a:rPr lang="en-US" b="1" i="0" baseline="-25000" dirty="0">
                <a:solidFill>
                  <a:srgbClr val="102445"/>
                </a:solidFill>
                <a:effectLst/>
                <a:latin typeface="system-ui"/>
              </a:rPr>
              <a:t>SI</a:t>
            </a:r>
            <a:r>
              <a:rPr lang="en-US" b="1" i="0" dirty="0">
                <a:solidFill>
                  <a:srgbClr val="102445"/>
                </a:solidFill>
                <a:effectLst/>
                <a:latin typeface="system-ui"/>
              </a:rPr>
              <a:t> = [F]</a:t>
            </a:r>
            <a:r>
              <a:rPr lang="en-US" b="1" i="0" baseline="-25000" dirty="0">
                <a:solidFill>
                  <a:srgbClr val="102445"/>
                </a:solidFill>
                <a:effectLst/>
                <a:latin typeface="system-ui"/>
              </a:rPr>
              <a:t>SI</a:t>
            </a:r>
            <a:r>
              <a:rPr lang="en-US" b="1" i="0" dirty="0">
                <a:solidFill>
                  <a:srgbClr val="102445"/>
                </a:solidFill>
                <a:effectLst/>
                <a:latin typeface="system-ui"/>
              </a:rPr>
              <a:t> ∙[d]</a:t>
            </a:r>
            <a:r>
              <a:rPr lang="en-US" b="1" i="0" baseline="-25000" dirty="0">
                <a:solidFill>
                  <a:srgbClr val="102445"/>
                </a:solidFill>
                <a:effectLst/>
                <a:latin typeface="system-ui"/>
              </a:rPr>
              <a:t>SI</a:t>
            </a:r>
            <a:r>
              <a:rPr lang="en-US" b="1" i="0" dirty="0">
                <a:solidFill>
                  <a:srgbClr val="102445"/>
                </a:solidFill>
                <a:effectLst/>
                <a:latin typeface="system-ui"/>
              </a:rPr>
              <a:t> = N ∙ m</a:t>
            </a:r>
            <a:r>
              <a:rPr lang="ro-RO" b="1" i="0" dirty="0">
                <a:solidFill>
                  <a:srgbClr val="102445"/>
                </a:solidFill>
                <a:effectLst/>
                <a:latin typeface="system-ui"/>
              </a:rPr>
              <a:t> (</a:t>
            </a:r>
            <a:r>
              <a:rPr lang="ro-RO" b="1" i="1" dirty="0">
                <a:solidFill>
                  <a:srgbClr val="FF0000"/>
                </a:solidFill>
                <a:effectLst/>
                <a:latin typeface="system-ui"/>
              </a:rPr>
              <a:t>nu Joule, deoarece nu reprezintă un lucru mecanic</a:t>
            </a:r>
            <a:r>
              <a:rPr lang="ro-RO" b="1" i="0" dirty="0">
                <a:solidFill>
                  <a:srgbClr val="102445"/>
                </a:solidFill>
                <a:effectLst/>
                <a:latin typeface="system-ui"/>
              </a:rPr>
              <a:t>)</a:t>
            </a:r>
            <a:endParaRPr lang="en-US" b="0" i="0" dirty="0">
              <a:solidFill>
                <a:srgbClr val="102445"/>
              </a:solidFill>
              <a:effectLst/>
              <a:latin typeface="system-ui"/>
            </a:endParaRPr>
          </a:p>
        </p:txBody>
      </p:sp>
    </p:spTree>
    <p:extLst>
      <p:ext uri="{BB962C8B-B14F-4D97-AF65-F5344CB8AC3E}">
        <p14:creationId xmlns:p14="http://schemas.microsoft.com/office/powerpoint/2010/main" val="365549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EB763FD-7A7B-17B4-6617-DEE7A2C08B52}"/>
              </a:ext>
            </a:extLst>
          </p:cNvPr>
          <p:cNvSpPr>
            <a:spLocks noGrp="1"/>
          </p:cNvSpPr>
          <p:nvPr>
            <p:ph type="title"/>
          </p:nvPr>
        </p:nvSpPr>
        <p:spPr/>
        <p:txBody>
          <a:bodyPr/>
          <a:lstStyle/>
          <a:p>
            <a:r>
              <a:rPr lang="ro-RO" dirty="0"/>
              <a:t>Fizica pensetelor</a:t>
            </a:r>
            <a:endParaRPr lang="en-US" dirty="0"/>
          </a:p>
        </p:txBody>
      </p:sp>
      <p:sp>
        <p:nvSpPr>
          <p:cNvPr id="3" name="Substituent conținut 2">
            <a:extLst>
              <a:ext uri="{FF2B5EF4-FFF2-40B4-BE49-F238E27FC236}">
                <a16:creationId xmlns:a16="http://schemas.microsoft.com/office/drawing/2014/main" xmlns="" id="{BF6E74E2-4CBE-74FF-C2FB-D49B83C2C2CD}"/>
              </a:ext>
            </a:extLst>
          </p:cNvPr>
          <p:cNvSpPr>
            <a:spLocks noGrp="1"/>
          </p:cNvSpPr>
          <p:nvPr>
            <p:ph idx="1"/>
          </p:nvPr>
        </p:nvSpPr>
        <p:spPr>
          <a:xfrm>
            <a:off x="3733800" y="1951038"/>
            <a:ext cx="4953000" cy="4525962"/>
          </a:xfrm>
        </p:spPr>
        <p:txBody>
          <a:bodyPr/>
          <a:lstStyle/>
          <a:p>
            <a:r>
              <a:rPr lang="en-US" sz="2000" dirty="0"/>
              <a:t>Fotoni sunt </a:t>
            </a:r>
            <a:r>
              <a:rPr lang="en-US" sz="2000" dirty="0" err="1"/>
              <a:t>refractați</a:t>
            </a:r>
            <a:r>
              <a:rPr lang="en-US" sz="2000" dirty="0"/>
              <a:t> </a:t>
            </a:r>
            <a:r>
              <a:rPr lang="en-US" sz="2000" dirty="0" err="1"/>
              <a:t>grație</a:t>
            </a:r>
            <a:r>
              <a:rPr lang="en-US" sz="2000" dirty="0"/>
              <a:t> </a:t>
            </a:r>
            <a:r>
              <a:rPr lang="en-US" sz="2000" dirty="0" err="1"/>
              <a:t>diferenței</a:t>
            </a:r>
            <a:r>
              <a:rPr lang="en-US" sz="2000" dirty="0"/>
              <a:t> </a:t>
            </a:r>
            <a:r>
              <a:rPr lang="en-US" sz="2000" dirty="0" err="1"/>
              <a:t>în</a:t>
            </a:r>
            <a:r>
              <a:rPr lang="en-US" sz="2000" dirty="0"/>
              <a:t> </a:t>
            </a:r>
            <a:r>
              <a:rPr lang="en-US" sz="2000" dirty="0" err="1"/>
              <a:t>indicele</a:t>
            </a:r>
            <a:r>
              <a:rPr lang="en-US" sz="2000" dirty="0"/>
              <a:t> de </a:t>
            </a:r>
            <a:r>
              <a:rPr lang="en-US" sz="2000" dirty="0" err="1"/>
              <a:t>refracție</a:t>
            </a:r>
            <a:endParaRPr lang="en-US" sz="2000" dirty="0"/>
          </a:p>
          <a:p>
            <a:endParaRPr lang="en-US" sz="2000" dirty="0"/>
          </a:p>
          <a:p>
            <a:r>
              <a:rPr lang="en-US" sz="2000" dirty="0" err="1"/>
              <a:t>Momentul</a:t>
            </a:r>
            <a:r>
              <a:rPr lang="en-US" sz="2000" dirty="0"/>
              <a:t> </a:t>
            </a:r>
            <a:r>
              <a:rPr lang="en-US" sz="2000" dirty="0" err="1"/>
              <a:t>în</a:t>
            </a:r>
            <a:r>
              <a:rPr lang="en-US" sz="2000" dirty="0"/>
              <a:t> </a:t>
            </a:r>
            <a:r>
              <a:rPr lang="en-US" sz="2000" dirty="0" err="1"/>
              <a:t>schimbările</a:t>
            </a:r>
            <a:r>
              <a:rPr lang="en-US" sz="2000" dirty="0"/>
              <a:t> </a:t>
            </a:r>
            <a:r>
              <a:rPr lang="en-US" sz="2000" dirty="0" err="1"/>
              <a:t>fotonului</a:t>
            </a:r>
            <a:endParaRPr lang="en-US" sz="2000" dirty="0"/>
          </a:p>
          <a:p>
            <a:endParaRPr lang="en-US" sz="2000" dirty="0"/>
          </a:p>
          <a:p>
            <a:endParaRPr lang="en-US" sz="2000" dirty="0"/>
          </a:p>
          <a:p>
            <a:endParaRPr lang="en-US" sz="2000" dirty="0"/>
          </a:p>
          <a:p>
            <a:r>
              <a:rPr lang="en-US" sz="2000" dirty="0" err="1"/>
              <a:t>Conservarea</a:t>
            </a:r>
            <a:r>
              <a:rPr lang="en-US" sz="2000" dirty="0"/>
              <a:t> </a:t>
            </a:r>
            <a:r>
              <a:rPr lang="en-US" sz="2000" dirty="0" err="1"/>
              <a:t>momentului</a:t>
            </a:r>
            <a:endParaRPr lang="en-US" sz="2000" dirty="0"/>
          </a:p>
          <a:p>
            <a:endParaRPr lang="en-US" dirty="0"/>
          </a:p>
        </p:txBody>
      </p:sp>
      <p:pic>
        <p:nvPicPr>
          <p:cNvPr id="4" name="Imagine 3">
            <a:extLst>
              <a:ext uri="{FF2B5EF4-FFF2-40B4-BE49-F238E27FC236}">
                <a16:creationId xmlns:a16="http://schemas.microsoft.com/office/drawing/2014/main" xmlns="" id="{2E8FEE37-7689-FB1E-647E-23B34B893C4A}"/>
              </a:ext>
            </a:extLst>
          </p:cNvPr>
          <p:cNvPicPr>
            <a:picLocks noChangeAspect="1"/>
          </p:cNvPicPr>
          <p:nvPr/>
        </p:nvPicPr>
        <p:blipFill>
          <a:blip r:embed="rId2"/>
          <a:stretch>
            <a:fillRect/>
          </a:stretch>
        </p:blipFill>
        <p:spPr>
          <a:xfrm>
            <a:off x="228600" y="2819400"/>
            <a:ext cx="2886478" cy="2276793"/>
          </a:xfrm>
          <a:prstGeom prst="rect">
            <a:avLst/>
          </a:prstGeom>
        </p:spPr>
      </p:pic>
      <p:pic>
        <p:nvPicPr>
          <p:cNvPr id="5" name="Imagine 4">
            <a:extLst>
              <a:ext uri="{FF2B5EF4-FFF2-40B4-BE49-F238E27FC236}">
                <a16:creationId xmlns:a16="http://schemas.microsoft.com/office/drawing/2014/main" xmlns="" id="{8E5A9D34-DD71-8594-AFFB-F7522281707F}"/>
              </a:ext>
            </a:extLst>
          </p:cNvPr>
          <p:cNvPicPr>
            <a:picLocks noChangeAspect="1"/>
          </p:cNvPicPr>
          <p:nvPr/>
        </p:nvPicPr>
        <p:blipFill>
          <a:blip r:embed="rId3"/>
          <a:stretch>
            <a:fillRect/>
          </a:stretch>
        </p:blipFill>
        <p:spPr>
          <a:xfrm>
            <a:off x="6434153" y="2561871"/>
            <a:ext cx="219106" cy="438211"/>
          </a:xfrm>
          <a:prstGeom prst="rect">
            <a:avLst/>
          </a:prstGeom>
        </p:spPr>
      </p:pic>
      <p:pic>
        <p:nvPicPr>
          <p:cNvPr id="6" name="Imagine 5">
            <a:extLst>
              <a:ext uri="{FF2B5EF4-FFF2-40B4-BE49-F238E27FC236}">
                <a16:creationId xmlns:a16="http://schemas.microsoft.com/office/drawing/2014/main" xmlns="" id="{FBB8EBA2-316F-4287-7253-E1C59CA09FC7}"/>
              </a:ext>
            </a:extLst>
          </p:cNvPr>
          <p:cNvPicPr>
            <a:picLocks noChangeAspect="1"/>
          </p:cNvPicPr>
          <p:nvPr/>
        </p:nvPicPr>
        <p:blipFill>
          <a:blip r:embed="rId3"/>
          <a:stretch>
            <a:fillRect/>
          </a:stretch>
        </p:blipFill>
        <p:spPr>
          <a:xfrm>
            <a:off x="5988688" y="3994913"/>
            <a:ext cx="219106" cy="438211"/>
          </a:xfrm>
          <a:prstGeom prst="rect">
            <a:avLst/>
          </a:prstGeom>
        </p:spPr>
      </p:pic>
      <p:pic>
        <p:nvPicPr>
          <p:cNvPr id="7" name="Imagine 6">
            <a:extLst>
              <a:ext uri="{FF2B5EF4-FFF2-40B4-BE49-F238E27FC236}">
                <a16:creationId xmlns:a16="http://schemas.microsoft.com/office/drawing/2014/main" xmlns="" id="{681497EE-CC2E-9B8D-453F-453718DE3BCB}"/>
              </a:ext>
            </a:extLst>
          </p:cNvPr>
          <p:cNvPicPr>
            <a:picLocks noChangeAspect="1"/>
          </p:cNvPicPr>
          <p:nvPr/>
        </p:nvPicPr>
        <p:blipFill>
          <a:blip r:embed="rId3"/>
          <a:stretch>
            <a:fillRect/>
          </a:stretch>
        </p:blipFill>
        <p:spPr>
          <a:xfrm>
            <a:off x="6215047" y="5041200"/>
            <a:ext cx="219106" cy="438211"/>
          </a:xfrm>
          <a:prstGeom prst="rect">
            <a:avLst/>
          </a:prstGeom>
        </p:spPr>
      </p:pic>
      <p:pic>
        <p:nvPicPr>
          <p:cNvPr id="8" name="Imagine 7">
            <a:extLst>
              <a:ext uri="{FF2B5EF4-FFF2-40B4-BE49-F238E27FC236}">
                <a16:creationId xmlns:a16="http://schemas.microsoft.com/office/drawing/2014/main" xmlns="" id="{B7307360-905E-651E-DC80-D9C3AEA73D71}"/>
              </a:ext>
            </a:extLst>
          </p:cNvPr>
          <p:cNvPicPr>
            <a:picLocks noChangeAspect="1"/>
          </p:cNvPicPr>
          <p:nvPr/>
        </p:nvPicPr>
        <p:blipFill>
          <a:blip r:embed="rId4"/>
          <a:stretch>
            <a:fillRect/>
          </a:stretch>
        </p:blipFill>
        <p:spPr>
          <a:xfrm>
            <a:off x="5310046" y="3543661"/>
            <a:ext cx="2029108" cy="342948"/>
          </a:xfrm>
          <a:prstGeom prst="rect">
            <a:avLst/>
          </a:prstGeom>
        </p:spPr>
      </p:pic>
      <p:pic>
        <p:nvPicPr>
          <p:cNvPr id="9" name="Imagine 8">
            <a:extLst>
              <a:ext uri="{FF2B5EF4-FFF2-40B4-BE49-F238E27FC236}">
                <a16:creationId xmlns:a16="http://schemas.microsoft.com/office/drawing/2014/main" xmlns="" id="{C781546E-E85B-5F64-0A07-F800B0BA499E}"/>
              </a:ext>
            </a:extLst>
          </p:cNvPr>
          <p:cNvPicPr>
            <a:picLocks noChangeAspect="1"/>
          </p:cNvPicPr>
          <p:nvPr/>
        </p:nvPicPr>
        <p:blipFill>
          <a:blip r:embed="rId5"/>
          <a:stretch>
            <a:fillRect/>
          </a:stretch>
        </p:blipFill>
        <p:spPr>
          <a:xfrm>
            <a:off x="5186203" y="5834980"/>
            <a:ext cx="2276793" cy="447737"/>
          </a:xfrm>
          <a:prstGeom prst="rect">
            <a:avLst/>
          </a:prstGeom>
        </p:spPr>
      </p:pic>
    </p:spTree>
    <p:extLst>
      <p:ext uri="{BB962C8B-B14F-4D97-AF65-F5344CB8AC3E}">
        <p14:creationId xmlns:p14="http://schemas.microsoft.com/office/powerpoint/2010/main" val="9117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DBD19AE-1EFB-0D41-1813-FCCC47FB3CD9}"/>
              </a:ext>
            </a:extLst>
          </p:cNvPr>
          <p:cNvSpPr>
            <a:spLocks noGrp="1"/>
          </p:cNvSpPr>
          <p:nvPr>
            <p:ph type="title"/>
          </p:nvPr>
        </p:nvSpPr>
        <p:spPr/>
        <p:txBody>
          <a:bodyPr/>
          <a:lstStyle/>
          <a:p>
            <a:r>
              <a:rPr lang="ro-RO" dirty="0"/>
              <a:t>Refracția rezultă în momentul</a:t>
            </a:r>
            <a:endParaRPr lang="en-US" dirty="0"/>
          </a:p>
        </p:txBody>
      </p:sp>
      <p:sp>
        <p:nvSpPr>
          <p:cNvPr id="3" name="Substituent conținut 2">
            <a:extLst>
              <a:ext uri="{FF2B5EF4-FFF2-40B4-BE49-F238E27FC236}">
                <a16:creationId xmlns:a16="http://schemas.microsoft.com/office/drawing/2014/main" xmlns="" id="{C9EE16ED-FC21-DCE8-4F82-984FBB7FACAD}"/>
              </a:ext>
            </a:extLst>
          </p:cNvPr>
          <p:cNvSpPr>
            <a:spLocks noGrp="1"/>
          </p:cNvSpPr>
          <p:nvPr>
            <p:ph idx="1"/>
          </p:nvPr>
        </p:nvSpPr>
        <p:spPr>
          <a:xfrm>
            <a:off x="457200" y="4953000"/>
            <a:ext cx="8229600" cy="1524000"/>
          </a:xfrm>
        </p:spPr>
        <p:txBody>
          <a:bodyPr/>
          <a:lstStyle/>
          <a:p>
            <a:pPr algn="ctr" rtl="0"/>
            <a:r>
              <a:rPr lang="en-US" sz="1800" b="0" i="0" u="none" strike="noStrike" dirty="0">
                <a:solidFill>
                  <a:srgbClr val="000000"/>
                </a:solidFill>
                <a:effectLst/>
                <a:latin typeface="Calibri" panose="020F0502020204030204" pitchFamily="34" charset="0"/>
              </a:rPr>
              <a:t>Indices of refraction:</a:t>
            </a:r>
          </a:p>
          <a:p>
            <a:pPr algn="l" rtl="0"/>
            <a:r>
              <a:rPr lang="ro-RO" sz="1800" b="0" i="0" u="none" strike="noStrike" dirty="0">
                <a:solidFill>
                  <a:srgbClr val="000000"/>
                </a:solidFill>
                <a:effectLst/>
                <a:latin typeface="Calibri" panose="020F0502020204030204" pitchFamily="34" charset="0"/>
              </a:rPr>
              <a:t>Bila </a:t>
            </a:r>
            <a:r>
              <a:rPr lang="en-US" sz="1800" b="0" i="0" u="none" strike="noStrike" dirty="0">
                <a:solidFill>
                  <a:srgbClr val="000000"/>
                </a:solidFill>
                <a:effectLst/>
                <a:latin typeface="Calibri" panose="020F0502020204030204" pitchFamily="34" charset="0"/>
              </a:rPr>
              <a:t>= 1.51 (</a:t>
            </a:r>
            <a:r>
              <a:rPr lang="en-US" sz="1800" b="0" i="0" u="none" strike="noStrike" dirty="0" err="1">
                <a:solidFill>
                  <a:srgbClr val="000000"/>
                </a:solidFill>
                <a:effectLst/>
                <a:latin typeface="Calibri" panose="020F0502020204030204" pitchFamily="34" charset="0"/>
              </a:rPr>
              <a:t>polystyreen</a:t>
            </a:r>
            <a:r>
              <a:rPr lang="en-US" sz="1800" b="0" i="0" u="none" strike="noStrike" dirty="0">
                <a:solidFill>
                  <a:srgbClr val="000000"/>
                </a:solidFill>
                <a:effectLst/>
                <a:latin typeface="Calibri" panose="020F0502020204030204" pitchFamily="34" charset="0"/>
              </a:rPr>
              <a:t>)</a:t>
            </a:r>
          </a:p>
          <a:p>
            <a:pPr algn="l" rtl="0"/>
            <a:r>
              <a:rPr lang="ro-RO" sz="1800" b="0" i="0" u="none" strike="noStrike" dirty="0">
                <a:solidFill>
                  <a:srgbClr val="000000"/>
                </a:solidFill>
                <a:effectLst/>
                <a:latin typeface="Calibri" panose="020F0502020204030204" pitchFamily="34" charset="0"/>
              </a:rPr>
              <a:t>Apa</a:t>
            </a:r>
            <a:r>
              <a:rPr lang="en-US" sz="1800" b="0" i="0" u="none" strike="noStrike" dirty="0">
                <a:solidFill>
                  <a:srgbClr val="000000"/>
                </a:solidFill>
                <a:effectLst/>
                <a:latin typeface="Calibri" panose="020F0502020204030204" pitchFamily="34" charset="0"/>
              </a:rPr>
              <a:t> = 1.33</a:t>
            </a:r>
          </a:p>
          <a:p>
            <a:endParaRPr lang="en-US" dirty="0"/>
          </a:p>
        </p:txBody>
      </p:sp>
      <p:pic>
        <p:nvPicPr>
          <p:cNvPr id="5" name="Imagine 4">
            <a:extLst>
              <a:ext uri="{FF2B5EF4-FFF2-40B4-BE49-F238E27FC236}">
                <a16:creationId xmlns:a16="http://schemas.microsoft.com/office/drawing/2014/main" xmlns="" id="{8D9006D4-D722-52F7-A185-49E9974E6D81}"/>
              </a:ext>
            </a:extLst>
          </p:cNvPr>
          <p:cNvPicPr>
            <a:picLocks noChangeAspect="1"/>
          </p:cNvPicPr>
          <p:nvPr/>
        </p:nvPicPr>
        <p:blipFill>
          <a:blip r:embed="rId2"/>
          <a:stretch>
            <a:fillRect/>
          </a:stretch>
        </p:blipFill>
        <p:spPr>
          <a:xfrm>
            <a:off x="366125" y="2100077"/>
            <a:ext cx="8411749" cy="2657846"/>
          </a:xfrm>
          <a:prstGeom prst="rect">
            <a:avLst/>
          </a:prstGeom>
        </p:spPr>
      </p:pic>
    </p:spTree>
    <p:extLst>
      <p:ext uri="{BB962C8B-B14F-4D97-AF65-F5344CB8AC3E}">
        <p14:creationId xmlns:p14="http://schemas.microsoft.com/office/powerpoint/2010/main" val="2011802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1C8950A-55B1-69E0-A776-04BE00EA6E58}"/>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xmlns="" id="{AA04B4E9-8917-F54F-065D-17DD3FD25EEE}"/>
              </a:ext>
            </a:extLst>
          </p:cNvPr>
          <p:cNvSpPr>
            <a:spLocks noGrp="1"/>
          </p:cNvSpPr>
          <p:nvPr>
            <p:ph idx="1"/>
          </p:nvPr>
        </p:nvSpPr>
        <p:spPr>
          <a:xfrm>
            <a:off x="228600" y="1600200"/>
            <a:ext cx="8229600" cy="4525962"/>
          </a:xfrm>
        </p:spPr>
        <p:txBody>
          <a:bodyPr/>
          <a:lstStyle/>
          <a:p>
            <a:r>
              <a:rPr lang="en-US" sz="2400" dirty="0"/>
              <a:t>La un moment </a:t>
            </a:r>
            <a:r>
              <a:rPr lang="en-US" sz="2400" dirty="0" err="1"/>
              <a:t>dat</a:t>
            </a:r>
            <a:r>
              <a:rPr lang="en-US" sz="2400" dirty="0"/>
              <a:t>, </a:t>
            </a:r>
            <a:r>
              <a:rPr lang="en-US" sz="2400" dirty="0" err="1"/>
              <a:t>chiar</a:t>
            </a:r>
            <a:r>
              <a:rPr lang="en-US" sz="2400" dirty="0"/>
              <a:t> sub </a:t>
            </a:r>
            <a:r>
              <a:rPr lang="en-US" sz="2400" dirty="0" err="1"/>
              <a:t>punctul</a:t>
            </a:r>
            <a:r>
              <a:rPr lang="en-US" sz="2400" dirty="0"/>
              <a:t> focal al </a:t>
            </a:r>
            <a:r>
              <a:rPr lang="en-US" sz="2400" dirty="0" err="1"/>
              <a:t>fasciculului</a:t>
            </a:r>
            <a:r>
              <a:rPr lang="en-US" sz="2400" dirty="0"/>
              <a:t>, </a:t>
            </a:r>
            <a:r>
              <a:rPr lang="ro-RO" sz="2400" dirty="0"/>
              <a:t>bila nu</a:t>
            </a:r>
            <a:r>
              <a:rPr lang="en-US" sz="2400" dirty="0"/>
              <a:t> </a:t>
            </a:r>
            <a:r>
              <a:rPr lang="ro-RO" sz="2400" dirty="0"/>
              <a:t>simte </a:t>
            </a:r>
            <a:r>
              <a:rPr lang="en-US" sz="2400" dirty="0" err="1"/>
              <a:t>deloc</a:t>
            </a:r>
            <a:r>
              <a:rPr lang="en-US" sz="2400" dirty="0"/>
              <a:t> </a:t>
            </a:r>
            <a:r>
              <a:rPr lang="en-US" sz="2400" dirty="0" err="1"/>
              <a:t>forță</a:t>
            </a:r>
            <a:r>
              <a:rPr lang="en-US" sz="2400" dirty="0"/>
              <a:t>. </a:t>
            </a:r>
            <a:endParaRPr lang="ro-RO" sz="2400" dirty="0"/>
          </a:p>
          <a:p>
            <a:r>
              <a:rPr lang="ro-RO" sz="2400" dirty="0"/>
              <a:t>Dar când </a:t>
            </a:r>
            <a:r>
              <a:rPr lang="en-US" sz="2400" dirty="0" err="1"/>
              <a:t>când</a:t>
            </a:r>
            <a:r>
              <a:rPr lang="en-US" sz="2400" dirty="0"/>
              <a:t> </a:t>
            </a:r>
            <a:r>
              <a:rPr lang="en-US" sz="2400" dirty="0" err="1"/>
              <a:t>este</a:t>
            </a:r>
            <a:r>
              <a:rPr lang="en-US" sz="2400" dirty="0"/>
              <a:t> </a:t>
            </a:r>
            <a:r>
              <a:rPr lang="en-US" sz="2400" dirty="0" err="1"/>
              <a:t>îndepărtat</a:t>
            </a:r>
            <a:r>
              <a:rPr lang="en-US" sz="2400" dirty="0"/>
              <a:t> de </a:t>
            </a:r>
            <a:r>
              <a:rPr lang="en-US" sz="2400" dirty="0" err="1"/>
              <a:t>acest</a:t>
            </a:r>
            <a:r>
              <a:rPr lang="en-US" sz="2400" dirty="0"/>
              <a:t> </a:t>
            </a:r>
            <a:r>
              <a:rPr lang="en-US" sz="2400" dirty="0" err="1"/>
              <a:t>punct</a:t>
            </a:r>
            <a:r>
              <a:rPr lang="en-US" sz="2400" dirty="0"/>
              <a:t> </a:t>
            </a:r>
            <a:r>
              <a:rPr lang="en-US" sz="2400" dirty="0" err="1"/>
              <a:t>în</a:t>
            </a:r>
            <a:r>
              <a:rPr lang="en-US" sz="2400" dirty="0"/>
              <a:t> </a:t>
            </a:r>
            <a:r>
              <a:rPr lang="en-US" sz="2400" dirty="0" err="1"/>
              <a:t>orice</a:t>
            </a:r>
            <a:r>
              <a:rPr lang="en-US" sz="2400" dirty="0"/>
              <a:t> </a:t>
            </a:r>
            <a:r>
              <a:rPr lang="en-US" sz="2400" dirty="0" err="1"/>
              <a:t>direcție</a:t>
            </a:r>
            <a:r>
              <a:rPr lang="en-US" sz="2400" dirty="0"/>
              <a:t> (3D), </a:t>
            </a:r>
            <a:r>
              <a:rPr lang="en-US" sz="2400" dirty="0" err="1"/>
              <a:t>experimentează</a:t>
            </a:r>
            <a:r>
              <a:rPr lang="en-US" sz="2400" dirty="0"/>
              <a:t> o </a:t>
            </a:r>
            <a:r>
              <a:rPr lang="en-US" sz="2400" dirty="0" err="1"/>
              <a:t>forță</a:t>
            </a:r>
            <a:r>
              <a:rPr lang="en-US" sz="2400" dirty="0"/>
              <a:t> care o </a:t>
            </a:r>
            <a:r>
              <a:rPr lang="en-US" sz="2400" dirty="0" err="1"/>
              <a:t>împinge</a:t>
            </a:r>
            <a:r>
              <a:rPr lang="en-US" sz="2400" dirty="0"/>
              <a:t> </a:t>
            </a:r>
            <a:r>
              <a:rPr lang="en-US" sz="2400" dirty="0" err="1"/>
              <a:t>înapoi</a:t>
            </a:r>
            <a:r>
              <a:rPr lang="en-US" sz="2400" dirty="0"/>
              <a:t> </a:t>
            </a:r>
            <a:r>
              <a:rPr lang="en-US" sz="2400" dirty="0" err="1"/>
              <a:t>în</a:t>
            </a:r>
            <a:r>
              <a:rPr lang="en-US" sz="2400" dirty="0"/>
              <a:t> </a:t>
            </a:r>
            <a:r>
              <a:rPr lang="en-US" sz="2400" dirty="0" err="1"/>
              <a:t>acest</a:t>
            </a:r>
            <a:r>
              <a:rPr lang="en-US" sz="2400" dirty="0"/>
              <a:t> </a:t>
            </a:r>
            <a:r>
              <a:rPr lang="en-US" sz="2400" dirty="0" err="1"/>
              <a:t>punct</a:t>
            </a:r>
            <a:r>
              <a:rPr lang="en-US" sz="2400" dirty="0"/>
              <a:t>→ „</a:t>
            </a:r>
            <a:r>
              <a:rPr lang="ro-RO" sz="2400" dirty="0"/>
              <a:t>bila</a:t>
            </a:r>
            <a:r>
              <a:rPr lang="en-US" sz="2400" dirty="0"/>
              <a:t> </a:t>
            </a:r>
            <a:r>
              <a:rPr lang="en-US" sz="2400" dirty="0" err="1"/>
              <a:t>este</a:t>
            </a:r>
            <a:r>
              <a:rPr lang="en-US" sz="2400" dirty="0"/>
              <a:t> </a:t>
            </a:r>
            <a:r>
              <a:rPr lang="ro-RO" sz="2400" dirty="0"/>
              <a:t>captată</a:t>
            </a:r>
            <a:r>
              <a:rPr lang="en-US" sz="2400" dirty="0"/>
              <a:t> optic”​.</a:t>
            </a:r>
          </a:p>
        </p:txBody>
      </p:sp>
      <p:pic>
        <p:nvPicPr>
          <p:cNvPr id="5" name="Imagine 4">
            <a:extLst>
              <a:ext uri="{FF2B5EF4-FFF2-40B4-BE49-F238E27FC236}">
                <a16:creationId xmlns:a16="http://schemas.microsoft.com/office/drawing/2014/main" xmlns="" id="{E9456A5F-3D21-FCF9-86F3-5B34F94729CA}"/>
              </a:ext>
            </a:extLst>
          </p:cNvPr>
          <p:cNvPicPr>
            <a:picLocks noChangeAspect="1"/>
          </p:cNvPicPr>
          <p:nvPr/>
        </p:nvPicPr>
        <p:blipFill>
          <a:blip r:embed="rId2"/>
          <a:stretch>
            <a:fillRect/>
          </a:stretch>
        </p:blipFill>
        <p:spPr>
          <a:xfrm>
            <a:off x="457200" y="4038600"/>
            <a:ext cx="2068435" cy="2438400"/>
          </a:xfrm>
          <a:prstGeom prst="rect">
            <a:avLst/>
          </a:prstGeom>
        </p:spPr>
      </p:pic>
      <p:pic>
        <p:nvPicPr>
          <p:cNvPr id="7" name="Imagine 6">
            <a:extLst>
              <a:ext uri="{FF2B5EF4-FFF2-40B4-BE49-F238E27FC236}">
                <a16:creationId xmlns:a16="http://schemas.microsoft.com/office/drawing/2014/main" xmlns="" id="{2BEF9187-DA32-AF15-AAC8-0F5B95C44C03}"/>
              </a:ext>
            </a:extLst>
          </p:cNvPr>
          <p:cNvPicPr>
            <a:picLocks noChangeAspect="1"/>
          </p:cNvPicPr>
          <p:nvPr/>
        </p:nvPicPr>
        <p:blipFill>
          <a:blip r:embed="rId3"/>
          <a:stretch>
            <a:fillRect/>
          </a:stretch>
        </p:blipFill>
        <p:spPr>
          <a:xfrm>
            <a:off x="2971800" y="4038600"/>
            <a:ext cx="1623129" cy="2438400"/>
          </a:xfrm>
          <a:prstGeom prst="rect">
            <a:avLst/>
          </a:prstGeom>
        </p:spPr>
      </p:pic>
      <p:sp>
        <p:nvSpPr>
          <p:cNvPr id="9" name="CasetăText 8">
            <a:extLst>
              <a:ext uri="{FF2B5EF4-FFF2-40B4-BE49-F238E27FC236}">
                <a16:creationId xmlns:a16="http://schemas.microsoft.com/office/drawing/2014/main" xmlns="" id="{084DAC3D-EA64-ED93-C610-CA578E2D5750}"/>
              </a:ext>
            </a:extLst>
          </p:cNvPr>
          <p:cNvSpPr txBox="1"/>
          <p:nvPr/>
        </p:nvSpPr>
        <p:spPr>
          <a:xfrm>
            <a:off x="5041093" y="5029200"/>
            <a:ext cx="3863271" cy="646331"/>
          </a:xfrm>
          <a:prstGeom prst="rect">
            <a:avLst/>
          </a:prstGeom>
          <a:noFill/>
        </p:spPr>
        <p:txBody>
          <a:bodyPr wrap="square">
            <a:spAutoFit/>
          </a:bodyPr>
          <a:lstStyle/>
          <a:p>
            <a:r>
              <a:rPr lang="en-US" sz="1800" dirty="0"/>
              <a:t>​</a:t>
            </a:r>
            <a:r>
              <a:rPr lang="en-US" sz="1800" dirty="0" err="1"/>
              <a:t>Forțe</a:t>
            </a:r>
            <a:r>
              <a:rPr lang="en-US" sz="1800" dirty="0"/>
              <a:t> </a:t>
            </a:r>
            <a:r>
              <a:rPr lang="en-US" sz="1800" dirty="0" err="1"/>
              <a:t>tipice</a:t>
            </a:r>
            <a:r>
              <a:rPr lang="en-US" sz="1800" dirty="0"/>
              <a:t>: 1-100 </a:t>
            </a:r>
            <a:r>
              <a:rPr lang="en-US" sz="1800" dirty="0" err="1"/>
              <a:t>pN</a:t>
            </a:r>
            <a:r>
              <a:rPr lang="en-US" sz="1800" dirty="0"/>
              <a:t> </a:t>
            </a:r>
            <a:r>
              <a:rPr lang="en-US" sz="1800" dirty="0" err="1"/>
              <a:t>pentru</a:t>
            </a:r>
            <a:r>
              <a:rPr lang="en-US" sz="1800" dirty="0"/>
              <a:t> </a:t>
            </a:r>
            <a:r>
              <a:rPr lang="en-US" sz="1800" dirty="0" err="1"/>
              <a:t>particule</a:t>
            </a:r>
            <a:r>
              <a:rPr lang="en-US" sz="1800" dirty="0"/>
              <a:t> </a:t>
            </a:r>
            <a:r>
              <a:rPr lang="en-US" sz="1800" dirty="0" err="1"/>
              <a:t>dielectrice</a:t>
            </a:r>
            <a:r>
              <a:rPr lang="en-US" sz="1800" dirty="0"/>
              <a:t> de 1 um</a:t>
            </a:r>
            <a:endParaRPr lang="en-US" dirty="0"/>
          </a:p>
        </p:txBody>
      </p:sp>
    </p:spTree>
    <p:extLst>
      <p:ext uri="{BB962C8B-B14F-4D97-AF65-F5344CB8AC3E}">
        <p14:creationId xmlns:p14="http://schemas.microsoft.com/office/powerpoint/2010/main" val="194769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46F5599-CA31-7FFF-AB61-A8742966DD9E}"/>
              </a:ext>
            </a:extLst>
          </p:cNvPr>
          <p:cNvSpPr>
            <a:spLocks noGrp="1"/>
          </p:cNvSpPr>
          <p:nvPr>
            <p:ph type="title"/>
          </p:nvPr>
        </p:nvSpPr>
        <p:spPr>
          <a:xfrm>
            <a:off x="3657600" y="228600"/>
            <a:ext cx="5029200" cy="762000"/>
          </a:xfrm>
        </p:spPr>
        <p:txBody>
          <a:bodyPr/>
          <a:lstStyle/>
          <a:p>
            <a:r>
              <a:rPr lang="ro-RO" dirty="0"/>
              <a:t>Cum funcționează?</a:t>
            </a:r>
            <a:endParaRPr lang="en-US" dirty="0"/>
          </a:p>
        </p:txBody>
      </p:sp>
      <p:sp>
        <p:nvSpPr>
          <p:cNvPr id="3" name="Substituent conținut 2">
            <a:extLst>
              <a:ext uri="{FF2B5EF4-FFF2-40B4-BE49-F238E27FC236}">
                <a16:creationId xmlns:a16="http://schemas.microsoft.com/office/drawing/2014/main" xmlns="" id="{13FF0910-F0EC-5693-E521-DE2B737445BE}"/>
              </a:ext>
            </a:extLst>
          </p:cNvPr>
          <p:cNvSpPr>
            <a:spLocks noGrp="1"/>
          </p:cNvSpPr>
          <p:nvPr>
            <p:ph idx="1"/>
          </p:nvPr>
        </p:nvSpPr>
        <p:spPr>
          <a:xfrm>
            <a:off x="3317154" y="1808629"/>
            <a:ext cx="5710092" cy="1790700"/>
          </a:xfrm>
        </p:spPr>
        <p:txBody>
          <a:bodyPr/>
          <a:lstStyle/>
          <a:p>
            <a:pPr marL="0" indent="0" algn="just">
              <a:buNone/>
            </a:pPr>
            <a:r>
              <a:rPr lang="en-US" sz="1800" dirty="0"/>
              <a:t>Forma </a:t>
            </a:r>
            <a:r>
              <a:rPr lang="en-US" sz="1800" dirty="0" err="1"/>
              <a:t>cea</a:t>
            </a:r>
            <a:r>
              <a:rPr lang="en-US" sz="1800" dirty="0"/>
              <a:t> </a:t>
            </a:r>
            <a:r>
              <a:rPr lang="en-US" sz="1800" dirty="0" err="1"/>
              <a:t>mai</a:t>
            </a:r>
            <a:r>
              <a:rPr lang="en-US" sz="1800" dirty="0"/>
              <a:t> de </a:t>
            </a:r>
            <a:r>
              <a:rPr lang="en-US" sz="1800" dirty="0" err="1"/>
              <a:t>bază</a:t>
            </a:r>
            <a:r>
              <a:rPr lang="en-US" sz="1800" dirty="0"/>
              <a:t> a </a:t>
            </a:r>
            <a:r>
              <a:rPr lang="en-US" sz="1800" dirty="0" err="1"/>
              <a:t>unei</a:t>
            </a:r>
            <a:r>
              <a:rPr lang="en-US" sz="1800" dirty="0"/>
              <a:t> </a:t>
            </a:r>
            <a:r>
              <a:rPr lang="en-US" sz="1800" dirty="0" err="1"/>
              <a:t>capcane</a:t>
            </a:r>
            <a:r>
              <a:rPr lang="en-US" sz="1800" dirty="0"/>
              <a:t> </a:t>
            </a:r>
            <a:r>
              <a:rPr lang="en-US" sz="1800" dirty="0" err="1"/>
              <a:t>optice</a:t>
            </a:r>
            <a:r>
              <a:rPr lang="en-US" sz="1800" dirty="0"/>
              <a:t> </a:t>
            </a:r>
            <a:r>
              <a:rPr lang="en-US" sz="1800" dirty="0" err="1"/>
              <a:t>este</a:t>
            </a:r>
            <a:r>
              <a:rPr lang="ro-RO" sz="1800" dirty="0"/>
              <a:t> în </a:t>
            </a:r>
            <a:r>
              <a:rPr lang="en-US" sz="1800" dirty="0" err="1"/>
              <a:t>diagrama</a:t>
            </a:r>
            <a:r>
              <a:rPr lang="en-US" sz="1800" dirty="0"/>
              <a:t>. Un </a:t>
            </a:r>
            <a:r>
              <a:rPr lang="en-US" sz="1800" dirty="0" err="1"/>
              <a:t>fascicul</a:t>
            </a:r>
            <a:r>
              <a:rPr lang="en-US" sz="1800" dirty="0"/>
              <a:t> laser </a:t>
            </a:r>
            <a:r>
              <a:rPr lang="en-US" sz="1800" dirty="0" err="1"/>
              <a:t>este</a:t>
            </a:r>
            <a:r>
              <a:rPr lang="en-US" sz="1800" dirty="0"/>
              <a:t> </a:t>
            </a:r>
            <a:r>
              <a:rPr lang="en-US" sz="1800" dirty="0" err="1"/>
              <a:t>focalizat</a:t>
            </a:r>
            <a:r>
              <a:rPr lang="en-US" sz="1800" dirty="0"/>
              <a:t> de un </a:t>
            </a:r>
            <a:r>
              <a:rPr lang="en-US" sz="1800" dirty="0" err="1"/>
              <a:t>obiectiv</a:t>
            </a:r>
            <a:r>
              <a:rPr lang="en-US" sz="1800" dirty="0"/>
              <a:t> de </a:t>
            </a:r>
            <a:r>
              <a:rPr lang="en-US" sz="1800" dirty="0" err="1"/>
              <a:t>microscop</a:t>
            </a:r>
            <a:r>
              <a:rPr lang="en-US" sz="1800" dirty="0"/>
              <a:t> de </a:t>
            </a:r>
            <a:r>
              <a:rPr lang="en-US" sz="1800" dirty="0" err="1"/>
              <a:t>înaltă</a:t>
            </a:r>
            <a:r>
              <a:rPr lang="en-US" sz="1800" dirty="0"/>
              <a:t> </a:t>
            </a:r>
            <a:r>
              <a:rPr lang="en-US" sz="1800" dirty="0" err="1"/>
              <a:t>calitate</a:t>
            </a:r>
            <a:r>
              <a:rPr lang="en-US" sz="1800" dirty="0"/>
              <a:t> </a:t>
            </a:r>
            <a:r>
              <a:rPr lang="en-US" sz="1800" dirty="0" err="1"/>
              <a:t>către</a:t>
            </a:r>
            <a:r>
              <a:rPr lang="en-US" sz="1800" dirty="0"/>
              <a:t> un </a:t>
            </a:r>
            <a:r>
              <a:rPr lang="en-US" sz="1800" dirty="0" err="1"/>
              <a:t>punct</a:t>
            </a:r>
            <a:r>
              <a:rPr lang="en-US" sz="1800" dirty="0"/>
              <a:t> din </a:t>
            </a:r>
            <a:r>
              <a:rPr lang="en-US" sz="1800" dirty="0" err="1"/>
              <a:t>planul</a:t>
            </a:r>
            <a:r>
              <a:rPr lang="en-US" sz="1800" dirty="0"/>
              <a:t> </a:t>
            </a:r>
            <a:r>
              <a:rPr lang="en-US" sz="1800" dirty="0" err="1"/>
              <a:t>specimenului</a:t>
            </a:r>
            <a:r>
              <a:rPr lang="en-US" sz="1800" dirty="0"/>
              <a:t>. </a:t>
            </a:r>
            <a:r>
              <a:rPr lang="en-US" sz="1800" dirty="0" err="1"/>
              <a:t>Acest</a:t>
            </a:r>
            <a:r>
              <a:rPr lang="en-US" sz="1800" dirty="0"/>
              <a:t> </a:t>
            </a:r>
            <a:r>
              <a:rPr lang="en-US" sz="1800" dirty="0" err="1"/>
              <a:t>punct</a:t>
            </a:r>
            <a:r>
              <a:rPr lang="en-US" sz="1800" dirty="0"/>
              <a:t> </a:t>
            </a:r>
            <a:r>
              <a:rPr lang="en-US" sz="1800" dirty="0" err="1"/>
              <a:t>creează</a:t>
            </a:r>
            <a:r>
              <a:rPr lang="en-US" sz="1800" dirty="0"/>
              <a:t> o „</a:t>
            </a:r>
            <a:r>
              <a:rPr lang="en-US" sz="1800" dirty="0" err="1"/>
              <a:t>capcană</a:t>
            </a:r>
            <a:r>
              <a:rPr lang="en-US" sz="1800" dirty="0"/>
              <a:t> </a:t>
            </a:r>
            <a:r>
              <a:rPr lang="en-US" sz="1800" dirty="0" err="1"/>
              <a:t>optică</a:t>
            </a:r>
            <a:r>
              <a:rPr lang="en-US" sz="1800" dirty="0"/>
              <a:t>” care </a:t>
            </a:r>
            <a:r>
              <a:rPr lang="en-US" sz="1800" dirty="0" err="1"/>
              <a:t>este</a:t>
            </a:r>
            <a:r>
              <a:rPr lang="en-US" sz="1800" dirty="0"/>
              <a:t> </a:t>
            </a:r>
            <a:r>
              <a:rPr lang="en-US" sz="1800" dirty="0" err="1"/>
              <a:t>capabilă</a:t>
            </a:r>
            <a:r>
              <a:rPr lang="en-US" sz="1800" dirty="0"/>
              <a:t> </a:t>
            </a:r>
            <a:r>
              <a:rPr lang="en-US" sz="1800" dirty="0" err="1"/>
              <a:t>să</a:t>
            </a:r>
            <a:r>
              <a:rPr lang="en-US" sz="1800" dirty="0"/>
              <a:t> </a:t>
            </a:r>
            <a:r>
              <a:rPr lang="en-US" sz="1800" dirty="0" err="1"/>
              <a:t>țină</a:t>
            </a:r>
            <a:r>
              <a:rPr lang="en-US" sz="1800" dirty="0"/>
              <a:t> o </a:t>
            </a:r>
            <a:r>
              <a:rPr lang="en-US" sz="1800" dirty="0" err="1"/>
              <a:t>particule</a:t>
            </a:r>
            <a:r>
              <a:rPr lang="en-US" sz="1800" dirty="0"/>
              <a:t> </a:t>
            </a:r>
            <a:r>
              <a:rPr lang="en-US" sz="1800" dirty="0" err="1"/>
              <a:t>mică</a:t>
            </a:r>
            <a:r>
              <a:rPr lang="en-US" sz="1800" dirty="0"/>
              <a:t> </a:t>
            </a:r>
            <a:r>
              <a:rPr lang="en-US" sz="1800" dirty="0" err="1"/>
              <a:t>în</a:t>
            </a:r>
            <a:r>
              <a:rPr lang="en-US" sz="1800" dirty="0"/>
              <a:t> </a:t>
            </a:r>
            <a:r>
              <a:rPr lang="en-US" sz="1800" dirty="0" err="1"/>
              <a:t>centrul</a:t>
            </a:r>
            <a:r>
              <a:rPr lang="en-US" sz="1800" dirty="0"/>
              <a:t> </a:t>
            </a:r>
            <a:r>
              <a:rPr lang="en-US" sz="1800" dirty="0" err="1"/>
              <a:t>său</a:t>
            </a:r>
            <a:r>
              <a:rPr lang="en-US" sz="1800" dirty="0"/>
              <a:t>. </a:t>
            </a:r>
          </a:p>
        </p:txBody>
      </p:sp>
      <p:pic>
        <p:nvPicPr>
          <p:cNvPr id="4" name="Picture 5" descr="A diagram showing the basics principles of an optical trap">
            <a:extLst>
              <a:ext uri="{FF2B5EF4-FFF2-40B4-BE49-F238E27FC236}">
                <a16:creationId xmlns:a16="http://schemas.microsoft.com/office/drawing/2014/main" xmlns="" id="{50FE9D06-8BC2-4089-F6B1-E088BF1885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929"/>
            <a:ext cx="3281508" cy="3581400"/>
          </a:xfrm>
          <a:prstGeom prst="rect">
            <a:avLst/>
          </a:prstGeom>
          <a:noFill/>
          <a:ln>
            <a:noFill/>
          </a:ln>
        </p:spPr>
      </p:pic>
      <p:sp>
        <p:nvSpPr>
          <p:cNvPr id="6" name="CasetăText 5">
            <a:extLst>
              <a:ext uri="{FF2B5EF4-FFF2-40B4-BE49-F238E27FC236}">
                <a16:creationId xmlns:a16="http://schemas.microsoft.com/office/drawing/2014/main" xmlns="" id="{3F476395-AC1B-0FBE-95D9-F034DD833F67}"/>
              </a:ext>
            </a:extLst>
          </p:cNvPr>
          <p:cNvSpPr txBox="1"/>
          <p:nvPr/>
        </p:nvSpPr>
        <p:spPr>
          <a:xfrm>
            <a:off x="228600" y="3811012"/>
            <a:ext cx="8686800" cy="1754326"/>
          </a:xfrm>
          <a:prstGeom prst="rect">
            <a:avLst/>
          </a:prstGeom>
          <a:noFill/>
        </p:spPr>
        <p:txBody>
          <a:bodyPr wrap="square">
            <a:spAutoFit/>
          </a:bodyPr>
          <a:lstStyle/>
          <a:p>
            <a:pPr algn="just"/>
            <a:r>
              <a:rPr lang="en-US" dirty="0"/>
              <a:t>Forțele </a:t>
            </a:r>
            <a:r>
              <a:rPr lang="en-US" dirty="0" err="1"/>
              <a:t>resimțite</a:t>
            </a:r>
            <a:r>
              <a:rPr lang="en-US" dirty="0"/>
              <a:t> de </a:t>
            </a:r>
            <a:r>
              <a:rPr lang="en-US" dirty="0" err="1"/>
              <a:t>această</a:t>
            </a:r>
            <a:r>
              <a:rPr lang="en-US" dirty="0"/>
              <a:t> </a:t>
            </a:r>
            <a:r>
              <a:rPr lang="en-US" dirty="0" err="1"/>
              <a:t>particulă</a:t>
            </a:r>
            <a:r>
              <a:rPr lang="en-US" dirty="0"/>
              <a:t> </a:t>
            </a:r>
            <a:r>
              <a:rPr lang="en-US" dirty="0" err="1"/>
              <a:t>constau</a:t>
            </a:r>
            <a:r>
              <a:rPr lang="en-US" dirty="0"/>
              <a:t> </a:t>
            </a:r>
            <a:r>
              <a:rPr lang="en-US" dirty="0" err="1"/>
              <a:t>în</a:t>
            </a:r>
            <a:r>
              <a:rPr lang="en-US" dirty="0"/>
              <a:t> </a:t>
            </a:r>
            <a:r>
              <a:rPr lang="en-US" dirty="0" err="1"/>
              <a:t>forțele</a:t>
            </a:r>
            <a:r>
              <a:rPr lang="en-US" dirty="0"/>
              <a:t> de </a:t>
            </a:r>
            <a:r>
              <a:rPr lang="en-US" dirty="0" err="1"/>
              <a:t>împrăștiere</a:t>
            </a:r>
            <a:r>
              <a:rPr lang="en-US" dirty="0"/>
              <a:t> a </a:t>
            </a:r>
            <a:r>
              <a:rPr lang="en-US" dirty="0" err="1"/>
              <a:t>luminii</a:t>
            </a:r>
            <a:r>
              <a:rPr lang="en-US" dirty="0"/>
              <a:t> </a:t>
            </a:r>
            <a:r>
              <a:rPr lang="en-US" dirty="0" err="1"/>
              <a:t>și</a:t>
            </a:r>
            <a:r>
              <a:rPr lang="en-US" dirty="0"/>
              <a:t> gradient </a:t>
            </a:r>
            <a:r>
              <a:rPr lang="en-US" dirty="0" err="1"/>
              <a:t>datorate</a:t>
            </a:r>
            <a:r>
              <a:rPr lang="en-US" dirty="0"/>
              <a:t> </a:t>
            </a:r>
            <a:r>
              <a:rPr lang="en-US" dirty="0" err="1"/>
              <a:t>interacțiunii</a:t>
            </a:r>
            <a:r>
              <a:rPr lang="en-US" dirty="0"/>
              <a:t> </a:t>
            </a:r>
            <a:r>
              <a:rPr lang="en-US" dirty="0" err="1"/>
              <a:t>particulei</a:t>
            </a:r>
            <a:r>
              <a:rPr lang="en-US" dirty="0"/>
              <a:t> cu lumina.</a:t>
            </a:r>
            <a:endParaRPr lang="ro-RO" dirty="0"/>
          </a:p>
          <a:p>
            <a:pPr algn="just"/>
            <a:r>
              <a:rPr lang="en-US" dirty="0"/>
              <a:t> Cel </a:t>
            </a:r>
            <a:r>
              <a:rPr lang="en-US" dirty="0" err="1"/>
              <a:t>mai</a:t>
            </a:r>
            <a:r>
              <a:rPr lang="en-US" dirty="0"/>
              <a:t> </a:t>
            </a:r>
            <a:r>
              <a:rPr lang="en-US" dirty="0" err="1"/>
              <a:t>frecvent</a:t>
            </a:r>
            <a:r>
              <a:rPr lang="en-US" dirty="0"/>
              <a:t>, </a:t>
            </a:r>
            <a:r>
              <a:rPr lang="ro-RO" dirty="0"/>
              <a:t>pensetele</a:t>
            </a:r>
            <a:r>
              <a:rPr lang="en-US" dirty="0"/>
              <a:t> </a:t>
            </a:r>
            <a:r>
              <a:rPr lang="en-US" dirty="0" err="1"/>
              <a:t>optice</a:t>
            </a:r>
            <a:r>
              <a:rPr lang="en-US" dirty="0"/>
              <a:t> sunt </a:t>
            </a:r>
            <a:r>
              <a:rPr lang="en-US" dirty="0" err="1"/>
              <a:t>construite</a:t>
            </a:r>
            <a:r>
              <a:rPr lang="en-US" dirty="0"/>
              <a:t> </a:t>
            </a:r>
            <a:r>
              <a:rPr lang="en-US" dirty="0" err="1"/>
              <a:t>prin</a:t>
            </a:r>
            <a:r>
              <a:rPr lang="en-US" dirty="0"/>
              <a:t> </a:t>
            </a:r>
            <a:r>
              <a:rPr lang="en-US" dirty="0" err="1"/>
              <a:t>modificarea</a:t>
            </a:r>
            <a:r>
              <a:rPr lang="en-US" dirty="0"/>
              <a:t> </a:t>
            </a:r>
            <a:r>
              <a:rPr lang="en-US" dirty="0" err="1"/>
              <a:t>unui</a:t>
            </a:r>
            <a:r>
              <a:rPr lang="en-US" dirty="0"/>
              <a:t> </a:t>
            </a:r>
            <a:r>
              <a:rPr lang="en-US" dirty="0" err="1"/>
              <a:t>microscop</a:t>
            </a:r>
            <a:r>
              <a:rPr lang="en-US" dirty="0"/>
              <a:t> optic standard. </a:t>
            </a:r>
            <a:r>
              <a:rPr lang="en-US" dirty="0" err="1"/>
              <a:t>Aceste</a:t>
            </a:r>
            <a:r>
              <a:rPr lang="en-US" dirty="0"/>
              <a:t> </a:t>
            </a:r>
            <a:r>
              <a:rPr lang="en-US" dirty="0" err="1"/>
              <a:t>instrumente</a:t>
            </a:r>
            <a:r>
              <a:rPr lang="en-US" dirty="0"/>
              <a:t> au </a:t>
            </a:r>
            <a:r>
              <a:rPr lang="en-US" dirty="0" err="1"/>
              <a:t>evoluat</a:t>
            </a:r>
            <a:r>
              <a:rPr lang="en-US" dirty="0"/>
              <a:t> de la </a:t>
            </a:r>
            <a:r>
              <a:rPr lang="en-US" dirty="0" err="1"/>
              <a:t>instrumente</a:t>
            </a:r>
            <a:r>
              <a:rPr lang="en-US" dirty="0"/>
              <a:t> simple de </a:t>
            </a:r>
            <a:r>
              <a:rPr lang="en-US" dirty="0" err="1"/>
              <a:t>manipulare</a:t>
            </a:r>
            <a:r>
              <a:rPr lang="en-US" dirty="0"/>
              <a:t> a </a:t>
            </a:r>
            <a:r>
              <a:rPr lang="en-US" dirty="0" err="1"/>
              <a:t>obiectelor</a:t>
            </a:r>
            <a:r>
              <a:rPr lang="en-US" dirty="0"/>
              <a:t> de </a:t>
            </a:r>
            <a:r>
              <a:rPr lang="en-US" dirty="0" err="1"/>
              <a:t>dimensiuni</a:t>
            </a:r>
            <a:r>
              <a:rPr lang="en-US" dirty="0"/>
              <a:t> micron la </a:t>
            </a:r>
            <a:r>
              <a:rPr lang="en-US" dirty="0" err="1"/>
              <a:t>dispozitive</a:t>
            </a:r>
            <a:r>
              <a:rPr lang="en-US" dirty="0"/>
              <a:t> </a:t>
            </a:r>
            <a:r>
              <a:rPr lang="en-US" dirty="0" err="1"/>
              <a:t>sofisticate</a:t>
            </a:r>
            <a:r>
              <a:rPr lang="en-US" dirty="0"/>
              <a:t> sub control </a:t>
            </a:r>
            <a:r>
              <a:rPr lang="en-US" dirty="0" err="1"/>
              <a:t>computerizat</a:t>
            </a:r>
            <a:r>
              <a:rPr lang="en-US" dirty="0"/>
              <a:t> care pot </a:t>
            </a:r>
            <a:r>
              <a:rPr lang="en-US" dirty="0" err="1"/>
              <a:t>măsura</a:t>
            </a:r>
            <a:r>
              <a:rPr lang="en-US" dirty="0"/>
              <a:t> </a:t>
            </a:r>
            <a:r>
              <a:rPr lang="en-US" dirty="0" err="1"/>
              <a:t>deplasările</a:t>
            </a:r>
            <a:r>
              <a:rPr lang="en-US" dirty="0"/>
              <a:t> </a:t>
            </a:r>
            <a:r>
              <a:rPr lang="en-US" dirty="0" err="1"/>
              <a:t>și</a:t>
            </a:r>
            <a:r>
              <a:rPr lang="en-US" dirty="0"/>
              <a:t> </a:t>
            </a:r>
            <a:r>
              <a:rPr lang="en-US" dirty="0" err="1"/>
              <a:t>forțele</a:t>
            </a:r>
            <a:r>
              <a:rPr lang="en-US" dirty="0"/>
              <a:t> cu </a:t>
            </a:r>
            <a:r>
              <a:rPr lang="en-US" dirty="0" err="1"/>
              <a:t>precizie</a:t>
            </a:r>
            <a:r>
              <a:rPr lang="en-US" dirty="0"/>
              <a:t> </a:t>
            </a:r>
            <a:r>
              <a:rPr lang="en-US" dirty="0" err="1"/>
              <a:t>și</a:t>
            </a:r>
            <a:r>
              <a:rPr lang="en-US" dirty="0"/>
              <a:t> </a:t>
            </a:r>
            <a:r>
              <a:rPr lang="en-US" dirty="0" err="1"/>
              <a:t>acuratețe</a:t>
            </a:r>
            <a:r>
              <a:rPr lang="en-US" dirty="0"/>
              <a:t> </a:t>
            </a:r>
            <a:r>
              <a:rPr lang="en-US" dirty="0" err="1"/>
              <a:t>ridicate</a:t>
            </a:r>
            <a:r>
              <a:rPr lang="en-US" dirty="0"/>
              <a:t>.</a:t>
            </a:r>
          </a:p>
        </p:txBody>
      </p:sp>
    </p:spTree>
    <p:extLst>
      <p:ext uri="{BB962C8B-B14F-4D97-AF65-F5344CB8AC3E}">
        <p14:creationId xmlns:p14="http://schemas.microsoft.com/office/powerpoint/2010/main" val="2097760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Captarea particulei cu lumina</a:t>
            </a:r>
            <a:endParaRPr lang="en-US" dirty="0"/>
          </a:p>
        </p:txBody>
      </p:sp>
      <p:pic>
        <p:nvPicPr>
          <p:cNvPr id="4" name="Content Placeholder 3"/>
          <p:cNvPicPr>
            <a:picLocks noGrp="1" noChangeAspect="1"/>
          </p:cNvPicPr>
          <p:nvPr>
            <p:ph idx="1"/>
          </p:nvPr>
        </p:nvPicPr>
        <p:blipFill>
          <a:blip r:embed="rId2"/>
          <a:stretch>
            <a:fillRect/>
          </a:stretch>
        </p:blipFill>
        <p:spPr>
          <a:xfrm>
            <a:off x="76200" y="1676400"/>
            <a:ext cx="3733800" cy="5092584"/>
          </a:xfrm>
          <a:prstGeom prst="rect">
            <a:avLst/>
          </a:prstGeom>
        </p:spPr>
      </p:pic>
      <p:pic>
        <p:nvPicPr>
          <p:cNvPr id="5" name="Picture 4"/>
          <p:cNvPicPr>
            <a:picLocks noChangeAspect="1"/>
          </p:cNvPicPr>
          <p:nvPr/>
        </p:nvPicPr>
        <p:blipFill>
          <a:blip r:embed="rId3"/>
          <a:stretch>
            <a:fillRect/>
          </a:stretch>
        </p:blipFill>
        <p:spPr>
          <a:xfrm>
            <a:off x="3838486" y="2286000"/>
            <a:ext cx="5256850" cy="3276600"/>
          </a:xfrm>
          <a:prstGeom prst="rect">
            <a:avLst/>
          </a:prstGeom>
        </p:spPr>
      </p:pic>
    </p:spTree>
    <p:extLst>
      <p:ext uri="{BB962C8B-B14F-4D97-AF65-F5344CB8AC3E}">
        <p14:creationId xmlns:p14="http://schemas.microsoft.com/office/powerpoint/2010/main" val="366118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E53D4AF0-4DFB-54F9-D5D5-A6C59D48554A}"/>
              </a:ext>
            </a:extLst>
          </p:cNvPr>
          <p:cNvSpPr>
            <a:spLocks noGrp="1"/>
          </p:cNvSpPr>
          <p:nvPr>
            <p:ph type="title"/>
          </p:nvPr>
        </p:nvSpPr>
        <p:spPr>
          <a:xfrm>
            <a:off x="457200" y="228600"/>
            <a:ext cx="8229600" cy="609600"/>
          </a:xfrm>
        </p:spPr>
        <p:txBody>
          <a:bodyPr/>
          <a:lstStyle/>
          <a:p>
            <a:r>
              <a:rPr lang="ro-RO" dirty="0"/>
              <a:t>Aplicații</a:t>
            </a:r>
            <a:endParaRPr lang="en-US" dirty="0"/>
          </a:p>
        </p:txBody>
      </p:sp>
      <p:sp>
        <p:nvSpPr>
          <p:cNvPr id="3" name="Substituent conținut 2">
            <a:extLst>
              <a:ext uri="{FF2B5EF4-FFF2-40B4-BE49-F238E27FC236}">
                <a16:creationId xmlns:a16="http://schemas.microsoft.com/office/drawing/2014/main" xmlns="" id="{888C0EB2-CB7B-803F-EBDC-976E942CDE17}"/>
              </a:ext>
            </a:extLst>
          </p:cNvPr>
          <p:cNvSpPr>
            <a:spLocks noGrp="1"/>
          </p:cNvSpPr>
          <p:nvPr>
            <p:ph idx="1"/>
          </p:nvPr>
        </p:nvSpPr>
        <p:spPr>
          <a:xfrm>
            <a:off x="304800" y="1752600"/>
            <a:ext cx="8534400" cy="4525962"/>
          </a:xfrm>
        </p:spPr>
        <p:txBody>
          <a:bodyPr/>
          <a:lstStyle/>
          <a:p>
            <a:pPr algn="just"/>
            <a:r>
              <a:rPr lang="en-US" sz="1800" dirty="0" err="1"/>
              <a:t>Pense</a:t>
            </a:r>
            <a:r>
              <a:rPr lang="ro-RO" sz="1800" dirty="0"/>
              <a:t>te</a:t>
            </a:r>
            <a:r>
              <a:rPr lang="en-US" sz="1800" dirty="0"/>
              <a:t>le </a:t>
            </a:r>
            <a:r>
              <a:rPr lang="en-US" sz="1800" dirty="0" err="1"/>
              <a:t>optice</a:t>
            </a:r>
            <a:r>
              <a:rPr lang="en-US" sz="1800" dirty="0"/>
              <a:t> au </a:t>
            </a:r>
            <a:r>
              <a:rPr lang="en-US" sz="1800" dirty="0" err="1"/>
              <a:t>fost</a:t>
            </a:r>
            <a:r>
              <a:rPr lang="en-US" sz="1800" dirty="0"/>
              <a:t> </a:t>
            </a:r>
            <a:r>
              <a:rPr lang="en-US" sz="1800" dirty="0" err="1"/>
              <a:t>folosite</a:t>
            </a:r>
            <a:r>
              <a:rPr lang="en-US" sz="1800" dirty="0"/>
              <a:t> </a:t>
            </a:r>
            <a:r>
              <a:rPr lang="en-US" sz="1800" dirty="0" err="1"/>
              <a:t>pentru</a:t>
            </a:r>
            <a:r>
              <a:rPr lang="en-US" sz="1800" dirty="0"/>
              <a:t> a </a:t>
            </a:r>
            <a:r>
              <a:rPr lang="en-US" sz="1800" dirty="0" err="1"/>
              <a:t>prinde</a:t>
            </a:r>
            <a:r>
              <a:rPr lang="en-US" sz="1800" dirty="0"/>
              <a:t> </a:t>
            </a:r>
            <a:r>
              <a:rPr lang="en-US" sz="1800" dirty="0" err="1"/>
              <a:t>sfere</a:t>
            </a:r>
            <a:r>
              <a:rPr lang="en-US" sz="1800" dirty="0"/>
              <a:t> </a:t>
            </a:r>
            <a:r>
              <a:rPr lang="en-US" sz="1800" dirty="0" err="1"/>
              <a:t>dielectrice</a:t>
            </a:r>
            <a:r>
              <a:rPr lang="en-US" sz="1800" dirty="0"/>
              <a:t>, </a:t>
            </a:r>
            <a:r>
              <a:rPr lang="en-US" sz="1800" dirty="0" err="1"/>
              <a:t>viruși</a:t>
            </a:r>
            <a:r>
              <a:rPr lang="en-US" sz="1800" dirty="0"/>
              <a:t>, </a:t>
            </a:r>
            <a:r>
              <a:rPr lang="en-US" sz="1800" dirty="0" err="1"/>
              <a:t>bacterii</a:t>
            </a:r>
            <a:r>
              <a:rPr lang="en-US" sz="1800" dirty="0"/>
              <a:t>, </a:t>
            </a:r>
            <a:r>
              <a:rPr lang="en-US" sz="1800" dirty="0" err="1"/>
              <a:t>celule</a:t>
            </a:r>
            <a:r>
              <a:rPr lang="en-US" sz="1800" dirty="0"/>
              <a:t> vii, </a:t>
            </a:r>
            <a:r>
              <a:rPr lang="en-US" sz="1800" dirty="0" err="1"/>
              <a:t>organite</a:t>
            </a:r>
            <a:r>
              <a:rPr lang="en-US" sz="1800" dirty="0"/>
              <a:t>, </a:t>
            </a:r>
            <a:r>
              <a:rPr lang="en-US" sz="1800" dirty="0" err="1"/>
              <a:t>particule</a:t>
            </a:r>
            <a:r>
              <a:rPr lang="en-US" sz="1800" dirty="0"/>
              <a:t> </a:t>
            </a:r>
            <a:r>
              <a:rPr lang="en-US" sz="1800" dirty="0" err="1"/>
              <a:t>mici</a:t>
            </a:r>
            <a:r>
              <a:rPr lang="en-US" sz="1800" dirty="0"/>
              <a:t> de metal </a:t>
            </a:r>
            <a:r>
              <a:rPr lang="en-US" sz="1800" dirty="0" err="1"/>
              <a:t>și</a:t>
            </a:r>
            <a:r>
              <a:rPr lang="en-US" sz="1800" dirty="0"/>
              <a:t> </a:t>
            </a:r>
            <a:r>
              <a:rPr lang="en-US" sz="1800" dirty="0" err="1"/>
              <a:t>chiar</a:t>
            </a:r>
            <a:r>
              <a:rPr lang="en-US" sz="1800" dirty="0"/>
              <a:t> </a:t>
            </a:r>
            <a:r>
              <a:rPr lang="en-US" sz="1800" dirty="0" err="1"/>
              <a:t>și</a:t>
            </a:r>
            <a:r>
              <a:rPr lang="en-US" sz="1800" dirty="0"/>
              <a:t> fire de ADN. </a:t>
            </a:r>
          </a:p>
          <a:p>
            <a:pPr algn="just"/>
            <a:r>
              <a:rPr lang="en-US" sz="1800" dirty="0" err="1"/>
              <a:t>Aplicațiile</a:t>
            </a:r>
            <a:r>
              <a:rPr lang="en-US" sz="1800" dirty="0"/>
              <a:t> </a:t>
            </a:r>
            <a:r>
              <a:rPr lang="en-US" sz="1800" dirty="0" err="1"/>
              <a:t>includ</a:t>
            </a:r>
            <a:r>
              <a:rPr lang="en-US" sz="1800" dirty="0"/>
              <a:t> </a:t>
            </a:r>
            <a:r>
              <a:rPr lang="en-US" sz="1800" dirty="0" err="1"/>
              <a:t>limitarea</a:t>
            </a:r>
            <a:r>
              <a:rPr lang="en-US" sz="1800" dirty="0"/>
              <a:t> </a:t>
            </a:r>
            <a:r>
              <a:rPr lang="en-US" sz="1800" dirty="0" err="1"/>
              <a:t>și</a:t>
            </a:r>
            <a:r>
              <a:rPr lang="en-US" sz="1800" dirty="0"/>
              <a:t> </a:t>
            </a:r>
            <a:r>
              <a:rPr lang="en-US" sz="1800" dirty="0" err="1"/>
              <a:t>organizarea</a:t>
            </a:r>
            <a:r>
              <a:rPr lang="en-US" sz="1800" dirty="0"/>
              <a:t> (</a:t>
            </a:r>
            <a:r>
              <a:rPr lang="ro-RO" sz="1800" dirty="0"/>
              <a:t>e.g.</a:t>
            </a:r>
            <a:r>
              <a:rPr lang="en-US" sz="1800" dirty="0"/>
              <a:t> </a:t>
            </a:r>
            <a:r>
              <a:rPr lang="en-US" sz="1800" dirty="0" err="1"/>
              <a:t>sortarea</a:t>
            </a:r>
            <a:r>
              <a:rPr lang="en-US" sz="1800" dirty="0"/>
              <a:t> </a:t>
            </a:r>
            <a:r>
              <a:rPr lang="en-US" sz="1800" dirty="0" err="1"/>
              <a:t>celulelor</a:t>
            </a:r>
            <a:r>
              <a:rPr lang="en-US" sz="1800" dirty="0"/>
              <a:t>), </a:t>
            </a:r>
            <a:r>
              <a:rPr lang="en-US" sz="1800" dirty="0" err="1"/>
              <a:t>urmărirea</a:t>
            </a:r>
            <a:r>
              <a:rPr lang="en-US" sz="1800" dirty="0"/>
              <a:t> </a:t>
            </a:r>
            <a:r>
              <a:rPr lang="en-US" sz="1800" dirty="0" err="1"/>
              <a:t>mișcării</a:t>
            </a:r>
            <a:r>
              <a:rPr lang="en-US" sz="1800" dirty="0"/>
              <a:t> (e</a:t>
            </a:r>
            <a:r>
              <a:rPr lang="ro-RO" sz="1800" dirty="0"/>
              <a:t>.g.</a:t>
            </a:r>
            <a:r>
              <a:rPr lang="en-US" sz="1800" dirty="0"/>
              <a:t> </a:t>
            </a:r>
            <a:r>
              <a:rPr lang="en-US" sz="1800" dirty="0" err="1"/>
              <a:t>bacteriilor</a:t>
            </a:r>
            <a:r>
              <a:rPr lang="en-US" sz="1800" dirty="0"/>
              <a:t>), </a:t>
            </a:r>
            <a:r>
              <a:rPr lang="en-US" sz="1800" dirty="0" err="1"/>
              <a:t>aplicarea</a:t>
            </a:r>
            <a:r>
              <a:rPr lang="en-US" sz="1800" dirty="0"/>
              <a:t> </a:t>
            </a:r>
            <a:r>
              <a:rPr lang="en-US" sz="1800" dirty="0" err="1"/>
              <a:t>și</a:t>
            </a:r>
            <a:r>
              <a:rPr lang="en-US" sz="1800" dirty="0"/>
              <a:t> </a:t>
            </a:r>
            <a:r>
              <a:rPr lang="en-US" sz="1800" dirty="0" err="1"/>
              <a:t>măsurarea</a:t>
            </a:r>
            <a:r>
              <a:rPr lang="en-US" sz="1800" dirty="0"/>
              <a:t> </a:t>
            </a:r>
            <a:r>
              <a:rPr lang="en-US" sz="1800" dirty="0" err="1"/>
              <a:t>forțelor</a:t>
            </a:r>
            <a:r>
              <a:rPr lang="en-US" sz="1800" dirty="0"/>
              <a:t> </a:t>
            </a:r>
            <a:r>
              <a:rPr lang="en-US" sz="1800" dirty="0" err="1"/>
              <a:t>mici</a:t>
            </a:r>
            <a:r>
              <a:rPr lang="en-US" sz="1800" dirty="0"/>
              <a:t> </a:t>
            </a:r>
            <a:r>
              <a:rPr lang="en-US" sz="1800" dirty="0" err="1"/>
              <a:t>și</a:t>
            </a:r>
            <a:r>
              <a:rPr lang="en-US" sz="1800" dirty="0"/>
              <a:t> </a:t>
            </a:r>
            <a:r>
              <a:rPr lang="en-US" sz="1800" dirty="0" err="1"/>
              <a:t>modificarea</a:t>
            </a:r>
            <a:r>
              <a:rPr lang="en-US" sz="1800" dirty="0"/>
              <a:t> </a:t>
            </a:r>
            <a:r>
              <a:rPr lang="en-US" sz="1800" dirty="0" err="1"/>
              <a:t>structurilor</a:t>
            </a:r>
            <a:r>
              <a:rPr lang="en-US" sz="1800" dirty="0"/>
              <a:t> </a:t>
            </a:r>
            <a:r>
              <a:rPr lang="en-US" sz="1800" dirty="0" err="1"/>
              <a:t>mai</a:t>
            </a:r>
            <a:r>
              <a:rPr lang="en-US" sz="1800" dirty="0"/>
              <a:t> </a:t>
            </a:r>
            <a:r>
              <a:rPr lang="en-US" sz="1800" dirty="0" err="1"/>
              <a:t>mari</a:t>
            </a:r>
            <a:r>
              <a:rPr lang="en-US" sz="1800" dirty="0"/>
              <a:t> (</a:t>
            </a:r>
            <a:r>
              <a:rPr lang="ro-RO" sz="1800" dirty="0"/>
              <a:t>e.g. </a:t>
            </a:r>
            <a:r>
              <a:rPr lang="en-US" sz="1800" dirty="0"/>
              <a:t>membrane </a:t>
            </a:r>
            <a:r>
              <a:rPr lang="en-US" sz="1800" dirty="0" err="1"/>
              <a:t>celulare</a:t>
            </a:r>
            <a:r>
              <a:rPr lang="en-US" sz="1800" dirty="0"/>
              <a:t>). </a:t>
            </a:r>
          </a:p>
          <a:p>
            <a:pPr algn="just"/>
            <a:r>
              <a:rPr lang="en-US" sz="1800" dirty="0" err="1"/>
              <a:t>Două</a:t>
            </a:r>
            <a:r>
              <a:rPr lang="en-US" sz="1800" dirty="0"/>
              <a:t> </a:t>
            </a:r>
            <a:r>
              <a:rPr lang="en-US" sz="1800" dirty="0" err="1"/>
              <a:t>dintre</a:t>
            </a:r>
            <a:r>
              <a:rPr lang="en-US" sz="1800" dirty="0"/>
              <a:t> </a:t>
            </a:r>
            <a:r>
              <a:rPr lang="en-US" sz="1800" dirty="0" err="1"/>
              <a:t>principalele</a:t>
            </a:r>
            <a:r>
              <a:rPr lang="en-US" sz="1800" dirty="0"/>
              <a:t> </a:t>
            </a:r>
            <a:r>
              <a:rPr lang="en-US" sz="1800" dirty="0" err="1"/>
              <a:t>utilizări</a:t>
            </a:r>
            <a:r>
              <a:rPr lang="en-US" sz="1800" dirty="0"/>
              <a:t> ale </a:t>
            </a:r>
            <a:r>
              <a:rPr lang="en-US" sz="1800" dirty="0" err="1"/>
              <a:t>capcanelor</a:t>
            </a:r>
            <a:r>
              <a:rPr lang="en-US" sz="1800" dirty="0"/>
              <a:t> </a:t>
            </a:r>
            <a:r>
              <a:rPr lang="en-US" sz="1800" dirty="0" err="1"/>
              <a:t>optice</a:t>
            </a:r>
            <a:r>
              <a:rPr lang="en-US" sz="1800" dirty="0"/>
              <a:t> au </a:t>
            </a:r>
            <a:r>
              <a:rPr lang="en-US" sz="1800" dirty="0" err="1"/>
              <a:t>fost</a:t>
            </a:r>
            <a:r>
              <a:rPr lang="en-US" sz="1800" dirty="0"/>
              <a:t> </a:t>
            </a:r>
            <a:r>
              <a:rPr lang="en-US" sz="1800" dirty="0" err="1"/>
              <a:t>studiul</a:t>
            </a:r>
            <a:r>
              <a:rPr lang="en-US" sz="1800" dirty="0"/>
              <a:t> </a:t>
            </a:r>
            <a:r>
              <a:rPr lang="en-US" sz="1800" dirty="0" err="1"/>
              <a:t>motoarelor</a:t>
            </a:r>
            <a:r>
              <a:rPr lang="en-US" sz="1800" dirty="0"/>
              <a:t> </a:t>
            </a:r>
            <a:r>
              <a:rPr lang="en-US" sz="1800" dirty="0" err="1"/>
              <a:t>moleculare</a:t>
            </a:r>
            <a:r>
              <a:rPr lang="en-US" sz="1800" dirty="0"/>
              <a:t> </a:t>
            </a:r>
            <a:r>
              <a:rPr lang="en-US" sz="1800" dirty="0" err="1"/>
              <a:t>și</a:t>
            </a:r>
            <a:r>
              <a:rPr lang="en-US" sz="1800" dirty="0"/>
              <a:t> al </a:t>
            </a:r>
            <a:r>
              <a:rPr lang="en-US" sz="1800" dirty="0" err="1"/>
              <a:t>proprietăților</a:t>
            </a:r>
            <a:r>
              <a:rPr lang="en-US" sz="1800" dirty="0"/>
              <a:t> </a:t>
            </a:r>
            <a:r>
              <a:rPr lang="en-US" sz="1800" dirty="0" err="1"/>
              <a:t>fizice</a:t>
            </a:r>
            <a:r>
              <a:rPr lang="en-US" sz="1800" dirty="0"/>
              <a:t> ale ADN-</a:t>
            </a:r>
            <a:r>
              <a:rPr lang="en-US" sz="1800" dirty="0" err="1"/>
              <a:t>ului</a:t>
            </a:r>
            <a:r>
              <a:rPr lang="en-US" sz="1800" dirty="0"/>
              <a:t>. În </a:t>
            </a:r>
            <a:r>
              <a:rPr lang="en-US" sz="1800" dirty="0" err="1"/>
              <a:t>ambele</a:t>
            </a:r>
            <a:r>
              <a:rPr lang="en-US" sz="1800" dirty="0"/>
              <a:t> zone, un </a:t>
            </a:r>
            <a:r>
              <a:rPr lang="en-US" sz="1800" dirty="0" err="1"/>
              <a:t>eșantion</a:t>
            </a:r>
            <a:r>
              <a:rPr lang="en-US" sz="1800" dirty="0"/>
              <a:t> biologic </a:t>
            </a:r>
            <a:r>
              <a:rPr lang="en-US" sz="1800" dirty="0" err="1"/>
              <a:t>este</a:t>
            </a:r>
            <a:r>
              <a:rPr lang="en-US" sz="1800" dirty="0"/>
              <a:t> </a:t>
            </a:r>
            <a:r>
              <a:rPr lang="en-US" sz="1800" dirty="0" err="1"/>
              <a:t>atașat</a:t>
            </a:r>
            <a:r>
              <a:rPr lang="en-US" sz="1800" dirty="0"/>
              <a:t> </a:t>
            </a:r>
            <a:r>
              <a:rPr lang="en-US" sz="1800" dirty="0" err="1"/>
              <a:t>biochimic</a:t>
            </a:r>
            <a:r>
              <a:rPr lang="en-US" sz="1800" dirty="0"/>
              <a:t> de o </a:t>
            </a:r>
            <a:r>
              <a:rPr lang="en-US" sz="1800" dirty="0" err="1"/>
              <a:t>perlă</a:t>
            </a:r>
            <a:r>
              <a:rPr lang="en-US" sz="1800" dirty="0"/>
              <a:t> de </a:t>
            </a:r>
            <a:r>
              <a:rPr lang="en-US" sz="1800" dirty="0" err="1"/>
              <a:t>sticlă</a:t>
            </a:r>
            <a:r>
              <a:rPr lang="en-US" sz="1800" dirty="0"/>
              <a:t> </a:t>
            </a:r>
            <a:r>
              <a:rPr lang="en-US" sz="1800" dirty="0" err="1"/>
              <a:t>sau</a:t>
            </a:r>
            <a:r>
              <a:rPr lang="en-US" sz="1800" dirty="0"/>
              <a:t> </a:t>
            </a:r>
            <a:r>
              <a:rPr lang="en-US" sz="1800" dirty="0" err="1"/>
              <a:t>polistiren</a:t>
            </a:r>
            <a:r>
              <a:rPr lang="en-US" sz="1800" dirty="0"/>
              <a:t> de </a:t>
            </a:r>
            <a:r>
              <a:rPr lang="en-US" sz="1800" dirty="0" err="1"/>
              <a:t>dimensiuni</a:t>
            </a:r>
            <a:r>
              <a:rPr lang="en-US" sz="1800" dirty="0"/>
              <a:t> </a:t>
            </a:r>
            <a:r>
              <a:rPr lang="en-US" sz="1800" dirty="0" err="1"/>
              <a:t>micronice</a:t>
            </a:r>
            <a:r>
              <a:rPr lang="en-US" sz="1800" dirty="0"/>
              <a:t> care </a:t>
            </a:r>
            <a:r>
              <a:rPr lang="en-US" sz="1800" dirty="0" err="1"/>
              <a:t>este</a:t>
            </a:r>
            <a:r>
              <a:rPr lang="en-US" sz="1800" dirty="0"/>
              <a:t> </a:t>
            </a:r>
            <a:r>
              <a:rPr lang="en-US" sz="1800" dirty="0" err="1"/>
              <a:t>apoi</a:t>
            </a:r>
            <a:r>
              <a:rPr lang="en-US" sz="1800" dirty="0"/>
              <a:t> </a:t>
            </a:r>
            <a:r>
              <a:rPr lang="en-US" sz="1800" dirty="0" err="1"/>
              <a:t>prinsă</a:t>
            </a:r>
            <a:r>
              <a:rPr lang="en-US" sz="1800" dirty="0"/>
              <a:t>. Prin </a:t>
            </a:r>
            <a:r>
              <a:rPr lang="en-US" sz="1800" dirty="0" err="1"/>
              <a:t>atașarea</a:t>
            </a:r>
            <a:r>
              <a:rPr lang="en-US" sz="1800" dirty="0"/>
              <a:t> </a:t>
            </a:r>
            <a:r>
              <a:rPr lang="en-US" sz="1800" dirty="0" err="1"/>
              <a:t>unui</a:t>
            </a:r>
            <a:r>
              <a:rPr lang="en-US" sz="1800" dirty="0"/>
              <a:t> </a:t>
            </a:r>
            <a:r>
              <a:rPr lang="en-US" sz="1800" dirty="0" err="1"/>
              <a:t>singur</a:t>
            </a:r>
            <a:r>
              <a:rPr lang="en-US" sz="1800" dirty="0"/>
              <a:t> motor molecular (cum </a:t>
            </a:r>
            <a:r>
              <a:rPr lang="en-US" sz="1800" dirty="0" err="1"/>
              <a:t>ar</a:t>
            </a:r>
            <a:r>
              <a:rPr lang="en-US" sz="1800" dirty="0"/>
              <a:t> fi </a:t>
            </a:r>
            <a:r>
              <a:rPr lang="en-US" sz="1800" dirty="0" err="1"/>
              <a:t>kinesină</a:t>
            </a:r>
            <a:r>
              <a:rPr lang="en-US" sz="1800" dirty="0"/>
              <a:t>, </a:t>
            </a:r>
            <a:r>
              <a:rPr lang="en-US" sz="1800" dirty="0" err="1"/>
              <a:t>miozină</a:t>
            </a:r>
            <a:r>
              <a:rPr lang="en-US" sz="1800" dirty="0"/>
              <a:t>, ARN </a:t>
            </a:r>
            <a:r>
              <a:rPr lang="en-US" sz="1800" dirty="0" err="1"/>
              <a:t>polimerază</a:t>
            </a:r>
            <a:r>
              <a:rPr lang="en-US" sz="1800" dirty="0"/>
              <a:t>) la o </a:t>
            </a:r>
            <a:r>
              <a:rPr lang="en-US" sz="1800" dirty="0" err="1"/>
              <a:t>astfel</a:t>
            </a:r>
            <a:r>
              <a:rPr lang="en-US" sz="1800" dirty="0"/>
              <a:t> de </a:t>
            </a:r>
            <a:r>
              <a:rPr lang="en-US" sz="1800" dirty="0" err="1"/>
              <a:t>sferă</a:t>
            </a:r>
            <a:r>
              <a:rPr lang="en-US" sz="1800" dirty="0"/>
              <a:t>, </a:t>
            </a:r>
            <a:r>
              <a:rPr lang="ro-RO" sz="1800" dirty="0"/>
              <a:t>s-a </a:t>
            </a:r>
            <a:r>
              <a:rPr lang="en-US" sz="1800" dirty="0" err="1"/>
              <a:t>reușit</a:t>
            </a:r>
            <a:r>
              <a:rPr lang="en-US" sz="1800" dirty="0"/>
              <a:t> </a:t>
            </a:r>
            <a:r>
              <a:rPr lang="ro-RO" sz="1800" dirty="0"/>
              <a:t>v</a:t>
            </a:r>
            <a:r>
              <a:rPr lang="en-US" sz="1800" dirty="0" err="1"/>
              <a:t>erific</a:t>
            </a:r>
            <a:r>
              <a:rPr lang="ro-RO" sz="1800" dirty="0" err="1"/>
              <a:t>area</a:t>
            </a:r>
            <a:r>
              <a:rPr lang="ro-RO" sz="1800" dirty="0"/>
              <a:t> </a:t>
            </a:r>
            <a:r>
              <a:rPr lang="en-US" sz="1800" dirty="0" err="1"/>
              <a:t>proprietățile</a:t>
            </a:r>
            <a:r>
              <a:rPr lang="en-US" sz="1800" dirty="0"/>
              <a:t> </a:t>
            </a:r>
            <a:r>
              <a:rPr lang="en-US" sz="1800" dirty="0" err="1"/>
              <a:t>motorului</a:t>
            </a:r>
            <a:r>
              <a:rPr lang="en-US" sz="1800" dirty="0"/>
              <a:t>, cum </a:t>
            </a:r>
            <a:r>
              <a:rPr lang="en-US" sz="1800" dirty="0" err="1"/>
              <a:t>ar</a:t>
            </a:r>
            <a:r>
              <a:rPr lang="en-US" sz="1800" dirty="0"/>
              <a:t> fi: </a:t>
            </a:r>
          </a:p>
          <a:p>
            <a:pPr algn="just">
              <a:buFont typeface="Wingdings" panose="05000000000000000000" pitchFamily="2" charset="2"/>
              <a:buChar char="q"/>
            </a:pPr>
            <a:r>
              <a:rPr lang="en-US" sz="1800" dirty="0" err="1"/>
              <a:t>Motorul</a:t>
            </a:r>
            <a:r>
              <a:rPr lang="en-US" sz="1800" dirty="0"/>
              <a:t> face </a:t>
            </a:r>
            <a:r>
              <a:rPr lang="en-US" sz="1800" dirty="0" err="1"/>
              <a:t>pași</a:t>
            </a:r>
            <a:r>
              <a:rPr lang="en-US" sz="1800" dirty="0"/>
              <a:t> </a:t>
            </a:r>
            <a:r>
              <a:rPr lang="en-US" sz="1800" dirty="0" err="1"/>
              <a:t>individuali</a:t>
            </a:r>
            <a:r>
              <a:rPr lang="en-US" sz="1800" dirty="0"/>
              <a:t>? </a:t>
            </a:r>
          </a:p>
          <a:p>
            <a:pPr algn="just">
              <a:buFont typeface="Wingdings" panose="05000000000000000000" pitchFamily="2" charset="2"/>
              <a:buChar char="q"/>
            </a:pPr>
            <a:r>
              <a:rPr lang="ro-RO" sz="1800" dirty="0"/>
              <a:t>D</a:t>
            </a:r>
            <a:r>
              <a:rPr lang="en-US" sz="1800" dirty="0" err="1"/>
              <a:t>imensiunea</a:t>
            </a:r>
            <a:r>
              <a:rPr lang="en-US" sz="1800" dirty="0"/>
              <a:t> </a:t>
            </a:r>
            <a:r>
              <a:rPr lang="en-US" sz="1800" dirty="0" err="1"/>
              <a:t>pasului</a:t>
            </a:r>
            <a:r>
              <a:rPr lang="en-US" sz="1800" dirty="0"/>
              <a:t>? </a:t>
            </a:r>
          </a:p>
          <a:p>
            <a:pPr algn="just">
              <a:buFont typeface="Wingdings" panose="05000000000000000000" pitchFamily="2" charset="2"/>
              <a:buChar char="q"/>
            </a:pPr>
            <a:r>
              <a:rPr lang="en-US" sz="1800" dirty="0" err="1"/>
              <a:t>forță</a:t>
            </a:r>
            <a:r>
              <a:rPr lang="en-US" sz="1800" dirty="0"/>
              <a:t> </a:t>
            </a:r>
            <a:r>
              <a:rPr lang="en-US" sz="1800" dirty="0" err="1"/>
              <a:t>produ</a:t>
            </a:r>
            <a:r>
              <a:rPr lang="ro-RO" sz="1800" dirty="0"/>
              <a:t>să</a:t>
            </a:r>
            <a:r>
              <a:rPr lang="en-US" sz="1800" dirty="0"/>
              <a:t> </a:t>
            </a:r>
            <a:r>
              <a:rPr lang="ro-RO" sz="1800" dirty="0"/>
              <a:t>de </a:t>
            </a:r>
            <a:r>
              <a:rPr lang="en-US" sz="1800" dirty="0"/>
              <a:t>motor? </a:t>
            </a:r>
          </a:p>
          <a:p>
            <a:pPr marL="0" indent="0" algn="just">
              <a:buNone/>
            </a:pPr>
            <a:r>
              <a:rPr lang="en-US" sz="1800" dirty="0" err="1"/>
              <a:t>În</a:t>
            </a:r>
            <a:r>
              <a:rPr lang="en-US" sz="1800" dirty="0"/>
              <a:t> mod similar, </a:t>
            </a:r>
            <a:r>
              <a:rPr lang="en-US" sz="1800" dirty="0" err="1"/>
              <a:t>prin</a:t>
            </a:r>
            <a:r>
              <a:rPr lang="en-US" sz="1800" dirty="0"/>
              <a:t> </a:t>
            </a:r>
            <a:r>
              <a:rPr lang="en-US" sz="1800" dirty="0" err="1"/>
              <a:t>atașarea</a:t>
            </a:r>
            <a:r>
              <a:rPr lang="en-US" sz="1800" dirty="0"/>
              <a:t> </a:t>
            </a:r>
            <a:r>
              <a:rPr lang="en-US" sz="1800" dirty="0" err="1"/>
              <a:t>mărgelelor</a:t>
            </a:r>
            <a:r>
              <a:rPr lang="en-US" sz="1800" dirty="0"/>
              <a:t> la </a:t>
            </a:r>
            <a:r>
              <a:rPr lang="en-US" sz="1800" dirty="0" err="1"/>
              <a:t>capetele</a:t>
            </a:r>
            <a:r>
              <a:rPr lang="en-US" sz="1800" dirty="0"/>
              <a:t> </a:t>
            </a:r>
            <a:r>
              <a:rPr lang="en-US" sz="1800" dirty="0" err="1"/>
              <a:t>unor</a:t>
            </a:r>
            <a:r>
              <a:rPr lang="en-US" sz="1800" dirty="0"/>
              <a:t> </a:t>
            </a:r>
            <a:r>
              <a:rPr lang="en-US" sz="1800" dirty="0" err="1"/>
              <a:t>bucăți</a:t>
            </a:r>
            <a:r>
              <a:rPr lang="en-US" sz="1800" dirty="0"/>
              <a:t> </a:t>
            </a:r>
            <a:r>
              <a:rPr lang="en-US" sz="1800" dirty="0" err="1"/>
              <a:t>individuale</a:t>
            </a:r>
            <a:r>
              <a:rPr lang="en-US" sz="1800" dirty="0"/>
              <a:t> de ADN, </a:t>
            </a:r>
            <a:r>
              <a:rPr lang="en-US" sz="1800" dirty="0" err="1"/>
              <a:t>experimentele</a:t>
            </a:r>
            <a:r>
              <a:rPr lang="en-US" sz="1800" dirty="0"/>
              <a:t> au </a:t>
            </a:r>
            <a:r>
              <a:rPr lang="en-US" sz="1800" dirty="0" err="1"/>
              <a:t>măsurat</a:t>
            </a:r>
            <a:r>
              <a:rPr lang="en-US" sz="1800" dirty="0"/>
              <a:t> </a:t>
            </a:r>
            <a:r>
              <a:rPr lang="en-US" sz="1800" dirty="0" err="1"/>
              <a:t>elasticitatea</a:t>
            </a:r>
            <a:r>
              <a:rPr lang="en-US" sz="1800" dirty="0"/>
              <a:t> ADN-</a:t>
            </a:r>
            <a:r>
              <a:rPr lang="en-US" sz="1800" dirty="0" err="1"/>
              <a:t>ului</a:t>
            </a:r>
            <a:r>
              <a:rPr lang="en-US" sz="1800" dirty="0"/>
              <a:t>, precum </a:t>
            </a:r>
            <a:r>
              <a:rPr lang="en-US" sz="1800" dirty="0" err="1"/>
              <a:t>și</a:t>
            </a:r>
            <a:r>
              <a:rPr lang="en-US" sz="1800" dirty="0"/>
              <a:t> </a:t>
            </a:r>
            <a:r>
              <a:rPr lang="en-US" sz="1800" dirty="0" err="1"/>
              <a:t>forțele</a:t>
            </a:r>
            <a:r>
              <a:rPr lang="en-US" sz="1800" dirty="0"/>
              <a:t> sub care ADN-ul se </a:t>
            </a:r>
            <a:r>
              <a:rPr lang="en-US" sz="1800" dirty="0" err="1"/>
              <a:t>rupe</a:t>
            </a:r>
            <a:r>
              <a:rPr lang="en-US" sz="1800" dirty="0"/>
              <a:t> </a:t>
            </a:r>
            <a:r>
              <a:rPr lang="en-US" sz="1800" dirty="0" err="1"/>
              <a:t>sau</a:t>
            </a:r>
            <a:r>
              <a:rPr lang="en-US" sz="1800" dirty="0"/>
              <a:t> </a:t>
            </a:r>
            <a:r>
              <a:rPr lang="en-US" sz="1800" dirty="0" err="1"/>
              <a:t>trece</a:t>
            </a:r>
            <a:r>
              <a:rPr lang="en-US" sz="1800" dirty="0"/>
              <a:t> </a:t>
            </a:r>
            <a:r>
              <a:rPr lang="en-US" sz="1800" dirty="0" err="1"/>
              <a:t>printr</a:t>
            </a:r>
            <a:r>
              <a:rPr lang="en-US" sz="1800" dirty="0"/>
              <a:t>-o </a:t>
            </a:r>
            <a:r>
              <a:rPr lang="en-US" sz="1800" dirty="0" err="1"/>
              <a:t>tranziție</a:t>
            </a:r>
            <a:r>
              <a:rPr lang="en-US" sz="1800" dirty="0"/>
              <a:t> de </a:t>
            </a:r>
            <a:r>
              <a:rPr lang="en-US" sz="1800" dirty="0" err="1"/>
              <a:t>fază</a:t>
            </a:r>
            <a:r>
              <a:rPr lang="en-US" sz="1800" dirty="0"/>
              <a:t>.</a:t>
            </a:r>
          </a:p>
        </p:txBody>
      </p:sp>
    </p:spTree>
    <p:extLst>
      <p:ext uri="{BB962C8B-B14F-4D97-AF65-F5344CB8AC3E}">
        <p14:creationId xmlns:p14="http://schemas.microsoft.com/office/powerpoint/2010/main" val="258723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8C53-1B64-9D3E-092D-69932CB1CC8C}"/>
              </a:ext>
            </a:extLst>
          </p:cNvPr>
          <p:cNvSpPr>
            <a:spLocks noGrp="1"/>
          </p:cNvSpPr>
          <p:nvPr>
            <p:ph type="title"/>
          </p:nvPr>
        </p:nvSpPr>
        <p:spPr>
          <a:xfrm>
            <a:off x="457200" y="228600"/>
            <a:ext cx="8229600" cy="762000"/>
          </a:xfrm>
        </p:spPr>
        <p:txBody>
          <a:bodyPr/>
          <a:lstStyle/>
          <a:p>
            <a:r>
              <a:rPr lang="en-US" dirty="0" err="1"/>
              <a:t>Pensetele</a:t>
            </a:r>
            <a:r>
              <a:rPr lang="en-US" dirty="0"/>
              <a:t> </a:t>
            </a:r>
            <a:r>
              <a:rPr lang="en-US" dirty="0" err="1"/>
              <a:t>optice</a:t>
            </a:r>
            <a:r>
              <a:rPr lang="en-US" dirty="0"/>
              <a:t> (OT) </a:t>
            </a:r>
          </a:p>
        </p:txBody>
      </p:sp>
      <p:sp>
        <p:nvSpPr>
          <p:cNvPr id="3" name="Content Placeholder 2">
            <a:extLst>
              <a:ext uri="{FF2B5EF4-FFF2-40B4-BE49-F238E27FC236}">
                <a16:creationId xmlns:a16="http://schemas.microsoft.com/office/drawing/2014/main" xmlns="" id="{0D8B4644-8B47-4E79-4BCB-88AB9115AA9E}"/>
              </a:ext>
            </a:extLst>
          </p:cNvPr>
          <p:cNvSpPr>
            <a:spLocks noGrp="1"/>
          </p:cNvSpPr>
          <p:nvPr>
            <p:ph idx="1"/>
          </p:nvPr>
        </p:nvSpPr>
        <p:spPr>
          <a:xfrm>
            <a:off x="304800" y="1752600"/>
            <a:ext cx="8839200" cy="4525962"/>
          </a:xfrm>
        </p:spPr>
        <p:txBody>
          <a:bodyPr/>
          <a:lstStyle/>
          <a:p>
            <a:r>
              <a:rPr lang="en-US" sz="1600" b="1" dirty="0">
                <a:solidFill>
                  <a:srgbClr val="FF0000"/>
                </a:solidFill>
              </a:rPr>
              <a:t>sunt fascicule laser </a:t>
            </a:r>
            <a:r>
              <a:rPr lang="en-US" sz="1600" b="1" dirty="0" err="1">
                <a:solidFill>
                  <a:srgbClr val="FF0000"/>
                </a:solidFill>
              </a:rPr>
              <a:t>puternic</a:t>
            </a:r>
            <a:r>
              <a:rPr lang="en-US" sz="1600" b="1" dirty="0">
                <a:solidFill>
                  <a:srgbClr val="FF0000"/>
                </a:solidFill>
              </a:rPr>
              <a:t> </a:t>
            </a:r>
            <a:r>
              <a:rPr lang="en-US" sz="1600" b="1" dirty="0" err="1">
                <a:solidFill>
                  <a:srgbClr val="FF0000"/>
                </a:solidFill>
              </a:rPr>
              <a:t>focalizate</a:t>
            </a:r>
            <a:r>
              <a:rPr lang="en-US" sz="1600" b="1" dirty="0">
                <a:solidFill>
                  <a:srgbClr val="FF0000"/>
                </a:solidFill>
              </a:rPr>
              <a:t> care </a:t>
            </a:r>
            <a:r>
              <a:rPr lang="en-US" sz="1600" b="1" dirty="0" err="1">
                <a:solidFill>
                  <a:srgbClr val="FF0000"/>
                </a:solidFill>
              </a:rPr>
              <a:t>captează</a:t>
            </a:r>
            <a:r>
              <a:rPr lang="en-US" sz="1600" b="1" dirty="0">
                <a:solidFill>
                  <a:srgbClr val="FF0000"/>
                </a:solidFill>
              </a:rPr>
              <a:t> </a:t>
            </a:r>
            <a:r>
              <a:rPr lang="en-US" sz="1600" b="1" dirty="0" err="1">
                <a:solidFill>
                  <a:srgbClr val="FF0000"/>
                </a:solidFill>
              </a:rPr>
              <a:t>și</a:t>
            </a:r>
            <a:r>
              <a:rPr lang="en-US" sz="1600" b="1" dirty="0">
                <a:solidFill>
                  <a:srgbClr val="FF0000"/>
                </a:solidFill>
              </a:rPr>
              <a:t> </a:t>
            </a:r>
            <a:r>
              <a:rPr lang="en-US" sz="1600" b="1" dirty="0" err="1">
                <a:solidFill>
                  <a:srgbClr val="FF0000"/>
                </a:solidFill>
              </a:rPr>
              <a:t>manipulează</a:t>
            </a:r>
            <a:r>
              <a:rPr lang="en-US" sz="1600" b="1" dirty="0">
                <a:solidFill>
                  <a:srgbClr val="FF0000"/>
                </a:solidFill>
              </a:rPr>
              <a:t> </a:t>
            </a:r>
            <a:r>
              <a:rPr lang="en-US" sz="1600" b="1" dirty="0" err="1">
                <a:solidFill>
                  <a:srgbClr val="FF0000"/>
                </a:solidFill>
              </a:rPr>
              <a:t>obiecte</a:t>
            </a:r>
            <a:r>
              <a:rPr lang="en-US" sz="1600" b="1" dirty="0">
                <a:solidFill>
                  <a:srgbClr val="FF0000"/>
                </a:solidFill>
              </a:rPr>
              <a:t> </a:t>
            </a:r>
            <a:r>
              <a:rPr lang="en-US" sz="1600" b="1" dirty="0" err="1">
                <a:solidFill>
                  <a:srgbClr val="FF0000"/>
                </a:solidFill>
              </a:rPr>
              <a:t>dielectrice</a:t>
            </a:r>
            <a:r>
              <a:rPr lang="en-US" sz="1600" b="1" dirty="0">
                <a:solidFill>
                  <a:srgbClr val="FF0000"/>
                </a:solidFill>
              </a:rPr>
              <a:t> </a:t>
            </a:r>
            <a:r>
              <a:rPr lang="en-US" sz="1600" b="1" dirty="0" err="1">
                <a:solidFill>
                  <a:srgbClr val="FF0000"/>
                </a:solidFill>
              </a:rPr>
              <a:t>microscopice</a:t>
            </a:r>
            <a:r>
              <a:rPr lang="en-US" sz="1600" b="1" dirty="0">
                <a:solidFill>
                  <a:srgbClr val="FF0000"/>
                </a:solidFill>
              </a:rPr>
              <a:t> (</a:t>
            </a:r>
            <a:r>
              <a:rPr lang="en-US" sz="1600" b="1" dirty="0" err="1">
                <a:solidFill>
                  <a:srgbClr val="FF0000"/>
                </a:solidFill>
              </a:rPr>
              <a:t>perle</a:t>
            </a:r>
            <a:r>
              <a:rPr lang="en-US" sz="1600" b="1" dirty="0">
                <a:solidFill>
                  <a:srgbClr val="FF0000"/>
                </a:solidFill>
              </a:rPr>
              <a:t>, </a:t>
            </a:r>
            <a:r>
              <a:rPr lang="en-US" sz="1600" b="1" dirty="0" err="1">
                <a:solidFill>
                  <a:srgbClr val="FF0000"/>
                </a:solidFill>
              </a:rPr>
              <a:t>bacterii</a:t>
            </a:r>
            <a:r>
              <a:rPr lang="en-US" sz="1600" b="1" dirty="0">
                <a:solidFill>
                  <a:srgbClr val="FF0000"/>
                </a:solidFill>
              </a:rPr>
              <a:t> </a:t>
            </a:r>
            <a:r>
              <a:rPr lang="en-US" sz="1600" b="1" dirty="0" err="1">
                <a:solidFill>
                  <a:srgbClr val="FF0000"/>
                </a:solidFill>
              </a:rPr>
              <a:t>sau</a:t>
            </a:r>
            <a:r>
              <a:rPr lang="en-US" sz="1600" b="1" dirty="0">
                <a:solidFill>
                  <a:srgbClr val="FF0000"/>
                </a:solidFill>
              </a:rPr>
              <a:t> </a:t>
            </a:r>
            <a:r>
              <a:rPr lang="en-US" sz="1600" b="1" dirty="0" err="1">
                <a:solidFill>
                  <a:srgbClr val="FF0000"/>
                </a:solidFill>
              </a:rPr>
              <a:t>celule</a:t>
            </a:r>
            <a:r>
              <a:rPr lang="en-US" sz="1600" b="1" dirty="0">
                <a:solidFill>
                  <a:srgbClr val="FF0000"/>
                </a:solidFill>
              </a:rPr>
              <a:t>) </a:t>
            </a:r>
            <a:r>
              <a:rPr lang="en-US" sz="1600" b="1" dirty="0" err="1">
                <a:solidFill>
                  <a:srgbClr val="FF0000"/>
                </a:solidFill>
              </a:rPr>
              <a:t>în</a:t>
            </a:r>
            <a:r>
              <a:rPr lang="en-US" sz="1600" b="1" dirty="0">
                <a:solidFill>
                  <a:srgbClr val="FF0000"/>
                </a:solidFill>
              </a:rPr>
              <a:t> </a:t>
            </a:r>
            <a:r>
              <a:rPr lang="en-US" sz="1600" b="1" dirty="0" err="1">
                <a:solidFill>
                  <a:srgbClr val="FF0000"/>
                </a:solidFill>
              </a:rPr>
              <a:t>domeniul</a:t>
            </a:r>
            <a:r>
              <a:rPr lang="en-US" sz="1600" b="1" dirty="0">
                <a:solidFill>
                  <a:srgbClr val="FF0000"/>
                </a:solidFill>
              </a:rPr>
              <a:t> pico-Newton</a:t>
            </a:r>
          </a:p>
          <a:p>
            <a:r>
              <a:rPr lang="en-US" sz="1600" b="1" i="1" dirty="0" err="1"/>
              <a:t>Dezvoltată</a:t>
            </a:r>
            <a:r>
              <a:rPr lang="en-US" sz="1600" b="1" i="1" dirty="0"/>
              <a:t> </a:t>
            </a:r>
            <a:r>
              <a:rPr lang="en-US" sz="1600" b="1" i="1" dirty="0" err="1"/>
              <a:t>în</a:t>
            </a:r>
            <a:r>
              <a:rPr lang="en-US" sz="1600" b="1" i="1" dirty="0"/>
              <a:t> </a:t>
            </a:r>
            <a:r>
              <a:rPr lang="en-US" sz="1600" b="1" i="1" dirty="0" err="1"/>
              <a:t>anii</a:t>
            </a:r>
            <a:r>
              <a:rPr lang="en-US" sz="1600" b="1" i="1" dirty="0"/>
              <a:t> 1970 </a:t>
            </a:r>
            <a:r>
              <a:rPr lang="en-US" sz="1600" b="1" i="1" dirty="0" err="1"/>
              <a:t>și</a:t>
            </a:r>
            <a:r>
              <a:rPr lang="en-US" sz="1600" b="1" i="1" dirty="0"/>
              <a:t> 1980 de Arthur Ashkin (</a:t>
            </a:r>
            <a:r>
              <a:rPr lang="en-US" sz="1600" b="1" i="1" dirty="0" err="1"/>
              <a:t>Premiul</a:t>
            </a:r>
            <a:r>
              <a:rPr lang="en-US" sz="1600" b="1" i="1" dirty="0"/>
              <a:t> Nobel 2018), </a:t>
            </a:r>
            <a:r>
              <a:rPr lang="en-US" sz="1600" b="1" i="1" dirty="0" err="1"/>
              <a:t>tehnica</a:t>
            </a:r>
            <a:r>
              <a:rPr lang="en-US" sz="1600" b="1" i="1" dirty="0"/>
              <a:t> </a:t>
            </a:r>
            <a:r>
              <a:rPr lang="en-US" sz="1600" b="1" i="1" dirty="0" err="1"/>
              <a:t>funcționează</a:t>
            </a:r>
            <a:r>
              <a:rPr lang="en-US" sz="1600" b="1" i="1" dirty="0"/>
              <a:t> </a:t>
            </a:r>
            <a:r>
              <a:rPr lang="en-US" sz="1600" b="1" i="1" dirty="0" err="1"/>
              <a:t>prin</a:t>
            </a:r>
            <a:r>
              <a:rPr lang="en-US" sz="1600" b="1" i="1" dirty="0"/>
              <a:t> </a:t>
            </a:r>
            <a:r>
              <a:rPr lang="en-US" sz="1600" b="1" i="1" dirty="0" err="1"/>
              <a:t>intermediul</a:t>
            </a:r>
            <a:r>
              <a:rPr lang="en-US" sz="1600" b="1" i="1" dirty="0"/>
              <a:t> </a:t>
            </a:r>
            <a:r>
              <a:rPr lang="en-US" sz="1600" b="1" i="1" dirty="0" err="1"/>
              <a:t>forțelor</a:t>
            </a:r>
            <a:r>
              <a:rPr lang="en-US" sz="1600" b="1" i="1" dirty="0"/>
              <a:t> de gradient </a:t>
            </a:r>
            <a:r>
              <a:rPr lang="en-US" sz="1600" b="1" i="1" dirty="0" err="1"/>
              <a:t>și</a:t>
            </a:r>
            <a:r>
              <a:rPr lang="en-US" sz="1600" b="1" i="1" dirty="0"/>
              <a:t> de </a:t>
            </a:r>
            <a:r>
              <a:rPr lang="en-US" sz="1600" b="1" i="1" dirty="0" err="1"/>
              <a:t>împrăștiere</a:t>
            </a:r>
            <a:r>
              <a:rPr lang="en-US" sz="1600" b="1" i="1" dirty="0"/>
              <a:t>. </a:t>
            </a:r>
          </a:p>
          <a:p>
            <a:r>
              <a:rPr lang="en-US" sz="1600" dirty="0"/>
              <a:t>Este </a:t>
            </a:r>
            <a:r>
              <a:rPr lang="en-US" sz="1600" dirty="0" err="1"/>
              <a:t>utilizat</a:t>
            </a:r>
            <a:r>
              <a:rPr lang="en-US" sz="1600" dirty="0"/>
              <a:t> pe </a:t>
            </a:r>
            <a:r>
              <a:rPr lang="en-US" sz="1600" dirty="0" err="1"/>
              <a:t>scară</a:t>
            </a:r>
            <a:r>
              <a:rPr lang="en-US" sz="1600" dirty="0"/>
              <a:t> </a:t>
            </a:r>
            <a:r>
              <a:rPr lang="en-US" sz="1600" dirty="0" err="1"/>
              <a:t>largă</a:t>
            </a:r>
            <a:r>
              <a:rPr lang="en-US" sz="1600" dirty="0"/>
              <a:t> </a:t>
            </a:r>
            <a:r>
              <a:rPr lang="en-US" sz="1600" dirty="0" err="1"/>
              <a:t>pentru</a:t>
            </a:r>
            <a:r>
              <a:rPr lang="en-US" sz="1600" dirty="0"/>
              <a:t> </a:t>
            </a:r>
            <a:r>
              <a:rPr lang="en-US" sz="1600" dirty="0" err="1"/>
              <a:t>biofizica</a:t>
            </a:r>
            <a:r>
              <a:rPr lang="en-US" sz="1600" dirty="0"/>
              <a:t> </a:t>
            </a:r>
            <a:r>
              <a:rPr lang="en-US" sz="1600" dirty="0" err="1"/>
              <a:t>monomoleculelor</a:t>
            </a:r>
            <a:r>
              <a:rPr lang="en-US" sz="1600" dirty="0"/>
              <a:t>, </a:t>
            </a:r>
            <a:r>
              <a:rPr lang="en-US" sz="1600" dirty="0" err="1"/>
              <a:t>microreologie</a:t>
            </a:r>
            <a:r>
              <a:rPr lang="en-US" sz="1600" dirty="0"/>
              <a:t> </a:t>
            </a:r>
            <a:r>
              <a:rPr lang="en-US" sz="1600" dirty="0" err="1"/>
              <a:t>și</a:t>
            </a:r>
            <a:r>
              <a:rPr lang="en-US" sz="1600" dirty="0"/>
              <a:t> </a:t>
            </a:r>
            <a:r>
              <a:rPr lang="en-US" sz="1600" dirty="0" err="1"/>
              <a:t>hidrodinamică</a:t>
            </a:r>
            <a:r>
              <a:rPr lang="en-US" sz="1600" dirty="0"/>
              <a:t> </a:t>
            </a:r>
            <a:r>
              <a:rPr lang="en-US" sz="1600" dirty="0" err="1"/>
              <a:t>coloidală</a:t>
            </a:r>
            <a:r>
              <a:rPr lang="en-US" sz="1600" dirty="0"/>
              <a:t>. </a:t>
            </a:r>
          </a:p>
          <a:p>
            <a:pPr marL="0" indent="0" algn="ctr">
              <a:buNone/>
            </a:pPr>
            <a:r>
              <a:rPr lang="en-US" sz="1600" b="1" dirty="0" err="1"/>
              <a:t>Aplicații</a:t>
            </a:r>
            <a:r>
              <a:rPr lang="en-US" sz="1600" b="1" dirty="0"/>
              <a:t> </a:t>
            </a:r>
            <a:r>
              <a:rPr lang="en-US" sz="1600" b="1" dirty="0" err="1"/>
              <a:t>și</a:t>
            </a:r>
            <a:r>
              <a:rPr lang="en-US" sz="1600" b="1" dirty="0"/>
              <a:t> </a:t>
            </a:r>
            <a:r>
              <a:rPr lang="en-US" sz="1600" b="1" dirty="0" err="1"/>
              <a:t>capacități</a:t>
            </a:r>
            <a:r>
              <a:rPr lang="en-US" sz="1600" b="1" dirty="0"/>
              <a:t> </a:t>
            </a:r>
            <a:r>
              <a:rPr lang="en-US" sz="1600" b="1" dirty="0" err="1"/>
              <a:t>cheie</a:t>
            </a:r>
            <a:r>
              <a:rPr lang="en-US" sz="1600" b="1" dirty="0"/>
              <a:t> </a:t>
            </a:r>
          </a:p>
          <a:p>
            <a:r>
              <a:rPr lang="en-US" sz="1600" b="1" dirty="0" err="1"/>
              <a:t>Biologie</a:t>
            </a:r>
            <a:r>
              <a:rPr lang="en-US" sz="1600" b="1" dirty="0"/>
              <a:t> </a:t>
            </a:r>
            <a:r>
              <a:rPr lang="en-US" sz="1600" b="1" dirty="0" err="1"/>
              <a:t>moleculară</a:t>
            </a:r>
            <a:r>
              <a:rPr lang="en-US" sz="1600" b="1" dirty="0"/>
              <a:t>:</a:t>
            </a:r>
            <a:r>
              <a:rPr lang="en-US" sz="1600" dirty="0"/>
              <a:t> </a:t>
            </a:r>
            <a:r>
              <a:rPr lang="en-US" sz="1600" dirty="0" err="1"/>
              <a:t>folosit</a:t>
            </a:r>
            <a:r>
              <a:rPr lang="en-US" sz="1600" dirty="0"/>
              <a:t> ca instrument </a:t>
            </a:r>
            <a:r>
              <a:rPr lang="en-US" sz="1600" dirty="0" err="1"/>
              <a:t>analitic</a:t>
            </a:r>
            <a:r>
              <a:rPr lang="en-US" sz="1600" dirty="0"/>
              <a:t> </a:t>
            </a:r>
            <a:r>
              <a:rPr lang="en-US" sz="1600" dirty="0" err="1"/>
              <a:t>pentru</a:t>
            </a:r>
            <a:r>
              <a:rPr lang="en-US" sz="1600" dirty="0"/>
              <a:t> a </a:t>
            </a:r>
            <a:r>
              <a:rPr lang="en-US" sz="1600" dirty="0" err="1"/>
              <a:t>măsura</a:t>
            </a:r>
            <a:r>
              <a:rPr lang="en-US" sz="1600" dirty="0"/>
              <a:t> </a:t>
            </a:r>
            <a:r>
              <a:rPr lang="en-US" sz="1600" dirty="0" err="1"/>
              <a:t>forțele</a:t>
            </a:r>
            <a:r>
              <a:rPr lang="en-US" sz="1600" dirty="0"/>
              <a:t> </a:t>
            </a:r>
            <a:r>
              <a:rPr lang="en-US" sz="1600" dirty="0" err="1"/>
              <a:t>și</a:t>
            </a:r>
            <a:r>
              <a:rPr lang="en-US" sz="1600" dirty="0"/>
              <a:t> </a:t>
            </a:r>
            <a:r>
              <a:rPr lang="en-US" sz="1600" dirty="0" err="1"/>
              <a:t>deplasările</a:t>
            </a:r>
            <a:r>
              <a:rPr lang="en-US" sz="1600" dirty="0"/>
              <a:t> </a:t>
            </a:r>
            <a:r>
              <a:rPr lang="en-US" sz="1600" dirty="0" err="1"/>
              <a:t>în</a:t>
            </a:r>
            <a:r>
              <a:rPr lang="en-US" sz="1600" dirty="0"/>
              <a:t> molecule </a:t>
            </a:r>
            <a:r>
              <a:rPr lang="en-US" sz="1600" dirty="0" err="1"/>
              <a:t>individuale</a:t>
            </a:r>
            <a:r>
              <a:rPr lang="en-US" sz="1600" dirty="0"/>
              <a:t>, cum </a:t>
            </a:r>
            <a:r>
              <a:rPr lang="en-US" sz="1600" dirty="0" err="1"/>
              <a:t>ar</a:t>
            </a:r>
            <a:r>
              <a:rPr lang="en-US" sz="1600" dirty="0"/>
              <a:t> fi ADN-ul, ARN-ul </a:t>
            </a:r>
            <a:r>
              <a:rPr lang="en-US" sz="1600" dirty="0" err="1"/>
              <a:t>și</a:t>
            </a:r>
            <a:r>
              <a:rPr lang="en-US" sz="1600" dirty="0"/>
              <a:t> </a:t>
            </a:r>
            <a:r>
              <a:rPr lang="en-US" sz="1600" dirty="0" err="1"/>
              <a:t>proteinele</a:t>
            </a:r>
            <a:r>
              <a:rPr lang="en-US" sz="1600" dirty="0"/>
              <a:t>.</a:t>
            </a:r>
          </a:p>
          <a:p>
            <a:r>
              <a:rPr lang="en-US" sz="1600" b="1" dirty="0" err="1"/>
              <a:t>Micromanipulare</a:t>
            </a:r>
            <a:r>
              <a:rPr lang="en-US" sz="1600" b="1" dirty="0"/>
              <a:t>:</a:t>
            </a:r>
            <a:r>
              <a:rPr lang="en-US" sz="1600" dirty="0"/>
              <a:t> </a:t>
            </a:r>
            <a:r>
              <a:rPr lang="en-US" sz="1600" dirty="0" err="1"/>
              <a:t>permite</a:t>
            </a:r>
            <a:r>
              <a:rPr lang="en-US" sz="1600" dirty="0"/>
              <a:t> </a:t>
            </a:r>
            <a:r>
              <a:rPr lang="en-US" sz="1600" dirty="0" err="1"/>
              <a:t>captarea</a:t>
            </a:r>
            <a:r>
              <a:rPr lang="en-US" sz="1600" dirty="0"/>
              <a:t> </a:t>
            </a:r>
            <a:r>
              <a:rPr lang="en-US" sz="1600" dirty="0" err="1"/>
              <a:t>și</a:t>
            </a:r>
            <a:r>
              <a:rPr lang="en-US" sz="1600" dirty="0"/>
              <a:t> </a:t>
            </a:r>
            <a:r>
              <a:rPr lang="en-US" sz="1600" dirty="0" err="1"/>
              <a:t>manipularea</a:t>
            </a:r>
            <a:r>
              <a:rPr lang="en-US" sz="1600" dirty="0"/>
              <a:t> </a:t>
            </a:r>
            <a:r>
              <a:rPr lang="en-US" sz="1600" dirty="0" err="1"/>
              <a:t>obiectelor</a:t>
            </a:r>
            <a:r>
              <a:rPr lang="en-US" sz="1600" dirty="0"/>
              <a:t> </a:t>
            </a:r>
            <a:r>
              <a:rPr lang="en-US" sz="1600" dirty="0" err="1"/>
              <a:t>microscopice</a:t>
            </a:r>
            <a:r>
              <a:rPr lang="en-US" sz="1600" dirty="0"/>
              <a:t> </a:t>
            </a:r>
            <a:r>
              <a:rPr lang="en-US" sz="1600" dirty="0" err="1"/>
              <a:t>în</a:t>
            </a:r>
            <a:r>
              <a:rPr lang="en-US" sz="1600" dirty="0"/>
              <a:t> </a:t>
            </a:r>
            <a:r>
              <a:rPr lang="en-US" sz="1600" dirty="0" err="1"/>
              <a:t>aplicații</a:t>
            </a:r>
            <a:r>
              <a:rPr lang="en-US" sz="1600" dirty="0"/>
              <a:t> </a:t>
            </a:r>
            <a:r>
              <a:rPr lang="en-US" sz="1600" dirty="0" err="1"/>
              <a:t>variind</a:t>
            </a:r>
            <a:r>
              <a:rPr lang="en-US" sz="1600" dirty="0"/>
              <a:t> de la </a:t>
            </a:r>
            <a:r>
              <a:rPr lang="en-US" sz="1600" dirty="0" err="1"/>
              <a:t>sortarea</a:t>
            </a:r>
            <a:r>
              <a:rPr lang="en-US" sz="1600" dirty="0"/>
              <a:t> </a:t>
            </a:r>
            <a:r>
              <a:rPr lang="en-US" sz="1600" dirty="0" err="1"/>
              <a:t>particulelor</a:t>
            </a:r>
            <a:r>
              <a:rPr lang="en-US" sz="1600" dirty="0"/>
              <a:t> la </a:t>
            </a:r>
            <a:r>
              <a:rPr lang="en-US" sz="1600" dirty="0" err="1"/>
              <a:t>microfabricare</a:t>
            </a:r>
            <a:r>
              <a:rPr lang="en-US" sz="1600" dirty="0"/>
              <a:t>. </a:t>
            </a:r>
          </a:p>
          <a:p>
            <a:r>
              <a:rPr lang="en-US" sz="1600" b="1" dirty="0" err="1"/>
              <a:t>Studii</a:t>
            </a:r>
            <a:r>
              <a:rPr lang="en-US" sz="1600" b="1" dirty="0"/>
              <a:t> </a:t>
            </a:r>
            <a:r>
              <a:rPr lang="en-US" sz="1600" b="1" dirty="0" err="1"/>
              <a:t>biologice</a:t>
            </a:r>
            <a:r>
              <a:rPr lang="en-US" sz="1600" dirty="0"/>
              <a:t>: </a:t>
            </a:r>
            <a:r>
              <a:rPr lang="en-US" sz="1600" dirty="0" err="1"/>
              <a:t>facilitează</a:t>
            </a:r>
            <a:r>
              <a:rPr lang="en-US" sz="1600" dirty="0"/>
              <a:t> </a:t>
            </a:r>
            <a:r>
              <a:rPr lang="en-US" sz="1600" dirty="0" err="1"/>
              <a:t>studiul</a:t>
            </a:r>
            <a:r>
              <a:rPr lang="en-US" sz="1600" dirty="0"/>
              <a:t> </a:t>
            </a:r>
            <a:r>
              <a:rPr lang="en-US" sz="1600" dirty="0" err="1"/>
              <a:t>motoarelor</a:t>
            </a:r>
            <a:r>
              <a:rPr lang="en-US" sz="1600" dirty="0"/>
              <a:t> </a:t>
            </a:r>
            <a:r>
              <a:rPr lang="en-US" sz="1600" dirty="0" err="1"/>
              <a:t>moleculare</a:t>
            </a:r>
            <a:r>
              <a:rPr lang="en-US" sz="1600" dirty="0"/>
              <a:t> </a:t>
            </a:r>
            <a:r>
              <a:rPr lang="en-US" sz="1600" dirty="0" err="1"/>
              <a:t>și</a:t>
            </a:r>
            <a:r>
              <a:rPr lang="en-US" sz="1600" dirty="0"/>
              <a:t> al </a:t>
            </a:r>
            <a:r>
              <a:rPr lang="en-US" sz="1600" dirty="0" err="1"/>
              <a:t>mecanicii</a:t>
            </a:r>
            <a:r>
              <a:rPr lang="en-US" sz="1600" dirty="0"/>
              <a:t> </a:t>
            </a:r>
            <a:r>
              <a:rPr lang="en-US" sz="1600" dirty="0" err="1"/>
              <a:t>intracelulare</a:t>
            </a:r>
            <a:r>
              <a:rPr lang="en-US" sz="1600" dirty="0"/>
              <a:t>. </a:t>
            </a:r>
          </a:p>
          <a:p>
            <a:r>
              <a:rPr lang="en-US" sz="1600" b="1" dirty="0" err="1"/>
              <a:t>Tehnici</a:t>
            </a:r>
            <a:r>
              <a:rPr lang="en-US" sz="1600" b="1" dirty="0"/>
              <a:t> </a:t>
            </a:r>
            <a:r>
              <a:rPr lang="en-US" sz="1600" b="1" dirty="0" err="1"/>
              <a:t>avansate</a:t>
            </a:r>
            <a:r>
              <a:rPr lang="en-US" sz="1600" b="1" dirty="0"/>
              <a:t>: </a:t>
            </a:r>
            <a:r>
              <a:rPr lang="en-US" sz="1600" b="1" dirty="0" err="1"/>
              <a:t>f</a:t>
            </a:r>
            <a:r>
              <a:rPr lang="en-US" sz="1600" dirty="0" err="1"/>
              <a:t>olosește</a:t>
            </a:r>
            <a:r>
              <a:rPr lang="en-US" sz="1600" dirty="0"/>
              <a:t> </a:t>
            </a:r>
            <a:r>
              <a:rPr lang="en-US" sz="1600" dirty="0" err="1"/>
              <a:t>modelarea</a:t>
            </a:r>
            <a:r>
              <a:rPr lang="en-US" sz="1600" dirty="0"/>
              <a:t> </a:t>
            </a:r>
            <a:r>
              <a:rPr lang="en-US" sz="1600" dirty="0" err="1"/>
              <a:t>avansată</a:t>
            </a:r>
            <a:r>
              <a:rPr lang="en-US" sz="1600" dirty="0"/>
              <a:t> a </a:t>
            </a:r>
            <a:r>
              <a:rPr lang="en-US" sz="1600" dirty="0" err="1"/>
              <a:t>fasciculului</a:t>
            </a:r>
            <a:r>
              <a:rPr lang="en-US" sz="1600" dirty="0"/>
              <a:t> (de </a:t>
            </a:r>
            <a:r>
              <a:rPr lang="en-US" sz="1600" dirty="0" err="1"/>
              <a:t>exemplu</a:t>
            </a:r>
            <a:r>
              <a:rPr lang="en-US" sz="1600" dirty="0"/>
              <a:t>, fascicule Laguerre-</a:t>
            </a:r>
            <a:r>
              <a:rPr lang="en-US" sz="1600" dirty="0" err="1"/>
              <a:t>Gaussiene</a:t>
            </a:r>
            <a:r>
              <a:rPr lang="en-US" sz="1600" dirty="0"/>
              <a:t>) </a:t>
            </a:r>
            <a:r>
              <a:rPr lang="en-US" sz="1600" dirty="0" err="1"/>
              <a:t>și</a:t>
            </a:r>
            <a:r>
              <a:rPr lang="en-US" sz="1600" dirty="0"/>
              <a:t> </a:t>
            </a:r>
            <a:r>
              <a:rPr lang="en-US" sz="1600" dirty="0" err="1"/>
              <a:t>modulatori</a:t>
            </a:r>
            <a:r>
              <a:rPr lang="en-US" sz="1600" dirty="0"/>
              <a:t> </a:t>
            </a:r>
            <a:r>
              <a:rPr lang="en-US" sz="1600" dirty="0" err="1"/>
              <a:t>spațiali</a:t>
            </a:r>
            <a:r>
              <a:rPr lang="en-US" sz="1600" dirty="0"/>
              <a:t> de </a:t>
            </a:r>
            <a:r>
              <a:rPr lang="en-US" sz="1600" dirty="0" err="1"/>
              <a:t>lumină</a:t>
            </a:r>
            <a:r>
              <a:rPr lang="en-US" sz="1600" dirty="0"/>
              <a:t> </a:t>
            </a:r>
            <a:r>
              <a:rPr lang="en-US" sz="1600" dirty="0" err="1"/>
              <a:t>pentru</a:t>
            </a:r>
            <a:r>
              <a:rPr lang="en-US" sz="1600" dirty="0"/>
              <a:t> a </a:t>
            </a:r>
            <a:r>
              <a:rPr lang="en-US" sz="1600" dirty="0" err="1"/>
              <a:t>gestiona</a:t>
            </a:r>
            <a:r>
              <a:rPr lang="en-US" sz="1600" dirty="0"/>
              <a:t> </a:t>
            </a:r>
            <a:r>
              <a:rPr lang="en-US" sz="1600" dirty="0" err="1"/>
              <a:t>capcane</a:t>
            </a:r>
            <a:r>
              <a:rPr lang="en-US" sz="1600" dirty="0"/>
              <a:t> multiple. </a:t>
            </a:r>
          </a:p>
          <a:p>
            <a:r>
              <a:rPr lang="en-US" sz="1600" b="1" dirty="0" err="1"/>
              <a:t>Cercetarea</a:t>
            </a:r>
            <a:r>
              <a:rPr lang="en-US" sz="1600" b="1" dirty="0"/>
              <a:t> </a:t>
            </a:r>
            <a:r>
              <a:rPr lang="en-US" sz="1600" b="1" dirty="0" err="1"/>
              <a:t>emulsiilor</a:t>
            </a:r>
            <a:r>
              <a:rPr lang="en-US" sz="1600" dirty="0"/>
              <a:t>: </a:t>
            </a:r>
            <a:r>
              <a:rPr lang="en-US" sz="1600" dirty="0" err="1"/>
              <a:t>sondează</a:t>
            </a:r>
            <a:r>
              <a:rPr lang="en-US" sz="1600" dirty="0"/>
              <a:t> </a:t>
            </a:r>
            <a:r>
              <a:rPr lang="en-US" sz="1600" dirty="0" err="1"/>
              <a:t>dinamica</a:t>
            </a:r>
            <a:r>
              <a:rPr lang="en-US" sz="1600" dirty="0"/>
              <a:t> </a:t>
            </a:r>
            <a:r>
              <a:rPr lang="en-US" sz="1600" dirty="0" err="1"/>
              <a:t>emulsiilor</a:t>
            </a:r>
            <a:r>
              <a:rPr lang="en-US" sz="1600" dirty="0"/>
              <a:t>, </a:t>
            </a:r>
            <a:r>
              <a:rPr lang="en-US" sz="1600" dirty="0" err="1"/>
              <a:t>permițând</a:t>
            </a:r>
            <a:r>
              <a:rPr lang="en-US" sz="1600" dirty="0"/>
              <a:t> </a:t>
            </a:r>
            <a:r>
              <a:rPr lang="en-US" sz="1600" dirty="0" err="1"/>
              <a:t>cercetătorilor</a:t>
            </a:r>
            <a:r>
              <a:rPr lang="en-US" sz="1600" dirty="0"/>
              <a:t> </a:t>
            </a:r>
            <a:r>
              <a:rPr lang="en-US" sz="1600" dirty="0" err="1"/>
              <a:t>să</a:t>
            </a:r>
            <a:r>
              <a:rPr lang="en-US" sz="1600" dirty="0"/>
              <a:t> </a:t>
            </a:r>
            <a:r>
              <a:rPr lang="en-US" sz="1600" dirty="0" err="1"/>
              <a:t>studieze</a:t>
            </a:r>
            <a:r>
              <a:rPr lang="en-US" sz="1600" dirty="0"/>
              <a:t> </a:t>
            </a:r>
            <a:r>
              <a:rPr lang="en-US" sz="1600" dirty="0" err="1"/>
              <a:t>interacțiunile</a:t>
            </a:r>
            <a:r>
              <a:rPr lang="en-US" sz="1600" dirty="0"/>
              <a:t> </a:t>
            </a:r>
            <a:r>
              <a:rPr lang="en-US" sz="1600" dirty="0" err="1"/>
              <a:t>interfaciale</a:t>
            </a:r>
            <a:r>
              <a:rPr lang="en-US" sz="1600" dirty="0"/>
              <a:t> </a:t>
            </a:r>
            <a:r>
              <a:rPr lang="en-US" sz="1600" dirty="0" err="1"/>
              <a:t>în</a:t>
            </a:r>
            <a:r>
              <a:rPr lang="en-US" sz="1600" dirty="0"/>
              <a:t> </a:t>
            </a:r>
            <a:r>
              <a:rPr lang="en-US" sz="1600" dirty="0" err="1"/>
              <a:t>picături</a:t>
            </a:r>
            <a:r>
              <a:rPr lang="en-US" sz="1600" dirty="0"/>
              <a:t> </a:t>
            </a:r>
            <a:r>
              <a:rPr lang="en-US" sz="1600" dirty="0" err="1"/>
              <a:t>individuale</a:t>
            </a:r>
            <a:r>
              <a:rPr lang="en-US" sz="1600" dirty="0"/>
              <a:t>. </a:t>
            </a:r>
          </a:p>
          <a:p>
            <a:r>
              <a:rPr lang="en-US" sz="1600" b="1" dirty="0" err="1"/>
              <a:t>Mecanica</a:t>
            </a:r>
            <a:r>
              <a:rPr lang="en-US" sz="1600" b="1" dirty="0"/>
              <a:t> </a:t>
            </a:r>
            <a:r>
              <a:rPr lang="en-US" sz="1600" b="1" dirty="0" err="1"/>
              <a:t>celulară</a:t>
            </a:r>
            <a:r>
              <a:rPr lang="en-US" sz="1600" dirty="0"/>
              <a:t>: </a:t>
            </a:r>
            <a:r>
              <a:rPr lang="en-US" sz="1600" dirty="0" err="1"/>
              <a:t>analizează</a:t>
            </a:r>
            <a:r>
              <a:rPr lang="en-US" sz="1600" dirty="0"/>
              <a:t> </a:t>
            </a:r>
            <a:r>
              <a:rPr lang="en-US" sz="1600" dirty="0" err="1"/>
              <a:t>neinvaziv</a:t>
            </a:r>
            <a:r>
              <a:rPr lang="en-US" sz="1600" dirty="0"/>
              <a:t> </a:t>
            </a:r>
            <a:r>
              <a:rPr lang="en-US" sz="1600" dirty="0" err="1"/>
              <a:t>mecanica</a:t>
            </a:r>
            <a:r>
              <a:rPr lang="en-US" sz="1600" dirty="0"/>
              <a:t> </a:t>
            </a:r>
            <a:r>
              <a:rPr lang="en-US" sz="1600" dirty="0" err="1"/>
              <a:t>celulară</a:t>
            </a:r>
            <a:r>
              <a:rPr lang="en-US" sz="1600" dirty="0"/>
              <a:t> </a:t>
            </a:r>
            <a:r>
              <a:rPr lang="en-US" sz="1600" dirty="0" err="1"/>
              <a:t>și</a:t>
            </a:r>
            <a:r>
              <a:rPr lang="en-US" sz="1600" dirty="0"/>
              <a:t> </a:t>
            </a:r>
            <a:r>
              <a:rPr lang="en-US" sz="1600" dirty="0" err="1"/>
              <a:t>fluctuațiile</a:t>
            </a:r>
            <a:r>
              <a:rPr lang="en-US" sz="1600" dirty="0"/>
              <a:t> </a:t>
            </a:r>
            <a:r>
              <a:rPr lang="en-US" sz="1600" dirty="0" err="1"/>
              <a:t>membranei</a:t>
            </a:r>
            <a:r>
              <a:rPr lang="en-US" sz="1600" dirty="0"/>
              <a:t>. </a:t>
            </a:r>
          </a:p>
        </p:txBody>
      </p:sp>
    </p:spTree>
    <p:extLst>
      <p:ext uri="{BB962C8B-B14F-4D97-AF65-F5344CB8AC3E}">
        <p14:creationId xmlns:p14="http://schemas.microsoft.com/office/powerpoint/2010/main" val="5226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ED10FA7-1DE6-F49F-4520-47CC8F149E7F}"/>
              </a:ext>
            </a:extLst>
          </p:cNvPr>
          <p:cNvSpPr>
            <a:spLocks noGrp="1"/>
          </p:cNvSpPr>
          <p:nvPr>
            <p:ph type="title"/>
          </p:nvPr>
        </p:nvSpPr>
        <p:spPr/>
        <p:txBody>
          <a:bodyPr/>
          <a:lstStyle/>
          <a:p>
            <a:r>
              <a:rPr lang="ro-RO" dirty="0"/>
              <a:t>Detalii: principiile operării</a:t>
            </a:r>
            <a:r>
              <a:rPr lang="en-US" dirty="0"/>
              <a:t> - REC</a:t>
            </a:r>
          </a:p>
        </p:txBody>
      </p:sp>
      <p:sp>
        <p:nvSpPr>
          <p:cNvPr id="3" name="Substituent conținut 2">
            <a:extLst>
              <a:ext uri="{FF2B5EF4-FFF2-40B4-BE49-F238E27FC236}">
                <a16:creationId xmlns:a16="http://schemas.microsoft.com/office/drawing/2014/main" xmlns="" id="{A4C338ED-6EBC-926B-D898-8441B1E4EAC5}"/>
              </a:ext>
            </a:extLst>
          </p:cNvPr>
          <p:cNvSpPr>
            <a:spLocks noGrp="1"/>
          </p:cNvSpPr>
          <p:nvPr>
            <p:ph idx="1"/>
          </p:nvPr>
        </p:nvSpPr>
        <p:spPr/>
        <p:txBody>
          <a:bodyPr/>
          <a:lstStyle/>
          <a:p>
            <a:pPr marL="0" indent="0">
              <a:buNone/>
            </a:pPr>
            <a:r>
              <a:rPr lang="en-US" sz="1800" dirty="0" err="1"/>
              <a:t>Principiul</a:t>
            </a:r>
            <a:r>
              <a:rPr lang="en-US" sz="1800" dirty="0"/>
              <a:t> de </a:t>
            </a:r>
            <a:r>
              <a:rPr lang="en-US" sz="1800" dirty="0" err="1"/>
              <a:t>bază</a:t>
            </a:r>
            <a:r>
              <a:rPr lang="en-US" sz="1800" dirty="0"/>
              <a:t> din </a:t>
            </a:r>
            <a:r>
              <a:rPr lang="en-US" sz="1800" dirty="0" err="1"/>
              <a:t>spatele</a:t>
            </a:r>
            <a:r>
              <a:rPr lang="en-US" sz="1800" dirty="0"/>
              <a:t> </a:t>
            </a:r>
            <a:r>
              <a:rPr lang="en-US" sz="1800" dirty="0" err="1"/>
              <a:t>pensetei</a:t>
            </a:r>
            <a:r>
              <a:rPr lang="en-US" sz="1800" dirty="0"/>
              <a:t> </a:t>
            </a:r>
            <a:r>
              <a:rPr lang="en-US" sz="1800" dirty="0" err="1"/>
              <a:t>optice</a:t>
            </a:r>
            <a:r>
              <a:rPr lang="en-US" sz="1800" dirty="0"/>
              <a:t> </a:t>
            </a:r>
            <a:r>
              <a:rPr lang="en-US" sz="1800" dirty="0" err="1"/>
              <a:t>este</a:t>
            </a:r>
            <a:r>
              <a:rPr lang="en-US" sz="1800" dirty="0"/>
              <a:t> </a:t>
            </a:r>
            <a:r>
              <a:rPr lang="en-US" sz="1800" dirty="0" err="1"/>
              <a:t>transferul</a:t>
            </a:r>
            <a:r>
              <a:rPr lang="en-US" sz="1800" dirty="0"/>
              <a:t> de </a:t>
            </a:r>
            <a:r>
              <a:rPr lang="en-US" sz="1800" dirty="0" err="1"/>
              <a:t>impuls</a:t>
            </a:r>
            <a:r>
              <a:rPr lang="en-US" sz="1800" dirty="0"/>
              <a:t> </a:t>
            </a:r>
            <a:r>
              <a:rPr lang="en-US" sz="1800" dirty="0" err="1"/>
              <a:t>asociat</a:t>
            </a:r>
            <a:r>
              <a:rPr lang="en-US" sz="1800" dirty="0"/>
              <a:t> cu</a:t>
            </a:r>
            <a:r>
              <a:rPr lang="ro-RO" sz="1800" dirty="0"/>
              <a:t> deformarea (îndoirea)</a:t>
            </a:r>
            <a:r>
              <a:rPr lang="en-US" sz="1800" dirty="0"/>
              <a:t> </a:t>
            </a:r>
            <a:r>
              <a:rPr lang="en-US" sz="1800" dirty="0" err="1"/>
              <a:t>lumin</a:t>
            </a:r>
            <a:r>
              <a:rPr lang="ro-RO" sz="1800" dirty="0"/>
              <a:t>ii</a:t>
            </a:r>
            <a:r>
              <a:rPr lang="en-US" sz="1800" dirty="0"/>
              <a:t>. </a:t>
            </a:r>
            <a:endParaRPr lang="ro-RO" sz="1800" dirty="0"/>
          </a:p>
          <a:p>
            <a:pPr marL="0" indent="0">
              <a:buNone/>
            </a:pPr>
            <a:endParaRPr lang="en-US" sz="1800" dirty="0"/>
          </a:p>
          <a:p>
            <a:pPr marL="0" indent="0">
              <a:buNone/>
            </a:pPr>
            <a:r>
              <a:rPr lang="en-US" sz="1800" dirty="0"/>
              <a:t>Lumina </a:t>
            </a:r>
            <a:r>
              <a:rPr lang="en-US" sz="1800" dirty="0" err="1"/>
              <a:t>poartă</a:t>
            </a:r>
            <a:r>
              <a:rPr lang="en-US" sz="1800" dirty="0"/>
              <a:t> </a:t>
            </a:r>
            <a:r>
              <a:rPr lang="en-US" sz="1800" dirty="0" err="1"/>
              <a:t>impuls</a:t>
            </a:r>
            <a:r>
              <a:rPr lang="en-US" sz="1800" dirty="0"/>
              <a:t> </a:t>
            </a:r>
            <a:r>
              <a:rPr lang="en-US" sz="1800" dirty="0" err="1"/>
              <a:t>proporțional</a:t>
            </a:r>
            <a:r>
              <a:rPr lang="en-US" sz="1800" dirty="0"/>
              <a:t> cu </a:t>
            </a:r>
            <a:r>
              <a:rPr lang="en-US" sz="1800" dirty="0" err="1"/>
              <a:t>energia</a:t>
            </a:r>
            <a:r>
              <a:rPr lang="en-US" sz="1800" dirty="0"/>
              <a:t> </a:t>
            </a:r>
            <a:r>
              <a:rPr lang="en-US" sz="1800" dirty="0" err="1"/>
              <a:t>sa</a:t>
            </a:r>
            <a:r>
              <a:rPr lang="en-US" sz="1800" dirty="0"/>
              <a:t> </a:t>
            </a:r>
            <a:r>
              <a:rPr lang="en-US" sz="1800" dirty="0" err="1"/>
              <a:t>și</a:t>
            </a:r>
            <a:r>
              <a:rPr lang="en-US" sz="1800" dirty="0"/>
              <a:t> </a:t>
            </a:r>
            <a:r>
              <a:rPr lang="en-US" sz="1800" dirty="0" err="1"/>
              <a:t>în</a:t>
            </a:r>
            <a:r>
              <a:rPr lang="en-US" sz="1800" dirty="0"/>
              <a:t> </a:t>
            </a:r>
            <a:r>
              <a:rPr lang="en-US" sz="1800" dirty="0" err="1"/>
              <a:t>direcția</a:t>
            </a:r>
            <a:r>
              <a:rPr lang="en-US" sz="1800" dirty="0"/>
              <a:t> de </a:t>
            </a:r>
            <a:r>
              <a:rPr lang="en-US" sz="1800" dirty="0" err="1"/>
              <a:t>propagare</a:t>
            </a:r>
            <a:r>
              <a:rPr lang="en-US" sz="1800" dirty="0"/>
              <a:t>. </a:t>
            </a:r>
          </a:p>
          <a:p>
            <a:pPr marL="0" indent="0">
              <a:buNone/>
            </a:pPr>
            <a:endParaRPr lang="en-US" sz="1800" dirty="0"/>
          </a:p>
          <a:p>
            <a:pPr marL="0" indent="0">
              <a:buNone/>
            </a:pPr>
            <a:r>
              <a:rPr lang="en-US" sz="1800" dirty="0"/>
              <a:t>Orice </a:t>
            </a:r>
            <a:r>
              <a:rPr lang="en-US" sz="1800" dirty="0" err="1"/>
              <a:t>schimbare</a:t>
            </a:r>
            <a:r>
              <a:rPr lang="en-US" sz="1800" dirty="0"/>
              <a:t> a </a:t>
            </a:r>
            <a:r>
              <a:rPr lang="en-US" sz="1800" dirty="0" err="1"/>
              <a:t>direcției</a:t>
            </a:r>
            <a:r>
              <a:rPr lang="en-US" sz="1800" dirty="0"/>
              <a:t> </a:t>
            </a:r>
            <a:r>
              <a:rPr lang="en-US" sz="1800" dirty="0" err="1"/>
              <a:t>luminii</a:t>
            </a:r>
            <a:r>
              <a:rPr lang="en-US" sz="1800" dirty="0"/>
              <a:t>, </a:t>
            </a:r>
            <a:r>
              <a:rPr lang="en-US" sz="1800" dirty="0" err="1"/>
              <a:t>prin</a:t>
            </a:r>
            <a:r>
              <a:rPr lang="en-US" sz="1800" dirty="0"/>
              <a:t> </a:t>
            </a:r>
            <a:r>
              <a:rPr lang="en-US" sz="1800" dirty="0" err="1"/>
              <a:t>reflexie</a:t>
            </a:r>
            <a:r>
              <a:rPr lang="en-US" sz="1800" dirty="0"/>
              <a:t> </a:t>
            </a:r>
            <a:r>
              <a:rPr lang="en-US" sz="1800" dirty="0" err="1"/>
              <a:t>sau</a:t>
            </a:r>
            <a:r>
              <a:rPr lang="en-US" sz="1800" dirty="0"/>
              <a:t> </a:t>
            </a:r>
            <a:r>
              <a:rPr lang="en-US" sz="1800" dirty="0" err="1"/>
              <a:t>refracție</a:t>
            </a:r>
            <a:r>
              <a:rPr lang="en-US" sz="1800" dirty="0"/>
              <a:t>, </a:t>
            </a:r>
            <a:r>
              <a:rPr lang="en-US" sz="1800" dirty="0" err="1"/>
              <a:t>va</a:t>
            </a:r>
            <a:r>
              <a:rPr lang="en-US" sz="1800" dirty="0"/>
              <a:t> </a:t>
            </a:r>
            <a:r>
              <a:rPr lang="en-US" sz="1800" dirty="0" err="1"/>
              <a:t>avea</a:t>
            </a:r>
            <a:r>
              <a:rPr lang="en-US" sz="1800" dirty="0"/>
              <a:t> ca </a:t>
            </a:r>
            <a:r>
              <a:rPr lang="en-US" sz="1800" dirty="0" err="1"/>
              <a:t>rezultat</a:t>
            </a:r>
            <a:r>
              <a:rPr lang="en-US" sz="1800" dirty="0"/>
              <a:t> o </a:t>
            </a:r>
            <a:r>
              <a:rPr lang="en-US" sz="1800" dirty="0" err="1"/>
              <a:t>schimbare</a:t>
            </a:r>
            <a:r>
              <a:rPr lang="en-US" sz="1800" dirty="0"/>
              <a:t> a </a:t>
            </a:r>
            <a:r>
              <a:rPr lang="en-US" sz="1800" dirty="0" err="1"/>
              <a:t>impulsului</a:t>
            </a:r>
            <a:r>
              <a:rPr lang="en-US" sz="1800" dirty="0"/>
              <a:t> </a:t>
            </a:r>
            <a:r>
              <a:rPr lang="en-US" sz="1800" dirty="0" err="1"/>
              <a:t>luminii</a:t>
            </a:r>
            <a:r>
              <a:rPr lang="en-US" sz="1800" dirty="0"/>
              <a:t>. </a:t>
            </a:r>
            <a:endParaRPr lang="ro-RO" sz="1800" dirty="0"/>
          </a:p>
          <a:p>
            <a:pPr marL="0" indent="0">
              <a:buNone/>
            </a:pPr>
            <a:endParaRPr lang="en-US" sz="1800" dirty="0"/>
          </a:p>
          <a:p>
            <a:pPr marL="0" indent="0">
              <a:buNone/>
            </a:pPr>
            <a:r>
              <a:rPr lang="en-US" sz="1800" dirty="0" err="1"/>
              <a:t>Dacă</a:t>
            </a:r>
            <a:r>
              <a:rPr lang="en-US" sz="1800" dirty="0"/>
              <a:t> un </a:t>
            </a:r>
            <a:r>
              <a:rPr lang="en-US" sz="1800" dirty="0" err="1"/>
              <a:t>obiect</a:t>
            </a:r>
            <a:r>
              <a:rPr lang="en-US" sz="1800" dirty="0"/>
              <a:t> </a:t>
            </a:r>
            <a:r>
              <a:rPr lang="en-US" sz="1800" dirty="0" err="1"/>
              <a:t>îndoaie</a:t>
            </a:r>
            <a:r>
              <a:rPr lang="en-US" sz="1800" dirty="0"/>
              <a:t> lumina, </a:t>
            </a:r>
            <a:r>
              <a:rPr lang="en-US" sz="1800" dirty="0" err="1"/>
              <a:t>schimbându-și</a:t>
            </a:r>
            <a:r>
              <a:rPr lang="en-US" sz="1800" dirty="0"/>
              <a:t> </a:t>
            </a:r>
            <a:r>
              <a:rPr lang="en-US" sz="1800" dirty="0" err="1"/>
              <a:t>impulsul</a:t>
            </a:r>
            <a:r>
              <a:rPr lang="en-US" sz="1800" dirty="0"/>
              <a:t>, </a:t>
            </a:r>
            <a:r>
              <a:rPr lang="en-US" sz="1800" dirty="0" err="1"/>
              <a:t>conservarea</a:t>
            </a:r>
            <a:r>
              <a:rPr lang="en-US" sz="1800" dirty="0"/>
              <a:t> </a:t>
            </a:r>
            <a:r>
              <a:rPr lang="en-US" sz="1800" dirty="0" err="1"/>
              <a:t>impulsului</a:t>
            </a:r>
            <a:r>
              <a:rPr lang="en-US" sz="1800" dirty="0"/>
              <a:t> </a:t>
            </a:r>
            <a:r>
              <a:rPr lang="en-US" sz="1800" dirty="0" err="1"/>
              <a:t>necesită</a:t>
            </a:r>
            <a:r>
              <a:rPr lang="en-US" sz="1800" dirty="0"/>
              <a:t> ca </a:t>
            </a:r>
            <a:r>
              <a:rPr lang="en-US" sz="1800" dirty="0" err="1"/>
              <a:t>obiectul</a:t>
            </a:r>
            <a:r>
              <a:rPr lang="en-US" sz="1800" dirty="0"/>
              <a:t> </a:t>
            </a:r>
            <a:r>
              <a:rPr lang="en-US" sz="1800" dirty="0" err="1"/>
              <a:t>să</a:t>
            </a:r>
            <a:r>
              <a:rPr lang="en-US" sz="1800" dirty="0"/>
              <a:t> </a:t>
            </a:r>
            <a:r>
              <a:rPr lang="en-US" sz="1800" dirty="0" err="1"/>
              <a:t>sufere</a:t>
            </a:r>
            <a:r>
              <a:rPr lang="en-US" sz="1800" dirty="0"/>
              <a:t> o </a:t>
            </a:r>
            <a:r>
              <a:rPr lang="en-US" sz="1800" dirty="0" err="1"/>
              <a:t>schimbare</a:t>
            </a:r>
            <a:r>
              <a:rPr lang="en-US" sz="1800" dirty="0"/>
              <a:t> </a:t>
            </a:r>
            <a:r>
              <a:rPr lang="en-US" sz="1800" dirty="0" err="1"/>
              <a:t>egală</a:t>
            </a:r>
            <a:r>
              <a:rPr lang="en-US" sz="1800" dirty="0"/>
              <a:t> </a:t>
            </a:r>
            <a:r>
              <a:rPr lang="en-US" sz="1800" dirty="0" err="1"/>
              <a:t>și</a:t>
            </a:r>
            <a:r>
              <a:rPr lang="en-US" sz="1800" dirty="0"/>
              <a:t> </a:t>
            </a:r>
            <a:r>
              <a:rPr lang="en-US" sz="1800" dirty="0" err="1"/>
              <a:t>opusă</a:t>
            </a:r>
            <a:r>
              <a:rPr lang="en-US" sz="1800" dirty="0"/>
              <a:t> a </a:t>
            </a:r>
            <a:r>
              <a:rPr lang="en-US" sz="1800" dirty="0" err="1"/>
              <a:t>impulsului</a:t>
            </a:r>
            <a:r>
              <a:rPr lang="en-US" sz="1800" dirty="0"/>
              <a:t>. </a:t>
            </a:r>
            <a:endParaRPr lang="ro-RO" sz="1800" dirty="0"/>
          </a:p>
          <a:p>
            <a:pPr marL="0" indent="0">
              <a:buNone/>
            </a:pPr>
            <a:endParaRPr lang="en-US" sz="1800" dirty="0"/>
          </a:p>
          <a:p>
            <a:pPr marL="0" indent="0">
              <a:buNone/>
            </a:pPr>
            <a:r>
              <a:rPr lang="en-US" sz="1800" dirty="0" err="1"/>
              <a:t>Aceasta</a:t>
            </a:r>
            <a:r>
              <a:rPr lang="en-US" sz="1800" dirty="0"/>
              <a:t> </a:t>
            </a:r>
            <a:r>
              <a:rPr lang="en-US" sz="1800" dirty="0" err="1"/>
              <a:t>dă</a:t>
            </a:r>
            <a:r>
              <a:rPr lang="en-US" sz="1800" dirty="0"/>
              <a:t> </a:t>
            </a:r>
            <a:r>
              <a:rPr lang="en-US" sz="1800" dirty="0" err="1"/>
              <a:t>naștere</a:t>
            </a:r>
            <a:r>
              <a:rPr lang="en-US" sz="1800" dirty="0"/>
              <a:t> </a:t>
            </a:r>
            <a:r>
              <a:rPr lang="en-US" sz="1800" dirty="0" err="1"/>
              <a:t>unei</a:t>
            </a:r>
            <a:r>
              <a:rPr lang="en-US" sz="1800" dirty="0"/>
              <a:t> </a:t>
            </a:r>
            <a:r>
              <a:rPr lang="en-US" sz="1800" dirty="0" err="1"/>
              <a:t>forțe</a:t>
            </a:r>
            <a:r>
              <a:rPr lang="en-US" sz="1800" dirty="0"/>
              <a:t> care </a:t>
            </a:r>
            <a:r>
              <a:rPr lang="en-US" sz="1800" dirty="0" err="1"/>
              <a:t>acționează</a:t>
            </a:r>
            <a:r>
              <a:rPr lang="en-US" sz="1800" dirty="0"/>
              <a:t> </a:t>
            </a:r>
            <a:r>
              <a:rPr lang="en-US" sz="1800" dirty="0" err="1"/>
              <a:t>asupra</a:t>
            </a:r>
            <a:r>
              <a:rPr lang="en-US" sz="1800" dirty="0"/>
              <a:t> </a:t>
            </a:r>
            <a:r>
              <a:rPr lang="en-US" sz="1800" dirty="0" err="1"/>
              <a:t>obiectului</a:t>
            </a:r>
            <a:r>
              <a:rPr lang="en-US" sz="1800" dirty="0"/>
              <a:t>.</a:t>
            </a:r>
          </a:p>
        </p:txBody>
      </p:sp>
    </p:spTree>
    <p:extLst>
      <p:ext uri="{BB962C8B-B14F-4D97-AF65-F5344CB8AC3E}">
        <p14:creationId xmlns:p14="http://schemas.microsoft.com/office/powerpoint/2010/main" val="301967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640D15EA-2F56-6B77-22BE-156396BFE1B9}"/>
              </a:ext>
            </a:extLst>
          </p:cNvPr>
          <p:cNvSpPr>
            <a:spLocks noGrp="1"/>
          </p:cNvSpPr>
          <p:nvPr>
            <p:ph idx="1"/>
          </p:nvPr>
        </p:nvSpPr>
        <p:spPr>
          <a:xfrm>
            <a:off x="228600" y="3353863"/>
            <a:ext cx="8763000" cy="3810000"/>
          </a:xfrm>
        </p:spPr>
        <p:txBody>
          <a:bodyPr/>
          <a:lstStyle/>
          <a:p>
            <a:pPr marL="0" indent="0" algn="just">
              <a:buNone/>
            </a:pPr>
            <a:r>
              <a:rPr lang="en-US" sz="1800" dirty="0" err="1"/>
              <a:t>Într</a:t>
            </a:r>
            <a:r>
              <a:rPr lang="en-US" sz="1800" dirty="0"/>
              <a:t>-o </a:t>
            </a:r>
            <a:r>
              <a:rPr lang="en-US" sz="1800" dirty="0" err="1"/>
              <a:t>configurație</a:t>
            </a:r>
            <a:r>
              <a:rPr lang="en-US" sz="1800" dirty="0"/>
              <a:t> </a:t>
            </a:r>
            <a:r>
              <a:rPr lang="en-US" sz="1800" dirty="0" err="1"/>
              <a:t>tipică</a:t>
            </a:r>
            <a:r>
              <a:rPr lang="en-US" sz="1800" dirty="0"/>
              <a:t> cu </a:t>
            </a:r>
            <a:r>
              <a:rPr lang="en-US" sz="1800" dirty="0" err="1"/>
              <a:t>pensete</a:t>
            </a:r>
            <a:r>
              <a:rPr lang="en-US" sz="1800" dirty="0"/>
              <a:t> </a:t>
            </a:r>
            <a:r>
              <a:rPr lang="en-US" sz="1800" dirty="0" err="1"/>
              <a:t>optice</a:t>
            </a:r>
            <a:r>
              <a:rPr lang="en-US" sz="1800" dirty="0"/>
              <a:t>, lumina care vine de la un laser are un </a:t>
            </a:r>
            <a:r>
              <a:rPr lang="en-US" sz="1800" dirty="0" err="1"/>
              <a:t>profil</a:t>
            </a:r>
            <a:r>
              <a:rPr lang="en-US" sz="1800" dirty="0"/>
              <a:t> de </a:t>
            </a:r>
            <a:r>
              <a:rPr lang="en-US" sz="1800" dirty="0" err="1"/>
              <a:t>intensitate</a:t>
            </a:r>
            <a:r>
              <a:rPr lang="en-US" sz="1800" dirty="0"/>
              <a:t> </a:t>
            </a:r>
            <a:r>
              <a:rPr lang="en-US" sz="1800" dirty="0" err="1" smtClean="0"/>
              <a:t>gaussian</a:t>
            </a:r>
            <a:r>
              <a:rPr lang="en-US" sz="1800" dirty="0" smtClean="0"/>
              <a:t>: </a:t>
            </a:r>
            <a:r>
              <a:rPr lang="en-US" sz="1800" dirty="0" err="1" smtClean="0"/>
              <a:t>lumina</a:t>
            </a:r>
            <a:r>
              <a:rPr lang="en-US" sz="1800" dirty="0" smtClean="0"/>
              <a:t> </a:t>
            </a:r>
            <a:r>
              <a:rPr lang="en-US" sz="1800" dirty="0"/>
              <a:t>din </a:t>
            </a:r>
            <a:r>
              <a:rPr lang="en-US" sz="1800" dirty="0" err="1"/>
              <a:t>centrul</a:t>
            </a:r>
            <a:r>
              <a:rPr lang="en-US" sz="1800" dirty="0"/>
              <a:t> </a:t>
            </a:r>
            <a:r>
              <a:rPr lang="en-US" sz="1800" dirty="0" err="1"/>
              <a:t>fasciculului</a:t>
            </a:r>
            <a:r>
              <a:rPr lang="en-US" sz="1800" dirty="0"/>
              <a:t> </a:t>
            </a:r>
            <a:r>
              <a:rPr lang="en-US" sz="1800" dirty="0" err="1"/>
              <a:t>este</a:t>
            </a:r>
            <a:r>
              <a:rPr lang="en-US" sz="1800" dirty="0"/>
              <a:t> </a:t>
            </a:r>
            <a:r>
              <a:rPr lang="en-US" sz="1800" dirty="0" err="1"/>
              <a:t>mai</a:t>
            </a:r>
            <a:r>
              <a:rPr lang="en-US" sz="1800" dirty="0"/>
              <a:t> </a:t>
            </a:r>
            <a:r>
              <a:rPr lang="en-US" sz="1800" dirty="0" err="1"/>
              <a:t>strălucitoare</a:t>
            </a:r>
            <a:r>
              <a:rPr lang="en-US" sz="1800" dirty="0"/>
              <a:t> </a:t>
            </a:r>
            <a:r>
              <a:rPr lang="en-US" sz="1800" dirty="0" err="1"/>
              <a:t>decât</a:t>
            </a:r>
            <a:r>
              <a:rPr lang="en-US" sz="1800" dirty="0"/>
              <a:t> lumina de la </a:t>
            </a:r>
            <a:r>
              <a:rPr lang="en-US" sz="1800" dirty="0" err="1"/>
              <a:t>margini</a:t>
            </a:r>
            <a:r>
              <a:rPr lang="en-US" sz="1800" dirty="0"/>
              <a:t>. </a:t>
            </a:r>
            <a:endParaRPr lang="en-US" sz="1800" dirty="0" smtClean="0"/>
          </a:p>
          <a:p>
            <a:pPr marL="0" indent="0" algn="just">
              <a:buNone/>
            </a:pPr>
            <a:r>
              <a:rPr lang="en-US" sz="1800" dirty="0" smtClean="0"/>
              <a:t>La </a:t>
            </a:r>
            <a:r>
              <a:rPr lang="en-US" sz="1800" dirty="0" err="1" smtClean="0"/>
              <a:t>interacționarea</a:t>
            </a:r>
            <a:r>
              <a:rPr lang="en-US" sz="1800" dirty="0" smtClean="0"/>
              <a:t> </a:t>
            </a:r>
            <a:r>
              <a:rPr lang="en-US" sz="1800" dirty="0"/>
              <a:t>cu o </a:t>
            </a:r>
            <a:r>
              <a:rPr lang="en-US" sz="1800" dirty="0" err="1"/>
              <a:t>sferă</a:t>
            </a:r>
            <a:r>
              <a:rPr lang="en-US" sz="1800" dirty="0"/>
              <a:t>, </a:t>
            </a:r>
            <a:r>
              <a:rPr lang="en-US" sz="1800" dirty="0" err="1"/>
              <a:t>razele</a:t>
            </a:r>
            <a:r>
              <a:rPr lang="en-US" sz="1800" dirty="0"/>
              <a:t> de </a:t>
            </a:r>
            <a:r>
              <a:rPr lang="en-US" sz="1800" dirty="0" err="1"/>
              <a:t>lumină</a:t>
            </a:r>
            <a:r>
              <a:rPr lang="en-US" sz="1800" dirty="0"/>
              <a:t> sunt </a:t>
            </a:r>
            <a:r>
              <a:rPr lang="en-US" sz="1800" dirty="0" err="1"/>
              <a:t>îndoite</a:t>
            </a:r>
            <a:r>
              <a:rPr lang="en-US" sz="1800" dirty="0"/>
              <a:t> </a:t>
            </a:r>
            <a:r>
              <a:rPr lang="en-US" sz="1800" dirty="0" err="1"/>
              <a:t>în</a:t>
            </a:r>
            <a:r>
              <a:rPr lang="en-US" sz="1800" dirty="0"/>
              <a:t> </a:t>
            </a:r>
            <a:r>
              <a:rPr lang="en-US" sz="1800" dirty="0" err="1"/>
              <a:t>conformitate</a:t>
            </a:r>
            <a:r>
              <a:rPr lang="en-US" sz="1800" dirty="0"/>
              <a:t> cu </a:t>
            </a:r>
            <a:r>
              <a:rPr lang="en-US" sz="1800" dirty="0" err="1"/>
              <a:t>legile</a:t>
            </a:r>
            <a:r>
              <a:rPr lang="en-US" sz="1800" dirty="0"/>
              <a:t> </a:t>
            </a:r>
            <a:r>
              <a:rPr lang="en-US" sz="1800" dirty="0" err="1"/>
              <a:t>reflexiei</a:t>
            </a:r>
            <a:r>
              <a:rPr lang="en-US" sz="1800" dirty="0"/>
              <a:t> </a:t>
            </a:r>
            <a:r>
              <a:rPr lang="en-US" sz="1800" dirty="0" err="1"/>
              <a:t>și</a:t>
            </a:r>
            <a:r>
              <a:rPr lang="en-US" sz="1800" dirty="0"/>
              <a:t> </a:t>
            </a:r>
            <a:r>
              <a:rPr lang="en-US" sz="1800" dirty="0" err="1" smtClean="0"/>
              <a:t>refracției</a:t>
            </a:r>
            <a:r>
              <a:rPr lang="en-US" sz="1800" dirty="0" smtClean="0"/>
              <a:t> </a:t>
            </a:r>
            <a:r>
              <a:rPr lang="en-US" sz="1800" dirty="0"/>
              <a:t>Suma </a:t>
            </a:r>
            <a:r>
              <a:rPr lang="en-US" sz="1800" dirty="0" err="1"/>
              <a:t>forțelor</a:t>
            </a:r>
            <a:r>
              <a:rPr lang="en-US" sz="1800" dirty="0"/>
              <a:t> din </a:t>
            </a:r>
            <a:r>
              <a:rPr lang="en-US" sz="1800" dirty="0" err="1"/>
              <a:t>toate</a:t>
            </a:r>
            <a:r>
              <a:rPr lang="en-US" sz="1800" dirty="0"/>
              <a:t> </a:t>
            </a:r>
            <a:r>
              <a:rPr lang="en-US" sz="1800" dirty="0" err="1"/>
              <a:t>aceste</a:t>
            </a:r>
            <a:r>
              <a:rPr lang="en-US" sz="1800" dirty="0"/>
              <a:t> raze </a:t>
            </a:r>
            <a:r>
              <a:rPr lang="en-US" sz="1800" dirty="0" err="1"/>
              <a:t>poate</a:t>
            </a:r>
            <a:r>
              <a:rPr lang="en-US" sz="1800" dirty="0"/>
              <a:t> fi </a:t>
            </a:r>
            <a:r>
              <a:rPr lang="en-US" sz="1800" dirty="0" err="1"/>
              <a:t>împărțită</a:t>
            </a:r>
            <a:r>
              <a:rPr lang="en-US" sz="1800" dirty="0"/>
              <a:t> </a:t>
            </a:r>
            <a:r>
              <a:rPr lang="en-US" sz="1800" dirty="0" err="1"/>
              <a:t>în</a:t>
            </a:r>
            <a:r>
              <a:rPr lang="en-US" sz="1800" dirty="0"/>
              <a:t> </a:t>
            </a:r>
            <a:r>
              <a:rPr lang="en-US" sz="1800" dirty="0" err="1"/>
              <a:t>două</a:t>
            </a:r>
            <a:r>
              <a:rPr lang="en-US" sz="1800" dirty="0"/>
              <a:t> </a:t>
            </a:r>
            <a:r>
              <a:rPr lang="en-US" sz="1800" dirty="0" err="1"/>
              <a:t>componente</a:t>
            </a:r>
            <a:r>
              <a:rPr lang="en-US" sz="1800" dirty="0"/>
              <a:t>: </a:t>
            </a:r>
            <a:r>
              <a:rPr lang="en-US" sz="1800" i="1" dirty="0" err="1">
                <a:solidFill>
                  <a:srgbClr val="FF0000"/>
                </a:solidFill>
              </a:rPr>
              <a:t>forța</a:t>
            </a:r>
            <a:r>
              <a:rPr lang="en-US" sz="1800" i="1" dirty="0">
                <a:solidFill>
                  <a:srgbClr val="FF0000"/>
                </a:solidFill>
              </a:rPr>
              <a:t> de </a:t>
            </a:r>
            <a:r>
              <a:rPr lang="en-US" sz="1800" i="1" dirty="0" err="1">
                <a:solidFill>
                  <a:srgbClr val="FF0000"/>
                </a:solidFill>
              </a:rPr>
              <a:t>împrăștiere</a:t>
            </a:r>
            <a:r>
              <a:rPr lang="en-US" sz="1800" dirty="0"/>
              <a:t>, </a:t>
            </a:r>
            <a:r>
              <a:rPr lang="en-US" sz="1800" dirty="0" err="1"/>
              <a:t>îndreptată</a:t>
            </a:r>
            <a:r>
              <a:rPr lang="en-US" sz="1800" dirty="0"/>
              <a:t> </a:t>
            </a:r>
            <a:r>
              <a:rPr lang="en-US" sz="1800" dirty="0" err="1"/>
              <a:t>în</a:t>
            </a:r>
            <a:r>
              <a:rPr lang="en-US" sz="1800" dirty="0"/>
              <a:t> </a:t>
            </a:r>
            <a:r>
              <a:rPr lang="en-US" sz="1800" dirty="0" err="1"/>
              <a:t>direcția</a:t>
            </a:r>
            <a:r>
              <a:rPr lang="en-US" sz="1800" dirty="0"/>
              <a:t> </a:t>
            </a:r>
            <a:r>
              <a:rPr lang="en-US" sz="1800" dirty="0" err="1"/>
              <a:t>luminii</a:t>
            </a:r>
            <a:r>
              <a:rPr lang="en-US" sz="1800" dirty="0"/>
              <a:t> </a:t>
            </a:r>
            <a:r>
              <a:rPr lang="en-US" sz="1800" dirty="0" err="1"/>
              <a:t>incidente</a:t>
            </a:r>
            <a:r>
              <a:rPr lang="en-US" sz="1800" dirty="0"/>
              <a:t>) </a:t>
            </a:r>
            <a:r>
              <a:rPr lang="en-US" sz="1800" dirty="0" err="1"/>
              <a:t>și</a:t>
            </a:r>
            <a:r>
              <a:rPr lang="en-US" sz="1800" dirty="0"/>
              <a:t> </a:t>
            </a:r>
            <a:r>
              <a:rPr lang="en-US" sz="1800" i="1" dirty="0" err="1">
                <a:solidFill>
                  <a:srgbClr val="FF0000"/>
                </a:solidFill>
              </a:rPr>
              <a:t>forța</a:t>
            </a:r>
            <a:r>
              <a:rPr lang="en-US" sz="1800" i="1" dirty="0">
                <a:solidFill>
                  <a:srgbClr val="FF0000"/>
                </a:solidFill>
              </a:rPr>
              <a:t> de gradient,</a:t>
            </a:r>
            <a:r>
              <a:rPr lang="en-US" sz="1800" dirty="0"/>
              <a:t> </a:t>
            </a:r>
            <a:r>
              <a:rPr lang="en-US" sz="1800" dirty="0" err="1" smtClean="0"/>
              <a:t>rezultat</a:t>
            </a:r>
            <a:r>
              <a:rPr lang="en-US" sz="1800" dirty="0" err="1" smtClean="0"/>
              <a:t>a</a:t>
            </a:r>
            <a:r>
              <a:rPr lang="en-US" sz="1800" dirty="0" smtClean="0"/>
              <a:t> </a:t>
            </a:r>
            <a:r>
              <a:rPr lang="en-US" sz="1800" dirty="0"/>
              <a:t>din </a:t>
            </a:r>
            <a:r>
              <a:rPr lang="en-US" sz="1800" dirty="0" err="1"/>
              <a:t>gradientul</a:t>
            </a:r>
            <a:r>
              <a:rPr lang="en-US" sz="1800" dirty="0"/>
              <a:t> </a:t>
            </a:r>
            <a:r>
              <a:rPr lang="en-US" sz="1800" dirty="0" err="1"/>
              <a:t>profilului</a:t>
            </a:r>
            <a:r>
              <a:rPr lang="en-US" sz="1800" dirty="0"/>
              <a:t> de </a:t>
            </a:r>
            <a:r>
              <a:rPr lang="en-US" sz="1800" dirty="0" err="1"/>
              <a:t>intensitate</a:t>
            </a:r>
            <a:r>
              <a:rPr lang="en-US" sz="1800" dirty="0"/>
              <a:t> gaussian </a:t>
            </a:r>
            <a:r>
              <a:rPr lang="en-US" sz="1800" dirty="0" err="1"/>
              <a:t>și</a:t>
            </a:r>
            <a:r>
              <a:rPr lang="en-US" sz="1800" dirty="0"/>
              <a:t> </a:t>
            </a:r>
            <a:r>
              <a:rPr lang="en-US" sz="1800" dirty="0" err="1"/>
              <a:t>îndreptată</a:t>
            </a:r>
            <a:r>
              <a:rPr lang="en-US" sz="1800" dirty="0"/>
              <a:t> </a:t>
            </a:r>
            <a:r>
              <a:rPr lang="en-US" sz="1800" dirty="0" err="1"/>
              <a:t>în</a:t>
            </a:r>
            <a:r>
              <a:rPr lang="en-US" sz="1800" dirty="0"/>
              <a:t> </a:t>
            </a:r>
            <a:r>
              <a:rPr lang="en-US" sz="1800" dirty="0" err="1"/>
              <a:t>planul</a:t>
            </a:r>
            <a:r>
              <a:rPr lang="en-US" sz="1800" dirty="0"/>
              <a:t> </a:t>
            </a:r>
            <a:r>
              <a:rPr lang="en-US" sz="1800" b="1" i="1" dirty="0" err="1"/>
              <a:t>xy</a:t>
            </a:r>
            <a:r>
              <a:rPr lang="en-US" sz="1800" dirty="0"/>
              <a:t> </a:t>
            </a:r>
            <a:r>
              <a:rPr lang="en-US" sz="1800" dirty="0" err="1"/>
              <a:t>spre</a:t>
            </a:r>
            <a:r>
              <a:rPr lang="en-US" sz="1800" dirty="0"/>
              <a:t> </a:t>
            </a:r>
            <a:r>
              <a:rPr lang="en-US" sz="1800" dirty="0" err="1"/>
              <a:t>centrul</a:t>
            </a:r>
            <a:r>
              <a:rPr lang="en-US" sz="1800" dirty="0"/>
              <a:t> </a:t>
            </a:r>
            <a:r>
              <a:rPr lang="en-US" sz="1800" dirty="0" err="1"/>
              <a:t>fasciculului</a:t>
            </a:r>
            <a:r>
              <a:rPr lang="en-US" sz="1800" dirty="0"/>
              <a:t>. </a:t>
            </a:r>
            <a:r>
              <a:rPr lang="en-US" sz="1800" dirty="0" err="1"/>
              <a:t>Forța</a:t>
            </a:r>
            <a:r>
              <a:rPr lang="en-US" sz="1800" dirty="0"/>
              <a:t> </a:t>
            </a:r>
            <a:r>
              <a:rPr lang="en-US" sz="1800" dirty="0" err="1"/>
              <a:t>gradientului</a:t>
            </a:r>
            <a:r>
              <a:rPr lang="en-US" sz="1800" dirty="0"/>
              <a:t> </a:t>
            </a:r>
            <a:r>
              <a:rPr lang="en-US" sz="1800" dirty="0" err="1"/>
              <a:t>este</a:t>
            </a:r>
            <a:r>
              <a:rPr lang="en-US" sz="1800" dirty="0"/>
              <a:t> o </a:t>
            </a:r>
            <a:r>
              <a:rPr lang="en-US" sz="1800" dirty="0" err="1"/>
              <a:t>forță</a:t>
            </a:r>
            <a:r>
              <a:rPr lang="en-US" sz="1800" dirty="0"/>
              <a:t> de </a:t>
            </a:r>
            <a:r>
              <a:rPr lang="en-US" sz="1800" dirty="0" err="1"/>
              <a:t>restabilire</a:t>
            </a:r>
            <a:r>
              <a:rPr lang="en-US" sz="1800" dirty="0"/>
              <a:t> care </a:t>
            </a:r>
            <a:r>
              <a:rPr lang="en-US" sz="1800" dirty="0" err="1"/>
              <a:t>trage</a:t>
            </a:r>
            <a:r>
              <a:rPr lang="en-US" sz="1800" dirty="0"/>
              <a:t> </a:t>
            </a:r>
            <a:r>
              <a:rPr lang="ro-RO" sz="1800" dirty="0"/>
              <a:t>sfera</a:t>
            </a:r>
            <a:r>
              <a:rPr lang="en-US" sz="1800" dirty="0"/>
              <a:t> </a:t>
            </a:r>
            <a:r>
              <a:rPr lang="en-US" sz="1800" dirty="0" err="1"/>
              <a:t>în</a:t>
            </a:r>
            <a:r>
              <a:rPr lang="en-US" sz="1800" dirty="0"/>
              <a:t> </a:t>
            </a:r>
            <a:r>
              <a:rPr lang="en-US" sz="1800" dirty="0" err="1"/>
              <a:t>centru</a:t>
            </a:r>
            <a:r>
              <a:rPr lang="en-US" sz="1800" dirty="0"/>
              <a:t>. </a:t>
            </a:r>
            <a:r>
              <a:rPr lang="en-US" sz="1800" dirty="0" err="1"/>
              <a:t>Dacă</a:t>
            </a:r>
            <a:r>
              <a:rPr lang="en-US" sz="1800" dirty="0"/>
              <a:t> </a:t>
            </a:r>
            <a:r>
              <a:rPr lang="en-US" sz="1800" dirty="0" err="1"/>
              <a:t>contribuția</a:t>
            </a:r>
            <a:r>
              <a:rPr lang="en-US" sz="1800" dirty="0"/>
              <a:t> la </a:t>
            </a:r>
            <a:r>
              <a:rPr lang="en-US" sz="1800" dirty="0" err="1"/>
              <a:t>forța</a:t>
            </a:r>
            <a:r>
              <a:rPr lang="en-US" sz="1800" dirty="0"/>
              <a:t> de </a:t>
            </a:r>
            <a:r>
              <a:rPr lang="en-US" sz="1800" dirty="0" err="1"/>
              <a:t>împrăștiere</a:t>
            </a:r>
            <a:r>
              <a:rPr lang="en-US" sz="1800" dirty="0"/>
              <a:t> a </a:t>
            </a:r>
            <a:r>
              <a:rPr lang="en-US" sz="1800" dirty="0" err="1"/>
              <a:t>razelor</a:t>
            </a:r>
            <a:r>
              <a:rPr lang="en-US" sz="1800" dirty="0"/>
              <a:t> </a:t>
            </a:r>
            <a:r>
              <a:rPr lang="en-US" sz="1800" dirty="0" err="1"/>
              <a:t>refractate</a:t>
            </a:r>
            <a:r>
              <a:rPr lang="en-US" sz="1800" dirty="0"/>
              <a:t> </a:t>
            </a:r>
            <a:r>
              <a:rPr lang="en-US" sz="1800" dirty="0" err="1"/>
              <a:t>este</a:t>
            </a:r>
            <a:r>
              <a:rPr lang="en-US" sz="1800" dirty="0"/>
              <a:t> </a:t>
            </a:r>
            <a:r>
              <a:rPr lang="en-US" sz="1800" dirty="0" err="1"/>
              <a:t>mai</a:t>
            </a:r>
            <a:r>
              <a:rPr lang="en-US" sz="1800" dirty="0"/>
              <a:t> mare </a:t>
            </a:r>
            <a:r>
              <a:rPr lang="en-US" sz="1800" dirty="0" err="1"/>
              <a:t>decât</a:t>
            </a:r>
            <a:r>
              <a:rPr lang="en-US" sz="1800" dirty="0"/>
              <a:t> </a:t>
            </a:r>
            <a:r>
              <a:rPr lang="en-US" sz="1800" dirty="0" err="1"/>
              <a:t>cea</a:t>
            </a:r>
            <a:r>
              <a:rPr lang="en-US" sz="1800" dirty="0"/>
              <a:t> a </a:t>
            </a:r>
            <a:r>
              <a:rPr lang="en-US" sz="1800" dirty="0" err="1"/>
              <a:t>razelor</a:t>
            </a:r>
            <a:r>
              <a:rPr lang="en-US" sz="1800" dirty="0"/>
              <a:t> </a:t>
            </a:r>
            <a:r>
              <a:rPr lang="en-US" sz="1800" dirty="0" err="1"/>
              <a:t>reflectate</a:t>
            </a:r>
            <a:r>
              <a:rPr lang="en-US" sz="1800" dirty="0"/>
              <a:t>, </a:t>
            </a:r>
            <a:r>
              <a:rPr lang="en-US" sz="1800" dirty="0" err="1"/>
              <a:t>atunci</a:t>
            </a:r>
            <a:r>
              <a:rPr lang="en-US" sz="1800" dirty="0"/>
              <a:t> se </a:t>
            </a:r>
            <a:r>
              <a:rPr lang="en-US" sz="1800" dirty="0" err="1"/>
              <a:t>creează</a:t>
            </a:r>
            <a:r>
              <a:rPr lang="en-US" sz="1800" dirty="0"/>
              <a:t> </a:t>
            </a:r>
            <a:r>
              <a:rPr lang="en-US" sz="1800" dirty="0" err="1"/>
              <a:t>și</a:t>
            </a:r>
            <a:r>
              <a:rPr lang="en-US" sz="1800" dirty="0"/>
              <a:t> o </a:t>
            </a:r>
            <a:r>
              <a:rPr lang="en-US" sz="1800" dirty="0" err="1"/>
              <a:t>forță</a:t>
            </a:r>
            <a:r>
              <a:rPr lang="en-US" sz="1800" dirty="0"/>
              <a:t> de </a:t>
            </a:r>
            <a:r>
              <a:rPr lang="en-US" sz="1800" dirty="0" err="1"/>
              <a:t>restabilire</a:t>
            </a:r>
            <a:r>
              <a:rPr lang="en-US" sz="1800" dirty="0"/>
              <a:t> de-a </a:t>
            </a:r>
            <a:r>
              <a:rPr lang="en-US" sz="1800" dirty="0" err="1"/>
              <a:t>lungul</a:t>
            </a:r>
            <a:r>
              <a:rPr lang="en-US" sz="1800" dirty="0"/>
              <a:t> </a:t>
            </a:r>
            <a:r>
              <a:rPr lang="en-US" sz="1800" dirty="0" err="1"/>
              <a:t>axei</a:t>
            </a:r>
            <a:r>
              <a:rPr lang="en-US" sz="1800" dirty="0"/>
              <a:t> z, </a:t>
            </a:r>
            <a:r>
              <a:rPr lang="en-US" sz="1800" dirty="0" err="1"/>
              <a:t>producând</a:t>
            </a:r>
            <a:r>
              <a:rPr lang="en-US" sz="1800" dirty="0"/>
              <a:t> o </a:t>
            </a:r>
            <a:r>
              <a:rPr lang="en-US" sz="1800" dirty="0" err="1"/>
              <a:t>capcană</a:t>
            </a:r>
            <a:r>
              <a:rPr lang="en-US" sz="1800" dirty="0"/>
              <a:t> </a:t>
            </a:r>
            <a:r>
              <a:rPr lang="en-US" sz="1800" dirty="0" err="1"/>
              <a:t>stabilă</a:t>
            </a:r>
            <a:r>
              <a:rPr lang="en-US" sz="1800" dirty="0"/>
              <a:t>. </a:t>
            </a:r>
            <a:r>
              <a:rPr lang="en-US" sz="1800" dirty="0" err="1"/>
              <a:t>Imaginea</a:t>
            </a:r>
            <a:r>
              <a:rPr lang="en-US" sz="1800" dirty="0"/>
              <a:t> </a:t>
            </a:r>
            <a:r>
              <a:rPr lang="ro-RO" sz="1800" dirty="0"/>
              <a:t>sferei</a:t>
            </a:r>
            <a:r>
              <a:rPr lang="en-US" sz="1800" dirty="0"/>
              <a:t> </a:t>
            </a:r>
            <a:r>
              <a:rPr lang="en-US" sz="1800" dirty="0" err="1"/>
              <a:t>poate</a:t>
            </a:r>
            <a:r>
              <a:rPr lang="en-US" sz="1800" dirty="0"/>
              <a:t> fi </a:t>
            </a:r>
            <a:r>
              <a:rPr lang="en-US" sz="1800" dirty="0" err="1"/>
              <a:t>proiectată</a:t>
            </a:r>
            <a:r>
              <a:rPr lang="en-US" sz="1800" dirty="0"/>
              <a:t> pe o </a:t>
            </a:r>
            <a:r>
              <a:rPr lang="en-US" sz="1800" dirty="0" err="1"/>
              <a:t>fotodiodă</a:t>
            </a:r>
            <a:r>
              <a:rPr lang="en-US" sz="1800" dirty="0"/>
              <a:t> </a:t>
            </a:r>
            <a:r>
              <a:rPr lang="en-US" sz="1800" dirty="0" err="1"/>
              <a:t>cadrantă</a:t>
            </a:r>
            <a:r>
              <a:rPr lang="en-US" sz="1800" dirty="0"/>
              <a:t> </a:t>
            </a:r>
            <a:r>
              <a:rPr lang="en-US" sz="1800" dirty="0" err="1"/>
              <a:t>pentru</a:t>
            </a:r>
            <a:r>
              <a:rPr lang="en-US" sz="1800" dirty="0"/>
              <a:t> a </a:t>
            </a:r>
            <a:r>
              <a:rPr lang="en-US" sz="1800" dirty="0" err="1"/>
              <a:t>măsura</a:t>
            </a:r>
            <a:r>
              <a:rPr lang="en-US" sz="1800" dirty="0"/>
              <a:t> </a:t>
            </a:r>
            <a:r>
              <a:rPr lang="en-US" sz="1800" dirty="0" err="1"/>
              <a:t>deplasările</a:t>
            </a:r>
            <a:r>
              <a:rPr lang="en-US" sz="1800" dirty="0"/>
              <a:t> la </a:t>
            </a:r>
            <a:r>
              <a:rPr lang="en-US" sz="1800" dirty="0" err="1"/>
              <a:t>scară</a:t>
            </a:r>
            <a:r>
              <a:rPr lang="en-US" sz="1800" dirty="0"/>
              <a:t> nm.</a:t>
            </a:r>
          </a:p>
        </p:txBody>
      </p:sp>
      <p:pic>
        <p:nvPicPr>
          <p:cNvPr id="5" name="Imagine 4">
            <a:extLst>
              <a:ext uri="{FF2B5EF4-FFF2-40B4-BE49-F238E27FC236}">
                <a16:creationId xmlns:a16="http://schemas.microsoft.com/office/drawing/2014/main" xmlns="" id="{012B0037-EADC-181D-00C3-8171BB8EFE96}"/>
              </a:ext>
            </a:extLst>
          </p:cNvPr>
          <p:cNvPicPr>
            <a:picLocks noChangeAspect="1"/>
          </p:cNvPicPr>
          <p:nvPr/>
        </p:nvPicPr>
        <p:blipFill>
          <a:blip r:embed="rId2"/>
          <a:stretch>
            <a:fillRect/>
          </a:stretch>
        </p:blipFill>
        <p:spPr>
          <a:xfrm>
            <a:off x="1371600" y="30018"/>
            <a:ext cx="5804647" cy="3303063"/>
          </a:xfrm>
          <a:prstGeom prst="rect">
            <a:avLst/>
          </a:prstGeom>
        </p:spPr>
      </p:pic>
    </p:spTree>
    <p:extLst>
      <p:ext uri="{BB962C8B-B14F-4D97-AF65-F5344CB8AC3E}">
        <p14:creationId xmlns:p14="http://schemas.microsoft.com/office/powerpoint/2010/main" val="303941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C2BA2933-F46F-93E2-9D6E-962552FB7951}"/>
              </a:ext>
            </a:extLst>
          </p:cNvPr>
          <p:cNvSpPr>
            <a:spLocks noGrp="1"/>
          </p:cNvSpPr>
          <p:nvPr>
            <p:ph idx="1"/>
          </p:nvPr>
        </p:nvSpPr>
        <p:spPr>
          <a:xfrm>
            <a:off x="4114800" y="1623219"/>
            <a:ext cx="4876800" cy="4525962"/>
          </a:xfrm>
        </p:spPr>
        <p:txBody>
          <a:bodyPr/>
          <a:lstStyle/>
          <a:p>
            <a:pPr algn="just"/>
            <a:r>
              <a:rPr lang="en-US" sz="1800" dirty="0"/>
              <a:t>Când </a:t>
            </a:r>
            <a:r>
              <a:rPr lang="ro-RO" sz="1800" dirty="0"/>
              <a:t>sfera</a:t>
            </a:r>
            <a:r>
              <a:rPr lang="en-US" sz="1800" dirty="0"/>
              <a:t> </a:t>
            </a:r>
            <a:r>
              <a:rPr lang="en-US" sz="1800" dirty="0" err="1"/>
              <a:t>este</a:t>
            </a:r>
            <a:r>
              <a:rPr lang="en-US" sz="1800" dirty="0"/>
              <a:t> </a:t>
            </a:r>
            <a:r>
              <a:rPr lang="en-US" sz="1800" dirty="0" err="1"/>
              <a:t>deplasat</a:t>
            </a:r>
            <a:r>
              <a:rPr lang="ro-RO" sz="1800" dirty="0"/>
              <a:t>ă</a:t>
            </a:r>
            <a:r>
              <a:rPr lang="en-US" sz="1800" dirty="0"/>
              <a:t> din </a:t>
            </a:r>
            <a:r>
              <a:rPr lang="en-US" sz="1800" dirty="0" err="1"/>
              <a:t>centrul</a:t>
            </a:r>
            <a:r>
              <a:rPr lang="en-US" sz="1800" dirty="0"/>
              <a:t> </a:t>
            </a:r>
            <a:r>
              <a:rPr lang="en-US" sz="1800" dirty="0" err="1"/>
              <a:t>capcanei</a:t>
            </a:r>
            <a:r>
              <a:rPr lang="en-US" sz="1800" dirty="0"/>
              <a:t>, </a:t>
            </a:r>
            <a:r>
              <a:rPr lang="en-US" sz="1800" dirty="0" err="1"/>
              <a:t>ce</a:t>
            </a:r>
            <a:r>
              <a:rPr lang="en-US" sz="1800" dirty="0"/>
              <a:t> </a:t>
            </a:r>
            <a:r>
              <a:rPr lang="en-US" sz="1800" dirty="0" err="1"/>
              <a:t>forță</a:t>
            </a:r>
            <a:r>
              <a:rPr lang="en-US" sz="1800" dirty="0"/>
              <a:t> </a:t>
            </a:r>
            <a:r>
              <a:rPr lang="en-US" sz="1800" dirty="0" err="1"/>
              <a:t>simte</a:t>
            </a:r>
            <a:r>
              <a:rPr lang="en-US" sz="1800" dirty="0"/>
              <a:t>? </a:t>
            </a:r>
            <a:r>
              <a:rPr lang="en-US" sz="1800" dirty="0" err="1"/>
              <a:t>Forța</a:t>
            </a:r>
            <a:r>
              <a:rPr lang="en-US" sz="1800" dirty="0"/>
              <a:t> de </a:t>
            </a:r>
            <a:r>
              <a:rPr lang="en-US" sz="1800" dirty="0" err="1"/>
              <a:t>restabilire</a:t>
            </a:r>
            <a:r>
              <a:rPr lang="en-US" sz="1800" dirty="0"/>
              <a:t> a </a:t>
            </a:r>
            <a:r>
              <a:rPr lang="en-US" sz="1800" dirty="0" err="1"/>
              <a:t>capcanei</a:t>
            </a:r>
            <a:r>
              <a:rPr lang="en-US" sz="1800" dirty="0"/>
              <a:t> </a:t>
            </a:r>
            <a:r>
              <a:rPr lang="en-US" sz="1800" dirty="0" err="1"/>
              <a:t>optice</a:t>
            </a:r>
            <a:r>
              <a:rPr lang="en-US" sz="1800" dirty="0"/>
              <a:t> </a:t>
            </a:r>
            <a:r>
              <a:rPr lang="en-US" sz="1800" dirty="0" err="1"/>
              <a:t>funcționează</a:t>
            </a:r>
            <a:r>
              <a:rPr lang="en-US" sz="1800" dirty="0"/>
              <a:t> ca un arc optic: </a:t>
            </a:r>
            <a:r>
              <a:rPr lang="en-US" sz="1800" dirty="0" err="1"/>
              <a:t>forța</a:t>
            </a:r>
            <a:r>
              <a:rPr lang="en-US" sz="1800" dirty="0"/>
              <a:t> </a:t>
            </a:r>
            <a:r>
              <a:rPr lang="en-US" sz="1800" dirty="0" err="1"/>
              <a:t>este</a:t>
            </a:r>
            <a:r>
              <a:rPr lang="en-US" sz="1800" dirty="0"/>
              <a:t> </a:t>
            </a:r>
            <a:r>
              <a:rPr lang="en-US" sz="1800" dirty="0" err="1"/>
              <a:t>proporțională</a:t>
            </a:r>
            <a:r>
              <a:rPr lang="en-US" sz="1800" dirty="0"/>
              <a:t> cu </a:t>
            </a:r>
            <a:r>
              <a:rPr lang="en-US" sz="1800" dirty="0" err="1"/>
              <a:t>deplasarea</a:t>
            </a:r>
            <a:r>
              <a:rPr lang="en-US" sz="1800" dirty="0"/>
              <a:t> </a:t>
            </a:r>
            <a:r>
              <a:rPr lang="en-US" sz="1800" dirty="0" err="1"/>
              <a:t>în</a:t>
            </a:r>
            <a:r>
              <a:rPr lang="en-US" sz="1800" dirty="0"/>
              <a:t> afara </a:t>
            </a:r>
            <a:r>
              <a:rPr lang="en-US" sz="1800" dirty="0" err="1"/>
              <a:t>capcanei</a:t>
            </a:r>
            <a:r>
              <a:rPr lang="en-US" sz="1800" dirty="0"/>
              <a:t>. În </a:t>
            </a:r>
            <a:r>
              <a:rPr lang="en-US" sz="1800" dirty="0" err="1"/>
              <a:t>practică</a:t>
            </a:r>
            <a:r>
              <a:rPr lang="en-US" sz="1800" dirty="0"/>
              <a:t>, </a:t>
            </a:r>
            <a:r>
              <a:rPr lang="ro-RO" sz="1800" dirty="0"/>
              <a:t>sfera</a:t>
            </a:r>
            <a:r>
              <a:rPr lang="en-US" sz="1800" dirty="0"/>
              <a:t> se </a:t>
            </a:r>
            <a:r>
              <a:rPr lang="en-US" sz="1800" dirty="0" err="1"/>
              <a:t>mișcă</a:t>
            </a:r>
            <a:r>
              <a:rPr lang="en-US" sz="1800" dirty="0"/>
              <a:t> constant cu </a:t>
            </a:r>
            <a:r>
              <a:rPr lang="en-US" sz="1800" dirty="0" err="1"/>
              <a:t>mișcarea</a:t>
            </a:r>
            <a:r>
              <a:rPr lang="en-US" sz="1800" dirty="0"/>
              <a:t> </a:t>
            </a:r>
            <a:r>
              <a:rPr lang="en-US" sz="1800" dirty="0" err="1"/>
              <a:t>browniană</a:t>
            </a:r>
            <a:r>
              <a:rPr lang="en-US" sz="1800" dirty="0"/>
              <a:t>. Dar</a:t>
            </a:r>
            <a:r>
              <a:rPr lang="ro-RO" sz="1800" dirty="0"/>
              <a:t>,</a:t>
            </a:r>
            <a:r>
              <a:rPr lang="en-US" sz="1800" dirty="0"/>
              <a:t> </a:t>
            </a:r>
            <a:r>
              <a:rPr lang="en-US" sz="1800" dirty="0" err="1"/>
              <a:t>ori</a:t>
            </a:r>
            <a:r>
              <a:rPr lang="en-US" sz="1800" dirty="0"/>
              <a:t> de </a:t>
            </a:r>
            <a:r>
              <a:rPr lang="en-US" sz="1800" dirty="0" err="1"/>
              <a:t>câte</a:t>
            </a:r>
            <a:r>
              <a:rPr lang="en-US" sz="1800" dirty="0"/>
              <a:t> </a:t>
            </a:r>
            <a:r>
              <a:rPr lang="en-US" sz="1800" dirty="0" err="1"/>
              <a:t>ori</a:t>
            </a:r>
            <a:r>
              <a:rPr lang="en-US" sz="1800" dirty="0"/>
              <a:t> </a:t>
            </a:r>
            <a:r>
              <a:rPr lang="en-US" sz="1800" dirty="0" err="1"/>
              <a:t>părăsește</a:t>
            </a:r>
            <a:r>
              <a:rPr lang="en-US" sz="1800" dirty="0"/>
              <a:t> </a:t>
            </a:r>
            <a:r>
              <a:rPr lang="en-US" sz="1800" dirty="0" err="1"/>
              <a:t>centrul</a:t>
            </a:r>
            <a:r>
              <a:rPr lang="en-US" sz="1800" dirty="0"/>
              <a:t> </a:t>
            </a:r>
            <a:r>
              <a:rPr lang="en-US" sz="1800" dirty="0" err="1"/>
              <a:t>capcanei</a:t>
            </a:r>
            <a:r>
              <a:rPr lang="en-US" sz="1800" dirty="0"/>
              <a:t> </a:t>
            </a:r>
            <a:r>
              <a:rPr lang="en-US" sz="1800" dirty="0" err="1"/>
              <a:t>optice</a:t>
            </a:r>
            <a:r>
              <a:rPr lang="en-US" sz="1800" dirty="0"/>
              <a:t>, </a:t>
            </a:r>
            <a:r>
              <a:rPr lang="en-US" sz="1800" dirty="0" err="1"/>
              <a:t>forța</a:t>
            </a:r>
            <a:r>
              <a:rPr lang="en-US" sz="1800" dirty="0"/>
              <a:t> de </a:t>
            </a:r>
            <a:r>
              <a:rPr lang="en-US" sz="1800" dirty="0" err="1"/>
              <a:t>restaurare</a:t>
            </a:r>
            <a:r>
              <a:rPr lang="en-US" sz="1800" dirty="0"/>
              <a:t> o </a:t>
            </a:r>
            <a:r>
              <a:rPr lang="en-US" sz="1800" dirty="0" err="1"/>
              <a:t>trage</a:t>
            </a:r>
            <a:r>
              <a:rPr lang="en-US" sz="1800" dirty="0"/>
              <a:t> </a:t>
            </a:r>
            <a:r>
              <a:rPr lang="en-US" sz="1800" dirty="0" err="1"/>
              <a:t>înapoi</a:t>
            </a:r>
            <a:r>
              <a:rPr lang="en-US" sz="1800" dirty="0"/>
              <a:t> </a:t>
            </a:r>
            <a:r>
              <a:rPr lang="en-US" sz="1800" dirty="0" err="1"/>
              <a:t>în</a:t>
            </a:r>
            <a:r>
              <a:rPr lang="en-US" sz="1800" dirty="0"/>
              <a:t> </a:t>
            </a:r>
            <a:r>
              <a:rPr lang="en-US" sz="1800" dirty="0" err="1"/>
              <a:t>centru</a:t>
            </a:r>
            <a:r>
              <a:rPr lang="en-US" sz="1800" dirty="0"/>
              <a:t>. </a:t>
            </a:r>
            <a:r>
              <a:rPr lang="en-US" sz="1800" dirty="0" err="1"/>
              <a:t>Dacă</a:t>
            </a:r>
            <a:r>
              <a:rPr lang="en-US" sz="1800" dirty="0"/>
              <a:t> un </a:t>
            </a:r>
            <a:r>
              <a:rPr lang="en-US" sz="1800" dirty="0" err="1"/>
              <a:t>obiect</a:t>
            </a:r>
            <a:r>
              <a:rPr lang="en-US" sz="1800" dirty="0"/>
              <a:t> extern, cum </a:t>
            </a:r>
            <a:r>
              <a:rPr lang="en-US" sz="1800" dirty="0" err="1"/>
              <a:t>ar</a:t>
            </a:r>
            <a:r>
              <a:rPr lang="en-US" sz="1800" dirty="0"/>
              <a:t> fi un motor molecular, </a:t>
            </a:r>
            <a:r>
              <a:rPr lang="en-US" sz="1800" dirty="0" err="1"/>
              <a:t>ar</a:t>
            </a:r>
            <a:r>
              <a:rPr lang="en-US" sz="1800" dirty="0"/>
              <a:t> </a:t>
            </a:r>
            <a:r>
              <a:rPr lang="en-US" sz="1800" dirty="0" err="1"/>
              <a:t>trage</a:t>
            </a:r>
            <a:r>
              <a:rPr lang="en-US" sz="1800" dirty="0"/>
              <a:t> </a:t>
            </a:r>
            <a:r>
              <a:rPr lang="ro-RO" sz="1800" dirty="0"/>
              <a:t>sfera</a:t>
            </a:r>
            <a:r>
              <a:rPr lang="en-US" sz="1800" dirty="0"/>
              <a:t> </a:t>
            </a:r>
            <a:r>
              <a:rPr lang="en-US" sz="1800" dirty="0" err="1"/>
              <a:t>departe</a:t>
            </a:r>
            <a:r>
              <a:rPr lang="en-US" sz="1800" dirty="0"/>
              <a:t> de </a:t>
            </a:r>
            <a:r>
              <a:rPr lang="en-US" sz="1800" dirty="0" err="1"/>
              <a:t>centrul</a:t>
            </a:r>
            <a:r>
              <a:rPr lang="en-US" sz="1800" dirty="0"/>
              <a:t> </a:t>
            </a:r>
            <a:r>
              <a:rPr lang="en-US" sz="1800" dirty="0" err="1"/>
              <a:t>capcanei</a:t>
            </a:r>
            <a:r>
              <a:rPr lang="en-US" sz="1800" dirty="0"/>
              <a:t>, o </a:t>
            </a:r>
            <a:r>
              <a:rPr lang="en-US" sz="1800" dirty="0" err="1"/>
              <a:t>forță</a:t>
            </a:r>
            <a:r>
              <a:rPr lang="en-US" sz="1800" dirty="0"/>
              <a:t> de </a:t>
            </a:r>
            <a:r>
              <a:rPr lang="en-US" sz="1800" dirty="0" err="1"/>
              <a:t>restabilire</a:t>
            </a:r>
            <a:r>
              <a:rPr lang="en-US" sz="1800" dirty="0"/>
              <a:t> </a:t>
            </a:r>
            <a:r>
              <a:rPr lang="en-US" sz="1800" dirty="0" err="1"/>
              <a:t>ar</a:t>
            </a:r>
            <a:r>
              <a:rPr lang="en-US" sz="1800" dirty="0"/>
              <a:t> fi </a:t>
            </a:r>
            <a:r>
              <a:rPr lang="en-US" sz="1800" dirty="0" err="1"/>
              <a:t>transmisă</a:t>
            </a:r>
            <a:r>
              <a:rPr lang="en-US" sz="1800" dirty="0"/>
              <a:t> </a:t>
            </a:r>
            <a:r>
              <a:rPr lang="ro-RO" sz="1800" dirty="0"/>
              <a:t>sferei</a:t>
            </a:r>
            <a:r>
              <a:rPr lang="en-US" sz="1800" dirty="0"/>
              <a:t> </a:t>
            </a:r>
            <a:r>
              <a:rPr lang="en-US" sz="1800" dirty="0" err="1"/>
              <a:t>și</a:t>
            </a:r>
            <a:r>
              <a:rPr lang="en-US" sz="1800" dirty="0"/>
              <a:t>, </a:t>
            </a:r>
            <a:r>
              <a:rPr lang="en-US" sz="1800" dirty="0" err="1"/>
              <a:t>prin</a:t>
            </a:r>
            <a:r>
              <a:rPr lang="en-US" sz="1800" dirty="0"/>
              <a:t> </a:t>
            </a:r>
            <a:r>
              <a:rPr lang="en-US" sz="1800" dirty="0" err="1"/>
              <a:t>urmare</a:t>
            </a:r>
            <a:r>
              <a:rPr lang="en-US" sz="1800" dirty="0"/>
              <a:t>, </a:t>
            </a:r>
            <a:r>
              <a:rPr lang="en-US" sz="1800" dirty="0" err="1"/>
              <a:t>motorului</a:t>
            </a:r>
            <a:r>
              <a:rPr lang="en-US" sz="1800" dirty="0"/>
              <a:t>. </a:t>
            </a:r>
            <a:endParaRPr lang="ro-RO" sz="1800" dirty="0"/>
          </a:p>
          <a:p>
            <a:pPr algn="just"/>
            <a:r>
              <a:rPr lang="en-US" sz="1800" dirty="0"/>
              <a:t>Un </a:t>
            </a:r>
            <a:r>
              <a:rPr lang="en-US" sz="1800" dirty="0" err="1"/>
              <a:t>exemplu</a:t>
            </a:r>
            <a:r>
              <a:rPr lang="en-US" sz="1800" dirty="0"/>
              <a:t> de </a:t>
            </a:r>
            <a:r>
              <a:rPr lang="en-US" sz="1800" dirty="0" err="1"/>
              <a:t>urmă</a:t>
            </a:r>
            <a:r>
              <a:rPr lang="en-US" sz="1800" dirty="0"/>
              <a:t> a </a:t>
            </a:r>
            <a:r>
              <a:rPr lang="en-US" sz="1800" dirty="0" err="1"/>
              <a:t>unui</a:t>
            </a:r>
            <a:r>
              <a:rPr lang="en-US" sz="1800" dirty="0"/>
              <a:t> </a:t>
            </a:r>
            <a:r>
              <a:rPr lang="en-US" sz="1800" dirty="0" err="1"/>
              <a:t>singur</a:t>
            </a:r>
            <a:r>
              <a:rPr lang="en-US" sz="1800" dirty="0"/>
              <a:t> motor kinesin care face </a:t>
            </a:r>
            <a:r>
              <a:rPr lang="en-US" sz="1800" dirty="0" err="1"/>
              <a:t>pași</a:t>
            </a:r>
            <a:r>
              <a:rPr lang="en-US" sz="1800" dirty="0"/>
              <a:t> de 8 nm </a:t>
            </a:r>
            <a:r>
              <a:rPr lang="en-US" sz="1800" dirty="0" err="1"/>
              <a:t>împotriva</a:t>
            </a:r>
            <a:r>
              <a:rPr lang="en-US" sz="1800" dirty="0"/>
              <a:t> </a:t>
            </a:r>
            <a:r>
              <a:rPr lang="en-US" sz="1800" dirty="0" err="1"/>
              <a:t>unei</a:t>
            </a:r>
            <a:r>
              <a:rPr lang="en-US" sz="1800" dirty="0"/>
              <a:t> </a:t>
            </a:r>
            <a:r>
              <a:rPr lang="en-US" sz="1800" dirty="0" err="1"/>
              <a:t>forțe</a:t>
            </a:r>
            <a:r>
              <a:rPr lang="en-US" sz="1800" dirty="0"/>
              <a:t> de 5 </a:t>
            </a:r>
            <a:r>
              <a:rPr lang="en-US" sz="1800" dirty="0" err="1"/>
              <a:t>pN</a:t>
            </a:r>
            <a:r>
              <a:rPr lang="en-US" sz="1800" dirty="0"/>
              <a:t> </a:t>
            </a:r>
            <a:r>
              <a:rPr lang="en-US" sz="1800" dirty="0" err="1"/>
              <a:t>este</a:t>
            </a:r>
            <a:r>
              <a:rPr lang="en-US" sz="1800" dirty="0"/>
              <a:t> </a:t>
            </a:r>
            <a:r>
              <a:rPr lang="en-US" sz="1800" dirty="0" err="1"/>
              <a:t>prezentat</a:t>
            </a:r>
            <a:r>
              <a:rPr lang="en-US" sz="1800" dirty="0"/>
              <a:t> </a:t>
            </a:r>
            <a:r>
              <a:rPr lang="en-US" sz="1800" dirty="0" err="1"/>
              <a:t>mai</a:t>
            </a:r>
            <a:r>
              <a:rPr lang="en-US" sz="1800" dirty="0"/>
              <a:t> </a:t>
            </a:r>
            <a:r>
              <a:rPr lang="en-US" sz="1800" dirty="0" err="1"/>
              <a:t>jos.</a:t>
            </a:r>
            <a:endParaRPr lang="en-US" sz="1800" dirty="0"/>
          </a:p>
        </p:txBody>
      </p:sp>
      <p:pic>
        <p:nvPicPr>
          <p:cNvPr id="4" name="Picture 6" descr="A representative kinesin trace showing 8 nm steps">
            <a:extLst>
              <a:ext uri="{FF2B5EF4-FFF2-40B4-BE49-F238E27FC236}">
                <a16:creationId xmlns:a16="http://schemas.microsoft.com/office/drawing/2014/main" xmlns="" id="{312FC5EA-C27E-C96C-AF21-7CFA4C5B88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23219"/>
            <a:ext cx="4171885" cy="4267200"/>
          </a:xfrm>
          <a:prstGeom prst="rect">
            <a:avLst/>
          </a:prstGeom>
          <a:noFill/>
          <a:ln>
            <a:noFill/>
          </a:ln>
        </p:spPr>
      </p:pic>
    </p:spTree>
    <p:extLst>
      <p:ext uri="{BB962C8B-B14F-4D97-AF65-F5344CB8AC3E}">
        <p14:creationId xmlns:p14="http://schemas.microsoft.com/office/powerpoint/2010/main" val="4052415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ED84FA9B-8B70-1224-0E15-C4692816536C}"/>
              </a:ext>
            </a:extLst>
          </p:cNvPr>
          <p:cNvSpPr>
            <a:spLocks noGrp="1"/>
          </p:cNvSpPr>
          <p:nvPr>
            <p:ph type="title"/>
          </p:nvPr>
        </p:nvSpPr>
        <p:spPr/>
        <p:txBody>
          <a:bodyPr/>
          <a:lstStyle/>
          <a:p>
            <a:r>
              <a:rPr lang="ro-RO" dirty="0" err="1"/>
              <a:t>Pencete</a:t>
            </a:r>
            <a:r>
              <a:rPr lang="ro-RO" dirty="0"/>
              <a:t> optice moderne</a:t>
            </a:r>
            <a:endParaRPr lang="en-US" dirty="0"/>
          </a:p>
        </p:txBody>
      </p:sp>
      <p:sp>
        <p:nvSpPr>
          <p:cNvPr id="3" name="Substituent conținut 2">
            <a:extLst>
              <a:ext uri="{FF2B5EF4-FFF2-40B4-BE49-F238E27FC236}">
                <a16:creationId xmlns:a16="http://schemas.microsoft.com/office/drawing/2014/main" xmlns="" id="{019F1091-FD27-0C66-1D57-4C6AE851CDE6}"/>
              </a:ext>
            </a:extLst>
          </p:cNvPr>
          <p:cNvSpPr>
            <a:spLocks noGrp="1"/>
          </p:cNvSpPr>
          <p:nvPr>
            <p:ph idx="1"/>
          </p:nvPr>
        </p:nvSpPr>
        <p:spPr>
          <a:xfrm>
            <a:off x="0" y="1676400"/>
            <a:ext cx="8686800" cy="4525962"/>
          </a:xfrm>
        </p:spPr>
        <p:txBody>
          <a:bodyPr/>
          <a:lstStyle/>
          <a:p>
            <a:pPr algn="just"/>
            <a:r>
              <a:rPr lang="en-US" sz="2200" dirty="0"/>
              <a:t>În </a:t>
            </a:r>
            <a:r>
              <a:rPr lang="en-US" sz="2200" dirty="0" err="1"/>
              <a:t>practică</a:t>
            </a:r>
            <a:r>
              <a:rPr lang="en-US" sz="2200" dirty="0"/>
              <a:t>, </a:t>
            </a:r>
            <a:r>
              <a:rPr lang="en-US" sz="2200" dirty="0" err="1"/>
              <a:t>pensetele</a:t>
            </a:r>
            <a:r>
              <a:rPr lang="en-US" sz="2200" dirty="0"/>
              <a:t> </a:t>
            </a:r>
            <a:r>
              <a:rPr lang="en-US" sz="2200" dirty="0" err="1"/>
              <a:t>optice</a:t>
            </a:r>
            <a:r>
              <a:rPr lang="en-US" sz="2200" dirty="0"/>
              <a:t> sunt </a:t>
            </a:r>
            <a:r>
              <a:rPr lang="en-US" sz="2200" dirty="0" err="1"/>
              <a:t>instrumente</a:t>
            </a:r>
            <a:r>
              <a:rPr lang="en-US" sz="2200" dirty="0"/>
              <a:t> </a:t>
            </a:r>
            <a:r>
              <a:rPr lang="en-US" sz="2200" dirty="0" err="1"/>
              <a:t>foarte</a:t>
            </a:r>
            <a:r>
              <a:rPr lang="en-US" sz="2200" dirty="0"/>
              <a:t> </a:t>
            </a:r>
            <a:r>
              <a:rPr lang="en-US" sz="2200" dirty="0" err="1"/>
              <a:t>scumpe</a:t>
            </a:r>
            <a:r>
              <a:rPr lang="en-US" sz="2200" dirty="0"/>
              <a:t>, </a:t>
            </a:r>
            <a:r>
              <a:rPr lang="en-US" sz="2200" dirty="0" err="1"/>
              <a:t>construite</a:t>
            </a:r>
            <a:r>
              <a:rPr lang="en-US" sz="2200" dirty="0"/>
              <a:t> la </a:t>
            </a:r>
            <a:r>
              <a:rPr lang="en-US" sz="2200" dirty="0" err="1"/>
              <a:t>comandă</a:t>
            </a:r>
            <a:r>
              <a:rPr lang="en-US" sz="2200" dirty="0"/>
              <a:t>. </a:t>
            </a:r>
            <a:endParaRPr lang="ro-RO" sz="2200" dirty="0"/>
          </a:p>
          <a:p>
            <a:pPr algn="just"/>
            <a:r>
              <a:rPr lang="en-US" sz="2200" dirty="0" err="1"/>
              <a:t>Aceste</a:t>
            </a:r>
            <a:r>
              <a:rPr lang="en-US" sz="2200" dirty="0"/>
              <a:t> </a:t>
            </a:r>
            <a:r>
              <a:rPr lang="en-US" sz="2200" dirty="0" err="1"/>
              <a:t>instrumente</a:t>
            </a:r>
            <a:r>
              <a:rPr lang="en-US" sz="2200" dirty="0"/>
              <a:t> </a:t>
            </a:r>
            <a:r>
              <a:rPr lang="en-US" sz="2200" dirty="0" err="1"/>
              <a:t>încep</a:t>
            </a:r>
            <a:r>
              <a:rPr lang="en-US" sz="2200" dirty="0"/>
              <a:t> de </a:t>
            </a:r>
            <a:r>
              <a:rPr lang="en-US" sz="2200" dirty="0" err="1"/>
              <a:t>obicei</a:t>
            </a:r>
            <a:r>
              <a:rPr lang="en-US" sz="2200" dirty="0"/>
              <a:t> cu un </a:t>
            </a:r>
            <a:r>
              <a:rPr lang="en-US" sz="2200" dirty="0" err="1"/>
              <a:t>microscop</a:t>
            </a:r>
            <a:r>
              <a:rPr lang="en-US" sz="2200" dirty="0"/>
              <a:t> optic </a:t>
            </a:r>
            <a:r>
              <a:rPr lang="en-US" sz="2200" dirty="0" err="1"/>
              <a:t>comercial</a:t>
            </a:r>
            <a:r>
              <a:rPr lang="en-US" sz="2200" dirty="0"/>
              <a:t>, </a:t>
            </a:r>
            <a:r>
              <a:rPr lang="en-US" sz="2200" dirty="0" err="1"/>
              <a:t>dar</a:t>
            </a:r>
            <a:r>
              <a:rPr lang="en-US" sz="2200" dirty="0"/>
              <a:t> </a:t>
            </a:r>
            <a:r>
              <a:rPr lang="ro-RO" sz="2200" dirty="0"/>
              <a:t>cu</a:t>
            </a:r>
            <a:r>
              <a:rPr lang="en-US" sz="2200" dirty="0"/>
              <a:t> </a:t>
            </a:r>
            <a:r>
              <a:rPr lang="en-US" sz="2200" dirty="0" err="1"/>
              <a:t>modificări</a:t>
            </a:r>
            <a:r>
              <a:rPr lang="en-US" sz="2200" dirty="0"/>
              <a:t> </a:t>
            </a:r>
            <a:r>
              <a:rPr lang="en-US" sz="2200" dirty="0" err="1"/>
              <a:t>extinse</a:t>
            </a:r>
            <a:r>
              <a:rPr lang="en-US" sz="2200" dirty="0"/>
              <a:t>. </a:t>
            </a:r>
            <a:endParaRPr lang="ro-RO" sz="2200" dirty="0"/>
          </a:p>
          <a:p>
            <a:pPr algn="just"/>
            <a:r>
              <a:rPr lang="ro-RO" sz="2200" dirty="0"/>
              <a:t>Necesitatea </a:t>
            </a:r>
            <a:r>
              <a:rPr lang="en-US" sz="2200" dirty="0"/>
              <a:t>de a </a:t>
            </a:r>
            <a:r>
              <a:rPr lang="en-US" sz="2200" dirty="0" err="1"/>
              <a:t>cupla</a:t>
            </a:r>
            <a:r>
              <a:rPr lang="en-US" sz="2200" dirty="0"/>
              <a:t> </a:t>
            </a:r>
            <a:r>
              <a:rPr lang="en-US" sz="2200" dirty="0" err="1"/>
              <a:t>mai</a:t>
            </a:r>
            <a:r>
              <a:rPr lang="en-US" sz="2200" dirty="0"/>
              <a:t> </a:t>
            </a:r>
            <a:r>
              <a:rPr lang="en-US" sz="2200" dirty="0" err="1"/>
              <a:t>multe</a:t>
            </a:r>
            <a:r>
              <a:rPr lang="en-US" sz="2200" dirty="0"/>
              <a:t> </a:t>
            </a:r>
            <a:r>
              <a:rPr lang="en-US" sz="2200" dirty="0" err="1"/>
              <a:t>lasere</a:t>
            </a:r>
            <a:r>
              <a:rPr lang="en-US" sz="2200" dirty="0"/>
              <a:t> </a:t>
            </a:r>
            <a:r>
              <a:rPr lang="en-US" sz="2200" dirty="0" err="1"/>
              <a:t>în</a:t>
            </a:r>
            <a:r>
              <a:rPr lang="en-US" sz="2200" dirty="0"/>
              <a:t> </a:t>
            </a:r>
            <a:r>
              <a:rPr lang="en-US" sz="2200" dirty="0" err="1"/>
              <a:t>microscop</a:t>
            </a:r>
            <a:r>
              <a:rPr lang="en-US" sz="2200" dirty="0"/>
              <a:t> </a:t>
            </a:r>
            <a:r>
              <a:rPr lang="en-US" sz="2200" dirty="0" err="1"/>
              <a:t>reprezintă</a:t>
            </a:r>
            <a:r>
              <a:rPr lang="en-US" sz="2200" dirty="0"/>
              <a:t> o </a:t>
            </a:r>
            <a:r>
              <a:rPr lang="en-US" sz="2200" dirty="0" err="1"/>
              <a:t>altă</a:t>
            </a:r>
            <a:r>
              <a:rPr lang="en-US" sz="2200" dirty="0"/>
              <a:t> </a:t>
            </a:r>
            <a:r>
              <a:rPr lang="en-US" sz="2200" dirty="0" err="1"/>
              <a:t>provocare</a:t>
            </a:r>
            <a:r>
              <a:rPr lang="en-US" sz="2200" dirty="0"/>
              <a:t>. </a:t>
            </a:r>
            <a:r>
              <a:rPr lang="en-US" sz="2200" dirty="0" err="1"/>
              <a:t>Razele</a:t>
            </a:r>
            <a:r>
              <a:rPr lang="en-US" sz="2200" dirty="0"/>
              <a:t> laser cu </a:t>
            </a:r>
            <a:r>
              <a:rPr lang="en-US" sz="2200" dirty="0" err="1"/>
              <a:t>infraroșu</a:t>
            </a:r>
            <a:r>
              <a:rPr lang="en-US" sz="2200" dirty="0"/>
              <a:t> de mare </a:t>
            </a:r>
            <a:r>
              <a:rPr lang="en-US" sz="2200" dirty="0" err="1"/>
              <a:t>putere</a:t>
            </a:r>
            <a:r>
              <a:rPr lang="en-US" sz="2200" dirty="0"/>
              <a:t> sunt </a:t>
            </a:r>
            <a:r>
              <a:rPr lang="en-US" sz="2200" dirty="0" err="1"/>
              <a:t>adesea</a:t>
            </a:r>
            <a:r>
              <a:rPr lang="en-US" sz="2200" dirty="0"/>
              <a:t> </a:t>
            </a:r>
            <a:r>
              <a:rPr lang="en-US" sz="2200" dirty="0" err="1"/>
              <a:t>folosite</a:t>
            </a:r>
            <a:r>
              <a:rPr lang="en-US" sz="2200" dirty="0"/>
              <a:t> </a:t>
            </a:r>
            <a:r>
              <a:rPr lang="en-US" sz="2200" dirty="0" err="1"/>
              <a:t>pentru</a:t>
            </a:r>
            <a:r>
              <a:rPr lang="en-US" sz="2200" dirty="0"/>
              <a:t> a </a:t>
            </a:r>
            <a:r>
              <a:rPr lang="en-US" sz="2200" dirty="0" err="1"/>
              <a:t>obține</a:t>
            </a:r>
            <a:r>
              <a:rPr lang="en-US" sz="2200" dirty="0"/>
              <a:t> o </a:t>
            </a:r>
            <a:r>
              <a:rPr lang="en-US" sz="2200" dirty="0" err="1"/>
              <a:t>rigiditate</a:t>
            </a:r>
            <a:r>
              <a:rPr lang="en-US" sz="2200" dirty="0"/>
              <a:t> </a:t>
            </a:r>
            <a:r>
              <a:rPr lang="en-US" sz="2200" dirty="0" err="1"/>
              <a:t>ridicată</a:t>
            </a:r>
            <a:r>
              <a:rPr lang="en-US" sz="2200" dirty="0"/>
              <a:t> de </a:t>
            </a:r>
            <a:r>
              <a:rPr lang="en-US" sz="2200" dirty="0" err="1"/>
              <a:t>captare</a:t>
            </a:r>
            <a:r>
              <a:rPr lang="en-US" sz="2200" dirty="0"/>
              <a:t> cu </a:t>
            </a:r>
            <a:r>
              <a:rPr lang="ro-RO" sz="2200" dirty="0" err="1"/>
              <a:t>foto</a:t>
            </a:r>
            <a:r>
              <a:rPr lang="en-US" sz="2200" dirty="0" err="1"/>
              <a:t>daune</a:t>
            </a:r>
            <a:r>
              <a:rPr lang="en-US" sz="2200" dirty="0"/>
              <a:t> </a:t>
            </a:r>
            <a:r>
              <a:rPr lang="en-US" sz="2200" dirty="0" err="1"/>
              <a:t>minime</a:t>
            </a:r>
            <a:r>
              <a:rPr lang="en-US" sz="2200" dirty="0"/>
              <a:t> </a:t>
            </a:r>
            <a:r>
              <a:rPr lang="en-US" sz="2200" dirty="0" err="1"/>
              <a:t>pentru</a:t>
            </a:r>
            <a:r>
              <a:rPr lang="en-US" sz="2200" dirty="0"/>
              <a:t> </a:t>
            </a:r>
            <a:r>
              <a:rPr lang="en-US" sz="2200" dirty="0" err="1"/>
              <a:t>probele</a:t>
            </a:r>
            <a:r>
              <a:rPr lang="en-US" sz="2200" dirty="0"/>
              <a:t> </a:t>
            </a:r>
            <a:r>
              <a:rPr lang="en-US" sz="2200" dirty="0" err="1"/>
              <a:t>biologice</a:t>
            </a:r>
            <a:r>
              <a:rPr lang="en-US" sz="2200" dirty="0"/>
              <a:t>. </a:t>
            </a:r>
            <a:r>
              <a:rPr lang="en-US" sz="2200" dirty="0" err="1"/>
              <a:t>Direcția</a:t>
            </a:r>
            <a:r>
              <a:rPr lang="en-US" sz="2200" dirty="0"/>
              <a:t> </a:t>
            </a:r>
            <a:r>
              <a:rPr lang="en-US" sz="2200" dirty="0" err="1"/>
              <a:t>precisă</a:t>
            </a:r>
            <a:r>
              <a:rPr lang="en-US" sz="2200" dirty="0"/>
              <a:t> a </a:t>
            </a:r>
            <a:r>
              <a:rPr lang="en-US" sz="2200" dirty="0" err="1"/>
              <a:t>capcanei</a:t>
            </a:r>
            <a:r>
              <a:rPr lang="en-US" sz="2200" dirty="0"/>
              <a:t> </a:t>
            </a:r>
            <a:r>
              <a:rPr lang="en-US" sz="2200" dirty="0" err="1"/>
              <a:t>optice</a:t>
            </a:r>
            <a:r>
              <a:rPr lang="en-US" sz="2200" dirty="0"/>
              <a:t> </a:t>
            </a:r>
            <a:r>
              <a:rPr lang="en-US" sz="2200" dirty="0" err="1"/>
              <a:t>este</a:t>
            </a:r>
            <a:r>
              <a:rPr lang="en-US" sz="2200" dirty="0"/>
              <a:t> </a:t>
            </a:r>
            <a:r>
              <a:rPr lang="en-US" sz="2200" dirty="0" err="1"/>
              <a:t>realizată</a:t>
            </a:r>
            <a:r>
              <a:rPr lang="en-US" sz="2200" dirty="0"/>
              <a:t> cu </a:t>
            </a:r>
            <a:r>
              <a:rPr lang="en-US" sz="2200" dirty="0" err="1"/>
              <a:t>lentile</a:t>
            </a:r>
            <a:r>
              <a:rPr lang="en-US" sz="2200" dirty="0"/>
              <a:t>, </a:t>
            </a:r>
            <a:r>
              <a:rPr lang="en-US" sz="2200" dirty="0" err="1"/>
              <a:t>oglinzi</a:t>
            </a:r>
            <a:r>
              <a:rPr lang="en-US" sz="2200" dirty="0"/>
              <a:t> </a:t>
            </a:r>
            <a:r>
              <a:rPr lang="en-US" sz="2200" dirty="0" err="1"/>
              <a:t>și</a:t>
            </a:r>
            <a:r>
              <a:rPr lang="en-US" sz="2200" dirty="0"/>
              <a:t> </a:t>
            </a:r>
            <a:r>
              <a:rPr lang="en-US" sz="2200" dirty="0" err="1"/>
              <a:t>dispozitive</a:t>
            </a:r>
            <a:r>
              <a:rPr lang="en-US" sz="2200" dirty="0"/>
              <a:t> </a:t>
            </a:r>
            <a:r>
              <a:rPr lang="en-US" sz="2200" dirty="0" err="1"/>
              <a:t>acust</a:t>
            </a:r>
            <a:r>
              <a:rPr lang="ro-RO" sz="2200" dirty="0"/>
              <a:t>o</a:t>
            </a:r>
            <a:r>
              <a:rPr lang="en-US" sz="2200" dirty="0"/>
              <a:t>/electro-</a:t>
            </a:r>
            <a:r>
              <a:rPr lang="en-US" sz="2200" dirty="0" err="1"/>
              <a:t>optice</a:t>
            </a:r>
            <a:r>
              <a:rPr lang="en-US" sz="2200" dirty="0"/>
              <a:t> care pot fi </a:t>
            </a:r>
            <a:r>
              <a:rPr lang="en-US" sz="2200" dirty="0" err="1"/>
              <a:t>controlate</a:t>
            </a:r>
            <a:r>
              <a:rPr lang="en-US" sz="2200" dirty="0"/>
              <a:t> </a:t>
            </a:r>
            <a:r>
              <a:rPr lang="en-US" sz="2200" dirty="0" err="1"/>
              <a:t>prin</a:t>
            </a:r>
            <a:r>
              <a:rPr lang="en-US" sz="2200" dirty="0"/>
              <a:t> computer. </a:t>
            </a:r>
          </a:p>
          <a:p>
            <a:pPr algn="just"/>
            <a:r>
              <a:rPr lang="en-US" sz="2200" dirty="0" err="1"/>
              <a:t>Diagrama</a:t>
            </a:r>
            <a:r>
              <a:rPr lang="en-US" sz="2200" dirty="0"/>
              <a:t> de </a:t>
            </a:r>
            <a:r>
              <a:rPr lang="en-US" sz="2200" dirty="0" err="1"/>
              <a:t>mai</a:t>
            </a:r>
            <a:r>
              <a:rPr lang="en-US" sz="2200" dirty="0"/>
              <a:t> </a:t>
            </a:r>
            <a:r>
              <a:rPr lang="en-US" sz="2200" dirty="0" err="1"/>
              <a:t>jos</a:t>
            </a:r>
            <a:r>
              <a:rPr lang="en-US" sz="2200" dirty="0"/>
              <a:t> </a:t>
            </a:r>
            <a:r>
              <a:rPr lang="en-US" sz="2200" dirty="0" err="1"/>
              <a:t>este</a:t>
            </a:r>
            <a:r>
              <a:rPr lang="en-US" sz="2200" dirty="0"/>
              <a:t> </a:t>
            </a:r>
            <a:r>
              <a:rPr lang="en-US" sz="2200" dirty="0" err="1"/>
              <a:t>menită</a:t>
            </a:r>
            <a:r>
              <a:rPr lang="en-US" sz="2200" dirty="0"/>
              <a:t> </a:t>
            </a:r>
            <a:r>
              <a:rPr lang="en-US" sz="2200" dirty="0" err="1"/>
              <a:t>să</a:t>
            </a:r>
            <a:r>
              <a:rPr lang="en-US" sz="2200" dirty="0"/>
              <a:t> </a:t>
            </a:r>
            <a:r>
              <a:rPr lang="en-US" sz="2200" dirty="0" err="1"/>
              <a:t>ofere</a:t>
            </a:r>
            <a:r>
              <a:rPr lang="en-US" sz="2200" dirty="0"/>
              <a:t> o idee </a:t>
            </a:r>
            <a:r>
              <a:rPr lang="en-US" sz="2200" dirty="0" err="1"/>
              <a:t>despre</a:t>
            </a:r>
            <a:r>
              <a:rPr lang="en-US" sz="2200" dirty="0"/>
              <a:t> </a:t>
            </a:r>
            <a:r>
              <a:rPr lang="en-US" sz="2200" dirty="0" err="1"/>
              <a:t>numărul</a:t>
            </a:r>
            <a:r>
              <a:rPr lang="en-US" sz="2200" dirty="0"/>
              <a:t> de </a:t>
            </a:r>
            <a:r>
              <a:rPr lang="en-US" sz="2200" dirty="0" err="1"/>
              <a:t>elemente</a:t>
            </a:r>
            <a:r>
              <a:rPr lang="en-US" sz="2200" dirty="0"/>
              <a:t> </a:t>
            </a:r>
            <a:r>
              <a:rPr lang="en-US" sz="2200" dirty="0" err="1"/>
              <a:t>dintr</a:t>
            </a:r>
            <a:r>
              <a:rPr lang="en-US" sz="2200" dirty="0"/>
              <a:t>-un </a:t>
            </a:r>
            <a:r>
              <a:rPr lang="en-US" sz="2200" dirty="0" err="1"/>
              <a:t>astfel</a:t>
            </a:r>
            <a:r>
              <a:rPr lang="en-US" sz="2200" dirty="0"/>
              <a:t> de </a:t>
            </a:r>
            <a:r>
              <a:rPr lang="en-US" sz="2200" dirty="0" err="1"/>
              <a:t>sistem</a:t>
            </a:r>
            <a:r>
              <a:rPr lang="en-US" sz="2200" dirty="0"/>
              <a:t>. Pe </a:t>
            </a:r>
            <a:r>
              <a:rPr lang="en-US" sz="2200" dirty="0" err="1"/>
              <a:t>scurt</a:t>
            </a:r>
            <a:r>
              <a:rPr lang="en-US" sz="2200" dirty="0"/>
              <a:t>, </a:t>
            </a:r>
            <a:r>
              <a:rPr lang="en-US" sz="2200" dirty="0" err="1"/>
              <a:t>acestea</a:t>
            </a:r>
            <a:r>
              <a:rPr lang="en-US" sz="2200" dirty="0"/>
              <a:t> sunt </a:t>
            </a:r>
            <a:r>
              <a:rPr lang="en-US" sz="2200" dirty="0" err="1"/>
              <a:t>instrumente</a:t>
            </a:r>
            <a:r>
              <a:rPr lang="en-US" sz="2200" dirty="0"/>
              <a:t> </a:t>
            </a:r>
            <a:r>
              <a:rPr lang="en-US" sz="2200" dirty="0" err="1"/>
              <a:t>foarte</a:t>
            </a:r>
            <a:r>
              <a:rPr lang="en-US" sz="2200" dirty="0"/>
              <a:t> complicate care </a:t>
            </a:r>
            <a:r>
              <a:rPr lang="en-US" sz="2200" dirty="0" err="1"/>
              <a:t>necesită</a:t>
            </a:r>
            <a:r>
              <a:rPr lang="en-US" sz="2200" dirty="0"/>
              <a:t> </a:t>
            </a:r>
            <a:r>
              <a:rPr lang="en-US" sz="2200" dirty="0" err="1"/>
              <a:t>cunoștințe</a:t>
            </a:r>
            <a:r>
              <a:rPr lang="en-US" sz="2200" dirty="0"/>
              <a:t> de </a:t>
            </a:r>
            <a:r>
              <a:rPr lang="en-US" sz="2200" dirty="0" err="1"/>
              <a:t>lucru</a:t>
            </a:r>
            <a:r>
              <a:rPr lang="en-US" sz="2200" dirty="0"/>
              <a:t> ale </a:t>
            </a:r>
            <a:r>
              <a:rPr lang="en-US" sz="2200" dirty="0" err="1"/>
              <a:t>tehnicilor</a:t>
            </a:r>
            <a:r>
              <a:rPr lang="en-US" sz="2200" dirty="0"/>
              <a:t> de </a:t>
            </a:r>
            <a:r>
              <a:rPr lang="en-US" sz="2200" dirty="0" err="1"/>
              <a:t>microscopie</a:t>
            </a:r>
            <a:r>
              <a:rPr lang="en-US" sz="2200" dirty="0"/>
              <a:t>, </a:t>
            </a:r>
            <a:r>
              <a:rPr lang="en-US" sz="2200" dirty="0" err="1"/>
              <a:t>optică</a:t>
            </a:r>
            <a:r>
              <a:rPr lang="en-US" sz="2200" dirty="0"/>
              <a:t> </a:t>
            </a:r>
            <a:r>
              <a:rPr lang="en-US" sz="2200" dirty="0" err="1"/>
              <a:t>și</a:t>
            </a:r>
            <a:r>
              <a:rPr lang="en-US" sz="2200" dirty="0"/>
              <a:t> laser.</a:t>
            </a:r>
          </a:p>
        </p:txBody>
      </p:sp>
    </p:spTree>
    <p:extLst>
      <p:ext uri="{BB962C8B-B14F-4D97-AF65-F5344CB8AC3E}">
        <p14:creationId xmlns:p14="http://schemas.microsoft.com/office/powerpoint/2010/main" val="182800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9231C7E4-19D1-D2F0-FC9B-6E3DF81A547A}"/>
              </a:ext>
            </a:extLst>
          </p:cNvPr>
          <p:cNvSpPr>
            <a:spLocks noGrp="1"/>
          </p:cNvSpPr>
          <p:nvPr>
            <p:ph type="title"/>
          </p:nvPr>
        </p:nvSpPr>
        <p:spPr/>
        <p:txBody>
          <a:bodyPr/>
          <a:lstStyle/>
          <a:p>
            <a:r>
              <a:rPr lang="ro-RO" dirty="0"/>
              <a:t>Componentele pensetelor optice</a:t>
            </a:r>
            <a:endParaRPr lang="en-US" dirty="0"/>
          </a:p>
        </p:txBody>
      </p:sp>
      <p:pic>
        <p:nvPicPr>
          <p:cNvPr id="5" name="Substituent conținut 4">
            <a:extLst>
              <a:ext uri="{FF2B5EF4-FFF2-40B4-BE49-F238E27FC236}">
                <a16:creationId xmlns:a16="http://schemas.microsoft.com/office/drawing/2014/main" xmlns="" id="{3CF5D101-5971-AE4C-7B49-0324D6542C55}"/>
              </a:ext>
            </a:extLst>
          </p:cNvPr>
          <p:cNvPicPr>
            <a:picLocks noGrp="1" noChangeAspect="1"/>
          </p:cNvPicPr>
          <p:nvPr>
            <p:ph idx="1"/>
          </p:nvPr>
        </p:nvPicPr>
        <p:blipFill>
          <a:blip r:embed="rId2"/>
          <a:stretch>
            <a:fillRect/>
          </a:stretch>
        </p:blipFill>
        <p:spPr>
          <a:xfrm>
            <a:off x="731603" y="2514600"/>
            <a:ext cx="7680793" cy="3128347"/>
          </a:xfrm>
        </p:spPr>
      </p:pic>
    </p:spTree>
    <p:extLst>
      <p:ext uri="{BB962C8B-B14F-4D97-AF65-F5344CB8AC3E}">
        <p14:creationId xmlns:p14="http://schemas.microsoft.com/office/powerpoint/2010/main" val="1546858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67338FA-5986-2406-1F01-7CCEFDB0815A}"/>
              </a:ext>
            </a:extLst>
          </p:cNvPr>
          <p:cNvSpPr>
            <a:spLocks noGrp="1"/>
          </p:cNvSpPr>
          <p:nvPr>
            <p:ph type="title"/>
          </p:nvPr>
        </p:nvSpPr>
        <p:spPr/>
        <p:txBody>
          <a:bodyPr/>
          <a:lstStyle/>
          <a:p>
            <a:r>
              <a:rPr lang="ro-RO" dirty="0"/>
              <a:t>Diagrama schematică</a:t>
            </a:r>
            <a:endParaRPr lang="en-US" dirty="0"/>
          </a:p>
        </p:txBody>
      </p:sp>
      <p:pic>
        <p:nvPicPr>
          <p:cNvPr id="5" name="Substituent conținut 4">
            <a:extLst>
              <a:ext uri="{FF2B5EF4-FFF2-40B4-BE49-F238E27FC236}">
                <a16:creationId xmlns:a16="http://schemas.microsoft.com/office/drawing/2014/main" xmlns="" id="{76B0A901-B7D6-9844-2B5E-2BC2AD286E5A}"/>
              </a:ext>
            </a:extLst>
          </p:cNvPr>
          <p:cNvPicPr>
            <a:picLocks noGrp="1" noChangeAspect="1"/>
          </p:cNvPicPr>
          <p:nvPr>
            <p:ph idx="1"/>
          </p:nvPr>
        </p:nvPicPr>
        <p:blipFill>
          <a:blip r:embed="rId2"/>
          <a:stretch>
            <a:fillRect/>
          </a:stretch>
        </p:blipFill>
        <p:spPr>
          <a:xfrm>
            <a:off x="1048870" y="1524000"/>
            <a:ext cx="7046259" cy="4118417"/>
          </a:xfrm>
        </p:spPr>
      </p:pic>
    </p:spTree>
    <p:extLst>
      <p:ext uri="{BB962C8B-B14F-4D97-AF65-F5344CB8AC3E}">
        <p14:creationId xmlns:p14="http://schemas.microsoft.com/office/powerpoint/2010/main" val="3359642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schematic of a typical modern optical tweezers instrument">
            <a:extLst>
              <a:ext uri="{FF2B5EF4-FFF2-40B4-BE49-F238E27FC236}">
                <a16:creationId xmlns:a16="http://schemas.microsoft.com/office/drawing/2014/main" xmlns="" id="{7A3ABC7A-C97A-5C77-11A8-CB81312B5B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0"/>
            <a:ext cx="6172200" cy="6817224"/>
          </a:xfrm>
          <a:prstGeom prst="rect">
            <a:avLst/>
          </a:prstGeom>
          <a:noFill/>
          <a:ln>
            <a:noFill/>
          </a:ln>
        </p:spPr>
      </p:pic>
    </p:spTree>
    <p:extLst>
      <p:ext uri="{BB962C8B-B14F-4D97-AF65-F5344CB8AC3E}">
        <p14:creationId xmlns:p14="http://schemas.microsoft.com/office/powerpoint/2010/main" val="311529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6CDA302-0AEB-3F24-6D61-43C1708B2B08}"/>
              </a:ext>
            </a:extLst>
          </p:cNvPr>
          <p:cNvSpPr>
            <a:spLocks noGrp="1"/>
          </p:cNvSpPr>
          <p:nvPr>
            <p:ph type="title"/>
          </p:nvPr>
        </p:nvSpPr>
        <p:spPr/>
        <p:txBody>
          <a:bodyPr/>
          <a:lstStyle/>
          <a:p>
            <a:r>
              <a:rPr lang="ro-RO" dirty="0" err="1"/>
              <a:t>Designuk</a:t>
            </a:r>
            <a:r>
              <a:rPr lang="ro-RO" dirty="0"/>
              <a:t> u penseta cu fascicul dublu</a:t>
            </a:r>
            <a:endParaRPr lang="en-US" dirty="0"/>
          </a:p>
        </p:txBody>
      </p:sp>
      <p:pic>
        <p:nvPicPr>
          <p:cNvPr id="5" name="Substituent conținut 4">
            <a:extLst>
              <a:ext uri="{FF2B5EF4-FFF2-40B4-BE49-F238E27FC236}">
                <a16:creationId xmlns:a16="http://schemas.microsoft.com/office/drawing/2014/main" xmlns="" id="{1F51969C-82DA-B9EF-3E89-F97C1B240B11}"/>
              </a:ext>
            </a:extLst>
          </p:cNvPr>
          <p:cNvPicPr>
            <a:picLocks noGrp="1" noChangeAspect="1"/>
          </p:cNvPicPr>
          <p:nvPr>
            <p:ph idx="1"/>
          </p:nvPr>
        </p:nvPicPr>
        <p:blipFill>
          <a:blip r:embed="rId2"/>
          <a:stretch>
            <a:fillRect/>
          </a:stretch>
        </p:blipFill>
        <p:spPr>
          <a:xfrm>
            <a:off x="448752" y="1905000"/>
            <a:ext cx="8314248" cy="4655979"/>
          </a:xfrm>
        </p:spPr>
      </p:pic>
    </p:spTree>
    <p:extLst>
      <p:ext uri="{BB962C8B-B14F-4D97-AF65-F5344CB8AC3E}">
        <p14:creationId xmlns:p14="http://schemas.microsoft.com/office/powerpoint/2010/main" val="4044050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08D950B-9156-B5C3-5B8E-F88A3B0C59CF}"/>
              </a:ext>
            </a:extLst>
          </p:cNvPr>
          <p:cNvSpPr>
            <a:spLocks noGrp="1"/>
          </p:cNvSpPr>
          <p:nvPr>
            <p:ph type="title"/>
          </p:nvPr>
        </p:nvSpPr>
        <p:spPr>
          <a:xfrm>
            <a:off x="3276600" y="228600"/>
            <a:ext cx="5410200" cy="1143000"/>
          </a:xfrm>
        </p:spPr>
        <p:txBody>
          <a:bodyPr/>
          <a:lstStyle/>
          <a:p>
            <a:r>
              <a:rPr lang="ro-RO" dirty="0"/>
              <a:t>Ghid pentru </a:t>
            </a:r>
            <a:r>
              <a:rPr lang="ro-RO" dirty="0" err="1"/>
              <a:t>pencete</a:t>
            </a:r>
            <a:r>
              <a:rPr lang="ro-RO" dirty="0"/>
              <a:t> optice</a:t>
            </a:r>
            <a:endParaRPr lang="en-US" dirty="0"/>
          </a:p>
        </p:txBody>
      </p:sp>
      <p:sp>
        <p:nvSpPr>
          <p:cNvPr id="3" name="Substituent conținut 2">
            <a:extLst>
              <a:ext uri="{FF2B5EF4-FFF2-40B4-BE49-F238E27FC236}">
                <a16:creationId xmlns:a16="http://schemas.microsoft.com/office/drawing/2014/main" xmlns="" id="{A443A336-782C-A4C2-997B-6AAE944A1C83}"/>
              </a:ext>
            </a:extLst>
          </p:cNvPr>
          <p:cNvSpPr>
            <a:spLocks noGrp="1"/>
          </p:cNvSpPr>
          <p:nvPr>
            <p:ph idx="1"/>
          </p:nvPr>
        </p:nvSpPr>
        <p:spPr>
          <a:xfrm>
            <a:off x="3048000" y="1600200"/>
            <a:ext cx="5638800" cy="4525962"/>
          </a:xfrm>
        </p:spPr>
        <p:txBody>
          <a:bodyPr/>
          <a:lstStyle/>
          <a:p>
            <a:pPr algn="just"/>
            <a:r>
              <a:rPr lang="en-US" sz="1800" dirty="0" err="1"/>
              <a:t>Pensele</a:t>
            </a:r>
            <a:r>
              <a:rPr lang="en-US" sz="1800" dirty="0"/>
              <a:t> </a:t>
            </a:r>
            <a:r>
              <a:rPr lang="en-US" sz="1800" dirty="0" err="1"/>
              <a:t>optice</a:t>
            </a:r>
            <a:r>
              <a:rPr lang="en-US" sz="1800" dirty="0"/>
              <a:t>, </a:t>
            </a:r>
            <a:r>
              <a:rPr lang="en-US" sz="1800" dirty="0" err="1"/>
              <a:t>sau</a:t>
            </a:r>
            <a:r>
              <a:rPr lang="en-US" sz="1800" dirty="0"/>
              <a:t> </a:t>
            </a:r>
            <a:r>
              <a:rPr lang="en-US" sz="1800" dirty="0" err="1"/>
              <a:t>capcanele</a:t>
            </a:r>
            <a:r>
              <a:rPr lang="en-US" sz="1800" dirty="0"/>
              <a:t> sunt create </a:t>
            </a:r>
            <a:r>
              <a:rPr lang="en-US" sz="1800" dirty="0" err="1"/>
              <a:t>prin</a:t>
            </a:r>
            <a:r>
              <a:rPr lang="en-US" sz="1800" dirty="0"/>
              <a:t> </a:t>
            </a:r>
            <a:r>
              <a:rPr lang="en-US" sz="1800" dirty="0" err="1"/>
              <a:t>utilizarea</a:t>
            </a:r>
            <a:r>
              <a:rPr lang="en-US" sz="1800" dirty="0"/>
              <a:t> </a:t>
            </a:r>
            <a:r>
              <a:rPr lang="en-US" sz="1800" dirty="0" err="1"/>
              <a:t>unui</a:t>
            </a:r>
            <a:r>
              <a:rPr lang="en-US" sz="1800" dirty="0"/>
              <a:t> </a:t>
            </a:r>
            <a:r>
              <a:rPr lang="en-US" sz="1800" dirty="0" err="1"/>
              <a:t>obiectiv</a:t>
            </a:r>
            <a:r>
              <a:rPr lang="en-US" sz="1800" dirty="0"/>
              <a:t> cu </a:t>
            </a:r>
            <a:r>
              <a:rPr lang="ro-RO" sz="1800" dirty="0"/>
              <a:t>apertura (</a:t>
            </a:r>
            <a:r>
              <a:rPr lang="en-US" sz="1800" dirty="0" err="1"/>
              <a:t>deschidere</a:t>
            </a:r>
            <a:r>
              <a:rPr lang="en-US" sz="1800" dirty="0"/>
              <a:t> </a:t>
            </a:r>
            <a:r>
              <a:rPr lang="en-US" sz="1800" dirty="0" err="1"/>
              <a:t>numerică</a:t>
            </a:r>
            <a:r>
              <a:rPr lang="ro-RO" sz="1800" dirty="0"/>
              <a:t>)</a:t>
            </a:r>
            <a:r>
              <a:rPr lang="en-US" sz="1800" dirty="0"/>
              <a:t> mare </a:t>
            </a:r>
            <a:r>
              <a:rPr lang="en-US" sz="1800" dirty="0" err="1"/>
              <a:t>pentru</a:t>
            </a:r>
            <a:r>
              <a:rPr lang="en-US" sz="1800" dirty="0"/>
              <a:t> a </a:t>
            </a:r>
            <a:r>
              <a:rPr lang="en-US" sz="1800" dirty="0" err="1"/>
              <a:t>focaliza</a:t>
            </a:r>
            <a:r>
              <a:rPr lang="en-US" sz="1800" dirty="0"/>
              <a:t> </a:t>
            </a:r>
            <a:r>
              <a:rPr lang="ro-RO" sz="1800" dirty="0"/>
              <a:t>puternic</a:t>
            </a:r>
            <a:r>
              <a:rPr lang="en-US" sz="1800" dirty="0"/>
              <a:t> un </a:t>
            </a:r>
            <a:r>
              <a:rPr lang="en-US" sz="1800" dirty="0" err="1"/>
              <a:t>fascicul</a:t>
            </a:r>
            <a:r>
              <a:rPr lang="en-US" sz="1800" dirty="0"/>
              <a:t> laser, </a:t>
            </a:r>
            <a:r>
              <a:rPr lang="en-US" sz="1800" dirty="0" err="1"/>
              <a:t>creând</a:t>
            </a:r>
            <a:r>
              <a:rPr lang="en-US" sz="1800" dirty="0"/>
              <a:t> </a:t>
            </a:r>
            <a:r>
              <a:rPr lang="en-US" sz="1800" dirty="0" err="1"/>
              <a:t>astfel</a:t>
            </a:r>
            <a:r>
              <a:rPr lang="en-US" sz="1800" dirty="0"/>
              <a:t> un </a:t>
            </a:r>
            <a:r>
              <a:rPr lang="en-US" sz="1800" dirty="0" err="1"/>
              <a:t>punct</a:t>
            </a:r>
            <a:r>
              <a:rPr lang="en-US" sz="1800" dirty="0"/>
              <a:t> </a:t>
            </a:r>
            <a:r>
              <a:rPr lang="en-US" sz="1800" dirty="0" err="1"/>
              <a:t>în</a:t>
            </a:r>
            <a:r>
              <a:rPr lang="en-US" sz="1800" dirty="0"/>
              <a:t> care o </a:t>
            </a:r>
            <a:r>
              <a:rPr lang="en-US" sz="1800" dirty="0" err="1"/>
              <a:t>particulă</a:t>
            </a:r>
            <a:r>
              <a:rPr lang="en-US" sz="1800" dirty="0"/>
              <a:t> cu </a:t>
            </a:r>
            <a:r>
              <a:rPr lang="en-US" sz="1800" dirty="0" err="1"/>
              <a:t>dimensiuni</a:t>
            </a:r>
            <a:r>
              <a:rPr lang="en-US" sz="1800" dirty="0"/>
              <a:t> de </a:t>
            </a:r>
            <a:r>
              <a:rPr lang="en-US" sz="1800" dirty="0" err="1"/>
              <a:t>ordinul</a:t>
            </a:r>
            <a:r>
              <a:rPr lang="en-US" sz="1800" dirty="0"/>
              <a:t> </a:t>
            </a:r>
            <a:r>
              <a:rPr lang="en-US" sz="1800" dirty="0" err="1"/>
              <a:t>micronilor</a:t>
            </a:r>
            <a:r>
              <a:rPr lang="en-US" sz="1800" dirty="0"/>
              <a:t> </a:t>
            </a:r>
            <a:r>
              <a:rPr lang="en-US" sz="1800" dirty="0" err="1"/>
              <a:t>va</a:t>
            </a:r>
            <a:r>
              <a:rPr lang="en-US" sz="1800" dirty="0"/>
              <a:t> </a:t>
            </a:r>
            <a:r>
              <a:rPr lang="en-US" sz="1800" dirty="0" err="1"/>
              <a:t>experimenta</a:t>
            </a:r>
            <a:r>
              <a:rPr lang="en-US" sz="1800" dirty="0"/>
              <a:t> o </a:t>
            </a:r>
            <a:r>
              <a:rPr lang="en-US" sz="1800" dirty="0" err="1"/>
              <a:t>forță</a:t>
            </a:r>
            <a:r>
              <a:rPr lang="en-US" sz="1800" dirty="0"/>
              <a:t> </a:t>
            </a:r>
            <a:r>
              <a:rPr lang="en-US" sz="1800" dirty="0" err="1"/>
              <a:t>datorată</a:t>
            </a:r>
            <a:r>
              <a:rPr lang="en-US" sz="1800" dirty="0"/>
              <a:t> </a:t>
            </a:r>
            <a:r>
              <a:rPr lang="en-US" sz="1800" dirty="0" err="1"/>
              <a:t>transferului</a:t>
            </a:r>
            <a:r>
              <a:rPr lang="en-US" sz="1800" dirty="0"/>
              <a:t> de </a:t>
            </a:r>
            <a:r>
              <a:rPr lang="en-US" sz="1800" dirty="0" err="1"/>
              <a:t>impuls</a:t>
            </a:r>
            <a:r>
              <a:rPr lang="en-US" sz="1800" dirty="0"/>
              <a:t> din </a:t>
            </a:r>
            <a:r>
              <a:rPr lang="en-US" sz="1800" dirty="0" err="1"/>
              <a:t>împrăștierea</a:t>
            </a:r>
            <a:r>
              <a:rPr lang="en-US" sz="1800" dirty="0"/>
              <a:t> </a:t>
            </a:r>
            <a:r>
              <a:rPr lang="en-US" sz="1800" dirty="0" err="1"/>
              <a:t>fotonilor</a:t>
            </a:r>
            <a:r>
              <a:rPr lang="en-US" sz="1800" dirty="0"/>
              <a:t>.</a:t>
            </a:r>
          </a:p>
          <a:p>
            <a:pPr algn="just"/>
            <a:endParaRPr lang="ro-RO" sz="1800" dirty="0"/>
          </a:p>
          <a:p>
            <a:pPr algn="just"/>
            <a:r>
              <a:rPr lang="en-US" sz="1800" dirty="0" err="1"/>
              <a:t>Această</a:t>
            </a:r>
            <a:r>
              <a:rPr lang="en-US" sz="1800" dirty="0"/>
              <a:t> </a:t>
            </a:r>
            <a:r>
              <a:rPr lang="en-US" sz="1800" dirty="0" err="1"/>
              <a:t>tehnică</a:t>
            </a:r>
            <a:r>
              <a:rPr lang="en-US" sz="1800" dirty="0"/>
              <a:t> a </a:t>
            </a:r>
            <a:r>
              <a:rPr lang="en-US" sz="1800" dirty="0" err="1"/>
              <a:t>devenit</a:t>
            </a:r>
            <a:r>
              <a:rPr lang="en-US" sz="1800" dirty="0"/>
              <a:t> un instrument important </a:t>
            </a:r>
            <a:r>
              <a:rPr lang="en-US" sz="1800" dirty="0" err="1"/>
              <a:t>într</a:t>
            </a:r>
            <a:r>
              <a:rPr lang="en-US" sz="1800" dirty="0"/>
              <a:t>-o </a:t>
            </a:r>
            <a:r>
              <a:rPr lang="en-US" sz="1800" dirty="0" err="1"/>
              <a:t>gamă</a:t>
            </a:r>
            <a:r>
              <a:rPr lang="en-US" sz="1800" dirty="0"/>
              <a:t> </a:t>
            </a:r>
            <a:r>
              <a:rPr lang="en-US" sz="1800" dirty="0" err="1"/>
              <a:t>largă</a:t>
            </a:r>
            <a:r>
              <a:rPr lang="en-US" sz="1800" dirty="0"/>
              <a:t> de </a:t>
            </a:r>
            <a:r>
              <a:rPr lang="en-US" sz="1800" dirty="0" err="1"/>
              <a:t>domenii</a:t>
            </a:r>
            <a:r>
              <a:rPr lang="en-US" sz="1800" dirty="0"/>
              <a:t>, cum </a:t>
            </a:r>
            <a:r>
              <a:rPr lang="en-US" sz="1800" dirty="0" err="1"/>
              <a:t>ar</a:t>
            </a:r>
            <a:r>
              <a:rPr lang="en-US" sz="1800" dirty="0"/>
              <a:t> fi </a:t>
            </a:r>
            <a:r>
              <a:rPr lang="en-US" sz="1800" dirty="0" err="1"/>
              <a:t>bioingineria</a:t>
            </a:r>
            <a:r>
              <a:rPr lang="en-US" sz="1800" dirty="0"/>
              <a:t>, </a:t>
            </a:r>
            <a:r>
              <a:rPr lang="en-US" sz="1800" dirty="0" err="1"/>
              <a:t>știința</a:t>
            </a:r>
            <a:r>
              <a:rPr lang="en-US" sz="1800" dirty="0"/>
              <a:t> </a:t>
            </a:r>
            <a:r>
              <a:rPr lang="en-US" sz="1800" dirty="0" err="1"/>
              <a:t>materialelor</a:t>
            </a:r>
            <a:r>
              <a:rPr lang="en-US" sz="1800" dirty="0"/>
              <a:t> </a:t>
            </a:r>
            <a:r>
              <a:rPr lang="en-US" sz="1800" dirty="0" err="1"/>
              <a:t>și</a:t>
            </a:r>
            <a:r>
              <a:rPr lang="en-US" sz="1800" dirty="0"/>
              <a:t> </a:t>
            </a:r>
            <a:r>
              <a:rPr lang="en-US" sz="1800" dirty="0" err="1"/>
              <a:t>fizica</a:t>
            </a:r>
            <a:r>
              <a:rPr lang="en-US" sz="1800" dirty="0"/>
              <a:t>, </a:t>
            </a:r>
            <a:r>
              <a:rPr lang="en-US" sz="1800" dirty="0" err="1"/>
              <a:t>datorită</a:t>
            </a:r>
            <a:r>
              <a:rPr lang="en-US" sz="1800" dirty="0"/>
              <a:t> </a:t>
            </a:r>
            <a:r>
              <a:rPr lang="en-US" sz="1800" dirty="0" err="1"/>
              <a:t>capacității</a:t>
            </a:r>
            <a:r>
              <a:rPr lang="en-US" sz="1800" dirty="0"/>
              <a:t> sale de a </a:t>
            </a:r>
            <a:r>
              <a:rPr lang="en-US" sz="1800" dirty="0" err="1"/>
              <a:t>reține</a:t>
            </a:r>
            <a:r>
              <a:rPr lang="en-US" sz="1800" dirty="0"/>
              <a:t> </a:t>
            </a:r>
            <a:r>
              <a:rPr lang="en-US" sz="1800" dirty="0" err="1"/>
              <a:t>și</a:t>
            </a:r>
            <a:r>
              <a:rPr lang="en-US" sz="1800" dirty="0"/>
              <a:t> </a:t>
            </a:r>
            <a:r>
              <a:rPr lang="en-US" sz="1800" dirty="0" err="1"/>
              <a:t>manipula</a:t>
            </a:r>
            <a:r>
              <a:rPr lang="en-US" sz="1800" dirty="0"/>
              <a:t> </a:t>
            </a:r>
            <a:r>
              <a:rPr lang="en-US" sz="1800" dirty="0" err="1"/>
              <a:t>particule</a:t>
            </a:r>
            <a:r>
              <a:rPr lang="en-US" sz="1800" dirty="0"/>
              <a:t> </a:t>
            </a:r>
            <a:r>
              <a:rPr lang="en-US" sz="1800" dirty="0" err="1"/>
              <a:t>și</a:t>
            </a:r>
            <a:r>
              <a:rPr lang="en-US" sz="1800" dirty="0"/>
              <a:t> de a </a:t>
            </a:r>
            <a:r>
              <a:rPr lang="en-US" sz="1800" dirty="0" err="1"/>
              <a:t>măsura</a:t>
            </a:r>
            <a:r>
              <a:rPr lang="en-US" sz="1800" dirty="0"/>
              <a:t> </a:t>
            </a:r>
            <a:r>
              <a:rPr lang="en-US" sz="1800" dirty="0" err="1"/>
              <a:t>forțele</a:t>
            </a:r>
            <a:r>
              <a:rPr lang="en-US" sz="1800" dirty="0"/>
              <a:t> </a:t>
            </a:r>
            <a:r>
              <a:rPr lang="en-US" sz="1800" dirty="0" err="1"/>
              <a:t>în</a:t>
            </a:r>
            <a:r>
              <a:rPr lang="en-US" sz="1800" dirty="0"/>
              <a:t> </a:t>
            </a:r>
            <a:r>
              <a:rPr lang="en-US" sz="1800" dirty="0" err="1"/>
              <a:t>intervalele</a:t>
            </a:r>
            <a:r>
              <a:rPr lang="en-US" sz="1800" dirty="0"/>
              <a:t> femtonewton </a:t>
            </a:r>
            <a:r>
              <a:rPr lang="en-US" sz="1800" dirty="0" err="1"/>
              <a:t>și</a:t>
            </a:r>
            <a:r>
              <a:rPr lang="en-US" sz="1800" dirty="0"/>
              <a:t> piconewton.</a:t>
            </a:r>
          </a:p>
        </p:txBody>
      </p:sp>
      <p:pic>
        <p:nvPicPr>
          <p:cNvPr id="4" name="Picture 10" descr="Trapping Schematic">
            <a:extLst>
              <a:ext uri="{FF2B5EF4-FFF2-40B4-BE49-F238E27FC236}">
                <a16:creationId xmlns:a16="http://schemas.microsoft.com/office/drawing/2014/main" xmlns="" id="{86DF3AEF-7CF7-41F0-3D02-845B397B6F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9855"/>
            <a:ext cx="2581451" cy="2223490"/>
          </a:xfrm>
          <a:prstGeom prst="rect">
            <a:avLst/>
          </a:prstGeom>
          <a:noFill/>
          <a:ln>
            <a:noFill/>
          </a:ln>
        </p:spPr>
      </p:pic>
      <p:pic>
        <p:nvPicPr>
          <p:cNvPr id="5" name="Picture 11" descr="Screen shot of OTM200 Software">
            <a:hlinkClick r:id="rId3"/>
            <a:extLst>
              <a:ext uri="{FF2B5EF4-FFF2-40B4-BE49-F238E27FC236}">
                <a16:creationId xmlns:a16="http://schemas.microsoft.com/office/drawing/2014/main" xmlns="" id="{7CEBD18B-8585-EAB0-EF60-B15D8452A5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2" y="2541738"/>
            <a:ext cx="2510118" cy="4240063"/>
          </a:xfrm>
          <a:prstGeom prst="rect">
            <a:avLst/>
          </a:prstGeom>
          <a:noFill/>
          <a:ln>
            <a:noFill/>
          </a:ln>
        </p:spPr>
      </p:pic>
    </p:spTree>
    <p:extLst>
      <p:ext uri="{BB962C8B-B14F-4D97-AF65-F5344CB8AC3E}">
        <p14:creationId xmlns:p14="http://schemas.microsoft.com/office/powerpoint/2010/main" val="4099471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D7BCC20-7705-8E61-6FE6-2A86B4C0D0DD}"/>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xmlns="" id="{67816CD7-1E6A-B46D-C56C-74D9AB4F9418}"/>
              </a:ext>
            </a:extLst>
          </p:cNvPr>
          <p:cNvSpPr>
            <a:spLocks noGrp="1"/>
          </p:cNvSpPr>
          <p:nvPr>
            <p:ph idx="1"/>
          </p:nvPr>
        </p:nvSpPr>
        <p:spPr>
          <a:xfrm>
            <a:off x="488515" y="1905000"/>
            <a:ext cx="8229600" cy="4525962"/>
          </a:xfrm>
        </p:spPr>
        <p:txBody>
          <a:bodyPr/>
          <a:lstStyle/>
          <a:p>
            <a:pPr algn="just"/>
            <a:r>
              <a:rPr lang="en-US" sz="1800" dirty="0" err="1"/>
              <a:t>Relația</a:t>
            </a:r>
            <a:r>
              <a:rPr lang="en-US" sz="1800" dirty="0"/>
              <a:t> </a:t>
            </a:r>
            <a:r>
              <a:rPr lang="en-US" sz="1800" dirty="0" err="1"/>
              <a:t>dintre</a:t>
            </a:r>
            <a:r>
              <a:rPr lang="en-US" sz="1800" dirty="0"/>
              <a:t> </a:t>
            </a:r>
            <a:r>
              <a:rPr lang="en-US" sz="1800" dirty="0" err="1"/>
              <a:t>dimensiunea</a:t>
            </a:r>
            <a:r>
              <a:rPr lang="en-US" sz="1800" dirty="0"/>
              <a:t> </a:t>
            </a:r>
            <a:r>
              <a:rPr lang="en-US" sz="1800" dirty="0" err="1"/>
              <a:t>particulelor</a:t>
            </a:r>
            <a:r>
              <a:rPr lang="en-US" sz="1800" dirty="0"/>
              <a:t> </a:t>
            </a:r>
            <a:r>
              <a:rPr lang="en-US" sz="1800" dirty="0" err="1"/>
              <a:t>și</a:t>
            </a:r>
            <a:r>
              <a:rPr lang="en-US" sz="1800" dirty="0"/>
              <a:t> </a:t>
            </a:r>
            <a:r>
              <a:rPr lang="en-US" sz="1800" dirty="0" err="1"/>
              <a:t>lungimile</a:t>
            </a:r>
            <a:r>
              <a:rPr lang="en-US" sz="1800" dirty="0"/>
              <a:t> de </a:t>
            </a:r>
            <a:r>
              <a:rPr lang="en-US" sz="1800" dirty="0" err="1"/>
              <a:t>undă</a:t>
            </a:r>
            <a:r>
              <a:rPr lang="en-US" sz="1800" dirty="0"/>
              <a:t> de </a:t>
            </a:r>
            <a:r>
              <a:rPr lang="en-US" sz="1800" dirty="0" err="1"/>
              <a:t>captare</a:t>
            </a:r>
            <a:r>
              <a:rPr lang="en-US" sz="1800" dirty="0"/>
              <a:t> </a:t>
            </a:r>
            <a:r>
              <a:rPr lang="en-US" sz="1800" dirty="0" err="1"/>
              <a:t>prezintă</a:t>
            </a:r>
            <a:r>
              <a:rPr lang="en-US" sz="1800" dirty="0"/>
              <a:t> </a:t>
            </a:r>
            <a:r>
              <a:rPr lang="en-US" sz="1800" dirty="0" err="1"/>
              <a:t>două</a:t>
            </a:r>
            <a:r>
              <a:rPr lang="en-US" sz="1800" dirty="0"/>
              <a:t> </a:t>
            </a:r>
            <a:r>
              <a:rPr lang="en-US" sz="1800" dirty="0" err="1"/>
              <a:t>regimuri</a:t>
            </a:r>
            <a:r>
              <a:rPr lang="en-US" sz="1800" dirty="0"/>
              <a:t> de </a:t>
            </a:r>
            <a:r>
              <a:rPr lang="en-US" sz="1800" dirty="0" err="1"/>
              <a:t>luat</a:t>
            </a:r>
            <a:r>
              <a:rPr lang="en-US" sz="1800" dirty="0"/>
              <a:t> </a:t>
            </a:r>
            <a:r>
              <a:rPr lang="en-US" sz="1800" dirty="0" err="1"/>
              <a:t>în</a:t>
            </a:r>
            <a:r>
              <a:rPr lang="en-US" sz="1800" dirty="0"/>
              <a:t> </a:t>
            </a:r>
            <a:r>
              <a:rPr lang="en-US" sz="1800" dirty="0" err="1"/>
              <a:t>considerare</a:t>
            </a:r>
            <a:r>
              <a:rPr lang="en-US" sz="1800" dirty="0"/>
              <a:t> </a:t>
            </a:r>
            <a:r>
              <a:rPr lang="en-US" sz="1800" dirty="0" err="1"/>
              <a:t>când</a:t>
            </a:r>
            <a:r>
              <a:rPr lang="en-US" sz="1800" dirty="0"/>
              <a:t> se </a:t>
            </a:r>
            <a:r>
              <a:rPr lang="en-US" sz="1800" dirty="0" err="1"/>
              <a:t>dezvoltă</a:t>
            </a:r>
            <a:r>
              <a:rPr lang="en-US" sz="1800" dirty="0"/>
              <a:t> o </a:t>
            </a:r>
            <a:r>
              <a:rPr lang="en-US" sz="1800" dirty="0" err="1"/>
              <a:t>teorie</a:t>
            </a:r>
            <a:r>
              <a:rPr lang="en-US" sz="1800" dirty="0"/>
              <a:t> </a:t>
            </a:r>
            <a:r>
              <a:rPr lang="en-US" sz="1800" dirty="0" err="1"/>
              <a:t>pentru</a:t>
            </a:r>
            <a:r>
              <a:rPr lang="en-US" sz="1800" dirty="0"/>
              <a:t> a </a:t>
            </a:r>
            <a:r>
              <a:rPr lang="en-US" sz="1800" dirty="0" err="1"/>
              <a:t>descrie</a:t>
            </a:r>
            <a:r>
              <a:rPr lang="en-US" sz="1800" dirty="0"/>
              <a:t> </a:t>
            </a:r>
            <a:r>
              <a:rPr lang="en-US" sz="1800" dirty="0" err="1"/>
              <a:t>captarea</a:t>
            </a:r>
            <a:r>
              <a:rPr lang="en-US" sz="1800" dirty="0"/>
              <a:t> </a:t>
            </a:r>
            <a:r>
              <a:rPr lang="en-US" sz="1800" dirty="0" err="1"/>
              <a:t>optică</a:t>
            </a:r>
            <a:r>
              <a:rPr lang="en-US" sz="1800" dirty="0"/>
              <a:t>. </a:t>
            </a:r>
            <a:endParaRPr lang="ro-RO" sz="1800" dirty="0"/>
          </a:p>
          <a:p>
            <a:pPr algn="just"/>
            <a:r>
              <a:rPr lang="en-US" sz="1800" dirty="0"/>
              <a:t>În </a:t>
            </a:r>
            <a:r>
              <a:rPr lang="en-US" sz="1800" dirty="0" err="1"/>
              <a:t>regimul</a:t>
            </a:r>
            <a:r>
              <a:rPr lang="en-US" sz="1800" dirty="0"/>
              <a:t> de </a:t>
            </a:r>
            <a:r>
              <a:rPr lang="en-US" sz="1800" dirty="0" err="1"/>
              <a:t>mărime</a:t>
            </a:r>
            <a:r>
              <a:rPr lang="en-US" sz="1800" dirty="0"/>
              <a:t> Mie, </a:t>
            </a:r>
            <a:r>
              <a:rPr lang="en-US" sz="1800" dirty="0" err="1"/>
              <a:t>diametrul</a:t>
            </a:r>
            <a:r>
              <a:rPr lang="en-US" sz="1800" dirty="0"/>
              <a:t> </a:t>
            </a:r>
            <a:r>
              <a:rPr lang="en-US" sz="1800" dirty="0" err="1"/>
              <a:t>unei</a:t>
            </a:r>
            <a:r>
              <a:rPr lang="en-US" sz="1800" dirty="0"/>
              <a:t> </a:t>
            </a:r>
            <a:r>
              <a:rPr lang="en-US" sz="1800" dirty="0" err="1"/>
              <a:t>particule</a:t>
            </a:r>
            <a:r>
              <a:rPr lang="en-US" sz="1800" dirty="0"/>
              <a:t> </a:t>
            </a:r>
            <a:r>
              <a:rPr lang="en-US" sz="1800" dirty="0" err="1"/>
              <a:t>prinse</a:t>
            </a:r>
            <a:r>
              <a:rPr lang="en-US" sz="1800" dirty="0"/>
              <a:t> </a:t>
            </a:r>
            <a:r>
              <a:rPr lang="en-US" sz="1800" dirty="0" err="1"/>
              <a:t>este</a:t>
            </a:r>
            <a:r>
              <a:rPr lang="en-US" sz="1800" dirty="0"/>
              <a:t> </a:t>
            </a:r>
            <a:r>
              <a:rPr lang="en-US" sz="1800" dirty="0" err="1"/>
              <a:t>mult</a:t>
            </a:r>
            <a:r>
              <a:rPr lang="en-US" sz="1800" dirty="0"/>
              <a:t> </a:t>
            </a:r>
            <a:r>
              <a:rPr lang="en-US" sz="1800" dirty="0" err="1"/>
              <a:t>mai</a:t>
            </a:r>
            <a:r>
              <a:rPr lang="en-US" sz="1800" dirty="0"/>
              <a:t> mare </a:t>
            </a:r>
            <a:r>
              <a:rPr lang="en-US" sz="1800" dirty="0" err="1"/>
              <a:t>decât</a:t>
            </a:r>
            <a:r>
              <a:rPr lang="en-US" sz="1800" dirty="0"/>
              <a:t> </a:t>
            </a:r>
            <a:r>
              <a:rPr lang="en-US" sz="1800" dirty="0" err="1"/>
              <a:t>lungimea</a:t>
            </a:r>
            <a:r>
              <a:rPr lang="en-US" sz="1800" dirty="0"/>
              <a:t> de </a:t>
            </a:r>
            <a:r>
              <a:rPr lang="en-US" sz="1800" dirty="0" err="1"/>
              <a:t>undă</a:t>
            </a:r>
            <a:r>
              <a:rPr lang="en-US" sz="1800" dirty="0"/>
              <a:t> a </a:t>
            </a:r>
            <a:r>
              <a:rPr lang="en-US" sz="1800" dirty="0" err="1"/>
              <a:t>luminii</a:t>
            </a:r>
            <a:r>
              <a:rPr lang="en-US" sz="1800" dirty="0"/>
              <a:t> </a:t>
            </a:r>
            <a:r>
              <a:rPr lang="en-US" sz="1800" dirty="0" err="1"/>
              <a:t>și</a:t>
            </a:r>
            <a:r>
              <a:rPr lang="en-US" sz="1800" dirty="0"/>
              <a:t> </a:t>
            </a:r>
            <a:r>
              <a:rPr lang="en-US" sz="1800" dirty="0" err="1"/>
              <a:t>captarea</a:t>
            </a:r>
            <a:r>
              <a:rPr lang="en-US" sz="1800" dirty="0"/>
              <a:t> </a:t>
            </a:r>
            <a:r>
              <a:rPr lang="en-US" sz="1800" dirty="0" err="1"/>
              <a:t>poate</a:t>
            </a:r>
            <a:r>
              <a:rPr lang="en-US" sz="1800" dirty="0"/>
              <a:t> fi </a:t>
            </a:r>
            <a:r>
              <a:rPr lang="en-US" sz="1800" dirty="0" err="1"/>
              <a:t>descrisă</a:t>
            </a:r>
            <a:r>
              <a:rPr lang="en-US" sz="1800" dirty="0"/>
              <a:t> </a:t>
            </a:r>
            <a:r>
              <a:rPr lang="en-US" sz="1800" dirty="0" err="1"/>
              <a:t>folosind</a:t>
            </a:r>
            <a:r>
              <a:rPr lang="en-US" sz="1800" dirty="0"/>
              <a:t> </a:t>
            </a:r>
            <a:r>
              <a:rPr lang="en-US" sz="1800" dirty="0" err="1"/>
              <a:t>optica</a:t>
            </a:r>
            <a:r>
              <a:rPr lang="en-US" sz="1800" dirty="0"/>
              <a:t> cu raze. </a:t>
            </a:r>
            <a:endParaRPr lang="ro-RO" sz="1800" dirty="0"/>
          </a:p>
          <a:p>
            <a:pPr algn="just"/>
            <a:r>
              <a:rPr lang="en-US" sz="1800" dirty="0" err="1"/>
              <a:t>Razele</a:t>
            </a:r>
            <a:r>
              <a:rPr lang="en-US" sz="1800" dirty="0"/>
              <a:t> de </a:t>
            </a:r>
            <a:r>
              <a:rPr lang="en-US" sz="1800" dirty="0" err="1"/>
              <a:t>lumină</a:t>
            </a:r>
            <a:r>
              <a:rPr lang="en-US" sz="1800" dirty="0"/>
              <a:t> sunt </a:t>
            </a:r>
            <a:r>
              <a:rPr lang="en-US" sz="1800" dirty="0" err="1"/>
              <a:t>refractate</a:t>
            </a:r>
            <a:r>
              <a:rPr lang="en-US" sz="1800" dirty="0"/>
              <a:t> pe </a:t>
            </a:r>
            <a:r>
              <a:rPr lang="en-US" sz="1800" dirty="0" err="1"/>
              <a:t>măsură</a:t>
            </a:r>
            <a:r>
              <a:rPr lang="en-US" sz="1800" dirty="0"/>
              <a:t> </a:t>
            </a:r>
            <a:r>
              <a:rPr lang="en-US" sz="1800" dirty="0" err="1"/>
              <a:t>ce</a:t>
            </a:r>
            <a:r>
              <a:rPr lang="en-US" sz="1800" dirty="0"/>
              <a:t> </a:t>
            </a:r>
            <a:r>
              <a:rPr lang="en-US" sz="1800" dirty="0" err="1"/>
              <a:t>trec</a:t>
            </a:r>
            <a:r>
              <a:rPr lang="en-US" sz="1800" dirty="0"/>
              <a:t> </a:t>
            </a:r>
            <a:r>
              <a:rPr lang="en-US" sz="1800" dirty="0" err="1"/>
              <a:t>prin</a:t>
            </a:r>
            <a:r>
              <a:rPr lang="en-US" sz="1800" dirty="0"/>
              <a:t> </a:t>
            </a:r>
            <a:r>
              <a:rPr lang="en-US" sz="1800" dirty="0" err="1"/>
              <a:t>particulă</a:t>
            </a:r>
            <a:r>
              <a:rPr lang="en-US" sz="1800" dirty="0"/>
              <a:t>, </a:t>
            </a:r>
            <a:r>
              <a:rPr lang="en-US" sz="1800" dirty="0" err="1"/>
              <a:t>exercitând</a:t>
            </a:r>
            <a:r>
              <a:rPr lang="en-US" sz="1800" dirty="0"/>
              <a:t> o </a:t>
            </a:r>
            <a:r>
              <a:rPr lang="en-US" sz="1800" dirty="0" err="1"/>
              <a:t>forță</a:t>
            </a:r>
            <a:r>
              <a:rPr lang="en-US" sz="1800" dirty="0"/>
              <a:t> </a:t>
            </a:r>
            <a:r>
              <a:rPr lang="en-US" sz="1800" dirty="0" err="1"/>
              <a:t>datorată</a:t>
            </a:r>
            <a:r>
              <a:rPr lang="en-US" sz="1800" dirty="0"/>
              <a:t> </a:t>
            </a:r>
            <a:r>
              <a:rPr lang="en-US" sz="1800" dirty="0" err="1"/>
              <a:t>schimbării</a:t>
            </a:r>
            <a:r>
              <a:rPr lang="en-US" sz="1800" dirty="0"/>
              <a:t> </a:t>
            </a:r>
            <a:r>
              <a:rPr lang="en-US" sz="1800" dirty="0" err="1"/>
              <a:t>impulsului</a:t>
            </a:r>
            <a:r>
              <a:rPr lang="en-US" sz="1800" dirty="0"/>
              <a:t>. În </a:t>
            </a:r>
            <a:r>
              <a:rPr lang="en-US" sz="1800" dirty="0" err="1"/>
              <a:t>cazul</a:t>
            </a:r>
            <a:r>
              <a:rPr lang="en-US" sz="1800" dirty="0"/>
              <a:t> </a:t>
            </a:r>
            <a:r>
              <a:rPr lang="en-US" sz="1800" dirty="0" err="1"/>
              <a:t>în</a:t>
            </a:r>
            <a:r>
              <a:rPr lang="en-US" sz="1800" dirty="0"/>
              <a:t> care o </a:t>
            </a:r>
            <a:r>
              <a:rPr lang="en-US" sz="1800" dirty="0" err="1"/>
              <a:t>particulă</a:t>
            </a:r>
            <a:r>
              <a:rPr lang="en-US" sz="1800" dirty="0"/>
              <a:t> nu </a:t>
            </a:r>
            <a:r>
              <a:rPr lang="en-US" sz="1800" dirty="0" err="1"/>
              <a:t>este</a:t>
            </a:r>
            <a:r>
              <a:rPr lang="en-US" sz="1800" dirty="0"/>
              <a:t> </a:t>
            </a:r>
            <a:r>
              <a:rPr lang="en-US" sz="1800" dirty="0" err="1"/>
              <a:t>aliniată</a:t>
            </a:r>
            <a:r>
              <a:rPr lang="en-US" sz="1800" dirty="0"/>
              <a:t> axial </a:t>
            </a:r>
            <a:r>
              <a:rPr lang="en-US" sz="1800" dirty="0" err="1"/>
              <a:t>în</a:t>
            </a:r>
            <a:r>
              <a:rPr lang="en-US" sz="1800" dirty="0"/>
              <a:t> </a:t>
            </a:r>
            <a:r>
              <a:rPr lang="en-US" sz="1800" dirty="0" err="1"/>
              <a:t>centrul</a:t>
            </a:r>
            <a:r>
              <a:rPr lang="en-US" sz="1800" dirty="0"/>
              <a:t> </a:t>
            </a:r>
            <a:r>
              <a:rPr lang="en-US" sz="1800" dirty="0" err="1"/>
              <a:t>fasciculului</a:t>
            </a:r>
            <a:r>
              <a:rPr lang="en-US" sz="1800" dirty="0"/>
              <a:t> laser, </a:t>
            </a:r>
            <a:r>
              <a:rPr lang="en-US" sz="1800" dirty="0" err="1"/>
              <a:t>razele</a:t>
            </a:r>
            <a:r>
              <a:rPr lang="en-US" sz="1800" dirty="0"/>
              <a:t> </a:t>
            </a:r>
            <a:r>
              <a:rPr lang="en-US" sz="1800" dirty="0" err="1"/>
              <a:t>mai</a:t>
            </a:r>
            <a:r>
              <a:rPr lang="en-US" sz="1800" dirty="0"/>
              <a:t> </a:t>
            </a:r>
            <a:r>
              <a:rPr lang="en-US" sz="1800" dirty="0" err="1"/>
              <a:t>aproape</a:t>
            </a:r>
            <a:r>
              <a:rPr lang="en-US" sz="1800" dirty="0"/>
              <a:t> de </a:t>
            </a:r>
            <a:r>
              <a:rPr lang="en-US" sz="1800" dirty="0" err="1"/>
              <a:t>centrul</a:t>
            </a:r>
            <a:r>
              <a:rPr lang="en-US" sz="1800" dirty="0"/>
              <a:t> </a:t>
            </a:r>
            <a:r>
              <a:rPr lang="en-US" sz="1800" dirty="0" err="1"/>
              <a:t>fasciculului</a:t>
            </a:r>
            <a:r>
              <a:rPr lang="en-US" sz="1800" dirty="0"/>
              <a:t> </a:t>
            </a:r>
            <a:r>
              <a:rPr lang="en-US" sz="1800" dirty="0" err="1"/>
              <a:t>vor</a:t>
            </a:r>
            <a:r>
              <a:rPr lang="en-US" sz="1800" dirty="0"/>
              <a:t> fi </a:t>
            </a:r>
            <a:r>
              <a:rPr lang="en-US" sz="1800" dirty="0" err="1"/>
              <a:t>mai</a:t>
            </a:r>
            <a:r>
              <a:rPr lang="en-US" sz="1800" dirty="0"/>
              <a:t> intense </a:t>
            </a:r>
            <a:r>
              <a:rPr lang="en-US" sz="1800" dirty="0" err="1"/>
              <a:t>și</a:t>
            </a:r>
            <a:r>
              <a:rPr lang="en-US" sz="1800" dirty="0"/>
              <a:t> </a:t>
            </a:r>
            <a:r>
              <a:rPr lang="en-US" sz="1800" dirty="0" err="1"/>
              <a:t>vor</a:t>
            </a:r>
            <a:r>
              <a:rPr lang="en-US" sz="1800" dirty="0"/>
              <a:t> </a:t>
            </a:r>
            <a:r>
              <a:rPr lang="en-US" sz="1800" dirty="0" err="1"/>
              <a:t>transfera</a:t>
            </a:r>
            <a:r>
              <a:rPr lang="en-US" sz="1800" dirty="0"/>
              <a:t> </a:t>
            </a:r>
            <a:r>
              <a:rPr lang="en-US" sz="1800" dirty="0" err="1"/>
              <a:t>mai</a:t>
            </a:r>
            <a:r>
              <a:rPr lang="en-US" sz="1800" dirty="0"/>
              <a:t> </a:t>
            </a:r>
            <a:r>
              <a:rPr lang="en-US" sz="1800" dirty="0" err="1"/>
              <a:t>mult</a:t>
            </a:r>
            <a:r>
              <a:rPr lang="en-US" sz="1800" dirty="0"/>
              <a:t> </a:t>
            </a:r>
            <a:r>
              <a:rPr lang="en-US" sz="1800" dirty="0" err="1"/>
              <a:t>impuls</a:t>
            </a:r>
            <a:r>
              <a:rPr lang="en-US" sz="1800" dirty="0"/>
              <a:t> </a:t>
            </a:r>
            <a:r>
              <a:rPr lang="en-US" sz="1800" dirty="0" err="1"/>
              <a:t>particulei</a:t>
            </a:r>
            <a:r>
              <a:rPr lang="en-US" sz="1800" dirty="0"/>
              <a:t> </a:t>
            </a:r>
            <a:r>
              <a:rPr lang="en-US" sz="1800" dirty="0" err="1"/>
              <a:t>decât</a:t>
            </a:r>
            <a:r>
              <a:rPr lang="en-US" sz="1800" dirty="0"/>
              <a:t> </a:t>
            </a:r>
            <a:r>
              <a:rPr lang="en-US" sz="1800" dirty="0" err="1"/>
              <a:t>acele</a:t>
            </a:r>
            <a:r>
              <a:rPr lang="en-US" sz="1800" dirty="0"/>
              <a:t> raze </a:t>
            </a:r>
            <a:r>
              <a:rPr lang="en-US" sz="1800" dirty="0" err="1"/>
              <a:t>mai</a:t>
            </a:r>
            <a:r>
              <a:rPr lang="en-US" sz="1800" dirty="0"/>
              <a:t> </a:t>
            </a:r>
            <a:r>
              <a:rPr lang="en-US" sz="1800" dirty="0" err="1"/>
              <a:t>apropiate</a:t>
            </a:r>
            <a:r>
              <a:rPr lang="en-US" sz="1800" dirty="0"/>
              <a:t> de </a:t>
            </a:r>
            <a:r>
              <a:rPr lang="en-US" sz="1800" dirty="0" err="1"/>
              <a:t>marginea</a:t>
            </a:r>
            <a:r>
              <a:rPr lang="en-US" sz="1800" dirty="0"/>
              <a:t> </a:t>
            </a:r>
            <a:r>
              <a:rPr lang="en-US" sz="1800" dirty="0" err="1"/>
              <a:t>fasciculului</a:t>
            </a:r>
            <a:r>
              <a:rPr lang="en-US" sz="1800" dirty="0"/>
              <a:t>. </a:t>
            </a:r>
            <a:endParaRPr lang="ro-RO" sz="1800" dirty="0"/>
          </a:p>
          <a:p>
            <a:pPr algn="just"/>
            <a:r>
              <a:rPr lang="en-US" sz="1800" dirty="0" err="1"/>
              <a:t>Aceasta</a:t>
            </a:r>
            <a:r>
              <a:rPr lang="en-US" sz="1800" dirty="0"/>
              <a:t> </a:t>
            </a:r>
            <a:r>
              <a:rPr lang="en-US" sz="1800" dirty="0" err="1"/>
              <a:t>va</a:t>
            </a:r>
            <a:r>
              <a:rPr lang="en-US" sz="1800" dirty="0"/>
              <a:t> </a:t>
            </a:r>
            <a:r>
              <a:rPr lang="en-US" sz="1800" dirty="0" err="1"/>
              <a:t>aplica</a:t>
            </a:r>
            <a:r>
              <a:rPr lang="en-US" sz="1800" dirty="0"/>
              <a:t> o </a:t>
            </a:r>
            <a:r>
              <a:rPr lang="en-US" sz="1800" dirty="0" err="1"/>
              <a:t>forță</a:t>
            </a:r>
            <a:r>
              <a:rPr lang="en-US" sz="1800" dirty="0"/>
              <a:t> </a:t>
            </a:r>
            <a:r>
              <a:rPr lang="en-US" sz="1800" dirty="0" err="1"/>
              <a:t>laterală</a:t>
            </a:r>
            <a:r>
              <a:rPr lang="en-US" sz="1800" dirty="0"/>
              <a:t> „gradient” </a:t>
            </a:r>
            <a:r>
              <a:rPr lang="en-US" sz="1800" dirty="0" err="1"/>
              <a:t>particulei</a:t>
            </a:r>
            <a:r>
              <a:rPr lang="en-US" sz="1800" dirty="0"/>
              <a:t> </a:t>
            </a:r>
            <a:r>
              <a:rPr lang="en-US" sz="1800" dirty="0" err="1"/>
              <a:t>spre</a:t>
            </a:r>
            <a:r>
              <a:rPr lang="en-US" sz="1800" dirty="0"/>
              <a:t> </a:t>
            </a:r>
            <a:r>
              <a:rPr lang="en-US" sz="1800" dirty="0" err="1"/>
              <a:t>centrul</a:t>
            </a:r>
            <a:r>
              <a:rPr lang="en-US" sz="1800" dirty="0"/>
              <a:t> </a:t>
            </a:r>
            <a:r>
              <a:rPr lang="en-US" sz="1800" dirty="0" err="1"/>
              <a:t>fasciculului</a:t>
            </a:r>
            <a:r>
              <a:rPr lang="en-US" sz="1800" dirty="0"/>
              <a:t>. </a:t>
            </a:r>
          </a:p>
        </p:txBody>
      </p:sp>
    </p:spTree>
    <p:extLst>
      <p:ext uri="{BB962C8B-B14F-4D97-AF65-F5344CB8AC3E}">
        <p14:creationId xmlns:p14="http://schemas.microsoft.com/office/powerpoint/2010/main" val="288713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5FA4F-D32B-3CDD-8744-F451E5BA08DA}"/>
              </a:ext>
            </a:extLst>
          </p:cNvPr>
          <p:cNvSpPr>
            <a:spLocks noGrp="1"/>
          </p:cNvSpPr>
          <p:nvPr>
            <p:ph type="title"/>
          </p:nvPr>
        </p:nvSpPr>
        <p:spPr/>
        <p:txBody>
          <a:bodyPr/>
          <a:lstStyle/>
          <a:p>
            <a:r>
              <a:rPr lang="en-US" dirty="0"/>
              <a:t>Avantaje </a:t>
            </a:r>
            <a:r>
              <a:rPr lang="en-US" dirty="0" err="1"/>
              <a:t>și</a:t>
            </a:r>
            <a:r>
              <a:rPr lang="en-US" dirty="0"/>
              <a:t> </a:t>
            </a:r>
            <a:r>
              <a:rPr lang="en-US" dirty="0" err="1"/>
              <a:t>Limitări</a:t>
            </a:r>
            <a:endParaRPr lang="en-US" dirty="0"/>
          </a:p>
        </p:txBody>
      </p:sp>
      <p:sp>
        <p:nvSpPr>
          <p:cNvPr id="3" name="Content Placeholder 2">
            <a:extLst>
              <a:ext uri="{FF2B5EF4-FFF2-40B4-BE49-F238E27FC236}">
                <a16:creationId xmlns:a16="http://schemas.microsoft.com/office/drawing/2014/main" xmlns="" id="{764F6C80-01F2-BCD5-47FB-723BB1138662}"/>
              </a:ext>
            </a:extLst>
          </p:cNvPr>
          <p:cNvSpPr>
            <a:spLocks noGrp="1"/>
          </p:cNvSpPr>
          <p:nvPr>
            <p:ph idx="1"/>
          </p:nvPr>
        </p:nvSpPr>
        <p:spPr/>
        <p:txBody>
          <a:bodyPr/>
          <a:lstStyle/>
          <a:p>
            <a:r>
              <a:rPr lang="en-US" sz="1800" b="1" dirty="0" err="1"/>
              <a:t>Precizie</a:t>
            </a:r>
            <a:r>
              <a:rPr lang="en-US" sz="1800" b="1" dirty="0"/>
              <a:t>:</a:t>
            </a:r>
            <a:r>
              <a:rPr lang="en-US" sz="1800" dirty="0"/>
              <a:t> </a:t>
            </a:r>
            <a:r>
              <a:rPr lang="en-US" sz="1800" dirty="0" err="1"/>
              <a:t>Oferă</a:t>
            </a:r>
            <a:r>
              <a:rPr lang="en-US" sz="1800" dirty="0"/>
              <a:t> o </a:t>
            </a:r>
            <a:r>
              <a:rPr lang="en-US" sz="1800" dirty="0" err="1"/>
              <a:t>rezoluție</a:t>
            </a:r>
            <a:r>
              <a:rPr lang="en-US" sz="1800" dirty="0"/>
              <a:t> sub-</a:t>
            </a:r>
            <a:r>
              <a:rPr lang="en-US" sz="1800" dirty="0" err="1"/>
              <a:t>nanometrică</a:t>
            </a:r>
            <a:r>
              <a:rPr lang="en-US" sz="1800" dirty="0"/>
              <a:t> </a:t>
            </a:r>
            <a:r>
              <a:rPr lang="en-US" sz="1800" dirty="0" err="1"/>
              <a:t>pentru</a:t>
            </a:r>
            <a:r>
              <a:rPr lang="en-US" sz="1800" dirty="0"/>
              <a:t> </a:t>
            </a:r>
            <a:r>
              <a:rPr lang="en-US" sz="1800" dirty="0" err="1"/>
              <a:t>deplasări</a:t>
            </a:r>
            <a:r>
              <a:rPr lang="en-US" sz="1800" dirty="0"/>
              <a:t> </a:t>
            </a:r>
            <a:r>
              <a:rPr lang="en-US" sz="1800" dirty="0" err="1"/>
              <a:t>și</a:t>
            </a:r>
            <a:r>
              <a:rPr lang="en-US" sz="1800" dirty="0"/>
              <a:t> o </a:t>
            </a:r>
            <a:r>
              <a:rPr lang="en-US" sz="1800" dirty="0" err="1"/>
              <a:t>rezoluție</a:t>
            </a:r>
            <a:r>
              <a:rPr lang="en-US" sz="1800" dirty="0"/>
              <a:t> sub-</a:t>
            </a:r>
            <a:r>
              <a:rPr lang="en-US" sz="1800" dirty="0" err="1"/>
              <a:t>picoNewton</a:t>
            </a:r>
            <a:r>
              <a:rPr lang="en-US" sz="1800" dirty="0"/>
              <a:t> </a:t>
            </a:r>
            <a:r>
              <a:rPr lang="en-US" sz="1800" dirty="0" err="1"/>
              <a:t>pentru</a:t>
            </a:r>
            <a:r>
              <a:rPr lang="en-US" sz="1800" dirty="0"/>
              <a:t> </a:t>
            </a:r>
            <a:r>
              <a:rPr lang="en-US" sz="1800" dirty="0" err="1"/>
              <a:t>forțe</a:t>
            </a:r>
            <a:r>
              <a:rPr lang="en-US" sz="1800" dirty="0"/>
              <a:t>.</a:t>
            </a:r>
          </a:p>
          <a:p>
            <a:endParaRPr lang="en-US" sz="1800" dirty="0"/>
          </a:p>
          <a:p>
            <a:r>
              <a:rPr lang="en-US" sz="1800" b="1" dirty="0" err="1"/>
              <a:t>Neinvaziv</a:t>
            </a:r>
            <a:r>
              <a:rPr lang="en-US" sz="1800" dirty="0"/>
              <a:t>: </a:t>
            </a:r>
            <a:r>
              <a:rPr lang="en-US" sz="1800" dirty="0" err="1"/>
              <a:t>Adesea</a:t>
            </a:r>
            <a:r>
              <a:rPr lang="en-US" sz="1800" dirty="0"/>
              <a:t> </a:t>
            </a:r>
            <a:r>
              <a:rPr lang="en-US" sz="1800" dirty="0" err="1"/>
              <a:t>permite</a:t>
            </a:r>
            <a:r>
              <a:rPr lang="en-US" sz="1800" dirty="0"/>
              <a:t> </a:t>
            </a:r>
            <a:r>
              <a:rPr lang="en-US" sz="1800" dirty="0" err="1"/>
              <a:t>manipularea</a:t>
            </a:r>
            <a:r>
              <a:rPr lang="en-US" sz="1800" dirty="0"/>
              <a:t> in situ, </a:t>
            </a:r>
            <a:r>
              <a:rPr lang="en-US" sz="1800" dirty="0" err="1"/>
              <a:t>neinvazivă</a:t>
            </a:r>
            <a:r>
              <a:rPr lang="en-US" sz="1800" dirty="0"/>
              <a:t>, a </a:t>
            </a:r>
            <a:r>
              <a:rPr lang="en-US" sz="1800" dirty="0" err="1"/>
              <a:t>celulelor</a:t>
            </a:r>
            <a:r>
              <a:rPr lang="en-US" sz="1800" dirty="0"/>
              <a:t> vii.</a:t>
            </a:r>
          </a:p>
          <a:p>
            <a:endParaRPr lang="en-US" sz="1800" dirty="0"/>
          </a:p>
          <a:p>
            <a:r>
              <a:rPr lang="en-US" sz="1800" b="1" dirty="0" err="1"/>
              <a:t>Limitări</a:t>
            </a:r>
            <a:r>
              <a:rPr lang="en-US" sz="1800" dirty="0"/>
              <a:t>: </a:t>
            </a:r>
            <a:r>
              <a:rPr lang="en-US" sz="1800" dirty="0" err="1"/>
              <a:t>Captarea</a:t>
            </a:r>
            <a:r>
              <a:rPr lang="en-US" sz="1800" dirty="0"/>
              <a:t> </a:t>
            </a:r>
            <a:r>
              <a:rPr lang="en-US" sz="1800" dirty="0" err="1"/>
              <a:t>obiectelor</a:t>
            </a:r>
            <a:r>
              <a:rPr lang="en-US" sz="1800" dirty="0"/>
              <a:t> </a:t>
            </a:r>
            <a:r>
              <a:rPr lang="en-US" sz="1800" dirty="0" err="1"/>
              <a:t>mici</a:t>
            </a:r>
            <a:r>
              <a:rPr lang="en-US" sz="1800" dirty="0"/>
              <a:t>, </a:t>
            </a:r>
            <a:r>
              <a:rPr lang="en-US" sz="1800" dirty="0" err="1"/>
              <a:t>nanometrice</a:t>
            </a:r>
            <a:r>
              <a:rPr lang="en-US" sz="1800" dirty="0"/>
              <a:t>, </a:t>
            </a:r>
            <a:r>
              <a:rPr lang="en-US" sz="1800" dirty="0" err="1"/>
              <a:t>este</a:t>
            </a:r>
            <a:r>
              <a:rPr lang="en-US" sz="1800" dirty="0"/>
              <a:t> o </a:t>
            </a:r>
            <a:r>
              <a:rPr lang="en-US" sz="1800" dirty="0" err="1"/>
              <a:t>provocare</a:t>
            </a:r>
            <a:r>
              <a:rPr lang="en-US" sz="1800" dirty="0"/>
              <a:t> din </a:t>
            </a:r>
            <a:r>
              <a:rPr lang="en-US" sz="1800" dirty="0" err="1"/>
              <a:t>cauza</a:t>
            </a:r>
            <a:r>
              <a:rPr lang="en-US" sz="1800" dirty="0"/>
              <a:t> </a:t>
            </a:r>
            <a:r>
              <a:rPr lang="en-US" sz="1800" dirty="0" err="1"/>
              <a:t>mișcării</a:t>
            </a:r>
            <a:r>
              <a:rPr lang="en-US" sz="1800" dirty="0"/>
              <a:t> </a:t>
            </a:r>
            <a:r>
              <a:rPr lang="en-US" sz="1800" dirty="0" err="1"/>
              <a:t>browniene</a:t>
            </a:r>
            <a:r>
              <a:rPr lang="en-US" sz="1800" dirty="0"/>
              <a:t> </a:t>
            </a:r>
            <a:r>
              <a:rPr lang="en-US" sz="1800" dirty="0" err="1"/>
              <a:t>îmbunătățite</a:t>
            </a:r>
            <a:r>
              <a:rPr lang="en-US" sz="1800" dirty="0"/>
              <a:t>.</a:t>
            </a:r>
          </a:p>
          <a:p>
            <a:endParaRPr lang="en-US" sz="1800" dirty="0"/>
          </a:p>
          <a:p>
            <a:r>
              <a:rPr lang="en-US" sz="1800" b="1" dirty="0" err="1"/>
              <a:t>Efecte</a:t>
            </a:r>
            <a:r>
              <a:rPr lang="en-US" sz="1800" b="1" dirty="0"/>
              <a:t> </a:t>
            </a:r>
            <a:r>
              <a:rPr lang="en-US" sz="1800" b="1" dirty="0" err="1"/>
              <a:t>termice</a:t>
            </a:r>
            <a:r>
              <a:rPr lang="en-US" sz="1800" dirty="0"/>
              <a:t>: </a:t>
            </a:r>
            <a:r>
              <a:rPr lang="en-US" sz="1800" dirty="0" err="1"/>
              <a:t>Creșterea</a:t>
            </a:r>
            <a:r>
              <a:rPr lang="en-US" sz="1800" dirty="0"/>
              <a:t> </a:t>
            </a:r>
            <a:r>
              <a:rPr lang="en-US" sz="1800" dirty="0" err="1"/>
              <a:t>puterii</a:t>
            </a:r>
            <a:r>
              <a:rPr lang="en-US" sz="1800" dirty="0"/>
              <a:t> </a:t>
            </a:r>
            <a:r>
              <a:rPr lang="en-US" sz="1800" dirty="0" err="1"/>
              <a:t>laserului</a:t>
            </a:r>
            <a:r>
              <a:rPr lang="en-US" sz="1800" dirty="0"/>
              <a:t> </a:t>
            </a:r>
            <a:r>
              <a:rPr lang="en-US" sz="1800" dirty="0" err="1"/>
              <a:t>pentru</a:t>
            </a:r>
            <a:r>
              <a:rPr lang="en-US" sz="1800" dirty="0"/>
              <a:t> o </a:t>
            </a:r>
            <a:r>
              <a:rPr lang="en-US" sz="1800" dirty="0" err="1"/>
              <a:t>captare</a:t>
            </a:r>
            <a:r>
              <a:rPr lang="en-US" sz="1800" dirty="0"/>
              <a:t> </a:t>
            </a:r>
            <a:r>
              <a:rPr lang="en-US" sz="1800" dirty="0" err="1"/>
              <a:t>mai</a:t>
            </a:r>
            <a:r>
              <a:rPr lang="en-US" sz="1800" dirty="0"/>
              <a:t> </a:t>
            </a:r>
            <a:r>
              <a:rPr lang="en-US" sz="1800" dirty="0" err="1"/>
              <a:t>puternică</a:t>
            </a:r>
            <a:r>
              <a:rPr lang="en-US" sz="1800" dirty="0"/>
              <a:t> </a:t>
            </a:r>
            <a:r>
              <a:rPr lang="en-US" sz="1800" dirty="0" err="1"/>
              <a:t>poate</a:t>
            </a:r>
            <a:r>
              <a:rPr lang="en-US" sz="1800" dirty="0"/>
              <a:t> duce la </a:t>
            </a:r>
            <a:r>
              <a:rPr lang="en-US" sz="1800" dirty="0" err="1"/>
              <a:t>deteriorarea</a:t>
            </a:r>
            <a:r>
              <a:rPr lang="en-US" sz="1800" dirty="0"/>
              <a:t> </a:t>
            </a:r>
            <a:r>
              <a:rPr lang="en-US" sz="1800" dirty="0" err="1"/>
              <a:t>optică</a:t>
            </a:r>
            <a:r>
              <a:rPr lang="en-US" sz="1800" dirty="0"/>
              <a:t> a </a:t>
            </a:r>
            <a:r>
              <a:rPr lang="en-US" sz="1800" dirty="0" err="1"/>
              <a:t>probelor</a:t>
            </a:r>
            <a:r>
              <a:rPr lang="en-US" sz="1800" dirty="0"/>
              <a:t> </a:t>
            </a:r>
            <a:r>
              <a:rPr lang="en-US" sz="1800" dirty="0" err="1"/>
              <a:t>biologice</a:t>
            </a:r>
            <a:r>
              <a:rPr lang="en-US" sz="1800" dirty="0"/>
              <a:t>.</a:t>
            </a:r>
          </a:p>
        </p:txBody>
      </p:sp>
    </p:spTree>
    <p:extLst>
      <p:ext uri="{BB962C8B-B14F-4D97-AF65-F5344CB8AC3E}">
        <p14:creationId xmlns:p14="http://schemas.microsoft.com/office/powerpoint/2010/main" val="1448419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A86A9C7-D29C-2F65-A22A-AD0C55F699F6}"/>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xmlns="" id="{1567FE7A-3444-F315-8B82-61213F472B3E}"/>
              </a:ext>
            </a:extLst>
          </p:cNvPr>
          <p:cNvSpPr>
            <a:spLocks noGrp="1"/>
          </p:cNvSpPr>
          <p:nvPr>
            <p:ph idx="1"/>
          </p:nvPr>
        </p:nvSpPr>
        <p:spPr>
          <a:xfrm>
            <a:off x="228600" y="1752600"/>
            <a:ext cx="8458200" cy="4525962"/>
          </a:xfrm>
        </p:spPr>
        <p:txBody>
          <a:bodyPr/>
          <a:lstStyle/>
          <a:p>
            <a:pPr algn="just"/>
            <a:r>
              <a:rPr lang="en-US" sz="1800" dirty="0"/>
              <a:t>Odată </a:t>
            </a:r>
            <a:r>
              <a:rPr lang="en-US" sz="1800" dirty="0" err="1"/>
              <a:t>ce</a:t>
            </a:r>
            <a:r>
              <a:rPr lang="en-US" sz="1800" dirty="0"/>
              <a:t> </a:t>
            </a:r>
            <a:r>
              <a:rPr lang="en-US" sz="1800" dirty="0" err="1"/>
              <a:t>particula</a:t>
            </a:r>
            <a:r>
              <a:rPr lang="en-US" sz="1800" dirty="0"/>
              <a:t> se </a:t>
            </a:r>
            <a:r>
              <a:rPr lang="en-US" sz="1800" dirty="0" err="1"/>
              <a:t>află</a:t>
            </a:r>
            <a:r>
              <a:rPr lang="en-US" sz="1800" dirty="0"/>
              <a:t> </a:t>
            </a:r>
            <a:r>
              <a:rPr lang="en-US" sz="1800" dirty="0" err="1"/>
              <a:t>în</a:t>
            </a:r>
            <a:r>
              <a:rPr lang="en-US" sz="1800" dirty="0"/>
              <a:t> </a:t>
            </a:r>
            <a:r>
              <a:rPr lang="en-US" sz="1800" dirty="0" err="1"/>
              <a:t>centrul</a:t>
            </a:r>
            <a:r>
              <a:rPr lang="en-US" sz="1800" dirty="0"/>
              <a:t> </a:t>
            </a:r>
            <a:r>
              <a:rPr lang="en-US" sz="1800" dirty="0" err="1"/>
              <a:t>fasciculului</a:t>
            </a:r>
            <a:r>
              <a:rPr lang="en-US" sz="1800" dirty="0"/>
              <a:t>, </a:t>
            </a:r>
            <a:r>
              <a:rPr lang="en-US" sz="1800" dirty="0" err="1"/>
              <a:t>razele</a:t>
            </a:r>
            <a:r>
              <a:rPr lang="en-US" sz="1800" dirty="0"/>
              <a:t> care se </a:t>
            </a:r>
            <a:r>
              <a:rPr lang="en-US" sz="1800" dirty="0" err="1"/>
              <a:t>refractează</a:t>
            </a:r>
            <a:r>
              <a:rPr lang="en-US" sz="1800" dirty="0"/>
              <a:t> </a:t>
            </a:r>
            <a:r>
              <a:rPr lang="en-US" sz="1800" dirty="0" err="1"/>
              <a:t>prin</a:t>
            </a:r>
            <a:r>
              <a:rPr lang="en-US" sz="1800" dirty="0"/>
              <a:t> </a:t>
            </a:r>
            <a:r>
              <a:rPr lang="en-US" sz="1800" dirty="0" err="1"/>
              <a:t>particulă</a:t>
            </a:r>
            <a:r>
              <a:rPr lang="en-US" sz="1800" dirty="0"/>
              <a:t> </a:t>
            </a:r>
            <a:r>
              <a:rPr lang="en-US" sz="1800" dirty="0" err="1"/>
              <a:t>vor</a:t>
            </a:r>
            <a:r>
              <a:rPr lang="en-US" sz="1800" dirty="0"/>
              <a:t> fi </a:t>
            </a:r>
            <a:r>
              <a:rPr lang="en-US" sz="1800" dirty="0" err="1"/>
              <a:t>simetrice</a:t>
            </a:r>
            <a:r>
              <a:rPr lang="en-US" sz="1800" dirty="0"/>
              <a:t>, </a:t>
            </a:r>
            <a:r>
              <a:rPr lang="en-US" sz="1800" dirty="0" err="1"/>
              <a:t>iar</a:t>
            </a:r>
            <a:r>
              <a:rPr lang="en-US" sz="1800" dirty="0"/>
              <a:t> </a:t>
            </a:r>
            <a:r>
              <a:rPr lang="en-US" sz="1800" dirty="0" err="1"/>
              <a:t>particula</a:t>
            </a:r>
            <a:r>
              <a:rPr lang="en-US" sz="1800" dirty="0"/>
              <a:t> </a:t>
            </a:r>
            <a:r>
              <a:rPr lang="en-US" sz="1800" dirty="0" err="1"/>
              <a:t>va</a:t>
            </a:r>
            <a:r>
              <a:rPr lang="en-US" sz="1800" dirty="0"/>
              <a:t> fi </a:t>
            </a:r>
            <a:r>
              <a:rPr lang="en-US" sz="1800" dirty="0" err="1"/>
              <a:t>prinsă</a:t>
            </a:r>
            <a:r>
              <a:rPr lang="en-US" sz="1800" dirty="0"/>
              <a:t> lateral.</a:t>
            </a:r>
            <a:r>
              <a:rPr lang="ro-RO" sz="1800" dirty="0"/>
              <a:t> </a:t>
            </a:r>
          </a:p>
          <a:p>
            <a:pPr algn="just"/>
            <a:r>
              <a:rPr lang="en-US" sz="1800" dirty="0"/>
              <a:t>Forțele </a:t>
            </a:r>
            <a:r>
              <a:rPr lang="en-US" sz="1800" dirty="0" err="1"/>
              <a:t>în</a:t>
            </a:r>
            <a:r>
              <a:rPr lang="en-US" sz="1800" dirty="0"/>
              <a:t> </a:t>
            </a:r>
            <a:r>
              <a:rPr lang="en-US" sz="1800" dirty="0" err="1"/>
              <a:t>direcția</a:t>
            </a:r>
            <a:r>
              <a:rPr lang="en-US" sz="1800" dirty="0"/>
              <a:t> </a:t>
            </a:r>
            <a:r>
              <a:rPr lang="en-US" sz="1800" dirty="0" err="1"/>
              <a:t>axială</a:t>
            </a:r>
            <a:r>
              <a:rPr lang="en-US" sz="1800" dirty="0"/>
              <a:t> sunt </a:t>
            </a:r>
            <a:r>
              <a:rPr lang="en-US" sz="1800" dirty="0" err="1"/>
              <a:t>mai</a:t>
            </a:r>
            <a:r>
              <a:rPr lang="en-US" sz="1800" dirty="0"/>
              <a:t> </a:t>
            </a:r>
            <a:r>
              <a:rPr lang="en-US" sz="1800" dirty="0" err="1"/>
              <a:t>complexe</a:t>
            </a:r>
            <a:r>
              <a:rPr lang="en-US" sz="1800" dirty="0"/>
              <a:t>. Pe </a:t>
            </a:r>
            <a:r>
              <a:rPr lang="en-US" sz="1800" dirty="0" err="1"/>
              <a:t>măsură</a:t>
            </a:r>
            <a:r>
              <a:rPr lang="en-US" sz="1800" dirty="0"/>
              <a:t> </a:t>
            </a:r>
            <a:r>
              <a:rPr lang="en-US" sz="1800" dirty="0" err="1"/>
              <a:t>ce</a:t>
            </a:r>
            <a:r>
              <a:rPr lang="en-US" sz="1800" dirty="0"/>
              <a:t> </a:t>
            </a:r>
            <a:r>
              <a:rPr lang="en-US" sz="1800" dirty="0" err="1"/>
              <a:t>razele</a:t>
            </a:r>
            <a:r>
              <a:rPr lang="en-US" sz="1800" dirty="0"/>
              <a:t> sunt </a:t>
            </a:r>
            <a:r>
              <a:rPr lang="en-US" sz="1800" dirty="0" err="1"/>
              <a:t>împrăștiate</a:t>
            </a:r>
            <a:r>
              <a:rPr lang="en-US" sz="1800" dirty="0"/>
              <a:t> </a:t>
            </a:r>
            <a:r>
              <a:rPr lang="en-US" sz="1800" dirty="0" err="1"/>
              <a:t>înapoi</a:t>
            </a:r>
            <a:r>
              <a:rPr lang="en-US" sz="1800" dirty="0"/>
              <a:t> la </a:t>
            </a:r>
            <a:r>
              <a:rPr lang="en-US" sz="1800" dirty="0" err="1"/>
              <a:t>interfața</a:t>
            </a:r>
            <a:r>
              <a:rPr lang="en-US" sz="1800" dirty="0"/>
              <a:t> solvent-</a:t>
            </a:r>
            <a:r>
              <a:rPr lang="en-US" sz="1800" dirty="0" err="1"/>
              <a:t>particulă</a:t>
            </a:r>
            <a:r>
              <a:rPr lang="en-US" sz="1800" dirty="0"/>
              <a:t>, lumina </a:t>
            </a:r>
            <a:r>
              <a:rPr lang="en-US" sz="1800" dirty="0" err="1"/>
              <a:t>va</a:t>
            </a:r>
            <a:r>
              <a:rPr lang="en-US" sz="1800" dirty="0"/>
              <a:t> </a:t>
            </a:r>
            <a:r>
              <a:rPr lang="en-US" sz="1800" dirty="0" err="1"/>
              <a:t>transfera</a:t>
            </a:r>
            <a:r>
              <a:rPr lang="en-US" sz="1800" dirty="0"/>
              <a:t> </a:t>
            </a:r>
            <a:r>
              <a:rPr lang="en-US" sz="1800" dirty="0" err="1"/>
              <a:t>impuls</a:t>
            </a:r>
            <a:r>
              <a:rPr lang="en-US" sz="1800" dirty="0"/>
              <a:t> </a:t>
            </a:r>
            <a:r>
              <a:rPr lang="en-US" sz="1800" dirty="0" err="1"/>
              <a:t>către</a:t>
            </a:r>
            <a:r>
              <a:rPr lang="en-US" sz="1800" dirty="0"/>
              <a:t> </a:t>
            </a:r>
            <a:r>
              <a:rPr lang="en-US" sz="1800" dirty="0" err="1"/>
              <a:t>particule</a:t>
            </a:r>
            <a:r>
              <a:rPr lang="en-US" sz="1800" dirty="0"/>
              <a:t>, </a:t>
            </a:r>
            <a:r>
              <a:rPr lang="en-US" sz="1800" dirty="0" err="1"/>
              <a:t>ducând</a:t>
            </a:r>
            <a:r>
              <a:rPr lang="en-US" sz="1800" dirty="0"/>
              <a:t> la o </a:t>
            </a:r>
            <a:r>
              <a:rPr lang="en-US" sz="1800" dirty="0" err="1"/>
              <a:t>forță</a:t>
            </a:r>
            <a:r>
              <a:rPr lang="en-US" sz="1800" dirty="0"/>
              <a:t> de </a:t>
            </a:r>
            <a:r>
              <a:rPr lang="en-US" sz="1800" dirty="0" err="1"/>
              <a:t>împrăștiere</a:t>
            </a:r>
            <a:r>
              <a:rPr lang="en-US" sz="1800" dirty="0"/>
              <a:t> </a:t>
            </a:r>
            <a:r>
              <a:rPr lang="en-US" sz="1800" dirty="0" err="1"/>
              <a:t>în</a:t>
            </a:r>
            <a:r>
              <a:rPr lang="en-US" sz="1800" dirty="0"/>
              <a:t> </a:t>
            </a:r>
            <a:r>
              <a:rPr lang="en-US" sz="1800" dirty="0" err="1"/>
              <a:t>direcția</a:t>
            </a:r>
            <a:r>
              <a:rPr lang="en-US" sz="1800" dirty="0"/>
              <a:t> </a:t>
            </a:r>
            <a:r>
              <a:rPr lang="ro-RO" sz="1800" dirty="0"/>
              <a:t>de propagare</a:t>
            </a:r>
            <a:r>
              <a:rPr lang="en-US" sz="1800" dirty="0"/>
              <a:t> a </a:t>
            </a:r>
            <a:r>
              <a:rPr lang="en-US" sz="1800" dirty="0" err="1"/>
              <a:t>fasciculului</a:t>
            </a:r>
            <a:r>
              <a:rPr lang="en-US" sz="1800" dirty="0"/>
              <a:t>. </a:t>
            </a:r>
            <a:endParaRPr lang="ro-RO" sz="1800" dirty="0"/>
          </a:p>
          <a:p>
            <a:pPr algn="just"/>
            <a:r>
              <a:rPr lang="en-US" sz="1800" dirty="0"/>
              <a:t>C</a:t>
            </a:r>
            <a:r>
              <a:rPr lang="ro-RO" sz="1800" dirty="0" err="1"/>
              <a:t>ând</a:t>
            </a:r>
            <a:r>
              <a:rPr lang="en-US" sz="1800" dirty="0"/>
              <a:t> o </a:t>
            </a:r>
            <a:r>
              <a:rPr lang="en-US" sz="1800" dirty="0" err="1"/>
              <a:t>particulă</a:t>
            </a:r>
            <a:r>
              <a:rPr lang="en-US" sz="1800" dirty="0"/>
              <a:t> </a:t>
            </a:r>
            <a:r>
              <a:rPr lang="en-US" sz="1800" dirty="0" err="1"/>
              <a:t>în</a:t>
            </a:r>
            <a:r>
              <a:rPr lang="en-US" sz="1800" dirty="0"/>
              <a:t> </a:t>
            </a:r>
            <a:r>
              <a:rPr lang="en-US" sz="1800" dirty="0" err="1"/>
              <a:t>apropierea</a:t>
            </a:r>
            <a:r>
              <a:rPr lang="en-US" sz="1800" dirty="0"/>
              <a:t> </a:t>
            </a:r>
            <a:r>
              <a:rPr lang="en-US" sz="1800" dirty="0" err="1"/>
              <a:t>focarului</a:t>
            </a:r>
            <a:r>
              <a:rPr lang="en-US" sz="1800" dirty="0"/>
              <a:t> </a:t>
            </a:r>
            <a:r>
              <a:rPr lang="en-US" sz="1800" dirty="0" err="1"/>
              <a:t>unui</a:t>
            </a:r>
            <a:r>
              <a:rPr lang="en-US" sz="1800" dirty="0"/>
              <a:t> </a:t>
            </a:r>
            <a:r>
              <a:rPr lang="en-US" sz="1800" dirty="0" err="1"/>
              <a:t>fascicul</a:t>
            </a:r>
            <a:r>
              <a:rPr lang="en-US" sz="1800" dirty="0"/>
              <a:t> laser, </a:t>
            </a:r>
            <a:r>
              <a:rPr lang="en-US" sz="1800" dirty="0" err="1"/>
              <a:t>forța</a:t>
            </a:r>
            <a:r>
              <a:rPr lang="en-US" sz="1800" dirty="0"/>
              <a:t> </a:t>
            </a:r>
            <a:r>
              <a:rPr lang="en-US" sz="1800" dirty="0" err="1"/>
              <a:t>gradientului</a:t>
            </a:r>
            <a:r>
              <a:rPr lang="en-US" sz="1800" dirty="0"/>
              <a:t> </a:t>
            </a:r>
            <a:r>
              <a:rPr lang="en-US" sz="1800" i="1" dirty="0" err="1">
                <a:solidFill>
                  <a:srgbClr val="FF0000"/>
                </a:solidFill>
              </a:rPr>
              <a:t>Fgradient</a:t>
            </a:r>
            <a:r>
              <a:rPr lang="en-US" sz="1800" dirty="0"/>
              <a:t> </a:t>
            </a:r>
            <a:r>
              <a:rPr lang="en-US" sz="1800" dirty="0" err="1"/>
              <a:t>va</a:t>
            </a:r>
            <a:r>
              <a:rPr lang="en-US" sz="1800" dirty="0"/>
              <a:t> </a:t>
            </a:r>
            <a:r>
              <a:rPr lang="en-US" sz="1800" dirty="0" err="1"/>
              <a:t>acționa</a:t>
            </a:r>
            <a:r>
              <a:rPr lang="en-US" sz="1800" dirty="0"/>
              <a:t> </a:t>
            </a:r>
            <a:r>
              <a:rPr lang="en-US" sz="1800" dirty="0" err="1"/>
              <a:t>spre</a:t>
            </a:r>
            <a:r>
              <a:rPr lang="en-US" sz="1800" dirty="0"/>
              <a:t> </a:t>
            </a:r>
            <a:r>
              <a:rPr lang="en-US" sz="1800" dirty="0" err="1"/>
              <a:t>focalizare</a:t>
            </a:r>
            <a:r>
              <a:rPr lang="en-US" sz="1800" dirty="0"/>
              <a:t>, </a:t>
            </a:r>
            <a:r>
              <a:rPr lang="en-US" sz="1800" dirty="0" err="1"/>
              <a:t>așa</a:t>
            </a:r>
            <a:r>
              <a:rPr lang="en-US" sz="1800" dirty="0"/>
              <a:t> cum se </a:t>
            </a:r>
            <a:r>
              <a:rPr lang="en-US" sz="1800" dirty="0" err="1"/>
              <a:t>arată</a:t>
            </a:r>
            <a:r>
              <a:rPr lang="en-US" sz="1800" dirty="0"/>
              <a:t> </a:t>
            </a:r>
            <a:r>
              <a:rPr lang="en-US" sz="1800" dirty="0" err="1"/>
              <a:t>în</a:t>
            </a:r>
            <a:r>
              <a:rPr lang="en-US" sz="1800" dirty="0"/>
              <a:t> schema de </a:t>
            </a:r>
            <a:r>
              <a:rPr lang="en-US" sz="1800" dirty="0" err="1"/>
              <a:t>mai</a:t>
            </a:r>
            <a:r>
              <a:rPr lang="en-US" sz="1800" dirty="0"/>
              <a:t> </a:t>
            </a:r>
            <a:r>
              <a:rPr lang="en-US" sz="1800" dirty="0" err="1"/>
              <a:t>jos</a:t>
            </a:r>
            <a:r>
              <a:rPr lang="en-US" sz="1800" dirty="0"/>
              <a:t> </a:t>
            </a:r>
            <a:r>
              <a:rPr lang="en-US" sz="1800" dirty="0" err="1"/>
              <a:t>și</a:t>
            </a:r>
            <a:r>
              <a:rPr lang="en-US" sz="1800" dirty="0"/>
              <a:t> </a:t>
            </a:r>
            <a:r>
              <a:rPr lang="en-US" sz="1800" dirty="0" err="1"/>
              <a:t>în</a:t>
            </a:r>
            <a:r>
              <a:rPr lang="en-US" sz="1800" dirty="0"/>
              <a:t> </a:t>
            </a:r>
            <a:r>
              <a:rPr lang="en-US" sz="1800" dirty="0" err="1"/>
              <a:t>dreapta</a:t>
            </a:r>
            <a:r>
              <a:rPr lang="en-US" sz="1800" dirty="0"/>
              <a:t>. </a:t>
            </a:r>
            <a:endParaRPr lang="ro-RO" sz="1800" dirty="0"/>
          </a:p>
          <a:p>
            <a:pPr algn="just"/>
            <a:r>
              <a:rPr lang="en-US" sz="1800" dirty="0" err="1"/>
              <a:t>Potențialul</a:t>
            </a:r>
            <a:r>
              <a:rPr lang="en-US" sz="1800" dirty="0"/>
              <a:t> general </a:t>
            </a:r>
            <a:r>
              <a:rPr lang="en-US" sz="1800" dirty="0" err="1"/>
              <a:t>rezultat</a:t>
            </a:r>
            <a:r>
              <a:rPr lang="en-US" sz="1800" dirty="0"/>
              <a:t> are un minim </a:t>
            </a:r>
            <a:r>
              <a:rPr lang="en-US" sz="1800" dirty="0" err="1"/>
              <a:t>ușor</a:t>
            </a:r>
            <a:r>
              <a:rPr lang="en-US" sz="1800" dirty="0"/>
              <a:t> </a:t>
            </a:r>
            <a:r>
              <a:rPr lang="en-US" sz="1800" dirty="0" err="1"/>
              <a:t>decalat</a:t>
            </a:r>
            <a:r>
              <a:rPr lang="en-US" sz="1800" dirty="0"/>
              <a:t> </a:t>
            </a:r>
            <a:r>
              <a:rPr lang="en-US" sz="1800" dirty="0" err="1"/>
              <a:t>în</a:t>
            </a:r>
            <a:r>
              <a:rPr lang="en-US" sz="1800" dirty="0"/>
              <a:t> aval de </a:t>
            </a:r>
            <a:r>
              <a:rPr lang="en-US" sz="1800" dirty="0" err="1"/>
              <a:t>focalizarea</a:t>
            </a:r>
            <a:r>
              <a:rPr lang="en-US" sz="1800" dirty="0"/>
              <a:t> </a:t>
            </a:r>
            <a:r>
              <a:rPr lang="en-US" sz="1800" dirty="0" err="1"/>
              <a:t>fasciculului</a:t>
            </a:r>
            <a:r>
              <a:rPr lang="en-US" sz="1800" dirty="0"/>
              <a:t>. </a:t>
            </a:r>
            <a:r>
              <a:rPr lang="en-US" sz="1800" dirty="0" err="1"/>
              <a:t>Pentru</a:t>
            </a:r>
            <a:r>
              <a:rPr lang="en-US" sz="1800" dirty="0"/>
              <a:t> a </a:t>
            </a:r>
            <a:r>
              <a:rPr lang="en-US" sz="1800" dirty="0" err="1"/>
              <a:t>prinde</a:t>
            </a:r>
            <a:r>
              <a:rPr lang="en-US" sz="1800" dirty="0"/>
              <a:t> </a:t>
            </a:r>
            <a:r>
              <a:rPr lang="en-US" sz="1800" dirty="0" err="1"/>
              <a:t>particulele</a:t>
            </a:r>
            <a:r>
              <a:rPr lang="en-US" sz="1800" dirty="0"/>
              <a:t> </a:t>
            </a:r>
            <a:r>
              <a:rPr lang="en-US" sz="1800" dirty="0" err="1"/>
              <a:t>în</a:t>
            </a:r>
            <a:r>
              <a:rPr lang="en-US" sz="1800" dirty="0"/>
              <a:t> </a:t>
            </a:r>
            <a:r>
              <a:rPr lang="en-US" sz="1800" dirty="0" err="1"/>
              <a:t>planul</a:t>
            </a:r>
            <a:r>
              <a:rPr lang="en-US" sz="1800" dirty="0"/>
              <a:t> </a:t>
            </a:r>
            <a:r>
              <a:rPr lang="en-US" sz="1800" dirty="0" err="1"/>
              <a:t>imaginii</a:t>
            </a:r>
            <a:r>
              <a:rPr lang="en-US" sz="1800" dirty="0"/>
              <a:t> al </a:t>
            </a:r>
            <a:r>
              <a:rPr lang="en-US" sz="1800" dirty="0" err="1"/>
              <a:t>microscopului</a:t>
            </a:r>
            <a:r>
              <a:rPr lang="en-US" sz="1800" dirty="0"/>
              <a:t>, </a:t>
            </a:r>
            <a:r>
              <a:rPr lang="en-US" sz="1800" dirty="0" err="1"/>
              <a:t>focalizarea</a:t>
            </a:r>
            <a:r>
              <a:rPr lang="en-US" sz="1800" dirty="0"/>
              <a:t> </a:t>
            </a:r>
            <a:r>
              <a:rPr lang="en-US" sz="1800" dirty="0" err="1"/>
              <a:t>laserului</a:t>
            </a:r>
            <a:r>
              <a:rPr lang="en-US" sz="1800" dirty="0"/>
              <a:t> </a:t>
            </a:r>
            <a:r>
              <a:rPr lang="en-US" sz="1800" dirty="0" err="1"/>
              <a:t>trebuie</a:t>
            </a:r>
            <a:r>
              <a:rPr lang="en-US" sz="1800" dirty="0"/>
              <a:t> </a:t>
            </a:r>
            <a:r>
              <a:rPr lang="en-US" sz="1800" dirty="0" err="1"/>
              <a:t>să</a:t>
            </a:r>
            <a:r>
              <a:rPr lang="en-US" sz="1800" dirty="0"/>
              <a:t> fie </a:t>
            </a:r>
            <a:r>
              <a:rPr lang="en-US" sz="1800" dirty="0" err="1"/>
              <a:t>ușor</a:t>
            </a:r>
            <a:r>
              <a:rPr lang="ro-RO" sz="1800" dirty="0"/>
              <a:t> </a:t>
            </a:r>
            <a:r>
              <a:rPr lang="en-US" sz="1800" dirty="0" err="1"/>
              <a:t>decalată</a:t>
            </a:r>
            <a:r>
              <a:rPr lang="en-US" sz="1800" dirty="0"/>
              <a:t> </a:t>
            </a:r>
            <a:r>
              <a:rPr lang="en-US" sz="1800" dirty="0" err="1"/>
              <a:t>pentru</a:t>
            </a:r>
            <a:r>
              <a:rPr lang="en-US" sz="1800" dirty="0"/>
              <a:t> a </a:t>
            </a:r>
            <a:r>
              <a:rPr lang="en-US" sz="1800" dirty="0" err="1"/>
              <a:t>compensa</a:t>
            </a:r>
            <a:r>
              <a:rPr lang="en-US" sz="1800" dirty="0"/>
              <a:t> </a:t>
            </a:r>
            <a:r>
              <a:rPr lang="en-US" sz="1800" dirty="0" err="1"/>
              <a:t>forța</a:t>
            </a:r>
            <a:r>
              <a:rPr lang="en-US" sz="1800" dirty="0"/>
              <a:t> de </a:t>
            </a:r>
            <a:r>
              <a:rPr lang="en-US" sz="1800" dirty="0" err="1"/>
              <a:t>împrăștiere</a:t>
            </a:r>
            <a:r>
              <a:rPr lang="en-US" sz="1800" dirty="0"/>
              <a:t>.</a:t>
            </a:r>
          </a:p>
        </p:txBody>
      </p:sp>
    </p:spTree>
    <p:extLst>
      <p:ext uri="{BB962C8B-B14F-4D97-AF65-F5344CB8AC3E}">
        <p14:creationId xmlns:p14="http://schemas.microsoft.com/office/powerpoint/2010/main" val="2133953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A554BA42-D23B-757B-B535-5A5B91D9E669}"/>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xmlns="" id="{1B49B81C-735C-D513-F705-064AAD0D4833}"/>
              </a:ext>
            </a:extLst>
          </p:cNvPr>
          <p:cNvSpPr>
            <a:spLocks noGrp="1"/>
          </p:cNvSpPr>
          <p:nvPr>
            <p:ph idx="1"/>
          </p:nvPr>
        </p:nvSpPr>
        <p:spPr>
          <a:xfrm>
            <a:off x="304800" y="1600200"/>
            <a:ext cx="8839200" cy="4525962"/>
          </a:xfrm>
        </p:spPr>
        <p:txBody>
          <a:bodyPr/>
          <a:lstStyle/>
          <a:p>
            <a:r>
              <a:rPr lang="en-US" sz="1800" dirty="0"/>
              <a:t>În </a:t>
            </a:r>
            <a:r>
              <a:rPr lang="en-US" sz="1800" dirty="0" err="1"/>
              <a:t>regimul</a:t>
            </a:r>
            <a:r>
              <a:rPr lang="en-US" sz="1800" dirty="0"/>
              <a:t> Rayleigh, </a:t>
            </a:r>
            <a:r>
              <a:rPr lang="en-US" sz="1800" dirty="0" err="1"/>
              <a:t>diametrul</a:t>
            </a:r>
            <a:r>
              <a:rPr lang="en-US" sz="1800" dirty="0"/>
              <a:t> </a:t>
            </a:r>
            <a:r>
              <a:rPr lang="en-US" sz="1800" dirty="0" err="1"/>
              <a:t>particulei</a:t>
            </a:r>
            <a:r>
              <a:rPr lang="en-US" sz="1800" dirty="0"/>
              <a:t> </a:t>
            </a:r>
            <a:r>
              <a:rPr lang="en-US" sz="1800" dirty="0" err="1"/>
              <a:t>este</a:t>
            </a:r>
            <a:r>
              <a:rPr lang="en-US" sz="1800" dirty="0"/>
              <a:t> </a:t>
            </a:r>
            <a:r>
              <a:rPr lang="en-US" sz="1800" dirty="0" err="1"/>
              <a:t>mult</a:t>
            </a:r>
            <a:r>
              <a:rPr lang="en-US" sz="1800" dirty="0"/>
              <a:t> </a:t>
            </a:r>
            <a:r>
              <a:rPr lang="en-US" sz="1800" dirty="0" err="1"/>
              <a:t>mai</a:t>
            </a:r>
            <a:r>
              <a:rPr lang="en-US" sz="1800" dirty="0"/>
              <a:t> mic </a:t>
            </a:r>
            <a:r>
              <a:rPr lang="en-US" sz="1800" dirty="0" err="1"/>
              <a:t>decât</a:t>
            </a:r>
            <a:r>
              <a:rPr lang="en-US" sz="1800" dirty="0"/>
              <a:t> </a:t>
            </a:r>
            <a:r>
              <a:rPr lang="en-US" sz="1800" dirty="0" err="1"/>
              <a:t>lungimea</a:t>
            </a:r>
            <a:r>
              <a:rPr lang="en-US" sz="1800" dirty="0"/>
              <a:t> de </a:t>
            </a:r>
            <a:r>
              <a:rPr lang="en-US" sz="1800" dirty="0" err="1"/>
              <a:t>undă</a:t>
            </a:r>
            <a:r>
              <a:rPr lang="en-US" sz="1800" dirty="0"/>
              <a:t>, </a:t>
            </a:r>
            <a:r>
              <a:rPr lang="en-US" sz="1800" dirty="0" err="1"/>
              <a:t>iar</a:t>
            </a:r>
            <a:r>
              <a:rPr lang="en-US" sz="1800" dirty="0"/>
              <a:t> </a:t>
            </a:r>
            <a:r>
              <a:rPr lang="en-US" sz="1800" dirty="0" err="1"/>
              <a:t>teoria</a:t>
            </a:r>
            <a:r>
              <a:rPr lang="en-US" sz="1800" dirty="0"/>
              <a:t> </a:t>
            </a:r>
            <a:r>
              <a:rPr lang="en-US" sz="1800" dirty="0" err="1"/>
              <a:t>razelor</a:t>
            </a:r>
            <a:r>
              <a:rPr lang="en-US" sz="1800" dirty="0"/>
              <a:t> </a:t>
            </a:r>
            <a:r>
              <a:rPr lang="ro-RO" sz="1800" dirty="0"/>
              <a:t>nu mai este valabilă</a:t>
            </a:r>
            <a:r>
              <a:rPr lang="en-US" sz="1800" dirty="0"/>
              <a:t>. </a:t>
            </a:r>
            <a:r>
              <a:rPr lang="en-US" sz="1800" dirty="0" err="1"/>
              <a:t>Pentru</a:t>
            </a:r>
            <a:r>
              <a:rPr lang="en-US" sz="1800" dirty="0"/>
              <a:t> a </a:t>
            </a:r>
            <a:r>
              <a:rPr lang="en-US" sz="1800" dirty="0" err="1"/>
              <a:t>înțelege</a:t>
            </a:r>
            <a:r>
              <a:rPr lang="en-US" sz="1800" dirty="0"/>
              <a:t> </a:t>
            </a:r>
            <a:r>
              <a:rPr lang="en-US" sz="1800" dirty="0" err="1"/>
              <a:t>forțele</a:t>
            </a:r>
            <a:r>
              <a:rPr lang="en-US" sz="1800" dirty="0"/>
              <a:t>, </a:t>
            </a:r>
            <a:r>
              <a:rPr lang="en-US" sz="1800" dirty="0" err="1"/>
              <a:t>particula</a:t>
            </a:r>
            <a:r>
              <a:rPr lang="en-US" sz="1800" dirty="0"/>
              <a:t> </a:t>
            </a:r>
            <a:r>
              <a:rPr lang="en-US" sz="1800" dirty="0" err="1"/>
              <a:t>prinsă</a:t>
            </a:r>
            <a:r>
              <a:rPr lang="en-US" sz="1800" dirty="0"/>
              <a:t> </a:t>
            </a:r>
            <a:r>
              <a:rPr lang="en-US" sz="1800" dirty="0" err="1"/>
              <a:t>este</a:t>
            </a:r>
            <a:r>
              <a:rPr lang="en-US" sz="1800" dirty="0"/>
              <a:t> </a:t>
            </a:r>
            <a:r>
              <a:rPr lang="en-US" sz="1800" dirty="0" err="1"/>
              <a:t>considerată</a:t>
            </a:r>
            <a:r>
              <a:rPr lang="en-US" sz="1800" dirty="0"/>
              <a:t> a fi un </a:t>
            </a:r>
            <a:r>
              <a:rPr lang="en-US" sz="1800" dirty="0" err="1"/>
              <a:t>dipol</a:t>
            </a:r>
            <a:r>
              <a:rPr lang="en-US" sz="1800" dirty="0"/>
              <a:t> punctual. </a:t>
            </a:r>
            <a:endParaRPr lang="ro-RO" sz="1800" dirty="0"/>
          </a:p>
          <a:p>
            <a:r>
              <a:rPr lang="en-US" sz="1800" dirty="0" err="1"/>
              <a:t>Forța</a:t>
            </a:r>
            <a:r>
              <a:rPr lang="en-US" sz="1800" dirty="0"/>
              <a:t> de </a:t>
            </a:r>
            <a:r>
              <a:rPr lang="en-US" sz="1800" dirty="0" err="1"/>
              <a:t>împrăștiere</a:t>
            </a:r>
            <a:r>
              <a:rPr lang="en-US" sz="1800" dirty="0"/>
              <a:t> </a:t>
            </a:r>
            <a:r>
              <a:rPr lang="en-US" sz="1800" dirty="0" err="1"/>
              <a:t>apare</a:t>
            </a:r>
            <a:r>
              <a:rPr lang="en-US" sz="1800" dirty="0"/>
              <a:t> din </a:t>
            </a:r>
            <a:r>
              <a:rPr lang="en-US" sz="1800" dirty="0" err="1"/>
              <a:t>absorbție</a:t>
            </a:r>
            <a:r>
              <a:rPr lang="en-US" sz="1800" dirty="0"/>
              <a:t> </a:t>
            </a:r>
            <a:r>
              <a:rPr lang="en-US" sz="1800" dirty="0" err="1"/>
              <a:t>și</a:t>
            </a:r>
            <a:r>
              <a:rPr lang="en-US" sz="1800" dirty="0"/>
              <a:t> re-</a:t>
            </a:r>
            <a:r>
              <a:rPr lang="en-US" sz="1800" dirty="0" err="1"/>
              <a:t>radiere</a:t>
            </a:r>
            <a:r>
              <a:rPr lang="en-US" sz="1800" dirty="0"/>
              <a:t>, </a:t>
            </a:r>
            <a:r>
              <a:rPr lang="en-US" sz="1800" dirty="0" err="1"/>
              <a:t>în</a:t>
            </a:r>
            <a:r>
              <a:rPr lang="en-US" sz="1800" dirty="0"/>
              <a:t> </a:t>
            </a:r>
            <a:r>
              <a:rPr lang="en-US" sz="1800" dirty="0" err="1"/>
              <a:t>timp</a:t>
            </a:r>
            <a:r>
              <a:rPr lang="en-US" sz="1800" dirty="0"/>
              <a:t> </a:t>
            </a:r>
            <a:r>
              <a:rPr lang="en-US" sz="1800" dirty="0" err="1"/>
              <a:t>ce</a:t>
            </a:r>
            <a:r>
              <a:rPr lang="en-US" sz="1800" dirty="0"/>
              <a:t> </a:t>
            </a:r>
            <a:r>
              <a:rPr lang="en-US" sz="1800" dirty="0" err="1"/>
              <a:t>forța</a:t>
            </a:r>
            <a:r>
              <a:rPr lang="en-US" sz="1800" dirty="0"/>
              <a:t> de gradient </a:t>
            </a:r>
            <a:r>
              <a:rPr lang="en-US" sz="1800" dirty="0" err="1"/>
              <a:t>rezultă</a:t>
            </a:r>
            <a:r>
              <a:rPr lang="en-US" sz="1800" dirty="0"/>
              <a:t> din </a:t>
            </a:r>
            <a:r>
              <a:rPr lang="en-US" sz="1800" dirty="0" err="1"/>
              <a:t>interacțiunea</a:t>
            </a:r>
            <a:r>
              <a:rPr lang="en-US" sz="1800" dirty="0"/>
              <a:t> </a:t>
            </a:r>
            <a:r>
              <a:rPr lang="en-US" sz="1800" dirty="0" err="1"/>
              <a:t>dintre</a:t>
            </a:r>
            <a:r>
              <a:rPr lang="en-US" sz="1800" dirty="0"/>
              <a:t> </a:t>
            </a:r>
            <a:r>
              <a:rPr lang="en-US" sz="1800" dirty="0" err="1"/>
              <a:t>câmpul</a:t>
            </a:r>
            <a:r>
              <a:rPr lang="en-US" sz="1800" dirty="0"/>
              <a:t> </a:t>
            </a:r>
            <a:r>
              <a:rPr lang="en-US" sz="1800" dirty="0" err="1"/>
              <a:t>neomogen</a:t>
            </a:r>
            <a:r>
              <a:rPr lang="en-US" sz="1800" dirty="0"/>
              <a:t> </a:t>
            </a:r>
            <a:r>
              <a:rPr lang="en-US" sz="1800" dirty="0" err="1"/>
              <a:t>și</a:t>
            </a:r>
            <a:r>
              <a:rPr lang="en-US" sz="1800" dirty="0"/>
              <a:t> </a:t>
            </a:r>
            <a:r>
              <a:rPr lang="en-US" sz="1800" dirty="0" err="1"/>
              <a:t>dipolul</a:t>
            </a:r>
            <a:r>
              <a:rPr lang="en-US" sz="1800" dirty="0"/>
              <a:t> </a:t>
            </a:r>
            <a:r>
              <a:rPr lang="en-US" sz="1800" dirty="0" err="1"/>
              <a:t>indus</a:t>
            </a:r>
            <a:r>
              <a:rPr lang="en-US" sz="1800" dirty="0"/>
              <a:t> (C. N. Keir </a:t>
            </a:r>
            <a:r>
              <a:rPr lang="en-US" sz="1800" dirty="0" err="1"/>
              <a:t>și</a:t>
            </a:r>
            <a:r>
              <a:rPr lang="en-US" sz="1800" dirty="0"/>
              <a:t> M. B. Steven. Review of Scientific Instruments 75, No. 9, 2004).</a:t>
            </a:r>
            <a:r>
              <a:rPr lang="ro-RO" sz="1800" dirty="0"/>
              <a:t> </a:t>
            </a:r>
          </a:p>
          <a:p>
            <a:r>
              <a:rPr lang="en-US" sz="1800" dirty="0" err="1"/>
              <a:t>Pentru</a:t>
            </a:r>
            <a:r>
              <a:rPr lang="en-US" sz="1800" dirty="0"/>
              <a:t> </a:t>
            </a:r>
            <a:r>
              <a:rPr lang="en-US" sz="1800" dirty="0" err="1"/>
              <a:t>dimensiunile</a:t>
            </a:r>
            <a:r>
              <a:rPr lang="en-US" sz="1800" dirty="0"/>
              <a:t> </a:t>
            </a:r>
            <a:r>
              <a:rPr lang="en-US" sz="1800" dirty="0" err="1"/>
              <a:t>particulelor</a:t>
            </a:r>
            <a:r>
              <a:rPr lang="en-US" sz="1800" dirty="0"/>
              <a:t> </a:t>
            </a:r>
            <a:r>
              <a:rPr lang="en-US" sz="1800" dirty="0" err="1"/>
              <a:t>comparabile</a:t>
            </a:r>
            <a:r>
              <a:rPr lang="en-US" sz="1800" dirty="0"/>
              <a:t> cu </a:t>
            </a:r>
            <a:r>
              <a:rPr lang="en-US" sz="1800" dirty="0" err="1"/>
              <a:t>lungimea</a:t>
            </a:r>
            <a:r>
              <a:rPr lang="en-US" sz="1800" dirty="0"/>
              <a:t> de </a:t>
            </a:r>
            <a:r>
              <a:rPr lang="en-US" sz="1800" dirty="0" err="1"/>
              <a:t>undă</a:t>
            </a:r>
            <a:r>
              <a:rPr lang="en-US" sz="1800" dirty="0"/>
              <a:t>, nu se </a:t>
            </a:r>
            <a:r>
              <a:rPr lang="en-US" sz="1800" dirty="0" err="1"/>
              <a:t>aplică</a:t>
            </a:r>
            <a:r>
              <a:rPr lang="en-US" sz="1800" dirty="0"/>
              <a:t> </a:t>
            </a:r>
            <a:r>
              <a:rPr lang="en-US" sz="1800" dirty="0" err="1"/>
              <a:t>nici</a:t>
            </a:r>
            <a:r>
              <a:rPr lang="en-US" sz="1800" dirty="0"/>
              <a:t> </a:t>
            </a:r>
            <a:r>
              <a:rPr lang="en-US" sz="1800" dirty="0" err="1"/>
              <a:t>teoria</a:t>
            </a:r>
            <a:r>
              <a:rPr lang="en-US" sz="1800" dirty="0"/>
              <a:t> Mie, </a:t>
            </a:r>
            <a:r>
              <a:rPr lang="en-US" sz="1800" dirty="0" err="1"/>
              <a:t>nici</a:t>
            </a:r>
            <a:r>
              <a:rPr lang="en-US" sz="1800" dirty="0"/>
              <a:t> </a:t>
            </a:r>
            <a:r>
              <a:rPr lang="en-US" sz="1800" dirty="0" err="1"/>
              <a:t>teoria</a:t>
            </a:r>
            <a:r>
              <a:rPr lang="en-US" sz="1800" dirty="0"/>
              <a:t> Rayleigh; </a:t>
            </a:r>
            <a:r>
              <a:rPr lang="en-US" sz="1800" dirty="0" err="1"/>
              <a:t>prin</a:t>
            </a:r>
            <a:r>
              <a:rPr lang="en-US" sz="1800" dirty="0"/>
              <a:t> </a:t>
            </a:r>
            <a:r>
              <a:rPr lang="en-US" sz="1800" dirty="0" err="1"/>
              <a:t>urmare</a:t>
            </a:r>
            <a:r>
              <a:rPr lang="en-US" sz="1800" dirty="0"/>
              <a:t>, </a:t>
            </a:r>
            <a:r>
              <a:rPr lang="en-US" sz="1800" dirty="0" err="1"/>
              <a:t>analiza</a:t>
            </a:r>
            <a:r>
              <a:rPr lang="en-US" sz="1800" dirty="0"/>
              <a:t> </a:t>
            </a:r>
            <a:r>
              <a:rPr lang="en-US" sz="1800" dirty="0" err="1"/>
              <a:t>câmpului</a:t>
            </a:r>
            <a:r>
              <a:rPr lang="en-US" sz="1800" dirty="0"/>
              <a:t> electromagnetic </a:t>
            </a:r>
            <a:r>
              <a:rPr lang="en-US" sz="1800" dirty="0" err="1"/>
              <a:t>este</a:t>
            </a:r>
            <a:r>
              <a:rPr lang="en-US" sz="1800" dirty="0"/>
              <a:t> </a:t>
            </a:r>
            <a:r>
              <a:rPr lang="en-US" sz="1800" dirty="0" err="1"/>
              <a:t>mai</a:t>
            </a:r>
            <a:r>
              <a:rPr lang="en-US" sz="1800" dirty="0"/>
              <a:t> </a:t>
            </a:r>
            <a:r>
              <a:rPr lang="en-US" sz="1800" dirty="0" err="1"/>
              <a:t>complexă</a:t>
            </a:r>
            <a:r>
              <a:rPr lang="en-US" sz="1800" dirty="0"/>
              <a:t>. </a:t>
            </a:r>
            <a:r>
              <a:rPr lang="en-US" sz="1800" dirty="0" err="1"/>
              <a:t>Există</a:t>
            </a:r>
            <a:r>
              <a:rPr lang="en-US" sz="1800" dirty="0"/>
              <a:t> </a:t>
            </a:r>
            <a:r>
              <a:rPr lang="en-US" sz="1800" dirty="0" err="1"/>
              <a:t>mai</a:t>
            </a:r>
            <a:r>
              <a:rPr lang="en-US" sz="1800" dirty="0"/>
              <a:t> </a:t>
            </a:r>
            <a:r>
              <a:rPr lang="en-US" sz="1800" dirty="0" err="1"/>
              <a:t>multe</a:t>
            </a:r>
            <a:r>
              <a:rPr lang="en-US" sz="1800" dirty="0"/>
              <a:t> </a:t>
            </a:r>
            <a:r>
              <a:rPr lang="en-US" sz="1800" dirty="0" err="1"/>
              <a:t>referințe</a:t>
            </a:r>
            <a:r>
              <a:rPr lang="en-US" sz="1800" dirty="0"/>
              <a:t> care </a:t>
            </a:r>
            <a:r>
              <a:rPr lang="en-US" sz="1800" dirty="0" err="1"/>
              <a:t>detaliază</a:t>
            </a:r>
            <a:r>
              <a:rPr lang="en-US" sz="1800" dirty="0"/>
              <a:t> </a:t>
            </a:r>
            <a:r>
              <a:rPr lang="en-US" sz="1800" dirty="0" err="1"/>
              <a:t>această</a:t>
            </a:r>
            <a:r>
              <a:rPr lang="en-US" sz="1800" dirty="0"/>
              <a:t> </a:t>
            </a:r>
            <a:r>
              <a:rPr lang="en-US" sz="1800" dirty="0" err="1"/>
              <a:t>teorie</a:t>
            </a:r>
            <a:r>
              <a:rPr lang="en-US" sz="1800" dirty="0"/>
              <a:t> </a:t>
            </a:r>
            <a:r>
              <a:rPr lang="ro-RO" sz="1400" i="1" dirty="0"/>
              <a:t>(</a:t>
            </a:r>
            <a:r>
              <a:rPr lang="en-US" sz="1400" i="1" dirty="0"/>
              <a:t>E. </a:t>
            </a:r>
            <a:r>
              <a:rPr lang="en-US" sz="1400" i="1" dirty="0" err="1"/>
              <a:t>Almaas</a:t>
            </a:r>
            <a:r>
              <a:rPr lang="en-US" sz="1400" i="1" dirty="0"/>
              <a:t> </a:t>
            </a:r>
            <a:r>
              <a:rPr lang="en-US" sz="1400" i="1" dirty="0" err="1"/>
              <a:t>și</a:t>
            </a:r>
            <a:r>
              <a:rPr lang="en-US" sz="1400" i="1" dirty="0"/>
              <a:t> I. </a:t>
            </a:r>
            <a:r>
              <a:rPr lang="en-US" sz="1400" i="1" dirty="0" err="1"/>
              <a:t>Brevik</a:t>
            </a:r>
            <a:r>
              <a:rPr lang="en-US" sz="1400" i="1" dirty="0"/>
              <a:t>. J. Opt. Soc. A.m. B 12, 2429, 1995; J. P. Barton, J. Appl. </a:t>
            </a:r>
            <a:r>
              <a:rPr lang="en-US" sz="1400" i="1" dirty="0" err="1"/>
              <a:t>Fiz</a:t>
            </a:r>
            <a:r>
              <a:rPr lang="en-US" sz="1400" i="1" dirty="0"/>
              <a:t>. 64, 1632 (1988); P. Zemanek </a:t>
            </a:r>
            <a:r>
              <a:rPr lang="en-US" sz="1400" i="1" dirty="0" err="1"/>
              <a:t>şi</a:t>
            </a:r>
            <a:r>
              <a:rPr lang="en-US" sz="1400" i="1" dirty="0"/>
              <a:t> </a:t>
            </a:r>
            <a:r>
              <a:rPr lang="en-US" sz="1400" i="1" dirty="0" err="1"/>
              <a:t>colab</a:t>
            </a:r>
            <a:r>
              <a:rPr lang="en-US" sz="1400" i="1" dirty="0"/>
              <a:t>. J. Opt. Soc. A.m. A 19, 1025 (2002); K. F. Ren </a:t>
            </a:r>
            <a:r>
              <a:rPr lang="en-US" sz="1400" i="1" dirty="0" err="1"/>
              <a:t>și</a:t>
            </a:r>
            <a:r>
              <a:rPr lang="en-US" sz="1400" i="1" dirty="0"/>
              <a:t> </a:t>
            </a:r>
            <a:r>
              <a:rPr lang="en-US" sz="1400" i="1" dirty="0" err="1"/>
              <a:t>colab</a:t>
            </a:r>
            <a:r>
              <a:rPr lang="en-US" sz="1400" i="1" dirty="0"/>
              <a:t>. </a:t>
            </a:r>
            <a:r>
              <a:rPr lang="en-US" sz="1400" i="1" dirty="0" err="1"/>
              <a:t>Opta</a:t>
            </a:r>
            <a:r>
              <a:rPr lang="en-US" sz="1400" i="1" dirty="0"/>
              <a:t>. </a:t>
            </a:r>
            <a:r>
              <a:rPr lang="en-US" sz="1400" i="1" dirty="0" err="1"/>
              <a:t>comun</a:t>
            </a:r>
            <a:r>
              <a:rPr lang="en-US" sz="1400" i="1" dirty="0"/>
              <a:t>. 108, 343 (1994).</a:t>
            </a:r>
          </a:p>
        </p:txBody>
      </p:sp>
    </p:spTree>
    <p:extLst>
      <p:ext uri="{BB962C8B-B14F-4D97-AF65-F5344CB8AC3E}">
        <p14:creationId xmlns:p14="http://schemas.microsoft.com/office/powerpoint/2010/main" val="4132323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7847493-B15B-9F90-DD2E-392C195E7D08}"/>
              </a:ext>
            </a:extLst>
          </p:cNvPr>
          <p:cNvSpPr>
            <a:spLocks noGrp="1"/>
          </p:cNvSpPr>
          <p:nvPr>
            <p:ph type="title"/>
          </p:nvPr>
        </p:nvSpPr>
        <p:spPr>
          <a:xfrm>
            <a:off x="457200" y="228600"/>
            <a:ext cx="8229600" cy="503238"/>
          </a:xfrm>
        </p:spPr>
        <p:txBody>
          <a:bodyPr/>
          <a:lstStyle/>
          <a:p>
            <a:r>
              <a:rPr lang="en-US" sz="1800" b="1" dirty="0">
                <a:solidFill>
                  <a:srgbClr val="000000"/>
                </a:solidFill>
                <a:effectLst/>
                <a:latin typeface="Tahoma" panose="020B0604030504040204" pitchFamily="34" charset="0"/>
                <a:ea typeface="Times New Roman" panose="02020603050405020304" pitchFamily="18" charset="0"/>
              </a:rPr>
              <a:t>Measuring Forces with Optical Tweezers</a:t>
            </a:r>
            <a:endParaRPr lang="en-US" dirty="0"/>
          </a:p>
        </p:txBody>
      </p:sp>
      <p:sp>
        <p:nvSpPr>
          <p:cNvPr id="3" name="Substituent conținut 2">
            <a:extLst>
              <a:ext uri="{FF2B5EF4-FFF2-40B4-BE49-F238E27FC236}">
                <a16:creationId xmlns:a16="http://schemas.microsoft.com/office/drawing/2014/main" xmlns="" id="{E930543E-C100-F110-1389-44E3317EE810}"/>
              </a:ext>
            </a:extLst>
          </p:cNvPr>
          <p:cNvSpPr>
            <a:spLocks noGrp="1"/>
          </p:cNvSpPr>
          <p:nvPr>
            <p:ph idx="1"/>
          </p:nvPr>
        </p:nvSpPr>
        <p:spPr>
          <a:xfrm>
            <a:off x="457200" y="1752600"/>
            <a:ext cx="8077200" cy="4800600"/>
          </a:xfrm>
        </p:spPr>
        <p:txBody>
          <a:bodyPr/>
          <a:lstStyle/>
          <a:p>
            <a:pPr algn="just"/>
            <a:r>
              <a:rPr lang="en-US" sz="1800" dirty="0" err="1"/>
              <a:t>Capacitatea</a:t>
            </a:r>
            <a:r>
              <a:rPr lang="en-US" sz="1800" dirty="0"/>
              <a:t> </a:t>
            </a:r>
            <a:r>
              <a:rPr lang="en-US" sz="1800" dirty="0" err="1"/>
              <a:t>pensetelor</a:t>
            </a:r>
            <a:r>
              <a:rPr lang="en-US" sz="1800" dirty="0"/>
              <a:t> </a:t>
            </a:r>
            <a:r>
              <a:rPr lang="en-US" sz="1800" dirty="0" err="1"/>
              <a:t>optice</a:t>
            </a:r>
            <a:r>
              <a:rPr lang="en-US" sz="1800" dirty="0"/>
              <a:t> de a </a:t>
            </a:r>
            <a:r>
              <a:rPr lang="en-US" sz="1800" dirty="0" err="1"/>
              <a:t>măsura</a:t>
            </a:r>
            <a:r>
              <a:rPr lang="en-US" sz="1800" dirty="0"/>
              <a:t> </a:t>
            </a:r>
            <a:r>
              <a:rPr lang="en-US" sz="1800" dirty="0" err="1"/>
              <a:t>forțele</a:t>
            </a:r>
            <a:r>
              <a:rPr lang="en-US" sz="1800" dirty="0"/>
              <a:t> </a:t>
            </a:r>
            <a:r>
              <a:rPr lang="en-US" sz="1800" dirty="0" err="1"/>
              <a:t>asupra</a:t>
            </a:r>
            <a:r>
              <a:rPr lang="en-US" sz="1800" dirty="0"/>
              <a:t> </a:t>
            </a:r>
            <a:r>
              <a:rPr lang="en-US" sz="1800" dirty="0" err="1"/>
              <a:t>particulelor</a:t>
            </a:r>
            <a:r>
              <a:rPr lang="en-US" sz="1800" dirty="0"/>
              <a:t> </a:t>
            </a:r>
            <a:r>
              <a:rPr lang="en-US" sz="1800" dirty="0" err="1"/>
              <a:t>oferă</a:t>
            </a:r>
            <a:r>
              <a:rPr lang="en-US" sz="1800" dirty="0"/>
              <a:t> un instrument </a:t>
            </a:r>
            <a:r>
              <a:rPr lang="en-US" sz="1800" dirty="0" err="1"/>
              <a:t>unic</a:t>
            </a:r>
            <a:r>
              <a:rPr lang="en-US" sz="1800" dirty="0"/>
              <a:t> </a:t>
            </a:r>
            <a:r>
              <a:rPr lang="en-US" sz="1800" dirty="0" err="1"/>
              <a:t>și</a:t>
            </a:r>
            <a:r>
              <a:rPr lang="en-US" sz="1800" dirty="0"/>
              <a:t> </a:t>
            </a:r>
            <a:r>
              <a:rPr lang="en-US" sz="1800" dirty="0" err="1"/>
              <a:t>valoros</a:t>
            </a:r>
            <a:r>
              <a:rPr lang="en-US" sz="1800" dirty="0"/>
              <a:t> </a:t>
            </a:r>
            <a:r>
              <a:rPr lang="en-US" sz="1800" dirty="0" err="1"/>
              <a:t>pentru</a:t>
            </a:r>
            <a:r>
              <a:rPr lang="en-US" sz="1800" dirty="0"/>
              <a:t> </a:t>
            </a:r>
            <a:r>
              <a:rPr lang="en-US" sz="1800" dirty="0" err="1"/>
              <a:t>studierea</a:t>
            </a:r>
            <a:r>
              <a:rPr lang="en-US" sz="1800" dirty="0"/>
              <a:t> </a:t>
            </a:r>
            <a:r>
              <a:rPr lang="en-US" sz="1800" dirty="0" err="1"/>
              <a:t>componentelor</a:t>
            </a:r>
            <a:r>
              <a:rPr lang="en-US" sz="1800" dirty="0"/>
              <a:t> </a:t>
            </a:r>
            <a:r>
              <a:rPr lang="en-US" sz="1800" dirty="0" err="1"/>
              <a:t>celulare</a:t>
            </a:r>
            <a:r>
              <a:rPr lang="en-US" sz="1800" dirty="0"/>
              <a:t> (e.g. </a:t>
            </a:r>
            <a:r>
              <a:rPr lang="en-US" sz="1800" dirty="0" err="1"/>
              <a:t>proteine</a:t>
            </a:r>
            <a:r>
              <a:rPr lang="en-US" sz="1800" dirty="0"/>
              <a:t> </a:t>
            </a:r>
            <a:r>
              <a:rPr lang="en-US" sz="1800" dirty="0" err="1"/>
              <a:t>biologice</a:t>
            </a:r>
            <a:r>
              <a:rPr lang="en-US" sz="1800" dirty="0"/>
              <a:t> </a:t>
            </a:r>
            <a:r>
              <a:rPr lang="en-US" sz="1800" dirty="0" err="1"/>
              <a:t>și</a:t>
            </a:r>
            <a:r>
              <a:rPr lang="en-US" sz="1800" dirty="0"/>
              <a:t> </a:t>
            </a:r>
            <a:r>
              <a:rPr lang="en-US" sz="1800" dirty="0" err="1"/>
              <a:t>motoare</a:t>
            </a:r>
            <a:r>
              <a:rPr lang="en-US" sz="1800" dirty="0"/>
              <a:t> </a:t>
            </a:r>
            <a:r>
              <a:rPr lang="en-US" sz="1800" dirty="0" err="1"/>
              <a:t>moleculare</a:t>
            </a:r>
            <a:r>
              <a:rPr lang="en-US" sz="1800" dirty="0"/>
              <a:t>). </a:t>
            </a:r>
          </a:p>
          <a:p>
            <a:pPr algn="just"/>
            <a:r>
              <a:rPr lang="en-US" sz="1800" dirty="0" err="1"/>
              <a:t>Pensetele</a:t>
            </a:r>
            <a:r>
              <a:rPr lang="en-US" sz="1800" dirty="0"/>
              <a:t> </a:t>
            </a:r>
            <a:r>
              <a:rPr lang="en-US" sz="1800" dirty="0" err="1"/>
              <a:t>optice</a:t>
            </a:r>
            <a:r>
              <a:rPr lang="en-US" sz="1800" dirty="0"/>
              <a:t> </a:t>
            </a:r>
            <a:r>
              <a:rPr lang="en-US" sz="1800" dirty="0" err="1"/>
              <a:t>aplică</a:t>
            </a:r>
            <a:r>
              <a:rPr lang="en-US" sz="1800" dirty="0"/>
              <a:t> o </a:t>
            </a:r>
            <a:r>
              <a:rPr lang="en-US" sz="1800" dirty="0" err="1"/>
              <a:t>forță</a:t>
            </a:r>
            <a:r>
              <a:rPr lang="en-US" sz="1800" dirty="0"/>
              <a:t> </a:t>
            </a:r>
            <a:r>
              <a:rPr lang="en-US" sz="1800" dirty="0" err="1"/>
              <a:t>către</a:t>
            </a:r>
            <a:r>
              <a:rPr lang="en-US" sz="1800" dirty="0"/>
              <a:t> </a:t>
            </a:r>
            <a:r>
              <a:rPr lang="en-US" sz="1800" dirty="0" err="1"/>
              <a:t>fasciculul</a:t>
            </a:r>
            <a:r>
              <a:rPr lang="en-US" sz="1800" dirty="0"/>
              <a:t> </a:t>
            </a:r>
            <a:r>
              <a:rPr lang="en-US" sz="1800" dirty="0" err="1"/>
              <a:t>focalizat</a:t>
            </a:r>
            <a:r>
              <a:rPr lang="en-US" sz="1800" dirty="0"/>
              <a:t> de </a:t>
            </a:r>
            <a:r>
              <a:rPr lang="en-US" sz="1800" dirty="0" err="1"/>
              <a:t>captare</a:t>
            </a:r>
            <a:r>
              <a:rPr lang="en-US" sz="1800" dirty="0"/>
              <a:t> al </a:t>
            </a:r>
            <a:r>
              <a:rPr lang="en-US" sz="1800" dirty="0" err="1"/>
              <a:t>laserului</a:t>
            </a:r>
            <a:r>
              <a:rPr lang="en-US" sz="1800" dirty="0"/>
              <a:t> cu o </a:t>
            </a:r>
            <a:r>
              <a:rPr lang="en-US" sz="1800" dirty="0" err="1"/>
              <a:t>mărime</a:t>
            </a:r>
            <a:r>
              <a:rPr lang="en-US" sz="1800" dirty="0"/>
              <a:t> </a:t>
            </a:r>
            <a:r>
              <a:rPr lang="en-US" sz="1800" dirty="0" err="1"/>
              <a:t>proporțională</a:t>
            </a:r>
            <a:r>
              <a:rPr lang="en-US" sz="1800" dirty="0"/>
              <a:t> cu </a:t>
            </a:r>
            <a:r>
              <a:rPr lang="en-US" sz="1800" dirty="0" err="1"/>
              <a:t>distanța</a:t>
            </a:r>
            <a:r>
              <a:rPr lang="en-US" sz="1800" dirty="0"/>
              <a:t> </a:t>
            </a:r>
            <a:r>
              <a:rPr lang="en-US" sz="1800" dirty="0" err="1"/>
              <a:t>particulei</a:t>
            </a:r>
            <a:r>
              <a:rPr lang="en-US" sz="1800" dirty="0"/>
              <a:t> de la </a:t>
            </a:r>
            <a:r>
              <a:rPr lang="en-US" sz="1800" dirty="0" err="1"/>
              <a:t>focar</a:t>
            </a:r>
            <a:r>
              <a:rPr lang="en-US" sz="1800" dirty="0"/>
              <a:t> </a:t>
            </a:r>
            <a:r>
              <a:rPr lang="en-US" sz="1800" dirty="0" err="1"/>
              <a:t>pentru</a:t>
            </a:r>
            <a:r>
              <a:rPr lang="en-US" sz="1800" dirty="0"/>
              <a:t> </a:t>
            </a:r>
            <a:r>
              <a:rPr lang="en-US" sz="1800" dirty="0" err="1"/>
              <a:t>deplasări</a:t>
            </a:r>
            <a:r>
              <a:rPr lang="en-US" sz="1800" dirty="0"/>
              <a:t> </a:t>
            </a:r>
            <a:r>
              <a:rPr lang="en-US" sz="1800" dirty="0" err="1"/>
              <a:t>mici</a:t>
            </a:r>
            <a:r>
              <a:rPr lang="en-US" sz="1800" dirty="0"/>
              <a:t> </a:t>
            </a:r>
            <a:r>
              <a:rPr lang="en-US" sz="1800" dirty="0" err="1"/>
              <a:t>față</a:t>
            </a:r>
            <a:r>
              <a:rPr lang="en-US" sz="1800" dirty="0"/>
              <a:t> de </a:t>
            </a:r>
            <a:r>
              <a:rPr lang="en-US" sz="1800" dirty="0" err="1"/>
              <a:t>centrul</a:t>
            </a:r>
            <a:r>
              <a:rPr lang="en-US" sz="1800" dirty="0"/>
              <a:t> </a:t>
            </a:r>
            <a:r>
              <a:rPr lang="en-US" sz="1800" dirty="0" err="1"/>
              <a:t>capcanei</a:t>
            </a:r>
            <a:r>
              <a:rPr lang="en-US" sz="1800" dirty="0"/>
              <a:t>. Pe </a:t>
            </a:r>
            <a:r>
              <a:rPr lang="en-US" sz="1800" dirty="0" err="1"/>
              <a:t>măsură</a:t>
            </a:r>
            <a:r>
              <a:rPr lang="en-US" sz="1800" dirty="0"/>
              <a:t> </a:t>
            </a:r>
            <a:r>
              <a:rPr lang="en-US" sz="1800" dirty="0" err="1"/>
              <a:t>ce</a:t>
            </a:r>
            <a:r>
              <a:rPr lang="en-US" sz="1800" dirty="0"/>
              <a:t> </a:t>
            </a:r>
            <a:r>
              <a:rPr lang="en-US" sz="1800" dirty="0" err="1"/>
              <a:t>fasciculul</a:t>
            </a:r>
            <a:r>
              <a:rPr lang="en-US" sz="1800" dirty="0"/>
              <a:t> laser </a:t>
            </a:r>
            <a:r>
              <a:rPr lang="en-US" sz="1800" dirty="0" err="1"/>
              <a:t>trece</a:t>
            </a:r>
            <a:r>
              <a:rPr lang="en-US" sz="1800" dirty="0"/>
              <a:t> </a:t>
            </a:r>
            <a:r>
              <a:rPr lang="en-US" sz="1800" dirty="0" err="1"/>
              <a:t>printr</a:t>
            </a:r>
            <a:r>
              <a:rPr lang="en-US" sz="1800" dirty="0"/>
              <a:t>-o </a:t>
            </a:r>
            <a:r>
              <a:rPr lang="en-US" sz="1800" dirty="0" err="1"/>
              <a:t>particulă</a:t>
            </a:r>
            <a:r>
              <a:rPr lang="en-US" sz="1800" dirty="0"/>
              <a:t> </a:t>
            </a:r>
            <a:r>
              <a:rPr lang="en-US" sz="1800" dirty="0" err="1"/>
              <a:t>prinsă</a:t>
            </a:r>
            <a:r>
              <a:rPr lang="en-US" sz="1800" dirty="0"/>
              <a:t>, </a:t>
            </a:r>
            <a:r>
              <a:rPr lang="en-US" sz="1800" dirty="0" err="1"/>
              <a:t>acesta</a:t>
            </a:r>
            <a:r>
              <a:rPr lang="en-US" sz="1800" dirty="0"/>
              <a:t> </a:t>
            </a:r>
            <a:r>
              <a:rPr lang="en-US" sz="1800" dirty="0" err="1"/>
              <a:t>va</a:t>
            </a:r>
            <a:r>
              <a:rPr lang="en-US" sz="1800" dirty="0"/>
              <a:t> fi </a:t>
            </a:r>
            <a:r>
              <a:rPr lang="en-US" sz="1800" dirty="0" err="1"/>
              <a:t>deviat</a:t>
            </a:r>
            <a:r>
              <a:rPr lang="en-US" sz="1800" dirty="0"/>
              <a:t> cu o m[rime care </a:t>
            </a:r>
            <a:r>
              <a:rPr lang="en-US" sz="1800" dirty="0" err="1"/>
              <a:t>depinde</a:t>
            </a:r>
            <a:r>
              <a:rPr lang="en-US" sz="1800" dirty="0"/>
              <a:t> de </a:t>
            </a:r>
            <a:r>
              <a:rPr lang="en-US" sz="1800" dirty="0" err="1"/>
              <a:t>poziția</a:t>
            </a:r>
            <a:r>
              <a:rPr lang="en-US" sz="1800" dirty="0"/>
              <a:t> </a:t>
            </a:r>
            <a:r>
              <a:rPr lang="en-US" sz="1800" dirty="0" err="1"/>
              <a:t>particulei</a:t>
            </a:r>
            <a:r>
              <a:rPr lang="en-US" sz="1800" dirty="0"/>
              <a:t> </a:t>
            </a:r>
            <a:r>
              <a:rPr lang="en-US" sz="1800" dirty="0" err="1"/>
              <a:t>față</a:t>
            </a:r>
            <a:r>
              <a:rPr lang="en-US" sz="1800" dirty="0"/>
              <a:t> de </a:t>
            </a:r>
            <a:r>
              <a:rPr lang="en-US" sz="1800" dirty="0" err="1"/>
              <a:t>centrul</a:t>
            </a:r>
            <a:r>
              <a:rPr lang="en-US" sz="1800" dirty="0"/>
              <a:t> </a:t>
            </a:r>
            <a:r>
              <a:rPr lang="en-US" sz="1800" dirty="0" err="1"/>
              <a:t>capcanei</a:t>
            </a:r>
            <a:r>
              <a:rPr lang="en-US" sz="1800" dirty="0"/>
              <a:t>. </a:t>
            </a:r>
            <a:r>
              <a:rPr lang="en-US" sz="1800" dirty="0" err="1"/>
              <a:t>Deviația</a:t>
            </a:r>
            <a:r>
              <a:rPr lang="en-US" sz="1800" dirty="0"/>
              <a:t> </a:t>
            </a:r>
            <a:r>
              <a:rPr lang="en-US" sz="1800" dirty="0" err="1"/>
              <a:t>este</a:t>
            </a:r>
            <a:r>
              <a:rPr lang="en-US" sz="1800" dirty="0"/>
              <a:t> </a:t>
            </a:r>
            <a:r>
              <a:rPr lang="en-US" sz="1800" dirty="0" err="1"/>
              <a:t>convertită</a:t>
            </a:r>
            <a:r>
              <a:rPr lang="en-US" sz="1800" dirty="0"/>
              <a:t> </a:t>
            </a:r>
            <a:r>
              <a:rPr lang="en-US" sz="1800" dirty="0" err="1"/>
              <a:t>într</a:t>
            </a:r>
            <a:r>
              <a:rPr lang="en-US" sz="1800" dirty="0"/>
              <a:t>-un </a:t>
            </a:r>
            <a:r>
              <a:rPr lang="en-US" sz="1800" dirty="0" err="1"/>
              <a:t>semnal</a:t>
            </a:r>
            <a:r>
              <a:rPr lang="en-US" sz="1800" dirty="0"/>
              <a:t> electric de </a:t>
            </a:r>
            <a:r>
              <a:rPr lang="en-US" sz="1800" dirty="0" err="1"/>
              <a:t>către</a:t>
            </a:r>
            <a:r>
              <a:rPr lang="en-US" sz="1800" dirty="0"/>
              <a:t> o </a:t>
            </a:r>
            <a:r>
              <a:rPr lang="en-US" sz="1800" dirty="0" err="1"/>
              <a:t>fotodiodă</a:t>
            </a:r>
            <a:r>
              <a:rPr lang="en-US" sz="1800" dirty="0"/>
              <a:t> </a:t>
            </a:r>
            <a:r>
              <a:rPr lang="en-US" sz="1800" dirty="0" err="1"/>
              <a:t>în</a:t>
            </a:r>
            <a:r>
              <a:rPr lang="en-US" sz="1800" dirty="0"/>
              <a:t> </a:t>
            </a:r>
            <a:r>
              <a:rPr lang="en-US" sz="1800" dirty="0" err="1"/>
              <a:t>cadran</a:t>
            </a:r>
            <a:r>
              <a:rPr lang="en-US" sz="1800" dirty="0"/>
              <a:t>, care produce o </a:t>
            </a:r>
            <a:r>
              <a:rPr lang="en-US" sz="1800" dirty="0" err="1"/>
              <a:t>tensiune</a:t>
            </a:r>
            <a:r>
              <a:rPr lang="en-US" sz="1800" dirty="0"/>
              <a:t> </a:t>
            </a:r>
            <a:r>
              <a:rPr lang="en-US" sz="1800" dirty="0" err="1"/>
              <a:t>proporțională</a:t>
            </a:r>
            <a:r>
              <a:rPr lang="en-US" sz="1800" dirty="0"/>
              <a:t> cu </a:t>
            </a:r>
            <a:r>
              <a:rPr lang="en-US" sz="1800" dirty="0" err="1"/>
              <a:t>poziția</a:t>
            </a:r>
            <a:r>
              <a:rPr lang="en-US" sz="1800" dirty="0"/>
              <a:t> </a:t>
            </a:r>
            <a:r>
              <a:rPr lang="en-US" sz="1800" dirty="0" err="1"/>
              <a:t>particulei</a:t>
            </a:r>
            <a:r>
              <a:rPr lang="en-US" sz="1800" dirty="0"/>
              <a:t> </a:t>
            </a:r>
            <a:r>
              <a:rPr lang="en-US" sz="1800" dirty="0" err="1"/>
              <a:t>prin</a:t>
            </a:r>
            <a:r>
              <a:rPr lang="en-US" sz="1800" dirty="0"/>
              <a:t> </a:t>
            </a:r>
            <a:r>
              <a:rPr lang="en-US" sz="1800" dirty="0" err="1"/>
              <a:t>interferometrie</a:t>
            </a:r>
            <a:r>
              <a:rPr lang="en-US" sz="1800" dirty="0"/>
              <a:t> pe </a:t>
            </a:r>
            <a:r>
              <a:rPr lang="en-US" sz="1800" dirty="0" err="1"/>
              <a:t>planul</a:t>
            </a:r>
            <a:r>
              <a:rPr lang="en-US" sz="1800" dirty="0"/>
              <a:t> focal din spate (F. </a:t>
            </a:r>
            <a:r>
              <a:rPr lang="en-US" sz="1800" dirty="0" err="1"/>
              <a:t>Gittes</a:t>
            </a:r>
            <a:r>
              <a:rPr lang="en-US" sz="1800" dirty="0"/>
              <a:t> </a:t>
            </a:r>
            <a:r>
              <a:rPr lang="en-US" sz="1800" dirty="0" err="1"/>
              <a:t>și</a:t>
            </a:r>
            <a:r>
              <a:rPr lang="en-US" sz="1800" dirty="0"/>
              <a:t> C. F. Schmidt. Opt. Lett. 23, No. 1, 1998).</a:t>
            </a:r>
            <a:r>
              <a:rPr lang="en-US" sz="1800" dirty="0" err="1"/>
              <a:t>Măsurătorile</a:t>
            </a:r>
            <a:r>
              <a:rPr lang="en-US" sz="1800" dirty="0"/>
              <a:t> precise ale </a:t>
            </a:r>
            <a:r>
              <a:rPr lang="en-US" sz="1800" dirty="0" err="1"/>
              <a:t>forței</a:t>
            </a:r>
            <a:r>
              <a:rPr lang="en-US" sz="1800" dirty="0"/>
              <a:t> </a:t>
            </a:r>
            <a:r>
              <a:rPr lang="en-US" sz="1800" dirty="0" err="1"/>
              <a:t>depind</a:t>
            </a:r>
            <a:r>
              <a:rPr lang="en-US" sz="1800" dirty="0"/>
              <a:t> de </a:t>
            </a:r>
            <a:r>
              <a:rPr lang="en-US" sz="1800" dirty="0" err="1"/>
              <a:t>calibrarea</a:t>
            </a:r>
            <a:r>
              <a:rPr lang="en-US" sz="1800" dirty="0"/>
              <a:t> </a:t>
            </a:r>
            <a:r>
              <a:rPr lang="en-US" sz="1800" dirty="0" err="1"/>
              <a:t>precisă</a:t>
            </a:r>
            <a:r>
              <a:rPr lang="en-US" sz="1800" dirty="0"/>
              <a:t> a </a:t>
            </a:r>
            <a:r>
              <a:rPr lang="en-US" sz="1800" dirty="0" err="1"/>
              <a:t>constantei</a:t>
            </a:r>
            <a:r>
              <a:rPr lang="en-US" sz="1800" dirty="0"/>
              <a:t> de </a:t>
            </a:r>
            <a:r>
              <a:rPr lang="en-US" sz="1800" dirty="0" err="1"/>
              <a:t>forță</a:t>
            </a:r>
            <a:r>
              <a:rPr lang="en-US" sz="1800" dirty="0"/>
              <a:t> </a:t>
            </a:r>
            <a:r>
              <a:rPr lang="en-US" sz="1800" dirty="0" err="1"/>
              <a:t>și</a:t>
            </a:r>
            <a:r>
              <a:rPr lang="en-US" sz="1800" dirty="0"/>
              <a:t> de </a:t>
            </a:r>
            <a:r>
              <a:rPr lang="en-US" sz="1800" dirty="0" err="1"/>
              <a:t>capacitatea</a:t>
            </a:r>
            <a:r>
              <a:rPr lang="en-US" sz="1800" dirty="0"/>
              <a:t> de </a:t>
            </a:r>
            <a:r>
              <a:rPr lang="en-US" sz="1800" dirty="0" err="1"/>
              <a:t>răspuns</a:t>
            </a:r>
            <a:r>
              <a:rPr lang="en-US" sz="1800" dirty="0"/>
              <a:t> a </a:t>
            </a:r>
            <a:r>
              <a:rPr lang="en-US" sz="1800" dirty="0" err="1"/>
              <a:t>detectorului</a:t>
            </a:r>
            <a:r>
              <a:rPr lang="en-US" sz="1800" dirty="0"/>
              <a:t> de </a:t>
            </a:r>
            <a:r>
              <a:rPr lang="en-US" sz="1800" dirty="0" err="1"/>
              <a:t>poziție</a:t>
            </a:r>
            <a:r>
              <a:rPr lang="en-US" sz="1800" dirty="0"/>
              <a:t> a </a:t>
            </a:r>
            <a:r>
              <a:rPr lang="en-US" sz="1800" dirty="0" err="1"/>
              <a:t>particulelor</a:t>
            </a:r>
            <a:r>
              <a:rPr lang="en-US" sz="1800" dirty="0"/>
              <a:t>, care </a:t>
            </a:r>
            <a:r>
              <a:rPr lang="en-US" sz="1800" dirty="0" err="1"/>
              <a:t>variază</a:t>
            </a:r>
            <a:r>
              <a:rPr lang="en-US" sz="1800" dirty="0"/>
              <a:t> </a:t>
            </a:r>
            <a:r>
              <a:rPr lang="en-US" sz="1800" dirty="0" err="1"/>
              <a:t>în</a:t>
            </a:r>
            <a:r>
              <a:rPr lang="en-US" sz="1800" dirty="0"/>
              <a:t> </a:t>
            </a:r>
            <a:r>
              <a:rPr lang="en-US" sz="1800" dirty="0" err="1"/>
              <a:t>funcție</a:t>
            </a:r>
            <a:r>
              <a:rPr lang="en-US" sz="1800" dirty="0"/>
              <a:t> de </a:t>
            </a:r>
            <a:r>
              <a:rPr lang="en-US" sz="1800" dirty="0" err="1"/>
              <a:t>puterea</a:t>
            </a:r>
            <a:r>
              <a:rPr lang="en-US" sz="1800" dirty="0"/>
              <a:t> </a:t>
            </a:r>
            <a:r>
              <a:rPr lang="en-US" sz="1800" dirty="0" err="1"/>
              <a:t>laserului</a:t>
            </a:r>
            <a:r>
              <a:rPr lang="en-US" sz="1800" dirty="0"/>
              <a:t> </a:t>
            </a:r>
            <a:r>
              <a:rPr lang="en-US" sz="1800" dirty="0" err="1"/>
              <a:t>și</a:t>
            </a:r>
            <a:r>
              <a:rPr lang="en-US" sz="1800" dirty="0"/>
              <a:t> de </a:t>
            </a:r>
            <a:r>
              <a:rPr lang="en-US" sz="1800" dirty="0" err="1"/>
              <a:t>proprietățile</a:t>
            </a:r>
            <a:r>
              <a:rPr lang="en-US" sz="1800" dirty="0"/>
              <a:t> </a:t>
            </a:r>
            <a:r>
              <a:rPr lang="en-US" sz="1800" dirty="0" err="1"/>
              <a:t>particulelor</a:t>
            </a:r>
            <a:r>
              <a:rPr lang="en-US" sz="1800" dirty="0"/>
              <a:t>. </a:t>
            </a:r>
          </a:p>
          <a:p>
            <a:pPr algn="just"/>
            <a:r>
              <a:rPr lang="en-US" sz="1800" dirty="0" err="1"/>
              <a:t>Metodele</a:t>
            </a:r>
            <a:r>
              <a:rPr lang="en-US" sz="1800" dirty="0"/>
              <a:t> </a:t>
            </a:r>
            <a:r>
              <a:rPr lang="en-US" sz="1800" dirty="0" err="1"/>
              <a:t>obișnuite</a:t>
            </a:r>
            <a:r>
              <a:rPr lang="en-US" sz="1800" dirty="0"/>
              <a:t> </a:t>
            </a:r>
            <a:r>
              <a:rPr lang="en-US" sz="1800" dirty="0" err="1"/>
              <a:t>pentru</a:t>
            </a:r>
            <a:r>
              <a:rPr lang="en-US" sz="1800" dirty="0"/>
              <a:t> a </a:t>
            </a:r>
            <a:r>
              <a:rPr lang="en-US" sz="1800" dirty="0" err="1"/>
              <a:t>determina</a:t>
            </a:r>
            <a:r>
              <a:rPr lang="en-US" sz="1800" dirty="0"/>
              <a:t> </a:t>
            </a:r>
            <a:r>
              <a:rPr lang="en-US" sz="1800" dirty="0" err="1"/>
              <a:t>constanta</a:t>
            </a:r>
            <a:r>
              <a:rPr lang="en-US" sz="1800" dirty="0"/>
              <a:t> </a:t>
            </a:r>
            <a:r>
              <a:rPr lang="en-US" sz="1800" dirty="0" err="1"/>
              <a:t>forței</a:t>
            </a:r>
            <a:r>
              <a:rPr lang="en-US" sz="1800" dirty="0"/>
              <a:t> sunt </a:t>
            </a:r>
            <a:r>
              <a:rPr lang="en-US" sz="1800" dirty="0" err="1"/>
              <a:t>mic;orarea</a:t>
            </a:r>
            <a:r>
              <a:rPr lang="en-US" sz="1800" dirty="0"/>
              <a:t> </a:t>
            </a:r>
            <a:r>
              <a:rPr lang="en-US" sz="1800" dirty="0" err="1"/>
              <a:t>densității</a:t>
            </a:r>
            <a:r>
              <a:rPr lang="en-US" sz="1800" dirty="0"/>
              <a:t> </a:t>
            </a:r>
            <a:r>
              <a:rPr lang="en-US" sz="1800" dirty="0" err="1"/>
              <a:t>spectrale</a:t>
            </a:r>
            <a:r>
              <a:rPr lang="en-US" sz="1800" dirty="0"/>
              <a:t> de </a:t>
            </a:r>
            <a:r>
              <a:rPr lang="en-US" sz="1800" dirty="0" err="1"/>
              <a:t>putere</a:t>
            </a:r>
            <a:r>
              <a:rPr lang="en-US" sz="1800" dirty="0"/>
              <a:t> (PSD), </a:t>
            </a:r>
            <a:r>
              <a:rPr lang="en-US" sz="1800" dirty="0" err="1"/>
              <a:t>echipartiția</a:t>
            </a:r>
            <a:r>
              <a:rPr lang="en-US" sz="1800" dirty="0"/>
              <a:t> </a:t>
            </a:r>
            <a:r>
              <a:rPr lang="en-US" sz="1800" dirty="0" err="1"/>
              <a:t>și</a:t>
            </a:r>
            <a:r>
              <a:rPr lang="en-US" sz="1800" dirty="0"/>
              <a:t> </a:t>
            </a:r>
            <a:r>
              <a:rPr lang="en-US" sz="1800" dirty="0" err="1"/>
              <a:t>rezistența</a:t>
            </a:r>
            <a:r>
              <a:rPr lang="en-US" sz="1800" dirty="0"/>
              <a:t> Stokes.</a:t>
            </a:r>
          </a:p>
        </p:txBody>
      </p:sp>
    </p:spTree>
    <p:extLst>
      <p:ext uri="{BB962C8B-B14F-4D97-AF65-F5344CB8AC3E}">
        <p14:creationId xmlns:p14="http://schemas.microsoft.com/office/powerpoint/2010/main" val="4152020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A47A43F-EAAC-3137-986E-17397D8F35CA}"/>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xmlns="" id="{B5B4EF58-B153-BCC2-C5D0-78FBB5A658ED}"/>
              </a:ext>
            </a:extLst>
          </p:cNvPr>
          <p:cNvSpPr>
            <a:spLocks noGrp="1"/>
          </p:cNvSpPr>
          <p:nvPr>
            <p:ph idx="1"/>
          </p:nvPr>
        </p:nvSpPr>
        <p:spPr>
          <a:xfrm>
            <a:off x="228600" y="1600200"/>
            <a:ext cx="8458200" cy="4525962"/>
          </a:xfrm>
        </p:spPr>
        <p:txBody>
          <a:bodyPr/>
          <a:lstStyle/>
          <a:p>
            <a:r>
              <a:rPr lang="en-US" sz="1800" dirty="0"/>
              <a:t>În </a:t>
            </a:r>
            <a:r>
              <a:rPr lang="en-US" sz="1800" dirty="0" err="1"/>
              <a:t>metoda</a:t>
            </a:r>
            <a:r>
              <a:rPr lang="en-US" sz="1800" dirty="0"/>
              <a:t> de </a:t>
            </a:r>
            <a:r>
              <a:rPr lang="en-US" sz="1800" dirty="0" err="1"/>
              <a:t>rulare</a:t>
            </a:r>
            <a:r>
              <a:rPr lang="en-US" sz="1800" dirty="0"/>
              <a:t> PSD, </a:t>
            </a:r>
            <a:r>
              <a:rPr lang="en-US" sz="1800" dirty="0" err="1"/>
              <a:t>este</a:t>
            </a:r>
            <a:r>
              <a:rPr lang="en-US" sz="1800" dirty="0"/>
              <a:t> </a:t>
            </a:r>
            <a:r>
              <a:rPr lang="en-US" sz="1800" dirty="0" err="1"/>
              <a:t>calculată</a:t>
            </a:r>
            <a:r>
              <a:rPr lang="en-US" sz="1800" dirty="0"/>
              <a:t> </a:t>
            </a:r>
            <a:r>
              <a:rPr lang="en-US" sz="1800" dirty="0" err="1"/>
              <a:t>densitatea</a:t>
            </a:r>
            <a:r>
              <a:rPr lang="en-US" sz="1800" dirty="0"/>
              <a:t> </a:t>
            </a:r>
            <a:r>
              <a:rPr lang="en-US" sz="1800" dirty="0" err="1"/>
              <a:t>spectrală</a:t>
            </a:r>
            <a:r>
              <a:rPr lang="en-US" sz="1800" dirty="0"/>
              <a:t> de </a:t>
            </a:r>
            <a:r>
              <a:rPr lang="en-US" sz="1800" dirty="0" err="1"/>
              <a:t>putere</a:t>
            </a:r>
            <a:r>
              <a:rPr lang="en-US" sz="1800" dirty="0"/>
              <a:t> a </a:t>
            </a:r>
            <a:r>
              <a:rPr lang="en-US" sz="1800" dirty="0" err="1"/>
              <a:t>unei</a:t>
            </a:r>
            <a:r>
              <a:rPr lang="en-US" sz="1800" dirty="0"/>
              <a:t> </a:t>
            </a:r>
            <a:r>
              <a:rPr lang="en-US" sz="1800" dirty="0" err="1"/>
              <a:t>serii</a:t>
            </a:r>
            <a:r>
              <a:rPr lang="en-US" sz="1800" dirty="0"/>
              <a:t> </a:t>
            </a:r>
            <a:r>
              <a:rPr lang="en-US" sz="1800" dirty="0" err="1"/>
              <a:t>temporale</a:t>
            </a:r>
            <a:r>
              <a:rPr lang="en-US" sz="1800" dirty="0"/>
              <a:t> de </a:t>
            </a:r>
            <a:r>
              <a:rPr lang="en-US" sz="1800" dirty="0" err="1"/>
              <a:t>poziții</a:t>
            </a:r>
            <a:r>
              <a:rPr lang="en-US" sz="1800" dirty="0"/>
              <a:t> ale </a:t>
            </a:r>
            <a:r>
              <a:rPr lang="en-US" sz="1800" dirty="0" err="1"/>
              <a:t>particulelor</a:t>
            </a:r>
            <a:r>
              <a:rPr lang="en-US" sz="1800" dirty="0"/>
              <a:t> </a:t>
            </a:r>
            <a:r>
              <a:rPr lang="en-US" sz="1800" dirty="0" err="1"/>
              <a:t>prinse</a:t>
            </a:r>
            <a:r>
              <a:rPr lang="en-US" sz="1800" dirty="0"/>
              <a:t> (</a:t>
            </a:r>
            <a:r>
              <a:rPr lang="en-US" sz="1800" dirty="0" err="1"/>
              <a:t>datorită</a:t>
            </a:r>
            <a:r>
              <a:rPr lang="en-US" sz="1800" dirty="0"/>
              <a:t> </a:t>
            </a:r>
            <a:r>
              <a:rPr lang="en-US" sz="1800" dirty="0" err="1"/>
              <a:t>mișcării</a:t>
            </a:r>
            <a:r>
              <a:rPr lang="en-US" sz="1800" dirty="0"/>
              <a:t> </a:t>
            </a:r>
            <a:r>
              <a:rPr lang="en-US" sz="1800" dirty="0" err="1"/>
              <a:t>browniene</a:t>
            </a:r>
            <a:r>
              <a:rPr lang="en-US" sz="1800" dirty="0"/>
              <a:t>). </a:t>
            </a:r>
            <a:r>
              <a:rPr lang="en-US" sz="1800" dirty="0" err="1"/>
              <a:t>Acest</a:t>
            </a:r>
            <a:r>
              <a:rPr lang="en-US" sz="1800" dirty="0"/>
              <a:t> </a:t>
            </a:r>
            <a:r>
              <a:rPr lang="en-US" sz="1800" dirty="0" err="1"/>
              <a:t>lucru</a:t>
            </a:r>
            <a:r>
              <a:rPr lang="en-US" sz="1800" dirty="0"/>
              <a:t> </a:t>
            </a:r>
            <a:r>
              <a:rPr lang="en-US" sz="1800" dirty="0" err="1"/>
              <a:t>este</a:t>
            </a:r>
            <a:r>
              <a:rPr lang="en-US" sz="1800" dirty="0"/>
              <a:t> </a:t>
            </a:r>
            <a:r>
              <a:rPr lang="en-US" sz="1800" dirty="0" err="1"/>
              <a:t>potrivit</a:t>
            </a:r>
            <a:r>
              <a:rPr lang="en-US" sz="1800" dirty="0"/>
              <a:t> </a:t>
            </a:r>
            <a:r>
              <a:rPr lang="en-US" sz="1800" dirty="0" err="1"/>
              <a:t>pentru</a:t>
            </a:r>
            <a:r>
              <a:rPr lang="en-US" sz="1800" dirty="0"/>
              <a:t> </a:t>
            </a:r>
            <a:r>
              <a:rPr lang="en-US" sz="1800" dirty="0" err="1"/>
              <a:t>răspunsul</a:t>
            </a:r>
            <a:r>
              <a:rPr lang="en-US" sz="1800" dirty="0"/>
              <a:t> </a:t>
            </a:r>
            <a:r>
              <a:rPr lang="en-US" sz="1800" dirty="0" err="1"/>
              <a:t>unui</a:t>
            </a:r>
            <a:r>
              <a:rPr lang="en-US" sz="1800" dirty="0"/>
              <a:t> </a:t>
            </a:r>
            <a:r>
              <a:rPr lang="en-US" sz="1800" dirty="0" err="1"/>
              <a:t>oscilator</a:t>
            </a:r>
            <a:r>
              <a:rPr lang="en-US" sz="1800" dirty="0"/>
              <a:t> </a:t>
            </a:r>
            <a:r>
              <a:rPr lang="en-US" sz="1800" dirty="0" err="1"/>
              <a:t>armonic</a:t>
            </a:r>
            <a:r>
              <a:rPr lang="en-US" sz="1800" dirty="0"/>
              <a:t> cu </a:t>
            </a:r>
            <a:r>
              <a:rPr lang="en-US" sz="1800" dirty="0" err="1"/>
              <a:t>amortizare</a:t>
            </a:r>
            <a:r>
              <a:rPr lang="en-US" sz="1800" dirty="0"/>
              <a:t> </a:t>
            </a:r>
            <a:r>
              <a:rPr lang="en-US" sz="1800" dirty="0" err="1"/>
              <a:t>cunoscută</a:t>
            </a:r>
            <a:r>
              <a:rPr lang="en-US" sz="1800" dirty="0"/>
              <a:t> </a:t>
            </a:r>
            <a:r>
              <a:rPr lang="en-US" sz="1800" dirty="0" err="1"/>
              <a:t>datorită</a:t>
            </a:r>
            <a:r>
              <a:rPr lang="en-US" sz="1800" dirty="0"/>
              <a:t> </a:t>
            </a:r>
            <a:r>
              <a:rPr lang="en-US" sz="1800" dirty="0" err="1"/>
              <a:t>vâscozității</a:t>
            </a:r>
            <a:r>
              <a:rPr lang="en-US" sz="1800" dirty="0"/>
              <a:t> </a:t>
            </a:r>
            <a:r>
              <a:rPr lang="en-US" sz="1800" dirty="0" err="1"/>
              <a:t>solventului</a:t>
            </a:r>
            <a:r>
              <a:rPr lang="en-US" sz="1800" dirty="0"/>
              <a:t>. </a:t>
            </a:r>
            <a:r>
              <a:rPr lang="en-US" sz="1800" dirty="0" err="1"/>
              <a:t>Acest</a:t>
            </a:r>
            <a:r>
              <a:rPr lang="en-US" sz="1800" dirty="0"/>
              <a:t> </a:t>
            </a:r>
            <a:r>
              <a:rPr lang="en-US" sz="1800" dirty="0" err="1"/>
              <a:t>lucru</a:t>
            </a:r>
            <a:r>
              <a:rPr lang="en-US" sz="1800" dirty="0"/>
              <a:t> </a:t>
            </a:r>
            <a:r>
              <a:rPr lang="en-US" sz="1800" dirty="0" err="1"/>
              <a:t>este</a:t>
            </a:r>
            <a:r>
              <a:rPr lang="en-US" sz="1800" dirty="0"/>
              <a:t> </a:t>
            </a:r>
            <a:r>
              <a:rPr lang="en-US" sz="1800" dirty="0" err="1"/>
              <a:t>descris</a:t>
            </a:r>
            <a:r>
              <a:rPr lang="en-US" sz="1800" dirty="0"/>
              <a:t> de </a:t>
            </a:r>
            <a:r>
              <a:rPr lang="en-US" sz="1800" dirty="0" err="1"/>
              <a:t>ecuația</a:t>
            </a:r>
            <a:r>
              <a:rPr lang="en-US" sz="1800" dirty="0"/>
              <a:t>:</a:t>
            </a:r>
          </a:p>
          <a:p>
            <a:endParaRPr lang="en-US" sz="1800" dirty="0"/>
          </a:p>
          <a:p>
            <a:endParaRPr lang="en-US" sz="1800" dirty="0"/>
          </a:p>
          <a:p>
            <a:endParaRPr lang="en-US" sz="1800" dirty="0"/>
          </a:p>
          <a:p>
            <a:endParaRPr lang="en-US" sz="1800" dirty="0"/>
          </a:p>
          <a:p>
            <a:pPr marL="0" indent="0">
              <a:buNone/>
            </a:pPr>
            <a:r>
              <a:rPr lang="en-US" sz="1800" dirty="0"/>
              <a:t>unde </a:t>
            </a:r>
            <a:r>
              <a:rPr lang="en-US" sz="1800" b="1" dirty="0" err="1">
                <a:solidFill>
                  <a:srgbClr val="FF0000"/>
                </a:solidFill>
              </a:rPr>
              <a:t>Svv</a:t>
            </a:r>
            <a:r>
              <a:rPr lang="en-US" sz="1800" b="1" dirty="0"/>
              <a:t> -</a:t>
            </a:r>
            <a:r>
              <a:rPr lang="en-US" sz="1800" dirty="0"/>
              <a:t> </a:t>
            </a:r>
            <a:r>
              <a:rPr lang="en-US" sz="1800" dirty="0" err="1"/>
              <a:t>spectrul</a:t>
            </a:r>
            <a:r>
              <a:rPr lang="en-US" sz="1800" dirty="0"/>
              <a:t> de </a:t>
            </a:r>
            <a:r>
              <a:rPr lang="en-US" sz="1800" dirty="0" err="1"/>
              <a:t>putere</a:t>
            </a:r>
            <a:r>
              <a:rPr lang="en-US" sz="1800" dirty="0"/>
              <a:t> </a:t>
            </a:r>
            <a:r>
              <a:rPr lang="en-US" sz="1800" dirty="0" err="1"/>
              <a:t>necalibrat</a:t>
            </a:r>
            <a:r>
              <a:rPr lang="en-US" sz="1800" dirty="0"/>
              <a:t>, </a:t>
            </a:r>
            <a:r>
              <a:rPr lang="el-GR" sz="1800" b="1" dirty="0"/>
              <a:t>ρ </a:t>
            </a:r>
            <a:r>
              <a:rPr lang="en-US" sz="1800" b="1" dirty="0"/>
              <a:t>-</a:t>
            </a:r>
            <a:r>
              <a:rPr lang="en-US" sz="1800" dirty="0"/>
              <a:t> </a:t>
            </a:r>
            <a:r>
              <a:rPr lang="en-US" sz="1800" dirty="0" err="1"/>
              <a:t>factorul</a:t>
            </a:r>
            <a:r>
              <a:rPr lang="en-US" sz="1800" dirty="0"/>
              <a:t> de </a:t>
            </a:r>
            <a:r>
              <a:rPr lang="en-US" sz="1800" dirty="0" err="1"/>
              <a:t>calibrare</a:t>
            </a:r>
            <a:r>
              <a:rPr lang="en-US" sz="1800" dirty="0"/>
              <a:t> a </a:t>
            </a:r>
            <a:r>
              <a:rPr lang="en-US" sz="1800" dirty="0" err="1"/>
              <a:t>deplasării</a:t>
            </a:r>
            <a:r>
              <a:rPr lang="en-US" sz="1800" dirty="0"/>
              <a:t> </a:t>
            </a:r>
            <a:r>
              <a:rPr lang="en-US" sz="1800" dirty="0" err="1"/>
              <a:t>tensiunii</a:t>
            </a:r>
            <a:r>
              <a:rPr lang="en-US" sz="1800" dirty="0"/>
              <a:t> </a:t>
            </a:r>
            <a:r>
              <a:rPr lang="en-US" sz="1800" dirty="0" err="1"/>
              <a:t>liniare</a:t>
            </a:r>
            <a:r>
              <a:rPr lang="en-US" sz="1800" dirty="0"/>
              <a:t>, </a:t>
            </a:r>
            <a:r>
              <a:rPr lang="en-US" sz="1800" b="1" dirty="0"/>
              <a:t>k</a:t>
            </a:r>
            <a:r>
              <a:rPr lang="en-US" sz="1200" b="1" dirty="0"/>
              <a:t>B</a:t>
            </a:r>
            <a:r>
              <a:rPr lang="en-US" sz="1800" dirty="0"/>
              <a:t> - </a:t>
            </a:r>
            <a:r>
              <a:rPr lang="en-US" sz="1800" dirty="0" err="1"/>
              <a:t>constanta</a:t>
            </a:r>
            <a:r>
              <a:rPr lang="en-US" sz="1800" dirty="0"/>
              <a:t> Boltzmann, </a:t>
            </a:r>
            <a:r>
              <a:rPr lang="en-US" sz="1800" b="1" dirty="0"/>
              <a:t>T</a:t>
            </a:r>
            <a:r>
              <a:rPr lang="en-US" sz="1800" dirty="0"/>
              <a:t>- </a:t>
            </a:r>
            <a:r>
              <a:rPr lang="en-US" sz="1800" dirty="0" err="1"/>
              <a:t>temperatura</a:t>
            </a:r>
            <a:r>
              <a:rPr lang="en-US" sz="1800" dirty="0"/>
              <a:t> </a:t>
            </a:r>
            <a:r>
              <a:rPr lang="en-US" sz="1800" dirty="0" err="1"/>
              <a:t>mediului</a:t>
            </a:r>
            <a:r>
              <a:rPr lang="en-US" sz="1800" dirty="0"/>
              <a:t>, </a:t>
            </a:r>
            <a:r>
              <a:rPr lang="el-GR" sz="1800" b="1" dirty="0"/>
              <a:t>β </a:t>
            </a:r>
            <a:r>
              <a:rPr lang="en-US" sz="1800" b="1" dirty="0"/>
              <a:t>-</a:t>
            </a:r>
            <a:r>
              <a:rPr lang="en-US" sz="1800" dirty="0"/>
              <a:t> </a:t>
            </a:r>
            <a:r>
              <a:rPr lang="en-US" sz="1800" dirty="0" err="1"/>
              <a:t>coeficientul</a:t>
            </a:r>
            <a:r>
              <a:rPr lang="en-US" sz="1800" dirty="0"/>
              <a:t> de </a:t>
            </a:r>
            <a:r>
              <a:rPr lang="en-US" sz="1800" dirty="0" err="1"/>
              <a:t>rezistență</a:t>
            </a:r>
            <a:r>
              <a:rPr lang="en-US" sz="1800" dirty="0"/>
              <a:t> </a:t>
            </a:r>
            <a:r>
              <a:rPr lang="en-US" sz="1800" dirty="0" err="1"/>
              <a:t>și</a:t>
            </a:r>
            <a:r>
              <a:rPr lang="en-US" sz="1800" dirty="0"/>
              <a:t> f</a:t>
            </a:r>
            <a:r>
              <a:rPr lang="en-US" sz="1400" dirty="0"/>
              <a:t>0</a:t>
            </a:r>
            <a:r>
              <a:rPr lang="en-US" sz="1800" dirty="0"/>
              <a:t> - </a:t>
            </a:r>
            <a:r>
              <a:rPr lang="en-US" sz="1800" dirty="0" err="1"/>
              <a:t>frecvența</a:t>
            </a:r>
            <a:r>
              <a:rPr lang="en-US" sz="1800" dirty="0"/>
              <a:t> </a:t>
            </a:r>
            <a:r>
              <a:rPr lang="en-US" sz="1800" dirty="0" err="1"/>
              <a:t>unghiulara</a:t>
            </a:r>
            <a:r>
              <a:rPr lang="en-US" sz="1800" dirty="0"/>
              <a:t> </a:t>
            </a:r>
            <a:r>
              <a:rPr lang="en-US" sz="1800" dirty="0" err="1"/>
              <a:t>Metoda</a:t>
            </a:r>
            <a:r>
              <a:rPr lang="en-US" sz="1800" dirty="0"/>
              <a:t> de </a:t>
            </a:r>
            <a:r>
              <a:rPr lang="en-US" sz="1800" dirty="0" err="1"/>
              <a:t>echipartiție</a:t>
            </a:r>
            <a:r>
              <a:rPr lang="en-US" sz="1800" dirty="0"/>
              <a:t> </a:t>
            </a:r>
            <a:r>
              <a:rPr lang="en-US" sz="1800" dirty="0" err="1"/>
              <a:t>echivalează</a:t>
            </a:r>
            <a:r>
              <a:rPr lang="en-US" sz="1800" dirty="0"/>
              <a:t> </a:t>
            </a:r>
            <a:r>
              <a:rPr lang="en-US" sz="1800" dirty="0" err="1"/>
              <a:t>energia</a:t>
            </a:r>
            <a:r>
              <a:rPr lang="en-US" sz="1800" dirty="0"/>
              <a:t> </a:t>
            </a:r>
            <a:r>
              <a:rPr lang="en-US" sz="1800" dirty="0" err="1"/>
              <a:t>potențială</a:t>
            </a:r>
            <a:r>
              <a:rPr lang="en-US" sz="1800" dirty="0"/>
              <a:t> </a:t>
            </a:r>
            <a:r>
              <a:rPr lang="en-US" sz="1800" dirty="0" err="1"/>
              <a:t>medie</a:t>
            </a:r>
            <a:r>
              <a:rPr lang="en-US" sz="1800" dirty="0"/>
              <a:t> a </a:t>
            </a:r>
            <a:r>
              <a:rPr lang="en-US" sz="1800" dirty="0" err="1"/>
              <a:t>particulei</a:t>
            </a:r>
            <a:r>
              <a:rPr lang="en-US" sz="1800" dirty="0"/>
              <a:t> din </a:t>
            </a:r>
            <a:r>
              <a:rPr lang="en-US" sz="1800" dirty="0" err="1"/>
              <a:t>capcană</a:t>
            </a:r>
            <a:r>
              <a:rPr lang="en-US" sz="1800" dirty="0"/>
              <a:t> cu </a:t>
            </a:r>
            <a:r>
              <a:rPr lang="en-US" sz="1800" dirty="0" err="1"/>
              <a:t>energia</a:t>
            </a:r>
            <a:r>
              <a:rPr lang="en-US" sz="1800" dirty="0"/>
              <a:t> </a:t>
            </a:r>
            <a:r>
              <a:rPr lang="en-US" sz="1800" dirty="0" err="1"/>
              <a:t>termică</a:t>
            </a:r>
            <a:r>
              <a:rPr lang="en-US" sz="1800" dirty="0"/>
              <a:t> a </a:t>
            </a:r>
            <a:r>
              <a:rPr lang="en-US" sz="1800" dirty="0" err="1"/>
              <a:t>moleculelor</a:t>
            </a:r>
            <a:r>
              <a:rPr lang="en-US" sz="1800" dirty="0"/>
              <a:t> de solvent. </a:t>
            </a:r>
          </a:p>
          <a:p>
            <a:r>
              <a:rPr lang="en-US" sz="1800" dirty="0"/>
              <a:t>În </a:t>
            </a:r>
            <a:r>
              <a:rPr lang="en-US" sz="1800" dirty="0" err="1"/>
              <a:t>metoda</a:t>
            </a:r>
            <a:r>
              <a:rPr lang="en-US" sz="1800" dirty="0"/>
              <a:t> Stokes, </a:t>
            </a:r>
            <a:r>
              <a:rPr lang="en-US" sz="1800" dirty="0" err="1"/>
              <a:t>proba</a:t>
            </a:r>
            <a:r>
              <a:rPr lang="en-US" sz="1800" dirty="0"/>
              <a:t> </a:t>
            </a:r>
            <a:r>
              <a:rPr lang="en-US" sz="1800" dirty="0" err="1"/>
              <a:t>este</a:t>
            </a:r>
            <a:r>
              <a:rPr lang="en-US" sz="1800" dirty="0"/>
              <a:t> </a:t>
            </a:r>
            <a:r>
              <a:rPr lang="en-US" sz="1800" dirty="0" err="1"/>
              <a:t>translată</a:t>
            </a:r>
            <a:r>
              <a:rPr lang="en-US" sz="1800" dirty="0"/>
              <a:t> cu o </a:t>
            </a:r>
            <a:r>
              <a:rPr lang="en-US" sz="1800" dirty="0" err="1"/>
              <a:t>gamă</a:t>
            </a:r>
            <a:r>
              <a:rPr lang="en-US" sz="1800" dirty="0"/>
              <a:t> de </a:t>
            </a:r>
            <a:r>
              <a:rPr lang="en-US" sz="1800" dirty="0" err="1"/>
              <a:t>viteze</a:t>
            </a:r>
            <a:r>
              <a:rPr lang="en-US" sz="1800" dirty="0"/>
              <a:t>. </a:t>
            </a:r>
          </a:p>
          <a:p>
            <a:r>
              <a:rPr lang="en-US" sz="1800" dirty="0"/>
              <a:t>Se </a:t>
            </a:r>
            <a:r>
              <a:rPr lang="en-US" sz="1800" dirty="0" err="1"/>
              <a:t>calculează</a:t>
            </a:r>
            <a:r>
              <a:rPr lang="en-US" sz="1800" dirty="0"/>
              <a:t> un </a:t>
            </a:r>
            <a:r>
              <a:rPr lang="en-US" sz="1800" dirty="0" err="1"/>
              <a:t>echilibru</a:t>
            </a:r>
            <a:r>
              <a:rPr lang="en-US" sz="1800" dirty="0"/>
              <a:t> de </a:t>
            </a:r>
            <a:r>
              <a:rPr lang="en-US" sz="1800" dirty="0" err="1"/>
              <a:t>forțe</a:t>
            </a:r>
            <a:r>
              <a:rPr lang="en-US" sz="1800" dirty="0"/>
              <a:t> </a:t>
            </a:r>
            <a:r>
              <a:rPr lang="en-US" sz="1800" dirty="0" err="1"/>
              <a:t>între</a:t>
            </a:r>
            <a:r>
              <a:rPr lang="en-US" sz="1800" dirty="0"/>
              <a:t> </a:t>
            </a:r>
            <a:r>
              <a:rPr lang="en-US" sz="1800" dirty="0" err="1"/>
              <a:t>rezistența</a:t>
            </a:r>
            <a:r>
              <a:rPr lang="en-US" sz="1800" dirty="0"/>
              <a:t> </a:t>
            </a:r>
            <a:r>
              <a:rPr lang="en-US" sz="1800" dirty="0" err="1"/>
              <a:t>vâscoasă</a:t>
            </a:r>
            <a:r>
              <a:rPr lang="en-US" sz="1800" dirty="0"/>
              <a:t> </a:t>
            </a:r>
            <a:r>
              <a:rPr lang="en-US" sz="1800" dirty="0" err="1"/>
              <a:t>asupra</a:t>
            </a:r>
            <a:r>
              <a:rPr lang="en-US" sz="1800" dirty="0"/>
              <a:t> </a:t>
            </a:r>
            <a:r>
              <a:rPr lang="en-US" sz="1800" dirty="0" err="1"/>
              <a:t>particulei</a:t>
            </a:r>
            <a:r>
              <a:rPr lang="en-US" sz="1800" dirty="0"/>
              <a:t> </a:t>
            </a:r>
            <a:r>
              <a:rPr lang="en-US" sz="1800" dirty="0" err="1"/>
              <a:t>și</a:t>
            </a:r>
            <a:r>
              <a:rPr lang="en-US" sz="1800" dirty="0"/>
              <a:t> </a:t>
            </a:r>
            <a:r>
              <a:rPr lang="en-US" sz="1800" dirty="0" err="1"/>
              <a:t>forța</a:t>
            </a:r>
            <a:r>
              <a:rPr lang="en-US" sz="1800" dirty="0"/>
              <a:t> de </a:t>
            </a:r>
            <a:r>
              <a:rPr lang="en-US" sz="1800" dirty="0" err="1"/>
              <a:t>captare</a:t>
            </a:r>
            <a:r>
              <a:rPr lang="en-US" sz="1800" dirty="0"/>
              <a:t>. </a:t>
            </a:r>
          </a:p>
        </p:txBody>
      </p:sp>
      <p:pic>
        <p:nvPicPr>
          <p:cNvPr id="4" name="Picture 12" descr="PSD Roll-off Equation">
            <a:extLst>
              <a:ext uri="{FF2B5EF4-FFF2-40B4-BE49-F238E27FC236}">
                <a16:creationId xmlns:a16="http://schemas.microsoft.com/office/drawing/2014/main" xmlns="" id="{9DE2C557-522D-67AF-E99F-BDA1F36472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4400" y="2895600"/>
            <a:ext cx="2235200" cy="838200"/>
          </a:xfrm>
          <a:prstGeom prst="rect">
            <a:avLst/>
          </a:prstGeom>
          <a:noFill/>
          <a:ln>
            <a:noFill/>
          </a:ln>
        </p:spPr>
      </p:pic>
    </p:spTree>
    <p:extLst>
      <p:ext uri="{BB962C8B-B14F-4D97-AF65-F5344CB8AC3E}">
        <p14:creationId xmlns:p14="http://schemas.microsoft.com/office/powerpoint/2010/main" val="3456098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B249DA9E-5B18-4266-3468-7D065CB7626B}"/>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xmlns="" id="{33AE865A-DC4B-AD2C-316D-F6C03913980E}"/>
              </a:ext>
            </a:extLst>
          </p:cNvPr>
          <p:cNvSpPr>
            <a:spLocks noGrp="1"/>
          </p:cNvSpPr>
          <p:nvPr>
            <p:ph idx="1"/>
          </p:nvPr>
        </p:nvSpPr>
        <p:spPr>
          <a:xfrm>
            <a:off x="0" y="1676400"/>
            <a:ext cx="9067800" cy="4525962"/>
          </a:xfrm>
        </p:spPr>
        <p:txBody>
          <a:bodyPr/>
          <a:lstStyle/>
          <a:p>
            <a:r>
              <a:rPr lang="en-US" sz="1800" dirty="0"/>
              <a:t>Deoarece </a:t>
            </a:r>
            <a:r>
              <a:rPr lang="en-US" sz="1800" dirty="0" err="1"/>
              <a:t>fiecare</a:t>
            </a:r>
            <a:r>
              <a:rPr lang="en-US" sz="1800" dirty="0"/>
              <a:t> </a:t>
            </a:r>
            <a:r>
              <a:rPr lang="en-US" sz="1800" dirty="0" err="1"/>
              <a:t>metodă</a:t>
            </a:r>
            <a:r>
              <a:rPr lang="en-US" sz="1800" dirty="0"/>
              <a:t> se </a:t>
            </a:r>
            <a:r>
              <a:rPr lang="en-US" sz="1800" dirty="0" err="1"/>
              <a:t>bazează</a:t>
            </a:r>
            <a:r>
              <a:rPr lang="en-US" sz="1800" dirty="0"/>
              <a:t> pe un </a:t>
            </a:r>
            <a:r>
              <a:rPr lang="en-US" sz="1800" dirty="0" err="1"/>
              <a:t>principiu</a:t>
            </a:r>
            <a:r>
              <a:rPr lang="en-US" sz="1800" dirty="0"/>
              <a:t> </a:t>
            </a:r>
            <a:r>
              <a:rPr lang="en-US" sz="1800" dirty="0" err="1"/>
              <a:t>fizic</a:t>
            </a:r>
            <a:r>
              <a:rPr lang="en-US" sz="1800" dirty="0"/>
              <a:t> </a:t>
            </a:r>
            <a:r>
              <a:rPr lang="en-US" sz="1800" dirty="0" err="1"/>
              <a:t>diferit</a:t>
            </a:r>
            <a:r>
              <a:rPr lang="en-US" sz="1800" dirty="0"/>
              <a:t>, </a:t>
            </a:r>
            <a:r>
              <a:rPr lang="en-US" sz="1800" dirty="0" err="1"/>
              <a:t>rezultatele</a:t>
            </a:r>
            <a:r>
              <a:rPr lang="en-US" sz="1800" dirty="0"/>
              <a:t> combinate </a:t>
            </a:r>
            <a:r>
              <a:rPr lang="en-US" sz="1800" dirty="0" err="1"/>
              <a:t>oferă</a:t>
            </a:r>
            <a:r>
              <a:rPr lang="en-US" sz="1800" dirty="0"/>
              <a:t> o </a:t>
            </a:r>
            <a:r>
              <a:rPr lang="en-US" sz="1800" dirty="0" err="1"/>
              <a:t>modalitate</a:t>
            </a:r>
            <a:r>
              <a:rPr lang="en-US" sz="1800" dirty="0"/>
              <a:t> </a:t>
            </a:r>
            <a:r>
              <a:rPr lang="en-US" sz="1800" dirty="0" err="1"/>
              <a:t>convenabilă</a:t>
            </a:r>
            <a:r>
              <a:rPr lang="en-US" sz="1800" dirty="0"/>
              <a:t> de a </a:t>
            </a:r>
            <a:r>
              <a:rPr lang="en-US" sz="1800" dirty="0" err="1"/>
              <a:t>verifica</a:t>
            </a:r>
            <a:r>
              <a:rPr lang="en-US" sz="1800" dirty="0"/>
              <a:t> </a:t>
            </a:r>
            <a:r>
              <a:rPr lang="en-US" sz="1800" dirty="0" err="1"/>
              <a:t>calibrarea</a:t>
            </a:r>
            <a:r>
              <a:rPr lang="en-US" sz="1800" dirty="0"/>
              <a:t>. </a:t>
            </a:r>
          </a:p>
          <a:p>
            <a:r>
              <a:rPr lang="en-US" sz="1800" dirty="0" err="1"/>
              <a:t>Metoda</a:t>
            </a:r>
            <a:r>
              <a:rPr lang="en-US" sz="1800" dirty="0"/>
              <a:t> de </a:t>
            </a:r>
            <a:r>
              <a:rPr lang="en-US" sz="1800" dirty="0" err="1"/>
              <a:t>rulare</a:t>
            </a:r>
            <a:r>
              <a:rPr lang="en-US" sz="1800" dirty="0"/>
              <a:t> PSD </a:t>
            </a:r>
            <a:r>
              <a:rPr lang="en-US" sz="1800" dirty="0" err="1"/>
              <a:t>oferă</a:t>
            </a:r>
            <a:r>
              <a:rPr lang="en-US" sz="1800" dirty="0"/>
              <a:t> o </a:t>
            </a:r>
            <a:r>
              <a:rPr lang="en-US" sz="1800" dirty="0" err="1"/>
              <a:t>modalitate</a:t>
            </a:r>
            <a:r>
              <a:rPr lang="en-US" sz="1800" dirty="0"/>
              <a:t> </a:t>
            </a:r>
            <a:r>
              <a:rPr lang="en-US" sz="1800" dirty="0" err="1"/>
              <a:t>deosebit</a:t>
            </a:r>
            <a:r>
              <a:rPr lang="en-US" sz="1800" dirty="0"/>
              <a:t> de </a:t>
            </a:r>
            <a:r>
              <a:rPr lang="en-US" sz="1800" dirty="0" err="1"/>
              <a:t>eficientă</a:t>
            </a:r>
            <a:r>
              <a:rPr lang="en-US" sz="1800" dirty="0"/>
              <a:t> de a </a:t>
            </a:r>
            <a:r>
              <a:rPr lang="en-US" sz="1800" dirty="0" err="1"/>
              <a:t>descoperi</a:t>
            </a:r>
            <a:r>
              <a:rPr lang="en-US" sz="1800" dirty="0"/>
              <a:t> o </a:t>
            </a:r>
            <a:r>
              <a:rPr lang="en-US" sz="1800" dirty="0" err="1"/>
              <a:t>calibrare</a:t>
            </a:r>
            <a:r>
              <a:rPr lang="en-US" sz="1800" dirty="0"/>
              <a:t> </a:t>
            </a:r>
            <a:r>
              <a:rPr lang="en-US" sz="1800" dirty="0" err="1"/>
              <a:t>inexactă</a:t>
            </a:r>
            <a:r>
              <a:rPr lang="en-US" sz="1800" dirty="0"/>
              <a:t> a </a:t>
            </a:r>
            <a:r>
              <a:rPr lang="en-US" sz="1800" dirty="0" err="1"/>
              <a:t>detectorului</a:t>
            </a:r>
            <a:r>
              <a:rPr lang="en-US" sz="1800" dirty="0"/>
              <a:t> de </a:t>
            </a:r>
            <a:r>
              <a:rPr lang="en-US" sz="1800" dirty="0" err="1"/>
              <a:t>poziție</a:t>
            </a:r>
            <a:r>
              <a:rPr lang="en-US" sz="1800" dirty="0"/>
              <a:t>, </a:t>
            </a:r>
            <a:r>
              <a:rPr lang="en-US" sz="1800" dirty="0" err="1"/>
              <a:t>deoarece</a:t>
            </a:r>
            <a:r>
              <a:rPr lang="en-US" sz="1800" dirty="0"/>
              <a:t> </a:t>
            </a:r>
            <a:r>
              <a:rPr lang="en-US" sz="1800" dirty="0" err="1"/>
              <a:t>aceasta</a:t>
            </a:r>
            <a:r>
              <a:rPr lang="en-US" sz="1800" dirty="0"/>
              <a:t> nu </a:t>
            </a:r>
            <a:r>
              <a:rPr lang="en-US" sz="1800" dirty="0" err="1"/>
              <a:t>depinde</a:t>
            </a:r>
            <a:r>
              <a:rPr lang="en-US" sz="1800" dirty="0"/>
              <a:t> de </a:t>
            </a:r>
            <a:r>
              <a:rPr lang="en-US" sz="1800" dirty="0" err="1"/>
              <a:t>reacția</a:t>
            </a:r>
            <a:r>
              <a:rPr lang="en-US" sz="1800" dirty="0"/>
              <a:t> </a:t>
            </a:r>
            <a:r>
              <a:rPr lang="en-US" sz="1800" dirty="0" err="1"/>
              <a:t>detectorului</a:t>
            </a:r>
            <a:r>
              <a:rPr lang="en-US" sz="1800" dirty="0"/>
              <a:t> ca </a:t>
            </a:r>
            <a:r>
              <a:rPr lang="en-US" sz="1800" dirty="0" err="1"/>
              <a:t>și</a:t>
            </a:r>
            <a:r>
              <a:rPr lang="en-US" sz="1800" dirty="0"/>
              <a:t> </a:t>
            </a:r>
            <a:r>
              <a:rPr lang="en-US" sz="1800" dirty="0" err="1"/>
              <a:t>celelalte</a:t>
            </a:r>
            <a:r>
              <a:rPr lang="en-US" sz="1800" dirty="0"/>
              <a:t> </a:t>
            </a:r>
            <a:r>
              <a:rPr lang="en-US" sz="1800" dirty="0" err="1"/>
              <a:t>două</a:t>
            </a:r>
            <a:r>
              <a:rPr lang="en-US" sz="1800" dirty="0"/>
              <a:t> </a:t>
            </a:r>
            <a:r>
              <a:rPr lang="en-US" sz="1800" dirty="0" err="1"/>
              <a:t>metode</a:t>
            </a:r>
            <a:r>
              <a:rPr lang="en-US" sz="1800" dirty="0"/>
              <a:t>.</a:t>
            </a:r>
          </a:p>
        </p:txBody>
      </p:sp>
    </p:spTree>
    <p:extLst>
      <p:ext uri="{BB962C8B-B14F-4D97-AF65-F5344CB8AC3E}">
        <p14:creationId xmlns:p14="http://schemas.microsoft.com/office/powerpoint/2010/main" val="1456699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Metrologie </a:t>
            </a:r>
            <a:r>
              <a:rPr lang="ro-RO" dirty="0"/>
              <a:t>în domeniul timpului</a:t>
            </a:r>
            <a:endParaRPr lang="en-US" dirty="0"/>
          </a:p>
        </p:txBody>
      </p:sp>
      <p:sp>
        <p:nvSpPr>
          <p:cNvPr id="3" name="Content Placeholder 2"/>
          <p:cNvSpPr>
            <a:spLocks noGrp="1"/>
          </p:cNvSpPr>
          <p:nvPr>
            <p:ph idx="1"/>
          </p:nvPr>
        </p:nvSpPr>
        <p:spPr>
          <a:xfrm>
            <a:off x="457200" y="1726903"/>
            <a:ext cx="7848600" cy="4525962"/>
          </a:xfrm>
        </p:spPr>
        <p:txBody>
          <a:bodyPr/>
          <a:lstStyle/>
          <a:p>
            <a:pPr marL="0" indent="0">
              <a:buNone/>
            </a:pPr>
            <a:r>
              <a:rPr lang="ro-RO" sz="1800" dirty="0"/>
              <a:t>F</a:t>
            </a:r>
            <a:r>
              <a:rPr lang="en-US" sz="1800" dirty="0" err="1"/>
              <a:t>orța</a:t>
            </a:r>
            <a:r>
              <a:rPr lang="en-US" sz="1800" dirty="0"/>
              <a:t> </a:t>
            </a:r>
            <a:r>
              <a:rPr lang="en-US" sz="1800" dirty="0" err="1"/>
              <a:t>dipolului</a:t>
            </a:r>
            <a:r>
              <a:rPr lang="en-US" sz="1800" dirty="0"/>
              <a:t> optic (ODF) </a:t>
            </a:r>
            <a:r>
              <a:rPr lang="en-US" sz="1800" dirty="0" err="1"/>
              <a:t>este</a:t>
            </a:r>
            <a:r>
              <a:rPr lang="en-US" sz="1800" dirty="0"/>
              <a:t> o </a:t>
            </a:r>
            <a:r>
              <a:rPr lang="en-US" sz="1800" dirty="0" err="1"/>
              <a:t>manifestare</a:t>
            </a:r>
            <a:r>
              <a:rPr lang="en-US" sz="1800" dirty="0"/>
              <a:t> </a:t>
            </a:r>
            <a:r>
              <a:rPr lang="en-US" sz="1800" dirty="0" err="1"/>
              <a:t>particulară</a:t>
            </a:r>
            <a:r>
              <a:rPr lang="en-US" sz="1800" dirty="0"/>
              <a:t> a </a:t>
            </a:r>
            <a:r>
              <a:rPr lang="en-US" sz="1800" dirty="0" err="1"/>
              <a:t>forței</a:t>
            </a:r>
            <a:r>
              <a:rPr lang="en-US" sz="1800" dirty="0"/>
              <a:t> de </a:t>
            </a:r>
            <a:r>
              <a:rPr lang="en-US" sz="1800" dirty="0" err="1"/>
              <a:t>presiune</a:t>
            </a:r>
            <a:r>
              <a:rPr lang="en-US" sz="1800" dirty="0"/>
              <a:t> a </a:t>
            </a:r>
            <a:r>
              <a:rPr lang="en-US" sz="1800" dirty="0" err="1"/>
              <a:t>radiației</a:t>
            </a:r>
            <a:r>
              <a:rPr lang="en-US" sz="1800" dirty="0"/>
              <a:t> </a:t>
            </a:r>
            <a:r>
              <a:rPr lang="en-US" sz="1800" dirty="0" err="1"/>
              <a:t>exercitată</a:t>
            </a:r>
            <a:r>
              <a:rPr lang="en-US" sz="1800" dirty="0"/>
              <a:t> de </a:t>
            </a:r>
            <a:r>
              <a:rPr lang="en-US" sz="1800" dirty="0" err="1"/>
              <a:t>lumină</a:t>
            </a:r>
            <a:r>
              <a:rPr lang="en-US" sz="1800" dirty="0"/>
              <a:t> </a:t>
            </a:r>
            <a:r>
              <a:rPr lang="en-US" sz="1800" dirty="0" err="1"/>
              <a:t>asupra</a:t>
            </a:r>
            <a:r>
              <a:rPr lang="en-US" sz="1800" dirty="0"/>
              <a:t> </a:t>
            </a:r>
            <a:r>
              <a:rPr lang="en-US" sz="1800" dirty="0" err="1"/>
              <a:t>materiei</a:t>
            </a:r>
            <a:r>
              <a:rPr lang="en-US" sz="1800" dirty="0"/>
              <a:t>. </a:t>
            </a:r>
            <a:r>
              <a:rPr lang="ro-RO" sz="1800" dirty="0"/>
              <a:t>P</a:t>
            </a:r>
            <a:r>
              <a:rPr lang="en-US" sz="1800" dirty="0" err="1"/>
              <a:t>uterea</a:t>
            </a:r>
            <a:r>
              <a:rPr lang="en-US" sz="1800" dirty="0"/>
              <a:t> ODF </a:t>
            </a:r>
            <a:r>
              <a:rPr lang="en-US" sz="1800" dirty="0" err="1"/>
              <a:t>depinde</a:t>
            </a:r>
            <a:r>
              <a:rPr lang="en-US" sz="1800" dirty="0"/>
              <a:t> de </a:t>
            </a:r>
            <a:r>
              <a:rPr lang="en-US" sz="1800" dirty="0" err="1"/>
              <a:t>gradientul</a:t>
            </a:r>
            <a:r>
              <a:rPr lang="en-US" sz="1800" dirty="0"/>
              <a:t> </a:t>
            </a:r>
            <a:r>
              <a:rPr lang="en-US" sz="1800" dirty="0" err="1"/>
              <a:t>intensității</a:t>
            </a:r>
            <a:r>
              <a:rPr lang="en-US" sz="1800" dirty="0"/>
              <a:t> </a:t>
            </a:r>
            <a:r>
              <a:rPr lang="en-US" sz="1800" dirty="0" err="1"/>
              <a:t>luminii</a:t>
            </a:r>
            <a:r>
              <a:rPr lang="en-US" sz="1800" dirty="0"/>
              <a:t> </a:t>
            </a:r>
            <a:r>
              <a:rPr lang="en-US" sz="1800" dirty="0" err="1"/>
              <a:t>și</a:t>
            </a:r>
            <a:r>
              <a:rPr lang="en-US" sz="1800" dirty="0"/>
              <a:t> de </a:t>
            </a:r>
            <a:r>
              <a:rPr lang="en-US" sz="1800" dirty="0" err="1"/>
              <a:t>indicele</a:t>
            </a:r>
            <a:r>
              <a:rPr lang="en-US" sz="1800" dirty="0"/>
              <a:t> de </a:t>
            </a:r>
            <a:r>
              <a:rPr lang="en-US" sz="1800" dirty="0" err="1"/>
              <a:t>refracție</a:t>
            </a:r>
            <a:r>
              <a:rPr lang="en-US" sz="1800" dirty="0"/>
              <a:t> al </a:t>
            </a:r>
            <a:r>
              <a:rPr lang="en-US" sz="1800" dirty="0" err="1"/>
              <a:t>particulelor</a:t>
            </a:r>
            <a:r>
              <a:rPr lang="en-US" sz="1800" dirty="0"/>
              <a:t> care </a:t>
            </a:r>
            <a:r>
              <a:rPr lang="en-US" sz="1800" dirty="0" err="1"/>
              <a:t>împrăștie</a:t>
            </a:r>
            <a:r>
              <a:rPr lang="en-US" sz="1800" dirty="0"/>
              <a:t> </a:t>
            </a:r>
            <a:r>
              <a:rPr lang="en-US" sz="1800" dirty="0" err="1"/>
              <a:t>lumina</a:t>
            </a:r>
            <a:r>
              <a:rPr lang="en-US" sz="1800" dirty="0"/>
              <a:t>.</a:t>
            </a:r>
            <a:r>
              <a:rPr lang="ro-RO" sz="1800" dirty="0"/>
              <a:t> </a:t>
            </a:r>
            <a:r>
              <a:rPr lang="en-US" sz="1800" dirty="0" err="1"/>
              <a:t>Capcane</a:t>
            </a:r>
            <a:r>
              <a:rPr lang="ro-RO" sz="1800" dirty="0"/>
              <a:t>le</a:t>
            </a:r>
            <a:r>
              <a:rPr lang="en-US" sz="1800" dirty="0"/>
              <a:t> ODF, </a:t>
            </a:r>
            <a:r>
              <a:rPr lang="en-US" sz="1800" dirty="0" err="1"/>
              <a:t>cunoscut</a:t>
            </a:r>
            <a:r>
              <a:rPr lang="ro-RO" sz="1800" dirty="0"/>
              <a:t>e ca </a:t>
            </a:r>
            <a:r>
              <a:rPr lang="en-US" sz="1800" dirty="0" err="1"/>
              <a:t>pensete</a:t>
            </a:r>
            <a:r>
              <a:rPr lang="en-US" sz="1800" dirty="0"/>
              <a:t> </a:t>
            </a:r>
            <a:r>
              <a:rPr lang="en-US" sz="1800" dirty="0" err="1"/>
              <a:t>optice</a:t>
            </a:r>
            <a:r>
              <a:rPr lang="en-US" sz="1800" dirty="0"/>
              <a:t>, </a:t>
            </a:r>
            <a:r>
              <a:rPr lang="en-US" sz="1800" dirty="0" err="1"/>
              <a:t>produc</a:t>
            </a:r>
            <a:r>
              <a:rPr lang="en-US" sz="1800" dirty="0"/>
              <a:t> </a:t>
            </a:r>
            <a:r>
              <a:rPr lang="en-US" sz="1800" dirty="0" err="1"/>
              <a:t>izolare</a:t>
            </a:r>
            <a:r>
              <a:rPr lang="en-US" sz="1800" dirty="0"/>
              <a:t> </a:t>
            </a:r>
            <a:r>
              <a:rPr lang="en-US" sz="1800" dirty="0" err="1"/>
              <a:t>tridimensională</a:t>
            </a:r>
            <a:r>
              <a:rPr lang="en-US" sz="1800" dirty="0"/>
              <a:t> a </a:t>
            </a:r>
            <a:r>
              <a:rPr lang="en-US" sz="1800" dirty="0" err="1"/>
              <a:t>particulelor</a:t>
            </a:r>
            <a:r>
              <a:rPr lang="en-US" sz="1800" dirty="0"/>
              <a:t> </a:t>
            </a:r>
            <a:r>
              <a:rPr lang="en-US" sz="1800" dirty="0" err="1"/>
              <a:t>dielectrice</a:t>
            </a:r>
            <a:r>
              <a:rPr lang="en-US" sz="1800" dirty="0"/>
              <a:t>. Ce</a:t>
            </a:r>
            <a:r>
              <a:rPr lang="ro-RO" sz="1800" dirty="0"/>
              <a:t>a</a:t>
            </a:r>
            <a:r>
              <a:rPr lang="en-US" sz="1800" dirty="0"/>
              <a:t> </a:t>
            </a:r>
            <a:r>
              <a:rPr lang="en-US" sz="1800" dirty="0" err="1"/>
              <a:t>mai</a:t>
            </a:r>
            <a:r>
              <a:rPr lang="en-US" sz="1800" dirty="0"/>
              <a:t> </a:t>
            </a:r>
            <a:r>
              <a:rPr lang="en-US" sz="1800" dirty="0" err="1"/>
              <a:t>simpl</a:t>
            </a:r>
            <a:r>
              <a:rPr lang="ro-RO" sz="1800" dirty="0"/>
              <a:t>ă </a:t>
            </a:r>
            <a:r>
              <a:rPr lang="en-US" sz="1800" dirty="0" err="1"/>
              <a:t>configurați</a:t>
            </a:r>
            <a:r>
              <a:rPr lang="ro-RO" sz="1800" dirty="0"/>
              <a:t>e</a:t>
            </a:r>
            <a:r>
              <a:rPr lang="en-US" sz="1800" dirty="0"/>
              <a:t> </a:t>
            </a:r>
            <a:r>
              <a:rPr lang="en-US" sz="1800" dirty="0" err="1"/>
              <a:t>experimentală</a:t>
            </a:r>
            <a:r>
              <a:rPr lang="en-US" sz="1800" dirty="0"/>
              <a:t> </a:t>
            </a:r>
            <a:r>
              <a:rPr lang="en-US" sz="1800" dirty="0" err="1"/>
              <a:t>este</a:t>
            </a:r>
            <a:r>
              <a:rPr lang="en-US" sz="1800" dirty="0"/>
              <a:t> o </a:t>
            </a:r>
            <a:r>
              <a:rPr lang="en-US" sz="1800" dirty="0" err="1"/>
              <a:t>capcană</a:t>
            </a:r>
            <a:r>
              <a:rPr lang="en-US" sz="1800" dirty="0"/>
              <a:t> ODF cu gradient de un </a:t>
            </a:r>
            <a:r>
              <a:rPr lang="en-US" sz="1800" dirty="0" err="1"/>
              <a:t>singur</a:t>
            </a:r>
            <a:r>
              <a:rPr lang="en-US" sz="1800" dirty="0"/>
              <a:t> </a:t>
            </a:r>
            <a:r>
              <a:rPr lang="en-US" sz="1800" dirty="0" err="1"/>
              <a:t>fascicul</a:t>
            </a:r>
            <a:r>
              <a:rPr lang="en-US" sz="1800" dirty="0"/>
              <a:t> </a:t>
            </a:r>
            <a:r>
              <a:rPr lang="en-US" sz="1800" dirty="0" err="1"/>
              <a:t>în</a:t>
            </a:r>
            <a:r>
              <a:rPr lang="en-US" sz="1800" dirty="0"/>
              <a:t> care </a:t>
            </a:r>
            <a:r>
              <a:rPr lang="en-US" sz="1800" dirty="0" err="1"/>
              <a:t>particulele</a:t>
            </a:r>
            <a:r>
              <a:rPr lang="en-US" sz="1800" dirty="0"/>
              <a:t> sunt </a:t>
            </a:r>
            <a:r>
              <a:rPr lang="en-US" sz="1800" dirty="0" err="1"/>
              <a:t>prinse</a:t>
            </a:r>
            <a:r>
              <a:rPr lang="en-US" sz="1800" dirty="0"/>
              <a:t> </a:t>
            </a:r>
            <a:r>
              <a:rPr lang="en-US" sz="1800" dirty="0" err="1"/>
              <a:t>în</a:t>
            </a:r>
            <a:r>
              <a:rPr lang="en-US" sz="1800" dirty="0"/>
              <a:t> </a:t>
            </a:r>
            <a:r>
              <a:rPr lang="en-US" sz="1800" dirty="0" err="1"/>
              <a:t>focarul</a:t>
            </a:r>
            <a:r>
              <a:rPr lang="en-US" sz="1800" dirty="0"/>
              <a:t> </a:t>
            </a:r>
            <a:r>
              <a:rPr lang="en-US" sz="1800" dirty="0" err="1"/>
              <a:t>unui</a:t>
            </a:r>
            <a:r>
              <a:rPr lang="en-US" sz="1800" dirty="0"/>
              <a:t> </a:t>
            </a:r>
            <a:r>
              <a:rPr lang="en-US" sz="1800" dirty="0" err="1"/>
              <a:t>fascicul</a:t>
            </a:r>
            <a:r>
              <a:rPr lang="en-US" sz="1800" dirty="0"/>
              <a:t> laser.</a:t>
            </a:r>
            <a:r>
              <a:rPr lang="ro-RO" sz="1800" dirty="0"/>
              <a:t> </a:t>
            </a:r>
          </a:p>
        </p:txBody>
      </p:sp>
      <p:sp>
        <p:nvSpPr>
          <p:cNvPr id="4" name="Rectangle 3"/>
          <p:cNvSpPr/>
          <p:nvPr/>
        </p:nvSpPr>
        <p:spPr>
          <a:xfrm>
            <a:off x="30480" y="5791200"/>
            <a:ext cx="9113520" cy="738664"/>
          </a:xfrm>
          <a:prstGeom prst="rect">
            <a:avLst/>
          </a:prstGeom>
        </p:spPr>
        <p:txBody>
          <a:bodyPr wrap="square">
            <a:spAutoFit/>
          </a:bodyPr>
          <a:lstStyle/>
          <a:p>
            <a:r>
              <a:rPr lang="en-US" sz="1400" i="1" dirty="0"/>
              <a:t>G. </a:t>
            </a:r>
            <a:r>
              <a:rPr lang="en-US" sz="1400" i="1" dirty="0" err="1"/>
              <a:t>Carlse</a:t>
            </a:r>
            <a:r>
              <a:rPr lang="en-US" sz="1400" i="1" dirty="0"/>
              <a:t>,</a:t>
            </a:r>
            <a:r>
              <a:rPr lang="ro-RO" sz="1400" i="1" dirty="0"/>
              <a:t>et al.</a:t>
            </a:r>
            <a:r>
              <a:rPr lang="en-US" sz="1400" i="1" dirty="0"/>
              <a:t> Time Domain Metrology with Optical Tweezers</a:t>
            </a:r>
            <a:r>
              <a:rPr lang="ro-RO" sz="1400" i="1" dirty="0"/>
              <a:t>. In: Quantum Sensing, Imaging, and Precision Metrology, edited by Jacob Scheuer, Selim M. Shahriar, Proc. of SPIE Vol. 12447, 124470G · © 2023 SPIE · 0277-786X · doi: 10.1117/12.2657267 </a:t>
            </a:r>
            <a:endParaRPr lang="en-US" sz="1400" i="1" dirty="0"/>
          </a:p>
        </p:txBody>
      </p:sp>
    </p:spTree>
    <p:extLst>
      <p:ext uri="{BB962C8B-B14F-4D97-AF65-F5344CB8AC3E}">
        <p14:creationId xmlns:p14="http://schemas.microsoft.com/office/powerpoint/2010/main" val="2151342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525962"/>
          </a:xfrm>
        </p:spPr>
        <p:txBody>
          <a:bodyPr/>
          <a:lstStyle/>
          <a:p>
            <a:pPr marL="0" indent="0">
              <a:buNone/>
            </a:pPr>
            <a:r>
              <a:rPr lang="en-US" sz="1800" dirty="0"/>
              <a:t>Aplicațiile </a:t>
            </a:r>
            <a:r>
              <a:rPr lang="en-US" sz="1800" dirty="0" err="1"/>
              <a:t>notabile</a:t>
            </a:r>
            <a:r>
              <a:rPr lang="en-US" sz="1800" dirty="0"/>
              <a:t> ale ODF </a:t>
            </a:r>
            <a:r>
              <a:rPr lang="en-US" sz="1800" dirty="0" err="1"/>
              <a:t>includ</a:t>
            </a:r>
            <a:r>
              <a:rPr lang="en-US" sz="1800" dirty="0"/>
              <a:t> </a:t>
            </a:r>
            <a:r>
              <a:rPr lang="en-US" sz="1800" dirty="0" err="1"/>
              <a:t>dezvoltarea</a:t>
            </a:r>
            <a:r>
              <a:rPr lang="en-US" sz="1800" dirty="0"/>
              <a:t> </a:t>
            </a:r>
            <a:r>
              <a:rPr lang="en-US" sz="1800" dirty="0" err="1"/>
              <a:t>capcanelor</a:t>
            </a:r>
            <a:r>
              <a:rPr lang="en-US" sz="1800" dirty="0"/>
              <a:t> de </a:t>
            </a:r>
            <a:r>
              <a:rPr lang="en-US" sz="1800" dirty="0" err="1"/>
              <a:t>rezonanță</a:t>
            </a:r>
            <a:r>
              <a:rPr lang="en-US" sz="1800" dirty="0"/>
              <a:t> </a:t>
            </a:r>
            <a:r>
              <a:rPr lang="en-US" sz="1800" dirty="0" err="1"/>
              <a:t>îndepărtată</a:t>
            </a:r>
            <a:r>
              <a:rPr lang="en-US" sz="1800" dirty="0"/>
              <a:t> (FORT) </a:t>
            </a:r>
            <a:r>
              <a:rPr lang="en-US" sz="1800" dirty="0" err="1"/>
              <a:t>pentru</a:t>
            </a:r>
            <a:r>
              <a:rPr lang="en-US" sz="1800" dirty="0"/>
              <a:t> </a:t>
            </a:r>
            <a:r>
              <a:rPr lang="en-US" sz="1800" dirty="0" err="1"/>
              <a:t>limitarea</a:t>
            </a:r>
            <a:r>
              <a:rPr lang="en-US" sz="1800" dirty="0"/>
              <a:t> </a:t>
            </a:r>
            <a:r>
              <a:rPr lang="en-US" sz="1800" dirty="0" err="1"/>
              <a:t>atomilor</a:t>
            </a:r>
            <a:r>
              <a:rPr lang="en-US" sz="1800" dirty="0"/>
              <a:t>,</a:t>
            </a:r>
            <a:r>
              <a:rPr lang="ro-RO" sz="1800" dirty="0"/>
              <a:t> </a:t>
            </a:r>
            <a:r>
              <a:rPr lang="en-US" sz="1800" dirty="0" err="1"/>
              <a:t>generarea</a:t>
            </a:r>
            <a:r>
              <a:rPr lang="en-US" sz="1800" dirty="0"/>
              <a:t> de </a:t>
            </a:r>
            <a:r>
              <a:rPr lang="en-US" sz="1800" dirty="0" err="1"/>
              <a:t>cristale</a:t>
            </a:r>
            <a:r>
              <a:rPr lang="en-US" sz="1800" dirty="0"/>
              <a:t> </a:t>
            </a:r>
            <a:r>
              <a:rPr lang="en-US" sz="1800" dirty="0" err="1"/>
              <a:t>optice</a:t>
            </a:r>
            <a:r>
              <a:rPr lang="en-US" sz="1800" dirty="0"/>
              <a:t> </a:t>
            </a:r>
            <a:r>
              <a:rPr lang="en-US" sz="1800" dirty="0" err="1"/>
              <a:t>tridimensionale</a:t>
            </a:r>
            <a:r>
              <a:rPr lang="en-US" sz="1800" dirty="0"/>
              <a:t> </a:t>
            </a:r>
            <a:r>
              <a:rPr lang="en-US" sz="1800" dirty="0" err="1"/>
              <a:t>folosind</a:t>
            </a:r>
            <a:r>
              <a:rPr lang="en-US" sz="1800" dirty="0"/>
              <a:t> </a:t>
            </a:r>
            <a:r>
              <a:rPr lang="en-US" sz="1800" dirty="0" err="1"/>
              <a:t>particule</a:t>
            </a:r>
            <a:r>
              <a:rPr lang="en-US" sz="1800" dirty="0"/>
              <a:t> de </a:t>
            </a:r>
            <a:r>
              <a:rPr lang="en-US" sz="1800" dirty="0" err="1"/>
              <a:t>dimensiuni</a:t>
            </a:r>
            <a:r>
              <a:rPr lang="en-US" sz="1800" dirty="0"/>
              <a:t> sub </a:t>
            </a:r>
            <a:r>
              <a:rPr lang="en-US" sz="1800" dirty="0" err="1"/>
              <a:t>micrometrice</a:t>
            </a:r>
            <a:r>
              <a:rPr lang="en-US" sz="1800" dirty="0"/>
              <a:t> </a:t>
            </a:r>
            <a:r>
              <a:rPr lang="en-US" sz="1800" dirty="0" err="1"/>
              <a:t>și</a:t>
            </a:r>
            <a:r>
              <a:rPr lang="en-US" sz="1800" dirty="0"/>
              <a:t> </a:t>
            </a:r>
            <a:r>
              <a:rPr lang="en-US" sz="1800" dirty="0" err="1"/>
              <a:t>manipularea</a:t>
            </a:r>
            <a:r>
              <a:rPr lang="en-US" sz="1800" dirty="0"/>
              <a:t> </a:t>
            </a:r>
            <a:r>
              <a:rPr lang="en-US" sz="1800" dirty="0" err="1"/>
              <a:t>biologică</a:t>
            </a:r>
            <a:r>
              <a:rPr lang="ro-RO" sz="1800" dirty="0"/>
              <a:t> a </a:t>
            </a:r>
            <a:r>
              <a:rPr lang="en-US" sz="1800" dirty="0" err="1"/>
              <a:t>specimene</a:t>
            </a:r>
            <a:r>
              <a:rPr lang="en-US" sz="1800" dirty="0"/>
              <a:t> </a:t>
            </a:r>
            <a:r>
              <a:rPr lang="en-US" sz="1800" dirty="0" err="1"/>
              <a:t>pentru</a:t>
            </a:r>
            <a:r>
              <a:rPr lang="en-US" sz="1800" dirty="0"/>
              <a:t> </a:t>
            </a:r>
            <a:r>
              <a:rPr lang="en-US" sz="1800" dirty="0" err="1"/>
              <a:t>măsurarea</a:t>
            </a:r>
            <a:r>
              <a:rPr lang="en-US" sz="1800" dirty="0"/>
              <a:t> </a:t>
            </a:r>
            <a:r>
              <a:rPr lang="en-US" sz="1800" dirty="0" err="1"/>
              <a:t>forței</a:t>
            </a:r>
            <a:r>
              <a:rPr lang="en-US" sz="1800" dirty="0"/>
              <a:t> de </a:t>
            </a:r>
            <a:r>
              <a:rPr lang="en-US" sz="1800" dirty="0" err="1"/>
              <a:t>legare</a:t>
            </a:r>
            <a:r>
              <a:rPr lang="en-US" sz="1800" dirty="0"/>
              <a:t> </a:t>
            </a:r>
            <a:r>
              <a:rPr lang="en-US" sz="1800" dirty="0" err="1"/>
              <a:t>și</a:t>
            </a:r>
            <a:r>
              <a:rPr lang="en-US" sz="1800" dirty="0"/>
              <a:t> </a:t>
            </a:r>
            <a:r>
              <a:rPr lang="en-US" sz="1800" dirty="0" err="1"/>
              <a:t>sinteza</a:t>
            </a:r>
            <a:r>
              <a:rPr lang="en-US" sz="1800" dirty="0"/>
              <a:t> </a:t>
            </a:r>
            <a:r>
              <a:rPr lang="en-US" sz="1800" dirty="0" err="1"/>
              <a:t>proteinelor</a:t>
            </a:r>
            <a:r>
              <a:rPr lang="en-US" sz="1800" dirty="0"/>
              <a:t>.</a:t>
            </a:r>
            <a:endParaRPr lang="ro-RO" sz="1800" dirty="0"/>
          </a:p>
          <a:p>
            <a:pPr marL="0" indent="0">
              <a:buNone/>
            </a:pPr>
            <a:r>
              <a:rPr lang="ro-RO" sz="1800" dirty="0"/>
              <a:t>E</a:t>
            </a:r>
            <a:r>
              <a:rPr lang="en-US" sz="1800" dirty="0" err="1"/>
              <a:t>xperimentele</a:t>
            </a:r>
            <a:r>
              <a:rPr lang="en-US" sz="1800" dirty="0"/>
              <a:t> cu </a:t>
            </a:r>
            <a:r>
              <a:rPr lang="en-US" sz="1800" dirty="0" err="1"/>
              <a:t>pensete</a:t>
            </a:r>
            <a:r>
              <a:rPr lang="en-US" sz="1800" dirty="0"/>
              <a:t> au </a:t>
            </a:r>
            <a:r>
              <a:rPr lang="en-US" sz="1800" dirty="0" err="1"/>
              <a:t>realizat</a:t>
            </a:r>
            <a:r>
              <a:rPr lang="en-US" sz="1800" dirty="0"/>
              <a:t> </a:t>
            </a:r>
            <a:r>
              <a:rPr lang="en-US" sz="1800" dirty="0" err="1"/>
              <a:t>măsurători</a:t>
            </a:r>
            <a:r>
              <a:rPr lang="en-US" sz="1800" dirty="0"/>
              <a:t> </a:t>
            </a:r>
            <a:r>
              <a:rPr lang="en-US" sz="1800" dirty="0" err="1"/>
              <a:t>sensibile</a:t>
            </a:r>
            <a:r>
              <a:rPr lang="en-US" sz="1800" dirty="0"/>
              <a:t> </a:t>
            </a:r>
            <a:r>
              <a:rPr lang="en-US" sz="1800" dirty="0" err="1"/>
              <a:t>în</a:t>
            </a:r>
            <a:r>
              <a:rPr lang="en-US" sz="1800" dirty="0"/>
              <a:t> </a:t>
            </a:r>
            <a:r>
              <a:rPr lang="en-US" sz="1800" dirty="0" err="1"/>
              <a:t>domeniul</a:t>
            </a:r>
            <a:r>
              <a:rPr lang="en-US" sz="1800" dirty="0"/>
              <a:t> </a:t>
            </a:r>
            <a:r>
              <a:rPr lang="en-US" sz="1800" dirty="0" err="1"/>
              <a:t>frecvenței</a:t>
            </a:r>
            <a:r>
              <a:rPr lang="en-US" sz="1800" dirty="0"/>
              <a:t> ale </a:t>
            </a:r>
            <a:r>
              <a:rPr lang="en-US" sz="1800" dirty="0" err="1"/>
              <a:t>proprietăților</a:t>
            </a:r>
            <a:r>
              <a:rPr lang="en-US" sz="1800" dirty="0"/>
              <a:t> </a:t>
            </a:r>
            <a:r>
              <a:rPr lang="en-US" sz="1800" dirty="0" err="1"/>
              <a:t>fizice</a:t>
            </a:r>
            <a:r>
              <a:rPr lang="en-US" sz="1800" dirty="0"/>
              <a:t>, cum </a:t>
            </a:r>
            <a:r>
              <a:rPr lang="en-US" sz="1800" dirty="0" err="1"/>
              <a:t>ar</a:t>
            </a:r>
            <a:r>
              <a:rPr lang="en-US" sz="1800" dirty="0"/>
              <a:t> fi masa </a:t>
            </a:r>
            <a:r>
              <a:rPr lang="en-US" sz="1800" dirty="0" err="1"/>
              <a:t>particulelor</a:t>
            </a:r>
            <a:r>
              <a:rPr lang="ro-RO" sz="1800" dirty="0"/>
              <a:t> </a:t>
            </a:r>
            <a:r>
              <a:rPr lang="en-US" sz="1800" dirty="0" err="1"/>
              <a:t>prin</a:t>
            </a:r>
            <a:r>
              <a:rPr lang="en-US" sz="1800" dirty="0"/>
              <a:t> </a:t>
            </a:r>
            <a:r>
              <a:rPr lang="en-US" sz="1800" dirty="0" err="1"/>
              <a:t>conducerea</a:t>
            </a:r>
            <a:r>
              <a:rPr lang="en-US" sz="1800" dirty="0"/>
              <a:t> </a:t>
            </a:r>
            <a:r>
              <a:rPr lang="en-US" sz="1800" dirty="0" err="1"/>
              <a:t>particulelor</a:t>
            </a:r>
            <a:r>
              <a:rPr lang="en-US" sz="1800" dirty="0"/>
              <a:t> </a:t>
            </a:r>
            <a:r>
              <a:rPr lang="en-US" sz="1800" dirty="0" err="1"/>
              <a:t>prinse</a:t>
            </a:r>
            <a:r>
              <a:rPr lang="en-US" sz="1800" dirty="0"/>
              <a:t> cu </a:t>
            </a:r>
            <a:r>
              <a:rPr lang="en-US" sz="1800" dirty="0" err="1"/>
              <a:t>câmpuri</a:t>
            </a:r>
            <a:r>
              <a:rPr lang="en-US" sz="1800" dirty="0"/>
              <a:t> </a:t>
            </a:r>
            <a:r>
              <a:rPr lang="en-US" sz="1800" dirty="0" err="1"/>
              <a:t>electrice</a:t>
            </a:r>
            <a:r>
              <a:rPr lang="en-US" sz="1800" dirty="0"/>
              <a:t>, </a:t>
            </a:r>
            <a:r>
              <a:rPr lang="en-US" sz="1800" dirty="0" err="1"/>
              <a:t>optice</a:t>
            </a:r>
            <a:r>
              <a:rPr lang="en-US" sz="1800" dirty="0"/>
              <a:t> </a:t>
            </a:r>
            <a:r>
              <a:rPr lang="en-US" sz="1800" dirty="0" err="1"/>
              <a:t>sau</a:t>
            </a:r>
            <a:r>
              <a:rPr lang="en-US" sz="1800" dirty="0"/>
              <a:t> de </a:t>
            </a:r>
            <a:r>
              <a:rPr lang="en-US" sz="1800" dirty="0" err="1"/>
              <a:t>radiofrecvență</a:t>
            </a:r>
            <a:r>
              <a:rPr lang="en-US" sz="1800" dirty="0"/>
              <a:t> </a:t>
            </a:r>
            <a:r>
              <a:rPr lang="en-US" sz="1800" dirty="0" err="1"/>
              <a:t>și</a:t>
            </a:r>
            <a:r>
              <a:rPr lang="en-US" sz="1800" dirty="0"/>
              <a:t> </a:t>
            </a:r>
            <a:r>
              <a:rPr lang="en-US" sz="1800" dirty="0" err="1"/>
              <a:t>măsurarea</a:t>
            </a:r>
            <a:r>
              <a:rPr lang="en-US" sz="1800" dirty="0"/>
              <a:t> </a:t>
            </a:r>
            <a:r>
              <a:rPr lang="en-US" sz="1800" dirty="0" err="1"/>
              <a:t>densității</a:t>
            </a:r>
            <a:r>
              <a:rPr lang="en-US" sz="1800" dirty="0"/>
              <a:t> </a:t>
            </a:r>
            <a:r>
              <a:rPr lang="en-US" sz="1800" dirty="0" err="1"/>
              <a:t>spectrale</a:t>
            </a:r>
            <a:r>
              <a:rPr lang="en-US" sz="1800" dirty="0"/>
              <a:t> de </a:t>
            </a:r>
            <a:r>
              <a:rPr lang="en-US" sz="1800" dirty="0" err="1"/>
              <a:t>putere</a:t>
            </a:r>
            <a:r>
              <a:rPr lang="en-US" sz="1800" dirty="0"/>
              <a:t>.</a:t>
            </a:r>
            <a:r>
              <a:rPr lang="ro-RO" sz="1800" dirty="0"/>
              <a:t> </a:t>
            </a:r>
            <a:r>
              <a:rPr lang="en-US" sz="1800" dirty="0" err="1"/>
              <a:t>Ei</a:t>
            </a:r>
            <a:r>
              <a:rPr lang="en-US" sz="1800" dirty="0"/>
              <a:t> s-au </a:t>
            </a:r>
            <a:r>
              <a:rPr lang="en-US" sz="1800" dirty="0" err="1"/>
              <a:t>bazat</a:t>
            </a:r>
            <a:r>
              <a:rPr lang="en-US" sz="1800" dirty="0"/>
              <a:t> </a:t>
            </a:r>
            <a:r>
              <a:rPr lang="en-US" sz="1800" dirty="0" err="1"/>
              <a:t>pe</a:t>
            </a:r>
            <a:r>
              <a:rPr lang="en-US" sz="1800" dirty="0"/>
              <a:t> </a:t>
            </a:r>
            <a:r>
              <a:rPr lang="en-US" sz="1800" dirty="0" err="1"/>
              <a:t>metode</a:t>
            </a:r>
            <a:r>
              <a:rPr lang="en-US" sz="1800" dirty="0"/>
              <a:t> de </a:t>
            </a:r>
            <a:r>
              <a:rPr lang="en-US" sz="1800" dirty="0" err="1"/>
              <a:t>imagistică</a:t>
            </a:r>
            <a:r>
              <a:rPr lang="en-US" sz="1800" dirty="0"/>
              <a:t> </a:t>
            </a:r>
            <a:r>
              <a:rPr lang="en-US" sz="1800" dirty="0" err="1"/>
              <a:t>indirectă</a:t>
            </a:r>
            <a:r>
              <a:rPr lang="en-US" sz="1800" dirty="0"/>
              <a:t> cu </a:t>
            </a:r>
            <a:r>
              <a:rPr lang="en-US" sz="1800" dirty="0" err="1"/>
              <a:t>lățime</a:t>
            </a:r>
            <a:r>
              <a:rPr lang="en-US" sz="1800" dirty="0"/>
              <a:t> de </a:t>
            </a:r>
            <a:r>
              <a:rPr lang="en-US" sz="1800" dirty="0" err="1"/>
              <a:t>bandă</a:t>
            </a:r>
            <a:r>
              <a:rPr lang="en-US" sz="1800" dirty="0"/>
              <a:t> mare </a:t>
            </a:r>
            <a:r>
              <a:rPr lang="en-US" sz="1800" dirty="0" err="1"/>
              <a:t>pentru</a:t>
            </a:r>
            <a:r>
              <a:rPr lang="en-US" sz="1800" dirty="0"/>
              <a:t> </a:t>
            </a:r>
            <a:r>
              <a:rPr lang="en-US" sz="1800" dirty="0" err="1"/>
              <a:t>analiza</a:t>
            </a:r>
            <a:r>
              <a:rPr lang="en-US" sz="1800" dirty="0"/>
              <a:t> </a:t>
            </a:r>
            <a:r>
              <a:rPr lang="en-US" sz="1800" dirty="0" err="1"/>
              <a:t>cinematică</a:t>
            </a:r>
            <a:r>
              <a:rPr lang="en-US" sz="1800" dirty="0"/>
              <a:t> a </a:t>
            </a:r>
            <a:r>
              <a:rPr lang="en-US" sz="1800" dirty="0" err="1"/>
              <a:t>particulelor</a:t>
            </a:r>
            <a:r>
              <a:rPr lang="en-US" sz="1800" dirty="0"/>
              <a:t> </a:t>
            </a:r>
            <a:r>
              <a:rPr lang="en-US" sz="1800" dirty="0" err="1"/>
              <a:t>pe</a:t>
            </a:r>
            <a:r>
              <a:rPr lang="en-US" sz="1800" dirty="0"/>
              <a:t> scale de </a:t>
            </a:r>
            <a:r>
              <a:rPr lang="en-US" sz="1800" dirty="0" err="1"/>
              <a:t>timp</a:t>
            </a:r>
            <a:r>
              <a:rPr lang="en-US" sz="1800" dirty="0"/>
              <a:t> </a:t>
            </a:r>
            <a:r>
              <a:rPr lang="en-US" sz="1800" dirty="0" err="1"/>
              <a:t>rapide</a:t>
            </a:r>
            <a:r>
              <a:rPr lang="en-US" sz="1800" dirty="0"/>
              <a:t>.</a:t>
            </a:r>
            <a:r>
              <a:rPr lang="ro-RO" sz="1800" dirty="0"/>
              <a:t> </a:t>
            </a:r>
            <a:r>
              <a:rPr lang="en-US" sz="1800" dirty="0"/>
              <a:t> Astfel de</a:t>
            </a:r>
            <a:r>
              <a:rPr lang="ro-RO" sz="1800" dirty="0"/>
              <a:t> </a:t>
            </a:r>
            <a:r>
              <a:rPr lang="en-US" sz="1800" dirty="0" err="1"/>
              <a:t>tehnici</a:t>
            </a:r>
            <a:r>
              <a:rPr lang="en-US" sz="1800" dirty="0"/>
              <a:t> </a:t>
            </a:r>
            <a:r>
              <a:rPr lang="en-US" sz="1800" dirty="0" err="1"/>
              <a:t>folosesc</a:t>
            </a:r>
            <a:r>
              <a:rPr lang="en-US" sz="1800" dirty="0"/>
              <a:t> </a:t>
            </a:r>
            <a:r>
              <a:rPr lang="en-US" sz="1800" dirty="0" err="1"/>
              <a:t>fotodiode</a:t>
            </a:r>
            <a:r>
              <a:rPr lang="en-US" sz="1800" dirty="0"/>
              <a:t> </a:t>
            </a:r>
            <a:r>
              <a:rPr lang="en-US" sz="1800" dirty="0" err="1"/>
              <a:t>și</a:t>
            </a:r>
            <a:r>
              <a:rPr lang="en-US" sz="1800" dirty="0"/>
              <a:t> fascicule de </a:t>
            </a:r>
            <a:r>
              <a:rPr lang="en-US" sz="1800" dirty="0" err="1"/>
              <a:t>fibre</a:t>
            </a:r>
            <a:r>
              <a:rPr lang="en-US" sz="1800" dirty="0"/>
              <a:t> </a:t>
            </a:r>
            <a:r>
              <a:rPr lang="en-US" sz="1800" dirty="0" err="1"/>
              <a:t>pentru</a:t>
            </a:r>
            <a:r>
              <a:rPr lang="en-US" sz="1800" dirty="0"/>
              <a:t> </a:t>
            </a:r>
            <a:r>
              <a:rPr lang="ro-RO" sz="1800" dirty="0"/>
              <a:t>obținerea de</a:t>
            </a:r>
            <a:r>
              <a:rPr lang="en-US" sz="1800" dirty="0"/>
              <a:t> imagine</a:t>
            </a:r>
            <a:r>
              <a:rPr lang="ro-RO" sz="1800" dirty="0"/>
              <a:t> </a:t>
            </a:r>
            <a:r>
              <a:rPr lang="en-US" sz="1800" dirty="0"/>
              <a:t>a </a:t>
            </a:r>
            <a:r>
              <a:rPr lang="en-US" sz="1800" dirty="0" err="1"/>
              <a:t>lumin</a:t>
            </a:r>
            <a:r>
              <a:rPr lang="ro-RO" sz="1800" dirty="0"/>
              <a:t>ii</a:t>
            </a:r>
            <a:r>
              <a:rPr lang="en-US" sz="1800" dirty="0"/>
              <a:t> </a:t>
            </a:r>
            <a:r>
              <a:rPr lang="en-US" sz="1800" dirty="0" err="1"/>
              <a:t>împrăștiată</a:t>
            </a:r>
            <a:r>
              <a:rPr lang="en-US" sz="1800" dirty="0"/>
              <a:t> </a:t>
            </a:r>
            <a:r>
              <a:rPr lang="en-US" sz="1800" dirty="0" err="1"/>
              <a:t>în</a:t>
            </a:r>
            <a:r>
              <a:rPr lang="en-US" sz="1800" dirty="0"/>
              <a:t> cel </a:t>
            </a:r>
            <a:r>
              <a:rPr lang="en-US" sz="1800" dirty="0" err="1"/>
              <a:t>puțin</a:t>
            </a:r>
            <a:r>
              <a:rPr lang="en-US" sz="1800" dirty="0"/>
              <a:t> </a:t>
            </a:r>
            <a:r>
              <a:rPr lang="en-US" sz="1800" dirty="0" err="1"/>
              <a:t>două</a:t>
            </a:r>
            <a:r>
              <a:rPr lang="en-US" sz="1800" dirty="0"/>
              <a:t> </a:t>
            </a:r>
            <a:r>
              <a:rPr lang="en-US" sz="1800" dirty="0" err="1"/>
              <a:t>direcții</a:t>
            </a:r>
            <a:r>
              <a:rPr lang="en-US" sz="1800" dirty="0"/>
              <a:t> </a:t>
            </a:r>
            <a:r>
              <a:rPr lang="en-US" sz="1800" dirty="0" err="1"/>
              <a:t>și</a:t>
            </a:r>
            <a:r>
              <a:rPr lang="en-US" sz="1800" dirty="0"/>
              <a:t> </a:t>
            </a:r>
            <a:r>
              <a:rPr lang="en-US" sz="1800" dirty="0" err="1"/>
              <a:t>pentru</a:t>
            </a:r>
            <a:r>
              <a:rPr lang="en-US" sz="1800" dirty="0"/>
              <a:t> a genera </a:t>
            </a:r>
            <a:r>
              <a:rPr lang="en-US" sz="1800" dirty="0" err="1"/>
              <a:t>semnal</a:t>
            </a:r>
            <a:r>
              <a:rPr lang="en-US" sz="1800" dirty="0"/>
              <a:t> </a:t>
            </a:r>
            <a:r>
              <a:rPr lang="en-US" sz="1800" dirty="0" err="1"/>
              <a:t>diferenţial</a:t>
            </a:r>
            <a:r>
              <a:rPr lang="en-US" sz="1800" dirty="0"/>
              <a:t> </a:t>
            </a:r>
            <a:r>
              <a:rPr lang="en-US" sz="1800" dirty="0" err="1"/>
              <a:t>sensibil</a:t>
            </a:r>
            <a:r>
              <a:rPr lang="en-US" sz="1800" dirty="0"/>
              <a:t> la </a:t>
            </a:r>
            <a:r>
              <a:rPr lang="en-US" sz="1800" dirty="0" err="1"/>
              <a:t>poziţie</a:t>
            </a:r>
            <a:r>
              <a:rPr lang="en-US" sz="1800" dirty="0"/>
              <a:t>. În </a:t>
            </a:r>
            <a:r>
              <a:rPr lang="en-US" sz="1800" dirty="0" err="1"/>
              <a:t>ciuda</a:t>
            </a:r>
            <a:r>
              <a:rPr lang="en-US" sz="1800" dirty="0"/>
              <a:t> </a:t>
            </a:r>
            <a:r>
              <a:rPr lang="en-US" sz="1800" dirty="0" err="1"/>
              <a:t>lățimii</a:t>
            </a:r>
            <a:r>
              <a:rPr lang="en-US" sz="1800" dirty="0"/>
              <a:t> de </a:t>
            </a:r>
            <a:r>
              <a:rPr lang="en-US" sz="1800" dirty="0" err="1"/>
              <a:t>bandă</a:t>
            </a:r>
            <a:r>
              <a:rPr lang="en-US" sz="1800" dirty="0"/>
              <a:t> </a:t>
            </a:r>
            <a:r>
              <a:rPr lang="en-US" sz="1800" dirty="0" err="1"/>
              <a:t>impresionante</a:t>
            </a:r>
            <a:r>
              <a:rPr lang="en-US" sz="1800" dirty="0"/>
              <a:t> (~50 MHz), </a:t>
            </a:r>
            <a:r>
              <a:rPr lang="en-US" sz="1800" dirty="0" err="1"/>
              <a:t>dezavantajele</a:t>
            </a:r>
            <a:r>
              <a:rPr lang="en-US" sz="1800" dirty="0"/>
              <a:t> lor </a:t>
            </a:r>
            <a:r>
              <a:rPr lang="en-US" sz="1800" dirty="0" err="1"/>
              <a:t>includ</a:t>
            </a:r>
            <a:r>
              <a:rPr lang="en-US" sz="1800" dirty="0"/>
              <a:t> </a:t>
            </a:r>
            <a:r>
              <a:rPr lang="en-US" sz="1800" dirty="0" err="1"/>
              <a:t>relativ</a:t>
            </a:r>
            <a:r>
              <a:rPr lang="ro-RO" sz="1800" dirty="0"/>
              <a:t> </a:t>
            </a:r>
            <a:r>
              <a:rPr lang="en-US" sz="1800" dirty="0" err="1"/>
              <a:t>intensități</a:t>
            </a:r>
            <a:r>
              <a:rPr lang="en-US" sz="1800" dirty="0"/>
              <a:t> </a:t>
            </a:r>
            <a:r>
              <a:rPr lang="en-US" sz="1800" dirty="0" err="1"/>
              <a:t>luminoase</a:t>
            </a:r>
            <a:r>
              <a:rPr lang="en-US" sz="1800" dirty="0"/>
              <a:t> de </a:t>
            </a:r>
            <a:r>
              <a:rPr lang="en-US" sz="1800" dirty="0" err="1"/>
              <a:t>prag</a:t>
            </a:r>
            <a:r>
              <a:rPr lang="en-US" sz="1800" dirty="0"/>
              <a:t> </a:t>
            </a:r>
            <a:r>
              <a:rPr lang="en-US" sz="1800" dirty="0" err="1"/>
              <a:t>ridicat</a:t>
            </a:r>
            <a:r>
              <a:rPr lang="en-US" sz="1800" dirty="0"/>
              <a:t> </a:t>
            </a:r>
            <a:r>
              <a:rPr lang="en-US" sz="1800" dirty="0" err="1"/>
              <a:t>pentru</a:t>
            </a:r>
            <a:r>
              <a:rPr lang="en-US" sz="1800" dirty="0"/>
              <a:t> </a:t>
            </a:r>
            <a:r>
              <a:rPr lang="en-US" sz="1800" dirty="0" err="1"/>
              <a:t>detectarea</a:t>
            </a:r>
            <a:r>
              <a:rPr lang="en-US" sz="1800" dirty="0"/>
              <a:t> cu </a:t>
            </a:r>
            <a:r>
              <a:rPr lang="en-US" sz="1800" dirty="0" err="1"/>
              <a:t>fotodiode</a:t>
            </a:r>
            <a:r>
              <a:rPr lang="en-US" sz="1800" dirty="0"/>
              <a:t> </a:t>
            </a:r>
            <a:r>
              <a:rPr lang="en-US" sz="1800" dirty="0" err="1"/>
              <a:t>și</a:t>
            </a:r>
            <a:r>
              <a:rPr lang="en-US" sz="1800" dirty="0"/>
              <a:t> </a:t>
            </a:r>
            <a:r>
              <a:rPr lang="en-US" sz="1800" dirty="0" err="1"/>
              <a:t>complexitatea</a:t>
            </a:r>
            <a:r>
              <a:rPr lang="en-US" sz="1800" dirty="0"/>
              <a:t> </a:t>
            </a:r>
            <a:r>
              <a:rPr lang="en-US" sz="1800" dirty="0" err="1"/>
              <a:t>calibrării</a:t>
            </a:r>
            <a:r>
              <a:rPr lang="en-US" sz="1800" dirty="0"/>
              <a:t> </a:t>
            </a:r>
            <a:r>
              <a:rPr lang="en-US" sz="1800" dirty="0" err="1"/>
              <a:t>citirilor</a:t>
            </a:r>
            <a:r>
              <a:rPr lang="en-US" sz="1800" dirty="0"/>
              <a:t> de </a:t>
            </a:r>
            <a:r>
              <a:rPr lang="en-US" sz="1800" dirty="0" err="1"/>
              <a:t>tensiune</a:t>
            </a:r>
            <a:r>
              <a:rPr lang="en-US" sz="1800" dirty="0"/>
              <a:t> care</a:t>
            </a:r>
            <a:r>
              <a:rPr lang="ro-RO" sz="1800" dirty="0"/>
              <a:t> </a:t>
            </a:r>
            <a:r>
              <a:rPr lang="en-US" sz="1800" dirty="0" err="1"/>
              <a:t>necesită</a:t>
            </a:r>
            <a:r>
              <a:rPr lang="en-US" sz="1800" dirty="0"/>
              <a:t> </a:t>
            </a:r>
            <a:r>
              <a:rPr lang="en-US" sz="1800" dirty="0" err="1"/>
              <a:t>rasterizarea</a:t>
            </a:r>
            <a:r>
              <a:rPr lang="en-US" sz="1800" dirty="0"/>
              <a:t> </a:t>
            </a:r>
            <a:r>
              <a:rPr lang="en-US" sz="1800" dirty="0" err="1"/>
              <a:t>obiectelor</a:t>
            </a:r>
            <a:r>
              <a:rPr lang="en-US" sz="1800" dirty="0"/>
              <a:t> </a:t>
            </a:r>
            <a:r>
              <a:rPr lang="en-US" sz="1800" dirty="0" err="1"/>
              <a:t>țintă</a:t>
            </a:r>
            <a:r>
              <a:rPr lang="en-US" sz="1800" dirty="0"/>
              <a:t> </a:t>
            </a:r>
            <a:r>
              <a:rPr lang="en-US" sz="1800" dirty="0" err="1"/>
              <a:t>și</a:t>
            </a:r>
            <a:r>
              <a:rPr lang="en-US" sz="1800" dirty="0"/>
              <a:t> </a:t>
            </a:r>
            <a:r>
              <a:rPr lang="en-US" sz="1800" dirty="0" err="1"/>
              <a:t>maparea</a:t>
            </a:r>
            <a:r>
              <a:rPr lang="en-US" sz="1800" dirty="0"/>
              <a:t> </a:t>
            </a:r>
            <a:r>
              <a:rPr lang="en-US" sz="1800" dirty="0" err="1"/>
              <a:t>variațiilor</a:t>
            </a:r>
            <a:r>
              <a:rPr lang="en-US" sz="1800" dirty="0"/>
              <a:t> de </a:t>
            </a:r>
            <a:r>
              <a:rPr lang="en-US" sz="1800" dirty="0" err="1"/>
              <a:t>intensitate</a:t>
            </a:r>
            <a:r>
              <a:rPr lang="en-US" sz="1800" dirty="0"/>
              <a:t> </a:t>
            </a:r>
            <a:r>
              <a:rPr lang="en-US" sz="1800" dirty="0" err="1"/>
              <a:t>spațială</a:t>
            </a:r>
            <a:r>
              <a:rPr lang="en-US" sz="1800" dirty="0"/>
              <a:t>.</a:t>
            </a:r>
            <a:endParaRPr lang="ro-RO" sz="1800" dirty="0"/>
          </a:p>
          <a:p>
            <a:pPr marL="0" indent="0">
              <a:buNone/>
            </a:pPr>
            <a:r>
              <a:rPr lang="ro-RO" sz="2000" dirty="0"/>
              <a:t> </a:t>
            </a:r>
            <a:endParaRPr lang="en-US" sz="2000" dirty="0"/>
          </a:p>
        </p:txBody>
      </p:sp>
    </p:spTree>
    <p:extLst>
      <p:ext uri="{BB962C8B-B14F-4D97-AF65-F5344CB8AC3E}">
        <p14:creationId xmlns:p14="http://schemas.microsoft.com/office/powerpoint/2010/main" val="3517495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76400"/>
            <a:ext cx="8686800" cy="4953000"/>
          </a:xfrm>
        </p:spPr>
        <p:txBody>
          <a:bodyPr/>
          <a:lstStyle/>
          <a:p>
            <a:r>
              <a:rPr lang="ro-RO" sz="1800" dirty="0"/>
              <a:t>Metoda pensetelor optice a permis recent prezentarea unei </a:t>
            </a:r>
            <a:r>
              <a:rPr lang="en-US" sz="1800" dirty="0" err="1"/>
              <a:t>tehnic</a:t>
            </a:r>
            <a:r>
              <a:rPr lang="ro-RO" sz="1800" dirty="0"/>
              <a:t>i</a:t>
            </a:r>
            <a:r>
              <a:rPr lang="en-US" sz="1800" dirty="0"/>
              <a:t>  </a:t>
            </a:r>
            <a:r>
              <a:rPr lang="en-US" sz="1800" dirty="0" err="1"/>
              <a:t>în</a:t>
            </a:r>
            <a:r>
              <a:rPr lang="en-US" sz="1800" dirty="0"/>
              <a:t> </a:t>
            </a:r>
            <a:r>
              <a:rPr lang="en-US" sz="1800" dirty="0" err="1"/>
              <a:t>domeniul</a:t>
            </a:r>
            <a:r>
              <a:rPr lang="en-US" sz="1800" dirty="0"/>
              <a:t> </a:t>
            </a:r>
            <a:r>
              <a:rPr lang="en-US" sz="1800" dirty="0" err="1"/>
              <a:t>timpului</a:t>
            </a:r>
            <a:r>
              <a:rPr lang="en-US" sz="1800" dirty="0"/>
              <a:t> </a:t>
            </a:r>
            <a:r>
              <a:rPr lang="en-US" sz="1800" dirty="0" err="1"/>
              <a:t>în</a:t>
            </a:r>
            <a:r>
              <a:rPr lang="en-US" sz="1800" dirty="0"/>
              <a:t> care </a:t>
            </a:r>
            <a:r>
              <a:rPr lang="en-US" sz="1800" dirty="0" err="1"/>
              <a:t>cinematica</a:t>
            </a:r>
            <a:r>
              <a:rPr lang="en-US" sz="1800" dirty="0"/>
              <a:t> </a:t>
            </a:r>
            <a:r>
              <a:rPr lang="en-US" sz="1800" dirty="0" err="1"/>
              <a:t>particulelor</a:t>
            </a:r>
            <a:r>
              <a:rPr lang="en-US" sz="1800" dirty="0"/>
              <a:t> </a:t>
            </a:r>
            <a:r>
              <a:rPr lang="en-US" sz="1800" dirty="0" err="1"/>
              <a:t>prinse</a:t>
            </a:r>
            <a:r>
              <a:rPr lang="en-US" sz="1800" dirty="0"/>
              <a:t> sunt </a:t>
            </a:r>
            <a:r>
              <a:rPr lang="en-US" sz="1800" dirty="0" err="1"/>
              <a:t>fotografiate</a:t>
            </a:r>
            <a:r>
              <a:rPr lang="en-US" sz="1800" dirty="0"/>
              <a:t> direct </a:t>
            </a:r>
            <a:r>
              <a:rPr lang="en-US" sz="1800" dirty="0" err="1"/>
              <a:t>folosind</a:t>
            </a:r>
            <a:r>
              <a:rPr lang="en-US" sz="1800" dirty="0"/>
              <a:t> </a:t>
            </a:r>
            <a:r>
              <a:rPr lang="en-US" sz="1800" dirty="0" err="1"/>
              <a:t>microscopia</a:t>
            </a:r>
            <a:r>
              <a:rPr lang="en-US" sz="1800" dirty="0"/>
              <a:t> video cu o </a:t>
            </a:r>
            <a:r>
              <a:rPr lang="en-US" sz="1800" dirty="0" err="1"/>
              <a:t>nouă</a:t>
            </a:r>
            <a:r>
              <a:rPr lang="en-US" sz="1800" dirty="0"/>
              <a:t> </a:t>
            </a:r>
            <a:r>
              <a:rPr lang="en-US" sz="1800" dirty="0" err="1"/>
              <a:t>generație</a:t>
            </a:r>
            <a:r>
              <a:rPr lang="en-US" sz="1800" dirty="0"/>
              <a:t> de </a:t>
            </a:r>
            <a:r>
              <a:rPr lang="en-US" sz="1800" dirty="0" err="1"/>
              <a:t>senzori</a:t>
            </a:r>
            <a:r>
              <a:rPr lang="en-US" sz="1800" dirty="0"/>
              <a:t> CMOS. </a:t>
            </a:r>
            <a:endParaRPr lang="ro-RO" sz="1800" dirty="0"/>
          </a:p>
          <a:p>
            <a:r>
              <a:rPr lang="en-US" sz="1800" dirty="0" err="1"/>
              <a:t>Această</a:t>
            </a:r>
            <a:r>
              <a:rPr lang="en-US" sz="1800" dirty="0"/>
              <a:t> </a:t>
            </a:r>
            <a:r>
              <a:rPr lang="en-US" sz="1800" dirty="0" err="1"/>
              <a:t>tehnică</a:t>
            </a:r>
            <a:r>
              <a:rPr lang="en-US" sz="1800" dirty="0"/>
              <a:t> de </a:t>
            </a:r>
            <a:r>
              <a:rPr lang="en-US" sz="1800" dirty="0" err="1"/>
              <a:t>imagistică</a:t>
            </a:r>
            <a:r>
              <a:rPr lang="en-US" sz="1800" dirty="0"/>
              <a:t> </a:t>
            </a:r>
            <a:r>
              <a:rPr lang="en-US" sz="1800" dirty="0" err="1"/>
              <a:t>directă</a:t>
            </a:r>
            <a:r>
              <a:rPr lang="ro-RO" sz="1800" dirty="0"/>
              <a:t> </a:t>
            </a:r>
            <a:r>
              <a:rPr lang="en-US" sz="1800" dirty="0" err="1"/>
              <a:t>permite</a:t>
            </a:r>
            <a:r>
              <a:rPr lang="en-US" sz="1800" dirty="0"/>
              <a:t> </a:t>
            </a:r>
            <a:r>
              <a:rPr lang="en-US" sz="1800" dirty="0" err="1"/>
              <a:t>determinarea</a:t>
            </a:r>
            <a:r>
              <a:rPr lang="en-US" sz="1800" dirty="0"/>
              <a:t> </a:t>
            </a:r>
            <a:r>
              <a:rPr lang="en-US" sz="1800" dirty="0" err="1"/>
              <a:t>maselor</a:t>
            </a:r>
            <a:r>
              <a:rPr lang="en-US" sz="1800" dirty="0"/>
              <a:t> de </a:t>
            </a:r>
            <a:r>
              <a:rPr lang="en-US" sz="1800" dirty="0" err="1"/>
              <a:t>particule</a:t>
            </a:r>
            <a:r>
              <a:rPr lang="en-US" sz="1800" dirty="0"/>
              <a:t> cu o </a:t>
            </a:r>
            <a:r>
              <a:rPr lang="en-US" sz="1800" dirty="0" err="1"/>
              <a:t>precizie</a:t>
            </a:r>
            <a:r>
              <a:rPr lang="en-US" sz="1800" dirty="0"/>
              <a:t> de 2% </a:t>
            </a:r>
            <a:r>
              <a:rPr lang="en-US" sz="1800" dirty="0" err="1"/>
              <a:t>într</a:t>
            </a:r>
            <a:r>
              <a:rPr lang="en-US" sz="1800" dirty="0"/>
              <a:t>-un </a:t>
            </a:r>
            <a:r>
              <a:rPr lang="en-US" sz="1800" dirty="0" err="1"/>
              <a:t>timp</a:t>
            </a:r>
            <a:r>
              <a:rPr lang="en-US" sz="1800" dirty="0"/>
              <a:t> de </a:t>
            </a:r>
            <a:r>
              <a:rPr lang="en-US" sz="1800" dirty="0" err="1"/>
              <a:t>colectare</a:t>
            </a:r>
            <a:r>
              <a:rPr lang="en-US" sz="1800" dirty="0"/>
              <a:t> a </a:t>
            </a:r>
            <a:r>
              <a:rPr lang="en-US" sz="1800" dirty="0" err="1"/>
              <a:t>datelor</a:t>
            </a:r>
            <a:r>
              <a:rPr lang="en-US" sz="1800" dirty="0"/>
              <a:t> de </a:t>
            </a:r>
            <a:r>
              <a:rPr lang="en-US" sz="1800" dirty="0" err="1"/>
              <a:t>numai</a:t>
            </a:r>
            <a:r>
              <a:rPr lang="en-US" sz="1800" dirty="0"/>
              <a:t> 90 s. </a:t>
            </a:r>
            <a:r>
              <a:rPr lang="en-US" sz="1800" dirty="0" err="1"/>
              <a:t>Această</a:t>
            </a:r>
            <a:r>
              <a:rPr lang="en-US" sz="1800" dirty="0"/>
              <a:t> </a:t>
            </a:r>
            <a:r>
              <a:rPr lang="en-US" sz="1800" dirty="0" err="1"/>
              <a:t>metodă</a:t>
            </a:r>
            <a:r>
              <a:rPr lang="ro-RO" sz="1800" dirty="0"/>
              <a:t> </a:t>
            </a:r>
            <a:r>
              <a:rPr lang="en-US" sz="1800" dirty="0" err="1"/>
              <a:t>oferă</a:t>
            </a:r>
            <a:r>
              <a:rPr lang="en-US" sz="1800" dirty="0"/>
              <a:t>, de </a:t>
            </a:r>
            <a:r>
              <a:rPr lang="en-US" sz="1800" dirty="0" err="1"/>
              <a:t>asemenea</a:t>
            </a:r>
            <a:r>
              <a:rPr lang="en-US" sz="1800" dirty="0"/>
              <a:t>, </a:t>
            </a:r>
            <a:r>
              <a:rPr lang="en-US" sz="1800" dirty="0" err="1"/>
              <a:t>mai</a:t>
            </a:r>
            <a:r>
              <a:rPr lang="en-US" sz="1800" dirty="0"/>
              <a:t> </a:t>
            </a:r>
            <a:r>
              <a:rPr lang="en-US" sz="1800" dirty="0" err="1"/>
              <a:t>multe</a:t>
            </a:r>
            <a:r>
              <a:rPr lang="en-US" sz="1800" dirty="0"/>
              <a:t> </a:t>
            </a:r>
            <a:r>
              <a:rPr lang="en-US" sz="1800" dirty="0" err="1"/>
              <a:t>avantaje</a:t>
            </a:r>
            <a:r>
              <a:rPr lang="en-US" sz="1800" dirty="0"/>
              <a:t>, cum </a:t>
            </a:r>
            <a:r>
              <a:rPr lang="en-US" sz="1800" dirty="0" err="1"/>
              <a:t>ar</a:t>
            </a:r>
            <a:r>
              <a:rPr lang="en-US" sz="1800" dirty="0"/>
              <a:t> fi </a:t>
            </a:r>
            <a:r>
              <a:rPr lang="en-US" sz="1800" dirty="0" err="1"/>
              <a:t>ușurința</a:t>
            </a:r>
            <a:r>
              <a:rPr lang="en-US" sz="1800" dirty="0"/>
              <a:t> de </a:t>
            </a:r>
            <a:r>
              <a:rPr lang="en-US" sz="1800" dirty="0" err="1"/>
              <a:t>vizualizare</a:t>
            </a:r>
            <a:r>
              <a:rPr lang="en-US" sz="1800" dirty="0"/>
              <a:t> a </a:t>
            </a:r>
            <a:r>
              <a:rPr lang="en-US" sz="1800" dirty="0" err="1"/>
              <a:t>țintelor</a:t>
            </a:r>
            <a:r>
              <a:rPr lang="en-US" sz="1800" dirty="0"/>
              <a:t>, </a:t>
            </a:r>
            <a:r>
              <a:rPr lang="en-US" sz="1800" dirty="0" err="1"/>
              <a:t>extragerea</a:t>
            </a:r>
            <a:r>
              <a:rPr lang="en-US" sz="1800" dirty="0"/>
              <a:t> </a:t>
            </a:r>
            <a:r>
              <a:rPr lang="en-US" sz="1800" dirty="0" err="1"/>
              <a:t>simplă</a:t>
            </a:r>
            <a:r>
              <a:rPr lang="en-US" sz="1800" dirty="0"/>
              <a:t> a </a:t>
            </a:r>
            <a:r>
              <a:rPr lang="en-US" sz="1800" dirty="0" err="1"/>
              <a:t>poziției</a:t>
            </a:r>
            <a:r>
              <a:rPr lang="en-US" sz="1800" dirty="0"/>
              <a:t>, </a:t>
            </a:r>
            <a:r>
              <a:rPr lang="en-US" sz="1800" dirty="0" err="1"/>
              <a:t>dimensiunii</a:t>
            </a:r>
            <a:r>
              <a:rPr lang="en-US" sz="1800" dirty="0"/>
              <a:t> </a:t>
            </a:r>
            <a:r>
              <a:rPr lang="en-US" sz="1800" dirty="0" err="1"/>
              <a:t>și</a:t>
            </a:r>
            <a:r>
              <a:rPr lang="ro-RO" sz="1800" dirty="0"/>
              <a:t> </a:t>
            </a:r>
            <a:r>
              <a:rPr lang="en-US" sz="1800" dirty="0"/>
              <a:t>forma, </a:t>
            </a:r>
            <a:r>
              <a:rPr lang="en-US" sz="1800" dirty="0" err="1"/>
              <a:t>simplitatea</a:t>
            </a:r>
            <a:r>
              <a:rPr lang="en-US" sz="1800" dirty="0"/>
              <a:t> </a:t>
            </a:r>
            <a:r>
              <a:rPr lang="en-US" sz="1800" dirty="0" err="1"/>
              <a:t>calibrării</a:t>
            </a:r>
            <a:r>
              <a:rPr lang="en-US" sz="1800" dirty="0"/>
              <a:t> </a:t>
            </a:r>
            <a:r>
              <a:rPr lang="en-US" sz="1800" dirty="0" err="1"/>
              <a:t>spațiale</a:t>
            </a:r>
            <a:r>
              <a:rPr lang="en-US" sz="1800" dirty="0"/>
              <a:t> </a:t>
            </a:r>
            <a:r>
              <a:rPr lang="en-US" sz="1800" dirty="0" err="1"/>
              <a:t>și</a:t>
            </a:r>
            <a:r>
              <a:rPr lang="en-US" sz="1800" dirty="0"/>
              <a:t> </a:t>
            </a:r>
            <a:r>
              <a:rPr lang="en-US" sz="1800" dirty="0" err="1"/>
              <a:t>capacitatea</a:t>
            </a:r>
            <a:r>
              <a:rPr lang="en-US" sz="1800" dirty="0"/>
              <a:t> de a </a:t>
            </a:r>
            <a:r>
              <a:rPr lang="en-US" sz="1800" dirty="0" err="1"/>
              <a:t>urmări</a:t>
            </a:r>
            <a:r>
              <a:rPr lang="en-US" sz="1800" dirty="0"/>
              <a:t> </a:t>
            </a:r>
            <a:r>
              <a:rPr lang="en-US" sz="1800" dirty="0" err="1"/>
              <a:t>particulele</a:t>
            </a:r>
            <a:r>
              <a:rPr lang="en-US" sz="1800" dirty="0"/>
              <a:t> care </a:t>
            </a:r>
            <a:r>
              <a:rPr lang="en-US" sz="1800" dirty="0" err="1"/>
              <a:t>împrăștie</a:t>
            </a:r>
            <a:r>
              <a:rPr lang="en-US" sz="1800" dirty="0"/>
              <a:t> </a:t>
            </a:r>
            <a:r>
              <a:rPr lang="en-US" sz="1800" dirty="0" err="1"/>
              <a:t>niveluri</a:t>
            </a:r>
            <a:r>
              <a:rPr lang="en-US" sz="1800" dirty="0"/>
              <a:t> </a:t>
            </a:r>
            <a:r>
              <a:rPr lang="en-US" sz="1800" dirty="0" err="1"/>
              <a:t>scăzute</a:t>
            </a:r>
            <a:r>
              <a:rPr lang="en-US" sz="1800" dirty="0"/>
              <a:t> de </a:t>
            </a:r>
            <a:r>
              <a:rPr lang="en-US" sz="1800" dirty="0" err="1"/>
              <a:t>lumină</a:t>
            </a:r>
            <a:r>
              <a:rPr lang="en-US" sz="1800" dirty="0"/>
              <a:t>. </a:t>
            </a:r>
            <a:endParaRPr lang="ro-RO" sz="1800" dirty="0"/>
          </a:p>
          <a:p>
            <a:r>
              <a:rPr lang="en-US" sz="1800" dirty="0"/>
              <a:t>Drept </a:t>
            </a:r>
            <a:r>
              <a:rPr lang="en-US" sz="1800" dirty="0" err="1"/>
              <a:t>urmare</a:t>
            </a:r>
            <a:r>
              <a:rPr lang="en-US" sz="1800" dirty="0"/>
              <a:t>, </a:t>
            </a:r>
            <a:r>
              <a:rPr lang="en-US" sz="1800" dirty="0" err="1"/>
              <a:t>este</a:t>
            </a:r>
            <a:r>
              <a:rPr lang="en-US" sz="1800" dirty="0"/>
              <a:t> </a:t>
            </a:r>
            <a:r>
              <a:rPr lang="en-US" sz="1800" dirty="0" err="1"/>
              <a:t>posibil</a:t>
            </a:r>
            <a:r>
              <a:rPr lang="en-US" sz="1800" dirty="0"/>
              <a:t> </a:t>
            </a:r>
            <a:r>
              <a:rPr lang="en-US" sz="1800" dirty="0" err="1"/>
              <a:t>să</a:t>
            </a:r>
            <a:r>
              <a:rPr lang="en-US" sz="1800" dirty="0"/>
              <a:t> se </a:t>
            </a:r>
            <a:r>
              <a:rPr lang="en-US" sz="1800" dirty="0" err="1"/>
              <a:t>realizeze</a:t>
            </a:r>
            <a:r>
              <a:rPr lang="en-US" sz="1800" dirty="0"/>
              <a:t> o </a:t>
            </a:r>
            <a:r>
              <a:rPr lang="en-US" sz="1800" dirty="0" err="1"/>
              <a:t>configurație</a:t>
            </a:r>
            <a:r>
              <a:rPr lang="en-US" sz="1800" dirty="0"/>
              <a:t> </a:t>
            </a:r>
            <a:r>
              <a:rPr lang="en-US" sz="1800" dirty="0" err="1"/>
              <a:t>simplă</a:t>
            </a:r>
            <a:r>
              <a:rPr lang="en-US" sz="1800" dirty="0"/>
              <a:t> a </a:t>
            </a:r>
            <a:r>
              <a:rPr lang="en-US" sz="1800" dirty="0" err="1"/>
              <a:t>pensetei</a:t>
            </a:r>
            <a:r>
              <a:rPr lang="en-US" sz="1800" dirty="0"/>
              <a:t> de banc </a:t>
            </a:r>
            <a:r>
              <a:rPr lang="en-US" sz="1800" dirty="0" err="1"/>
              <a:t>pentru</a:t>
            </a:r>
            <a:r>
              <a:rPr lang="en-US" sz="1800" dirty="0"/>
              <a:t> </a:t>
            </a:r>
            <a:r>
              <a:rPr lang="en-US" sz="1800" dirty="0" err="1"/>
              <a:t>captarea</a:t>
            </a:r>
            <a:r>
              <a:rPr lang="en-US" sz="1800" dirty="0"/>
              <a:t> </a:t>
            </a:r>
            <a:r>
              <a:rPr lang="en-US" sz="1800" dirty="0" err="1"/>
              <a:t>particulelor</a:t>
            </a:r>
            <a:r>
              <a:rPr lang="en-US" sz="1800" dirty="0"/>
              <a:t> </a:t>
            </a:r>
            <a:r>
              <a:rPr lang="en-US" sz="1800" dirty="0" err="1"/>
              <a:t>în</a:t>
            </a:r>
            <a:r>
              <a:rPr lang="en-US" sz="1800" dirty="0"/>
              <a:t> </a:t>
            </a:r>
            <a:r>
              <a:rPr lang="en-US" sz="1800" dirty="0" err="1"/>
              <a:t>spațiul</a:t>
            </a:r>
            <a:r>
              <a:rPr lang="en-US" sz="1800" dirty="0"/>
              <a:t> liber </a:t>
            </a:r>
            <a:r>
              <a:rPr lang="en-US" sz="1800" dirty="0" err="1"/>
              <a:t>și</a:t>
            </a:r>
            <a:r>
              <a:rPr lang="en-US" sz="1800" dirty="0"/>
              <a:t> a </a:t>
            </a:r>
            <a:r>
              <a:rPr lang="en-US" sz="1800" dirty="0" err="1"/>
              <a:t>culturilor</a:t>
            </a:r>
            <a:r>
              <a:rPr lang="en-US" sz="1800" dirty="0"/>
              <a:t> </a:t>
            </a:r>
            <a:r>
              <a:rPr lang="en-US" sz="1800" dirty="0" err="1"/>
              <a:t>lichide</a:t>
            </a:r>
            <a:r>
              <a:rPr lang="en-US" sz="1800" dirty="0"/>
              <a:t> </a:t>
            </a:r>
            <a:r>
              <a:rPr lang="en-US" sz="1800" dirty="0" err="1"/>
              <a:t>fără</a:t>
            </a:r>
            <a:r>
              <a:rPr lang="en-US" sz="1800" dirty="0"/>
              <a:t> a fi </a:t>
            </a:r>
            <a:r>
              <a:rPr lang="en-US" sz="1800" dirty="0" err="1"/>
              <a:t>nevoie</a:t>
            </a:r>
            <a:r>
              <a:rPr lang="ro-RO" sz="1800" dirty="0"/>
              <a:t> </a:t>
            </a:r>
            <a:r>
              <a:rPr lang="en-US" sz="1800" dirty="0" err="1"/>
              <a:t>pentru</a:t>
            </a:r>
            <a:r>
              <a:rPr lang="en-US" sz="1800" dirty="0"/>
              <a:t> </a:t>
            </a:r>
            <a:r>
              <a:rPr lang="en-US" sz="1800" dirty="0" err="1"/>
              <a:t>mai</a:t>
            </a:r>
            <a:r>
              <a:rPr lang="en-US" sz="1800" dirty="0"/>
              <a:t> </a:t>
            </a:r>
            <a:r>
              <a:rPr lang="en-US" sz="1800" dirty="0" err="1"/>
              <a:t>multe</a:t>
            </a:r>
            <a:r>
              <a:rPr lang="en-US" sz="1800" dirty="0"/>
              <a:t> </a:t>
            </a:r>
            <a:r>
              <a:rPr lang="en-US" sz="1800" dirty="0" err="1"/>
              <a:t>lasere</a:t>
            </a:r>
            <a:r>
              <a:rPr lang="en-US" sz="1800" dirty="0"/>
              <a:t>, </a:t>
            </a:r>
            <a:r>
              <a:rPr lang="en-US" sz="1800" dirty="0" err="1"/>
              <a:t>sisteme</a:t>
            </a:r>
            <a:r>
              <a:rPr lang="en-US" sz="1800" dirty="0"/>
              <a:t> de vid </a:t>
            </a:r>
            <a:r>
              <a:rPr lang="en-US" sz="1800" dirty="0" err="1"/>
              <a:t>și</a:t>
            </a:r>
            <a:r>
              <a:rPr lang="en-US" sz="1800" dirty="0"/>
              <a:t> </a:t>
            </a:r>
            <a:r>
              <a:rPr lang="en-US" sz="1800" dirty="0" err="1"/>
              <a:t>bucle</a:t>
            </a:r>
            <a:r>
              <a:rPr lang="en-US" sz="1800" dirty="0"/>
              <a:t> de feedback.</a:t>
            </a:r>
          </a:p>
          <a:p>
            <a:endParaRPr lang="en-US" dirty="0"/>
          </a:p>
        </p:txBody>
      </p:sp>
    </p:spTree>
    <p:extLst>
      <p:ext uri="{BB962C8B-B14F-4D97-AF65-F5344CB8AC3E}">
        <p14:creationId xmlns:p14="http://schemas.microsoft.com/office/powerpoint/2010/main" val="4248970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00" y="1905000"/>
            <a:ext cx="8571996" cy="4267200"/>
          </a:xfrm>
          <a:prstGeom prst="rect">
            <a:avLst/>
          </a:prstGeom>
        </p:spPr>
      </p:pic>
    </p:spTree>
    <p:extLst>
      <p:ext uri="{BB962C8B-B14F-4D97-AF65-F5344CB8AC3E}">
        <p14:creationId xmlns:p14="http://schemas.microsoft.com/office/powerpoint/2010/main" val="4129798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23900" y="228600"/>
            <a:ext cx="7696200" cy="4744481"/>
          </a:xfrm>
          <a:prstGeom prst="rect">
            <a:avLst/>
          </a:prstGeom>
        </p:spPr>
      </p:pic>
      <p:sp>
        <p:nvSpPr>
          <p:cNvPr id="5" name="Rectangle 4"/>
          <p:cNvSpPr/>
          <p:nvPr/>
        </p:nvSpPr>
        <p:spPr>
          <a:xfrm>
            <a:off x="341811" y="5486400"/>
            <a:ext cx="8382000" cy="923330"/>
          </a:xfrm>
          <a:prstGeom prst="rect">
            <a:avLst/>
          </a:prstGeom>
        </p:spPr>
        <p:txBody>
          <a:bodyPr wrap="square">
            <a:spAutoFit/>
          </a:bodyPr>
          <a:lstStyle/>
          <a:p>
            <a:r>
              <a:rPr lang="en-US" dirty="0"/>
              <a:t>MSD of trapped particle (purple points) with images acquired at 105 fps over millisecond time scales. Green line (slope 2) indicates ballistic motion and red line (slope 1) represents diffusive Brownian motion.</a:t>
            </a:r>
          </a:p>
        </p:txBody>
      </p:sp>
    </p:spTree>
    <p:extLst>
      <p:ext uri="{BB962C8B-B14F-4D97-AF65-F5344CB8AC3E}">
        <p14:creationId xmlns:p14="http://schemas.microsoft.com/office/powerpoint/2010/main" val="401285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49DE474-8ED0-B7FA-640C-E5F254352E08}"/>
              </a:ext>
            </a:extLst>
          </p:cNvPr>
          <p:cNvSpPr>
            <a:spLocks noGrp="1"/>
          </p:cNvSpPr>
          <p:nvPr>
            <p:ph type="title"/>
          </p:nvPr>
        </p:nvSpPr>
        <p:spPr/>
        <p:txBody>
          <a:bodyPr/>
          <a:lstStyle/>
          <a:p>
            <a:r>
              <a:rPr lang="ro-RO" dirty="0"/>
              <a:t>Fundamentele</a:t>
            </a:r>
            <a:endParaRPr lang="en-US" dirty="0"/>
          </a:p>
        </p:txBody>
      </p:sp>
      <p:sp>
        <p:nvSpPr>
          <p:cNvPr id="3" name="Substituent conținut 2">
            <a:extLst>
              <a:ext uri="{FF2B5EF4-FFF2-40B4-BE49-F238E27FC236}">
                <a16:creationId xmlns:a16="http://schemas.microsoft.com/office/drawing/2014/main" xmlns="" id="{9F57C99B-C730-F02D-1E83-58AC79622453}"/>
              </a:ext>
            </a:extLst>
          </p:cNvPr>
          <p:cNvSpPr>
            <a:spLocks noGrp="1"/>
          </p:cNvSpPr>
          <p:nvPr>
            <p:ph idx="1"/>
          </p:nvPr>
        </p:nvSpPr>
        <p:spPr/>
        <p:txBody>
          <a:bodyPr/>
          <a:lstStyle/>
          <a:p>
            <a:r>
              <a:rPr lang="ro-RO" sz="2400" b="1" dirty="0"/>
              <a:t>Pensetele optice – forța luminii. </a:t>
            </a:r>
            <a:r>
              <a:rPr lang="en-US" sz="2400" dirty="0" err="1"/>
              <a:t>Pense</a:t>
            </a:r>
            <a:r>
              <a:rPr lang="ro-RO" sz="2400" dirty="0"/>
              <a:t>te</a:t>
            </a:r>
            <a:r>
              <a:rPr lang="en-US" sz="2400" dirty="0"/>
              <a:t>le </a:t>
            </a:r>
            <a:r>
              <a:rPr lang="en-US" sz="2400" dirty="0" err="1"/>
              <a:t>optice</a:t>
            </a:r>
            <a:r>
              <a:rPr lang="en-US" sz="2400" dirty="0"/>
              <a:t> </a:t>
            </a:r>
            <a:r>
              <a:rPr lang="en-US" sz="2400" dirty="0" err="1"/>
              <a:t>folosesc</a:t>
            </a:r>
            <a:r>
              <a:rPr lang="en-US" sz="2400" dirty="0"/>
              <a:t> lumina </a:t>
            </a:r>
            <a:r>
              <a:rPr lang="en-US" sz="2400" dirty="0" err="1"/>
              <a:t>pentru</a:t>
            </a:r>
            <a:r>
              <a:rPr lang="en-US" sz="2400" dirty="0"/>
              <a:t> a </a:t>
            </a:r>
            <a:r>
              <a:rPr lang="en-US" sz="2400" dirty="0" err="1"/>
              <a:t>manipula</a:t>
            </a:r>
            <a:r>
              <a:rPr lang="en-US" sz="2400" dirty="0"/>
              <a:t> </a:t>
            </a:r>
            <a:r>
              <a:rPr lang="en-US" sz="2400" dirty="0" err="1"/>
              <a:t>obiecte</a:t>
            </a:r>
            <a:r>
              <a:rPr lang="en-US" sz="2400" dirty="0"/>
              <a:t> </a:t>
            </a:r>
            <a:r>
              <a:rPr lang="en-US" sz="2400" dirty="0" err="1"/>
              <a:t>microscopice</a:t>
            </a:r>
            <a:r>
              <a:rPr lang="en-US" sz="2400" dirty="0"/>
              <a:t> </a:t>
            </a:r>
            <a:r>
              <a:rPr lang="ro-RO" sz="2400" dirty="0"/>
              <a:t>de mărimea atomilor</a:t>
            </a:r>
            <a:r>
              <a:rPr lang="en-US" sz="2400" dirty="0"/>
              <a:t>.</a:t>
            </a:r>
            <a:endParaRPr lang="ro-RO" sz="2400" dirty="0"/>
          </a:p>
          <a:p>
            <a:r>
              <a:rPr lang="en-US" sz="2400" dirty="0" err="1"/>
              <a:t>Presiunea</a:t>
            </a:r>
            <a:r>
              <a:rPr lang="en-US" sz="2400" dirty="0"/>
              <a:t> </a:t>
            </a:r>
            <a:r>
              <a:rPr lang="en-US" sz="2400" dirty="0" err="1"/>
              <a:t>radiației</a:t>
            </a:r>
            <a:r>
              <a:rPr lang="en-US" sz="2400" dirty="0"/>
              <a:t> de la un </a:t>
            </a:r>
            <a:r>
              <a:rPr lang="en-US" sz="2400" dirty="0" err="1"/>
              <a:t>fascicul</a:t>
            </a:r>
            <a:r>
              <a:rPr lang="en-US" sz="2400" dirty="0"/>
              <a:t> laser </a:t>
            </a:r>
            <a:r>
              <a:rPr lang="en-US" sz="2400" dirty="0" err="1"/>
              <a:t>focalizat</a:t>
            </a:r>
            <a:r>
              <a:rPr lang="en-US" sz="2400" dirty="0"/>
              <a:t> </a:t>
            </a:r>
            <a:r>
              <a:rPr lang="ro-RO" sz="2400" dirty="0"/>
              <a:t>exercită o forță de </a:t>
            </a:r>
            <a:r>
              <a:rPr lang="ro-RO" sz="2400" b="1" i="1" dirty="0">
                <a:solidFill>
                  <a:srgbClr val="FF0000"/>
                </a:solidFill>
              </a:rPr>
              <a:t>pN</a:t>
            </a:r>
            <a:r>
              <a:rPr lang="ro-RO" sz="2400" dirty="0"/>
              <a:t> de atracțe sau respingere (</a:t>
            </a:r>
            <a:r>
              <a:rPr lang="ro-RO" sz="2400" i="1" dirty="0">
                <a:solidFill>
                  <a:srgbClr val="FF0000"/>
                </a:solidFill>
              </a:rPr>
              <a:t>funcție de nepotrivirea </a:t>
            </a:r>
            <a:r>
              <a:rPr lang="ro-RO" sz="2400" i="1" dirty="0" err="1">
                <a:solidFill>
                  <a:srgbClr val="FF0000"/>
                </a:solidFill>
              </a:rPr>
              <a:t>indicelul</a:t>
            </a:r>
            <a:r>
              <a:rPr lang="ro-RO" sz="2400" dirty="0"/>
              <a:t>), astfel </a:t>
            </a:r>
            <a:r>
              <a:rPr lang="en-US" sz="2400" dirty="0" err="1"/>
              <a:t>este</a:t>
            </a:r>
            <a:r>
              <a:rPr lang="en-US" sz="2400" dirty="0"/>
              <a:t> </a:t>
            </a:r>
            <a:r>
              <a:rPr lang="en-US" sz="2400" dirty="0" err="1"/>
              <a:t>capabilă</a:t>
            </a:r>
            <a:r>
              <a:rPr lang="en-US" sz="2400" dirty="0"/>
              <a:t> </a:t>
            </a:r>
            <a:r>
              <a:rPr lang="en-US" sz="2400" dirty="0" err="1"/>
              <a:t>să</a:t>
            </a:r>
            <a:r>
              <a:rPr lang="en-US" sz="2400" dirty="0"/>
              <a:t> </a:t>
            </a:r>
            <a:r>
              <a:rPr lang="ro-RO" sz="2400" dirty="0"/>
              <a:t>capteze </a:t>
            </a:r>
            <a:r>
              <a:rPr lang="en-US" sz="2400" dirty="0" err="1"/>
              <a:t>particule</a:t>
            </a:r>
            <a:r>
              <a:rPr lang="en-US" sz="2400" dirty="0"/>
              <a:t> </a:t>
            </a:r>
            <a:r>
              <a:rPr lang="en-US" sz="2400" dirty="0" err="1"/>
              <a:t>mici</a:t>
            </a:r>
            <a:r>
              <a:rPr lang="en-US" sz="2400" dirty="0"/>
              <a:t>. </a:t>
            </a:r>
            <a:endParaRPr lang="ro-RO" sz="2400" dirty="0"/>
          </a:p>
          <a:p>
            <a:r>
              <a:rPr lang="en-US" sz="2400" dirty="0"/>
              <a:t>În </a:t>
            </a:r>
            <a:r>
              <a:rPr lang="ro-RO" sz="2400" dirty="0"/>
              <a:t>științe chimice, fizice ,</a:t>
            </a:r>
            <a:r>
              <a:rPr lang="en-US" sz="2400" dirty="0"/>
              <a:t> </a:t>
            </a:r>
            <a:r>
              <a:rPr lang="en-US" sz="2400" dirty="0" err="1"/>
              <a:t>biologice</a:t>
            </a:r>
            <a:r>
              <a:rPr lang="en-US" sz="2400" dirty="0"/>
              <a:t>, </a:t>
            </a:r>
            <a:r>
              <a:rPr lang="en-US" sz="2400" dirty="0" err="1"/>
              <a:t>aceste</a:t>
            </a:r>
            <a:r>
              <a:rPr lang="en-US" sz="2400" dirty="0"/>
              <a:t> </a:t>
            </a:r>
            <a:r>
              <a:rPr lang="en-US" sz="2400" dirty="0" err="1"/>
              <a:t>instrumente</a:t>
            </a:r>
            <a:r>
              <a:rPr lang="en-US" sz="2400" dirty="0"/>
              <a:t> au </a:t>
            </a:r>
            <a:r>
              <a:rPr lang="en-US" sz="2400" dirty="0" err="1"/>
              <a:t>fost</a:t>
            </a:r>
            <a:r>
              <a:rPr lang="en-US" sz="2400" dirty="0"/>
              <a:t> </a:t>
            </a:r>
            <a:r>
              <a:rPr lang="en-US" sz="2400" dirty="0" err="1"/>
              <a:t>folosite</a:t>
            </a:r>
            <a:r>
              <a:rPr lang="en-US" sz="2400" dirty="0"/>
              <a:t> </a:t>
            </a:r>
            <a:r>
              <a:rPr lang="en-US" sz="2400" dirty="0" err="1"/>
              <a:t>pentru</a:t>
            </a:r>
            <a:r>
              <a:rPr lang="en-US" sz="2400" dirty="0"/>
              <a:t> a </a:t>
            </a:r>
            <a:r>
              <a:rPr lang="en-US" sz="2400" dirty="0" err="1"/>
              <a:t>aplica</a:t>
            </a:r>
            <a:r>
              <a:rPr lang="en-US" sz="2400" dirty="0"/>
              <a:t> </a:t>
            </a:r>
            <a:r>
              <a:rPr lang="en-US" sz="2400" dirty="0" err="1"/>
              <a:t>forțe</a:t>
            </a:r>
            <a:r>
              <a:rPr lang="en-US" sz="2400" dirty="0"/>
              <a:t> </a:t>
            </a:r>
            <a:r>
              <a:rPr lang="en-US" sz="2400" dirty="0" err="1"/>
              <a:t>în</a:t>
            </a:r>
            <a:r>
              <a:rPr lang="en-US" sz="2400" dirty="0"/>
              <a:t> </a:t>
            </a:r>
            <a:r>
              <a:rPr lang="en-US" sz="2400" dirty="0" err="1"/>
              <a:t>domeniul</a:t>
            </a:r>
            <a:r>
              <a:rPr lang="en-US" sz="2400" dirty="0"/>
              <a:t> </a:t>
            </a:r>
            <a:r>
              <a:rPr lang="en-US" sz="2400" b="1" i="1" dirty="0" err="1"/>
              <a:t>pN</a:t>
            </a:r>
            <a:r>
              <a:rPr lang="en-US" sz="2400" dirty="0"/>
              <a:t> </a:t>
            </a:r>
            <a:r>
              <a:rPr lang="en-US" sz="2400" dirty="0" err="1"/>
              <a:t>și</a:t>
            </a:r>
            <a:r>
              <a:rPr lang="en-US" sz="2400" dirty="0"/>
              <a:t> </a:t>
            </a:r>
            <a:r>
              <a:rPr lang="en-US" sz="2400" dirty="0" err="1"/>
              <a:t>pentru</a:t>
            </a:r>
            <a:r>
              <a:rPr lang="en-US" sz="2400" dirty="0"/>
              <a:t> a </a:t>
            </a:r>
            <a:r>
              <a:rPr lang="en-US" sz="2400" dirty="0" err="1"/>
              <a:t>măsura</a:t>
            </a:r>
            <a:r>
              <a:rPr lang="en-US" sz="2400" dirty="0"/>
              <a:t> </a:t>
            </a:r>
            <a:r>
              <a:rPr lang="en-US" sz="2400" dirty="0" err="1"/>
              <a:t>deplasări</a:t>
            </a:r>
            <a:r>
              <a:rPr lang="en-US" sz="2400" dirty="0"/>
              <a:t> </a:t>
            </a:r>
            <a:r>
              <a:rPr lang="en-US" sz="2400" dirty="0" err="1"/>
              <a:t>în</a:t>
            </a:r>
            <a:r>
              <a:rPr lang="en-US" sz="2400" dirty="0"/>
              <a:t> </a:t>
            </a:r>
            <a:r>
              <a:rPr lang="en-US" sz="2400" dirty="0" err="1"/>
              <a:t>domeniul</a:t>
            </a:r>
            <a:r>
              <a:rPr lang="en-US" sz="2400" dirty="0"/>
              <a:t> </a:t>
            </a:r>
            <a:r>
              <a:rPr lang="en-US" sz="2400" b="1" i="1" dirty="0"/>
              <a:t>nm</a:t>
            </a:r>
            <a:r>
              <a:rPr lang="en-US" sz="2400" dirty="0"/>
              <a:t> a </a:t>
            </a:r>
            <a:r>
              <a:rPr lang="en-US" sz="2400" dirty="0" err="1"/>
              <a:t>obiectelor</a:t>
            </a:r>
            <a:r>
              <a:rPr lang="en-US" sz="2400" dirty="0"/>
              <a:t> cu </a:t>
            </a:r>
            <a:r>
              <a:rPr lang="en-US" sz="2400" dirty="0" err="1"/>
              <a:t>dimensiuni</a:t>
            </a:r>
            <a:r>
              <a:rPr lang="en-US" sz="2400" dirty="0"/>
              <a:t> </a:t>
            </a:r>
            <a:r>
              <a:rPr lang="en-US" sz="2400" dirty="0" err="1"/>
              <a:t>cuprinse</a:t>
            </a:r>
            <a:r>
              <a:rPr lang="en-US" sz="2400" dirty="0"/>
              <a:t> </a:t>
            </a:r>
            <a:r>
              <a:rPr lang="en-US" sz="2400" dirty="0" err="1"/>
              <a:t>între</a:t>
            </a:r>
            <a:r>
              <a:rPr lang="en-US" sz="2400" dirty="0"/>
              <a:t> 10 nm </a:t>
            </a:r>
            <a:r>
              <a:rPr lang="en-US" sz="2400" dirty="0" err="1"/>
              <a:t>și</a:t>
            </a:r>
            <a:r>
              <a:rPr lang="en-US" sz="2400" dirty="0"/>
              <a:t> </a:t>
            </a:r>
            <a:r>
              <a:rPr lang="en-US" sz="2400" dirty="0" err="1"/>
              <a:t>peste</a:t>
            </a:r>
            <a:r>
              <a:rPr lang="en-US" sz="2400" dirty="0"/>
              <a:t> 100</a:t>
            </a:r>
            <a:r>
              <a:rPr lang="ro-RO" sz="2400" dirty="0"/>
              <a:t> </a:t>
            </a:r>
            <a:r>
              <a:rPr lang="en-US" sz="2400" b="1" i="1" dirty="0"/>
              <a:t>m</a:t>
            </a:r>
            <a:r>
              <a:rPr lang="ro-RO" sz="2400" b="1" i="1" dirty="0"/>
              <a:t>c</a:t>
            </a:r>
            <a:r>
              <a:rPr lang="en-US" sz="2400" b="1" i="1" dirty="0"/>
              <a:t>m</a:t>
            </a:r>
            <a:r>
              <a:rPr lang="en-US" sz="2400" dirty="0"/>
              <a:t>.</a:t>
            </a:r>
          </a:p>
        </p:txBody>
      </p:sp>
    </p:spTree>
    <p:extLst>
      <p:ext uri="{BB962C8B-B14F-4D97-AF65-F5344CB8AC3E}">
        <p14:creationId xmlns:p14="http://schemas.microsoft.com/office/powerpoint/2010/main" val="2195381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676400"/>
            <a:ext cx="9110135" cy="4572000"/>
          </a:xfrm>
          <a:prstGeom prst="rect">
            <a:avLst/>
          </a:prstGeom>
        </p:spPr>
      </p:pic>
    </p:spTree>
    <p:extLst>
      <p:ext uri="{BB962C8B-B14F-4D97-AF65-F5344CB8AC3E}">
        <p14:creationId xmlns:p14="http://schemas.microsoft.com/office/powerpoint/2010/main" val="3914254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00" y="533400"/>
            <a:ext cx="8534400" cy="5660900"/>
          </a:xfrm>
          <a:prstGeom prst="rect">
            <a:avLst/>
          </a:prstGeom>
        </p:spPr>
      </p:pic>
    </p:spTree>
    <p:extLst>
      <p:ext uri="{BB962C8B-B14F-4D97-AF65-F5344CB8AC3E}">
        <p14:creationId xmlns:p14="http://schemas.microsoft.com/office/powerpoint/2010/main" val="3131994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00" y="1828800"/>
            <a:ext cx="8857648" cy="4114800"/>
          </a:xfrm>
          <a:prstGeom prst="rect">
            <a:avLst/>
          </a:prstGeom>
        </p:spPr>
      </p:pic>
    </p:spTree>
    <p:extLst>
      <p:ext uri="{BB962C8B-B14F-4D97-AF65-F5344CB8AC3E}">
        <p14:creationId xmlns:p14="http://schemas.microsoft.com/office/powerpoint/2010/main" val="1921070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Applications in metrology</a:t>
            </a:r>
            <a:endParaRPr lang="en-US" dirty="0"/>
          </a:p>
        </p:txBody>
      </p:sp>
      <p:sp>
        <p:nvSpPr>
          <p:cNvPr id="3" name="Content Placeholder 2"/>
          <p:cNvSpPr>
            <a:spLocks noGrp="1"/>
          </p:cNvSpPr>
          <p:nvPr>
            <p:ph idx="1"/>
          </p:nvPr>
        </p:nvSpPr>
        <p:spPr/>
        <p:txBody>
          <a:bodyPr/>
          <a:lstStyle/>
          <a:p>
            <a:r>
              <a:rPr lang="ro-RO" dirty="0"/>
              <a:t>Calibration the strenght of an optical trap</a:t>
            </a:r>
          </a:p>
          <a:p>
            <a:r>
              <a:rPr lang="ro-RO" dirty="0"/>
              <a:t>Measure very small forces – femtoNewton 10</a:t>
            </a:r>
            <a:r>
              <a:rPr lang="ro-RO" baseline="30000" dirty="0"/>
              <a:t>-15 </a:t>
            </a:r>
            <a:r>
              <a:rPr lang="ro-RO" dirty="0"/>
              <a:t>N</a:t>
            </a:r>
            <a:endParaRPr lang="en-US" dirty="0"/>
          </a:p>
        </p:txBody>
      </p:sp>
    </p:spTree>
    <p:extLst>
      <p:ext uri="{BB962C8B-B14F-4D97-AF65-F5344CB8AC3E}">
        <p14:creationId xmlns:p14="http://schemas.microsoft.com/office/powerpoint/2010/main" val="396361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08F28C2-4EE5-09A8-B935-3296190F2CFC}"/>
              </a:ext>
            </a:extLst>
          </p:cNvPr>
          <p:cNvSpPr>
            <a:spLocks noGrp="1"/>
          </p:cNvSpPr>
          <p:nvPr>
            <p:ph type="title"/>
          </p:nvPr>
        </p:nvSpPr>
        <p:spPr/>
        <p:txBody>
          <a:bodyPr/>
          <a:lstStyle/>
          <a:p>
            <a:r>
              <a:rPr lang="ro-RO" dirty="0"/>
              <a:t>Limitări și schimbări</a:t>
            </a:r>
            <a:endParaRPr lang="en-US" dirty="0"/>
          </a:p>
        </p:txBody>
      </p:sp>
      <p:pic>
        <p:nvPicPr>
          <p:cNvPr id="5" name="Substituent conținut 4">
            <a:extLst>
              <a:ext uri="{FF2B5EF4-FFF2-40B4-BE49-F238E27FC236}">
                <a16:creationId xmlns:a16="http://schemas.microsoft.com/office/drawing/2014/main" xmlns="" id="{B62EE7A3-D0AF-5B33-37F0-82C2FA4ADE73}"/>
              </a:ext>
            </a:extLst>
          </p:cNvPr>
          <p:cNvPicPr>
            <a:picLocks noGrp="1" noChangeAspect="1"/>
          </p:cNvPicPr>
          <p:nvPr>
            <p:ph idx="1"/>
          </p:nvPr>
        </p:nvPicPr>
        <p:blipFill>
          <a:blip r:embed="rId2"/>
          <a:stretch>
            <a:fillRect/>
          </a:stretch>
        </p:blipFill>
        <p:spPr>
          <a:xfrm>
            <a:off x="313404" y="2057400"/>
            <a:ext cx="8517191" cy="3361699"/>
          </a:xfrm>
        </p:spPr>
      </p:pic>
    </p:spTree>
    <p:extLst>
      <p:ext uri="{BB962C8B-B14F-4D97-AF65-F5344CB8AC3E}">
        <p14:creationId xmlns:p14="http://schemas.microsoft.com/office/powerpoint/2010/main" val="758209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04BEC7B-E0D3-E3A2-011A-8967F06FDE39}"/>
              </a:ext>
            </a:extLst>
          </p:cNvPr>
          <p:cNvSpPr>
            <a:spLocks noGrp="1"/>
          </p:cNvSpPr>
          <p:nvPr>
            <p:ph type="title"/>
          </p:nvPr>
        </p:nvSpPr>
        <p:spPr/>
        <p:txBody>
          <a:bodyPr/>
          <a:lstStyle/>
          <a:p>
            <a:r>
              <a:rPr lang="ro-RO" dirty="0"/>
              <a:t>Dezvoltări ulterioare</a:t>
            </a:r>
            <a:endParaRPr lang="en-US" dirty="0"/>
          </a:p>
        </p:txBody>
      </p:sp>
      <p:pic>
        <p:nvPicPr>
          <p:cNvPr id="5" name="Substituent conținut 4">
            <a:extLst>
              <a:ext uri="{FF2B5EF4-FFF2-40B4-BE49-F238E27FC236}">
                <a16:creationId xmlns:a16="http://schemas.microsoft.com/office/drawing/2014/main" xmlns="" id="{831F5D8A-B6C7-8F29-B408-30CAD5C38628}"/>
              </a:ext>
            </a:extLst>
          </p:cNvPr>
          <p:cNvPicPr>
            <a:picLocks noGrp="1" noChangeAspect="1"/>
          </p:cNvPicPr>
          <p:nvPr>
            <p:ph idx="1"/>
          </p:nvPr>
        </p:nvPicPr>
        <p:blipFill>
          <a:blip r:embed="rId2"/>
          <a:stretch>
            <a:fillRect/>
          </a:stretch>
        </p:blipFill>
        <p:spPr>
          <a:xfrm>
            <a:off x="252177" y="2590800"/>
            <a:ext cx="8639645" cy="2819400"/>
          </a:xfrm>
        </p:spPr>
      </p:pic>
    </p:spTree>
    <p:extLst>
      <p:ext uri="{BB962C8B-B14F-4D97-AF65-F5344CB8AC3E}">
        <p14:creationId xmlns:p14="http://schemas.microsoft.com/office/powerpoint/2010/main" val="309582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83050-BED8-F422-AEB4-B1ABE8D74227}"/>
              </a:ext>
            </a:extLst>
          </p:cNvPr>
          <p:cNvSpPr>
            <a:spLocks noGrp="1"/>
          </p:cNvSpPr>
          <p:nvPr>
            <p:ph type="title"/>
          </p:nvPr>
        </p:nvSpPr>
        <p:spPr/>
        <p:txBody>
          <a:bodyPr/>
          <a:lstStyle/>
          <a:p>
            <a:r>
              <a:rPr lang="en-US" dirty="0" err="1"/>
              <a:t>Fizica</a:t>
            </a:r>
            <a:r>
              <a:rPr lang="en-US" dirty="0"/>
              <a:t> </a:t>
            </a:r>
            <a:r>
              <a:rPr lang="en-US" dirty="0" err="1"/>
              <a:t>proceselor</a:t>
            </a:r>
            <a:endParaRPr lang="en-US" dirty="0"/>
          </a:p>
        </p:txBody>
      </p:sp>
      <p:sp>
        <p:nvSpPr>
          <p:cNvPr id="3" name="Content Placeholder 2">
            <a:extLst>
              <a:ext uri="{FF2B5EF4-FFF2-40B4-BE49-F238E27FC236}">
                <a16:creationId xmlns:a16="http://schemas.microsoft.com/office/drawing/2014/main" xmlns="" id="{307E42CA-8F0E-A9ED-084F-817987A5197E}"/>
              </a:ext>
            </a:extLst>
          </p:cNvPr>
          <p:cNvSpPr>
            <a:spLocks noGrp="1"/>
          </p:cNvSpPr>
          <p:nvPr>
            <p:ph idx="1"/>
          </p:nvPr>
        </p:nvSpPr>
        <p:spPr>
          <a:xfrm>
            <a:off x="152400" y="1676400"/>
            <a:ext cx="8763000" cy="4525962"/>
          </a:xfrm>
        </p:spPr>
        <p:txBody>
          <a:bodyPr/>
          <a:lstStyle/>
          <a:p>
            <a:pPr algn="just"/>
            <a:r>
              <a:rPr lang="en-US" sz="1800" dirty="0"/>
              <a:t>O </a:t>
            </a:r>
            <a:r>
              <a:rPr lang="en-US" sz="1800" dirty="0" err="1"/>
              <a:t>capcană</a:t>
            </a:r>
            <a:r>
              <a:rPr lang="en-US" sz="1800" dirty="0"/>
              <a:t> </a:t>
            </a:r>
            <a:r>
              <a:rPr lang="en-US" sz="1800" dirty="0" err="1"/>
              <a:t>optică</a:t>
            </a:r>
            <a:r>
              <a:rPr lang="en-US" sz="1800" dirty="0"/>
              <a:t> se </a:t>
            </a:r>
            <a:r>
              <a:rPr lang="en-US" sz="1800" dirty="0" err="1"/>
              <a:t>formează</a:t>
            </a:r>
            <a:r>
              <a:rPr lang="en-US" sz="1800" dirty="0"/>
              <a:t> </a:t>
            </a:r>
            <a:r>
              <a:rPr lang="en-US" sz="1800" dirty="0" err="1"/>
              <a:t>prin</a:t>
            </a:r>
            <a:r>
              <a:rPr lang="en-US" sz="1800" dirty="0"/>
              <a:t> </a:t>
            </a:r>
            <a:r>
              <a:rPr lang="en-US" sz="1800" dirty="0" err="1"/>
              <a:t>focalizarea</a:t>
            </a:r>
            <a:r>
              <a:rPr lang="en-US" sz="1800" dirty="0"/>
              <a:t> </a:t>
            </a:r>
            <a:r>
              <a:rPr lang="en-US" sz="1800" dirty="0" err="1"/>
              <a:t>strânsă</a:t>
            </a:r>
            <a:r>
              <a:rPr lang="en-US" sz="1800" dirty="0"/>
              <a:t> a </a:t>
            </a:r>
            <a:r>
              <a:rPr lang="en-US" sz="1800" dirty="0" err="1"/>
              <a:t>unui</a:t>
            </a:r>
            <a:r>
              <a:rPr lang="en-US" sz="1800" dirty="0"/>
              <a:t> </a:t>
            </a:r>
            <a:r>
              <a:rPr lang="en-US" sz="1800" dirty="0" err="1"/>
              <a:t>fascicul</a:t>
            </a:r>
            <a:r>
              <a:rPr lang="en-US" sz="1800" dirty="0"/>
              <a:t> laser cu o </a:t>
            </a:r>
            <a:r>
              <a:rPr lang="en-US" sz="1800" dirty="0" err="1"/>
              <a:t>lentilă</a:t>
            </a:r>
            <a:r>
              <a:rPr lang="en-US" sz="1800" dirty="0"/>
              <a:t> </a:t>
            </a:r>
            <a:r>
              <a:rPr lang="en-US" sz="1800" dirty="0" err="1"/>
              <a:t>obiectiv</a:t>
            </a:r>
            <a:r>
              <a:rPr lang="en-US" sz="1800" dirty="0"/>
              <a:t> cu </a:t>
            </a:r>
            <a:r>
              <a:rPr lang="en-US" sz="1800" dirty="0" err="1"/>
              <a:t>apertură</a:t>
            </a:r>
            <a:r>
              <a:rPr lang="en-US" sz="1800" dirty="0"/>
              <a:t> </a:t>
            </a:r>
            <a:r>
              <a:rPr lang="en-US" sz="1800" dirty="0" err="1"/>
              <a:t>numerică</a:t>
            </a:r>
            <a:r>
              <a:rPr lang="en-US" sz="1800" dirty="0"/>
              <a:t> (</a:t>
            </a:r>
            <a:r>
              <a:rPr lang="en-US" sz="1800" b="1" dirty="0">
                <a:solidFill>
                  <a:srgbClr val="FF0000"/>
                </a:solidFill>
              </a:rPr>
              <a:t>NA</a:t>
            </a:r>
            <a:r>
              <a:rPr lang="en-US" sz="1800" dirty="0"/>
              <a:t>) mare. </a:t>
            </a:r>
          </a:p>
          <a:p>
            <a:pPr algn="just"/>
            <a:r>
              <a:rPr lang="en-US" sz="1800" dirty="0"/>
              <a:t>O </a:t>
            </a:r>
            <a:r>
              <a:rPr lang="en-US" sz="1800" dirty="0" err="1"/>
              <a:t>particulă</a:t>
            </a:r>
            <a:r>
              <a:rPr lang="en-US" sz="1800" dirty="0"/>
              <a:t> </a:t>
            </a:r>
            <a:r>
              <a:rPr lang="en-US" sz="1800" dirty="0" err="1"/>
              <a:t>dielectrică</a:t>
            </a:r>
            <a:r>
              <a:rPr lang="en-US" sz="1800" dirty="0"/>
              <a:t> din </a:t>
            </a:r>
            <a:r>
              <a:rPr lang="en-US" sz="1800" dirty="0" err="1"/>
              <a:t>apropierea</a:t>
            </a:r>
            <a:r>
              <a:rPr lang="en-US" sz="1800" dirty="0"/>
              <a:t> </a:t>
            </a:r>
            <a:r>
              <a:rPr lang="en-US" sz="1800" dirty="0" err="1"/>
              <a:t>focarului</a:t>
            </a:r>
            <a:r>
              <a:rPr lang="en-US" sz="1800" dirty="0"/>
              <a:t> </a:t>
            </a:r>
            <a:r>
              <a:rPr lang="en-US" sz="1800" dirty="0" err="1"/>
              <a:t>va</a:t>
            </a:r>
            <a:r>
              <a:rPr lang="en-US" sz="1800" dirty="0"/>
              <a:t> </a:t>
            </a:r>
            <a:r>
              <a:rPr lang="en-US" sz="1800" dirty="0" err="1"/>
              <a:t>experimenta</a:t>
            </a:r>
            <a:r>
              <a:rPr lang="en-US" sz="1800" dirty="0"/>
              <a:t> o </a:t>
            </a:r>
            <a:r>
              <a:rPr lang="en-US" sz="1800" dirty="0" err="1"/>
              <a:t>forță</a:t>
            </a:r>
            <a:r>
              <a:rPr lang="en-US" sz="1800" dirty="0"/>
              <a:t> </a:t>
            </a:r>
            <a:r>
              <a:rPr lang="en-US" sz="1800" dirty="0" err="1"/>
              <a:t>datorată</a:t>
            </a:r>
            <a:r>
              <a:rPr lang="en-US" sz="1800" dirty="0"/>
              <a:t> </a:t>
            </a:r>
            <a:r>
              <a:rPr lang="en-US" sz="1800" dirty="0" err="1"/>
              <a:t>transferului</a:t>
            </a:r>
            <a:r>
              <a:rPr lang="en-US" sz="1800" dirty="0"/>
              <a:t> de </a:t>
            </a:r>
            <a:r>
              <a:rPr lang="en-US" sz="1800" dirty="0" err="1"/>
              <a:t>impuls</a:t>
            </a:r>
            <a:r>
              <a:rPr lang="en-US" sz="1800" dirty="0"/>
              <a:t> din </a:t>
            </a:r>
            <a:r>
              <a:rPr lang="en-US" sz="1800" dirty="0" err="1"/>
              <a:t>împrăștierea</a:t>
            </a:r>
            <a:r>
              <a:rPr lang="en-US" sz="1800" dirty="0"/>
              <a:t> </a:t>
            </a:r>
            <a:r>
              <a:rPr lang="en-US" sz="1800" dirty="0" err="1"/>
              <a:t>fotonilor</a:t>
            </a:r>
            <a:r>
              <a:rPr lang="en-US" sz="1800" dirty="0"/>
              <a:t> </a:t>
            </a:r>
            <a:r>
              <a:rPr lang="en-US" sz="1800" dirty="0" err="1"/>
              <a:t>incidenți</a:t>
            </a:r>
            <a:r>
              <a:rPr lang="en-US" sz="1800" dirty="0"/>
              <a:t>. </a:t>
            </a:r>
          </a:p>
          <a:p>
            <a:pPr algn="just"/>
            <a:r>
              <a:rPr lang="en-US" sz="1800" dirty="0" err="1"/>
              <a:t>Forța</a:t>
            </a:r>
            <a:r>
              <a:rPr lang="en-US" sz="1800" dirty="0"/>
              <a:t> </a:t>
            </a:r>
            <a:r>
              <a:rPr lang="en-US" sz="1800" dirty="0" err="1"/>
              <a:t>optică</a:t>
            </a:r>
            <a:r>
              <a:rPr lang="en-US" sz="1800" dirty="0"/>
              <a:t> </a:t>
            </a:r>
            <a:r>
              <a:rPr lang="en-US" sz="1800" dirty="0" err="1"/>
              <a:t>rezultată</a:t>
            </a:r>
            <a:r>
              <a:rPr lang="en-US" sz="1800" dirty="0"/>
              <a:t> </a:t>
            </a:r>
            <a:r>
              <a:rPr lang="en-US" sz="1800" dirty="0" err="1"/>
              <a:t>este</a:t>
            </a:r>
            <a:r>
              <a:rPr lang="en-US" sz="1800" dirty="0"/>
              <a:t> </a:t>
            </a:r>
            <a:r>
              <a:rPr lang="en-US" sz="1800" dirty="0" err="1"/>
              <a:t>descompusă</a:t>
            </a:r>
            <a:r>
              <a:rPr lang="en-US" sz="1800" dirty="0"/>
              <a:t> </a:t>
            </a:r>
            <a:r>
              <a:rPr lang="en-US" sz="1800" dirty="0" err="1"/>
              <a:t>în</a:t>
            </a:r>
            <a:r>
              <a:rPr lang="en-US" sz="1800" dirty="0"/>
              <a:t> mod </a:t>
            </a:r>
            <a:r>
              <a:rPr lang="en-US" sz="1800" dirty="0" err="1"/>
              <a:t>tradițional</a:t>
            </a:r>
            <a:r>
              <a:rPr lang="en-US" sz="1800" dirty="0"/>
              <a:t> </a:t>
            </a:r>
            <a:r>
              <a:rPr lang="en-US" sz="1800" dirty="0" err="1"/>
              <a:t>în</a:t>
            </a:r>
            <a:r>
              <a:rPr lang="en-US" sz="1800" dirty="0"/>
              <a:t> </a:t>
            </a:r>
            <a:r>
              <a:rPr lang="en-US" sz="1800" dirty="0" err="1"/>
              <a:t>două</a:t>
            </a:r>
            <a:r>
              <a:rPr lang="en-US" sz="1800" dirty="0"/>
              <a:t> </a:t>
            </a:r>
            <a:r>
              <a:rPr lang="en-US" sz="1800" dirty="0" err="1"/>
              <a:t>componente</a:t>
            </a:r>
            <a:r>
              <a:rPr lang="en-US" sz="1800" dirty="0"/>
              <a:t>: (1</a:t>
            </a:r>
            <a:r>
              <a:rPr lang="en-US" sz="1800" i="1" dirty="0">
                <a:solidFill>
                  <a:srgbClr val="FF0000"/>
                </a:solidFill>
              </a:rPr>
              <a:t>) o </a:t>
            </a:r>
            <a:r>
              <a:rPr lang="en-US" sz="1800" i="1" dirty="0" err="1">
                <a:solidFill>
                  <a:srgbClr val="FF0000"/>
                </a:solidFill>
              </a:rPr>
              <a:t>forță</a:t>
            </a:r>
            <a:r>
              <a:rPr lang="en-US" sz="1800" i="1" dirty="0">
                <a:solidFill>
                  <a:srgbClr val="FF0000"/>
                </a:solidFill>
              </a:rPr>
              <a:t> de </a:t>
            </a:r>
            <a:r>
              <a:rPr lang="en-US" sz="1800" i="1" dirty="0" err="1">
                <a:solidFill>
                  <a:srgbClr val="FF0000"/>
                </a:solidFill>
              </a:rPr>
              <a:t>împrăștiere</a:t>
            </a:r>
            <a:r>
              <a:rPr lang="en-US" sz="1800" dirty="0"/>
              <a:t>, </a:t>
            </a:r>
            <a:r>
              <a:rPr lang="en-US" sz="1800" dirty="0" err="1"/>
              <a:t>în</a:t>
            </a:r>
            <a:r>
              <a:rPr lang="en-US" sz="1800" dirty="0"/>
              <a:t> </a:t>
            </a:r>
            <a:r>
              <a:rPr lang="en-US" sz="1800" dirty="0" err="1"/>
              <a:t>direcția</a:t>
            </a:r>
            <a:r>
              <a:rPr lang="en-US" sz="1800" dirty="0"/>
              <a:t> </a:t>
            </a:r>
            <a:r>
              <a:rPr lang="en-US" sz="1800" dirty="0" err="1"/>
              <a:t>propagării</a:t>
            </a:r>
            <a:r>
              <a:rPr lang="en-US" sz="1800" dirty="0"/>
              <a:t> </a:t>
            </a:r>
            <a:r>
              <a:rPr lang="en-US" sz="1800" dirty="0" err="1"/>
              <a:t>luminii</a:t>
            </a:r>
            <a:r>
              <a:rPr lang="en-US" sz="1800" dirty="0"/>
              <a:t> </a:t>
            </a:r>
            <a:r>
              <a:rPr lang="en-US" sz="1800" dirty="0" err="1"/>
              <a:t>și</a:t>
            </a:r>
            <a:r>
              <a:rPr lang="en-US" sz="1800" dirty="0"/>
              <a:t> (2) </a:t>
            </a:r>
            <a:r>
              <a:rPr lang="en-US" sz="1800" i="1" dirty="0">
                <a:solidFill>
                  <a:srgbClr val="FF0000"/>
                </a:solidFill>
              </a:rPr>
              <a:t>o </a:t>
            </a:r>
            <a:r>
              <a:rPr lang="en-US" sz="1800" i="1" dirty="0" err="1">
                <a:solidFill>
                  <a:srgbClr val="FF0000"/>
                </a:solidFill>
              </a:rPr>
              <a:t>forță</a:t>
            </a:r>
            <a:r>
              <a:rPr lang="en-US" sz="1800" i="1" dirty="0">
                <a:solidFill>
                  <a:srgbClr val="FF0000"/>
                </a:solidFill>
              </a:rPr>
              <a:t> de gradient</a:t>
            </a:r>
            <a:r>
              <a:rPr lang="en-US" sz="1800" dirty="0"/>
              <a:t>, </a:t>
            </a:r>
            <a:r>
              <a:rPr lang="en-US" sz="1800" dirty="0" err="1"/>
              <a:t>în</a:t>
            </a:r>
            <a:r>
              <a:rPr lang="en-US" sz="1800" dirty="0"/>
              <a:t> </a:t>
            </a:r>
            <a:r>
              <a:rPr lang="en-US" sz="1800" dirty="0" err="1"/>
              <a:t>direcția</a:t>
            </a:r>
            <a:r>
              <a:rPr lang="en-US" sz="1800" dirty="0"/>
              <a:t> </a:t>
            </a:r>
            <a:r>
              <a:rPr lang="en-US" sz="1800" dirty="0" err="1"/>
              <a:t>gradientului</a:t>
            </a:r>
            <a:r>
              <a:rPr lang="en-US" sz="1800" dirty="0"/>
              <a:t> </a:t>
            </a:r>
            <a:r>
              <a:rPr lang="en-US" sz="1800" dirty="0" err="1"/>
              <a:t>spațial</a:t>
            </a:r>
            <a:r>
              <a:rPr lang="en-US" sz="1800" dirty="0"/>
              <a:t> de </a:t>
            </a:r>
            <a:r>
              <a:rPr lang="en-US" sz="1800" dirty="0" err="1"/>
              <a:t>lumină</a:t>
            </a:r>
            <a:r>
              <a:rPr lang="en-US" sz="1800" dirty="0"/>
              <a:t>. </a:t>
            </a:r>
          </a:p>
          <a:p>
            <a:pPr algn="just"/>
            <a:r>
              <a:rPr lang="en-US" sz="1800" dirty="0"/>
              <a:t>Componenta de </a:t>
            </a:r>
            <a:r>
              <a:rPr lang="en-US" sz="1800" dirty="0" err="1"/>
              <a:t>împrăștiere</a:t>
            </a:r>
            <a:r>
              <a:rPr lang="en-US" sz="1800" dirty="0"/>
              <a:t> a </a:t>
            </a:r>
            <a:r>
              <a:rPr lang="en-US" sz="1800" dirty="0" err="1"/>
              <a:t>forței</a:t>
            </a:r>
            <a:r>
              <a:rPr lang="en-US" sz="1800" dirty="0"/>
              <a:t> </a:t>
            </a:r>
            <a:r>
              <a:rPr lang="en-US" sz="1800" dirty="0" err="1"/>
              <a:t>este</a:t>
            </a:r>
            <a:r>
              <a:rPr lang="en-US" sz="1800" dirty="0"/>
              <a:t> </a:t>
            </a:r>
            <a:r>
              <a:rPr lang="en-US" sz="1800" dirty="0" err="1"/>
              <a:t>cea</a:t>
            </a:r>
            <a:r>
              <a:rPr lang="en-US" sz="1800" dirty="0"/>
              <a:t> </a:t>
            </a:r>
            <a:r>
              <a:rPr lang="en-US" sz="1800" dirty="0" err="1"/>
              <a:t>mai</a:t>
            </a:r>
            <a:r>
              <a:rPr lang="en-US" sz="1800" dirty="0"/>
              <a:t> </a:t>
            </a:r>
            <a:r>
              <a:rPr lang="en-US" sz="1800" dirty="0" err="1"/>
              <a:t>familiară</a:t>
            </a:r>
            <a:r>
              <a:rPr lang="en-US" sz="1800" dirty="0"/>
              <a:t> </a:t>
            </a:r>
            <a:r>
              <a:rPr lang="en-US" sz="1800" dirty="0" err="1"/>
              <a:t>putând</a:t>
            </a:r>
            <a:r>
              <a:rPr lang="en-US" sz="1800" dirty="0"/>
              <a:t> fi </a:t>
            </a:r>
            <a:r>
              <a:rPr lang="en-US" sz="1800" dirty="0" err="1"/>
              <a:t>considerată</a:t>
            </a:r>
            <a:r>
              <a:rPr lang="en-US" sz="1800" dirty="0"/>
              <a:t> un „</a:t>
            </a:r>
            <a:r>
              <a:rPr lang="en-US" sz="1800" dirty="0" err="1"/>
              <a:t>furtun</a:t>
            </a:r>
            <a:r>
              <a:rPr lang="en-US" sz="1800" dirty="0"/>
              <a:t> de </a:t>
            </a:r>
            <a:r>
              <a:rPr lang="en-US" sz="1800" dirty="0" err="1"/>
              <a:t>pompieri</a:t>
            </a:r>
            <a:r>
              <a:rPr lang="en-US" sz="1800" dirty="0"/>
              <a:t>” </a:t>
            </a:r>
            <a:r>
              <a:rPr lang="en-US" sz="1800" dirty="0" err="1"/>
              <a:t>fotonic</a:t>
            </a:r>
            <a:r>
              <a:rPr lang="en-US" sz="1800" dirty="0"/>
              <a:t> care </a:t>
            </a:r>
            <a:r>
              <a:rPr lang="en-US" sz="1800" dirty="0" err="1"/>
              <a:t>împinge</a:t>
            </a:r>
            <a:r>
              <a:rPr lang="en-US" sz="1800" dirty="0"/>
              <a:t> </a:t>
            </a:r>
            <a:r>
              <a:rPr lang="en-US" sz="1800" dirty="0" err="1"/>
              <a:t>mărgelele</a:t>
            </a:r>
            <a:r>
              <a:rPr lang="en-US" sz="1800" dirty="0"/>
              <a:t> </a:t>
            </a:r>
            <a:r>
              <a:rPr lang="en-US" sz="1800" dirty="0" err="1"/>
              <a:t>în</a:t>
            </a:r>
            <a:r>
              <a:rPr lang="en-US" sz="1800" dirty="0"/>
              <a:t> </a:t>
            </a:r>
            <a:r>
              <a:rPr lang="en-US" sz="1800" dirty="0" err="1"/>
              <a:t>direcția</a:t>
            </a:r>
            <a:r>
              <a:rPr lang="en-US" sz="1800" dirty="0"/>
              <a:t> </a:t>
            </a:r>
            <a:r>
              <a:rPr lang="en-US" sz="1800" dirty="0" err="1"/>
              <a:t>propagării</a:t>
            </a:r>
            <a:r>
              <a:rPr lang="en-US" sz="1800" dirty="0"/>
              <a:t> </a:t>
            </a:r>
            <a:r>
              <a:rPr lang="en-US" sz="1800" dirty="0" err="1"/>
              <a:t>luminii</a:t>
            </a:r>
            <a:r>
              <a:rPr lang="en-US" sz="1800" dirty="0"/>
              <a:t>. Lumina </a:t>
            </a:r>
            <a:r>
              <a:rPr lang="en-US" sz="1800" dirty="0" err="1"/>
              <a:t>incidentă</a:t>
            </a:r>
            <a:r>
              <a:rPr lang="en-US" sz="1800" dirty="0"/>
              <a:t> cade pe </a:t>
            </a:r>
            <a:r>
              <a:rPr lang="en-US" sz="1800" dirty="0" err="1"/>
              <a:t>particulă</a:t>
            </a:r>
            <a:r>
              <a:rPr lang="en-US" sz="1800" dirty="0"/>
              <a:t> </a:t>
            </a:r>
            <a:r>
              <a:rPr lang="en-US" sz="1800" dirty="0" err="1"/>
              <a:t>dintr</a:t>
            </a:r>
            <a:r>
              <a:rPr lang="en-US" sz="1800" dirty="0"/>
              <a:t>-o </a:t>
            </a:r>
            <a:r>
              <a:rPr lang="en-US" sz="1800" dirty="0" err="1"/>
              <a:t>singură</a:t>
            </a:r>
            <a:r>
              <a:rPr lang="en-US" sz="1800" dirty="0"/>
              <a:t> </a:t>
            </a:r>
            <a:r>
              <a:rPr lang="en-US" sz="1800" dirty="0" err="1"/>
              <a:t>direcție</a:t>
            </a:r>
            <a:r>
              <a:rPr lang="en-US" sz="1800" dirty="0"/>
              <a:t>, </a:t>
            </a:r>
            <a:r>
              <a:rPr lang="en-US" sz="1800" dirty="0" err="1"/>
              <a:t>dar</a:t>
            </a:r>
            <a:r>
              <a:rPr lang="en-US" sz="1800" dirty="0"/>
              <a:t> </a:t>
            </a:r>
            <a:r>
              <a:rPr lang="en-US" sz="1800" dirty="0" err="1"/>
              <a:t>este</a:t>
            </a:r>
            <a:r>
              <a:rPr lang="en-US" sz="1800" dirty="0"/>
              <a:t> </a:t>
            </a:r>
            <a:r>
              <a:rPr lang="en-US" sz="1800" dirty="0" err="1"/>
              <a:t>împrăștiată</a:t>
            </a:r>
            <a:r>
              <a:rPr lang="en-US" sz="1800" dirty="0"/>
              <a:t> </a:t>
            </a:r>
            <a:r>
              <a:rPr lang="en-US" sz="1800" dirty="0" err="1"/>
              <a:t>într</a:t>
            </a:r>
            <a:r>
              <a:rPr lang="en-US" sz="1800" dirty="0"/>
              <a:t>-o </a:t>
            </a:r>
            <a:r>
              <a:rPr lang="en-US" sz="1800" dirty="0" err="1"/>
              <a:t>varietate</a:t>
            </a:r>
            <a:r>
              <a:rPr lang="en-US" sz="1800" dirty="0"/>
              <a:t> de </a:t>
            </a:r>
            <a:r>
              <a:rPr lang="en-US" sz="1800" dirty="0" err="1"/>
              <a:t>direcții</a:t>
            </a:r>
            <a:r>
              <a:rPr lang="en-US" sz="1800" dirty="0"/>
              <a:t>, </a:t>
            </a:r>
            <a:r>
              <a:rPr lang="en-US" sz="1800" dirty="0" err="1"/>
              <a:t>în</a:t>
            </a:r>
            <a:r>
              <a:rPr lang="en-US" sz="1800" dirty="0"/>
              <a:t> </a:t>
            </a:r>
            <a:r>
              <a:rPr lang="en-US" sz="1800" dirty="0" err="1"/>
              <a:t>timp</a:t>
            </a:r>
            <a:r>
              <a:rPr lang="en-US" sz="1800" dirty="0"/>
              <a:t> </a:t>
            </a:r>
            <a:r>
              <a:rPr lang="en-US" sz="1800" dirty="0" err="1"/>
              <a:t>ce</a:t>
            </a:r>
            <a:r>
              <a:rPr lang="en-US" sz="1800" dirty="0"/>
              <a:t> </a:t>
            </a:r>
            <a:r>
              <a:rPr lang="en-US" sz="1800" i="1" dirty="0">
                <a:solidFill>
                  <a:srgbClr val="FF0000"/>
                </a:solidFill>
              </a:rPr>
              <a:t>o </a:t>
            </a:r>
            <a:r>
              <a:rPr lang="en-US" sz="1800" i="1" dirty="0" err="1">
                <a:solidFill>
                  <a:srgbClr val="FF0000"/>
                </a:solidFill>
              </a:rPr>
              <a:t>parte</a:t>
            </a:r>
            <a:r>
              <a:rPr lang="en-US" sz="1800" i="1" dirty="0">
                <a:solidFill>
                  <a:srgbClr val="FF0000"/>
                </a:solidFill>
              </a:rPr>
              <a:t> din lumina </a:t>
            </a:r>
            <a:r>
              <a:rPr lang="en-US" sz="1800" i="1" dirty="0" err="1">
                <a:solidFill>
                  <a:srgbClr val="FF0000"/>
                </a:solidFill>
              </a:rPr>
              <a:t>incidentă</a:t>
            </a:r>
            <a:r>
              <a:rPr lang="en-US" sz="1800" i="1" dirty="0">
                <a:solidFill>
                  <a:srgbClr val="FF0000"/>
                </a:solidFill>
              </a:rPr>
              <a:t> </a:t>
            </a:r>
            <a:r>
              <a:rPr lang="en-US" sz="1800" i="1" dirty="0" err="1">
                <a:solidFill>
                  <a:srgbClr val="FF0000"/>
                </a:solidFill>
              </a:rPr>
              <a:t>poate</a:t>
            </a:r>
            <a:r>
              <a:rPr lang="en-US" sz="1800" i="1" dirty="0">
                <a:solidFill>
                  <a:srgbClr val="FF0000"/>
                </a:solidFill>
              </a:rPr>
              <a:t> fi </a:t>
            </a:r>
            <a:r>
              <a:rPr lang="en-US" sz="1800" i="1" dirty="0" err="1">
                <a:solidFill>
                  <a:srgbClr val="FF0000"/>
                </a:solidFill>
              </a:rPr>
              <a:t>absorbit</a:t>
            </a:r>
            <a:r>
              <a:rPr lang="en-US" sz="1800" dirty="0" err="1"/>
              <a:t>ă</a:t>
            </a:r>
            <a:r>
              <a:rPr lang="en-US" sz="1800" dirty="0"/>
              <a:t>. Drept </a:t>
            </a:r>
            <a:r>
              <a:rPr lang="en-US" sz="1800" dirty="0" err="1"/>
              <a:t>urmare</a:t>
            </a:r>
            <a:r>
              <a:rPr lang="en-US" sz="1800" dirty="0"/>
              <a:t>, </a:t>
            </a:r>
            <a:r>
              <a:rPr lang="en-US" sz="1800" i="1" dirty="0" err="1">
                <a:solidFill>
                  <a:srgbClr val="FF0000"/>
                </a:solidFill>
              </a:rPr>
              <a:t>există</a:t>
            </a:r>
            <a:r>
              <a:rPr lang="en-US" sz="1800" i="1" dirty="0">
                <a:solidFill>
                  <a:srgbClr val="FF0000"/>
                </a:solidFill>
              </a:rPr>
              <a:t> un transfer net de </a:t>
            </a:r>
            <a:r>
              <a:rPr lang="en-US" sz="1800" i="1" dirty="0" err="1">
                <a:solidFill>
                  <a:srgbClr val="FF0000"/>
                </a:solidFill>
              </a:rPr>
              <a:t>impuls</a:t>
            </a:r>
            <a:r>
              <a:rPr lang="en-US" sz="1800" i="1" dirty="0">
                <a:solidFill>
                  <a:srgbClr val="FF0000"/>
                </a:solidFill>
              </a:rPr>
              <a:t> </a:t>
            </a:r>
            <a:r>
              <a:rPr lang="en-US" sz="1800" i="1" dirty="0" err="1">
                <a:solidFill>
                  <a:srgbClr val="FF0000"/>
                </a:solidFill>
              </a:rPr>
              <a:t>către</a:t>
            </a:r>
            <a:r>
              <a:rPr lang="en-US" sz="1800" i="1" dirty="0">
                <a:solidFill>
                  <a:srgbClr val="FF0000"/>
                </a:solidFill>
              </a:rPr>
              <a:t> </a:t>
            </a:r>
            <a:r>
              <a:rPr lang="en-US" sz="1800" i="1" dirty="0" err="1">
                <a:solidFill>
                  <a:srgbClr val="FF0000"/>
                </a:solidFill>
              </a:rPr>
              <a:t>particulă</a:t>
            </a:r>
            <a:r>
              <a:rPr lang="en-US" sz="1800" i="1" dirty="0">
                <a:solidFill>
                  <a:srgbClr val="FF0000"/>
                </a:solidFill>
              </a:rPr>
              <a:t> de la </a:t>
            </a:r>
            <a:r>
              <a:rPr lang="en-US" sz="1800" i="1" dirty="0" err="1">
                <a:solidFill>
                  <a:srgbClr val="FF0000"/>
                </a:solidFill>
              </a:rPr>
              <a:t>fotonii</a:t>
            </a:r>
            <a:r>
              <a:rPr lang="en-US" sz="1800" i="1" dirty="0">
                <a:solidFill>
                  <a:srgbClr val="FF0000"/>
                </a:solidFill>
              </a:rPr>
              <a:t> </a:t>
            </a:r>
            <a:r>
              <a:rPr lang="en-US" sz="1800" i="1" dirty="0" err="1">
                <a:solidFill>
                  <a:srgbClr val="FF0000"/>
                </a:solidFill>
              </a:rPr>
              <a:t>incidenți</a:t>
            </a:r>
            <a:r>
              <a:rPr lang="en-US" sz="1800" i="1" dirty="0">
                <a:solidFill>
                  <a:srgbClr val="FF0000"/>
                </a:solidFill>
              </a:rPr>
              <a:t>.</a:t>
            </a:r>
            <a:r>
              <a:rPr lang="en-US" sz="1800" dirty="0"/>
              <a:t> </a:t>
            </a:r>
            <a:r>
              <a:rPr lang="en-US" sz="1800" dirty="0" err="1"/>
              <a:t>Pentru</a:t>
            </a:r>
            <a:r>
              <a:rPr lang="en-US" sz="1800" dirty="0"/>
              <a:t> o </a:t>
            </a:r>
            <a:r>
              <a:rPr lang="en-US" sz="1800" dirty="0" err="1"/>
              <a:t>împrăștiere</a:t>
            </a:r>
            <a:r>
              <a:rPr lang="en-US" sz="1800" dirty="0"/>
              <a:t> </a:t>
            </a:r>
            <a:r>
              <a:rPr lang="en-US" sz="1800" dirty="0" err="1"/>
              <a:t>izotropă</a:t>
            </a:r>
            <a:r>
              <a:rPr lang="en-US" sz="1800" dirty="0"/>
              <a:t>, </a:t>
            </a:r>
            <a:r>
              <a:rPr lang="en-US" sz="1800" dirty="0" err="1"/>
              <a:t>forțele</a:t>
            </a:r>
            <a:r>
              <a:rPr lang="en-US" sz="1800" dirty="0"/>
              <a:t> </a:t>
            </a:r>
            <a:r>
              <a:rPr lang="en-US" sz="1800" dirty="0" err="1"/>
              <a:t>rezultante</a:t>
            </a:r>
            <a:r>
              <a:rPr lang="en-US" sz="1800" dirty="0"/>
              <a:t> se </a:t>
            </a:r>
            <a:r>
              <a:rPr lang="en-US" sz="1800" dirty="0" err="1"/>
              <a:t>anulează</a:t>
            </a:r>
            <a:r>
              <a:rPr lang="en-US" sz="1800" dirty="0"/>
              <a:t> </a:t>
            </a:r>
            <a:r>
              <a:rPr lang="en-US" sz="1800" dirty="0" err="1"/>
              <a:t>în</a:t>
            </a:r>
            <a:r>
              <a:rPr lang="en-US" sz="1800" dirty="0"/>
              <a:t> </a:t>
            </a:r>
            <a:r>
              <a:rPr lang="en-US" sz="1800" dirty="0" err="1"/>
              <a:t>toate</a:t>
            </a:r>
            <a:r>
              <a:rPr lang="en-US" sz="1800" dirty="0"/>
              <a:t> </a:t>
            </a:r>
            <a:r>
              <a:rPr lang="en-US" sz="1800" dirty="0" err="1"/>
              <a:t>direcțiile</a:t>
            </a:r>
            <a:r>
              <a:rPr lang="en-US" sz="1800" dirty="0"/>
              <a:t>, cu </a:t>
            </a:r>
            <a:r>
              <a:rPr lang="en-US" sz="1800" dirty="0" err="1"/>
              <a:t>excepția</a:t>
            </a:r>
            <a:r>
              <a:rPr lang="en-US" sz="1800" dirty="0"/>
              <a:t> </a:t>
            </a:r>
            <a:r>
              <a:rPr lang="en-US" sz="1800" dirty="0" err="1"/>
              <a:t>celei</a:t>
            </a:r>
            <a:r>
              <a:rPr lang="en-US" sz="1800" dirty="0"/>
              <a:t> </a:t>
            </a:r>
            <a:r>
              <a:rPr lang="en-US" sz="1800" dirty="0" err="1"/>
              <a:t>directe</a:t>
            </a:r>
            <a:r>
              <a:rPr lang="en-US" sz="1800" dirty="0"/>
              <a:t>, </a:t>
            </a:r>
            <a:r>
              <a:rPr lang="en-US" sz="1800" dirty="0" err="1"/>
              <a:t>și</a:t>
            </a:r>
            <a:r>
              <a:rPr lang="en-US" sz="1800" dirty="0"/>
              <a:t> se </a:t>
            </a:r>
            <a:r>
              <a:rPr lang="en-US" sz="1800" dirty="0" err="1"/>
              <a:t>poate</a:t>
            </a:r>
            <a:r>
              <a:rPr lang="en-US" sz="1800" dirty="0"/>
              <a:t> </a:t>
            </a:r>
            <a:r>
              <a:rPr lang="en-US" sz="1800" dirty="0" err="1"/>
              <a:t>calcula</a:t>
            </a:r>
            <a:r>
              <a:rPr lang="en-US" sz="1800" dirty="0"/>
              <a:t> o </a:t>
            </a:r>
            <a:r>
              <a:rPr lang="en-US" sz="1800" dirty="0" err="1"/>
              <a:t>secțiune</a:t>
            </a:r>
            <a:r>
              <a:rPr lang="en-US" sz="1800" dirty="0"/>
              <a:t> </a:t>
            </a:r>
            <a:r>
              <a:rPr lang="en-US" sz="1800" dirty="0" err="1"/>
              <a:t>transversală</a:t>
            </a:r>
            <a:r>
              <a:rPr lang="en-US" sz="1800" dirty="0"/>
              <a:t> de </a:t>
            </a:r>
            <a:r>
              <a:rPr lang="en-US" sz="1800" dirty="0" err="1"/>
              <a:t>împrăștiere</a:t>
            </a:r>
            <a:r>
              <a:rPr lang="en-US" sz="1800" dirty="0"/>
              <a:t> </a:t>
            </a:r>
            <a:r>
              <a:rPr lang="en-US" sz="1800" dirty="0" err="1"/>
              <a:t>efectivă</a:t>
            </a:r>
            <a:r>
              <a:rPr lang="en-US" sz="1800" dirty="0"/>
              <a:t> </a:t>
            </a:r>
            <a:r>
              <a:rPr lang="en-US" sz="1800" dirty="0" err="1"/>
              <a:t>pentru</a:t>
            </a:r>
            <a:r>
              <a:rPr lang="en-US" sz="1800" dirty="0"/>
              <a:t> </a:t>
            </a:r>
            <a:r>
              <a:rPr lang="en-US" sz="1800" dirty="0" err="1"/>
              <a:t>obiect</a:t>
            </a:r>
            <a:r>
              <a:rPr lang="en-US" sz="1800" dirty="0"/>
              <a:t>. </a:t>
            </a:r>
          </a:p>
          <a:p>
            <a:pPr algn="just"/>
            <a:r>
              <a:rPr lang="en-US" sz="1800" dirty="0" err="1"/>
              <a:t>În</a:t>
            </a:r>
            <a:r>
              <a:rPr lang="en-US" sz="1800" dirty="0"/>
              <a:t> </a:t>
            </a:r>
            <a:r>
              <a:rPr lang="en-US" sz="1800" dirty="0" err="1"/>
              <a:t>majoritatea</a:t>
            </a:r>
            <a:r>
              <a:rPr lang="en-US" sz="1800" dirty="0"/>
              <a:t> </a:t>
            </a:r>
            <a:r>
              <a:rPr lang="en-US" sz="1800" dirty="0" err="1"/>
              <a:t>situațiilor</a:t>
            </a:r>
            <a:r>
              <a:rPr lang="en-US" sz="1800" dirty="0"/>
              <a:t> </a:t>
            </a:r>
            <a:r>
              <a:rPr lang="en-US" sz="1800" dirty="0" err="1"/>
              <a:t>convenționale</a:t>
            </a:r>
            <a:r>
              <a:rPr lang="en-US" sz="1800" dirty="0"/>
              <a:t>, </a:t>
            </a:r>
            <a:r>
              <a:rPr lang="en-US" sz="1800" dirty="0" err="1"/>
              <a:t>forța</a:t>
            </a:r>
            <a:r>
              <a:rPr lang="en-US" sz="1800" dirty="0"/>
              <a:t> de </a:t>
            </a:r>
            <a:r>
              <a:rPr lang="en-US" sz="1800" dirty="0" err="1"/>
              <a:t>împrăștiere</a:t>
            </a:r>
            <a:r>
              <a:rPr lang="en-US" sz="1800" dirty="0"/>
              <a:t> </a:t>
            </a:r>
            <a:r>
              <a:rPr lang="en-US" sz="1800" dirty="0" err="1"/>
              <a:t>domină</a:t>
            </a:r>
            <a:r>
              <a:rPr lang="en-US" sz="1800" dirty="0"/>
              <a:t>. </a:t>
            </a:r>
          </a:p>
        </p:txBody>
      </p:sp>
    </p:spTree>
    <p:extLst>
      <p:ext uri="{BB962C8B-B14F-4D97-AF65-F5344CB8AC3E}">
        <p14:creationId xmlns:p14="http://schemas.microsoft.com/office/powerpoint/2010/main" val="417924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CEEA3B-5B84-A7B1-DD13-4ACD36733C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C339FA0-94B7-C1E8-6363-AAFF825D2D3F}"/>
              </a:ext>
            </a:extLst>
          </p:cNvPr>
          <p:cNvSpPr>
            <a:spLocks noGrp="1"/>
          </p:cNvSpPr>
          <p:nvPr>
            <p:ph idx="1"/>
          </p:nvPr>
        </p:nvSpPr>
        <p:spPr/>
        <p:txBody>
          <a:bodyPr/>
          <a:lstStyle/>
          <a:p>
            <a:r>
              <a:rPr lang="en-US">
                <a:hlinkClick r:id="rId2"/>
              </a:rPr>
              <a:t>https://www.damtp.cam.ac.uk/user/gold/pdfs/teaching/ufk_papers/optical_tweezers/neuman-block.pdf</a:t>
            </a:r>
            <a:endParaRPr lang="en-US"/>
          </a:p>
          <a:p>
            <a:endParaRPr lang="en-US"/>
          </a:p>
        </p:txBody>
      </p:sp>
    </p:spTree>
    <p:extLst>
      <p:ext uri="{BB962C8B-B14F-4D97-AF65-F5344CB8AC3E}">
        <p14:creationId xmlns:p14="http://schemas.microsoft.com/office/powerpoint/2010/main" val="239236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81947-C1AC-8FAD-0878-82DC53CE63D6}"/>
              </a:ext>
            </a:extLst>
          </p:cNvPr>
          <p:cNvSpPr>
            <a:spLocks noGrp="1"/>
          </p:cNvSpPr>
          <p:nvPr>
            <p:ph type="title"/>
          </p:nvPr>
        </p:nvSpPr>
        <p:spPr/>
        <p:txBody>
          <a:bodyPr/>
          <a:lstStyle/>
          <a:p>
            <a:r>
              <a:rPr lang="en-US" dirty="0" err="1"/>
              <a:t>Fizica</a:t>
            </a:r>
            <a:r>
              <a:rPr lang="en-US" dirty="0"/>
              <a:t> </a:t>
            </a:r>
            <a:r>
              <a:rPr lang="en-US" dirty="0" err="1"/>
              <a:t>proceselor</a:t>
            </a:r>
            <a:r>
              <a:rPr lang="en-US" dirty="0"/>
              <a:t> -</a:t>
            </a:r>
            <a:r>
              <a:rPr lang="en-US" dirty="0" err="1"/>
              <a:t>cont</a:t>
            </a:r>
            <a:endParaRPr lang="en-US" dirty="0"/>
          </a:p>
        </p:txBody>
      </p:sp>
      <p:sp>
        <p:nvSpPr>
          <p:cNvPr id="3" name="Content Placeholder 2">
            <a:extLst>
              <a:ext uri="{FF2B5EF4-FFF2-40B4-BE49-F238E27FC236}">
                <a16:creationId xmlns:a16="http://schemas.microsoft.com/office/drawing/2014/main" xmlns="" id="{54817175-6480-D534-57EB-0FD75BE1ABB1}"/>
              </a:ext>
            </a:extLst>
          </p:cNvPr>
          <p:cNvSpPr>
            <a:spLocks noGrp="1"/>
          </p:cNvSpPr>
          <p:nvPr>
            <p:ph idx="1"/>
          </p:nvPr>
        </p:nvSpPr>
        <p:spPr>
          <a:xfrm>
            <a:off x="76200" y="1600200"/>
            <a:ext cx="8991600" cy="4525962"/>
          </a:xfrm>
        </p:spPr>
        <p:txBody>
          <a:bodyPr/>
          <a:lstStyle/>
          <a:p>
            <a:pPr algn="just"/>
            <a:r>
              <a:rPr lang="en-US" sz="1600" dirty="0"/>
              <a:t>Cu </a:t>
            </a:r>
            <a:r>
              <a:rPr lang="en-US" sz="1600" dirty="0" err="1"/>
              <a:t>toate</a:t>
            </a:r>
            <a:r>
              <a:rPr lang="en-US" sz="1600" dirty="0"/>
              <a:t> </a:t>
            </a:r>
            <a:r>
              <a:rPr lang="en-US" sz="1600" dirty="0" err="1"/>
              <a:t>acestea</a:t>
            </a:r>
            <a:r>
              <a:rPr lang="en-US" sz="1600" dirty="0"/>
              <a:t>, </a:t>
            </a:r>
            <a:r>
              <a:rPr lang="en-US" sz="1600" i="1" dirty="0" err="1">
                <a:solidFill>
                  <a:srgbClr val="FF0000"/>
                </a:solidFill>
              </a:rPr>
              <a:t>dacă</a:t>
            </a:r>
            <a:r>
              <a:rPr lang="en-US" sz="1600" i="1" dirty="0">
                <a:solidFill>
                  <a:srgbClr val="FF0000"/>
                </a:solidFill>
              </a:rPr>
              <a:t> </a:t>
            </a:r>
            <a:r>
              <a:rPr lang="en-US" sz="1600" i="1" dirty="0" err="1">
                <a:solidFill>
                  <a:srgbClr val="FF0000"/>
                </a:solidFill>
              </a:rPr>
              <a:t>există</a:t>
            </a:r>
            <a:r>
              <a:rPr lang="en-US" sz="1600" i="1" dirty="0">
                <a:solidFill>
                  <a:srgbClr val="FF0000"/>
                </a:solidFill>
              </a:rPr>
              <a:t> un gradient de </a:t>
            </a:r>
            <a:r>
              <a:rPr lang="en-US" sz="1600" i="1" dirty="0" err="1">
                <a:solidFill>
                  <a:srgbClr val="FF0000"/>
                </a:solidFill>
              </a:rPr>
              <a:t>intensitate</a:t>
            </a:r>
            <a:r>
              <a:rPr lang="en-US" sz="1600" i="1" dirty="0">
                <a:solidFill>
                  <a:srgbClr val="FF0000"/>
                </a:solidFill>
              </a:rPr>
              <a:t> abrupt, </a:t>
            </a:r>
            <a:r>
              <a:rPr lang="en-US" sz="1600" i="1" dirty="0" err="1">
                <a:solidFill>
                  <a:srgbClr val="FF0000"/>
                </a:solidFill>
              </a:rPr>
              <a:t>trebuie</a:t>
            </a:r>
            <a:r>
              <a:rPr lang="en-US" sz="1600" i="1" dirty="0">
                <a:solidFill>
                  <a:srgbClr val="FF0000"/>
                </a:solidFill>
              </a:rPr>
              <a:t> </a:t>
            </a:r>
            <a:r>
              <a:rPr lang="en-US" sz="1600" i="1" dirty="0" err="1">
                <a:solidFill>
                  <a:srgbClr val="FF0000"/>
                </a:solidFill>
              </a:rPr>
              <a:t>luată</a:t>
            </a:r>
            <a:r>
              <a:rPr lang="en-US" sz="1600" i="1" dirty="0">
                <a:solidFill>
                  <a:srgbClr val="FF0000"/>
                </a:solidFill>
              </a:rPr>
              <a:t> </a:t>
            </a:r>
            <a:r>
              <a:rPr lang="en-US" sz="1600" i="1" dirty="0" err="1">
                <a:solidFill>
                  <a:srgbClr val="FF0000"/>
                </a:solidFill>
              </a:rPr>
              <a:t>în</a:t>
            </a:r>
            <a:r>
              <a:rPr lang="en-US" sz="1600" i="1" dirty="0">
                <a:solidFill>
                  <a:srgbClr val="FF0000"/>
                </a:solidFill>
              </a:rPr>
              <a:t> </a:t>
            </a:r>
            <a:r>
              <a:rPr lang="en-US" sz="1600" i="1" dirty="0" err="1">
                <a:solidFill>
                  <a:srgbClr val="FF0000"/>
                </a:solidFill>
              </a:rPr>
              <a:t>considerare</a:t>
            </a:r>
            <a:r>
              <a:rPr lang="en-US" sz="1600" i="1" dirty="0">
                <a:solidFill>
                  <a:srgbClr val="FF0000"/>
                </a:solidFill>
              </a:rPr>
              <a:t> a </a:t>
            </a:r>
            <a:r>
              <a:rPr lang="en-US" sz="1600" i="1" dirty="0" err="1">
                <a:solidFill>
                  <a:srgbClr val="FF0000"/>
                </a:solidFill>
              </a:rPr>
              <a:t>doua</a:t>
            </a:r>
            <a:r>
              <a:rPr lang="en-US" sz="1600" i="1" dirty="0">
                <a:solidFill>
                  <a:srgbClr val="FF0000"/>
                </a:solidFill>
              </a:rPr>
              <a:t> </a:t>
            </a:r>
            <a:r>
              <a:rPr lang="en-US" sz="1600" i="1" dirty="0" err="1">
                <a:solidFill>
                  <a:srgbClr val="FF0000"/>
                </a:solidFill>
              </a:rPr>
              <a:t>componentă</a:t>
            </a:r>
            <a:r>
              <a:rPr lang="en-US" sz="1600" i="1" dirty="0">
                <a:solidFill>
                  <a:srgbClr val="FF0000"/>
                </a:solidFill>
              </a:rPr>
              <a:t> a </a:t>
            </a:r>
            <a:r>
              <a:rPr lang="en-US" sz="1600" i="1" dirty="0" err="1">
                <a:solidFill>
                  <a:srgbClr val="FF0000"/>
                </a:solidFill>
              </a:rPr>
              <a:t>forței</a:t>
            </a:r>
            <a:r>
              <a:rPr lang="en-US" sz="1600" i="1" dirty="0">
                <a:solidFill>
                  <a:srgbClr val="FF0000"/>
                </a:solidFill>
              </a:rPr>
              <a:t> </a:t>
            </a:r>
            <a:r>
              <a:rPr lang="en-US" sz="1600" i="1" dirty="0" err="1">
                <a:solidFill>
                  <a:srgbClr val="FF0000"/>
                </a:solidFill>
              </a:rPr>
              <a:t>optice</a:t>
            </a:r>
            <a:r>
              <a:rPr lang="en-US" sz="1600" i="1" dirty="0">
                <a:solidFill>
                  <a:srgbClr val="FF0000"/>
                </a:solidFill>
              </a:rPr>
              <a:t>, </a:t>
            </a:r>
            <a:r>
              <a:rPr lang="en-US" sz="1600" i="1" dirty="0" err="1">
                <a:solidFill>
                  <a:srgbClr val="FF0000"/>
                </a:solidFill>
              </a:rPr>
              <a:t>forța</a:t>
            </a:r>
            <a:r>
              <a:rPr lang="en-US" sz="1600" i="1" dirty="0">
                <a:solidFill>
                  <a:srgbClr val="FF0000"/>
                </a:solidFill>
              </a:rPr>
              <a:t> </a:t>
            </a:r>
            <a:r>
              <a:rPr lang="en-US" sz="1600" i="1" dirty="0" err="1">
                <a:solidFill>
                  <a:srgbClr val="FF0000"/>
                </a:solidFill>
              </a:rPr>
              <a:t>gradientului</a:t>
            </a:r>
            <a:r>
              <a:rPr lang="en-US" sz="1600" dirty="0"/>
              <a:t>. </a:t>
            </a:r>
          </a:p>
          <a:p>
            <a:pPr algn="just"/>
            <a:r>
              <a:rPr lang="en-US" sz="1600" dirty="0" err="1"/>
              <a:t>Forța</a:t>
            </a:r>
            <a:r>
              <a:rPr lang="en-US" sz="1600" dirty="0"/>
              <a:t> </a:t>
            </a:r>
            <a:r>
              <a:rPr lang="en-US" sz="1600" dirty="0" err="1"/>
              <a:t>gradientului</a:t>
            </a:r>
            <a:r>
              <a:rPr lang="en-US" sz="1600" dirty="0"/>
              <a:t>, </a:t>
            </a:r>
            <a:r>
              <a:rPr lang="en-US" sz="1600" dirty="0" err="1"/>
              <a:t>provine</a:t>
            </a:r>
            <a:r>
              <a:rPr lang="en-US" sz="1600" dirty="0"/>
              <a:t> din </a:t>
            </a:r>
            <a:r>
              <a:rPr lang="en-US" sz="1600" dirty="0" err="1"/>
              <a:t>faptul</a:t>
            </a:r>
            <a:r>
              <a:rPr lang="en-US" sz="1600" dirty="0"/>
              <a:t> </a:t>
            </a:r>
            <a:r>
              <a:rPr lang="en-US" sz="1600" dirty="0" err="1"/>
              <a:t>că</a:t>
            </a:r>
            <a:r>
              <a:rPr lang="en-US" sz="1600" dirty="0"/>
              <a:t> un </a:t>
            </a:r>
            <a:r>
              <a:rPr lang="en-US" sz="1600" dirty="0" err="1"/>
              <a:t>dipol</a:t>
            </a:r>
            <a:r>
              <a:rPr lang="en-US" sz="1600" dirty="0"/>
              <a:t> </a:t>
            </a:r>
            <a:r>
              <a:rPr lang="en-US" sz="1600" dirty="0" err="1"/>
              <a:t>într</a:t>
            </a:r>
            <a:r>
              <a:rPr lang="en-US" sz="1600" dirty="0"/>
              <a:t>-un </a:t>
            </a:r>
            <a:r>
              <a:rPr lang="en-US" sz="1600" dirty="0" err="1"/>
              <a:t>câmp</a:t>
            </a:r>
            <a:r>
              <a:rPr lang="en-US" sz="1600" dirty="0"/>
              <a:t> electric </a:t>
            </a:r>
            <a:r>
              <a:rPr lang="en-US" sz="1600" dirty="0" err="1"/>
              <a:t>neomogen</a:t>
            </a:r>
            <a:r>
              <a:rPr lang="en-US" sz="1600" dirty="0"/>
              <a:t> </a:t>
            </a:r>
            <a:r>
              <a:rPr lang="en-US" sz="1600" dirty="0" err="1"/>
              <a:t>experimentează</a:t>
            </a:r>
            <a:r>
              <a:rPr lang="en-US" sz="1600" dirty="0"/>
              <a:t> o </a:t>
            </a:r>
            <a:r>
              <a:rPr lang="en-US" sz="1600" dirty="0" err="1"/>
              <a:t>forță</a:t>
            </a:r>
            <a:r>
              <a:rPr lang="en-US" sz="1600" dirty="0"/>
              <a:t> </a:t>
            </a:r>
            <a:r>
              <a:rPr lang="en-US" sz="1600" dirty="0" err="1"/>
              <a:t>în</a:t>
            </a:r>
            <a:r>
              <a:rPr lang="en-US" sz="1600" dirty="0"/>
              <a:t> </a:t>
            </a:r>
            <a:r>
              <a:rPr lang="en-US" sz="1600" dirty="0" err="1"/>
              <a:t>direcția</a:t>
            </a:r>
            <a:r>
              <a:rPr lang="en-US" sz="1600" dirty="0"/>
              <a:t> </a:t>
            </a:r>
            <a:r>
              <a:rPr lang="en-US" sz="1600" dirty="0" err="1"/>
              <a:t>gradientului</a:t>
            </a:r>
            <a:r>
              <a:rPr lang="en-US" sz="1600" dirty="0"/>
              <a:t> </a:t>
            </a:r>
            <a:r>
              <a:rPr lang="en-US" sz="1600" dirty="0" err="1"/>
              <a:t>câmpului</a:t>
            </a:r>
            <a:r>
              <a:rPr lang="en-US" sz="1600" dirty="0"/>
              <a:t>. </a:t>
            </a:r>
          </a:p>
          <a:p>
            <a:pPr algn="just"/>
            <a:r>
              <a:rPr lang="en-US" sz="1600" dirty="0" err="1"/>
              <a:t>Într</a:t>
            </a:r>
            <a:r>
              <a:rPr lang="en-US" sz="1600" dirty="0"/>
              <a:t>-o </a:t>
            </a:r>
            <a:r>
              <a:rPr lang="en-US" sz="1600" dirty="0" err="1"/>
              <a:t>capcană</a:t>
            </a:r>
            <a:r>
              <a:rPr lang="en-US" sz="1600" dirty="0"/>
              <a:t> </a:t>
            </a:r>
            <a:r>
              <a:rPr lang="en-US" sz="1600" dirty="0" err="1"/>
              <a:t>optică</a:t>
            </a:r>
            <a:r>
              <a:rPr lang="en-US" sz="1600" dirty="0"/>
              <a:t>, </a:t>
            </a:r>
            <a:r>
              <a:rPr lang="en-US" sz="1600" dirty="0" err="1"/>
              <a:t>laserul</a:t>
            </a:r>
            <a:r>
              <a:rPr lang="en-US" sz="1600" dirty="0"/>
              <a:t> induce </a:t>
            </a:r>
            <a:r>
              <a:rPr lang="en-US" sz="1600" dirty="0" err="1"/>
              <a:t>dipoli</a:t>
            </a:r>
            <a:r>
              <a:rPr lang="en-US" sz="1600" dirty="0"/>
              <a:t> </a:t>
            </a:r>
            <a:r>
              <a:rPr lang="en-US" sz="1600" dirty="0" err="1"/>
              <a:t>fluctuanți</a:t>
            </a:r>
            <a:r>
              <a:rPr lang="en-US" sz="1600" dirty="0"/>
              <a:t> </a:t>
            </a:r>
            <a:r>
              <a:rPr lang="en-US" sz="1600" dirty="0" err="1"/>
              <a:t>în</a:t>
            </a:r>
            <a:r>
              <a:rPr lang="en-US" sz="1600" dirty="0"/>
              <a:t> </a:t>
            </a:r>
            <a:r>
              <a:rPr lang="en-US" sz="1600" dirty="0" err="1"/>
              <a:t>particula</a:t>
            </a:r>
            <a:r>
              <a:rPr lang="en-US" sz="1600" dirty="0"/>
              <a:t> </a:t>
            </a:r>
            <a:r>
              <a:rPr lang="en-US" sz="1600" dirty="0" err="1"/>
              <a:t>dielectrică</a:t>
            </a:r>
            <a:r>
              <a:rPr lang="en-US" sz="1600" dirty="0"/>
              <a:t>, </a:t>
            </a:r>
            <a:r>
              <a:rPr lang="en-US" sz="1600" dirty="0" err="1"/>
              <a:t>iar</a:t>
            </a:r>
            <a:r>
              <a:rPr lang="en-US" sz="1600" dirty="0"/>
              <a:t> </a:t>
            </a:r>
            <a:r>
              <a:rPr lang="en-US" sz="1600" dirty="0" err="1"/>
              <a:t>interacțiunea</a:t>
            </a:r>
            <a:r>
              <a:rPr lang="en-US" sz="1600" dirty="0"/>
              <a:t> </a:t>
            </a:r>
            <a:r>
              <a:rPr lang="en-US" sz="1600" dirty="0" err="1"/>
              <a:t>acestor</a:t>
            </a:r>
            <a:r>
              <a:rPr lang="en-US" sz="1600" dirty="0"/>
              <a:t> </a:t>
            </a:r>
            <a:r>
              <a:rPr lang="en-US" sz="1600" dirty="0" err="1"/>
              <a:t>dipoli</a:t>
            </a:r>
            <a:r>
              <a:rPr lang="en-US" sz="1600" dirty="0"/>
              <a:t> cu </a:t>
            </a:r>
            <a:r>
              <a:rPr lang="en-US" sz="1600" dirty="0" err="1"/>
              <a:t>câmpul</a:t>
            </a:r>
            <a:r>
              <a:rPr lang="en-US" sz="1600" dirty="0"/>
              <a:t> electric </a:t>
            </a:r>
            <a:r>
              <a:rPr lang="en-US" sz="1600" dirty="0" err="1"/>
              <a:t>neomogen</a:t>
            </a:r>
            <a:r>
              <a:rPr lang="en-US" sz="1600" dirty="0"/>
              <a:t> din </a:t>
            </a:r>
            <a:r>
              <a:rPr lang="en-US" sz="1600" dirty="0" err="1"/>
              <a:t>focar</a:t>
            </a:r>
            <a:r>
              <a:rPr lang="en-US" sz="1600" dirty="0"/>
              <a:t> </a:t>
            </a:r>
            <a:r>
              <a:rPr lang="en-US" sz="1600" dirty="0" err="1"/>
              <a:t>dă</a:t>
            </a:r>
            <a:r>
              <a:rPr lang="en-US" sz="1600" dirty="0"/>
              <a:t> </a:t>
            </a:r>
            <a:r>
              <a:rPr lang="en-US" sz="1600" dirty="0" err="1"/>
              <a:t>naștere</a:t>
            </a:r>
            <a:r>
              <a:rPr lang="en-US" sz="1600" dirty="0"/>
              <a:t> </a:t>
            </a:r>
            <a:r>
              <a:rPr lang="en-US" sz="1600" dirty="0" err="1"/>
              <a:t>forței</a:t>
            </a:r>
            <a:r>
              <a:rPr lang="en-US" sz="1600" dirty="0"/>
              <a:t> de </a:t>
            </a:r>
            <a:r>
              <a:rPr lang="en-US" sz="1600" dirty="0" err="1"/>
              <a:t>captare</a:t>
            </a:r>
            <a:r>
              <a:rPr lang="en-US" sz="1600" dirty="0"/>
              <a:t> a </a:t>
            </a:r>
            <a:r>
              <a:rPr lang="en-US" sz="1600" dirty="0" err="1"/>
              <a:t>gradientului</a:t>
            </a:r>
            <a:r>
              <a:rPr lang="en-US" sz="1600" dirty="0"/>
              <a:t>. </a:t>
            </a:r>
            <a:r>
              <a:rPr lang="en-US" sz="1600" i="1" dirty="0" err="1">
                <a:solidFill>
                  <a:srgbClr val="FF0000"/>
                </a:solidFill>
              </a:rPr>
              <a:t>Forța</a:t>
            </a:r>
            <a:r>
              <a:rPr lang="en-US" sz="1600" i="1" dirty="0">
                <a:solidFill>
                  <a:srgbClr val="FF0000"/>
                </a:solidFill>
              </a:rPr>
              <a:t> </a:t>
            </a:r>
            <a:r>
              <a:rPr lang="en-US" sz="1600" i="1" dirty="0" err="1">
                <a:solidFill>
                  <a:srgbClr val="FF0000"/>
                </a:solidFill>
              </a:rPr>
              <a:t>gradientului</a:t>
            </a:r>
            <a:r>
              <a:rPr lang="en-US" sz="1600" i="1" dirty="0">
                <a:solidFill>
                  <a:srgbClr val="FF0000"/>
                </a:solidFill>
              </a:rPr>
              <a:t> </a:t>
            </a:r>
            <a:r>
              <a:rPr lang="en-US" sz="1600" i="1" dirty="0" err="1">
                <a:solidFill>
                  <a:srgbClr val="FF0000"/>
                </a:solidFill>
              </a:rPr>
              <a:t>este</a:t>
            </a:r>
            <a:r>
              <a:rPr lang="en-US" sz="1600" i="1" dirty="0">
                <a:solidFill>
                  <a:srgbClr val="FF0000"/>
                </a:solidFill>
              </a:rPr>
              <a:t> </a:t>
            </a:r>
            <a:r>
              <a:rPr lang="en-US" sz="1600" i="1" dirty="0" err="1">
                <a:solidFill>
                  <a:srgbClr val="FF0000"/>
                </a:solidFill>
              </a:rPr>
              <a:t>proporțională</a:t>
            </a:r>
            <a:r>
              <a:rPr lang="en-US" sz="1600" i="1" dirty="0">
                <a:solidFill>
                  <a:srgbClr val="FF0000"/>
                </a:solidFill>
              </a:rPr>
              <a:t> </a:t>
            </a:r>
            <a:r>
              <a:rPr lang="en-US" sz="1600" i="1" dirty="0" err="1">
                <a:solidFill>
                  <a:srgbClr val="FF0000"/>
                </a:solidFill>
              </a:rPr>
              <a:t>atât</a:t>
            </a:r>
            <a:r>
              <a:rPr lang="en-US" sz="1600" i="1" dirty="0">
                <a:solidFill>
                  <a:srgbClr val="FF0000"/>
                </a:solidFill>
              </a:rPr>
              <a:t> cu </a:t>
            </a:r>
            <a:r>
              <a:rPr lang="en-US" sz="1600" i="1" dirty="0" err="1">
                <a:solidFill>
                  <a:srgbClr val="FF0000"/>
                </a:solidFill>
              </a:rPr>
              <a:t>polarizabilitatea</a:t>
            </a:r>
            <a:r>
              <a:rPr lang="en-US" sz="1600" i="1" dirty="0">
                <a:solidFill>
                  <a:srgbClr val="FF0000"/>
                </a:solidFill>
              </a:rPr>
              <a:t> </a:t>
            </a:r>
            <a:r>
              <a:rPr lang="en-US" sz="1600" i="1" dirty="0" err="1">
                <a:solidFill>
                  <a:srgbClr val="FF0000"/>
                </a:solidFill>
              </a:rPr>
              <a:t>dielectricului</a:t>
            </a:r>
            <a:r>
              <a:rPr lang="en-US" sz="1600" i="1" dirty="0">
                <a:solidFill>
                  <a:srgbClr val="FF0000"/>
                </a:solidFill>
              </a:rPr>
              <a:t>, </a:t>
            </a:r>
            <a:r>
              <a:rPr lang="en-US" sz="1600" i="1" dirty="0" err="1">
                <a:solidFill>
                  <a:srgbClr val="FF0000"/>
                </a:solidFill>
              </a:rPr>
              <a:t>cât</a:t>
            </a:r>
            <a:r>
              <a:rPr lang="en-US" sz="1600" i="1" dirty="0">
                <a:solidFill>
                  <a:srgbClr val="FF0000"/>
                </a:solidFill>
              </a:rPr>
              <a:t> </a:t>
            </a:r>
            <a:r>
              <a:rPr lang="en-US" sz="1600" i="1" dirty="0" err="1">
                <a:solidFill>
                  <a:srgbClr val="FF0000"/>
                </a:solidFill>
              </a:rPr>
              <a:t>și</a:t>
            </a:r>
            <a:r>
              <a:rPr lang="en-US" sz="1600" i="1" dirty="0">
                <a:solidFill>
                  <a:srgbClr val="FF0000"/>
                </a:solidFill>
              </a:rPr>
              <a:t> cu </a:t>
            </a:r>
            <a:r>
              <a:rPr lang="en-US" sz="1600" i="1" dirty="0" err="1">
                <a:solidFill>
                  <a:srgbClr val="FF0000"/>
                </a:solidFill>
              </a:rPr>
              <a:t>gradientul</a:t>
            </a:r>
            <a:r>
              <a:rPr lang="en-US" sz="1600" i="1" dirty="0">
                <a:solidFill>
                  <a:srgbClr val="FF0000"/>
                </a:solidFill>
              </a:rPr>
              <a:t> de </a:t>
            </a:r>
            <a:r>
              <a:rPr lang="en-US" sz="1600" i="1" dirty="0" err="1">
                <a:solidFill>
                  <a:srgbClr val="FF0000"/>
                </a:solidFill>
              </a:rPr>
              <a:t>intensitate</a:t>
            </a:r>
            <a:r>
              <a:rPr lang="en-US" sz="1600" i="1" dirty="0">
                <a:solidFill>
                  <a:srgbClr val="FF0000"/>
                </a:solidFill>
              </a:rPr>
              <a:t> </a:t>
            </a:r>
            <a:r>
              <a:rPr lang="en-US" sz="1600" i="1" dirty="0" err="1">
                <a:solidFill>
                  <a:srgbClr val="FF0000"/>
                </a:solidFill>
              </a:rPr>
              <a:t>optică</a:t>
            </a:r>
            <a:r>
              <a:rPr lang="en-US" sz="1600" i="1" dirty="0">
                <a:solidFill>
                  <a:srgbClr val="FF0000"/>
                </a:solidFill>
              </a:rPr>
              <a:t> din </a:t>
            </a:r>
            <a:r>
              <a:rPr lang="en-US" sz="1600" i="1" dirty="0" err="1">
                <a:solidFill>
                  <a:srgbClr val="FF0000"/>
                </a:solidFill>
              </a:rPr>
              <a:t>focar</a:t>
            </a:r>
            <a:r>
              <a:rPr lang="en-US" sz="1600" i="1" dirty="0">
                <a:solidFill>
                  <a:srgbClr val="FF0000"/>
                </a:solidFill>
              </a:rPr>
              <a:t>.</a:t>
            </a:r>
          </a:p>
          <a:p>
            <a:pPr algn="just"/>
            <a:r>
              <a:rPr lang="en-US" sz="1600" dirty="0" err="1"/>
              <a:t>Pentru</a:t>
            </a:r>
            <a:r>
              <a:rPr lang="en-US" sz="1600" dirty="0"/>
              <a:t> o </a:t>
            </a:r>
            <a:r>
              <a:rPr lang="en-US" sz="1600" dirty="0" err="1"/>
              <a:t>captare</a:t>
            </a:r>
            <a:r>
              <a:rPr lang="en-US" sz="1600" dirty="0"/>
              <a:t> </a:t>
            </a:r>
            <a:r>
              <a:rPr lang="en-US" sz="1600" dirty="0" err="1"/>
              <a:t>stabilă</a:t>
            </a:r>
            <a:r>
              <a:rPr lang="en-US" sz="1600" dirty="0"/>
              <a:t> </a:t>
            </a:r>
            <a:r>
              <a:rPr lang="en-US" sz="1600" dirty="0" err="1"/>
              <a:t>în</a:t>
            </a:r>
            <a:r>
              <a:rPr lang="en-US" sz="1600" dirty="0"/>
              <a:t> </a:t>
            </a:r>
            <a:r>
              <a:rPr lang="en-US" sz="1600" dirty="0" err="1"/>
              <a:t>toate</a:t>
            </a:r>
            <a:r>
              <a:rPr lang="en-US" sz="1600" dirty="0"/>
              <a:t> </a:t>
            </a:r>
            <a:r>
              <a:rPr lang="en-US" sz="1600" dirty="0" err="1"/>
              <a:t>cele</a:t>
            </a:r>
            <a:r>
              <a:rPr lang="en-US" sz="1600" dirty="0"/>
              <a:t> 3 </a:t>
            </a:r>
            <a:r>
              <a:rPr lang="en-US" sz="1600" dirty="0" err="1"/>
              <a:t>dimensiuni</a:t>
            </a:r>
            <a:r>
              <a:rPr lang="en-US" sz="1600" dirty="0"/>
              <a:t> </a:t>
            </a:r>
            <a:r>
              <a:rPr lang="en-US" sz="1600" dirty="0" err="1"/>
              <a:t>componenta</a:t>
            </a:r>
            <a:r>
              <a:rPr lang="en-US" sz="1600" dirty="0"/>
              <a:t> </a:t>
            </a:r>
            <a:r>
              <a:rPr lang="en-US" sz="1600" dirty="0" err="1"/>
              <a:t>axială</a:t>
            </a:r>
            <a:r>
              <a:rPr lang="en-US" sz="1600" dirty="0"/>
              <a:t> a </a:t>
            </a:r>
            <a:r>
              <a:rPr lang="en-US" sz="1600" dirty="0" err="1"/>
              <a:t>gradientului</a:t>
            </a:r>
            <a:r>
              <a:rPr lang="en-US" sz="1600" dirty="0"/>
              <a:t> a </a:t>
            </a:r>
            <a:r>
              <a:rPr lang="en-US" sz="1600" dirty="0" err="1"/>
              <a:t>forței</a:t>
            </a:r>
            <a:r>
              <a:rPr lang="en-US" sz="1600" dirty="0"/>
              <a:t>, care </a:t>
            </a:r>
            <a:r>
              <a:rPr lang="en-US" sz="1600" dirty="0" err="1"/>
              <a:t>trage</a:t>
            </a:r>
            <a:r>
              <a:rPr lang="en-US" sz="1600" dirty="0"/>
              <a:t> </a:t>
            </a:r>
            <a:r>
              <a:rPr lang="en-US" sz="1600" dirty="0" err="1"/>
              <a:t>particula</a:t>
            </a:r>
            <a:r>
              <a:rPr lang="en-US" sz="1600" dirty="0"/>
              <a:t> </a:t>
            </a:r>
            <a:r>
              <a:rPr lang="en-US" sz="1600" dirty="0" err="1"/>
              <a:t>spre</a:t>
            </a:r>
            <a:r>
              <a:rPr lang="en-US" sz="1600" dirty="0"/>
              <a:t> </a:t>
            </a:r>
            <a:r>
              <a:rPr lang="en-US" sz="1600" dirty="0" err="1"/>
              <a:t>regiunea</a:t>
            </a:r>
            <a:r>
              <a:rPr lang="en-US" sz="1600" dirty="0"/>
              <a:t> </a:t>
            </a:r>
            <a:r>
              <a:rPr lang="en-US" sz="1600" dirty="0" err="1"/>
              <a:t>focală</a:t>
            </a:r>
            <a:r>
              <a:rPr lang="en-US" sz="1600" dirty="0"/>
              <a:t> </a:t>
            </a:r>
            <a:r>
              <a:rPr lang="en-US" sz="1600" dirty="0" err="1"/>
              <a:t>trebuie</a:t>
            </a:r>
            <a:r>
              <a:rPr lang="en-US" sz="1600" dirty="0"/>
              <a:t>, </a:t>
            </a:r>
            <a:r>
              <a:rPr lang="en-US" sz="1600" dirty="0" err="1"/>
              <a:t>să</a:t>
            </a:r>
            <a:r>
              <a:rPr lang="en-US" sz="1600" dirty="0"/>
              <a:t> </a:t>
            </a:r>
            <a:r>
              <a:rPr lang="en-US" sz="1600" dirty="0" err="1"/>
              <a:t>depășească</a:t>
            </a:r>
            <a:r>
              <a:rPr lang="en-US" sz="1600" dirty="0"/>
              <a:t> </a:t>
            </a:r>
            <a:r>
              <a:rPr lang="en-US" sz="1600" dirty="0" err="1"/>
              <a:t>componenta</a:t>
            </a:r>
            <a:r>
              <a:rPr lang="en-US" sz="1600" dirty="0"/>
              <a:t> de </a:t>
            </a:r>
            <a:r>
              <a:rPr lang="en-US" sz="1600" dirty="0" err="1"/>
              <a:t>împrăștiere</a:t>
            </a:r>
            <a:r>
              <a:rPr lang="en-US" sz="1600" dirty="0"/>
              <a:t> a </a:t>
            </a:r>
            <a:r>
              <a:rPr lang="en-US" sz="1600" dirty="0" err="1"/>
              <a:t>forței</a:t>
            </a:r>
            <a:r>
              <a:rPr lang="en-US" sz="1600" dirty="0"/>
              <a:t> care o </a:t>
            </a:r>
            <a:r>
              <a:rPr lang="en-US" sz="1600" dirty="0" err="1"/>
              <a:t>împinge</a:t>
            </a:r>
            <a:r>
              <a:rPr lang="en-US" sz="1600" dirty="0"/>
              <a:t> </a:t>
            </a:r>
            <a:r>
              <a:rPr lang="en-US" sz="1600" dirty="0" err="1"/>
              <a:t>departe</a:t>
            </a:r>
            <a:r>
              <a:rPr lang="en-US" sz="1600" dirty="0"/>
              <a:t> de </a:t>
            </a:r>
            <a:r>
              <a:rPr lang="en-US" sz="1600" dirty="0" err="1"/>
              <a:t>acea</a:t>
            </a:r>
            <a:r>
              <a:rPr lang="en-US" sz="1600" dirty="0"/>
              <a:t> </a:t>
            </a:r>
            <a:r>
              <a:rPr lang="en-US" sz="1600" dirty="0" err="1"/>
              <a:t>regiune</a:t>
            </a:r>
            <a:r>
              <a:rPr lang="en-US" sz="1600" dirty="0"/>
              <a:t>. </a:t>
            </a:r>
          </a:p>
          <a:p>
            <a:pPr algn="just"/>
            <a:r>
              <a:rPr lang="en-US" sz="1600" dirty="0" err="1"/>
              <a:t>Această</a:t>
            </a:r>
            <a:r>
              <a:rPr lang="en-US" sz="1600" dirty="0"/>
              <a:t> </a:t>
            </a:r>
            <a:r>
              <a:rPr lang="en-US" sz="1600" dirty="0" err="1"/>
              <a:t>condiție</a:t>
            </a:r>
            <a:r>
              <a:rPr lang="en-US" sz="1600" dirty="0"/>
              <a:t> </a:t>
            </a:r>
            <a:r>
              <a:rPr lang="en-US" sz="1600" dirty="0" err="1"/>
              <a:t>necesită</a:t>
            </a:r>
            <a:r>
              <a:rPr lang="en-US" sz="1600" dirty="0"/>
              <a:t> un gradient </a:t>
            </a:r>
            <a:r>
              <a:rPr lang="en-US" sz="1600" dirty="0" err="1"/>
              <a:t>foarte</a:t>
            </a:r>
            <a:r>
              <a:rPr lang="en-US" sz="1600" dirty="0"/>
              <a:t> abrupt al </a:t>
            </a:r>
            <a:r>
              <a:rPr lang="en-US" sz="1600" dirty="0" err="1"/>
              <a:t>luminii</a:t>
            </a:r>
            <a:r>
              <a:rPr lang="en-US" sz="1600" dirty="0"/>
              <a:t>, </a:t>
            </a:r>
            <a:r>
              <a:rPr lang="en-US" sz="1600" dirty="0" err="1"/>
              <a:t>produs</a:t>
            </a:r>
            <a:r>
              <a:rPr lang="en-US" sz="1600" dirty="0"/>
              <a:t> </a:t>
            </a:r>
            <a:r>
              <a:rPr lang="en-US" sz="1600" dirty="0" err="1"/>
              <a:t>prin</a:t>
            </a:r>
            <a:r>
              <a:rPr lang="en-US" sz="1600" dirty="0"/>
              <a:t> </a:t>
            </a:r>
            <a:r>
              <a:rPr lang="en-US" sz="1600" dirty="0" err="1"/>
              <a:t>focalizarea</a:t>
            </a:r>
            <a:r>
              <a:rPr lang="en-US" sz="1600" dirty="0"/>
              <a:t> </a:t>
            </a:r>
            <a:r>
              <a:rPr lang="en-US" sz="1600" dirty="0" err="1"/>
              <a:t>puternică</a:t>
            </a:r>
            <a:r>
              <a:rPr lang="en-US" sz="1600" dirty="0"/>
              <a:t> a </a:t>
            </a:r>
            <a:r>
              <a:rPr lang="en-US" sz="1600" dirty="0" err="1"/>
              <a:t>fasciculului</a:t>
            </a:r>
            <a:r>
              <a:rPr lang="en-US" sz="1600" dirty="0"/>
              <a:t> laser de </a:t>
            </a:r>
            <a:r>
              <a:rPr lang="en-US" sz="1600" dirty="0" err="1"/>
              <a:t>captare</a:t>
            </a:r>
            <a:r>
              <a:rPr lang="en-US" sz="1600" dirty="0"/>
              <a:t> </a:t>
            </a:r>
            <a:r>
              <a:rPr lang="en-US" sz="1600" dirty="0" err="1"/>
              <a:t>către</a:t>
            </a:r>
            <a:r>
              <a:rPr lang="en-US" sz="1600" dirty="0"/>
              <a:t> un </a:t>
            </a:r>
            <a:r>
              <a:rPr lang="en-US" sz="1600" dirty="0" err="1"/>
              <a:t>punct</a:t>
            </a:r>
            <a:r>
              <a:rPr lang="en-US" sz="1600" dirty="0"/>
              <a:t> </a:t>
            </a:r>
            <a:r>
              <a:rPr lang="en-US" sz="1600" dirty="0" err="1"/>
              <a:t>limitat</a:t>
            </a:r>
            <a:r>
              <a:rPr lang="en-US" sz="1600" dirty="0"/>
              <a:t> de </a:t>
            </a:r>
            <a:r>
              <a:rPr lang="en-US" sz="1600" dirty="0" err="1"/>
              <a:t>difracție</a:t>
            </a:r>
            <a:r>
              <a:rPr lang="en-US" sz="1600" dirty="0"/>
              <a:t>, </a:t>
            </a:r>
            <a:r>
              <a:rPr lang="en-US" sz="1600" dirty="0" err="1"/>
              <a:t>utilizând</a:t>
            </a:r>
            <a:r>
              <a:rPr lang="en-US" sz="1600" dirty="0"/>
              <a:t> un </a:t>
            </a:r>
            <a:r>
              <a:rPr lang="en-US" sz="1600" dirty="0" err="1"/>
              <a:t>obiectiv</a:t>
            </a:r>
            <a:r>
              <a:rPr lang="en-US" sz="1600" dirty="0"/>
              <a:t> cu NA </a:t>
            </a:r>
            <a:r>
              <a:rPr lang="en-US" sz="1600" dirty="0" err="1"/>
              <a:t>ridicat</a:t>
            </a:r>
            <a:r>
              <a:rPr lang="en-US" sz="1600" dirty="0"/>
              <a:t>. Ca </a:t>
            </a:r>
            <a:r>
              <a:rPr lang="en-US" sz="1600" i="1" dirty="0" err="1">
                <a:solidFill>
                  <a:srgbClr val="FF0000"/>
                </a:solidFill>
              </a:rPr>
              <a:t>urmare</a:t>
            </a:r>
            <a:r>
              <a:rPr lang="en-US" sz="1600" i="1" dirty="0">
                <a:solidFill>
                  <a:srgbClr val="FF0000"/>
                </a:solidFill>
              </a:rPr>
              <a:t> a </a:t>
            </a:r>
            <a:r>
              <a:rPr lang="en-US" sz="1600" i="1" dirty="0" err="1">
                <a:solidFill>
                  <a:srgbClr val="FF0000"/>
                </a:solidFill>
              </a:rPr>
              <a:t>acestui</a:t>
            </a:r>
            <a:r>
              <a:rPr lang="en-US" sz="1600" i="1" dirty="0">
                <a:solidFill>
                  <a:srgbClr val="FF0000"/>
                </a:solidFill>
              </a:rPr>
              <a:t> </a:t>
            </a:r>
            <a:r>
              <a:rPr lang="en-US" sz="1600" i="1" dirty="0" err="1">
                <a:solidFill>
                  <a:srgbClr val="FF0000"/>
                </a:solidFill>
              </a:rPr>
              <a:t>echilibru</a:t>
            </a:r>
            <a:r>
              <a:rPr lang="en-US" sz="1600" i="1" dirty="0">
                <a:solidFill>
                  <a:srgbClr val="FF0000"/>
                </a:solidFill>
              </a:rPr>
              <a:t> </a:t>
            </a:r>
            <a:r>
              <a:rPr lang="en-US" sz="1600" i="1" dirty="0" err="1">
                <a:solidFill>
                  <a:srgbClr val="FF0000"/>
                </a:solidFill>
              </a:rPr>
              <a:t>între</a:t>
            </a:r>
            <a:r>
              <a:rPr lang="en-US" sz="1600" i="1" dirty="0">
                <a:solidFill>
                  <a:srgbClr val="FF0000"/>
                </a:solidFill>
              </a:rPr>
              <a:t> </a:t>
            </a:r>
            <a:r>
              <a:rPr lang="en-US" sz="1600" i="1" dirty="0" err="1">
                <a:solidFill>
                  <a:srgbClr val="FF0000"/>
                </a:solidFill>
              </a:rPr>
              <a:t>forța</a:t>
            </a:r>
            <a:r>
              <a:rPr lang="en-US" sz="1600" i="1" dirty="0">
                <a:solidFill>
                  <a:srgbClr val="FF0000"/>
                </a:solidFill>
              </a:rPr>
              <a:t> </a:t>
            </a:r>
            <a:r>
              <a:rPr lang="en-US" sz="1600" i="1" dirty="0" err="1">
                <a:solidFill>
                  <a:srgbClr val="FF0000"/>
                </a:solidFill>
              </a:rPr>
              <a:t>gradientului</a:t>
            </a:r>
            <a:r>
              <a:rPr lang="en-US" sz="1600" i="1" dirty="0">
                <a:solidFill>
                  <a:srgbClr val="FF0000"/>
                </a:solidFill>
              </a:rPr>
              <a:t> </a:t>
            </a:r>
            <a:r>
              <a:rPr lang="en-US" sz="1600" i="1" dirty="0" err="1">
                <a:solidFill>
                  <a:srgbClr val="FF0000"/>
                </a:solidFill>
              </a:rPr>
              <a:t>și</a:t>
            </a:r>
            <a:r>
              <a:rPr lang="en-US" sz="1600" i="1" dirty="0">
                <a:solidFill>
                  <a:srgbClr val="FF0000"/>
                </a:solidFill>
              </a:rPr>
              <a:t> </a:t>
            </a:r>
            <a:r>
              <a:rPr lang="en-US" sz="1600" i="1" dirty="0" err="1">
                <a:solidFill>
                  <a:srgbClr val="FF0000"/>
                </a:solidFill>
              </a:rPr>
              <a:t>forța</a:t>
            </a:r>
            <a:r>
              <a:rPr lang="en-US" sz="1600" i="1" dirty="0">
                <a:solidFill>
                  <a:srgbClr val="FF0000"/>
                </a:solidFill>
              </a:rPr>
              <a:t> de </a:t>
            </a:r>
            <a:r>
              <a:rPr lang="en-US" sz="1600" i="1" dirty="0" err="1">
                <a:solidFill>
                  <a:srgbClr val="FF0000"/>
                </a:solidFill>
              </a:rPr>
              <a:t>împrăștiere</a:t>
            </a:r>
            <a:r>
              <a:rPr lang="en-US" sz="1600" i="1" dirty="0">
                <a:solidFill>
                  <a:srgbClr val="FF0000"/>
                </a:solidFill>
              </a:rPr>
              <a:t>,</a:t>
            </a:r>
            <a:r>
              <a:rPr lang="en-US" sz="1600" dirty="0"/>
              <a:t> </a:t>
            </a:r>
            <a:r>
              <a:rPr lang="en-US" sz="1600" dirty="0" err="1"/>
              <a:t>poziția</a:t>
            </a:r>
            <a:r>
              <a:rPr lang="en-US" sz="1600" dirty="0"/>
              <a:t> </a:t>
            </a:r>
            <a:r>
              <a:rPr lang="en-US" sz="1600" dirty="0" err="1"/>
              <a:t>axială</a:t>
            </a:r>
            <a:r>
              <a:rPr lang="en-US" sz="1600" dirty="0"/>
              <a:t> de </a:t>
            </a:r>
            <a:r>
              <a:rPr lang="en-US" sz="1600" dirty="0" err="1"/>
              <a:t>echilibru</a:t>
            </a:r>
            <a:r>
              <a:rPr lang="en-US" sz="1600" dirty="0"/>
              <a:t> a </a:t>
            </a:r>
            <a:r>
              <a:rPr lang="en-US" sz="1600" dirty="0" err="1"/>
              <a:t>unei</a:t>
            </a:r>
            <a:r>
              <a:rPr lang="en-US" sz="1600" dirty="0"/>
              <a:t> </a:t>
            </a:r>
            <a:r>
              <a:rPr lang="en-US" sz="1600" dirty="0" err="1"/>
              <a:t>particule</a:t>
            </a:r>
            <a:r>
              <a:rPr lang="en-US" sz="1600" dirty="0"/>
              <a:t> </a:t>
            </a:r>
            <a:r>
              <a:rPr lang="en-US" sz="1600" dirty="0" err="1"/>
              <a:t>captate</a:t>
            </a:r>
            <a:r>
              <a:rPr lang="en-US" sz="1600" dirty="0"/>
              <a:t> </a:t>
            </a:r>
            <a:r>
              <a:rPr lang="en-US" sz="1600" dirty="0" err="1"/>
              <a:t>este</a:t>
            </a:r>
            <a:r>
              <a:rPr lang="en-US" sz="1600" dirty="0"/>
              <a:t> </a:t>
            </a:r>
            <a:r>
              <a:rPr lang="en-US" sz="1600" dirty="0" err="1"/>
              <a:t>situată</a:t>
            </a:r>
            <a:r>
              <a:rPr lang="en-US" sz="1600" dirty="0"/>
              <a:t> </a:t>
            </a:r>
            <a:r>
              <a:rPr lang="en-US" sz="1600" dirty="0" err="1"/>
              <a:t>puțin</a:t>
            </a:r>
            <a:r>
              <a:rPr lang="en-US" sz="1600" dirty="0"/>
              <a:t> </a:t>
            </a:r>
            <a:r>
              <a:rPr lang="en-US" sz="1600" dirty="0" err="1"/>
              <a:t>dincolo</a:t>
            </a:r>
            <a:r>
              <a:rPr lang="en-US" sz="1600" dirty="0"/>
              <a:t> de </a:t>
            </a:r>
            <a:r>
              <a:rPr lang="en-US" sz="1600" dirty="0" err="1"/>
              <a:t>punctul</a:t>
            </a:r>
            <a:r>
              <a:rPr lang="en-US" sz="1600" dirty="0"/>
              <a:t> focal (</a:t>
            </a:r>
            <a:r>
              <a:rPr lang="en-US" sz="1600" dirty="0" err="1"/>
              <a:t>adică</a:t>
            </a:r>
            <a:r>
              <a:rPr lang="en-US" sz="1600" dirty="0"/>
              <a:t> </a:t>
            </a:r>
            <a:r>
              <a:rPr lang="en-US" sz="1600" dirty="0" err="1"/>
              <a:t>în</a:t>
            </a:r>
            <a:r>
              <a:rPr lang="en-US" sz="1600" dirty="0"/>
              <a:t> </a:t>
            </a:r>
            <a:r>
              <a:rPr lang="en-US" sz="1600" dirty="0" err="1"/>
              <a:t>josul</a:t>
            </a:r>
            <a:r>
              <a:rPr lang="en-US" sz="1600" dirty="0"/>
              <a:t> </a:t>
            </a:r>
            <a:r>
              <a:rPr lang="en-US" sz="1600" dirty="0" err="1"/>
              <a:t>fasciculului</a:t>
            </a:r>
            <a:r>
              <a:rPr lang="en-US" sz="1600" dirty="0"/>
              <a:t>). </a:t>
            </a:r>
          </a:p>
          <a:p>
            <a:pPr algn="just"/>
            <a:r>
              <a:rPr lang="en-US" sz="1600" dirty="0" err="1"/>
              <a:t>Pentru</a:t>
            </a:r>
            <a:r>
              <a:rPr lang="en-US" sz="1600" dirty="0"/>
              <a:t> </a:t>
            </a:r>
            <a:r>
              <a:rPr lang="en-US" sz="1600" dirty="0" err="1"/>
              <a:t>deplasări</a:t>
            </a:r>
            <a:r>
              <a:rPr lang="en-US" sz="1600" dirty="0"/>
              <a:t> </a:t>
            </a:r>
            <a:r>
              <a:rPr lang="en-US" sz="1600" dirty="0" err="1"/>
              <a:t>mici</a:t>
            </a:r>
            <a:r>
              <a:rPr lang="en-US" sz="1600" dirty="0"/>
              <a:t> (sub 150 nm) </a:t>
            </a:r>
            <a:r>
              <a:rPr lang="en-US" sz="1600" dirty="0" err="1"/>
              <a:t>forța</a:t>
            </a:r>
            <a:r>
              <a:rPr lang="en-US" sz="1600" dirty="0"/>
              <a:t> de </a:t>
            </a:r>
            <a:r>
              <a:rPr lang="en-US" sz="1600" dirty="0" err="1"/>
              <a:t>restaurare</a:t>
            </a:r>
            <a:r>
              <a:rPr lang="en-US" sz="1600" dirty="0"/>
              <a:t> a </a:t>
            </a:r>
            <a:r>
              <a:rPr lang="en-US" sz="1600" dirty="0" err="1"/>
              <a:t>gradientului</a:t>
            </a:r>
            <a:r>
              <a:rPr lang="en-US" sz="1600" dirty="0"/>
              <a:t> </a:t>
            </a:r>
            <a:r>
              <a:rPr lang="en-US" sz="1600" dirty="0" err="1"/>
              <a:t>este</a:t>
            </a:r>
            <a:r>
              <a:rPr lang="en-US" sz="1600" dirty="0"/>
              <a:t> </a:t>
            </a:r>
            <a:r>
              <a:rPr lang="en-US" sz="1600" dirty="0" err="1"/>
              <a:t>pur</a:t>
            </a:r>
            <a:r>
              <a:rPr lang="en-US" sz="1600" dirty="0"/>
              <a:t> </a:t>
            </a:r>
            <a:r>
              <a:rPr lang="en-US" sz="1600" dirty="0" err="1"/>
              <a:t>și</a:t>
            </a:r>
            <a:r>
              <a:rPr lang="en-US" sz="1600" dirty="0"/>
              <a:t> </a:t>
            </a:r>
            <a:r>
              <a:rPr lang="en-US" sz="1600" dirty="0" err="1"/>
              <a:t>simplu</a:t>
            </a:r>
            <a:r>
              <a:rPr lang="en-US" sz="1600" dirty="0"/>
              <a:t> </a:t>
            </a:r>
            <a:r>
              <a:rPr lang="en-US" sz="1600" dirty="0" err="1"/>
              <a:t>proporțională</a:t>
            </a:r>
            <a:r>
              <a:rPr lang="en-US" sz="1600" dirty="0"/>
              <a:t> cu </a:t>
            </a:r>
            <a:r>
              <a:rPr lang="en-US" sz="1600" dirty="0" err="1"/>
              <a:t>decalajul</a:t>
            </a:r>
            <a:r>
              <a:rPr lang="en-US" sz="1600" dirty="0"/>
              <a:t> </a:t>
            </a:r>
            <a:r>
              <a:rPr lang="en-US" sz="1600" dirty="0" err="1"/>
              <a:t>față</a:t>
            </a:r>
            <a:r>
              <a:rPr lang="en-US" sz="1600" dirty="0"/>
              <a:t> de </a:t>
            </a:r>
            <a:r>
              <a:rPr lang="en-US" sz="1600" dirty="0" err="1"/>
              <a:t>poziția</a:t>
            </a:r>
            <a:r>
              <a:rPr lang="en-US" sz="1600" dirty="0"/>
              <a:t> de </a:t>
            </a:r>
            <a:r>
              <a:rPr lang="en-US" sz="1600" dirty="0" err="1"/>
              <a:t>echilibru</a:t>
            </a:r>
            <a:r>
              <a:rPr lang="en-US" sz="1600" dirty="0"/>
              <a:t>, </a:t>
            </a:r>
            <a:r>
              <a:rPr lang="en-US" sz="1600" dirty="0" err="1"/>
              <a:t>adică</a:t>
            </a:r>
            <a:r>
              <a:rPr lang="en-US" sz="1600" dirty="0"/>
              <a:t> </a:t>
            </a:r>
            <a:r>
              <a:rPr lang="en-US" sz="1600" dirty="0" err="1"/>
              <a:t>capcana</a:t>
            </a:r>
            <a:r>
              <a:rPr lang="en-US" sz="1600" dirty="0"/>
              <a:t> </a:t>
            </a:r>
            <a:r>
              <a:rPr lang="en-US" sz="1600" dirty="0" err="1"/>
              <a:t>optică</a:t>
            </a:r>
            <a:r>
              <a:rPr lang="en-US" sz="1600" dirty="0"/>
              <a:t> </a:t>
            </a:r>
            <a:r>
              <a:rPr lang="en-US" sz="1600" dirty="0" err="1"/>
              <a:t>acționează</a:t>
            </a:r>
            <a:r>
              <a:rPr lang="en-US" sz="1600" dirty="0"/>
              <a:t> ca un arc Hookean a </a:t>
            </a:r>
            <a:r>
              <a:rPr lang="en-US" sz="1600" dirty="0" err="1"/>
              <a:t>cărui</a:t>
            </a:r>
            <a:r>
              <a:rPr lang="en-US" sz="1600" dirty="0"/>
              <a:t> </a:t>
            </a:r>
            <a:r>
              <a:rPr lang="en-US" sz="1600" dirty="0" err="1"/>
              <a:t>rigiditate</a:t>
            </a:r>
            <a:r>
              <a:rPr lang="en-US" sz="1600" dirty="0"/>
              <a:t> </a:t>
            </a:r>
            <a:r>
              <a:rPr lang="en-US" sz="1600" dirty="0" err="1"/>
              <a:t>caracteristică</a:t>
            </a:r>
            <a:r>
              <a:rPr lang="en-US" sz="1600" dirty="0"/>
              <a:t> </a:t>
            </a:r>
            <a:r>
              <a:rPr lang="en-US" sz="1600" dirty="0" err="1"/>
              <a:t>este</a:t>
            </a:r>
            <a:r>
              <a:rPr lang="en-US" sz="1600" dirty="0"/>
              <a:t> </a:t>
            </a:r>
            <a:r>
              <a:rPr lang="en-US" sz="1600" dirty="0" err="1"/>
              <a:t>proporțională</a:t>
            </a:r>
            <a:r>
              <a:rPr lang="en-US" sz="1600" dirty="0"/>
              <a:t> cu </a:t>
            </a:r>
            <a:r>
              <a:rPr lang="en-US" sz="1600" dirty="0" err="1"/>
              <a:t>intensitatea</a:t>
            </a:r>
            <a:r>
              <a:rPr lang="en-US" sz="1600" dirty="0"/>
              <a:t> </a:t>
            </a:r>
            <a:r>
              <a:rPr lang="en-US" sz="1600" dirty="0" err="1"/>
              <a:t>luminii</a:t>
            </a:r>
            <a:r>
              <a:rPr lang="en-US" sz="1600" dirty="0"/>
              <a:t>.</a:t>
            </a:r>
          </a:p>
          <a:p>
            <a:endParaRPr lang="en-US" dirty="0"/>
          </a:p>
        </p:txBody>
      </p:sp>
    </p:spTree>
    <p:extLst>
      <p:ext uri="{BB962C8B-B14F-4D97-AF65-F5344CB8AC3E}">
        <p14:creationId xmlns:p14="http://schemas.microsoft.com/office/powerpoint/2010/main" val="384805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26D032-D88F-D3F8-C36F-5D19FC563189}"/>
              </a:ext>
            </a:extLst>
          </p:cNvPr>
          <p:cNvSpPr>
            <a:spLocks noGrp="1"/>
          </p:cNvSpPr>
          <p:nvPr>
            <p:ph idx="1"/>
          </p:nvPr>
        </p:nvSpPr>
        <p:spPr>
          <a:xfrm>
            <a:off x="228600" y="1752600"/>
            <a:ext cx="8610600" cy="4525962"/>
          </a:xfrm>
        </p:spPr>
        <p:txBody>
          <a:bodyPr/>
          <a:lstStyle/>
          <a:p>
            <a:pPr algn="just"/>
            <a:r>
              <a:rPr lang="en-US" sz="1800" dirty="0" err="1"/>
              <a:t>Avem</a:t>
            </a:r>
            <a:r>
              <a:rPr lang="en-US" sz="1800" dirty="0"/>
              <a:t> 2 </a:t>
            </a:r>
            <a:r>
              <a:rPr lang="en-US" sz="1800" dirty="0" err="1"/>
              <a:t>cazuri</a:t>
            </a:r>
            <a:r>
              <a:rPr lang="en-US" sz="1800" dirty="0"/>
              <a:t> </a:t>
            </a:r>
            <a:r>
              <a:rPr lang="en-US" sz="1800" dirty="0" err="1"/>
              <a:t>limită</a:t>
            </a:r>
            <a:r>
              <a:rPr lang="en-US" sz="1800" dirty="0"/>
              <a:t> </a:t>
            </a:r>
            <a:r>
              <a:rPr lang="en-US" sz="1800" dirty="0" err="1"/>
              <a:t>pentru</a:t>
            </a:r>
            <a:r>
              <a:rPr lang="en-US" sz="1800" dirty="0"/>
              <a:t> care </a:t>
            </a:r>
            <a:r>
              <a:rPr lang="en-US" sz="1800" dirty="0" err="1"/>
              <a:t>forța</a:t>
            </a:r>
            <a:r>
              <a:rPr lang="en-US" sz="1800" dirty="0"/>
              <a:t> </a:t>
            </a:r>
            <a:r>
              <a:rPr lang="en-US" sz="1800" dirty="0" err="1"/>
              <a:t>asupra</a:t>
            </a:r>
            <a:r>
              <a:rPr lang="en-US" sz="1800" dirty="0"/>
              <a:t> </a:t>
            </a:r>
            <a:r>
              <a:rPr lang="en-US" sz="1800" dirty="0" err="1"/>
              <a:t>unei</a:t>
            </a:r>
            <a:r>
              <a:rPr lang="en-US" sz="1800" dirty="0"/>
              <a:t> </a:t>
            </a:r>
            <a:r>
              <a:rPr lang="en-US" sz="1800" dirty="0" err="1"/>
              <a:t>sfere</a:t>
            </a:r>
            <a:r>
              <a:rPr lang="en-US" sz="1800" dirty="0"/>
              <a:t> </a:t>
            </a:r>
            <a:r>
              <a:rPr lang="en-US" sz="1800" dirty="0" err="1"/>
              <a:t>poate</a:t>
            </a:r>
            <a:r>
              <a:rPr lang="en-US" sz="1800" dirty="0"/>
              <a:t> fi </a:t>
            </a:r>
            <a:r>
              <a:rPr lang="en-US" sz="1800" dirty="0" err="1"/>
              <a:t>calculată</a:t>
            </a:r>
            <a:r>
              <a:rPr lang="en-US" sz="1800" dirty="0"/>
              <a:t> cu </a:t>
            </a:r>
            <a:r>
              <a:rPr lang="en-US" sz="1800" dirty="0" err="1"/>
              <a:t>ușurință</a:t>
            </a:r>
            <a:r>
              <a:rPr lang="en-US" sz="1800" dirty="0"/>
              <a:t>. Când </a:t>
            </a:r>
            <a:r>
              <a:rPr lang="en-US" sz="1800" dirty="0" err="1"/>
              <a:t>sfera</a:t>
            </a:r>
            <a:r>
              <a:rPr lang="en-US" sz="1800" dirty="0"/>
              <a:t> </a:t>
            </a:r>
            <a:r>
              <a:rPr lang="en-US" sz="1800" dirty="0" err="1"/>
              <a:t>captată</a:t>
            </a:r>
            <a:r>
              <a:rPr lang="en-US" sz="1800" dirty="0"/>
              <a:t> </a:t>
            </a:r>
            <a:r>
              <a:rPr lang="en-US" sz="1800" dirty="0" err="1"/>
              <a:t>este</a:t>
            </a:r>
            <a:r>
              <a:rPr lang="en-US" sz="1800" dirty="0"/>
              <a:t> </a:t>
            </a:r>
            <a:r>
              <a:rPr lang="en-US" sz="1800" dirty="0" err="1"/>
              <a:t>mult</a:t>
            </a:r>
            <a:r>
              <a:rPr lang="en-US" sz="1800" dirty="0"/>
              <a:t> </a:t>
            </a:r>
            <a:r>
              <a:rPr lang="en-US" sz="1800" dirty="0" err="1"/>
              <a:t>mai</a:t>
            </a:r>
            <a:r>
              <a:rPr lang="en-US" sz="1800" dirty="0"/>
              <a:t> mare </a:t>
            </a:r>
            <a:r>
              <a:rPr lang="en-US" sz="1800" dirty="0" err="1"/>
              <a:t>decât</a:t>
            </a:r>
            <a:r>
              <a:rPr lang="en-US" sz="1800" dirty="0"/>
              <a:t> </a:t>
            </a:r>
            <a:r>
              <a:rPr lang="en-US" sz="1800" dirty="0" err="1"/>
              <a:t>lungimea</a:t>
            </a:r>
            <a:r>
              <a:rPr lang="en-US" sz="1800" dirty="0"/>
              <a:t> de </a:t>
            </a:r>
            <a:r>
              <a:rPr lang="en-US" sz="1800" dirty="0" err="1"/>
              <a:t>undă</a:t>
            </a:r>
            <a:r>
              <a:rPr lang="en-US" sz="1800" dirty="0"/>
              <a:t> a </a:t>
            </a:r>
            <a:r>
              <a:rPr lang="en-US" sz="1800" dirty="0" err="1"/>
              <a:t>laserului</a:t>
            </a:r>
            <a:r>
              <a:rPr lang="en-US" sz="1800" dirty="0"/>
              <a:t> de </a:t>
            </a:r>
            <a:r>
              <a:rPr lang="en-US" sz="1800" dirty="0" err="1"/>
              <a:t>captare</a:t>
            </a:r>
            <a:r>
              <a:rPr lang="en-US" sz="1800" dirty="0"/>
              <a:t>, </a:t>
            </a:r>
            <a:r>
              <a:rPr lang="en-US" sz="1800" dirty="0" err="1"/>
              <a:t>adică</a:t>
            </a:r>
            <a:r>
              <a:rPr lang="en-US" sz="1800" dirty="0"/>
              <a:t> raza </a:t>
            </a:r>
            <a:r>
              <a:rPr lang="en-US" sz="1800" b="1" dirty="0">
                <a:solidFill>
                  <a:srgbClr val="FF0000"/>
                </a:solidFill>
              </a:rPr>
              <a:t>a &gt;&gt; </a:t>
            </a:r>
            <a:r>
              <a:rPr lang="el-GR" sz="1800" b="1" dirty="0">
                <a:solidFill>
                  <a:srgbClr val="FF0000"/>
                </a:solidFill>
              </a:rPr>
              <a:t>λ</a:t>
            </a:r>
            <a:r>
              <a:rPr lang="en-US" sz="1800" dirty="0"/>
              <a:t>, </a:t>
            </a:r>
            <a:r>
              <a:rPr lang="en-US" sz="1800" dirty="0" err="1"/>
              <a:t>condițiile</a:t>
            </a:r>
            <a:r>
              <a:rPr lang="en-US" sz="1800" dirty="0"/>
              <a:t> </a:t>
            </a:r>
            <a:r>
              <a:rPr lang="en-US" sz="1800" dirty="0" err="1"/>
              <a:t>pentru</a:t>
            </a:r>
            <a:r>
              <a:rPr lang="en-US" sz="1800" dirty="0"/>
              <a:t> </a:t>
            </a:r>
            <a:r>
              <a:rPr lang="en-US" sz="1800" dirty="0" err="1"/>
              <a:t>împrăștierea</a:t>
            </a:r>
            <a:r>
              <a:rPr lang="en-US" sz="1800" dirty="0"/>
              <a:t> </a:t>
            </a:r>
            <a:r>
              <a:rPr lang="en-US" sz="1800" i="1" dirty="0">
                <a:solidFill>
                  <a:srgbClr val="FF0000"/>
                </a:solidFill>
              </a:rPr>
              <a:t>Mie</a:t>
            </a:r>
            <a:r>
              <a:rPr lang="en-US" sz="1800" dirty="0"/>
              <a:t> sunt </a:t>
            </a:r>
            <a:r>
              <a:rPr lang="en-US" sz="1800" dirty="0" err="1"/>
              <a:t>îndeplinite</a:t>
            </a:r>
            <a:r>
              <a:rPr lang="en-US" sz="1800" dirty="0"/>
              <a:t>, </a:t>
            </a:r>
            <a:r>
              <a:rPr lang="en-US" sz="1800" dirty="0" err="1"/>
              <a:t>iar</a:t>
            </a:r>
            <a:r>
              <a:rPr lang="en-US" sz="1800" dirty="0"/>
              <a:t> </a:t>
            </a:r>
            <a:r>
              <a:rPr lang="en-US" sz="1800" dirty="0" err="1"/>
              <a:t>forțele</a:t>
            </a:r>
            <a:r>
              <a:rPr lang="en-US" sz="1800" dirty="0"/>
              <a:t> </a:t>
            </a:r>
            <a:r>
              <a:rPr lang="en-US" sz="1800" dirty="0" err="1"/>
              <a:t>optice</a:t>
            </a:r>
            <a:r>
              <a:rPr lang="en-US" sz="1800" dirty="0"/>
              <a:t> pot fi calculate din </a:t>
            </a:r>
            <a:r>
              <a:rPr lang="en-US" sz="1800" dirty="0" err="1"/>
              <a:t>optica</a:t>
            </a:r>
            <a:r>
              <a:rPr lang="en-US" sz="1800" dirty="0"/>
              <a:t> </a:t>
            </a:r>
            <a:r>
              <a:rPr lang="en-US" sz="1800" dirty="0" err="1"/>
              <a:t>razelor</a:t>
            </a:r>
            <a:r>
              <a:rPr lang="en-US" sz="1800" dirty="0"/>
              <a:t> simple (Fig. 1). </a:t>
            </a:r>
          </a:p>
          <a:p>
            <a:pPr algn="just"/>
            <a:r>
              <a:rPr lang="en-US" sz="1800" dirty="0" err="1"/>
              <a:t>Refracția</a:t>
            </a:r>
            <a:r>
              <a:rPr lang="en-US" sz="1800" dirty="0"/>
              <a:t> </a:t>
            </a:r>
            <a:r>
              <a:rPr lang="en-US" sz="1800" dirty="0" err="1"/>
              <a:t>luminii</a:t>
            </a:r>
            <a:r>
              <a:rPr lang="en-US" sz="1800" dirty="0"/>
              <a:t> </a:t>
            </a:r>
            <a:r>
              <a:rPr lang="en-US" sz="1800" dirty="0" err="1"/>
              <a:t>incidente</a:t>
            </a:r>
            <a:r>
              <a:rPr lang="en-US" sz="1800" dirty="0"/>
              <a:t> de </a:t>
            </a:r>
            <a:r>
              <a:rPr lang="en-US" sz="1800" dirty="0" err="1"/>
              <a:t>către</a:t>
            </a:r>
            <a:r>
              <a:rPr lang="en-US" sz="1800" dirty="0"/>
              <a:t> </a:t>
            </a:r>
            <a:r>
              <a:rPr lang="en-US" sz="1800" dirty="0" err="1"/>
              <a:t>sferă</a:t>
            </a:r>
            <a:r>
              <a:rPr lang="en-US" sz="1800" dirty="0"/>
              <a:t> </a:t>
            </a:r>
            <a:r>
              <a:rPr lang="en-US" sz="1800" dirty="0" err="1"/>
              <a:t>corespunde</a:t>
            </a:r>
            <a:r>
              <a:rPr lang="en-US" sz="1800" dirty="0"/>
              <a:t> </a:t>
            </a:r>
            <a:r>
              <a:rPr lang="en-US" sz="1800" dirty="0" err="1"/>
              <a:t>unei</a:t>
            </a:r>
            <a:r>
              <a:rPr lang="en-US" sz="1800" dirty="0"/>
              <a:t> </a:t>
            </a:r>
            <a:r>
              <a:rPr lang="en-US" sz="1800" dirty="0" err="1"/>
              <a:t>modificări</a:t>
            </a:r>
            <a:r>
              <a:rPr lang="en-US" sz="1800" dirty="0"/>
              <a:t> a </a:t>
            </a:r>
            <a:r>
              <a:rPr lang="en-US" sz="1800" dirty="0" err="1"/>
              <a:t>impulsului</a:t>
            </a:r>
            <a:r>
              <a:rPr lang="en-US" sz="1800" dirty="0"/>
              <a:t> </a:t>
            </a:r>
            <a:r>
              <a:rPr lang="en-US" sz="1800" dirty="0" err="1"/>
              <a:t>purtat</a:t>
            </a:r>
            <a:r>
              <a:rPr lang="en-US" sz="1800" dirty="0"/>
              <a:t> de </a:t>
            </a:r>
            <a:r>
              <a:rPr lang="en-US" sz="1800" dirty="0" err="1"/>
              <a:t>lumină</a:t>
            </a:r>
            <a:r>
              <a:rPr lang="en-US" sz="1800" dirty="0"/>
              <a:t>. Conform </a:t>
            </a:r>
            <a:r>
              <a:rPr lang="en-US" sz="1800" dirty="0" err="1"/>
              <a:t>celei</a:t>
            </a:r>
            <a:r>
              <a:rPr lang="en-US" sz="1800" dirty="0"/>
              <a:t> </a:t>
            </a:r>
            <a:r>
              <a:rPr lang="en-US" sz="1800" dirty="0" err="1"/>
              <a:t>legii</a:t>
            </a:r>
            <a:r>
              <a:rPr lang="en-US" sz="1800" dirty="0"/>
              <a:t> III Newton, </a:t>
            </a:r>
            <a:r>
              <a:rPr lang="en-US" sz="1800" dirty="0" err="1"/>
              <a:t>sferei</a:t>
            </a:r>
            <a:r>
              <a:rPr lang="en-US" sz="1800" dirty="0"/>
              <a:t> </a:t>
            </a:r>
            <a:r>
              <a:rPr lang="en-US" sz="1800" dirty="0" err="1"/>
              <a:t>i</a:t>
            </a:r>
            <a:r>
              <a:rPr lang="en-US" sz="1800" dirty="0"/>
              <a:t> se </a:t>
            </a:r>
            <a:r>
              <a:rPr lang="en-US" sz="1800" dirty="0" err="1"/>
              <a:t>imprimă</a:t>
            </a:r>
            <a:r>
              <a:rPr lang="en-US" sz="1800" dirty="0"/>
              <a:t> o </a:t>
            </a:r>
            <a:r>
              <a:rPr lang="en-US" sz="1800" dirty="0" err="1"/>
              <a:t>modificare</a:t>
            </a:r>
            <a:r>
              <a:rPr lang="en-US" sz="1800" dirty="0"/>
              <a:t> </a:t>
            </a:r>
            <a:r>
              <a:rPr lang="en-US" sz="1800" dirty="0" err="1"/>
              <a:t>egală</a:t>
            </a:r>
            <a:r>
              <a:rPr lang="en-US" sz="1800" dirty="0"/>
              <a:t> </a:t>
            </a:r>
            <a:r>
              <a:rPr lang="en-US" sz="1800" dirty="0" err="1"/>
              <a:t>și</a:t>
            </a:r>
            <a:r>
              <a:rPr lang="en-US" sz="1800" dirty="0"/>
              <a:t> </a:t>
            </a:r>
            <a:r>
              <a:rPr lang="en-US" sz="1800" dirty="0" err="1"/>
              <a:t>opusă</a:t>
            </a:r>
            <a:r>
              <a:rPr lang="en-US" sz="1800" dirty="0"/>
              <a:t> a </a:t>
            </a:r>
            <a:r>
              <a:rPr lang="en-US" sz="1800" dirty="0" err="1"/>
              <a:t>impulsului</a:t>
            </a:r>
            <a:r>
              <a:rPr lang="en-US" sz="1800" dirty="0"/>
              <a:t>. </a:t>
            </a:r>
            <a:r>
              <a:rPr lang="en-US" sz="1800" i="1" dirty="0" err="1">
                <a:solidFill>
                  <a:srgbClr val="FF0000"/>
                </a:solidFill>
              </a:rPr>
              <a:t>Forța</a:t>
            </a:r>
            <a:r>
              <a:rPr lang="en-US" sz="1800" i="1" dirty="0">
                <a:solidFill>
                  <a:srgbClr val="FF0000"/>
                </a:solidFill>
              </a:rPr>
              <a:t> </a:t>
            </a:r>
            <a:r>
              <a:rPr lang="en-US" sz="1800" i="1" dirty="0" err="1">
                <a:solidFill>
                  <a:srgbClr val="FF0000"/>
                </a:solidFill>
              </a:rPr>
              <a:t>asupra</a:t>
            </a:r>
            <a:r>
              <a:rPr lang="en-US" sz="1800" i="1" dirty="0">
                <a:solidFill>
                  <a:srgbClr val="FF0000"/>
                </a:solidFill>
              </a:rPr>
              <a:t> </a:t>
            </a:r>
            <a:r>
              <a:rPr lang="en-US" sz="1800" i="1" dirty="0" err="1">
                <a:solidFill>
                  <a:srgbClr val="FF0000"/>
                </a:solidFill>
              </a:rPr>
              <a:t>sferei</a:t>
            </a:r>
            <a:r>
              <a:rPr lang="en-US" sz="1800" i="1" dirty="0">
                <a:solidFill>
                  <a:srgbClr val="FF0000"/>
                </a:solidFill>
              </a:rPr>
              <a:t>, </a:t>
            </a:r>
            <a:r>
              <a:rPr lang="en-US" sz="1800" i="1" dirty="0" err="1">
                <a:solidFill>
                  <a:srgbClr val="FF0000"/>
                </a:solidFill>
              </a:rPr>
              <a:t>dată</a:t>
            </a:r>
            <a:r>
              <a:rPr lang="en-US" sz="1800" i="1" dirty="0">
                <a:solidFill>
                  <a:srgbClr val="FF0000"/>
                </a:solidFill>
              </a:rPr>
              <a:t> de rata de </a:t>
            </a:r>
            <a:r>
              <a:rPr lang="en-US" sz="1800" i="1" dirty="0" err="1">
                <a:solidFill>
                  <a:srgbClr val="FF0000"/>
                </a:solidFill>
              </a:rPr>
              <a:t>modificare</a:t>
            </a:r>
            <a:r>
              <a:rPr lang="en-US" sz="1800" i="1" dirty="0">
                <a:solidFill>
                  <a:srgbClr val="FF0000"/>
                </a:solidFill>
              </a:rPr>
              <a:t> a </a:t>
            </a:r>
            <a:r>
              <a:rPr lang="en-US" sz="1800" i="1" dirty="0" err="1">
                <a:solidFill>
                  <a:srgbClr val="FF0000"/>
                </a:solidFill>
              </a:rPr>
              <a:t>impulsului</a:t>
            </a:r>
            <a:r>
              <a:rPr lang="en-US" sz="1800" i="1" dirty="0">
                <a:solidFill>
                  <a:srgbClr val="FF0000"/>
                </a:solidFill>
              </a:rPr>
              <a:t>, </a:t>
            </a:r>
            <a:r>
              <a:rPr lang="en-US" sz="1800" i="1" dirty="0" err="1">
                <a:solidFill>
                  <a:srgbClr val="FF0000"/>
                </a:solidFill>
              </a:rPr>
              <a:t>este</a:t>
            </a:r>
            <a:r>
              <a:rPr lang="en-US" sz="1800" i="1" dirty="0">
                <a:solidFill>
                  <a:srgbClr val="FF0000"/>
                </a:solidFill>
              </a:rPr>
              <a:t> </a:t>
            </a:r>
            <a:r>
              <a:rPr lang="en-US" sz="1800" i="1" dirty="0" err="1">
                <a:solidFill>
                  <a:srgbClr val="FF0000"/>
                </a:solidFill>
              </a:rPr>
              <a:t>proporțională</a:t>
            </a:r>
            <a:r>
              <a:rPr lang="en-US" sz="1800" i="1" dirty="0">
                <a:solidFill>
                  <a:srgbClr val="FF0000"/>
                </a:solidFill>
              </a:rPr>
              <a:t> cu </a:t>
            </a:r>
            <a:r>
              <a:rPr lang="en-US" sz="1800" i="1" dirty="0" err="1">
                <a:solidFill>
                  <a:srgbClr val="FF0000"/>
                </a:solidFill>
              </a:rPr>
              <a:t>intensitatea</a:t>
            </a:r>
            <a:r>
              <a:rPr lang="en-US" sz="1800" i="1" dirty="0">
                <a:solidFill>
                  <a:srgbClr val="FF0000"/>
                </a:solidFill>
              </a:rPr>
              <a:t> </a:t>
            </a:r>
            <a:r>
              <a:rPr lang="en-US" sz="1800" i="1" dirty="0" err="1">
                <a:solidFill>
                  <a:srgbClr val="FF0000"/>
                </a:solidFill>
              </a:rPr>
              <a:t>luminii</a:t>
            </a:r>
            <a:r>
              <a:rPr lang="en-US" sz="1800" dirty="0"/>
              <a:t>. Când </a:t>
            </a:r>
            <a:r>
              <a:rPr lang="en-US" sz="1800" dirty="0" err="1"/>
              <a:t>indicele</a:t>
            </a:r>
            <a:r>
              <a:rPr lang="en-US" sz="1800" dirty="0"/>
              <a:t> de </a:t>
            </a:r>
            <a:r>
              <a:rPr lang="en-US" sz="1800" dirty="0" err="1"/>
              <a:t>refracție</a:t>
            </a:r>
            <a:r>
              <a:rPr lang="en-US" sz="1800" dirty="0"/>
              <a:t> al </a:t>
            </a:r>
            <a:r>
              <a:rPr lang="en-US" sz="1800" dirty="0" err="1"/>
              <a:t>particulei</a:t>
            </a:r>
            <a:r>
              <a:rPr lang="en-US" sz="1800" dirty="0"/>
              <a:t> </a:t>
            </a:r>
            <a:r>
              <a:rPr lang="en-US" sz="1800" dirty="0" err="1"/>
              <a:t>este</a:t>
            </a:r>
            <a:r>
              <a:rPr lang="en-US" sz="1800" dirty="0"/>
              <a:t> </a:t>
            </a:r>
            <a:r>
              <a:rPr lang="en-US" sz="1800" dirty="0" err="1"/>
              <a:t>mai</a:t>
            </a:r>
            <a:r>
              <a:rPr lang="en-US" sz="1800" dirty="0"/>
              <a:t> mare </a:t>
            </a:r>
            <a:r>
              <a:rPr lang="en-US" sz="1800" dirty="0" err="1"/>
              <a:t>decât</a:t>
            </a:r>
            <a:r>
              <a:rPr lang="en-US" sz="1800" dirty="0"/>
              <a:t> cel al </a:t>
            </a:r>
            <a:r>
              <a:rPr lang="en-US" sz="1800" dirty="0" err="1"/>
              <a:t>mediului</a:t>
            </a:r>
            <a:r>
              <a:rPr lang="en-US" sz="1800" dirty="0"/>
              <a:t> </a:t>
            </a:r>
            <a:r>
              <a:rPr lang="en-US" sz="1800" dirty="0" err="1"/>
              <a:t>înconjurător</a:t>
            </a:r>
            <a:r>
              <a:rPr lang="en-US" sz="1800" dirty="0"/>
              <a:t>, </a:t>
            </a:r>
            <a:r>
              <a:rPr lang="en-US" sz="1800" dirty="0" err="1"/>
              <a:t>forța</a:t>
            </a:r>
            <a:r>
              <a:rPr lang="en-US" sz="1800" dirty="0"/>
              <a:t> </a:t>
            </a:r>
            <a:r>
              <a:rPr lang="en-US" sz="1800" dirty="0" err="1"/>
              <a:t>optică</a:t>
            </a:r>
            <a:r>
              <a:rPr lang="en-US" sz="1800" dirty="0"/>
              <a:t> care </a:t>
            </a:r>
            <a:r>
              <a:rPr lang="en-US" sz="1800" dirty="0" err="1"/>
              <a:t>rezultă</a:t>
            </a:r>
            <a:r>
              <a:rPr lang="en-US" sz="1800" dirty="0"/>
              <a:t> din </a:t>
            </a:r>
            <a:r>
              <a:rPr lang="en-US" sz="1800" dirty="0" err="1"/>
              <a:t>refracție</a:t>
            </a:r>
            <a:r>
              <a:rPr lang="en-US" sz="1800" dirty="0"/>
              <a:t> </a:t>
            </a:r>
            <a:r>
              <a:rPr lang="en-US" sz="1800" dirty="0" err="1"/>
              <a:t>este</a:t>
            </a:r>
            <a:r>
              <a:rPr lang="en-US" sz="1800" dirty="0"/>
              <a:t> </a:t>
            </a:r>
            <a:r>
              <a:rPr lang="en-US" sz="1800" dirty="0" err="1"/>
              <a:t>în</a:t>
            </a:r>
            <a:r>
              <a:rPr lang="en-US" sz="1800" dirty="0"/>
              <a:t> </a:t>
            </a:r>
            <a:r>
              <a:rPr lang="en-US" sz="1800" dirty="0" err="1"/>
              <a:t>direcția</a:t>
            </a:r>
            <a:r>
              <a:rPr lang="en-US" sz="1800" dirty="0"/>
              <a:t> </a:t>
            </a:r>
            <a:r>
              <a:rPr lang="en-US" sz="1800" dirty="0" err="1"/>
              <a:t>gradientului</a:t>
            </a:r>
            <a:r>
              <a:rPr lang="en-US" sz="1800" dirty="0"/>
              <a:t> de </a:t>
            </a:r>
            <a:r>
              <a:rPr lang="en-US" sz="1800" dirty="0" err="1"/>
              <a:t>intensitate</a:t>
            </a:r>
            <a:r>
              <a:rPr lang="en-US" sz="1800" dirty="0"/>
              <a:t>. Invers, </a:t>
            </a:r>
            <a:r>
              <a:rPr lang="en-US" sz="1800" dirty="0" err="1"/>
              <a:t>pentru</a:t>
            </a:r>
            <a:r>
              <a:rPr lang="en-US" sz="1800" dirty="0"/>
              <a:t> un </a:t>
            </a:r>
            <a:r>
              <a:rPr lang="en-US" sz="1800" dirty="0" err="1"/>
              <a:t>indice</a:t>
            </a:r>
            <a:r>
              <a:rPr lang="en-US" sz="1800" dirty="0"/>
              <a:t> </a:t>
            </a:r>
            <a:r>
              <a:rPr lang="en-US" sz="1800" dirty="0" err="1"/>
              <a:t>mai</a:t>
            </a:r>
            <a:r>
              <a:rPr lang="en-US" sz="1800" dirty="0"/>
              <a:t> mic </a:t>
            </a:r>
            <a:r>
              <a:rPr lang="en-US" sz="1800" dirty="0" err="1"/>
              <a:t>decât</a:t>
            </a:r>
            <a:r>
              <a:rPr lang="en-US" sz="1800" dirty="0"/>
              <a:t> cel al </a:t>
            </a:r>
            <a:r>
              <a:rPr lang="en-US" sz="1800" dirty="0" err="1"/>
              <a:t>mediului</a:t>
            </a:r>
            <a:r>
              <a:rPr lang="en-US" sz="1800" dirty="0"/>
              <a:t>, </a:t>
            </a:r>
            <a:r>
              <a:rPr lang="en-US" sz="1800" dirty="0" err="1"/>
              <a:t>forța</a:t>
            </a:r>
            <a:r>
              <a:rPr lang="en-US" sz="1800" dirty="0"/>
              <a:t> </a:t>
            </a:r>
            <a:r>
              <a:rPr lang="en-US" sz="1800" dirty="0" err="1"/>
              <a:t>este</a:t>
            </a:r>
            <a:r>
              <a:rPr lang="en-US" sz="1800" dirty="0"/>
              <a:t> </a:t>
            </a:r>
            <a:r>
              <a:rPr lang="en-US" sz="1800" dirty="0" err="1"/>
              <a:t>în</a:t>
            </a:r>
            <a:r>
              <a:rPr lang="en-US" sz="1800" dirty="0"/>
              <a:t> </a:t>
            </a:r>
            <a:r>
              <a:rPr lang="en-US" sz="1800" dirty="0" err="1"/>
              <a:t>direcția</a:t>
            </a:r>
            <a:r>
              <a:rPr lang="en-US" sz="1800" dirty="0"/>
              <a:t> </a:t>
            </a:r>
            <a:r>
              <a:rPr lang="en-US" sz="1800" dirty="0" err="1"/>
              <a:t>opusă</a:t>
            </a:r>
            <a:r>
              <a:rPr lang="en-US" sz="1800" dirty="0"/>
              <a:t> </a:t>
            </a:r>
            <a:r>
              <a:rPr lang="en-US" sz="1800" dirty="0" err="1"/>
              <a:t>gradientului</a:t>
            </a:r>
            <a:r>
              <a:rPr lang="en-US" sz="1800" dirty="0"/>
              <a:t> de </a:t>
            </a:r>
            <a:r>
              <a:rPr lang="en-US" sz="1800" dirty="0" err="1"/>
              <a:t>intensitate</a:t>
            </a:r>
            <a:r>
              <a:rPr lang="en-US" sz="1800" dirty="0"/>
              <a:t>. </a:t>
            </a:r>
          </a:p>
          <a:p>
            <a:pPr algn="just"/>
            <a:r>
              <a:rPr lang="en-US" sz="1800" dirty="0"/>
              <a:t>Componenta de </a:t>
            </a:r>
            <a:r>
              <a:rPr lang="en-US" sz="1800" dirty="0" err="1"/>
              <a:t>împrăștiere</a:t>
            </a:r>
            <a:r>
              <a:rPr lang="en-US" sz="1800" dirty="0"/>
              <a:t> a </a:t>
            </a:r>
            <a:r>
              <a:rPr lang="en-US" sz="1800" dirty="0" err="1"/>
              <a:t>forței</a:t>
            </a:r>
            <a:r>
              <a:rPr lang="en-US" sz="1800" dirty="0"/>
              <a:t> </a:t>
            </a:r>
            <a:r>
              <a:rPr lang="en-US" sz="1800" dirty="0" err="1"/>
              <a:t>provine</a:t>
            </a:r>
            <a:r>
              <a:rPr lang="en-US" sz="1800" dirty="0"/>
              <a:t> </a:t>
            </a:r>
            <a:r>
              <a:rPr lang="en-US" sz="1800" dirty="0" err="1"/>
              <a:t>atât</a:t>
            </a:r>
            <a:r>
              <a:rPr lang="en-US" sz="1800" dirty="0"/>
              <a:t> din </a:t>
            </a:r>
            <a:r>
              <a:rPr lang="en-US" sz="1800" dirty="0" err="1"/>
              <a:t>absorbție</a:t>
            </a:r>
            <a:r>
              <a:rPr lang="en-US" sz="1800" dirty="0"/>
              <a:t>, </a:t>
            </a:r>
            <a:r>
              <a:rPr lang="en-US" sz="1800" dirty="0" err="1"/>
              <a:t>cât</a:t>
            </a:r>
            <a:r>
              <a:rPr lang="en-US" sz="1800" dirty="0"/>
              <a:t> </a:t>
            </a:r>
            <a:r>
              <a:rPr lang="en-US" sz="1800" dirty="0" err="1"/>
              <a:t>și</a:t>
            </a:r>
            <a:r>
              <a:rPr lang="en-US" sz="1800" dirty="0"/>
              <a:t> din </a:t>
            </a:r>
            <a:r>
              <a:rPr lang="en-US" sz="1800" dirty="0" err="1"/>
              <a:t>reflexia</a:t>
            </a:r>
            <a:r>
              <a:rPr lang="en-US" sz="1800" dirty="0"/>
              <a:t> </a:t>
            </a:r>
            <a:r>
              <a:rPr lang="en-US" sz="1800" dirty="0" err="1"/>
              <a:t>speculară</a:t>
            </a:r>
            <a:r>
              <a:rPr lang="en-US" sz="1800" dirty="0"/>
              <a:t> de </a:t>
            </a:r>
            <a:r>
              <a:rPr lang="en-US" sz="1800" dirty="0" err="1"/>
              <a:t>către</a:t>
            </a:r>
            <a:r>
              <a:rPr lang="en-US" sz="1800" dirty="0"/>
              <a:t> </a:t>
            </a:r>
            <a:r>
              <a:rPr lang="en-US" sz="1800" dirty="0" err="1"/>
              <a:t>obiectul</a:t>
            </a:r>
            <a:r>
              <a:rPr lang="en-US" sz="1800" dirty="0"/>
              <a:t> </a:t>
            </a:r>
            <a:r>
              <a:rPr lang="en-US" sz="1800" dirty="0" err="1"/>
              <a:t>captat</a:t>
            </a:r>
            <a:r>
              <a:rPr lang="en-US" sz="1800" dirty="0"/>
              <a:t>. </a:t>
            </a:r>
          </a:p>
          <a:p>
            <a:pPr algn="just"/>
            <a:r>
              <a:rPr lang="en-US" sz="1800" dirty="0" err="1"/>
              <a:t>În</a:t>
            </a:r>
            <a:r>
              <a:rPr lang="en-US" sz="1800" dirty="0"/>
              <a:t> </a:t>
            </a:r>
            <a:r>
              <a:rPr lang="en-US" sz="1800" dirty="0" err="1"/>
              <a:t>cazul</a:t>
            </a:r>
            <a:r>
              <a:rPr lang="en-US" sz="1800" dirty="0"/>
              <a:t> </a:t>
            </a:r>
            <a:r>
              <a:rPr lang="en-US" sz="1800" dirty="0" err="1"/>
              <a:t>unei</a:t>
            </a:r>
            <a:r>
              <a:rPr lang="en-US" sz="1800" dirty="0"/>
              <a:t> </a:t>
            </a:r>
            <a:r>
              <a:rPr lang="en-US" sz="1800" dirty="0" err="1"/>
              <a:t>sfere</a:t>
            </a:r>
            <a:r>
              <a:rPr lang="en-US" sz="1800" dirty="0"/>
              <a:t> </a:t>
            </a:r>
            <a:r>
              <a:rPr lang="en-US" sz="1800" dirty="0" err="1"/>
              <a:t>uniforme</a:t>
            </a:r>
            <a:r>
              <a:rPr lang="en-US" sz="1800" dirty="0"/>
              <a:t>, </a:t>
            </a:r>
            <a:r>
              <a:rPr lang="en-US" sz="1800" dirty="0" err="1"/>
              <a:t>forțele</a:t>
            </a:r>
            <a:r>
              <a:rPr lang="en-US" sz="1800" dirty="0"/>
              <a:t> </a:t>
            </a:r>
            <a:r>
              <a:rPr lang="en-US" sz="1800" dirty="0" err="1"/>
              <a:t>optice</a:t>
            </a:r>
            <a:r>
              <a:rPr lang="en-US" sz="1800" dirty="0"/>
              <a:t> pot fi calculate direct </a:t>
            </a:r>
            <a:r>
              <a:rPr lang="en-US" sz="1800" dirty="0" err="1"/>
              <a:t>în</a:t>
            </a:r>
            <a:r>
              <a:rPr lang="en-US" sz="1800" dirty="0"/>
              <a:t> </a:t>
            </a:r>
            <a:r>
              <a:rPr lang="en-US" sz="1800" dirty="0" err="1"/>
              <a:t>regimul</a:t>
            </a:r>
            <a:r>
              <a:rPr lang="en-US" sz="1800" dirty="0"/>
              <a:t> optic de raze. </a:t>
            </a:r>
            <a:r>
              <a:rPr lang="en-US" sz="1800" dirty="0" err="1"/>
              <a:t>Razele</a:t>
            </a:r>
            <a:r>
              <a:rPr lang="en-US" sz="1800" dirty="0"/>
              <a:t> extreme </a:t>
            </a:r>
            <a:r>
              <a:rPr lang="en-US" sz="1800" dirty="0" err="1"/>
              <a:t>contribuie</a:t>
            </a:r>
            <a:r>
              <a:rPr lang="en-US" sz="1800" dirty="0"/>
              <a:t> </a:t>
            </a:r>
            <a:r>
              <a:rPr lang="en-US" sz="1800" dirty="0" err="1"/>
              <a:t>disproporționat</a:t>
            </a:r>
            <a:r>
              <a:rPr lang="en-US" sz="1800" dirty="0"/>
              <a:t> la </a:t>
            </a:r>
            <a:r>
              <a:rPr lang="en-US" sz="1800" dirty="0" err="1"/>
              <a:t>forța</a:t>
            </a:r>
            <a:r>
              <a:rPr lang="en-US" sz="1800" dirty="0"/>
              <a:t> </a:t>
            </a:r>
            <a:r>
              <a:rPr lang="en-US" sz="1800" dirty="0" err="1"/>
              <a:t>gradientului</a:t>
            </a:r>
            <a:r>
              <a:rPr lang="en-US" sz="1800" dirty="0"/>
              <a:t> axial, </a:t>
            </a:r>
            <a:r>
              <a:rPr lang="en-US" sz="1800" dirty="0" err="1"/>
              <a:t>în</a:t>
            </a:r>
            <a:r>
              <a:rPr lang="en-US" sz="1800" dirty="0"/>
              <a:t> </a:t>
            </a:r>
            <a:r>
              <a:rPr lang="en-US" sz="1800" dirty="0" err="1"/>
              <a:t>timp</a:t>
            </a:r>
            <a:r>
              <a:rPr lang="en-US" sz="1800" dirty="0"/>
              <a:t> </a:t>
            </a:r>
            <a:r>
              <a:rPr lang="en-US" sz="1800" dirty="0" err="1"/>
              <a:t>ce</a:t>
            </a:r>
            <a:r>
              <a:rPr lang="en-US" sz="1800" dirty="0"/>
              <a:t> </a:t>
            </a:r>
            <a:r>
              <a:rPr lang="en-US" sz="1800" dirty="0" err="1"/>
              <a:t>razele</a:t>
            </a:r>
            <a:r>
              <a:rPr lang="en-US" sz="1800" dirty="0"/>
              <a:t> centrale sunt </a:t>
            </a:r>
            <a:r>
              <a:rPr lang="en-US" sz="1800" dirty="0" err="1"/>
              <a:t>responsabile</a:t>
            </a:r>
            <a:r>
              <a:rPr lang="en-US" sz="1800" dirty="0"/>
              <a:t> </a:t>
            </a:r>
            <a:r>
              <a:rPr lang="en-US" sz="1800" dirty="0" err="1"/>
              <a:t>în</a:t>
            </a:r>
            <a:r>
              <a:rPr lang="en-US" sz="1800" dirty="0"/>
              <a:t> principal </a:t>
            </a:r>
            <a:r>
              <a:rPr lang="en-US" sz="1800" dirty="0" err="1"/>
              <a:t>pentru</a:t>
            </a:r>
            <a:r>
              <a:rPr lang="en-US" sz="1800" dirty="0"/>
              <a:t> </a:t>
            </a:r>
            <a:r>
              <a:rPr lang="en-US" sz="1800" dirty="0" err="1"/>
              <a:t>forța</a:t>
            </a:r>
            <a:r>
              <a:rPr lang="en-US" sz="1800" dirty="0"/>
              <a:t> de </a:t>
            </a:r>
            <a:r>
              <a:rPr lang="en-US" sz="1800" dirty="0" err="1"/>
              <a:t>împrăștiere</a:t>
            </a:r>
            <a:r>
              <a:rPr lang="en-US" sz="1800" dirty="0"/>
              <a:t>. </a:t>
            </a:r>
          </a:p>
        </p:txBody>
      </p:sp>
      <p:pic>
        <p:nvPicPr>
          <p:cNvPr id="5" name="Picture 4">
            <a:extLst>
              <a:ext uri="{FF2B5EF4-FFF2-40B4-BE49-F238E27FC236}">
                <a16:creationId xmlns:a16="http://schemas.microsoft.com/office/drawing/2014/main" xmlns="" id="{735AE5EF-774B-38D7-72F8-4F99706727FD}"/>
              </a:ext>
            </a:extLst>
          </p:cNvPr>
          <p:cNvPicPr>
            <a:picLocks noChangeAspect="1"/>
          </p:cNvPicPr>
          <p:nvPr/>
        </p:nvPicPr>
        <p:blipFill>
          <a:blip r:embed="rId2"/>
          <a:stretch>
            <a:fillRect/>
          </a:stretch>
        </p:blipFill>
        <p:spPr>
          <a:xfrm>
            <a:off x="7238999" y="0"/>
            <a:ext cx="1891553" cy="1851647"/>
          </a:xfrm>
          <a:prstGeom prst="rect">
            <a:avLst/>
          </a:prstGeom>
        </p:spPr>
      </p:pic>
    </p:spTree>
    <p:extLst>
      <p:ext uri="{BB962C8B-B14F-4D97-AF65-F5344CB8AC3E}">
        <p14:creationId xmlns:p14="http://schemas.microsoft.com/office/powerpoint/2010/main" val="111016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9CBB5-32D4-0984-6E04-1EDA2830CE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A554EBB-60D6-7297-AB97-7E66F1D5A3FB}"/>
              </a:ext>
            </a:extLst>
          </p:cNvPr>
          <p:cNvSpPr>
            <a:spLocks noGrp="1"/>
          </p:cNvSpPr>
          <p:nvPr>
            <p:ph idx="1"/>
          </p:nvPr>
        </p:nvSpPr>
        <p:spPr>
          <a:xfrm>
            <a:off x="26096" y="1600200"/>
            <a:ext cx="8965504" cy="4525962"/>
          </a:xfrm>
        </p:spPr>
        <p:txBody>
          <a:bodyPr/>
          <a:lstStyle/>
          <a:p>
            <a:pPr algn="just"/>
            <a:r>
              <a:rPr lang="en-US" sz="1800" dirty="0" err="1"/>
              <a:t>Astfel</a:t>
            </a:r>
            <a:r>
              <a:rPr lang="en-US" sz="1800" dirty="0"/>
              <a:t>, </a:t>
            </a:r>
            <a:r>
              <a:rPr lang="en-US" sz="1800" dirty="0" err="1"/>
              <a:t>extinderea</a:t>
            </a:r>
            <a:r>
              <a:rPr lang="en-US" sz="1800" dirty="0"/>
              <a:t> </a:t>
            </a:r>
            <a:r>
              <a:rPr lang="en-US" sz="1800" dirty="0" err="1"/>
              <a:t>unui</a:t>
            </a:r>
            <a:r>
              <a:rPr lang="en-US" sz="1800" dirty="0"/>
              <a:t> </a:t>
            </a:r>
            <a:r>
              <a:rPr lang="en-US" sz="1800" dirty="0" err="1"/>
              <a:t>fascicul</a:t>
            </a:r>
            <a:r>
              <a:rPr lang="en-US" sz="1800" dirty="0"/>
              <a:t> laser gaussian </a:t>
            </a:r>
            <a:r>
              <a:rPr lang="en-US" sz="1800" dirty="0" err="1"/>
              <a:t>pentru</a:t>
            </a:r>
            <a:r>
              <a:rPr lang="en-US" sz="1800" dirty="0"/>
              <a:t> a </a:t>
            </a:r>
            <a:r>
              <a:rPr lang="en-US" sz="1800" dirty="0" err="1"/>
              <a:t>umple</a:t>
            </a:r>
            <a:r>
              <a:rPr lang="en-US" sz="1800" dirty="0"/>
              <a:t> </a:t>
            </a:r>
            <a:r>
              <a:rPr lang="en-US" sz="1800" dirty="0" err="1"/>
              <a:t>ușor</a:t>
            </a:r>
            <a:r>
              <a:rPr lang="en-US" sz="1800" dirty="0"/>
              <a:t> </a:t>
            </a:r>
            <a:r>
              <a:rPr lang="en-US" sz="1800" dirty="0" err="1"/>
              <a:t>pupila</a:t>
            </a:r>
            <a:r>
              <a:rPr lang="en-US" sz="1800" dirty="0"/>
              <a:t> de </a:t>
            </a:r>
            <a:r>
              <a:rPr lang="en-US" sz="1800" dirty="0" err="1"/>
              <a:t>intrare</a:t>
            </a:r>
            <a:r>
              <a:rPr lang="en-US" sz="1800" dirty="0"/>
              <a:t> a </a:t>
            </a:r>
            <a:r>
              <a:rPr lang="en-US" sz="1800" dirty="0" err="1"/>
              <a:t>obiectivului</a:t>
            </a:r>
            <a:r>
              <a:rPr lang="en-US" sz="1800" dirty="0"/>
              <a:t> </a:t>
            </a:r>
            <a:r>
              <a:rPr lang="en-US" sz="1800" dirty="0" err="1"/>
              <a:t>poate</a:t>
            </a:r>
            <a:r>
              <a:rPr lang="en-US" sz="1800" dirty="0"/>
              <a:t> </a:t>
            </a:r>
            <a:r>
              <a:rPr lang="en-US" sz="1800" dirty="0" err="1"/>
              <a:t>crește</a:t>
            </a:r>
            <a:r>
              <a:rPr lang="en-US" sz="1800" dirty="0"/>
              <a:t> </a:t>
            </a:r>
            <a:r>
              <a:rPr lang="en-US" sz="1800" dirty="0" err="1"/>
              <a:t>raportul</a:t>
            </a:r>
            <a:r>
              <a:rPr lang="en-US" sz="1800" dirty="0"/>
              <a:t> </a:t>
            </a:r>
            <a:r>
              <a:rPr lang="en-US" sz="1800" dirty="0" err="1"/>
              <a:t>dintre</a:t>
            </a:r>
            <a:r>
              <a:rPr lang="en-US" sz="1800" dirty="0"/>
              <a:t> </a:t>
            </a:r>
            <a:r>
              <a:rPr lang="en-US" sz="1800" dirty="0" err="1"/>
              <a:t>forța</a:t>
            </a:r>
            <a:r>
              <a:rPr lang="en-US" sz="1800" dirty="0"/>
              <a:t> de </a:t>
            </a:r>
            <a:r>
              <a:rPr lang="en-US" sz="1800" dirty="0" err="1"/>
              <a:t>captare</a:t>
            </a:r>
            <a:r>
              <a:rPr lang="en-US" sz="1800" dirty="0"/>
              <a:t> </a:t>
            </a:r>
            <a:r>
              <a:rPr lang="en-US" sz="1800" dirty="0" err="1"/>
              <a:t>și</a:t>
            </a:r>
            <a:r>
              <a:rPr lang="en-US" sz="1800" dirty="0"/>
              <a:t> </a:t>
            </a:r>
            <a:r>
              <a:rPr lang="en-US" sz="1800" dirty="0" err="1"/>
              <a:t>cea</a:t>
            </a:r>
            <a:r>
              <a:rPr lang="en-US" sz="1800" dirty="0"/>
              <a:t> de </a:t>
            </a:r>
            <a:r>
              <a:rPr lang="en-US" sz="1800" dirty="0" err="1"/>
              <a:t>împrăștiere</a:t>
            </a:r>
            <a:r>
              <a:rPr lang="en-US" sz="1800" dirty="0"/>
              <a:t>, </a:t>
            </a:r>
            <a:r>
              <a:rPr lang="en-US" sz="1800" dirty="0" err="1"/>
              <a:t>rezultând</a:t>
            </a:r>
            <a:r>
              <a:rPr lang="en-US" sz="1800" dirty="0"/>
              <a:t> o </a:t>
            </a:r>
            <a:r>
              <a:rPr lang="en-US" sz="1800" dirty="0" err="1"/>
              <a:t>eficiență</a:t>
            </a:r>
            <a:r>
              <a:rPr lang="en-US" sz="1800" dirty="0"/>
              <a:t> </a:t>
            </a:r>
            <a:r>
              <a:rPr lang="en-US" sz="1800" dirty="0" err="1"/>
              <a:t>îmbunătățită</a:t>
            </a:r>
            <a:r>
              <a:rPr lang="en-US" sz="1800" dirty="0"/>
              <a:t> a </a:t>
            </a:r>
            <a:r>
              <a:rPr lang="en-US" sz="1800" dirty="0" err="1"/>
              <a:t>captării</a:t>
            </a:r>
            <a:r>
              <a:rPr lang="en-US" sz="1800" dirty="0"/>
              <a:t>. </a:t>
            </a:r>
          </a:p>
          <a:p>
            <a:pPr algn="just"/>
            <a:r>
              <a:rPr lang="en-US" sz="1800" dirty="0" err="1"/>
              <a:t>În</a:t>
            </a:r>
            <a:r>
              <a:rPr lang="en-US" sz="1800" dirty="0"/>
              <a:t> </a:t>
            </a:r>
            <a:r>
              <a:rPr lang="en-US" sz="1800" dirty="0" err="1"/>
              <a:t>practică</a:t>
            </a:r>
            <a:r>
              <a:rPr lang="en-US" sz="1800" dirty="0"/>
              <a:t>, </a:t>
            </a:r>
            <a:r>
              <a:rPr lang="en-US" sz="1800" dirty="0" err="1"/>
              <a:t>fasciculul</a:t>
            </a:r>
            <a:r>
              <a:rPr lang="en-US" sz="1800" dirty="0"/>
              <a:t> </a:t>
            </a:r>
            <a:r>
              <a:rPr lang="en-US" sz="1800" dirty="0" err="1"/>
              <a:t>este</a:t>
            </a:r>
            <a:r>
              <a:rPr lang="en-US" sz="1800" dirty="0"/>
              <a:t> de </a:t>
            </a:r>
            <a:r>
              <a:rPr lang="en-US" sz="1800" dirty="0" err="1"/>
              <a:t>obicei</a:t>
            </a:r>
            <a:r>
              <a:rPr lang="en-US" sz="1800" dirty="0"/>
              <a:t> </a:t>
            </a:r>
            <a:r>
              <a:rPr lang="en-US" sz="1800" dirty="0" err="1"/>
              <a:t>extins</a:t>
            </a:r>
            <a:r>
              <a:rPr lang="en-US" sz="1800" dirty="0"/>
              <a:t> </a:t>
            </a:r>
            <a:r>
              <a:rPr lang="en-US" sz="1800" dirty="0" err="1"/>
              <a:t>astfel</a:t>
            </a:r>
            <a:r>
              <a:rPr lang="en-US" sz="1800" dirty="0"/>
              <a:t> </a:t>
            </a:r>
            <a:r>
              <a:rPr lang="en-US" sz="1800" dirty="0" err="1"/>
              <a:t>încât</a:t>
            </a:r>
            <a:r>
              <a:rPr lang="en-US" sz="1800" dirty="0"/>
              <a:t> </a:t>
            </a:r>
            <a:r>
              <a:rPr lang="en-US" sz="1800" dirty="0" err="1"/>
              <a:t>punctele</a:t>
            </a:r>
            <a:r>
              <a:rPr lang="en-US" sz="1800" dirty="0"/>
              <a:t> de </a:t>
            </a:r>
            <a:r>
              <a:rPr lang="en-US" sz="1800" dirty="0" err="1"/>
              <a:t>intensitate</a:t>
            </a:r>
            <a:r>
              <a:rPr lang="en-US" sz="1800" dirty="0"/>
              <a:t> 1/e^2 </a:t>
            </a:r>
            <a:r>
              <a:rPr lang="en-US" sz="1800" dirty="0" err="1"/>
              <a:t>să</a:t>
            </a:r>
            <a:r>
              <a:rPr lang="en-US" sz="1800" dirty="0"/>
              <a:t> se </a:t>
            </a:r>
            <a:r>
              <a:rPr lang="en-US" sz="1800" dirty="0" err="1"/>
              <a:t>potrivească</a:t>
            </a:r>
            <a:r>
              <a:rPr lang="en-US" sz="1800" dirty="0"/>
              <a:t> cu apertura </a:t>
            </a:r>
            <a:r>
              <a:rPr lang="en-US" sz="1800" dirty="0" err="1"/>
              <a:t>obiectivului</a:t>
            </a:r>
            <a:r>
              <a:rPr lang="en-US" sz="1800" dirty="0"/>
              <a:t>, </a:t>
            </a:r>
            <a:r>
              <a:rPr lang="en-US" sz="1800" dirty="0" err="1"/>
              <a:t>rezultând</a:t>
            </a:r>
            <a:r>
              <a:rPr lang="en-US" sz="1800" dirty="0"/>
              <a:t> o </a:t>
            </a:r>
            <a:r>
              <a:rPr lang="en-US" sz="1800" dirty="0" err="1"/>
              <a:t>intrare</a:t>
            </a:r>
            <a:r>
              <a:rPr lang="en-US" sz="1800" dirty="0"/>
              <a:t> de &lt;87% din </a:t>
            </a:r>
            <a:r>
              <a:rPr lang="en-US" sz="1800" dirty="0" err="1"/>
              <a:t>puterea</a:t>
            </a:r>
            <a:r>
              <a:rPr lang="en-US" sz="1800" dirty="0"/>
              <a:t> </a:t>
            </a:r>
            <a:r>
              <a:rPr lang="en-US" sz="1800" dirty="0" err="1"/>
              <a:t>incidentă</a:t>
            </a:r>
            <a:r>
              <a:rPr lang="en-US" sz="1800" dirty="0"/>
              <a:t> </a:t>
            </a:r>
            <a:r>
              <a:rPr lang="en-US" sz="1800" dirty="0" err="1"/>
              <a:t>în</a:t>
            </a:r>
            <a:r>
              <a:rPr lang="en-US" sz="1800" dirty="0"/>
              <a:t> </a:t>
            </a:r>
            <a:r>
              <a:rPr lang="en-US" sz="1800" dirty="0" err="1"/>
              <a:t>obiectiv</a:t>
            </a:r>
            <a:r>
              <a:rPr lang="en-US" sz="1800" dirty="0"/>
              <a:t>. </a:t>
            </a:r>
            <a:r>
              <a:rPr lang="en-US" sz="1800" dirty="0" err="1"/>
              <a:t>Trebuie</a:t>
            </a:r>
            <a:r>
              <a:rPr lang="en-US" sz="1800" dirty="0"/>
              <a:t> </a:t>
            </a:r>
            <a:r>
              <a:rPr lang="en-US" sz="1800" dirty="0" err="1"/>
              <a:t>acordată</a:t>
            </a:r>
            <a:r>
              <a:rPr lang="en-US" sz="1800" dirty="0"/>
              <a:t> </a:t>
            </a:r>
            <a:r>
              <a:rPr lang="en-US" sz="1800" dirty="0" err="1"/>
              <a:t>atenție</a:t>
            </a:r>
            <a:r>
              <a:rPr lang="en-US" sz="1800" dirty="0"/>
              <a:t> la </a:t>
            </a:r>
            <a:r>
              <a:rPr lang="en-US" sz="1800" dirty="0" err="1"/>
              <a:t>supraîncărcarea</a:t>
            </a:r>
            <a:r>
              <a:rPr lang="en-US" sz="1800" dirty="0"/>
              <a:t> </a:t>
            </a:r>
            <a:r>
              <a:rPr lang="en-US" sz="1800" dirty="0" err="1"/>
              <a:t>obiectivului</a:t>
            </a:r>
            <a:r>
              <a:rPr lang="en-US" sz="1800" dirty="0"/>
              <a:t>. </a:t>
            </a:r>
            <a:r>
              <a:rPr lang="en-US" sz="1800" dirty="0" err="1"/>
              <a:t>Absorbția</a:t>
            </a:r>
            <a:r>
              <a:rPr lang="en-US" sz="1800" dirty="0"/>
              <a:t> </a:t>
            </a:r>
            <a:r>
              <a:rPr lang="en-US" sz="1800" dirty="0" err="1"/>
              <a:t>excesului</a:t>
            </a:r>
            <a:r>
              <a:rPr lang="en-US" sz="1800" dirty="0"/>
              <a:t> de </a:t>
            </a:r>
            <a:r>
              <a:rPr lang="en-US" sz="1800" dirty="0" err="1"/>
              <a:t>lumină</a:t>
            </a:r>
            <a:r>
              <a:rPr lang="en-US" sz="1800" dirty="0"/>
              <a:t> de </a:t>
            </a:r>
            <a:r>
              <a:rPr lang="en-US" sz="1800" dirty="0" err="1"/>
              <a:t>către</a:t>
            </a:r>
            <a:r>
              <a:rPr lang="en-US" sz="1800" dirty="0"/>
              <a:t> </a:t>
            </a:r>
            <a:r>
              <a:rPr lang="en-US" sz="1800" dirty="0" err="1"/>
              <a:t>deschiderea</a:t>
            </a:r>
            <a:r>
              <a:rPr lang="en-US" sz="1800" dirty="0"/>
              <a:t> de </a:t>
            </a:r>
            <a:r>
              <a:rPr lang="en-US" sz="1800" dirty="0" err="1"/>
              <a:t>blocarepoate</a:t>
            </a:r>
            <a:r>
              <a:rPr lang="en-US" sz="1800" dirty="0"/>
              <a:t> </a:t>
            </a:r>
            <a:r>
              <a:rPr lang="en-US" sz="1800" dirty="0" err="1"/>
              <a:t>provoca</a:t>
            </a:r>
            <a:r>
              <a:rPr lang="en-US" sz="1800" dirty="0"/>
              <a:t> </a:t>
            </a:r>
            <a:r>
              <a:rPr lang="en-US" sz="1800" dirty="0" err="1"/>
              <a:t>încălzirea</a:t>
            </a:r>
            <a:r>
              <a:rPr lang="en-US" sz="1800" dirty="0"/>
              <a:t> </a:t>
            </a:r>
            <a:r>
              <a:rPr lang="en-US" sz="1800" dirty="0" err="1"/>
              <a:t>și</a:t>
            </a:r>
            <a:r>
              <a:rPr lang="en-US" sz="1800" dirty="0"/>
              <a:t> </a:t>
            </a:r>
            <a:r>
              <a:rPr lang="en-US" sz="1800" dirty="0" err="1"/>
              <a:t>expansiunea</a:t>
            </a:r>
            <a:r>
              <a:rPr lang="en-US" sz="1800" dirty="0"/>
              <a:t> </a:t>
            </a:r>
            <a:r>
              <a:rPr lang="en-US" sz="1800" dirty="0" err="1"/>
              <a:t>termică</a:t>
            </a:r>
            <a:r>
              <a:rPr lang="en-US" sz="1800" dirty="0"/>
              <a:t> a </a:t>
            </a:r>
            <a:r>
              <a:rPr lang="en-US" sz="1800" dirty="0" err="1"/>
              <a:t>obiectivului</a:t>
            </a:r>
            <a:r>
              <a:rPr lang="en-US" sz="1800" dirty="0"/>
              <a:t>, </a:t>
            </a:r>
            <a:r>
              <a:rPr lang="en-US" sz="1800" dirty="0" err="1"/>
              <a:t>rezultând</a:t>
            </a:r>
            <a:r>
              <a:rPr lang="en-US" sz="1800" dirty="0"/>
              <a:t> </a:t>
            </a:r>
            <a:r>
              <a:rPr lang="en-US" sz="1800" dirty="0" err="1"/>
              <a:t>mișcări</a:t>
            </a:r>
            <a:r>
              <a:rPr lang="en-US" sz="1800" dirty="0"/>
              <a:t> </a:t>
            </a:r>
            <a:r>
              <a:rPr lang="en-US" sz="1800" dirty="0" err="1"/>
              <a:t>axiale</a:t>
            </a:r>
            <a:r>
              <a:rPr lang="en-US" sz="1800" dirty="0"/>
              <a:t> </a:t>
            </a:r>
            <a:r>
              <a:rPr lang="en-US" sz="1800" dirty="0" err="1"/>
              <a:t>s,mmd</a:t>
            </a:r>
            <a:r>
              <a:rPr lang="en-US" sz="1800" dirty="0"/>
              <a:t> </a:t>
            </a:r>
            <a:r>
              <a:rPr lang="en-US" sz="1800" dirty="0" err="1"/>
              <a:t>relativ</a:t>
            </a:r>
            <a:r>
              <a:rPr lang="en-US" sz="1800" dirty="0"/>
              <a:t> </a:t>
            </a:r>
            <a:r>
              <a:rPr lang="en-US" sz="1800" dirty="0" err="1"/>
              <a:t>mari</a:t>
            </a:r>
            <a:r>
              <a:rPr lang="en-US" sz="1800" dirty="0"/>
              <a:t> </a:t>
            </a:r>
            <a:r>
              <a:rPr lang="en-US" sz="1800" dirty="0" err="1"/>
              <a:t>atunci</a:t>
            </a:r>
            <a:r>
              <a:rPr lang="en-US" sz="1800" dirty="0"/>
              <a:t> </a:t>
            </a:r>
            <a:r>
              <a:rPr lang="en-US" sz="1800" dirty="0" err="1"/>
              <a:t>când</a:t>
            </a:r>
            <a:r>
              <a:rPr lang="en-US" sz="1800" dirty="0"/>
              <a:t> </a:t>
            </a:r>
            <a:r>
              <a:rPr lang="en-US" sz="1800" dirty="0" err="1"/>
              <a:t>intensitatea</a:t>
            </a:r>
            <a:r>
              <a:rPr lang="en-US" sz="1800" dirty="0"/>
              <a:t> </a:t>
            </a:r>
            <a:r>
              <a:rPr lang="en-US" sz="1800" dirty="0" err="1"/>
              <a:t>este</a:t>
            </a:r>
            <a:r>
              <a:rPr lang="en-US" sz="1800" dirty="0"/>
              <a:t> </a:t>
            </a:r>
            <a:r>
              <a:rPr lang="en-US" sz="1800" dirty="0" err="1"/>
              <a:t>modificată</a:t>
            </a:r>
            <a:r>
              <a:rPr lang="en-US" sz="1800" dirty="0"/>
              <a:t>. </a:t>
            </a:r>
            <a:r>
              <a:rPr lang="en-US" sz="1800" dirty="0" err="1"/>
              <a:t>Eficiența</a:t>
            </a:r>
            <a:r>
              <a:rPr lang="en-US" sz="1800" dirty="0"/>
              <a:t> </a:t>
            </a:r>
            <a:r>
              <a:rPr lang="en-US" sz="1800" dirty="0" err="1"/>
              <a:t>captării</a:t>
            </a:r>
            <a:r>
              <a:rPr lang="en-US" sz="1800" dirty="0"/>
              <a:t> </a:t>
            </a:r>
            <a:r>
              <a:rPr lang="en-US" sz="1800" dirty="0" err="1"/>
              <a:t>axiale</a:t>
            </a:r>
            <a:r>
              <a:rPr lang="en-US" sz="1800" dirty="0"/>
              <a:t> </a:t>
            </a:r>
            <a:r>
              <a:rPr lang="en-US" sz="1800" dirty="0" err="1"/>
              <a:t>poate</a:t>
            </a:r>
            <a:r>
              <a:rPr lang="en-US" sz="1800" dirty="0"/>
              <a:t> fi </a:t>
            </a:r>
            <a:r>
              <a:rPr lang="en-US" sz="1800" dirty="0" err="1"/>
              <a:t>îmbunătățită</a:t>
            </a:r>
            <a:r>
              <a:rPr lang="en-US" sz="1800" dirty="0"/>
              <a:t> </a:t>
            </a:r>
            <a:r>
              <a:rPr lang="en-US" sz="1800" dirty="0" err="1"/>
              <a:t>și</a:t>
            </a:r>
            <a:r>
              <a:rPr lang="en-US" sz="1800" dirty="0"/>
              <a:t> </a:t>
            </a:r>
            <a:r>
              <a:rPr lang="en-US" sz="1800" dirty="0" err="1"/>
              <a:t>prin</a:t>
            </a:r>
            <a:r>
              <a:rPr lang="en-US" sz="1800" dirty="0"/>
              <a:t> </a:t>
            </a:r>
            <a:r>
              <a:rPr lang="en-US" sz="1800" dirty="0" err="1"/>
              <a:t>utilizarea</a:t>
            </a:r>
            <a:r>
              <a:rPr lang="en-US" sz="1800" dirty="0"/>
              <a:t> </a:t>
            </a:r>
            <a:r>
              <a:rPr lang="en-US" sz="1800" dirty="0" err="1"/>
              <a:t>fasciculelor</a:t>
            </a:r>
            <a:r>
              <a:rPr lang="en-US" sz="1800" dirty="0"/>
              <a:t> de </a:t>
            </a:r>
            <a:r>
              <a:rPr lang="en-US" sz="1800" dirty="0" err="1"/>
              <a:t>captare</a:t>
            </a:r>
            <a:r>
              <a:rPr lang="en-US" sz="1800" dirty="0"/>
              <a:t> </a:t>
            </a:r>
            <a:r>
              <a:rPr lang="en-US" sz="1800" dirty="0" err="1"/>
              <a:t>în</a:t>
            </a:r>
            <a:r>
              <a:rPr lang="en-US" sz="1800" dirty="0"/>
              <a:t> mod „</a:t>
            </a:r>
            <a:r>
              <a:rPr lang="en-US" sz="1800" dirty="0" err="1"/>
              <a:t>gogoașă</a:t>
            </a:r>
            <a:r>
              <a:rPr lang="en-US" sz="1800" dirty="0"/>
              <a:t>”, cum </a:t>
            </a:r>
            <a:r>
              <a:rPr lang="en-US" sz="1800" dirty="0" err="1"/>
              <a:t>ar</a:t>
            </a:r>
            <a:r>
              <a:rPr lang="en-US" sz="1800" dirty="0"/>
              <a:t> fi </a:t>
            </a:r>
            <a:r>
              <a:rPr lang="en-US" sz="1800" dirty="0" err="1"/>
              <a:t>modul</a:t>
            </a:r>
            <a:r>
              <a:rPr lang="en-US" sz="1800" dirty="0"/>
              <a:t> TEM01* </a:t>
            </a:r>
            <a:r>
              <a:rPr lang="en-US" sz="1800" dirty="0" err="1"/>
              <a:t>sau</a:t>
            </a:r>
            <a:r>
              <a:rPr lang="en-US" sz="1800" dirty="0"/>
              <a:t> </a:t>
            </a:r>
            <a:r>
              <a:rPr lang="en-US" sz="1800" dirty="0" err="1"/>
              <a:t>fasciculele</a:t>
            </a:r>
            <a:r>
              <a:rPr lang="en-US" sz="1800" dirty="0"/>
              <a:t> Laguerre-</a:t>
            </a:r>
            <a:r>
              <a:rPr lang="en-US" sz="1800" dirty="0" err="1"/>
              <a:t>Gaussiene</a:t>
            </a:r>
            <a:r>
              <a:rPr lang="en-US" sz="1800" dirty="0"/>
              <a:t>, care au </a:t>
            </a:r>
            <a:r>
              <a:rPr lang="en-US" sz="1800" dirty="0" err="1"/>
              <a:t>minime</a:t>
            </a:r>
            <a:r>
              <a:rPr lang="en-US" sz="1800" dirty="0"/>
              <a:t> de </a:t>
            </a:r>
            <a:r>
              <a:rPr lang="en-US" sz="1800" dirty="0" err="1"/>
              <a:t>intensitate</a:t>
            </a:r>
            <a:r>
              <a:rPr lang="en-US" sz="1800" dirty="0"/>
              <a:t> pe </a:t>
            </a:r>
            <a:r>
              <a:rPr lang="en-US" sz="1800" dirty="0" err="1"/>
              <a:t>axa</a:t>
            </a:r>
            <a:r>
              <a:rPr lang="en-US" sz="1800" dirty="0"/>
              <a:t> de </a:t>
            </a:r>
            <a:r>
              <a:rPr lang="en-US" sz="1800" dirty="0" err="1"/>
              <a:t>propagare</a:t>
            </a:r>
            <a:r>
              <a:rPr lang="en-US" sz="1800" dirty="0"/>
              <a:t> </a:t>
            </a:r>
            <a:r>
              <a:rPr lang="en-US" sz="1800" dirty="0" err="1"/>
              <a:t>optică</a:t>
            </a:r>
            <a:r>
              <a:rPr lang="en-US" sz="1800" dirty="0"/>
              <a:t>. </a:t>
            </a:r>
          </a:p>
          <a:p>
            <a:pPr algn="just"/>
            <a:r>
              <a:rPr lang="en-US" sz="1800" dirty="0" err="1"/>
              <a:t>Atunci</a:t>
            </a:r>
            <a:r>
              <a:rPr lang="en-US" sz="1800" dirty="0"/>
              <a:t> </a:t>
            </a:r>
            <a:r>
              <a:rPr lang="en-US" sz="1800" dirty="0" err="1"/>
              <a:t>când</a:t>
            </a:r>
            <a:r>
              <a:rPr lang="en-US" sz="1800" dirty="0"/>
              <a:t> </a:t>
            </a:r>
            <a:r>
              <a:rPr lang="en-US" sz="1800" dirty="0" err="1"/>
              <a:t>sfera</a:t>
            </a:r>
            <a:r>
              <a:rPr lang="en-US" sz="1800" dirty="0"/>
              <a:t> </a:t>
            </a:r>
            <a:r>
              <a:rPr lang="en-US" sz="1800" dirty="0" err="1"/>
              <a:t>captată</a:t>
            </a:r>
            <a:r>
              <a:rPr lang="en-US" sz="1800" dirty="0"/>
              <a:t> </a:t>
            </a:r>
            <a:r>
              <a:rPr lang="en-US" sz="1800" dirty="0" err="1"/>
              <a:t>este</a:t>
            </a:r>
            <a:r>
              <a:rPr lang="en-US" sz="1800" dirty="0"/>
              <a:t> </a:t>
            </a:r>
            <a:r>
              <a:rPr lang="en-US" sz="1800" dirty="0" err="1"/>
              <a:t>mult</a:t>
            </a:r>
            <a:r>
              <a:rPr lang="en-US" sz="1800" dirty="0"/>
              <a:t> </a:t>
            </a:r>
            <a:r>
              <a:rPr lang="en-US" sz="1800" dirty="0" err="1"/>
              <a:t>mai</a:t>
            </a:r>
            <a:r>
              <a:rPr lang="en-US" sz="1800" dirty="0"/>
              <a:t> </a:t>
            </a:r>
            <a:r>
              <a:rPr lang="en-US" sz="1800" dirty="0" err="1"/>
              <a:t>mică</a:t>
            </a:r>
            <a:r>
              <a:rPr lang="en-US" sz="1800" dirty="0"/>
              <a:t> </a:t>
            </a:r>
            <a:r>
              <a:rPr lang="en-US" sz="1800" dirty="0" err="1"/>
              <a:t>decât</a:t>
            </a:r>
            <a:r>
              <a:rPr lang="en-US" sz="1800" dirty="0"/>
              <a:t> </a:t>
            </a:r>
            <a:r>
              <a:rPr lang="el-GR" sz="1800" b="1" dirty="0">
                <a:solidFill>
                  <a:srgbClr val="FF0000"/>
                </a:solidFill>
              </a:rPr>
              <a:t>λ</a:t>
            </a:r>
            <a:r>
              <a:rPr lang="en-US" sz="1800" dirty="0"/>
              <a:t> a </a:t>
            </a:r>
            <a:r>
              <a:rPr lang="en-US" sz="1800" dirty="0" err="1"/>
              <a:t>laserului</a:t>
            </a:r>
            <a:r>
              <a:rPr lang="en-US" sz="1800" dirty="0"/>
              <a:t> de </a:t>
            </a:r>
            <a:r>
              <a:rPr lang="en-US" sz="1800" dirty="0" err="1"/>
              <a:t>captare</a:t>
            </a:r>
            <a:r>
              <a:rPr lang="en-US" sz="1800" dirty="0"/>
              <a:t>, </a:t>
            </a:r>
            <a:r>
              <a:rPr lang="en-US" sz="1800" dirty="0" err="1"/>
              <a:t>adică</a:t>
            </a:r>
            <a:r>
              <a:rPr lang="en-US" sz="1800" dirty="0"/>
              <a:t> </a:t>
            </a:r>
            <a:r>
              <a:rPr lang="en-US" sz="1800" b="1" dirty="0">
                <a:solidFill>
                  <a:srgbClr val="FF0000"/>
                </a:solidFill>
              </a:rPr>
              <a:t>a&lt;&lt; </a:t>
            </a:r>
            <a:r>
              <a:rPr lang="el-GR" sz="1800" b="1" dirty="0">
                <a:solidFill>
                  <a:srgbClr val="FF0000"/>
                </a:solidFill>
              </a:rPr>
              <a:t>λ</a:t>
            </a:r>
            <a:r>
              <a:rPr lang="en-US" sz="1800" dirty="0"/>
              <a:t>, </a:t>
            </a:r>
            <a:r>
              <a:rPr lang="en-US" sz="1800" dirty="0" err="1"/>
              <a:t>condițiile</a:t>
            </a:r>
            <a:r>
              <a:rPr lang="en-US" sz="1800" dirty="0"/>
              <a:t> </a:t>
            </a:r>
            <a:r>
              <a:rPr lang="en-US" sz="1800" dirty="0" err="1"/>
              <a:t>pentru</a:t>
            </a:r>
            <a:r>
              <a:rPr lang="en-US" sz="1800" dirty="0"/>
              <a:t> </a:t>
            </a:r>
            <a:r>
              <a:rPr lang="en-US" sz="1800" dirty="0" err="1"/>
              <a:t>împrăștierea</a:t>
            </a:r>
            <a:r>
              <a:rPr lang="en-US" sz="1800" dirty="0"/>
              <a:t> Raleigh sunt </a:t>
            </a:r>
            <a:r>
              <a:rPr lang="en-US" sz="1800" dirty="0" err="1"/>
              <a:t>îndeplinite</a:t>
            </a:r>
            <a:r>
              <a:rPr lang="en-US" sz="1800" dirty="0"/>
              <a:t> </a:t>
            </a:r>
            <a:r>
              <a:rPr lang="en-US" sz="1800" dirty="0" err="1"/>
              <a:t>și</a:t>
            </a:r>
            <a:r>
              <a:rPr lang="en-US" sz="1800" dirty="0"/>
              <a:t> </a:t>
            </a:r>
            <a:r>
              <a:rPr lang="en-US" sz="1800" dirty="0" err="1"/>
              <a:t>forțele</a:t>
            </a:r>
            <a:r>
              <a:rPr lang="en-US" sz="1800" dirty="0"/>
              <a:t> </a:t>
            </a:r>
            <a:r>
              <a:rPr lang="en-US" sz="1800" dirty="0" err="1"/>
              <a:t>optice</a:t>
            </a:r>
            <a:r>
              <a:rPr lang="en-US" sz="1800" dirty="0"/>
              <a:t> pot fi calculate </a:t>
            </a:r>
            <a:r>
              <a:rPr lang="en-US" sz="1800" dirty="0" err="1"/>
              <a:t>tratând</a:t>
            </a:r>
            <a:r>
              <a:rPr lang="en-US" sz="1800" dirty="0"/>
              <a:t> </a:t>
            </a:r>
            <a:r>
              <a:rPr lang="en-US" sz="1800" dirty="0" err="1"/>
              <a:t>particula</a:t>
            </a:r>
            <a:r>
              <a:rPr lang="en-US" sz="1800" dirty="0"/>
              <a:t> ca un </a:t>
            </a:r>
            <a:r>
              <a:rPr lang="en-US" sz="1800" dirty="0" err="1"/>
              <a:t>dipol</a:t>
            </a:r>
            <a:r>
              <a:rPr lang="en-US" sz="1800" dirty="0"/>
              <a:t> punctual. În </a:t>
            </a:r>
            <a:r>
              <a:rPr lang="en-US" sz="1800" dirty="0" err="1"/>
              <a:t>această</a:t>
            </a:r>
            <a:r>
              <a:rPr lang="en-US" sz="1800" dirty="0"/>
              <a:t> </a:t>
            </a:r>
            <a:r>
              <a:rPr lang="en-US" sz="1800" dirty="0" err="1"/>
              <a:t>aproximare</a:t>
            </a:r>
            <a:r>
              <a:rPr lang="en-US" sz="1800" dirty="0"/>
              <a:t>, </a:t>
            </a:r>
            <a:r>
              <a:rPr lang="en-US" sz="1800" dirty="0" err="1"/>
              <a:t>componentele</a:t>
            </a:r>
            <a:r>
              <a:rPr lang="en-US" sz="1800" dirty="0"/>
              <a:t> </a:t>
            </a:r>
            <a:r>
              <a:rPr lang="en-US" sz="1800" dirty="0" err="1"/>
              <a:t>forței</a:t>
            </a:r>
            <a:r>
              <a:rPr lang="en-US" sz="1800" dirty="0"/>
              <a:t> de </a:t>
            </a:r>
            <a:r>
              <a:rPr lang="en-US" sz="1800" dirty="0" err="1"/>
              <a:t>împrăștiere</a:t>
            </a:r>
            <a:r>
              <a:rPr lang="en-US" sz="1800" dirty="0"/>
              <a:t> </a:t>
            </a:r>
            <a:r>
              <a:rPr lang="en-US" sz="1800" dirty="0" err="1"/>
              <a:t>și</a:t>
            </a:r>
            <a:r>
              <a:rPr lang="en-US" sz="1800" dirty="0"/>
              <a:t> de gradient sunt </a:t>
            </a:r>
            <a:r>
              <a:rPr lang="en-US" sz="1800" dirty="0" err="1"/>
              <a:t>ușor</a:t>
            </a:r>
            <a:r>
              <a:rPr lang="en-US" sz="1800" dirty="0"/>
              <a:t> separate. </a:t>
            </a:r>
            <a:r>
              <a:rPr lang="en-US" sz="1800" dirty="0" err="1"/>
              <a:t>Forța</a:t>
            </a:r>
            <a:r>
              <a:rPr lang="en-US" sz="1800" dirty="0"/>
              <a:t> de </a:t>
            </a:r>
            <a:r>
              <a:rPr lang="en-US" sz="1800" dirty="0" err="1"/>
              <a:t>împrăștiere</a:t>
            </a:r>
            <a:r>
              <a:rPr lang="en-US" sz="1800" dirty="0"/>
              <a:t> se </a:t>
            </a:r>
            <a:r>
              <a:rPr lang="en-US" sz="1800" dirty="0" err="1"/>
              <a:t>datorează</a:t>
            </a:r>
            <a:r>
              <a:rPr lang="en-US" sz="1800" dirty="0"/>
              <a:t> </a:t>
            </a:r>
            <a:r>
              <a:rPr lang="en-US" sz="1800" dirty="0" err="1"/>
              <a:t>absorbției</a:t>
            </a:r>
            <a:r>
              <a:rPr lang="en-US" sz="1800" dirty="0"/>
              <a:t> </a:t>
            </a:r>
            <a:r>
              <a:rPr lang="en-US" sz="1800" dirty="0" err="1"/>
              <a:t>și</a:t>
            </a:r>
            <a:r>
              <a:rPr lang="en-US" sz="1800" dirty="0"/>
              <a:t> </a:t>
            </a:r>
            <a:r>
              <a:rPr lang="en-US" sz="1800" dirty="0" err="1"/>
              <a:t>reradierii</a:t>
            </a:r>
            <a:r>
              <a:rPr lang="en-US" sz="1800" dirty="0"/>
              <a:t> </a:t>
            </a:r>
            <a:r>
              <a:rPr lang="en-US" sz="1800" dirty="0" err="1"/>
              <a:t>luminii</a:t>
            </a:r>
            <a:r>
              <a:rPr lang="en-US" sz="1800" dirty="0"/>
              <a:t> de </a:t>
            </a:r>
            <a:r>
              <a:rPr lang="en-US" sz="1800" dirty="0" err="1"/>
              <a:t>către</a:t>
            </a:r>
            <a:r>
              <a:rPr lang="en-US" sz="1800" dirty="0"/>
              <a:t> </a:t>
            </a:r>
            <a:r>
              <a:rPr lang="en-US" sz="1800" dirty="0" err="1"/>
              <a:t>dipol</a:t>
            </a:r>
            <a:r>
              <a:rPr lang="en-US" sz="1800" dirty="0"/>
              <a:t>. </a:t>
            </a:r>
            <a:r>
              <a:rPr lang="en-US" sz="1800" dirty="0" err="1"/>
              <a:t>Pentru</a:t>
            </a:r>
            <a:r>
              <a:rPr lang="en-US" sz="1800" dirty="0"/>
              <a:t> o </a:t>
            </a:r>
            <a:r>
              <a:rPr lang="en-US" sz="1800" dirty="0" err="1"/>
              <a:t>sferă</a:t>
            </a:r>
            <a:r>
              <a:rPr lang="en-US" sz="1800" dirty="0"/>
              <a:t> cu raza </a:t>
            </a:r>
            <a:r>
              <a:rPr lang="en-US" sz="1800" b="1" i="1" dirty="0">
                <a:solidFill>
                  <a:srgbClr val="FF0000"/>
                </a:solidFill>
              </a:rPr>
              <a:t>a</a:t>
            </a:r>
            <a:r>
              <a:rPr lang="en-US" sz="1800" dirty="0"/>
              <a:t>, </a:t>
            </a:r>
            <a:r>
              <a:rPr lang="en-US" sz="1800" dirty="0" err="1"/>
              <a:t>această</a:t>
            </a:r>
            <a:r>
              <a:rPr lang="en-US" sz="1800" dirty="0"/>
              <a:t> </a:t>
            </a:r>
            <a:r>
              <a:rPr lang="en-US" sz="1800" dirty="0" err="1"/>
              <a:t>forță</a:t>
            </a:r>
            <a:r>
              <a:rPr lang="en-US" sz="1800" dirty="0"/>
              <a:t> </a:t>
            </a:r>
            <a:r>
              <a:rPr lang="en-US" sz="1800" dirty="0" err="1"/>
              <a:t>este</a:t>
            </a:r>
            <a:endParaRPr lang="en-US" sz="1800" dirty="0"/>
          </a:p>
        </p:txBody>
      </p:sp>
      <p:pic>
        <p:nvPicPr>
          <p:cNvPr id="5" name="Picture 4">
            <a:extLst>
              <a:ext uri="{FF2B5EF4-FFF2-40B4-BE49-F238E27FC236}">
                <a16:creationId xmlns:a16="http://schemas.microsoft.com/office/drawing/2014/main" xmlns="" id="{AB07842E-BDBD-6895-D94D-BB60E714E093}"/>
              </a:ext>
            </a:extLst>
          </p:cNvPr>
          <p:cNvPicPr>
            <a:picLocks noChangeAspect="1"/>
          </p:cNvPicPr>
          <p:nvPr/>
        </p:nvPicPr>
        <p:blipFill>
          <a:blip r:embed="rId2"/>
          <a:stretch>
            <a:fillRect/>
          </a:stretch>
        </p:blipFill>
        <p:spPr>
          <a:xfrm>
            <a:off x="4113505" y="6467452"/>
            <a:ext cx="790685" cy="323895"/>
          </a:xfrm>
          <a:prstGeom prst="rect">
            <a:avLst/>
          </a:prstGeom>
        </p:spPr>
      </p:pic>
      <p:pic>
        <p:nvPicPr>
          <p:cNvPr id="7" name="Picture 6">
            <a:extLst>
              <a:ext uri="{FF2B5EF4-FFF2-40B4-BE49-F238E27FC236}">
                <a16:creationId xmlns:a16="http://schemas.microsoft.com/office/drawing/2014/main" xmlns="" id="{1B215276-E4DB-D084-0641-3F25872C85DF}"/>
              </a:ext>
            </a:extLst>
          </p:cNvPr>
          <p:cNvPicPr>
            <a:picLocks noChangeAspect="1"/>
          </p:cNvPicPr>
          <p:nvPr/>
        </p:nvPicPr>
        <p:blipFill>
          <a:blip r:embed="rId3"/>
          <a:stretch>
            <a:fillRect/>
          </a:stretch>
        </p:blipFill>
        <p:spPr>
          <a:xfrm>
            <a:off x="5486400" y="6468343"/>
            <a:ext cx="1267002" cy="323895"/>
          </a:xfrm>
          <a:prstGeom prst="rect">
            <a:avLst/>
          </a:prstGeom>
        </p:spPr>
      </p:pic>
    </p:spTree>
    <p:extLst>
      <p:ext uri="{BB962C8B-B14F-4D97-AF65-F5344CB8AC3E}">
        <p14:creationId xmlns:p14="http://schemas.microsoft.com/office/powerpoint/2010/main" val="197199259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00226F</Template>
  <TotalTime>309</TotalTime>
  <Words>4148</Words>
  <Application>Microsoft Office PowerPoint</Application>
  <PresentationFormat>On-screen Show (4:3)</PresentationFormat>
  <Paragraphs>160</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system-ui</vt:lpstr>
      <vt:lpstr>Tahoma</vt:lpstr>
      <vt:lpstr>Times New Roman</vt:lpstr>
      <vt:lpstr>Wingdings</vt:lpstr>
      <vt:lpstr>Default Design</vt:lpstr>
      <vt:lpstr>Întroducere în pensetele optice (optical tweezers)</vt:lpstr>
      <vt:lpstr>Pensetele optice (OT) </vt:lpstr>
      <vt:lpstr>Avantaje și Limitări</vt:lpstr>
      <vt:lpstr>Fundamentele</vt:lpstr>
      <vt:lpstr>Fizica proceselor</vt:lpstr>
      <vt:lpstr>PowerPoint Presentation</vt:lpstr>
      <vt:lpstr>Fizica proceselor -cont</vt:lpstr>
      <vt:lpstr>PowerPoint Presentation</vt:lpstr>
      <vt:lpstr>PowerPoint Presentation</vt:lpstr>
      <vt:lpstr>PowerPoint Presentation</vt:lpstr>
      <vt:lpstr>PowerPoint Presentation</vt:lpstr>
      <vt:lpstr>PowerPoint Presentation</vt:lpstr>
      <vt:lpstr>Element din fizica generală</vt:lpstr>
      <vt:lpstr>Fizica pensetelor</vt:lpstr>
      <vt:lpstr>Refracția rezultă în momentul</vt:lpstr>
      <vt:lpstr>PowerPoint Presentation</vt:lpstr>
      <vt:lpstr>Cum funcționează?</vt:lpstr>
      <vt:lpstr>Captarea particulei cu lumina</vt:lpstr>
      <vt:lpstr>Aplicații</vt:lpstr>
      <vt:lpstr>Detalii: principiile operării - REC</vt:lpstr>
      <vt:lpstr>PowerPoint Presentation</vt:lpstr>
      <vt:lpstr>PowerPoint Presentation</vt:lpstr>
      <vt:lpstr>Pencete optice moderne</vt:lpstr>
      <vt:lpstr>Componentele pensetelor optice</vt:lpstr>
      <vt:lpstr>Diagrama schematică</vt:lpstr>
      <vt:lpstr>PowerPoint Presentation</vt:lpstr>
      <vt:lpstr>Designuk u penseta cu fascicul dublu</vt:lpstr>
      <vt:lpstr>Ghid pentru pencete optice</vt:lpstr>
      <vt:lpstr>PowerPoint Presentation</vt:lpstr>
      <vt:lpstr>PowerPoint Presentation</vt:lpstr>
      <vt:lpstr>PowerPoint Presentation</vt:lpstr>
      <vt:lpstr>Measuring Forces with Optical Tweezers</vt:lpstr>
      <vt:lpstr>PowerPoint Presentation</vt:lpstr>
      <vt:lpstr>PowerPoint Presentation</vt:lpstr>
      <vt:lpstr>Metrologie în domeniul timpului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 in metrology</vt:lpstr>
      <vt:lpstr>Limitări și schimbări</vt:lpstr>
      <vt:lpstr>Dezvoltări ulterioare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Întroducere în pensetele optice (optical tweezers)</dc:title>
  <dc:subject>DigitalOfficePro Free Templates</dc:subject>
  <dc:creator>buzdugan artur</dc:creator>
  <cp:keywords>Templates; PowerPoint; DigitalOfficePro; Free</cp:keywords>
  <cp:lastModifiedBy>User</cp:lastModifiedBy>
  <cp:revision>11</cp:revision>
  <dcterms:created xsi:type="dcterms:W3CDTF">2024-06-20T15:14:45Z</dcterms:created>
  <dcterms:modified xsi:type="dcterms:W3CDTF">2026-05-21T14:51:03Z</dcterms:modified>
  <cp:category>Templates;PowerPoint</cp:category>
</cp:coreProperties>
</file>