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13" r:id="rId4"/>
    <p:sldId id="306" r:id="rId5"/>
    <p:sldId id="304" r:id="rId6"/>
    <p:sldId id="285" r:id="rId7"/>
    <p:sldId id="286" r:id="rId8"/>
    <p:sldId id="287" r:id="rId9"/>
    <p:sldId id="288" r:id="rId10"/>
    <p:sldId id="289" r:id="rId11"/>
    <p:sldId id="308" r:id="rId12"/>
    <p:sldId id="309" r:id="rId13"/>
    <p:sldId id="29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>
      <p:cViewPr varScale="1">
        <p:scale>
          <a:sx n="101" d="100"/>
          <a:sy n="101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16A4E4E3-8213-4AFF-9A21-3F99CB9D024A}"/>
    <pc:docChg chg="addSld delSld modSld">
      <pc:chgData name="buzdugan artur" userId="1770a38c255ab84c" providerId="LiveId" clId="{16A4E4E3-8213-4AFF-9A21-3F99CB9D024A}" dt="2026-04-16T10:08:18.981" v="76" actId="14100"/>
      <pc:docMkLst>
        <pc:docMk/>
      </pc:docMkLst>
      <pc:sldChg chg="modSp mod">
        <pc:chgData name="buzdugan artur" userId="1770a38c255ab84c" providerId="LiveId" clId="{16A4E4E3-8213-4AFF-9A21-3F99CB9D024A}" dt="2026-04-16T09:39:42.177" v="51" actId="6549"/>
        <pc:sldMkLst>
          <pc:docMk/>
          <pc:sldMk cId="0" sldId="256"/>
        </pc:sldMkLst>
        <pc:spChg chg="mod">
          <ac:chgData name="buzdugan artur" userId="1770a38c255ab84c" providerId="LiveId" clId="{16A4E4E3-8213-4AFF-9A21-3F99CB9D024A}" dt="2026-04-16T09:39:42.177" v="51" actId="6549"/>
          <ac:spMkLst>
            <pc:docMk/>
            <pc:sldMk cId="0" sldId="256"/>
            <ac:spMk id="2050" creationId="{5A262803-05AD-A4FA-44CC-661D89DA441A}"/>
          </ac:spMkLst>
        </pc:spChg>
      </pc:sldChg>
      <pc:sldChg chg="del">
        <pc:chgData name="buzdugan artur" userId="1770a38c255ab84c" providerId="LiveId" clId="{16A4E4E3-8213-4AFF-9A21-3F99CB9D024A}" dt="2026-04-16T09:41:41.872" v="53" actId="47"/>
        <pc:sldMkLst>
          <pc:docMk/>
          <pc:sldMk cId="758182482" sldId="271"/>
        </pc:sldMkLst>
      </pc:sldChg>
      <pc:sldChg chg="del">
        <pc:chgData name="buzdugan artur" userId="1770a38c255ab84c" providerId="LiveId" clId="{16A4E4E3-8213-4AFF-9A21-3F99CB9D024A}" dt="2026-04-16T09:41:42.813" v="54" actId="47"/>
        <pc:sldMkLst>
          <pc:docMk/>
          <pc:sldMk cId="3343327976" sldId="272"/>
        </pc:sldMkLst>
      </pc:sldChg>
      <pc:sldChg chg="del">
        <pc:chgData name="buzdugan artur" userId="1770a38c255ab84c" providerId="LiveId" clId="{16A4E4E3-8213-4AFF-9A21-3F99CB9D024A}" dt="2026-04-16T09:41:43.511" v="55" actId="47"/>
        <pc:sldMkLst>
          <pc:docMk/>
          <pc:sldMk cId="2210811886" sldId="273"/>
        </pc:sldMkLst>
      </pc:sldChg>
      <pc:sldChg chg="del">
        <pc:chgData name="buzdugan artur" userId="1770a38c255ab84c" providerId="LiveId" clId="{16A4E4E3-8213-4AFF-9A21-3F99CB9D024A}" dt="2026-04-16T09:41:44.191" v="56" actId="47"/>
        <pc:sldMkLst>
          <pc:docMk/>
          <pc:sldMk cId="2042588680" sldId="274"/>
        </pc:sldMkLst>
      </pc:sldChg>
      <pc:sldChg chg="del">
        <pc:chgData name="buzdugan artur" userId="1770a38c255ab84c" providerId="LiveId" clId="{16A4E4E3-8213-4AFF-9A21-3F99CB9D024A}" dt="2026-04-16T09:41:49.282" v="58" actId="47"/>
        <pc:sldMkLst>
          <pc:docMk/>
          <pc:sldMk cId="255437107" sldId="275"/>
        </pc:sldMkLst>
      </pc:sldChg>
      <pc:sldChg chg="del">
        <pc:chgData name="buzdugan artur" userId="1770a38c255ab84c" providerId="LiveId" clId="{16A4E4E3-8213-4AFF-9A21-3F99CB9D024A}" dt="2026-04-16T09:41:50.287" v="59" actId="47"/>
        <pc:sldMkLst>
          <pc:docMk/>
          <pc:sldMk cId="3179302465" sldId="276"/>
        </pc:sldMkLst>
      </pc:sldChg>
      <pc:sldChg chg="del">
        <pc:chgData name="buzdugan artur" userId="1770a38c255ab84c" providerId="LiveId" clId="{16A4E4E3-8213-4AFF-9A21-3F99CB9D024A}" dt="2026-04-16T09:41:51.165" v="60" actId="47"/>
        <pc:sldMkLst>
          <pc:docMk/>
          <pc:sldMk cId="3096939677" sldId="277"/>
        </pc:sldMkLst>
      </pc:sldChg>
      <pc:sldChg chg="del">
        <pc:chgData name="buzdugan artur" userId="1770a38c255ab84c" providerId="LiveId" clId="{16A4E4E3-8213-4AFF-9A21-3F99CB9D024A}" dt="2026-04-16T09:41:52.666" v="61" actId="47"/>
        <pc:sldMkLst>
          <pc:docMk/>
          <pc:sldMk cId="2506977789" sldId="278"/>
        </pc:sldMkLst>
      </pc:sldChg>
      <pc:sldChg chg="del">
        <pc:chgData name="buzdugan artur" userId="1770a38c255ab84c" providerId="LiveId" clId="{16A4E4E3-8213-4AFF-9A21-3F99CB9D024A}" dt="2026-04-16T09:41:54.265" v="62" actId="47"/>
        <pc:sldMkLst>
          <pc:docMk/>
          <pc:sldMk cId="663788782" sldId="279"/>
        </pc:sldMkLst>
      </pc:sldChg>
      <pc:sldChg chg="del">
        <pc:chgData name="buzdugan artur" userId="1770a38c255ab84c" providerId="LiveId" clId="{16A4E4E3-8213-4AFF-9A21-3F99CB9D024A}" dt="2026-04-16T09:41:38.849" v="52" actId="47"/>
        <pc:sldMkLst>
          <pc:docMk/>
          <pc:sldMk cId="1398505558" sldId="291"/>
        </pc:sldMkLst>
      </pc:sldChg>
      <pc:sldChg chg="modSp add mod">
        <pc:chgData name="buzdugan artur" userId="1770a38c255ab84c" providerId="LiveId" clId="{16A4E4E3-8213-4AFF-9A21-3F99CB9D024A}" dt="2026-04-16T10:08:18.981" v="76" actId="14100"/>
        <pc:sldMkLst>
          <pc:docMk/>
          <pc:sldMk cId="1901254671" sldId="313"/>
        </pc:sldMkLst>
        <pc:picChg chg="mod">
          <ac:chgData name="buzdugan artur" userId="1770a38c255ab84c" providerId="LiveId" clId="{16A4E4E3-8213-4AFF-9A21-3F99CB9D024A}" dt="2026-04-16T10:08:07.948" v="73" actId="1076"/>
          <ac:picMkLst>
            <pc:docMk/>
            <pc:sldMk cId="1901254671" sldId="313"/>
            <ac:picMk id="4" creationId="{A71E67DD-6E41-A5B6-F2D0-45C2DB4F5926}"/>
          </ac:picMkLst>
        </pc:picChg>
        <pc:picChg chg="mod">
          <ac:chgData name="buzdugan artur" userId="1770a38c255ab84c" providerId="LiveId" clId="{16A4E4E3-8213-4AFF-9A21-3F99CB9D024A}" dt="2026-04-16T10:08:18.981" v="76" actId="14100"/>
          <ac:picMkLst>
            <pc:docMk/>
            <pc:sldMk cId="1901254671" sldId="313"/>
            <ac:picMk id="6" creationId="{21005B7C-64EE-9C4C-3395-6C0E8A63FE39}"/>
          </ac:picMkLst>
        </pc:picChg>
      </pc:sldChg>
      <pc:sldChg chg="del">
        <pc:chgData name="buzdugan artur" userId="1770a38c255ab84c" providerId="LiveId" clId="{16A4E4E3-8213-4AFF-9A21-3F99CB9D024A}" dt="2026-04-16T09:41:55.221" v="63" actId="47"/>
        <pc:sldMkLst>
          <pc:docMk/>
          <pc:sldMk cId="3373133225" sldId="314"/>
        </pc:sldMkLst>
      </pc:sldChg>
      <pc:sldChg chg="del">
        <pc:chgData name="buzdugan artur" userId="1770a38c255ab84c" providerId="LiveId" clId="{16A4E4E3-8213-4AFF-9A21-3F99CB9D024A}" dt="2026-04-16T09:41:47.965" v="57" actId="47"/>
        <pc:sldMkLst>
          <pc:docMk/>
          <pc:sldMk cId="1807314390" sldId="31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5A26E8F-0A29-2D73-FA6D-9755C1458E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8400" y="53975"/>
            <a:ext cx="6400800" cy="101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o-RO" altLang="en-US" noProof="0"/>
              <a:t>Faceți clic pentru a edita stilul de titlu coordonator</a:t>
            </a:r>
            <a:endParaRPr lang="en-US" altLang="en-US" noProof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3322552-EFB4-EBA7-850A-E318154ABB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892175"/>
            <a:ext cx="6400800" cy="6985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o-RO" altLang="en-US" noProof="0"/>
              <a:t>Faceți clic pentru a edita stilul de subtitlu coordonator</a:t>
            </a:r>
            <a:endParaRPr lang="en-US" altLang="en-US" noProof="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A1B93AE-7F3B-9AD1-A58B-48C8B24FAE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762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D7D3010-1A1E-EFB1-05BB-E5DF920783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1595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CFF64D8-5F3F-039A-6660-DD3E4741B0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4EDCD7-ED84-464F-8199-F67E42EA4E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1959A5C-E72E-9915-A4D6-720F3430E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4EC274F8-4B07-B7CA-A29F-585436A60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F14C4DC-5C04-FFAF-DC7B-E609D357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28FB2D0-4034-0B98-6154-808DFEF5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EDDD6F7-403F-5D9D-E6E4-C42C8A1D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2F00B-47A7-417C-B28E-362725A797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65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E0BFF682-87CE-C122-045D-A6BBF745D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2484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C36AEEF2-F786-56C4-3378-2CE03280C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24840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CB965A5-6DBB-3B76-D074-FBEA6745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D084893-2C18-6453-4C6C-E5791B7A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622F527-6A91-91E5-EA3F-B9A89379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EC50B-6B96-4F39-840E-6572DA0163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081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339510"/>
            <a:ext cx="8679898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2"/>
            <a:ext cx="8838488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z="13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821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5B8C71-93B0-BADE-3FA8-EE361DB2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AA85C1E-7FCE-2B92-9BDB-B7CA49E2A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E798B8-8009-343F-6E47-067C1890A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F0DFE9F-DF8E-3534-3F87-8EC664CF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F45B203-B159-E508-DEA7-758F3347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113DD-E872-47E2-BCF5-6EE8FF8547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37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5042DFB-34AE-D67E-0F1C-B9FE0894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458E953-9E4B-EB00-5A6B-1F74F6A77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0800EBA-380F-D353-9271-46CC7EAD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DF33EF6-3573-C170-A9A9-2E5AB3592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B5E4921-4E39-AC39-0E4C-9DAA3A77D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9A4A7-D508-40C5-BA26-07B296098E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38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1EBDB38-3CF5-D525-0CCD-781F7E0C5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F7E6E99-048F-96B7-B530-53ECB52CF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03B6314-534A-DE7A-5AE2-B553316B5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DE28625-DA50-F2C6-D0EC-E70789ABF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53DF993C-BD49-8CC6-5202-AEBA7B586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40AB6B9B-EFB9-AE56-0F8F-E45E8FC7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E6A37-5B0B-4D92-997C-E921FCB58D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93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DAF06AF-0B0C-A350-AEE0-77F163D4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7F98998-ACA8-10FD-E1DF-734CF4373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032E1ECE-899D-08B8-10D5-5E9124FE8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747DC235-4ABC-1131-3502-B66B5053C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4EAD615F-1A08-5F7A-7AB8-26BB1EC2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6A6C2C9A-A047-E368-D06C-A799B8BFB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A36F800E-04D9-643C-BA1F-ED76005A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B2A404E-1BE6-2B63-3C0C-B0EC7B94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71F63-D343-4FD8-A951-4AFFE7C82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51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C899CC9-A9C7-056A-5A51-FE17A9FC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FD5AC7A-71A4-4886-29C1-BEA389EA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316FC0A-2A26-9189-C85C-F5A4B71E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A104A71D-D0D0-4798-5943-C3321016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38744-CCF5-4050-B957-6DC2F848E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95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DA39EC3D-9A06-AD85-4FCD-ABA662AE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980E98E0-D40B-94E9-2E29-3EC4A3CB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A46222AF-CB4D-4E11-6230-AF70CCD8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18EBC-5B11-42DB-8D82-C8F9453C7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2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20EC66-AAFE-9EBF-1DE8-47A79EF49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7DA53BC-34C5-31E1-6BE0-471CB29D2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B1AA858D-ABB9-DF46-B5A5-125E59CB7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0887940-874E-E769-81BB-2565B8FE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5424B1-D341-CF14-9630-63D7293B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596181E-5CC6-DCC5-1D9B-ED44173E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399A9-91B5-4064-8752-D18E4EDD8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2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BA560DF-C4E6-FF7D-A2C1-9CA8BD51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518EABFF-A966-3F9B-376F-AF2002FAF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311D0C50-3E29-EEA0-253E-E4E830976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4F4353C-79C2-8968-DD39-68FE96423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0DE826EE-A44A-C494-650D-91064DADE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52AD6FF-CD24-1980-B0B1-9288FABD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B5A24-CA67-4754-9B12-E1EB0AD925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43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D33CC3B-8879-E2E2-F0D2-5A66222F8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Faceți clic pentru a edita stilul de titlu coordonator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666DED8-EBD4-C2DD-8D76-C21AD4646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510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Faceţi clic pentru a edita Master stiluri text</a:t>
            </a:r>
          </a:p>
          <a:p>
            <a:pPr lvl="1"/>
            <a:r>
              <a:rPr lang="ro-RO" altLang="en-US"/>
              <a:t>al doilea nivel</a:t>
            </a:r>
          </a:p>
          <a:p>
            <a:pPr lvl="2"/>
            <a:r>
              <a:rPr lang="ro-RO" altLang="en-US"/>
              <a:t>al treilea nivel</a:t>
            </a:r>
          </a:p>
          <a:p>
            <a:pPr lvl="3"/>
            <a:r>
              <a:rPr lang="ro-RO" altLang="en-US"/>
              <a:t>al patrulea nivel</a:t>
            </a:r>
          </a:p>
          <a:p>
            <a:pPr lvl="4"/>
            <a:r>
              <a:rPr lang="ro-RO" altLang="en-US"/>
              <a:t>al cincilea nivel</a:t>
            </a:r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F938BD-1E1D-8201-9E7E-6943504CE0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C973BF-B738-2792-AD06-1C458C0C50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2D66EE-0704-A764-A7C5-A723F95AEF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D5F1F1-C029-4221-9A70-CEBA66A76F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pen.e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xUriServ/LexUriServ.do?uri=COM:2008:0366:FIN:en: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A262803-05AD-A4FA-44CC-661D89DA44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228600" y="2177"/>
            <a:ext cx="8915400" cy="2895600"/>
          </a:xfrm>
        </p:spPr>
        <p:txBody>
          <a:bodyPr/>
          <a:lstStyle/>
          <a:p>
            <a:r>
              <a:rPr lang="ro-RO" altLang="en-US" b="1" dirty="0"/>
              <a:t>Tema </a:t>
            </a:r>
            <a:br>
              <a:rPr lang="en-US" altLang="en-US" b="1" dirty="0"/>
            </a:br>
            <a:r>
              <a:rPr lang="en-US" altLang="en-US" b="1" dirty="0"/>
              <a:t>Nanom</a:t>
            </a:r>
            <a:r>
              <a:rPr lang="ro-RO" altLang="en-US" b="1" dirty="0" err="1"/>
              <a:t>etrologia</a:t>
            </a:r>
            <a:r>
              <a:rPr lang="ro-RO" altLang="en-US" b="1" dirty="0"/>
              <a:t> și Standardizarea</a:t>
            </a:r>
            <a:endParaRPr lang="en-US" altLang="en-US" b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7E34CD9-DC25-7A3F-E326-F58C1915C1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5715000"/>
            <a:ext cx="6400800" cy="698500"/>
          </a:xfrm>
        </p:spPr>
        <p:txBody>
          <a:bodyPr/>
          <a:lstStyle/>
          <a:p>
            <a:r>
              <a:rPr lang="en-US" altLang="en-US" dirty="0"/>
              <a:t>Company Name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5952A4B-E4D4-4063-1FA5-4431A706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Metrologia</a:t>
            </a:r>
            <a:r>
              <a:rPr lang="en-US" dirty="0"/>
              <a:t> vs </a:t>
            </a:r>
            <a:r>
              <a:rPr lang="en-US" dirty="0" err="1"/>
              <a:t>Standardizare</a:t>
            </a:r>
            <a:r>
              <a:rPr lang="ro-RO" dirty="0"/>
              <a:t> &amp; Educația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F9040A0-AAA5-A1EA-004B-B3524683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305800" cy="4525962"/>
          </a:xfrm>
        </p:spPr>
        <p:txBody>
          <a:bodyPr/>
          <a:lstStyle/>
          <a:p>
            <a:pPr marL="0" indent="0">
              <a:buNone/>
            </a:pPr>
            <a:r>
              <a:rPr lang="ro-RO" sz="1800" dirty="0"/>
              <a:t>Societatea Europeană pentru Inginerie de Precizie și Nanotehnologie (EUSPEN) - o comunitate influentă care întrunește industriași, cercetători, autorități respectate ... din întreaga lume. </a:t>
            </a:r>
          </a:p>
          <a:p>
            <a:pPr marL="0" indent="0">
              <a:buNone/>
            </a:pPr>
            <a:r>
              <a:rPr lang="ro-RO" sz="1800" dirty="0">
                <a:hlinkClick r:id="rId2"/>
              </a:rPr>
              <a:t>https://www.euspen.eu/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sz="1800" dirty="0"/>
              <a:t>O platformă antreprenorială ce permite companiilor și institutelor de cercetare să își promoveze cele mai recente dezvoltări tehnologice, produse și servicii și să se țină la curent cu cele din domeniu. </a:t>
            </a:r>
          </a:p>
          <a:p>
            <a:pPr marL="0" indent="0">
              <a:buNone/>
            </a:pPr>
            <a:r>
              <a:rPr lang="ro-RO" sz="1800" dirty="0"/>
              <a:t>Misiunea definită a EUSPEN - de a promova artele, științele și tehnologia ingineriei de precizie, </a:t>
            </a:r>
            <a:r>
              <a:rPr lang="ro-RO" sz="1800" dirty="0" err="1"/>
              <a:t>microingineriei</a:t>
            </a:r>
            <a:r>
              <a:rPr lang="ro-RO" sz="1800" dirty="0"/>
              <a:t> și nanotehnologiei; de a promova diseminarea acestora prin educație și formare profesională; și de a facilita exploatarea acestora de către știință și industrie.</a:t>
            </a:r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sz="1800" dirty="0"/>
              <a:t>Există </a:t>
            </a:r>
            <a:r>
              <a:rPr lang="en-US" sz="1800" dirty="0"/>
              <a:t>un curs de </a:t>
            </a:r>
            <a:r>
              <a:rPr lang="en-US" sz="1800" dirty="0" err="1"/>
              <a:t>pregătire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nanometrologi</a:t>
            </a:r>
            <a:r>
              <a:rPr lang="en-US" sz="1800" dirty="0"/>
              <a:t> </a:t>
            </a:r>
            <a:r>
              <a:rPr lang="en-US" sz="1800" dirty="0" err="1"/>
              <a:t>numit</a:t>
            </a:r>
            <a:r>
              <a:rPr lang="en-US" sz="1800" dirty="0"/>
              <a:t> EUSPEN, care </a:t>
            </a:r>
            <a:r>
              <a:rPr lang="en-US" sz="1800" dirty="0" err="1"/>
              <a:t>conține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principal </a:t>
            </a:r>
            <a:r>
              <a:rPr lang="en-US" sz="1800" dirty="0" err="1"/>
              <a:t>tehnici</a:t>
            </a:r>
            <a:r>
              <a:rPr lang="en-US" sz="1800" dirty="0"/>
              <a:t> de </a:t>
            </a:r>
            <a:r>
              <a:rPr lang="en-US" sz="1800" dirty="0" err="1"/>
              <a:t>determinare</a:t>
            </a:r>
            <a:r>
              <a:rPr lang="en-US" sz="1800" dirty="0"/>
              <a:t> a </a:t>
            </a:r>
            <a:r>
              <a:rPr lang="en-US" sz="1800" dirty="0" err="1"/>
              <a:t>caracteristicilor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parametrilor</a:t>
            </a:r>
            <a:r>
              <a:rPr lang="en-US" sz="1800" dirty="0"/>
              <a:t> </a:t>
            </a:r>
            <a:r>
              <a:rPr lang="en-US" sz="1800" dirty="0" err="1"/>
              <a:t>nanostructurilor</a:t>
            </a:r>
            <a:r>
              <a:rPr lang="en-US" sz="1800" dirty="0"/>
              <a:t> legate de </a:t>
            </a:r>
            <a:r>
              <a:rPr lang="en-US" sz="1800" dirty="0" err="1"/>
              <a:t>fizică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industria</a:t>
            </a:r>
            <a:r>
              <a:rPr lang="en-US" sz="1800" dirty="0"/>
              <a:t> </a:t>
            </a:r>
            <a:r>
              <a:rPr lang="en-US" sz="1800" dirty="0" err="1"/>
              <a:t>electronică</a:t>
            </a:r>
            <a:r>
              <a:rPr lang="en-US" sz="1800" dirty="0"/>
              <a:t>. 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3797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dirty="0"/>
              <a:t>Exemple de influență a metrologiei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1800" dirty="0"/>
              <a:t>Definirea nonambiguă a obiectului măsurării (măsurandului), </a:t>
            </a:r>
          </a:p>
          <a:p>
            <a:r>
              <a:rPr lang="ro-RO" sz="1800" dirty="0"/>
              <a:t>Definirea caracteristicii calității</a:t>
            </a:r>
          </a:p>
          <a:p>
            <a:r>
              <a:rPr lang="ro-RO" sz="1800" dirty="0"/>
              <a:t>Definirea Metodelor de măsurători</a:t>
            </a:r>
          </a:p>
          <a:p>
            <a:r>
              <a:rPr lang="ro-RO" sz="1800" dirty="0"/>
              <a:t>Dezvoltarea materialelor de referință </a:t>
            </a:r>
          </a:p>
          <a:p>
            <a:r>
              <a:rPr lang="en-US" sz="1800" dirty="0" err="1"/>
              <a:t>Definiția</a:t>
            </a:r>
            <a:r>
              <a:rPr lang="en-US" sz="1800" dirty="0"/>
              <a:t> </a:t>
            </a:r>
            <a:r>
              <a:rPr lang="en-US" sz="1800" dirty="0" err="1"/>
              <a:t>nanomaterialelor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aspecte</a:t>
            </a:r>
            <a:r>
              <a:rPr lang="en-US" sz="1800" dirty="0"/>
              <a:t> de </a:t>
            </a:r>
            <a:r>
              <a:rPr lang="en-US" sz="1800" dirty="0" err="1"/>
              <a:t>reglementare</a:t>
            </a:r>
            <a:r>
              <a:rPr lang="en-US" sz="1800" dirty="0"/>
              <a:t>: </a:t>
            </a:r>
            <a:r>
              <a:rPr lang="en-US" sz="1800" dirty="0" err="1"/>
              <a:t>Reglementările</a:t>
            </a:r>
            <a:r>
              <a:rPr lang="en-US" sz="1800" dirty="0"/>
              <a:t> </a:t>
            </a:r>
            <a:r>
              <a:rPr lang="en-US" sz="1800" dirty="0" err="1"/>
              <a:t>impun</a:t>
            </a:r>
            <a:r>
              <a:rPr lang="en-US" sz="1800" dirty="0"/>
              <a:t> </a:t>
            </a:r>
            <a:r>
              <a:rPr lang="en-US" sz="1800" dirty="0" err="1"/>
              <a:t>definiții</a:t>
            </a:r>
            <a:r>
              <a:rPr lang="en-US" sz="1800" dirty="0"/>
              <a:t> ale </a:t>
            </a:r>
            <a:r>
              <a:rPr lang="en-US" sz="1800" dirty="0" err="1"/>
              <a:t>elementelor</a:t>
            </a:r>
            <a:r>
              <a:rPr lang="en-US" sz="1800" dirty="0"/>
              <a:t> care </a:t>
            </a:r>
            <a:r>
              <a:rPr lang="en-US" sz="1800" dirty="0" err="1"/>
              <a:t>să</a:t>
            </a:r>
            <a:r>
              <a:rPr lang="en-US" sz="1800" dirty="0"/>
              <a:t> fie </a:t>
            </a:r>
            <a:r>
              <a:rPr lang="en-US" sz="1800" dirty="0" err="1"/>
              <a:t>cuprinzătoare</a:t>
            </a:r>
            <a:r>
              <a:rPr lang="en-US" sz="1800" dirty="0"/>
              <a:t>, </a:t>
            </a:r>
            <a:r>
              <a:rPr lang="en-US" sz="1800" dirty="0" err="1"/>
              <a:t>bazate</a:t>
            </a:r>
            <a:r>
              <a:rPr lang="en-US" sz="1800" dirty="0"/>
              <a:t> pe </a:t>
            </a:r>
            <a:r>
              <a:rPr lang="en-US" sz="1800" dirty="0" err="1"/>
              <a:t>dovezi</a:t>
            </a:r>
            <a:r>
              <a:rPr lang="en-US" sz="1800" dirty="0"/>
              <a:t> </a:t>
            </a:r>
            <a:r>
              <a:rPr lang="en-US" sz="1800" dirty="0" err="1"/>
              <a:t>științifice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armonizate</a:t>
            </a:r>
            <a:r>
              <a:rPr lang="en-US" sz="1800" dirty="0"/>
              <a:t>.</a:t>
            </a:r>
            <a:endParaRPr lang="ro-RO" sz="1800" dirty="0"/>
          </a:p>
          <a:p>
            <a:r>
              <a:rPr lang="en-US" sz="1800" dirty="0" err="1"/>
              <a:t>Dezvoltarea</a:t>
            </a:r>
            <a:r>
              <a:rPr lang="en-US" sz="1800" dirty="0"/>
              <a:t> de </a:t>
            </a:r>
            <a:r>
              <a:rPr lang="en-US" sz="1800" dirty="0" err="1"/>
              <a:t>metode</a:t>
            </a:r>
            <a:r>
              <a:rPr lang="en-US" sz="1800" dirty="0"/>
              <a:t> de </a:t>
            </a:r>
            <a:r>
              <a:rPr lang="en-US" sz="1800" dirty="0" err="1"/>
              <a:t>testare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materiale</a:t>
            </a:r>
            <a:r>
              <a:rPr lang="en-US" sz="1800" dirty="0"/>
              <a:t> de </a:t>
            </a:r>
            <a:r>
              <a:rPr lang="en-US" sz="1800" dirty="0" err="1"/>
              <a:t>referință</a:t>
            </a:r>
            <a:r>
              <a:rPr lang="en-US" sz="1800" dirty="0"/>
              <a:t> </a:t>
            </a:r>
            <a:r>
              <a:rPr lang="en-US" sz="1800" dirty="0" err="1"/>
              <a:t>referitoare</a:t>
            </a:r>
            <a:r>
              <a:rPr lang="en-US" sz="1800" dirty="0"/>
              <a:t> la </a:t>
            </a:r>
            <a:r>
              <a:rPr lang="en-US" sz="1800" dirty="0" err="1"/>
              <a:t>sănătatea</a:t>
            </a:r>
            <a:r>
              <a:rPr lang="en-US" sz="1800" dirty="0"/>
              <a:t>, </a:t>
            </a:r>
            <a:r>
              <a:rPr lang="en-US" sz="1800" dirty="0" err="1"/>
              <a:t>sănătatea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mediul</a:t>
            </a:r>
            <a:r>
              <a:rPr lang="en-US" sz="1800" dirty="0"/>
              <a:t> </a:t>
            </a:r>
            <a:r>
              <a:rPr lang="en-US" sz="1800" dirty="0" err="1"/>
              <a:t>înconjurător</a:t>
            </a:r>
            <a:r>
              <a:rPr lang="en-US" sz="1800" dirty="0"/>
              <a:t> (HSE) la om: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173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1143000"/>
          </a:xfrm>
        </p:spPr>
        <p:txBody>
          <a:bodyPr/>
          <a:lstStyle/>
          <a:p>
            <a:r>
              <a:rPr lang="en-US" sz="3000" dirty="0"/>
              <a:t>Current and potential future liaisons of ISO/TC 229 </a:t>
            </a:r>
            <a:r>
              <a:rPr lang="en-US" sz="2000" dirty="0"/>
              <a:t>(source: ISO/TC 229 overview by Peter </a:t>
            </a:r>
            <a:r>
              <a:rPr lang="en-US" sz="2000" dirty="0" err="1"/>
              <a:t>Hatto</a:t>
            </a:r>
            <a:r>
              <a:rPr lang="en-US" sz="2000" dirty="0"/>
              <a:t>, Chairman of ISO/TC 229)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00200"/>
            <a:ext cx="6896923" cy="5257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96923" y="1616364"/>
            <a:ext cx="20574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600" dirty="0"/>
              <a:t>Comitetele tehnice </a:t>
            </a:r>
            <a:r>
              <a:rPr lang="en-US" sz="1600" dirty="0"/>
              <a:t>de </a:t>
            </a:r>
            <a:r>
              <a:rPr lang="en-US" sz="1600" dirty="0" err="1"/>
              <a:t>legătură</a:t>
            </a:r>
            <a:r>
              <a:rPr lang="en-US" sz="1600" dirty="0"/>
              <a:t> cu </a:t>
            </a:r>
            <a:r>
              <a:rPr lang="en-US" sz="1600" dirty="0" err="1"/>
              <a:t>cea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mare </a:t>
            </a:r>
            <a:r>
              <a:rPr lang="en-US" sz="1600" dirty="0" err="1"/>
              <a:t>relevanță</a:t>
            </a:r>
            <a:r>
              <a:rPr lang="en-US" sz="1600" dirty="0"/>
              <a:t>  </a:t>
            </a:r>
            <a:r>
              <a:rPr lang="en-US" sz="1600" dirty="0" err="1"/>
              <a:t>nanometrologic</a:t>
            </a:r>
            <a:r>
              <a:rPr lang="ro-RO" sz="1600" dirty="0"/>
              <a:t>ă</a:t>
            </a:r>
          </a:p>
          <a:p>
            <a:endParaRPr lang="ro-RO" sz="1600" dirty="0"/>
          </a:p>
          <a:p>
            <a:r>
              <a:rPr lang="en-US" sz="1600" b="1" dirty="0">
                <a:solidFill>
                  <a:srgbClr val="FF0000"/>
                </a:solidFill>
              </a:rPr>
              <a:t>ISO/TC 24/SC 4 </a:t>
            </a:r>
            <a:r>
              <a:rPr lang="en-US" sz="1400" dirty="0" err="1"/>
              <a:t>Caracterizarea</a:t>
            </a:r>
            <a:r>
              <a:rPr lang="en-US" sz="1400" dirty="0"/>
              <a:t> </a:t>
            </a:r>
            <a:r>
              <a:rPr lang="en-US" sz="1400" dirty="0" err="1"/>
              <a:t>particulelor</a:t>
            </a:r>
            <a:r>
              <a:rPr lang="en-US" sz="1400" dirty="0"/>
              <a:t>;</a:t>
            </a:r>
            <a:endParaRPr lang="ro-RO" sz="1400" dirty="0"/>
          </a:p>
          <a:p>
            <a:endParaRPr lang="ro-RO" sz="1600" b="1" dirty="0">
              <a:solidFill>
                <a:srgbClr val="FF0000"/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ISO/TC 201 </a:t>
            </a:r>
            <a:endParaRPr lang="ro-RO" sz="1600" b="1" dirty="0">
              <a:solidFill>
                <a:srgbClr val="FF0000"/>
              </a:solidFill>
            </a:endParaRPr>
          </a:p>
          <a:p>
            <a:r>
              <a:rPr lang="en-US" sz="1400" dirty="0"/>
              <a:t>Analiza </a:t>
            </a:r>
            <a:r>
              <a:rPr lang="en-US" sz="1400" dirty="0" err="1"/>
              <a:t>chimică</a:t>
            </a:r>
            <a:r>
              <a:rPr lang="en-US" sz="1400" dirty="0"/>
              <a:t> a </a:t>
            </a:r>
            <a:r>
              <a:rPr lang="en-US" sz="1400" dirty="0" err="1"/>
              <a:t>suprafeței</a:t>
            </a:r>
            <a:r>
              <a:rPr lang="en-US" sz="1400" dirty="0"/>
              <a:t> (include </a:t>
            </a:r>
            <a:r>
              <a:rPr lang="en-US" sz="1400" dirty="0" err="1"/>
              <a:t>microscopia</a:t>
            </a:r>
            <a:r>
              <a:rPr lang="en-US" sz="1400" dirty="0"/>
              <a:t> cu </a:t>
            </a:r>
            <a:r>
              <a:rPr lang="en-US" sz="1400" dirty="0" err="1"/>
              <a:t>sondă</a:t>
            </a:r>
            <a:r>
              <a:rPr lang="en-US" sz="1400" dirty="0"/>
              <a:t> de </a:t>
            </a:r>
            <a:r>
              <a:rPr lang="en-US" sz="1400" dirty="0" err="1"/>
              <a:t>scanare</a:t>
            </a:r>
            <a:r>
              <a:rPr lang="en-US" sz="1400" dirty="0"/>
              <a:t>);</a:t>
            </a:r>
            <a:endParaRPr lang="ro-RO" sz="1400" dirty="0"/>
          </a:p>
          <a:p>
            <a:endParaRPr lang="ro-RO" sz="1600" b="1" dirty="0">
              <a:solidFill>
                <a:srgbClr val="FF0000"/>
              </a:solidFill>
            </a:endParaRPr>
          </a:p>
          <a:p>
            <a:r>
              <a:rPr lang="en-US" sz="1600" b="1" dirty="0">
                <a:solidFill>
                  <a:srgbClr val="FF0000"/>
                </a:solidFill>
              </a:rPr>
              <a:t>ISO/TC 213 </a:t>
            </a:r>
            <a:r>
              <a:rPr lang="en-US" sz="1400" dirty="0" err="1"/>
              <a:t>Specificarea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verificarea</a:t>
            </a:r>
            <a:r>
              <a:rPr lang="en-US" sz="1400" dirty="0"/>
              <a:t> </a:t>
            </a:r>
            <a:r>
              <a:rPr lang="en-US" sz="1400" dirty="0" err="1"/>
              <a:t>dimensională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geometrică</a:t>
            </a:r>
            <a:r>
              <a:rPr lang="en-US" sz="1400" dirty="0"/>
              <a:t> a </a:t>
            </a:r>
            <a:r>
              <a:rPr lang="en-US" sz="1400" dirty="0" err="1"/>
              <a:t>produsului</a:t>
            </a:r>
            <a:r>
              <a:rPr lang="en-US" sz="1400" dirty="0"/>
              <a:t> (include </a:t>
            </a:r>
            <a:r>
              <a:rPr lang="en-US" sz="1400" dirty="0" err="1"/>
              <a:t>textura</a:t>
            </a:r>
            <a:r>
              <a:rPr lang="en-US" sz="1400" dirty="0"/>
              <a:t> </a:t>
            </a:r>
            <a:r>
              <a:rPr lang="en-US" sz="1400" dirty="0" err="1"/>
              <a:t>suprafeței</a:t>
            </a:r>
            <a:r>
              <a:rPr lang="en-US" sz="1400" dirty="0"/>
              <a:t>)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568938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84A464-374B-3ECD-5ECE-F9FDE4F3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dirty="0"/>
              <a:t>Ciclul Convergența – divergența (2000-2030) pentru dezvoltarea </a:t>
            </a:r>
            <a:r>
              <a:rPr lang="ro-RO" sz="2800" dirty="0" err="1"/>
              <a:t>nanotehnologiilor</a:t>
            </a:r>
            <a:r>
              <a:rPr lang="ro-RO" sz="2800" dirty="0"/>
              <a:t> globale. </a:t>
            </a:r>
            <a:br>
              <a:rPr lang="ro-RO" sz="2800" dirty="0"/>
            </a:br>
            <a:r>
              <a:rPr lang="ro-RO" sz="2000" dirty="0"/>
              <a:t>Din </a:t>
            </a:r>
            <a:r>
              <a:rPr lang="ro-RO" sz="2000" dirty="0" err="1"/>
              <a:t>Rocco</a:t>
            </a:r>
            <a:r>
              <a:rPr lang="ro-RO" sz="2000" dirty="0"/>
              <a:t> și </a:t>
            </a:r>
            <a:r>
              <a:rPr lang="ro-RO" sz="2000" dirty="0" err="1"/>
              <a:t>Bainbridge</a:t>
            </a:r>
            <a:r>
              <a:rPr lang="ro-RO" sz="2000" dirty="0"/>
              <a:t> /4/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18A566-F606-1DCA-FB81-40632134E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80453"/>
            <a:ext cx="7630590" cy="49917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B285C7-906C-C7C4-F7FC-BDE4310BE3B0}"/>
              </a:ext>
            </a:extLst>
          </p:cNvPr>
          <p:cNvSpPr txBox="1"/>
          <p:nvPr/>
        </p:nvSpPr>
        <p:spPr>
          <a:xfrm>
            <a:off x="838200" y="605926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07584C-98CF-694E-9FB5-1DF95029E2C3}"/>
              </a:ext>
            </a:extLst>
          </p:cNvPr>
          <p:cNvSpPr txBox="1"/>
          <p:nvPr/>
        </p:nvSpPr>
        <p:spPr>
          <a:xfrm>
            <a:off x="7277100" y="6090046"/>
            <a:ext cx="1371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400" b="1" dirty="0">
                <a:solidFill>
                  <a:srgbClr val="FF0000"/>
                </a:solidFill>
                <a:highlight>
                  <a:srgbClr val="FFFF00"/>
                </a:highlight>
              </a:rPr>
              <a:t>Faze derivate</a:t>
            </a:r>
            <a:endParaRPr lang="en-US" sz="14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6949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067800" cy="1143000"/>
          </a:xfrm>
        </p:spPr>
        <p:txBody>
          <a:bodyPr/>
          <a:lstStyle/>
          <a:p>
            <a:r>
              <a:rPr lang="ro-RO" dirty="0"/>
              <a:t>Nanometrologia vs Standardizarea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525962"/>
          </a:xfrm>
        </p:spPr>
        <p:txBody>
          <a:bodyPr/>
          <a:lstStyle/>
          <a:p>
            <a:r>
              <a:rPr lang="en-US" sz="1800" i="1" dirty="0" err="1">
                <a:solidFill>
                  <a:srgbClr val="FF0000"/>
                </a:solidFill>
              </a:rPr>
              <a:t>Standardizarea</a:t>
            </a:r>
            <a:r>
              <a:rPr lang="en-US" sz="1800" dirty="0"/>
              <a:t> (ca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standardelor</a:t>
            </a:r>
            <a:r>
              <a:rPr lang="en-US" sz="1800" dirty="0"/>
              <a:t> </a:t>
            </a:r>
            <a:r>
              <a:rPr lang="en-US" sz="1800" dirty="0" err="1"/>
              <a:t>documentare</a:t>
            </a:r>
            <a:r>
              <a:rPr lang="en-US" sz="1800" dirty="0"/>
              <a:t>) </a:t>
            </a:r>
            <a:r>
              <a:rPr lang="en-US" sz="1800" dirty="0" err="1"/>
              <a:t>este</a:t>
            </a:r>
            <a:r>
              <a:rPr lang="en-US" sz="1800" dirty="0"/>
              <a:t> pe </a:t>
            </a:r>
            <a:r>
              <a:rPr lang="en-US" sz="1800" dirty="0" err="1"/>
              <a:t>scară</a:t>
            </a:r>
            <a:r>
              <a:rPr lang="en-US" sz="1800" dirty="0"/>
              <a:t> </a:t>
            </a:r>
            <a:r>
              <a:rPr lang="en-US" sz="1800" dirty="0" err="1"/>
              <a:t>largă</a:t>
            </a:r>
            <a:r>
              <a:rPr lang="ro-RO" sz="1800" dirty="0"/>
              <a:t> </a:t>
            </a:r>
            <a:r>
              <a:rPr lang="en-US" sz="1800" dirty="0" err="1"/>
              <a:t>considerată</a:t>
            </a:r>
            <a:r>
              <a:rPr lang="en-US" sz="1800" dirty="0"/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una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dintre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premisele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introducerea</a:t>
            </a:r>
            <a:r>
              <a:rPr lang="en-US" sz="1800" i="1" dirty="0">
                <a:solidFill>
                  <a:srgbClr val="FF0000"/>
                </a:solidFill>
              </a:rPr>
              <a:t> cu </a:t>
            </a:r>
            <a:r>
              <a:rPr lang="en-US" sz="1800" i="1" dirty="0" err="1">
                <a:solidFill>
                  <a:srgbClr val="FF0000"/>
                </a:solidFill>
              </a:rPr>
              <a:t>succes</a:t>
            </a:r>
            <a:r>
              <a:rPr lang="en-US" sz="1800" i="1" dirty="0">
                <a:solidFill>
                  <a:srgbClr val="FF0000"/>
                </a:solidFill>
              </a:rPr>
              <a:t> a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nanotehnologii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în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industrie</a:t>
            </a:r>
            <a:r>
              <a:rPr lang="en-US" sz="1800" i="1" dirty="0">
                <a:solidFill>
                  <a:srgbClr val="FF0000"/>
                </a:solidFill>
              </a:rPr>
              <a:t>. </a:t>
            </a:r>
            <a:endParaRPr lang="ro-RO" sz="1800" i="1" dirty="0">
              <a:solidFill>
                <a:srgbClr val="FF0000"/>
              </a:solidFill>
            </a:endParaRPr>
          </a:p>
          <a:p>
            <a:endParaRPr lang="ro-RO" sz="1800" dirty="0"/>
          </a:p>
          <a:p>
            <a:r>
              <a:rPr lang="en-US" sz="1800" dirty="0" err="1"/>
              <a:t>Nanotehnologia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nenumăratele</a:t>
            </a:r>
            <a:r>
              <a:rPr lang="en-US" sz="1800" dirty="0"/>
              <a:t> sale </a:t>
            </a:r>
            <a:r>
              <a:rPr lang="en-US" sz="1800" dirty="0" err="1"/>
              <a:t>aplicații</a:t>
            </a:r>
            <a:r>
              <a:rPr lang="en-US" sz="1800" dirty="0"/>
              <a:t> </a:t>
            </a:r>
            <a:r>
              <a:rPr lang="ro-RO" sz="1800" dirty="0"/>
              <a:t>are </a:t>
            </a:r>
            <a:r>
              <a:rPr lang="en-US" sz="1800" dirty="0" err="1"/>
              <a:t>nevoie</a:t>
            </a:r>
            <a:r>
              <a:rPr lang="ro-RO" sz="1800" dirty="0"/>
              <a:t> de </a:t>
            </a:r>
            <a:r>
              <a:rPr lang="en-US" sz="1800" dirty="0" err="1"/>
              <a:t>standardizare</a:t>
            </a:r>
            <a:r>
              <a:rPr lang="en-US" sz="1800" dirty="0"/>
              <a:t> </a:t>
            </a:r>
            <a:r>
              <a:rPr lang="en-US" sz="1800" dirty="0" err="1"/>
              <a:t>privind</a:t>
            </a:r>
            <a:r>
              <a:rPr lang="en-US" sz="1800" dirty="0"/>
              <a:t>: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en-US" sz="1800" b="1" dirty="0"/>
              <a:t>1)</a:t>
            </a:r>
            <a:r>
              <a:rPr lang="en-US" sz="1800" dirty="0"/>
              <a:t> </a:t>
            </a:r>
            <a:r>
              <a:rPr lang="en-US" sz="1800" b="1" dirty="0"/>
              <a:t>terminologie </a:t>
            </a:r>
            <a:r>
              <a:rPr lang="en-US" sz="1800" b="1" dirty="0" err="1"/>
              <a:t>și</a:t>
            </a:r>
            <a:r>
              <a:rPr lang="en-US" sz="1800" b="1" dirty="0"/>
              <a:t> </a:t>
            </a:r>
            <a:r>
              <a:rPr lang="en-US" sz="1800" b="1" dirty="0" err="1"/>
              <a:t>nomenclatură</a:t>
            </a:r>
            <a:r>
              <a:rPr lang="en-US" sz="1800" b="1" dirty="0"/>
              <a:t>;</a:t>
            </a:r>
            <a:endParaRPr lang="ro-RO" sz="1800" b="1" dirty="0"/>
          </a:p>
          <a:p>
            <a:pPr marL="0" indent="0">
              <a:buNone/>
            </a:pPr>
            <a:r>
              <a:rPr lang="en-US" sz="1800" b="1" dirty="0"/>
              <a:t>2) </a:t>
            </a:r>
            <a:r>
              <a:rPr lang="en-US" sz="1800" b="1" dirty="0" err="1"/>
              <a:t>măsurarea</a:t>
            </a:r>
            <a:r>
              <a:rPr lang="en-US" sz="1800" b="1" dirty="0"/>
              <a:t> </a:t>
            </a:r>
            <a:r>
              <a:rPr lang="en-US" sz="1800" b="1" dirty="0" err="1"/>
              <a:t>și</a:t>
            </a:r>
            <a:r>
              <a:rPr lang="en-US" sz="1800" b="1" dirty="0"/>
              <a:t> </a:t>
            </a:r>
            <a:r>
              <a:rPr lang="en-US" sz="1800" b="1" dirty="0" err="1"/>
              <a:t>caracterizarea</a:t>
            </a:r>
            <a:r>
              <a:rPr lang="en-US" sz="1800" b="1" dirty="0"/>
              <a:t> </a:t>
            </a:r>
            <a:r>
              <a:rPr lang="en-US" sz="1800" b="1" dirty="0" err="1"/>
              <a:t>nanomaterialelor</a:t>
            </a:r>
            <a:r>
              <a:rPr lang="en-US" sz="1800" b="1" dirty="0"/>
              <a:t> </a:t>
            </a:r>
            <a:r>
              <a:rPr lang="en-US" sz="1800" b="1" dirty="0" err="1"/>
              <a:t>și</a:t>
            </a:r>
            <a:r>
              <a:rPr lang="en-US" sz="1800" b="1" dirty="0"/>
              <a:t> </a:t>
            </a:r>
            <a:r>
              <a:rPr lang="en-US" sz="1800" b="1" dirty="0" err="1"/>
              <a:t>sistemelor</a:t>
            </a:r>
            <a:r>
              <a:rPr lang="en-US" sz="1800" b="1" dirty="0"/>
              <a:t>;</a:t>
            </a:r>
            <a:endParaRPr lang="ro-RO" sz="1800" b="1" dirty="0"/>
          </a:p>
          <a:p>
            <a:pPr marL="0" indent="0">
              <a:buNone/>
            </a:pPr>
            <a:r>
              <a:rPr lang="en-US" sz="1800" b="1" dirty="0"/>
              <a:t>3) HSE</a:t>
            </a:r>
            <a:r>
              <a:rPr lang="ro-RO" sz="1800" b="1" dirty="0"/>
              <a:t> (sănătate, siguranță și mediul ambiant)</a:t>
            </a:r>
            <a:r>
              <a:rPr lang="en-US" sz="1800" b="1" dirty="0"/>
              <a:t>; </a:t>
            </a:r>
            <a:r>
              <a:rPr lang="en-US" sz="1800" b="1" dirty="0" err="1"/>
              <a:t>și</a:t>
            </a:r>
            <a:endParaRPr lang="ro-RO" sz="1800" b="1" dirty="0"/>
          </a:p>
          <a:p>
            <a:pPr marL="0" indent="0">
              <a:buNone/>
            </a:pPr>
            <a:r>
              <a:rPr lang="en-US" sz="1800" b="1" dirty="0"/>
              <a:t>4) </a:t>
            </a:r>
            <a:r>
              <a:rPr lang="en-US" sz="1800" b="1" dirty="0" err="1"/>
              <a:t>standarde</a:t>
            </a:r>
            <a:r>
              <a:rPr lang="en-US" sz="1800" b="1" dirty="0"/>
              <a:t> de </a:t>
            </a:r>
            <a:r>
              <a:rPr lang="en-US" sz="1800" b="1" dirty="0" err="1"/>
              <a:t>produs</a:t>
            </a:r>
            <a:r>
              <a:rPr lang="en-US" sz="1800" b="1" dirty="0"/>
              <a:t> </a:t>
            </a:r>
            <a:r>
              <a:rPr lang="en-US" sz="1800" b="1" dirty="0" err="1"/>
              <a:t>și</a:t>
            </a:r>
            <a:r>
              <a:rPr lang="en-US" sz="1800" b="1" dirty="0"/>
              <a:t> </a:t>
            </a:r>
            <a:r>
              <a:rPr lang="en-US" sz="1800" b="1" dirty="0" err="1"/>
              <a:t>proces</a:t>
            </a:r>
            <a:r>
              <a:rPr lang="ro-RO" sz="1800" b="1" dirty="0"/>
              <a:t>;</a:t>
            </a:r>
          </a:p>
          <a:p>
            <a:pPr marL="0" indent="0">
              <a:buNone/>
            </a:pPr>
            <a:r>
              <a:rPr lang="ro-RO" sz="1800" b="1" dirty="0"/>
              <a:t>5) tehnici de măsurări în nanotehnologii.</a:t>
            </a:r>
          </a:p>
        </p:txBody>
      </p:sp>
    </p:spTree>
    <p:extLst>
      <p:ext uri="{BB962C8B-B14F-4D97-AF65-F5344CB8AC3E}">
        <p14:creationId xmlns:p14="http://schemas.microsoft.com/office/powerpoint/2010/main" val="209751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B52EEA-A8A5-1ECE-A893-E67C62D186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o-RO" dirty="0"/>
              <a:t>Dezvoltarea </a:t>
            </a:r>
            <a:r>
              <a:rPr lang="ro-RO" dirty="0" err="1"/>
              <a:t>nano</a:t>
            </a:r>
            <a:r>
              <a:rPr lang="ro-RO"/>
              <a:t>- vocabularului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1E67DD-6E41-A5B6-F2D0-45C2DB4F5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1" y="1219200"/>
            <a:ext cx="7893726" cy="31143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005B7C-64EE-9C4C-3395-6C0E8A63FE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333522"/>
            <a:ext cx="7543799" cy="160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25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dirty="0"/>
              <a:t>Interconexiunea: </a:t>
            </a:r>
            <a:r>
              <a:rPr lang="en-US" sz="3600" dirty="0"/>
              <a:t>Probleme de </a:t>
            </a:r>
            <a:r>
              <a:rPr lang="en-US" sz="3600" dirty="0" err="1"/>
              <a:t>reglementare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81600"/>
          </a:xfrm>
        </p:spPr>
        <p:txBody>
          <a:bodyPr/>
          <a:lstStyle/>
          <a:p>
            <a:r>
              <a:rPr lang="en-US" sz="1800" dirty="0" err="1"/>
              <a:t>sănătatea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securitatea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muncă</a:t>
            </a:r>
            <a:r>
              <a:rPr lang="en-US" sz="1800" dirty="0"/>
              <a:t> (</a:t>
            </a:r>
            <a:r>
              <a:rPr lang="en-US" sz="1800" dirty="0" err="1"/>
              <a:t>producție</a:t>
            </a:r>
            <a:r>
              <a:rPr lang="en-US" sz="1800" dirty="0"/>
              <a:t> de </a:t>
            </a:r>
            <a:r>
              <a:rPr lang="en-US" sz="1800" dirty="0" err="1"/>
              <a:t>laborator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la </a:t>
            </a:r>
            <a:r>
              <a:rPr lang="en-US" sz="1800" dirty="0" err="1"/>
              <a:t>scară</a:t>
            </a:r>
            <a:r>
              <a:rPr lang="en-US" sz="1800" dirty="0"/>
              <a:t> </a:t>
            </a:r>
            <a:r>
              <a:rPr lang="en-US" sz="1800" dirty="0" err="1"/>
              <a:t>largă</a:t>
            </a:r>
            <a:r>
              <a:rPr lang="en-US" sz="1800" dirty="0"/>
              <a:t>);</a:t>
            </a:r>
            <a:endParaRPr lang="ro-RO" sz="1800" dirty="0"/>
          </a:p>
          <a:p>
            <a:r>
              <a:rPr lang="en-US" sz="1800" dirty="0" err="1"/>
              <a:t>siguranța</a:t>
            </a:r>
            <a:r>
              <a:rPr lang="en-US" sz="1800" dirty="0"/>
              <a:t> </a:t>
            </a:r>
            <a:r>
              <a:rPr lang="en-US" sz="1800" dirty="0" err="1"/>
              <a:t>produselor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consumatorilor</a:t>
            </a:r>
            <a:r>
              <a:rPr lang="en-US" sz="1800" dirty="0"/>
              <a:t> (</a:t>
            </a:r>
            <a:r>
              <a:rPr lang="ro-RO" sz="1600" i="1" dirty="0">
                <a:solidFill>
                  <a:srgbClr val="FF0000"/>
                </a:solidFill>
              </a:rPr>
              <a:t>e</a:t>
            </a:r>
            <a:r>
              <a:rPr lang="en-US" sz="1600" i="1" dirty="0" err="1">
                <a:solidFill>
                  <a:srgbClr val="FF0000"/>
                </a:solidFill>
              </a:rPr>
              <a:t>valuarea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ciclului</a:t>
            </a:r>
            <a:r>
              <a:rPr lang="en-US" sz="1600" i="1" dirty="0">
                <a:solidFill>
                  <a:srgbClr val="FF0000"/>
                </a:solidFill>
              </a:rPr>
              <a:t> de </a:t>
            </a:r>
            <a:r>
              <a:rPr lang="en-US" sz="1600" i="1" dirty="0" err="1">
                <a:solidFill>
                  <a:srgbClr val="FF0000"/>
                </a:solidFill>
              </a:rPr>
              <a:t>viață</a:t>
            </a:r>
            <a:r>
              <a:rPr lang="ro-RO" sz="1600" i="1" dirty="0">
                <a:solidFill>
                  <a:srgbClr val="FF0000"/>
                </a:solidFill>
              </a:rPr>
              <a:t> (LCA)</a:t>
            </a:r>
            <a:r>
              <a:rPr lang="en-US" sz="1600" i="1" dirty="0">
                <a:solidFill>
                  <a:srgbClr val="FF0000"/>
                </a:solidFill>
              </a:rPr>
              <a:t>, </a:t>
            </a:r>
            <a:r>
              <a:rPr lang="en-US" sz="1600" i="1" dirty="0" err="1">
                <a:solidFill>
                  <a:srgbClr val="FF0000"/>
                </a:solidFill>
              </a:rPr>
              <a:t>deșeuri</a:t>
            </a:r>
            <a:r>
              <a:rPr lang="en-US" sz="1600" i="1" dirty="0">
                <a:solidFill>
                  <a:srgbClr val="FF0000"/>
                </a:solidFill>
              </a:rPr>
              <a:t>,</a:t>
            </a:r>
            <a:r>
              <a:rPr lang="ro-RO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emisie</a:t>
            </a:r>
            <a:r>
              <a:rPr lang="en-US" sz="1800" dirty="0"/>
              <a:t>);</a:t>
            </a:r>
            <a:endParaRPr lang="ro-RO" sz="1800" dirty="0"/>
          </a:p>
          <a:p>
            <a:r>
              <a:rPr lang="en-US" sz="1800" dirty="0" err="1"/>
              <a:t>siguranța</a:t>
            </a:r>
            <a:r>
              <a:rPr lang="en-US" sz="1800" dirty="0"/>
              <a:t> </a:t>
            </a:r>
            <a:r>
              <a:rPr lang="en-US" sz="1800" dirty="0" err="1"/>
              <a:t>mediului</a:t>
            </a:r>
            <a:r>
              <a:rPr lang="en-US" sz="1800" dirty="0"/>
              <a:t> (</a:t>
            </a:r>
            <a:r>
              <a:rPr lang="en-US" sz="1600" i="1" dirty="0">
                <a:solidFill>
                  <a:srgbClr val="FF0000"/>
                </a:solidFill>
              </a:rPr>
              <a:t>LCA, </a:t>
            </a:r>
            <a:r>
              <a:rPr lang="en-US" sz="1600" i="1" dirty="0" err="1">
                <a:solidFill>
                  <a:srgbClr val="FF0000"/>
                </a:solidFill>
              </a:rPr>
              <a:t>lanț</a:t>
            </a:r>
            <a:r>
              <a:rPr lang="en-US" sz="1600" i="1" dirty="0">
                <a:solidFill>
                  <a:srgbClr val="FF0000"/>
                </a:solidFill>
              </a:rPr>
              <a:t> </a:t>
            </a:r>
            <a:r>
              <a:rPr lang="en-US" sz="1600" i="1" dirty="0" err="1">
                <a:solidFill>
                  <a:srgbClr val="FF0000"/>
                </a:solidFill>
              </a:rPr>
              <a:t>alimentar</a:t>
            </a:r>
            <a:r>
              <a:rPr lang="en-US" sz="1600" i="1" dirty="0">
                <a:solidFill>
                  <a:srgbClr val="FF0000"/>
                </a:solidFill>
              </a:rPr>
              <a:t>, </a:t>
            </a:r>
            <a:r>
              <a:rPr lang="en-US" sz="1600" i="1" dirty="0" err="1">
                <a:solidFill>
                  <a:srgbClr val="FF0000"/>
                </a:solidFill>
              </a:rPr>
              <a:t>deșeuri</a:t>
            </a:r>
            <a:r>
              <a:rPr lang="en-US" sz="1600" i="1" dirty="0">
                <a:solidFill>
                  <a:srgbClr val="FF0000"/>
                </a:solidFill>
              </a:rPr>
              <a:t>, </a:t>
            </a:r>
            <a:r>
              <a:rPr lang="en-US" sz="1600" i="1" dirty="0" err="1">
                <a:solidFill>
                  <a:srgbClr val="FF0000"/>
                </a:solidFill>
              </a:rPr>
              <a:t>emisii</a:t>
            </a:r>
            <a:r>
              <a:rPr lang="en-US" sz="1800" dirty="0"/>
              <a:t>);</a:t>
            </a:r>
            <a:endParaRPr lang="ro-RO" sz="1800" dirty="0"/>
          </a:p>
          <a:p>
            <a:r>
              <a:rPr lang="en-US" sz="1800" dirty="0" err="1"/>
              <a:t>orientări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manipularea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siguranță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durabilă</a:t>
            </a:r>
            <a:r>
              <a:rPr lang="en-US" sz="1800" dirty="0"/>
              <a:t> a </a:t>
            </a:r>
            <a:r>
              <a:rPr lang="en-US" sz="1800" dirty="0" err="1"/>
              <a:t>nanomaterialelor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en-US" sz="1800" dirty="0" err="1"/>
              <a:t>măsuri</a:t>
            </a:r>
            <a:r>
              <a:rPr lang="en-US" sz="1800" dirty="0"/>
              <a:t> </a:t>
            </a:r>
            <a:r>
              <a:rPr lang="en-US" sz="1800" dirty="0" err="1"/>
              <a:t>tehnice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protecția</a:t>
            </a:r>
            <a:r>
              <a:rPr lang="en-US" sz="1800" dirty="0"/>
              <a:t> </a:t>
            </a:r>
            <a:r>
              <a:rPr lang="en-US" sz="1800" dirty="0" err="1"/>
              <a:t>sănătății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mediului</a:t>
            </a:r>
            <a:r>
              <a:rPr lang="en-US" sz="1800" dirty="0"/>
              <a:t> (</a:t>
            </a:r>
            <a:r>
              <a:rPr lang="ro-RO" sz="1800" dirty="0"/>
              <a:t>e.g. </a:t>
            </a:r>
            <a:r>
              <a:rPr lang="en-US" sz="1800" dirty="0" err="1"/>
              <a:t>filtre</a:t>
            </a:r>
            <a:r>
              <a:rPr lang="en-US" sz="1800" dirty="0"/>
              <a:t>);</a:t>
            </a:r>
            <a:endParaRPr lang="ro-RO" sz="1800" dirty="0"/>
          </a:p>
          <a:p>
            <a:r>
              <a:rPr lang="en-US" sz="1800" dirty="0" err="1"/>
              <a:t>hote</a:t>
            </a:r>
            <a:r>
              <a:rPr lang="en-US" sz="1800" dirty="0"/>
              <a:t> de </a:t>
            </a:r>
            <a:r>
              <a:rPr lang="en-US" sz="1800" dirty="0" err="1"/>
              <a:t>joasă</a:t>
            </a:r>
            <a:r>
              <a:rPr lang="en-US" sz="1800" dirty="0"/>
              <a:t> </a:t>
            </a:r>
            <a:r>
              <a:rPr lang="en-US" sz="1800" dirty="0" err="1"/>
              <a:t>presiune</a:t>
            </a:r>
            <a:r>
              <a:rPr lang="en-US" sz="1800" dirty="0"/>
              <a:t> etc.;</a:t>
            </a:r>
            <a:endParaRPr lang="ro-RO" sz="1800" dirty="0"/>
          </a:p>
          <a:p>
            <a:r>
              <a:rPr lang="en-US" sz="1800" dirty="0" err="1"/>
              <a:t>etichetarea</a:t>
            </a:r>
            <a:r>
              <a:rPr lang="en-US" sz="1800" dirty="0"/>
              <a:t> </a:t>
            </a:r>
            <a:r>
              <a:rPr lang="en-US" sz="1800" dirty="0" err="1"/>
              <a:t>materialelor</a:t>
            </a:r>
            <a:r>
              <a:rPr lang="en-US" sz="1800" dirty="0"/>
              <a:t> </a:t>
            </a:r>
            <a:r>
              <a:rPr lang="en-US" sz="1800" dirty="0" err="1"/>
              <a:t>potenţial</a:t>
            </a:r>
            <a:r>
              <a:rPr lang="en-US" sz="1800" dirty="0"/>
              <a:t> </a:t>
            </a:r>
            <a:r>
              <a:rPr lang="en-US" sz="1800" dirty="0" err="1"/>
              <a:t>periculoase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en-US" sz="1800" dirty="0" err="1"/>
              <a:t>inventar</a:t>
            </a:r>
            <a:r>
              <a:rPr lang="ro-RO" sz="1800" dirty="0"/>
              <a:t>i</a:t>
            </a:r>
            <a:r>
              <a:rPr lang="en-US" sz="1800" dirty="0"/>
              <a:t> de </a:t>
            </a:r>
            <a:r>
              <a:rPr lang="en-US" sz="1800" dirty="0" err="1"/>
              <a:t>nanoparticule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nano-</a:t>
            </a:r>
            <a:r>
              <a:rPr lang="en-US" sz="1800" dirty="0" err="1"/>
              <a:t>aplicații</a:t>
            </a:r>
            <a:r>
              <a:rPr lang="en-US" sz="1800" dirty="0"/>
              <a:t> </a:t>
            </a:r>
            <a:r>
              <a:rPr lang="en-US" sz="1800" dirty="0" err="1"/>
              <a:t>potențial</a:t>
            </a:r>
            <a:r>
              <a:rPr lang="en-US" sz="1800" dirty="0"/>
              <a:t> </a:t>
            </a:r>
            <a:r>
              <a:rPr lang="en-US" sz="1800" dirty="0" err="1"/>
              <a:t>critice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en-US" sz="1800" dirty="0" err="1"/>
              <a:t>inventar</a:t>
            </a:r>
            <a:r>
              <a:rPr lang="ro-RO" sz="1800" dirty="0"/>
              <a:t>i</a:t>
            </a:r>
            <a:r>
              <a:rPr lang="en-US" sz="1800" dirty="0"/>
              <a:t> de </a:t>
            </a:r>
            <a:r>
              <a:rPr lang="en-US" sz="1800" dirty="0" err="1"/>
              <a:t>expunere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cantități</a:t>
            </a:r>
            <a:r>
              <a:rPr lang="en-US" sz="1800" dirty="0"/>
              <a:t> de </a:t>
            </a:r>
            <a:r>
              <a:rPr lang="en-US" sz="1800" dirty="0" err="1"/>
              <a:t>nanoparticule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ro-RO" sz="1800" dirty="0"/>
              <a:t>determinare </a:t>
            </a:r>
            <a:r>
              <a:rPr lang="en-US" sz="1800" dirty="0" err="1"/>
              <a:t>valoril</a:t>
            </a:r>
            <a:r>
              <a:rPr lang="ro-RO" sz="1800" dirty="0"/>
              <a:t> de </a:t>
            </a:r>
            <a:r>
              <a:rPr lang="en-US" sz="1800" dirty="0" err="1"/>
              <a:t>prag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nanoparticulele</a:t>
            </a:r>
            <a:r>
              <a:rPr lang="en-US" sz="1800" dirty="0"/>
              <a:t> </a:t>
            </a:r>
            <a:r>
              <a:rPr lang="en-US" sz="1800" dirty="0" err="1"/>
              <a:t>potențial</a:t>
            </a:r>
            <a:r>
              <a:rPr lang="en-US" sz="1800" dirty="0"/>
              <a:t> </a:t>
            </a:r>
            <a:r>
              <a:rPr lang="en-US" sz="1800" dirty="0" err="1"/>
              <a:t>periculoase</a:t>
            </a:r>
            <a:r>
              <a:rPr lang="en-US" sz="1800" dirty="0"/>
              <a:t>;</a:t>
            </a:r>
            <a:endParaRPr lang="ro-RO" sz="1800" dirty="0"/>
          </a:p>
          <a:p>
            <a:r>
              <a:rPr lang="en-US" sz="1800" dirty="0" err="1"/>
              <a:t>Studii</a:t>
            </a:r>
            <a:r>
              <a:rPr lang="en-US" sz="1800" dirty="0"/>
              <a:t> LCA ale </a:t>
            </a:r>
            <a:r>
              <a:rPr lang="en-US" sz="1800" dirty="0" err="1"/>
              <a:t>nanomaterialelor</a:t>
            </a:r>
            <a:r>
              <a:rPr lang="en-US" sz="1800" dirty="0"/>
              <a:t>, de </a:t>
            </a:r>
            <a:r>
              <a:rPr lang="en-US" sz="1800" dirty="0" err="1"/>
              <a:t>exemplu</a:t>
            </a:r>
            <a:r>
              <a:rPr lang="en-US" sz="1800" dirty="0"/>
              <a:t> </a:t>
            </a:r>
            <a:r>
              <a:rPr lang="en-US" sz="1800" dirty="0" err="1"/>
              <a:t>nanoparticule</a:t>
            </a:r>
            <a:r>
              <a:rPr lang="en-US" sz="1800" dirty="0"/>
              <a:t>; </a:t>
            </a:r>
            <a:r>
              <a:rPr lang="en-US" sz="1800" dirty="0" err="1"/>
              <a:t>și</a:t>
            </a:r>
            <a:endParaRPr lang="ro-RO" sz="1800" dirty="0"/>
          </a:p>
          <a:p>
            <a:r>
              <a:rPr lang="en-US" sz="1800" dirty="0"/>
              <a:t>„</a:t>
            </a:r>
            <a:r>
              <a:rPr lang="en-US" sz="1800" dirty="0" err="1"/>
              <a:t>Codul</a:t>
            </a:r>
            <a:r>
              <a:rPr lang="en-US" sz="1800" dirty="0"/>
              <a:t> de </a:t>
            </a:r>
            <a:r>
              <a:rPr lang="en-US" sz="1800" dirty="0" err="1"/>
              <a:t>conduită</a:t>
            </a:r>
            <a:r>
              <a:rPr lang="en-US" sz="1800" dirty="0"/>
              <a:t>” cu </a:t>
            </a:r>
            <a:r>
              <a:rPr lang="en-US" sz="1800" dirty="0" err="1"/>
              <a:t>privire</a:t>
            </a:r>
            <a:r>
              <a:rPr lang="en-US" sz="1800" dirty="0"/>
              <a:t> la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aspecte</a:t>
            </a:r>
            <a:r>
              <a:rPr lang="en-US" sz="1800" dirty="0"/>
              <a:t> ale </a:t>
            </a:r>
            <a:r>
              <a:rPr lang="en-US" sz="1800" dirty="0" err="1"/>
              <a:t>produsului</a:t>
            </a:r>
            <a:r>
              <a:rPr lang="en-US" sz="1800" dirty="0"/>
              <a:t>.</a:t>
            </a:r>
            <a:endParaRPr lang="ro-RO" sz="1800" dirty="0"/>
          </a:p>
          <a:p>
            <a:pPr marL="0" indent="0">
              <a:buNone/>
            </a:pPr>
            <a:endParaRPr lang="ro-RO" sz="1200" dirty="0"/>
          </a:p>
          <a:p>
            <a:pPr marL="0" indent="0">
              <a:buNone/>
            </a:pPr>
            <a:r>
              <a:rPr lang="ro-RO" sz="1200" dirty="0"/>
              <a:t>e.g.</a:t>
            </a:r>
            <a:r>
              <a:rPr lang="en-US" sz="1200" dirty="0"/>
              <a:t> </a:t>
            </a:r>
            <a:r>
              <a:rPr lang="en-US" sz="1200" dirty="0" err="1"/>
              <a:t>activitate</a:t>
            </a:r>
            <a:r>
              <a:rPr lang="en-US" sz="1200" dirty="0"/>
              <a:t> de </a:t>
            </a:r>
            <a:r>
              <a:rPr lang="en-US" sz="1200" dirty="0" err="1"/>
              <a:t>reglementare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nanotehnologie</a:t>
            </a:r>
            <a:r>
              <a:rPr lang="en-US" sz="1200" dirty="0"/>
              <a:t> </a:t>
            </a:r>
            <a:r>
              <a:rPr lang="en-US" sz="1200" dirty="0" err="1"/>
              <a:t>este</a:t>
            </a:r>
            <a:r>
              <a:rPr lang="en-US" sz="1200" dirty="0"/>
              <a:t> </a:t>
            </a:r>
            <a:r>
              <a:rPr lang="en-US" sz="1200" dirty="0" err="1"/>
              <a:t>cea</a:t>
            </a:r>
            <a:r>
              <a:rPr lang="en-US" sz="1200" dirty="0"/>
              <a:t> </a:t>
            </a:r>
            <a:r>
              <a:rPr lang="en-US" sz="1200" dirty="0" err="1"/>
              <a:t>întreprinsă</a:t>
            </a:r>
            <a:r>
              <a:rPr lang="en-US" sz="1200" dirty="0"/>
              <a:t> </a:t>
            </a:r>
            <a:r>
              <a:rPr lang="ro-RO" sz="1200" dirty="0"/>
              <a:t>de </a:t>
            </a:r>
            <a:r>
              <a:rPr lang="en-US" sz="1200" dirty="0"/>
              <a:t>OCDE</a:t>
            </a:r>
            <a:r>
              <a:rPr lang="ro-RO" sz="1200" dirty="0"/>
              <a:t> -</a:t>
            </a:r>
            <a:r>
              <a:rPr lang="en-US" sz="1200" dirty="0"/>
              <a:t> </a:t>
            </a:r>
            <a:r>
              <a:rPr lang="en-US" sz="1200" dirty="0" err="1"/>
              <a:t>Directoratul</a:t>
            </a:r>
            <a:r>
              <a:rPr lang="en-US" sz="1200" dirty="0"/>
              <a:t> </a:t>
            </a:r>
            <a:r>
              <a:rPr lang="en-US" sz="1200" dirty="0" err="1"/>
              <a:t>Mediu</a:t>
            </a:r>
            <a:r>
              <a:rPr lang="en-US" sz="1200" dirty="0"/>
              <a:t>. </a:t>
            </a:r>
            <a:r>
              <a:rPr lang="en-US" sz="1200" dirty="0">
                <a:hlinkClick r:id="rId2"/>
              </a:rPr>
              <a:t>https://eur-lex.europa.eu/LexUriServ/LexUriServ.do?uri=COM:2008:0366:FIN:en:PDF</a:t>
            </a:r>
            <a:r>
              <a:rPr lang="ro-RO" sz="1200" dirty="0"/>
              <a:t> </a:t>
            </a:r>
            <a:r>
              <a:rPr lang="en-US" sz="1200" dirty="0" err="1"/>
              <a:t>oferă</a:t>
            </a:r>
            <a:r>
              <a:rPr lang="en-US" sz="1200" dirty="0"/>
              <a:t> o </a:t>
            </a:r>
            <a:r>
              <a:rPr lang="en-US" sz="1200" dirty="0" err="1"/>
              <a:t>perspectivă</a:t>
            </a:r>
            <a:r>
              <a:rPr lang="en-US" sz="1200" dirty="0"/>
              <a:t> </a:t>
            </a:r>
            <a:r>
              <a:rPr lang="en-US" sz="1200" dirty="0" err="1"/>
              <a:t>globală</a:t>
            </a:r>
            <a:r>
              <a:rPr lang="en-US" sz="1200" dirty="0"/>
              <a:t> a </a:t>
            </a:r>
            <a:r>
              <a:rPr lang="en-US" sz="1200" dirty="0" err="1"/>
              <a:t>activităților</a:t>
            </a:r>
            <a:r>
              <a:rPr lang="en-US" sz="1200" dirty="0"/>
              <a:t> </a:t>
            </a:r>
            <a:r>
              <a:rPr lang="en-US" sz="1200" dirty="0" err="1"/>
              <a:t>privind</a:t>
            </a:r>
            <a:r>
              <a:rPr lang="en-US" sz="1200" dirty="0"/>
              <a:t> </a:t>
            </a:r>
            <a:r>
              <a:rPr lang="en-US" sz="1200" dirty="0" err="1"/>
              <a:t>siguranța</a:t>
            </a:r>
            <a:r>
              <a:rPr lang="en-US" sz="1200" dirty="0"/>
              <a:t> </a:t>
            </a:r>
            <a:r>
              <a:rPr lang="en-US" sz="1200" dirty="0" err="1"/>
              <a:t>nanomaterialelor</a:t>
            </a:r>
            <a:r>
              <a:rPr lang="en-US" sz="1200" dirty="0"/>
              <a:t> fabricate. </a:t>
            </a:r>
            <a:r>
              <a:rPr lang="en-US" sz="1200" dirty="0" err="1"/>
              <a:t>Acest</a:t>
            </a:r>
            <a:r>
              <a:rPr lang="en-US" sz="1200" dirty="0"/>
              <a:t> document REGULATORY ASPECTS OF NANOMATERIALS (SEC(2008)2036) </a:t>
            </a:r>
            <a:r>
              <a:rPr lang="en-US" sz="1200" dirty="0" err="1"/>
              <a:t>menționează</a:t>
            </a:r>
            <a:r>
              <a:rPr lang="en-US" sz="1200" dirty="0"/>
              <a:t>, de </a:t>
            </a:r>
            <a:r>
              <a:rPr lang="en-US" sz="1200" dirty="0" err="1"/>
              <a:t>exemplu</a:t>
            </a:r>
            <a:r>
              <a:rPr lang="en-US" sz="1200" dirty="0"/>
              <a:t>, </a:t>
            </a:r>
            <a:r>
              <a:rPr lang="en-US" sz="1200" dirty="0" err="1"/>
              <a:t>conexiuni</a:t>
            </a:r>
            <a:r>
              <a:rPr lang="en-US" sz="1200" dirty="0"/>
              <a:t> cu </a:t>
            </a:r>
            <a:r>
              <a:rPr lang="en-US" sz="1200" dirty="0" err="1"/>
              <a:t>organisme</a:t>
            </a:r>
            <a:r>
              <a:rPr lang="en-US" sz="1200" dirty="0"/>
              <a:t> de </a:t>
            </a:r>
            <a:r>
              <a:rPr lang="en-US" sz="1200" dirty="0" err="1"/>
              <a:t>standardizare</a:t>
            </a:r>
            <a:r>
              <a:rPr lang="en-US" sz="1200" dirty="0"/>
              <a:t> </a:t>
            </a:r>
            <a:r>
              <a:rPr lang="en-US" sz="1200" dirty="0" err="1"/>
              <a:t>și</a:t>
            </a:r>
            <a:r>
              <a:rPr lang="en-US" sz="1200" dirty="0"/>
              <a:t> </a:t>
            </a:r>
            <a:r>
              <a:rPr lang="en-US" sz="1200" dirty="0" err="1"/>
              <a:t>metrologie</a:t>
            </a:r>
            <a:r>
              <a:rPr lang="en-US" sz="1200" dirty="0"/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7831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Interconexiunea - p</a:t>
            </a:r>
            <a:r>
              <a:rPr lang="en-US" dirty="0" err="1"/>
              <a:t>robleme</a:t>
            </a:r>
            <a:r>
              <a:rPr lang="en-US" dirty="0"/>
              <a:t> de </a:t>
            </a:r>
            <a:r>
              <a:rPr lang="en-US" dirty="0" err="1"/>
              <a:t>reglementare</a:t>
            </a:r>
            <a:r>
              <a:rPr lang="ro-RO" dirty="0"/>
              <a:t>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763001" cy="5334000"/>
          </a:xfrm>
        </p:spPr>
        <p:txBody>
          <a:bodyPr/>
          <a:lstStyle/>
          <a:p>
            <a:pPr algn="just"/>
            <a:r>
              <a:rPr lang="ro-RO" sz="1800" dirty="0"/>
              <a:t>R</a:t>
            </a:r>
            <a:r>
              <a:rPr lang="en-US" sz="1800" dirty="0" err="1"/>
              <a:t>iscul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o </a:t>
            </a:r>
            <a:r>
              <a:rPr lang="en-US" sz="1800" dirty="0" err="1"/>
              <a:t>condiție</a:t>
            </a:r>
            <a:r>
              <a:rPr lang="en-US" sz="1800" dirty="0"/>
              <a:t> </a:t>
            </a:r>
            <a:r>
              <a:rPr lang="en-US" sz="1800" dirty="0" err="1"/>
              <a:t>prealabilă</a:t>
            </a:r>
            <a:r>
              <a:rPr lang="en-US" sz="1800" dirty="0"/>
              <a:t> </a:t>
            </a:r>
            <a:r>
              <a:rPr lang="en-US" sz="1800" dirty="0" err="1"/>
              <a:t>primordială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unele</a:t>
            </a:r>
            <a:r>
              <a:rPr lang="en-US" sz="1800" dirty="0"/>
              <a:t> </a:t>
            </a:r>
            <a:r>
              <a:rPr lang="en-US" sz="1800" dirty="0" err="1"/>
              <a:t>domenii</a:t>
            </a:r>
            <a:r>
              <a:rPr lang="en-US" sz="1800" dirty="0"/>
              <a:t> ale </a:t>
            </a:r>
            <a:r>
              <a:rPr lang="en-US" sz="1800" dirty="0" err="1"/>
              <a:t>nanotehnologiei</a:t>
            </a:r>
            <a:r>
              <a:rPr lang="en-US" sz="1800" dirty="0"/>
              <a:t>,</a:t>
            </a:r>
            <a:r>
              <a:rPr lang="ro-RO" sz="1800" dirty="0"/>
              <a:t> dar,</a:t>
            </a:r>
            <a:r>
              <a:rPr lang="en-US" sz="1800" dirty="0"/>
              <a:t> </a:t>
            </a:r>
            <a:r>
              <a:rPr lang="en-US" sz="1800" dirty="0" err="1"/>
              <a:t>multe</a:t>
            </a:r>
            <a:r>
              <a:rPr lang="ro-RO" sz="1800" dirty="0"/>
              <a:t> </a:t>
            </a:r>
            <a:r>
              <a:rPr lang="en-US" sz="1800" dirty="0" err="1"/>
              <a:t>nanoproduse</a:t>
            </a:r>
            <a:r>
              <a:rPr lang="en-US" sz="1800" dirty="0"/>
              <a:t> care nu </a:t>
            </a:r>
            <a:r>
              <a:rPr lang="en-US" sz="1800" dirty="0" err="1"/>
              <a:t>sunt</a:t>
            </a:r>
            <a:r>
              <a:rPr lang="en-US" sz="1800" dirty="0"/>
              <a:t> </a:t>
            </a:r>
            <a:r>
              <a:rPr lang="en-US" sz="1800" dirty="0" err="1"/>
              <a:t>periculoase</a:t>
            </a:r>
            <a:r>
              <a:rPr lang="en-US" sz="1800" dirty="0"/>
              <a:t> </a:t>
            </a:r>
            <a:r>
              <a:rPr lang="en-US" sz="1800" i="1" dirty="0">
                <a:solidFill>
                  <a:srgbClr val="FF0000"/>
                </a:solidFill>
              </a:rPr>
              <a:t>se </a:t>
            </a:r>
            <a:r>
              <a:rPr lang="en-US" sz="1800" i="1" dirty="0" err="1">
                <a:solidFill>
                  <a:srgbClr val="FF0000"/>
                </a:solidFill>
              </a:rPr>
              <a:t>bazează</a:t>
            </a:r>
            <a:r>
              <a:rPr lang="en-US" sz="1800" i="1" dirty="0">
                <a:solidFill>
                  <a:srgbClr val="FF0000"/>
                </a:solidFill>
              </a:rPr>
              <a:t>, de </a:t>
            </a:r>
            <a:r>
              <a:rPr lang="en-US" sz="1800" i="1" dirty="0" err="1">
                <a:solidFill>
                  <a:srgbClr val="FF0000"/>
                </a:solidFill>
              </a:rPr>
              <a:t>asemenea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pe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nanometrologie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en-US" sz="1800" dirty="0" err="1"/>
              <a:t>calitatea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conformitatea</a:t>
            </a:r>
            <a:r>
              <a:rPr lang="en-US" sz="1800" dirty="0"/>
              <a:t>, </a:t>
            </a:r>
            <a:r>
              <a:rPr lang="ro-RO" sz="1800" dirty="0"/>
              <a:t>produsului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facilita</a:t>
            </a:r>
            <a:r>
              <a:rPr lang="en-US" sz="1800" dirty="0"/>
              <a:t> </a:t>
            </a:r>
            <a:r>
              <a:rPr lang="en-US" sz="1800" dirty="0" err="1"/>
              <a:t>comerțul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promova</a:t>
            </a:r>
            <a:r>
              <a:rPr lang="en-US" sz="1800" dirty="0"/>
              <a:t> </a:t>
            </a:r>
            <a:r>
              <a:rPr lang="en-US" sz="1800" dirty="0" err="1"/>
              <a:t>satisfacți</a:t>
            </a:r>
            <a:r>
              <a:rPr lang="ro-RO" sz="1800" dirty="0"/>
              <a:t>a clientului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producție</a:t>
            </a:r>
            <a:r>
              <a:rPr lang="en-US" sz="1800" dirty="0"/>
              <a:t> </a:t>
            </a:r>
            <a:r>
              <a:rPr lang="en-US" sz="1800" dirty="0" err="1"/>
              <a:t>eficientă</a:t>
            </a:r>
            <a:r>
              <a:rPr lang="en-US" sz="1800" dirty="0"/>
              <a:t>. </a:t>
            </a:r>
            <a:endParaRPr lang="ro-RO" sz="1800" dirty="0"/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Evaluarea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conformității</a:t>
            </a:r>
            <a:r>
              <a:rPr lang="en-US" sz="1800" i="1" dirty="0">
                <a:solidFill>
                  <a:srgbClr val="FF0000"/>
                </a:solidFill>
              </a:rPr>
              <a:t> se </a:t>
            </a:r>
            <a:r>
              <a:rPr lang="en-US" sz="1800" i="1" dirty="0" err="1">
                <a:solidFill>
                  <a:srgbClr val="FF0000"/>
                </a:solidFill>
              </a:rPr>
              <a:t>referă</a:t>
            </a:r>
            <a:r>
              <a:rPr lang="en-US" sz="1800" i="1" dirty="0">
                <a:solidFill>
                  <a:srgbClr val="FF0000"/>
                </a:solidFill>
              </a:rPr>
              <a:t> la </a:t>
            </a:r>
            <a:r>
              <a:rPr lang="en-US" sz="1800" i="1" dirty="0" err="1">
                <a:solidFill>
                  <a:srgbClr val="FF0000"/>
                </a:solidFill>
              </a:rPr>
              <a:t>specificația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caracteristicilor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calității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produsului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dirty="0" err="1"/>
              <a:t>adesea</a:t>
            </a:r>
            <a:r>
              <a:rPr lang="en-US" sz="1800" dirty="0"/>
              <a:t> </a:t>
            </a:r>
            <a:r>
              <a:rPr lang="en-US" sz="1800" dirty="0" err="1"/>
              <a:t>prezentate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standarde</a:t>
            </a:r>
            <a:r>
              <a:rPr lang="en-US" sz="1800" dirty="0"/>
              <a:t> </a:t>
            </a:r>
            <a:r>
              <a:rPr lang="en-US" sz="1800" dirty="0" err="1"/>
              <a:t>scrise</a:t>
            </a:r>
            <a:r>
              <a:rPr lang="en-US" sz="1800" dirty="0"/>
              <a:t> </a:t>
            </a:r>
            <a:r>
              <a:rPr lang="en-US" sz="1800" dirty="0" err="1"/>
              <a:t>armonizate</a:t>
            </a:r>
            <a:r>
              <a:rPr lang="ro-RO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documente</a:t>
            </a:r>
            <a:r>
              <a:rPr lang="en-US" sz="1800" dirty="0"/>
              <a:t> normative </a:t>
            </a:r>
            <a:r>
              <a:rPr lang="en-US" sz="1800" dirty="0" err="1"/>
              <a:t>echivalente</a:t>
            </a:r>
            <a:r>
              <a:rPr lang="en-US" sz="1800" dirty="0"/>
              <a:t>, </a:t>
            </a:r>
            <a:r>
              <a:rPr lang="en-US" sz="1800" dirty="0" err="1"/>
              <a:t>și</a:t>
            </a:r>
            <a:r>
              <a:rPr lang="en-US" sz="1800" dirty="0"/>
              <a:t> cu </a:t>
            </a:r>
            <a:r>
              <a:rPr lang="en-US" sz="1800" dirty="0" err="1"/>
              <a:t>privire</a:t>
            </a:r>
            <a:r>
              <a:rPr lang="en-US" sz="1800" dirty="0"/>
              <a:t> la </a:t>
            </a:r>
            <a:r>
              <a:rPr lang="en-US" sz="1800" dirty="0" err="1"/>
              <a:t>legislația</a:t>
            </a:r>
            <a:r>
              <a:rPr lang="en-US" sz="1800" dirty="0"/>
              <a:t> UE.</a:t>
            </a:r>
            <a:r>
              <a:rPr lang="ro-RO" sz="1800" dirty="0"/>
              <a:t> </a:t>
            </a:r>
          </a:p>
          <a:p>
            <a:pPr algn="just"/>
            <a:r>
              <a:rPr lang="en-US" sz="1800" i="1" dirty="0" err="1">
                <a:solidFill>
                  <a:srgbClr val="FF0000"/>
                </a:solidFill>
              </a:rPr>
              <a:t>Sistemele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măsurare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laboratoarele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pot fi, de </a:t>
            </a:r>
            <a:r>
              <a:rPr lang="en-US" sz="1800" dirty="0" err="1"/>
              <a:t>asemenea</a:t>
            </a:r>
            <a:r>
              <a:rPr lang="en-US" sz="1800" dirty="0"/>
              <a:t>, evaluate, </a:t>
            </a:r>
            <a:r>
              <a:rPr lang="ro-RO" sz="1800" dirty="0"/>
              <a:t>la </a:t>
            </a:r>
            <a:r>
              <a:rPr lang="en-US" sz="1800" dirty="0" err="1"/>
              <a:t>necesar</a:t>
            </a:r>
            <a:r>
              <a:rPr lang="en-US" sz="1800" dirty="0"/>
              <a:t>.</a:t>
            </a:r>
            <a:endParaRPr lang="ro-RO" sz="1800" dirty="0"/>
          </a:p>
          <a:p>
            <a:pPr algn="just"/>
            <a:r>
              <a:rPr lang="en-US" sz="1800" dirty="0" err="1"/>
              <a:t>Deoarece</a:t>
            </a:r>
            <a:r>
              <a:rPr lang="en-US" sz="1800" dirty="0"/>
              <a:t> </a:t>
            </a:r>
            <a:r>
              <a:rPr lang="en-US" sz="1800" dirty="0" err="1"/>
              <a:t>calitatea</a:t>
            </a:r>
            <a:r>
              <a:rPr lang="en-US" sz="1800" dirty="0"/>
              <a:t> </a:t>
            </a:r>
            <a:r>
              <a:rPr lang="en-US" sz="1800" dirty="0" err="1"/>
              <a:t>produsului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determinată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evaluarea</a:t>
            </a:r>
            <a:r>
              <a:rPr lang="en-US" sz="1800" dirty="0"/>
              <a:t> </a:t>
            </a:r>
            <a:r>
              <a:rPr lang="en-US" sz="1800" dirty="0" err="1"/>
              <a:t>conformității</a:t>
            </a:r>
            <a:r>
              <a:rPr lang="en-US" sz="1800" dirty="0"/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standardizarea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este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dezvoltată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atât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nanoproduse</a:t>
            </a:r>
            <a:r>
              <a:rPr lang="ro-RO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înșiși</a:t>
            </a:r>
            <a:r>
              <a:rPr lang="en-US" sz="1800" i="1" dirty="0">
                <a:solidFill>
                  <a:srgbClr val="FF0000"/>
                </a:solidFill>
              </a:rPr>
              <a:t>, precum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nanometrologia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folosită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a le </a:t>
            </a:r>
            <a:r>
              <a:rPr lang="en-US" sz="1800" i="1" dirty="0" err="1">
                <a:solidFill>
                  <a:srgbClr val="FF0000"/>
                </a:solidFill>
              </a:rPr>
              <a:t>testa</a:t>
            </a:r>
            <a:r>
              <a:rPr lang="en-US" sz="1800" i="1" dirty="0">
                <a:solidFill>
                  <a:srgbClr val="FF0000"/>
                </a:solidFill>
              </a:rPr>
              <a:t>. </a:t>
            </a:r>
            <a:r>
              <a:rPr lang="ro-RO" sz="1800" dirty="0"/>
              <a:t>e.g. : </a:t>
            </a:r>
          </a:p>
          <a:p>
            <a:pPr algn="just"/>
            <a:r>
              <a:rPr lang="ro-RO" sz="1800" dirty="0"/>
              <a:t>sunt necesare </a:t>
            </a:r>
            <a:r>
              <a:rPr lang="ro-RO" sz="1800" i="1" dirty="0">
                <a:solidFill>
                  <a:srgbClr val="FF0000"/>
                </a:solidFill>
              </a:rPr>
              <a:t>definiții armonizate ale caracteristicilor calității </a:t>
            </a:r>
            <a:r>
              <a:rPr lang="ro-RO" sz="1800" dirty="0" err="1"/>
              <a:t>nanoproduselor</a:t>
            </a:r>
            <a:r>
              <a:rPr lang="ro-RO" sz="1800" dirty="0"/>
              <a:t> în domeniile de reglementare în care un producător să fie certificat pentru asigurarea calității; </a:t>
            </a:r>
          </a:p>
          <a:p>
            <a:pPr algn="just"/>
            <a:r>
              <a:rPr lang="ro-RO" sz="1800" dirty="0"/>
              <a:t>sunt necesare </a:t>
            </a:r>
            <a:r>
              <a:rPr lang="ro-RO" sz="1800" i="1" dirty="0">
                <a:solidFill>
                  <a:srgbClr val="FF0000"/>
                </a:solidFill>
              </a:rPr>
              <a:t>metode de măsurare recomandate și standardizate </a:t>
            </a:r>
            <a:r>
              <a:rPr lang="ro-RO" sz="1800" dirty="0"/>
              <a:t>în sprijin pentru asigurarea calității măsurătorilor laboratoarelor la locul de muncă.</a:t>
            </a:r>
          </a:p>
          <a:p>
            <a:pPr marL="0" indent="0">
              <a:buNone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811413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405DCAF-2CAA-0EAD-3103-2E00D9A5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dirty="0"/>
              <a:t>Nanometrologia </a:t>
            </a:r>
            <a:r>
              <a:rPr lang="ro-RO" sz="3600" dirty="0" err="1"/>
              <a:t>vs</a:t>
            </a:r>
            <a:r>
              <a:rPr lang="ro-RO" sz="3600" dirty="0"/>
              <a:t> Standardizare în SUA și Japonia</a:t>
            </a:r>
            <a:endParaRPr lang="en-US" sz="3600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A5277C3-B5F2-1532-C472-CF3D6C1F2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94873"/>
            <a:ext cx="8915400" cy="452596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err="1"/>
              <a:t>Prognoza</a:t>
            </a:r>
            <a:r>
              <a:rPr lang="en-US" sz="1800" dirty="0"/>
              <a:t> </a:t>
            </a:r>
            <a:r>
              <a:rPr lang="en-US" sz="1800" dirty="0" err="1"/>
              <a:t>volumelor</a:t>
            </a:r>
            <a:r>
              <a:rPr lang="en-US" sz="1800" dirty="0"/>
              <a:t> </a:t>
            </a:r>
            <a:r>
              <a:rPr lang="en-US" sz="1800" dirty="0" err="1"/>
              <a:t>pieței</a:t>
            </a:r>
            <a:r>
              <a:rPr lang="en-US" sz="1800" dirty="0"/>
              <a:t> </a:t>
            </a:r>
            <a:r>
              <a:rPr lang="en-US" sz="1800" dirty="0" err="1"/>
              <a:t>globale</a:t>
            </a:r>
            <a:r>
              <a:rPr lang="en-US" sz="1800" dirty="0"/>
              <a:t> de </a:t>
            </a:r>
            <a:r>
              <a:rPr lang="en-US" sz="1800" dirty="0" err="1"/>
              <a:t>nanotehnologie</a:t>
            </a:r>
            <a:r>
              <a:rPr lang="ro-RO" sz="1800" dirty="0"/>
              <a:t> </a:t>
            </a:r>
            <a:r>
              <a:rPr lang="en-US" sz="1800" dirty="0" err="1"/>
              <a:t>peste</a:t>
            </a:r>
            <a:r>
              <a:rPr lang="en-US" sz="1800" dirty="0"/>
              <a:t> 4 m</a:t>
            </a:r>
            <a:r>
              <a:rPr lang="ro-RO" sz="1800" dirty="0" err="1"/>
              <a:t>lrd</a:t>
            </a:r>
            <a:r>
              <a:rPr lang="ro-RO" sz="1800" dirty="0"/>
              <a:t>/an USD</a:t>
            </a:r>
            <a:r>
              <a:rPr lang="en-US" sz="1800" dirty="0"/>
              <a:t>.. </a:t>
            </a:r>
            <a:endParaRPr lang="ro-RO" sz="1800" dirty="0"/>
          </a:p>
          <a:p>
            <a:r>
              <a:rPr lang="ro-RO" sz="1800" dirty="0"/>
              <a:t>Institutul Național American de Standarde (ANSI) și Institutul Național de Standarde și Tehnologie (NIST) sunt autorități principale pentru dezvoltarea, coordonarea și conducerea standardelor de nanotehnologie în SUA.</a:t>
            </a:r>
          </a:p>
          <a:p>
            <a:r>
              <a:rPr lang="ro-RO" sz="1800" dirty="0"/>
              <a:t>ANSI-NSP coordonează standardele consensuale voluntare, în timp ce NIST oferă metrologie, iar ASTM International (Comitetul E56) creează standarde tehnice pentru nanotehnologie.</a:t>
            </a:r>
          </a:p>
          <a:p>
            <a:r>
              <a:rPr lang="ro-RO" sz="1800" dirty="0"/>
              <a:t>Autorități de reglementare: FDA și EPA (Agenția pentru Protecția Mediului) adoptă aceste standarde pentru evaluarea siguranței produselor și a mediului.</a:t>
            </a:r>
          </a:p>
          <a:p>
            <a:endParaRPr lang="ro-RO" sz="1800" dirty="0"/>
          </a:p>
          <a:p>
            <a:r>
              <a:rPr lang="en-US" sz="1800" dirty="0" err="1"/>
              <a:t>Principala</a:t>
            </a:r>
            <a:r>
              <a:rPr lang="en-US" sz="1800" dirty="0"/>
              <a:t> </a:t>
            </a:r>
            <a:r>
              <a:rPr lang="en-US" sz="1800" dirty="0" err="1"/>
              <a:t>autoritate</a:t>
            </a:r>
            <a:r>
              <a:rPr lang="en-US" sz="1800" dirty="0"/>
              <a:t> </a:t>
            </a:r>
            <a:r>
              <a:rPr lang="en-US" sz="1800" dirty="0" err="1"/>
              <a:t>japoneză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standardizarea</a:t>
            </a:r>
            <a:r>
              <a:rPr lang="en-US" sz="1800" dirty="0"/>
              <a:t> </a:t>
            </a:r>
            <a:r>
              <a:rPr lang="en-US" sz="1800" dirty="0" err="1"/>
              <a:t>nanotehnologiei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Ministerul</a:t>
            </a:r>
            <a:r>
              <a:rPr lang="en-US" sz="1800" dirty="0"/>
              <a:t> </a:t>
            </a:r>
            <a:r>
              <a:rPr lang="en-US" sz="1800" dirty="0" err="1"/>
              <a:t>Economiei</a:t>
            </a:r>
            <a:r>
              <a:rPr lang="en-US" sz="1800" dirty="0"/>
              <a:t>, </a:t>
            </a:r>
            <a:r>
              <a:rPr lang="en-US" sz="1800" dirty="0" err="1"/>
              <a:t>Comerțului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Industriei</a:t>
            </a:r>
            <a:r>
              <a:rPr lang="en-US" sz="1800" dirty="0"/>
              <a:t> (METI), care </a:t>
            </a:r>
            <a:r>
              <a:rPr lang="en-US" sz="1800" dirty="0" err="1"/>
              <a:t>derulează</a:t>
            </a:r>
            <a:r>
              <a:rPr lang="en-US" sz="1800" dirty="0"/>
              <a:t> </a:t>
            </a:r>
            <a:r>
              <a:rPr lang="en-US" sz="1800" dirty="0" err="1"/>
              <a:t>politica</a:t>
            </a:r>
            <a:r>
              <a:rPr lang="en-US" sz="1800" dirty="0"/>
              <a:t> </a:t>
            </a:r>
            <a:r>
              <a:rPr lang="en-US" sz="1800" dirty="0" err="1"/>
              <a:t>națională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promovează</a:t>
            </a:r>
            <a:r>
              <a:rPr lang="en-US" sz="1800" dirty="0"/>
              <a:t> </a:t>
            </a:r>
            <a:r>
              <a:rPr lang="en-US" sz="1800" dirty="0" err="1"/>
              <a:t>standardizarea</a:t>
            </a:r>
            <a:r>
              <a:rPr lang="en-US" sz="1800" dirty="0"/>
              <a:t> </a:t>
            </a:r>
            <a:r>
              <a:rPr lang="en-US" sz="1800" dirty="0" err="1"/>
              <a:t>internațională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intermediul</a:t>
            </a:r>
            <a:r>
              <a:rPr lang="en-US" sz="1800" dirty="0"/>
              <a:t> </a:t>
            </a:r>
            <a:r>
              <a:rPr lang="en-US" sz="1800" dirty="0" err="1"/>
              <a:t>comitetelor</a:t>
            </a:r>
            <a:r>
              <a:rPr lang="en-US" sz="1800" dirty="0"/>
              <a:t>. Activitățile </a:t>
            </a:r>
            <a:r>
              <a:rPr lang="en-US" sz="1800" dirty="0" err="1"/>
              <a:t>tehnice</a:t>
            </a:r>
            <a:r>
              <a:rPr lang="en-US" sz="1800" dirty="0"/>
              <a:t> </a:t>
            </a:r>
            <a:r>
              <a:rPr lang="en-US" sz="1800" dirty="0" err="1"/>
              <a:t>cheie</a:t>
            </a:r>
            <a:r>
              <a:rPr lang="en-US" sz="1800" dirty="0"/>
              <a:t> sunt </a:t>
            </a:r>
            <a:r>
              <a:rPr lang="en-US" sz="1800" dirty="0" err="1"/>
              <a:t>conduse</a:t>
            </a:r>
            <a:r>
              <a:rPr lang="en-US" sz="1800" dirty="0"/>
              <a:t> de </a:t>
            </a:r>
            <a:r>
              <a:rPr lang="en-US" sz="1800" dirty="0" err="1">
                <a:solidFill>
                  <a:srgbClr val="FF0000"/>
                </a:solidFill>
              </a:rPr>
              <a:t>Institutul</a:t>
            </a:r>
            <a:r>
              <a:rPr lang="en-US" sz="1800" dirty="0">
                <a:solidFill>
                  <a:srgbClr val="FF0000"/>
                </a:solidFill>
              </a:rPr>
              <a:t> Național de </a:t>
            </a:r>
            <a:r>
              <a:rPr lang="en-US" sz="1800" dirty="0" err="1">
                <a:solidFill>
                  <a:srgbClr val="FF0000"/>
                </a:solidFill>
              </a:rPr>
              <a:t>Știință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și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Tehnologie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Industrială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Avansată</a:t>
            </a:r>
            <a:r>
              <a:rPr lang="en-US" sz="1800" dirty="0">
                <a:solidFill>
                  <a:srgbClr val="FF0000"/>
                </a:solidFill>
              </a:rPr>
              <a:t> (AIST)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>
                <a:solidFill>
                  <a:srgbClr val="FF0000"/>
                </a:solidFill>
              </a:rPr>
              <a:t>Institutul</a:t>
            </a:r>
            <a:r>
              <a:rPr lang="en-US" sz="1800" dirty="0">
                <a:solidFill>
                  <a:srgbClr val="FF0000"/>
                </a:solidFill>
              </a:rPr>
              <a:t> Național </a:t>
            </a:r>
            <a:r>
              <a:rPr lang="en-US" sz="1800" dirty="0" err="1">
                <a:solidFill>
                  <a:srgbClr val="FF0000"/>
                </a:solidFill>
              </a:rPr>
              <a:t>pentru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Știința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Materialelor</a:t>
            </a:r>
            <a:r>
              <a:rPr lang="en-US" sz="1800" dirty="0">
                <a:solidFill>
                  <a:srgbClr val="FF0000"/>
                </a:solidFill>
              </a:rPr>
              <a:t> (NIMS)</a:t>
            </a:r>
            <a:r>
              <a:rPr lang="en-US" sz="1800" dirty="0"/>
              <a:t>, </a:t>
            </a:r>
            <a:r>
              <a:rPr lang="en-US" sz="1800" dirty="0" err="1"/>
              <a:t>adesea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colaborare</a:t>
            </a:r>
            <a:r>
              <a:rPr lang="en-US" sz="1800" dirty="0"/>
              <a:t> cu </a:t>
            </a:r>
            <a:r>
              <a:rPr lang="en-US" sz="1800" dirty="0" err="1"/>
              <a:t>organisme</a:t>
            </a:r>
            <a:r>
              <a:rPr lang="en-US" sz="1800" dirty="0"/>
              <a:t> </a:t>
            </a:r>
            <a:r>
              <a:rPr lang="en-US" sz="1800" dirty="0" err="1"/>
              <a:t>internaționale</a:t>
            </a:r>
            <a:r>
              <a:rPr lang="en-US" sz="1800" dirty="0"/>
              <a:t> precum ISO.</a:t>
            </a:r>
          </a:p>
        </p:txBody>
      </p:sp>
    </p:spTree>
    <p:extLst>
      <p:ext uri="{BB962C8B-B14F-4D97-AF65-F5344CB8AC3E}">
        <p14:creationId xmlns:p14="http://schemas.microsoft.com/office/powerpoint/2010/main" val="2976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76D52F0-5B0E-4658-8717-BE129623C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Metrologia</a:t>
            </a:r>
            <a:r>
              <a:rPr lang="en-US" dirty="0"/>
              <a:t> vs </a:t>
            </a:r>
            <a:r>
              <a:rPr lang="en-US" dirty="0" err="1"/>
              <a:t>Standardizare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6BE2920-1773-B6A2-7D93-2CAB18D4F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498541" cy="4525962"/>
          </a:xfrm>
        </p:spPr>
        <p:txBody>
          <a:bodyPr/>
          <a:lstStyle/>
          <a:p>
            <a:pPr marL="0" indent="0">
              <a:buNone/>
            </a:pPr>
            <a:r>
              <a:rPr lang="ro-RO" sz="1800" dirty="0"/>
              <a:t>2005 –formarea Comitetului Tehnic al ISO – ISO/TC 229 </a:t>
            </a:r>
            <a:r>
              <a:rPr lang="ro-RO" sz="1800" dirty="0" err="1"/>
              <a:t>Nanotehnologiile</a:t>
            </a:r>
            <a:r>
              <a:rPr lang="ro-RO" sz="1800" dirty="0"/>
              <a:t> deoarece măsurătorile permit realizarea:</a:t>
            </a:r>
          </a:p>
          <a:p>
            <a:r>
              <a:rPr lang="ro-RO" sz="1800" dirty="0"/>
              <a:t>Identificării surselor de emisii ale </a:t>
            </a:r>
            <a:r>
              <a:rPr lang="ro-RO" sz="1800" dirty="0" err="1"/>
              <a:t>nanoparticulelor</a:t>
            </a:r>
            <a:r>
              <a:rPr lang="ro-RO" sz="1800" dirty="0"/>
              <a:t>;</a:t>
            </a:r>
          </a:p>
          <a:p>
            <a:r>
              <a:rPr lang="ro-RO" sz="1800" dirty="0"/>
              <a:t>Evaluarea eficacității a măsurilor de control;</a:t>
            </a:r>
          </a:p>
          <a:p>
            <a:r>
              <a:rPr lang="ro-RO" sz="1800" dirty="0"/>
              <a:t>Detectarea oricăror nereușite sau înrăutățiri a măsurilor de control care pot cauza pericole pentru sănătate</a:t>
            </a:r>
          </a:p>
          <a:p>
            <a:pPr marL="0" indent="0">
              <a:buNone/>
            </a:pPr>
            <a:r>
              <a:rPr lang="ro-RO" sz="1800" dirty="0"/>
              <a:t>Măsurile prioritare inițiale  ISO/TC 229 sunt în standardizarea pe domeniile:</a:t>
            </a:r>
          </a:p>
          <a:p>
            <a:pPr indent="60325"/>
            <a:r>
              <a:rPr lang="en-US" sz="1800" i="1" dirty="0" err="1">
                <a:solidFill>
                  <a:srgbClr val="FF0000"/>
                </a:solidFill>
              </a:rPr>
              <a:t>termeni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definiții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 indent="60325"/>
            <a:r>
              <a:rPr lang="en-US" sz="1800" i="1" dirty="0" err="1">
                <a:solidFill>
                  <a:srgbClr val="FF0000"/>
                </a:solidFill>
              </a:rPr>
              <a:t>metrologie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metode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testare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măsurare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 indent="60325"/>
            <a:r>
              <a:rPr lang="en-US" sz="1800" i="1" dirty="0" err="1">
                <a:solidFill>
                  <a:srgbClr val="FF0000"/>
                </a:solidFill>
              </a:rPr>
              <a:t>standarde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referință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compoziție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proprietăți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 indent="60325"/>
            <a:r>
              <a:rPr lang="en-US" sz="1800" i="1" dirty="0" err="1">
                <a:solidFill>
                  <a:srgbClr val="FF0000"/>
                </a:solidFill>
              </a:rPr>
              <a:t>modelare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proces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 indent="60325"/>
            <a:r>
              <a:rPr lang="en-US" sz="1800" i="1" dirty="0">
                <a:solidFill>
                  <a:srgbClr val="FF0000"/>
                </a:solidFill>
              </a:rPr>
              <a:t>medicament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siguranță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endParaRPr lang="ro-RO" sz="1800" i="1" dirty="0">
              <a:solidFill>
                <a:srgbClr val="FF0000"/>
              </a:solidFill>
            </a:endParaRPr>
          </a:p>
          <a:p>
            <a:pPr indent="60325"/>
            <a:r>
              <a:rPr lang="en-US" sz="1800" i="1" dirty="0">
                <a:solidFill>
                  <a:srgbClr val="FF0000"/>
                </a:solidFill>
              </a:rPr>
              <a:t>impact </a:t>
            </a:r>
            <a:r>
              <a:rPr lang="en-US" sz="1800" i="1" dirty="0" err="1">
                <a:solidFill>
                  <a:srgbClr val="FF0000"/>
                </a:solidFill>
              </a:rPr>
              <a:t>asupra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mediului</a:t>
            </a:r>
            <a:r>
              <a:rPr lang="en-US" sz="1800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67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5C02597-6665-17F4-4D67-62D6C9333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Metrologia</a:t>
            </a:r>
            <a:r>
              <a:rPr lang="en-US" dirty="0"/>
              <a:t> vs </a:t>
            </a:r>
            <a:r>
              <a:rPr lang="en-US" dirty="0" err="1"/>
              <a:t>Standardizare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0536150-96E9-380F-5AF2-6906863EA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905000"/>
            <a:ext cx="8686800" cy="4800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dirty="0" err="1"/>
              <a:t>Rezolvarea</a:t>
            </a:r>
            <a:r>
              <a:rPr lang="en-US" sz="1800" dirty="0"/>
              <a:t> </a:t>
            </a:r>
            <a:r>
              <a:rPr lang="en-US" sz="1800" dirty="0" err="1"/>
              <a:t>acestor</a:t>
            </a:r>
            <a:r>
              <a:rPr lang="en-US" sz="1800" dirty="0"/>
              <a:t> </a:t>
            </a:r>
            <a:r>
              <a:rPr lang="en-US" sz="1800" dirty="0" err="1"/>
              <a:t>probleme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impuls</a:t>
            </a:r>
            <a:r>
              <a:rPr lang="ro-RO" sz="1800" dirty="0" err="1"/>
              <a:t>iona</a:t>
            </a:r>
            <a:r>
              <a:rPr lang="en-US" sz="1800" dirty="0"/>
              <a:t> </a:t>
            </a:r>
            <a:r>
              <a:rPr lang="en-US" sz="1800" dirty="0" err="1"/>
              <a:t>puternic</a:t>
            </a:r>
            <a:r>
              <a:rPr lang="en-US" sz="1800" dirty="0"/>
              <a:t> </a:t>
            </a:r>
            <a:r>
              <a:rPr lang="en-US" sz="1800" dirty="0" err="1"/>
              <a:t>dezvolt</a:t>
            </a:r>
            <a:r>
              <a:rPr lang="ro-RO" sz="1800" dirty="0" err="1"/>
              <a:t>area</a:t>
            </a:r>
            <a:r>
              <a:rPr lang="en-US" sz="1800" dirty="0"/>
              <a:t> </a:t>
            </a:r>
            <a:r>
              <a:rPr lang="en-US" sz="1800" dirty="0" err="1"/>
              <a:t>nanotehnologiilor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aplicării</a:t>
            </a:r>
            <a:r>
              <a:rPr lang="en-US" sz="1800" dirty="0"/>
              <a:t> lor practice.</a:t>
            </a:r>
            <a:endParaRPr lang="ro-RO" sz="1800" dirty="0"/>
          </a:p>
          <a:p>
            <a:pPr marL="0" indent="0" algn="ctr">
              <a:buNone/>
            </a:pPr>
            <a:endParaRPr lang="ro-RO" sz="1800" dirty="0"/>
          </a:p>
          <a:p>
            <a:r>
              <a:rPr lang="en-US" sz="1800" dirty="0"/>
              <a:t>În </a:t>
            </a:r>
            <a:r>
              <a:rPr lang="en-US" sz="1800" dirty="0" err="1"/>
              <a:t>cadrul</a:t>
            </a:r>
            <a:r>
              <a:rPr lang="en-US" sz="1800" dirty="0"/>
              <a:t> ISO/TC 229, secretariat </a:t>
            </a:r>
            <a:r>
              <a:rPr lang="ro-RO" sz="1800" dirty="0"/>
              <a:t>din</a:t>
            </a:r>
            <a:r>
              <a:rPr lang="en-US" sz="1800" dirty="0"/>
              <a:t> </a:t>
            </a:r>
            <a:r>
              <a:rPr lang="en-US" sz="1800" i="1" dirty="0" err="1"/>
              <a:t>Institu</a:t>
            </a:r>
            <a:r>
              <a:rPr lang="ro-RO" sz="1800" i="1" dirty="0"/>
              <a:t>tul </a:t>
            </a:r>
            <a:r>
              <a:rPr lang="en-US" sz="1800" i="1" dirty="0" err="1"/>
              <a:t>Britanic</a:t>
            </a:r>
            <a:r>
              <a:rPr lang="en-US" sz="1800" i="1" dirty="0"/>
              <a:t> de </a:t>
            </a:r>
            <a:r>
              <a:rPr lang="en-US" sz="1800" i="1" dirty="0" err="1"/>
              <a:t>Standardizare</a:t>
            </a:r>
            <a:r>
              <a:rPr lang="en-US" sz="1800" dirty="0"/>
              <a:t>, </a:t>
            </a:r>
            <a:r>
              <a:rPr lang="en-US" sz="1800" dirty="0" err="1"/>
              <a:t>subcomitetul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metrologie</a:t>
            </a:r>
            <a:r>
              <a:rPr lang="en-US" sz="1800" dirty="0"/>
              <a:t>, </a:t>
            </a:r>
            <a:r>
              <a:rPr lang="en-US" sz="1800" dirty="0" err="1"/>
              <a:t>metode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testare</a:t>
            </a:r>
            <a:r>
              <a:rPr lang="en-US" sz="1800" dirty="0"/>
              <a:t> </a:t>
            </a:r>
            <a:r>
              <a:rPr lang="ro-RO" sz="1800" dirty="0"/>
              <a:t>-</a:t>
            </a:r>
            <a:r>
              <a:rPr lang="en-US" sz="1800" dirty="0"/>
              <a:t> </a:t>
            </a:r>
            <a:r>
              <a:rPr lang="en-US" sz="1800" dirty="0" err="1"/>
              <a:t>coordonat</a:t>
            </a:r>
            <a:r>
              <a:rPr lang="en-US" sz="1800" dirty="0"/>
              <a:t> de </a:t>
            </a:r>
            <a:r>
              <a:rPr lang="en-US" sz="1800" i="1" dirty="0" err="1"/>
              <a:t>Japonia</a:t>
            </a:r>
            <a:r>
              <a:rPr lang="en-US" sz="1800" dirty="0"/>
              <a:t>, </a:t>
            </a:r>
            <a:r>
              <a:rPr lang="en-US" sz="1800" dirty="0" err="1"/>
              <a:t>subcomitetul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termeni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definiții</a:t>
            </a:r>
            <a:r>
              <a:rPr lang="en-US" sz="1800" dirty="0"/>
              <a:t> </a:t>
            </a:r>
            <a:r>
              <a:rPr lang="ro-RO" sz="1800" dirty="0"/>
              <a:t>- </a:t>
            </a:r>
            <a:r>
              <a:rPr lang="en-US" sz="1800" dirty="0"/>
              <a:t>d</a:t>
            </a:r>
            <a:r>
              <a:rPr lang="ro-RO" sz="1800" dirty="0"/>
              <a:t>e</a:t>
            </a:r>
            <a:r>
              <a:rPr lang="en-US" sz="1800" dirty="0"/>
              <a:t> </a:t>
            </a:r>
            <a:r>
              <a:rPr lang="en-US" sz="1800" i="1" dirty="0"/>
              <a:t>Canada</a:t>
            </a:r>
            <a:r>
              <a:rPr lang="ro-RO" sz="1800" i="1" dirty="0"/>
              <a:t>, </a:t>
            </a:r>
            <a:r>
              <a:rPr lang="en-US" sz="1800" dirty="0"/>
              <a:t> </a:t>
            </a:r>
            <a:r>
              <a:rPr lang="en-US" sz="1800" dirty="0" err="1"/>
              <a:t>subcomitetul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sănătate</a:t>
            </a:r>
            <a:r>
              <a:rPr lang="en-US" sz="1800" dirty="0"/>
              <a:t>, </a:t>
            </a:r>
            <a:r>
              <a:rPr lang="en-US" sz="1800" dirty="0" err="1"/>
              <a:t>siguranță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mediu</a:t>
            </a:r>
            <a:r>
              <a:rPr lang="en-US" sz="1800" dirty="0"/>
              <a:t> </a:t>
            </a:r>
            <a:r>
              <a:rPr lang="ro-RO" sz="1800" dirty="0"/>
              <a:t>- </a:t>
            </a:r>
            <a:r>
              <a:rPr lang="en-US" sz="1800" dirty="0"/>
              <a:t>de </a:t>
            </a:r>
            <a:r>
              <a:rPr lang="ro-RO" sz="1800" dirty="0"/>
              <a:t>SUA</a:t>
            </a:r>
            <a:r>
              <a:rPr lang="en-US" sz="1800" dirty="0"/>
              <a:t>.</a:t>
            </a:r>
            <a:r>
              <a:rPr lang="ro-RO" sz="1800" dirty="0"/>
              <a:t> </a:t>
            </a:r>
          </a:p>
          <a:p>
            <a:endParaRPr lang="ro-RO" sz="1800" dirty="0"/>
          </a:p>
          <a:p>
            <a:r>
              <a:rPr lang="en-US" sz="1800" dirty="0" err="1"/>
              <a:t>Alături</a:t>
            </a:r>
            <a:r>
              <a:rPr lang="en-US" sz="1800" dirty="0"/>
              <a:t> de </a:t>
            </a:r>
            <a:r>
              <a:rPr lang="en-US" sz="1800" dirty="0" err="1"/>
              <a:t>institutele</a:t>
            </a:r>
            <a:r>
              <a:rPr lang="en-US" sz="1800" dirty="0"/>
              <a:t> </a:t>
            </a:r>
            <a:r>
              <a:rPr lang="ro-RO" sz="1800" dirty="0"/>
              <a:t>SUA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Institutul </a:t>
            </a:r>
            <a:r>
              <a:rPr lang="en-US" sz="1800" dirty="0" err="1"/>
              <a:t>Britanic</a:t>
            </a:r>
            <a:r>
              <a:rPr lang="en-US" sz="1800" dirty="0"/>
              <a:t> de </a:t>
            </a:r>
            <a:r>
              <a:rPr lang="en-US" sz="1800" dirty="0" err="1"/>
              <a:t>Standarde</a:t>
            </a:r>
            <a:r>
              <a:rPr lang="en-US" sz="1800" dirty="0"/>
              <a:t> (BSI), </a:t>
            </a:r>
            <a:r>
              <a:rPr lang="en-US" sz="1800" dirty="0" err="1"/>
              <a:t>cei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activi</a:t>
            </a:r>
            <a:r>
              <a:rPr lang="en-US" sz="1800" dirty="0"/>
              <a:t> </a:t>
            </a:r>
            <a:r>
              <a:rPr lang="en-US" sz="1800" dirty="0" err="1"/>
              <a:t>participanți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dezvoltarea</a:t>
            </a:r>
            <a:r>
              <a:rPr lang="en-US" sz="1800" dirty="0"/>
              <a:t> </a:t>
            </a:r>
            <a:r>
              <a:rPr lang="ro-RO" sz="1800" dirty="0" err="1"/>
              <a:t>nanometrologiei</a:t>
            </a:r>
            <a:r>
              <a:rPr lang="ro-RO" sz="1800" dirty="0"/>
              <a:t>: </a:t>
            </a:r>
            <a:r>
              <a:rPr lang="en-US" sz="1800" dirty="0"/>
              <a:t>​​</a:t>
            </a:r>
            <a:r>
              <a:rPr lang="en-US" sz="1800" dirty="0" err="1"/>
              <a:t>Laboratorul</a:t>
            </a:r>
            <a:r>
              <a:rPr lang="en-US" sz="1800" dirty="0"/>
              <a:t> Național de </a:t>
            </a:r>
            <a:r>
              <a:rPr lang="en-US" sz="1800" dirty="0" err="1"/>
              <a:t>Fizică</a:t>
            </a:r>
            <a:r>
              <a:rPr lang="en-US" sz="1800" dirty="0"/>
              <a:t> al Marii Britanii (NPL), Institutul Național de </a:t>
            </a:r>
            <a:r>
              <a:rPr lang="en-US" sz="1800" dirty="0" err="1"/>
              <a:t>Metrologie</a:t>
            </a:r>
            <a:r>
              <a:rPr lang="en-US" sz="1800" dirty="0"/>
              <a:t> din </a:t>
            </a:r>
            <a:r>
              <a:rPr lang="en-US" sz="1800" dirty="0" err="1"/>
              <a:t>Franța</a:t>
            </a:r>
            <a:r>
              <a:rPr lang="en-US" sz="1800" dirty="0"/>
              <a:t> (LNE) </a:t>
            </a:r>
            <a:r>
              <a:rPr lang="en-US" sz="1800" dirty="0" err="1"/>
              <a:t>și</a:t>
            </a:r>
            <a:r>
              <a:rPr lang="en-US" sz="1800" dirty="0"/>
              <a:t> Institutul </a:t>
            </a:r>
            <a:r>
              <a:rPr lang="en-US" sz="1800" dirty="0" err="1"/>
              <a:t>Fizicotehnic</a:t>
            </a:r>
            <a:r>
              <a:rPr lang="en-US" sz="1800" dirty="0"/>
              <a:t> al </a:t>
            </a:r>
            <a:r>
              <a:rPr lang="en-US" sz="1800" dirty="0" err="1"/>
              <a:t>Germaniei</a:t>
            </a:r>
            <a:r>
              <a:rPr lang="en-US" sz="1800" dirty="0"/>
              <a:t> (PTI).</a:t>
            </a:r>
            <a:endParaRPr lang="ro-RO" sz="1800" dirty="0"/>
          </a:p>
          <a:p>
            <a:endParaRPr lang="ro-RO" sz="1800" dirty="0"/>
          </a:p>
          <a:p>
            <a:r>
              <a:rPr lang="en-US" sz="1800" dirty="0"/>
              <a:t>În </a:t>
            </a:r>
            <a:r>
              <a:rPr lang="en-US" sz="1800" dirty="0" err="1"/>
              <a:t>cadrul</a:t>
            </a:r>
            <a:r>
              <a:rPr lang="en-US" sz="1800" dirty="0"/>
              <a:t> </a:t>
            </a:r>
            <a:r>
              <a:rPr lang="en-US" sz="1800" dirty="0" err="1"/>
              <a:t>Comisiei</a:t>
            </a:r>
            <a:r>
              <a:rPr lang="en-US" sz="1800" dirty="0"/>
              <a:t> </a:t>
            </a:r>
            <a:r>
              <a:rPr lang="en-US" sz="1800" dirty="0" err="1"/>
              <a:t>Electrotehnice</a:t>
            </a:r>
            <a:r>
              <a:rPr lang="en-US" sz="1800" dirty="0"/>
              <a:t> </a:t>
            </a:r>
            <a:r>
              <a:rPr lang="en-US" sz="1800" dirty="0" err="1"/>
              <a:t>Internaționale</a:t>
            </a:r>
            <a:r>
              <a:rPr lang="en-US" sz="1800" dirty="0"/>
              <a:t> (IEC), </a:t>
            </a:r>
            <a:r>
              <a:rPr lang="en-US" sz="1800" dirty="0" err="1"/>
              <a:t>comitetul</a:t>
            </a:r>
            <a:r>
              <a:rPr lang="en-US" sz="1800" dirty="0"/>
              <a:t> </a:t>
            </a:r>
            <a:r>
              <a:rPr lang="en-US" sz="1800" dirty="0" err="1"/>
              <a:t>tehnic</a:t>
            </a:r>
            <a:r>
              <a:rPr lang="en-US" sz="1800" dirty="0"/>
              <a:t> TC 113 „</a:t>
            </a:r>
            <a:r>
              <a:rPr lang="en-US" sz="1800" dirty="0" err="1"/>
              <a:t>Standardizarea</a:t>
            </a:r>
            <a:r>
              <a:rPr lang="en-US" sz="1800" dirty="0"/>
              <a:t> </a:t>
            </a:r>
            <a:r>
              <a:rPr lang="en-US" sz="1800" dirty="0" err="1"/>
              <a:t>nanotehnologiei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produse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sisteme</a:t>
            </a:r>
            <a:r>
              <a:rPr lang="en-US" sz="1800" dirty="0"/>
              <a:t> </a:t>
            </a:r>
            <a:r>
              <a:rPr lang="en-US" sz="1800" dirty="0" err="1"/>
              <a:t>electrice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electronice</a:t>
            </a:r>
            <a:r>
              <a:rPr lang="en-US" sz="1800" dirty="0"/>
              <a:t>”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condus</a:t>
            </a:r>
            <a:r>
              <a:rPr lang="en-US" sz="1800" dirty="0"/>
              <a:t> de Institutul German de </a:t>
            </a:r>
            <a:r>
              <a:rPr lang="en-US" sz="1800" dirty="0" err="1"/>
              <a:t>Standarde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0482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824B6A3-4AE9-552B-705A-5FA3303C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Metrologia</a:t>
            </a:r>
            <a:r>
              <a:rPr lang="en-US" dirty="0"/>
              <a:t> vs </a:t>
            </a:r>
            <a:r>
              <a:rPr lang="en-US" dirty="0" err="1"/>
              <a:t>Standardizare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5B13553-DCC7-57FA-C7D9-3F242C1EE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4500"/>
            <a:ext cx="83820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O </a:t>
            </a:r>
            <a:r>
              <a:rPr lang="en-US" sz="1800" dirty="0" err="1"/>
              <a:t>analiză</a:t>
            </a:r>
            <a:r>
              <a:rPr lang="en-US" sz="1800" dirty="0"/>
              <a:t> a </a:t>
            </a:r>
            <a:r>
              <a:rPr lang="en-US" sz="1800" dirty="0" err="1"/>
              <a:t>standardelor</a:t>
            </a:r>
            <a:r>
              <a:rPr lang="en-US" sz="1800" dirty="0"/>
              <a:t> </a:t>
            </a:r>
            <a:r>
              <a:rPr lang="en-US" sz="1800" dirty="0" err="1"/>
              <a:t>adoptate</a:t>
            </a:r>
            <a:r>
              <a:rPr lang="en-US" sz="1800" dirty="0"/>
              <a:t> </a:t>
            </a:r>
            <a:r>
              <a:rPr lang="ro-RO" sz="1800" dirty="0"/>
              <a:t>denotă că </a:t>
            </a:r>
            <a:r>
              <a:rPr lang="en-US" sz="1800" dirty="0"/>
              <a:t>sunt </a:t>
            </a:r>
            <a:r>
              <a:rPr lang="ro-RO" sz="1800" dirty="0"/>
              <a:t>parte a </a:t>
            </a:r>
            <a:r>
              <a:rPr lang="en-US" sz="1800" dirty="0" err="1"/>
              <a:t>trei</a:t>
            </a:r>
            <a:r>
              <a:rPr lang="en-US" sz="1800" dirty="0"/>
              <a:t> </a:t>
            </a:r>
            <a:r>
              <a:rPr lang="en-US" sz="1800" dirty="0" err="1"/>
              <a:t>grupuri</a:t>
            </a:r>
            <a:r>
              <a:rPr lang="en-US" sz="1800" dirty="0"/>
              <a:t>:</a:t>
            </a:r>
            <a:endParaRPr lang="ro-RO" sz="1800" dirty="0"/>
          </a:p>
          <a:p>
            <a:r>
              <a:rPr lang="en-US" sz="1800" i="1" dirty="0" err="1">
                <a:solidFill>
                  <a:srgbClr val="FF0000"/>
                </a:solidFill>
              </a:rPr>
              <a:t>standarde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măsurare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testare</a:t>
            </a:r>
            <a:r>
              <a:rPr lang="en-US" sz="1800" i="1" dirty="0">
                <a:solidFill>
                  <a:srgbClr val="FF0000"/>
                </a:solidFill>
              </a:rPr>
              <a:t> (</a:t>
            </a:r>
            <a:r>
              <a:rPr lang="en-US" sz="1800" i="1" dirty="0" err="1">
                <a:solidFill>
                  <a:srgbClr val="FF0000"/>
                </a:solidFill>
              </a:rPr>
              <a:t>inclusiv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terminologie</a:t>
            </a:r>
            <a:r>
              <a:rPr lang="en-US" sz="1800" i="1" dirty="0">
                <a:solidFill>
                  <a:srgbClr val="FF0000"/>
                </a:solidFill>
              </a:rPr>
              <a:t>);</a:t>
            </a:r>
            <a:endParaRPr lang="ro-RO" sz="1800" i="1" dirty="0">
              <a:solidFill>
                <a:srgbClr val="FF0000"/>
              </a:solidFill>
            </a:endParaRPr>
          </a:p>
          <a:p>
            <a:r>
              <a:rPr lang="en-US" sz="1800" i="1" dirty="0" err="1">
                <a:solidFill>
                  <a:srgbClr val="FF0000"/>
                </a:solidFill>
              </a:rPr>
              <a:t>standarde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calitate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siguranță</a:t>
            </a:r>
            <a:r>
              <a:rPr lang="en-US" sz="1800" i="1" dirty="0">
                <a:solidFill>
                  <a:srgbClr val="FF0000"/>
                </a:solidFill>
              </a:rPr>
              <a:t> (</a:t>
            </a:r>
            <a:r>
              <a:rPr lang="en-US" sz="1800" i="1" dirty="0" err="1">
                <a:solidFill>
                  <a:srgbClr val="FF0000"/>
                </a:solidFill>
              </a:rPr>
              <a:t>inclusiv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sănătate</a:t>
            </a:r>
            <a:r>
              <a:rPr lang="en-US" sz="1800" i="1" dirty="0">
                <a:solidFill>
                  <a:srgbClr val="FF0000"/>
                </a:solidFill>
              </a:rPr>
              <a:t>);</a:t>
            </a:r>
            <a:endParaRPr lang="ro-RO" sz="1800" i="1" dirty="0">
              <a:solidFill>
                <a:srgbClr val="FF0000"/>
              </a:solidFill>
            </a:endParaRPr>
          </a:p>
          <a:p>
            <a:r>
              <a:rPr lang="en-US" sz="1800" i="1" dirty="0" err="1">
                <a:solidFill>
                  <a:srgbClr val="FF0000"/>
                </a:solidFill>
              </a:rPr>
              <a:t>standarde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compatibilitate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interacțiune</a:t>
            </a:r>
            <a:r>
              <a:rPr lang="en-US" sz="1800" i="1" dirty="0">
                <a:solidFill>
                  <a:srgbClr val="FF0000"/>
                </a:solidFill>
              </a:rPr>
              <a:t>.</a:t>
            </a:r>
            <a:endParaRPr lang="ro-RO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O </a:t>
            </a:r>
            <a:r>
              <a:rPr lang="en-US" sz="1800" dirty="0" err="1"/>
              <a:t>atenție</a:t>
            </a:r>
            <a:r>
              <a:rPr lang="en-US" sz="1800" dirty="0"/>
              <a:t> </a:t>
            </a:r>
            <a:r>
              <a:rPr lang="en-US" sz="1800" dirty="0" err="1"/>
              <a:t>deosebită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acordată</a:t>
            </a:r>
            <a:r>
              <a:rPr lang="en-US" sz="1800" dirty="0"/>
              <a:t> </a:t>
            </a:r>
            <a:r>
              <a:rPr lang="en-US" sz="1800" i="1" dirty="0" err="1"/>
              <a:t>evaluării</a:t>
            </a:r>
            <a:r>
              <a:rPr lang="en-US" sz="1800" i="1" dirty="0"/>
              <a:t> </a:t>
            </a:r>
            <a:r>
              <a:rPr lang="en-US" sz="1800" i="1" dirty="0" err="1"/>
              <a:t>toxicității</a:t>
            </a:r>
            <a:r>
              <a:rPr lang="en-US" sz="1800" i="1" dirty="0"/>
              <a:t> </a:t>
            </a:r>
            <a:r>
              <a:rPr lang="en-US" sz="1800" i="1" dirty="0" err="1"/>
              <a:t>nanoparticulelor</a:t>
            </a:r>
            <a:r>
              <a:rPr lang="en-US" sz="1800" i="1" dirty="0"/>
              <a:t>, </a:t>
            </a:r>
            <a:r>
              <a:rPr lang="en-US" sz="1800" i="1" dirty="0" err="1"/>
              <a:t>dezvoltării</a:t>
            </a:r>
            <a:r>
              <a:rPr lang="en-US" sz="1800" i="1" dirty="0"/>
              <a:t> </a:t>
            </a:r>
            <a:r>
              <a:rPr lang="en-US" sz="1800" i="1" dirty="0" err="1"/>
              <a:t>metodelor</a:t>
            </a:r>
            <a:r>
              <a:rPr lang="en-US" sz="1800" i="1" dirty="0"/>
              <a:t> de </a:t>
            </a:r>
            <a:r>
              <a:rPr lang="en-US" sz="1800" i="1" dirty="0" err="1"/>
              <a:t>evaluare</a:t>
            </a:r>
            <a:r>
              <a:rPr lang="en-US" sz="1800" i="1" dirty="0"/>
              <a:t> a </a:t>
            </a:r>
            <a:r>
              <a:rPr lang="en-US" sz="1800" i="1" dirty="0" err="1"/>
              <a:t>toxicității</a:t>
            </a:r>
            <a:r>
              <a:rPr lang="en-US" sz="1800" i="1" dirty="0"/>
              <a:t> </a:t>
            </a:r>
            <a:r>
              <a:rPr lang="en-US" sz="1800" i="1" dirty="0" err="1"/>
              <a:t>și</a:t>
            </a:r>
            <a:r>
              <a:rPr lang="en-US" sz="1800" i="1" dirty="0"/>
              <a:t> </a:t>
            </a:r>
            <a:r>
              <a:rPr lang="en-US" sz="1800" i="1" dirty="0" err="1"/>
              <a:t>creării</a:t>
            </a:r>
            <a:r>
              <a:rPr lang="en-US" sz="1800" i="1" dirty="0"/>
              <a:t> </a:t>
            </a:r>
            <a:r>
              <a:rPr lang="en-US" sz="1800" i="1" dirty="0" err="1"/>
              <a:t>unui</a:t>
            </a:r>
            <a:r>
              <a:rPr lang="en-US" sz="1800" i="1" dirty="0"/>
              <a:t> „catalog” de </a:t>
            </a:r>
            <a:r>
              <a:rPr lang="en-US" sz="1800" i="1" dirty="0" err="1"/>
              <a:t>nanoparticule</a:t>
            </a:r>
            <a:r>
              <a:rPr lang="en-US" sz="1800" i="1" dirty="0"/>
              <a:t> cu un rating de </a:t>
            </a:r>
            <a:r>
              <a:rPr lang="en-US" sz="1800" i="1" dirty="0" err="1"/>
              <a:t>toxicitate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Este </a:t>
            </a:r>
            <a:r>
              <a:rPr lang="en-US" sz="1800" dirty="0" err="1"/>
              <a:t>introdus</a:t>
            </a:r>
            <a:r>
              <a:rPr lang="en-US" sz="1800" dirty="0"/>
              <a:t> </a:t>
            </a:r>
            <a:r>
              <a:rPr lang="en-US" sz="1800" dirty="0" err="1"/>
              <a:t>conceptul</a:t>
            </a:r>
            <a:r>
              <a:rPr lang="en-US" sz="1800" dirty="0"/>
              <a:t> de </a:t>
            </a:r>
            <a:r>
              <a:rPr lang="en-US" sz="1800" dirty="0" err="1"/>
              <a:t>contaminare</a:t>
            </a:r>
            <a:r>
              <a:rPr lang="en-US" sz="1800" dirty="0"/>
              <a:t> a </a:t>
            </a:r>
            <a:r>
              <a:rPr lang="en-US" sz="1800" dirty="0" err="1"/>
              <a:t>mediului</a:t>
            </a:r>
            <a:r>
              <a:rPr lang="en-US" sz="1800" dirty="0"/>
              <a:t> cu </a:t>
            </a:r>
            <a:r>
              <a:rPr lang="en-US" sz="1800" dirty="0" err="1"/>
              <a:t>nanoparticule</a:t>
            </a:r>
            <a:r>
              <a:rPr lang="en-US" sz="1800" dirty="0"/>
              <a:t> - „</a:t>
            </a:r>
            <a:r>
              <a:rPr lang="en-US" sz="1800" dirty="0" err="1"/>
              <a:t>doză</a:t>
            </a:r>
            <a:r>
              <a:rPr lang="en-US" sz="1800" dirty="0"/>
              <a:t>”, similar cu „</a:t>
            </a:r>
            <a:r>
              <a:rPr lang="en-US" sz="1800" dirty="0" err="1"/>
              <a:t>doza</a:t>
            </a:r>
            <a:r>
              <a:rPr lang="en-US" sz="1800" dirty="0"/>
              <a:t> de </a:t>
            </a:r>
            <a:r>
              <a:rPr lang="en-US" sz="1800" dirty="0" err="1"/>
              <a:t>radioactivitate</a:t>
            </a:r>
            <a:r>
              <a:rPr lang="en-US" sz="1800" dirty="0"/>
              <a:t>”.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În </a:t>
            </a:r>
            <a:r>
              <a:rPr lang="ro-RO" sz="1800" dirty="0"/>
              <a:t>UE</a:t>
            </a:r>
            <a:r>
              <a:rPr lang="en-US" sz="1800" dirty="0"/>
              <a:t> </a:t>
            </a:r>
            <a:r>
              <a:rPr lang="ro-RO" sz="1800" dirty="0"/>
              <a:t>notăm </a:t>
            </a:r>
            <a:r>
              <a:rPr lang="en-US" sz="1800" b="1" dirty="0">
                <a:solidFill>
                  <a:srgbClr val="FF0000"/>
                </a:solidFill>
              </a:rPr>
              <a:t>NANOFORUM</a:t>
            </a:r>
            <a:r>
              <a:rPr lang="ro-RO" sz="1800" b="1" dirty="0">
                <a:solidFill>
                  <a:srgbClr val="FF0000"/>
                </a:solidFill>
              </a:rPr>
              <a:t> - </a:t>
            </a:r>
            <a:r>
              <a:rPr lang="ro-RO" sz="1800" i="1" dirty="0">
                <a:solidFill>
                  <a:srgbClr val="FF0000"/>
                </a:solidFill>
              </a:rPr>
              <a:t>un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centru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colectare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difuz</a:t>
            </a:r>
            <a:r>
              <a:rPr lang="ro-RO" sz="1800" i="1" dirty="0">
                <a:solidFill>
                  <a:srgbClr val="FF0000"/>
                </a:solidFill>
              </a:rPr>
              <a:t>are 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informații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despre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programe</a:t>
            </a:r>
            <a:r>
              <a:rPr lang="en-US" sz="1800" i="1" dirty="0">
                <a:solidFill>
                  <a:srgbClr val="FF0000"/>
                </a:solidFill>
              </a:rPr>
              <a:t> de </a:t>
            </a:r>
            <a:r>
              <a:rPr lang="en-US" sz="1800" i="1" dirty="0" err="1">
                <a:solidFill>
                  <a:srgbClr val="FF0000"/>
                </a:solidFill>
              </a:rPr>
              <a:t>cercetare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progrese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și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succese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tehnologice</a:t>
            </a:r>
            <a:r>
              <a:rPr lang="en-US" sz="1800" i="1" dirty="0">
                <a:solidFill>
                  <a:srgbClr val="FF0000"/>
                </a:solidFill>
              </a:rPr>
              <a:t>, </a:t>
            </a:r>
            <a:r>
              <a:rPr lang="en-US" sz="1800" i="1" dirty="0" err="1">
                <a:solidFill>
                  <a:srgbClr val="FF0000"/>
                </a:solidFill>
              </a:rPr>
              <a:t>pentru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dezvoltarea</a:t>
            </a:r>
            <a:r>
              <a:rPr lang="en-US" sz="1800" i="1" dirty="0">
                <a:solidFill>
                  <a:srgbClr val="FF0000"/>
                </a:solidFill>
              </a:rPr>
              <a:t> </a:t>
            </a:r>
            <a:r>
              <a:rPr lang="en-US" sz="1800" i="1" dirty="0" err="1">
                <a:solidFill>
                  <a:srgbClr val="FF0000"/>
                </a:solidFill>
              </a:rPr>
              <a:t>nanotehnologiei</a:t>
            </a:r>
            <a:r>
              <a:rPr lang="ro-RO" sz="1800" i="1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1800" i="1" dirty="0"/>
              <a:t>Consorțiul NANOFORUM include: </a:t>
            </a:r>
            <a:r>
              <a:rPr lang="en-US" sz="1600" i="1" dirty="0">
                <a:solidFill>
                  <a:srgbClr val="FF0000"/>
                </a:solidFill>
              </a:rPr>
              <a:t>The Institute of Nanotechnology </a:t>
            </a:r>
            <a:r>
              <a:rPr lang="en-US" sz="1600" i="1" dirty="0" err="1">
                <a:solidFill>
                  <a:srgbClr val="FF0000"/>
                </a:solidFill>
              </a:rPr>
              <a:t>și</a:t>
            </a:r>
            <a:r>
              <a:rPr lang="en-US" sz="1600" i="1" dirty="0">
                <a:solidFill>
                  <a:srgbClr val="FF0000"/>
                </a:solidFill>
              </a:rPr>
              <a:t> European </a:t>
            </a:r>
            <a:r>
              <a:rPr lang="en-US" sz="1600" i="1" dirty="0" err="1">
                <a:solidFill>
                  <a:srgbClr val="FF0000"/>
                </a:solidFill>
              </a:rPr>
              <a:t>Nanotecgnology</a:t>
            </a:r>
            <a:r>
              <a:rPr lang="en-US" sz="1600" i="1" dirty="0">
                <a:solidFill>
                  <a:srgbClr val="FF0000"/>
                </a:solidFill>
              </a:rPr>
              <a:t> Trade Alliance (Marea Britanie); VDI </a:t>
            </a:r>
            <a:r>
              <a:rPr lang="en-US" sz="1600" i="1" dirty="0" err="1">
                <a:solidFill>
                  <a:srgbClr val="FF0000"/>
                </a:solidFill>
              </a:rPr>
              <a:t>Technologiezentrum</a:t>
            </a:r>
            <a:r>
              <a:rPr lang="en-US" sz="1600" i="1" dirty="0">
                <a:solidFill>
                  <a:srgbClr val="FF0000"/>
                </a:solidFill>
              </a:rPr>
              <a:t> (Germania); CEA-Leti (</a:t>
            </a:r>
            <a:r>
              <a:rPr lang="en-US" sz="1600" i="1" dirty="0" err="1">
                <a:solidFill>
                  <a:srgbClr val="FF0000"/>
                </a:solidFill>
              </a:rPr>
              <a:t>Franța</a:t>
            </a:r>
            <a:r>
              <a:rPr lang="en-US" sz="1600" i="1" dirty="0">
                <a:solidFill>
                  <a:srgbClr val="FF0000"/>
                </a:solidFill>
              </a:rPr>
              <a:t>); Malsch Techno Valuation </a:t>
            </a:r>
            <a:r>
              <a:rPr lang="en-US" sz="1600" i="1" dirty="0" err="1">
                <a:solidFill>
                  <a:srgbClr val="FF0000"/>
                </a:solidFill>
              </a:rPr>
              <a:t>și</a:t>
            </a:r>
            <a:r>
              <a:rPr lang="en-US" sz="1600" i="1" dirty="0">
                <a:solidFill>
                  <a:srgbClr val="FF0000"/>
                </a:solidFill>
              </a:rPr>
              <a:t> Nano Ned (Olanda); METU (</a:t>
            </a:r>
            <a:r>
              <a:rPr lang="en-US" sz="1600" i="1" dirty="0" err="1">
                <a:solidFill>
                  <a:srgbClr val="FF0000"/>
                </a:solidFill>
              </a:rPr>
              <a:t>Turcia</a:t>
            </a:r>
            <a:r>
              <a:rPr lang="en-US" sz="1600" i="1" dirty="0">
                <a:solidFill>
                  <a:srgbClr val="FF0000"/>
                </a:solidFill>
              </a:rPr>
              <a:t>); Monte Carlo Group (Bulgaria); Institute of High-Pressure Physics, Polish Academy of Sciences “</a:t>
            </a:r>
            <a:r>
              <a:rPr lang="en-US" sz="1600" i="1" dirty="0" err="1">
                <a:solidFill>
                  <a:srgbClr val="FF0000"/>
                </a:solidFill>
              </a:rPr>
              <a:t>Unipress</a:t>
            </a:r>
            <a:r>
              <a:rPr lang="en-US" sz="1600" i="1" dirty="0">
                <a:solidFill>
                  <a:srgbClr val="FF0000"/>
                </a:solidFill>
              </a:rPr>
              <a:t>” (Polonia); </a:t>
            </a:r>
            <a:r>
              <a:rPr lang="en-US" sz="1600" i="1" dirty="0" err="1">
                <a:solidFill>
                  <a:srgbClr val="FF0000"/>
                </a:solidFill>
              </a:rPr>
              <a:t>Spinverse</a:t>
            </a:r>
            <a:r>
              <a:rPr lang="en-US" sz="1600" i="1" dirty="0">
                <a:solidFill>
                  <a:srgbClr val="FF0000"/>
                </a:solidFill>
              </a:rPr>
              <a:t> (</a:t>
            </a:r>
            <a:r>
              <a:rPr lang="en-US" sz="1600" i="1" dirty="0" err="1">
                <a:solidFill>
                  <a:srgbClr val="FF0000"/>
                </a:solidFill>
              </a:rPr>
              <a:t>Finlanda</a:t>
            </a:r>
            <a:r>
              <a:rPr lang="en-US" sz="1600" i="1" dirty="0">
                <a:solidFill>
                  <a:srgbClr val="FF0000"/>
                </a:solidFill>
              </a:rPr>
              <a:t>); EFG (Austria).</a:t>
            </a:r>
          </a:p>
          <a:p>
            <a:pPr marL="0" indent="0">
              <a:buNone/>
            </a:pPr>
            <a:endParaRPr 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4293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00226F</Template>
  <TotalTime>669</TotalTime>
  <Words>1407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Tema  Nanometrologia și Standardizarea</vt:lpstr>
      <vt:lpstr>Nanometrologia vs Standardizarea</vt:lpstr>
      <vt:lpstr>PowerPoint Presentation</vt:lpstr>
      <vt:lpstr>Interconexiunea: Probleme de reglementare</vt:lpstr>
      <vt:lpstr>Interconexiunea - probleme de reglementare ...</vt:lpstr>
      <vt:lpstr>Nanometrologia vs Standardizare în SUA și Japonia</vt:lpstr>
      <vt:lpstr>Metrologia vs Standardizare</vt:lpstr>
      <vt:lpstr>Metrologia vs Standardizare</vt:lpstr>
      <vt:lpstr>Metrologia vs Standardizare</vt:lpstr>
      <vt:lpstr>Metrologia vs Standardizare &amp; Educația</vt:lpstr>
      <vt:lpstr>Exemple de influență a metrologiei</vt:lpstr>
      <vt:lpstr>Current and potential future liaisons of ISO/TC 229 (source: ISO/TC 229 overview by Peter Hatto, Chairman of ISO/TC 229) </vt:lpstr>
      <vt:lpstr>Ciclul Convergența – divergența (2000-2030) pentru dezvoltarea nanotehnologiilor globale.  Din Rocco și Bainbridge /4/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Întroducere în Instrumentație și Metrologie pentru Nanoinginerie</dc:title>
  <dc:subject>DigitalOfficePro Free Templates</dc:subject>
  <dc:creator>buzdugan artur</dc:creator>
  <cp:keywords>Templates; PowerPoint; DigitalOfficePro; Free</cp:keywords>
  <cp:lastModifiedBy>buzdugan artur</cp:lastModifiedBy>
  <cp:revision>41</cp:revision>
  <dcterms:created xsi:type="dcterms:W3CDTF">2024-06-17T15:33:16Z</dcterms:created>
  <dcterms:modified xsi:type="dcterms:W3CDTF">2026-04-16T10:08:26Z</dcterms:modified>
  <cp:category>Templates;PowerPoint</cp:category>
</cp:coreProperties>
</file>