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5" r:id="rId3"/>
    <p:sldId id="285" r:id="rId4"/>
    <p:sldId id="286" r:id="rId5"/>
    <p:sldId id="257" r:id="rId6"/>
    <p:sldId id="289" r:id="rId7"/>
    <p:sldId id="288" r:id="rId8"/>
    <p:sldId id="275" r:id="rId9"/>
    <p:sldId id="287" r:id="rId10"/>
    <p:sldId id="292" r:id="rId11"/>
    <p:sldId id="290" r:id="rId12"/>
    <p:sldId id="291" r:id="rId13"/>
    <p:sldId id="293" r:id="rId14"/>
    <p:sldId id="274" r:id="rId15"/>
    <p:sldId id="276" r:id="rId16"/>
    <p:sldId id="277" r:id="rId17"/>
    <p:sldId id="278" r:id="rId18"/>
    <p:sldId id="258" r:id="rId19"/>
    <p:sldId id="259" r:id="rId20"/>
    <p:sldId id="280" r:id="rId21"/>
    <p:sldId id="281" r:id="rId22"/>
    <p:sldId id="260" r:id="rId23"/>
    <p:sldId id="282" r:id="rId24"/>
    <p:sldId id="283" r:id="rId25"/>
    <p:sldId id="261" r:id="rId26"/>
    <p:sldId id="262" r:id="rId27"/>
    <p:sldId id="263" r:id="rId28"/>
    <p:sldId id="264" r:id="rId29"/>
    <p:sldId id="265" r:id="rId30"/>
    <p:sldId id="266" r:id="rId31"/>
    <p:sldId id="267" r:id="rId32"/>
    <p:sldId id="268" r:id="rId33"/>
    <p:sldId id="296" r:id="rId34"/>
    <p:sldId id="269" r:id="rId35"/>
    <p:sldId id="270" r:id="rId36"/>
    <p:sldId id="271" r:id="rId37"/>
    <p:sldId id="272" r:id="rId38"/>
    <p:sldId id="273" r:id="rId39"/>
    <p:sldId id="297" r:id="rId40"/>
    <p:sldId id="279" r:id="rId41"/>
    <p:sldId id="284" r:id="rId42"/>
    <p:sldId id="294" r:id="rId4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94660"/>
  </p:normalViewPr>
  <p:slideViewPr>
    <p:cSldViewPr>
      <p:cViewPr>
        <p:scale>
          <a:sx n="98" d="100"/>
          <a:sy n="98" d="100"/>
        </p:scale>
        <p:origin x="1728" y="2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16A4E4E3-8213-4AFF-9A21-3F99CB9D024A}"/>
    <pc:docChg chg="undo custSel addSld modSld">
      <pc:chgData name="buzdugan artur" userId="1770a38c255ab84c" providerId="LiveId" clId="{16A4E4E3-8213-4AFF-9A21-3F99CB9D024A}" dt="2026-04-28T13:39:18.107" v="989" actId="20577"/>
      <pc:docMkLst>
        <pc:docMk/>
      </pc:docMkLst>
      <pc:sldChg chg="addSp modSp mod">
        <pc:chgData name="buzdugan artur" userId="1770a38c255ab84c" providerId="LiveId" clId="{16A4E4E3-8213-4AFF-9A21-3F99CB9D024A}" dt="2026-04-20T16:41:26.767" v="227" actId="1076"/>
        <pc:sldMkLst>
          <pc:docMk/>
          <pc:sldMk cId="0" sldId="256"/>
        </pc:sldMkLst>
        <pc:picChg chg="add mod">
          <ac:chgData name="buzdugan artur" userId="1770a38c255ab84c" providerId="LiveId" clId="{16A4E4E3-8213-4AFF-9A21-3F99CB9D024A}" dt="2026-04-20T16:41:26.767" v="227" actId="1076"/>
          <ac:picMkLst>
            <pc:docMk/>
            <pc:sldMk cId="0" sldId="256"/>
            <ac:picMk id="3" creationId="{D564BE9A-9649-E1B2-D439-F9A5F2116603}"/>
          </ac:picMkLst>
        </pc:picChg>
      </pc:sldChg>
      <pc:sldChg chg="modSp mod">
        <pc:chgData name="buzdugan artur" userId="1770a38c255ab84c" providerId="LiveId" clId="{16A4E4E3-8213-4AFF-9A21-3F99CB9D024A}" dt="2026-04-20T16:46:05.208" v="461" actId="6549"/>
        <pc:sldMkLst>
          <pc:docMk/>
          <pc:sldMk cId="1068725084" sldId="257"/>
        </pc:sldMkLst>
        <pc:spChg chg="mod">
          <ac:chgData name="buzdugan artur" userId="1770a38c255ab84c" providerId="LiveId" clId="{16A4E4E3-8213-4AFF-9A21-3F99CB9D024A}" dt="2026-04-20T16:46:05.208" v="461" actId="6549"/>
          <ac:spMkLst>
            <pc:docMk/>
            <pc:sldMk cId="1068725084" sldId="257"/>
            <ac:spMk id="3" creationId="{00000000-0000-0000-0000-000000000000}"/>
          </ac:spMkLst>
        </pc:spChg>
      </pc:sldChg>
      <pc:sldChg chg="modSp mod">
        <pc:chgData name="buzdugan artur" userId="1770a38c255ab84c" providerId="LiveId" clId="{16A4E4E3-8213-4AFF-9A21-3F99CB9D024A}" dt="2026-04-28T13:35:35.964" v="962" actId="6549"/>
        <pc:sldMkLst>
          <pc:docMk/>
          <pc:sldMk cId="3306747728" sldId="261"/>
        </pc:sldMkLst>
        <pc:spChg chg="mod">
          <ac:chgData name="buzdugan artur" userId="1770a38c255ab84c" providerId="LiveId" clId="{16A4E4E3-8213-4AFF-9A21-3F99CB9D024A}" dt="2026-04-28T13:35:35.964" v="962" actId="6549"/>
          <ac:spMkLst>
            <pc:docMk/>
            <pc:sldMk cId="3306747728" sldId="261"/>
            <ac:spMk id="3" creationId="{00000000-0000-0000-0000-000000000000}"/>
          </ac:spMkLst>
        </pc:spChg>
      </pc:sldChg>
      <pc:sldChg chg="modSp mod">
        <pc:chgData name="buzdugan artur" userId="1770a38c255ab84c" providerId="LiveId" clId="{16A4E4E3-8213-4AFF-9A21-3F99CB9D024A}" dt="2026-04-28T13:35:46.482" v="963" actId="20577"/>
        <pc:sldMkLst>
          <pc:docMk/>
          <pc:sldMk cId="1593267128" sldId="262"/>
        </pc:sldMkLst>
        <pc:spChg chg="mod">
          <ac:chgData name="buzdugan artur" userId="1770a38c255ab84c" providerId="LiveId" clId="{16A4E4E3-8213-4AFF-9A21-3F99CB9D024A}" dt="2026-04-28T13:35:46.482" v="963" actId="20577"/>
          <ac:spMkLst>
            <pc:docMk/>
            <pc:sldMk cId="1593267128" sldId="262"/>
            <ac:spMk id="3" creationId="{00000000-0000-0000-0000-000000000000}"/>
          </ac:spMkLst>
        </pc:spChg>
      </pc:sldChg>
      <pc:sldChg chg="modSp mod">
        <pc:chgData name="buzdugan artur" userId="1770a38c255ab84c" providerId="LiveId" clId="{16A4E4E3-8213-4AFF-9A21-3F99CB9D024A}" dt="2026-04-28T13:36:16.307" v="965" actId="20577"/>
        <pc:sldMkLst>
          <pc:docMk/>
          <pc:sldMk cId="4265900786" sldId="264"/>
        </pc:sldMkLst>
        <pc:spChg chg="mod">
          <ac:chgData name="buzdugan artur" userId="1770a38c255ab84c" providerId="LiveId" clId="{16A4E4E3-8213-4AFF-9A21-3F99CB9D024A}" dt="2026-04-28T13:36:16.307" v="965" actId="20577"/>
          <ac:spMkLst>
            <pc:docMk/>
            <pc:sldMk cId="4265900786" sldId="264"/>
            <ac:spMk id="3" creationId="{00000000-0000-0000-0000-000000000000}"/>
          </ac:spMkLst>
        </pc:spChg>
      </pc:sldChg>
      <pc:sldChg chg="modSp mod">
        <pc:chgData name="buzdugan artur" userId="1770a38c255ab84c" providerId="LiveId" clId="{16A4E4E3-8213-4AFF-9A21-3F99CB9D024A}" dt="2026-04-28T13:36:37.336" v="966"/>
        <pc:sldMkLst>
          <pc:docMk/>
          <pc:sldMk cId="97615724" sldId="265"/>
        </pc:sldMkLst>
        <pc:spChg chg="mod">
          <ac:chgData name="buzdugan artur" userId="1770a38c255ab84c" providerId="LiveId" clId="{16A4E4E3-8213-4AFF-9A21-3F99CB9D024A}" dt="2026-04-28T13:36:37.336" v="966"/>
          <ac:spMkLst>
            <pc:docMk/>
            <pc:sldMk cId="97615724" sldId="265"/>
            <ac:spMk id="3" creationId="{00000000-0000-0000-0000-000000000000}"/>
          </ac:spMkLst>
        </pc:spChg>
      </pc:sldChg>
      <pc:sldChg chg="modSp mod">
        <pc:chgData name="buzdugan artur" userId="1770a38c255ab84c" providerId="LiveId" clId="{16A4E4E3-8213-4AFF-9A21-3F99CB9D024A}" dt="2026-04-28T13:37:45.787" v="976" actId="5793"/>
        <pc:sldMkLst>
          <pc:docMk/>
          <pc:sldMk cId="121566416" sldId="268"/>
        </pc:sldMkLst>
        <pc:spChg chg="mod">
          <ac:chgData name="buzdugan artur" userId="1770a38c255ab84c" providerId="LiveId" clId="{16A4E4E3-8213-4AFF-9A21-3F99CB9D024A}" dt="2026-04-28T13:37:45.787" v="976" actId="5793"/>
          <ac:spMkLst>
            <pc:docMk/>
            <pc:sldMk cId="121566416" sldId="268"/>
            <ac:spMk id="3" creationId="{00000000-0000-0000-0000-000000000000}"/>
          </ac:spMkLst>
        </pc:spChg>
      </pc:sldChg>
      <pc:sldChg chg="modSp mod">
        <pc:chgData name="buzdugan artur" userId="1770a38c255ab84c" providerId="LiveId" clId="{16A4E4E3-8213-4AFF-9A21-3F99CB9D024A}" dt="2026-04-28T13:38:20.027" v="980" actId="20577"/>
        <pc:sldMkLst>
          <pc:docMk/>
          <pc:sldMk cId="1170600020" sldId="269"/>
        </pc:sldMkLst>
        <pc:spChg chg="mod">
          <ac:chgData name="buzdugan artur" userId="1770a38c255ab84c" providerId="LiveId" clId="{16A4E4E3-8213-4AFF-9A21-3F99CB9D024A}" dt="2026-04-28T13:38:20.027" v="980" actId="20577"/>
          <ac:spMkLst>
            <pc:docMk/>
            <pc:sldMk cId="1170600020" sldId="269"/>
            <ac:spMk id="3" creationId="{00000000-0000-0000-0000-000000000000}"/>
          </ac:spMkLst>
        </pc:spChg>
      </pc:sldChg>
      <pc:sldChg chg="modSp">
        <pc:chgData name="buzdugan artur" userId="1770a38c255ab84c" providerId="LiveId" clId="{16A4E4E3-8213-4AFF-9A21-3F99CB9D024A}" dt="2026-04-28T13:38:39.474" v="982" actId="1036"/>
        <pc:sldMkLst>
          <pc:docMk/>
          <pc:sldMk cId="57063379" sldId="271"/>
        </pc:sldMkLst>
        <pc:picChg chg="mod">
          <ac:chgData name="buzdugan artur" userId="1770a38c255ab84c" providerId="LiveId" clId="{16A4E4E3-8213-4AFF-9A21-3F99CB9D024A}" dt="2026-04-28T13:38:39.474" v="982" actId="1036"/>
          <ac:picMkLst>
            <pc:docMk/>
            <pc:sldMk cId="57063379" sldId="271"/>
            <ac:picMk id="4" creationId="{00000000-0000-0000-0000-000000000000}"/>
          </ac:picMkLst>
        </pc:picChg>
      </pc:sldChg>
      <pc:sldChg chg="modSp mod">
        <pc:chgData name="buzdugan artur" userId="1770a38c255ab84c" providerId="LiveId" clId="{16A4E4E3-8213-4AFF-9A21-3F99CB9D024A}" dt="2026-04-28T13:39:18.107" v="989" actId="20577"/>
        <pc:sldMkLst>
          <pc:docMk/>
          <pc:sldMk cId="3830260896" sldId="272"/>
        </pc:sldMkLst>
        <pc:spChg chg="mod">
          <ac:chgData name="buzdugan artur" userId="1770a38c255ab84c" providerId="LiveId" clId="{16A4E4E3-8213-4AFF-9A21-3F99CB9D024A}" dt="2026-04-28T13:39:18.107" v="989" actId="20577"/>
          <ac:spMkLst>
            <pc:docMk/>
            <pc:sldMk cId="3830260896" sldId="272"/>
            <ac:spMk id="3" creationId="{00000000-0000-0000-0000-000000000000}"/>
          </ac:spMkLst>
        </pc:spChg>
      </pc:sldChg>
      <pc:sldChg chg="modSp mod">
        <pc:chgData name="buzdugan artur" userId="1770a38c255ab84c" providerId="LiveId" clId="{16A4E4E3-8213-4AFF-9A21-3F99CB9D024A}" dt="2026-04-20T16:32:07.166" v="192" actId="255"/>
        <pc:sldMkLst>
          <pc:docMk/>
          <pc:sldMk cId="732678765" sldId="275"/>
        </pc:sldMkLst>
        <pc:spChg chg="mod">
          <ac:chgData name="buzdugan artur" userId="1770a38c255ab84c" providerId="LiveId" clId="{16A4E4E3-8213-4AFF-9A21-3F99CB9D024A}" dt="2026-04-20T16:30:30.155" v="178"/>
          <ac:spMkLst>
            <pc:docMk/>
            <pc:sldMk cId="732678765" sldId="275"/>
            <ac:spMk id="2" creationId="{00000000-0000-0000-0000-000000000000}"/>
          </ac:spMkLst>
        </pc:spChg>
        <pc:spChg chg="mod">
          <ac:chgData name="buzdugan artur" userId="1770a38c255ab84c" providerId="LiveId" clId="{16A4E4E3-8213-4AFF-9A21-3F99CB9D024A}" dt="2026-04-20T16:32:07.166" v="192" actId="255"/>
          <ac:spMkLst>
            <pc:docMk/>
            <pc:sldMk cId="732678765" sldId="275"/>
            <ac:spMk id="3" creationId="{00000000-0000-0000-0000-000000000000}"/>
          </ac:spMkLst>
        </pc:spChg>
      </pc:sldChg>
      <pc:sldChg chg="modSp mod">
        <pc:chgData name="buzdugan artur" userId="1770a38c255ab84c" providerId="LiveId" clId="{16A4E4E3-8213-4AFF-9A21-3F99CB9D024A}" dt="2026-04-28T13:34:37.309" v="953" actId="1076"/>
        <pc:sldMkLst>
          <pc:docMk/>
          <pc:sldMk cId="1960783526" sldId="277"/>
        </pc:sldMkLst>
        <pc:spChg chg="mod">
          <ac:chgData name="buzdugan artur" userId="1770a38c255ab84c" providerId="LiveId" clId="{16A4E4E3-8213-4AFF-9A21-3F99CB9D024A}" dt="2026-04-28T13:34:37.309" v="953" actId="1076"/>
          <ac:spMkLst>
            <pc:docMk/>
            <pc:sldMk cId="1960783526" sldId="277"/>
            <ac:spMk id="3" creationId="{00000000-0000-0000-0000-000000000000}"/>
          </ac:spMkLst>
        </pc:spChg>
      </pc:sldChg>
      <pc:sldChg chg="addSp delSp modSp new mod">
        <pc:chgData name="buzdugan artur" userId="1770a38c255ab84c" providerId="LiveId" clId="{16A4E4E3-8213-4AFF-9A21-3F99CB9D024A}" dt="2026-04-20T16:18:35.569" v="7" actId="1076"/>
        <pc:sldMkLst>
          <pc:docMk/>
          <pc:sldMk cId="4232568315" sldId="284"/>
        </pc:sldMkLst>
        <pc:spChg chg="add mod">
          <ac:chgData name="buzdugan artur" userId="1770a38c255ab84c" providerId="LiveId" clId="{16A4E4E3-8213-4AFF-9A21-3F99CB9D024A}" dt="2026-04-20T16:18:35.569" v="7" actId="1076"/>
          <ac:spMkLst>
            <pc:docMk/>
            <pc:sldMk cId="4232568315" sldId="284"/>
            <ac:spMk id="7" creationId="{FDF61BCA-0532-A24F-FA0E-14BC02A73EAB}"/>
          </ac:spMkLst>
        </pc:spChg>
        <pc:picChg chg="add mod ord">
          <ac:chgData name="buzdugan artur" userId="1770a38c255ab84c" providerId="LiveId" clId="{16A4E4E3-8213-4AFF-9A21-3F99CB9D024A}" dt="2026-04-20T16:17:44.388" v="2" actId="1076"/>
          <ac:picMkLst>
            <pc:docMk/>
            <pc:sldMk cId="4232568315" sldId="284"/>
            <ac:picMk id="5" creationId="{5AA80672-B08E-C1D0-F63C-C54DD0A30744}"/>
          </ac:picMkLst>
        </pc:picChg>
      </pc:sldChg>
      <pc:sldChg chg="modSp new mod">
        <pc:chgData name="buzdugan artur" userId="1770a38c255ab84c" providerId="LiveId" clId="{16A4E4E3-8213-4AFF-9A21-3F99CB9D024A}" dt="2026-04-20T16:21:38.556" v="19" actId="20577"/>
        <pc:sldMkLst>
          <pc:docMk/>
          <pc:sldMk cId="1227654680" sldId="285"/>
        </pc:sldMkLst>
        <pc:spChg chg="mod">
          <ac:chgData name="buzdugan artur" userId="1770a38c255ab84c" providerId="LiveId" clId="{16A4E4E3-8213-4AFF-9A21-3F99CB9D024A}" dt="2026-04-20T16:21:38.556" v="19" actId="20577"/>
          <ac:spMkLst>
            <pc:docMk/>
            <pc:sldMk cId="1227654680" sldId="285"/>
            <ac:spMk id="3" creationId="{9A6F3DFA-22B6-27A2-5F41-3BD2A1E3CDF3}"/>
          </ac:spMkLst>
        </pc:spChg>
      </pc:sldChg>
      <pc:sldChg chg="modSp new mod">
        <pc:chgData name="buzdugan artur" userId="1770a38c255ab84c" providerId="LiveId" clId="{16A4E4E3-8213-4AFF-9A21-3F99CB9D024A}" dt="2026-04-20T16:27:47.329" v="119" actId="1076"/>
        <pc:sldMkLst>
          <pc:docMk/>
          <pc:sldMk cId="1786315853" sldId="286"/>
        </pc:sldMkLst>
        <pc:spChg chg="mod">
          <ac:chgData name="buzdugan artur" userId="1770a38c255ab84c" providerId="LiveId" clId="{16A4E4E3-8213-4AFF-9A21-3F99CB9D024A}" dt="2026-04-20T16:23:31.986" v="38" actId="6549"/>
          <ac:spMkLst>
            <pc:docMk/>
            <pc:sldMk cId="1786315853" sldId="286"/>
            <ac:spMk id="2" creationId="{DE663D50-529D-E617-E47E-82BF0BB871ED}"/>
          </ac:spMkLst>
        </pc:spChg>
        <pc:spChg chg="mod">
          <ac:chgData name="buzdugan artur" userId="1770a38c255ab84c" providerId="LiveId" clId="{16A4E4E3-8213-4AFF-9A21-3F99CB9D024A}" dt="2026-04-20T16:27:47.329" v="119" actId="1076"/>
          <ac:spMkLst>
            <pc:docMk/>
            <pc:sldMk cId="1786315853" sldId="286"/>
            <ac:spMk id="3" creationId="{2ADB59E2-21E6-90DB-832B-B99680618798}"/>
          </ac:spMkLst>
        </pc:spChg>
      </pc:sldChg>
      <pc:sldChg chg="modSp new mod">
        <pc:chgData name="buzdugan artur" userId="1770a38c255ab84c" providerId="LiveId" clId="{16A4E4E3-8213-4AFF-9A21-3F99CB9D024A}" dt="2026-04-20T17:01:22.197" v="678" actId="6549"/>
        <pc:sldMkLst>
          <pc:docMk/>
          <pc:sldMk cId="3687494451" sldId="287"/>
        </pc:sldMkLst>
        <pc:spChg chg="mod">
          <ac:chgData name="buzdugan artur" userId="1770a38c255ab84c" providerId="LiveId" clId="{16A4E4E3-8213-4AFF-9A21-3F99CB9D024A}" dt="2026-04-20T16:33:10.619" v="198" actId="6549"/>
          <ac:spMkLst>
            <pc:docMk/>
            <pc:sldMk cId="3687494451" sldId="287"/>
            <ac:spMk id="2" creationId="{EBF47FCF-B181-4018-2D10-1F4325BD0B3D}"/>
          </ac:spMkLst>
        </pc:spChg>
        <pc:spChg chg="mod">
          <ac:chgData name="buzdugan artur" userId="1770a38c255ab84c" providerId="LiveId" clId="{16A4E4E3-8213-4AFF-9A21-3F99CB9D024A}" dt="2026-04-20T17:01:22.197" v="678" actId="6549"/>
          <ac:spMkLst>
            <pc:docMk/>
            <pc:sldMk cId="3687494451" sldId="287"/>
            <ac:spMk id="3" creationId="{A77FFC57-8029-14E2-2F3E-B9270EEADEB6}"/>
          </ac:spMkLst>
        </pc:spChg>
      </pc:sldChg>
      <pc:sldChg chg="modSp new mod">
        <pc:chgData name="buzdugan artur" userId="1770a38c255ab84c" providerId="LiveId" clId="{16A4E4E3-8213-4AFF-9A21-3F99CB9D024A}" dt="2026-04-20T16:49:01.444" v="491" actId="6549"/>
        <pc:sldMkLst>
          <pc:docMk/>
          <pc:sldMk cId="520496257" sldId="288"/>
        </pc:sldMkLst>
        <pc:spChg chg="mod">
          <ac:chgData name="buzdugan artur" userId="1770a38c255ab84c" providerId="LiveId" clId="{16A4E4E3-8213-4AFF-9A21-3F99CB9D024A}" dt="2026-04-20T16:46:55.248" v="463"/>
          <ac:spMkLst>
            <pc:docMk/>
            <pc:sldMk cId="520496257" sldId="288"/>
            <ac:spMk id="2" creationId="{08CD3D31-B89A-973E-253C-8C642EF31941}"/>
          </ac:spMkLst>
        </pc:spChg>
        <pc:spChg chg="mod">
          <ac:chgData name="buzdugan artur" userId="1770a38c255ab84c" providerId="LiveId" clId="{16A4E4E3-8213-4AFF-9A21-3F99CB9D024A}" dt="2026-04-20T16:49:01.444" v="491" actId="6549"/>
          <ac:spMkLst>
            <pc:docMk/>
            <pc:sldMk cId="520496257" sldId="288"/>
            <ac:spMk id="3" creationId="{B0A56D68-66F3-AE14-32C0-8B48A7C51A89}"/>
          </ac:spMkLst>
        </pc:spChg>
      </pc:sldChg>
      <pc:sldChg chg="modSp new mod">
        <pc:chgData name="buzdugan artur" userId="1770a38c255ab84c" providerId="LiveId" clId="{16A4E4E3-8213-4AFF-9A21-3F99CB9D024A}" dt="2026-04-20T16:52:03.770" v="519" actId="1076"/>
        <pc:sldMkLst>
          <pc:docMk/>
          <pc:sldMk cId="3198072348" sldId="289"/>
        </pc:sldMkLst>
        <pc:spChg chg="mod">
          <ac:chgData name="buzdugan artur" userId="1770a38c255ab84c" providerId="LiveId" clId="{16A4E4E3-8213-4AFF-9A21-3F99CB9D024A}" dt="2026-04-20T16:50:17.058" v="497" actId="6549"/>
          <ac:spMkLst>
            <pc:docMk/>
            <pc:sldMk cId="3198072348" sldId="289"/>
            <ac:spMk id="2" creationId="{FF1C6482-4E29-1905-48C3-E4F47B83BEE5}"/>
          </ac:spMkLst>
        </pc:spChg>
        <pc:spChg chg="mod">
          <ac:chgData name="buzdugan artur" userId="1770a38c255ab84c" providerId="LiveId" clId="{16A4E4E3-8213-4AFF-9A21-3F99CB9D024A}" dt="2026-04-20T16:52:03.770" v="519" actId="1076"/>
          <ac:spMkLst>
            <pc:docMk/>
            <pc:sldMk cId="3198072348" sldId="289"/>
            <ac:spMk id="3" creationId="{564A7D58-CD6B-236C-D758-F537F10A5109}"/>
          </ac:spMkLst>
        </pc:spChg>
      </pc:sldChg>
      <pc:sldChg chg="modSp new mod">
        <pc:chgData name="buzdugan artur" userId="1770a38c255ab84c" providerId="LiveId" clId="{16A4E4E3-8213-4AFF-9A21-3F99CB9D024A}" dt="2026-04-20T16:55:18.940" v="536" actId="207"/>
        <pc:sldMkLst>
          <pc:docMk/>
          <pc:sldMk cId="2822386094" sldId="290"/>
        </pc:sldMkLst>
        <pc:spChg chg="mod">
          <ac:chgData name="buzdugan artur" userId="1770a38c255ab84c" providerId="LiveId" clId="{16A4E4E3-8213-4AFF-9A21-3F99CB9D024A}" dt="2026-04-20T16:54:33.011" v="525" actId="6549"/>
          <ac:spMkLst>
            <pc:docMk/>
            <pc:sldMk cId="2822386094" sldId="290"/>
            <ac:spMk id="2" creationId="{784E6795-ECB9-B58C-5578-1509537587ED}"/>
          </ac:spMkLst>
        </pc:spChg>
        <pc:spChg chg="mod">
          <ac:chgData name="buzdugan artur" userId="1770a38c255ab84c" providerId="LiveId" clId="{16A4E4E3-8213-4AFF-9A21-3F99CB9D024A}" dt="2026-04-20T16:55:18.940" v="536" actId="207"/>
          <ac:spMkLst>
            <pc:docMk/>
            <pc:sldMk cId="2822386094" sldId="290"/>
            <ac:spMk id="3" creationId="{67F1E85C-5AEF-C831-AD5A-3E7660337AAC}"/>
          </ac:spMkLst>
        </pc:spChg>
      </pc:sldChg>
      <pc:sldChg chg="modSp new mod">
        <pc:chgData name="buzdugan artur" userId="1770a38c255ab84c" providerId="LiveId" clId="{16A4E4E3-8213-4AFF-9A21-3F99CB9D024A}" dt="2026-04-20T16:59:00.135" v="587" actId="1076"/>
        <pc:sldMkLst>
          <pc:docMk/>
          <pc:sldMk cId="1925426411" sldId="291"/>
        </pc:sldMkLst>
        <pc:spChg chg="mod">
          <ac:chgData name="buzdugan artur" userId="1770a38c255ab84c" providerId="LiveId" clId="{16A4E4E3-8213-4AFF-9A21-3F99CB9D024A}" dt="2026-04-20T16:56:10.141" v="538"/>
          <ac:spMkLst>
            <pc:docMk/>
            <pc:sldMk cId="1925426411" sldId="291"/>
            <ac:spMk id="2" creationId="{0776A2A5-A50D-E145-68DD-B8E9AE3CF1AA}"/>
          </ac:spMkLst>
        </pc:spChg>
        <pc:spChg chg="mod">
          <ac:chgData name="buzdugan artur" userId="1770a38c255ab84c" providerId="LiveId" clId="{16A4E4E3-8213-4AFF-9A21-3F99CB9D024A}" dt="2026-04-20T16:59:00.135" v="587" actId="1076"/>
          <ac:spMkLst>
            <pc:docMk/>
            <pc:sldMk cId="1925426411" sldId="291"/>
            <ac:spMk id="3" creationId="{1DAFFE64-4AC0-D270-F197-357D13C5DED8}"/>
          </ac:spMkLst>
        </pc:spChg>
      </pc:sldChg>
      <pc:sldChg chg="modSp new mod">
        <pc:chgData name="buzdugan artur" userId="1770a38c255ab84c" providerId="LiveId" clId="{16A4E4E3-8213-4AFF-9A21-3F99CB9D024A}" dt="2026-04-20T17:02:50.959" v="695" actId="207"/>
        <pc:sldMkLst>
          <pc:docMk/>
          <pc:sldMk cId="2802605868" sldId="292"/>
        </pc:sldMkLst>
        <pc:spChg chg="mod">
          <ac:chgData name="buzdugan artur" userId="1770a38c255ab84c" providerId="LiveId" clId="{16A4E4E3-8213-4AFF-9A21-3F99CB9D024A}" dt="2026-04-20T17:01:43.653" v="680"/>
          <ac:spMkLst>
            <pc:docMk/>
            <pc:sldMk cId="2802605868" sldId="292"/>
            <ac:spMk id="2" creationId="{7C9FBC68-89CB-6E92-4CB0-70E81D2C7278}"/>
          </ac:spMkLst>
        </pc:spChg>
        <pc:spChg chg="mod">
          <ac:chgData name="buzdugan artur" userId="1770a38c255ab84c" providerId="LiveId" clId="{16A4E4E3-8213-4AFF-9A21-3F99CB9D024A}" dt="2026-04-20T17:02:50.959" v="695" actId="207"/>
          <ac:spMkLst>
            <pc:docMk/>
            <pc:sldMk cId="2802605868" sldId="292"/>
            <ac:spMk id="3" creationId="{2F55E5B8-51C4-01E6-0641-2A8557E0DE80}"/>
          </ac:spMkLst>
        </pc:spChg>
      </pc:sldChg>
      <pc:sldChg chg="modSp new mod">
        <pc:chgData name="buzdugan artur" userId="1770a38c255ab84c" providerId="LiveId" clId="{16A4E4E3-8213-4AFF-9A21-3F99CB9D024A}" dt="2026-04-20T17:06:56.073" v="821" actId="20577"/>
        <pc:sldMkLst>
          <pc:docMk/>
          <pc:sldMk cId="4091171807" sldId="293"/>
        </pc:sldMkLst>
        <pc:spChg chg="mod">
          <ac:chgData name="buzdugan artur" userId="1770a38c255ab84c" providerId="LiveId" clId="{16A4E4E3-8213-4AFF-9A21-3F99CB9D024A}" dt="2026-04-20T17:03:21.063" v="697"/>
          <ac:spMkLst>
            <pc:docMk/>
            <pc:sldMk cId="4091171807" sldId="293"/>
            <ac:spMk id="2" creationId="{2FBADDE4-A638-38E7-40D5-DFA3905235DA}"/>
          </ac:spMkLst>
        </pc:spChg>
        <pc:spChg chg="mod">
          <ac:chgData name="buzdugan artur" userId="1770a38c255ab84c" providerId="LiveId" clId="{16A4E4E3-8213-4AFF-9A21-3F99CB9D024A}" dt="2026-04-20T17:06:56.073" v="821" actId="20577"/>
          <ac:spMkLst>
            <pc:docMk/>
            <pc:sldMk cId="4091171807" sldId="293"/>
            <ac:spMk id="3" creationId="{D8E32C67-B436-841A-3666-FBC8240ACCA6}"/>
          </ac:spMkLst>
        </pc:spChg>
      </pc:sldChg>
      <pc:sldChg chg="addSp delSp modSp new mod">
        <pc:chgData name="buzdugan artur" userId="1770a38c255ab84c" providerId="LiveId" clId="{16A4E4E3-8213-4AFF-9A21-3F99CB9D024A}" dt="2026-04-20T17:09:40.022" v="834" actId="113"/>
        <pc:sldMkLst>
          <pc:docMk/>
          <pc:sldMk cId="3504790203" sldId="294"/>
        </pc:sldMkLst>
        <pc:graphicFrameChg chg="add mod ord modGraphic">
          <ac:chgData name="buzdugan artur" userId="1770a38c255ab84c" providerId="LiveId" clId="{16A4E4E3-8213-4AFF-9A21-3F99CB9D024A}" dt="2026-04-20T17:09:40.022" v="834" actId="113"/>
          <ac:graphicFrameMkLst>
            <pc:docMk/>
            <pc:sldMk cId="3504790203" sldId="294"/>
            <ac:graphicFrameMk id="4" creationId="{1214969A-AE99-7135-8BD4-63364006E90D}"/>
          </ac:graphicFrameMkLst>
        </pc:graphicFrameChg>
      </pc:sldChg>
      <pc:sldChg chg="modSp new mod">
        <pc:chgData name="buzdugan artur" userId="1770a38c255ab84c" providerId="LiveId" clId="{16A4E4E3-8213-4AFF-9A21-3F99CB9D024A}" dt="2026-04-28T13:32:38.036" v="946" actId="20577"/>
        <pc:sldMkLst>
          <pc:docMk/>
          <pc:sldMk cId="1122770088" sldId="295"/>
        </pc:sldMkLst>
        <pc:spChg chg="mod">
          <ac:chgData name="buzdugan artur" userId="1770a38c255ab84c" providerId="LiveId" clId="{16A4E4E3-8213-4AFF-9A21-3F99CB9D024A}" dt="2026-04-28T13:30:03.195" v="874" actId="20577"/>
          <ac:spMkLst>
            <pc:docMk/>
            <pc:sldMk cId="1122770088" sldId="295"/>
            <ac:spMk id="2" creationId="{36F8DF7E-E49C-217E-90DF-28C13084558F}"/>
          </ac:spMkLst>
        </pc:spChg>
        <pc:spChg chg="mod">
          <ac:chgData name="buzdugan artur" userId="1770a38c255ab84c" providerId="LiveId" clId="{16A4E4E3-8213-4AFF-9A21-3F99CB9D024A}" dt="2026-04-28T13:32:38.036" v="946" actId="20577"/>
          <ac:spMkLst>
            <pc:docMk/>
            <pc:sldMk cId="1122770088" sldId="295"/>
            <ac:spMk id="3" creationId="{5C515F7F-BF98-DE73-E0E6-D881B756F1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DE4F4-9540-4222-9CA4-D75E3B62D3B4}" type="datetimeFigureOut">
              <a:rPr lang="en-US" smtClean="0"/>
              <a:t>5/6/2026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EBF4D-0AE2-48B4-8819-30F9D99E8634}" type="slidenum">
              <a:rPr lang="en-US" smtClean="0"/>
              <a:t>‹#›</a:t>
            </a:fld>
            <a:endParaRPr lang="en-US"/>
          </a:p>
        </p:txBody>
      </p:sp>
    </p:spTree>
    <p:extLst>
      <p:ext uri="{BB962C8B-B14F-4D97-AF65-F5344CB8AC3E}">
        <p14:creationId xmlns:p14="http://schemas.microsoft.com/office/powerpoint/2010/main" val="216523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9EBF4D-0AE2-48B4-8819-30F9D99E8634}" type="slidenum">
              <a:rPr lang="en-US" smtClean="0"/>
              <a:t>42</a:t>
            </a:fld>
            <a:endParaRPr lang="en-US"/>
          </a:p>
        </p:txBody>
      </p:sp>
    </p:spTree>
    <p:extLst>
      <p:ext uri="{BB962C8B-B14F-4D97-AF65-F5344CB8AC3E}">
        <p14:creationId xmlns:p14="http://schemas.microsoft.com/office/powerpoint/2010/main" val="4069136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5A26E8F-0A29-2D73-FA6D-9755C1458E46}"/>
              </a:ext>
            </a:extLst>
          </p:cNvPr>
          <p:cNvSpPr>
            <a:spLocks noGrp="1" noChangeArrowheads="1"/>
          </p:cNvSpPr>
          <p:nvPr>
            <p:ph type="ctrTitle"/>
          </p:nvPr>
        </p:nvSpPr>
        <p:spPr>
          <a:xfrm>
            <a:off x="2438400" y="53975"/>
            <a:ext cx="6400800" cy="1016000"/>
          </a:xfrm>
        </p:spPr>
        <p:txBody>
          <a:bodyPr/>
          <a:lstStyle>
            <a:lvl1pPr>
              <a:defRPr/>
            </a:lvl1pPr>
          </a:lstStyle>
          <a:p>
            <a:pPr lvl="0"/>
            <a:r>
              <a:rPr lang="ro-RO" altLang="en-US" noProof="0"/>
              <a:t>Faceți clic pentru a edita stilul de titlu coordonator</a:t>
            </a:r>
            <a:endParaRPr lang="en-US" altLang="en-US" noProof="0"/>
          </a:p>
        </p:txBody>
      </p:sp>
      <p:sp>
        <p:nvSpPr>
          <p:cNvPr id="4099" name="Rectangle 3">
            <a:extLst>
              <a:ext uri="{FF2B5EF4-FFF2-40B4-BE49-F238E27FC236}">
                <a16:creationId xmlns:a16="http://schemas.microsoft.com/office/drawing/2014/main" id="{83322552-EFB4-EBA7-850A-E318154ABBB9}"/>
              </a:ext>
            </a:extLst>
          </p:cNvPr>
          <p:cNvSpPr>
            <a:spLocks noGrp="1" noChangeArrowheads="1"/>
          </p:cNvSpPr>
          <p:nvPr>
            <p:ph type="subTitle" idx="1"/>
          </p:nvPr>
        </p:nvSpPr>
        <p:spPr>
          <a:xfrm>
            <a:off x="2438400" y="892175"/>
            <a:ext cx="6400800" cy="698500"/>
          </a:xfrm>
        </p:spPr>
        <p:txBody>
          <a:bodyPr/>
          <a:lstStyle>
            <a:lvl1pPr marL="0" indent="0" algn="ctr">
              <a:buFontTx/>
              <a:buNone/>
              <a:defRPr/>
            </a:lvl1pPr>
          </a:lstStyle>
          <a:p>
            <a:pPr lvl="0"/>
            <a:r>
              <a:rPr lang="ro-RO" altLang="en-US" noProof="0"/>
              <a:t>Faceți clic pentru a edita stilul de subtitlu coordonator</a:t>
            </a:r>
            <a:endParaRPr lang="en-US" altLang="en-US" noProof="0"/>
          </a:p>
        </p:txBody>
      </p:sp>
      <p:sp>
        <p:nvSpPr>
          <p:cNvPr id="4100" name="Rectangle 4">
            <a:extLst>
              <a:ext uri="{FF2B5EF4-FFF2-40B4-BE49-F238E27FC236}">
                <a16:creationId xmlns:a16="http://schemas.microsoft.com/office/drawing/2014/main" id="{2A1B93AE-7F3B-9AD1-A58B-48C8B24FAE6C}"/>
              </a:ext>
            </a:extLst>
          </p:cNvPr>
          <p:cNvSpPr>
            <a:spLocks noGrp="1" noChangeArrowheads="1"/>
          </p:cNvSpPr>
          <p:nvPr>
            <p:ph type="dt" sz="half" idx="2"/>
          </p:nvPr>
        </p:nvSpPr>
        <p:spPr>
          <a:xfrm>
            <a:off x="762000" y="6159500"/>
            <a:ext cx="2133600" cy="476250"/>
          </a:xfrm>
        </p:spPr>
        <p:txBody>
          <a:bodyPr/>
          <a:lstStyle>
            <a:lvl1pPr>
              <a:defRPr/>
            </a:lvl1pPr>
          </a:lstStyle>
          <a:p>
            <a:endParaRPr lang="en-US" altLang="en-US"/>
          </a:p>
        </p:txBody>
      </p:sp>
      <p:sp>
        <p:nvSpPr>
          <p:cNvPr id="4101" name="Rectangle 5">
            <a:extLst>
              <a:ext uri="{FF2B5EF4-FFF2-40B4-BE49-F238E27FC236}">
                <a16:creationId xmlns:a16="http://schemas.microsoft.com/office/drawing/2014/main" id="{ED7D3010-1A1E-EFB1-05BB-E5DF920783BE}"/>
              </a:ext>
            </a:extLst>
          </p:cNvPr>
          <p:cNvSpPr>
            <a:spLocks noGrp="1" noChangeArrowheads="1"/>
          </p:cNvSpPr>
          <p:nvPr>
            <p:ph type="ftr" sz="quarter" idx="3"/>
          </p:nvPr>
        </p:nvSpPr>
        <p:spPr>
          <a:xfrm>
            <a:off x="3429000" y="6159500"/>
            <a:ext cx="2895600" cy="476250"/>
          </a:xfrm>
        </p:spPr>
        <p:txBody>
          <a:bodyPr/>
          <a:lstStyle>
            <a:lvl1pPr>
              <a:defRPr/>
            </a:lvl1pPr>
          </a:lstStyle>
          <a:p>
            <a:endParaRPr lang="en-US" altLang="en-US"/>
          </a:p>
        </p:txBody>
      </p:sp>
      <p:sp>
        <p:nvSpPr>
          <p:cNvPr id="4102" name="Rectangle 6">
            <a:extLst>
              <a:ext uri="{FF2B5EF4-FFF2-40B4-BE49-F238E27FC236}">
                <a16:creationId xmlns:a16="http://schemas.microsoft.com/office/drawing/2014/main" id="{5CFF64D8-5F3F-039A-6660-DD3E4741B0A3}"/>
              </a:ext>
            </a:extLst>
          </p:cNvPr>
          <p:cNvSpPr>
            <a:spLocks noGrp="1" noChangeArrowheads="1"/>
          </p:cNvSpPr>
          <p:nvPr>
            <p:ph type="sldNum" sz="quarter" idx="4"/>
          </p:nvPr>
        </p:nvSpPr>
        <p:spPr>
          <a:xfrm>
            <a:off x="6858000" y="6159500"/>
            <a:ext cx="2133600" cy="476250"/>
          </a:xfrm>
        </p:spPr>
        <p:txBody>
          <a:bodyPr/>
          <a:lstStyle>
            <a:lvl1pPr>
              <a:defRPr/>
            </a:lvl1pPr>
          </a:lstStyle>
          <a:p>
            <a:fld id="{BE4EDCD7-ED84-464F-8199-F67E42EA4E6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1959A5C-E72E-9915-A4D6-720F3430E8A7}"/>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EC274F8-4B07-B7CA-A29F-585436A605B1}"/>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6F14C4DC-5C04-FFAF-DC7B-E609D357709C}"/>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128FB2D0-4034-0B98-6154-808DFEF5F05F}"/>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0EDDD6F7-403F-5D9D-E6E4-C42C8A1D96D8}"/>
              </a:ext>
            </a:extLst>
          </p:cNvPr>
          <p:cNvSpPr>
            <a:spLocks noGrp="1"/>
          </p:cNvSpPr>
          <p:nvPr>
            <p:ph type="sldNum" sz="quarter" idx="12"/>
          </p:nvPr>
        </p:nvSpPr>
        <p:spPr/>
        <p:txBody>
          <a:bodyPr/>
          <a:lstStyle>
            <a:lvl1pPr>
              <a:defRPr/>
            </a:lvl1pPr>
          </a:lstStyle>
          <a:p>
            <a:fld id="{E492F00B-47A7-417C-B28E-362725A79746}" type="slidenum">
              <a:rPr lang="en-US" altLang="en-US"/>
              <a:pPr/>
              <a:t>‹#›</a:t>
            </a:fld>
            <a:endParaRPr lang="en-US" altLang="en-US"/>
          </a:p>
        </p:txBody>
      </p:sp>
    </p:spTree>
    <p:extLst>
      <p:ext uri="{BB962C8B-B14F-4D97-AF65-F5344CB8AC3E}">
        <p14:creationId xmlns:p14="http://schemas.microsoft.com/office/powerpoint/2010/main" val="1633655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E0BFF682-87CE-C122-045D-A6BBF745D34B}"/>
              </a:ext>
            </a:extLst>
          </p:cNvPr>
          <p:cNvSpPr>
            <a:spLocks noGrp="1"/>
          </p:cNvSpPr>
          <p:nvPr>
            <p:ph type="title" orient="vert"/>
          </p:nvPr>
        </p:nvSpPr>
        <p:spPr>
          <a:xfrm>
            <a:off x="6629400" y="228600"/>
            <a:ext cx="2057400" cy="6248400"/>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C36AEEF2-F786-56C4-3378-2CE03280CE0C}"/>
              </a:ext>
            </a:extLst>
          </p:cNvPr>
          <p:cNvSpPr>
            <a:spLocks noGrp="1"/>
          </p:cNvSpPr>
          <p:nvPr>
            <p:ph type="body" orient="vert" idx="1"/>
          </p:nvPr>
        </p:nvSpPr>
        <p:spPr>
          <a:xfrm>
            <a:off x="457200" y="228600"/>
            <a:ext cx="6019800" cy="6248400"/>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CB965A5-6DBB-3B76-D074-FBEA6745ED3D}"/>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FD084893-2C18-6453-4C6C-E5791B7AC2B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3622F527-6A91-91E5-EA3F-B9A893795075}"/>
              </a:ext>
            </a:extLst>
          </p:cNvPr>
          <p:cNvSpPr>
            <a:spLocks noGrp="1"/>
          </p:cNvSpPr>
          <p:nvPr>
            <p:ph type="sldNum" sz="quarter" idx="12"/>
          </p:nvPr>
        </p:nvSpPr>
        <p:spPr/>
        <p:txBody>
          <a:bodyPr/>
          <a:lstStyle>
            <a:lvl1pPr>
              <a:defRPr/>
            </a:lvl1pPr>
          </a:lstStyle>
          <a:p>
            <a:fld id="{CECEC50B-6B96-4F39-840E-6572DA01638F}" type="slidenum">
              <a:rPr lang="en-US" altLang="en-US"/>
              <a:pPr/>
              <a:t>‹#›</a:t>
            </a:fld>
            <a:endParaRPr lang="en-US" altLang="en-US"/>
          </a:p>
        </p:txBody>
      </p:sp>
    </p:spTree>
    <p:extLst>
      <p:ext uri="{BB962C8B-B14F-4D97-AF65-F5344CB8AC3E}">
        <p14:creationId xmlns:p14="http://schemas.microsoft.com/office/powerpoint/2010/main" val="88408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65B8C71-93B0-BADE-3FA8-EE361DB24352}"/>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FAA85C1E-7FCE-2B92-9BDB-B7CA49E2ABF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2BE798B8-8009-343F-6E47-067C1890A97B}"/>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0F0DFE9F-DF8E-3534-3F87-8EC664CF9906}"/>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AF45B203-B159-E508-DEA7-758F334799E7}"/>
              </a:ext>
            </a:extLst>
          </p:cNvPr>
          <p:cNvSpPr>
            <a:spLocks noGrp="1"/>
          </p:cNvSpPr>
          <p:nvPr>
            <p:ph type="sldNum" sz="quarter" idx="12"/>
          </p:nvPr>
        </p:nvSpPr>
        <p:spPr/>
        <p:txBody>
          <a:bodyPr/>
          <a:lstStyle>
            <a:lvl1pPr>
              <a:defRPr/>
            </a:lvl1pPr>
          </a:lstStyle>
          <a:p>
            <a:fld id="{FAD113DD-E872-47E2-BCF5-6EE8FF8547CA}" type="slidenum">
              <a:rPr lang="en-US" altLang="en-US"/>
              <a:pPr/>
              <a:t>‹#›</a:t>
            </a:fld>
            <a:endParaRPr lang="en-US" altLang="en-US"/>
          </a:p>
        </p:txBody>
      </p:sp>
    </p:spTree>
    <p:extLst>
      <p:ext uri="{BB962C8B-B14F-4D97-AF65-F5344CB8AC3E}">
        <p14:creationId xmlns:p14="http://schemas.microsoft.com/office/powerpoint/2010/main" val="155437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5042DFB-34AE-D67E-0F1C-B9FE0894BCFE}"/>
              </a:ext>
            </a:extLst>
          </p:cNvPr>
          <p:cNvSpPr>
            <a:spLocks noGrp="1"/>
          </p:cNvSpPr>
          <p:nvPr>
            <p:ph type="title"/>
          </p:nvPr>
        </p:nvSpPr>
        <p:spPr>
          <a:xfrm>
            <a:off x="623888" y="1709738"/>
            <a:ext cx="78867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E458E953-9E4B-EB00-5A6B-1F74F6A774E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60800EBA-380F-D353-9271-46CC7EAD4C9E}"/>
              </a:ext>
            </a:extLst>
          </p:cNvPr>
          <p:cNvSpPr>
            <a:spLocks noGrp="1"/>
          </p:cNvSpPr>
          <p:nvPr>
            <p:ph type="dt" sz="half" idx="10"/>
          </p:nvPr>
        </p:nvSpPr>
        <p:spPr/>
        <p:txBody>
          <a:bodyPr/>
          <a:lstStyle>
            <a:lvl1pPr>
              <a:defRPr/>
            </a:lvl1pPr>
          </a:lstStyle>
          <a:p>
            <a:endParaRPr lang="en-US" altLang="en-US"/>
          </a:p>
        </p:txBody>
      </p:sp>
      <p:sp>
        <p:nvSpPr>
          <p:cNvPr id="5" name="Substituent subsol 4">
            <a:extLst>
              <a:ext uri="{FF2B5EF4-FFF2-40B4-BE49-F238E27FC236}">
                <a16:creationId xmlns:a16="http://schemas.microsoft.com/office/drawing/2014/main" id="{2DF33EF6-3573-C170-A9A9-2E5AB3592AD7}"/>
              </a:ext>
            </a:extLst>
          </p:cNvPr>
          <p:cNvSpPr>
            <a:spLocks noGrp="1"/>
          </p:cNvSpPr>
          <p:nvPr>
            <p:ph type="ftr" sz="quarter" idx="11"/>
          </p:nvPr>
        </p:nvSpPr>
        <p:spPr/>
        <p:txBody>
          <a:bodyPr/>
          <a:lstStyle>
            <a:lvl1pPr>
              <a:defRPr/>
            </a:lvl1pPr>
          </a:lstStyle>
          <a:p>
            <a:endParaRPr lang="en-US" altLang="en-US"/>
          </a:p>
        </p:txBody>
      </p:sp>
      <p:sp>
        <p:nvSpPr>
          <p:cNvPr id="6" name="Substituent număr diapozitiv 5">
            <a:extLst>
              <a:ext uri="{FF2B5EF4-FFF2-40B4-BE49-F238E27FC236}">
                <a16:creationId xmlns:a16="http://schemas.microsoft.com/office/drawing/2014/main" id="{8B5E4921-4E39-AC39-0E4C-9DAA3A77D1C7}"/>
              </a:ext>
            </a:extLst>
          </p:cNvPr>
          <p:cNvSpPr>
            <a:spLocks noGrp="1"/>
          </p:cNvSpPr>
          <p:nvPr>
            <p:ph type="sldNum" sz="quarter" idx="12"/>
          </p:nvPr>
        </p:nvSpPr>
        <p:spPr/>
        <p:txBody>
          <a:bodyPr/>
          <a:lstStyle>
            <a:lvl1pPr>
              <a:defRPr/>
            </a:lvl1pPr>
          </a:lstStyle>
          <a:p>
            <a:fld id="{5F19A4A7-D508-40C5-BA26-07B296098E9E}" type="slidenum">
              <a:rPr lang="en-US" altLang="en-US"/>
              <a:pPr/>
              <a:t>‹#›</a:t>
            </a:fld>
            <a:endParaRPr lang="en-US" altLang="en-US"/>
          </a:p>
        </p:txBody>
      </p:sp>
    </p:spTree>
    <p:extLst>
      <p:ext uri="{BB962C8B-B14F-4D97-AF65-F5344CB8AC3E}">
        <p14:creationId xmlns:p14="http://schemas.microsoft.com/office/powerpoint/2010/main" val="402038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1EBDB38-3CF5-D525-0CCD-781F7E0C52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1F7E6E99-048F-96B7-B530-53ECB52CFF9F}"/>
              </a:ext>
            </a:extLst>
          </p:cNvPr>
          <p:cNvSpPr>
            <a:spLocks noGrp="1"/>
          </p:cNvSpPr>
          <p:nvPr>
            <p:ph sz="half" idx="1"/>
          </p:nvPr>
        </p:nvSpPr>
        <p:spPr>
          <a:xfrm>
            <a:off x="457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103B6314-534A-DE7A-5AE2-B553316B5418}"/>
              </a:ext>
            </a:extLst>
          </p:cNvPr>
          <p:cNvSpPr>
            <a:spLocks noGrp="1"/>
          </p:cNvSpPr>
          <p:nvPr>
            <p:ph sz="half" idx="2"/>
          </p:nvPr>
        </p:nvSpPr>
        <p:spPr>
          <a:xfrm>
            <a:off x="4648200" y="1951038"/>
            <a:ext cx="4038600" cy="4525962"/>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7DE28625-DA50-F2C6-D0EC-E70789ABF017}"/>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53DF993C-BD49-8CC6-5202-AEBA7B58683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40AB6B9B-EFB9-AE56-0F8F-E45E8FC7F930}"/>
              </a:ext>
            </a:extLst>
          </p:cNvPr>
          <p:cNvSpPr>
            <a:spLocks noGrp="1"/>
          </p:cNvSpPr>
          <p:nvPr>
            <p:ph type="sldNum" sz="quarter" idx="12"/>
          </p:nvPr>
        </p:nvSpPr>
        <p:spPr/>
        <p:txBody>
          <a:bodyPr/>
          <a:lstStyle>
            <a:lvl1pPr>
              <a:defRPr/>
            </a:lvl1pPr>
          </a:lstStyle>
          <a:p>
            <a:fld id="{CABE6A37-5B0B-4D92-997C-E921FCB58D07}" type="slidenum">
              <a:rPr lang="en-US" altLang="en-US"/>
              <a:pPr/>
              <a:t>‹#›</a:t>
            </a:fld>
            <a:endParaRPr lang="en-US" altLang="en-US"/>
          </a:p>
        </p:txBody>
      </p:sp>
    </p:spTree>
    <p:extLst>
      <p:ext uri="{BB962C8B-B14F-4D97-AF65-F5344CB8AC3E}">
        <p14:creationId xmlns:p14="http://schemas.microsoft.com/office/powerpoint/2010/main" val="67393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DAF06AF-0B0C-A350-AEE0-77F163D4C729}"/>
              </a:ext>
            </a:extLst>
          </p:cNvPr>
          <p:cNvSpPr>
            <a:spLocks noGrp="1"/>
          </p:cNvSpPr>
          <p:nvPr>
            <p:ph type="title"/>
          </p:nvPr>
        </p:nvSpPr>
        <p:spPr>
          <a:xfrm>
            <a:off x="630238" y="365125"/>
            <a:ext cx="78867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97F98998-ACA8-10FD-E1DF-734CF43736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032E1ECE-899D-08B8-10D5-5E9124FE8D21}"/>
              </a:ext>
            </a:extLst>
          </p:cNvPr>
          <p:cNvSpPr>
            <a:spLocks noGrp="1"/>
          </p:cNvSpPr>
          <p:nvPr>
            <p:ph sz="half" idx="2"/>
          </p:nvPr>
        </p:nvSpPr>
        <p:spPr>
          <a:xfrm>
            <a:off x="630238" y="2505075"/>
            <a:ext cx="386873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747DC235-4ABC-1131-3502-B66B5053C66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4EAD615F-1A08-5F7A-7AB8-26BB1EC2F5A4}"/>
              </a:ext>
            </a:extLst>
          </p:cNvPr>
          <p:cNvSpPr>
            <a:spLocks noGrp="1"/>
          </p:cNvSpPr>
          <p:nvPr>
            <p:ph sz="quarter" idx="4"/>
          </p:nvPr>
        </p:nvSpPr>
        <p:spPr>
          <a:xfrm>
            <a:off x="4629150" y="2505075"/>
            <a:ext cx="38877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6A6C2C9A-A047-E368-D06C-A799B8BFBAD2}"/>
              </a:ext>
            </a:extLst>
          </p:cNvPr>
          <p:cNvSpPr>
            <a:spLocks noGrp="1"/>
          </p:cNvSpPr>
          <p:nvPr>
            <p:ph type="dt" sz="half" idx="10"/>
          </p:nvPr>
        </p:nvSpPr>
        <p:spPr/>
        <p:txBody>
          <a:bodyPr/>
          <a:lstStyle>
            <a:lvl1pPr>
              <a:defRPr/>
            </a:lvl1pPr>
          </a:lstStyle>
          <a:p>
            <a:endParaRPr lang="en-US" altLang="en-US"/>
          </a:p>
        </p:txBody>
      </p:sp>
      <p:sp>
        <p:nvSpPr>
          <p:cNvPr id="8" name="Substituent subsol 7">
            <a:extLst>
              <a:ext uri="{FF2B5EF4-FFF2-40B4-BE49-F238E27FC236}">
                <a16:creationId xmlns:a16="http://schemas.microsoft.com/office/drawing/2014/main" id="{A36F800E-04D9-643C-BA1F-ED76005A9CBD}"/>
              </a:ext>
            </a:extLst>
          </p:cNvPr>
          <p:cNvSpPr>
            <a:spLocks noGrp="1"/>
          </p:cNvSpPr>
          <p:nvPr>
            <p:ph type="ftr" sz="quarter" idx="11"/>
          </p:nvPr>
        </p:nvSpPr>
        <p:spPr/>
        <p:txBody>
          <a:bodyPr/>
          <a:lstStyle>
            <a:lvl1pPr>
              <a:defRPr/>
            </a:lvl1pPr>
          </a:lstStyle>
          <a:p>
            <a:endParaRPr lang="en-US" altLang="en-US"/>
          </a:p>
        </p:txBody>
      </p:sp>
      <p:sp>
        <p:nvSpPr>
          <p:cNvPr id="9" name="Substituent număr diapozitiv 8">
            <a:extLst>
              <a:ext uri="{FF2B5EF4-FFF2-40B4-BE49-F238E27FC236}">
                <a16:creationId xmlns:a16="http://schemas.microsoft.com/office/drawing/2014/main" id="{4B2A404E-1BE6-2B63-3C0C-B0EC7B94220D}"/>
              </a:ext>
            </a:extLst>
          </p:cNvPr>
          <p:cNvSpPr>
            <a:spLocks noGrp="1"/>
          </p:cNvSpPr>
          <p:nvPr>
            <p:ph type="sldNum" sz="quarter" idx="12"/>
          </p:nvPr>
        </p:nvSpPr>
        <p:spPr/>
        <p:txBody>
          <a:bodyPr/>
          <a:lstStyle>
            <a:lvl1pPr>
              <a:defRPr/>
            </a:lvl1pPr>
          </a:lstStyle>
          <a:p>
            <a:fld id="{01F71F63-D343-4FD8-A951-4AFFE7C82EFE}" type="slidenum">
              <a:rPr lang="en-US" altLang="en-US"/>
              <a:pPr/>
              <a:t>‹#›</a:t>
            </a:fld>
            <a:endParaRPr lang="en-US" altLang="en-US"/>
          </a:p>
        </p:txBody>
      </p:sp>
    </p:spTree>
    <p:extLst>
      <p:ext uri="{BB962C8B-B14F-4D97-AF65-F5344CB8AC3E}">
        <p14:creationId xmlns:p14="http://schemas.microsoft.com/office/powerpoint/2010/main" val="3284510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C899CC9-A9C7-056A-5A51-FE17A9FCE62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BFD5AC7A-71A4-4886-29C1-BEA389EA002B}"/>
              </a:ext>
            </a:extLst>
          </p:cNvPr>
          <p:cNvSpPr>
            <a:spLocks noGrp="1"/>
          </p:cNvSpPr>
          <p:nvPr>
            <p:ph type="dt" sz="half" idx="10"/>
          </p:nvPr>
        </p:nvSpPr>
        <p:spPr/>
        <p:txBody>
          <a:bodyPr/>
          <a:lstStyle>
            <a:lvl1pPr>
              <a:defRPr/>
            </a:lvl1pPr>
          </a:lstStyle>
          <a:p>
            <a:endParaRPr lang="en-US" altLang="en-US"/>
          </a:p>
        </p:txBody>
      </p:sp>
      <p:sp>
        <p:nvSpPr>
          <p:cNvPr id="4" name="Substituent subsol 3">
            <a:extLst>
              <a:ext uri="{FF2B5EF4-FFF2-40B4-BE49-F238E27FC236}">
                <a16:creationId xmlns:a16="http://schemas.microsoft.com/office/drawing/2014/main" id="{E316FC0A-2A26-9189-C85C-F5A4B71EDF3E}"/>
              </a:ext>
            </a:extLst>
          </p:cNvPr>
          <p:cNvSpPr>
            <a:spLocks noGrp="1"/>
          </p:cNvSpPr>
          <p:nvPr>
            <p:ph type="ftr" sz="quarter" idx="11"/>
          </p:nvPr>
        </p:nvSpPr>
        <p:spPr/>
        <p:txBody>
          <a:bodyPr/>
          <a:lstStyle>
            <a:lvl1pPr>
              <a:defRPr/>
            </a:lvl1pPr>
          </a:lstStyle>
          <a:p>
            <a:endParaRPr lang="en-US" altLang="en-US"/>
          </a:p>
        </p:txBody>
      </p:sp>
      <p:sp>
        <p:nvSpPr>
          <p:cNvPr id="5" name="Substituent număr diapozitiv 4">
            <a:extLst>
              <a:ext uri="{FF2B5EF4-FFF2-40B4-BE49-F238E27FC236}">
                <a16:creationId xmlns:a16="http://schemas.microsoft.com/office/drawing/2014/main" id="{A104A71D-D0D0-4798-5943-C3321016BA93}"/>
              </a:ext>
            </a:extLst>
          </p:cNvPr>
          <p:cNvSpPr>
            <a:spLocks noGrp="1"/>
          </p:cNvSpPr>
          <p:nvPr>
            <p:ph type="sldNum" sz="quarter" idx="12"/>
          </p:nvPr>
        </p:nvSpPr>
        <p:spPr/>
        <p:txBody>
          <a:bodyPr/>
          <a:lstStyle>
            <a:lvl1pPr>
              <a:defRPr/>
            </a:lvl1pPr>
          </a:lstStyle>
          <a:p>
            <a:fld id="{A9938744-CCF5-4050-B957-6DC2F848EABC}" type="slidenum">
              <a:rPr lang="en-US" altLang="en-US"/>
              <a:pPr/>
              <a:t>‹#›</a:t>
            </a:fld>
            <a:endParaRPr lang="en-US" altLang="en-US"/>
          </a:p>
        </p:txBody>
      </p:sp>
    </p:spTree>
    <p:extLst>
      <p:ext uri="{BB962C8B-B14F-4D97-AF65-F5344CB8AC3E}">
        <p14:creationId xmlns:p14="http://schemas.microsoft.com/office/powerpoint/2010/main" val="260195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DA39EC3D-9A06-AD85-4FCD-ABA662AECFE3}"/>
              </a:ext>
            </a:extLst>
          </p:cNvPr>
          <p:cNvSpPr>
            <a:spLocks noGrp="1"/>
          </p:cNvSpPr>
          <p:nvPr>
            <p:ph type="dt" sz="half" idx="10"/>
          </p:nvPr>
        </p:nvSpPr>
        <p:spPr/>
        <p:txBody>
          <a:bodyPr/>
          <a:lstStyle>
            <a:lvl1pPr>
              <a:defRPr/>
            </a:lvl1pPr>
          </a:lstStyle>
          <a:p>
            <a:endParaRPr lang="en-US" altLang="en-US"/>
          </a:p>
        </p:txBody>
      </p:sp>
      <p:sp>
        <p:nvSpPr>
          <p:cNvPr id="3" name="Substituent subsol 2">
            <a:extLst>
              <a:ext uri="{FF2B5EF4-FFF2-40B4-BE49-F238E27FC236}">
                <a16:creationId xmlns:a16="http://schemas.microsoft.com/office/drawing/2014/main" id="{980E98E0-D40B-94E9-2E29-3EC4A3CB99BF}"/>
              </a:ext>
            </a:extLst>
          </p:cNvPr>
          <p:cNvSpPr>
            <a:spLocks noGrp="1"/>
          </p:cNvSpPr>
          <p:nvPr>
            <p:ph type="ftr" sz="quarter" idx="11"/>
          </p:nvPr>
        </p:nvSpPr>
        <p:spPr/>
        <p:txBody>
          <a:bodyPr/>
          <a:lstStyle>
            <a:lvl1pPr>
              <a:defRPr/>
            </a:lvl1pPr>
          </a:lstStyle>
          <a:p>
            <a:endParaRPr lang="en-US" altLang="en-US"/>
          </a:p>
        </p:txBody>
      </p:sp>
      <p:sp>
        <p:nvSpPr>
          <p:cNvPr id="4" name="Substituent număr diapozitiv 3">
            <a:extLst>
              <a:ext uri="{FF2B5EF4-FFF2-40B4-BE49-F238E27FC236}">
                <a16:creationId xmlns:a16="http://schemas.microsoft.com/office/drawing/2014/main" id="{A46222AF-CB4D-4E11-6230-AF70CCD8C377}"/>
              </a:ext>
            </a:extLst>
          </p:cNvPr>
          <p:cNvSpPr>
            <a:spLocks noGrp="1"/>
          </p:cNvSpPr>
          <p:nvPr>
            <p:ph type="sldNum" sz="quarter" idx="12"/>
          </p:nvPr>
        </p:nvSpPr>
        <p:spPr/>
        <p:txBody>
          <a:bodyPr/>
          <a:lstStyle>
            <a:lvl1pPr>
              <a:defRPr/>
            </a:lvl1pPr>
          </a:lstStyle>
          <a:p>
            <a:fld id="{FE018EBC-5B11-42DB-8D82-C8F9453C73C4}" type="slidenum">
              <a:rPr lang="en-US" altLang="en-US"/>
              <a:pPr/>
              <a:t>‹#›</a:t>
            </a:fld>
            <a:endParaRPr lang="en-US" altLang="en-US"/>
          </a:p>
        </p:txBody>
      </p:sp>
    </p:spTree>
    <p:extLst>
      <p:ext uri="{BB962C8B-B14F-4D97-AF65-F5344CB8AC3E}">
        <p14:creationId xmlns:p14="http://schemas.microsoft.com/office/powerpoint/2010/main" val="30342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720EC66-AAFE-9EBF-1DE8-47A79EF495F7}"/>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07DA53BC-34C5-31E1-6BE0-471CB29D24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B1AA858D-ABB9-DF46-B5A5-125E59CB71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50887940-874E-E769-81BB-2565B8FE0645}"/>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175424B1-D341-CF14-9630-63D7293BA771}"/>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96181E-5CC6-DCC5-1D9B-ED44173EA940}"/>
              </a:ext>
            </a:extLst>
          </p:cNvPr>
          <p:cNvSpPr>
            <a:spLocks noGrp="1"/>
          </p:cNvSpPr>
          <p:nvPr>
            <p:ph type="sldNum" sz="quarter" idx="12"/>
          </p:nvPr>
        </p:nvSpPr>
        <p:spPr/>
        <p:txBody>
          <a:bodyPr/>
          <a:lstStyle>
            <a:lvl1pPr>
              <a:defRPr/>
            </a:lvl1pPr>
          </a:lstStyle>
          <a:p>
            <a:fld id="{3A8399A9-91B5-4064-8752-D18E4EDD8064}" type="slidenum">
              <a:rPr lang="en-US" altLang="en-US"/>
              <a:pPr/>
              <a:t>‹#›</a:t>
            </a:fld>
            <a:endParaRPr lang="en-US" altLang="en-US"/>
          </a:p>
        </p:txBody>
      </p:sp>
    </p:spTree>
    <p:extLst>
      <p:ext uri="{BB962C8B-B14F-4D97-AF65-F5344CB8AC3E}">
        <p14:creationId xmlns:p14="http://schemas.microsoft.com/office/powerpoint/2010/main" val="12142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BA560DF-C4E6-FF7D-A2C1-9CA8BD519050}"/>
              </a:ext>
            </a:extLst>
          </p:cNvPr>
          <p:cNvSpPr>
            <a:spLocks noGrp="1"/>
          </p:cNvSpPr>
          <p:nvPr>
            <p:ph type="title"/>
          </p:nvPr>
        </p:nvSpPr>
        <p:spPr>
          <a:xfrm>
            <a:off x="630238" y="457200"/>
            <a:ext cx="2949575"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518EABFF-A966-3F9B-376F-AF2002FAF49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o-RO"/>
              <a:t>Faceți clic pe pictogramă pentru a adăuga o imagine</a:t>
            </a:r>
            <a:endParaRPr lang="en-US"/>
          </a:p>
        </p:txBody>
      </p:sp>
      <p:sp>
        <p:nvSpPr>
          <p:cNvPr id="4" name="Substituent text 3">
            <a:extLst>
              <a:ext uri="{FF2B5EF4-FFF2-40B4-BE49-F238E27FC236}">
                <a16:creationId xmlns:a16="http://schemas.microsoft.com/office/drawing/2014/main" id="{311D0C50-3E29-EEA0-253E-E4E8309762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64F4353C-79C2-8968-DD39-68FE964233A9}"/>
              </a:ext>
            </a:extLst>
          </p:cNvPr>
          <p:cNvSpPr>
            <a:spLocks noGrp="1"/>
          </p:cNvSpPr>
          <p:nvPr>
            <p:ph type="dt" sz="half" idx="10"/>
          </p:nvPr>
        </p:nvSpPr>
        <p:spPr/>
        <p:txBody>
          <a:bodyPr/>
          <a:lstStyle>
            <a:lvl1pPr>
              <a:defRPr/>
            </a:lvl1pPr>
          </a:lstStyle>
          <a:p>
            <a:endParaRPr lang="en-US" altLang="en-US"/>
          </a:p>
        </p:txBody>
      </p:sp>
      <p:sp>
        <p:nvSpPr>
          <p:cNvPr id="6" name="Substituent subsol 5">
            <a:extLst>
              <a:ext uri="{FF2B5EF4-FFF2-40B4-BE49-F238E27FC236}">
                <a16:creationId xmlns:a16="http://schemas.microsoft.com/office/drawing/2014/main" id="{0DE826EE-A44A-C494-650D-91064DADECD4}"/>
              </a:ext>
            </a:extLst>
          </p:cNvPr>
          <p:cNvSpPr>
            <a:spLocks noGrp="1"/>
          </p:cNvSpPr>
          <p:nvPr>
            <p:ph type="ftr" sz="quarter" idx="11"/>
          </p:nvPr>
        </p:nvSpPr>
        <p:spPr/>
        <p:txBody>
          <a:bodyPr/>
          <a:lstStyle>
            <a:lvl1pPr>
              <a:defRPr/>
            </a:lvl1pPr>
          </a:lstStyle>
          <a:p>
            <a:endParaRPr lang="en-US" altLang="en-US"/>
          </a:p>
        </p:txBody>
      </p:sp>
      <p:sp>
        <p:nvSpPr>
          <p:cNvPr id="7" name="Substituent număr diapozitiv 6">
            <a:extLst>
              <a:ext uri="{FF2B5EF4-FFF2-40B4-BE49-F238E27FC236}">
                <a16:creationId xmlns:a16="http://schemas.microsoft.com/office/drawing/2014/main" id="{552AD6FF-CD24-1980-B0B1-9288FABD28F8}"/>
              </a:ext>
            </a:extLst>
          </p:cNvPr>
          <p:cNvSpPr>
            <a:spLocks noGrp="1"/>
          </p:cNvSpPr>
          <p:nvPr>
            <p:ph type="sldNum" sz="quarter" idx="12"/>
          </p:nvPr>
        </p:nvSpPr>
        <p:spPr/>
        <p:txBody>
          <a:bodyPr/>
          <a:lstStyle>
            <a:lvl1pPr>
              <a:defRPr/>
            </a:lvl1pPr>
          </a:lstStyle>
          <a:p>
            <a:fld id="{51FB5A24-CA67-4754-9B12-E1EB0AD925C3}" type="slidenum">
              <a:rPr lang="en-US" altLang="en-US"/>
              <a:pPr/>
              <a:t>‹#›</a:t>
            </a:fld>
            <a:endParaRPr lang="en-US" altLang="en-US"/>
          </a:p>
        </p:txBody>
      </p:sp>
    </p:spTree>
    <p:extLst>
      <p:ext uri="{BB962C8B-B14F-4D97-AF65-F5344CB8AC3E}">
        <p14:creationId xmlns:p14="http://schemas.microsoft.com/office/powerpoint/2010/main" val="428643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33CC3B-8879-E2E2-F0D2-5A66222F8EDA}"/>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o-RO" altLang="en-US"/>
              <a:t>Faceți clic pentru a edita stilul de titlu coordonator</a:t>
            </a:r>
            <a:endParaRPr lang="en-US" altLang="en-US"/>
          </a:p>
        </p:txBody>
      </p:sp>
      <p:sp>
        <p:nvSpPr>
          <p:cNvPr id="1027" name="Rectangle 3">
            <a:extLst>
              <a:ext uri="{FF2B5EF4-FFF2-40B4-BE49-F238E27FC236}">
                <a16:creationId xmlns:a16="http://schemas.microsoft.com/office/drawing/2014/main" id="{2666DED8-EBD4-C2DD-8D76-C21AD46462A7}"/>
              </a:ext>
            </a:extLst>
          </p:cNvPr>
          <p:cNvSpPr>
            <a:spLocks noGrp="1" noChangeArrowheads="1"/>
          </p:cNvSpPr>
          <p:nvPr>
            <p:ph type="body" idx="1"/>
          </p:nvPr>
        </p:nvSpPr>
        <p:spPr bwMode="auto">
          <a:xfrm>
            <a:off x="457200" y="1951038"/>
            <a:ext cx="82296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o-RO" altLang="en-US"/>
              <a:t>Faceţi clic pentru a edita Master stiluri text</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1028" name="Rectangle 4">
            <a:extLst>
              <a:ext uri="{FF2B5EF4-FFF2-40B4-BE49-F238E27FC236}">
                <a16:creationId xmlns:a16="http://schemas.microsoft.com/office/drawing/2014/main" id="{41F938BD-1E1D-8201-9E7E-6943504CE0E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B1C973BF-B738-2792-AD06-1C458C0C508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2E2D66EE-0704-A764-A7C5-A723F95AEFC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2D5F1F1-C029-4221-9A70-CEBA66A76F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A262803-05AD-A4FA-44CC-661D89DA441A}"/>
              </a:ext>
            </a:extLst>
          </p:cNvPr>
          <p:cNvSpPr>
            <a:spLocks noGrp="1" noChangeArrowheads="1"/>
          </p:cNvSpPr>
          <p:nvPr>
            <p:ph type="ctrTitle"/>
          </p:nvPr>
        </p:nvSpPr>
        <p:spPr>
          <a:xfrm>
            <a:off x="228600" y="1447800"/>
            <a:ext cx="8610600" cy="1016000"/>
          </a:xfrm>
        </p:spPr>
        <p:txBody>
          <a:bodyPr/>
          <a:lstStyle/>
          <a:p>
            <a:r>
              <a:rPr lang="ro-RO" altLang="en-US" b="1"/>
              <a:t>Tema </a:t>
            </a:r>
            <a:r>
              <a:rPr lang="ro-RO"/>
              <a:t>Metrologia medicinala</a:t>
            </a:r>
            <a:endParaRPr lang="en-US" altLang="en-US" b="1" dirty="0"/>
          </a:p>
        </p:txBody>
      </p:sp>
      <p:sp>
        <p:nvSpPr>
          <p:cNvPr id="2051" name="Rectangle 3">
            <a:extLst>
              <a:ext uri="{FF2B5EF4-FFF2-40B4-BE49-F238E27FC236}">
                <a16:creationId xmlns:a16="http://schemas.microsoft.com/office/drawing/2014/main" id="{57E34CD9-DC25-7A3F-E326-F58C1915C1EE}"/>
              </a:ext>
            </a:extLst>
          </p:cNvPr>
          <p:cNvSpPr>
            <a:spLocks noGrp="1" noChangeArrowheads="1"/>
          </p:cNvSpPr>
          <p:nvPr>
            <p:ph type="subTitle" idx="1"/>
          </p:nvPr>
        </p:nvSpPr>
        <p:spPr>
          <a:xfrm>
            <a:off x="2438400" y="5715000"/>
            <a:ext cx="6400800" cy="698500"/>
          </a:xfrm>
        </p:spPr>
        <p:txBody>
          <a:bodyPr/>
          <a:lstStyle/>
          <a:p>
            <a:r>
              <a:rPr lang="en-US" altLang="en-US" dirty="0"/>
              <a:t>Company Name</a:t>
            </a:r>
          </a:p>
        </p:txBody>
      </p:sp>
      <p:pic>
        <p:nvPicPr>
          <p:cNvPr id="3" name="Picture 2">
            <a:extLst>
              <a:ext uri="{FF2B5EF4-FFF2-40B4-BE49-F238E27FC236}">
                <a16:creationId xmlns:a16="http://schemas.microsoft.com/office/drawing/2014/main" id="{D564BE9A-9649-E1B2-D439-F9A5F2116603}"/>
              </a:ext>
            </a:extLst>
          </p:cNvPr>
          <p:cNvPicPr>
            <a:picLocks noChangeAspect="1"/>
          </p:cNvPicPr>
          <p:nvPr/>
        </p:nvPicPr>
        <p:blipFill>
          <a:blip r:embed="rId2"/>
          <a:stretch>
            <a:fillRect/>
          </a:stretch>
        </p:blipFill>
        <p:spPr>
          <a:xfrm>
            <a:off x="2438400" y="2430975"/>
            <a:ext cx="4762500" cy="3571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BC68-89CB-6E92-4CB0-70E81D2C7278}"/>
              </a:ext>
            </a:extLst>
          </p:cNvPr>
          <p:cNvSpPr>
            <a:spLocks noGrp="1"/>
          </p:cNvSpPr>
          <p:nvPr>
            <p:ph type="title"/>
          </p:nvPr>
        </p:nvSpPr>
        <p:spPr/>
        <p:txBody>
          <a:bodyPr/>
          <a:lstStyle/>
          <a:p>
            <a:r>
              <a:rPr lang="en-US" dirty="0"/>
              <a:t>Ethical Implications of Nanotechnology in Medicine</a:t>
            </a:r>
          </a:p>
        </p:txBody>
      </p:sp>
      <p:sp>
        <p:nvSpPr>
          <p:cNvPr id="3" name="Content Placeholder 2">
            <a:extLst>
              <a:ext uri="{FF2B5EF4-FFF2-40B4-BE49-F238E27FC236}">
                <a16:creationId xmlns:a16="http://schemas.microsoft.com/office/drawing/2014/main" id="{2F55E5B8-51C4-01E6-0641-2A8557E0DE80}"/>
              </a:ext>
            </a:extLst>
          </p:cNvPr>
          <p:cNvSpPr>
            <a:spLocks noGrp="1"/>
          </p:cNvSpPr>
          <p:nvPr>
            <p:ph idx="1"/>
          </p:nvPr>
        </p:nvSpPr>
        <p:spPr/>
        <p:txBody>
          <a:bodyPr/>
          <a:lstStyle/>
          <a:p>
            <a:r>
              <a:rPr lang="en-US" sz="1800" b="1" dirty="0" err="1">
                <a:solidFill>
                  <a:srgbClr val="FF0000"/>
                </a:solidFill>
              </a:rPr>
              <a:t>Confidențialitate</a:t>
            </a:r>
            <a:r>
              <a:rPr lang="en-US" sz="1800" b="1" dirty="0">
                <a:solidFill>
                  <a:srgbClr val="FF0000"/>
                </a:solidFill>
              </a:rPr>
              <a:t>:</a:t>
            </a:r>
            <a:r>
              <a:rPr lang="en-US" sz="1800" dirty="0"/>
              <a:t> </a:t>
            </a:r>
            <a:r>
              <a:rPr lang="en-US" sz="1800" dirty="0" err="1"/>
              <a:t>Utilizarea</a:t>
            </a:r>
            <a:r>
              <a:rPr lang="en-US" sz="1800" dirty="0"/>
              <a:t> </a:t>
            </a:r>
            <a:r>
              <a:rPr lang="en-US" sz="1800" dirty="0" err="1"/>
              <a:t>nanosenzorilor</a:t>
            </a:r>
            <a:r>
              <a:rPr lang="en-US" sz="1800" dirty="0"/>
              <a:t> </a:t>
            </a:r>
            <a:r>
              <a:rPr lang="en-US" sz="1800" dirty="0" err="1"/>
              <a:t>pentru</a:t>
            </a:r>
            <a:r>
              <a:rPr lang="en-US" sz="1800" dirty="0"/>
              <a:t> </a:t>
            </a:r>
            <a:r>
              <a:rPr lang="en-US" sz="1800" dirty="0" err="1"/>
              <a:t>monitorizarea</a:t>
            </a:r>
            <a:r>
              <a:rPr lang="en-US" sz="1800" dirty="0"/>
              <a:t> </a:t>
            </a:r>
            <a:r>
              <a:rPr lang="en-US" sz="1800" dirty="0" err="1"/>
              <a:t>sănătății</a:t>
            </a:r>
            <a:r>
              <a:rPr lang="en-US" sz="1800" dirty="0"/>
              <a:t> </a:t>
            </a:r>
            <a:r>
              <a:rPr lang="en-US" sz="1800" dirty="0" err="1"/>
              <a:t>ridică</a:t>
            </a:r>
            <a:r>
              <a:rPr lang="en-US" sz="1800" dirty="0"/>
              <a:t> </a:t>
            </a:r>
            <a:r>
              <a:rPr lang="en-US" sz="1800" dirty="0" err="1"/>
              <a:t>îngrijorări</a:t>
            </a:r>
            <a:r>
              <a:rPr lang="en-US" sz="1800" dirty="0"/>
              <a:t> cu </a:t>
            </a:r>
            <a:r>
              <a:rPr lang="en-US" sz="1800" dirty="0" err="1"/>
              <a:t>privire</a:t>
            </a:r>
            <a:r>
              <a:rPr lang="en-US" sz="1800" dirty="0"/>
              <a:t> la </a:t>
            </a:r>
            <a:r>
              <a:rPr lang="en-US" sz="1800" dirty="0" err="1"/>
              <a:t>confidențialitatea</a:t>
            </a:r>
            <a:r>
              <a:rPr lang="en-US" sz="1800" dirty="0"/>
              <a:t> </a:t>
            </a:r>
            <a:r>
              <a:rPr lang="en-US" sz="1800" dirty="0" err="1"/>
              <a:t>și</a:t>
            </a:r>
            <a:r>
              <a:rPr lang="en-US" sz="1800" dirty="0"/>
              <a:t> </a:t>
            </a:r>
            <a:r>
              <a:rPr lang="en-US" sz="1800" dirty="0" err="1"/>
              <a:t>securitatea</a:t>
            </a:r>
            <a:r>
              <a:rPr lang="en-US" sz="1800" dirty="0"/>
              <a:t> </a:t>
            </a:r>
            <a:r>
              <a:rPr lang="en-US" sz="1800" dirty="0" err="1"/>
              <a:t>datelor</a:t>
            </a:r>
            <a:r>
              <a:rPr lang="en-US" sz="1800" dirty="0"/>
              <a:t>.</a:t>
            </a:r>
            <a:endParaRPr lang="ro-RO" sz="1800" dirty="0"/>
          </a:p>
          <a:p>
            <a:endParaRPr lang="ro-RO" sz="1800" dirty="0"/>
          </a:p>
          <a:p>
            <a:r>
              <a:rPr lang="en-US" sz="1800" b="1" dirty="0" err="1">
                <a:solidFill>
                  <a:srgbClr val="FF0000"/>
                </a:solidFill>
              </a:rPr>
              <a:t>Echitate</a:t>
            </a:r>
            <a:r>
              <a:rPr lang="en-US" sz="1800" b="1" dirty="0">
                <a:solidFill>
                  <a:srgbClr val="FF0000"/>
                </a:solidFill>
              </a:rPr>
              <a:t>: </a:t>
            </a:r>
            <a:r>
              <a:rPr lang="en-US" sz="1800" dirty="0" err="1"/>
              <a:t>Asigurarea</a:t>
            </a:r>
            <a:r>
              <a:rPr lang="en-US" sz="1800" dirty="0"/>
              <a:t> </a:t>
            </a:r>
            <a:r>
              <a:rPr lang="en-US" sz="1800" dirty="0" err="1"/>
              <a:t>accesului</a:t>
            </a:r>
            <a:r>
              <a:rPr lang="en-US" sz="1800" dirty="0"/>
              <a:t> </a:t>
            </a:r>
            <a:r>
              <a:rPr lang="en-US" sz="1800" dirty="0" err="1"/>
              <a:t>echitabil</a:t>
            </a:r>
            <a:r>
              <a:rPr lang="en-US" sz="1800" dirty="0"/>
              <a:t> la </a:t>
            </a:r>
            <a:r>
              <a:rPr lang="en-US" sz="1800" dirty="0" err="1"/>
              <a:t>nanomedicină</a:t>
            </a:r>
            <a:r>
              <a:rPr lang="en-US" sz="1800" dirty="0"/>
              <a:t> </a:t>
            </a:r>
            <a:r>
              <a:rPr lang="en-US" sz="1800" dirty="0" err="1"/>
              <a:t>este</a:t>
            </a:r>
            <a:r>
              <a:rPr lang="en-US" sz="1800" dirty="0"/>
              <a:t> </a:t>
            </a:r>
            <a:r>
              <a:rPr lang="en-US" sz="1800" dirty="0" err="1"/>
              <a:t>crucială</a:t>
            </a:r>
            <a:r>
              <a:rPr lang="en-US" sz="1800" dirty="0"/>
              <a:t> </a:t>
            </a:r>
            <a:r>
              <a:rPr lang="en-US" sz="1800" dirty="0" err="1"/>
              <a:t>pentru</a:t>
            </a:r>
            <a:r>
              <a:rPr lang="en-US" sz="1800" dirty="0"/>
              <a:t> a </a:t>
            </a:r>
            <a:r>
              <a:rPr lang="en-US" sz="1800" dirty="0" err="1"/>
              <a:t>preveni</a:t>
            </a:r>
            <a:r>
              <a:rPr lang="en-US" sz="1800" dirty="0"/>
              <a:t> </a:t>
            </a:r>
            <a:r>
              <a:rPr lang="en-US" sz="1800" dirty="0" err="1"/>
              <a:t>disparitățile</a:t>
            </a:r>
            <a:r>
              <a:rPr lang="en-US" sz="1800" dirty="0"/>
              <a:t> </a:t>
            </a:r>
            <a:r>
              <a:rPr lang="en-US" sz="1800" dirty="0" err="1"/>
              <a:t>în</a:t>
            </a:r>
            <a:r>
              <a:rPr lang="en-US" sz="1800" dirty="0"/>
              <a:t> </a:t>
            </a:r>
            <a:r>
              <a:rPr lang="en-US" sz="1800" dirty="0" err="1"/>
              <a:t>asistența</a:t>
            </a:r>
            <a:r>
              <a:rPr lang="en-US" sz="1800" dirty="0"/>
              <a:t> </a:t>
            </a:r>
            <a:r>
              <a:rPr lang="en-US" sz="1800" dirty="0" err="1"/>
              <a:t>medicală</a:t>
            </a:r>
            <a:r>
              <a:rPr lang="en-US" sz="1800" dirty="0"/>
              <a:t>.</a:t>
            </a:r>
            <a:endParaRPr lang="ro-RO" sz="1800" dirty="0"/>
          </a:p>
          <a:p>
            <a:endParaRPr lang="ro-RO" sz="1800" dirty="0"/>
          </a:p>
          <a:p>
            <a:r>
              <a:rPr lang="en-US" sz="1800" b="1" dirty="0" err="1">
                <a:solidFill>
                  <a:srgbClr val="FF0000"/>
                </a:solidFill>
              </a:rPr>
              <a:t>Consimțământ</a:t>
            </a:r>
            <a:r>
              <a:rPr lang="en-US" sz="1800" b="1" dirty="0">
                <a:solidFill>
                  <a:srgbClr val="FF0000"/>
                </a:solidFill>
              </a:rPr>
              <a:t> </a:t>
            </a:r>
            <a:r>
              <a:rPr lang="en-US" sz="1800" b="1" dirty="0" err="1">
                <a:solidFill>
                  <a:srgbClr val="FF0000"/>
                </a:solidFill>
              </a:rPr>
              <a:t>informat</a:t>
            </a:r>
            <a:r>
              <a:rPr lang="en-US" sz="1800" b="1" dirty="0">
                <a:solidFill>
                  <a:srgbClr val="FF0000"/>
                </a:solidFill>
              </a:rPr>
              <a:t>: </a:t>
            </a:r>
            <a:r>
              <a:rPr lang="en-US" sz="1800" dirty="0" err="1"/>
              <a:t>Pacienții</a:t>
            </a:r>
            <a:r>
              <a:rPr lang="en-US" sz="1800" dirty="0"/>
              <a:t> </a:t>
            </a:r>
            <a:r>
              <a:rPr lang="en-US" sz="1800" dirty="0" err="1"/>
              <a:t>trebuie</a:t>
            </a:r>
            <a:r>
              <a:rPr lang="en-US" sz="1800" dirty="0"/>
              <a:t> </a:t>
            </a:r>
            <a:r>
              <a:rPr lang="en-US" sz="1800" dirty="0" err="1"/>
              <a:t>să</a:t>
            </a:r>
            <a:r>
              <a:rPr lang="en-US" sz="1800" dirty="0"/>
              <a:t> fie pe </a:t>
            </a:r>
            <a:r>
              <a:rPr lang="en-US" sz="1800" dirty="0" err="1"/>
              <a:t>deplin</a:t>
            </a:r>
            <a:r>
              <a:rPr lang="en-US" sz="1800" dirty="0"/>
              <a:t> </a:t>
            </a:r>
            <a:r>
              <a:rPr lang="en-US" sz="1800" dirty="0" err="1"/>
              <a:t>informați</a:t>
            </a:r>
            <a:r>
              <a:rPr lang="en-US" sz="1800" dirty="0"/>
              <a:t> cu </a:t>
            </a:r>
            <a:r>
              <a:rPr lang="en-US" sz="1800" dirty="0" err="1"/>
              <a:t>privire</a:t>
            </a:r>
            <a:r>
              <a:rPr lang="en-US" sz="1800" dirty="0"/>
              <a:t> la </a:t>
            </a:r>
            <a:r>
              <a:rPr lang="en-US" sz="1800" dirty="0" err="1"/>
              <a:t>riscurile</a:t>
            </a:r>
            <a:r>
              <a:rPr lang="en-US" sz="1800" dirty="0"/>
              <a:t> </a:t>
            </a:r>
            <a:r>
              <a:rPr lang="en-US" sz="1800" dirty="0" err="1"/>
              <a:t>și</a:t>
            </a:r>
            <a:r>
              <a:rPr lang="en-US" sz="1800" dirty="0"/>
              <a:t> </a:t>
            </a:r>
            <a:r>
              <a:rPr lang="en-US" sz="1800" dirty="0" err="1"/>
              <a:t>beneficiile</a:t>
            </a:r>
            <a:r>
              <a:rPr lang="en-US" sz="1800" dirty="0"/>
              <a:t> </a:t>
            </a:r>
            <a:r>
              <a:rPr lang="en-US" sz="1800" dirty="0" err="1"/>
              <a:t>tratamentelor</a:t>
            </a:r>
            <a:r>
              <a:rPr lang="en-US" sz="1800" dirty="0"/>
              <a:t> </a:t>
            </a:r>
            <a:r>
              <a:rPr lang="en-US" sz="1800" dirty="0" err="1"/>
              <a:t>bazate</a:t>
            </a:r>
            <a:r>
              <a:rPr lang="en-US" sz="1800" dirty="0"/>
              <a:t> pe </a:t>
            </a:r>
            <a:r>
              <a:rPr lang="en-US" sz="1800" dirty="0" err="1"/>
              <a:t>nanotehnologie</a:t>
            </a:r>
            <a:r>
              <a:rPr lang="en-US" sz="1800" dirty="0"/>
              <a:t>.</a:t>
            </a:r>
            <a:endParaRPr lang="ro-RO" sz="1800" dirty="0"/>
          </a:p>
          <a:p>
            <a:endParaRPr lang="ro-RO" sz="1800" dirty="0"/>
          </a:p>
          <a:p>
            <a:pPr marL="0" indent="0">
              <a:buNone/>
            </a:pPr>
            <a:r>
              <a:rPr lang="en-US" sz="1800" dirty="0" err="1"/>
              <a:t>Gestionarea</a:t>
            </a:r>
            <a:r>
              <a:rPr lang="en-US" sz="1800" dirty="0"/>
              <a:t> </a:t>
            </a:r>
            <a:r>
              <a:rPr lang="en-US" sz="1800" dirty="0" err="1"/>
              <a:t>acestor</a:t>
            </a:r>
            <a:r>
              <a:rPr lang="en-US" sz="1800" dirty="0"/>
              <a:t> </a:t>
            </a:r>
            <a:r>
              <a:rPr lang="en-US" sz="1800" dirty="0" err="1"/>
              <a:t>provocări</a:t>
            </a:r>
            <a:r>
              <a:rPr lang="en-US" sz="1800" dirty="0"/>
              <a:t> </a:t>
            </a:r>
            <a:r>
              <a:rPr lang="en-US" sz="1800" dirty="0" err="1"/>
              <a:t>etice</a:t>
            </a:r>
            <a:r>
              <a:rPr lang="en-US" sz="1800" dirty="0"/>
              <a:t> </a:t>
            </a:r>
            <a:r>
              <a:rPr lang="en-US" sz="1800" dirty="0" err="1"/>
              <a:t>este</a:t>
            </a:r>
            <a:r>
              <a:rPr lang="en-US" sz="1800" dirty="0"/>
              <a:t> </a:t>
            </a:r>
            <a:r>
              <a:rPr lang="en-US" sz="1800" dirty="0" err="1"/>
              <a:t>esențială</a:t>
            </a:r>
            <a:r>
              <a:rPr lang="en-US" sz="1800" dirty="0"/>
              <a:t> </a:t>
            </a:r>
            <a:r>
              <a:rPr lang="en-US" sz="1800" dirty="0" err="1"/>
              <a:t>pentru</a:t>
            </a:r>
            <a:r>
              <a:rPr lang="en-US" sz="1800" dirty="0"/>
              <a:t> a </a:t>
            </a:r>
            <a:r>
              <a:rPr lang="en-US" sz="1800" dirty="0" err="1"/>
              <a:t>asigura</a:t>
            </a:r>
            <a:r>
              <a:rPr lang="en-US" sz="1800" dirty="0"/>
              <a:t> </a:t>
            </a:r>
            <a:r>
              <a:rPr lang="en-US" sz="1800" dirty="0" err="1"/>
              <a:t>dezvoltarea</a:t>
            </a:r>
            <a:r>
              <a:rPr lang="en-US" sz="1800" dirty="0"/>
              <a:t> </a:t>
            </a:r>
            <a:r>
              <a:rPr lang="en-US" sz="1800" dirty="0" err="1"/>
              <a:t>și</a:t>
            </a:r>
            <a:r>
              <a:rPr lang="en-US" sz="1800" dirty="0"/>
              <a:t> </a:t>
            </a:r>
            <a:r>
              <a:rPr lang="en-US" sz="1800" dirty="0" err="1"/>
              <a:t>implementarea</a:t>
            </a:r>
            <a:r>
              <a:rPr lang="en-US" sz="1800" dirty="0"/>
              <a:t> </a:t>
            </a:r>
            <a:r>
              <a:rPr lang="en-US" sz="1800" dirty="0" err="1"/>
              <a:t>responsabilă</a:t>
            </a:r>
            <a:r>
              <a:rPr lang="en-US" sz="1800" dirty="0"/>
              <a:t> a </a:t>
            </a:r>
            <a:r>
              <a:rPr lang="en-US" sz="1800" dirty="0" err="1"/>
              <a:t>nanotehnologiei</a:t>
            </a:r>
            <a:r>
              <a:rPr lang="en-US" sz="1800" dirty="0"/>
              <a:t> </a:t>
            </a:r>
            <a:r>
              <a:rPr lang="en-US" sz="1800" dirty="0" err="1"/>
              <a:t>în</a:t>
            </a:r>
            <a:r>
              <a:rPr lang="en-US" sz="1800" dirty="0"/>
              <a:t> </a:t>
            </a:r>
            <a:r>
              <a:rPr lang="en-US" sz="1800" dirty="0" err="1"/>
              <a:t>medicină</a:t>
            </a:r>
            <a:r>
              <a:rPr lang="en-US" sz="1800" dirty="0"/>
              <a:t>.</a:t>
            </a:r>
          </a:p>
        </p:txBody>
      </p:sp>
    </p:spTree>
    <p:extLst>
      <p:ext uri="{BB962C8B-B14F-4D97-AF65-F5344CB8AC3E}">
        <p14:creationId xmlns:p14="http://schemas.microsoft.com/office/powerpoint/2010/main" val="280260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6795-ECB9-B58C-5578-1509537587ED}"/>
              </a:ext>
            </a:extLst>
          </p:cNvPr>
          <p:cNvSpPr>
            <a:spLocks noGrp="1"/>
          </p:cNvSpPr>
          <p:nvPr>
            <p:ph type="title"/>
          </p:nvPr>
        </p:nvSpPr>
        <p:spPr/>
        <p:txBody>
          <a:bodyPr/>
          <a:lstStyle/>
          <a:p>
            <a:r>
              <a:rPr lang="en-US" dirty="0" err="1"/>
              <a:t>Instrumente</a:t>
            </a:r>
            <a:r>
              <a:rPr lang="en-US" dirty="0"/>
              <a:t> </a:t>
            </a:r>
            <a:r>
              <a:rPr lang="en-US" dirty="0" err="1"/>
              <a:t>și</a:t>
            </a:r>
            <a:r>
              <a:rPr lang="en-US" dirty="0"/>
              <a:t> </a:t>
            </a:r>
            <a:r>
              <a:rPr lang="en-US" dirty="0" err="1"/>
              <a:t>tehnici</a:t>
            </a:r>
            <a:r>
              <a:rPr lang="en-US" dirty="0"/>
              <a:t> </a:t>
            </a:r>
            <a:r>
              <a:rPr lang="en-US" dirty="0" err="1"/>
              <a:t>utilizate</a:t>
            </a:r>
            <a:r>
              <a:rPr lang="en-US" dirty="0"/>
              <a:t> </a:t>
            </a:r>
            <a:r>
              <a:rPr lang="en-US" dirty="0" err="1"/>
              <a:t>în</a:t>
            </a:r>
            <a:r>
              <a:rPr lang="en-US" dirty="0"/>
              <a:t> </a:t>
            </a:r>
            <a:r>
              <a:rPr lang="en-US" dirty="0" err="1"/>
              <a:t>nanotehnologia</a:t>
            </a:r>
            <a:r>
              <a:rPr lang="en-US" dirty="0"/>
              <a:t> din </a:t>
            </a:r>
            <a:r>
              <a:rPr lang="en-US" dirty="0" err="1"/>
              <a:t>medicină</a:t>
            </a:r>
            <a:endParaRPr lang="en-US" dirty="0"/>
          </a:p>
        </p:txBody>
      </p:sp>
      <p:sp>
        <p:nvSpPr>
          <p:cNvPr id="3" name="Content Placeholder 2">
            <a:extLst>
              <a:ext uri="{FF2B5EF4-FFF2-40B4-BE49-F238E27FC236}">
                <a16:creationId xmlns:a16="http://schemas.microsoft.com/office/drawing/2014/main" id="{67F1E85C-5AEF-C831-AD5A-3E7660337AAC}"/>
              </a:ext>
            </a:extLst>
          </p:cNvPr>
          <p:cNvSpPr>
            <a:spLocks noGrp="1"/>
          </p:cNvSpPr>
          <p:nvPr>
            <p:ph idx="1"/>
          </p:nvPr>
        </p:nvSpPr>
        <p:spPr/>
        <p:txBody>
          <a:bodyPr/>
          <a:lstStyle/>
          <a:p>
            <a:pPr marL="0" indent="0">
              <a:buNone/>
            </a:pPr>
            <a:r>
              <a:rPr lang="en-US" sz="1800" dirty="0" err="1"/>
              <a:t>Aplicarea</a:t>
            </a:r>
            <a:r>
              <a:rPr lang="en-US" sz="1800" dirty="0"/>
              <a:t> </a:t>
            </a:r>
            <a:r>
              <a:rPr lang="en-US" sz="1800" dirty="0" err="1"/>
              <a:t>nanotehnologiei</a:t>
            </a:r>
            <a:r>
              <a:rPr lang="en-US" sz="1800" dirty="0"/>
              <a:t> </a:t>
            </a:r>
            <a:r>
              <a:rPr lang="en-US" sz="1800" dirty="0" err="1"/>
              <a:t>în</a:t>
            </a:r>
            <a:r>
              <a:rPr lang="en-US" sz="1800" dirty="0"/>
              <a:t> </a:t>
            </a:r>
            <a:r>
              <a:rPr lang="en-US" sz="1800" dirty="0" err="1"/>
              <a:t>medicină</a:t>
            </a:r>
            <a:r>
              <a:rPr lang="en-US" sz="1800" dirty="0"/>
              <a:t> se </a:t>
            </a:r>
            <a:r>
              <a:rPr lang="en-US" sz="1800" dirty="0" err="1"/>
              <a:t>bazează</a:t>
            </a:r>
            <a:r>
              <a:rPr lang="en-US" sz="1800" dirty="0"/>
              <a:t> pe o </a:t>
            </a:r>
            <a:r>
              <a:rPr lang="en-US" sz="1800" dirty="0" err="1"/>
              <a:t>gamă</a:t>
            </a:r>
            <a:r>
              <a:rPr lang="en-US" sz="1800" dirty="0"/>
              <a:t> </a:t>
            </a:r>
            <a:r>
              <a:rPr lang="en-US" sz="1800" dirty="0" err="1"/>
              <a:t>largă</a:t>
            </a:r>
            <a:r>
              <a:rPr lang="en-US" sz="1800" dirty="0"/>
              <a:t> de </a:t>
            </a:r>
            <a:r>
              <a:rPr lang="en-US" sz="1800" dirty="0" err="1"/>
              <a:t>instrumente</a:t>
            </a:r>
            <a:r>
              <a:rPr lang="en-US" sz="1800" dirty="0"/>
              <a:t> </a:t>
            </a:r>
            <a:r>
              <a:rPr lang="en-US" sz="1800" dirty="0" err="1"/>
              <a:t>și</a:t>
            </a:r>
            <a:r>
              <a:rPr lang="en-US" sz="1800" dirty="0"/>
              <a:t> </a:t>
            </a:r>
            <a:r>
              <a:rPr lang="en-US" sz="1800" dirty="0" err="1"/>
              <a:t>tehnici</a:t>
            </a:r>
            <a:r>
              <a:rPr lang="en-US" sz="1800" dirty="0"/>
              <a:t>:</a:t>
            </a:r>
            <a:endParaRPr lang="ro-RO" sz="1800" dirty="0"/>
          </a:p>
          <a:p>
            <a:r>
              <a:rPr lang="en-US" sz="1800" dirty="0" err="1">
                <a:solidFill>
                  <a:srgbClr val="FF0000"/>
                </a:solidFill>
              </a:rPr>
              <a:t>Nanofabricare</a:t>
            </a:r>
            <a:r>
              <a:rPr lang="en-US" sz="1800" dirty="0">
                <a:solidFill>
                  <a:srgbClr val="FF0000"/>
                </a:solidFill>
              </a:rPr>
              <a:t>: </a:t>
            </a:r>
            <a:r>
              <a:rPr lang="en-US" sz="1800" dirty="0"/>
              <a:t>Metode precum </a:t>
            </a:r>
            <a:r>
              <a:rPr lang="en-US" sz="1800" dirty="0" err="1"/>
              <a:t>litografia</a:t>
            </a:r>
            <a:r>
              <a:rPr lang="en-US" sz="1800" dirty="0"/>
              <a:t> </a:t>
            </a:r>
            <a:r>
              <a:rPr lang="en-US" sz="1800" dirty="0" err="1"/>
              <a:t>și</a:t>
            </a:r>
            <a:r>
              <a:rPr lang="en-US" sz="1800" dirty="0"/>
              <a:t> </a:t>
            </a:r>
            <a:r>
              <a:rPr lang="en-US" sz="1800" dirty="0" err="1"/>
              <a:t>autoasamblarea</a:t>
            </a:r>
            <a:r>
              <a:rPr lang="en-US" sz="1800" dirty="0"/>
              <a:t> sunt </a:t>
            </a:r>
            <a:r>
              <a:rPr lang="en-US" sz="1800" dirty="0" err="1"/>
              <a:t>utilizate</a:t>
            </a:r>
            <a:r>
              <a:rPr lang="en-US" sz="1800" dirty="0"/>
              <a:t> </a:t>
            </a:r>
            <a:r>
              <a:rPr lang="en-US" sz="1800" dirty="0" err="1"/>
              <a:t>pentru</a:t>
            </a:r>
            <a:r>
              <a:rPr lang="en-US" sz="1800" dirty="0"/>
              <a:t> a </a:t>
            </a:r>
            <a:r>
              <a:rPr lang="en-US" sz="1800" dirty="0" err="1"/>
              <a:t>crea</a:t>
            </a:r>
            <a:r>
              <a:rPr lang="en-US" sz="1800" dirty="0"/>
              <a:t> </a:t>
            </a:r>
            <a:r>
              <a:rPr lang="en-US" sz="1800" dirty="0" err="1"/>
              <a:t>structuri</a:t>
            </a:r>
            <a:r>
              <a:rPr lang="en-US" sz="1800" dirty="0"/>
              <a:t> </a:t>
            </a:r>
            <a:r>
              <a:rPr lang="en-US" sz="1800" dirty="0" err="1"/>
              <a:t>și</a:t>
            </a:r>
            <a:r>
              <a:rPr lang="en-US" sz="1800" dirty="0"/>
              <a:t> </a:t>
            </a:r>
            <a:r>
              <a:rPr lang="en-US" sz="1800" dirty="0" err="1"/>
              <a:t>dispozitive</a:t>
            </a:r>
            <a:r>
              <a:rPr lang="en-US" sz="1800" dirty="0"/>
              <a:t> la </a:t>
            </a:r>
            <a:r>
              <a:rPr lang="en-US" sz="1800" dirty="0" err="1"/>
              <a:t>scară</a:t>
            </a:r>
            <a:r>
              <a:rPr lang="en-US" sz="1800" dirty="0"/>
              <a:t> </a:t>
            </a:r>
            <a:r>
              <a:rPr lang="en-US" sz="1800" dirty="0" err="1"/>
              <a:t>nanometrică</a:t>
            </a:r>
            <a:r>
              <a:rPr lang="en-US" sz="1800" dirty="0"/>
              <a:t>.</a:t>
            </a:r>
            <a:endParaRPr lang="ro-RO" sz="1800" dirty="0"/>
          </a:p>
          <a:p>
            <a:r>
              <a:rPr lang="en-US" sz="1800" dirty="0" err="1">
                <a:solidFill>
                  <a:srgbClr val="FF0000"/>
                </a:solidFill>
              </a:rPr>
              <a:t>Tehnici</a:t>
            </a:r>
            <a:r>
              <a:rPr lang="en-US" sz="1800" dirty="0">
                <a:solidFill>
                  <a:srgbClr val="FF0000"/>
                </a:solidFill>
              </a:rPr>
              <a:t> de </a:t>
            </a:r>
            <a:r>
              <a:rPr lang="en-US" sz="1800" dirty="0" err="1">
                <a:solidFill>
                  <a:srgbClr val="FF0000"/>
                </a:solidFill>
              </a:rPr>
              <a:t>caracterizare</a:t>
            </a:r>
            <a:r>
              <a:rPr lang="en-US" sz="1800" dirty="0">
                <a:solidFill>
                  <a:srgbClr val="FF0000"/>
                </a:solidFill>
              </a:rPr>
              <a:t>: </a:t>
            </a:r>
            <a:r>
              <a:rPr lang="en-US" sz="1800" dirty="0" err="1"/>
              <a:t>Instrumente</a:t>
            </a:r>
            <a:r>
              <a:rPr lang="en-US" sz="1800" dirty="0"/>
              <a:t> precum </a:t>
            </a:r>
            <a:r>
              <a:rPr lang="en-US" sz="1800" dirty="0" err="1"/>
              <a:t>microscopia</a:t>
            </a:r>
            <a:r>
              <a:rPr lang="en-US" sz="1800" dirty="0"/>
              <a:t> </a:t>
            </a:r>
            <a:r>
              <a:rPr lang="en-US" sz="1800" dirty="0" err="1"/>
              <a:t>electronică</a:t>
            </a:r>
            <a:r>
              <a:rPr lang="en-US" sz="1800" dirty="0"/>
              <a:t>, </a:t>
            </a:r>
            <a:r>
              <a:rPr lang="en-US" sz="1800" dirty="0" err="1"/>
              <a:t>microscopia</a:t>
            </a:r>
            <a:r>
              <a:rPr lang="en-US" sz="1800" dirty="0"/>
              <a:t> cu </a:t>
            </a:r>
            <a:r>
              <a:rPr lang="en-US" sz="1800" dirty="0" err="1"/>
              <a:t>forță</a:t>
            </a:r>
            <a:r>
              <a:rPr lang="en-US" sz="1800" dirty="0"/>
              <a:t> </a:t>
            </a:r>
            <a:r>
              <a:rPr lang="en-US" sz="1800" dirty="0" err="1"/>
              <a:t>atomică</a:t>
            </a:r>
            <a:r>
              <a:rPr lang="en-US" sz="1800" dirty="0"/>
              <a:t> </a:t>
            </a:r>
            <a:r>
              <a:rPr lang="en-US" sz="1800" dirty="0" err="1"/>
              <a:t>și</a:t>
            </a:r>
            <a:r>
              <a:rPr lang="en-US" sz="1800" dirty="0"/>
              <a:t> </a:t>
            </a:r>
            <a:r>
              <a:rPr lang="en-US" sz="1800" dirty="0" err="1"/>
              <a:t>spectroscopia</a:t>
            </a:r>
            <a:r>
              <a:rPr lang="en-US" sz="1800" dirty="0"/>
              <a:t> sunt </a:t>
            </a:r>
            <a:r>
              <a:rPr lang="en-US" sz="1800" dirty="0" err="1"/>
              <a:t>esențiale</a:t>
            </a:r>
            <a:r>
              <a:rPr lang="en-US" sz="1800" dirty="0"/>
              <a:t> </a:t>
            </a:r>
            <a:r>
              <a:rPr lang="en-US" sz="1800" dirty="0" err="1"/>
              <a:t>pentru</a:t>
            </a:r>
            <a:r>
              <a:rPr lang="en-US" sz="1800" dirty="0"/>
              <a:t> </a:t>
            </a:r>
            <a:r>
              <a:rPr lang="en-US" sz="1800" dirty="0" err="1"/>
              <a:t>analiza</a:t>
            </a:r>
            <a:r>
              <a:rPr lang="en-US" sz="1800" dirty="0"/>
              <a:t> </a:t>
            </a:r>
            <a:r>
              <a:rPr lang="en-US" sz="1800" dirty="0" err="1"/>
              <a:t>nanomaterialelor</a:t>
            </a:r>
            <a:r>
              <a:rPr lang="en-US" sz="1800" dirty="0"/>
              <a:t>.</a:t>
            </a:r>
            <a:endParaRPr lang="ro-RO" sz="1800" dirty="0"/>
          </a:p>
          <a:p>
            <a:r>
              <a:rPr lang="en-US" sz="1800" dirty="0" err="1">
                <a:solidFill>
                  <a:srgbClr val="FF0000"/>
                </a:solidFill>
              </a:rPr>
              <a:t>Sisteme</a:t>
            </a:r>
            <a:r>
              <a:rPr lang="en-US" sz="1800" dirty="0">
                <a:solidFill>
                  <a:srgbClr val="FF0000"/>
                </a:solidFill>
              </a:rPr>
              <a:t> de </a:t>
            </a:r>
            <a:r>
              <a:rPr lang="en-US" sz="1800" dirty="0" err="1">
                <a:solidFill>
                  <a:srgbClr val="FF0000"/>
                </a:solidFill>
              </a:rPr>
              <a:t>administrare</a:t>
            </a:r>
            <a:r>
              <a:rPr lang="en-US" sz="1800" dirty="0">
                <a:solidFill>
                  <a:srgbClr val="FF0000"/>
                </a:solidFill>
              </a:rPr>
              <a:t> a </a:t>
            </a:r>
            <a:r>
              <a:rPr lang="en-US" sz="1800" dirty="0" err="1">
                <a:solidFill>
                  <a:srgbClr val="FF0000"/>
                </a:solidFill>
              </a:rPr>
              <a:t>medicamentelor</a:t>
            </a:r>
            <a:r>
              <a:rPr lang="en-US" sz="1800" dirty="0">
                <a:solidFill>
                  <a:srgbClr val="FF0000"/>
                </a:solidFill>
              </a:rPr>
              <a:t>: </a:t>
            </a:r>
            <a:r>
              <a:rPr lang="en-US" sz="1800" dirty="0" err="1"/>
              <a:t>Tehnici</a:t>
            </a:r>
            <a:r>
              <a:rPr lang="en-US" sz="1800" dirty="0"/>
              <a:t> precum </a:t>
            </a:r>
            <a:r>
              <a:rPr lang="en-US" sz="1800" dirty="0" err="1"/>
              <a:t>încapsularea</a:t>
            </a:r>
            <a:r>
              <a:rPr lang="en-US" sz="1800" dirty="0"/>
              <a:t> </a:t>
            </a:r>
            <a:r>
              <a:rPr lang="en-US" sz="1800" dirty="0" err="1"/>
              <a:t>și</a:t>
            </a:r>
            <a:r>
              <a:rPr lang="en-US" sz="1800" dirty="0"/>
              <a:t> </a:t>
            </a:r>
            <a:r>
              <a:rPr lang="en-US" sz="1800" dirty="0" err="1"/>
              <a:t>modificarea</a:t>
            </a:r>
            <a:r>
              <a:rPr lang="en-US" sz="1800" dirty="0"/>
              <a:t> </a:t>
            </a:r>
            <a:r>
              <a:rPr lang="en-US" sz="1800" dirty="0" err="1"/>
              <a:t>suprafeței</a:t>
            </a:r>
            <a:r>
              <a:rPr lang="en-US" sz="1800" dirty="0"/>
              <a:t> sunt </a:t>
            </a:r>
            <a:r>
              <a:rPr lang="en-US" sz="1800" dirty="0" err="1"/>
              <a:t>utilizate</a:t>
            </a:r>
            <a:r>
              <a:rPr lang="en-US" sz="1800" dirty="0"/>
              <a:t> </a:t>
            </a:r>
            <a:r>
              <a:rPr lang="en-US" sz="1800" dirty="0" err="1"/>
              <a:t>pentru</a:t>
            </a:r>
            <a:r>
              <a:rPr lang="en-US" sz="1800" dirty="0"/>
              <a:t> a </a:t>
            </a:r>
            <a:r>
              <a:rPr lang="en-US" sz="1800" dirty="0" err="1"/>
              <a:t>proiecta</a:t>
            </a:r>
            <a:r>
              <a:rPr lang="en-US" sz="1800" dirty="0"/>
              <a:t> </a:t>
            </a:r>
            <a:r>
              <a:rPr lang="en-US" sz="1800" dirty="0" err="1"/>
              <a:t>nanoparticule</a:t>
            </a:r>
            <a:r>
              <a:rPr lang="en-US" sz="1800" dirty="0"/>
              <a:t> </a:t>
            </a:r>
            <a:r>
              <a:rPr lang="en-US" sz="1800" dirty="0" err="1"/>
              <a:t>pentru</a:t>
            </a:r>
            <a:r>
              <a:rPr lang="en-US" sz="1800" dirty="0"/>
              <a:t> </a:t>
            </a:r>
            <a:r>
              <a:rPr lang="en-US" sz="1800" dirty="0" err="1"/>
              <a:t>administrarea</a:t>
            </a:r>
            <a:r>
              <a:rPr lang="en-US" sz="1800" dirty="0"/>
              <a:t> </a:t>
            </a:r>
            <a:r>
              <a:rPr lang="en-US" sz="1800" dirty="0" err="1"/>
              <a:t>țintită</a:t>
            </a:r>
            <a:r>
              <a:rPr lang="en-US" sz="1800" dirty="0"/>
              <a:t> a </a:t>
            </a:r>
            <a:r>
              <a:rPr lang="en-US" sz="1800" dirty="0" err="1"/>
              <a:t>medicamentelor</a:t>
            </a:r>
            <a:r>
              <a:rPr lang="en-US" sz="1800" dirty="0"/>
              <a:t>.</a:t>
            </a:r>
            <a:endParaRPr lang="ro-RO" sz="1800" dirty="0"/>
          </a:p>
          <a:p>
            <a:r>
              <a:rPr lang="en-US" sz="1800" dirty="0" err="1">
                <a:solidFill>
                  <a:srgbClr val="FF0000"/>
                </a:solidFill>
              </a:rPr>
              <a:t>Tehnologii</a:t>
            </a:r>
            <a:r>
              <a:rPr lang="en-US" sz="1800" dirty="0">
                <a:solidFill>
                  <a:srgbClr val="FF0000"/>
                </a:solidFill>
              </a:rPr>
              <a:t> de </a:t>
            </a:r>
            <a:r>
              <a:rPr lang="en-US" sz="1800" dirty="0" err="1">
                <a:solidFill>
                  <a:srgbClr val="FF0000"/>
                </a:solidFill>
              </a:rPr>
              <a:t>imagistică</a:t>
            </a:r>
            <a:r>
              <a:rPr lang="en-US" sz="1800" dirty="0">
                <a:solidFill>
                  <a:srgbClr val="FF0000"/>
                </a:solidFill>
              </a:rPr>
              <a:t>: </a:t>
            </a:r>
            <a:r>
              <a:rPr lang="en-US" sz="1800" dirty="0" err="1"/>
              <a:t>Punctele</a:t>
            </a:r>
            <a:r>
              <a:rPr lang="en-US" sz="1800" dirty="0"/>
              <a:t> </a:t>
            </a:r>
            <a:r>
              <a:rPr lang="en-US" sz="1800" dirty="0" err="1"/>
              <a:t>cuantice</a:t>
            </a:r>
            <a:r>
              <a:rPr lang="en-US" sz="1800" dirty="0"/>
              <a:t> </a:t>
            </a:r>
            <a:r>
              <a:rPr lang="en-US" sz="1800" dirty="0" err="1"/>
              <a:t>și</a:t>
            </a:r>
            <a:r>
              <a:rPr lang="en-US" sz="1800" dirty="0"/>
              <a:t> </a:t>
            </a:r>
            <a:r>
              <a:rPr lang="en-US" sz="1800" dirty="0" err="1"/>
              <a:t>nanosenzorii</a:t>
            </a:r>
            <a:r>
              <a:rPr lang="en-US" sz="1800" dirty="0"/>
              <a:t> sunt </a:t>
            </a:r>
            <a:r>
              <a:rPr lang="en-US" sz="1800" dirty="0" err="1"/>
              <a:t>utilizați</a:t>
            </a:r>
            <a:r>
              <a:rPr lang="en-US" sz="1800" dirty="0"/>
              <a:t> </a:t>
            </a:r>
            <a:r>
              <a:rPr lang="en-US" sz="1800" dirty="0" err="1"/>
              <a:t>în</a:t>
            </a:r>
            <a:r>
              <a:rPr lang="en-US" sz="1800" dirty="0"/>
              <a:t> </a:t>
            </a:r>
            <a:r>
              <a:rPr lang="en-US" sz="1800" dirty="0" err="1"/>
              <a:t>tehnici</a:t>
            </a:r>
            <a:r>
              <a:rPr lang="en-US" sz="1800" dirty="0"/>
              <a:t> </a:t>
            </a:r>
            <a:r>
              <a:rPr lang="en-US" sz="1800" dirty="0" err="1"/>
              <a:t>avansate</a:t>
            </a:r>
            <a:r>
              <a:rPr lang="en-US" sz="1800" dirty="0"/>
              <a:t> de </a:t>
            </a:r>
            <a:r>
              <a:rPr lang="en-US" sz="1800" dirty="0" err="1"/>
              <a:t>imagistică</a:t>
            </a:r>
            <a:r>
              <a:rPr lang="en-US" sz="1800" dirty="0"/>
              <a:t>, cum </a:t>
            </a:r>
            <a:r>
              <a:rPr lang="en-US" sz="1800" dirty="0" err="1"/>
              <a:t>ar</a:t>
            </a:r>
            <a:r>
              <a:rPr lang="en-US" sz="1800" dirty="0"/>
              <a:t> fi </a:t>
            </a:r>
            <a:r>
              <a:rPr lang="en-US" sz="1800" dirty="0" err="1"/>
              <a:t>microscopia</a:t>
            </a:r>
            <a:r>
              <a:rPr lang="en-US" sz="1800" dirty="0"/>
              <a:t> cu </a:t>
            </a:r>
            <a:r>
              <a:rPr lang="en-US" sz="1800" dirty="0" err="1"/>
              <a:t>fluorescență</a:t>
            </a:r>
            <a:r>
              <a:rPr lang="en-US" sz="1800" dirty="0"/>
              <a:t> </a:t>
            </a:r>
            <a:r>
              <a:rPr lang="en-US" sz="1800" dirty="0" err="1"/>
              <a:t>și</a:t>
            </a:r>
            <a:r>
              <a:rPr lang="en-US" sz="1800" dirty="0"/>
              <a:t> </a:t>
            </a:r>
            <a:r>
              <a:rPr lang="en-US" sz="1800" dirty="0" err="1"/>
              <a:t>imagistica</a:t>
            </a:r>
            <a:r>
              <a:rPr lang="en-US" sz="1800" dirty="0"/>
              <a:t> </a:t>
            </a:r>
            <a:r>
              <a:rPr lang="en-US" sz="1800" dirty="0" err="1"/>
              <a:t>prin</a:t>
            </a:r>
            <a:r>
              <a:rPr lang="en-US" sz="1800" dirty="0"/>
              <a:t> </a:t>
            </a:r>
            <a:r>
              <a:rPr lang="en-US" sz="1800" dirty="0" err="1"/>
              <a:t>rezonanță</a:t>
            </a:r>
            <a:r>
              <a:rPr lang="en-US" sz="1800" dirty="0"/>
              <a:t> </a:t>
            </a:r>
            <a:r>
              <a:rPr lang="en-US" sz="1800" dirty="0" err="1"/>
              <a:t>magnetică</a:t>
            </a:r>
            <a:r>
              <a:rPr lang="en-US" sz="1800" dirty="0"/>
              <a:t> (IRM).</a:t>
            </a:r>
            <a:endParaRPr lang="ro-RO" sz="1800" dirty="0"/>
          </a:p>
          <a:p>
            <a:pPr marL="0" indent="0">
              <a:buNone/>
            </a:pPr>
            <a:r>
              <a:rPr lang="en-US" sz="1800" dirty="0" err="1"/>
              <a:t>Aceste</a:t>
            </a:r>
            <a:r>
              <a:rPr lang="en-US" sz="1800" dirty="0"/>
              <a:t> </a:t>
            </a:r>
            <a:r>
              <a:rPr lang="en-US" sz="1800" dirty="0" err="1"/>
              <a:t>instrumente</a:t>
            </a:r>
            <a:r>
              <a:rPr lang="en-US" sz="1800" dirty="0"/>
              <a:t> </a:t>
            </a:r>
            <a:r>
              <a:rPr lang="en-US" sz="1800" dirty="0" err="1"/>
              <a:t>și</a:t>
            </a:r>
            <a:r>
              <a:rPr lang="en-US" sz="1800" dirty="0"/>
              <a:t> </a:t>
            </a:r>
            <a:r>
              <a:rPr lang="en-US" sz="1800" dirty="0" err="1"/>
              <a:t>tehnici</a:t>
            </a:r>
            <a:r>
              <a:rPr lang="en-US" sz="1800" dirty="0"/>
              <a:t> sunt </a:t>
            </a:r>
            <a:r>
              <a:rPr lang="en-US" sz="1800" dirty="0" err="1"/>
              <a:t>elementele</a:t>
            </a:r>
            <a:r>
              <a:rPr lang="en-US" sz="1800" dirty="0"/>
              <a:t> constitutive ale </a:t>
            </a:r>
            <a:r>
              <a:rPr lang="en-US" sz="1800" dirty="0" err="1"/>
              <a:t>nanomedicinei</a:t>
            </a:r>
            <a:r>
              <a:rPr lang="en-US" sz="1800" dirty="0"/>
              <a:t>, </a:t>
            </a:r>
            <a:r>
              <a:rPr lang="en-US" sz="1800" dirty="0" err="1"/>
              <a:t>permițând</a:t>
            </a:r>
            <a:r>
              <a:rPr lang="en-US" sz="1800" dirty="0"/>
              <a:t> </a:t>
            </a:r>
            <a:r>
              <a:rPr lang="en-US" sz="1800" dirty="0" err="1"/>
              <a:t>cercetătorilor</a:t>
            </a:r>
            <a:r>
              <a:rPr lang="en-US" sz="1800" dirty="0"/>
              <a:t> </a:t>
            </a:r>
            <a:r>
              <a:rPr lang="en-US" sz="1800" dirty="0" err="1"/>
              <a:t>să</a:t>
            </a:r>
            <a:r>
              <a:rPr lang="en-US" sz="1800" dirty="0"/>
              <a:t> </a:t>
            </a:r>
            <a:r>
              <a:rPr lang="en-US" sz="1800" dirty="0" err="1"/>
              <a:t>depășească</a:t>
            </a:r>
            <a:r>
              <a:rPr lang="en-US" sz="1800" dirty="0"/>
              <a:t> </a:t>
            </a:r>
            <a:r>
              <a:rPr lang="en-US" sz="1800" dirty="0" err="1"/>
              <a:t>limitele</a:t>
            </a:r>
            <a:r>
              <a:rPr lang="en-US" sz="1800" dirty="0"/>
              <a:t> </a:t>
            </a:r>
            <a:r>
              <a:rPr lang="en-US" sz="1800" dirty="0" err="1"/>
              <a:t>posibilului</a:t>
            </a:r>
            <a:r>
              <a:rPr lang="en-US" sz="1800" dirty="0"/>
              <a:t> </a:t>
            </a:r>
            <a:r>
              <a:rPr lang="en-US" sz="1800" dirty="0" err="1"/>
              <a:t>în</a:t>
            </a:r>
            <a:r>
              <a:rPr lang="en-US" sz="1800" dirty="0"/>
              <a:t> </a:t>
            </a:r>
            <a:r>
              <a:rPr lang="en-US" sz="1800" dirty="0" err="1"/>
              <a:t>domeniul</a:t>
            </a:r>
            <a:r>
              <a:rPr lang="en-US" sz="1800" dirty="0"/>
              <a:t> </a:t>
            </a:r>
            <a:r>
              <a:rPr lang="en-US" sz="1800" dirty="0" err="1"/>
              <a:t>sănătății</a:t>
            </a:r>
            <a:r>
              <a:rPr lang="en-US" sz="1800" dirty="0"/>
              <a:t>.</a:t>
            </a:r>
          </a:p>
        </p:txBody>
      </p:sp>
    </p:spTree>
    <p:extLst>
      <p:ext uri="{BB962C8B-B14F-4D97-AF65-F5344CB8AC3E}">
        <p14:creationId xmlns:p14="http://schemas.microsoft.com/office/powerpoint/2010/main" val="282238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A2A5-A50D-E145-68DD-B8E9AE3CF1AA}"/>
              </a:ext>
            </a:extLst>
          </p:cNvPr>
          <p:cNvSpPr>
            <a:spLocks noGrp="1"/>
          </p:cNvSpPr>
          <p:nvPr>
            <p:ph type="title"/>
          </p:nvPr>
        </p:nvSpPr>
        <p:spPr/>
        <p:txBody>
          <a:bodyPr/>
          <a:lstStyle/>
          <a:p>
            <a:r>
              <a:rPr lang="en-US" dirty="0"/>
              <a:t>Aplicații ale </a:t>
            </a:r>
            <a:r>
              <a:rPr lang="en-US" dirty="0" err="1"/>
              <a:t>nanotehnologiei</a:t>
            </a:r>
            <a:r>
              <a:rPr lang="en-US" dirty="0"/>
              <a:t> </a:t>
            </a:r>
            <a:r>
              <a:rPr lang="en-US" dirty="0" err="1"/>
              <a:t>în</a:t>
            </a:r>
            <a:r>
              <a:rPr lang="en-US" dirty="0"/>
              <a:t> </a:t>
            </a:r>
            <a:r>
              <a:rPr lang="en-US" dirty="0" err="1"/>
              <a:t>medicină</a:t>
            </a:r>
            <a:r>
              <a:rPr lang="en-US" dirty="0"/>
              <a:t> </a:t>
            </a:r>
            <a:r>
              <a:rPr lang="en-US" dirty="0" err="1"/>
              <a:t>în</a:t>
            </a:r>
            <a:r>
              <a:rPr lang="en-US" dirty="0"/>
              <a:t> diverse </a:t>
            </a:r>
            <a:r>
              <a:rPr lang="en-US" dirty="0" err="1"/>
              <a:t>industrii</a:t>
            </a:r>
            <a:endParaRPr lang="en-US" dirty="0"/>
          </a:p>
        </p:txBody>
      </p:sp>
      <p:sp>
        <p:nvSpPr>
          <p:cNvPr id="3" name="Content Placeholder 2">
            <a:extLst>
              <a:ext uri="{FF2B5EF4-FFF2-40B4-BE49-F238E27FC236}">
                <a16:creationId xmlns:a16="http://schemas.microsoft.com/office/drawing/2014/main" id="{1DAFFE64-4AC0-D270-F197-357D13C5DED8}"/>
              </a:ext>
            </a:extLst>
          </p:cNvPr>
          <p:cNvSpPr>
            <a:spLocks noGrp="1"/>
          </p:cNvSpPr>
          <p:nvPr>
            <p:ph idx="1"/>
          </p:nvPr>
        </p:nvSpPr>
        <p:spPr>
          <a:xfrm>
            <a:off x="152400" y="1524000"/>
            <a:ext cx="8839200" cy="4525962"/>
          </a:xfrm>
        </p:spPr>
        <p:txBody>
          <a:bodyPr/>
          <a:lstStyle/>
          <a:p>
            <a:pPr marL="0" indent="0">
              <a:buNone/>
            </a:pPr>
            <a:r>
              <a:rPr lang="en-US" sz="1600" dirty="0" err="1"/>
              <a:t>Exemple</a:t>
            </a:r>
            <a:r>
              <a:rPr lang="en-US" sz="1600" dirty="0"/>
              <a:t> din </a:t>
            </a:r>
            <a:r>
              <a:rPr lang="en-US" sz="1600" dirty="0" err="1"/>
              <a:t>lumea</a:t>
            </a:r>
            <a:r>
              <a:rPr lang="en-US" sz="1600" dirty="0"/>
              <a:t> </a:t>
            </a:r>
            <a:r>
              <a:rPr lang="en-US" sz="1600" dirty="0" err="1"/>
              <a:t>reală</a:t>
            </a:r>
            <a:r>
              <a:rPr lang="en-US" sz="1600" dirty="0"/>
              <a:t> de </a:t>
            </a:r>
            <a:r>
              <a:rPr lang="en-US" sz="1600" dirty="0" err="1"/>
              <a:t>nanotehnologie</a:t>
            </a:r>
            <a:r>
              <a:rPr lang="en-US" sz="1600" dirty="0"/>
              <a:t> </a:t>
            </a:r>
            <a:r>
              <a:rPr lang="en-US" sz="1600" dirty="0" err="1"/>
              <a:t>în</a:t>
            </a:r>
            <a:r>
              <a:rPr lang="en-US" sz="1600" dirty="0"/>
              <a:t> </a:t>
            </a:r>
            <a:r>
              <a:rPr lang="en-US" sz="1600" dirty="0" err="1"/>
              <a:t>medicină</a:t>
            </a:r>
            <a:endParaRPr lang="ro-RO" sz="1600" dirty="0"/>
          </a:p>
          <a:p>
            <a:r>
              <a:rPr lang="en-US" sz="1600" b="1" dirty="0" err="1">
                <a:solidFill>
                  <a:srgbClr val="FF0000"/>
                </a:solidFill>
              </a:rPr>
              <a:t>Tratamentul</a:t>
            </a:r>
            <a:r>
              <a:rPr lang="en-US" sz="1600" b="1" dirty="0">
                <a:solidFill>
                  <a:srgbClr val="FF0000"/>
                </a:solidFill>
              </a:rPr>
              <a:t> </a:t>
            </a:r>
            <a:r>
              <a:rPr lang="en-US" sz="1600" b="1" dirty="0" err="1">
                <a:solidFill>
                  <a:srgbClr val="FF0000"/>
                </a:solidFill>
              </a:rPr>
              <a:t>cancerului</a:t>
            </a:r>
            <a:r>
              <a:rPr lang="en-US" sz="1600" b="1" dirty="0"/>
              <a:t>: </a:t>
            </a:r>
            <a:r>
              <a:rPr lang="en-US" sz="1600" dirty="0" err="1"/>
              <a:t>Nanoparticulele</a:t>
            </a:r>
            <a:r>
              <a:rPr lang="en-US" sz="1600" dirty="0"/>
              <a:t> sunt </a:t>
            </a:r>
            <a:r>
              <a:rPr lang="en-US" sz="1600" dirty="0" err="1"/>
              <a:t>utilizate</a:t>
            </a:r>
            <a:r>
              <a:rPr lang="en-US" sz="1600" dirty="0"/>
              <a:t> </a:t>
            </a:r>
            <a:r>
              <a:rPr lang="en-US" sz="1600" dirty="0" err="1"/>
              <a:t>pentru</a:t>
            </a:r>
            <a:r>
              <a:rPr lang="en-US" sz="1600" dirty="0"/>
              <a:t> a </a:t>
            </a:r>
            <a:r>
              <a:rPr lang="en-US" sz="1600" dirty="0" err="1"/>
              <a:t>administra</a:t>
            </a:r>
            <a:r>
              <a:rPr lang="en-US" sz="1600" dirty="0"/>
              <a:t> </a:t>
            </a:r>
            <a:r>
              <a:rPr lang="en-US" sz="1600" dirty="0" err="1"/>
              <a:t>medicamente</a:t>
            </a:r>
            <a:r>
              <a:rPr lang="en-US" sz="1600" dirty="0"/>
              <a:t> </a:t>
            </a:r>
            <a:r>
              <a:rPr lang="en-US" sz="1600" dirty="0" err="1"/>
              <a:t>chimioterapice</a:t>
            </a:r>
            <a:r>
              <a:rPr lang="en-US" sz="1600" dirty="0"/>
              <a:t> direct </a:t>
            </a:r>
            <a:r>
              <a:rPr lang="en-US" sz="1600" dirty="0" err="1"/>
              <a:t>celulelor</a:t>
            </a:r>
            <a:r>
              <a:rPr lang="en-US" sz="1600" dirty="0"/>
              <a:t> </a:t>
            </a:r>
            <a:r>
              <a:rPr lang="en-US" sz="1600" dirty="0" err="1"/>
              <a:t>canceroase</a:t>
            </a:r>
            <a:r>
              <a:rPr lang="en-US" sz="1600" dirty="0"/>
              <a:t>, </a:t>
            </a:r>
            <a:r>
              <a:rPr lang="en-US" sz="1600" dirty="0" err="1"/>
              <a:t>reducând</a:t>
            </a:r>
            <a:r>
              <a:rPr lang="en-US" sz="1600" dirty="0"/>
              <a:t> </a:t>
            </a:r>
            <a:r>
              <a:rPr lang="en-US" sz="1600" dirty="0" err="1"/>
              <a:t>efectele</a:t>
            </a:r>
            <a:r>
              <a:rPr lang="en-US" sz="1600" dirty="0"/>
              <a:t> </a:t>
            </a:r>
            <a:r>
              <a:rPr lang="en-US" sz="1600" dirty="0" err="1"/>
              <a:t>secundare</a:t>
            </a:r>
            <a:r>
              <a:rPr lang="en-US" sz="1600" dirty="0"/>
              <a:t> </a:t>
            </a:r>
            <a:r>
              <a:rPr lang="en-US" sz="1600" dirty="0" err="1"/>
              <a:t>și</a:t>
            </a:r>
            <a:r>
              <a:rPr lang="en-US" sz="1600" dirty="0"/>
              <a:t> </a:t>
            </a:r>
            <a:r>
              <a:rPr lang="en-US" sz="1600" dirty="0" err="1"/>
              <a:t>îmbunătățind</a:t>
            </a:r>
            <a:r>
              <a:rPr lang="en-US" sz="1600" dirty="0"/>
              <a:t> </a:t>
            </a:r>
            <a:r>
              <a:rPr lang="en-US" sz="1600" dirty="0" err="1"/>
              <a:t>eficacitatea</a:t>
            </a:r>
            <a:r>
              <a:rPr lang="en-US" sz="1600" dirty="0"/>
              <a:t>. </a:t>
            </a:r>
            <a:r>
              <a:rPr lang="ro-RO" sz="1600" dirty="0"/>
              <a:t>E.g.</a:t>
            </a:r>
            <a:r>
              <a:rPr lang="en-US" sz="1600" dirty="0"/>
              <a:t>, Abraxane, un medicament pe </a:t>
            </a:r>
            <a:r>
              <a:rPr lang="en-US" sz="1600" dirty="0" err="1"/>
              <a:t>bază</a:t>
            </a:r>
            <a:r>
              <a:rPr lang="en-US" sz="1600" dirty="0"/>
              <a:t> de </a:t>
            </a:r>
            <a:r>
              <a:rPr lang="en-US" sz="1600" dirty="0" err="1"/>
              <a:t>nanoparticule</a:t>
            </a:r>
            <a:r>
              <a:rPr lang="en-US" sz="1600" dirty="0"/>
              <a:t>, </a:t>
            </a:r>
            <a:r>
              <a:rPr lang="en-US" sz="1600" dirty="0" err="1"/>
              <a:t>este</a:t>
            </a:r>
            <a:r>
              <a:rPr lang="en-US" sz="1600" dirty="0"/>
              <a:t> </a:t>
            </a:r>
            <a:r>
              <a:rPr lang="en-US" sz="1600" dirty="0" err="1"/>
              <a:t>utilizat</a:t>
            </a:r>
            <a:r>
              <a:rPr lang="en-US" sz="1600" dirty="0"/>
              <a:t> </a:t>
            </a:r>
            <a:r>
              <a:rPr lang="en-US" sz="1600" dirty="0" err="1"/>
              <a:t>pentru</a:t>
            </a:r>
            <a:r>
              <a:rPr lang="en-US" sz="1600" dirty="0"/>
              <a:t> a </a:t>
            </a:r>
            <a:r>
              <a:rPr lang="en-US" sz="1600" dirty="0" err="1"/>
              <a:t>trata</a:t>
            </a:r>
            <a:r>
              <a:rPr lang="en-US" sz="1600" dirty="0"/>
              <a:t> </a:t>
            </a:r>
            <a:r>
              <a:rPr lang="en-US" sz="1600" dirty="0" err="1"/>
              <a:t>cancerul</a:t>
            </a:r>
            <a:r>
              <a:rPr lang="en-US" sz="1600" dirty="0"/>
              <a:t> de </a:t>
            </a:r>
            <a:r>
              <a:rPr lang="en-US" sz="1600" dirty="0" err="1"/>
              <a:t>sân</a:t>
            </a:r>
            <a:r>
              <a:rPr lang="en-US" sz="1600" dirty="0"/>
              <a:t>, </a:t>
            </a:r>
            <a:r>
              <a:rPr lang="en-US" sz="1600" dirty="0" err="1"/>
              <a:t>plămâni</a:t>
            </a:r>
            <a:r>
              <a:rPr lang="en-US" sz="1600" dirty="0"/>
              <a:t> </a:t>
            </a:r>
            <a:r>
              <a:rPr lang="en-US" sz="1600" dirty="0" err="1"/>
              <a:t>și</a:t>
            </a:r>
            <a:r>
              <a:rPr lang="en-US" sz="1600" dirty="0"/>
              <a:t> pancreas.</a:t>
            </a:r>
            <a:endParaRPr lang="ro-RO" sz="1600" dirty="0"/>
          </a:p>
          <a:p>
            <a:r>
              <a:rPr lang="en-US" sz="1600" b="1" dirty="0">
                <a:solidFill>
                  <a:srgbClr val="FF0000"/>
                </a:solidFill>
              </a:rPr>
              <a:t>Diagnostic:</a:t>
            </a:r>
            <a:r>
              <a:rPr lang="en-US" sz="1600" dirty="0"/>
              <a:t> </a:t>
            </a:r>
            <a:r>
              <a:rPr lang="en-US" sz="1600" dirty="0" err="1"/>
              <a:t>Punctele</a:t>
            </a:r>
            <a:r>
              <a:rPr lang="en-US" sz="1600" dirty="0"/>
              <a:t> </a:t>
            </a:r>
            <a:r>
              <a:rPr lang="en-US" sz="1600" dirty="0" err="1"/>
              <a:t>cuantice</a:t>
            </a:r>
            <a:r>
              <a:rPr lang="en-US" sz="1600" dirty="0"/>
              <a:t> </a:t>
            </a:r>
            <a:r>
              <a:rPr lang="en-US" sz="1600" dirty="0" err="1"/>
              <a:t>și</a:t>
            </a:r>
            <a:r>
              <a:rPr lang="en-US" sz="1600" dirty="0"/>
              <a:t> </a:t>
            </a:r>
            <a:r>
              <a:rPr lang="en-US" sz="1600" dirty="0" err="1"/>
              <a:t>nanosenzorii</a:t>
            </a:r>
            <a:r>
              <a:rPr lang="en-US" sz="1600" dirty="0"/>
              <a:t> permit </a:t>
            </a:r>
            <a:r>
              <a:rPr lang="en-US" sz="1600" dirty="0" err="1"/>
              <a:t>detectarea</a:t>
            </a:r>
            <a:r>
              <a:rPr lang="en-US" sz="1600" dirty="0"/>
              <a:t> </a:t>
            </a:r>
            <a:r>
              <a:rPr lang="en-US" sz="1600" dirty="0" err="1"/>
              <a:t>precoce</a:t>
            </a:r>
            <a:r>
              <a:rPr lang="en-US" sz="1600" dirty="0"/>
              <a:t> a </a:t>
            </a:r>
            <a:r>
              <a:rPr lang="en-US" sz="1600" dirty="0" err="1"/>
              <a:t>bolilor</a:t>
            </a:r>
            <a:r>
              <a:rPr lang="en-US" sz="1600" dirty="0"/>
              <a:t> precum Alzheimer </a:t>
            </a:r>
            <a:r>
              <a:rPr lang="en-US" sz="1600" dirty="0" err="1"/>
              <a:t>și</a:t>
            </a:r>
            <a:r>
              <a:rPr lang="en-US" sz="1600" dirty="0"/>
              <a:t> Parkinson </a:t>
            </a:r>
            <a:r>
              <a:rPr lang="en-US" sz="1600" dirty="0" err="1"/>
              <a:t>prin</a:t>
            </a:r>
            <a:r>
              <a:rPr lang="en-US" sz="1600" dirty="0"/>
              <a:t> </a:t>
            </a:r>
            <a:r>
              <a:rPr lang="en-US" sz="1600" dirty="0" err="1"/>
              <a:t>identificarea</a:t>
            </a:r>
            <a:r>
              <a:rPr lang="en-US" sz="1600" dirty="0"/>
              <a:t> </a:t>
            </a:r>
            <a:r>
              <a:rPr lang="en-US" sz="1600" dirty="0" err="1"/>
              <a:t>biomarkerilor</a:t>
            </a:r>
            <a:r>
              <a:rPr lang="en-US" sz="1600" dirty="0"/>
              <a:t> la </a:t>
            </a:r>
            <a:r>
              <a:rPr lang="en-US" sz="1600" dirty="0" err="1"/>
              <a:t>nivel</a:t>
            </a:r>
            <a:r>
              <a:rPr lang="en-US" sz="1600" dirty="0"/>
              <a:t> molecular.</a:t>
            </a:r>
            <a:endParaRPr lang="ro-RO" sz="1600" dirty="0"/>
          </a:p>
          <a:p>
            <a:r>
              <a:rPr lang="en-US" sz="1600" b="1" dirty="0">
                <a:solidFill>
                  <a:srgbClr val="FF0000"/>
                </a:solidFill>
              </a:rPr>
              <a:t>Medicina </a:t>
            </a:r>
            <a:r>
              <a:rPr lang="en-US" sz="1600" b="1" dirty="0" err="1">
                <a:solidFill>
                  <a:srgbClr val="FF0000"/>
                </a:solidFill>
              </a:rPr>
              <a:t>regenerativă</a:t>
            </a:r>
            <a:r>
              <a:rPr lang="en-US" sz="1600" dirty="0"/>
              <a:t>: </a:t>
            </a:r>
            <a:r>
              <a:rPr lang="en-US" sz="1600" dirty="0" err="1"/>
              <a:t>Nanomaterialele</a:t>
            </a:r>
            <a:r>
              <a:rPr lang="en-US" sz="1600" dirty="0"/>
              <a:t> precum </a:t>
            </a:r>
            <a:r>
              <a:rPr lang="en-US" sz="1600" dirty="0" err="1"/>
              <a:t>grafenul</a:t>
            </a:r>
            <a:r>
              <a:rPr lang="en-US" sz="1600" dirty="0"/>
              <a:t> </a:t>
            </a:r>
            <a:r>
              <a:rPr lang="en-US" sz="1600" dirty="0" err="1"/>
              <a:t>și</a:t>
            </a:r>
            <a:r>
              <a:rPr lang="en-US" sz="1600" dirty="0"/>
              <a:t> </a:t>
            </a:r>
            <a:r>
              <a:rPr lang="en-US" sz="1600" dirty="0" err="1"/>
              <a:t>nanotuburile</a:t>
            </a:r>
            <a:r>
              <a:rPr lang="en-US" sz="1600" dirty="0"/>
              <a:t> de carbon sunt </a:t>
            </a:r>
            <a:r>
              <a:rPr lang="en-US" sz="1600" dirty="0" err="1"/>
              <a:t>utilizate</a:t>
            </a:r>
            <a:r>
              <a:rPr lang="en-US" sz="1600" dirty="0"/>
              <a:t> </a:t>
            </a:r>
            <a:r>
              <a:rPr lang="en-US" sz="1600" dirty="0" err="1"/>
              <a:t>pentru</a:t>
            </a:r>
            <a:r>
              <a:rPr lang="en-US" sz="1600" dirty="0"/>
              <a:t> a </a:t>
            </a:r>
            <a:r>
              <a:rPr lang="en-US" sz="1600" dirty="0" err="1"/>
              <a:t>crea</a:t>
            </a:r>
            <a:r>
              <a:rPr lang="en-US" sz="1600" dirty="0"/>
              <a:t> </a:t>
            </a:r>
            <a:r>
              <a:rPr lang="en-US" sz="1600" dirty="0" err="1"/>
              <a:t>schele</a:t>
            </a:r>
            <a:r>
              <a:rPr lang="en-US" sz="1600" dirty="0"/>
              <a:t> </a:t>
            </a:r>
            <a:r>
              <a:rPr lang="en-US" sz="1600" dirty="0" err="1"/>
              <a:t>pentru</a:t>
            </a:r>
            <a:r>
              <a:rPr lang="en-US" sz="1600" dirty="0"/>
              <a:t> </a:t>
            </a:r>
            <a:r>
              <a:rPr lang="en-US" sz="1600" dirty="0" err="1"/>
              <a:t>ingineria</a:t>
            </a:r>
            <a:r>
              <a:rPr lang="en-US" sz="1600" dirty="0"/>
              <a:t> </a:t>
            </a:r>
            <a:r>
              <a:rPr lang="en-US" sz="1600" dirty="0" err="1"/>
              <a:t>tisulară</a:t>
            </a:r>
            <a:r>
              <a:rPr lang="en-US" sz="1600" dirty="0"/>
              <a:t>, </a:t>
            </a:r>
            <a:r>
              <a:rPr lang="en-US" sz="1600" dirty="0" err="1"/>
              <a:t>ajutând</a:t>
            </a:r>
            <a:r>
              <a:rPr lang="en-US" sz="1600" dirty="0"/>
              <a:t> la </a:t>
            </a:r>
            <a:r>
              <a:rPr lang="en-US" sz="1600" dirty="0" err="1"/>
              <a:t>repararea</a:t>
            </a:r>
            <a:r>
              <a:rPr lang="en-US" sz="1600" dirty="0"/>
              <a:t> </a:t>
            </a:r>
            <a:r>
              <a:rPr lang="en-US" sz="1600" dirty="0" err="1"/>
              <a:t>țesuturilor</a:t>
            </a:r>
            <a:r>
              <a:rPr lang="en-US" sz="1600" dirty="0"/>
              <a:t> </a:t>
            </a:r>
            <a:r>
              <a:rPr lang="en-US" sz="1600" dirty="0" err="1"/>
              <a:t>și</a:t>
            </a:r>
            <a:r>
              <a:rPr lang="en-US" sz="1600" dirty="0"/>
              <a:t> </a:t>
            </a:r>
            <a:r>
              <a:rPr lang="en-US" sz="1600" dirty="0" err="1"/>
              <a:t>organelor</a:t>
            </a:r>
            <a:r>
              <a:rPr lang="en-US" sz="1600" dirty="0"/>
              <a:t> deteriorate.</a:t>
            </a:r>
            <a:endParaRPr lang="ro-RO" sz="1600" dirty="0"/>
          </a:p>
          <a:p>
            <a:r>
              <a:rPr lang="en-US" sz="1600" b="1" dirty="0" err="1">
                <a:solidFill>
                  <a:srgbClr val="FF0000"/>
                </a:solidFill>
              </a:rPr>
              <a:t>Tendințe</a:t>
            </a:r>
            <a:r>
              <a:rPr lang="en-US" sz="1600" b="1" dirty="0">
                <a:solidFill>
                  <a:srgbClr val="FF0000"/>
                </a:solidFill>
              </a:rPr>
              <a:t> </a:t>
            </a:r>
            <a:r>
              <a:rPr lang="en-US" sz="1600" b="1" dirty="0" err="1">
                <a:solidFill>
                  <a:srgbClr val="FF0000"/>
                </a:solidFill>
              </a:rPr>
              <a:t>emergente</a:t>
            </a:r>
            <a:r>
              <a:rPr lang="en-US" sz="1600" b="1" dirty="0">
                <a:solidFill>
                  <a:srgbClr val="FF0000"/>
                </a:solidFill>
              </a:rPr>
              <a:t> </a:t>
            </a:r>
            <a:r>
              <a:rPr lang="en-US" sz="1600" b="1" dirty="0" err="1">
                <a:solidFill>
                  <a:srgbClr val="FF0000"/>
                </a:solidFill>
              </a:rPr>
              <a:t>în</a:t>
            </a:r>
            <a:r>
              <a:rPr lang="en-US" sz="1600" b="1" dirty="0">
                <a:solidFill>
                  <a:srgbClr val="FF0000"/>
                </a:solidFill>
              </a:rPr>
              <a:t> </a:t>
            </a:r>
            <a:r>
              <a:rPr lang="en-US" sz="1600" b="1" dirty="0" err="1">
                <a:solidFill>
                  <a:srgbClr val="FF0000"/>
                </a:solidFill>
              </a:rPr>
              <a:t>nanotehnologia</a:t>
            </a:r>
            <a:r>
              <a:rPr lang="en-US" sz="1600" b="1" dirty="0">
                <a:solidFill>
                  <a:srgbClr val="FF0000"/>
                </a:solidFill>
              </a:rPr>
              <a:t> </a:t>
            </a:r>
            <a:r>
              <a:rPr lang="en-US" sz="1600" b="1" dirty="0" err="1">
                <a:solidFill>
                  <a:srgbClr val="FF0000"/>
                </a:solidFill>
              </a:rPr>
              <a:t>în</a:t>
            </a:r>
            <a:r>
              <a:rPr lang="en-US" sz="1600" b="1" dirty="0">
                <a:solidFill>
                  <a:srgbClr val="FF0000"/>
                </a:solidFill>
              </a:rPr>
              <a:t> </a:t>
            </a:r>
            <a:r>
              <a:rPr lang="en-US" sz="1600" b="1" dirty="0" err="1">
                <a:solidFill>
                  <a:srgbClr val="FF0000"/>
                </a:solidFill>
              </a:rPr>
              <a:t>medicină</a:t>
            </a:r>
            <a:r>
              <a:rPr lang="ro-RO" sz="1600" b="1" dirty="0">
                <a:solidFill>
                  <a:srgbClr val="FF0000"/>
                </a:solidFill>
              </a:rPr>
              <a:t>. </a:t>
            </a:r>
            <a:r>
              <a:rPr lang="en-US" sz="1600" dirty="0" err="1"/>
              <a:t>Domeniul</a:t>
            </a:r>
            <a:r>
              <a:rPr lang="en-US" sz="1600" dirty="0"/>
              <a:t> </a:t>
            </a:r>
            <a:r>
              <a:rPr lang="en-US" sz="1600" dirty="0" err="1"/>
              <a:t>nanotehnologiei</a:t>
            </a:r>
            <a:r>
              <a:rPr lang="en-US" sz="1600" dirty="0"/>
              <a:t> </a:t>
            </a:r>
            <a:r>
              <a:rPr lang="en-US" sz="1600" dirty="0" err="1"/>
              <a:t>în</a:t>
            </a:r>
            <a:r>
              <a:rPr lang="en-US" sz="1600" dirty="0"/>
              <a:t> </a:t>
            </a:r>
            <a:r>
              <a:rPr lang="en-US" sz="1600" dirty="0" err="1"/>
              <a:t>medicină</a:t>
            </a:r>
            <a:r>
              <a:rPr lang="en-US" sz="1600" dirty="0"/>
              <a:t> </a:t>
            </a:r>
            <a:r>
              <a:rPr lang="en-US" sz="1600" dirty="0" err="1"/>
              <a:t>evoluează</a:t>
            </a:r>
            <a:r>
              <a:rPr lang="en-US" sz="1600" dirty="0"/>
              <a:t> rapid, cu </a:t>
            </a:r>
            <a:r>
              <a:rPr lang="en-US" sz="1600" dirty="0" err="1"/>
              <a:t>câteva</a:t>
            </a:r>
            <a:r>
              <a:rPr lang="en-US" sz="1600" dirty="0"/>
              <a:t> </a:t>
            </a:r>
            <a:r>
              <a:rPr lang="en-US" sz="1600" dirty="0" err="1"/>
              <a:t>tendințe</a:t>
            </a:r>
            <a:r>
              <a:rPr lang="en-US" sz="1600" dirty="0"/>
              <a:t> </a:t>
            </a:r>
            <a:r>
              <a:rPr lang="en-US" sz="1600" dirty="0" err="1"/>
              <a:t>emergente</a:t>
            </a:r>
            <a:r>
              <a:rPr lang="en-US" sz="1600" dirty="0"/>
              <a:t>:</a:t>
            </a:r>
            <a:endParaRPr lang="ro-RO" sz="1600" dirty="0"/>
          </a:p>
          <a:p>
            <a:r>
              <a:rPr lang="en-US" sz="1600" b="1" dirty="0">
                <a:solidFill>
                  <a:srgbClr val="FF0000"/>
                </a:solidFill>
              </a:rPr>
              <a:t>Medicina </a:t>
            </a:r>
            <a:r>
              <a:rPr lang="en-US" sz="1600" b="1" dirty="0" err="1">
                <a:solidFill>
                  <a:srgbClr val="FF0000"/>
                </a:solidFill>
              </a:rPr>
              <a:t>personalizată</a:t>
            </a:r>
            <a:r>
              <a:rPr lang="en-US" sz="1600" dirty="0"/>
              <a:t>: </a:t>
            </a:r>
            <a:r>
              <a:rPr lang="en-US" sz="1600" dirty="0" err="1"/>
              <a:t>Nanotehnologia</a:t>
            </a:r>
            <a:r>
              <a:rPr lang="en-US" sz="1600" dirty="0"/>
              <a:t> </a:t>
            </a:r>
            <a:r>
              <a:rPr lang="en-US" sz="1600" dirty="0" err="1"/>
              <a:t>permite</a:t>
            </a:r>
            <a:r>
              <a:rPr lang="en-US" sz="1600" dirty="0"/>
              <a:t> </a:t>
            </a:r>
            <a:r>
              <a:rPr lang="en-US" sz="1600" dirty="0" err="1"/>
              <a:t>dezvoltarea</a:t>
            </a:r>
            <a:r>
              <a:rPr lang="en-US" sz="1600" dirty="0"/>
              <a:t> de </a:t>
            </a:r>
            <a:r>
              <a:rPr lang="en-US" sz="1600" dirty="0" err="1"/>
              <a:t>tratamente</a:t>
            </a:r>
            <a:r>
              <a:rPr lang="en-US" sz="1600" dirty="0"/>
              <a:t> </a:t>
            </a:r>
            <a:r>
              <a:rPr lang="en-US" sz="1600" dirty="0" err="1"/>
              <a:t>personalizate</a:t>
            </a:r>
            <a:r>
              <a:rPr lang="en-US" sz="1600" dirty="0"/>
              <a:t> </a:t>
            </a:r>
            <a:r>
              <a:rPr lang="en-US" sz="1600" dirty="0" err="1"/>
              <a:t>bazate</a:t>
            </a:r>
            <a:r>
              <a:rPr lang="en-US" sz="1600" dirty="0"/>
              <a:t> pe </a:t>
            </a:r>
            <a:r>
              <a:rPr lang="en-US" sz="1600" dirty="0" err="1"/>
              <a:t>profilul</a:t>
            </a:r>
            <a:r>
              <a:rPr lang="en-US" sz="1600" dirty="0"/>
              <a:t> genetic al </a:t>
            </a:r>
            <a:r>
              <a:rPr lang="en-US" sz="1600" dirty="0" err="1"/>
              <a:t>unui</a:t>
            </a:r>
            <a:r>
              <a:rPr lang="en-US" sz="1600" dirty="0"/>
              <a:t> </a:t>
            </a:r>
            <a:r>
              <a:rPr lang="en-US" sz="1600" dirty="0" err="1"/>
              <a:t>individ</a:t>
            </a:r>
            <a:r>
              <a:rPr lang="en-US" sz="1600" dirty="0"/>
              <a:t>.</a:t>
            </a:r>
            <a:endParaRPr lang="ro-RO" sz="1600" dirty="0"/>
          </a:p>
          <a:p>
            <a:r>
              <a:rPr lang="en-US" sz="1600" b="1" dirty="0" err="1">
                <a:solidFill>
                  <a:srgbClr val="FF0000"/>
                </a:solidFill>
              </a:rPr>
              <a:t>Nanodispozitive</a:t>
            </a:r>
            <a:r>
              <a:rPr lang="en-US" sz="1600" b="1" dirty="0">
                <a:solidFill>
                  <a:srgbClr val="FF0000"/>
                </a:solidFill>
              </a:rPr>
              <a:t> </a:t>
            </a:r>
            <a:r>
              <a:rPr lang="en-US" sz="1600" b="1" dirty="0" err="1">
                <a:solidFill>
                  <a:srgbClr val="FF0000"/>
                </a:solidFill>
              </a:rPr>
              <a:t>purtabile</a:t>
            </a:r>
            <a:r>
              <a:rPr lang="en-US" sz="1600" b="1" dirty="0">
                <a:solidFill>
                  <a:srgbClr val="FF0000"/>
                </a:solidFill>
              </a:rPr>
              <a:t>: </a:t>
            </a:r>
            <a:r>
              <a:rPr lang="en-US" sz="1600" dirty="0" err="1"/>
              <a:t>Dispozitive</a:t>
            </a:r>
            <a:r>
              <a:rPr lang="en-US" sz="1600" dirty="0"/>
              <a:t> </a:t>
            </a:r>
            <a:r>
              <a:rPr lang="en-US" sz="1600" dirty="0" err="1"/>
              <a:t>încorporate</a:t>
            </a:r>
            <a:r>
              <a:rPr lang="en-US" sz="1600" dirty="0"/>
              <a:t> cu </a:t>
            </a:r>
            <a:r>
              <a:rPr lang="en-US" sz="1600" dirty="0" err="1"/>
              <a:t>nanosenzori</a:t>
            </a:r>
            <a:r>
              <a:rPr lang="en-US" sz="1600" dirty="0"/>
              <a:t> sunt </a:t>
            </a:r>
            <a:r>
              <a:rPr lang="en-US" sz="1600" dirty="0" err="1"/>
              <a:t>dezvoltate</a:t>
            </a:r>
            <a:r>
              <a:rPr lang="en-US" sz="1600" dirty="0"/>
              <a:t> </a:t>
            </a:r>
            <a:r>
              <a:rPr lang="en-US" sz="1600" dirty="0" err="1"/>
              <a:t>pentru</a:t>
            </a:r>
            <a:r>
              <a:rPr lang="en-US" sz="1600" dirty="0"/>
              <a:t> a </a:t>
            </a:r>
            <a:r>
              <a:rPr lang="en-US" sz="1600" dirty="0" err="1"/>
              <a:t>monitoriza</a:t>
            </a:r>
            <a:r>
              <a:rPr lang="en-US" sz="1600" dirty="0"/>
              <a:t> </a:t>
            </a:r>
            <a:r>
              <a:rPr lang="en-US" sz="1600" dirty="0" err="1"/>
              <a:t>parametrii</a:t>
            </a:r>
            <a:r>
              <a:rPr lang="en-US" sz="1600" dirty="0"/>
              <a:t> de </a:t>
            </a:r>
            <a:r>
              <a:rPr lang="en-US" sz="1600" dirty="0" err="1"/>
              <a:t>sănătate</a:t>
            </a:r>
            <a:r>
              <a:rPr lang="en-US" sz="1600" dirty="0"/>
              <a:t> </a:t>
            </a:r>
            <a:r>
              <a:rPr lang="en-US" sz="1600" dirty="0" err="1"/>
              <a:t>în</a:t>
            </a:r>
            <a:r>
              <a:rPr lang="en-US" sz="1600" dirty="0"/>
              <a:t> </a:t>
            </a:r>
            <a:r>
              <a:rPr lang="en-US" sz="1600" dirty="0" err="1"/>
              <a:t>timp</a:t>
            </a:r>
            <a:r>
              <a:rPr lang="en-US" sz="1600" dirty="0"/>
              <a:t> real.</a:t>
            </a:r>
            <a:endParaRPr lang="ro-RO" sz="1600" dirty="0"/>
          </a:p>
          <a:p>
            <a:r>
              <a:rPr lang="en-US" sz="1600" b="1" dirty="0" err="1">
                <a:solidFill>
                  <a:srgbClr val="FF0000"/>
                </a:solidFill>
              </a:rPr>
              <a:t>Nanovaccinuri</a:t>
            </a:r>
            <a:r>
              <a:rPr lang="en-US" sz="1600" b="1" dirty="0">
                <a:solidFill>
                  <a:srgbClr val="FF0000"/>
                </a:solidFill>
              </a:rPr>
              <a:t>: </a:t>
            </a:r>
            <a:r>
              <a:rPr lang="en-US" sz="1600" dirty="0" err="1"/>
              <a:t>Progresele</a:t>
            </a:r>
            <a:r>
              <a:rPr lang="en-US" sz="1600" dirty="0"/>
              <a:t> </a:t>
            </a:r>
            <a:r>
              <a:rPr lang="en-US" sz="1600" dirty="0" err="1"/>
              <a:t>în</a:t>
            </a:r>
            <a:r>
              <a:rPr lang="en-US" sz="1600" dirty="0"/>
              <a:t> </a:t>
            </a:r>
            <a:r>
              <a:rPr lang="en-US" sz="1600" dirty="0" err="1"/>
              <a:t>nanotehnologie</a:t>
            </a:r>
            <a:r>
              <a:rPr lang="en-US" sz="1600" dirty="0"/>
              <a:t> </a:t>
            </a:r>
            <a:r>
              <a:rPr lang="en-US" sz="1600" dirty="0" err="1"/>
              <a:t>deschid</a:t>
            </a:r>
            <a:r>
              <a:rPr lang="en-US" sz="1600" dirty="0"/>
              <a:t> </a:t>
            </a:r>
            <a:r>
              <a:rPr lang="en-US" sz="1600" dirty="0" err="1"/>
              <a:t>calea</a:t>
            </a:r>
            <a:r>
              <a:rPr lang="en-US" sz="1600" dirty="0"/>
              <a:t> </a:t>
            </a:r>
            <a:r>
              <a:rPr lang="en-US" sz="1600" dirty="0" err="1"/>
              <a:t>pentru</a:t>
            </a:r>
            <a:r>
              <a:rPr lang="en-US" sz="1600" dirty="0"/>
              <a:t> </a:t>
            </a:r>
            <a:r>
              <a:rPr lang="en-US" sz="1600" dirty="0" err="1"/>
              <a:t>vaccinuri</a:t>
            </a:r>
            <a:r>
              <a:rPr lang="en-US" sz="1600" dirty="0"/>
              <a:t> </a:t>
            </a:r>
            <a:r>
              <a:rPr lang="en-US" sz="1600" dirty="0" err="1"/>
              <a:t>mai</a:t>
            </a:r>
            <a:r>
              <a:rPr lang="en-US" sz="1600" dirty="0"/>
              <a:t> </a:t>
            </a:r>
            <a:r>
              <a:rPr lang="en-US" sz="1600" dirty="0" err="1"/>
              <a:t>eficiente</a:t>
            </a:r>
            <a:r>
              <a:rPr lang="en-US" sz="1600" dirty="0"/>
              <a:t> </a:t>
            </a:r>
            <a:r>
              <a:rPr lang="en-US" sz="1600" dirty="0" err="1"/>
              <a:t>și</a:t>
            </a:r>
            <a:r>
              <a:rPr lang="en-US" sz="1600" dirty="0"/>
              <a:t> </a:t>
            </a:r>
            <a:r>
              <a:rPr lang="en-US" sz="1600" dirty="0" err="1"/>
              <a:t>mai</a:t>
            </a:r>
            <a:r>
              <a:rPr lang="en-US" sz="1600" dirty="0"/>
              <a:t> stabile, cum </a:t>
            </a:r>
            <a:r>
              <a:rPr lang="en-US" sz="1600" dirty="0" err="1"/>
              <a:t>ar</a:t>
            </a:r>
            <a:r>
              <a:rPr lang="en-US" sz="1600" dirty="0"/>
              <a:t> fi </a:t>
            </a:r>
            <a:r>
              <a:rPr lang="en-US" sz="1600" dirty="0" err="1"/>
              <a:t>cele</a:t>
            </a:r>
            <a:r>
              <a:rPr lang="en-US" sz="1600" dirty="0"/>
              <a:t> </a:t>
            </a:r>
            <a:r>
              <a:rPr lang="en-US" sz="1600" dirty="0" err="1"/>
              <a:t>pentru</a:t>
            </a:r>
            <a:r>
              <a:rPr lang="en-US" sz="1600" dirty="0"/>
              <a:t> </a:t>
            </a:r>
            <a:r>
              <a:rPr lang="en-US" sz="1600" dirty="0" err="1"/>
              <a:t>boli</a:t>
            </a:r>
            <a:r>
              <a:rPr lang="en-US" sz="1600" dirty="0"/>
              <a:t> </a:t>
            </a:r>
            <a:r>
              <a:rPr lang="en-US" sz="1600" dirty="0" err="1"/>
              <a:t>infecțioase</a:t>
            </a:r>
            <a:r>
              <a:rPr lang="en-US" sz="1600" dirty="0"/>
              <a:t> </a:t>
            </a:r>
            <a:r>
              <a:rPr lang="en-US" sz="1600" dirty="0" err="1"/>
              <a:t>și</a:t>
            </a:r>
            <a:r>
              <a:rPr lang="en-US" sz="1600" dirty="0"/>
              <a:t> cancer.</a:t>
            </a:r>
            <a:endParaRPr lang="ro-RO" sz="1600" dirty="0"/>
          </a:p>
          <a:p>
            <a:pPr marL="0" indent="0">
              <a:buNone/>
            </a:pPr>
            <a:r>
              <a:rPr lang="en-US" sz="1600" dirty="0" err="1"/>
              <a:t>Aceste</a:t>
            </a:r>
            <a:r>
              <a:rPr lang="en-US" sz="1600" dirty="0"/>
              <a:t> </a:t>
            </a:r>
            <a:r>
              <a:rPr lang="en-US" sz="1600" dirty="0" err="1"/>
              <a:t>tendințe</a:t>
            </a:r>
            <a:r>
              <a:rPr lang="en-US" sz="1600" dirty="0"/>
              <a:t> </a:t>
            </a:r>
            <a:r>
              <a:rPr lang="en-US" sz="1600" dirty="0" err="1"/>
              <a:t>subliniază</a:t>
            </a:r>
            <a:r>
              <a:rPr lang="en-US" sz="1600" dirty="0"/>
              <a:t> </a:t>
            </a:r>
            <a:r>
              <a:rPr lang="en-US" sz="1600" b="1" dirty="0" err="1"/>
              <a:t>potențialul</a:t>
            </a:r>
            <a:r>
              <a:rPr lang="en-US" sz="1600" b="1" dirty="0"/>
              <a:t> </a:t>
            </a:r>
            <a:r>
              <a:rPr lang="en-US" sz="1600" b="1" dirty="0" err="1"/>
              <a:t>transformator</a:t>
            </a:r>
            <a:r>
              <a:rPr lang="en-US" sz="1600" b="1" dirty="0"/>
              <a:t> </a:t>
            </a:r>
            <a:r>
              <a:rPr lang="en-US" sz="1600" dirty="0"/>
              <a:t>al </a:t>
            </a:r>
            <a:r>
              <a:rPr lang="en-US" sz="1600" dirty="0" err="1"/>
              <a:t>nanotehnologiei</a:t>
            </a:r>
            <a:r>
              <a:rPr lang="en-US" sz="1600" dirty="0"/>
              <a:t> </a:t>
            </a:r>
            <a:r>
              <a:rPr lang="en-US" sz="1600" dirty="0" err="1"/>
              <a:t>în</a:t>
            </a:r>
            <a:r>
              <a:rPr lang="en-US" sz="1600" dirty="0"/>
              <a:t> </a:t>
            </a:r>
            <a:r>
              <a:rPr lang="en-US" sz="1600" dirty="0" err="1"/>
              <a:t>modelarea</a:t>
            </a:r>
            <a:r>
              <a:rPr lang="en-US" sz="1600" dirty="0"/>
              <a:t> </a:t>
            </a:r>
            <a:r>
              <a:rPr lang="en-US" sz="1600" dirty="0" err="1"/>
              <a:t>viitorului</a:t>
            </a:r>
            <a:r>
              <a:rPr lang="en-US" sz="1600" dirty="0"/>
              <a:t> </a:t>
            </a:r>
            <a:r>
              <a:rPr lang="en-US" sz="1600" dirty="0" err="1"/>
              <a:t>medicinei</a:t>
            </a:r>
            <a:r>
              <a:rPr lang="en-US" sz="1600" dirty="0"/>
              <a:t>.</a:t>
            </a:r>
          </a:p>
        </p:txBody>
      </p:sp>
    </p:spTree>
    <p:extLst>
      <p:ext uri="{BB962C8B-B14F-4D97-AF65-F5344CB8AC3E}">
        <p14:creationId xmlns:p14="http://schemas.microsoft.com/office/powerpoint/2010/main" val="192542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ADDE4-A638-38E7-40D5-DFA3905235DA}"/>
              </a:ext>
            </a:extLst>
          </p:cNvPr>
          <p:cNvSpPr>
            <a:spLocks noGrp="1"/>
          </p:cNvSpPr>
          <p:nvPr>
            <p:ph type="title"/>
          </p:nvPr>
        </p:nvSpPr>
        <p:spPr/>
        <p:txBody>
          <a:bodyPr/>
          <a:lstStyle/>
          <a:p>
            <a:r>
              <a:rPr lang="en-US" dirty="0"/>
              <a:t>Future prospects of nanotechnology in medicine</a:t>
            </a:r>
          </a:p>
        </p:txBody>
      </p:sp>
      <p:sp>
        <p:nvSpPr>
          <p:cNvPr id="3" name="Content Placeholder 2">
            <a:extLst>
              <a:ext uri="{FF2B5EF4-FFF2-40B4-BE49-F238E27FC236}">
                <a16:creationId xmlns:a16="http://schemas.microsoft.com/office/drawing/2014/main" id="{D8E32C67-B436-841A-3666-FBC8240ACCA6}"/>
              </a:ext>
            </a:extLst>
          </p:cNvPr>
          <p:cNvSpPr>
            <a:spLocks noGrp="1"/>
          </p:cNvSpPr>
          <p:nvPr>
            <p:ph idx="1"/>
          </p:nvPr>
        </p:nvSpPr>
        <p:spPr>
          <a:xfrm>
            <a:off x="152400" y="1676400"/>
            <a:ext cx="8839200" cy="4525962"/>
          </a:xfrm>
        </p:spPr>
        <p:txBody>
          <a:bodyPr/>
          <a:lstStyle/>
          <a:p>
            <a:pPr marL="0" indent="0">
              <a:buNone/>
            </a:pPr>
            <a:r>
              <a:rPr lang="en-US" sz="1800" b="1" dirty="0" err="1">
                <a:solidFill>
                  <a:srgbClr val="FF0000"/>
                </a:solidFill>
              </a:rPr>
              <a:t>Nanoroboți</a:t>
            </a:r>
            <a:r>
              <a:rPr lang="en-US" sz="1800" b="1" dirty="0">
                <a:solidFill>
                  <a:srgbClr val="FF0000"/>
                </a:solidFill>
              </a:rPr>
              <a:t> </a:t>
            </a:r>
            <a:r>
              <a:rPr lang="en-US" sz="1800" b="1" dirty="0" err="1">
                <a:solidFill>
                  <a:srgbClr val="FF0000"/>
                </a:solidFill>
              </a:rPr>
              <a:t>inteligenți</a:t>
            </a:r>
            <a:r>
              <a:rPr lang="en-US" sz="1800" dirty="0"/>
              <a:t>: </a:t>
            </a:r>
            <a:r>
              <a:rPr lang="en-US" sz="1800" dirty="0" err="1"/>
              <a:t>Progresele</a:t>
            </a:r>
            <a:r>
              <a:rPr lang="en-US" sz="1800" dirty="0"/>
              <a:t> </a:t>
            </a:r>
            <a:r>
              <a:rPr lang="en-US" sz="1800" dirty="0" err="1"/>
              <a:t>în</a:t>
            </a:r>
            <a:r>
              <a:rPr lang="en-US" sz="1800" dirty="0"/>
              <a:t> </a:t>
            </a:r>
            <a:r>
              <a:rPr lang="en-US" sz="1800" dirty="0" err="1"/>
              <a:t>robotică</a:t>
            </a:r>
            <a:r>
              <a:rPr lang="en-US" sz="1800" dirty="0"/>
              <a:t> </a:t>
            </a:r>
            <a:r>
              <a:rPr lang="en-US" sz="1800" dirty="0" err="1"/>
              <a:t>și</a:t>
            </a:r>
            <a:r>
              <a:rPr lang="en-US" sz="1800" dirty="0"/>
              <a:t> </a:t>
            </a:r>
            <a:r>
              <a:rPr lang="en-US" sz="1800" dirty="0" err="1"/>
              <a:t>inteligență</a:t>
            </a:r>
            <a:r>
              <a:rPr lang="en-US" sz="1800" dirty="0"/>
              <a:t> </a:t>
            </a:r>
            <a:r>
              <a:rPr lang="en-US" sz="1800" dirty="0" err="1"/>
              <a:t>artificială</a:t>
            </a:r>
            <a:r>
              <a:rPr lang="en-US" sz="1800" dirty="0"/>
              <a:t> permit </a:t>
            </a:r>
            <a:r>
              <a:rPr lang="en-US" sz="1800" dirty="0" err="1"/>
              <a:t>dezvoltarea</a:t>
            </a:r>
            <a:r>
              <a:rPr lang="en-US" sz="1800" dirty="0"/>
              <a:t> de </a:t>
            </a:r>
            <a:r>
              <a:rPr lang="en-US" sz="1800" dirty="0" err="1"/>
              <a:t>nanoroboți</a:t>
            </a:r>
            <a:r>
              <a:rPr lang="en-US" sz="1800" dirty="0"/>
              <a:t> </a:t>
            </a:r>
            <a:r>
              <a:rPr lang="en-US" sz="1800" dirty="0" err="1"/>
              <a:t>capabili</a:t>
            </a:r>
            <a:r>
              <a:rPr lang="en-US" sz="1800" dirty="0"/>
              <a:t> </a:t>
            </a:r>
            <a:r>
              <a:rPr lang="en-US" sz="1800" dirty="0" err="1"/>
              <a:t>să</a:t>
            </a:r>
            <a:r>
              <a:rPr lang="en-US" sz="1800" dirty="0"/>
              <a:t> </a:t>
            </a:r>
            <a:r>
              <a:rPr lang="en-US" sz="1800" dirty="0" err="1"/>
              <a:t>îndeplinească</a:t>
            </a:r>
            <a:r>
              <a:rPr lang="en-US" sz="1800" dirty="0"/>
              <a:t> </a:t>
            </a:r>
            <a:r>
              <a:rPr lang="en-US" sz="1800" dirty="0" err="1"/>
              <a:t>sarcini</a:t>
            </a:r>
            <a:r>
              <a:rPr lang="en-US" sz="1800" dirty="0"/>
              <a:t> </a:t>
            </a:r>
            <a:r>
              <a:rPr lang="en-US" sz="1800" dirty="0" err="1"/>
              <a:t>complexe</a:t>
            </a:r>
            <a:r>
              <a:rPr lang="en-US" sz="1800" dirty="0"/>
              <a:t>, cum </a:t>
            </a:r>
            <a:r>
              <a:rPr lang="en-US" sz="1800" dirty="0" err="1"/>
              <a:t>ar</a:t>
            </a:r>
            <a:r>
              <a:rPr lang="en-US" sz="1800" dirty="0"/>
              <a:t> fi </a:t>
            </a:r>
            <a:r>
              <a:rPr lang="en-US" sz="1800" dirty="0" err="1"/>
              <a:t>repararea</a:t>
            </a:r>
            <a:r>
              <a:rPr lang="en-US" sz="1800" dirty="0"/>
              <a:t> </a:t>
            </a:r>
            <a:r>
              <a:rPr lang="en-US" sz="1800" dirty="0" err="1"/>
              <a:t>țesuturilor</a:t>
            </a:r>
            <a:r>
              <a:rPr lang="en-US" sz="1800" dirty="0"/>
              <a:t> deteriorate </a:t>
            </a:r>
            <a:r>
              <a:rPr lang="en-US" sz="1800" dirty="0" err="1"/>
              <a:t>sau</a:t>
            </a:r>
            <a:r>
              <a:rPr lang="en-US" sz="1800" dirty="0"/>
              <a:t> </a:t>
            </a:r>
            <a:r>
              <a:rPr lang="en-US" sz="1800" dirty="0" err="1"/>
              <a:t>administrarea</a:t>
            </a:r>
            <a:r>
              <a:rPr lang="en-US" sz="1800" dirty="0"/>
              <a:t> de </a:t>
            </a:r>
            <a:r>
              <a:rPr lang="en-US" sz="1800" dirty="0" err="1"/>
              <a:t>medicamente</a:t>
            </a:r>
            <a:r>
              <a:rPr lang="en-US" sz="1800" dirty="0"/>
              <a:t> cu </a:t>
            </a:r>
            <a:r>
              <a:rPr lang="en-US" sz="1800" dirty="0" err="1"/>
              <a:t>precizie</a:t>
            </a:r>
            <a:r>
              <a:rPr lang="en-US" sz="1800" dirty="0"/>
              <a:t>.</a:t>
            </a:r>
            <a:endParaRPr lang="ro-RO" sz="1800" dirty="0"/>
          </a:p>
          <a:p>
            <a:pPr marL="0" indent="0">
              <a:buNone/>
            </a:pPr>
            <a:r>
              <a:rPr lang="en-US" sz="1800" b="1" dirty="0" err="1">
                <a:solidFill>
                  <a:srgbClr val="FF0000"/>
                </a:solidFill>
              </a:rPr>
              <a:t>Terapie</a:t>
            </a:r>
            <a:r>
              <a:rPr lang="en-US" sz="1800" b="1" dirty="0">
                <a:solidFill>
                  <a:srgbClr val="FF0000"/>
                </a:solidFill>
              </a:rPr>
              <a:t> </a:t>
            </a:r>
            <a:r>
              <a:rPr lang="en-US" sz="1800" b="1" dirty="0" err="1">
                <a:solidFill>
                  <a:srgbClr val="FF0000"/>
                </a:solidFill>
              </a:rPr>
              <a:t>genică</a:t>
            </a:r>
            <a:r>
              <a:rPr lang="en-US" sz="1800" dirty="0"/>
              <a:t>: </a:t>
            </a:r>
            <a:r>
              <a:rPr lang="en-US" sz="1800" dirty="0" err="1"/>
              <a:t>Nanotehnologia</a:t>
            </a:r>
            <a:r>
              <a:rPr lang="en-US" sz="1800" dirty="0"/>
              <a:t> </a:t>
            </a:r>
            <a:r>
              <a:rPr lang="en-US" sz="1800" dirty="0" err="1"/>
              <a:t>este</a:t>
            </a:r>
            <a:r>
              <a:rPr lang="en-US" sz="1800" dirty="0"/>
              <a:t> </a:t>
            </a:r>
            <a:r>
              <a:rPr lang="en-US" sz="1800" dirty="0" err="1"/>
              <a:t>integrată</a:t>
            </a:r>
            <a:r>
              <a:rPr lang="en-US" sz="1800" dirty="0"/>
              <a:t> cu </a:t>
            </a:r>
            <a:r>
              <a:rPr lang="en-US" sz="1800" dirty="0" err="1"/>
              <a:t>instrumente</a:t>
            </a:r>
            <a:r>
              <a:rPr lang="en-US" sz="1800" dirty="0"/>
              <a:t> de </a:t>
            </a:r>
            <a:r>
              <a:rPr lang="en-US" sz="1800" dirty="0" err="1"/>
              <a:t>editare</a:t>
            </a:r>
            <a:r>
              <a:rPr lang="en-US" sz="1800" dirty="0"/>
              <a:t> </a:t>
            </a:r>
            <a:r>
              <a:rPr lang="en-US" sz="1800" dirty="0" err="1"/>
              <a:t>genetică</a:t>
            </a:r>
            <a:r>
              <a:rPr lang="en-US" sz="1800" dirty="0"/>
              <a:t> precum CRISPR </a:t>
            </a:r>
            <a:r>
              <a:rPr lang="en-US" sz="1800" dirty="0" err="1"/>
              <a:t>pentru</a:t>
            </a:r>
            <a:r>
              <a:rPr lang="en-US" sz="1800" dirty="0"/>
              <a:t> a </a:t>
            </a:r>
            <a:r>
              <a:rPr lang="en-US" sz="1800" dirty="0" err="1"/>
              <a:t>dezvolta</a:t>
            </a:r>
            <a:r>
              <a:rPr lang="en-US" sz="1800" dirty="0"/>
              <a:t> </a:t>
            </a:r>
            <a:r>
              <a:rPr lang="en-US" sz="1800" dirty="0" err="1"/>
              <a:t>terapii</a:t>
            </a:r>
            <a:r>
              <a:rPr lang="en-US" sz="1800" dirty="0"/>
              <a:t> </a:t>
            </a:r>
            <a:r>
              <a:rPr lang="en-US" sz="1800" dirty="0" err="1"/>
              <a:t>țintite</a:t>
            </a:r>
            <a:r>
              <a:rPr lang="en-US" sz="1800" dirty="0"/>
              <a:t> </a:t>
            </a:r>
            <a:r>
              <a:rPr lang="en-US" sz="1800" dirty="0" err="1"/>
              <a:t>pentru</a:t>
            </a:r>
            <a:r>
              <a:rPr lang="en-US" sz="1800" dirty="0"/>
              <a:t> </a:t>
            </a:r>
            <a:r>
              <a:rPr lang="en-US" sz="1800" dirty="0" err="1"/>
              <a:t>tulburări</a:t>
            </a:r>
            <a:r>
              <a:rPr lang="en-US" sz="1800" dirty="0"/>
              <a:t> </a:t>
            </a:r>
            <a:r>
              <a:rPr lang="en-US" sz="1800" dirty="0" err="1"/>
              <a:t>genetice</a:t>
            </a:r>
            <a:r>
              <a:rPr lang="en-US" sz="1800" dirty="0"/>
              <a:t>.</a:t>
            </a:r>
            <a:endParaRPr lang="ro-RO" sz="1800" dirty="0"/>
          </a:p>
          <a:p>
            <a:pPr marL="0" indent="0">
              <a:buNone/>
            </a:pPr>
            <a:r>
              <a:rPr lang="en-US" sz="1800" b="1" dirty="0">
                <a:solidFill>
                  <a:srgbClr val="FF0000"/>
                </a:solidFill>
              </a:rPr>
              <a:t>Bio-</a:t>
            </a:r>
            <a:r>
              <a:rPr lang="en-US" sz="1800" b="1" dirty="0" err="1">
                <a:solidFill>
                  <a:srgbClr val="FF0000"/>
                </a:solidFill>
              </a:rPr>
              <a:t>nanotehnologie</a:t>
            </a:r>
            <a:r>
              <a:rPr lang="en-US" sz="1800" dirty="0"/>
              <a:t>: </a:t>
            </a:r>
            <a:r>
              <a:rPr lang="en-US" sz="1800" dirty="0" err="1"/>
              <a:t>Fuziunea</a:t>
            </a:r>
            <a:r>
              <a:rPr lang="en-US" sz="1800" dirty="0"/>
              <a:t> </a:t>
            </a:r>
            <a:r>
              <a:rPr lang="en-US" sz="1800" dirty="0" err="1"/>
              <a:t>nanotehnologiei</a:t>
            </a:r>
            <a:r>
              <a:rPr lang="en-US" sz="1800" dirty="0"/>
              <a:t> cu </a:t>
            </a:r>
            <a:r>
              <a:rPr lang="en-US" sz="1800" dirty="0" err="1"/>
              <a:t>biologia</a:t>
            </a:r>
            <a:r>
              <a:rPr lang="en-US" sz="1800" dirty="0"/>
              <a:t> duce la </a:t>
            </a:r>
            <a:r>
              <a:rPr lang="en-US" sz="1800" dirty="0" err="1"/>
              <a:t>crearea</a:t>
            </a:r>
            <a:r>
              <a:rPr lang="en-US" sz="1800" dirty="0"/>
              <a:t> de </a:t>
            </a:r>
            <a:r>
              <a:rPr lang="en-US" sz="1800" dirty="0" err="1"/>
              <a:t>sisteme</a:t>
            </a:r>
            <a:r>
              <a:rPr lang="en-US" sz="1800" dirty="0"/>
              <a:t> </a:t>
            </a:r>
            <a:r>
              <a:rPr lang="en-US" sz="1800" dirty="0" err="1"/>
              <a:t>biohibride</a:t>
            </a:r>
            <a:r>
              <a:rPr lang="en-US" sz="1800" dirty="0"/>
              <a:t>, cum </a:t>
            </a:r>
            <a:r>
              <a:rPr lang="en-US" sz="1800" dirty="0" err="1"/>
              <a:t>ar</a:t>
            </a:r>
            <a:r>
              <a:rPr lang="en-US" sz="1800" dirty="0"/>
              <a:t> fi </a:t>
            </a:r>
            <a:r>
              <a:rPr lang="en-US" sz="1800" dirty="0" err="1"/>
              <a:t>organele</a:t>
            </a:r>
            <a:r>
              <a:rPr lang="en-US" sz="1800" dirty="0"/>
              <a:t> </a:t>
            </a:r>
            <a:r>
              <a:rPr lang="en-US" sz="1800" dirty="0" err="1"/>
              <a:t>artificiale</a:t>
            </a:r>
            <a:r>
              <a:rPr lang="en-US" sz="1800" dirty="0"/>
              <a:t> </a:t>
            </a:r>
            <a:r>
              <a:rPr lang="en-US" sz="1800" dirty="0" err="1"/>
              <a:t>și</a:t>
            </a:r>
            <a:r>
              <a:rPr lang="en-US" sz="1800" dirty="0"/>
              <a:t> </a:t>
            </a:r>
            <a:r>
              <a:rPr lang="en-US" sz="1800" dirty="0" err="1"/>
              <a:t>țesuturile</a:t>
            </a:r>
            <a:r>
              <a:rPr lang="en-US" sz="1800" dirty="0"/>
              <a:t> </a:t>
            </a:r>
            <a:r>
              <a:rPr lang="en-US" sz="1800" dirty="0" err="1"/>
              <a:t>bioingineriei</a:t>
            </a:r>
            <a:r>
              <a:rPr lang="en-US" sz="1800" dirty="0"/>
              <a:t>.</a:t>
            </a:r>
            <a:endParaRPr lang="ro-RO" sz="1800" dirty="0"/>
          </a:p>
          <a:p>
            <a:pPr marL="0" indent="0">
              <a:buNone/>
            </a:pPr>
            <a:r>
              <a:rPr lang="en-US" sz="1800" b="1" i="1" dirty="0" err="1"/>
              <a:t>Aceste</a:t>
            </a:r>
            <a:r>
              <a:rPr lang="en-US" sz="1800" b="1" i="1" dirty="0"/>
              <a:t> </a:t>
            </a:r>
            <a:r>
              <a:rPr lang="en-US" sz="1800" b="1" i="1" dirty="0" err="1"/>
              <a:t>inovații</a:t>
            </a:r>
            <a:r>
              <a:rPr lang="en-US" sz="1800" b="1" i="1" dirty="0"/>
              <a:t> au </a:t>
            </a:r>
            <a:r>
              <a:rPr lang="en-US" sz="1800" b="1" i="1" dirty="0" err="1"/>
              <a:t>potențialul</a:t>
            </a:r>
            <a:r>
              <a:rPr lang="en-US" sz="1800" b="1" i="1" dirty="0"/>
              <a:t> de a </a:t>
            </a:r>
            <a:r>
              <a:rPr lang="en-US" sz="1800" b="1" i="1" dirty="0" err="1"/>
              <a:t>redefini</a:t>
            </a:r>
            <a:r>
              <a:rPr lang="en-US" sz="1800" b="1" i="1" dirty="0"/>
              <a:t> </a:t>
            </a:r>
            <a:r>
              <a:rPr lang="en-US" sz="1800" b="1" i="1" dirty="0" err="1"/>
              <a:t>limitele</a:t>
            </a:r>
            <a:r>
              <a:rPr lang="en-US" sz="1800" b="1" i="1" dirty="0"/>
              <a:t> </a:t>
            </a:r>
            <a:r>
              <a:rPr lang="en-US" sz="1800" b="1" i="1" dirty="0" err="1"/>
              <a:t>medicinei</a:t>
            </a:r>
            <a:r>
              <a:rPr lang="en-US" sz="1800" b="1" i="1" dirty="0"/>
              <a:t>.</a:t>
            </a:r>
            <a:endParaRPr lang="ro-RO" sz="1800" b="1" i="1" dirty="0"/>
          </a:p>
          <a:p>
            <a:pPr marL="0" indent="0">
              <a:buNone/>
            </a:pPr>
            <a:r>
              <a:rPr lang="en-US" sz="1800" dirty="0" err="1"/>
              <a:t>Predicții</a:t>
            </a:r>
            <a:r>
              <a:rPr lang="en-US" sz="1800" dirty="0"/>
              <a:t> </a:t>
            </a:r>
            <a:r>
              <a:rPr lang="en-US" sz="1800" dirty="0" err="1"/>
              <a:t>pentru</a:t>
            </a:r>
            <a:r>
              <a:rPr lang="en-US" sz="1800" dirty="0"/>
              <a:t> </a:t>
            </a:r>
            <a:r>
              <a:rPr lang="en-US" sz="1800" dirty="0" err="1"/>
              <a:t>nanotehnologia</a:t>
            </a:r>
            <a:r>
              <a:rPr lang="en-US" sz="1800" dirty="0"/>
              <a:t> </a:t>
            </a:r>
            <a:r>
              <a:rPr lang="en-US" sz="1800" dirty="0" err="1"/>
              <a:t>în</a:t>
            </a:r>
            <a:r>
              <a:rPr lang="en-US" sz="1800" dirty="0"/>
              <a:t> </a:t>
            </a:r>
            <a:r>
              <a:rPr lang="en-US" sz="1800" dirty="0" err="1"/>
              <a:t>medicină</a:t>
            </a:r>
            <a:r>
              <a:rPr lang="en-US" sz="1800" dirty="0"/>
              <a:t> </a:t>
            </a:r>
            <a:r>
              <a:rPr lang="en-US" sz="1800" dirty="0" err="1"/>
              <a:t>în</a:t>
            </a:r>
            <a:r>
              <a:rPr lang="en-US" sz="1800" dirty="0"/>
              <a:t> </a:t>
            </a:r>
            <a:r>
              <a:rPr lang="en-US" sz="1800" dirty="0" err="1"/>
              <a:t>următorul</a:t>
            </a:r>
            <a:r>
              <a:rPr lang="en-US" sz="1800" dirty="0"/>
              <a:t> </a:t>
            </a:r>
            <a:r>
              <a:rPr lang="en-US" sz="1800" dirty="0" err="1"/>
              <a:t>deceniu</a:t>
            </a:r>
            <a:endParaRPr lang="ro-RO" sz="1800" dirty="0"/>
          </a:p>
          <a:p>
            <a:r>
              <a:rPr lang="en-US" sz="1800" dirty="0" err="1"/>
              <a:t>Revoluțion</a:t>
            </a:r>
            <a:r>
              <a:rPr lang="ro-RO" sz="1800" dirty="0" err="1"/>
              <a:t>area</a:t>
            </a:r>
            <a:r>
              <a:rPr lang="en-US" sz="1800" dirty="0"/>
              <a:t> </a:t>
            </a:r>
            <a:r>
              <a:rPr lang="en-US" sz="1800" dirty="0" err="1"/>
              <a:t>tratamentul</a:t>
            </a:r>
            <a:r>
              <a:rPr lang="ro-RO" sz="1800" dirty="0"/>
              <a:t>ui</a:t>
            </a:r>
            <a:r>
              <a:rPr lang="en-US" sz="1800" dirty="0"/>
              <a:t> </a:t>
            </a:r>
            <a:r>
              <a:rPr lang="en-US" sz="1800" dirty="0" err="1"/>
              <a:t>cancerului</a:t>
            </a:r>
            <a:r>
              <a:rPr lang="en-US" sz="1800" dirty="0"/>
              <a:t> </a:t>
            </a:r>
            <a:r>
              <a:rPr lang="en-US" sz="1800" dirty="0" err="1"/>
              <a:t>prin</a:t>
            </a:r>
            <a:r>
              <a:rPr lang="en-US" sz="1800" dirty="0"/>
              <a:t> </a:t>
            </a:r>
            <a:r>
              <a:rPr lang="en-US" sz="1800" dirty="0" err="1"/>
              <a:t>terapii</a:t>
            </a:r>
            <a:r>
              <a:rPr lang="en-US" sz="1800" dirty="0"/>
              <a:t> </a:t>
            </a:r>
            <a:r>
              <a:rPr lang="en-US" sz="1800" dirty="0" err="1"/>
              <a:t>mai</a:t>
            </a:r>
            <a:r>
              <a:rPr lang="en-US" sz="1800" dirty="0"/>
              <a:t> </a:t>
            </a:r>
            <a:r>
              <a:rPr lang="en-US" sz="1800" dirty="0" err="1"/>
              <a:t>eficiente</a:t>
            </a:r>
            <a:r>
              <a:rPr lang="en-US" sz="1800" dirty="0"/>
              <a:t> </a:t>
            </a:r>
            <a:r>
              <a:rPr lang="en-US" sz="1800" dirty="0" err="1"/>
              <a:t>și</a:t>
            </a:r>
            <a:r>
              <a:rPr lang="en-US" sz="1800" dirty="0"/>
              <a:t> </a:t>
            </a:r>
            <a:r>
              <a:rPr lang="en-US" sz="1800" dirty="0" err="1"/>
              <a:t>mai</a:t>
            </a:r>
            <a:r>
              <a:rPr lang="en-US" sz="1800" dirty="0"/>
              <a:t> </a:t>
            </a:r>
            <a:r>
              <a:rPr lang="en-US" sz="1800" dirty="0" err="1"/>
              <a:t>puțin</a:t>
            </a:r>
            <a:r>
              <a:rPr lang="en-US" sz="1800" dirty="0"/>
              <a:t> </a:t>
            </a:r>
            <a:r>
              <a:rPr lang="en-US" sz="1800" dirty="0" err="1"/>
              <a:t>invazive</a:t>
            </a:r>
            <a:r>
              <a:rPr lang="en-US" sz="1800" dirty="0"/>
              <a:t>.</a:t>
            </a:r>
            <a:endParaRPr lang="ro-RO" sz="1800" dirty="0"/>
          </a:p>
          <a:p>
            <a:r>
              <a:rPr lang="en-US" sz="1800" dirty="0" err="1"/>
              <a:t>Permită</a:t>
            </a:r>
            <a:r>
              <a:rPr lang="en-US" sz="1800" dirty="0"/>
              <a:t> </a:t>
            </a:r>
            <a:r>
              <a:rPr lang="en-US" sz="1800" dirty="0" err="1"/>
              <a:t>adoptarea</a:t>
            </a:r>
            <a:r>
              <a:rPr lang="en-US" sz="1800" dirty="0"/>
              <a:t> pe </a:t>
            </a:r>
            <a:r>
              <a:rPr lang="en-US" sz="1800" dirty="0" err="1"/>
              <a:t>scară</a:t>
            </a:r>
            <a:r>
              <a:rPr lang="en-US" sz="1800" dirty="0"/>
              <a:t> </a:t>
            </a:r>
            <a:r>
              <a:rPr lang="en-US" sz="1800" dirty="0" err="1"/>
              <a:t>largă</a:t>
            </a:r>
            <a:r>
              <a:rPr lang="en-US" sz="1800" dirty="0"/>
              <a:t> a </a:t>
            </a:r>
            <a:r>
              <a:rPr lang="en-US" sz="1800" dirty="0" err="1"/>
              <a:t>medicinei</a:t>
            </a:r>
            <a:r>
              <a:rPr lang="en-US" sz="1800" dirty="0"/>
              <a:t> </a:t>
            </a:r>
            <a:r>
              <a:rPr lang="en-US" sz="1800" dirty="0" err="1"/>
              <a:t>personalizate</a:t>
            </a:r>
            <a:r>
              <a:rPr lang="en-US" sz="1800" dirty="0"/>
              <a:t>, </a:t>
            </a:r>
            <a:r>
              <a:rPr lang="en-US" sz="1800" dirty="0" err="1"/>
              <a:t>îmbunătățind</a:t>
            </a:r>
            <a:r>
              <a:rPr lang="en-US" sz="1800" dirty="0"/>
              <a:t> </a:t>
            </a:r>
            <a:r>
              <a:rPr lang="en-US" sz="1800" dirty="0" err="1"/>
              <a:t>rezultatele</a:t>
            </a:r>
            <a:r>
              <a:rPr lang="en-US" sz="1800" dirty="0"/>
              <a:t> </a:t>
            </a:r>
            <a:r>
              <a:rPr lang="en-US" sz="1800" dirty="0" err="1"/>
              <a:t>tratamentului</a:t>
            </a:r>
            <a:r>
              <a:rPr lang="en-US" sz="1800" dirty="0"/>
              <a:t>.</a:t>
            </a:r>
            <a:endParaRPr lang="ro-RO" sz="1800" dirty="0"/>
          </a:p>
          <a:p>
            <a:r>
              <a:rPr lang="en-US" sz="1800" dirty="0" err="1"/>
              <a:t>Stimuleze</a:t>
            </a:r>
            <a:r>
              <a:rPr lang="en-US" sz="1800" dirty="0"/>
              <a:t> </a:t>
            </a:r>
            <a:r>
              <a:rPr lang="en-US" sz="1800" dirty="0" err="1"/>
              <a:t>progresele</a:t>
            </a:r>
            <a:r>
              <a:rPr lang="en-US" sz="1800" dirty="0"/>
              <a:t> </a:t>
            </a:r>
            <a:r>
              <a:rPr lang="en-US" sz="1800" dirty="0" err="1"/>
              <a:t>în</a:t>
            </a:r>
            <a:r>
              <a:rPr lang="en-US" sz="1800" dirty="0"/>
              <a:t> </a:t>
            </a:r>
            <a:r>
              <a:rPr lang="en-US" sz="1800" dirty="0" err="1"/>
              <a:t>medicina</a:t>
            </a:r>
            <a:r>
              <a:rPr lang="en-US" sz="1800" dirty="0"/>
              <a:t> </a:t>
            </a:r>
            <a:r>
              <a:rPr lang="en-US" sz="1800" dirty="0" err="1"/>
              <a:t>regenerativă</a:t>
            </a:r>
            <a:r>
              <a:rPr lang="en-US" sz="1800" dirty="0"/>
              <a:t>, </a:t>
            </a:r>
            <a:r>
              <a:rPr lang="en-US" sz="1800" dirty="0" err="1"/>
              <a:t>făcând</a:t>
            </a:r>
            <a:r>
              <a:rPr lang="en-US" sz="1800" dirty="0"/>
              <a:t> </a:t>
            </a:r>
            <a:r>
              <a:rPr lang="en-US" sz="1800" dirty="0" err="1"/>
              <a:t>transplantul</a:t>
            </a:r>
            <a:r>
              <a:rPr lang="en-US" sz="1800" dirty="0"/>
              <a:t> de </a:t>
            </a:r>
            <a:r>
              <a:rPr lang="en-US" sz="1800" dirty="0" err="1"/>
              <a:t>organe</a:t>
            </a:r>
            <a:r>
              <a:rPr lang="en-US" sz="1800" dirty="0"/>
              <a:t> </a:t>
            </a:r>
            <a:r>
              <a:rPr lang="en-US" sz="1800" dirty="0" err="1"/>
              <a:t>mai</a:t>
            </a:r>
            <a:r>
              <a:rPr lang="en-US" sz="1800" dirty="0"/>
              <a:t> </a:t>
            </a:r>
            <a:r>
              <a:rPr lang="en-US" sz="1800" dirty="0" err="1"/>
              <a:t>accesibil</a:t>
            </a:r>
            <a:r>
              <a:rPr lang="en-US" sz="1800" dirty="0"/>
              <a:t>.</a:t>
            </a:r>
            <a:endParaRPr lang="ro-RO" sz="1800" dirty="0"/>
          </a:p>
          <a:p>
            <a:pPr marL="0" indent="0">
              <a:buNone/>
            </a:pPr>
            <a:r>
              <a:rPr lang="en-US" sz="1800" dirty="0" err="1"/>
              <a:t>Aceste</a:t>
            </a:r>
            <a:r>
              <a:rPr lang="en-US" sz="1800" dirty="0"/>
              <a:t> </a:t>
            </a:r>
            <a:r>
              <a:rPr lang="en-US" sz="1800" dirty="0" err="1"/>
              <a:t>predicții</a:t>
            </a:r>
            <a:r>
              <a:rPr lang="en-US" sz="1800" dirty="0"/>
              <a:t> </a:t>
            </a:r>
            <a:r>
              <a:rPr lang="en-US" sz="1800" dirty="0" err="1"/>
              <a:t>evidențiază</a:t>
            </a:r>
            <a:r>
              <a:rPr lang="en-US" sz="1800" dirty="0"/>
              <a:t> </a:t>
            </a:r>
            <a:r>
              <a:rPr lang="en-US" sz="1800" dirty="0" err="1"/>
              <a:t>impactul</a:t>
            </a:r>
            <a:r>
              <a:rPr lang="en-US" sz="1800" dirty="0"/>
              <a:t> </a:t>
            </a:r>
            <a:r>
              <a:rPr lang="en-US" sz="1800" dirty="0" err="1"/>
              <a:t>transformator</a:t>
            </a:r>
            <a:r>
              <a:rPr lang="en-US" sz="1800" dirty="0"/>
              <a:t> al </a:t>
            </a:r>
            <a:r>
              <a:rPr lang="en-US" sz="1800" dirty="0" err="1"/>
              <a:t>nanotehnologiei</a:t>
            </a:r>
            <a:r>
              <a:rPr lang="en-US" sz="1800" dirty="0"/>
              <a:t> </a:t>
            </a:r>
            <a:r>
              <a:rPr lang="en-US" sz="1800" dirty="0" err="1"/>
              <a:t>asupra</a:t>
            </a:r>
            <a:r>
              <a:rPr lang="en-US" sz="1800" dirty="0"/>
              <a:t> </a:t>
            </a:r>
            <a:r>
              <a:rPr lang="en-US" sz="1800" dirty="0" err="1"/>
              <a:t>viitorului</a:t>
            </a:r>
            <a:r>
              <a:rPr lang="en-US" sz="1800" dirty="0"/>
              <a:t> </a:t>
            </a:r>
            <a:r>
              <a:rPr lang="en-US" sz="1800" dirty="0" err="1"/>
              <a:t>asistenței</a:t>
            </a:r>
            <a:r>
              <a:rPr lang="en-US" sz="1800" dirty="0"/>
              <a:t> </a:t>
            </a:r>
            <a:r>
              <a:rPr lang="en-US" sz="1800" dirty="0" err="1"/>
              <a:t>medicale</a:t>
            </a:r>
            <a:r>
              <a:rPr lang="en-US" sz="1800" dirty="0"/>
              <a:t>.</a:t>
            </a:r>
          </a:p>
        </p:txBody>
      </p:sp>
    </p:spTree>
    <p:extLst>
      <p:ext uri="{BB962C8B-B14F-4D97-AF65-F5344CB8AC3E}">
        <p14:creationId xmlns:p14="http://schemas.microsoft.com/office/powerpoint/2010/main" val="409117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Identificarea metastazei cu nanoparticule magnetice</a:t>
            </a:r>
            <a:endParaRPr lang="en-US" dirty="0"/>
          </a:p>
        </p:txBody>
      </p:sp>
      <p:pic>
        <p:nvPicPr>
          <p:cNvPr id="4" name="Content Placeholder 3"/>
          <p:cNvPicPr>
            <a:picLocks noGrp="1" noChangeAspect="1"/>
          </p:cNvPicPr>
          <p:nvPr>
            <p:ph idx="1"/>
          </p:nvPr>
        </p:nvPicPr>
        <p:blipFill>
          <a:blip r:embed="rId2"/>
          <a:stretch>
            <a:fillRect/>
          </a:stretch>
        </p:blipFill>
        <p:spPr>
          <a:xfrm>
            <a:off x="0" y="1676400"/>
            <a:ext cx="5014091" cy="5039414"/>
          </a:xfrm>
          <a:prstGeom prst="rect">
            <a:avLst/>
          </a:prstGeom>
        </p:spPr>
      </p:pic>
      <p:sp>
        <p:nvSpPr>
          <p:cNvPr id="5" name="Rectangle 4"/>
          <p:cNvSpPr/>
          <p:nvPr/>
        </p:nvSpPr>
        <p:spPr>
          <a:xfrm>
            <a:off x="5014091" y="1676400"/>
            <a:ext cx="4053709" cy="5078313"/>
          </a:xfrm>
          <a:prstGeom prst="rect">
            <a:avLst/>
          </a:prstGeom>
        </p:spPr>
        <p:txBody>
          <a:bodyPr wrap="square">
            <a:spAutoFit/>
          </a:bodyPr>
          <a:lstStyle/>
          <a:p>
            <a:r>
              <a:rPr lang="en-US" b="1" dirty="0" err="1"/>
              <a:t>Esența</a:t>
            </a:r>
            <a:r>
              <a:rPr lang="en-US" b="1" dirty="0"/>
              <a:t> </a:t>
            </a:r>
            <a:r>
              <a:rPr lang="en-US" b="1" dirty="0" err="1"/>
              <a:t>metode</a:t>
            </a:r>
            <a:r>
              <a:rPr lang="ro-RO" b="1" dirty="0"/>
              <a:t>i</a:t>
            </a:r>
            <a:r>
              <a:rPr lang="en-US" b="1" dirty="0"/>
              <a:t>: </a:t>
            </a:r>
            <a:endParaRPr lang="ro-RO" b="1" dirty="0"/>
          </a:p>
          <a:p>
            <a:r>
              <a:rPr lang="ro-RO" dirty="0"/>
              <a:t>NP</a:t>
            </a:r>
            <a:r>
              <a:rPr lang="en-US" dirty="0"/>
              <a:t> de </a:t>
            </a:r>
            <a:r>
              <a:rPr lang="ro-RO" dirty="0"/>
              <a:t>Fe</a:t>
            </a:r>
            <a:r>
              <a:rPr lang="en-US" dirty="0"/>
              <a:t> </a:t>
            </a:r>
            <a:r>
              <a:rPr lang="en-US" dirty="0" err="1"/>
              <a:t>injectate</a:t>
            </a:r>
            <a:r>
              <a:rPr lang="en-US" dirty="0"/>
              <a:t> </a:t>
            </a:r>
            <a:r>
              <a:rPr lang="en-US" dirty="0" err="1"/>
              <a:t>intravenos</a:t>
            </a:r>
            <a:r>
              <a:rPr lang="en-US" dirty="0"/>
              <a:t>, </a:t>
            </a:r>
            <a:r>
              <a:rPr lang="en-US" dirty="0" err="1"/>
              <a:t>organismul</a:t>
            </a:r>
            <a:r>
              <a:rPr lang="en-US" dirty="0"/>
              <a:t> </a:t>
            </a:r>
            <a:r>
              <a:rPr lang="en-US" dirty="0" err="1"/>
              <a:t>reacționează</a:t>
            </a:r>
            <a:r>
              <a:rPr lang="en-US" dirty="0"/>
              <a:t> la </a:t>
            </a:r>
            <a:r>
              <a:rPr lang="en-US" dirty="0" err="1"/>
              <a:t>prezența</a:t>
            </a:r>
            <a:r>
              <a:rPr lang="en-US" dirty="0"/>
              <a:t> </a:t>
            </a:r>
            <a:r>
              <a:rPr lang="en-US" dirty="0" err="1"/>
              <a:t>lor</a:t>
            </a:r>
            <a:r>
              <a:rPr lang="en-US" dirty="0"/>
              <a:t> ca </a:t>
            </a:r>
            <a:r>
              <a:rPr lang="ro-RO" dirty="0"/>
              <a:t>la </a:t>
            </a:r>
            <a:r>
              <a:rPr lang="en-US" dirty="0" err="1"/>
              <a:t>corp</a:t>
            </a:r>
            <a:r>
              <a:rPr lang="en-US" dirty="0"/>
              <a:t> </a:t>
            </a:r>
            <a:r>
              <a:rPr lang="en-US" dirty="0" err="1"/>
              <a:t>străin</a:t>
            </a:r>
            <a:r>
              <a:rPr lang="en-US" dirty="0"/>
              <a:t>, </a:t>
            </a:r>
            <a:r>
              <a:rPr lang="en-US" dirty="0" err="1"/>
              <a:t>iar</a:t>
            </a:r>
            <a:r>
              <a:rPr lang="en-US" dirty="0"/>
              <a:t> </a:t>
            </a:r>
            <a:r>
              <a:rPr lang="en-US" dirty="0" err="1"/>
              <a:t>celulele</a:t>
            </a:r>
            <a:r>
              <a:rPr lang="en-US" dirty="0"/>
              <a:t> </a:t>
            </a:r>
            <a:r>
              <a:rPr lang="en-US" dirty="0" err="1"/>
              <a:t>sistemului</a:t>
            </a:r>
            <a:r>
              <a:rPr lang="en-US" dirty="0"/>
              <a:t> </a:t>
            </a:r>
            <a:r>
              <a:rPr lang="en-US" dirty="0" err="1"/>
              <a:t>imunitar</a:t>
            </a:r>
            <a:r>
              <a:rPr lang="en-US" dirty="0"/>
              <a:t> (</a:t>
            </a:r>
            <a:r>
              <a:rPr lang="en-US" dirty="0" err="1"/>
              <a:t>macrofagele</a:t>
            </a:r>
            <a:r>
              <a:rPr lang="en-US" dirty="0"/>
              <a:t>) </a:t>
            </a:r>
            <a:r>
              <a:rPr lang="en-US" dirty="0" err="1"/>
              <a:t>încearcă</a:t>
            </a:r>
            <a:r>
              <a:rPr lang="en-US" dirty="0"/>
              <a:t> </a:t>
            </a:r>
            <a:r>
              <a:rPr lang="en-US" dirty="0" err="1"/>
              <a:t>să</a:t>
            </a:r>
            <a:r>
              <a:rPr lang="ro-RO" dirty="0"/>
              <a:t> le </a:t>
            </a:r>
            <a:r>
              <a:rPr lang="en-US" dirty="0"/>
              <a:t>“</a:t>
            </a:r>
            <a:r>
              <a:rPr lang="en-US" dirty="0" err="1"/>
              <a:t>mân</a:t>
            </a:r>
            <a:r>
              <a:rPr lang="ro-RO" dirty="0" err="1"/>
              <a:t>ânce</a:t>
            </a:r>
            <a:r>
              <a:rPr lang="en-US" dirty="0"/>
              <a:t>“. </a:t>
            </a:r>
            <a:r>
              <a:rPr lang="en-US" dirty="0" err="1"/>
              <a:t>În</a:t>
            </a:r>
            <a:r>
              <a:rPr lang="en-US" dirty="0"/>
              <a:t> </a:t>
            </a:r>
            <a:r>
              <a:rPr lang="en-US" dirty="0" err="1"/>
              <a:t>acest</a:t>
            </a:r>
            <a:r>
              <a:rPr lang="en-US" dirty="0"/>
              <a:t> </a:t>
            </a:r>
            <a:r>
              <a:rPr lang="en-US" dirty="0" err="1"/>
              <a:t>caz</a:t>
            </a:r>
            <a:r>
              <a:rPr lang="en-US" dirty="0"/>
              <a:t> </a:t>
            </a:r>
            <a:r>
              <a:rPr lang="en-US" dirty="0" err="1"/>
              <a:t>macrofagele</a:t>
            </a:r>
            <a:r>
              <a:rPr lang="en-US" dirty="0"/>
              <a:t> sunt </a:t>
            </a:r>
            <a:r>
              <a:rPr lang="en-US" dirty="0" err="1"/>
              <a:t>marcate</a:t>
            </a:r>
            <a:r>
              <a:rPr lang="en-US" dirty="0"/>
              <a:t> cu </a:t>
            </a:r>
            <a:r>
              <a:rPr lang="ro-RO" dirty="0"/>
              <a:t>Fe</a:t>
            </a:r>
            <a:r>
              <a:rPr lang="en-US" dirty="0"/>
              <a:t>. </a:t>
            </a:r>
            <a:r>
              <a:rPr lang="ro-RO" dirty="0"/>
              <a:t>Ulterior</a:t>
            </a:r>
            <a:r>
              <a:rPr lang="en-US" dirty="0"/>
              <a:t>, </a:t>
            </a:r>
            <a:r>
              <a:rPr lang="en-US" dirty="0" err="1"/>
              <a:t>macrofagele</a:t>
            </a:r>
            <a:r>
              <a:rPr lang="en-US" dirty="0"/>
              <a:t> </a:t>
            </a:r>
            <a:r>
              <a:rPr lang="en-US" dirty="0" err="1"/>
              <a:t>circulă</a:t>
            </a:r>
            <a:r>
              <a:rPr lang="en-US" dirty="0"/>
              <a:t> </a:t>
            </a:r>
            <a:r>
              <a:rPr lang="en-US" dirty="0" err="1"/>
              <a:t>prin</a:t>
            </a:r>
            <a:r>
              <a:rPr lang="en-US" dirty="0"/>
              <a:t> </a:t>
            </a:r>
            <a:r>
              <a:rPr lang="en-US" dirty="0" err="1"/>
              <a:t>sistemul</a:t>
            </a:r>
            <a:r>
              <a:rPr lang="en-US" dirty="0"/>
              <a:t> </a:t>
            </a:r>
            <a:r>
              <a:rPr lang="en-US" dirty="0" err="1"/>
              <a:t>limfatic</a:t>
            </a:r>
            <a:r>
              <a:rPr lang="en-US" dirty="0"/>
              <a:t>, </a:t>
            </a:r>
            <a:r>
              <a:rPr lang="en-US" dirty="0" err="1"/>
              <a:t>intră</a:t>
            </a:r>
            <a:r>
              <a:rPr lang="en-US" dirty="0"/>
              <a:t> </a:t>
            </a:r>
            <a:r>
              <a:rPr lang="en-US" dirty="0" err="1"/>
              <a:t>în</a:t>
            </a:r>
            <a:r>
              <a:rPr lang="en-US" dirty="0"/>
              <a:t> </a:t>
            </a:r>
            <a:r>
              <a:rPr lang="en-US" dirty="0" err="1"/>
              <a:t>fluxul</a:t>
            </a:r>
            <a:r>
              <a:rPr lang="en-US" dirty="0"/>
              <a:t> </a:t>
            </a:r>
            <a:r>
              <a:rPr lang="en-US" dirty="0" err="1"/>
              <a:t>sanguin</a:t>
            </a:r>
            <a:r>
              <a:rPr lang="en-US" dirty="0"/>
              <a:t> </a:t>
            </a:r>
            <a:r>
              <a:rPr lang="en-US" dirty="0" err="1"/>
              <a:t>în</a:t>
            </a:r>
            <a:r>
              <a:rPr lang="en-US" dirty="0"/>
              <a:t> vena </a:t>
            </a:r>
            <a:r>
              <a:rPr lang="en-US" dirty="0" err="1"/>
              <a:t>jugulară</a:t>
            </a:r>
            <a:r>
              <a:rPr lang="en-US" dirty="0"/>
              <a:t> </a:t>
            </a:r>
            <a:r>
              <a:rPr lang="en-US" dirty="0" err="1"/>
              <a:t>și</a:t>
            </a:r>
            <a:r>
              <a:rPr lang="en-US" dirty="0"/>
              <a:t> de </a:t>
            </a:r>
            <a:r>
              <a:rPr lang="en-US" dirty="0" err="1"/>
              <a:t>acolo</a:t>
            </a:r>
            <a:r>
              <a:rPr lang="en-US" dirty="0"/>
              <a:t> </a:t>
            </a:r>
            <a:r>
              <a:rPr lang="en-US" dirty="0" err="1"/>
              <a:t>în</a:t>
            </a:r>
            <a:r>
              <a:rPr lang="en-US" dirty="0"/>
              <a:t> </a:t>
            </a:r>
            <a:r>
              <a:rPr lang="en-US" dirty="0" err="1"/>
              <a:t>metastază</a:t>
            </a:r>
            <a:r>
              <a:rPr lang="en-US" dirty="0"/>
              <a:t> (Fig.), </a:t>
            </a:r>
            <a:r>
              <a:rPr lang="en-US" dirty="0" err="1"/>
              <a:t>unde</a:t>
            </a:r>
            <a:r>
              <a:rPr lang="ro-RO" dirty="0"/>
              <a:t> </a:t>
            </a:r>
            <a:r>
              <a:rPr lang="en-US" dirty="0" err="1"/>
              <a:t>sunt</a:t>
            </a:r>
            <a:r>
              <a:rPr lang="en-US" dirty="0"/>
              <a:t> </a:t>
            </a:r>
            <a:r>
              <a:rPr lang="ro-RO" dirty="0"/>
              <a:t>văzute</a:t>
            </a:r>
            <a:r>
              <a:rPr lang="en-US" dirty="0"/>
              <a:t>. </a:t>
            </a:r>
          </a:p>
          <a:p>
            <a:endParaRPr lang="ro-RO" b="1" dirty="0"/>
          </a:p>
          <a:p>
            <a:r>
              <a:rPr lang="en-US" b="1" dirty="0" err="1"/>
              <a:t>Dezavantaj</a:t>
            </a:r>
            <a:r>
              <a:rPr lang="ro-RO" dirty="0"/>
              <a:t>:</a:t>
            </a:r>
            <a:r>
              <a:rPr lang="en-US" dirty="0"/>
              <a:t> </a:t>
            </a:r>
            <a:r>
              <a:rPr lang="en-US" dirty="0" err="1"/>
              <a:t>metod</a:t>
            </a:r>
            <a:r>
              <a:rPr lang="ro-RO" dirty="0"/>
              <a:t>a</a:t>
            </a:r>
            <a:r>
              <a:rPr lang="en-US" dirty="0"/>
              <a:t> nu </a:t>
            </a:r>
            <a:r>
              <a:rPr lang="en-US" dirty="0" err="1"/>
              <a:t>este</a:t>
            </a:r>
            <a:r>
              <a:rPr lang="en-US" dirty="0"/>
              <a:t> </a:t>
            </a:r>
            <a:r>
              <a:rPr lang="en-US" dirty="0" err="1"/>
              <a:t>specifică</a:t>
            </a:r>
            <a:r>
              <a:rPr lang="en-US" dirty="0"/>
              <a:t>, </a:t>
            </a:r>
            <a:r>
              <a:rPr lang="en-US" dirty="0" err="1"/>
              <a:t>deoarece</a:t>
            </a:r>
            <a:r>
              <a:rPr lang="en-US" dirty="0"/>
              <a:t> </a:t>
            </a:r>
            <a:r>
              <a:rPr lang="en-US" dirty="0" err="1"/>
              <a:t>macrofagele</a:t>
            </a:r>
            <a:r>
              <a:rPr lang="en-US" dirty="0"/>
              <a:t>, ca </a:t>
            </a:r>
            <a:r>
              <a:rPr lang="en-US" dirty="0" err="1"/>
              <a:t>mijloc</a:t>
            </a:r>
            <a:r>
              <a:rPr lang="en-US" dirty="0"/>
              <a:t> de </a:t>
            </a:r>
            <a:r>
              <a:rPr lang="en-US" dirty="0" err="1"/>
              <a:t>protecție</a:t>
            </a:r>
            <a:r>
              <a:rPr lang="en-US" dirty="0"/>
              <a:t> a </a:t>
            </a:r>
            <a:r>
              <a:rPr lang="en-US" dirty="0" err="1"/>
              <a:t>organismului</a:t>
            </a:r>
            <a:r>
              <a:rPr lang="en-US" dirty="0"/>
              <a:t>, pot</a:t>
            </a:r>
            <a:r>
              <a:rPr lang="ro-RO" dirty="0"/>
              <a:t> să </a:t>
            </a:r>
            <a:r>
              <a:rPr lang="en-US" dirty="0"/>
              <a:t>se </a:t>
            </a:r>
            <a:r>
              <a:rPr lang="en-US" dirty="0" err="1"/>
              <a:t>acumulează</a:t>
            </a:r>
            <a:r>
              <a:rPr lang="en-US" dirty="0"/>
              <a:t> nu </a:t>
            </a:r>
            <a:r>
              <a:rPr lang="en-US" dirty="0" err="1"/>
              <a:t>numai</a:t>
            </a:r>
            <a:r>
              <a:rPr lang="en-US" dirty="0"/>
              <a:t> </a:t>
            </a:r>
            <a:r>
              <a:rPr lang="en-US" dirty="0" err="1"/>
              <a:t>în</a:t>
            </a:r>
            <a:r>
              <a:rPr lang="en-US" dirty="0"/>
              <a:t> </a:t>
            </a:r>
            <a:r>
              <a:rPr lang="en-US" dirty="0" err="1"/>
              <a:t>metastaze</a:t>
            </a:r>
            <a:r>
              <a:rPr lang="en-US" dirty="0"/>
              <a:t> </a:t>
            </a:r>
            <a:r>
              <a:rPr lang="en-US" dirty="0" err="1"/>
              <a:t>și</a:t>
            </a:r>
            <a:r>
              <a:rPr lang="en-US" dirty="0"/>
              <a:t> </a:t>
            </a:r>
            <a:r>
              <a:rPr lang="en-US" dirty="0" err="1"/>
              <a:t>tumori</a:t>
            </a:r>
            <a:r>
              <a:rPr lang="en-US" dirty="0"/>
              <a:t>, ci </a:t>
            </a:r>
            <a:r>
              <a:rPr lang="en-US" dirty="0" err="1"/>
              <a:t>și</a:t>
            </a:r>
            <a:r>
              <a:rPr lang="en-US" dirty="0"/>
              <a:t> </a:t>
            </a:r>
            <a:r>
              <a:rPr lang="en-US" dirty="0" err="1"/>
              <a:t>în</a:t>
            </a:r>
            <a:r>
              <a:rPr lang="en-US" dirty="0"/>
              <a:t> </a:t>
            </a:r>
            <a:r>
              <a:rPr lang="en-US" dirty="0" err="1"/>
              <a:t>orice</a:t>
            </a:r>
            <a:r>
              <a:rPr lang="en-US" dirty="0"/>
              <a:t> </a:t>
            </a:r>
            <a:r>
              <a:rPr lang="en-US" dirty="0" err="1"/>
              <a:t>focalizare</a:t>
            </a:r>
            <a:r>
              <a:rPr lang="ro-RO" dirty="0"/>
              <a:t> a </a:t>
            </a:r>
            <a:r>
              <a:rPr lang="en-US" dirty="0" err="1"/>
              <a:t>inflamaţie</a:t>
            </a:r>
            <a:r>
              <a:rPr lang="ro-RO" dirty="0"/>
              <a:t>i </a:t>
            </a:r>
            <a:endParaRPr lang="en-US" dirty="0"/>
          </a:p>
        </p:txBody>
      </p:sp>
    </p:spTree>
    <p:extLst>
      <p:ext uri="{BB962C8B-B14F-4D97-AF65-F5344CB8AC3E}">
        <p14:creationId xmlns:p14="http://schemas.microsoft.com/office/powerpoint/2010/main" val="3275600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76400"/>
            <a:ext cx="8763000" cy="4525962"/>
          </a:xfrm>
        </p:spPr>
        <p:txBody>
          <a:bodyPr/>
          <a:lstStyle/>
          <a:p>
            <a:r>
              <a:rPr lang="ro-RO" sz="2000" b="1" dirty="0">
                <a:solidFill>
                  <a:srgbClr val="FF0000"/>
                </a:solidFill>
              </a:rPr>
              <a:t>P</a:t>
            </a:r>
            <a:r>
              <a:rPr lang="en-US" sz="2000" b="1" dirty="0" err="1">
                <a:solidFill>
                  <a:srgbClr val="FF0000"/>
                </a:solidFill>
              </a:rPr>
              <a:t>unctele</a:t>
            </a:r>
            <a:r>
              <a:rPr lang="en-US" sz="2000" b="1" dirty="0">
                <a:solidFill>
                  <a:srgbClr val="FF0000"/>
                </a:solidFill>
              </a:rPr>
              <a:t> </a:t>
            </a:r>
            <a:r>
              <a:rPr lang="en-US" sz="2000" b="1" dirty="0" err="1">
                <a:solidFill>
                  <a:srgbClr val="FF0000"/>
                </a:solidFill>
              </a:rPr>
              <a:t>cuantice</a:t>
            </a:r>
            <a:r>
              <a:rPr lang="en-US" sz="2000" dirty="0"/>
              <a:t>, </a:t>
            </a:r>
            <a:r>
              <a:rPr lang="ro-RO" sz="2000" dirty="0"/>
              <a:t>de asemenea </a:t>
            </a:r>
            <a:r>
              <a:rPr lang="en-US" sz="2000" dirty="0"/>
              <a:t>se pot </a:t>
            </a:r>
            <a:r>
              <a:rPr lang="en-US" sz="2000" dirty="0" err="1"/>
              <a:t>acumula</a:t>
            </a:r>
            <a:r>
              <a:rPr lang="en-US" sz="2000" dirty="0"/>
              <a:t> </a:t>
            </a:r>
            <a:r>
              <a:rPr lang="en-US" sz="2000" dirty="0" err="1"/>
              <a:t>în</a:t>
            </a:r>
            <a:r>
              <a:rPr lang="en-US" sz="2000" dirty="0"/>
              <a:t> </a:t>
            </a:r>
            <a:r>
              <a:rPr lang="en-US" sz="2000" dirty="0" err="1"/>
              <a:t>tumorile</a:t>
            </a:r>
            <a:r>
              <a:rPr lang="en-US" sz="2000" dirty="0"/>
              <a:t> </a:t>
            </a:r>
            <a:r>
              <a:rPr lang="en-US" sz="2000" dirty="0" err="1"/>
              <a:t>maligne</a:t>
            </a:r>
            <a:r>
              <a:rPr lang="en-US" sz="2000" dirty="0"/>
              <a:t>. </a:t>
            </a:r>
            <a:r>
              <a:rPr lang="en-US" sz="2000" dirty="0" err="1"/>
              <a:t>Când</a:t>
            </a:r>
            <a:r>
              <a:rPr lang="en-US" sz="2000" dirty="0"/>
              <a:t> sunt </a:t>
            </a:r>
            <a:r>
              <a:rPr lang="en-US" sz="2000" dirty="0" err="1"/>
              <a:t>iradiate</a:t>
            </a:r>
            <a:r>
              <a:rPr lang="en-US" sz="2000" dirty="0"/>
              <a:t> </a:t>
            </a:r>
            <a:r>
              <a:rPr lang="ro-RO" sz="2000" dirty="0"/>
              <a:t>punctele </a:t>
            </a:r>
            <a:r>
              <a:rPr lang="en-US" sz="2000" dirty="0" err="1"/>
              <a:t>cuantic</a:t>
            </a:r>
            <a:r>
              <a:rPr lang="ro-RO" sz="2000" dirty="0"/>
              <a:t>e</a:t>
            </a:r>
            <a:r>
              <a:rPr lang="en-US" sz="2000" dirty="0"/>
              <a:t> </a:t>
            </a:r>
            <a:r>
              <a:rPr lang="en-US" sz="2000" dirty="0" err="1"/>
              <a:t>încep</a:t>
            </a:r>
            <a:r>
              <a:rPr lang="en-US" sz="2000" dirty="0"/>
              <a:t> </a:t>
            </a:r>
            <a:r>
              <a:rPr lang="en-US" sz="2000" dirty="0" err="1"/>
              <a:t>să</a:t>
            </a:r>
            <a:r>
              <a:rPr lang="en-US" sz="2000" dirty="0"/>
              <a:t> </a:t>
            </a:r>
            <a:r>
              <a:rPr lang="en-US" sz="2000" dirty="0" err="1"/>
              <a:t>fluoresc</a:t>
            </a:r>
            <a:r>
              <a:rPr lang="ro-RO" sz="2000" dirty="0"/>
              <a:t>eze</a:t>
            </a:r>
            <a:r>
              <a:rPr lang="en-US" sz="2000" dirty="0"/>
              <a:t>, </a:t>
            </a:r>
            <a:r>
              <a:rPr lang="en-US" sz="2000" dirty="0" err="1"/>
              <a:t>datorită</a:t>
            </a:r>
            <a:r>
              <a:rPr lang="en-US" sz="2000" dirty="0"/>
              <a:t> </a:t>
            </a:r>
            <a:r>
              <a:rPr lang="en-US" sz="2000" dirty="0" err="1"/>
              <a:t>cărora</a:t>
            </a:r>
            <a:r>
              <a:rPr lang="en-US" sz="2000" dirty="0"/>
              <a:t> pot fi </a:t>
            </a:r>
            <a:r>
              <a:rPr lang="en-US" sz="2000" dirty="0" err="1"/>
              <a:t>detectat</a:t>
            </a:r>
            <a:r>
              <a:rPr lang="en-US" sz="2000" dirty="0"/>
              <a:t> </a:t>
            </a:r>
            <a:r>
              <a:rPr lang="en-US" sz="2000" dirty="0" err="1"/>
              <a:t>și</a:t>
            </a:r>
            <a:r>
              <a:rPr lang="en-US" sz="2000" dirty="0"/>
              <a:t> </a:t>
            </a:r>
            <a:r>
              <a:rPr lang="en-US" sz="2000" dirty="0" err="1"/>
              <a:t>în</a:t>
            </a:r>
            <a:r>
              <a:rPr lang="en-US" sz="2000" dirty="0"/>
              <a:t> </a:t>
            </a:r>
            <a:r>
              <a:rPr lang="en-US" sz="2000" dirty="0" err="1"/>
              <a:t>concentrații</a:t>
            </a:r>
            <a:r>
              <a:rPr lang="en-US" sz="2000" dirty="0"/>
              <a:t> </a:t>
            </a:r>
            <a:r>
              <a:rPr lang="en-US" sz="2000" dirty="0" err="1"/>
              <a:t>foarte</a:t>
            </a:r>
            <a:r>
              <a:rPr lang="en-US" sz="2000" dirty="0"/>
              <a:t> </a:t>
            </a:r>
            <a:r>
              <a:rPr lang="en-US" sz="2000" dirty="0" err="1"/>
              <a:t>mici</a:t>
            </a:r>
            <a:r>
              <a:rPr lang="en-US" sz="2000" dirty="0"/>
              <a:t>. </a:t>
            </a:r>
            <a:endParaRPr lang="ro-RO" sz="2000" dirty="0"/>
          </a:p>
          <a:p>
            <a:r>
              <a:rPr lang="en-US" sz="2000" b="1" dirty="0" err="1"/>
              <a:t>Dezavantaj</a:t>
            </a:r>
            <a:r>
              <a:rPr lang="en-US" sz="2000" b="1" dirty="0"/>
              <a:t>: </a:t>
            </a:r>
            <a:r>
              <a:rPr lang="en-US" sz="2000" dirty="0"/>
              <a:t>Cu </a:t>
            </a:r>
            <a:r>
              <a:rPr lang="en-US" sz="2000" dirty="0" err="1"/>
              <a:t>toate</a:t>
            </a:r>
            <a:r>
              <a:rPr lang="en-US" sz="2000" dirty="0"/>
              <a:t> </a:t>
            </a:r>
            <a:r>
              <a:rPr lang="en-US" sz="2000" dirty="0" err="1"/>
              <a:t>acestea</a:t>
            </a:r>
            <a:r>
              <a:rPr lang="en-US" sz="2000" dirty="0"/>
              <a:t>, </a:t>
            </a:r>
            <a:r>
              <a:rPr lang="en-US" sz="2000" dirty="0" err="1"/>
              <a:t>utilizarea</a:t>
            </a:r>
            <a:r>
              <a:rPr lang="en-US" sz="2000" dirty="0"/>
              <a:t> </a:t>
            </a:r>
            <a:r>
              <a:rPr lang="en-US" sz="2000" dirty="0" err="1"/>
              <a:t>punctelor</a:t>
            </a:r>
            <a:r>
              <a:rPr lang="en-US" sz="2000" dirty="0"/>
              <a:t> </a:t>
            </a:r>
            <a:r>
              <a:rPr lang="en-US" sz="2000" dirty="0" err="1"/>
              <a:t>cuantice</a:t>
            </a:r>
            <a:r>
              <a:rPr lang="en-US" sz="2000" dirty="0"/>
              <a:t> </a:t>
            </a:r>
            <a:r>
              <a:rPr lang="en-US" sz="2000" dirty="0" err="1"/>
              <a:t>este</a:t>
            </a:r>
            <a:r>
              <a:rPr lang="en-US" sz="2000" dirty="0"/>
              <a:t> </a:t>
            </a:r>
            <a:r>
              <a:rPr lang="en-US" sz="2000" dirty="0" err="1"/>
              <a:t>îngreunată</a:t>
            </a:r>
            <a:r>
              <a:rPr lang="en-US" sz="2000" dirty="0"/>
              <a:t> de </a:t>
            </a:r>
            <a:r>
              <a:rPr lang="en-US" sz="2000" dirty="0" err="1"/>
              <a:t>toxicitatea</a:t>
            </a:r>
            <a:r>
              <a:rPr lang="en-US" sz="2000" dirty="0"/>
              <a:t> lor.</a:t>
            </a:r>
            <a:endParaRPr lang="ro-RO" sz="2000" dirty="0"/>
          </a:p>
          <a:p>
            <a:r>
              <a:rPr lang="en-US" sz="2000" dirty="0"/>
              <a:t>În </a:t>
            </a:r>
            <a:r>
              <a:rPr lang="en-US" sz="2000" dirty="0" err="1"/>
              <a:t>ultimii</a:t>
            </a:r>
            <a:r>
              <a:rPr lang="en-US" sz="2000" dirty="0"/>
              <a:t> ani, </a:t>
            </a:r>
            <a:r>
              <a:rPr lang="en-US" sz="2000" dirty="0" err="1"/>
              <a:t>oamenii</a:t>
            </a:r>
            <a:r>
              <a:rPr lang="en-US" sz="2000" dirty="0"/>
              <a:t> de </a:t>
            </a:r>
            <a:r>
              <a:rPr lang="en-US" sz="2000" dirty="0" err="1"/>
              <a:t>știință</a:t>
            </a:r>
            <a:r>
              <a:rPr lang="en-US" sz="2000" dirty="0"/>
              <a:t> au </a:t>
            </a:r>
            <a:r>
              <a:rPr lang="en-US" sz="2000" dirty="0" err="1"/>
              <a:t>învățat</a:t>
            </a:r>
            <a:r>
              <a:rPr lang="en-US" sz="2000" dirty="0"/>
              <a:t> </a:t>
            </a:r>
            <a:r>
              <a:rPr lang="en-US" sz="2000" dirty="0" err="1"/>
              <a:t>să</a:t>
            </a:r>
            <a:r>
              <a:rPr lang="en-US" sz="2000" dirty="0"/>
              <a:t> le </a:t>
            </a:r>
            <a:r>
              <a:rPr lang="en-US" sz="2000" dirty="0" err="1"/>
              <a:t>aplice</a:t>
            </a:r>
            <a:r>
              <a:rPr lang="en-US" sz="2000" dirty="0"/>
              <a:t> </a:t>
            </a:r>
            <a:r>
              <a:rPr lang="en-US" sz="2000" dirty="0" err="1"/>
              <a:t>acoperiri</a:t>
            </a:r>
            <a:r>
              <a:rPr lang="en-US" sz="2000" dirty="0"/>
              <a:t> de </a:t>
            </a:r>
            <a:r>
              <a:rPr lang="en-US" sz="2000" dirty="0" err="1"/>
              <a:t>protecție</a:t>
            </a:r>
            <a:r>
              <a:rPr lang="en-US" sz="2000" dirty="0"/>
              <a:t> </a:t>
            </a:r>
            <a:r>
              <a:rPr lang="en-US" sz="2000" dirty="0" err="1"/>
              <a:t>fără</a:t>
            </a:r>
            <a:r>
              <a:rPr lang="en-US" sz="2000" dirty="0"/>
              <a:t> a-</a:t>
            </a:r>
            <a:r>
              <a:rPr lang="en-US" sz="2000" dirty="0" err="1"/>
              <a:t>și</a:t>
            </a:r>
            <a:r>
              <a:rPr lang="en-US" sz="2000" dirty="0"/>
              <a:t> </a:t>
            </a:r>
            <a:r>
              <a:rPr lang="en-US" sz="2000" dirty="0" err="1"/>
              <a:t>pierde</a:t>
            </a:r>
            <a:r>
              <a:rPr lang="en-US" sz="2000" dirty="0"/>
              <a:t> </a:t>
            </a:r>
            <a:r>
              <a:rPr lang="en-US" sz="2000" dirty="0" err="1"/>
              <a:t>proprietățile</a:t>
            </a:r>
            <a:r>
              <a:rPr lang="en-US" sz="2000" dirty="0"/>
              <a:t> </a:t>
            </a:r>
            <a:r>
              <a:rPr lang="en-US" sz="2000" dirty="0" err="1"/>
              <a:t>fluorescente</a:t>
            </a:r>
            <a:r>
              <a:rPr lang="en-US" sz="2000" dirty="0"/>
              <a:t>.</a:t>
            </a:r>
            <a:r>
              <a:rPr lang="ro-RO" sz="2000" dirty="0"/>
              <a:t> </a:t>
            </a:r>
            <a:endParaRPr lang="en-US" sz="2000" dirty="0"/>
          </a:p>
          <a:p>
            <a:endParaRPr lang="ro-RO" sz="2000" dirty="0"/>
          </a:p>
          <a:p>
            <a:r>
              <a:rPr lang="en-US" sz="2000" dirty="0"/>
              <a:t>În </a:t>
            </a:r>
            <a:r>
              <a:rPr lang="en-US" sz="2000" dirty="0" err="1"/>
              <a:t>domeniul</a:t>
            </a:r>
            <a:r>
              <a:rPr lang="en-US" sz="2000" dirty="0"/>
              <a:t> </a:t>
            </a:r>
            <a:r>
              <a:rPr lang="en-US" sz="2000" dirty="0" err="1"/>
              <a:t>terapiei</a:t>
            </a:r>
            <a:r>
              <a:rPr lang="en-US" sz="2000" dirty="0"/>
              <a:t>, </a:t>
            </a:r>
            <a:r>
              <a:rPr lang="en-US" sz="2000" dirty="0" err="1"/>
              <a:t>cele</a:t>
            </a:r>
            <a:r>
              <a:rPr lang="en-US" sz="2000" dirty="0"/>
              <a:t> </a:t>
            </a:r>
            <a:r>
              <a:rPr lang="en-US" sz="2000" dirty="0" err="1"/>
              <a:t>mai</a:t>
            </a:r>
            <a:r>
              <a:rPr lang="en-US" sz="2000" dirty="0"/>
              <a:t> </a:t>
            </a:r>
            <a:r>
              <a:rPr lang="en-US" sz="2000" dirty="0" err="1"/>
              <a:t>mari</a:t>
            </a:r>
            <a:r>
              <a:rPr lang="en-US" sz="2000" dirty="0"/>
              <a:t> perspective </a:t>
            </a:r>
            <a:r>
              <a:rPr lang="en-US" sz="2000" dirty="0" err="1"/>
              <a:t>pentru</a:t>
            </a:r>
            <a:r>
              <a:rPr lang="en-US" sz="2000" dirty="0"/>
              <a:t> </a:t>
            </a:r>
            <a:r>
              <a:rPr lang="en-US" sz="2000" dirty="0" err="1"/>
              <a:t>nanomedicină</a:t>
            </a:r>
            <a:r>
              <a:rPr lang="ro-RO" sz="2000" dirty="0"/>
              <a:t> este </a:t>
            </a:r>
            <a:r>
              <a:rPr lang="en-US" sz="2000" dirty="0" err="1"/>
              <a:t>asociat</a:t>
            </a:r>
            <a:r>
              <a:rPr lang="en-US" sz="2000" dirty="0"/>
              <a:t> cu </a:t>
            </a:r>
            <a:r>
              <a:rPr lang="en-US" sz="2000" b="1" dirty="0" err="1">
                <a:solidFill>
                  <a:srgbClr val="FF0000"/>
                </a:solidFill>
              </a:rPr>
              <a:t>livrarea</a:t>
            </a:r>
            <a:r>
              <a:rPr lang="en-US" sz="2000" b="1" dirty="0">
                <a:solidFill>
                  <a:srgbClr val="FF0000"/>
                </a:solidFill>
              </a:rPr>
              <a:t> </a:t>
            </a:r>
            <a:r>
              <a:rPr lang="en-US" sz="2000" b="1" dirty="0" err="1">
                <a:solidFill>
                  <a:srgbClr val="FF0000"/>
                </a:solidFill>
              </a:rPr>
              <a:t>medicamentelor</a:t>
            </a:r>
            <a:r>
              <a:rPr lang="en-US" sz="2000" dirty="0"/>
              <a:t>. </a:t>
            </a:r>
            <a:endParaRPr lang="ro-RO" sz="2000" dirty="0"/>
          </a:p>
          <a:p>
            <a:r>
              <a:rPr lang="en-US" sz="2000" dirty="0"/>
              <a:t>În </a:t>
            </a:r>
            <a:r>
              <a:rPr lang="en-US" sz="2000" dirty="0" err="1"/>
              <a:t>primul</a:t>
            </a:r>
            <a:r>
              <a:rPr lang="en-US" sz="2000" dirty="0"/>
              <a:t> </a:t>
            </a:r>
            <a:r>
              <a:rPr lang="en-US" sz="2000" dirty="0" err="1"/>
              <a:t>rând</a:t>
            </a:r>
            <a:r>
              <a:rPr lang="en-US" sz="2000" dirty="0"/>
              <a:t>, </a:t>
            </a:r>
            <a:r>
              <a:rPr lang="en-US" sz="2000" dirty="0" err="1"/>
              <a:t>acest</a:t>
            </a:r>
            <a:r>
              <a:rPr lang="en-US" sz="2000" dirty="0"/>
              <a:t> </a:t>
            </a:r>
            <a:r>
              <a:rPr lang="en-US" sz="2000" dirty="0" err="1"/>
              <a:t>lucru</a:t>
            </a:r>
            <a:r>
              <a:rPr lang="en-US" sz="2000" dirty="0"/>
              <a:t> se </a:t>
            </a:r>
            <a:r>
              <a:rPr lang="en-US" sz="2000" dirty="0" err="1"/>
              <a:t>aplică</a:t>
            </a:r>
            <a:r>
              <a:rPr lang="ro-RO" sz="2000" dirty="0"/>
              <a:t> </a:t>
            </a:r>
            <a:r>
              <a:rPr lang="en-US" sz="2000" dirty="0" err="1"/>
              <a:t>medicamente</a:t>
            </a:r>
            <a:r>
              <a:rPr lang="en-US" sz="2000" dirty="0"/>
              <a:t> </a:t>
            </a:r>
            <a:r>
              <a:rPr lang="en-US" sz="2000" dirty="0" err="1"/>
              <a:t>antitumorale</a:t>
            </a:r>
            <a:r>
              <a:rPr lang="en-US" sz="2000" dirty="0"/>
              <a:t>. </a:t>
            </a:r>
            <a:r>
              <a:rPr lang="en-US" sz="2000" dirty="0" err="1"/>
              <a:t>Pentru</a:t>
            </a:r>
            <a:r>
              <a:rPr lang="en-US" sz="2000" dirty="0"/>
              <a:t> </a:t>
            </a:r>
            <a:r>
              <a:rPr lang="en-US" sz="2000" dirty="0" err="1"/>
              <a:t>unele</a:t>
            </a:r>
            <a:r>
              <a:rPr lang="en-US" sz="2000" dirty="0"/>
              <a:t> </a:t>
            </a:r>
            <a:r>
              <a:rPr lang="en-US" sz="2000" dirty="0" err="1"/>
              <a:t>tipuri</a:t>
            </a:r>
            <a:r>
              <a:rPr lang="en-US" sz="2000" dirty="0"/>
              <a:t> de cancer, au </a:t>
            </a:r>
            <a:r>
              <a:rPr lang="en-US" sz="2000" dirty="0" err="1"/>
              <a:t>fost</a:t>
            </a:r>
            <a:r>
              <a:rPr lang="en-US" sz="2000" dirty="0"/>
              <a:t> </a:t>
            </a:r>
            <a:r>
              <a:rPr lang="en-US" sz="2000" dirty="0" err="1"/>
              <a:t>deja</a:t>
            </a:r>
            <a:r>
              <a:rPr lang="en-US" sz="2000" dirty="0"/>
              <a:t> create </a:t>
            </a:r>
            <a:r>
              <a:rPr lang="en-US" sz="2000" dirty="0" err="1"/>
              <a:t>tehnologii</a:t>
            </a:r>
            <a:r>
              <a:rPr lang="en-US" sz="2000" dirty="0"/>
              <a:t> </a:t>
            </a:r>
            <a:r>
              <a:rPr lang="en-US" sz="2000" dirty="0" err="1"/>
              <a:t>pentru</a:t>
            </a:r>
            <a:r>
              <a:rPr lang="en-US" sz="2000" dirty="0"/>
              <a:t> </a:t>
            </a:r>
            <a:r>
              <a:rPr lang="en-US" sz="2000" dirty="0" err="1"/>
              <a:t>livrarea</a:t>
            </a:r>
            <a:r>
              <a:rPr lang="en-US" sz="2000" dirty="0"/>
              <a:t> </a:t>
            </a:r>
            <a:r>
              <a:rPr lang="en-US" sz="2000" dirty="0" err="1"/>
              <a:t>medicamentelor</a:t>
            </a:r>
            <a:r>
              <a:rPr lang="en-US" sz="2000" dirty="0"/>
              <a:t> </a:t>
            </a:r>
            <a:r>
              <a:rPr lang="en-US" sz="2000" dirty="0" err="1"/>
              <a:t>tradiționale</a:t>
            </a:r>
            <a:r>
              <a:rPr lang="en-US" sz="2000" dirty="0"/>
              <a:t> </a:t>
            </a:r>
            <a:r>
              <a:rPr lang="en-US" sz="2000" dirty="0" err="1"/>
              <a:t>în</a:t>
            </a:r>
            <a:r>
              <a:rPr lang="en-US" sz="2000" dirty="0"/>
              <a:t> </a:t>
            </a:r>
            <a:r>
              <a:rPr lang="en-US" sz="2000" dirty="0" err="1"/>
              <a:t>nanocapsule</a:t>
            </a:r>
            <a:r>
              <a:rPr lang="ro-RO" sz="2000" dirty="0"/>
              <a:t> </a:t>
            </a:r>
            <a:r>
              <a:rPr lang="en-US" sz="2000" dirty="0"/>
              <a:t>direct la </a:t>
            </a:r>
            <a:r>
              <a:rPr lang="en-US" sz="2000" dirty="0" err="1"/>
              <a:t>celulele</a:t>
            </a:r>
            <a:r>
              <a:rPr lang="en-US" sz="2000" dirty="0"/>
              <a:t> </a:t>
            </a:r>
            <a:r>
              <a:rPr lang="en-US" sz="2000" dirty="0" err="1"/>
              <a:t>tumorale</a:t>
            </a:r>
            <a:r>
              <a:rPr lang="en-US" sz="2000" dirty="0"/>
              <a:t>. </a:t>
            </a:r>
          </a:p>
        </p:txBody>
      </p:sp>
    </p:spTree>
    <p:extLst>
      <p:ext uri="{BB962C8B-B14F-4D97-AF65-F5344CB8AC3E}">
        <p14:creationId xmlns:p14="http://schemas.microsoft.com/office/powerpoint/2010/main" val="3624163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599" y="1981200"/>
            <a:ext cx="7924801" cy="4525962"/>
          </a:xfrm>
        </p:spPr>
        <p:txBody>
          <a:bodyPr/>
          <a:lstStyle/>
          <a:p>
            <a:pPr marL="0" indent="0">
              <a:buNone/>
            </a:pPr>
            <a:r>
              <a:rPr lang="en-US" sz="1600" dirty="0"/>
              <a:t>Sunt in curs de </a:t>
            </a:r>
            <a:r>
              <a:rPr lang="en-US" sz="1600" dirty="0" err="1"/>
              <a:t>dezvoltare</a:t>
            </a:r>
            <a:r>
              <a:rPr lang="ro-RO" sz="1600" dirty="0"/>
              <a:t> </a:t>
            </a:r>
            <a:r>
              <a:rPr lang="en-US" sz="1600" dirty="0" err="1">
                <a:solidFill>
                  <a:srgbClr val="FF0000"/>
                </a:solidFill>
              </a:rPr>
              <a:t>medicamente</a:t>
            </a:r>
            <a:r>
              <a:rPr lang="en-US" sz="1600" dirty="0"/>
              <a:t> de </a:t>
            </a:r>
            <a:r>
              <a:rPr lang="en-US" sz="1600" dirty="0" err="1"/>
              <a:t>nouă</a:t>
            </a:r>
            <a:r>
              <a:rPr lang="en-US" sz="1600" dirty="0"/>
              <a:t> </a:t>
            </a:r>
            <a:r>
              <a:rPr lang="en-US" sz="1600" dirty="0" err="1"/>
              <a:t>generație</a:t>
            </a:r>
            <a:r>
              <a:rPr lang="en-US" sz="1600" dirty="0"/>
              <a:t> </a:t>
            </a:r>
            <a:r>
              <a:rPr lang="ro-RO" sz="1600" dirty="0">
                <a:solidFill>
                  <a:srgbClr val="FF0000"/>
                </a:solidFill>
              </a:rPr>
              <a:t>ce </a:t>
            </a:r>
            <a:r>
              <a:rPr lang="en-US" sz="1600" dirty="0" err="1">
                <a:solidFill>
                  <a:srgbClr val="FF0000"/>
                </a:solidFill>
              </a:rPr>
              <a:t>penetreaz</a:t>
            </a:r>
            <a:r>
              <a:rPr lang="ro-RO" sz="1600" dirty="0">
                <a:solidFill>
                  <a:srgbClr val="FF0000"/>
                </a:solidFill>
              </a:rPr>
              <a:t>ă</a:t>
            </a:r>
            <a:r>
              <a:rPr lang="en-US" sz="1600" dirty="0">
                <a:solidFill>
                  <a:srgbClr val="FF0000"/>
                </a:solidFill>
              </a:rPr>
              <a:t> direct</a:t>
            </a:r>
            <a:r>
              <a:rPr lang="ro-RO" sz="1600" dirty="0">
                <a:solidFill>
                  <a:srgbClr val="FF0000"/>
                </a:solidFill>
              </a:rPr>
              <a:t> </a:t>
            </a:r>
            <a:r>
              <a:rPr lang="en-US" sz="1600" dirty="0" err="1">
                <a:solidFill>
                  <a:srgbClr val="FF0000"/>
                </a:solidFill>
              </a:rPr>
              <a:t>în</a:t>
            </a:r>
            <a:r>
              <a:rPr lang="en-US" sz="1600" dirty="0">
                <a:solidFill>
                  <a:srgbClr val="FF0000"/>
                </a:solidFill>
              </a:rPr>
              <a:t> </a:t>
            </a:r>
            <a:r>
              <a:rPr lang="en-US" sz="1600" dirty="0" err="1">
                <a:solidFill>
                  <a:srgbClr val="FF0000"/>
                </a:solidFill>
              </a:rPr>
              <a:t>interiorul</a:t>
            </a:r>
            <a:r>
              <a:rPr lang="en-US" sz="1600" dirty="0">
                <a:solidFill>
                  <a:srgbClr val="FF0000"/>
                </a:solidFill>
              </a:rPr>
              <a:t> </a:t>
            </a:r>
            <a:r>
              <a:rPr lang="en-US" sz="1600" dirty="0" err="1">
                <a:solidFill>
                  <a:srgbClr val="FF0000"/>
                </a:solidFill>
              </a:rPr>
              <a:t>celulelor</a:t>
            </a:r>
            <a:r>
              <a:rPr lang="en-US" sz="1600" dirty="0">
                <a:solidFill>
                  <a:srgbClr val="FF0000"/>
                </a:solidFill>
              </a:rPr>
              <a:t> </a:t>
            </a:r>
            <a:r>
              <a:rPr lang="en-US" sz="1600" dirty="0" err="1">
                <a:solidFill>
                  <a:srgbClr val="FF0000"/>
                </a:solidFill>
              </a:rPr>
              <a:t>afectate</a:t>
            </a:r>
            <a:r>
              <a:rPr lang="en-US" sz="1600" dirty="0">
                <a:solidFill>
                  <a:srgbClr val="FF0000"/>
                </a:solidFill>
              </a:rPr>
              <a:t> </a:t>
            </a:r>
            <a:r>
              <a:rPr lang="ro-RO" sz="1600" dirty="0">
                <a:solidFill>
                  <a:srgbClr val="FF0000"/>
                </a:solidFill>
              </a:rPr>
              <a:t>pentru a le</a:t>
            </a:r>
            <a:r>
              <a:rPr lang="en-US" sz="1600" dirty="0">
                <a:solidFill>
                  <a:srgbClr val="FF0000"/>
                </a:solidFill>
              </a:rPr>
              <a:t> </a:t>
            </a:r>
            <a:r>
              <a:rPr lang="en-US" sz="1600" dirty="0" err="1">
                <a:solidFill>
                  <a:srgbClr val="FF0000"/>
                </a:solidFill>
              </a:rPr>
              <a:t>distrug</a:t>
            </a:r>
            <a:r>
              <a:rPr lang="ro-RO" sz="1600" dirty="0">
                <a:solidFill>
                  <a:srgbClr val="FF0000"/>
                </a:solidFill>
              </a:rPr>
              <a:t>e</a:t>
            </a:r>
            <a:r>
              <a:rPr lang="en-US" sz="1600" dirty="0">
                <a:solidFill>
                  <a:srgbClr val="FF0000"/>
                </a:solidFill>
              </a:rPr>
              <a:t>.</a:t>
            </a:r>
            <a:endParaRPr lang="ro-RO" sz="1600" dirty="0">
              <a:solidFill>
                <a:srgbClr val="FF0000"/>
              </a:solidFill>
            </a:endParaRPr>
          </a:p>
          <a:p>
            <a:pPr marL="0" indent="0">
              <a:buNone/>
            </a:pPr>
            <a:r>
              <a:rPr lang="en-US" sz="1600" dirty="0" err="1"/>
              <a:t>Cercetătorii</a:t>
            </a:r>
            <a:r>
              <a:rPr lang="en-US" sz="1600" dirty="0"/>
              <a:t> din </a:t>
            </a:r>
            <a:r>
              <a:rPr lang="en-US" sz="1600" dirty="0" err="1"/>
              <a:t>Coreea</a:t>
            </a:r>
            <a:r>
              <a:rPr lang="en-US" sz="1600" dirty="0"/>
              <a:t> de Sud au </a:t>
            </a:r>
            <a:r>
              <a:rPr lang="en-US" sz="1600" dirty="0" err="1"/>
              <a:t>propus</a:t>
            </a:r>
            <a:r>
              <a:rPr lang="en-US" sz="1600" dirty="0"/>
              <a:t> o </a:t>
            </a:r>
            <a:r>
              <a:rPr lang="en-US" sz="1600" dirty="0" err="1"/>
              <a:t>modalitate</a:t>
            </a:r>
            <a:r>
              <a:rPr lang="en-US" sz="1600" dirty="0"/>
              <a:t> de a </a:t>
            </a:r>
            <a:r>
              <a:rPr lang="en-US" sz="1600" dirty="0" err="1"/>
              <a:t>detecta</a:t>
            </a:r>
            <a:r>
              <a:rPr lang="en-US" sz="1600" dirty="0"/>
              <a:t> </a:t>
            </a:r>
            <a:r>
              <a:rPr lang="en-US" sz="1600" dirty="0" err="1"/>
              <a:t>și</a:t>
            </a:r>
            <a:r>
              <a:rPr lang="en-US" sz="1600" dirty="0"/>
              <a:t> </a:t>
            </a:r>
            <a:r>
              <a:rPr lang="en-US" sz="1600" dirty="0" err="1"/>
              <a:t>distruge</a:t>
            </a:r>
            <a:r>
              <a:rPr lang="en-US" sz="1600" dirty="0"/>
              <a:t> </a:t>
            </a:r>
            <a:r>
              <a:rPr lang="en-US" sz="1600" dirty="0" err="1"/>
              <a:t>celulele</a:t>
            </a:r>
            <a:r>
              <a:rPr lang="en-US" sz="1600" dirty="0"/>
              <a:t> </a:t>
            </a:r>
            <a:r>
              <a:rPr lang="en-US" sz="1600" dirty="0" err="1"/>
              <a:t>canceroase</a:t>
            </a:r>
            <a:r>
              <a:rPr lang="en-US" sz="1600" dirty="0"/>
              <a:t> </a:t>
            </a:r>
            <a:r>
              <a:rPr lang="en-US" sz="1600" dirty="0" err="1"/>
              <a:t>folosind</a:t>
            </a:r>
            <a:r>
              <a:rPr lang="en-US" sz="1600" dirty="0"/>
              <a:t> </a:t>
            </a:r>
            <a:r>
              <a:rPr lang="ro-RO" sz="1600" dirty="0"/>
              <a:t>(</a:t>
            </a:r>
            <a:r>
              <a:rPr lang="en-US" sz="1600" dirty="0"/>
              <a:t>hollow</a:t>
            </a:r>
            <a:r>
              <a:rPr lang="ro-RO" sz="1600" dirty="0"/>
              <a:t>) </a:t>
            </a:r>
            <a:r>
              <a:rPr lang="en-US" sz="1600" dirty="0" err="1"/>
              <a:t>nanoparticule</a:t>
            </a:r>
            <a:r>
              <a:rPr lang="en-US" sz="1600" dirty="0"/>
              <a:t> </a:t>
            </a:r>
            <a:r>
              <a:rPr lang="ro-RO" sz="1600" dirty="0"/>
              <a:t>goale </a:t>
            </a:r>
            <a:r>
              <a:rPr lang="en-US" sz="1600" dirty="0"/>
              <a:t>de aur. </a:t>
            </a:r>
            <a:r>
              <a:rPr lang="en-US" sz="1600" dirty="0" err="1"/>
              <a:t>Atașat</a:t>
            </a:r>
            <a:r>
              <a:rPr lang="en-US" sz="1600" dirty="0"/>
              <a:t> la </a:t>
            </a:r>
            <a:r>
              <a:rPr lang="en-US" sz="1600" dirty="0" err="1"/>
              <a:t>suprafața</a:t>
            </a:r>
            <a:r>
              <a:rPr lang="en-US" sz="1600" dirty="0"/>
              <a:t> </a:t>
            </a:r>
            <a:r>
              <a:rPr lang="en-US" sz="1600" dirty="0" err="1"/>
              <a:t>nanoparticulelor</a:t>
            </a:r>
            <a:r>
              <a:rPr lang="ro-RO" sz="1600" dirty="0"/>
              <a:t> sunt </a:t>
            </a:r>
            <a:r>
              <a:rPr lang="en-US" sz="1600" b="1" dirty="0" err="1">
                <a:solidFill>
                  <a:srgbClr val="FF0000"/>
                </a:solidFill>
              </a:rPr>
              <a:t>anticorpi</a:t>
            </a:r>
            <a:r>
              <a:rPr lang="en-US" sz="1600" dirty="0"/>
              <a:t> care le permit </a:t>
            </a:r>
            <a:r>
              <a:rPr lang="en-US" sz="1600" dirty="0" err="1"/>
              <a:t>să</a:t>
            </a:r>
            <a:r>
              <a:rPr lang="en-US" sz="1600" dirty="0"/>
              <a:t> se </a:t>
            </a:r>
            <a:r>
              <a:rPr lang="en-US" sz="1600" dirty="0" err="1"/>
              <a:t>atașeze</a:t>
            </a:r>
            <a:r>
              <a:rPr lang="en-US" sz="1600" dirty="0"/>
              <a:t> de </a:t>
            </a:r>
            <a:r>
              <a:rPr lang="en-US" sz="1600" dirty="0" err="1"/>
              <a:t>celulele</a:t>
            </a:r>
            <a:r>
              <a:rPr lang="en-US" sz="1600" dirty="0"/>
              <a:t> </a:t>
            </a:r>
            <a:r>
              <a:rPr lang="en-US" sz="1600" dirty="0" err="1"/>
              <a:t>canceroase</a:t>
            </a:r>
            <a:r>
              <a:rPr lang="en-US" sz="1600" dirty="0"/>
              <a:t>.</a:t>
            </a:r>
            <a:r>
              <a:rPr lang="ro-RO" sz="1600" dirty="0"/>
              <a:t> </a:t>
            </a:r>
            <a:r>
              <a:rPr lang="en-US" sz="1600" dirty="0" err="1"/>
              <a:t>Conțin</a:t>
            </a:r>
            <a:r>
              <a:rPr lang="en-US" sz="1600" dirty="0"/>
              <a:t> </a:t>
            </a:r>
            <a:r>
              <a:rPr lang="en-US" sz="1600" dirty="0" err="1"/>
              <a:t>și</a:t>
            </a:r>
            <a:r>
              <a:rPr lang="en-US" sz="1600" dirty="0"/>
              <a:t> </a:t>
            </a:r>
            <a:r>
              <a:rPr lang="en-US" sz="1600" i="1" dirty="0" err="1"/>
              <a:t>gadoliniu</a:t>
            </a:r>
            <a:r>
              <a:rPr lang="en-US" sz="1600" dirty="0"/>
              <a:t>, care </a:t>
            </a:r>
            <a:r>
              <a:rPr lang="en-US" sz="1600" dirty="0" err="1"/>
              <a:t>servește</a:t>
            </a:r>
            <a:r>
              <a:rPr lang="en-US" sz="1600" dirty="0"/>
              <a:t> ca agent de contrast</a:t>
            </a:r>
            <a:r>
              <a:rPr lang="ro-RO" sz="1600" dirty="0"/>
              <a:t> și </a:t>
            </a:r>
            <a:r>
              <a:rPr lang="en-US" sz="1600" dirty="0"/>
              <a:t>agent </a:t>
            </a:r>
            <a:r>
              <a:rPr lang="en-US" sz="1600" dirty="0" err="1"/>
              <a:t>pentru</a:t>
            </a:r>
            <a:r>
              <a:rPr lang="en-US" sz="1600" dirty="0"/>
              <a:t> </a:t>
            </a:r>
            <a:r>
              <a:rPr lang="en-US" sz="1600" dirty="0" err="1"/>
              <a:t>rezonanța</a:t>
            </a:r>
            <a:r>
              <a:rPr lang="en-US" sz="1600" dirty="0"/>
              <a:t> </a:t>
            </a:r>
            <a:r>
              <a:rPr lang="en-US" sz="1600" dirty="0" err="1"/>
              <a:t>magnetică</a:t>
            </a:r>
            <a:r>
              <a:rPr lang="en-US" sz="1600" dirty="0"/>
              <a:t> </a:t>
            </a:r>
            <a:r>
              <a:rPr lang="en-US" sz="1600" dirty="0" err="1"/>
              <a:t>și</a:t>
            </a:r>
            <a:r>
              <a:rPr lang="en-US" sz="1600" dirty="0"/>
              <a:t> </a:t>
            </a:r>
            <a:r>
              <a:rPr lang="en-US" sz="1600" dirty="0" err="1"/>
              <a:t>permite</a:t>
            </a:r>
            <a:r>
              <a:rPr lang="en-US" sz="1600" dirty="0"/>
              <a:t> </a:t>
            </a:r>
            <a:r>
              <a:rPr lang="ro-RO" sz="1600" dirty="0"/>
              <a:t>vizualizarea</a:t>
            </a:r>
            <a:r>
              <a:rPr lang="en-US" sz="1600" dirty="0"/>
              <a:t> </a:t>
            </a:r>
            <a:r>
              <a:rPr lang="en-US" sz="1600" dirty="0" err="1"/>
              <a:t>celulel</a:t>
            </a:r>
            <a:r>
              <a:rPr lang="ro-RO" sz="1600" dirty="0"/>
              <a:t>or</a:t>
            </a:r>
            <a:r>
              <a:rPr lang="en-US" sz="1600" dirty="0"/>
              <a:t> </a:t>
            </a:r>
            <a:r>
              <a:rPr lang="en-US" sz="1600" dirty="0" err="1"/>
              <a:t>afectate</a:t>
            </a:r>
            <a:r>
              <a:rPr lang="en-US" sz="1600" dirty="0"/>
              <a:t>. </a:t>
            </a:r>
            <a:r>
              <a:rPr lang="en-US" sz="1600" dirty="0" err="1"/>
              <a:t>Când</a:t>
            </a:r>
            <a:r>
              <a:rPr lang="en-US" sz="1600" dirty="0"/>
              <a:t> </a:t>
            </a:r>
            <a:r>
              <a:rPr lang="ro-RO" sz="1600" dirty="0"/>
              <a:t>NP</a:t>
            </a:r>
            <a:r>
              <a:rPr lang="en-US" sz="1600" dirty="0"/>
              <a:t> </a:t>
            </a:r>
            <a:r>
              <a:rPr lang="en-US" sz="1600" dirty="0" err="1"/>
              <a:t>sunt</a:t>
            </a:r>
            <a:r>
              <a:rPr lang="en-US" sz="1600" dirty="0"/>
              <a:t> </a:t>
            </a:r>
            <a:r>
              <a:rPr lang="en-US" sz="1600" dirty="0" err="1"/>
              <a:t>iradiate</a:t>
            </a:r>
            <a:r>
              <a:rPr lang="en-US" sz="1600" dirty="0"/>
              <a:t> cu un laser </a:t>
            </a:r>
            <a:r>
              <a:rPr lang="en-US" sz="1600" dirty="0" err="1"/>
              <a:t>în</a:t>
            </a:r>
            <a:r>
              <a:rPr lang="en-US" sz="1600" dirty="0"/>
              <a:t> </a:t>
            </a:r>
            <a:r>
              <a:rPr lang="ro-RO" sz="1600" dirty="0"/>
              <a:t>IR</a:t>
            </a:r>
            <a:r>
              <a:rPr lang="en-US" sz="1600" dirty="0"/>
              <a:t>, </a:t>
            </a:r>
            <a:r>
              <a:rPr lang="en-US" sz="1600" dirty="0" err="1"/>
              <a:t>acestea</a:t>
            </a:r>
            <a:r>
              <a:rPr lang="en-US" sz="1600" dirty="0"/>
              <a:t> se </a:t>
            </a:r>
            <a:r>
              <a:rPr lang="en-US" sz="1600" dirty="0" err="1"/>
              <a:t>încălzesc</a:t>
            </a:r>
            <a:r>
              <a:rPr lang="en-US" sz="1600" dirty="0"/>
              <a:t>, </a:t>
            </a:r>
            <a:r>
              <a:rPr lang="en-US" sz="1600" dirty="0" err="1"/>
              <a:t>iar</a:t>
            </a:r>
            <a:r>
              <a:rPr lang="en-US" sz="1600" dirty="0"/>
              <a:t> </a:t>
            </a:r>
            <a:r>
              <a:rPr lang="en-US" sz="1600" dirty="0" err="1"/>
              <a:t>căldura</a:t>
            </a:r>
            <a:r>
              <a:rPr lang="en-US" sz="1600" dirty="0"/>
              <a:t> </a:t>
            </a:r>
            <a:r>
              <a:rPr lang="en-US" sz="1600" dirty="0" err="1"/>
              <a:t>distruge</a:t>
            </a:r>
            <a:r>
              <a:rPr lang="en-US" sz="1600" dirty="0"/>
              <a:t> </a:t>
            </a:r>
            <a:r>
              <a:rPr lang="en-US" sz="1600" dirty="0" err="1"/>
              <a:t>celulele</a:t>
            </a:r>
            <a:r>
              <a:rPr lang="en-US" sz="1600" dirty="0"/>
              <a:t> </a:t>
            </a:r>
            <a:r>
              <a:rPr lang="en-US" sz="1600" dirty="0" err="1"/>
              <a:t>canceroase</a:t>
            </a:r>
            <a:r>
              <a:rPr lang="en-US" sz="1600" dirty="0"/>
              <a:t> din </a:t>
            </a:r>
            <a:r>
              <a:rPr lang="en-US" sz="1600" dirty="0" err="1"/>
              <a:t>jur</a:t>
            </a:r>
            <a:r>
              <a:rPr lang="en-US" sz="1600" dirty="0"/>
              <a:t>. </a:t>
            </a:r>
            <a:r>
              <a:rPr lang="en-US" sz="1600" dirty="0" err="1"/>
              <a:t>Astfel</a:t>
            </a:r>
            <a:r>
              <a:rPr lang="en-US" sz="1600" dirty="0"/>
              <a:t> de</a:t>
            </a:r>
            <a:r>
              <a:rPr lang="ro-RO" sz="1600" dirty="0"/>
              <a:t> NP</a:t>
            </a:r>
            <a:r>
              <a:rPr lang="en-US" sz="1600" dirty="0"/>
              <a:t> nu au </a:t>
            </a:r>
            <a:r>
              <a:rPr lang="en-US" sz="1600" dirty="0" err="1"/>
              <a:t>dezavantajele</a:t>
            </a:r>
            <a:r>
              <a:rPr lang="en-US" sz="1600" dirty="0"/>
              <a:t> </a:t>
            </a:r>
            <a:r>
              <a:rPr lang="en-US" sz="1600" dirty="0" err="1"/>
              <a:t>agenților</a:t>
            </a:r>
            <a:r>
              <a:rPr lang="en-US" sz="1600" dirty="0"/>
              <a:t> de contrast </a:t>
            </a:r>
            <a:r>
              <a:rPr lang="en-US" sz="1600" dirty="0" err="1"/>
              <a:t>convenționali</a:t>
            </a:r>
            <a:r>
              <a:rPr lang="en-US" sz="1600" dirty="0"/>
              <a:t> pe </a:t>
            </a:r>
            <a:r>
              <a:rPr lang="en-US" sz="1600" dirty="0" err="1"/>
              <a:t>bază</a:t>
            </a:r>
            <a:r>
              <a:rPr lang="en-US" sz="1600" dirty="0"/>
              <a:t> de </a:t>
            </a:r>
            <a:r>
              <a:rPr lang="en-US" sz="1600" dirty="0" err="1"/>
              <a:t>oxid</a:t>
            </a:r>
            <a:r>
              <a:rPr lang="en-US" sz="1600" dirty="0"/>
              <a:t> de </a:t>
            </a:r>
            <a:r>
              <a:rPr lang="en-US" sz="1600" dirty="0" err="1"/>
              <a:t>fier</a:t>
            </a:r>
            <a:r>
              <a:rPr lang="en-US" sz="1600" dirty="0"/>
              <a:t>. </a:t>
            </a:r>
            <a:r>
              <a:rPr lang="en-US" sz="1600" dirty="0" err="1"/>
              <a:t>Fierul</a:t>
            </a:r>
            <a:r>
              <a:rPr lang="en-US" sz="1600" dirty="0"/>
              <a:t> </a:t>
            </a:r>
            <a:r>
              <a:rPr lang="en-US" sz="1600" dirty="0" err="1"/>
              <a:t>provoacă</a:t>
            </a:r>
            <a:r>
              <a:rPr lang="en-US" sz="1600" dirty="0"/>
              <a:t> </a:t>
            </a:r>
            <a:r>
              <a:rPr lang="en-US" sz="1600" dirty="0" err="1"/>
              <a:t>interferenţe</a:t>
            </a:r>
            <a:r>
              <a:rPr lang="en-US" sz="1600" dirty="0"/>
              <a:t> </a:t>
            </a:r>
            <a:r>
              <a:rPr lang="en-US" sz="1600" dirty="0" err="1"/>
              <a:t>şi</a:t>
            </a:r>
            <a:r>
              <a:rPr lang="ro-RO" sz="1600" dirty="0"/>
              <a:t> </a:t>
            </a:r>
            <a:r>
              <a:rPr lang="en-US" sz="1600" dirty="0" err="1"/>
              <a:t>efecte</a:t>
            </a:r>
            <a:r>
              <a:rPr lang="en-US" sz="1600" dirty="0"/>
              <a:t> negative de contrast, </a:t>
            </a:r>
            <a:r>
              <a:rPr lang="en-US" sz="1600" dirty="0" err="1"/>
              <a:t>ceea</a:t>
            </a:r>
            <a:r>
              <a:rPr lang="en-US" sz="1600" dirty="0"/>
              <a:t> </a:t>
            </a:r>
            <a:r>
              <a:rPr lang="en-US" sz="1600" dirty="0" err="1"/>
              <a:t>ce</a:t>
            </a:r>
            <a:r>
              <a:rPr lang="en-US" sz="1600" dirty="0"/>
              <a:t> duce la </a:t>
            </a:r>
            <a:r>
              <a:rPr lang="en-US" sz="1600" dirty="0" err="1"/>
              <a:t>erori</a:t>
            </a:r>
            <a:r>
              <a:rPr lang="en-US" sz="1600" dirty="0"/>
              <a:t> de diagnostic.</a:t>
            </a:r>
            <a:r>
              <a:rPr lang="ro-RO" sz="1600" dirty="0"/>
              <a:t> </a:t>
            </a:r>
          </a:p>
          <a:p>
            <a:pPr marL="0" indent="0">
              <a:buNone/>
            </a:pPr>
            <a:r>
              <a:rPr lang="en-US" sz="1600" dirty="0"/>
              <a:t>Designul </a:t>
            </a:r>
            <a:r>
              <a:rPr lang="en-US" sz="1600" dirty="0" err="1"/>
              <a:t>bazat</a:t>
            </a:r>
            <a:r>
              <a:rPr lang="en-US" sz="1600" dirty="0"/>
              <a:t> pe </a:t>
            </a:r>
            <a:r>
              <a:rPr lang="ro-RO" sz="1600" dirty="0"/>
              <a:t>NP de Au</a:t>
            </a:r>
            <a:r>
              <a:rPr lang="en-US" sz="1600" dirty="0"/>
              <a:t> </a:t>
            </a:r>
            <a:r>
              <a:rPr lang="en-US" sz="1600" dirty="0" err="1"/>
              <a:t>oferă</a:t>
            </a:r>
            <a:r>
              <a:rPr lang="en-US" sz="1600" dirty="0"/>
              <a:t> un </a:t>
            </a:r>
            <a:r>
              <a:rPr lang="en-US" sz="1600" dirty="0" err="1"/>
              <a:t>semnal</a:t>
            </a:r>
            <a:r>
              <a:rPr lang="en-US" sz="1600" dirty="0"/>
              <a:t> </a:t>
            </a:r>
            <a:r>
              <a:rPr lang="en-US" sz="1600" dirty="0" err="1"/>
              <a:t>mai</a:t>
            </a:r>
            <a:r>
              <a:rPr lang="en-US" sz="1600" dirty="0"/>
              <a:t> </a:t>
            </a:r>
            <a:r>
              <a:rPr lang="en-US" sz="1600" dirty="0" err="1"/>
              <a:t>clar</a:t>
            </a:r>
            <a:r>
              <a:rPr lang="en-US" sz="1600" dirty="0"/>
              <a:t> </a:t>
            </a:r>
            <a:r>
              <a:rPr lang="en-US" sz="1600" dirty="0" err="1"/>
              <a:t>și</a:t>
            </a:r>
            <a:r>
              <a:rPr lang="en-US" sz="1600" dirty="0"/>
              <a:t> un diagnostic </a:t>
            </a:r>
            <a:r>
              <a:rPr lang="en-US" sz="1600" dirty="0" err="1"/>
              <a:t>mai</a:t>
            </a:r>
            <a:r>
              <a:rPr lang="en-US" sz="1600" dirty="0"/>
              <a:t> </a:t>
            </a:r>
            <a:r>
              <a:rPr lang="en-US" sz="1600" dirty="0" err="1"/>
              <a:t>corect</a:t>
            </a:r>
            <a:r>
              <a:rPr lang="en-US" sz="1600" dirty="0"/>
              <a:t>.</a:t>
            </a:r>
            <a:r>
              <a:rPr lang="ro-RO" sz="1600" dirty="0"/>
              <a:t> </a:t>
            </a:r>
            <a:r>
              <a:rPr lang="en-US" sz="1600" dirty="0" err="1"/>
              <a:t>Noua</a:t>
            </a:r>
            <a:r>
              <a:rPr lang="en-US" sz="1600" dirty="0"/>
              <a:t> </a:t>
            </a:r>
            <a:r>
              <a:rPr lang="en-US" sz="1600" dirty="0" err="1"/>
              <a:t>metodă</a:t>
            </a:r>
            <a:r>
              <a:rPr lang="en-US" sz="1600" dirty="0"/>
              <a:t> </a:t>
            </a:r>
            <a:r>
              <a:rPr lang="en-US" sz="1600" dirty="0" err="1"/>
              <a:t>poate</a:t>
            </a:r>
            <a:r>
              <a:rPr lang="en-US" sz="1600" dirty="0"/>
              <a:t> fi </a:t>
            </a:r>
            <a:r>
              <a:rPr lang="en-US" sz="1600" dirty="0" err="1"/>
              <a:t>eficientă</a:t>
            </a:r>
            <a:r>
              <a:rPr lang="en-US" sz="1600" dirty="0"/>
              <a:t> </a:t>
            </a:r>
            <a:r>
              <a:rPr lang="en-US" sz="1600" dirty="0" err="1"/>
              <a:t>într</a:t>
            </a:r>
            <a:r>
              <a:rPr lang="en-US" sz="1600" dirty="0"/>
              <a:t>-un </a:t>
            </a:r>
            <a:r>
              <a:rPr lang="en-US" sz="1600" dirty="0" err="1"/>
              <a:t>stadiu</a:t>
            </a:r>
            <a:r>
              <a:rPr lang="en-US" sz="1600" dirty="0"/>
              <a:t> incipient al </a:t>
            </a:r>
            <a:r>
              <a:rPr lang="en-US" sz="1600" dirty="0" err="1"/>
              <a:t>bolii</a:t>
            </a:r>
            <a:r>
              <a:rPr lang="en-US" sz="1600" dirty="0"/>
              <a:t>, </a:t>
            </a:r>
            <a:r>
              <a:rPr lang="en-US" sz="1600" dirty="0" err="1"/>
              <a:t>deoarece</a:t>
            </a:r>
            <a:r>
              <a:rPr lang="en-US" sz="1600" dirty="0"/>
              <a:t>, </a:t>
            </a:r>
            <a:r>
              <a:rPr lang="ro-RO" sz="1600" dirty="0"/>
              <a:t>comparat cu </a:t>
            </a:r>
            <a:r>
              <a:rPr lang="en-US" sz="1600" dirty="0" err="1"/>
              <a:t>chimioterapia</a:t>
            </a:r>
            <a:r>
              <a:rPr lang="en-US" sz="1600" dirty="0"/>
              <a:t>, care </a:t>
            </a:r>
            <a:r>
              <a:rPr lang="en-US" sz="1600" dirty="0" err="1"/>
              <a:t>afectează</a:t>
            </a:r>
            <a:r>
              <a:rPr lang="en-US" sz="1600" dirty="0"/>
              <a:t> </a:t>
            </a:r>
            <a:r>
              <a:rPr lang="en-US" sz="1600" dirty="0" err="1"/>
              <a:t>întregul</a:t>
            </a:r>
            <a:r>
              <a:rPr lang="ro-RO" sz="1600" dirty="0"/>
              <a:t> </a:t>
            </a:r>
            <a:r>
              <a:rPr lang="en-US" sz="1600" dirty="0"/>
              <a:t>organism, </a:t>
            </a:r>
            <a:r>
              <a:rPr lang="en-US" sz="1600" dirty="0" err="1"/>
              <a:t>asigură</a:t>
            </a:r>
            <a:r>
              <a:rPr lang="en-US" sz="1600" dirty="0"/>
              <a:t> </a:t>
            </a:r>
            <a:r>
              <a:rPr lang="en-US" sz="1600" dirty="0" err="1"/>
              <a:t>tratamentul</a:t>
            </a:r>
            <a:r>
              <a:rPr lang="en-US" sz="1600" dirty="0"/>
              <a:t> </a:t>
            </a:r>
            <a:r>
              <a:rPr lang="en-US" sz="1600" dirty="0" err="1"/>
              <a:t>zonelor</a:t>
            </a:r>
            <a:r>
              <a:rPr lang="en-US" sz="1600" dirty="0"/>
              <a:t> sale </a:t>
            </a:r>
            <a:r>
              <a:rPr lang="en-US" sz="1600" dirty="0" err="1"/>
              <a:t>individua</a:t>
            </a:r>
            <a:r>
              <a:rPr lang="ro-RO" sz="1600" dirty="0"/>
              <a:t>l</a:t>
            </a:r>
            <a:r>
              <a:rPr lang="en-US" sz="1600" dirty="0"/>
              <a:t>.</a:t>
            </a:r>
            <a:r>
              <a:rPr lang="ro-RO" sz="1600" dirty="0"/>
              <a:t> </a:t>
            </a:r>
          </a:p>
          <a:p>
            <a:endParaRPr lang="en-US" dirty="0"/>
          </a:p>
        </p:txBody>
      </p:sp>
    </p:spTree>
    <p:extLst>
      <p:ext uri="{BB962C8B-B14F-4D97-AF65-F5344CB8AC3E}">
        <p14:creationId xmlns:p14="http://schemas.microsoft.com/office/powerpoint/2010/main" val="196078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228898" y="2209800"/>
            <a:ext cx="3915102" cy="4112337"/>
          </a:xfrm>
          <a:prstGeom prst="rect">
            <a:avLst/>
          </a:prstGeom>
        </p:spPr>
      </p:pic>
      <p:sp>
        <p:nvSpPr>
          <p:cNvPr id="5" name="Rectangle 4"/>
          <p:cNvSpPr/>
          <p:nvPr/>
        </p:nvSpPr>
        <p:spPr>
          <a:xfrm>
            <a:off x="209147" y="1905000"/>
            <a:ext cx="4896254" cy="4524315"/>
          </a:xfrm>
          <a:prstGeom prst="rect">
            <a:avLst/>
          </a:prstGeom>
        </p:spPr>
        <p:txBody>
          <a:bodyPr wrap="square">
            <a:spAutoFit/>
          </a:bodyPr>
          <a:lstStyle/>
          <a:p>
            <a:pPr algn="just"/>
            <a:r>
              <a:rPr lang="ro-RO" sz="1600" dirty="0"/>
              <a:t>A</a:t>
            </a:r>
            <a:r>
              <a:rPr lang="en-US" sz="1600" dirty="0" err="1"/>
              <a:t>ltă</a:t>
            </a:r>
            <a:r>
              <a:rPr lang="en-US" sz="1600" dirty="0"/>
              <a:t> </a:t>
            </a:r>
            <a:r>
              <a:rPr lang="en-US" sz="1600" dirty="0" err="1"/>
              <a:t>abordare</a:t>
            </a:r>
            <a:r>
              <a:rPr lang="en-US" sz="1600" dirty="0"/>
              <a:t> </a:t>
            </a:r>
            <a:r>
              <a:rPr lang="en-US" sz="1600" dirty="0" err="1"/>
              <a:t>promițătoare</a:t>
            </a:r>
            <a:r>
              <a:rPr lang="en-US" sz="1600" dirty="0"/>
              <a:t> </a:t>
            </a:r>
            <a:r>
              <a:rPr lang="ro-RO" sz="1600" dirty="0"/>
              <a:t>- </a:t>
            </a:r>
            <a:r>
              <a:rPr lang="en-US" sz="1600" dirty="0" err="1"/>
              <a:t>utilizarea</a:t>
            </a:r>
            <a:r>
              <a:rPr lang="en-US" sz="1600" dirty="0"/>
              <a:t> </a:t>
            </a:r>
            <a:r>
              <a:rPr lang="en-US" sz="1600" b="1" dirty="0" err="1">
                <a:solidFill>
                  <a:srgbClr val="FF0000"/>
                </a:solidFill>
              </a:rPr>
              <a:t>supramolecularelor</a:t>
            </a:r>
            <a:r>
              <a:rPr lang="en-US" sz="1600" b="1" dirty="0">
                <a:solidFill>
                  <a:srgbClr val="FF0000"/>
                </a:solidFill>
              </a:rPr>
              <a:t> special </a:t>
            </a:r>
            <a:r>
              <a:rPr lang="en-US" sz="1600" b="1" dirty="0" err="1">
                <a:solidFill>
                  <a:srgbClr val="FF0000"/>
                </a:solidFill>
              </a:rPr>
              <a:t>concepute</a:t>
            </a:r>
            <a:r>
              <a:rPr lang="en-US" sz="1600" b="1" dirty="0">
                <a:solidFill>
                  <a:srgbClr val="FF0000"/>
                </a:solidFill>
              </a:rPr>
              <a:t> din NP</a:t>
            </a:r>
            <a:r>
              <a:rPr lang="en-US" sz="1600" dirty="0"/>
              <a:t>, </a:t>
            </a:r>
            <a:r>
              <a:rPr lang="en-US" sz="1600" dirty="0" err="1"/>
              <a:t>miezul</a:t>
            </a:r>
            <a:r>
              <a:rPr lang="en-US" sz="1600" dirty="0"/>
              <a:t> care </a:t>
            </a:r>
            <a:r>
              <a:rPr lang="en-US" sz="1600" dirty="0" err="1"/>
              <a:t>alcătuiesc</a:t>
            </a:r>
            <a:r>
              <a:rPr lang="en-US" sz="1600" dirty="0"/>
              <a:t> </a:t>
            </a:r>
            <a:r>
              <a:rPr lang="en-US" sz="1600" dirty="0" err="1"/>
              <a:t>dendrimeri</a:t>
            </a:r>
            <a:r>
              <a:rPr lang="en-US" sz="1600" dirty="0"/>
              <a:t> – molecule </a:t>
            </a:r>
            <a:r>
              <a:rPr lang="en-US" sz="1600" dirty="0" err="1"/>
              <a:t>ramificate</a:t>
            </a:r>
            <a:r>
              <a:rPr lang="en-US" sz="1600" dirty="0"/>
              <a:t> </a:t>
            </a:r>
            <a:r>
              <a:rPr lang="en-US" sz="1600" dirty="0" err="1"/>
              <a:t>voluminoase</a:t>
            </a:r>
            <a:r>
              <a:rPr lang="en-US" sz="1600" dirty="0"/>
              <a:t> cu un </a:t>
            </a:r>
            <a:r>
              <a:rPr lang="en-US" sz="1600" dirty="0" err="1"/>
              <a:t>număr</a:t>
            </a:r>
            <a:r>
              <a:rPr lang="en-US" sz="1600" dirty="0"/>
              <a:t> mare de </a:t>
            </a:r>
            <a:r>
              <a:rPr lang="en-US" sz="1600" dirty="0" err="1"/>
              <a:t>grupe</a:t>
            </a:r>
            <a:r>
              <a:rPr lang="en-US" sz="1600" dirty="0"/>
              <a:t> </a:t>
            </a:r>
            <a:r>
              <a:rPr lang="en-US" sz="1600" dirty="0" err="1"/>
              <a:t>funcționale</a:t>
            </a:r>
            <a:r>
              <a:rPr lang="en-US" sz="1600" dirty="0"/>
              <a:t> active pe </a:t>
            </a:r>
            <a:r>
              <a:rPr lang="en-US" sz="1600" dirty="0" err="1"/>
              <a:t>suprafața</a:t>
            </a:r>
            <a:r>
              <a:rPr lang="en-US" sz="1600" dirty="0"/>
              <a:t> </a:t>
            </a:r>
            <a:r>
              <a:rPr lang="en-US" sz="1600" dirty="0" err="1"/>
              <a:t>exterioară</a:t>
            </a:r>
            <a:r>
              <a:rPr lang="en-US" sz="1600" dirty="0"/>
              <a:t> (Fig).</a:t>
            </a:r>
          </a:p>
          <a:p>
            <a:pPr algn="just"/>
            <a:r>
              <a:rPr lang="en-US" sz="1600" dirty="0"/>
              <a:t>Moleculele de acid folic </a:t>
            </a:r>
            <a:r>
              <a:rPr lang="ro-RO" sz="1600" dirty="0"/>
              <a:t>este</a:t>
            </a:r>
            <a:r>
              <a:rPr lang="en-US" sz="1600" dirty="0"/>
              <a:t> </a:t>
            </a:r>
            <a:r>
              <a:rPr lang="en-US" sz="1600" dirty="0" err="1"/>
              <a:t>atașat</a:t>
            </a:r>
            <a:r>
              <a:rPr lang="ro-RO" sz="1600" dirty="0"/>
              <a:t>ă</a:t>
            </a:r>
            <a:r>
              <a:rPr lang="en-US" sz="1600" dirty="0"/>
              <a:t> </a:t>
            </a:r>
            <a:r>
              <a:rPr lang="en-US" sz="1600" dirty="0" err="1"/>
              <a:t>unor</a:t>
            </a:r>
            <a:r>
              <a:rPr lang="en-US" sz="1600" dirty="0"/>
              <a:t> </a:t>
            </a:r>
            <a:r>
              <a:rPr lang="en-US" sz="1600" dirty="0" err="1"/>
              <a:t>dintre</a:t>
            </a:r>
            <a:r>
              <a:rPr lang="en-US" sz="1600" dirty="0"/>
              <a:t> </a:t>
            </a:r>
            <a:r>
              <a:rPr lang="en-US" sz="1600" dirty="0" err="1"/>
              <a:t>aceste</a:t>
            </a:r>
            <a:r>
              <a:rPr lang="en-US" sz="1600" dirty="0"/>
              <a:t> </a:t>
            </a:r>
            <a:r>
              <a:rPr lang="en-US" sz="1600" dirty="0" err="1"/>
              <a:t>grupuri</a:t>
            </a:r>
            <a:r>
              <a:rPr lang="en-US" sz="1600" dirty="0"/>
              <a:t>. </a:t>
            </a:r>
            <a:r>
              <a:rPr lang="en-US" sz="1600" dirty="0" err="1"/>
              <a:t>Celulele</a:t>
            </a:r>
            <a:r>
              <a:rPr lang="en-US" sz="1600" dirty="0"/>
              <a:t> </a:t>
            </a:r>
            <a:r>
              <a:rPr lang="en-US" sz="1600" dirty="0" err="1"/>
              <a:t>tumorale</a:t>
            </a:r>
            <a:r>
              <a:rPr lang="en-US" sz="1600" dirty="0"/>
              <a:t> </a:t>
            </a:r>
            <a:r>
              <a:rPr lang="en-US" sz="1600" dirty="0" err="1"/>
              <a:t>leagă</a:t>
            </a:r>
            <a:r>
              <a:rPr lang="en-US" sz="1600" dirty="0"/>
              <a:t> </a:t>
            </a:r>
            <a:r>
              <a:rPr lang="en-US" sz="1600" dirty="0" err="1"/>
              <a:t>acidul</a:t>
            </a:r>
            <a:r>
              <a:rPr lang="en-US" sz="1600" dirty="0"/>
              <a:t> folic </a:t>
            </a:r>
            <a:r>
              <a:rPr lang="en-US" sz="1600" dirty="0" err="1"/>
              <a:t>mult</a:t>
            </a:r>
            <a:r>
              <a:rPr lang="en-US" sz="1600" dirty="0"/>
              <a:t> </a:t>
            </a:r>
            <a:r>
              <a:rPr lang="en-US" sz="1600" dirty="0" err="1"/>
              <a:t>mai</a:t>
            </a:r>
            <a:r>
              <a:rPr lang="en-US" sz="1600" dirty="0"/>
              <a:t> </a:t>
            </a:r>
            <a:r>
              <a:rPr lang="en-US" sz="1600" dirty="0" err="1"/>
              <a:t>strâns</a:t>
            </a:r>
            <a:r>
              <a:rPr lang="en-US" sz="1600" dirty="0"/>
              <a:t> </a:t>
            </a:r>
            <a:r>
              <a:rPr lang="en-US" sz="1600" dirty="0" err="1"/>
              <a:t>decât</a:t>
            </a:r>
            <a:r>
              <a:rPr lang="en-US" sz="1600" dirty="0"/>
              <a:t> </a:t>
            </a:r>
            <a:r>
              <a:rPr lang="en-US" sz="1600" dirty="0" err="1"/>
              <a:t>celulele</a:t>
            </a:r>
            <a:r>
              <a:rPr lang="en-US" sz="1600" dirty="0"/>
              <a:t> </a:t>
            </a:r>
            <a:r>
              <a:rPr lang="en-US" sz="1600" dirty="0" err="1"/>
              <a:t>sănătoase</a:t>
            </a:r>
            <a:r>
              <a:rPr lang="en-US" sz="1600" dirty="0"/>
              <a:t>. </a:t>
            </a:r>
            <a:r>
              <a:rPr lang="ro-RO" sz="1600" dirty="0"/>
              <a:t>Dar, cu</a:t>
            </a:r>
            <a:r>
              <a:rPr lang="en-US" sz="1600" dirty="0"/>
              <a:t> </a:t>
            </a:r>
            <a:r>
              <a:rPr lang="en-US" sz="1600" dirty="0" err="1"/>
              <a:t>alte</a:t>
            </a:r>
            <a:r>
              <a:rPr lang="en-US" sz="1600" dirty="0"/>
              <a:t> </a:t>
            </a:r>
            <a:r>
              <a:rPr lang="en-US" sz="1600" dirty="0" err="1"/>
              <a:t>grupe</a:t>
            </a:r>
            <a:r>
              <a:rPr lang="en-US" sz="1600" dirty="0"/>
              <a:t> </a:t>
            </a:r>
            <a:r>
              <a:rPr lang="en-US" sz="1600" dirty="0" err="1"/>
              <a:t>funcționale</a:t>
            </a:r>
            <a:r>
              <a:rPr lang="en-US" sz="1600" dirty="0"/>
              <a:t> ale </a:t>
            </a:r>
            <a:r>
              <a:rPr lang="en-US" sz="1600" dirty="0" err="1"/>
              <a:t>dendrimerului</a:t>
            </a:r>
            <a:r>
              <a:rPr lang="ro-RO" sz="1600" dirty="0"/>
              <a:t> sunt atașate </a:t>
            </a:r>
            <a:r>
              <a:rPr lang="en-US" sz="1600" dirty="0"/>
              <a:t>molecule </a:t>
            </a:r>
            <a:r>
              <a:rPr lang="en-US" sz="1600" dirty="0" err="1"/>
              <a:t>unei</a:t>
            </a:r>
            <a:r>
              <a:rPr lang="en-US" sz="1600" dirty="0"/>
              <a:t> </a:t>
            </a:r>
            <a:r>
              <a:rPr lang="en-US" sz="1600" dirty="0" err="1"/>
              <a:t>substanțe</a:t>
            </a:r>
            <a:r>
              <a:rPr lang="en-US" sz="1600" dirty="0"/>
              <a:t> </a:t>
            </a:r>
            <a:r>
              <a:rPr lang="en-US" sz="1600" dirty="0" err="1"/>
              <a:t>antitumorale</a:t>
            </a:r>
            <a:r>
              <a:rPr lang="ro-RO" sz="1600" dirty="0"/>
              <a:t>. Astfel, </a:t>
            </a:r>
            <a:r>
              <a:rPr lang="en-US" sz="1600" dirty="0" err="1"/>
              <a:t>când</a:t>
            </a:r>
            <a:r>
              <a:rPr lang="en-US" sz="1600" dirty="0"/>
              <a:t> </a:t>
            </a:r>
            <a:r>
              <a:rPr lang="en-US" sz="1600" dirty="0" err="1"/>
              <a:t>celula</a:t>
            </a:r>
            <a:r>
              <a:rPr lang="en-US" sz="1600" dirty="0"/>
              <a:t> </a:t>
            </a:r>
            <a:r>
              <a:rPr lang="en-US" sz="1600" dirty="0" err="1"/>
              <a:t>afectată</a:t>
            </a:r>
            <a:r>
              <a:rPr lang="en-US" sz="1600" dirty="0"/>
              <a:t> </a:t>
            </a:r>
            <a:r>
              <a:rPr lang="en-US" sz="1600" dirty="0" err="1"/>
              <a:t>absoarbe</a:t>
            </a:r>
            <a:r>
              <a:rPr lang="en-US" sz="1600" dirty="0"/>
              <a:t> </a:t>
            </a:r>
            <a:r>
              <a:rPr lang="en-US" sz="1600" dirty="0" err="1"/>
              <a:t>dendrimerul</a:t>
            </a:r>
            <a:r>
              <a:rPr lang="en-US" sz="1600" dirty="0"/>
              <a:t> cu acid folic, </a:t>
            </a:r>
            <a:r>
              <a:rPr lang="en-US" sz="1600" dirty="0" err="1"/>
              <a:t>ea</a:t>
            </a:r>
            <a:r>
              <a:rPr lang="en-US" sz="1600" dirty="0"/>
              <a:t> </a:t>
            </a:r>
            <a:r>
              <a:rPr lang="en-US" sz="1600" dirty="0" err="1"/>
              <a:t>ia</a:t>
            </a:r>
            <a:r>
              <a:rPr lang="en-US" sz="1600" dirty="0"/>
              <a:t> cu el </a:t>
            </a:r>
            <a:r>
              <a:rPr lang="ro-RO" sz="1600" dirty="0"/>
              <a:t>și </a:t>
            </a:r>
            <a:r>
              <a:rPr lang="en-US" sz="1600" dirty="0"/>
              <a:t>un medicament auto-mortal. </a:t>
            </a:r>
            <a:endParaRPr lang="ro-RO" sz="1600" dirty="0"/>
          </a:p>
          <a:p>
            <a:pPr algn="just"/>
            <a:r>
              <a:rPr lang="en-US" sz="1600" dirty="0" err="1"/>
              <a:t>În</a:t>
            </a:r>
            <a:r>
              <a:rPr lang="en-US" sz="1600" dirty="0"/>
              <a:t> plus, </a:t>
            </a:r>
            <a:r>
              <a:rPr lang="en-US" sz="1600" dirty="0" err="1"/>
              <a:t>medicamentul</a:t>
            </a:r>
            <a:r>
              <a:rPr lang="en-US" sz="1600" dirty="0"/>
              <a:t>, ca </a:t>
            </a:r>
            <a:r>
              <a:rPr lang="en-US" sz="1600" dirty="0" err="1"/>
              <a:t>în</a:t>
            </a:r>
            <a:r>
              <a:rPr lang="en-US" sz="1600" dirty="0"/>
              <a:t> </a:t>
            </a:r>
            <a:r>
              <a:rPr lang="en-US" sz="1600" dirty="0" err="1"/>
              <a:t>capsulă</a:t>
            </a:r>
            <a:r>
              <a:rPr lang="en-US" sz="1600" dirty="0"/>
              <a:t>, </a:t>
            </a:r>
            <a:r>
              <a:rPr lang="en-US" sz="1600" dirty="0" err="1"/>
              <a:t>poate</a:t>
            </a:r>
            <a:r>
              <a:rPr lang="ro-RO" sz="1600" dirty="0"/>
              <a:t> </a:t>
            </a:r>
            <a:r>
              <a:rPr lang="en-US" sz="1600" dirty="0" err="1"/>
              <a:t>să</a:t>
            </a:r>
            <a:r>
              <a:rPr lang="en-US" sz="1600" dirty="0"/>
              <a:t> fie </a:t>
            </a:r>
            <a:r>
              <a:rPr lang="en-US" sz="1600" dirty="0" err="1"/>
              <a:t>situat</a:t>
            </a:r>
            <a:r>
              <a:rPr lang="en-US" sz="1600" dirty="0"/>
              <a:t> </a:t>
            </a:r>
            <a:r>
              <a:rPr lang="en-US" sz="1600" dirty="0" err="1"/>
              <a:t>în</a:t>
            </a:r>
            <a:r>
              <a:rPr lang="en-US" sz="1600" dirty="0"/>
              <a:t> </a:t>
            </a:r>
            <a:r>
              <a:rPr lang="en-US" sz="1600" dirty="0" err="1"/>
              <a:t>spațiul</a:t>
            </a:r>
            <a:r>
              <a:rPr lang="en-US" sz="1600" dirty="0"/>
              <a:t> </a:t>
            </a:r>
            <a:r>
              <a:rPr lang="en-US" sz="1600" dirty="0" err="1"/>
              <a:t>dintre</a:t>
            </a:r>
            <a:r>
              <a:rPr lang="en-US" sz="1600" dirty="0"/>
              <a:t> </a:t>
            </a:r>
            <a:r>
              <a:rPr lang="en-US" sz="1600" dirty="0" err="1"/>
              <a:t>lanțurile</a:t>
            </a:r>
            <a:r>
              <a:rPr lang="en-US" sz="1600" dirty="0"/>
              <a:t> </a:t>
            </a:r>
            <a:r>
              <a:rPr lang="en-US" sz="1600" dirty="0" err="1"/>
              <a:t>dendrimerice</a:t>
            </a:r>
            <a:r>
              <a:rPr lang="en-US" sz="1600" dirty="0"/>
              <a:t> (</a:t>
            </a:r>
            <a:r>
              <a:rPr lang="en-US" sz="1600" dirty="0" err="1"/>
              <a:t>sfera</a:t>
            </a:r>
            <a:r>
              <a:rPr lang="en-US" sz="1600" dirty="0"/>
              <a:t> </a:t>
            </a:r>
            <a:r>
              <a:rPr lang="en-US" sz="1600" dirty="0" err="1"/>
              <a:t>interioară</a:t>
            </a:r>
            <a:r>
              <a:rPr lang="en-US" sz="1600" dirty="0"/>
              <a:t>). </a:t>
            </a:r>
            <a:r>
              <a:rPr lang="en-US" sz="1600" dirty="0" err="1"/>
              <a:t>Odată</a:t>
            </a:r>
            <a:r>
              <a:rPr lang="en-US" sz="1600" dirty="0"/>
              <a:t> </a:t>
            </a:r>
            <a:r>
              <a:rPr lang="en-US" sz="1600" dirty="0" err="1"/>
              <a:t>în</a:t>
            </a:r>
            <a:r>
              <a:rPr lang="en-US" sz="1600" dirty="0"/>
              <a:t> </a:t>
            </a:r>
            <a:r>
              <a:rPr lang="en-US" sz="1600" dirty="0" err="1"/>
              <a:t>interiorul</a:t>
            </a:r>
            <a:r>
              <a:rPr lang="en-US" sz="1600" dirty="0"/>
              <a:t> </a:t>
            </a:r>
            <a:r>
              <a:rPr lang="en-US" sz="1600" dirty="0" err="1"/>
              <a:t>tumorii</a:t>
            </a:r>
            <a:r>
              <a:rPr lang="en-US" sz="1600" dirty="0"/>
              <a:t>, </a:t>
            </a:r>
            <a:r>
              <a:rPr lang="en-US" sz="1600" dirty="0" err="1"/>
              <a:t>molecula</a:t>
            </a:r>
            <a:r>
              <a:rPr lang="ro-RO" sz="1600" dirty="0"/>
              <a:t> </a:t>
            </a:r>
            <a:r>
              <a:rPr lang="en-US" sz="1600" dirty="0" err="1"/>
              <a:t>Dendrimerul</a:t>
            </a:r>
            <a:r>
              <a:rPr lang="en-US" sz="1600" dirty="0"/>
              <a:t> </a:t>
            </a:r>
            <a:r>
              <a:rPr lang="en-US" sz="1600" dirty="0" err="1"/>
              <a:t>modifică</a:t>
            </a:r>
            <a:r>
              <a:rPr lang="en-US" sz="1600" dirty="0"/>
              <a:t> </a:t>
            </a:r>
            <a:r>
              <a:rPr lang="en-US" sz="1600" dirty="0" err="1"/>
              <a:t>conformația</a:t>
            </a:r>
            <a:r>
              <a:rPr lang="en-US" sz="1600" dirty="0"/>
              <a:t> </a:t>
            </a:r>
            <a:r>
              <a:rPr lang="en-US" sz="1600" dirty="0" err="1"/>
              <a:t>lanțurilor</a:t>
            </a:r>
            <a:r>
              <a:rPr lang="en-US" sz="1600" dirty="0"/>
              <a:t> </a:t>
            </a:r>
            <a:r>
              <a:rPr lang="en-US" sz="1600" dirty="0" err="1"/>
              <a:t>și</a:t>
            </a:r>
            <a:r>
              <a:rPr lang="en-US" sz="1600" dirty="0"/>
              <a:t> </a:t>
            </a:r>
            <a:r>
              <a:rPr lang="en-US" sz="1600" dirty="0" err="1"/>
              <a:t>medicamentul</a:t>
            </a:r>
            <a:r>
              <a:rPr lang="en-US" sz="1600" dirty="0"/>
              <a:t> </a:t>
            </a:r>
            <a:r>
              <a:rPr lang="en-US" sz="1600" dirty="0" err="1"/>
              <a:t>este</a:t>
            </a:r>
            <a:r>
              <a:rPr lang="en-US" sz="1600" dirty="0"/>
              <a:t> </a:t>
            </a:r>
            <a:r>
              <a:rPr lang="en-US" sz="1600" dirty="0" err="1"/>
              <a:t>eliberat</a:t>
            </a:r>
            <a:r>
              <a:rPr lang="en-US" sz="1600" dirty="0"/>
              <a:t>. </a:t>
            </a:r>
          </a:p>
        </p:txBody>
      </p:sp>
    </p:spTree>
    <p:extLst>
      <p:ext uri="{BB962C8B-B14F-4D97-AF65-F5344CB8AC3E}">
        <p14:creationId xmlns:p14="http://schemas.microsoft.com/office/powerpoint/2010/main" val="218256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Ambiguitatea definirii NP?</a:t>
            </a:r>
            <a:endParaRPr lang="en-US" dirty="0"/>
          </a:p>
        </p:txBody>
      </p:sp>
      <p:sp>
        <p:nvSpPr>
          <p:cNvPr id="3" name="Content Placeholder 2"/>
          <p:cNvSpPr>
            <a:spLocks noGrp="1"/>
          </p:cNvSpPr>
          <p:nvPr>
            <p:ph idx="1"/>
          </p:nvPr>
        </p:nvSpPr>
        <p:spPr>
          <a:xfrm>
            <a:off x="685800" y="2108302"/>
            <a:ext cx="8001000" cy="4525962"/>
          </a:xfrm>
        </p:spPr>
        <p:txBody>
          <a:bodyPr/>
          <a:lstStyle/>
          <a:p>
            <a:r>
              <a:rPr lang="en-US" sz="1600" dirty="0" err="1"/>
              <a:t>Pentru</a:t>
            </a:r>
            <a:r>
              <a:rPr lang="en-US" sz="1600" dirty="0"/>
              <a:t> a </a:t>
            </a:r>
            <a:r>
              <a:rPr lang="en-US" sz="1600" dirty="0" err="1"/>
              <a:t>evita</a:t>
            </a:r>
            <a:r>
              <a:rPr lang="en-US" sz="1600" dirty="0"/>
              <a:t> </a:t>
            </a:r>
            <a:r>
              <a:rPr lang="en-US" sz="1600" dirty="0" err="1"/>
              <a:t>orice</a:t>
            </a:r>
            <a:r>
              <a:rPr lang="en-US" sz="1600" dirty="0"/>
              <a:t> </a:t>
            </a:r>
            <a:r>
              <a:rPr lang="en-US" sz="1600" dirty="0" err="1"/>
              <a:t>îngrijorare</a:t>
            </a:r>
            <a:r>
              <a:rPr lang="en-US" sz="1600" dirty="0"/>
              <a:t>, </a:t>
            </a:r>
            <a:r>
              <a:rPr lang="en-US" sz="1600" dirty="0" err="1"/>
              <a:t>este</a:t>
            </a:r>
            <a:r>
              <a:rPr lang="en-US" sz="1600" dirty="0"/>
              <a:t> </a:t>
            </a:r>
            <a:r>
              <a:rPr lang="en-US" sz="1600" dirty="0" err="1"/>
              <a:t>necesară</a:t>
            </a:r>
            <a:r>
              <a:rPr lang="en-US" sz="1600" dirty="0"/>
              <a:t> </a:t>
            </a:r>
            <a:r>
              <a:rPr lang="en-US" sz="1600" dirty="0" err="1"/>
              <a:t>stabilirea</a:t>
            </a:r>
            <a:r>
              <a:rPr lang="ro-RO" sz="1600" dirty="0"/>
              <a:t> unei</a:t>
            </a:r>
            <a:r>
              <a:rPr lang="en-US" sz="1600" dirty="0"/>
              <a:t> </a:t>
            </a:r>
            <a:r>
              <a:rPr lang="en-US" sz="1600" dirty="0" err="1"/>
              <a:t>definiție</a:t>
            </a:r>
            <a:r>
              <a:rPr lang="en-US" sz="1600" dirty="0"/>
              <a:t> </a:t>
            </a:r>
            <a:r>
              <a:rPr lang="en-US" sz="1600" dirty="0" err="1"/>
              <a:t>lipsită</a:t>
            </a:r>
            <a:r>
              <a:rPr lang="en-US" sz="1600" dirty="0"/>
              <a:t> de </a:t>
            </a:r>
            <a:r>
              <a:rPr lang="en-US" sz="1600" dirty="0" err="1"/>
              <a:t>ambiguitate</a:t>
            </a:r>
            <a:r>
              <a:rPr lang="en-US" sz="1600" dirty="0"/>
              <a:t> </a:t>
            </a:r>
            <a:r>
              <a:rPr lang="en-US" sz="1600" dirty="0" err="1"/>
              <a:t>pentru</a:t>
            </a:r>
            <a:r>
              <a:rPr lang="en-US" sz="1600" dirty="0"/>
              <a:t> a </a:t>
            </a:r>
            <a:r>
              <a:rPr lang="en-US" sz="1600" dirty="0" err="1"/>
              <a:t>identifica</a:t>
            </a:r>
            <a:r>
              <a:rPr lang="en-US" sz="1600" dirty="0"/>
              <a:t> </a:t>
            </a:r>
            <a:r>
              <a:rPr lang="en-US" sz="1600" dirty="0" err="1"/>
              <a:t>prezența</a:t>
            </a:r>
            <a:r>
              <a:rPr lang="ro-RO" sz="1600" dirty="0"/>
              <a:t> de </a:t>
            </a:r>
            <a:r>
              <a:rPr lang="en-US" sz="1600" dirty="0" err="1"/>
              <a:t>nanomateriale</a:t>
            </a:r>
            <a:r>
              <a:rPr lang="en-US" sz="1600" dirty="0"/>
              <a:t>. </a:t>
            </a:r>
            <a:r>
              <a:rPr lang="en-US" sz="1600" dirty="0" err="1"/>
              <a:t>Comisia</a:t>
            </a:r>
            <a:r>
              <a:rPr lang="en-US" sz="1600" dirty="0"/>
              <a:t> </a:t>
            </a:r>
            <a:r>
              <a:rPr lang="en-US" sz="1600" dirty="0" err="1"/>
              <a:t>Europeană</a:t>
            </a:r>
            <a:r>
              <a:rPr lang="en-US" sz="1600" dirty="0"/>
              <a:t> (CE) a </a:t>
            </a:r>
            <a:r>
              <a:rPr lang="en-US" sz="1600" dirty="0" err="1"/>
              <a:t>creat</a:t>
            </a:r>
            <a:r>
              <a:rPr lang="en-US" sz="1600" dirty="0"/>
              <a:t> </a:t>
            </a:r>
            <a:r>
              <a:rPr lang="ro-RO" sz="1600" dirty="0"/>
              <a:t>o </a:t>
            </a:r>
            <a:r>
              <a:rPr lang="en-US" sz="1600" dirty="0" err="1"/>
              <a:t>definiție</a:t>
            </a:r>
            <a:r>
              <a:rPr lang="en-US" sz="1600" dirty="0"/>
              <a:t> </a:t>
            </a:r>
            <a:r>
              <a:rPr lang="en-US" sz="1600" dirty="0" err="1"/>
              <a:t>bazată</a:t>
            </a:r>
            <a:r>
              <a:rPr lang="en-US" sz="1600" dirty="0"/>
              <a:t> </a:t>
            </a:r>
            <a:r>
              <a:rPr lang="en-US" sz="1600" dirty="0" err="1"/>
              <a:t>pe</a:t>
            </a:r>
            <a:r>
              <a:rPr lang="en-US" sz="1600" dirty="0"/>
              <a:t> </a:t>
            </a:r>
            <a:r>
              <a:rPr lang="en-US" sz="1600" dirty="0" err="1"/>
              <a:t>cercetarea</a:t>
            </a:r>
            <a:r>
              <a:rPr lang="en-US" sz="1600" dirty="0"/>
              <a:t> </a:t>
            </a:r>
            <a:endParaRPr lang="ro-RO" sz="1600" dirty="0"/>
          </a:p>
          <a:p>
            <a:r>
              <a:rPr lang="en-US" sz="1600" dirty="0" err="1"/>
              <a:t>Această</a:t>
            </a:r>
            <a:r>
              <a:rPr lang="en-US" sz="1600" dirty="0"/>
              <a:t> </a:t>
            </a:r>
            <a:r>
              <a:rPr lang="en-US" sz="1600" dirty="0" err="1"/>
              <a:t>definiție</a:t>
            </a:r>
            <a:r>
              <a:rPr lang="en-US" sz="1600" dirty="0"/>
              <a:t> </a:t>
            </a:r>
            <a:r>
              <a:rPr lang="en-US" sz="1600" dirty="0" err="1"/>
              <a:t>este</a:t>
            </a:r>
            <a:r>
              <a:rPr lang="en-US" sz="1600" dirty="0"/>
              <a:t> </a:t>
            </a:r>
            <a:r>
              <a:rPr lang="en-US" sz="1600" dirty="0" err="1"/>
              <a:t>folosită</a:t>
            </a:r>
            <a:r>
              <a:rPr lang="en-US" sz="1600" dirty="0"/>
              <a:t> </a:t>
            </a:r>
            <a:r>
              <a:rPr lang="en-US" sz="1600" dirty="0" err="1"/>
              <a:t>doar</a:t>
            </a:r>
            <a:r>
              <a:rPr lang="en-US" sz="1600" dirty="0"/>
              <a:t> ca </a:t>
            </a:r>
            <a:r>
              <a:rPr lang="en-US" sz="1600" dirty="0" err="1"/>
              <a:t>referințăpentru</a:t>
            </a:r>
            <a:r>
              <a:rPr lang="en-US" sz="1600" dirty="0"/>
              <a:t> a </a:t>
            </a:r>
            <a:r>
              <a:rPr lang="en-US" sz="1600" dirty="0" err="1"/>
              <a:t>determina</a:t>
            </a:r>
            <a:r>
              <a:rPr lang="en-US" sz="1600" dirty="0"/>
              <a:t> </a:t>
            </a:r>
            <a:r>
              <a:rPr lang="en-US" sz="1600" dirty="0" err="1"/>
              <a:t>dacă</a:t>
            </a:r>
            <a:r>
              <a:rPr lang="en-US" sz="1600" dirty="0"/>
              <a:t> un material </a:t>
            </a:r>
            <a:r>
              <a:rPr lang="en-US" sz="1600" dirty="0" err="1"/>
              <a:t>este</a:t>
            </a:r>
            <a:r>
              <a:rPr lang="en-US" sz="1600" dirty="0"/>
              <a:t> </a:t>
            </a:r>
            <a:r>
              <a:rPr lang="en-US" sz="1600" dirty="0" err="1"/>
              <a:t>considerat</a:t>
            </a:r>
            <a:r>
              <a:rPr lang="en-US" sz="1600" dirty="0"/>
              <a:t> un </a:t>
            </a:r>
            <a:r>
              <a:rPr lang="en-US" sz="1600" dirty="0" err="1"/>
              <a:t>nanomaterialsau</a:t>
            </a:r>
            <a:r>
              <a:rPr lang="en-US" sz="1600" dirty="0"/>
              <a:t> nu; cu </a:t>
            </a:r>
            <a:r>
              <a:rPr lang="en-US" sz="1600" dirty="0" err="1"/>
              <a:t>toate</a:t>
            </a:r>
            <a:r>
              <a:rPr lang="en-US" sz="1600" dirty="0"/>
              <a:t> </a:t>
            </a:r>
            <a:r>
              <a:rPr lang="en-US" sz="1600" dirty="0" err="1"/>
              <a:t>acestea</a:t>
            </a:r>
            <a:r>
              <a:rPr lang="en-US" sz="1600" dirty="0"/>
              <a:t>, nu </a:t>
            </a:r>
            <a:r>
              <a:rPr lang="en-US" sz="1600" dirty="0" err="1"/>
              <a:t>este</a:t>
            </a:r>
            <a:r>
              <a:rPr lang="en-US" sz="1600" dirty="0"/>
              <a:t> </a:t>
            </a:r>
            <a:r>
              <a:rPr lang="en-US" sz="1600" dirty="0" err="1"/>
              <a:t>clasificat</a:t>
            </a:r>
            <a:r>
              <a:rPr lang="en-US" sz="1600" dirty="0"/>
              <a:t> ca </a:t>
            </a:r>
            <a:r>
              <a:rPr lang="en-US" sz="1600" dirty="0" err="1"/>
              <a:t>periculos</a:t>
            </a:r>
            <a:r>
              <a:rPr lang="en-US" sz="1600" dirty="0"/>
              <a:t> </a:t>
            </a:r>
            <a:r>
              <a:rPr lang="en-US" sz="1600" dirty="0" err="1"/>
              <a:t>sau</a:t>
            </a:r>
            <a:r>
              <a:rPr lang="en-US" sz="1600" dirty="0"/>
              <a:t> </a:t>
            </a:r>
            <a:r>
              <a:rPr lang="en-US" sz="1600" dirty="0" err="1"/>
              <a:t>sigur</a:t>
            </a:r>
            <a:r>
              <a:rPr lang="en-US" sz="1600" dirty="0"/>
              <a:t>. </a:t>
            </a:r>
            <a:endParaRPr lang="ro-RO" sz="1600" dirty="0"/>
          </a:p>
          <a:p>
            <a:r>
              <a:rPr lang="en-US" sz="1600" dirty="0"/>
              <a:t>NANOMATERIAL</a:t>
            </a:r>
            <a:r>
              <a:rPr lang="ro-RO" sz="1600" dirty="0"/>
              <a:t> </a:t>
            </a:r>
            <a:r>
              <a:rPr lang="en-US" sz="1600" dirty="0"/>
              <a:t>se </a:t>
            </a:r>
            <a:r>
              <a:rPr lang="en-US" sz="1600" dirty="0" err="1"/>
              <a:t>referăla</a:t>
            </a:r>
            <a:r>
              <a:rPr lang="en-US" sz="1600" dirty="0"/>
              <a:t> un material natural, accidental </a:t>
            </a:r>
            <a:r>
              <a:rPr lang="en-US" sz="1600" dirty="0" err="1"/>
              <a:t>sau</a:t>
            </a:r>
            <a:r>
              <a:rPr lang="en-US" sz="1600" dirty="0"/>
              <a:t> </a:t>
            </a:r>
            <a:r>
              <a:rPr lang="en-US" sz="1600" dirty="0" err="1"/>
              <a:t>manufacturat</a:t>
            </a:r>
            <a:r>
              <a:rPr lang="en-US" sz="1600" dirty="0"/>
              <a:t> care </a:t>
            </a:r>
            <a:r>
              <a:rPr lang="en-US" sz="1600" dirty="0" err="1"/>
              <a:t>cuprinde</a:t>
            </a:r>
            <a:r>
              <a:rPr lang="ro-RO" sz="1600" dirty="0"/>
              <a:t> </a:t>
            </a:r>
            <a:r>
              <a:rPr lang="en-US" sz="1600" dirty="0" err="1"/>
              <a:t>particule</a:t>
            </a:r>
            <a:r>
              <a:rPr lang="en-US" sz="1600" dirty="0"/>
              <a:t>, fie </a:t>
            </a:r>
            <a:r>
              <a:rPr lang="en-US" sz="1600" dirty="0" err="1"/>
              <a:t>într</a:t>
            </a:r>
            <a:r>
              <a:rPr lang="en-US" sz="1600" dirty="0"/>
              <a:t>-o stare </a:t>
            </a:r>
            <a:r>
              <a:rPr lang="en-US" sz="1600" dirty="0" err="1"/>
              <a:t>nelegată</a:t>
            </a:r>
            <a:r>
              <a:rPr lang="en-US" sz="1600" dirty="0"/>
              <a:t>, fie ca </a:t>
            </a:r>
            <a:r>
              <a:rPr lang="en-US" sz="1600" dirty="0" err="1"/>
              <a:t>agregat</a:t>
            </a:r>
            <a:r>
              <a:rPr lang="en-US" sz="1600" dirty="0"/>
              <a:t> </a:t>
            </a:r>
            <a:r>
              <a:rPr lang="en-US" sz="1600" dirty="0" err="1"/>
              <a:t>în</a:t>
            </a:r>
            <a:r>
              <a:rPr lang="en-US" sz="1600" dirty="0"/>
              <a:t> care</a:t>
            </a:r>
            <a:r>
              <a:rPr lang="ro-RO" sz="1600" dirty="0"/>
              <a:t> </a:t>
            </a:r>
            <a:r>
              <a:rPr lang="en-US" sz="1600" dirty="0" err="1"/>
              <a:t>una</a:t>
            </a:r>
            <a:r>
              <a:rPr lang="en-US" sz="1600" dirty="0"/>
              <a:t> </a:t>
            </a:r>
            <a:r>
              <a:rPr lang="en-US" sz="1600" dirty="0" err="1"/>
              <a:t>sau</a:t>
            </a:r>
            <a:r>
              <a:rPr lang="en-US" sz="1600" dirty="0"/>
              <a:t> </a:t>
            </a:r>
            <a:r>
              <a:rPr lang="en-US" sz="1600" dirty="0" err="1"/>
              <a:t>mai</a:t>
            </a:r>
            <a:r>
              <a:rPr lang="en-US" sz="1600" dirty="0"/>
              <a:t> </a:t>
            </a:r>
            <a:r>
              <a:rPr lang="en-US" sz="1600" dirty="0" err="1"/>
              <a:t>multe</a:t>
            </a:r>
            <a:r>
              <a:rPr lang="en-US" sz="1600" dirty="0"/>
              <a:t> </a:t>
            </a:r>
            <a:r>
              <a:rPr lang="en-US" sz="1600" dirty="0" err="1"/>
              <a:t>dimensiuni</a:t>
            </a:r>
            <a:r>
              <a:rPr lang="en-US" sz="1600" dirty="0"/>
              <a:t> </a:t>
            </a:r>
            <a:r>
              <a:rPr lang="en-US" sz="1600" dirty="0" err="1"/>
              <a:t>exterioare</a:t>
            </a:r>
            <a:r>
              <a:rPr lang="en-US" sz="1600" dirty="0"/>
              <a:t> </a:t>
            </a:r>
            <a:r>
              <a:rPr lang="en-US" sz="1600" dirty="0" err="1"/>
              <a:t>sunt</a:t>
            </a:r>
            <a:r>
              <a:rPr lang="en-US" sz="1600" dirty="0"/>
              <a:t> </a:t>
            </a:r>
            <a:r>
              <a:rPr lang="en-US" sz="1600" dirty="0" err="1"/>
              <a:t>în</a:t>
            </a:r>
            <a:r>
              <a:rPr lang="en-US" sz="1600" dirty="0"/>
              <a:t> </a:t>
            </a:r>
            <a:r>
              <a:rPr lang="en-US" sz="1600" dirty="0" err="1"/>
              <a:t>intervalul</a:t>
            </a:r>
            <a:r>
              <a:rPr lang="en-US" sz="1600" dirty="0"/>
              <a:t> de </a:t>
            </a:r>
            <a:r>
              <a:rPr lang="en-US" sz="1600" dirty="0" err="1"/>
              <a:t>dimensiuni</a:t>
            </a:r>
            <a:r>
              <a:rPr lang="en-US" sz="1600" dirty="0"/>
              <a:t> de 1–100 nm </a:t>
            </a:r>
            <a:r>
              <a:rPr lang="en-US" sz="1600" dirty="0" err="1"/>
              <a:t>pentru</a:t>
            </a:r>
            <a:r>
              <a:rPr lang="en-US" sz="1600" dirty="0"/>
              <a:t> ≥50% din </a:t>
            </a:r>
            <a:r>
              <a:rPr lang="en-US" sz="1600" dirty="0" err="1"/>
              <a:t>particule</a:t>
            </a:r>
            <a:r>
              <a:rPr lang="en-US" sz="1600" dirty="0"/>
              <a:t>. </a:t>
            </a:r>
            <a:endParaRPr lang="ro-RO" sz="1600" dirty="0"/>
          </a:p>
          <a:p>
            <a:r>
              <a:rPr lang="en-US" sz="1600" dirty="0"/>
              <a:t>În </a:t>
            </a:r>
            <a:r>
              <a:rPr lang="en-US" sz="1600" dirty="0" err="1"/>
              <a:t>cazuri</a:t>
            </a:r>
            <a:r>
              <a:rPr lang="en-US" sz="1600" dirty="0"/>
              <a:t> de </a:t>
            </a:r>
            <a:r>
              <a:rPr lang="en-US" sz="1600" dirty="0" err="1"/>
              <a:t>mediu</a:t>
            </a:r>
            <a:r>
              <a:rPr lang="en-US" sz="1600" dirty="0"/>
              <a:t>, </a:t>
            </a:r>
            <a:r>
              <a:rPr lang="en-US" sz="1600" dirty="0" err="1"/>
              <a:t>sănătate</a:t>
            </a:r>
            <a:r>
              <a:rPr lang="en-US" sz="1600" dirty="0"/>
              <a:t>, </a:t>
            </a:r>
            <a:r>
              <a:rPr lang="en-US" sz="1600" dirty="0" err="1"/>
              <a:t>siguranță</a:t>
            </a:r>
            <a:r>
              <a:rPr lang="en-US" sz="1600" dirty="0"/>
              <a:t> </a:t>
            </a:r>
            <a:r>
              <a:rPr lang="en-US" sz="1600" dirty="0" err="1"/>
              <a:t>sau</a:t>
            </a:r>
            <a:r>
              <a:rPr lang="ro-RO" sz="1600" dirty="0"/>
              <a:t> </a:t>
            </a:r>
            <a:r>
              <a:rPr lang="en-US" sz="1600" dirty="0" err="1"/>
              <a:t>preocuparea</a:t>
            </a:r>
            <a:r>
              <a:rPr lang="en-US" sz="1600" dirty="0"/>
              <a:t> de </a:t>
            </a:r>
            <a:r>
              <a:rPr lang="en-US" sz="1600" dirty="0" err="1"/>
              <a:t>competitivitate</a:t>
            </a:r>
            <a:r>
              <a:rPr lang="en-US" sz="1600" dirty="0"/>
              <a:t>, </a:t>
            </a:r>
            <a:r>
              <a:rPr lang="en-US" sz="1600" dirty="0" err="1"/>
              <a:t>pragul</a:t>
            </a:r>
            <a:r>
              <a:rPr lang="en-US" sz="1600" dirty="0"/>
              <a:t> de </a:t>
            </a:r>
            <a:r>
              <a:rPr lang="en-US" sz="1600" dirty="0" err="1"/>
              <a:t>distribuție</a:t>
            </a:r>
            <a:r>
              <a:rPr lang="en-US" sz="1600" dirty="0"/>
              <a:t> a </a:t>
            </a:r>
            <a:r>
              <a:rPr lang="en-US" sz="1600" dirty="0" err="1"/>
              <a:t>mărimii</a:t>
            </a:r>
            <a:r>
              <a:rPr lang="en-US" sz="1600" dirty="0"/>
              <a:t> </a:t>
            </a:r>
            <a:r>
              <a:rPr lang="en-US" sz="1600" dirty="0" err="1"/>
              <a:t>numărului</a:t>
            </a:r>
            <a:r>
              <a:rPr lang="ro-RO" sz="1600" dirty="0"/>
              <a:t> </a:t>
            </a:r>
            <a:r>
              <a:rPr lang="en-US" sz="1600" dirty="0"/>
              <a:t>de 50% </a:t>
            </a:r>
            <a:r>
              <a:rPr lang="en-US" sz="1600" dirty="0" err="1"/>
              <a:t>poate</a:t>
            </a:r>
            <a:r>
              <a:rPr lang="en-US" sz="1600" dirty="0"/>
              <a:t> fi </a:t>
            </a:r>
            <a:r>
              <a:rPr lang="en-US" sz="1600" dirty="0" err="1"/>
              <a:t>înlocuit</a:t>
            </a:r>
            <a:r>
              <a:rPr lang="en-US" sz="1600" dirty="0"/>
              <a:t> cu un </a:t>
            </a:r>
            <a:r>
              <a:rPr lang="en-US" sz="1600" dirty="0" err="1"/>
              <a:t>prag</a:t>
            </a:r>
            <a:r>
              <a:rPr lang="en-US" sz="1600" dirty="0"/>
              <a:t> </a:t>
            </a:r>
            <a:r>
              <a:rPr lang="en-US" sz="1600" dirty="0" err="1"/>
              <a:t>între</a:t>
            </a:r>
            <a:r>
              <a:rPr lang="en-US" sz="1600" dirty="0"/>
              <a:t> 1 </a:t>
            </a:r>
            <a:r>
              <a:rPr lang="en-US" sz="1600" dirty="0" err="1"/>
              <a:t>şi</a:t>
            </a:r>
            <a:r>
              <a:rPr lang="ro-RO" sz="1600" dirty="0"/>
              <a:t> </a:t>
            </a:r>
            <a:r>
              <a:rPr lang="en-US" sz="1600" dirty="0"/>
              <a:t>50%. </a:t>
            </a:r>
            <a:r>
              <a:rPr lang="en-US" sz="1600" dirty="0" err="1"/>
              <a:t>Structuri</a:t>
            </a:r>
            <a:r>
              <a:rPr lang="en-US" sz="1600" dirty="0"/>
              <a:t> cu </a:t>
            </a:r>
            <a:r>
              <a:rPr lang="en-US" sz="1600" dirty="0" err="1"/>
              <a:t>una</a:t>
            </a:r>
            <a:r>
              <a:rPr lang="en-US" sz="1600" dirty="0"/>
              <a:t> </a:t>
            </a:r>
            <a:r>
              <a:rPr lang="en-US" sz="1600" dirty="0" err="1"/>
              <a:t>sau</a:t>
            </a:r>
            <a:r>
              <a:rPr lang="en-US" sz="1600" dirty="0"/>
              <a:t> </a:t>
            </a:r>
            <a:r>
              <a:rPr lang="en-US" sz="1600" dirty="0" err="1"/>
              <a:t>mai</a:t>
            </a:r>
            <a:r>
              <a:rPr lang="en-US" sz="1600" dirty="0"/>
              <a:t> </a:t>
            </a:r>
            <a:r>
              <a:rPr lang="en-US" sz="1600" dirty="0" err="1"/>
              <a:t>multe</a:t>
            </a:r>
            <a:r>
              <a:rPr lang="en-US" sz="1600" dirty="0"/>
              <a:t> </a:t>
            </a:r>
            <a:r>
              <a:rPr lang="en-US" sz="1600" dirty="0" err="1"/>
              <a:t>dimensiuni</a:t>
            </a:r>
            <a:r>
              <a:rPr lang="en-US" sz="1600" dirty="0"/>
              <a:t> </a:t>
            </a:r>
            <a:r>
              <a:rPr lang="en-US" sz="1600" dirty="0" err="1"/>
              <a:t>exterioare</a:t>
            </a:r>
            <a:r>
              <a:rPr lang="en-US" sz="1600" dirty="0"/>
              <a:t> </a:t>
            </a:r>
            <a:r>
              <a:rPr lang="ro-RO" sz="1600" dirty="0"/>
              <a:t>sub </a:t>
            </a:r>
            <a:r>
              <a:rPr lang="en-US" sz="1600" dirty="0"/>
              <a:t>1 nm, cum </a:t>
            </a:r>
            <a:r>
              <a:rPr lang="en-US" sz="1600" dirty="0" err="1"/>
              <a:t>ar</a:t>
            </a:r>
            <a:r>
              <a:rPr lang="en-US" sz="1600" dirty="0"/>
              <a:t> fi fullerene, </a:t>
            </a:r>
            <a:r>
              <a:rPr lang="en-US" sz="1600" dirty="0" err="1"/>
              <a:t>fulgi</a:t>
            </a:r>
            <a:r>
              <a:rPr lang="en-US" sz="1600" dirty="0"/>
              <a:t> de </a:t>
            </a:r>
            <a:r>
              <a:rPr lang="en-US" sz="1600" dirty="0" err="1"/>
              <a:t>grafen</a:t>
            </a:r>
            <a:r>
              <a:rPr lang="en-US" sz="1600" dirty="0"/>
              <a:t> </a:t>
            </a:r>
            <a:r>
              <a:rPr lang="en-US" sz="1600" dirty="0" err="1"/>
              <a:t>și</a:t>
            </a:r>
            <a:r>
              <a:rPr lang="en-US" sz="1600" dirty="0"/>
              <a:t> carbon cu un </a:t>
            </a:r>
            <a:r>
              <a:rPr lang="en-US" sz="1600" dirty="0" err="1"/>
              <a:t>singur</a:t>
            </a:r>
            <a:r>
              <a:rPr lang="en-US" sz="1600" dirty="0"/>
              <a:t> </a:t>
            </a:r>
            <a:r>
              <a:rPr lang="en-US" sz="1600" dirty="0" err="1"/>
              <a:t>perete</a:t>
            </a:r>
            <a:r>
              <a:rPr lang="ro-RO" sz="1600" dirty="0"/>
              <a:t> </a:t>
            </a:r>
            <a:r>
              <a:rPr lang="en-US" sz="1600" dirty="0" err="1"/>
              <a:t>nanotuburile</a:t>
            </a:r>
            <a:r>
              <a:rPr lang="en-US" sz="1600" dirty="0"/>
              <a:t>, </a:t>
            </a:r>
            <a:r>
              <a:rPr lang="en-US" sz="1600" dirty="0" err="1"/>
              <a:t>ar</a:t>
            </a:r>
            <a:r>
              <a:rPr lang="en-US" sz="1600" dirty="0"/>
              <a:t> </a:t>
            </a:r>
            <a:r>
              <a:rPr lang="en-US" sz="1600" dirty="0" err="1"/>
              <a:t>trebui</a:t>
            </a:r>
            <a:r>
              <a:rPr lang="en-US" sz="1600" dirty="0"/>
              <a:t> </a:t>
            </a:r>
            <a:r>
              <a:rPr lang="en-US" sz="1600" dirty="0" err="1"/>
              <a:t>să</a:t>
            </a:r>
            <a:r>
              <a:rPr lang="en-US" sz="1600" dirty="0"/>
              <a:t> fie considerate </a:t>
            </a:r>
            <a:r>
              <a:rPr lang="en-US" sz="1600" dirty="0" err="1"/>
              <a:t>nanomateriale</a:t>
            </a:r>
            <a:r>
              <a:rPr lang="en-US" sz="1600" dirty="0"/>
              <a:t>. </a:t>
            </a:r>
            <a:r>
              <a:rPr lang="en-US" sz="1600" dirty="0" err="1"/>
              <a:t>Materiale</a:t>
            </a:r>
            <a:r>
              <a:rPr lang="ro-RO" sz="1600" dirty="0"/>
              <a:t> </a:t>
            </a:r>
            <a:r>
              <a:rPr lang="en-US" sz="1600" dirty="0"/>
              <a:t>cu </a:t>
            </a:r>
            <a:r>
              <a:rPr lang="en-US" sz="1600" dirty="0" err="1"/>
              <a:t>suprafata</a:t>
            </a:r>
            <a:r>
              <a:rPr lang="en-US" sz="1600" dirty="0"/>
              <a:t> in </a:t>
            </a:r>
            <a:r>
              <a:rPr lang="en-US" sz="1600" dirty="0" err="1"/>
              <a:t>volum</a:t>
            </a:r>
            <a:r>
              <a:rPr lang="en-US" sz="1600" dirty="0"/>
              <a:t> </a:t>
            </a:r>
            <a:r>
              <a:rPr lang="en-US" sz="1600" dirty="0" err="1"/>
              <a:t>mai</a:t>
            </a:r>
            <a:r>
              <a:rPr lang="en-US" sz="1600" dirty="0"/>
              <a:t> mare de 60 m2/cm3</a:t>
            </a:r>
            <a:r>
              <a:rPr lang="ro-RO" sz="1600" dirty="0"/>
              <a:t> </a:t>
            </a:r>
            <a:r>
              <a:rPr lang="en-US" sz="1600" dirty="0" err="1"/>
              <a:t>sunt</a:t>
            </a:r>
            <a:r>
              <a:rPr lang="en-US" sz="1600" dirty="0"/>
              <a:t> de </a:t>
            </a:r>
            <a:r>
              <a:rPr lang="en-US" sz="1600" dirty="0" err="1"/>
              <a:t>asemenea</a:t>
            </a:r>
            <a:r>
              <a:rPr lang="ro-RO" sz="1600" dirty="0"/>
              <a:t> </a:t>
            </a:r>
            <a:r>
              <a:rPr lang="en-US" sz="1600" dirty="0" err="1"/>
              <a:t>incluse</a:t>
            </a:r>
            <a:endParaRPr lang="en-US" sz="1600" dirty="0"/>
          </a:p>
        </p:txBody>
      </p:sp>
    </p:spTree>
    <p:extLst>
      <p:ext uri="{BB962C8B-B14F-4D97-AF65-F5344CB8AC3E}">
        <p14:creationId xmlns:p14="http://schemas.microsoft.com/office/powerpoint/2010/main" val="164439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Schematic representation of the diverse morphology of nanomaterials reported for clinical application</a:t>
            </a:r>
          </a:p>
        </p:txBody>
      </p:sp>
      <p:pic>
        <p:nvPicPr>
          <p:cNvPr id="5" name="Substituent conținut 4">
            <a:extLst>
              <a:ext uri="{FF2B5EF4-FFF2-40B4-BE49-F238E27FC236}">
                <a16:creationId xmlns:a16="http://schemas.microsoft.com/office/drawing/2014/main" id="{76CA1835-9084-8C79-1C67-1959BA695A81}"/>
              </a:ext>
            </a:extLst>
          </p:cNvPr>
          <p:cNvPicPr>
            <a:picLocks noGrp="1" noChangeAspect="1"/>
          </p:cNvPicPr>
          <p:nvPr>
            <p:ph idx="1"/>
          </p:nvPr>
        </p:nvPicPr>
        <p:blipFill>
          <a:blip r:embed="rId2"/>
          <a:stretch>
            <a:fillRect/>
          </a:stretch>
        </p:blipFill>
        <p:spPr>
          <a:xfrm>
            <a:off x="966960" y="1951038"/>
            <a:ext cx="7210080" cy="4525962"/>
          </a:xfrm>
          <a:prstGeom prst="rect">
            <a:avLst/>
          </a:prstGeom>
        </p:spPr>
      </p:pic>
    </p:spTree>
    <p:extLst>
      <p:ext uri="{BB962C8B-B14F-4D97-AF65-F5344CB8AC3E}">
        <p14:creationId xmlns:p14="http://schemas.microsoft.com/office/powerpoint/2010/main" val="70043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DF7E-E49C-217E-90DF-28C13084558F}"/>
              </a:ext>
            </a:extLst>
          </p:cNvPr>
          <p:cNvSpPr>
            <a:spLocks noGrp="1"/>
          </p:cNvSpPr>
          <p:nvPr>
            <p:ph type="title"/>
          </p:nvPr>
        </p:nvSpPr>
        <p:spPr/>
        <p:txBody>
          <a:bodyPr/>
          <a:lstStyle/>
          <a:p>
            <a:r>
              <a:rPr lang="ro-RO" dirty="0" err="1"/>
              <a:t>Nanometrologia</a:t>
            </a:r>
            <a:r>
              <a:rPr lang="ro-RO" dirty="0"/>
              <a:t> medicală - fundamental</a:t>
            </a:r>
            <a:endParaRPr lang="en-US" dirty="0"/>
          </a:p>
        </p:txBody>
      </p:sp>
      <p:sp>
        <p:nvSpPr>
          <p:cNvPr id="3" name="Content Placeholder 2">
            <a:extLst>
              <a:ext uri="{FF2B5EF4-FFF2-40B4-BE49-F238E27FC236}">
                <a16:creationId xmlns:a16="http://schemas.microsoft.com/office/drawing/2014/main" id="{5C515F7F-BF98-DE73-E0E6-D881B756F1F3}"/>
              </a:ext>
            </a:extLst>
          </p:cNvPr>
          <p:cNvSpPr>
            <a:spLocks noGrp="1"/>
          </p:cNvSpPr>
          <p:nvPr>
            <p:ph idx="1"/>
          </p:nvPr>
        </p:nvSpPr>
        <p:spPr>
          <a:xfrm>
            <a:off x="212188" y="1676400"/>
            <a:ext cx="8855612" cy="4525962"/>
          </a:xfrm>
        </p:spPr>
        <p:txBody>
          <a:bodyPr/>
          <a:lstStyle/>
          <a:p>
            <a:pPr marL="0" indent="0">
              <a:buNone/>
            </a:pPr>
            <a:r>
              <a:rPr lang="en-US" sz="1600" b="1" dirty="0" err="1">
                <a:solidFill>
                  <a:srgbClr val="FF0000"/>
                </a:solidFill>
              </a:rPr>
              <a:t>Nanometrologia</a:t>
            </a:r>
            <a:r>
              <a:rPr lang="en-US" sz="1600" b="1" dirty="0">
                <a:solidFill>
                  <a:srgbClr val="FF0000"/>
                </a:solidFill>
              </a:rPr>
              <a:t> </a:t>
            </a:r>
            <a:r>
              <a:rPr lang="en-US" sz="1600" b="1" dirty="0" err="1">
                <a:solidFill>
                  <a:srgbClr val="FF0000"/>
                </a:solidFill>
              </a:rPr>
              <a:t>medicală</a:t>
            </a:r>
            <a:r>
              <a:rPr lang="en-US" sz="1600" b="1" dirty="0">
                <a:solidFill>
                  <a:srgbClr val="FF0000"/>
                </a:solidFill>
              </a:rPr>
              <a:t> </a:t>
            </a:r>
            <a:r>
              <a:rPr lang="ro-RO" sz="1600" b="1" dirty="0">
                <a:solidFill>
                  <a:srgbClr val="FF0000"/>
                </a:solidFill>
              </a:rPr>
              <a:t>- </a:t>
            </a:r>
            <a:r>
              <a:rPr lang="en-US" sz="1600" dirty="0" err="1"/>
              <a:t>știința</a:t>
            </a:r>
            <a:r>
              <a:rPr lang="en-US" sz="1600" dirty="0"/>
              <a:t> </a:t>
            </a:r>
            <a:r>
              <a:rPr lang="en-US" sz="1600" dirty="0" err="1"/>
              <a:t>măsurării</a:t>
            </a:r>
            <a:r>
              <a:rPr lang="en-US" sz="1600" dirty="0"/>
              <a:t> </a:t>
            </a:r>
            <a:r>
              <a:rPr lang="en-US" sz="1600" dirty="0" err="1"/>
              <a:t>și</a:t>
            </a:r>
            <a:r>
              <a:rPr lang="en-US" sz="1600" dirty="0"/>
              <a:t> </a:t>
            </a:r>
            <a:r>
              <a:rPr lang="en-US" sz="1600" dirty="0" err="1"/>
              <a:t>caracterizării</a:t>
            </a:r>
            <a:r>
              <a:rPr lang="en-US" sz="1600" dirty="0"/>
              <a:t> </a:t>
            </a:r>
            <a:r>
              <a:rPr lang="en-US" sz="1600" dirty="0" err="1"/>
              <a:t>materialelor</a:t>
            </a:r>
            <a:r>
              <a:rPr lang="en-US" sz="1600" dirty="0"/>
              <a:t>, </a:t>
            </a:r>
            <a:r>
              <a:rPr lang="en-US" sz="1600" dirty="0" err="1"/>
              <a:t>dispozitivelor</a:t>
            </a:r>
            <a:r>
              <a:rPr lang="en-US" sz="1600" dirty="0"/>
              <a:t> </a:t>
            </a:r>
            <a:r>
              <a:rPr lang="en-US" sz="1600" dirty="0" err="1"/>
              <a:t>și</a:t>
            </a:r>
            <a:r>
              <a:rPr lang="en-US" sz="1600" dirty="0"/>
              <a:t> </a:t>
            </a:r>
            <a:r>
              <a:rPr lang="en-US" sz="1600" dirty="0" err="1"/>
              <a:t>sistemelor</a:t>
            </a:r>
            <a:r>
              <a:rPr lang="en-US" sz="1600" dirty="0"/>
              <a:t> </a:t>
            </a:r>
            <a:r>
              <a:rPr lang="en-US" sz="1600" dirty="0" err="1"/>
              <a:t>biologice</a:t>
            </a:r>
            <a:r>
              <a:rPr lang="en-US" sz="1600" dirty="0"/>
              <a:t> la </a:t>
            </a:r>
            <a:r>
              <a:rPr lang="en-US" sz="1600" dirty="0" err="1"/>
              <a:t>nanoscală</a:t>
            </a:r>
            <a:r>
              <a:rPr lang="en-US" sz="1600" dirty="0"/>
              <a:t> (de </a:t>
            </a:r>
            <a:r>
              <a:rPr lang="en-US" sz="1600" dirty="0" err="1"/>
              <a:t>obicei</a:t>
            </a:r>
            <a:r>
              <a:rPr lang="en-US" sz="1600" dirty="0"/>
              <a:t> 1–100 nm), </a:t>
            </a:r>
            <a:r>
              <a:rPr lang="en-US" sz="1600" dirty="0" err="1"/>
              <a:t>specifică</a:t>
            </a:r>
            <a:r>
              <a:rPr lang="en-US" sz="1600" dirty="0"/>
              <a:t> </a:t>
            </a:r>
            <a:r>
              <a:rPr lang="en-US" sz="1600" dirty="0" err="1"/>
              <a:t>aplicațiilor</a:t>
            </a:r>
            <a:r>
              <a:rPr lang="en-US" sz="1600" dirty="0"/>
              <a:t> </a:t>
            </a:r>
            <a:r>
              <a:rPr lang="en-US" sz="1600" dirty="0" err="1"/>
              <a:t>medicale</a:t>
            </a:r>
            <a:r>
              <a:rPr lang="en-US" sz="1600" dirty="0"/>
              <a:t>. </a:t>
            </a:r>
            <a:endParaRPr lang="ro-RO" sz="1600" dirty="0"/>
          </a:p>
          <a:p>
            <a:pPr marL="0" indent="0">
              <a:buNone/>
            </a:pPr>
            <a:r>
              <a:rPr lang="en-US" sz="1600" dirty="0"/>
              <a:t>Este </a:t>
            </a:r>
            <a:r>
              <a:rPr lang="en-US" sz="1600" dirty="0" err="1"/>
              <a:t>fundamentală</a:t>
            </a:r>
            <a:r>
              <a:rPr lang="en-US" sz="1600" dirty="0"/>
              <a:t> </a:t>
            </a:r>
            <a:r>
              <a:rPr lang="en-US" sz="1600" dirty="0" err="1"/>
              <a:t>pentru</a:t>
            </a:r>
            <a:r>
              <a:rPr lang="en-US" sz="1600" dirty="0"/>
              <a:t> </a:t>
            </a:r>
            <a:r>
              <a:rPr lang="en-US" sz="1600" dirty="0" err="1"/>
              <a:t>asigurarea</a:t>
            </a:r>
            <a:r>
              <a:rPr lang="en-US" sz="1600" dirty="0"/>
              <a:t> </a:t>
            </a:r>
            <a:r>
              <a:rPr lang="en-US" sz="1600" dirty="0" err="1"/>
              <a:t>siguranței</a:t>
            </a:r>
            <a:r>
              <a:rPr lang="en-US" sz="1600" dirty="0"/>
              <a:t>, </a:t>
            </a:r>
            <a:r>
              <a:rPr lang="en-US" sz="1600" dirty="0" err="1"/>
              <a:t>eficacității</a:t>
            </a:r>
            <a:r>
              <a:rPr lang="en-US" sz="1600" dirty="0"/>
              <a:t> </a:t>
            </a:r>
            <a:r>
              <a:rPr lang="en-US" sz="1600" dirty="0" err="1"/>
              <a:t>și</a:t>
            </a:r>
            <a:r>
              <a:rPr lang="en-US" sz="1600" dirty="0"/>
              <a:t> </a:t>
            </a:r>
            <a:r>
              <a:rPr lang="en-US" sz="1600" dirty="0" err="1"/>
              <a:t>controlului</a:t>
            </a:r>
            <a:r>
              <a:rPr lang="en-US" sz="1600" dirty="0"/>
              <a:t> </a:t>
            </a:r>
            <a:r>
              <a:rPr lang="en-US" sz="1600" dirty="0" err="1"/>
              <a:t>calității</a:t>
            </a:r>
            <a:r>
              <a:rPr lang="en-US" sz="1600" dirty="0"/>
              <a:t> </a:t>
            </a:r>
            <a:r>
              <a:rPr lang="en-US" sz="1600" dirty="0" err="1"/>
              <a:t>medicamentelor</a:t>
            </a:r>
            <a:r>
              <a:rPr lang="en-US" sz="1600" dirty="0"/>
              <a:t>, </a:t>
            </a:r>
            <a:r>
              <a:rPr lang="en-US" sz="1600" dirty="0" err="1"/>
              <a:t>agenților</a:t>
            </a:r>
            <a:r>
              <a:rPr lang="en-US" sz="1600" dirty="0"/>
              <a:t> de diagnostic </a:t>
            </a:r>
            <a:r>
              <a:rPr lang="en-US" sz="1600" dirty="0" err="1"/>
              <a:t>și</a:t>
            </a:r>
            <a:r>
              <a:rPr lang="en-US" sz="1600" dirty="0"/>
              <a:t> </a:t>
            </a:r>
            <a:r>
              <a:rPr lang="en-US" sz="1600" dirty="0" err="1"/>
              <a:t>dispozitivelor</a:t>
            </a:r>
            <a:r>
              <a:rPr lang="en-US" sz="1600" dirty="0"/>
              <a:t> </a:t>
            </a:r>
            <a:r>
              <a:rPr lang="en-US" sz="1600" dirty="0" err="1"/>
              <a:t>medicale</a:t>
            </a:r>
            <a:r>
              <a:rPr lang="en-US" sz="1600" dirty="0"/>
              <a:t> </a:t>
            </a:r>
            <a:r>
              <a:rPr lang="en-US" sz="1600" dirty="0" err="1"/>
              <a:t>bazate</a:t>
            </a:r>
            <a:r>
              <a:rPr lang="en-US" sz="1600" dirty="0"/>
              <a:t> pe </a:t>
            </a:r>
            <a:r>
              <a:rPr lang="en-US" sz="1600" dirty="0" err="1"/>
              <a:t>nanotehnologie</a:t>
            </a:r>
            <a:r>
              <a:rPr lang="en-US" sz="1600" dirty="0"/>
              <a:t>.</a:t>
            </a:r>
            <a:endParaRPr lang="ro-RO" sz="1600" dirty="0"/>
          </a:p>
          <a:p>
            <a:pPr marL="0" indent="0" algn="ctr">
              <a:buNone/>
            </a:pPr>
            <a:endParaRPr lang="ro-RO" sz="1600" b="1" dirty="0"/>
          </a:p>
          <a:p>
            <a:pPr marL="0" indent="0" algn="ctr">
              <a:buNone/>
            </a:pPr>
            <a:r>
              <a:rPr lang="en-US" sz="1600" b="1" dirty="0" err="1"/>
              <a:t>Fundamentele</a:t>
            </a:r>
            <a:r>
              <a:rPr lang="en-US" sz="1600" b="1" dirty="0"/>
              <a:t> de </a:t>
            </a:r>
            <a:r>
              <a:rPr lang="en-US" sz="1600" b="1" dirty="0" err="1"/>
              <a:t>bază</a:t>
            </a:r>
            <a:r>
              <a:rPr lang="en-US" sz="1600" b="1" dirty="0"/>
              <a:t> ale </a:t>
            </a:r>
            <a:r>
              <a:rPr lang="en-US" sz="1600" b="1" dirty="0" err="1"/>
              <a:t>nanometrologiei</a:t>
            </a:r>
            <a:r>
              <a:rPr lang="en-US" sz="1600" b="1" dirty="0"/>
              <a:t> </a:t>
            </a:r>
            <a:r>
              <a:rPr lang="en-US" sz="1600" b="1" dirty="0" err="1"/>
              <a:t>medicale</a:t>
            </a:r>
            <a:endParaRPr lang="ro-RO" sz="1600" b="1" dirty="0"/>
          </a:p>
          <a:p>
            <a:pPr marL="0" indent="0" algn="ctr">
              <a:buNone/>
            </a:pPr>
            <a:endParaRPr lang="ro-RO" sz="1600" b="1" dirty="0"/>
          </a:p>
          <a:p>
            <a:pPr marL="0" indent="0">
              <a:buNone/>
            </a:pPr>
            <a:r>
              <a:rPr lang="en-US" sz="1600" b="1" dirty="0" err="1">
                <a:solidFill>
                  <a:srgbClr val="FF0000"/>
                </a:solidFill>
              </a:rPr>
              <a:t>Precizie</a:t>
            </a:r>
            <a:r>
              <a:rPr lang="en-US" sz="1600" b="1" dirty="0">
                <a:solidFill>
                  <a:srgbClr val="FF0000"/>
                </a:solidFill>
              </a:rPr>
              <a:t> </a:t>
            </a:r>
            <a:r>
              <a:rPr lang="en-US" sz="1600" b="1" dirty="0" err="1">
                <a:solidFill>
                  <a:srgbClr val="FF0000"/>
                </a:solidFill>
              </a:rPr>
              <a:t>dimensională</a:t>
            </a:r>
            <a:r>
              <a:rPr lang="en-US" sz="1600" dirty="0"/>
              <a:t>: </a:t>
            </a:r>
            <a:r>
              <a:rPr lang="en-US" sz="1600" dirty="0" err="1"/>
              <a:t>Măsurarea</a:t>
            </a:r>
            <a:r>
              <a:rPr lang="en-US" sz="1600" dirty="0"/>
              <a:t> </a:t>
            </a:r>
            <a:r>
              <a:rPr lang="en-US" sz="1600" dirty="0" err="1"/>
              <a:t>precisă</a:t>
            </a:r>
            <a:r>
              <a:rPr lang="en-US" sz="1600" dirty="0"/>
              <a:t> a </a:t>
            </a:r>
            <a:r>
              <a:rPr lang="en-US" sz="1600" dirty="0" err="1"/>
              <a:t>dimensiunii</a:t>
            </a:r>
            <a:r>
              <a:rPr lang="en-US" sz="1600" dirty="0"/>
              <a:t>, </a:t>
            </a:r>
            <a:r>
              <a:rPr lang="en-US" sz="1600" dirty="0" err="1"/>
              <a:t>formei</a:t>
            </a:r>
            <a:r>
              <a:rPr lang="en-US" sz="1600" dirty="0"/>
              <a:t>, </a:t>
            </a:r>
            <a:r>
              <a:rPr lang="en-US" sz="1600" dirty="0" err="1"/>
              <a:t>suprafeței</a:t>
            </a:r>
            <a:r>
              <a:rPr lang="en-US" sz="1600" dirty="0"/>
              <a:t> </a:t>
            </a:r>
            <a:r>
              <a:rPr lang="en-US" sz="1600" dirty="0" err="1"/>
              <a:t>și</a:t>
            </a:r>
            <a:r>
              <a:rPr lang="en-US" sz="1600" dirty="0"/>
              <a:t> </a:t>
            </a:r>
            <a:r>
              <a:rPr lang="en-US" sz="1600" dirty="0" err="1"/>
              <a:t>topografiei</a:t>
            </a:r>
            <a:r>
              <a:rPr lang="en-US" sz="1600" dirty="0"/>
              <a:t> </a:t>
            </a:r>
            <a:r>
              <a:rPr lang="en-US" sz="1600" dirty="0" err="1"/>
              <a:t>nanoparticulelor</a:t>
            </a:r>
            <a:r>
              <a:rPr lang="en-US" sz="1600" dirty="0"/>
              <a:t> </a:t>
            </a:r>
            <a:r>
              <a:rPr lang="en-US" sz="1600" dirty="0" err="1"/>
              <a:t>este</a:t>
            </a:r>
            <a:r>
              <a:rPr lang="en-US" sz="1600" dirty="0"/>
              <a:t> </a:t>
            </a:r>
            <a:r>
              <a:rPr lang="en-US" sz="1600" dirty="0" err="1"/>
              <a:t>esențială</a:t>
            </a:r>
            <a:r>
              <a:rPr lang="en-US" sz="1600" dirty="0"/>
              <a:t>, </a:t>
            </a:r>
            <a:r>
              <a:rPr lang="en-US" sz="1600" dirty="0" err="1"/>
              <a:t>deoarece</a:t>
            </a:r>
            <a:r>
              <a:rPr lang="en-US" sz="1600" dirty="0"/>
              <a:t> </a:t>
            </a:r>
            <a:r>
              <a:rPr lang="en-US" sz="1600" dirty="0" err="1"/>
              <a:t>aceste</a:t>
            </a:r>
            <a:r>
              <a:rPr lang="en-US" sz="1600" dirty="0"/>
              <a:t> </a:t>
            </a:r>
            <a:r>
              <a:rPr lang="en-US" sz="1600" dirty="0" err="1"/>
              <a:t>atribute</a:t>
            </a:r>
            <a:r>
              <a:rPr lang="en-US" sz="1600" dirty="0"/>
              <a:t> </a:t>
            </a:r>
            <a:r>
              <a:rPr lang="en-US" sz="1600" dirty="0" err="1"/>
              <a:t>influențează</a:t>
            </a:r>
            <a:r>
              <a:rPr lang="en-US" sz="1600" dirty="0"/>
              <a:t> direct </a:t>
            </a:r>
            <a:r>
              <a:rPr lang="en-US" sz="1600" dirty="0" err="1"/>
              <a:t>toxicitatea</a:t>
            </a:r>
            <a:r>
              <a:rPr lang="en-US" sz="1600" dirty="0"/>
              <a:t> </a:t>
            </a:r>
            <a:r>
              <a:rPr lang="en-US" sz="1600" dirty="0" err="1"/>
              <a:t>și</a:t>
            </a:r>
            <a:r>
              <a:rPr lang="en-US" sz="1600" dirty="0"/>
              <a:t> </a:t>
            </a:r>
            <a:r>
              <a:rPr lang="en-US" sz="1600" dirty="0" err="1"/>
              <a:t>eficacitatea</a:t>
            </a:r>
            <a:r>
              <a:rPr lang="en-US" sz="1600" dirty="0"/>
              <a:t> </a:t>
            </a:r>
            <a:r>
              <a:rPr lang="en-US" sz="1600" dirty="0" err="1"/>
              <a:t>în</a:t>
            </a:r>
            <a:r>
              <a:rPr lang="en-US" sz="1600" dirty="0"/>
              <a:t> </a:t>
            </a:r>
            <a:r>
              <a:rPr lang="en-US" sz="1600" dirty="0" err="1"/>
              <a:t>administrarea</a:t>
            </a:r>
            <a:r>
              <a:rPr lang="en-US" sz="1600" dirty="0"/>
              <a:t> </a:t>
            </a:r>
            <a:r>
              <a:rPr lang="en-US" sz="1600" dirty="0" err="1"/>
              <a:t>medicamentelor</a:t>
            </a:r>
            <a:r>
              <a:rPr lang="en-US" sz="1600" dirty="0"/>
              <a:t>.</a:t>
            </a:r>
            <a:endParaRPr lang="ro-RO" sz="1600" dirty="0"/>
          </a:p>
          <a:p>
            <a:pPr marL="0" indent="0">
              <a:buNone/>
            </a:pPr>
            <a:r>
              <a:rPr lang="en-US" sz="1600" b="1" dirty="0" err="1">
                <a:solidFill>
                  <a:srgbClr val="FF0000"/>
                </a:solidFill>
              </a:rPr>
              <a:t>Trasabilitatea</a:t>
            </a:r>
            <a:r>
              <a:rPr lang="en-US" sz="1600" b="1" dirty="0">
                <a:solidFill>
                  <a:srgbClr val="FF0000"/>
                </a:solidFill>
              </a:rPr>
              <a:t> </a:t>
            </a:r>
            <a:r>
              <a:rPr lang="ro-RO" sz="1600" b="1" dirty="0" err="1">
                <a:solidFill>
                  <a:srgbClr val="FF0000"/>
                </a:solidFill>
              </a:rPr>
              <a:t>vs</a:t>
            </a:r>
            <a:r>
              <a:rPr lang="en-US" sz="1600" b="1" dirty="0">
                <a:solidFill>
                  <a:srgbClr val="FF0000"/>
                </a:solidFill>
              </a:rPr>
              <a:t> </a:t>
            </a:r>
            <a:r>
              <a:rPr lang="en-US" sz="1600" b="1" dirty="0" err="1">
                <a:solidFill>
                  <a:srgbClr val="FF0000"/>
                </a:solidFill>
              </a:rPr>
              <a:t>standarde</a:t>
            </a:r>
            <a:r>
              <a:rPr lang="en-US" sz="1600" dirty="0"/>
              <a:t>: </a:t>
            </a:r>
            <a:r>
              <a:rPr lang="en-US" sz="1600" dirty="0" err="1"/>
              <a:t>Stabilirea</a:t>
            </a:r>
            <a:r>
              <a:rPr lang="en-US" sz="1600" dirty="0"/>
              <a:t> </a:t>
            </a:r>
            <a:r>
              <a:rPr lang="en-US" sz="1600" dirty="0" err="1"/>
              <a:t>unui</a:t>
            </a:r>
            <a:r>
              <a:rPr lang="en-US" sz="1600" dirty="0"/>
              <a:t> „</a:t>
            </a:r>
            <a:r>
              <a:rPr lang="en-US" sz="1600" dirty="0" err="1"/>
              <a:t>lanț</a:t>
            </a:r>
            <a:r>
              <a:rPr lang="en-US" sz="1600" dirty="0"/>
              <a:t> de </a:t>
            </a:r>
            <a:r>
              <a:rPr lang="en-US" sz="1600" dirty="0" err="1"/>
              <a:t>custodie</a:t>
            </a:r>
            <a:r>
              <a:rPr lang="en-US" sz="1600" dirty="0"/>
              <a:t>” </a:t>
            </a:r>
            <a:r>
              <a:rPr lang="en-US" sz="1600" dirty="0" err="1"/>
              <a:t>pentru</a:t>
            </a:r>
            <a:r>
              <a:rPr lang="en-US" sz="1600" dirty="0"/>
              <a:t> </a:t>
            </a:r>
            <a:r>
              <a:rPr lang="en-US" sz="1600" dirty="0" err="1"/>
              <a:t>măsurători</a:t>
            </a:r>
            <a:r>
              <a:rPr lang="en-US" sz="1600" dirty="0"/>
              <a:t>, </a:t>
            </a:r>
            <a:r>
              <a:rPr lang="en-US" sz="1600" dirty="0" err="1"/>
              <a:t>corelarea</a:t>
            </a:r>
            <a:r>
              <a:rPr lang="en-US" sz="1600" dirty="0"/>
              <a:t> </a:t>
            </a:r>
            <a:r>
              <a:rPr lang="en-US" sz="1600" dirty="0" err="1"/>
              <a:t>acestora</a:t>
            </a:r>
            <a:r>
              <a:rPr lang="en-US" sz="1600" dirty="0"/>
              <a:t> cu </a:t>
            </a:r>
            <a:r>
              <a:rPr lang="en-US" sz="1600" dirty="0" err="1"/>
              <a:t>unități</a:t>
            </a:r>
            <a:r>
              <a:rPr lang="en-US" sz="1600" dirty="0"/>
              <a:t> </a:t>
            </a:r>
            <a:r>
              <a:rPr lang="en-US" sz="1600" dirty="0" err="1"/>
              <a:t>recunoscute</a:t>
            </a:r>
            <a:r>
              <a:rPr lang="en-US" sz="1600" dirty="0"/>
              <a:t> </a:t>
            </a:r>
            <a:r>
              <a:rPr lang="en-US" sz="1600" dirty="0" err="1"/>
              <a:t>internațional</a:t>
            </a:r>
            <a:r>
              <a:rPr lang="en-US" sz="1600" dirty="0"/>
              <a:t> (</a:t>
            </a:r>
            <a:r>
              <a:rPr lang="en-US" sz="1600" dirty="0" err="1"/>
              <a:t>unități</a:t>
            </a:r>
            <a:r>
              <a:rPr lang="en-US" sz="1600" dirty="0"/>
              <a:t> SI) </a:t>
            </a:r>
            <a:r>
              <a:rPr lang="en-US" sz="1600" dirty="0" err="1"/>
              <a:t>prin</a:t>
            </a:r>
            <a:r>
              <a:rPr lang="en-US" sz="1600" dirty="0"/>
              <a:t> </a:t>
            </a:r>
            <a:r>
              <a:rPr lang="en-US" sz="1600" dirty="0" err="1"/>
              <a:t>intermediul</a:t>
            </a:r>
            <a:r>
              <a:rPr lang="en-US" sz="1600" dirty="0"/>
              <a:t> </a:t>
            </a:r>
            <a:r>
              <a:rPr lang="en-US" sz="1600" dirty="0" err="1"/>
              <a:t>Materialelor</a:t>
            </a:r>
            <a:r>
              <a:rPr lang="en-US" sz="1600" dirty="0"/>
              <a:t> de </a:t>
            </a:r>
            <a:r>
              <a:rPr lang="en-US" sz="1600" dirty="0" err="1"/>
              <a:t>Referință</a:t>
            </a:r>
            <a:r>
              <a:rPr lang="en-US" sz="1600" dirty="0"/>
              <a:t> Certificate (CRM), </a:t>
            </a:r>
            <a:r>
              <a:rPr lang="en-US" sz="1600" dirty="0" err="1"/>
              <a:t>este</a:t>
            </a:r>
            <a:r>
              <a:rPr lang="en-US" sz="1600" dirty="0"/>
              <a:t> o </a:t>
            </a:r>
            <a:r>
              <a:rPr lang="en-US" sz="1600" dirty="0" err="1"/>
              <a:t>provocare</a:t>
            </a:r>
            <a:r>
              <a:rPr lang="en-US" sz="1600" dirty="0"/>
              <a:t> </a:t>
            </a:r>
            <a:r>
              <a:rPr lang="en-US" sz="1600" dirty="0" err="1"/>
              <a:t>cheie</a:t>
            </a:r>
            <a:r>
              <a:rPr lang="en-US" sz="1600" dirty="0"/>
              <a:t>.</a:t>
            </a:r>
            <a:endParaRPr lang="ro-RO" sz="1600" dirty="0"/>
          </a:p>
          <a:p>
            <a:pPr marL="0" indent="0">
              <a:buNone/>
            </a:pPr>
            <a:r>
              <a:rPr lang="en-US" sz="1600" b="1" dirty="0" err="1">
                <a:solidFill>
                  <a:srgbClr val="FF0000"/>
                </a:solidFill>
              </a:rPr>
              <a:t>Incertitudinea</a:t>
            </a:r>
            <a:r>
              <a:rPr lang="en-US" sz="1600" b="1" dirty="0">
                <a:solidFill>
                  <a:srgbClr val="FF0000"/>
                </a:solidFill>
              </a:rPr>
              <a:t> </a:t>
            </a:r>
            <a:r>
              <a:rPr lang="en-US" sz="1600" b="1" dirty="0" err="1">
                <a:solidFill>
                  <a:srgbClr val="FF0000"/>
                </a:solidFill>
              </a:rPr>
              <a:t>măsurării</a:t>
            </a:r>
            <a:r>
              <a:rPr lang="en-US" sz="1600" dirty="0"/>
              <a:t>: </a:t>
            </a:r>
            <a:r>
              <a:rPr lang="en-US" sz="1600" dirty="0" err="1"/>
              <a:t>Cuantificarea</a:t>
            </a:r>
            <a:r>
              <a:rPr lang="en-US" sz="1600" dirty="0"/>
              <a:t> </a:t>
            </a:r>
            <a:r>
              <a:rPr lang="en-US" sz="1600" dirty="0" err="1"/>
              <a:t>erorilor</a:t>
            </a:r>
            <a:r>
              <a:rPr lang="en-US" sz="1600" dirty="0"/>
              <a:t> </a:t>
            </a:r>
            <a:r>
              <a:rPr lang="en-US" sz="1600" dirty="0" err="1"/>
              <a:t>potențiale</a:t>
            </a:r>
            <a:r>
              <a:rPr lang="en-US" sz="1600" dirty="0"/>
              <a:t> </a:t>
            </a:r>
            <a:r>
              <a:rPr lang="en-US" sz="1600" dirty="0" err="1"/>
              <a:t>în</a:t>
            </a:r>
            <a:r>
              <a:rPr lang="en-US" sz="1600" dirty="0"/>
              <a:t> </a:t>
            </a:r>
            <a:r>
              <a:rPr lang="en-US" sz="1600" dirty="0" err="1"/>
              <a:t>măsurare</a:t>
            </a:r>
            <a:r>
              <a:rPr lang="en-US" sz="1600" dirty="0"/>
              <a:t> - </a:t>
            </a:r>
            <a:r>
              <a:rPr lang="en-US" sz="1600" dirty="0" err="1"/>
              <a:t>datorate</a:t>
            </a:r>
            <a:r>
              <a:rPr lang="en-US" sz="1600" dirty="0"/>
              <a:t> </a:t>
            </a:r>
            <a:r>
              <a:rPr lang="en-US" sz="1600" dirty="0" err="1"/>
              <a:t>limitărilor</a:t>
            </a:r>
            <a:r>
              <a:rPr lang="en-US" sz="1600" dirty="0"/>
              <a:t> </a:t>
            </a:r>
            <a:r>
              <a:rPr lang="en-US" sz="1600" dirty="0" err="1"/>
              <a:t>instrumentului</a:t>
            </a:r>
            <a:r>
              <a:rPr lang="en-US" sz="1600" dirty="0"/>
              <a:t>, </a:t>
            </a:r>
            <a:r>
              <a:rPr lang="en-US" sz="1600" dirty="0" err="1"/>
              <a:t>factorilor</a:t>
            </a:r>
            <a:r>
              <a:rPr lang="en-US" sz="1600" dirty="0"/>
              <a:t> de </a:t>
            </a:r>
            <a:r>
              <a:rPr lang="en-US" sz="1600" dirty="0" err="1"/>
              <a:t>mediu</a:t>
            </a:r>
            <a:r>
              <a:rPr lang="en-US" sz="1600" dirty="0"/>
              <a:t> </a:t>
            </a:r>
            <a:r>
              <a:rPr lang="en-US" sz="1600" dirty="0" err="1"/>
              <a:t>sau</a:t>
            </a:r>
            <a:r>
              <a:rPr lang="en-US" sz="1600" dirty="0"/>
              <a:t> </a:t>
            </a:r>
            <a:r>
              <a:rPr lang="en-US" sz="1600" dirty="0" err="1"/>
              <a:t>pregătirii</a:t>
            </a:r>
            <a:r>
              <a:rPr lang="en-US" sz="1600" dirty="0"/>
              <a:t> </a:t>
            </a:r>
            <a:r>
              <a:rPr lang="en-US" sz="1600" dirty="0" err="1"/>
              <a:t>probei</a:t>
            </a:r>
            <a:r>
              <a:rPr lang="en-US" sz="1600" dirty="0"/>
              <a:t> - </a:t>
            </a:r>
            <a:r>
              <a:rPr lang="en-US" sz="1600" dirty="0" err="1"/>
              <a:t>este</a:t>
            </a:r>
            <a:r>
              <a:rPr lang="en-US" sz="1600" dirty="0"/>
              <a:t> </a:t>
            </a:r>
            <a:r>
              <a:rPr lang="en-US" sz="1600" dirty="0" err="1"/>
              <a:t>crucială</a:t>
            </a:r>
            <a:r>
              <a:rPr lang="en-US" sz="1600" dirty="0"/>
              <a:t> </a:t>
            </a:r>
            <a:r>
              <a:rPr lang="en-US" sz="1600" dirty="0" err="1"/>
              <a:t>pentru</a:t>
            </a:r>
            <a:r>
              <a:rPr lang="en-US" sz="1600" dirty="0"/>
              <a:t> </a:t>
            </a:r>
            <a:r>
              <a:rPr lang="en-US" sz="1600" dirty="0" err="1"/>
              <a:t>fiabilitatea</a:t>
            </a:r>
            <a:r>
              <a:rPr lang="en-US" sz="1600" dirty="0"/>
              <a:t> </a:t>
            </a:r>
            <a:r>
              <a:rPr lang="en-US" sz="1600" dirty="0" err="1"/>
              <a:t>datelor</a:t>
            </a:r>
            <a:r>
              <a:rPr lang="en-US" sz="1600" dirty="0"/>
              <a:t>.</a:t>
            </a:r>
            <a:endParaRPr lang="ro-RO" sz="1600" dirty="0"/>
          </a:p>
          <a:p>
            <a:pPr marL="0" indent="0">
              <a:buNone/>
            </a:pPr>
            <a:r>
              <a:rPr lang="en-US" sz="1600" b="1" dirty="0" err="1">
                <a:solidFill>
                  <a:srgbClr val="FF0000"/>
                </a:solidFill>
              </a:rPr>
              <a:t>Caracterizare</a:t>
            </a:r>
            <a:r>
              <a:rPr lang="en-US" sz="1600" b="1" dirty="0">
                <a:solidFill>
                  <a:srgbClr val="FF0000"/>
                </a:solidFill>
              </a:rPr>
              <a:t> in situ:</a:t>
            </a:r>
            <a:r>
              <a:rPr lang="en-US" sz="1600" dirty="0"/>
              <a:t> </a:t>
            </a:r>
            <a:r>
              <a:rPr lang="en-US" sz="1600" dirty="0" err="1"/>
              <a:t>Capacitatea</a:t>
            </a:r>
            <a:r>
              <a:rPr lang="en-US" sz="1600" dirty="0"/>
              <a:t> de a </a:t>
            </a:r>
            <a:r>
              <a:rPr lang="en-US" sz="1600" dirty="0" err="1"/>
              <a:t>caracteriza</a:t>
            </a:r>
            <a:r>
              <a:rPr lang="en-US" sz="1600" dirty="0"/>
              <a:t> </a:t>
            </a:r>
            <a:r>
              <a:rPr lang="en-US" sz="1600" dirty="0" err="1"/>
              <a:t>nanoparticulele</a:t>
            </a:r>
            <a:r>
              <a:rPr lang="en-US" sz="1600" dirty="0"/>
              <a:t> </a:t>
            </a:r>
            <a:r>
              <a:rPr lang="en-US" sz="1600" dirty="0" err="1"/>
              <a:t>în</a:t>
            </a:r>
            <a:r>
              <a:rPr lang="en-US" sz="1600" dirty="0"/>
              <a:t> </a:t>
            </a:r>
            <a:r>
              <a:rPr lang="en-US" sz="1600" dirty="0" err="1"/>
              <a:t>medii</a:t>
            </a:r>
            <a:r>
              <a:rPr lang="en-US" sz="1600" dirty="0"/>
              <a:t> </a:t>
            </a:r>
            <a:r>
              <a:rPr lang="en-US" sz="1600" dirty="0" err="1"/>
              <a:t>biologice</a:t>
            </a:r>
            <a:r>
              <a:rPr lang="en-US" sz="1600" dirty="0"/>
              <a:t> </a:t>
            </a:r>
            <a:r>
              <a:rPr lang="en-US" sz="1600" dirty="0" err="1"/>
              <a:t>complexe</a:t>
            </a:r>
            <a:r>
              <a:rPr lang="en-US" sz="1600" dirty="0"/>
              <a:t> (de </a:t>
            </a:r>
            <a:r>
              <a:rPr lang="en-US" sz="1600" dirty="0" err="1"/>
              <a:t>exemplu</a:t>
            </a:r>
            <a:r>
              <a:rPr lang="en-US" sz="1600" dirty="0"/>
              <a:t>, </a:t>
            </a:r>
            <a:r>
              <a:rPr lang="en-US" sz="1600" dirty="0" err="1"/>
              <a:t>sânge</a:t>
            </a:r>
            <a:r>
              <a:rPr lang="en-US" sz="1600" dirty="0"/>
              <a:t>) </a:t>
            </a:r>
            <a:r>
              <a:rPr lang="en-US" sz="1600" dirty="0" err="1"/>
              <a:t>și</a:t>
            </a:r>
            <a:r>
              <a:rPr lang="en-US" sz="1600" dirty="0"/>
              <a:t> nu </a:t>
            </a:r>
            <a:r>
              <a:rPr lang="en-US" sz="1600" dirty="0" err="1"/>
              <a:t>doar</a:t>
            </a:r>
            <a:r>
              <a:rPr lang="en-US" sz="1600" dirty="0"/>
              <a:t> </a:t>
            </a:r>
            <a:r>
              <a:rPr lang="en-US" sz="1600" dirty="0" err="1"/>
              <a:t>în</a:t>
            </a:r>
            <a:r>
              <a:rPr lang="en-US" sz="1600" dirty="0"/>
              <a:t> </a:t>
            </a:r>
            <a:r>
              <a:rPr lang="en-US" sz="1600" dirty="0" err="1"/>
              <a:t>apă</a:t>
            </a:r>
            <a:r>
              <a:rPr lang="en-US" sz="1600" dirty="0"/>
              <a:t> </a:t>
            </a:r>
            <a:r>
              <a:rPr lang="en-US" sz="1600" dirty="0" err="1"/>
              <a:t>pură</a:t>
            </a:r>
            <a:r>
              <a:rPr lang="en-US" sz="1600" dirty="0"/>
              <a:t>, </a:t>
            </a:r>
            <a:r>
              <a:rPr lang="en-US" sz="1600" dirty="0" err="1"/>
              <a:t>deoarece</a:t>
            </a:r>
            <a:r>
              <a:rPr lang="en-US" sz="1600" dirty="0"/>
              <a:t> corona </a:t>
            </a:r>
            <a:r>
              <a:rPr lang="en-US" sz="1600" dirty="0" err="1"/>
              <a:t>proteică</a:t>
            </a:r>
            <a:r>
              <a:rPr lang="en-US" sz="1600" dirty="0"/>
              <a:t> </a:t>
            </a:r>
            <a:r>
              <a:rPr lang="en-US" sz="1600" dirty="0" err="1"/>
              <a:t>și</a:t>
            </a:r>
            <a:r>
              <a:rPr lang="en-US" sz="1600" dirty="0"/>
              <a:t> </a:t>
            </a:r>
            <a:r>
              <a:rPr lang="en-US" sz="1600" dirty="0" err="1"/>
              <a:t>mediul</a:t>
            </a:r>
            <a:r>
              <a:rPr lang="en-US" sz="1600" dirty="0"/>
              <a:t> ionic le </a:t>
            </a:r>
            <a:r>
              <a:rPr lang="en-US" sz="1600" dirty="0" err="1"/>
              <a:t>afectează</a:t>
            </a:r>
            <a:r>
              <a:rPr lang="en-US" sz="1600" dirty="0"/>
              <a:t> </a:t>
            </a:r>
            <a:r>
              <a:rPr lang="en-US" sz="1600" dirty="0" err="1"/>
              <a:t>comportamentul</a:t>
            </a:r>
            <a:r>
              <a:rPr lang="en-US" sz="1600" dirty="0"/>
              <a:t>.</a:t>
            </a:r>
          </a:p>
        </p:txBody>
      </p:sp>
    </p:spTree>
    <p:extLst>
      <p:ext uri="{BB962C8B-B14F-4D97-AF65-F5344CB8AC3E}">
        <p14:creationId xmlns:p14="http://schemas.microsoft.com/office/powerpoint/2010/main" val="1122770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F0738A5-591A-4FC5-ADE9-E481A4D98AB4}"/>
              </a:ext>
            </a:extLst>
          </p:cNvPr>
          <p:cNvSpPr>
            <a:spLocks noGrp="1"/>
          </p:cNvSpPr>
          <p:nvPr>
            <p:ph type="title"/>
          </p:nvPr>
        </p:nvSpPr>
        <p:spPr>
          <a:xfrm>
            <a:off x="152400" y="228600"/>
            <a:ext cx="8534400" cy="1143000"/>
          </a:xfrm>
        </p:spPr>
        <p:txBody>
          <a:bodyPr/>
          <a:lstStyle/>
          <a:p>
            <a:r>
              <a:rPr lang="ro-RO" sz="3200" b="1" dirty="0"/>
              <a:t>R</a:t>
            </a:r>
            <a:r>
              <a:rPr lang="en-US" sz="3200" b="1" dirty="0" err="1"/>
              <a:t>epresentation</a:t>
            </a:r>
            <a:r>
              <a:rPr lang="en-US" sz="3200" b="1" dirty="0"/>
              <a:t> of nanomaterial size in comparison to other biological molecules.</a:t>
            </a:r>
          </a:p>
        </p:txBody>
      </p:sp>
      <p:pic>
        <p:nvPicPr>
          <p:cNvPr id="4" name="Substituent conținut 3">
            <a:extLst>
              <a:ext uri="{FF2B5EF4-FFF2-40B4-BE49-F238E27FC236}">
                <a16:creationId xmlns:a16="http://schemas.microsoft.com/office/drawing/2014/main" id="{6519F9BF-7CD5-9AA6-AE96-48355E03A36F}"/>
              </a:ext>
            </a:extLst>
          </p:cNvPr>
          <p:cNvPicPr>
            <a:picLocks noGrp="1" noChangeAspect="1"/>
          </p:cNvPicPr>
          <p:nvPr>
            <p:ph idx="1"/>
          </p:nvPr>
        </p:nvPicPr>
        <p:blipFill>
          <a:blip r:embed="rId2"/>
          <a:stretch>
            <a:fillRect/>
          </a:stretch>
        </p:blipFill>
        <p:spPr>
          <a:xfrm>
            <a:off x="178611" y="1600200"/>
            <a:ext cx="8644126" cy="5181600"/>
          </a:xfrm>
          <a:prstGeom prst="rect">
            <a:avLst/>
          </a:prstGeom>
        </p:spPr>
      </p:pic>
    </p:spTree>
    <p:extLst>
      <p:ext uri="{BB962C8B-B14F-4D97-AF65-F5344CB8AC3E}">
        <p14:creationId xmlns:p14="http://schemas.microsoft.com/office/powerpoint/2010/main" val="2544263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C1D2615-1DEE-306D-189E-B5F411B50AA0}"/>
              </a:ext>
            </a:extLst>
          </p:cNvPr>
          <p:cNvSpPr>
            <a:spLocks noGrp="1"/>
          </p:cNvSpPr>
          <p:nvPr>
            <p:ph type="title"/>
          </p:nvPr>
        </p:nvSpPr>
        <p:spPr>
          <a:xfrm>
            <a:off x="152400" y="228600"/>
            <a:ext cx="8534400" cy="1143000"/>
          </a:xfrm>
        </p:spPr>
        <p:txBody>
          <a:bodyPr/>
          <a:lstStyle/>
          <a:p>
            <a:r>
              <a:rPr lang="en-US" dirty="0"/>
              <a:t> </a:t>
            </a:r>
            <a:r>
              <a:rPr lang="en-US" sz="2400" b="1" dirty="0"/>
              <a:t>Schematic representation of the main areas of </a:t>
            </a:r>
            <a:r>
              <a:rPr lang="ro-RO" sz="2400" b="1" dirty="0"/>
              <a:t>NP</a:t>
            </a:r>
            <a:r>
              <a:rPr lang="en-US" sz="2400" b="1" dirty="0"/>
              <a:t> translocation and accumulation after administration</a:t>
            </a:r>
          </a:p>
        </p:txBody>
      </p:sp>
      <p:pic>
        <p:nvPicPr>
          <p:cNvPr id="1026" name="Picture 2">
            <a:extLst>
              <a:ext uri="{FF2B5EF4-FFF2-40B4-BE49-F238E27FC236}">
                <a16:creationId xmlns:a16="http://schemas.microsoft.com/office/drawing/2014/main" id="{DD652EC3-F87B-416E-B54B-A8B0862D34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4434" y="1951038"/>
            <a:ext cx="5035132"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37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9200" y="21771"/>
            <a:ext cx="6400800" cy="5769953"/>
          </a:xfrm>
          <a:prstGeom prst="rect">
            <a:avLst/>
          </a:prstGeom>
        </p:spPr>
      </p:pic>
      <p:sp>
        <p:nvSpPr>
          <p:cNvPr id="5" name="CasetăText 4">
            <a:extLst>
              <a:ext uri="{FF2B5EF4-FFF2-40B4-BE49-F238E27FC236}">
                <a16:creationId xmlns:a16="http://schemas.microsoft.com/office/drawing/2014/main" id="{4677AA45-BDD4-1796-74EB-0504EB1E0C1C}"/>
              </a:ext>
            </a:extLst>
          </p:cNvPr>
          <p:cNvSpPr txBox="1"/>
          <p:nvPr/>
        </p:nvSpPr>
        <p:spPr>
          <a:xfrm>
            <a:off x="17929" y="5934670"/>
            <a:ext cx="9126071" cy="923330"/>
          </a:xfrm>
          <a:prstGeom prst="rect">
            <a:avLst/>
          </a:prstGeom>
          <a:noFill/>
        </p:spPr>
        <p:txBody>
          <a:bodyPr wrap="square">
            <a:spAutoFit/>
          </a:bodyPr>
          <a:lstStyle/>
          <a:p>
            <a:r>
              <a:rPr lang="en-US" dirty="0">
                <a:solidFill>
                  <a:srgbClr val="0070C0"/>
                </a:solidFill>
              </a:rPr>
              <a:t>Soares S, Sousa J, Pais A and</a:t>
            </a:r>
            <a:r>
              <a:rPr lang="ro-RO" dirty="0">
                <a:solidFill>
                  <a:srgbClr val="0070C0"/>
                </a:solidFill>
              </a:rPr>
              <a:t> </a:t>
            </a:r>
            <a:r>
              <a:rPr lang="en-US" dirty="0">
                <a:solidFill>
                  <a:srgbClr val="0070C0"/>
                </a:solidFill>
              </a:rPr>
              <a:t>Vitorino C (2018) Nanomedicine:</a:t>
            </a:r>
            <a:r>
              <a:rPr lang="ro-RO" dirty="0">
                <a:solidFill>
                  <a:srgbClr val="0070C0"/>
                </a:solidFill>
              </a:rPr>
              <a:t> </a:t>
            </a:r>
            <a:r>
              <a:rPr lang="en-US" dirty="0">
                <a:solidFill>
                  <a:srgbClr val="0070C0"/>
                </a:solidFill>
              </a:rPr>
              <a:t>Principles, Properties, and Regulatory</a:t>
            </a:r>
            <a:r>
              <a:rPr lang="ro-RO" dirty="0">
                <a:solidFill>
                  <a:srgbClr val="0070C0"/>
                </a:solidFill>
              </a:rPr>
              <a:t> </a:t>
            </a:r>
            <a:r>
              <a:rPr lang="en-US" dirty="0">
                <a:solidFill>
                  <a:srgbClr val="0070C0"/>
                </a:solidFill>
              </a:rPr>
              <a:t>Issues. Front. Chem. 6:360.</a:t>
            </a:r>
            <a:r>
              <a:rPr lang="ro-RO" dirty="0">
                <a:solidFill>
                  <a:srgbClr val="0070C0"/>
                </a:solidFill>
              </a:rPr>
              <a:t> </a:t>
            </a:r>
            <a:r>
              <a:rPr lang="en-US" dirty="0" err="1">
                <a:solidFill>
                  <a:srgbClr val="0070C0"/>
                </a:solidFill>
              </a:rPr>
              <a:t>doi</a:t>
            </a:r>
            <a:r>
              <a:rPr lang="en-US" dirty="0">
                <a:solidFill>
                  <a:srgbClr val="0070C0"/>
                </a:solidFill>
              </a:rPr>
              <a:t>: 10.3389/fchem.2018.00360</a:t>
            </a:r>
            <a:endParaRPr lang="ro-RO" dirty="0">
              <a:solidFill>
                <a:srgbClr val="0070C0"/>
              </a:solidFill>
            </a:endParaRPr>
          </a:p>
          <a:p>
            <a:endParaRPr lang="en-US" dirty="0"/>
          </a:p>
        </p:txBody>
      </p:sp>
    </p:spTree>
    <p:extLst>
      <p:ext uri="{BB962C8B-B14F-4D97-AF65-F5344CB8AC3E}">
        <p14:creationId xmlns:p14="http://schemas.microsoft.com/office/powerpoint/2010/main" val="2543937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368D7C1-FAB0-5067-5DE4-7EDE46B4FF43}"/>
              </a:ext>
            </a:extLst>
          </p:cNvPr>
          <p:cNvSpPr>
            <a:spLocks noGrp="1"/>
          </p:cNvSpPr>
          <p:nvPr>
            <p:ph type="title"/>
          </p:nvPr>
        </p:nvSpPr>
        <p:spPr>
          <a:xfrm>
            <a:off x="228600" y="152400"/>
            <a:ext cx="8839200" cy="609600"/>
          </a:xfrm>
        </p:spPr>
        <p:txBody>
          <a:bodyPr/>
          <a:lstStyle/>
          <a:p>
            <a:r>
              <a:rPr lang="ro-RO" sz="3200" b="1" dirty="0"/>
              <a:t>A</a:t>
            </a:r>
            <a:r>
              <a:rPr lang="en-US" sz="3200" b="1" dirty="0" err="1"/>
              <a:t>pproval</a:t>
            </a:r>
            <a:r>
              <a:rPr lang="en-US" sz="3200" b="1" dirty="0"/>
              <a:t> process for small drug molecules</a:t>
            </a:r>
          </a:p>
        </p:txBody>
      </p:sp>
      <p:pic>
        <p:nvPicPr>
          <p:cNvPr id="8" name="Picture 7">
            <a:extLst>
              <a:ext uri="{FF2B5EF4-FFF2-40B4-BE49-F238E27FC236}">
                <a16:creationId xmlns:a16="http://schemas.microsoft.com/office/drawing/2014/main" id="{3A0C723F-72F8-21E4-FF88-DD2BAC279522}"/>
              </a:ext>
            </a:extLst>
          </p:cNvPr>
          <p:cNvPicPr>
            <a:picLocks noChangeAspect="1"/>
          </p:cNvPicPr>
          <p:nvPr/>
        </p:nvPicPr>
        <p:blipFill>
          <a:blip r:embed="rId2"/>
          <a:stretch>
            <a:fillRect/>
          </a:stretch>
        </p:blipFill>
        <p:spPr>
          <a:xfrm>
            <a:off x="380999" y="762000"/>
            <a:ext cx="8229167" cy="6096000"/>
          </a:xfrm>
          <a:prstGeom prst="rect">
            <a:avLst/>
          </a:prstGeom>
        </p:spPr>
      </p:pic>
    </p:spTree>
    <p:extLst>
      <p:ext uri="{BB962C8B-B14F-4D97-AF65-F5344CB8AC3E}">
        <p14:creationId xmlns:p14="http://schemas.microsoft.com/office/powerpoint/2010/main" val="2791837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74F53DA-CDB4-4D84-1B81-1A5BCEAC517B}"/>
              </a:ext>
            </a:extLst>
          </p:cNvPr>
          <p:cNvSpPr>
            <a:spLocks noGrp="1"/>
          </p:cNvSpPr>
          <p:nvPr>
            <p:ph type="title"/>
          </p:nvPr>
        </p:nvSpPr>
        <p:spPr/>
        <p:txBody>
          <a:bodyPr/>
          <a:lstStyle/>
          <a:p>
            <a:endParaRPr lang="en-US" dirty="0"/>
          </a:p>
        </p:txBody>
      </p:sp>
      <p:pic>
        <p:nvPicPr>
          <p:cNvPr id="2050" name="Picture 2">
            <a:extLst>
              <a:ext uri="{FF2B5EF4-FFF2-40B4-BE49-F238E27FC236}">
                <a16:creationId xmlns:a16="http://schemas.microsoft.com/office/drawing/2014/main" id="{795C080F-33E4-EC70-4006-1B90791E1B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20" y="8965"/>
            <a:ext cx="8867759"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CasetăText 4">
            <a:extLst>
              <a:ext uri="{FF2B5EF4-FFF2-40B4-BE49-F238E27FC236}">
                <a16:creationId xmlns:a16="http://schemas.microsoft.com/office/drawing/2014/main" id="{B5DF6744-FC4C-F116-F182-4AE071626D7D}"/>
              </a:ext>
            </a:extLst>
          </p:cNvPr>
          <p:cNvSpPr txBox="1"/>
          <p:nvPr/>
        </p:nvSpPr>
        <p:spPr>
          <a:xfrm>
            <a:off x="1295400" y="5943600"/>
            <a:ext cx="7391400" cy="369332"/>
          </a:xfrm>
          <a:prstGeom prst="rect">
            <a:avLst/>
          </a:prstGeom>
          <a:noFill/>
        </p:spPr>
        <p:txBody>
          <a:bodyPr wrap="square">
            <a:spAutoFit/>
          </a:bodyPr>
          <a:lstStyle/>
          <a:p>
            <a:pPr algn="ctr"/>
            <a:r>
              <a:rPr lang="ro-RO" b="1" dirty="0"/>
              <a:t>T</a:t>
            </a:r>
            <a:r>
              <a:rPr lang="en-US" b="1" dirty="0"/>
              <a:t>he major challenges faced in the regulation of nanomaterials</a:t>
            </a:r>
          </a:p>
        </p:txBody>
      </p:sp>
      <p:sp>
        <p:nvSpPr>
          <p:cNvPr id="7" name="CasetăText 6">
            <a:extLst>
              <a:ext uri="{FF2B5EF4-FFF2-40B4-BE49-F238E27FC236}">
                <a16:creationId xmlns:a16="http://schemas.microsoft.com/office/drawing/2014/main" id="{9E0396BC-7485-6956-F720-9CFF3A1D7BCF}"/>
              </a:ext>
            </a:extLst>
          </p:cNvPr>
          <p:cNvSpPr txBox="1"/>
          <p:nvPr/>
        </p:nvSpPr>
        <p:spPr>
          <a:xfrm>
            <a:off x="2667000" y="6550223"/>
            <a:ext cx="6591300" cy="307777"/>
          </a:xfrm>
          <a:prstGeom prst="rect">
            <a:avLst/>
          </a:prstGeom>
          <a:noFill/>
        </p:spPr>
        <p:txBody>
          <a:bodyPr wrap="square">
            <a:spAutoFit/>
          </a:bodyPr>
          <a:lstStyle/>
          <a:p>
            <a:r>
              <a:rPr lang="en-US" sz="1400" dirty="0"/>
              <a:t>DOI: 10.1039/D0BM00558D (Review Article) </a:t>
            </a:r>
            <a:r>
              <a:rPr lang="en-US" sz="1400" dirty="0" err="1"/>
              <a:t>Biomater</a:t>
            </a:r>
            <a:r>
              <a:rPr lang="en-US" sz="1400" dirty="0"/>
              <a:t>. Sci., 2020, 8, 4653-4664</a:t>
            </a:r>
            <a:endParaRPr lang="ro-RO" sz="1400" dirty="0"/>
          </a:p>
        </p:txBody>
      </p:sp>
    </p:spTree>
    <p:extLst>
      <p:ext uri="{BB962C8B-B14F-4D97-AF65-F5344CB8AC3E}">
        <p14:creationId xmlns:p14="http://schemas.microsoft.com/office/powerpoint/2010/main" val="2341951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CHALLENGES IN PHARMACEUTICAL</a:t>
            </a:r>
            <a:br>
              <a:rPr lang="en-US" sz="3200" dirty="0"/>
            </a:br>
            <a:r>
              <a:rPr lang="en-US" sz="3200" dirty="0"/>
              <a:t>DEVELOPMENT</a:t>
            </a:r>
          </a:p>
        </p:txBody>
      </p:sp>
      <p:sp>
        <p:nvSpPr>
          <p:cNvPr id="3" name="Content Placeholder 2"/>
          <p:cNvSpPr>
            <a:spLocks noGrp="1"/>
          </p:cNvSpPr>
          <p:nvPr>
            <p:ph idx="1"/>
          </p:nvPr>
        </p:nvSpPr>
        <p:spPr>
          <a:xfrm>
            <a:off x="609600" y="3094038"/>
            <a:ext cx="8229600" cy="1858962"/>
          </a:xfrm>
        </p:spPr>
        <p:txBody>
          <a:bodyPr/>
          <a:lstStyle/>
          <a:p>
            <a:r>
              <a:rPr lang="pt-BR" sz="1800" dirty="0"/>
              <a:t>Caracterizare fizico-chimică:</a:t>
            </a:r>
            <a:endParaRPr lang="ro-RO" sz="1800" dirty="0"/>
          </a:p>
          <a:p>
            <a:r>
              <a:rPr lang="pt-BR" sz="1800" dirty="0"/>
              <a:t>Metode de numărare</a:t>
            </a:r>
            <a:endParaRPr lang="ro-RO" sz="1800" dirty="0"/>
          </a:p>
          <a:p>
            <a:r>
              <a:rPr lang="pt-BR" sz="1800" dirty="0"/>
              <a:t>Metode de fracționare</a:t>
            </a:r>
            <a:endParaRPr lang="ro-RO" sz="1800" dirty="0"/>
          </a:p>
          <a:p>
            <a:r>
              <a:rPr lang="pt-BR" sz="1800" dirty="0"/>
              <a:t>Metode de ansambl</a:t>
            </a:r>
            <a:r>
              <a:rPr lang="ro-RO" sz="1800" dirty="0"/>
              <a:t>are</a:t>
            </a:r>
          </a:p>
          <a:p>
            <a:r>
              <a:rPr lang="pt-BR" sz="1800" dirty="0"/>
              <a:t>Metode integrale</a:t>
            </a:r>
            <a:endParaRPr lang="en-US" sz="1800" dirty="0"/>
          </a:p>
        </p:txBody>
      </p:sp>
    </p:spTree>
    <p:extLst>
      <p:ext uri="{BB962C8B-B14F-4D97-AF65-F5344CB8AC3E}">
        <p14:creationId xmlns:p14="http://schemas.microsoft.com/office/powerpoint/2010/main" val="3306747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Counting methods</a:t>
            </a:r>
            <a:endParaRPr lang="en-US" dirty="0"/>
          </a:p>
        </p:txBody>
      </p:sp>
      <p:sp>
        <p:nvSpPr>
          <p:cNvPr id="3" name="Content Placeholder 2"/>
          <p:cNvSpPr>
            <a:spLocks noGrp="1"/>
          </p:cNvSpPr>
          <p:nvPr>
            <p:ph idx="1"/>
          </p:nvPr>
        </p:nvSpPr>
        <p:spPr/>
        <p:txBody>
          <a:bodyPr/>
          <a:lstStyle/>
          <a:p>
            <a:r>
              <a:rPr lang="ro-RO" sz="1800" b="1" dirty="0"/>
              <a:t>Metodele microscopiei </a:t>
            </a:r>
            <a:r>
              <a:rPr lang="ro-RO" sz="1800" dirty="0"/>
              <a:t>(TEM, high resolution TEM, SEM, cryoSEM, AFM, </a:t>
            </a:r>
          </a:p>
          <a:p>
            <a:r>
              <a:rPr lang="ro-RO" sz="1800" dirty="0"/>
              <a:t>Dezavantaje: vacuum înalt</a:t>
            </a:r>
          </a:p>
          <a:p>
            <a:endParaRPr lang="ro-RO" sz="1800" dirty="0"/>
          </a:p>
          <a:p>
            <a:r>
              <a:rPr lang="ro-RO" sz="1800" b="1" dirty="0" err="1"/>
              <a:t>Particle</a:t>
            </a:r>
            <a:r>
              <a:rPr lang="ro-RO" sz="1800" b="1" dirty="0"/>
              <a:t> </a:t>
            </a:r>
            <a:r>
              <a:rPr lang="ro-RO" sz="1800" b="1" dirty="0" err="1"/>
              <a:t>Tracking</a:t>
            </a:r>
            <a:r>
              <a:rPr lang="ro-RO" sz="1800" b="1" dirty="0"/>
              <a:t> </a:t>
            </a:r>
            <a:r>
              <a:rPr lang="ro-RO" sz="1800" b="1" dirty="0" err="1"/>
              <a:t>Analysis</a:t>
            </a:r>
            <a:r>
              <a:rPr lang="ro-RO" sz="1800" b="1" dirty="0"/>
              <a:t> </a:t>
            </a:r>
            <a:r>
              <a:rPr lang="ro-RO" sz="1800" dirty="0"/>
              <a:t>- NTA) -o tehnică puternică pentru caracterizarea </a:t>
            </a:r>
            <a:r>
              <a:rPr lang="ro-RO" sz="1800" dirty="0" err="1"/>
              <a:t>nanoparticulelor</a:t>
            </a:r>
            <a:r>
              <a:rPr lang="ro-RO" sz="1800" dirty="0"/>
              <a:t> în suspensie lichidă, de obicei în intervalul 10–1000 nm. Prin urmărirea mișcării browniene a particulelor individuale prin iluminare laser și microscopie, calculează distribuția dimensiunilor, concentrația și potențialul </a:t>
            </a:r>
            <a:r>
              <a:rPr lang="ro-RO" sz="1800" dirty="0" err="1"/>
              <a:t>zeta</a:t>
            </a:r>
            <a:r>
              <a:rPr lang="ro-RO" sz="1800" dirty="0"/>
              <a:t>, depășind limitele tehnicilor de ansamblu.</a:t>
            </a:r>
          </a:p>
          <a:p>
            <a:r>
              <a:rPr lang="ro-RO" sz="1800" dirty="0"/>
              <a:t>Dezavantaje: </a:t>
            </a:r>
          </a:p>
          <a:p>
            <a:r>
              <a:rPr lang="ro-RO" sz="1800" i="1" dirty="0"/>
              <a:t>Indice de refracție</a:t>
            </a:r>
            <a:r>
              <a:rPr lang="ro-RO" sz="1800" dirty="0"/>
              <a:t>: Particulele cu un indice de refracție apropiat de cel al lichidului (de exemplu, particulele mici de silice din apă) sunt mai greu de detectat. </a:t>
            </a:r>
          </a:p>
          <a:p>
            <a:r>
              <a:rPr lang="ro-RO" sz="1800" i="1" dirty="0"/>
              <a:t>Concentrația probei: </a:t>
            </a:r>
            <a:r>
              <a:rPr lang="ro-RO" sz="1800" dirty="0"/>
              <a:t>Tehnica necesită intervale de concentrație specifice pentru a funcționa eficient, necesitând adesea diluție.</a:t>
            </a:r>
            <a:endParaRPr lang="en-US" sz="1800" dirty="0"/>
          </a:p>
        </p:txBody>
      </p:sp>
    </p:spTree>
    <p:extLst>
      <p:ext uri="{BB962C8B-B14F-4D97-AF65-F5344CB8AC3E}">
        <p14:creationId xmlns:p14="http://schemas.microsoft.com/office/powerpoint/2010/main" val="1593267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Fractionation methods</a:t>
            </a:r>
            <a:endParaRPr lang="en-US" dirty="0"/>
          </a:p>
        </p:txBody>
      </p:sp>
      <p:sp>
        <p:nvSpPr>
          <p:cNvPr id="3" name="Content Placeholder 2"/>
          <p:cNvSpPr>
            <a:spLocks noGrp="1"/>
          </p:cNvSpPr>
          <p:nvPr>
            <p:ph idx="1"/>
          </p:nvPr>
        </p:nvSpPr>
        <p:spPr>
          <a:xfrm>
            <a:off x="457200" y="1951038"/>
            <a:ext cx="8229600" cy="2925762"/>
          </a:xfrm>
        </p:spPr>
        <p:txBody>
          <a:bodyPr/>
          <a:lstStyle/>
          <a:p>
            <a:pPr marL="0" indent="0">
              <a:buNone/>
            </a:pPr>
            <a:r>
              <a:rPr lang="ro-RO" sz="1800" dirty="0"/>
              <a:t>Involve 2 steps of sample treatment: </a:t>
            </a:r>
          </a:p>
          <a:p>
            <a:pPr marL="0" indent="0">
              <a:buNone/>
            </a:pPr>
            <a:r>
              <a:rPr lang="ro-RO" sz="1800" i="1" dirty="0"/>
              <a:t>Separation of the particles into a monodisperse fraction</a:t>
            </a:r>
          </a:p>
          <a:p>
            <a:pPr marL="0" indent="0">
              <a:buNone/>
            </a:pPr>
            <a:r>
              <a:rPr lang="ro-RO" sz="1800" i="1" dirty="0"/>
              <a:t>Detection of each fraction</a:t>
            </a:r>
          </a:p>
          <a:p>
            <a:pPr marL="0" indent="0">
              <a:buNone/>
            </a:pPr>
            <a:endParaRPr lang="ro-RO" sz="1800" b="1" dirty="0"/>
          </a:p>
          <a:p>
            <a:pPr marL="0" indent="0">
              <a:buNone/>
            </a:pPr>
            <a:r>
              <a:rPr lang="ro-RO" sz="1800" b="1" dirty="0" err="1"/>
              <a:t>Metods</a:t>
            </a:r>
            <a:r>
              <a:rPr lang="ro-RO" sz="1800" b="1" dirty="0"/>
              <a:t>:</a:t>
            </a:r>
          </a:p>
          <a:p>
            <a:pPr marL="0" indent="0">
              <a:buNone/>
            </a:pPr>
            <a:r>
              <a:rPr lang="ro-RO" sz="1800" dirty="0"/>
              <a:t>Field flow fractionation (FFF)</a:t>
            </a:r>
          </a:p>
          <a:p>
            <a:pPr marL="0" indent="0">
              <a:buNone/>
            </a:pPr>
            <a:r>
              <a:rPr lang="ro-RO" sz="1800" dirty="0"/>
              <a:t>Analytical centrigugation</a:t>
            </a:r>
          </a:p>
          <a:p>
            <a:pPr marL="0" indent="0">
              <a:buNone/>
            </a:pPr>
            <a:r>
              <a:rPr lang="ro-RO" sz="1800" dirty="0"/>
              <a:t>Differential electrical mobility</a:t>
            </a:r>
            <a:endParaRPr lang="en-US" sz="1800" dirty="0"/>
          </a:p>
        </p:txBody>
      </p:sp>
    </p:spTree>
    <p:extLst>
      <p:ext uri="{BB962C8B-B14F-4D97-AF65-F5344CB8AC3E}">
        <p14:creationId xmlns:p14="http://schemas.microsoft.com/office/powerpoint/2010/main" val="472270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Ensemble methods</a:t>
            </a:r>
            <a:endParaRPr lang="en-US" dirty="0"/>
          </a:p>
        </p:txBody>
      </p:sp>
      <p:sp>
        <p:nvSpPr>
          <p:cNvPr id="3" name="Content Placeholder 2"/>
          <p:cNvSpPr>
            <a:spLocks noGrp="1"/>
          </p:cNvSpPr>
          <p:nvPr>
            <p:ph idx="1"/>
          </p:nvPr>
        </p:nvSpPr>
        <p:spPr>
          <a:xfrm>
            <a:off x="609600" y="2514600"/>
            <a:ext cx="8229600" cy="2743200"/>
          </a:xfrm>
        </p:spPr>
        <p:txBody>
          <a:bodyPr/>
          <a:lstStyle/>
          <a:p>
            <a:r>
              <a:rPr lang="ro-RO" sz="1800" dirty="0"/>
              <a:t>Metodele de ansamblu permit raportarea dimensiunilor particulelor ponderate în funcție de intensitate. </a:t>
            </a:r>
          </a:p>
          <a:p>
            <a:r>
              <a:rPr lang="ro-RO" sz="1800" dirty="0"/>
              <a:t>Variația semnalului măsurat în timp oferă distribuția dimensiunilor particulelor extrase dintr-un semnal combinat.</a:t>
            </a:r>
          </a:p>
          <a:p>
            <a:pPr marL="0" indent="0">
              <a:buNone/>
            </a:pPr>
            <a:r>
              <a:rPr lang="ro-RO" sz="1800" dirty="0"/>
              <a:t>Metods: </a:t>
            </a:r>
          </a:p>
          <a:p>
            <a:r>
              <a:rPr lang="ro-RO" sz="1800" dirty="0"/>
              <a:t>Dynamic Light Scattering DLS;</a:t>
            </a:r>
          </a:p>
          <a:p>
            <a:r>
              <a:rPr lang="ro-RO" sz="1800" dirty="0"/>
              <a:t>Small-angle X-ray Scattering (SAXS)</a:t>
            </a:r>
          </a:p>
          <a:p>
            <a:r>
              <a:rPr lang="ro-RO" sz="1800" dirty="0"/>
              <a:t>XRD</a:t>
            </a:r>
            <a:endParaRPr lang="en-US" sz="1800" dirty="0"/>
          </a:p>
        </p:txBody>
      </p:sp>
    </p:spTree>
    <p:extLst>
      <p:ext uri="{BB962C8B-B14F-4D97-AF65-F5344CB8AC3E}">
        <p14:creationId xmlns:p14="http://schemas.microsoft.com/office/powerpoint/2010/main" val="426590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Integral methods</a:t>
            </a:r>
            <a:endParaRPr lang="en-US" dirty="0"/>
          </a:p>
        </p:txBody>
      </p:sp>
      <p:sp>
        <p:nvSpPr>
          <p:cNvPr id="3" name="Content Placeholder 2"/>
          <p:cNvSpPr>
            <a:spLocks noGrp="1"/>
          </p:cNvSpPr>
          <p:nvPr>
            <p:ph idx="1"/>
          </p:nvPr>
        </p:nvSpPr>
        <p:spPr>
          <a:xfrm>
            <a:off x="152400" y="1524000"/>
            <a:ext cx="8382000" cy="2830107"/>
          </a:xfrm>
        </p:spPr>
        <p:txBody>
          <a:bodyPr/>
          <a:lstStyle/>
          <a:p>
            <a:pPr marL="0" indent="0">
              <a:buNone/>
            </a:pPr>
            <a:r>
              <a:rPr lang="ro-RO" sz="1600" dirty="0"/>
              <a:t>Metodele integrale măsoară doar o proprietate integrală a particulei și sunt utilizate pentru a determina suprafața specifică</a:t>
            </a:r>
          </a:p>
          <a:p>
            <a:pPr marL="0" indent="0">
              <a:buNone/>
            </a:pPr>
            <a:r>
              <a:rPr lang="ro-RO" sz="1600" dirty="0"/>
              <a:t>Method:</a:t>
            </a:r>
          </a:p>
          <a:p>
            <a:r>
              <a:rPr lang="ro-RO" sz="1600" i="1" dirty="0"/>
              <a:t>Brunauer Emmet Teller  </a:t>
            </a:r>
            <a:r>
              <a:rPr lang="ro-RO" sz="1600" dirty="0"/>
              <a:t>is the principal method used and is based on the adsorption of inert gas on the surface of </a:t>
            </a:r>
            <a:r>
              <a:rPr lang="ro-RO" sz="1600" dirty="0" err="1"/>
              <a:t>the</a:t>
            </a:r>
            <a:r>
              <a:rPr lang="ro-RO" sz="1600" dirty="0"/>
              <a:t> nanomaterial - </a:t>
            </a:r>
            <a:r>
              <a:rPr lang="ro-RO" sz="1600" i="1" dirty="0"/>
              <a:t>o tehnică de determinare a suprafeței specifice a unei pulberi prin adsorbția fizică a unui gaz pe suprafața solidului, de obicei efectuată la temperatura azotului lichid.</a:t>
            </a:r>
          </a:p>
          <a:p>
            <a:endParaRPr lang="ro-RO" sz="1600" dirty="0"/>
          </a:p>
          <a:p>
            <a:r>
              <a:rPr lang="ro-RO" sz="1600" i="1" dirty="0"/>
              <a:t>Electrophoretic light scattering </a:t>
            </a:r>
            <a:r>
              <a:rPr lang="ro-RO" sz="1600" dirty="0"/>
              <a:t>(ELS) used to determine Zeta potential – parameter related to the overall charge a particle aquires in a particular medium. ELS measures the electrophoretic mobility of NP in dispersion, based on the principle of electrophoresis</a:t>
            </a:r>
            <a:endParaRPr lang="en-US" sz="1600" dirty="0"/>
          </a:p>
        </p:txBody>
      </p:sp>
      <p:sp>
        <p:nvSpPr>
          <p:cNvPr id="5" name="TextBox 4">
            <a:extLst>
              <a:ext uri="{FF2B5EF4-FFF2-40B4-BE49-F238E27FC236}">
                <a16:creationId xmlns:a16="http://schemas.microsoft.com/office/drawing/2014/main" id="{C57EB1C6-3F9E-94F5-730B-A1DC63B65716}"/>
              </a:ext>
            </a:extLst>
          </p:cNvPr>
          <p:cNvSpPr txBox="1"/>
          <p:nvPr/>
        </p:nvSpPr>
        <p:spPr>
          <a:xfrm>
            <a:off x="3733800" y="4953000"/>
            <a:ext cx="4953000" cy="1815882"/>
          </a:xfrm>
          <a:prstGeom prst="rect">
            <a:avLst/>
          </a:prstGeom>
          <a:noFill/>
        </p:spPr>
        <p:txBody>
          <a:bodyPr wrap="square">
            <a:spAutoFit/>
          </a:bodyPr>
          <a:lstStyle/>
          <a:p>
            <a:r>
              <a:rPr lang="en-US" sz="1400" i="1" dirty="0" err="1"/>
              <a:t>Potențialul</a:t>
            </a:r>
            <a:r>
              <a:rPr lang="en-US" sz="1400" i="1" dirty="0"/>
              <a:t> Zeta </a:t>
            </a:r>
            <a:r>
              <a:rPr lang="en-US" sz="1400" i="1" dirty="0" err="1"/>
              <a:t>este</a:t>
            </a:r>
            <a:r>
              <a:rPr lang="en-US" sz="1400" i="1" dirty="0"/>
              <a:t> </a:t>
            </a:r>
            <a:r>
              <a:rPr lang="en-US" sz="1400" i="1" dirty="0" err="1"/>
              <a:t>potențialul</a:t>
            </a:r>
            <a:r>
              <a:rPr lang="en-US" sz="1400" i="1" dirty="0"/>
              <a:t> </a:t>
            </a:r>
            <a:r>
              <a:rPr lang="en-US" sz="1400" i="1" dirty="0" err="1"/>
              <a:t>electrocinetic</a:t>
            </a:r>
            <a:r>
              <a:rPr lang="en-US" sz="1400" i="1" dirty="0"/>
              <a:t> la </a:t>
            </a:r>
            <a:r>
              <a:rPr lang="en-US" sz="1400" i="1" dirty="0" err="1">
                <a:solidFill>
                  <a:srgbClr val="0070C0"/>
                </a:solidFill>
              </a:rPr>
              <a:t>planul</a:t>
            </a:r>
            <a:r>
              <a:rPr lang="en-US" sz="1400" i="1" dirty="0">
                <a:solidFill>
                  <a:srgbClr val="0070C0"/>
                </a:solidFill>
              </a:rPr>
              <a:t> de </a:t>
            </a:r>
            <a:r>
              <a:rPr lang="en-US" sz="1400" i="1" dirty="0" err="1">
                <a:solidFill>
                  <a:srgbClr val="0070C0"/>
                </a:solidFill>
              </a:rPr>
              <a:t>alunecare</a:t>
            </a:r>
            <a:r>
              <a:rPr lang="en-US" sz="1400" i="1" dirty="0">
                <a:solidFill>
                  <a:srgbClr val="0070C0"/>
                </a:solidFill>
              </a:rPr>
              <a:t> </a:t>
            </a:r>
            <a:r>
              <a:rPr lang="en-US" sz="1400" i="1" dirty="0"/>
              <a:t>al </a:t>
            </a:r>
            <a:r>
              <a:rPr lang="en-US" sz="1400" i="1" dirty="0" err="1"/>
              <a:t>unei</a:t>
            </a:r>
            <a:r>
              <a:rPr lang="en-US" sz="1400" i="1" dirty="0"/>
              <a:t> </a:t>
            </a:r>
            <a:r>
              <a:rPr lang="en-US" sz="1400" i="1" dirty="0" err="1"/>
              <a:t>particule</a:t>
            </a:r>
            <a:r>
              <a:rPr lang="en-US" sz="1400" i="1" dirty="0"/>
              <a:t> </a:t>
            </a:r>
            <a:r>
              <a:rPr lang="en-US" sz="1400" i="1" dirty="0" err="1"/>
              <a:t>coloidale</a:t>
            </a:r>
            <a:r>
              <a:rPr lang="en-US" sz="1400" i="1" dirty="0"/>
              <a:t>, </a:t>
            </a:r>
            <a:r>
              <a:rPr lang="en-US" sz="1400" i="1" dirty="0" err="1"/>
              <a:t>acționând</a:t>
            </a:r>
            <a:r>
              <a:rPr lang="en-US" sz="1400" i="1" dirty="0"/>
              <a:t> ca un indicator crucial al </a:t>
            </a:r>
            <a:r>
              <a:rPr lang="en-US" sz="1400" i="1" dirty="0" err="1"/>
              <a:t>sarcinii</a:t>
            </a:r>
            <a:r>
              <a:rPr lang="en-US" sz="1400" i="1" dirty="0"/>
              <a:t> </a:t>
            </a:r>
            <a:r>
              <a:rPr lang="en-US" sz="1400" i="1" dirty="0" err="1"/>
              <a:t>superficiale</a:t>
            </a:r>
            <a:r>
              <a:rPr lang="en-US" sz="1400" i="1" dirty="0"/>
              <a:t> </a:t>
            </a:r>
            <a:r>
              <a:rPr lang="en-US" sz="1400" i="1" dirty="0" err="1"/>
              <a:t>și</a:t>
            </a:r>
            <a:r>
              <a:rPr lang="en-US" sz="1400" i="1" dirty="0"/>
              <a:t> al </a:t>
            </a:r>
            <a:r>
              <a:rPr lang="en-US" sz="1400" i="1" dirty="0" err="1"/>
              <a:t>stabilității</a:t>
            </a:r>
            <a:r>
              <a:rPr lang="en-US" sz="1400" i="1" dirty="0"/>
              <a:t> </a:t>
            </a:r>
            <a:r>
              <a:rPr lang="en-US" sz="1400" i="1" dirty="0" err="1"/>
              <a:t>dispersiei</a:t>
            </a:r>
            <a:r>
              <a:rPr lang="en-US" sz="1400" i="1" dirty="0"/>
              <a:t>. </a:t>
            </a:r>
            <a:r>
              <a:rPr lang="en-US" sz="1400" i="1" dirty="0" err="1">
                <a:solidFill>
                  <a:srgbClr val="0070C0"/>
                </a:solidFill>
              </a:rPr>
              <a:t>Acest</a:t>
            </a:r>
            <a:r>
              <a:rPr lang="en-US" sz="1400" i="1" dirty="0">
                <a:solidFill>
                  <a:srgbClr val="0070C0"/>
                </a:solidFill>
              </a:rPr>
              <a:t> plan </a:t>
            </a:r>
            <a:r>
              <a:rPr lang="en-US" sz="1400" i="1" dirty="0" err="1"/>
              <a:t>este</a:t>
            </a:r>
            <a:r>
              <a:rPr lang="en-US" sz="1400" i="1" dirty="0"/>
              <a:t> </a:t>
            </a:r>
            <a:r>
              <a:rPr lang="en-US" sz="1400" i="1" dirty="0" err="1"/>
              <a:t>interfața</a:t>
            </a:r>
            <a:r>
              <a:rPr lang="en-US" sz="1400" i="1" dirty="0"/>
              <a:t> care </a:t>
            </a:r>
            <a:r>
              <a:rPr lang="en-US" sz="1400" i="1" dirty="0" err="1"/>
              <a:t>separă</a:t>
            </a:r>
            <a:r>
              <a:rPr lang="en-US" sz="1400" i="1" dirty="0"/>
              <a:t> </a:t>
            </a:r>
            <a:r>
              <a:rPr lang="en-US" sz="1400" i="1" dirty="0" err="1"/>
              <a:t>fluidul</a:t>
            </a:r>
            <a:r>
              <a:rPr lang="en-US" sz="1400" i="1" dirty="0"/>
              <a:t> </a:t>
            </a:r>
            <a:r>
              <a:rPr lang="en-US" sz="1400" i="1" dirty="0" err="1"/>
              <a:t>mobil</a:t>
            </a:r>
            <a:r>
              <a:rPr lang="en-US" sz="1400" i="1" dirty="0"/>
              <a:t> de </a:t>
            </a:r>
            <a:r>
              <a:rPr lang="en-US" sz="1400" i="1" dirty="0" err="1"/>
              <a:t>fluidul</a:t>
            </a:r>
            <a:r>
              <a:rPr lang="en-US" sz="1400" i="1" dirty="0"/>
              <a:t> care </a:t>
            </a:r>
            <a:r>
              <a:rPr lang="en-US" sz="1400" i="1" dirty="0" err="1"/>
              <a:t>rămâne</a:t>
            </a:r>
            <a:r>
              <a:rPr lang="en-US" sz="1400" i="1" dirty="0"/>
              <a:t> </a:t>
            </a:r>
            <a:r>
              <a:rPr lang="en-US" sz="1400" i="1" dirty="0" err="1"/>
              <a:t>atașat</a:t>
            </a:r>
            <a:r>
              <a:rPr lang="en-US" sz="1400" i="1" dirty="0"/>
              <a:t> la </a:t>
            </a:r>
            <a:r>
              <a:rPr lang="en-US" sz="1400" i="1" dirty="0" err="1"/>
              <a:t>suprafață</a:t>
            </a:r>
            <a:r>
              <a:rPr lang="en-US" sz="1400" i="1" dirty="0"/>
              <a:t>.</a:t>
            </a:r>
            <a:endParaRPr lang="ro-RO" sz="1400" i="1" dirty="0"/>
          </a:p>
          <a:p>
            <a:r>
              <a:rPr lang="en-US" sz="1400" i="1" dirty="0"/>
              <a:t>De </a:t>
            </a:r>
            <a:r>
              <a:rPr lang="en-US" sz="1400" i="1" dirty="0" err="1"/>
              <a:t>obicei</a:t>
            </a:r>
            <a:r>
              <a:rPr lang="en-US" sz="1400" i="1" dirty="0"/>
              <a:t>, </a:t>
            </a:r>
            <a:r>
              <a:rPr lang="en-US" sz="1400" i="1" dirty="0" err="1"/>
              <a:t>măsurate</a:t>
            </a:r>
            <a:r>
              <a:rPr lang="en-US" sz="1400" i="1" dirty="0"/>
              <a:t> </a:t>
            </a:r>
            <a:r>
              <a:rPr lang="en-US" sz="1400" i="1" dirty="0" err="1"/>
              <a:t>în</a:t>
            </a:r>
            <a:r>
              <a:rPr lang="en-US" sz="1400" i="1" dirty="0"/>
              <a:t> </a:t>
            </a:r>
            <a:r>
              <a:rPr lang="en-US" sz="1400" i="1" dirty="0" err="1"/>
              <a:t>milivolți</a:t>
            </a:r>
            <a:r>
              <a:rPr lang="en-US" sz="1400" i="1" dirty="0"/>
              <a:t> (mV), </a:t>
            </a:r>
            <a:r>
              <a:rPr lang="en-US" sz="1400" i="1" dirty="0" err="1"/>
              <a:t>valorile</a:t>
            </a:r>
            <a:r>
              <a:rPr lang="en-US" sz="1400" i="1" dirty="0"/>
              <a:t> </a:t>
            </a:r>
            <a:r>
              <a:rPr lang="en-US" sz="1400" i="1" dirty="0" err="1"/>
              <a:t>peste</a:t>
            </a:r>
            <a:r>
              <a:rPr lang="en-US" sz="1400" i="1" dirty="0"/>
              <a:t> +30 mV </a:t>
            </a:r>
            <a:r>
              <a:rPr lang="en-US" sz="1400" i="1" dirty="0" err="1"/>
              <a:t>sau</a:t>
            </a:r>
            <a:r>
              <a:rPr lang="en-US" sz="1400" i="1" dirty="0"/>
              <a:t> sub -30 mV </a:t>
            </a:r>
            <a:r>
              <a:rPr lang="en-US" sz="1400" i="1" dirty="0" err="1"/>
              <a:t>indică</a:t>
            </a:r>
            <a:r>
              <a:rPr lang="en-US" sz="1400" i="1" dirty="0"/>
              <a:t>, </a:t>
            </a:r>
            <a:r>
              <a:rPr lang="en-US" sz="1400" i="1" dirty="0" err="1"/>
              <a:t>în</a:t>
            </a:r>
            <a:r>
              <a:rPr lang="en-US" sz="1400" i="1" dirty="0"/>
              <a:t> general, </a:t>
            </a:r>
            <a:r>
              <a:rPr lang="en-US" sz="1400" i="1" dirty="0" err="1"/>
              <a:t>suspensii</a:t>
            </a:r>
            <a:r>
              <a:rPr lang="en-US" sz="1400" i="1" dirty="0"/>
              <a:t> stabile care </a:t>
            </a:r>
            <a:r>
              <a:rPr lang="en-US" sz="1400" i="1" dirty="0" err="1"/>
              <a:t>rezistă</a:t>
            </a:r>
            <a:r>
              <a:rPr lang="en-US" sz="1400" i="1" dirty="0"/>
              <a:t> </a:t>
            </a:r>
            <a:r>
              <a:rPr lang="en-US" sz="1400" i="1" dirty="0" err="1"/>
              <a:t>agregării</a:t>
            </a:r>
            <a:r>
              <a:rPr lang="en-US" sz="1400" i="1" dirty="0"/>
              <a:t>. </a:t>
            </a:r>
          </a:p>
        </p:txBody>
      </p:sp>
    </p:spTree>
    <p:extLst>
      <p:ext uri="{BB962C8B-B14F-4D97-AF65-F5344CB8AC3E}">
        <p14:creationId xmlns:p14="http://schemas.microsoft.com/office/powerpoint/2010/main" val="9761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BC12-516C-A4D0-273D-4D2D2AE0F4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6F3DFA-22B6-27A2-5F41-3BD2A1E3CDF3}"/>
              </a:ext>
            </a:extLst>
          </p:cNvPr>
          <p:cNvSpPr>
            <a:spLocks noGrp="1"/>
          </p:cNvSpPr>
          <p:nvPr>
            <p:ph idx="1"/>
          </p:nvPr>
        </p:nvSpPr>
        <p:spPr>
          <a:xfrm>
            <a:off x="304800" y="1752600"/>
            <a:ext cx="8229600" cy="4525962"/>
          </a:xfrm>
        </p:spPr>
        <p:txBody>
          <a:bodyPr/>
          <a:lstStyle/>
          <a:p>
            <a:r>
              <a:rPr lang="en-US" sz="1800" dirty="0" err="1"/>
              <a:t>Nanometrologia</a:t>
            </a:r>
            <a:r>
              <a:rPr lang="en-US" sz="1800" dirty="0"/>
              <a:t> </a:t>
            </a:r>
            <a:r>
              <a:rPr lang="en-US" sz="1800" dirty="0" err="1"/>
              <a:t>în</a:t>
            </a:r>
            <a:r>
              <a:rPr lang="en-US" sz="1800" dirty="0"/>
              <a:t> </a:t>
            </a:r>
            <a:r>
              <a:rPr lang="en-US" sz="1800" dirty="0" err="1"/>
              <a:t>medicină</a:t>
            </a:r>
            <a:r>
              <a:rPr lang="en-US" sz="1800" dirty="0"/>
              <a:t> </a:t>
            </a:r>
            <a:r>
              <a:rPr lang="en-US" sz="1800" dirty="0" err="1"/>
              <a:t>este</a:t>
            </a:r>
            <a:r>
              <a:rPr lang="en-US" sz="1800" dirty="0"/>
              <a:t> </a:t>
            </a:r>
            <a:r>
              <a:rPr lang="en-US" sz="1800" dirty="0" err="1"/>
              <a:t>știința</a:t>
            </a:r>
            <a:r>
              <a:rPr lang="en-US" sz="1800" dirty="0"/>
              <a:t> </a:t>
            </a:r>
            <a:r>
              <a:rPr lang="en-US" sz="1800" dirty="0" err="1"/>
              <a:t>măsurătorilor</a:t>
            </a:r>
            <a:r>
              <a:rPr lang="en-US" sz="1800" dirty="0"/>
              <a:t> precise la </a:t>
            </a:r>
            <a:r>
              <a:rPr lang="en-US" sz="1800" dirty="0" err="1"/>
              <a:t>nanoscală</a:t>
            </a:r>
            <a:r>
              <a:rPr lang="en-US" sz="1800" dirty="0"/>
              <a:t> (1–100 nm) </a:t>
            </a:r>
            <a:r>
              <a:rPr lang="en-US" sz="1800" dirty="0" err="1"/>
              <a:t>aplicată</a:t>
            </a:r>
            <a:r>
              <a:rPr lang="en-US" sz="1800" dirty="0"/>
              <a:t> </a:t>
            </a:r>
            <a:r>
              <a:rPr lang="en-US" sz="1800" dirty="0" err="1"/>
              <a:t>materialelor</a:t>
            </a:r>
            <a:r>
              <a:rPr lang="en-US" sz="1800" dirty="0"/>
              <a:t> </a:t>
            </a:r>
            <a:r>
              <a:rPr lang="en-US" sz="1800" dirty="0" err="1"/>
              <a:t>biologice</a:t>
            </a:r>
            <a:r>
              <a:rPr lang="en-US" sz="1800" dirty="0"/>
              <a:t> </a:t>
            </a:r>
            <a:r>
              <a:rPr lang="en-US" sz="1800" dirty="0" err="1"/>
              <a:t>și</a:t>
            </a:r>
            <a:r>
              <a:rPr lang="en-US" sz="1800" dirty="0"/>
              <a:t> </a:t>
            </a:r>
            <a:r>
              <a:rPr lang="en-US" sz="1800" dirty="0" err="1"/>
              <a:t>medicale</a:t>
            </a:r>
            <a:r>
              <a:rPr lang="en-US" sz="1800" dirty="0"/>
              <a:t>. </a:t>
            </a:r>
            <a:endParaRPr lang="ro-RO" sz="1800" dirty="0"/>
          </a:p>
          <a:p>
            <a:endParaRPr lang="en-US" sz="1800" dirty="0"/>
          </a:p>
          <a:p>
            <a:r>
              <a:rPr lang="en-US" sz="1800" dirty="0"/>
              <a:t>Este </a:t>
            </a:r>
            <a:r>
              <a:rPr lang="en-US" sz="1800" dirty="0" err="1"/>
              <a:t>esențială</a:t>
            </a:r>
            <a:r>
              <a:rPr lang="en-US" sz="1800" dirty="0"/>
              <a:t> </a:t>
            </a:r>
            <a:r>
              <a:rPr lang="en-US" sz="1800" dirty="0" err="1"/>
              <a:t>pentru</a:t>
            </a:r>
            <a:r>
              <a:rPr lang="en-US" sz="1800" dirty="0"/>
              <a:t> </a:t>
            </a:r>
            <a:r>
              <a:rPr lang="en-US" sz="1800" dirty="0" err="1"/>
              <a:t>caracterizarea</a:t>
            </a:r>
            <a:r>
              <a:rPr lang="en-US" sz="1800" dirty="0"/>
              <a:t> </a:t>
            </a:r>
            <a:r>
              <a:rPr lang="en-US" sz="1800" dirty="0" err="1"/>
              <a:t>nanoparticulelor</a:t>
            </a:r>
            <a:r>
              <a:rPr lang="en-US" sz="1800" dirty="0"/>
              <a:t>, a </a:t>
            </a:r>
            <a:r>
              <a:rPr lang="en-US" sz="1800" dirty="0" err="1"/>
              <a:t>sistemelor</a:t>
            </a:r>
            <a:r>
              <a:rPr lang="en-US" sz="1800" dirty="0"/>
              <a:t> de </a:t>
            </a:r>
            <a:r>
              <a:rPr lang="en-US" sz="1800" dirty="0" err="1"/>
              <a:t>administrare</a:t>
            </a:r>
            <a:r>
              <a:rPr lang="en-US" sz="1800" dirty="0"/>
              <a:t> a </a:t>
            </a:r>
            <a:r>
              <a:rPr lang="en-US" sz="1800" dirty="0" err="1"/>
              <a:t>medicamentelor</a:t>
            </a:r>
            <a:r>
              <a:rPr lang="en-US" sz="1800" dirty="0"/>
              <a:t> </a:t>
            </a:r>
            <a:r>
              <a:rPr lang="en-US" sz="1800" dirty="0" err="1"/>
              <a:t>și</a:t>
            </a:r>
            <a:r>
              <a:rPr lang="en-US" sz="1800" dirty="0"/>
              <a:t> a </a:t>
            </a:r>
            <a:r>
              <a:rPr lang="en-US" sz="1800" dirty="0" err="1"/>
              <a:t>dispozitivelor</a:t>
            </a:r>
            <a:r>
              <a:rPr lang="en-US" sz="1800" dirty="0"/>
              <a:t> </a:t>
            </a:r>
            <a:r>
              <a:rPr lang="en-US" sz="1800" dirty="0" err="1"/>
              <a:t>nanomedicale</a:t>
            </a:r>
            <a:r>
              <a:rPr lang="en-US" sz="1800" dirty="0"/>
              <a:t>, </a:t>
            </a:r>
            <a:r>
              <a:rPr lang="en-US" sz="1800" dirty="0" err="1"/>
              <a:t>asigurând</a:t>
            </a:r>
            <a:r>
              <a:rPr lang="en-US" sz="1800" dirty="0"/>
              <a:t> </a:t>
            </a:r>
            <a:r>
              <a:rPr lang="en-US" sz="1800" dirty="0" err="1"/>
              <a:t>siguranța</a:t>
            </a:r>
            <a:r>
              <a:rPr lang="en-US" sz="1800" dirty="0"/>
              <a:t>, </a:t>
            </a:r>
            <a:r>
              <a:rPr lang="en-US" sz="1800" dirty="0" err="1"/>
              <a:t>eficacitatea</a:t>
            </a:r>
            <a:r>
              <a:rPr lang="en-US" sz="1800" dirty="0"/>
              <a:t> </a:t>
            </a:r>
            <a:r>
              <a:rPr lang="en-US" sz="1800" dirty="0" err="1"/>
              <a:t>și</a:t>
            </a:r>
            <a:r>
              <a:rPr lang="en-US" sz="1800" dirty="0"/>
              <a:t> </a:t>
            </a:r>
            <a:r>
              <a:rPr lang="en-US" sz="1800" dirty="0" err="1"/>
              <a:t>reproductibilitatea</a:t>
            </a:r>
            <a:r>
              <a:rPr lang="en-US" sz="1800" dirty="0"/>
              <a:t> </a:t>
            </a:r>
            <a:r>
              <a:rPr lang="en-US" sz="1800" dirty="0" err="1"/>
              <a:t>acestora</a:t>
            </a:r>
            <a:r>
              <a:rPr lang="en-US" sz="1800" dirty="0"/>
              <a:t> </a:t>
            </a:r>
            <a:r>
              <a:rPr lang="en-US" sz="1800" dirty="0" err="1"/>
              <a:t>în</a:t>
            </a:r>
            <a:r>
              <a:rPr lang="en-US" sz="1800" dirty="0"/>
              <a:t> </a:t>
            </a:r>
            <a:r>
              <a:rPr lang="en-US" sz="1800" dirty="0" err="1"/>
              <a:t>aplicațiile</a:t>
            </a:r>
            <a:r>
              <a:rPr lang="en-US" sz="1800" dirty="0"/>
              <a:t> </a:t>
            </a:r>
            <a:r>
              <a:rPr lang="en-US" sz="1800" dirty="0" err="1"/>
              <a:t>clinice</a:t>
            </a:r>
            <a:r>
              <a:rPr lang="en-US" sz="1800" dirty="0"/>
              <a:t>. </a:t>
            </a:r>
          </a:p>
          <a:p>
            <a:endParaRPr lang="ro-RO" sz="1800" dirty="0"/>
          </a:p>
          <a:p>
            <a:r>
              <a:rPr lang="en-US" sz="1800" dirty="0" err="1"/>
              <a:t>Deoarece</a:t>
            </a:r>
            <a:r>
              <a:rPr lang="en-US" sz="1800" dirty="0"/>
              <a:t> </a:t>
            </a:r>
            <a:r>
              <a:rPr lang="en-US" sz="1800" dirty="0" err="1"/>
              <a:t>nanomedicamentele</a:t>
            </a:r>
            <a:r>
              <a:rPr lang="en-US" sz="1800" dirty="0"/>
              <a:t> </a:t>
            </a:r>
            <a:r>
              <a:rPr lang="en-US" sz="1800" dirty="0" err="1"/>
              <a:t>interacționează</a:t>
            </a:r>
            <a:r>
              <a:rPr lang="en-US" sz="1800" dirty="0"/>
              <a:t> direct cu </a:t>
            </a:r>
            <a:r>
              <a:rPr lang="en-US" sz="1800" dirty="0" err="1"/>
              <a:t>fiziologia</a:t>
            </a:r>
            <a:r>
              <a:rPr lang="en-US" sz="1800" dirty="0"/>
              <a:t> </a:t>
            </a:r>
            <a:r>
              <a:rPr lang="en-US" sz="1800" dirty="0" err="1"/>
              <a:t>umană</a:t>
            </a:r>
            <a:r>
              <a:rPr lang="en-US" sz="1800" dirty="0"/>
              <a:t>, </a:t>
            </a:r>
            <a:r>
              <a:rPr lang="en-US" sz="1800" dirty="0" err="1"/>
              <a:t>nanometrologia</a:t>
            </a:r>
            <a:r>
              <a:rPr lang="en-US" sz="1800" dirty="0"/>
              <a:t> </a:t>
            </a:r>
            <a:r>
              <a:rPr lang="en-US" sz="1800" dirty="0" err="1"/>
              <a:t>oferă</a:t>
            </a:r>
            <a:r>
              <a:rPr lang="en-US" sz="1800" dirty="0"/>
              <a:t> </a:t>
            </a:r>
            <a:r>
              <a:rPr lang="en-US" sz="1800" dirty="0" err="1"/>
              <a:t>standardele</a:t>
            </a:r>
            <a:r>
              <a:rPr lang="en-US" sz="1800" dirty="0"/>
              <a:t> </a:t>
            </a:r>
            <a:r>
              <a:rPr lang="en-US" sz="1800" dirty="0" err="1"/>
              <a:t>și</a:t>
            </a:r>
            <a:r>
              <a:rPr lang="en-US" sz="1800" dirty="0"/>
              <a:t> </a:t>
            </a:r>
            <a:r>
              <a:rPr lang="en-US" sz="1800" dirty="0" err="1"/>
              <a:t>tehnicile</a:t>
            </a:r>
            <a:r>
              <a:rPr lang="en-US" sz="1800" dirty="0"/>
              <a:t> </a:t>
            </a:r>
            <a:r>
              <a:rPr lang="en-US" sz="1800" dirty="0" err="1"/>
              <a:t>necesare</a:t>
            </a:r>
            <a:r>
              <a:rPr lang="en-US" sz="1800" dirty="0"/>
              <a:t> </a:t>
            </a:r>
            <a:r>
              <a:rPr lang="en-US" sz="1800" dirty="0" err="1"/>
              <a:t>pentru</a:t>
            </a:r>
            <a:r>
              <a:rPr lang="en-US" sz="1800" dirty="0"/>
              <a:t> a </a:t>
            </a:r>
            <a:r>
              <a:rPr lang="en-US" sz="1800" dirty="0" err="1"/>
              <a:t>măsura</a:t>
            </a:r>
            <a:r>
              <a:rPr lang="en-US" sz="1800" dirty="0"/>
              <a:t> </a:t>
            </a:r>
            <a:r>
              <a:rPr lang="en-US" sz="1800" dirty="0" err="1"/>
              <a:t>proprietăți</a:t>
            </a:r>
            <a:r>
              <a:rPr lang="en-US" sz="1800" dirty="0"/>
              <a:t> precum </a:t>
            </a:r>
            <a:r>
              <a:rPr lang="en-US" sz="1800" dirty="0" err="1"/>
              <a:t>dimensiunea</a:t>
            </a:r>
            <a:r>
              <a:rPr lang="en-US" sz="1800" dirty="0"/>
              <a:t>, forma, </a:t>
            </a:r>
            <a:r>
              <a:rPr lang="en-US" sz="1800" dirty="0" err="1"/>
              <a:t>chimia</a:t>
            </a:r>
            <a:r>
              <a:rPr lang="en-US" sz="1800" dirty="0"/>
              <a:t> </a:t>
            </a:r>
            <a:r>
              <a:rPr lang="en-US" sz="1800" dirty="0" err="1"/>
              <a:t>suprafeței</a:t>
            </a:r>
            <a:r>
              <a:rPr lang="en-US" sz="1800" dirty="0"/>
              <a:t> </a:t>
            </a:r>
            <a:r>
              <a:rPr lang="en-US" sz="1800" dirty="0" err="1"/>
              <a:t>și</a:t>
            </a:r>
            <a:r>
              <a:rPr lang="en-US" sz="1800" dirty="0"/>
              <a:t> </a:t>
            </a:r>
            <a:r>
              <a:rPr lang="en-US" sz="1800" dirty="0" err="1"/>
              <a:t>agregarea</a:t>
            </a:r>
            <a:r>
              <a:rPr lang="en-US" sz="1800" dirty="0"/>
              <a:t>, care sunt direct legate de </a:t>
            </a:r>
            <a:r>
              <a:rPr lang="en-US" sz="1800" dirty="0" err="1"/>
              <a:t>interacțiunea</a:t>
            </a:r>
            <a:r>
              <a:rPr lang="en-US" sz="1800" dirty="0"/>
              <a:t> </a:t>
            </a:r>
            <a:r>
              <a:rPr lang="en-US" sz="1800" dirty="0" err="1"/>
              <a:t>și</a:t>
            </a:r>
            <a:r>
              <a:rPr lang="en-US" sz="1800" dirty="0"/>
              <a:t> </a:t>
            </a:r>
            <a:r>
              <a:rPr lang="en-US" sz="1800" dirty="0" err="1"/>
              <a:t>toxicitatea</a:t>
            </a:r>
            <a:r>
              <a:rPr lang="en-US" sz="1800" dirty="0"/>
              <a:t> lor </a:t>
            </a:r>
            <a:r>
              <a:rPr lang="en-US" sz="1800" dirty="0" err="1"/>
              <a:t>biologică</a:t>
            </a:r>
            <a:r>
              <a:rPr lang="en-US" sz="1800" dirty="0"/>
              <a:t>.</a:t>
            </a:r>
          </a:p>
        </p:txBody>
      </p:sp>
    </p:spTree>
    <p:extLst>
      <p:ext uri="{BB962C8B-B14F-4D97-AF65-F5344CB8AC3E}">
        <p14:creationId xmlns:p14="http://schemas.microsoft.com/office/powerpoint/2010/main" val="1227654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200" dirty="0"/>
              <a:t>Some of the principal methods for the characterization of nanomaterils in medicine</a:t>
            </a:r>
            <a:endParaRPr lang="en-US" sz="3200" dirty="0"/>
          </a:p>
        </p:txBody>
      </p:sp>
      <p:pic>
        <p:nvPicPr>
          <p:cNvPr id="4" name="Content Placeholder 3"/>
          <p:cNvPicPr>
            <a:picLocks noGrp="1" noChangeAspect="1"/>
          </p:cNvPicPr>
          <p:nvPr>
            <p:ph idx="1"/>
          </p:nvPr>
        </p:nvPicPr>
        <p:blipFill>
          <a:blip r:embed="rId2"/>
          <a:stretch>
            <a:fillRect/>
          </a:stretch>
        </p:blipFill>
        <p:spPr>
          <a:xfrm>
            <a:off x="259404" y="1905000"/>
            <a:ext cx="8458200" cy="3909252"/>
          </a:xfrm>
          <a:prstGeom prst="rect">
            <a:avLst/>
          </a:prstGeom>
        </p:spPr>
      </p:pic>
    </p:spTree>
    <p:extLst>
      <p:ext uri="{BB962C8B-B14F-4D97-AF65-F5344CB8AC3E}">
        <p14:creationId xmlns:p14="http://schemas.microsoft.com/office/powerpoint/2010/main" val="3251459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6200" y="1676400"/>
            <a:ext cx="8912772" cy="3657600"/>
          </a:xfrm>
          <a:prstGeom prst="rect">
            <a:avLst/>
          </a:prstGeom>
        </p:spPr>
      </p:pic>
    </p:spTree>
    <p:extLst>
      <p:ext uri="{BB962C8B-B14F-4D97-AF65-F5344CB8AC3E}">
        <p14:creationId xmlns:p14="http://schemas.microsoft.com/office/powerpoint/2010/main" val="493128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3600" b="1" dirty="0"/>
              <a:t>Process Control – Understanding the Critical Manufacturing Steps</a:t>
            </a:r>
            <a:endParaRPr lang="en-US" sz="3600" b="1" dirty="0"/>
          </a:p>
        </p:txBody>
      </p:sp>
      <p:sp>
        <p:nvSpPr>
          <p:cNvPr id="3" name="Content Placeholder 2"/>
          <p:cNvSpPr>
            <a:spLocks noGrp="1"/>
          </p:cNvSpPr>
          <p:nvPr>
            <p:ph idx="1"/>
          </p:nvPr>
        </p:nvSpPr>
        <p:spPr>
          <a:xfrm>
            <a:off x="457200" y="1951038"/>
            <a:ext cx="8229600" cy="4068762"/>
          </a:xfrm>
        </p:spPr>
        <p:txBody>
          <a:bodyPr/>
          <a:lstStyle/>
          <a:p>
            <a:r>
              <a:rPr lang="ro-RO" sz="1800" dirty="0"/>
              <a:t>PAT – Quality-</a:t>
            </a:r>
            <a:r>
              <a:rPr lang="ro-RO" sz="1800" dirty="0" err="1"/>
              <a:t>by</a:t>
            </a:r>
            <a:r>
              <a:rPr lang="ro-RO" sz="1800" dirty="0"/>
              <a:t>- Design, </a:t>
            </a:r>
            <a:r>
              <a:rPr lang="ro-RO" sz="1800" dirty="0" err="1"/>
              <a:t>supported</a:t>
            </a:r>
            <a:r>
              <a:rPr lang="ro-RO" sz="1800" dirty="0"/>
              <a:t> </a:t>
            </a:r>
            <a:r>
              <a:rPr lang="ro-RO" sz="1800" dirty="0" err="1"/>
              <a:t>by</a:t>
            </a:r>
            <a:r>
              <a:rPr lang="ro-RO" sz="1800" dirty="0"/>
              <a:t> </a:t>
            </a:r>
            <a:r>
              <a:rPr lang="ro-RO" sz="1800" dirty="0" err="1"/>
              <a:t>Process</a:t>
            </a:r>
            <a:r>
              <a:rPr lang="ro-RO" sz="1800" dirty="0"/>
              <a:t> </a:t>
            </a:r>
            <a:r>
              <a:rPr lang="ro-RO" sz="1800" dirty="0" err="1"/>
              <a:t>Analytical</a:t>
            </a:r>
            <a:r>
              <a:rPr lang="ro-RO" sz="1800" dirty="0"/>
              <a:t> Technologies – </a:t>
            </a:r>
            <a:r>
              <a:rPr lang="ro-RO" sz="1800" i="1" dirty="0"/>
              <a:t>Calitatea prin proiectare (</a:t>
            </a:r>
            <a:r>
              <a:rPr lang="ro-RO" sz="1800" i="1" dirty="0" err="1"/>
              <a:t>QbD</a:t>
            </a:r>
            <a:r>
              <a:rPr lang="ro-RO" sz="1800" i="1" dirty="0"/>
              <a:t>) și tehnologia analitică de proces (PAT</a:t>
            </a:r>
            <a:r>
              <a:rPr lang="ro-RO" sz="1800" dirty="0"/>
              <a:t>) formează un cadru modern de fabricație farmaceutică care asigură calitatea produsului prin proiectarea, analizarea și controlul proceselor de fabricație în timp real, în loc să se bazeze pe testarea produsului final. Această abordare bazată pe riscuri reduce risipa, îmbunătățește eficiența și sporește conformitatea cu reglementările.</a:t>
            </a:r>
          </a:p>
          <a:p>
            <a:r>
              <a:rPr lang="ro-RO" sz="1800" b="1" dirty="0"/>
              <a:t>Calitate prin proiectare (</a:t>
            </a:r>
            <a:r>
              <a:rPr lang="ro-RO" sz="1800" b="1" dirty="0" err="1"/>
              <a:t>QbD</a:t>
            </a:r>
            <a:r>
              <a:rPr lang="ro-RO" sz="1800" b="1" dirty="0"/>
              <a:t>): </a:t>
            </a:r>
            <a:r>
              <a:rPr lang="ro-RO" sz="1800" dirty="0"/>
              <a:t>abordare sistematică care începe cu obiective predefinite, punând accent pe înțelegerea produsului/procesului și pe dovezi științifice solide. Definește Atributele Critice de Calitate (CQA) și Parametrii Critici de Proces (CPP) pentru a asigura o calitate constantă.</a:t>
            </a:r>
          </a:p>
          <a:p>
            <a:r>
              <a:rPr lang="ro-RO" sz="1800" b="1" dirty="0"/>
              <a:t>Tehnologie Analitică de Proces (PAT): </a:t>
            </a:r>
            <a:r>
              <a:rPr lang="ro-RO" sz="1800" dirty="0"/>
              <a:t>sistem pentru proiectarea, analizarea și controlul producției prin măsurători la timp (</a:t>
            </a:r>
            <a:r>
              <a:rPr lang="ro-RO" sz="1800" dirty="0" err="1"/>
              <a:t>inline</a:t>
            </a:r>
            <a:r>
              <a:rPr lang="ro-RO" sz="1800" dirty="0"/>
              <a:t>/online) ale atributelor critice de calitate ale materiilor prime și ale celor aflate în proces.</a:t>
            </a:r>
          </a:p>
        </p:txBody>
      </p:sp>
    </p:spTree>
    <p:extLst>
      <p:ext uri="{BB962C8B-B14F-4D97-AF65-F5344CB8AC3E}">
        <p14:creationId xmlns:p14="http://schemas.microsoft.com/office/powerpoint/2010/main" val="121566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0FE25-89DA-0C0C-D06F-8E77269104EA}"/>
              </a:ext>
            </a:extLst>
          </p:cNvPr>
          <p:cNvSpPr>
            <a:spLocks noGrp="1"/>
          </p:cNvSpPr>
          <p:nvPr>
            <p:ph type="title"/>
          </p:nvPr>
        </p:nvSpPr>
        <p:spPr/>
        <p:txBody>
          <a:bodyPr/>
          <a:lstStyle/>
          <a:p>
            <a:r>
              <a:rPr lang="en-US" dirty="0" err="1"/>
              <a:t>Beneficii</a:t>
            </a:r>
            <a:r>
              <a:rPr lang="en-US" dirty="0"/>
              <a:t> </a:t>
            </a:r>
            <a:r>
              <a:rPr lang="en-US" dirty="0" err="1"/>
              <a:t>și</a:t>
            </a:r>
            <a:r>
              <a:rPr lang="en-US" dirty="0"/>
              <a:t> </a:t>
            </a:r>
            <a:r>
              <a:rPr lang="en-US" dirty="0" err="1"/>
              <a:t>aplicații</a:t>
            </a:r>
            <a:r>
              <a:rPr lang="en-US" dirty="0"/>
              <a:t> </a:t>
            </a:r>
            <a:r>
              <a:rPr lang="en-US" dirty="0" err="1"/>
              <a:t>cheie</a:t>
            </a:r>
            <a:r>
              <a:rPr lang="en-US" dirty="0"/>
              <a:t> </a:t>
            </a:r>
            <a:r>
              <a:rPr lang="ro-RO" dirty="0"/>
              <a:t>ale </a:t>
            </a:r>
            <a:r>
              <a:rPr lang="ro-RO" dirty="0" err="1"/>
              <a:t>QbD</a:t>
            </a:r>
            <a:r>
              <a:rPr lang="ro-RO" dirty="0"/>
              <a:t> și PAT</a:t>
            </a:r>
            <a:endParaRPr lang="en-US" dirty="0"/>
          </a:p>
        </p:txBody>
      </p:sp>
      <p:sp>
        <p:nvSpPr>
          <p:cNvPr id="3" name="Content Placeholder 2">
            <a:extLst>
              <a:ext uri="{FF2B5EF4-FFF2-40B4-BE49-F238E27FC236}">
                <a16:creationId xmlns:a16="http://schemas.microsoft.com/office/drawing/2014/main" id="{6911E60B-3C20-6C90-8725-C25DD74B3128}"/>
              </a:ext>
            </a:extLst>
          </p:cNvPr>
          <p:cNvSpPr>
            <a:spLocks noGrp="1"/>
          </p:cNvSpPr>
          <p:nvPr>
            <p:ph idx="1"/>
          </p:nvPr>
        </p:nvSpPr>
        <p:spPr>
          <a:xfrm>
            <a:off x="381000" y="1828800"/>
            <a:ext cx="8229600" cy="4525962"/>
          </a:xfrm>
        </p:spPr>
        <p:txBody>
          <a:bodyPr/>
          <a:lstStyle/>
          <a:p>
            <a:r>
              <a:rPr lang="en-US" sz="1800" b="1" i="1" dirty="0" err="1"/>
              <a:t>Monitorizare</a:t>
            </a:r>
            <a:r>
              <a:rPr lang="en-US" sz="1800" b="1" i="1" dirty="0"/>
              <a:t> </a:t>
            </a:r>
            <a:r>
              <a:rPr lang="en-US" sz="1800" b="1" i="1" dirty="0" err="1"/>
              <a:t>în</a:t>
            </a:r>
            <a:r>
              <a:rPr lang="en-US" sz="1800" b="1" i="1" dirty="0"/>
              <a:t> </a:t>
            </a:r>
            <a:r>
              <a:rPr lang="en-US" sz="1800" b="1" i="1" dirty="0" err="1"/>
              <a:t>timp</a:t>
            </a:r>
            <a:r>
              <a:rPr lang="en-US" sz="1800" b="1" i="1" dirty="0"/>
              <a:t> real</a:t>
            </a:r>
            <a:r>
              <a:rPr lang="en-US" sz="1800" dirty="0"/>
              <a:t>: </a:t>
            </a:r>
            <a:r>
              <a:rPr lang="en-US" sz="1800" dirty="0" err="1"/>
              <a:t>Înlocuiește</a:t>
            </a:r>
            <a:r>
              <a:rPr lang="en-US" sz="1800" dirty="0"/>
              <a:t> </a:t>
            </a:r>
            <a:r>
              <a:rPr lang="en-US" sz="1800" dirty="0" err="1"/>
              <a:t>testarea</a:t>
            </a:r>
            <a:r>
              <a:rPr lang="en-US" sz="1800" dirty="0"/>
              <a:t> </a:t>
            </a:r>
            <a:r>
              <a:rPr lang="en-US" sz="1800" dirty="0" err="1"/>
              <a:t>produsului</a:t>
            </a:r>
            <a:r>
              <a:rPr lang="en-US" sz="1800" dirty="0"/>
              <a:t> </a:t>
            </a:r>
            <a:r>
              <a:rPr lang="en-US" sz="1800" dirty="0" err="1"/>
              <a:t>finit</a:t>
            </a:r>
            <a:r>
              <a:rPr lang="en-US" sz="1800" dirty="0"/>
              <a:t>, </a:t>
            </a:r>
            <a:r>
              <a:rPr lang="en-US" sz="1800" dirty="0" err="1"/>
              <a:t>bazată</a:t>
            </a:r>
            <a:r>
              <a:rPr lang="en-US" sz="1800" dirty="0"/>
              <a:t> pe </a:t>
            </a:r>
            <a:r>
              <a:rPr lang="en-US" sz="1800" dirty="0" err="1"/>
              <a:t>laborator</a:t>
            </a:r>
            <a:r>
              <a:rPr lang="en-US" sz="1800" dirty="0"/>
              <a:t>, cu </a:t>
            </a:r>
            <a:r>
              <a:rPr lang="en-US" sz="1800" dirty="0" err="1"/>
              <a:t>testarea</a:t>
            </a:r>
            <a:r>
              <a:rPr lang="en-US" sz="1800" dirty="0"/>
              <a:t> </a:t>
            </a:r>
            <a:r>
              <a:rPr lang="en-US" sz="1800" dirty="0" err="1"/>
              <a:t>în</a:t>
            </a:r>
            <a:r>
              <a:rPr lang="en-US" sz="1800" dirty="0"/>
              <a:t> </a:t>
            </a:r>
            <a:r>
              <a:rPr lang="en-US" sz="1800" dirty="0" err="1"/>
              <a:t>timp</a:t>
            </a:r>
            <a:r>
              <a:rPr lang="en-US" sz="1800" dirty="0"/>
              <a:t> real, </a:t>
            </a:r>
            <a:r>
              <a:rPr lang="en-US" sz="1800" dirty="0" err="1"/>
              <a:t>în</a:t>
            </a:r>
            <a:r>
              <a:rPr lang="en-US" sz="1800" dirty="0"/>
              <a:t> </a:t>
            </a:r>
            <a:r>
              <a:rPr lang="en-US" sz="1800" dirty="0" err="1"/>
              <a:t>proces</a:t>
            </a:r>
            <a:r>
              <a:rPr lang="en-US" sz="1800" dirty="0"/>
              <a:t> (RTRT). </a:t>
            </a:r>
            <a:endParaRPr lang="ro-RO" sz="1800" dirty="0"/>
          </a:p>
          <a:p>
            <a:r>
              <a:rPr lang="en-US" sz="1800" b="1" i="1" dirty="0" err="1"/>
              <a:t>Calitate</a:t>
            </a:r>
            <a:r>
              <a:rPr lang="en-US" sz="1800" b="1" i="1" dirty="0"/>
              <a:t> </a:t>
            </a:r>
            <a:r>
              <a:rPr lang="en-US" sz="1800" b="1" i="1" dirty="0" err="1"/>
              <a:t>îmbunătățită</a:t>
            </a:r>
            <a:r>
              <a:rPr lang="en-US" sz="1800" dirty="0"/>
              <a:t>: Reduce </a:t>
            </a:r>
            <a:r>
              <a:rPr lang="en-US" sz="1800" dirty="0" err="1"/>
              <a:t>variabilitatea</a:t>
            </a:r>
            <a:r>
              <a:rPr lang="en-US" sz="1800" dirty="0"/>
              <a:t> </a:t>
            </a:r>
            <a:r>
              <a:rPr lang="en-US" sz="1800" dirty="0" err="1"/>
              <a:t>produsului</a:t>
            </a:r>
            <a:r>
              <a:rPr lang="en-US" sz="1800" dirty="0"/>
              <a:t> </a:t>
            </a:r>
            <a:r>
              <a:rPr lang="en-US" sz="1800" dirty="0" err="1"/>
              <a:t>și</a:t>
            </a:r>
            <a:r>
              <a:rPr lang="en-US" sz="1800" dirty="0"/>
              <a:t> </a:t>
            </a:r>
            <a:r>
              <a:rPr lang="en-US" sz="1800" dirty="0" err="1"/>
              <a:t>abaterile</a:t>
            </a:r>
            <a:r>
              <a:rPr lang="en-US" sz="1800" dirty="0"/>
              <a:t> de la </a:t>
            </a:r>
            <a:r>
              <a:rPr lang="en-US" sz="1800" dirty="0" err="1"/>
              <a:t>fabricație</a:t>
            </a:r>
            <a:r>
              <a:rPr lang="en-US" sz="1800" dirty="0"/>
              <a:t>, </a:t>
            </a:r>
            <a:r>
              <a:rPr lang="en-US" sz="1800" dirty="0" err="1"/>
              <a:t>ducând</a:t>
            </a:r>
            <a:r>
              <a:rPr lang="en-US" sz="1800" dirty="0"/>
              <a:t> la </a:t>
            </a:r>
            <a:r>
              <a:rPr lang="en-US" sz="1800" dirty="0" err="1"/>
              <a:t>produse</a:t>
            </a:r>
            <a:r>
              <a:rPr lang="en-US" sz="1800" dirty="0"/>
              <a:t> </a:t>
            </a:r>
            <a:r>
              <a:rPr lang="en-US" sz="1800" dirty="0" err="1"/>
              <a:t>mai</a:t>
            </a:r>
            <a:r>
              <a:rPr lang="en-US" sz="1800" dirty="0"/>
              <a:t> </a:t>
            </a:r>
            <a:r>
              <a:rPr lang="en-US" sz="1800" dirty="0" err="1"/>
              <a:t>sigure</a:t>
            </a:r>
            <a:r>
              <a:rPr lang="en-US" sz="1800" dirty="0"/>
              <a:t>. </a:t>
            </a:r>
            <a:endParaRPr lang="ro-RO" sz="1800" dirty="0"/>
          </a:p>
          <a:p>
            <a:r>
              <a:rPr lang="en-US" sz="1800" b="1" i="1" dirty="0" err="1"/>
              <a:t>Eficiență</a:t>
            </a:r>
            <a:r>
              <a:rPr lang="en-US" sz="1800" b="1" i="1" dirty="0"/>
              <a:t> </a:t>
            </a:r>
            <a:r>
              <a:rPr lang="en-US" sz="1800" b="1" i="1" dirty="0" err="1"/>
              <a:t>operațională</a:t>
            </a:r>
            <a:r>
              <a:rPr lang="en-US" sz="1800" dirty="0"/>
              <a:t>: Reduce </a:t>
            </a:r>
            <a:r>
              <a:rPr lang="en-US" sz="1800" dirty="0" err="1"/>
              <a:t>costurile</a:t>
            </a:r>
            <a:r>
              <a:rPr lang="en-US" sz="1800" dirty="0"/>
              <a:t> de </a:t>
            </a:r>
            <a:r>
              <a:rPr lang="en-US" sz="1800" dirty="0" err="1"/>
              <a:t>producție</a:t>
            </a:r>
            <a:r>
              <a:rPr lang="en-US" sz="1800" dirty="0"/>
              <a:t>, </a:t>
            </a:r>
            <a:r>
              <a:rPr lang="en-US" sz="1800" dirty="0" err="1"/>
              <a:t>minimizează</a:t>
            </a:r>
            <a:r>
              <a:rPr lang="en-US" sz="1800" dirty="0"/>
              <a:t> </a:t>
            </a:r>
            <a:r>
              <a:rPr lang="en-US" sz="1800" dirty="0" err="1"/>
              <a:t>relucrarea</a:t>
            </a:r>
            <a:r>
              <a:rPr lang="en-US" sz="1800" dirty="0"/>
              <a:t> </a:t>
            </a:r>
            <a:r>
              <a:rPr lang="en-US" sz="1800" dirty="0" err="1"/>
              <a:t>și</a:t>
            </a:r>
            <a:r>
              <a:rPr lang="en-US" sz="1800" dirty="0"/>
              <a:t> </a:t>
            </a:r>
            <a:r>
              <a:rPr lang="en-US" sz="1800" dirty="0" err="1"/>
              <a:t>scade</a:t>
            </a:r>
            <a:r>
              <a:rPr lang="en-US" sz="1800" dirty="0"/>
              <a:t> </a:t>
            </a:r>
            <a:r>
              <a:rPr lang="en-US" sz="1800" dirty="0" err="1"/>
              <a:t>timpul</a:t>
            </a:r>
            <a:r>
              <a:rPr lang="en-US" sz="1800" dirty="0"/>
              <a:t> de </a:t>
            </a:r>
            <a:r>
              <a:rPr lang="en-US" sz="1800" dirty="0" err="1"/>
              <a:t>investigare</a:t>
            </a:r>
            <a:r>
              <a:rPr lang="en-US" sz="1800" dirty="0"/>
              <a:t>. </a:t>
            </a:r>
            <a:endParaRPr lang="ro-RO" sz="1800" dirty="0"/>
          </a:p>
          <a:p>
            <a:r>
              <a:rPr lang="en-US" sz="1800" b="1" i="1" dirty="0" err="1"/>
              <a:t>Suport</a:t>
            </a:r>
            <a:r>
              <a:rPr lang="en-US" sz="1800" b="1" i="1" dirty="0"/>
              <a:t> de </a:t>
            </a:r>
            <a:r>
              <a:rPr lang="en-US" sz="1800" b="1" i="1" dirty="0" err="1"/>
              <a:t>reglementare</a:t>
            </a:r>
            <a:r>
              <a:rPr lang="en-US" sz="1800" dirty="0"/>
              <a:t>: </a:t>
            </a:r>
            <a:r>
              <a:rPr lang="en-US" sz="1800" dirty="0" err="1"/>
              <a:t>Susținut</a:t>
            </a:r>
            <a:r>
              <a:rPr lang="en-US" sz="1800" dirty="0"/>
              <a:t> de FDA/EMA </a:t>
            </a:r>
            <a:r>
              <a:rPr lang="en-US" sz="1800" dirty="0" err="1"/>
              <a:t>pentru</a:t>
            </a:r>
            <a:r>
              <a:rPr lang="en-US" sz="1800" dirty="0"/>
              <a:t> a </a:t>
            </a:r>
            <a:r>
              <a:rPr lang="en-US" sz="1800" dirty="0" err="1"/>
              <a:t>încuraja</a:t>
            </a:r>
            <a:r>
              <a:rPr lang="en-US" sz="1800" dirty="0"/>
              <a:t> </a:t>
            </a:r>
            <a:r>
              <a:rPr lang="en-US" sz="1800" dirty="0" err="1"/>
              <a:t>inovația</a:t>
            </a:r>
            <a:r>
              <a:rPr lang="en-US" sz="1800" dirty="0"/>
              <a:t> </a:t>
            </a:r>
            <a:r>
              <a:rPr lang="en-US" sz="1800" dirty="0" err="1"/>
              <a:t>în</a:t>
            </a:r>
            <a:r>
              <a:rPr lang="en-US" sz="1800" dirty="0"/>
              <a:t> </a:t>
            </a:r>
            <a:r>
              <a:rPr lang="en-US" sz="1800" dirty="0" err="1"/>
              <a:t>dezvoltarea</a:t>
            </a:r>
            <a:r>
              <a:rPr lang="en-US" sz="1800" dirty="0"/>
              <a:t> </a:t>
            </a:r>
            <a:r>
              <a:rPr lang="en-US" sz="1800" dirty="0" err="1"/>
              <a:t>și</a:t>
            </a:r>
            <a:r>
              <a:rPr lang="en-US" sz="1800" dirty="0"/>
              <a:t> </a:t>
            </a:r>
            <a:r>
              <a:rPr lang="en-US" sz="1800" dirty="0" err="1"/>
              <a:t>fabricarea</a:t>
            </a:r>
            <a:r>
              <a:rPr lang="en-US" sz="1800" dirty="0"/>
              <a:t> </a:t>
            </a:r>
            <a:r>
              <a:rPr lang="en-US" sz="1800" dirty="0" err="1"/>
              <a:t>farmaceutică</a:t>
            </a:r>
            <a:r>
              <a:rPr lang="en-US" sz="1800" dirty="0"/>
              <a:t>, </a:t>
            </a:r>
            <a:r>
              <a:rPr lang="en-US" sz="1800" dirty="0" err="1"/>
              <a:t>îmbunătățind</a:t>
            </a:r>
            <a:r>
              <a:rPr lang="en-US" sz="1800" dirty="0"/>
              <a:t> </a:t>
            </a:r>
            <a:r>
              <a:rPr lang="en-US" sz="1800" dirty="0" err="1"/>
              <a:t>flexibilitatea</a:t>
            </a:r>
            <a:r>
              <a:rPr lang="en-US" sz="1800" dirty="0"/>
              <a:t> </a:t>
            </a:r>
            <a:r>
              <a:rPr lang="en-US" sz="1800" dirty="0" err="1"/>
              <a:t>reglementării</a:t>
            </a:r>
            <a:r>
              <a:rPr lang="en-US" sz="1800" dirty="0"/>
              <a:t>. </a:t>
            </a:r>
            <a:endParaRPr lang="ro-RO" sz="1800" dirty="0"/>
          </a:p>
          <a:p>
            <a:pPr marL="0" indent="0" algn="ctr">
              <a:buNone/>
            </a:pPr>
            <a:r>
              <a:rPr lang="en-US" sz="1800" b="1" dirty="0" err="1">
                <a:solidFill>
                  <a:srgbClr val="0070C0"/>
                </a:solidFill>
              </a:rPr>
              <a:t>Instrumente</a:t>
            </a:r>
            <a:r>
              <a:rPr lang="en-US" sz="1800" b="1" dirty="0">
                <a:solidFill>
                  <a:srgbClr val="0070C0"/>
                </a:solidFill>
              </a:rPr>
              <a:t> </a:t>
            </a:r>
            <a:r>
              <a:rPr lang="en-US" sz="1800" b="1" dirty="0" err="1">
                <a:solidFill>
                  <a:srgbClr val="0070C0"/>
                </a:solidFill>
              </a:rPr>
              <a:t>comune</a:t>
            </a:r>
            <a:r>
              <a:rPr lang="en-US" sz="1800" b="1" dirty="0">
                <a:solidFill>
                  <a:srgbClr val="0070C0"/>
                </a:solidFill>
              </a:rPr>
              <a:t> </a:t>
            </a:r>
            <a:endParaRPr lang="ro-RO" sz="1800" b="1" dirty="0">
              <a:solidFill>
                <a:srgbClr val="0070C0"/>
              </a:solidFill>
            </a:endParaRPr>
          </a:p>
          <a:p>
            <a:pPr marL="0" indent="0">
              <a:buNone/>
            </a:pPr>
            <a:r>
              <a:rPr lang="en-US" sz="1800" i="1" dirty="0"/>
              <a:t>PAT </a:t>
            </a:r>
            <a:r>
              <a:rPr lang="en-US" sz="1800" i="1" dirty="0" err="1"/>
              <a:t>Spectroscopie</a:t>
            </a:r>
            <a:r>
              <a:rPr lang="en-US" sz="1800" dirty="0"/>
              <a:t>: </a:t>
            </a:r>
            <a:r>
              <a:rPr lang="en-US" sz="1800" dirty="0" err="1"/>
              <a:t>Spectroscopie</a:t>
            </a:r>
            <a:r>
              <a:rPr lang="en-US" sz="1800" dirty="0"/>
              <a:t> </a:t>
            </a:r>
            <a:r>
              <a:rPr lang="en-US" sz="1800" dirty="0" err="1"/>
              <a:t>în</a:t>
            </a:r>
            <a:r>
              <a:rPr lang="en-US" sz="1800" dirty="0"/>
              <a:t> </a:t>
            </a:r>
            <a:r>
              <a:rPr lang="en-US" sz="1800" dirty="0" err="1"/>
              <a:t>infraroșu</a:t>
            </a:r>
            <a:r>
              <a:rPr lang="en-US" sz="1800" dirty="0"/>
              <a:t> </a:t>
            </a:r>
            <a:r>
              <a:rPr lang="en-US" sz="1800" dirty="0" err="1"/>
              <a:t>apropiat</a:t>
            </a:r>
            <a:r>
              <a:rPr lang="en-US" sz="1800" dirty="0"/>
              <a:t> (NIR), Raman </a:t>
            </a:r>
            <a:r>
              <a:rPr lang="en-US" sz="1800" dirty="0" err="1"/>
              <a:t>și</a:t>
            </a:r>
            <a:r>
              <a:rPr lang="en-US" sz="1800" dirty="0"/>
              <a:t> UV-Vis </a:t>
            </a:r>
            <a:r>
              <a:rPr lang="en-US" sz="1800" dirty="0" err="1"/>
              <a:t>pentru</a:t>
            </a:r>
            <a:r>
              <a:rPr lang="en-US" sz="1800" dirty="0"/>
              <a:t> </a:t>
            </a:r>
            <a:r>
              <a:rPr lang="en-US" sz="1800" dirty="0" err="1"/>
              <a:t>analize</a:t>
            </a:r>
            <a:r>
              <a:rPr lang="en-US" sz="1800" dirty="0"/>
              <a:t> </a:t>
            </a:r>
            <a:r>
              <a:rPr lang="en-US" sz="1800" dirty="0" err="1"/>
              <a:t>nedistructive</a:t>
            </a:r>
            <a:r>
              <a:rPr lang="en-US" sz="1800" dirty="0"/>
              <a:t>. </a:t>
            </a:r>
            <a:endParaRPr lang="ro-RO" sz="1800" dirty="0"/>
          </a:p>
          <a:p>
            <a:pPr marL="0" indent="0">
              <a:buNone/>
            </a:pPr>
            <a:r>
              <a:rPr lang="en-US" sz="1800" i="1" dirty="0" err="1"/>
              <a:t>Tehnici</a:t>
            </a:r>
            <a:r>
              <a:rPr lang="en-US" sz="1800" i="1" dirty="0"/>
              <a:t> </a:t>
            </a:r>
            <a:r>
              <a:rPr lang="en-US" sz="1800" i="1" dirty="0" err="1"/>
              <a:t>analitice</a:t>
            </a:r>
            <a:r>
              <a:rPr lang="en-US" sz="1800" dirty="0"/>
              <a:t>: </a:t>
            </a:r>
            <a:r>
              <a:rPr lang="en-US" sz="1800" dirty="0" err="1"/>
              <a:t>Cromatografie</a:t>
            </a:r>
            <a:r>
              <a:rPr lang="en-US" sz="1800" dirty="0"/>
              <a:t> </a:t>
            </a:r>
            <a:r>
              <a:rPr lang="en-US" sz="1800" dirty="0" err="1"/>
              <a:t>lichidă</a:t>
            </a:r>
            <a:r>
              <a:rPr lang="en-US" sz="1800" dirty="0"/>
              <a:t> de </a:t>
            </a:r>
            <a:r>
              <a:rPr lang="en-US" sz="1800" dirty="0" err="1"/>
              <a:t>înaltă</a:t>
            </a:r>
            <a:r>
              <a:rPr lang="en-US" sz="1800" dirty="0"/>
              <a:t> </a:t>
            </a:r>
            <a:r>
              <a:rPr lang="en-US" sz="1800" dirty="0" err="1"/>
              <a:t>performanță</a:t>
            </a:r>
            <a:r>
              <a:rPr lang="en-US" sz="1800" dirty="0"/>
              <a:t> (HPLC) </a:t>
            </a:r>
            <a:r>
              <a:rPr lang="en-US" sz="1800" dirty="0" err="1"/>
              <a:t>și</a:t>
            </a:r>
            <a:r>
              <a:rPr lang="en-US" sz="1800" dirty="0"/>
              <a:t> </a:t>
            </a:r>
            <a:r>
              <a:rPr lang="en-US" sz="1800" dirty="0" err="1"/>
              <a:t>cromatografie</a:t>
            </a:r>
            <a:r>
              <a:rPr lang="en-US" sz="1800" dirty="0"/>
              <a:t> </a:t>
            </a:r>
            <a:r>
              <a:rPr lang="en-US" sz="1800" dirty="0" err="1"/>
              <a:t>gazoasă</a:t>
            </a:r>
            <a:r>
              <a:rPr lang="en-US" sz="1800" dirty="0"/>
              <a:t> (GC). </a:t>
            </a:r>
            <a:endParaRPr lang="ro-RO" sz="1800" dirty="0"/>
          </a:p>
          <a:p>
            <a:pPr marL="0" indent="0">
              <a:buNone/>
            </a:pPr>
            <a:r>
              <a:rPr lang="en-US" sz="1800" i="1" dirty="0"/>
              <a:t>Analiza </a:t>
            </a:r>
            <a:r>
              <a:rPr lang="en-US" sz="1800" i="1" dirty="0" err="1"/>
              <a:t>datelor</a:t>
            </a:r>
            <a:r>
              <a:rPr lang="en-US" sz="1800" dirty="0"/>
              <a:t>: Control statistic </a:t>
            </a:r>
            <a:r>
              <a:rPr lang="en-US" sz="1800" dirty="0" err="1"/>
              <a:t>multivariat</a:t>
            </a:r>
            <a:r>
              <a:rPr lang="en-US" sz="1800" dirty="0"/>
              <a:t> al </a:t>
            </a:r>
            <a:r>
              <a:rPr lang="en-US" sz="1800" dirty="0" err="1"/>
              <a:t>procesului</a:t>
            </a:r>
            <a:r>
              <a:rPr lang="en-US" sz="1800" dirty="0"/>
              <a:t> (MSPC) </a:t>
            </a:r>
            <a:r>
              <a:rPr lang="en-US" sz="1800" dirty="0" err="1"/>
              <a:t>și</a:t>
            </a:r>
            <a:r>
              <a:rPr lang="en-US" sz="1800" dirty="0"/>
              <a:t> </a:t>
            </a:r>
            <a:r>
              <a:rPr lang="en-US" sz="1800" dirty="0" err="1"/>
              <a:t>chemometrie</a:t>
            </a:r>
            <a:r>
              <a:rPr lang="en-US" sz="1800" dirty="0"/>
              <a:t> </a:t>
            </a:r>
            <a:r>
              <a:rPr lang="en-US" sz="1800" dirty="0" err="1"/>
              <a:t>pentru</a:t>
            </a:r>
            <a:r>
              <a:rPr lang="en-US" sz="1800" dirty="0"/>
              <a:t> </a:t>
            </a:r>
            <a:r>
              <a:rPr lang="en-US" sz="1800" dirty="0" err="1"/>
              <a:t>interpretarea</a:t>
            </a:r>
            <a:r>
              <a:rPr lang="en-US" sz="1800" dirty="0"/>
              <a:t> </a:t>
            </a:r>
            <a:r>
              <a:rPr lang="en-US" sz="1800" dirty="0" err="1"/>
              <a:t>datelor</a:t>
            </a:r>
            <a:r>
              <a:rPr lang="en-US" sz="1800" dirty="0"/>
              <a:t>. </a:t>
            </a:r>
          </a:p>
        </p:txBody>
      </p:sp>
    </p:spTree>
    <p:extLst>
      <p:ext uri="{BB962C8B-B14F-4D97-AF65-F5344CB8AC3E}">
        <p14:creationId xmlns:p14="http://schemas.microsoft.com/office/powerpoint/2010/main" val="189671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Biocompatibility and Nantoxicology</a:t>
            </a:r>
            <a:endParaRPr lang="en-US" dirty="0"/>
          </a:p>
        </p:txBody>
      </p:sp>
      <p:sp>
        <p:nvSpPr>
          <p:cNvPr id="3" name="Content Placeholder 2"/>
          <p:cNvSpPr>
            <a:spLocks noGrp="1"/>
          </p:cNvSpPr>
          <p:nvPr>
            <p:ph idx="1"/>
          </p:nvPr>
        </p:nvSpPr>
        <p:spPr>
          <a:xfrm>
            <a:off x="152400" y="1828800"/>
            <a:ext cx="8839200" cy="4525962"/>
          </a:xfrm>
        </p:spPr>
        <p:txBody>
          <a:bodyPr/>
          <a:lstStyle/>
          <a:p>
            <a:r>
              <a:rPr lang="ro-RO" sz="1800" dirty="0" err="1"/>
              <a:t>Biocompatibilitate</a:t>
            </a:r>
            <a:r>
              <a:rPr lang="ro-RO" sz="1800" dirty="0"/>
              <a:t> - capacitatea unui material de a oferi un răspuns adecvat într-o aplicație specifică...</a:t>
            </a:r>
          </a:p>
          <a:p>
            <a:endParaRPr lang="ro-RO" sz="1800" dirty="0"/>
          </a:p>
          <a:p>
            <a:r>
              <a:rPr lang="ro-RO" sz="1800" dirty="0"/>
              <a:t>Agențiile de reglementare. </a:t>
            </a:r>
          </a:p>
          <a:p>
            <a:endParaRPr lang="ro-RO" sz="1800" dirty="0"/>
          </a:p>
          <a:p>
            <a:r>
              <a:rPr lang="ro-RO" sz="1800" dirty="0"/>
              <a:t>Industria farmaceutică, guvernul și mediul academic - depun eforturi pentru a realiza ghiduri specifice și adecvate pentru evaluarea riscurilor nanomaterialelor.</a:t>
            </a:r>
            <a:endParaRPr lang="en-US" sz="1800" dirty="0"/>
          </a:p>
        </p:txBody>
      </p:sp>
    </p:spTree>
    <p:extLst>
      <p:ext uri="{BB962C8B-B14F-4D97-AF65-F5344CB8AC3E}">
        <p14:creationId xmlns:p14="http://schemas.microsoft.com/office/powerpoint/2010/main" val="1170600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Evaluation methods of possible toxic effect...</a:t>
            </a:r>
            <a:endParaRPr lang="en-US" dirty="0"/>
          </a:p>
        </p:txBody>
      </p:sp>
      <p:sp>
        <p:nvSpPr>
          <p:cNvPr id="3" name="Content Placeholder 2"/>
          <p:cNvSpPr>
            <a:spLocks noGrp="1"/>
          </p:cNvSpPr>
          <p:nvPr>
            <p:ph idx="1"/>
          </p:nvPr>
        </p:nvSpPr>
        <p:spPr/>
        <p:txBody>
          <a:bodyPr/>
          <a:lstStyle/>
          <a:p>
            <a:r>
              <a:rPr lang="ro-RO" i="1" dirty="0"/>
              <a:t>In vitro </a:t>
            </a:r>
            <a:r>
              <a:rPr lang="ro-RO" dirty="0"/>
              <a:t>studies</a:t>
            </a:r>
          </a:p>
          <a:p>
            <a:endParaRPr lang="en-US" dirty="0"/>
          </a:p>
        </p:txBody>
      </p:sp>
    </p:spTree>
    <p:extLst>
      <p:ext uri="{BB962C8B-B14F-4D97-AF65-F5344CB8AC3E}">
        <p14:creationId xmlns:p14="http://schemas.microsoft.com/office/powerpoint/2010/main" val="901285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Nanotoxicological Classification System</a:t>
            </a:r>
            <a:endParaRPr lang="en-US" dirty="0"/>
          </a:p>
        </p:txBody>
      </p:sp>
      <p:pic>
        <p:nvPicPr>
          <p:cNvPr id="4" name="Content Placeholder 3"/>
          <p:cNvPicPr>
            <a:picLocks noGrp="1" noChangeAspect="1"/>
          </p:cNvPicPr>
          <p:nvPr>
            <p:ph idx="1"/>
          </p:nvPr>
        </p:nvPicPr>
        <p:blipFill>
          <a:blip r:embed="rId2"/>
          <a:stretch>
            <a:fillRect/>
          </a:stretch>
        </p:blipFill>
        <p:spPr>
          <a:xfrm>
            <a:off x="876300" y="1600200"/>
            <a:ext cx="7391400" cy="4482526"/>
          </a:xfrm>
          <a:prstGeom prst="rect">
            <a:avLst/>
          </a:prstGeom>
        </p:spPr>
      </p:pic>
    </p:spTree>
    <p:extLst>
      <p:ext uri="{BB962C8B-B14F-4D97-AF65-F5344CB8AC3E}">
        <p14:creationId xmlns:p14="http://schemas.microsoft.com/office/powerpoint/2010/main" val="57063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Regulatory challenges</a:t>
            </a:r>
            <a:endParaRPr lang="en-US" dirty="0"/>
          </a:p>
        </p:txBody>
      </p:sp>
      <p:sp>
        <p:nvSpPr>
          <p:cNvPr id="3" name="Content Placeholder 2"/>
          <p:cNvSpPr>
            <a:spLocks noGrp="1"/>
          </p:cNvSpPr>
          <p:nvPr>
            <p:ph idx="1"/>
          </p:nvPr>
        </p:nvSpPr>
        <p:spPr>
          <a:xfrm>
            <a:off x="762000" y="1951038"/>
            <a:ext cx="7315200" cy="3078162"/>
          </a:xfrm>
        </p:spPr>
        <p:txBody>
          <a:bodyPr/>
          <a:lstStyle/>
          <a:p>
            <a:pPr marL="0" indent="0">
              <a:buNone/>
            </a:pPr>
            <a:r>
              <a:rPr lang="ro-RO" sz="2000" dirty="0"/>
              <a:t>În UE, piața </a:t>
            </a:r>
            <a:r>
              <a:rPr lang="ro-RO" sz="2000" dirty="0" err="1"/>
              <a:t>nanomedicinei</a:t>
            </a:r>
            <a:r>
              <a:rPr lang="ro-RO" sz="2000" dirty="0"/>
              <a:t> este compusă din:</a:t>
            </a:r>
          </a:p>
          <a:p>
            <a:pPr marL="0" indent="0">
              <a:buNone/>
            </a:pPr>
            <a:endParaRPr lang="ro-RO" sz="2000" dirty="0"/>
          </a:p>
          <a:p>
            <a:r>
              <a:rPr lang="ro-RO" sz="2000" dirty="0" err="1"/>
              <a:t>nanoparticule</a:t>
            </a:r>
            <a:r>
              <a:rPr lang="ro-RO" sz="2000" dirty="0"/>
              <a:t>,</a:t>
            </a:r>
          </a:p>
          <a:p>
            <a:r>
              <a:rPr lang="ro-RO" sz="2000" dirty="0" err="1"/>
              <a:t>lipozomi</a:t>
            </a:r>
            <a:r>
              <a:rPr lang="ro-RO" sz="2000" dirty="0"/>
              <a:t>,</a:t>
            </a:r>
          </a:p>
          <a:p>
            <a:r>
              <a:rPr lang="ro-RO" sz="2000" dirty="0" err="1"/>
              <a:t>nanocristale</a:t>
            </a:r>
            <a:r>
              <a:rPr lang="ro-RO" sz="2000" dirty="0"/>
              <a:t>,</a:t>
            </a:r>
          </a:p>
          <a:p>
            <a:r>
              <a:rPr lang="ro-RO" sz="2000" dirty="0" err="1"/>
              <a:t>nanoemulsii</a:t>
            </a:r>
            <a:r>
              <a:rPr lang="ro-RO" sz="2000" dirty="0"/>
              <a:t>,</a:t>
            </a:r>
          </a:p>
          <a:p>
            <a:r>
              <a:rPr lang="ro-RO" sz="2000" dirty="0"/>
              <a:t>conjugate </a:t>
            </a:r>
            <a:r>
              <a:rPr lang="ro-RO" sz="2000" dirty="0" err="1"/>
              <a:t>polimero</a:t>
            </a:r>
            <a:r>
              <a:rPr lang="ro-RO" sz="2000" dirty="0"/>
              <a:t>-proteice,</a:t>
            </a:r>
          </a:p>
          <a:p>
            <a:r>
              <a:rPr lang="ro-RO" sz="2000" dirty="0" err="1"/>
              <a:t>nanocomplexe</a:t>
            </a:r>
            <a:endParaRPr lang="en-US" sz="2000" dirty="0"/>
          </a:p>
        </p:txBody>
      </p:sp>
    </p:spTree>
    <p:extLst>
      <p:ext uri="{BB962C8B-B14F-4D97-AF65-F5344CB8AC3E}">
        <p14:creationId xmlns:p14="http://schemas.microsoft.com/office/powerpoint/2010/main" val="3830260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1143000"/>
          </a:xfrm>
        </p:spPr>
        <p:txBody>
          <a:bodyPr/>
          <a:lstStyle/>
          <a:p>
            <a:r>
              <a:rPr lang="ro-RO" dirty="0"/>
              <a:t>Nanomedicines </a:t>
            </a:r>
            <a:r>
              <a:rPr lang="ro-RO" dirty="0" err="1"/>
              <a:t>and</a:t>
            </a:r>
            <a:r>
              <a:rPr lang="ro-RO" dirty="0"/>
              <a:t> </a:t>
            </a:r>
            <a:r>
              <a:rPr lang="ro-RO" dirty="0" err="1"/>
              <a:t>Nanosimilars</a:t>
            </a:r>
            <a:endParaRPr lang="en-US" dirty="0"/>
          </a:p>
        </p:txBody>
      </p:sp>
      <p:sp>
        <p:nvSpPr>
          <p:cNvPr id="3" name="Content Placeholder 2"/>
          <p:cNvSpPr>
            <a:spLocks noGrp="1"/>
          </p:cNvSpPr>
          <p:nvPr>
            <p:ph idx="1"/>
          </p:nvPr>
        </p:nvSpPr>
        <p:spPr>
          <a:xfrm>
            <a:off x="437745" y="2103438"/>
            <a:ext cx="8229600" cy="4525962"/>
          </a:xfrm>
        </p:spPr>
        <p:txBody>
          <a:bodyPr/>
          <a:lstStyle/>
          <a:p>
            <a:pPr algn="just"/>
            <a:r>
              <a:rPr lang="ro-RO" sz="1600" dirty="0"/>
              <a:t>Nanomedicina cuprinde atât produse medicale biologice, cât și non-biologice.</a:t>
            </a:r>
          </a:p>
          <a:p>
            <a:pPr algn="just"/>
            <a:r>
              <a:rPr lang="ro-RO" sz="1600" dirty="0"/>
              <a:t>Nanomedicina biologică este obținută din surse biologice</a:t>
            </a:r>
          </a:p>
          <a:p>
            <a:pPr algn="just"/>
            <a:r>
              <a:rPr lang="ro-RO" sz="1600" dirty="0"/>
              <a:t>Nebiologice sunt menționate ca medicamente complexe non-biologice (NBCD), unde principiul activ constă din diferite structuri sintetice.</a:t>
            </a:r>
          </a:p>
          <a:p>
            <a:pPr algn="just"/>
            <a:r>
              <a:rPr lang="ro-RO" sz="1600" b="1" i="1" dirty="0" err="1"/>
              <a:t>Nanomedicamentele</a:t>
            </a:r>
            <a:r>
              <a:rPr lang="ro-RO" sz="1600" b="1" i="1" dirty="0"/>
              <a:t>, sau </a:t>
            </a:r>
            <a:r>
              <a:rPr lang="ro-RO" sz="1600" b="1" i="1" dirty="0" err="1"/>
              <a:t>nanomedicamentele</a:t>
            </a:r>
            <a:r>
              <a:rPr lang="ro-RO" sz="1600" b="1" i="1" dirty="0"/>
              <a:t> „de continuare”</a:t>
            </a:r>
            <a:r>
              <a:rPr lang="ro-RO" sz="1600" dirty="0"/>
              <a:t>, </a:t>
            </a:r>
            <a:r>
              <a:rPr lang="ro-RO" sz="1600" dirty="0">
                <a:solidFill>
                  <a:srgbClr val="FF0000"/>
                </a:solidFill>
              </a:rPr>
              <a:t>sunt similare </a:t>
            </a:r>
            <a:r>
              <a:rPr lang="ro-RO" sz="1600" dirty="0"/>
              <a:t>medicamentelor generice, dar, din cauza complexității lor, nu pot fi aprobate prin aceleași căi de reglementare simplificate ca și medicamentele generice cu molecule mici.</a:t>
            </a:r>
          </a:p>
          <a:p>
            <a:pPr algn="just"/>
            <a:r>
              <a:rPr lang="ro-RO" sz="1600" dirty="0"/>
              <a:t>Pentru ambele este necesară atât o analiză mai completă, care să depășească măsurarea concentrației plasmei.</a:t>
            </a:r>
          </a:p>
          <a:p>
            <a:pPr algn="just"/>
            <a:r>
              <a:rPr lang="ro-RO" sz="1600" dirty="0"/>
              <a:t>Este necesară o comparație treptată a bioechivalenței, siguranței, calității și eficacității, în raport cu medicamentul de referință, ceea ce duce la echivalență terapeutică și, în consecință, la </a:t>
            </a:r>
            <a:r>
              <a:rPr lang="ro-RO" sz="1600" dirty="0" err="1"/>
              <a:t>intersanabilitate</a:t>
            </a:r>
            <a:r>
              <a:rPr lang="ro-RO" sz="1600" dirty="0"/>
              <a:t>.</a:t>
            </a:r>
            <a:endParaRPr lang="en-US" sz="1600" dirty="0"/>
          </a:p>
        </p:txBody>
      </p:sp>
    </p:spTree>
    <p:extLst>
      <p:ext uri="{BB962C8B-B14F-4D97-AF65-F5344CB8AC3E}">
        <p14:creationId xmlns:p14="http://schemas.microsoft.com/office/powerpoint/2010/main" val="523463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480A-8A0A-331D-52BC-79E92A02611B}"/>
              </a:ext>
            </a:extLst>
          </p:cNvPr>
          <p:cNvSpPr>
            <a:spLocks noGrp="1"/>
          </p:cNvSpPr>
          <p:nvPr>
            <p:ph type="title"/>
          </p:nvPr>
        </p:nvSpPr>
        <p:spPr/>
        <p:txBody>
          <a:bodyPr/>
          <a:lstStyle/>
          <a:p>
            <a:r>
              <a:rPr lang="ro-RO" dirty="0" err="1"/>
              <a:t>Nanosimilare</a:t>
            </a:r>
            <a:r>
              <a:rPr lang="ro-RO" dirty="0"/>
              <a:t> – cont.</a:t>
            </a:r>
            <a:endParaRPr lang="en-US" dirty="0"/>
          </a:p>
        </p:txBody>
      </p:sp>
      <p:sp>
        <p:nvSpPr>
          <p:cNvPr id="3" name="Content Placeholder 2">
            <a:extLst>
              <a:ext uri="{FF2B5EF4-FFF2-40B4-BE49-F238E27FC236}">
                <a16:creationId xmlns:a16="http://schemas.microsoft.com/office/drawing/2014/main" id="{4F8A0634-9AF6-DE1E-9A80-C06BE49AB4C4}"/>
              </a:ext>
            </a:extLst>
          </p:cNvPr>
          <p:cNvSpPr>
            <a:spLocks noGrp="1"/>
          </p:cNvSpPr>
          <p:nvPr>
            <p:ph idx="1"/>
          </p:nvPr>
        </p:nvSpPr>
        <p:spPr/>
        <p:txBody>
          <a:bodyPr/>
          <a:lstStyle/>
          <a:p>
            <a:pPr algn="just"/>
            <a:r>
              <a:rPr lang="en-US" sz="2000" b="1" dirty="0" err="1"/>
              <a:t>Complexitate</a:t>
            </a:r>
            <a:r>
              <a:rPr lang="en-US" sz="2000" b="1" dirty="0"/>
              <a:t>: </a:t>
            </a:r>
            <a:r>
              <a:rPr lang="en-US" sz="2000" dirty="0" err="1"/>
              <a:t>Spre</a:t>
            </a:r>
            <a:r>
              <a:rPr lang="en-US" sz="2000" dirty="0"/>
              <a:t> </a:t>
            </a:r>
            <a:r>
              <a:rPr lang="en-US" sz="2000" dirty="0" err="1"/>
              <a:t>deosebire</a:t>
            </a:r>
            <a:r>
              <a:rPr lang="en-US" sz="2000" dirty="0"/>
              <a:t> de </a:t>
            </a:r>
            <a:r>
              <a:rPr lang="en-US" sz="2000" dirty="0" err="1"/>
              <a:t>medicamentele</a:t>
            </a:r>
            <a:r>
              <a:rPr lang="en-US" sz="2000" dirty="0"/>
              <a:t> </a:t>
            </a:r>
            <a:r>
              <a:rPr lang="en-US" sz="2000" dirty="0" err="1"/>
              <a:t>chimice</a:t>
            </a:r>
            <a:r>
              <a:rPr lang="en-US" sz="2000" dirty="0"/>
              <a:t> simple, </a:t>
            </a:r>
            <a:r>
              <a:rPr lang="en-US" sz="2000" dirty="0" err="1"/>
              <a:t>nanomedicamentele</a:t>
            </a:r>
            <a:r>
              <a:rPr lang="en-US" sz="2000" dirty="0"/>
              <a:t> sunt </a:t>
            </a:r>
            <a:r>
              <a:rPr lang="en-US" sz="2000" dirty="0" err="1"/>
              <a:t>adesea</a:t>
            </a:r>
            <a:r>
              <a:rPr lang="en-US" sz="2000" dirty="0"/>
              <a:t> non-</a:t>
            </a:r>
            <a:r>
              <a:rPr lang="en-US" sz="2000" dirty="0" err="1"/>
              <a:t>homomoleculare</a:t>
            </a:r>
            <a:r>
              <a:rPr lang="en-US" sz="2000" dirty="0"/>
              <a:t>, </a:t>
            </a:r>
            <a:r>
              <a:rPr lang="en-US" sz="2000" dirty="0" err="1"/>
              <a:t>ceea</a:t>
            </a:r>
            <a:r>
              <a:rPr lang="en-US" sz="2000" dirty="0"/>
              <a:t> </a:t>
            </a:r>
            <a:r>
              <a:rPr lang="en-US" sz="2000" dirty="0" err="1"/>
              <a:t>ce</a:t>
            </a:r>
            <a:r>
              <a:rPr lang="en-US" sz="2000" dirty="0"/>
              <a:t> </a:t>
            </a:r>
            <a:r>
              <a:rPr lang="en-US" sz="2000" dirty="0" err="1"/>
              <a:t>înseamnă</a:t>
            </a:r>
            <a:r>
              <a:rPr lang="en-US" sz="2000" dirty="0"/>
              <a:t> </a:t>
            </a:r>
            <a:r>
              <a:rPr lang="en-US" sz="2000" dirty="0" err="1"/>
              <a:t>că</a:t>
            </a:r>
            <a:r>
              <a:rPr lang="en-US" sz="2000" dirty="0"/>
              <a:t> </a:t>
            </a:r>
            <a:r>
              <a:rPr lang="en-US" sz="2000" dirty="0" err="1"/>
              <a:t>constau</a:t>
            </a:r>
            <a:r>
              <a:rPr lang="en-US" sz="2000" dirty="0"/>
              <a:t> din </a:t>
            </a:r>
            <a:r>
              <a:rPr lang="en-US" sz="2000" dirty="0" err="1"/>
              <a:t>structuri</a:t>
            </a:r>
            <a:r>
              <a:rPr lang="en-US" sz="2000" dirty="0"/>
              <a:t> </a:t>
            </a:r>
            <a:r>
              <a:rPr lang="en-US" sz="2000" dirty="0" err="1"/>
              <a:t>complexe</a:t>
            </a:r>
            <a:r>
              <a:rPr lang="en-US" sz="2000" dirty="0"/>
              <a:t>, multi-</a:t>
            </a:r>
            <a:r>
              <a:rPr lang="en-US" sz="2000" dirty="0" err="1"/>
              <a:t>componente</a:t>
            </a:r>
            <a:r>
              <a:rPr lang="en-US" sz="2000" dirty="0"/>
              <a:t>, care sunt </a:t>
            </a:r>
            <a:r>
              <a:rPr lang="en-US" sz="2000" dirty="0" err="1"/>
              <a:t>dificil</a:t>
            </a:r>
            <a:r>
              <a:rPr lang="en-US" sz="2000" dirty="0"/>
              <a:t> de </a:t>
            </a:r>
            <a:r>
              <a:rPr lang="en-US" sz="2000" dirty="0" err="1"/>
              <a:t>caracterizat</a:t>
            </a:r>
            <a:r>
              <a:rPr lang="en-US" sz="2000" dirty="0"/>
              <a:t> pe </a:t>
            </a:r>
            <a:r>
              <a:rPr lang="en-US" sz="2000" dirty="0" err="1"/>
              <a:t>deplin</a:t>
            </a:r>
            <a:r>
              <a:rPr lang="en-US" sz="2000" dirty="0"/>
              <a:t>. </a:t>
            </a:r>
            <a:endParaRPr lang="ro-RO" sz="2000" dirty="0"/>
          </a:p>
          <a:p>
            <a:pPr algn="just"/>
            <a:r>
              <a:rPr lang="en-US" sz="2000" b="1" dirty="0" err="1"/>
              <a:t>Sensibilitate</a:t>
            </a:r>
            <a:r>
              <a:rPr lang="en-US" sz="2000" b="1" dirty="0"/>
              <a:t> la </a:t>
            </a:r>
            <a:r>
              <a:rPr lang="en-US" sz="2000" b="1" dirty="0" err="1"/>
              <a:t>producție</a:t>
            </a:r>
            <a:r>
              <a:rPr lang="en-US" sz="2000" dirty="0"/>
              <a:t>: </a:t>
            </a:r>
            <a:r>
              <a:rPr lang="en-US" sz="2000" dirty="0" err="1"/>
              <a:t>Calitatea</a:t>
            </a:r>
            <a:r>
              <a:rPr lang="en-US" sz="2000" dirty="0"/>
              <a:t> </a:t>
            </a:r>
            <a:r>
              <a:rPr lang="en-US" sz="2000" dirty="0" err="1"/>
              <a:t>și</a:t>
            </a:r>
            <a:r>
              <a:rPr lang="en-US" sz="2000" dirty="0"/>
              <a:t> </a:t>
            </a:r>
            <a:r>
              <a:rPr lang="en-US" sz="2000" dirty="0" err="1"/>
              <a:t>performanța</a:t>
            </a:r>
            <a:r>
              <a:rPr lang="en-US" sz="2000" dirty="0"/>
              <a:t> </a:t>
            </a:r>
            <a:r>
              <a:rPr lang="en-US" sz="2000" dirty="0" err="1"/>
              <a:t>acestor</a:t>
            </a:r>
            <a:r>
              <a:rPr lang="en-US" sz="2000" dirty="0"/>
              <a:t> </a:t>
            </a:r>
            <a:r>
              <a:rPr lang="en-US" sz="2000" dirty="0" err="1"/>
              <a:t>produse</a:t>
            </a:r>
            <a:r>
              <a:rPr lang="en-US" sz="2000" dirty="0"/>
              <a:t> </a:t>
            </a:r>
            <a:r>
              <a:rPr lang="en-US" sz="2000" dirty="0" err="1"/>
              <a:t>depind</a:t>
            </a:r>
            <a:r>
              <a:rPr lang="en-US" sz="2000" dirty="0"/>
              <a:t> </a:t>
            </a:r>
            <a:r>
              <a:rPr lang="en-US" sz="2000" dirty="0" err="1"/>
              <a:t>în</a:t>
            </a:r>
            <a:r>
              <a:rPr lang="en-US" sz="2000" dirty="0"/>
              <a:t> mare </a:t>
            </a:r>
            <a:r>
              <a:rPr lang="en-US" sz="2000" dirty="0" err="1"/>
              <a:t>măsură</a:t>
            </a:r>
            <a:r>
              <a:rPr lang="en-US" sz="2000" dirty="0"/>
              <a:t> de </a:t>
            </a:r>
            <a:r>
              <a:rPr lang="en-US" sz="2000" dirty="0" err="1"/>
              <a:t>procesul</a:t>
            </a:r>
            <a:r>
              <a:rPr lang="en-US" sz="2000" dirty="0"/>
              <a:t> de </a:t>
            </a:r>
            <a:r>
              <a:rPr lang="en-US" sz="2000" dirty="0" err="1"/>
              <a:t>fabricație</a:t>
            </a:r>
            <a:r>
              <a:rPr lang="en-US" sz="2000" dirty="0"/>
              <a:t>, </a:t>
            </a:r>
            <a:r>
              <a:rPr lang="en-US" sz="2000" dirty="0" err="1"/>
              <a:t>ceea</a:t>
            </a:r>
            <a:r>
              <a:rPr lang="en-US" sz="2000" dirty="0"/>
              <a:t> </a:t>
            </a:r>
            <a:r>
              <a:rPr lang="en-US" sz="2000" dirty="0" err="1"/>
              <a:t>ce</a:t>
            </a:r>
            <a:r>
              <a:rPr lang="en-US" sz="2000" dirty="0"/>
              <a:t> </a:t>
            </a:r>
            <a:r>
              <a:rPr lang="en-US" sz="2000" dirty="0" err="1"/>
              <a:t>înseamnă</a:t>
            </a:r>
            <a:r>
              <a:rPr lang="en-US" sz="2000" dirty="0"/>
              <a:t> </a:t>
            </a:r>
            <a:r>
              <a:rPr lang="en-US" sz="2000" dirty="0" err="1"/>
              <a:t>că</a:t>
            </a:r>
            <a:r>
              <a:rPr lang="en-US" sz="2000" dirty="0"/>
              <a:t> </a:t>
            </a:r>
            <a:r>
              <a:rPr lang="en-US" sz="2000" dirty="0" err="1"/>
              <a:t>modificări</a:t>
            </a:r>
            <a:r>
              <a:rPr lang="en-US" sz="2000" dirty="0"/>
              <a:t> </a:t>
            </a:r>
            <a:r>
              <a:rPr lang="en-US" sz="2000" dirty="0" err="1"/>
              <a:t>minore</a:t>
            </a:r>
            <a:r>
              <a:rPr lang="en-US" sz="2000" dirty="0"/>
              <a:t> ale </a:t>
            </a:r>
            <a:r>
              <a:rPr lang="en-US" sz="2000" dirty="0" err="1"/>
              <a:t>producției</a:t>
            </a:r>
            <a:r>
              <a:rPr lang="en-US" sz="2000" dirty="0"/>
              <a:t> pot duce la </a:t>
            </a:r>
            <a:r>
              <a:rPr lang="en-US" sz="2000" dirty="0" err="1"/>
              <a:t>efecte</a:t>
            </a:r>
            <a:r>
              <a:rPr lang="en-US" sz="2000" dirty="0"/>
              <a:t> </a:t>
            </a:r>
            <a:r>
              <a:rPr lang="en-US" sz="2000" dirty="0" err="1"/>
              <a:t>terapeutice</a:t>
            </a:r>
            <a:r>
              <a:rPr lang="en-US" sz="2000" dirty="0"/>
              <a:t> </a:t>
            </a:r>
            <a:r>
              <a:rPr lang="en-US" sz="2000" dirty="0" err="1"/>
              <a:t>diferite</a:t>
            </a:r>
            <a:r>
              <a:rPr lang="en-US" sz="2000" dirty="0"/>
              <a:t>. </a:t>
            </a:r>
            <a:endParaRPr lang="ro-RO" sz="2000" dirty="0"/>
          </a:p>
          <a:p>
            <a:pPr algn="just"/>
            <a:r>
              <a:rPr lang="en-US" sz="2000" b="1" dirty="0" err="1"/>
              <a:t>Reglementare</a:t>
            </a:r>
            <a:r>
              <a:rPr lang="en-US" sz="2000" b="1" dirty="0"/>
              <a:t>: </a:t>
            </a:r>
            <a:r>
              <a:rPr lang="en-US" sz="2000" dirty="0" err="1"/>
              <a:t>Agențiile</a:t>
            </a:r>
            <a:r>
              <a:rPr lang="en-US" sz="2000" dirty="0"/>
              <a:t> de </a:t>
            </a:r>
            <a:r>
              <a:rPr lang="en-US" sz="2000" dirty="0" err="1"/>
              <a:t>reglementare</a:t>
            </a:r>
            <a:r>
              <a:rPr lang="en-US" sz="2000" dirty="0"/>
              <a:t> </a:t>
            </a:r>
            <a:r>
              <a:rPr lang="ro-RO" sz="2000" dirty="0"/>
              <a:t>(</a:t>
            </a:r>
            <a:r>
              <a:rPr lang="en-US" sz="2000" i="1" dirty="0"/>
              <a:t>precum EMA </a:t>
            </a:r>
            <a:r>
              <a:rPr lang="en-US" sz="2000" i="1" dirty="0" err="1"/>
              <a:t>și</a:t>
            </a:r>
            <a:r>
              <a:rPr lang="en-US" sz="2000" i="1" dirty="0"/>
              <a:t> FDA</a:t>
            </a:r>
            <a:r>
              <a:rPr lang="ro-RO" sz="2000" dirty="0"/>
              <a:t>) </a:t>
            </a:r>
            <a:r>
              <a:rPr lang="en-US" sz="2000" dirty="0" err="1"/>
              <a:t>dezvoltă</a:t>
            </a:r>
            <a:r>
              <a:rPr lang="en-US" sz="2000" dirty="0"/>
              <a:t> cadre </a:t>
            </a:r>
            <a:r>
              <a:rPr lang="en-US" sz="2000" dirty="0" err="1"/>
              <a:t>specifice</a:t>
            </a:r>
            <a:r>
              <a:rPr lang="en-US" sz="2000" dirty="0"/>
              <a:t> </a:t>
            </a:r>
            <a:r>
              <a:rPr lang="en-US" sz="2000" dirty="0" err="1"/>
              <a:t>pentru</a:t>
            </a:r>
            <a:r>
              <a:rPr lang="en-US" sz="2000" dirty="0"/>
              <a:t> </a:t>
            </a:r>
            <a:r>
              <a:rPr lang="en-US" sz="2000" dirty="0" err="1"/>
              <a:t>nanomedicamente</a:t>
            </a:r>
            <a:r>
              <a:rPr lang="en-US" sz="2000" dirty="0"/>
              <a:t>, </a:t>
            </a:r>
            <a:r>
              <a:rPr lang="en-US" sz="2000" dirty="0" err="1"/>
              <a:t>subliniind</a:t>
            </a:r>
            <a:r>
              <a:rPr lang="en-US" sz="2000" dirty="0"/>
              <a:t> </a:t>
            </a:r>
            <a:r>
              <a:rPr lang="en-US" sz="2000" dirty="0" err="1"/>
              <a:t>necesitatea</a:t>
            </a:r>
            <a:r>
              <a:rPr lang="en-US" sz="2000" dirty="0"/>
              <a:t> </a:t>
            </a:r>
            <a:r>
              <a:rPr lang="en-US" sz="2000" dirty="0" err="1"/>
              <a:t>unor</a:t>
            </a:r>
            <a:r>
              <a:rPr lang="en-US" sz="2000" dirty="0"/>
              <a:t> </a:t>
            </a:r>
            <a:r>
              <a:rPr lang="en-US" sz="2000" dirty="0" err="1"/>
              <a:t>studii</a:t>
            </a:r>
            <a:r>
              <a:rPr lang="en-US" sz="2000" dirty="0"/>
              <a:t> comparative </a:t>
            </a:r>
            <a:r>
              <a:rPr lang="en-US" sz="2000" dirty="0" err="1"/>
              <a:t>fizico-chimice</a:t>
            </a:r>
            <a:r>
              <a:rPr lang="en-US" sz="2000" dirty="0"/>
              <a:t> </a:t>
            </a:r>
            <a:r>
              <a:rPr lang="en-US" sz="2000" dirty="0" err="1"/>
              <a:t>și</a:t>
            </a:r>
            <a:r>
              <a:rPr lang="en-US" sz="2000" dirty="0"/>
              <a:t> </a:t>
            </a:r>
            <a:r>
              <a:rPr lang="en-US" sz="2000" dirty="0" err="1"/>
              <a:t>clinice</a:t>
            </a:r>
            <a:r>
              <a:rPr lang="en-US" sz="2000" dirty="0"/>
              <a:t> </a:t>
            </a:r>
            <a:r>
              <a:rPr lang="en-US" sz="2000" dirty="0" err="1"/>
              <a:t>cuprinzătoare</a:t>
            </a:r>
            <a:r>
              <a:rPr lang="en-US" sz="2000" dirty="0"/>
              <a:t> </a:t>
            </a:r>
            <a:r>
              <a:rPr lang="en-US" sz="2000" dirty="0" err="1"/>
              <a:t>pentru</a:t>
            </a:r>
            <a:r>
              <a:rPr lang="en-US" sz="2000" dirty="0"/>
              <a:t> a </a:t>
            </a:r>
            <a:r>
              <a:rPr lang="en-US" sz="2000" dirty="0" err="1"/>
              <a:t>demonstra</a:t>
            </a:r>
            <a:r>
              <a:rPr lang="en-US" sz="2000" dirty="0"/>
              <a:t> </a:t>
            </a:r>
            <a:r>
              <a:rPr lang="en-US" sz="2000" dirty="0" err="1"/>
              <a:t>că</a:t>
            </a:r>
            <a:r>
              <a:rPr lang="en-US" sz="2000" dirty="0"/>
              <a:t> </a:t>
            </a:r>
            <a:r>
              <a:rPr lang="en-US" sz="2000" dirty="0" err="1"/>
              <a:t>acestea</a:t>
            </a:r>
            <a:r>
              <a:rPr lang="en-US" sz="2000" dirty="0"/>
              <a:t> sunt </a:t>
            </a:r>
            <a:r>
              <a:rPr lang="en-US" sz="2000" dirty="0" err="1"/>
              <a:t>suficient</a:t>
            </a:r>
            <a:r>
              <a:rPr lang="en-US" sz="2000" dirty="0"/>
              <a:t> de </a:t>
            </a:r>
            <a:r>
              <a:rPr lang="en-US" sz="2000" dirty="0" err="1"/>
              <a:t>similare</a:t>
            </a:r>
            <a:r>
              <a:rPr lang="en-US" sz="2000" dirty="0"/>
              <a:t> cu </a:t>
            </a:r>
            <a:r>
              <a:rPr lang="en-US" sz="2000" dirty="0" err="1"/>
              <a:t>produsul</a:t>
            </a:r>
            <a:r>
              <a:rPr lang="en-US" sz="2000" dirty="0"/>
              <a:t> </a:t>
            </a:r>
            <a:r>
              <a:rPr lang="en-US" sz="2000" dirty="0" err="1"/>
              <a:t>inovator</a:t>
            </a:r>
            <a:r>
              <a:rPr lang="en-US" sz="2000" dirty="0"/>
              <a:t>.</a:t>
            </a:r>
          </a:p>
        </p:txBody>
      </p:sp>
    </p:spTree>
    <p:extLst>
      <p:ext uri="{BB962C8B-B14F-4D97-AF65-F5344CB8AC3E}">
        <p14:creationId xmlns:p14="http://schemas.microsoft.com/office/powerpoint/2010/main" val="52187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3D50-529D-E617-E47E-82BF0BB871ED}"/>
              </a:ext>
            </a:extLst>
          </p:cNvPr>
          <p:cNvSpPr>
            <a:spLocks noGrp="1"/>
          </p:cNvSpPr>
          <p:nvPr>
            <p:ph type="title"/>
          </p:nvPr>
        </p:nvSpPr>
        <p:spPr/>
        <p:txBody>
          <a:bodyPr/>
          <a:lstStyle/>
          <a:p>
            <a:r>
              <a:rPr lang="en-US" b="1" dirty="0"/>
              <a:t>Aplicații </a:t>
            </a:r>
            <a:r>
              <a:rPr lang="en-US" b="1" dirty="0" err="1"/>
              <a:t>cheie</a:t>
            </a:r>
            <a:r>
              <a:rPr lang="en-US" b="1" dirty="0"/>
              <a:t> </a:t>
            </a:r>
            <a:r>
              <a:rPr lang="en-US" b="1" dirty="0" err="1"/>
              <a:t>în</a:t>
            </a:r>
            <a:r>
              <a:rPr lang="en-US" b="1" dirty="0"/>
              <a:t> </a:t>
            </a:r>
            <a:r>
              <a:rPr lang="en-US" b="1" dirty="0" err="1"/>
              <a:t>medicină</a:t>
            </a:r>
            <a:endParaRPr lang="en-US" dirty="0"/>
          </a:p>
        </p:txBody>
      </p:sp>
      <p:sp>
        <p:nvSpPr>
          <p:cNvPr id="3" name="Content Placeholder 2">
            <a:extLst>
              <a:ext uri="{FF2B5EF4-FFF2-40B4-BE49-F238E27FC236}">
                <a16:creationId xmlns:a16="http://schemas.microsoft.com/office/drawing/2014/main" id="{2ADB59E2-21E6-90DB-832B-B99680618798}"/>
              </a:ext>
            </a:extLst>
          </p:cNvPr>
          <p:cNvSpPr>
            <a:spLocks noGrp="1"/>
          </p:cNvSpPr>
          <p:nvPr>
            <p:ph idx="1"/>
          </p:nvPr>
        </p:nvSpPr>
        <p:spPr>
          <a:xfrm>
            <a:off x="0" y="1524000"/>
            <a:ext cx="8915400" cy="4953000"/>
          </a:xfrm>
        </p:spPr>
        <p:txBody>
          <a:bodyPr/>
          <a:lstStyle/>
          <a:p>
            <a:pPr marL="0" indent="0">
              <a:buNone/>
            </a:pPr>
            <a:r>
              <a:rPr lang="en-US" sz="1800" dirty="0" err="1"/>
              <a:t>Nanometrologia</a:t>
            </a:r>
            <a:r>
              <a:rPr lang="en-US" sz="1800" dirty="0"/>
              <a:t> </a:t>
            </a:r>
            <a:r>
              <a:rPr lang="en-US" sz="1800" dirty="0" err="1"/>
              <a:t>este</a:t>
            </a:r>
            <a:r>
              <a:rPr lang="en-US" sz="1800" dirty="0"/>
              <a:t> </a:t>
            </a:r>
            <a:r>
              <a:rPr lang="en-US" sz="1800" dirty="0" err="1"/>
              <a:t>fundamentală</a:t>
            </a:r>
            <a:r>
              <a:rPr lang="en-US" sz="1800" dirty="0"/>
              <a:t> </a:t>
            </a:r>
            <a:r>
              <a:rPr lang="en-US" sz="1800" dirty="0" err="1"/>
              <a:t>pentru</a:t>
            </a:r>
            <a:r>
              <a:rPr lang="en-US" sz="1800" dirty="0"/>
              <a:t> </a:t>
            </a:r>
            <a:r>
              <a:rPr lang="en-US" sz="1800" dirty="0" err="1"/>
              <a:t>dezvoltarea</a:t>
            </a:r>
            <a:r>
              <a:rPr lang="en-US" sz="1800" dirty="0"/>
              <a:t> </a:t>
            </a:r>
            <a:r>
              <a:rPr lang="en-US" sz="1800" dirty="0" err="1"/>
              <a:t>și</a:t>
            </a:r>
            <a:r>
              <a:rPr lang="en-US" sz="1800" dirty="0"/>
              <a:t> </a:t>
            </a:r>
            <a:r>
              <a:rPr lang="en-US" sz="1800" dirty="0" err="1"/>
              <a:t>controlul</a:t>
            </a:r>
            <a:r>
              <a:rPr lang="en-US" sz="1800" dirty="0"/>
              <a:t> </a:t>
            </a:r>
            <a:r>
              <a:rPr lang="en-US" sz="1800" dirty="0" err="1"/>
              <a:t>calității</a:t>
            </a:r>
            <a:r>
              <a:rPr lang="en-US" sz="1800" dirty="0"/>
              <a:t> </a:t>
            </a:r>
            <a:r>
              <a:rPr lang="en-US" sz="1800" dirty="0" err="1"/>
              <a:t>medicinei</a:t>
            </a:r>
            <a:r>
              <a:rPr lang="en-US" sz="1800" dirty="0"/>
              <a:t> </a:t>
            </a:r>
            <a:r>
              <a:rPr lang="en-US" sz="1800" dirty="0" err="1"/>
              <a:t>moderne</a:t>
            </a:r>
            <a:r>
              <a:rPr lang="en-US" sz="1800" dirty="0"/>
              <a:t>, </a:t>
            </a:r>
            <a:r>
              <a:rPr lang="en-US" sz="1800" dirty="0" err="1"/>
              <a:t>în</a:t>
            </a:r>
            <a:r>
              <a:rPr lang="en-US" sz="1800" dirty="0"/>
              <a:t> special </a:t>
            </a:r>
            <a:r>
              <a:rPr lang="en-US" sz="1800" dirty="0" err="1"/>
              <a:t>în</a:t>
            </a:r>
            <a:r>
              <a:rPr lang="en-US" sz="1800" dirty="0"/>
              <a:t> </a:t>
            </a:r>
            <a:r>
              <a:rPr lang="en-US" sz="1800" dirty="0" err="1"/>
              <a:t>următoarele</a:t>
            </a:r>
            <a:r>
              <a:rPr lang="en-US" sz="1800" dirty="0"/>
              <a:t> </a:t>
            </a:r>
            <a:r>
              <a:rPr lang="en-US" sz="1800" dirty="0" err="1"/>
              <a:t>domenii</a:t>
            </a:r>
            <a:r>
              <a:rPr lang="en-US" sz="1800" dirty="0"/>
              <a:t>:</a:t>
            </a:r>
          </a:p>
          <a:p>
            <a:r>
              <a:rPr lang="en-US" sz="1700" dirty="0" err="1">
                <a:solidFill>
                  <a:srgbClr val="FF0000"/>
                </a:solidFill>
              </a:rPr>
              <a:t>Sisteme</a:t>
            </a:r>
            <a:r>
              <a:rPr lang="en-US" sz="1700" dirty="0">
                <a:solidFill>
                  <a:srgbClr val="FF0000"/>
                </a:solidFill>
              </a:rPr>
              <a:t> de </a:t>
            </a:r>
            <a:r>
              <a:rPr lang="en-US" sz="1700" dirty="0" err="1">
                <a:solidFill>
                  <a:srgbClr val="FF0000"/>
                </a:solidFill>
              </a:rPr>
              <a:t>administrare</a:t>
            </a:r>
            <a:r>
              <a:rPr lang="en-US" sz="1700" dirty="0">
                <a:solidFill>
                  <a:srgbClr val="FF0000"/>
                </a:solidFill>
              </a:rPr>
              <a:t> a </a:t>
            </a:r>
            <a:r>
              <a:rPr lang="en-US" sz="1700" dirty="0" err="1">
                <a:solidFill>
                  <a:srgbClr val="FF0000"/>
                </a:solidFill>
              </a:rPr>
              <a:t>medicamentelor</a:t>
            </a:r>
            <a:r>
              <a:rPr lang="en-US" sz="1700" dirty="0">
                <a:solidFill>
                  <a:srgbClr val="FF0000"/>
                </a:solidFill>
              </a:rPr>
              <a:t>: </a:t>
            </a:r>
            <a:r>
              <a:rPr lang="en-US" sz="1700" dirty="0" err="1"/>
              <a:t>Caracterizarea</a:t>
            </a:r>
            <a:r>
              <a:rPr lang="en-US" sz="1700" dirty="0"/>
              <a:t> </a:t>
            </a:r>
            <a:r>
              <a:rPr lang="en-US" sz="1700" dirty="0" err="1"/>
              <a:t>precisă</a:t>
            </a:r>
            <a:r>
              <a:rPr lang="en-US" sz="1700" dirty="0"/>
              <a:t> a </a:t>
            </a:r>
            <a:r>
              <a:rPr lang="en-US" sz="1700" dirty="0" err="1"/>
              <a:t>nanopurtătorilor</a:t>
            </a:r>
            <a:r>
              <a:rPr lang="en-US" sz="1700" dirty="0"/>
              <a:t> (e.g., </a:t>
            </a:r>
            <a:r>
              <a:rPr lang="en-US" sz="1700" dirty="0" err="1"/>
              <a:t>lipozomi</a:t>
            </a:r>
            <a:r>
              <a:rPr lang="en-US" sz="1700" dirty="0"/>
              <a:t>, </a:t>
            </a:r>
            <a:r>
              <a:rPr lang="en-US" sz="1700" dirty="0" err="1"/>
              <a:t>nanoparticule</a:t>
            </a:r>
            <a:r>
              <a:rPr lang="en-US" sz="1700" dirty="0"/>
              <a:t> </a:t>
            </a:r>
            <a:r>
              <a:rPr lang="en-US" sz="1700" dirty="0" err="1"/>
              <a:t>polimerice</a:t>
            </a:r>
            <a:r>
              <a:rPr lang="en-US" sz="1700" dirty="0"/>
              <a:t>) </a:t>
            </a:r>
            <a:r>
              <a:rPr lang="en-US" sz="1700" dirty="0" err="1"/>
              <a:t>este</a:t>
            </a:r>
            <a:r>
              <a:rPr lang="en-US" sz="1700" dirty="0"/>
              <a:t> </a:t>
            </a:r>
            <a:r>
              <a:rPr lang="en-US" sz="1700" dirty="0" err="1"/>
              <a:t>vitală</a:t>
            </a:r>
            <a:r>
              <a:rPr lang="en-US" sz="1700" dirty="0"/>
              <a:t> </a:t>
            </a:r>
            <a:r>
              <a:rPr lang="en-US" sz="1700" dirty="0" err="1"/>
              <a:t>pentru</a:t>
            </a:r>
            <a:r>
              <a:rPr lang="en-US" sz="1700" dirty="0"/>
              <a:t> </a:t>
            </a:r>
            <a:r>
              <a:rPr lang="en-US" sz="1700" dirty="0" err="1"/>
              <a:t>înțelegerea</a:t>
            </a:r>
            <a:r>
              <a:rPr lang="en-US" sz="1700" dirty="0"/>
              <a:t> </a:t>
            </a:r>
            <a:r>
              <a:rPr lang="en-US" sz="1700" dirty="0" err="1"/>
              <a:t>parametrilor</a:t>
            </a:r>
            <a:r>
              <a:rPr lang="en-US" sz="1700" dirty="0"/>
              <a:t> lor </a:t>
            </a:r>
            <a:r>
              <a:rPr lang="en-US" sz="1700" dirty="0" err="1"/>
              <a:t>farmacocinetici</a:t>
            </a:r>
            <a:r>
              <a:rPr lang="en-US" sz="1700" dirty="0"/>
              <a:t> </a:t>
            </a:r>
            <a:r>
              <a:rPr lang="en-US" sz="1700" dirty="0" err="1"/>
              <a:t>și</a:t>
            </a:r>
            <a:r>
              <a:rPr lang="en-US" sz="1700" dirty="0"/>
              <a:t> </a:t>
            </a:r>
            <a:r>
              <a:rPr lang="en-US" sz="1700" dirty="0" err="1"/>
              <a:t>farmacodinamici</a:t>
            </a:r>
            <a:r>
              <a:rPr lang="en-US" sz="1700" dirty="0"/>
              <a:t>, </a:t>
            </a:r>
            <a:r>
              <a:rPr lang="en-US" sz="1700" dirty="0" err="1"/>
              <a:t>inclusiv</a:t>
            </a:r>
            <a:r>
              <a:rPr lang="en-US" sz="1700" dirty="0"/>
              <a:t> </a:t>
            </a:r>
            <a:r>
              <a:rPr lang="en-US" sz="1700" dirty="0" err="1"/>
              <a:t>încărcarea</a:t>
            </a:r>
            <a:r>
              <a:rPr lang="en-US" sz="1700" dirty="0"/>
              <a:t> </a:t>
            </a:r>
            <a:r>
              <a:rPr lang="en-US" sz="1700" dirty="0" err="1"/>
              <a:t>medicamentelor</a:t>
            </a:r>
            <a:r>
              <a:rPr lang="en-US" sz="1700" dirty="0"/>
              <a:t>, </a:t>
            </a:r>
            <a:r>
              <a:rPr lang="en-US" sz="1700" dirty="0" err="1"/>
              <a:t>profilurile</a:t>
            </a:r>
            <a:r>
              <a:rPr lang="en-US" sz="1700" dirty="0"/>
              <a:t> de </a:t>
            </a:r>
            <a:r>
              <a:rPr lang="en-US" sz="1700" dirty="0" err="1"/>
              <a:t>eliberare</a:t>
            </a:r>
            <a:r>
              <a:rPr lang="en-US" sz="1700" dirty="0"/>
              <a:t> </a:t>
            </a:r>
            <a:r>
              <a:rPr lang="en-US" sz="1700" dirty="0" err="1"/>
              <a:t>și</a:t>
            </a:r>
            <a:r>
              <a:rPr lang="en-US" sz="1700" dirty="0"/>
              <a:t> </a:t>
            </a:r>
            <a:r>
              <a:rPr lang="en-US" sz="1700" dirty="0" err="1"/>
              <a:t>stabilitatea</a:t>
            </a:r>
            <a:r>
              <a:rPr lang="en-US" sz="1700" dirty="0"/>
              <a:t>.</a:t>
            </a:r>
          </a:p>
          <a:p>
            <a:r>
              <a:rPr lang="en-US" sz="1700" dirty="0">
                <a:solidFill>
                  <a:srgbClr val="FF0000"/>
                </a:solidFill>
              </a:rPr>
              <a:t>Diagnostic in vitro (IVD): </a:t>
            </a:r>
            <a:r>
              <a:rPr lang="en-US" sz="1700" dirty="0" err="1"/>
              <a:t>Nanometrologia</a:t>
            </a:r>
            <a:r>
              <a:rPr lang="en-US" sz="1700" dirty="0"/>
              <a:t> </a:t>
            </a:r>
            <a:r>
              <a:rPr lang="en-US" sz="1700" dirty="0" err="1"/>
              <a:t>permite</a:t>
            </a:r>
            <a:r>
              <a:rPr lang="en-US" sz="1700" dirty="0"/>
              <a:t> </a:t>
            </a:r>
            <a:r>
              <a:rPr lang="en-US" sz="1700" dirty="0" err="1"/>
              <a:t>caracterizarea</a:t>
            </a:r>
            <a:r>
              <a:rPr lang="en-US" sz="1700" dirty="0"/>
              <a:t> </a:t>
            </a:r>
            <a:r>
              <a:rPr lang="en-US" sz="1700" dirty="0" err="1"/>
              <a:t>interfețelor</a:t>
            </a:r>
            <a:r>
              <a:rPr lang="en-US" sz="1700" dirty="0"/>
              <a:t> </a:t>
            </a:r>
            <a:r>
              <a:rPr lang="en-US" sz="1700" dirty="0" err="1"/>
              <a:t>biomoleculare</a:t>
            </a:r>
            <a:r>
              <a:rPr lang="en-US" sz="1700" dirty="0"/>
              <a:t> </a:t>
            </a:r>
            <a:r>
              <a:rPr lang="en-US" sz="1700" dirty="0" err="1"/>
              <a:t>pentru</a:t>
            </a:r>
            <a:r>
              <a:rPr lang="en-US" sz="1700" dirty="0"/>
              <a:t> </a:t>
            </a:r>
            <a:r>
              <a:rPr lang="en-US" sz="1700" dirty="0" err="1"/>
              <a:t>biosenzori</a:t>
            </a:r>
            <a:r>
              <a:rPr lang="en-US" sz="1700" dirty="0"/>
              <a:t> </a:t>
            </a:r>
            <a:r>
              <a:rPr lang="en-US" sz="1700" dirty="0" err="1"/>
              <a:t>și</a:t>
            </a:r>
            <a:r>
              <a:rPr lang="en-US" sz="1700" dirty="0"/>
              <a:t> </a:t>
            </a:r>
            <a:r>
              <a:rPr lang="en-US" sz="1700" dirty="0" err="1"/>
              <a:t>dispozitive</a:t>
            </a:r>
            <a:r>
              <a:rPr lang="en-US" sz="1700" dirty="0"/>
              <a:t> de diagnostic de </a:t>
            </a:r>
            <a:r>
              <a:rPr lang="en-US" sz="1700" dirty="0" err="1"/>
              <a:t>înaltă</a:t>
            </a:r>
            <a:r>
              <a:rPr lang="en-US" sz="1700" dirty="0"/>
              <a:t> </a:t>
            </a:r>
            <a:r>
              <a:rPr lang="en-US" sz="1700" dirty="0" err="1"/>
              <a:t>sensibilitate</a:t>
            </a:r>
            <a:r>
              <a:rPr lang="en-US" sz="1700" dirty="0"/>
              <a:t>, </a:t>
            </a:r>
            <a:r>
              <a:rPr lang="en-US" sz="1700" dirty="0" err="1"/>
              <a:t>permițând</a:t>
            </a:r>
            <a:r>
              <a:rPr lang="en-US" sz="1700" dirty="0"/>
              <a:t> </a:t>
            </a:r>
            <a:r>
              <a:rPr lang="en-US" sz="1700" dirty="0" err="1"/>
              <a:t>detectarea</a:t>
            </a:r>
            <a:r>
              <a:rPr lang="en-US" sz="1700" dirty="0"/>
              <a:t> </a:t>
            </a:r>
            <a:r>
              <a:rPr lang="en-US" sz="1700" dirty="0" err="1"/>
              <a:t>rapidă</a:t>
            </a:r>
            <a:r>
              <a:rPr lang="en-US" sz="1700" dirty="0"/>
              <a:t> a </a:t>
            </a:r>
            <a:r>
              <a:rPr lang="en-US" sz="1700" dirty="0" err="1"/>
              <a:t>agenților</a:t>
            </a:r>
            <a:r>
              <a:rPr lang="en-US" sz="1700" dirty="0"/>
              <a:t> </a:t>
            </a:r>
            <a:r>
              <a:rPr lang="en-US" sz="1700" dirty="0" err="1"/>
              <a:t>patogeni</a:t>
            </a:r>
            <a:r>
              <a:rPr lang="en-US" sz="1700" dirty="0"/>
              <a:t> </a:t>
            </a:r>
            <a:r>
              <a:rPr lang="en-US" sz="1700" dirty="0" err="1"/>
              <a:t>și</a:t>
            </a:r>
            <a:r>
              <a:rPr lang="en-US" sz="1700" dirty="0"/>
              <a:t> </a:t>
            </a:r>
            <a:r>
              <a:rPr lang="en-US" sz="1700" dirty="0" err="1"/>
              <a:t>biomarkerilor</a:t>
            </a:r>
            <a:r>
              <a:rPr lang="en-US" sz="1700" dirty="0"/>
              <a:t> </a:t>
            </a:r>
            <a:r>
              <a:rPr lang="en-US" sz="1700" dirty="0" err="1"/>
              <a:t>în</a:t>
            </a:r>
            <a:r>
              <a:rPr lang="en-US" sz="1700" dirty="0"/>
              <a:t> </a:t>
            </a:r>
            <a:r>
              <a:rPr lang="en-US" sz="1700" dirty="0" err="1"/>
              <a:t>fluidele</a:t>
            </a:r>
            <a:r>
              <a:rPr lang="en-US" sz="1700" dirty="0"/>
              <a:t> </a:t>
            </a:r>
            <a:r>
              <a:rPr lang="en-US" sz="1700" dirty="0" err="1"/>
              <a:t>corporale</a:t>
            </a:r>
            <a:r>
              <a:rPr lang="en-US" sz="1700" dirty="0"/>
              <a:t>.</a:t>
            </a:r>
          </a:p>
          <a:p>
            <a:r>
              <a:rPr lang="en-US" sz="1700" dirty="0">
                <a:solidFill>
                  <a:srgbClr val="FF0000"/>
                </a:solidFill>
              </a:rPr>
              <a:t>Medicina </a:t>
            </a:r>
            <a:r>
              <a:rPr lang="en-US" sz="1700" dirty="0" err="1">
                <a:solidFill>
                  <a:srgbClr val="FF0000"/>
                </a:solidFill>
              </a:rPr>
              <a:t>regenerativă</a:t>
            </a:r>
            <a:r>
              <a:rPr lang="en-US" sz="1700" dirty="0">
                <a:solidFill>
                  <a:srgbClr val="FF0000"/>
                </a:solidFill>
              </a:rPr>
              <a:t> </a:t>
            </a:r>
            <a:r>
              <a:rPr lang="en-US" sz="1700" dirty="0" err="1">
                <a:solidFill>
                  <a:srgbClr val="FF0000"/>
                </a:solidFill>
              </a:rPr>
              <a:t>și</a:t>
            </a:r>
            <a:r>
              <a:rPr lang="en-US" sz="1700" dirty="0">
                <a:solidFill>
                  <a:srgbClr val="FF0000"/>
                </a:solidFill>
              </a:rPr>
              <a:t> </a:t>
            </a:r>
            <a:r>
              <a:rPr lang="en-US" sz="1700" dirty="0" err="1">
                <a:solidFill>
                  <a:srgbClr val="FF0000"/>
                </a:solidFill>
              </a:rPr>
              <a:t>ingineria</a:t>
            </a:r>
            <a:r>
              <a:rPr lang="en-US" sz="1700" dirty="0">
                <a:solidFill>
                  <a:srgbClr val="FF0000"/>
                </a:solidFill>
              </a:rPr>
              <a:t> </a:t>
            </a:r>
            <a:r>
              <a:rPr lang="en-US" sz="1700" dirty="0" err="1">
                <a:solidFill>
                  <a:srgbClr val="FF0000"/>
                </a:solidFill>
              </a:rPr>
              <a:t>tisulară</a:t>
            </a:r>
            <a:r>
              <a:rPr lang="en-US" sz="1700" dirty="0">
                <a:solidFill>
                  <a:srgbClr val="FF0000"/>
                </a:solidFill>
              </a:rPr>
              <a:t>:</a:t>
            </a:r>
            <a:r>
              <a:rPr lang="en-US" sz="1700" dirty="0"/>
              <a:t> </a:t>
            </a:r>
            <a:r>
              <a:rPr lang="en-US" sz="1700" dirty="0" err="1"/>
              <a:t>Facilitează</a:t>
            </a:r>
            <a:r>
              <a:rPr lang="en-US" sz="1700" dirty="0"/>
              <a:t> </a:t>
            </a:r>
            <a:r>
              <a:rPr lang="en-US" sz="1700" dirty="0" err="1"/>
              <a:t>caracterizarea</a:t>
            </a:r>
            <a:r>
              <a:rPr lang="en-US" sz="1700" dirty="0"/>
              <a:t> </a:t>
            </a:r>
            <a:r>
              <a:rPr lang="en-US" sz="1700" dirty="0" err="1"/>
              <a:t>structurilor</a:t>
            </a:r>
            <a:r>
              <a:rPr lang="en-US" sz="1700" dirty="0"/>
              <a:t> de </a:t>
            </a:r>
            <a:r>
              <a:rPr lang="en-US" sz="1700" dirty="0" err="1"/>
              <a:t>schelă</a:t>
            </a:r>
            <a:r>
              <a:rPr lang="en-US" sz="1700" dirty="0"/>
              <a:t> </a:t>
            </a:r>
            <a:r>
              <a:rPr lang="en-US" sz="1700" dirty="0" err="1"/>
              <a:t>și</a:t>
            </a:r>
            <a:r>
              <a:rPr lang="en-US" sz="1700" dirty="0"/>
              <a:t> a </a:t>
            </a:r>
            <a:r>
              <a:rPr lang="en-US" sz="1700" dirty="0" err="1"/>
              <a:t>nanomaterialelor</a:t>
            </a:r>
            <a:r>
              <a:rPr lang="en-US" sz="1700" dirty="0"/>
              <a:t> </a:t>
            </a:r>
            <a:r>
              <a:rPr lang="en-US" sz="1700" dirty="0" err="1"/>
              <a:t>utilizate</a:t>
            </a:r>
            <a:r>
              <a:rPr lang="en-US" sz="1700" dirty="0"/>
              <a:t> </a:t>
            </a:r>
            <a:r>
              <a:rPr lang="en-US" sz="1700" dirty="0" err="1"/>
              <a:t>pentru</a:t>
            </a:r>
            <a:r>
              <a:rPr lang="en-US" sz="1700" dirty="0"/>
              <a:t> a </a:t>
            </a:r>
            <a:r>
              <a:rPr lang="en-US" sz="1700" dirty="0" err="1"/>
              <a:t>imita</a:t>
            </a:r>
            <a:r>
              <a:rPr lang="en-US" sz="1700" dirty="0"/>
              <a:t> </a:t>
            </a:r>
            <a:r>
              <a:rPr lang="en-US" sz="1700" dirty="0" err="1"/>
              <a:t>matricea</a:t>
            </a:r>
            <a:r>
              <a:rPr lang="en-US" sz="1700" dirty="0"/>
              <a:t> </a:t>
            </a:r>
            <a:r>
              <a:rPr lang="en-US" sz="1700" dirty="0" err="1"/>
              <a:t>extracelulară</a:t>
            </a:r>
            <a:r>
              <a:rPr lang="en-US" sz="1700" dirty="0"/>
              <a:t> </a:t>
            </a:r>
            <a:r>
              <a:rPr lang="en-US" sz="1700" dirty="0" err="1"/>
              <a:t>naturală</a:t>
            </a:r>
            <a:r>
              <a:rPr lang="en-US" sz="1700" dirty="0"/>
              <a:t> </a:t>
            </a:r>
            <a:r>
              <a:rPr lang="en-US" sz="1700" dirty="0" err="1"/>
              <a:t>pentru</a:t>
            </a:r>
            <a:r>
              <a:rPr lang="en-US" sz="1700" dirty="0"/>
              <a:t> a </a:t>
            </a:r>
            <a:r>
              <a:rPr lang="en-US" sz="1700" dirty="0" err="1"/>
              <a:t>ghida</a:t>
            </a:r>
            <a:r>
              <a:rPr lang="en-US" sz="1700" dirty="0"/>
              <a:t> </a:t>
            </a:r>
            <a:r>
              <a:rPr lang="en-US" sz="1700" dirty="0" err="1"/>
              <a:t>repararea</a:t>
            </a:r>
            <a:r>
              <a:rPr lang="en-US" sz="1700" dirty="0"/>
              <a:t> </a:t>
            </a:r>
            <a:r>
              <a:rPr lang="en-US" sz="1700" dirty="0" err="1"/>
              <a:t>țesuturilor</a:t>
            </a:r>
            <a:r>
              <a:rPr lang="en-US" sz="1700" dirty="0"/>
              <a:t> </a:t>
            </a:r>
            <a:r>
              <a:rPr lang="en-US" sz="1700" dirty="0" err="1"/>
              <a:t>și</a:t>
            </a:r>
            <a:r>
              <a:rPr lang="en-US" sz="1700" dirty="0"/>
              <a:t> </a:t>
            </a:r>
            <a:r>
              <a:rPr lang="en-US" sz="1700" dirty="0" err="1"/>
              <a:t>creșterea</a:t>
            </a:r>
            <a:r>
              <a:rPr lang="en-US" sz="1700" dirty="0"/>
              <a:t> </a:t>
            </a:r>
            <a:r>
              <a:rPr lang="en-US" sz="1700" dirty="0" err="1"/>
              <a:t>osoasă</a:t>
            </a:r>
            <a:r>
              <a:rPr lang="en-US" sz="1700" dirty="0"/>
              <a:t>.</a:t>
            </a:r>
          </a:p>
          <a:p>
            <a:r>
              <a:rPr lang="en-US" sz="1700" dirty="0" err="1">
                <a:solidFill>
                  <a:srgbClr val="FF0000"/>
                </a:solidFill>
              </a:rPr>
              <a:t>Imagistică</a:t>
            </a:r>
            <a:r>
              <a:rPr lang="en-US" sz="1700" dirty="0">
                <a:solidFill>
                  <a:srgbClr val="FF0000"/>
                </a:solidFill>
              </a:rPr>
              <a:t> </a:t>
            </a:r>
            <a:r>
              <a:rPr lang="en-US" sz="1700" dirty="0" err="1">
                <a:solidFill>
                  <a:srgbClr val="FF0000"/>
                </a:solidFill>
              </a:rPr>
              <a:t>și</a:t>
            </a:r>
            <a:r>
              <a:rPr lang="en-US" sz="1700" dirty="0">
                <a:solidFill>
                  <a:srgbClr val="FF0000"/>
                </a:solidFill>
              </a:rPr>
              <a:t> diagnostic: </a:t>
            </a:r>
            <a:r>
              <a:rPr lang="en-US" sz="1700" dirty="0" err="1"/>
              <a:t>utilizată</a:t>
            </a:r>
            <a:r>
              <a:rPr lang="en-US" sz="1700" dirty="0"/>
              <a:t> </a:t>
            </a:r>
            <a:r>
              <a:rPr lang="en-US" sz="1700" dirty="0" err="1"/>
              <a:t>pentru</a:t>
            </a:r>
            <a:r>
              <a:rPr lang="en-US" sz="1700" dirty="0"/>
              <a:t> </a:t>
            </a:r>
            <a:r>
              <a:rPr lang="en-US" sz="1700" dirty="0" err="1"/>
              <a:t>calibrarea</a:t>
            </a:r>
            <a:r>
              <a:rPr lang="en-US" sz="1700" dirty="0"/>
              <a:t> </a:t>
            </a:r>
            <a:r>
              <a:rPr lang="en-US" sz="1700" dirty="0" err="1"/>
              <a:t>și</a:t>
            </a:r>
            <a:r>
              <a:rPr lang="en-US" sz="1700" dirty="0"/>
              <a:t> </a:t>
            </a:r>
            <a:r>
              <a:rPr lang="en-US" sz="1700" dirty="0" err="1"/>
              <a:t>caracterizarea</a:t>
            </a:r>
            <a:r>
              <a:rPr lang="en-US" sz="1700" dirty="0"/>
              <a:t> </a:t>
            </a:r>
            <a:r>
              <a:rPr lang="en-US" sz="1700" dirty="0" err="1"/>
              <a:t>agenților</a:t>
            </a:r>
            <a:r>
              <a:rPr lang="en-US" sz="1700" dirty="0"/>
              <a:t> de contrast, cum </a:t>
            </a:r>
            <a:r>
              <a:rPr lang="en-US" sz="1700" dirty="0" err="1"/>
              <a:t>ar</a:t>
            </a:r>
            <a:r>
              <a:rPr lang="en-US" sz="1700" dirty="0"/>
              <a:t> fi </a:t>
            </a:r>
            <a:r>
              <a:rPr lang="en-US" sz="1700" dirty="0" err="1"/>
              <a:t>punctele</a:t>
            </a:r>
            <a:r>
              <a:rPr lang="en-US" sz="1700" dirty="0"/>
              <a:t> </a:t>
            </a:r>
            <a:r>
              <a:rPr lang="en-US" sz="1700" dirty="0" err="1"/>
              <a:t>cuantice</a:t>
            </a:r>
            <a:r>
              <a:rPr lang="en-US" sz="1700" dirty="0"/>
              <a:t> </a:t>
            </a:r>
            <a:r>
              <a:rPr lang="en-US" sz="1700" dirty="0" err="1"/>
              <a:t>și</a:t>
            </a:r>
            <a:r>
              <a:rPr lang="en-US" sz="1700" dirty="0"/>
              <a:t> </a:t>
            </a:r>
            <a:r>
              <a:rPr lang="en-US" sz="1700" dirty="0" err="1"/>
              <a:t>nanoparticulele</a:t>
            </a:r>
            <a:r>
              <a:rPr lang="en-US" sz="1700" dirty="0"/>
              <a:t> </a:t>
            </a:r>
            <a:r>
              <a:rPr lang="en-US" sz="1700" dirty="0" err="1"/>
              <a:t>magnetice</a:t>
            </a:r>
            <a:r>
              <a:rPr lang="en-US" sz="1700" dirty="0"/>
              <a:t>, </a:t>
            </a:r>
            <a:r>
              <a:rPr lang="en-US" sz="1700" dirty="0" err="1"/>
              <a:t>pentru</a:t>
            </a:r>
            <a:r>
              <a:rPr lang="en-US" sz="1700" dirty="0"/>
              <a:t> o capacitate </a:t>
            </a:r>
            <a:r>
              <a:rPr lang="en-US" sz="1700" dirty="0" err="1"/>
              <a:t>magnetică</a:t>
            </a:r>
            <a:r>
              <a:rPr lang="en-US" sz="1700" dirty="0"/>
              <a:t> </a:t>
            </a:r>
            <a:r>
              <a:rPr lang="en-US" sz="1700" dirty="0" err="1"/>
              <a:t>îmbunătățită</a:t>
            </a:r>
            <a:r>
              <a:rPr lang="en-US" sz="1700" dirty="0"/>
              <a:t>.</a:t>
            </a:r>
          </a:p>
          <a:p>
            <a:r>
              <a:rPr lang="en-US" sz="1700" dirty="0" err="1">
                <a:solidFill>
                  <a:srgbClr val="FF0000"/>
                </a:solidFill>
              </a:rPr>
              <a:t>Tratamentul</a:t>
            </a:r>
            <a:r>
              <a:rPr lang="en-US" sz="1700" dirty="0">
                <a:solidFill>
                  <a:srgbClr val="FF0000"/>
                </a:solidFill>
              </a:rPr>
              <a:t> </a:t>
            </a:r>
            <a:r>
              <a:rPr lang="en-US" sz="1700" dirty="0" err="1">
                <a:solidFill>
                  <a:srgbClr val="FF0000"/>
                </a:solidFill>
              </a:rPr>
              <a:t>cancerului</a:t>
            </a:r>
            <a:r>
              <a:rPr lang="en-US" sz="1700" dirty="0"/>
              <a:t>: </a:t>
            </a:r>
            <a:r>
              <a:rPr lang="en-US" sz="1700" dirty="0" err="1"/>
              <a:t>Ajută</a:t>
            </a:r>
            <a:r>
              <a:rPr lang="en-US" sz="1700" dirty="0"/>
              <a:t> la </a:t>
            </a:r>
            <a:r>
              <a:rPr lang="en-US" sz="1700" dirty="0" err="1"/>
              <a:t>analizarea</a:t>
            </a:r>
            <a:r>
              <a:rPr lang="en-US" sz="1700" dirty="0"/>
              <a:t> </a:t>
            </a:r>
            <a:r>
              <a:rPr lang="en-US" sz="1700" dirty="0" err="1"/>
              <a:t>dimensiunii</a:t>
            </a:r>
            <a:r>
              <a:rPr lang="en-US" sz="1700" dirty="0"/>
              <a:t> </a:t>
            </a:r>
            <a:r>
              <a:rPr lang="en-US" sz="1700" dirty="0" err="1"/>
              <a:t>și</a:t>
            </a:r>
            <a:r>
              <a:rPr lang="en-US" sz="1700" dirty="0"/>
              <a:t> </a:t>
            </a:r>
            <a:r>
              <a:rPr lang="en-US" sz="1700" dirty="0" err="1"/>
              <a:t>proprietăților</a:t>
            </a:r>
            <a:r>
              <a:rPr lang="en-US" sz="1700" dirty="0"/>
              <a:t> de </a:t>
            </a:r>
            <a:r>
              <a:rPr lang="en-US" sz="1700" dirty="0" err="1"/>
              <a:t>suprafață</a:t>
            </a:r>
            <a:r>
              <a:rPr lang="en-US" sz="1700" dirty="0"/>
              <a:t> ale NP </a:t>
            </a:r>
            <a:r>
              <a:rPr lang="en-US" sz="1700" dirty="0" err="1"/>
              <a:t>concepute</a:t>
            </a:r>
            <a:r>
              <a:rPr lang="en-US" sz="1700" dirty="0"/>
              <a:t> </a:t>
            </a:r>
            <a:r>
              <a:rPr lang="en-US" sz="1700" dirty="0" err="1"/>
              <a:t>pentru</a:t>
            </a:r>
            <a:r>
              <a:rPr lang="en-US" sz="1700" dirty="0"/>
              <a:t> a </a:t>
            </a:r>
            <a:r>
              <a:rPr lang="en-US" sz="1700" dirty="0" err="1"/>
              <a:t>viza</a:t>
            </a:r>
            <a:r>
              <a:rPr lang="en-US" sz="1700" dirty="0"/>
              <a:t> </a:t>
            </a:r>
            <a:r>
              <a:rPr lang="en-US" sz="1700" dirty="0" err="1"/>
              <a:t>celulele</a:t>
            </a:r>
            <a:r>
              <a:rPr lang="en-US" sz="1700" dirty="0"/>
              <a:t> </a:t>
            </a:r>
            <a:r>
              <a:rPr lang="en-US" sz="1700" dirty="0" err="1"/>
              <a:t>tumorale</a:t>
            </a:r>
            <a:r>
              <a:rPr lang="en-US" sz="1700" dirty="0"/>
              <a:t>, </a:t>
            </a:r>
            <a:r>
              <a:rPr lang="en-US" sz="1700" dirty="0" err="1"/>
              <a:t>îmbunătățind</a:t>
            </a:r>
            <a:r>
              <a:rPr lang="en-US" sz="1700" dirty="0"/>
              <a:t> </a:t>
            </a:r>
            <a:r>
              <a:rPr lang="en-US" sz="1700" dirty="0" err="1"/>
              <a:t>eficacitatea</a:t>
            </a:r>
            <a:r>
              <a:rPr lang="en-US" sz="1700" dirty="0"/>
              <a:t> </a:t>
            </a:r>
            <a:r>
              <a:rPr lang="en-US" sz="1700" dirty="0" err="1"/>
              <a:t>medicamentelor</a:t>
            </a:r>
            <a:r>
              <a:rPr lang="en-US" sz="1700" dirty="0"/>
              <a:t> </a:t>
            </a:r>
            <a:r>
              <a:rPr lang="en-US" sz="1700" dirty="0" err="1"/>
              <a:t>și</a:t>
            </a:r>
            <a:r>
              <a:rPr lang="en-US" sz="1700" dirty="0"/>
              <a:t> </a:t>
            </a:r>
            <a:r>
              <a:rPr lang="en-US" sz="1700" dirty="0" err="1"/>
              <a:t>minimizând</a:t>
            </a:r>
            <a:r>
              <a:rPr lang="en-US" sz="1700" dirty="0"/>
              <a:t> </a:t>
            </a:r>
            <a:r>
              <a:rPr lang="en-US" sz="1700" dirty="0" err="1"/>
              <a:t>deteriorarea</a:t>
            </a:r>
            <a:r>
              <a:rPr lang="en-US" sz="1700" dirty="0"/>
              <a:t> </a:t>
            </a:r>
            <a:r>
              <a:rPr lang="en-US" sz="1700" dirty="0" err="1"/>
              <a:t>țesutului</a:t>
            </a:r>
            <a:r>
              <a:rPr lang="en-US" sz="1700" dirty="0"/>
              <a:t> </a:t>
            </a:r>
            <a:r>
              <a:rPr lang="en-US" sz="1700" dirty="0" err="1"/>
              <a:t>sănătos</a:t>
            </a:r>
            <a:r>
              <a:rPr lang="en-US" sz="1700" dirty="0"/>
              <a:t>.</a:t>
            </a:r>
            <a:endParaRPr lang="ro-RO" sz="1700" dirty="0"/>
          </a:p>
          <a:p>
            <a:r>
              <a:rPr lang="ro-RO" sz="1700" dirty="0">
                <a:solidFill>
                  <a:srgbClr val="FF0000"/>
                </a:solidFill>
              </a:rPr>
              <a:t>Monitoring …….</a:t>
            </a:r>
            <a:endParaRPr lang="en-US" sz="1700" dirty="0">
              <a:solidFill>
                <a:srgbClr val="FF0000"/>
              </a:solidFill>
            </a:endParaRPr>
          </a:p>
          <a:p>
            <a:endParaRPr lang="en-US" dirty="0"/>
          </a:p>
        </p:txBody>
      </p:sp>
    </p:spTree>
    <p:extLst>
      <p:ext uri="{BB962C8B-B14F-4D97-AF65-F5344CB8AC3E}">
        <p14:creationId xmlns:p14="http://schemas.microsoft.com/office/powerpoint/2010/main" val="1786315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Implementarea cercetării vs timp</a:t>
            </a:r>
            <a:endParaRPr lang="en-US" dirty="0"/>
          </a:p>
        </p:txBody>
      </p:sp>
      <p:pic>
        <p:nvPicPr>
          <p:cNvPr id="4" name="Content Placeholder 3"/>
          <p:cNvPicPr>
            <a:picLocks noGrp="1" noChangeAspect="1"/>
          </p:cNvPicPr>
          <p:nvPr>
            <p:ph idx="1"/>
          </p:nvPr>
        </p:nvPicPr>
        <p:blipFill>
          <a:blip r:embed="rId2"/>
          <a:stretch>
            <a:fillRect/>
          </a:stretch>
        </p:blipFill>
        <p:spPr>
          <a:xfrm>
            <a:off x="807720" y="1600200"/>
            <a:ext cx="7879080" cy="5107921"/>
          </a:xfrm>
          <a:prstGeom prst="rect">
            <a:avLst/>
          </a:prstGeom>
        </p:spPr>
      </p:pic>
      <p:sp>
        <p:nvSpPr>
          <p:cNvPr id="5" name="Down Arrow 4"/>
          <p:cNvSpPr/>
          <p:nvPr/>
        </p:nvSpPr>
        <p:spPr>
          <a:xfrm>
            <a:off x="2667000" y="952500"/>
            <a:ext cx="685800" cy="129540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ln>
                <a:solidFill>
                  <a:srgbClr val="FF0000"/>
                </a:solidFill>
              </a:ln>
            </a:endParaRPr>
          </a:p>
        </p:txBody>
      </p:sp>
    </p:spTree>
    <p:extLst>
      <p:ext uri="{BB962C8B-B14F-4D97-AF65-F5344CB8AC3E}">
        <p14:creationId xmlns:p14="http://schemas.microsoft.com/office/powerpoint/2010/main" val="3311631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EF04-17EA-29B6-11DE-A7266CB2801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AA80672-B08E-C1D0-F63C-C54DD0A30744}"/>
              </a:ext>
            </a:extLst>
          </p:cNvPr>
          <p:cNvPicPr>
            <a:picLocks noGrp="1" noChangeAspect="1"/>
          </p:cNvPicPr>
          <p:nvPr>
            <p:ph idx="1"/>
          </p:nvPr>
        </p:nvPicPr>
        <p:blipFill>
          <a:blip r:embed="rId2"/>
          <a:stretch>
            <a:fillRect/>
          </a:stretch>
        </p:blipFill>
        <p:spPr bwMode="auto">
          <a:xfrm>
            <a:off x="2605087" y="1752600"/>
            <a:ext cx="3933825"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FDF61BCA-0532-A24F-FA0E-14BC02A73EAB}"/>
              </a:ext>
            </a:extLst>
          </p:cNvPr>
          <p:cNvSpPr txBox="1"/>
          <p:nvPr/>
        </p:nvSpPr>
        <p:spPr>
          <a:xfrm>
            <a:off x="838200" y="5555218"/>
            <a:ext cx="8077200" cy="369332"/>
          </a:xfrm>
          <a:prstGeom prst="rect">
            <a:avLst/>
          </a:prstGeom>
          <a:noFill/>
        </p:spPr>
        <p:txBody>
          <a:bodyPr wrap="square">
            <a:spAutoFit/>
          </a:bodyPr>
          <a:lstStyle/>
          <a:p>
            <a:r>
              <a:rPr lang="en-US" dirty="0"/>
              <a:t>Most common nanomaterial-containing drug classes submitted to FDA.</a:t>
            </a:r>
          </a:p>
        </p:txBody>
      </p:sp>
    </p:spTree>
    <p:extLst>
      <p:ext uri="{BB962C8B-B14F-4D97-AF65-F5344CB8AC3E}">
        <p14:creationId xmlns:p14="http://schemas.microsoft.com/office/powerpoint/2010/main" val="4232568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D73B1E8-AA6C-F164-4829-4A6DA2C251DE}"/>
              </a:ext>
            </a:extLst>
          </p:cNvPr>
          <p:cNvGraphicFramePr>
            <a:graphicFrameLocks noGrp="1"/>
          </p:cNvGraphicFramePr>
          <p:nvPr>
            <p:extLst>
              <p:ext uri="{D42A27DB-BD31-4B8C-83A1-F6EECF244321}">
                <p14:modId xmlns:p14="http://schemas.microsoft.com/office/powerpoint/2010/main" val="2148054750"/>
              </p:ext>
            </p:extLst>
          </p:nvPr>
        </p:nvGraphicFramePr>
        <p:xfrm>
          <a:off x="76200" y="76200"/>
          <a:ext cx="8991600" cy="5765800"/>
        </p:xfrm>
        <a:graphic>
          <a:graphicData uri="http://schemas.openxmlformats.org/drawingml/2006/table">
            <a:tbl>
              <a:tblPr firstRow="1" bandRow="1">
                <a:tableStyleId>{5C22544A-7EE6-4342-B048-85BDC9FD1C3A}</a:tableStyleId>
              </a:tblPr>
              <a:tblGrid>
                <a:gridCol w="4964926">
                  <a:extLst>
                    <a:ext uri="{9D8B030D-6E8A-4147-A177-3AD203B41FA5}">
                      <a16:colId xmlns:a16="http://schemas.microsoft.com/office/drawing/2014/main" val="780694047"/>
                    </a:ext>
                  </a:extLst>
                </a:gridCol>
                <a:gridCol w="4026674">
                  <a:extLst>
                    <a:ext uri="{9D8B030D-6E8A-4147-A177-3AD203B41FA5}">
                      <a16:colId xmlns:a16="http://schemas.microsoft.com/office/drawing/2014/main" val="1513254641"/>
                    </a:ext>
                  </a:extLst>
                </a:gridCol>
              </a:tblGrid>
              <a:tr h="370840">
                <a:tc>
                  <a:txBody>
                    <a:bodyPr/>
                    <a:lstStyle/>
                    <a:p>
                      <a:pPr algn="ctr"/>
                      <a:r>
                        <a:rPr lang="en-US" dirty="0">
                          <a:solidFill>
                            <a:srgbClr val="FF0000"/>
                          </a:solidFill>
                        </a:rPr>
                        <a:t>Do’s: Best Practices</a:t>
                      </a:r>
                    </a:p>
                  </a:txBody>
                  <a:tcPr/>
                </a:tc>
                <a:tc>
                  <a:txBody>
                    <a:bodyPr/>
                    <a:lstStyle/>
                    <a:p>
                      <a:pPr algn="ctr"/>
                      <a:r>
                        <a:rPr lang="en-US" dirty="0">
                          <a:solidFill>
                            <a:srgbClr val="FF0000"/>
                          </a:solidFill>
                        </a:rPr>
                        <a:t>Don’ts: </a:t>
                      </a:r>
                      <a:r>
                        <a:rPr lang="en-US" dirty="0" err="1">
                          <a:solidFill>
                            <a:srgbClr val="FF0000"/>
                          </a:solidFill>
                        </a:rPr>
                        <a:t>Pirfalls</a:t>
                      </a:r>
                      <a:r>
                        <a:rPr lang="en-US" dirty="0">
                          <a:solidFill>
                            <a:srgbClr val="FF0000"/>
                          </a:solidFill>
                        </a:rPr>
                        <a:t> to Avoid</a:t>
                      </a:r>
                    </a:p>
                  </a:txBody>
                  <a:tcPr/>
                </a:tc>
                <a:extLst>
                  <a:ext uri="{0D108BD9-81ED-4DB2-BD59-A6C34878D82A}">
                    <a16:rowId xmlns:a16="http://schemas.microsoft.com/office/drawing/2014/main" val="3164416686"/>
                  </a:ext>
                </a:extLst>
              </a:tr>
              <a:tr h="370840">
                <a:tc>
                  <a:txBody>
                    <a:bodyPr/>
                    <a:lstStyle/>
                    <a:p>
                      <a:r>
                        <a:rPr lang="en-US" sz="1200" b="1" dirty="0" err="1"/>
                        <a:t>Prioritizarea</a:t>
                      </a:r>
                      <a:r>
                        <a:rPr lang="en-US" sz="1200" b="1" dirty="0"/>
                        <a:t> </a:t>
                      </a:r>
                      <a:r>
                        <a:rPr lang="en-US" sz="1200" b="1" dirty="0" err="1"/>
                        <a:t>biocompatibilității</a:t>
                      </a:r>
                      <a:r>
                        <a:rPr lang="en-US" sz="1200" b="1" dirty="0"/>
                        <a:t>: </a:t>
                      </a:r>
                      <a:r>
                        <a:rPr lang="en-US" sz="1200" dirty="0" err="1"/>
                        <a:t>Proiectarea</a:t>
                      </a:r>
                      <a:r>
                        <a:rPr lang="en-US" sz="1200" dirty="0"/>
                        <a:t> </a:t>
                      </a:r>
                      <a:r>
                        <a:rPr lang="en-US" sz="1200" dirty="0" err="1"/>
                        <a:t>nanoparticulelor</a:t>
                      </a:r>
                      <a:r>
                        <a:rPr lang="en-US" sz="1200" dirty="0"/>
                        <a:t> </a:t>
                      </a:r>
                      <a:r>
                        <a:rPr lang="en-US" sz="1200" dirty="0" err="1"/>
                        <a:t>biodegradabile</a:t>
                      </a:r>
                      <a:r>
                        <a:rPr lang="en-US" sz="1200" dirty="0"/>
                        <a:t>, </a:t>
                      </a:r>
                      <a:r>
                        <a:rPr lang="en-US" sz="1200" dirty="0" err="1"/>
                        <a:t>netoxice</a:t>
                      </a:r>
                      <a:r>
                        <a:rPr lang="en-US" sz="1200" dirty="0"/>
                        <a:t> </a:t>
                      </a:r>
                      <a:r>
                        <a:rPr lang="en-US" sz="1200" dirty="0" err="1"/>
                        <a:t>și</a:t>
                      </a:r>
                      <a:r>
                        <a:rPr lang="en-US" sz="1200" dirty="0"/>
                        <a:t> </a:t>
                      </a:r>
                      <a:r>
                        <a:rPr lang="en-US" sz="1200" dirty="0" err="1"/>
                        <a:t>neimunogene</a:t>
                      </a:r>
                      <a:r>
                        <a:rPr lang="en-US" sz="1200" dirty="0"/>
                        <a:t> </a:t>
                      </a:r>
                      <a:r>
                        <a:rPr lang="en-US" sz="1200" dirty="0" err="1"/>
                        <a:t>pentru</a:t>
                      </a:r>
                      <a:r>
                        <a:rPr lang="en-US" sz="1200" dirty="0"/>
                        <a:t> a </a:t>
                      </a:r>
                      <a:r>
                        <a:rPr lang="en-US" sz="1200" dirty="0" err="1"/>
                        <a:t>asigura</a:t>
                      </a:r>
                      <a:r>
                        <a:rPr lang="en-US" sz="1200" dirty="0"/>
                        <a:t> </a:t>
                      </a:r>
                      <a:r>
                        <a:rPr lang="en-US" sz="1200" dirty="0" err="1"/>
                        <a:t>descompunerea</a:t>
                      </a:r>
                      <a:r>
                        <a:rPr lang="en-US" sz="1200" dirty="0"/>
                        <a:t> </a:t>
                      </a:r>
                      <a:r>
                        <a:rPr lang="en-US" sz="1200" dirty="0" err="1"/>
                        <a:t>și</a:t>
                      </a:r>
                      <a:r>
                        <a:rPr lang="en-US" sz="1200" dirty="0"/>
                        <a:t> </a:t>
                      </a:r>
                      <a:r>
                        <a:rPr lang="en-US" sz="1200" dirty="0" err="1"/>
                        <a:t>eliminarea</a:t>
                      </a:r>
                      <a:r>
                        <a:rPr lang="en-US" sz="1200" dirty="0"/>
                        <a:t> </a:t>
                      </a:r>
                      <a:r>
                        <a:rPr lang="en-US" sz="1200" dirty="0" err="1"/>
                        <a:t>în</a:t>
                      </a:r>
                      <a:r>
                        <a:rPr lang="en-US" sz="1200" dirty="0"/>
                        <a:t> </a:t>
                      </a:r>
                      <a:r>
                        <a:rPr lang="en-US" sz="1200" dirty="0" err="1"/>
                        <a:t>siguranță</a:t>
                      </a:r>
                      <a:r>
                        <a:rPr lang="en-US" sz="1200" dirty="0"/>
                        <a:t> din organism.</a:t>
                      </a:r>
                    </a:p>
                  </a:txBody>
                  <a:tcPr/>
                </a:tc>
                <a:tc>
                  <a:txBody>
                    <a:bodyPr/>
                    <a:lstStyle/>
                    <a:p>
                      <a:r>
                        <a:rPr lang="en-US" sz="1200" b="1" dirty="0" err="1"/>
                        <a:t>Ignorați</a:t>
                      </a:r>
                      <a:r>
                        <a:rPr lang="en-US" sz="1200" b="1" dirty="0"/>
                        <a:t> </a:t>
                      </a:r>
                      <a:r>
                        <a:rPr lang="en-US" sz="1200" b="1" dirty="0" err="1"/>
                        <a:t>toxicitatea</a:t>
                      </a:r>
                      <a:r>
                        <a:rPr lang="en-US" sz="1200" b="1" dirty="0"/>
                        <a:t> pe termen lung: </a:t>
                      </a:r>
                      <a:r>
                        <a:rPr lang="en-US" sz="1200" dirty="0"/>
                        <a:t>Nu </a:t>
                      </a:r>
                      <a:r>
                        <a:rPr lang="en-US" sz="1200" dirty="0" err="1"/>
                        <a:t>ignorați</a:t>
                      </a:r>
                      <a:r>
                        <a:rPr lang="en-US" sz="1200" dirty="0"/>
                        <a:t> </a:t>
                      </a:r>
                      <a:r>
                        <a:rPr lang="en-US" sz="1200" dirty="0" err="1"/>
                        <a:t>potențialul</a:t>
                      </a:r>
                      <a:r>
                        <a:rPr lang="en-US" sz="1200" dirty="0"/>
                        <a:t> </a:t>
                      </a:r>
                      <a:r>
                        <a:rPr lang="en-US" sz="1200" dirty="0" err="1"/>
                        <a:t>nanoparticulelor</a:t>
                      </a:r>
                      <a:r>
                        <a:rPr lang="en-US" sz="1200" dirty="0"/>
                        <a:t> de a se </a:t>
                      </a:r>
                      <a:r>
                        <a:rPr lang="en-US" sz="1200" dirty="0" err="1"/>
                        <a:t>acumula</a:t>
                      </a:r>
                      <a:r>
                        <a:rPr lang="en-US" sz="1200" dirty="0"/>
                        <a:t> </a:t>
                      </a:r>
                      <a:r>
                        <a:rPr lang="en-US" sz="1200" dirty="0" err="1"/>
                        <a:t>în</a:t>
                      </a:r>
                      <a:r>
                        <a:rPr lang="en-US" sz="1200" dirty="0"/>
                        <a:t> </a:t>
                      </a:r>
                      <a:r>
                        <a:rPr lang="en-US" sz="1200" dirty="0" err="1"/>
                        <a:t>organe</a:t>
                      </a:r>
                      <a:r>
                        <a:rPr lang="en-US" sz="1200" dirty="0"/>
                        <a:t> (</a:t>
                      </a:r>
                      <a:r>
                        <a:rPr lang="en-US" sz="1200" dirty="0" err="1"/>
                        <a:t>ficat</a:t>
                      </a:r>
                      <a:r>
                        <a:rPr lang="en-US" sz="1200" dirty="0"/>
                        <a:t>, </a:t>
                      </a:r>
                      <a:r>
                        <a:rPr lang="en-US" sz="1200" dirty="0" err="1"/>
                        <a:t>splină</a:t>
                      </a:r>
                      <a:r>
                        <a:rPr lang="en-US" sz="1200" dirty="0"/>
                        <a:t>) </a:t>
                      </a:r>
                      <a:r>
                        <a:rPr lang="en-US" sz="1200" dirty="0" err="1"/>
                        <a:t>și</a:t>
                      </a:r>
                      <a:r>
                        <a:rPr lang="en-US" sz="1200" dirty="0"/>
                        <a:t> de a </a:t>
                      </a:r>
                      <a:r>
                        <a:rPr lang="en-US" sz="1200" dirty="0" err="1"/>
                        <a:t>provoca</a:t>
                      </a:r>
                      <a:r>
                        <a:rPr lang="en-US" sz="1200" dirty="0"/>
                        <a:t> </a:t>
                      </a:r>
                      <a:r>
                        <a:rPr lang="en-US" sz="1200" dirty="0" err="1"/>
                        <a:t>efecte</a:t>
                      </a:r>
                      <a:r>
                        <a:rPr lang="en-US" sz="1200" dirty="0"/>
                        <a:t> pe termen lung </a:t>
                      </a:r>
                      <a:r>
                        <a:rPr lang="en-US" sz="1200" dirty="0" err="1"/>
                        <a:t>asupra</a:t>
                      </a:r>
                      <a:r>
                        <a:rPr lang="en-US" sz="1200" dirty="0"/>
                        <a:t> </a:t>
                      </a:r>
                      <a:r>
                        <a:rPr lang="en-US" sz="1200" dirty="0" err="1"/>
                        <a:t>sănătății</a:t>
                      </a:r>
                      <a:r>
                        <a:rPr lang="en-US" sz="1200" dirty="0"/>
                        <a:t>.</a:t>
                      </a:r>
                    </a:p>
                  </a:txBody>
                  <a:tcPr/>
                </a:tc>
                <a:extLst>
                  <a:ext uri="{0D108BD9-81ED-4DB2-BD59-A6C34878D82A}">
                    <a16:rowId xmlns:a16="http://schemas.microsoft.com/office/drawing/2014/main" val="3541238872"/>
                  </a:ext>
                </a:extLst>
              </a:tr>
              <a:tr h="370840">
                <a:tc>
                  <a:txBody>
                    <a:bodyPr/>
                    <a:lstStyle/>
                    <a:p>
                      <a:r>
                        <a:rPr lang="en-US" sz="1200" b="1" dirty="0" err="1"/>
                        <a:t>Concentrarea</a:t>
                      </a:r>
                      <a:r>
                        <a:rPr lang="en-US" sz="1200" b="1" dirty="0"/>
                        <a:t> pe </a:t>
                      </a:r>
                      <a:r>
                        <a:rPr lang="en-US" sz="1200" b="1" dirty="0" err="1"/>
                        <a:t>livrarea</a:t>
                      </a:r>
                      <a:r>
                        <a:rPr lang="en-US" sz="1200" b="1" dirty="0"/>
                        <a:t> </a:t>
                      </a:r>
                      <a:r>
                        <a:rPr lang="en-US" sz="1200" b="1" dirty="0" err="1"/>
                        <a:t>țintită</a:t>
                      </a:r>
                      <a:r>
                        <a:rPr lang="en-US" sz="1200" b="1" dirty="0"/>
                        <a:t>: </a:t>
                      </a:r>
                      <a:r>
                        <a:rPr lang="en-US" sz="1200" dirty="0" err="1"/>
                        <a:t>Utilizarea</a:t>
                      </a:r>
                      <a:r>
                        <a:rPr lang="en-US" sz="1200" dirty="0"/>
                        <a:t> </a:t>
                      </a:r>
                      <a:r>
                        <a:rPr lang="en-US" sz="1200" dirty="0" err="1"/>
                        <a:t>nanoparticulelor</a:t>
                      </a:r>
                      <a:r>
                        <a:rPr lang="en-US" sz="1200" dirty="0"/>
                        <a:t> </a:t>
                      </a:r>
                      <a:r>
                        <a:rPr lang="en-US" sz="1200" dirty="0" err="1"/>
                        <a:t>pentru</a:t>
                      </a:r>
                      <a:r>
                        <a:rPr lang="en-US" sz="1200" dirty="0"/>
                        <a:t> a </a:t>
                      </a:r>
                      <a:r>
                        <a:rPr lang="en-US" sz="1200" dirty="0" err="1"/>
                        <a:t>viza</a:t>
                      </a:r>
                      <a:r>
                        <a:rPr lang="en-US" sz="1200" dirty="0"/>
                        <a:t> </a:t>
                      </a:r>
                      <a:r>
                        <a:rPr lang="en-US" sz="1200" dirty="0" err="1"/>
                        <a:t>celule</a:t>
                      </a:r>
                      <a:r>
                        <a:rPr lang="en-US" sz="1200" dirty="0"/>
                        <a:t> </a:t>
                      </a:r>
                      <a:r>
                        <a:rPr lang="en-US" sz="1200" dirty="0" err="1"/>
                        <a:t>sau</a:t>
                      </a:r>
                      <a:r>
                        <a:rPr lang="en-US" sz="1200" dirty="0"/>
                        <a:t> </a:t>
                      </a:r>
                      <a:r>
                        <a:rPr lang="en-US" sz="1200" dirty="0" err="1"/>
                        <a:t>țesuturi</a:t>
                      </a:r>
                      <a:r>
                        <a:rPr lang="en-US" sz="1200" dirty="0"/>
                        <a:t> </a:t>
                      </a:r>
                      <a:r>
                        <a:rPr lang="en-US" sz="1200" dirty="0" err="1"/>
                        <a:t>specifice</a:t>
                      </a:r>
                      <a:r>
                        <a:rPr lang="en-US" sz="1200" dirty="0"/>
                        <a:t> (cum </a:t>
                      </a:r>
                      <a:r>
                        <a:rPr lang="en-US" sz="1200" dirty="0" err="1"/>
                        <a:t>ar</a:t>
                      </a:r>
                      <a:r>
                        <a:rPr lang="en-US" sz="1200" dirty="0"/>
                        <a:t> fi </a:t>
                      </a:r>
                      <a:r>
                        <a:rPr lang="en-US" sz="1200" dirty="0" err="1"/>
                        <a:t>celulele</a:t>
                      </a:r>
                      <a:r>
                        <a:rPr lang="en-US" sz="1200" dirty="0"/>
                        <a:t> </a:t>
                      </a:r>
                      <a:r>
                        <a:rPr lang="en-US" sz="1200" dirty="0" err="1"/>
                        <a:t>canceroase</a:t>
                      </a:r>
                      <a:r>
                        <a:rPr lang="en-US" sz="1200" dirty="0"/>
                        <a:t>), </a:t>
                      </a:r>
                      <a:r>
                        <a:rPr lang="en-US" sz="1200" dirty="0" err="1"/>
                        <a:t>ceea</a:t>
                      </a:r>
                      <a:r>
                        <a:rPr lang="en-US" sz="1200" dirty="0"/>
                        <a:t> </a:t>
                      </a:r>
                      <a:r>
                        <a:rPr lang="en-US" sz="1200" dirty="0" err="1"/>
                        <a:t>ce</a:t>
                      </a:r>
                      <a:r>
                        <a:rPr lang="en-US" sz="1200" dirty="0"/>
                        <a:t> reduce </a:t>
                      </a:r>
                      <a:r>
                        <a:rPr lang="en-US" sz="1200" dirty="0" err="1"/>
                        <a:t>dozele</a:t>
                      </a:r>
                      <a:r>
                        <a:rPr lang="en-US" sz="1200" dirty="0"/>
                        <a:t> </a:t>
                      </a:r>
                      <a:r>
                        <a:rPr lang="en-US" sz="1200" dirty="0" err="1"/>
                        <a:t>necesare</a:t>
                      </a:r>
                      <a:r>
                        <a:rPr lang="en-US" sz="1200" dirty="0"/>
                        <a:t> </a:t>
                      </a:r>
                      <a:r>
                        <a:rPr lang="en-US" sz="1200" dirty="0" err="1"/>
                        <a:t>și</a:t>
                      </a:r>
                      <a:r>
                        <a:rPr lang="en-US" sz="1200" dirty="0"/>
                        <a:t> </a:t>
                      </a:r>
                      <a:r>
                        <a:rPr lang="en-US" sz="1200" dirty="0" err="1"/>
                        <a:t>minimizează</a:t>
                      </a:r>
                      <a:r>
                        <a:rPr lang="en-US" sz="1200" dirty="0"/>
                        <a:t> </a:t>
                      </a:r>
                      <a:r>
                        <a:rPr lang="en-US" sz="1200" dirty="0" err="1"/>
                        <a:t>deteriorarea</a:t>
                      </a:r>
                      <a:r>
                        <a:rPr lang="en-US" sz="1200" dirty="0"/>
                        <a:t> </a:t>
                      </a:r>
                      <a:r>
                        <a:rPr lang="en-US" sz="1200" dirty="0" err="1"/>
                        <a:t>țesuturilor</a:t>
                      </a:r>
                      <a:r>
                        <a:rPr lang="en-US" sz="1200" dirty="0"/>
                        <a:t> </a:t>
                      </a:r>
                      <a:r>
                        <a:rPr lang="en-US" sz="1200" dirty="0" err="1"/>
                        <a:t>sănătoase</a:t>
                      </a:r>
                      <a:r>
                        <a:rPr lang="en-US" sz="1200" dirty="0"/>
                        <a:t>.</a:t>
                      </a:r>
                    </a:p>
                  </a:txBody>
                  <a:tcPr/>
                </a:tc>
                <a:tc>
                  <a:txBody>
                    <a:bodyPr/>
                    <a:lstStyle/>
                    <a:p>
                      <a:r>
                        <a:rPr lang="en-US" sz="1200" b="1" dirty="0" err="1"/>
                        <a:t>Subestimați</a:t>
                      </a:r>
                      <a:r>
                        <a:rPr lang="en-US" sz="1200" b="1" dirty="0"/>
                        <a:t> </a:t>
                      </a:r>
                      <a:r>
                        <a:rPr lang="en-US" sz="1200" b="1" dirty="0" err="1"/>
                        <a:t>impactul</a:t>
                      </a:r>
                      <a:r>
                        <a:rPr lang="en-US" sz="1200" b="1" dirty="0"/>
                        <a:t> </a:t>
                      </a:r>
                      <a:r>
                        <a:rPr lang="en-US" sz="1200" b="1" dirty="0" err="1"/>
                        <a:t>asupra</a:t>
                      </a:r>
                      <a:r>
                        <a:rPr lang="en-US" sz="1200" b="1" dirty="0"/>
                        <a:t> </a:t>
                      </a:r>
                      <a:r>
                        <a:rPr lang="en-US" sz="1200" b="1" dirty="0" err="1"/>
                        <a:t>mediului</a:t>
                      </a:r>
                      <a:r>
                        <a:rPr lang="en-US" sz="1200" b="1" dirty="0"/>
                        <a:t>: </a:t>
                      </a:r>
                      <a:r>
                        <a:rPr lang="en-US" sz="1200" dirty="0" err="1"/>
                        <a:t>Evitați</a:t>
                      </a:r>
                      <a:r>
                        <a:rPr lang="en-US" sz="1200" dirty="0"/>
                        <a:t> </a:t>
                      </a:r>
                      <a:r>
                        <a:rPr lang="en-US" sz="1200" dirty="0" err="1"/>
                        <a:t>să</a:t>
                      </a:r>
                      <a:r>
                        <a:rPr lang="en-US" sz="1200" dirty="0"/>
                        <a:t> </a:t>
                      </a:r>
                      <a:r>
                        <a:rPr lang="en-US" sz="1200" dirty="0" err="1"/>
                        <a:t>permiteți</a:t>
                      </a:r>
                      <a:r>
                        <a:rPr lang="en-US" sz="1200" dirty="0"/>
                        <a:t> </a:t>
                      </a:r>
                      <a:r>
                        <a:rPr lang="en-US" sz="1200" dirty="0" err="1"/>
                        <a:t>nanoparticulelor</a:t>
                      </a:r>
                      <a:r>
                        <a:rPr lang="en-US" sz="1200" dirty="0"/>
                        <a:t> </a:t>
                      </a:r>
                      <a:r>
                        <a:rPr lang="en-US" sz="1200" dirty="0" err="1"/>
                        <a:t>să</a:t>
                      </a:r>
                      <a:r>
                        <a:rPr lang="en-US" sz="1200" dirty="0"/>
                        <a:t> </a:t>
                      </a:r>
                      <a:r>
                        <a:rPr lang="en-US" sz="1200" dirty="0" err="1"/>
                        <a:t>ajungă</a:t>
                      </a:r>
                      <a:r>
                        <a:rPr lang="en-US" sz="1200" dirty="0"/>
                        <a:t> </a:t>
                      </a:r>
                      <a:r>
                        <a:rPr lang="en-US" sz="1200" dirty="0" err="1"/>
                        <a:t>în</a:t>
                      </a:r>
                      <a:r>
                        <a:rPr lang="en-US" sz="1200" dirty="0"/>
                        <a:t> </a:t>
                      </a:r>
                      <a:r>
                        <a:rPr lang="en-US" sz="1200" dirty="0" err="1"/>
                        <a:t>sistemele</a:t>
                      </a:r>
                      <a:r>
                        <a:rPr lang="en-US" sz="1200" dirty="0"/>
                        <a:t> de </a:t>
                      </a:r>
                      <a:r>
                        <a:rPr lang="en-US" sz="1200" dirty="0" err="1"/>
                        <a:t>gunoi</a:t>
                      </a:r>
                      <a:r>
                        <a:rPr lang="en-US" sz="1200" dirty="0"/>
                        <a:t> </a:t>
                      </a:r>
                      <a:r>
                        <a:rPr lang="en-US" sz="1200" dirty="0" err="1"/>
                        <a:t>obișnuite</a:t>
                      </a:r>
                      <a:r>
                        <a:rPr lang="en-US" sz="1200" dirty="0"/>
                        <a:t> </a:t>
                      </a:r>
                      <a:r>
                        <a:rPr lang="en-US" sz="1200" dirty="0" err="1"/>
                        <a:t>sau</a:t>
                      </a:r>
                      <a:r>
                        <a:rPr lang="en-US" sz="1200" dirty="0"/>
                        <a:t> de </a:t>
                      </a:r>
                      <a:r>
                        <a:rPr lang="en-US" sz="1200" dirty="0" err="1"/>
                        <a:t>canalizare</a:t>
                      </a:r>
                      <a:r>
                        <a:rPr lang="en-US" sz="1200" dirty="0"/>
                        <a:t>; </a:t>
                      </a:r>
                      <a:r>
                        <a:rPr lang="en-US" sz="1200" dirty="0" err="1"/>
                        <a:t>tratați</a:t>
                      </a:r>
                      <a:r>
                        <a:rPr lang="en-US" sz="1200" dirty="0"/>
                        <a:t> </a:t>
                      </a:r>
                      <a:r>
                        <a:rPr lang="en-US" sz="1200" dirty="0" err="1"/>
                        <a:t>toate</a:t>
                      </a:r>
                      <a:r>
                        <a:rPr lang="en-US" sz="1200" dirty="0"/>
                        <a:t> nano-</a:t>
                      </a:r>
                      <a:r>
                        <a:rPr lang="en-US" sz="1200" dirty="0" err="1"/>
                        <a:t>deșeurile</a:t>
                      </a:r>
                      <a:r>
                        <a:rPr lang="en-US" sz="1200" dirty="0"/>
                        <a:t> ca </a:t>
                      </a:r>
                      <a:r>
                        <a:rPr lang="en-US" sz="1200" dirty="0" err="1"/>
                        <a:t>materiale</a:t>
                      </a:r>
                      <a:r>
                        <a:rPr lang="en-US" sz="1200" dirty="0"/>
                        <a:t> </a:t>
                      </a:r>
                      <a:r>
                        <a:rPr lang="en-US" sz="1200" dirty="0" err="1"/>
                        <a:t>periculoase</a:t>
                      </a:r>
                      <a:r>
                        <a:rPr lang="en-US" sz="1200" dirty="0"/>
                        <a:t>.</a:t>
                      </a:r>
                    </a:p>
                  </a:txBody>
                  <a:tcPr/>
                </a:tc>
                <a:extLst>
                  <a:ext uri="{0D108BD9-81ED-4DB2-BD59-A6C34878D82A}">
                    <a16:rowId xmlns:a16="http://schemas.microsoft.com/office/drawing/2014/main" val="2494009074"/>
                  </a:ext>
                </a:extLst>
              </a:tr>
              <a:tr h="370840">
                <a:tc>
                  <a:txBody>
                    <a:bodyPr/>
                    <a:lstStyle/>
                    <a:p>
                      <a:r>
                        <a:rPr lang="en-US" sz="1200" b="1" dirty="0" err="1"/>
                        <a:t>Efectuarea</a:t>
                      </a:r>
                      <a:r>
                        <a:rPr lang="en-US" sz="1200" b="1" dirty="0"/>
                        <a:t> </a:t>
                      </a:r>
                      <a:r>
                        <a:rPr lang="en-US" sz="1200" b="1" dirty="0" err="1"/>
                        <a:t>unei</a:t>
                      </a:r>
                      <a:r>
                        <a:rPr lang="en-US" sz="1200" b="1" dirty="0"/>
                        <a:t> </a:t>
                      </a:r>
                      <a:r>
                        <a:rPr lang="en-US" sz="1200" b="1" dirty="0" err="1"/>
                        <a:t>caracterizări</a:t>
                      </a:r>
                      <a:r>
                        <a:rPr lang="en-US" sz="1200" b="1" dirty="0"/>
                        <a:t> </a:t>
                      </a:r>
                      <a:r>
                        <a:rPr lang="en-US" sz="1200" b="1" dirty="0" err="1"/>
                        <a:t>amănunțite</a:t>
                      </a:r>
                      <a:r>
                        <a:rPr lang="en-US" sz="1200" b="1" dirty="0"/>
                        <a:t>: </a:t>
                      </a:r>
                      <a:r>
                        <a:rPr lang="en-US" sz="1200" dirty="0" err="1"/>
                        <a:t>Efectuarea</a:t>
                      </a:r>
                      <a:r>
                        <a:rPr lang="en-US" sz="1200" dirty="0"/>
                        <a:t> </a:t>
                      </a:r>
                      <a:r>
                        <a:rPr lang="en-US" sz="1200" dirty="0" err="1"/>
                        <a:t>unor</a:t>
                      </a:r>
                      <a:r>
                        <a:rPr lang="en-US" sz="1200" dirty="0"/>
                        <a:t> teste </a:t>
                      </a:r>
                      <a:r>
                        <a:rPr lang="en-US" sz="1200" dirty="0" err="1"/>
                        <a:t>riguroase</a:t>
                      </a:r>
                      <a:r>
                        <a:rPr lang="en-US" sz="1200" dirty="0"/>
                        <a:t> </a:t>
                      </a:r>
                      <a:r>
                        <a:rPr lang="en-US" sz="1200" dirty="0" err="1"/>
                        <a:t>și</a:t>
                      </a:r>
                      <a:r>
                        <a:rPr lang="en-US" sz="1200" dirty="0"/>
                        <a:t> complete </a:t>
                      </a:r>
                      <a:r>
                        <a:rPr lang="en-US" sz="1200" dirty="0" err="1"/>
                        <a:t>privind</a:t>
                      </a:r>
                      <a:r>
                        <a:rPr lang="en-US" sz="1200" dirty="0"/>
                        <a:t> </a:t>
                      </a:r>
                      <a:r>
                        <a:rPr lang="en-US" sz="1200" dirty="0" err="1"/>
                        <a:t>dimensiunea</a:t>
                      </a:r>
                      <a:r>
                        <a:rPr lang="en-US" sz="1200" dirty="0"/>
                        <a:t>, forma, sarcina de </a:t>
                      </a:r>
                      <a:r>
                        <a:rPr lang="en-US" sz="1200" dirty="0" err="1"/>
                        <a:t>suprafață</a:t>
                      </a:r>
                      <a:r>
                        <a:rPr lang="en-US" sz="1200" dirty="0"/>
                        <a:t> </a:t>
                      </a:r>
                      <a:r>
                        <a:rPr lang="en-US" sz="1200" dirty="0" err="1"/>
                        <a:t>și</a:t>
                      </a:r>
                      <a:r>
                        <a:rPr lang="en-US" sz="1200" dirty="0"/>
                        <a:t> </a:t>
                      </a:r>
                      <a:r>
                        <a:rPr lang="en-US" sz="1200" dirty="0" err="1"/>
                        <a:t>chimia</a:t>
                      </a:r>
                      <a:r>
                        <a:rPr lang="en-US" sz="1200" dirty="0"/>
                        <a:t> de </a:t>
                      </a:r>
                      <a:r>
                        <a:rPr lang="en-US" sz="1200" dirty="0" err="1"/>
                        <a:t>suprafață</a:t>
                      </a:r>
                      <a:r>
                        <a:rPr lang="en-US" sz="1200" dirty="0"/>
                        <a:t> a </a:t>
                      </a:r>
                      <a:r>
                        <a:rPr lang="en-US" sz="1200" dirty="0" err="1"/>
                        <a:t>nanomaterialelor</a:t>
                      </a:r>
                      <a:r>
                        <a:rPr lang="en-US" sz="1200" dirty="0"/>
                        <a:t>.</a:t>
                      </a:r>
                    </a:p>
                  </a:txBody>
                  <a:tcPr/>
                </a:tc>
                <a:tc>
                  <a:txBody>
                    <a:bodyPr/>
                    <a:lstStyle/>
                    <a:p>
                      <a:r>
                        <a:rPr lang="en-US" sz="1200" b="1" dirty="0" err="1"/>
                        <a:t>Presupuneți</a:t>
                      </a:r>
                      <a:r>
                        <a:rPr lang="en-US" sz="1200" b="1" dirty="0"/>
                        <a:t> </a:t>
                      </a:r>
                      <a:r>
                        <a:rPr lang="en-US" sz="1200" b="1" dirty="0" err="1"/>
                        <a:t>siguranța</a:t>
                      </a:r>
                      <a:r>
                        <a:rPr lang="en-US" sz="1200" b="1" dirty="0"/>
                        <a:t>: </a:t>
                      </a:r>
                      <a:r>
                        <a:rPr lang="en-US" sz="1200" dirty="0"/>
                        <a:t>Nu </a:t>
                      </a:r>
                      <a:r>
                        <a:rPr lang="en-US" sz="1200" dirty="0" err="1"/>
                        <a:t>presupuneți</a:t>
                      </a:r>
                      <a:r>
                        <a:rPr lang="en-US" sz="1200" dirty="0"/>
                        <a:t> </a:t>
                      </a:r>
                      <a:r>
                        <a:rPr lang="en-US" sz="1200" dirty="0" err="1"/>
                        <a:t>că</a:t>
                      </a:r>
                      <a:r>
                        <a:rPr lang="en-US" sz="1200" dirty="0"/>
                        <a:t> </a:t>
                      </a:r>
                      <a:r>
                        <a:rPr lang="en-US" sz="1200" dirty="0" err="1"/>
                        <a:t>toate</a:t>
                      </a:r>
                      <a:r>
                        <a:rPr lang="en-US" sz="1200" dirty="0"/>
                        <a:t> </a:t>
                      </a:r>
                      <a:r>
                        <a:rPr lang="en-US" sz="1200" dirty="0" err="1"/>
                        <a:t>nanomaterialele</a:t>
                      </a:r>
                      <a:r>
                        <a:rPr lang="en-US" sz="1200" dirty="0"/>
                        <a:t> sunt </a:t>
                      </a:r>
                      <a:r>
                        <a:rPr lang="en-US" sz="1200" dirty="0" err="1"/>
                        <a:t>inerent</a:t>
                      </a:r>
                      <a:r>
                        <a:rPr lang="en-US" sz="1200" dirty="0"/>
                        <a:t> </a:t>
                      </a:r>
                      <a:r>
                        <a:rPr lang="en-US" sz="1200" dirty="0" err="1"/>
                        <a:t>sigure</a:t>
                      </a:r>
                      <a:r>
                        <a:rPr lang="en-US" sz="1200" dirty="0"/>
                        <a:t>; </a:t>
                      </a:r>
                      <a:r>
                        <a:rPr lang="en-US" sz="1200" dirty="0" err="1"/>
                        <a:t>Proprietățile</a:t>
                      </a:r>
                      <a:r>
                        <a:rPr lang="en-US" sz="1200" dirty="0"/>
                        <a:t> de </a:t>
                      </a:r>
                      <a:r>
                        <a:rPr lang="en-US" sz="1200" dirty="0" err="1"/>
                        <a:t>suprafață</a:t>
                      </a:r>
                      <a:r>
                        <a:rPr lang="en-US" sz="1200" dirty="0"/>
                        <a:t> le pot face </a:t>
                      </a:r>
                      <a:r>
                        <a:rPr lang="en-US" sz="1200" dirty="0" err="1"/>
                        <a:t>extrem</a:t>
                      </a:r>
                      <a:r>
                        <a:rPr lang="en-US" sz="1200" dirty="0"/>
                        <a:t> de reactive </a:t>
                      </a:r>
                      <a:r>
                        <a:rPr lang="en-US" sz="1200" dirty="0" err="1"/>
                        <a:t>și</a:t>
                      </a:r>
                      <a:r>
                        <a:rPr lang="en-US" sz="1200" dirty="0"/>
                        <a:t> </a:t>
                      </a:r>
                      <a:r>
                        <a:rPr lang="en-US" sz="1200" dirty="0" err="1"/>
                        <a:t>toxice</a:t>
                      </a:r>
                      <a:r>
                        <a:rPr lang="en-US" sz="1200" dirty="0"/>
                        <a:t>.</a:t>
                      </a:r>
                    </a:p>
                  </a:txBody>
                  <a:tcPr/>
                </a:tc>
                <a:extLst>
                  <a:ext uri="{0D108BD9-81ED-4DB2-BD59-A6C34878D82A}">
                    <a16:rowId xmlns:a16="http://schemas.microsoft.com/office/drawing/2014/main" val="68562439"/>
                  </a:ext>
                </a:extLst>
              </a:tr>
              <a:tr h="370840">
                <a:tc>
                  <a:txBody>
                    <a:bodyPr/>
                    <a:lstStyle/>
                    <a:p>
                      <a:r>
                        <a:rPr lang="en-US" sz="1200" b="1" dirty="0" err="1"/>
                        <a:t>Implementarea</a:t>
                      </a:r>
                      <a:r>
                        <a:rPr lang="en-US" sz="1200" b="1" dirty="0"/>
                        <a:t> </a:t>
                      </a:r>
                      <a:r>
                        <a:rPr lang="en-US" sz="1200" b="1" dirty="0" err="1"/>
                        <a:t>protocoalelor</a:t>
                      </a:r>
                      <a:r>
                        <a:rPr lang="en-US" sz="1200" b="1" dirty="0"/>
                        <a:t> de </a:t>
                      </a:r>
                      <a:r>
                        <a:rPr lang="en-US" sz="1200" b="1" dirty="0" err="1"/>
                        <a:t>manipulare</a:t>
                      </a:r>
                      <a:r>
                        <a:rPr lang="en-US" sz="1200" b="1" dirty="0"/>
                        <a:t> </a:t>
                      </a:r>
                      <a:r>
                        <a:rPr lang="en-US" sz="1200" b="1" dirty="0" err="1"/>
                        <a:t>în</a:t>
                      </a:r>
                      <a:r>
                        <a:rPr lang="en-US" sz="1200" b="1" dirty="0"/>
                        <a:t> </a:t>
                      </a:r>
                      <a:r>
                        <a:rPr lang="en-US" sz="1200" b="1" dirty="0" err="1"/>
                        <a:t>siguranță</a:t>
                      </a:r>
                      <a:r>
                        <a:rPr lang="en-US" sz="1200" b="1" dirty="0"/>
                        <a:t>: </a:t>
                      </a:r>
                      <a:r>
                        <a:rPr lang="en-US" sz="1200" dirty="0" err="1"/>
                        <a:t>Utilizarea</a:t>
                      </a:r>
                      <a:r>
                        <a:rPr lang="en-US" sz="1200" dirty="0"/>
                        <a:t> </a:t>
                      </a:r>
                      <a:r>
                        <a:rPr lang="en-US" sz="1200" dirty="0" err="1"/>
                        <a:t>hotelor</a:t>
                      </a:r>
                      <a:r>
                        <a:rPr lang="en-US" sz="1200" dirty="0"/>
                        <a:t> de </a:t>
                      </a:r>
                      <a:r>
                        <a:rPr lang="en-US" sz="1200" dirty="0" err="1"/>
                        <a:t>extracție</a:t>
                      </a:r>
                      <a:r>
                        <a:rPr lang="en-US" sz="1200" dirty="0"/>
                        <a:t> a </a:t>
                      </a:r>
                      <a:r>
                        <a:rPr lang="en-US" sz="1200" dirty="0" err="1"/>
                        <a:t>gazelor</a:t>
                      </a:r>
                      <a:r>
                        <a:rPr lang="en-US" sz="1200" dirty="0"/>
                        <a:t> cu </a:t>
                      </a:r>
                      <a:r>
                        <a:rPr lang="en-US" sz="1200" dirty="0" err="1"/>
                        <a:t>filtre</a:t>
                      </a:r>
                      <a:r>
                        <a:rPr lang="en-US" sz="1200" dirty="0"/>
                        <a:t> HEPA </a:t>
                      </a:r>
                      <a:r>
                        <a:rPr lang="en-US" sz="1200" dirty="0" err="1"/>
                        <a:t>pentru</a:t>
                      </a:r>
                      <a:r>
                        <a:rPr lang="en-US" sz="1200" dirty="0"/>
                        <a:t> a </a:t>
                      </a:r>
                      <a:r>
                        <a:rPr lang="en-US" sz="1200" dirty="0" err="1"/>
                        <a:t>evita</a:t>
                      </a:r>
                      <a:r>
                        <a:rPr lang="en-US" sz="1200" dirty="0"/>
                        <a:t> </a:t>
                      </a:r>
                      <a:r>
                        <a:rPr lang="en-US" sz="1200" dirty="0" err="1"/>
                        <a:t>aerosolizarea</a:t>
                      </a:r>
                      <a:r>
                        <a:rPr lang="en-US" sz="1200" dirty="0"/>
                        <a:t> </a:t>
                      </a:r>
                      <a:r>
                        <a:rPr lang="en-US" sz="1200" dirty="0" err="1"/>
                        <a:t>atunci</a:t>
                      </a:r>
                      <a:r>
                        <a:rPr lang="en-US" sz="1200" dirty="0"/>
                        <a:t> </a:t>
                      </a:r>
                      <a:r>
                        <a:rPr lang="en-US" sz="1200" dirty="0" err="1"/>
                        <a:t>când</a:t>
                      </a:r>
                      <a:r>
                        <a:rPr lang="en-US" sz="1200" dirty="0"/>
                        <a:t> se </a:t>
                      </a:r>
                      <a:r>
                        <a:rPr lang="en-US" sz="1200" dirty="0" err="1"/>
                        <a:t>lucrează</a:t>
                      </a:r>
                      <a:r>
                        <a:rPr lang="en-US" sz="1200" dirty="0"/>
                        <a:t> cu </a:t>
                      </a:r>
                      <a:r>
                        <a:rPr lang="en-US" sz="1200" dirty="0" err="1"/>
                        <a:t>nanoparticule</a:t>
                      </a:r>
                      <a:r>
                        <a:rPr lang="en-US" sz="1200" dirty="0"/>
                        <a:t> </a:t>
                      </a:r>
                      <a:r>
                        <a:rPr lang="en-US" sz="1200" dirty="0" err="1"/>
                        <a:t>uscate</a:t>
                      </a:r>
                      <a:r>
                        <a:rPr lang="en-US" sz="1200" dirty="0"/>
                        <a:t> </a:t>
                      </a:r>
                      <a:r>
                        <a:rPr lang="en-US" sz="1200" dirty="0" err="1"/>
                        <a:t>și</a:t>
                      </a:r>
                      <a:r>
                        <a:rPr lang="en-US" sz="1200" dirty="0"/>
                        <a:t> </a:t>
                      </a:r>
                      <a:r>
                        <a:rPr lang="en-US" sz="1200" dirty="0" err="1"/>
                        <a:t>purtarea</a:t>
                      </a:r>
                      <a:r>
                        <a:rPr lang="en-US" sz="1200" dirty="0"/>
                        <a:t> </a:t>
                      </a:r>
                      <a:r>
                        <a:rPr lang="en-US" sz="1200" dirty="0" err="1"/>
                        <a:t>echipamentului</a:t>
                      </a:r>
                      <a:r>
                        <a:rPr lang="en-US" sz="1200" dirty="0"/>
                        <a:t> individual de </a:t>
                      </a:r>
                      <a:r>
                        <a:rPr lang="en-US" sz="1200" dirty="0" err="1"/>
                        <a:t>protecție</a:t>
                      </a:r>
                      <a:r>
                        <a:rPr lang="en-US" sz="1200" dirty="0"/>
                        <a:t> </a:t>
                      </a:r>
                      <a:r>
                        <a:rPr lang="en-US" sz="1200" dirty="0" err="1"/>
                        <a:t>adecvat</a:t>
                      </a:r>
                      <a:r>
                        <a:rPr lang="en-US" sz="1200" dirty="0"/>
                        <a:t> (</a:t>
                      </a:r>
                      <a:r>
                        <a:rPr lang="en-US" sz="1200" dirty="0" err="1"/>
                        <a:t>măști</a:t>
                      </a:r>
                      <a:r>
                        <a:rPr lang="en-US" sz="1200" dirty="0"/>
                        <a:t> N-95)</a:t>
                      </a:r>
                    </a:p>
                  </a:txBody>
                  <a:tcPr/>
                </a:tc>
                <a:tc>
                  <a:txBody>
                    <a:bodyPr/>
                    <a:lstStyle/>
                    <a:p>
                      <a:r>
                        <a:rPr lang="en-US" sz="1200" b="1" dirty="0"/>
                        <a:t>Neglijați </a:t>
                      </a:r>
                      <a:r>
                        <a:rPr lang="en-US" sz="1200" b="1" dirty="0" err="1"/>
                        <a:t>efectele</a:t>
                      </a:r>
                      <a:r>
                        <a:rPr lang="en-US" sz="1200" b="1" dirty="0"/>
                        <a:t> </a:t>
                      </a:r>
                      <a:r>
                        <a:rPr lang="en-US" sz="1200" b="1" dirty="0" err="1"/>
                        <a:t>sarcinii</a:t>
                      </a:r>
                      <a:r>
                        <a:rPr lang="en-US" sz="1200" b="1" dirty="0"/>
                        <a:t> de </a:t>
                      </a:r>
                      <a:r>
                        <a:rPr lang="en-US" sz="1200" b="1" dirty="0" err="1"/>
                        <a:t>suprafață</a:t>
                      </a:r>
                      <a:r>
                        <a:rPr lang="en-US" sz="1200" b="1" dirty="0"/>
                        <a:t>: </a:t>
                      </a:r>
                      <a:r>
                        <a:rPr lang="en-US" sz="1200" dirty="0" err="1"/>
                        <a:t>Rețineți</a:t>
                      </a:r>
                      <a:r>
                        <a:rPr lang="en-US" sz="1200" dirty="0"/>
                        <a:t> </a:t>
                      </a:r>
                      <a:r>
                        <a:rPr lang="en-US" sz="1200" dirty="0" err="1"/>
                        <a:t>că</a:t>
                      </a:r>
                      <a:r>
                        <a:rPr lang="en-US" sz="1200" dirty="0"/>
                        <a:t> </a:t>
                      </a:r>
                      <a:r>
                        <a:rPr lang="en-US" sz="1200" dirty="0" err="1"/>
                        <a:t>nanoparticulele</a:t>
                      </a:r>
                      <a:r>
                        <a:rPr lang="en-US" sz="1200" dirty="0"/>
                        <a:t> </a:t>
                      </a:r>
                      <a:r>
                        <a:rPr lang="en-US" sz="1200" dirty="0" err="1"/>
                        <a:t>cationice</a:t>
                      </a:r>
                      <a:r>
                        <a:rPr lang="en-US" sz="1200" dirty="0"/>
                        <a:t> (</a:t>
                      </a:r>
                      <a:r>
                        <a:rPr lang="en-US" sz="1200" dirty="0" err="1"/>
                        <a:t>încărcate</a:t>
                      </a:r>
                      <a:r>
                        <a:rPr lang="en-US" sz="1200" dirty="0"/>
                        <a:t> </a:t>
                      </a:r>
                      <a:r>
                        <a:rPr lang="en-US" sz="1200" dirty="0" err="1"/>
                        <a:t>pozitiv</a:t>
                      </a:r>
                      <a:r>
                        <a:rPr lang="en-US" sz="1200" dirty="0"/>
                        <a:t>) </a:t>
                      </a:r>
                      <a:r>
                        <a:rPr lang="en-US" sz="1200" dirty="0" err="1"/>
                        <a:t>prezintă</a:t>
                      </a:r>
                      <a:r>
                        <a:rPr lang="en-US" sz="1200" dirty="0"/>
                        <a:t> </a:t>
                      </a:r>
                      <a:r>
                        <a:rPr lang="en-US" sz="1200" dirty="0" err="1"/>
                        <a:t>adesea</a:t>
                      </a:r>
                      <a:r>
                        <a:rPr lang="en-US" sz="1200" dirty="0"/>
                        <a:t> o </a:t>
                      </a:r>
                      <a:r>
                        <a:rPr lang="en-US" sz="1200" dirty="0" err="1"/>
                        <a:t>citotoxicitate</a:t>
                      </a:r>
                      <a:r>
                        <a:rPr lang="en-US" sz="1200" dirty="0"/>
                        <a:t> </a:t>
                      </a:r>
                      <a:r>
                        <a:rPr lang="en-US" sz="1200" dirty="0" err="1"/>
                        <a:t>mai</a:t>
                      </a:r>
                      <a:r>
                        <a:rPr lang="en-US" sz="1200" dirty="0"/>
                        <a:t> mare </a:t>
                      </a:r>
                      <a:r>
                        <a:rPr lang="en-US" sz="1200" dirty="0" err="1"/>
                        <a:t>în</a:t>
                      </a:r>
                      <a:r>
                        <a:rPr lang="en-US" sz="1200" dirty="0"/>
                        <a:t> </a:t>
                      </a:r>
                      <a:r>
                        <a:rPr lang="en-US" sz="1200" dirty="0" err="1"/>
                        <a:t>comparație</a:t>
                      </a:r>
                      <a:r>
                        <a:rPr lang="en-US" sz="1200" dirty="0"/>
                        <a:t> cu </a:t>
                      </a:r>
                      <a:r>
                        <a:rPr lang="en-US" sz="1200" dirty="0" err="1"/>
                        <a:t>particulele</a:t>
                      </a:r>
                      <a:r>
                        <a:rPr lang="en-US" sz="1200" dirty="0"/>
                        <a:t> </a:t>
                      </a:r>
                      <a:r>
                        <a:rPr lang="en-US" sz="1200" dirty="0" err="1"/>
                        <a:t>neutre</a:t>
                      </a:r>
                      <a:r>
                        <a:rPr lang="en-US" sz="1200" dirty="0"/>
                        <a:t> </a:t>
                      </a:r>
                      <a:r>
                        <a:rPr lang="en-US" sz="1200" dirty="0" err="1"/>
                        <a:t>sau</a:t>
                      </a:r>
                      <a:r>
                        <a:rPr lang="en-US" sz="1200" dirty="0"/>
                        <a:t> </a:t>
                      </a:r>
                      <a:r>
                        <a:rPr lang="en-US" sz="1200" dirty="0" err="1"/>
                        <a:t>anionice</a:t>
                      </a:r>
                      <a:r>
                        <a:rPr lang="en-US" sz="1200" dirty="0"/>
                        <a:t>.</a:t>
                      </a:r>
                    </a:p>
                  </a:txBody>
                  <a:tcPr/>
                </a:tc>
                <a:extLst>
                  <a:ext uri="{0D108BD9-81ED-4DB2-BD59-A6C34878D82A}">
                    <a16:rowId xmlns:a16="http://schemas.microsoft.com/office/drawing/2014/main" val="3908520576"/>
                  </a:ext>
                </a:extLst>
              </a:tr>
              <a:tr h="370840">
                <a:tc>
                  <a:txBody>
                    <a:bodyPr/>
                    <a:lstStyle/>
                    <a:p>
                      <a:r>
                        <a:rPr lang="en-US" sz="1200" b="1" dirty="0" err="1"/>
                        <a:t>Implicarea</a:t>
                      </a:r>
                      <a:r>
                        <a:rPr lang="en-US" sz="1200" b="1" dirty="0"/>
                        <a:t> </a:t>
                      </a:r>
                      <a:r>
                        <a:rPr lang="en-US" sz="1200" b="1" dirty="0" err="1"/>
                        <a:t>în</a:t>
                      </a:r>
                      <a:r>
                        <a:rPr lang="en-US" sz="1200" b="1" dirty="0"/>
                        <a:t> </a:t>
                      </a:r>
                      <a:r>
                        <a:rPr lang="en-US" sz="1200" b="1" dirty="0" err="1"/>
                        <a:t>colaborarea</a:t>
                      </a:r>
                      <a:r>
                        <a:rPr lang="en-US" sz="1200" b="1" dirty="0"/>
                        <a:t> </a:t>
                      </a:r>
                      <a:r>
                        <a:rPr lang="en-US" sz="1200" b="1" dirty="0" err="1"/>
                        <a:t>interdisciplinară</a:t>
                      </a:r>
                      <a:r>
                        <a:rPr lang="en-US" sz="1200" b="1" dirty="0"/>
                        <a:t>: </a:t>
                      </a:r>
                      <a:r>
                        <a:rPr lang="en-US" sz="1200" dirty="0" err="1"/>
                        <a:t>Implicarea</a:t>
                      </a:r>
                      <a:r>
                        <a:rPr lang="en-US" sz="1200" dirty="0"/>
                        <a:t> </a:t>
                      </a:r>
                      <a:r>
                        <a:rPr lang="en-US" sz="1200" dirty="0" err="1"/>
                        <a:t>experților</a:t>
                      </a:r>
                      <a:r>
                        <a:rPr lang="en-US" sz="1200" dirty="0"/>
                        <a:t> din </a:t>
                      </a:r>
                      <a:r>
                        <a:rPr lang="en-US" sz="1200" dirty="0" err="1"/>
                        <a:t>chimie</a:t>
                      </a:r>
                      <a:r>
                        <a:rPr lang="en-US" sz="1200" dirty="0"/>
                        <a:t>, </a:t>
                      </a:r>
                      <a:r>
                        <a:rPr lang="en-US" sz="1200" dirty="0" err="1"/>
                        <a:t>biologie</a:t>
                      </a:r>
                      <a:r>
                        <a:rPr lang="en-US" sz="1200" dirty="0"/>
                        <a:t>, </a:t>
                      </a:r>
                      <a:r>
                        <a:rPr lang="en-US" sz="1200" dirty="0" err="1"/>
                        <a:t>medicină</a:t>
                      </a:r>
                      <a:r>
                        <a:rPr lang="en-US" sz="1200" dirty="0"/>
                        <a:t> </a:t>
                      </a:r>
                      <a:r>
                        <a:rPr lang="en-US" sz="1200" dirty="0" err="1"/>
                        <a:t>și</a:t>
                      </a:r>
                      <a:r>
                        <a:rPr lang="en-US" sz="1200" dirty="0"/>
                        <a:t> </a:t>
                      </a:r>
                      <a:r>
                        <a:rPr lang="en-US" sz="1200" dirty="0" err="1"/>
                        <a:t>inginerie</a:t>
                      </a:r>
                      <a:r>
                        <a:rPr lang="en-US" sz="1200" dirty="0"/>
                        <a:t> </a:t>
                      </a:r>
                      <a:r>
                        <a:rPr lang="en-US" sz="1200" dirty="0" err="1"/>
                        <a:t>pentru</a:t>
                      </a:r>
                      <a:r>
                        <a:rPr lang="en-US" sz="1200" dirty="0"/>
                        <a:t> a </a:t>
                      </a:r>
                      <a:r>
                        <a:rPr lang="en-US" sz="1200" dirty="0" err="1"/>
                        <a:t>asigura</a:t>
                      </a:r>
                      <a:r>
                        <a:rPr lang="en-US" sz="1200" dirty="0"/>
                        <a:t> o </a:t>
                      </a:r>
                      <a:r>
                        <a:rPr lang="en-US" sz="1200" dirty="0" err="1"/>
                        <a:t>gestionare</a:t>
                      </a:r>
                      <a:r>
                        <a:rPr lang="en-US" sz="1200" dirty="0"/>
                        <a:t> </a:t>
                      </a:r>
                      <a:r>
                        <a:rPr lang="en-US" sz="1200" dirty="0" err="1"/>
                        <a:t>cuprinzătoare</a:t>
                      </a:r>
                      <a:r>
                        <a:rPr lang="en-US" sz="1200" dirty="0"/>
                        <a:t> a </a:t>
                      </a:r>
                      <a:r>
                        <a:rPr lang="en-US" sz="1200" dirty="0" err="1"/>
                        <a:t>riscurilor</a:t>
                      </a:r>
                      <a:r>
                        <a:rPr lang="en-US" sz="1200" dirty="0"/>
                        <a:t> </a:t>
                      </a:r>
                      <a:r>
                        <a:rPr lang="en-US" sz="1200" dirty="0" err="1"/>
                        <a:t>și</a:t>
                      </a:r>
                      <a:r>
                        <a:rPr lang="en-US" sz="1200" dirty="0"/>
                        <a:t> </a:t>
                      </a:r>
                      <a:r>
                        <a:rPr lang="en-US" sz="1200" dirty="0" err="1"/>
                        <a:t>inovare</a:t>
                      </a:r>
                      <a:r>
                        <a:rPr lang="en-US" sz="1200" dirty="0"/>
                        <a:t>.</a:t>
                      </a:r>
                    </a:p>
                  </a:txBody>
                  <a:tcPr/>
                </a:tc>
                <a:tc>
                  <a:txBody>
                    <a:bodyPr/>
                    <a:lstStyle/>
                    <a:p>
                      <a:r>
                        <a:rPr lang="en-US" sz="1200" b="1" dirty="0" err="1"/>
                        <a:t>Lucrați</a:t>
                      </a:r>
                      <a:r>
                        <a:rPr lang="en-US" sz="1200" b="1" dirty="0"/>
                        <a:t> </a:t>
                      </a:r>
                      <a:r>
                        <a:rPr lang="en-US" sz="1200" b="1" dirty="0" err="1"/>
                        <a:t>în</a:t>
                      </a:r>
                      <a:r>
                        <a:rPr lang="en-US" sz="1200" b="1" dirty="0"/>
                        <a:t> </a:t>
                      </a:r>
                      <a:r>
                        <a:rPr lang="en-US" sz="1200" b="1" dirty="0" err="1"/>
                        <a:t>izolare</a:t>
                      </a:r>
                      <a:r>
                        <a:rPr lang="en-US" sz="1200" b="1" dirty="0"/>
                        <a:t>: </a:t>
                      </a:r>
                      <a:r>
                        <a:rPr lang="en-US" sz="1200" dirty="0" err="1"/>
                        <a:t>Evitați</a:t>
                      </a:r>
                      <a:r>
                        <a:rPr lang="en-US" sz="1200" dirty="0"/>
                        <a:t> </a:t>
                      </a:r>
                      <a:r>
                        <a:rPr lang="en-US" sz="1200" dirty="0" err="1"/>
                        <a:t>să</a:t>
                      </a:r>
                      <a:r>
                        <a:rPr lang="en-US" sz="1200" dirty="0"/>
                        <a:t> </a:t>
                      </a:r>
                      <a:r>
                        <a:rPr lang="en-US" sz="1200" dirty="0" err="1"/>
                        <a:t>vă</a:t>
                      </a:r>
                      <a:r>
                        <a:rPr lang="en-US" sz="1200" dirty="0"/>
                        <a:t> </a:t>
                      </a:r>
                      <a:r>
                        <a:rPr lang="en-US" sz="1200" dirty="0" err="1"/>
                        <a:t>bazați</a:t>
                      </a:r>
                      <a:r>
                        <a:rPr lang="en-US" sz="1200" dirty="0"/>
                        <a:t> </a:t>
                      </a:r>
                      <a:r>
                        <a:rPr lang="en-US" sz="1200" dirty="0" err="1"/>
                        <a:t>exclusiv</a:t>
                      </a:r>
                      <a:r>
                        <a:rPr lang="en-US" sz="1200" dirty="0"/>
                        <a:t> pe un </a:t>
                      </a:r>
                      <a:r>
                        <a:rPr lang="en-US" sz="1200" dirty="0" err="1"/>
                        <a:t>singur</a:t>
                      </a:r>
                      <a:r>
                        <a:rPr lang="en-US" sz="1200" dirty="0"/>
                        <a:t> </a:t>
                      </a:r>
                      <a:r>
                        <a:rPr lang="en-US" sz="1200" dirty="0" err="1"/>
                        <a:t>domeniu</a:t>
                      </a:r>
                      <a:r>
                        <a:rPr lang="en-US" sz="1200" dirty="0"/>
                        <a:t> de </a:t>
                      </a:r>
                      <a:r>
                        <a:rPr lang="en-US" sz="1200" dirty="0" err="1"/>
                        <a:t>expertiză</a:t>
                      </a:r>
                      <a:r>
                        <a:rPr lang="en-US" sz="1200" dirty="0"/>
                        <a:t>, </a:t>
                      </a:r>
                      <a:r>
                        <a:rPr lang="en-US" sz="1200" dirty="0" err="1"/>
                        <a:t>deoarece</a:t>
                      </a:r>
                      <a:r>
                        <a:rPr lang="en-US" sz="1200" dirty="0"/>
                        <a:t> </a:t>
                      </a:r>
                      <a:r>
                        <a:rPr lang="en-US" sz="1200" dirty="0" err="1"/>
                        <a:t>nanomedicina</a:t>
                      </a:r>
                      <a:r>
                        <a:rPr lang="en-US" sz="1200" dirty="0"/>
                        <a:t> </a:t>
                      </a:r>
                      <a:r>
                        <a:rPr lang="en-US" sz="1200" dirty="0" err="1"/>
                        <a:t>necesită</a:t>
                      </a:r>
                      <a:r>
                        <a:rPr lang="en-US" sz="1200" dirty="0"/>
                        <a:t> </a:t>
                      </a:r>
                      <a:r>
                        <a:rPr lang="en-US" sz="1200" dirty="0" err="1"/>
                        <a:t>evaluări</a:t>
                      </a:r>
                      <a:r>
                        <a:rPr lang="en-US" sz="1200" dirty="0"/>
                        <a:t> </a:t>
                      </a:r>
                      <a:r>
                        <a:rPr lang="en-US" sz="1200" dirty="0" err="1"/>
                        <a:t>complexe</a:t>
                      </a:r>
                      <a:r>
                        <a:rPr lang="en-US" sz="1200" dirty="0"/>
                        <a:t> </a:t>
                      </a:r>
                      <a:r>
                        <a:rPr lang="en-US" sz="1200" dirty="0" err="1"/>
                        <a:t>și</a:t>
                      </a:r>
                      <a:r>
                        <a:rPr lang="en-US" sz="1200" dirty="0"/>
                        <a:t> </a:t>
                      </a:r>
                      <a:r>
                        <a:rPr lang="en-US" sz="1200" dirty="0" err="1"/>
                        <a:t>multidisciplinare</a:t>
                      </a:r>
                      <a:r>
                        <a:rPr lang="en-US" sz="1200" dirty="0"/>
                        <a:t> ale </a:t>
                      </a:r>
                      <a:r>
                        <a:rPr lang="en-US" sz="1200" dirty="0" err="1"/>
                        <a:t>siguranței</a:t>
                      </a:r>
                      <a:r>
                        <a:rPr lang="en-US" sz="1200" dirty="0"/>
                        <a:t>.</a:t>
                      </a:r>
                    </a:p>
                  </a:txBody>
                  <a:tcPr/>
                </a:tc>
                <a:extLst>
                  <a:ext uri="{0D108BD9-81ED-4DB2-BD59-A6C34878D82A}">
                    <a16:rowId xmlns:a16="http://schemas.microsoft.com/office/drawing/2014/main" val="1691072307"/>
                  </a:ext>
                </a:extLst>
              </a:tr>
              <a:tr h="370840">
                <a:tc>
                  <a:txBody>
                    <a:bodyPr/>
                    <a:lstStyle/>
                    <a:p>
                      <a:r>
                        <a:rPr lang="en-US" sz="1200" b="1" dirty="0" err="1"/>
                        <a:t>Rămâneți</a:t>
                      </a:r>
                      <a:r>
                        <a:rPr lang="en-US" sz="1200" b="1" dirty="0"/>
                        <a:t> la </a:t>
                      </a:r>
                      <a:r>
                        <a:rPr lang="en-US" sz="1200" b="1" dirty="0" err="1"/>
                        <a:t>curent</a:t>
                      </a:r>
                      <a:r>
                        <a:rPr lang="en-US" sz="1200" b="1" dirty="0"/>
                        <a:t> cu </a:t>
                      </a:r>
                      <a:r>
                        <a:rPr lang="en-US" sz="1200" b="1" dirty="0" err="1"/>
                        <a:t>respectarea</a:t>
                      </a:r>
                      <a:r>
                        <a:rPr lang="en-US" sz="1200" b="1" dirty="0"/>
                        <a:t> </a:t>
                      </a:r>
                      <a:r>
                        <a:rPr lang="en-US" sz="1200" b="1" dirty="0" err="1"/>
                        <a:t>reglementărilor</a:t>
                      </a:r>
                      <a:r>
                        <a:rPr lang="en-US" sz="1200" dirty="0"/>
                        <a:t>: </a:t>
                      </a:r>
                      <a:r>
                        <a:rPr lang="en-US" sz="1200" dirty="0" err="1"/>
                        <a:t>Urmați</a:t>
                      </a:r>
                      <a:r>
                        <a:rPr lang="en-US" sz="1200" dirty="0"/>
                        <a:t> </a:t>
                      </a:r>
                      <a:r>
                        <a:rPr lang="en-US" sz="1200" dirty="0" err="1"/>
                        <a:t>directivele</a:t>
                      </a:r>
                      <a:r>
                        <a:rPr lang="en-US" sz="1200" dirty="0"/>
                        <a:t> de </a:t>
                      </a:r>
                      <a:r>
                        <a:rPr lang="en-US" sz="1200" dirty="0" err="1"/>
                        <a:t>reglementare</a:t>
                      </a:r>
                      <a:r>
                        <a:rPr lang="en-US" sz="1200" dirty="0"/>
                        <a:t> </a:t>
                      </a:r>
                      <a:r>
                        <a:rPr lang="en-US" sz="1200" dirty="0" err="1"/>
                        <a:t>în</a:t>
                      </a:r>
                      <a:r>
                        <a:rPr lang="en-US" sz="1200" dirty="0"/>
                        <a:t> </a:t>
                      </a:r>
                      <a:r>
                        <a:rPr lang="en-US" sz="1200" dirty="0" err="1"/>
                        <a:t>evoluție</a:t>
                      </a:r>
                      <a:r>
                        <a:rPr lang="en-US" sz="1200" dirty="0"/>
                        <a:t> </a:t>
                      </a:r>
                      <a:r>
                        <a:rPr lang="en-US" sz="1200" dirty="0" err="1"/>
                        <a:t>pentru</a:t>
                      </a:r>
                      <a:r>
                        <a:rPr lang="en-US" sz="1200" dirty="0"/>
                        <a:t> </a:t>
                      </a:r>
                      <a:r>
                        <a:rPr lang="en-US" sz="1200" dirty="0" err="1"/>
                        <a:t>bunele</a:t>
                      </a:r>
                      <a:r>
                        <a:rPr lang="en-US" sz="1200" dirty="0"/>
                        <a:t> </a:t>
                      </a:r>
                      <a:r>
                        <a:rPr lang="en-US" sz="1200" dirty="0" err="1"/>
                        <a:t>practici</a:t>
                      </a:r>
                      <a:r>
                        <a:rPr lang="en-US" sz="1200" dirty="0"/>
                        <a:t> de </a:t>
                      </a:r>
                      <a:r>
                        <a:rPr lang="en-US" sz="1200" dirty="0" err="1"/>
                        <a:t>fabricație</a:t>
                      </a:r>
                      <a:r>
                        <a:rPr lang="en-US" sz="1200" dirty="0"/>
                        <a:t> (GMP) </a:t>
                      </a:r>
                      <a:r>
                        <a:rPr lang="en-US" sz="1200" dirty="0" err="1"/>
                        <a:t>și</a:t>
                      </a:r>
                      <a:r>
                        <a:rPr lang="en-US" sz="1200" dirty="0"/>
                        <a:t> CMC (Chimie, </a:t>
                      </a:r>
                      <a:r>
                        <a:rPr lang="en-US" sz="1200" dirty="0" err="1"/>
                        <a:t>Fabricație</a:t>
                      </a:r>
                      <a:r>
                        <a:rPr lang="en-US" sz="1200" dirty="0"/>
                        <a:t> </a:t>
                      </a:r>
                      <a:r>
                        <a:rPr lang="en-US" sz="1200" dirty="0" err="1"/>
                        <a:t>și</a:t>
                      </a:r>
                      <a:r>
                        <a:rPr lang="en-US" sz="1200" dirty="0"/>
                        <a:t> </a:t>
                      </a:r>
                      <a:r>
                        <a:rPr lang="en-US" sz="1200" dirty="0" err="1"/>
                        <a:t>Controale</a:t>
                      </a:r>
                      <a:r>
                        <a:rPr lang="en-US" sz="1200" dirty="0"/>
                        <a:t>).</a:t>
                      </a:r>
                    </a:p>
                  </a:txBody>
                  <a:tcPr/>
                </a:tc>
                <a:tc>
                  <a:txBody>
                    <a:bodyPr/>
                    <a:lstStyle/>
                    <a:p>
                      <a:r>
                        <a:rPr lang="en-US" sz="1200" b="1" dirty="0" err="1"/>
                        <a:t>Treceți</a:t>
                      </a:r>
                      <a:r>
                        <a:rPr lang="en-US" sz="1200" b="1" dirty="0"/>
                        <a:t> cu </a:t>
                      </a:r>
                      <a:r>
                        <a:rPr lang="en-US" sz="1200" b="1" dirty="0" err="1"/>
                        <a:t>vederea</a:t>
                      </a:r>
                      <a:r>
                        <a:rPr lang="en-US" sz="1200" b="1" dirty="0"/>
                        <a:t> </a:t>
                      </a:r>
                      <a:r>
                        <a:rPr lang="en-US" sz="1200" b="1" dirty="0" err="1"/>
                        <a:t>problemele</a:t>
                      </a:r>
                      <a:r>
                        <a:rPr lang="en-US" sz="1200" b="1" dirty="0"/>
                        <a:t> de </a:t>
                      </a:r>
                      <a:r>
                        <a:rPr lang="en-US" sz="1200" b="1" dirty="0" err="1"/>
                        <a:t>stabilitate</a:t>
                      </a:r>
                      <a:r>
                        <a:rPr lang="en-US" sz="1200" b="1" dirty="0"/>
                        <a:t>: </a:t>
                      </a:r>
                      <a:r>
                        <a:rPr lang="en-US" sz="1200" dirty="0"/>
                        <a:t>Nu </a:t>
                      </a:r>
                      <a:r>
                        <a:rPr lang="en-US" sz="1200" dirty="0" err="1"/>
                        <a:t>ignorați</a:t>
                      </a:r>
                      <a:r>
                        <a:rPr lang="en-US" sz="1200" dirty="0"/>
                        <a:t> </a:t>
                      </a:r>
                      <a:r>
                        <a:rPr lang="en-US" sz="1200" dirty="0" err="1"/>
                        <a:t>potențialul</a:t>
                      </a:r>
                      <a:r>
                        <a:rPr lang="en-US" sz="1200" dirty="0"/>
                        <a:t> </a:t>
                      </a:r>
                      <a:r>
                        <a:rPr lang="en-US" sz="1200" dirty="0" err="1"/>
                        <a:t>nanoparticulelor</a:t>
                      </a:r>
                      <a:r>
                        <a:rPr lang="en-US" sz="1200" dirty="0"/>
                        <a:t> de a se </a:t>
                      </a:r>
                      <a:r>
                        <a:rPr lang="en-US" sz="1200" dirty="0" err="1"/>
                        <a:t>agrega</a:t>
                      </a:r>
                      <a:r>
                        <a:rPr lang="en-US" sz="1200" dirty="0"/>
                        <a:t>, </a:t>
                      </a:r>
                      <a:r>
                        <a:rPr lang="en-US" sz="1200" dirty="0" err="1"/>
                        <a:t>ceea</a:t>
                      </a:r>
                      <a:r>
                        <a:rPr lang="en-US" sz="1200" dirty="0"/>
                        <a:t> </a:t>
                      </a:r>
                      <a:r>
                        <a:rPr lang="en-US" sz="1200" dirty="0" err="1"/>
                        <a:t>ce</a:t>
                      </a:r>
                      <a:r>
                        <a:rPr lang="en-US" sz="1200" dirty="0"/>
                        <a:t> le </a:t>
                      </a:r>
                      <a:r>
                        <a:rPr lang="en-US" sz="1200" dirty="0" err="1"/>
                        <a:t>poate</a:t>
                      </a:r>
                      <a:r>
                        <a:rPr lang="en-US" sz="1200" dirty="0"/>
                        <a:t> face </a:t>
                      </a:r>
                      <a:r>
                        <a:rPr lang="en-US" sz="1200" dirty="0" err="1"/>
                        <a:t>ineficiente</a:t>
                      </a:r>
                      <a:r>
                        <a:rPr lang="en-US" sz="1200" dirty="0"/>
                        <a:t> </a:t>
                      </a:r>
                      <a:r>
                        <a:rPr lang="en-US" sz="1200" dirty="0" err="1"/>
                        <a:t>sau</a:t>
                      </a:r>
                      <a:r>
                        <a:rPr lang="en-US" sz="1200" dirty="0"/>
                        <a:t> </a:t>
                      </a:r>
                      <a:r>
                        <a:rPr lang="en-US" sz="1200" dirty="0" err="1"/>
                        <a:t>periculoase</a:t>
                      </a:r>
                      <a:r>
                        <a:rPr lang="en-US" sz="1200" dirty="0"/>
                        <a:t> </a:t>
                      </a:r>
                      <a:r>
                        <a:rPr lang="en-US" sz="1200" dirty="0" err="1"/>
                        <a:t>în</a:t>
                      </a:r>
                      <a:r>
                        <a:rPr lang="en-US" sz="1200" dirty="0"/>
                        <a:t> </a:t>
                      </a:r>
                      <a:r>
                        <a:rPr lang="en-US" sz="1200" dirty="0" err="1"/>
                        <a:t>mediile</a:t>
                      </a:r>
                      <a:r>
                        <a:rPr lang="en-US" sz="1200" dirty="0"/>
                        <a:t> </a:t>
                      </a:r>
                      <a:r>
                        <a:rPr lang="en-US" sz="1200" dirty="0" err="1"/>
                        <a:t>biologice</a:t>
                      </a:r>
                      <a:r>
                        <a:rPr lang="en-US" sz="1200" dirty="0"/>
                        <a:t>.</a:t>
                      </a:r>
                    </a:p>
                  </a:txBody>
                  <a:tcPr/>
                </a:tc>
                <a:extLst>
                  <a:ext uri="{0D108BD9-81ED-4DB2-BD59-A6C34878D82A}">
                    <a16:rowId xmlns:a16="http://schemas.microsoft.com/office/drawing/2014/main" val="2396287888"/>
                  </a:ext>
                </a:extLst>
              </a:tr>
              <a:tr h="370840">
                <a:tc>
                  <a:txBody>
                    <a:bodyPr/>
                    <a:lstStyle/>
                    <a:p>
                      <a:r>
                        <a:rPr lang="en-US" sz="1200" b="1" dirty="0" err="1"/>
                        <a:t>Optimizarea</a:t>
                      </a:r>
                      <a:r>
                        <a:rPr lang="en-US" sz="1200" b="1" dirty="0"/>
                        <a:t> </a:t>
                      </a:r>
                      <a:r>
                        <a:rPr lang="en-US" sz="1200" b="1" dirty="0" err="1"/>
                        <a:t>modificărilor</a:t>
                      </a:r>
                      <a:r>
                        <a:rPr lang="en-US" sz="1200" b="1" dirty="0"/>
                        <a:t> de </a:t>
                      </a:r>
                      <a:r>
                        <a:rPr lang="en-US" sz="1200" b="1" dirty="0" err="1"/>
                        <a:t>suprafață</a:t>
                      </a:r>
                      <a:r>
                        <a:rPr lang="en-US" sz="1200" b="1" dirty="0"/>
                        <a:t>: </a:t>
                      </a:r>
                      <a:r>
                        <a:rPr lang="en-US" sz="1200" dirty="0" err="1"/>
                        <a:t>Utilizarea</a:t>
                      </a:r>
                      <a:r>
                        <a:rPr lang="en-US" sz="1200" dirty="0"/>
                        <a:t> </a:t>
                      </a:r>
                      <a:r>
                        <a:rPr lang="en-US" sz="1200" dirty="0" err="1"/>
                        <a:t>acoperirilor</a:t>
                      </a:r>
                      <a:r>
                        <a:rPr lang="en-US" sz="1200" dirty="0"/>
                        <a:t> precum PEG (</a:t>
                      </a:r>
                      <a:r>
                        <a:rPr lang="en-US" sz="1200" dirty="0" err="1"/>
                        <a:t>polietilen</a:t>
                      </a:r>
                      <a:r>
                        <a:rPr lang="en-US" sz="1200" dirty="0"/>
                        <a:t> </a:t>
                      </a:r>
                      <a:r>
                        <a:rPr lang="en-US" sz="1200" dirty="0" err="1"/>
                        <a:t>glicol</a:t>
                      </a:r>
                      <a:r>
                        <a:rPr lang="en-US" sz="1200" dirty="0"/>
                        <a:t>) </a:t>
                      </a:r>
                      <a:r>
                        <a:rPr lang="en-US" sz="1200" dirty="0" err="1"/>
                        <a:t>pentru</a:t>
                      </a:r>
                      <a:r>
                        <a:rPr lang="en-US" sz="1200" dirty="0"/>
                        <a:t> a </a:t>
                      </a:r>
                      <a:r>
                        <a:rPr lang="en-US" sz="1200" dirty="0" err="1"/>
                        <a:t>prelungi</a:t>
                      </a:r>
                      <a:r>
                        <a:rPr lang="en-US" sz="1200" dirty="0"/>
                        <a:t> </a:t>
                      </a:r>
                      <a:r>
                        <a:rPr lang="en-US" sz="1200" dirty="0" err="1"/>
                        <a:t>timpul</a:t>
                      </a:r>
                      <a:r>
                        <a:rPr lang="en-US" sz="1200" dirty="0"/>
                        <a:t> de </a:t>
                      </a:r>
                      <a:r>
                        <a:rPr lang="en-US" sz="1200" dirty="0" err="1"/>
                        <a:t>circulație</a:t>
                      </a:r>
                      <a:r>
                        <a:rPr lang="en-US" sz="1200" dirty="0"/>
                        <a:t> </a:t>
                      </a:r>
                      <a:r>
                        <a:rPr lang="en-US" sz="1200" dirty="0" err="1"/>
                        <a:t>și</a:t>
                      </a:r>
                      <a:r>
                        <a:rPr lang="en-US" sz="1200" dirty="0"/>
                        <a:t> a </a:t>
                      </a:r>
                      <a:r>
                        <a:rPr lang="en-US" sz="1200" dirty="0" err="1"/>
                        <a:t>evita</a:t>
                      </a:r>
                      <a:r>
                        <a:rPr lang="en-US" sz="1200" dirty="0"/>
                        <a:t> </a:t>
                      </a:r>
                      <a:r>
                        <a:rPr lang="en-US" sz="1200" dirty="0" err="1"/>
                        <a:t>recunoașterea</a:t>
                      </a:r>
                      <a:r>
                        <a:rPr lang="en-US" sz="1200" dirty="0"/>
                        <a:t> de </a:t>
                      </a:r>
                      <a:r>
                        <a:rPr lang="en-US" sz="1200" dirty="0" err="1"/>
                        <a:t>către</a:t>
                      </a:r>
                      <a:r>
                        <a:rPr lang="en-US" sz="1200" dirty="0"/>
                        <a:t> </a:t>
                      </a:r>
                      <a:r>
                        <a:rPr lang="en-US" sz="1200" dirty="0" err="1"/>
                        <a:t>sistemul</a:t>
                      </a:r>
                      <a:r>
                        <a:rPr lang="en-US" sz="1200" dirty="0"/>
                        <a:t> </a:t>
                      </a:r>
                      <a:r>
                        <a:rPr lang="en-US" sz="1200" dirty="0" err="1"/>
                        <a:t>imunitar</a:t>
                      </a:r>
                      <a:r>
                        <a:rPr lang="en-US" sz="1200" dirty="0"/>
                        <a:t>. </a:t>
                      </a:r>
                      <a:r>
                        <a:rPr lang="en-US" sz="1200" dirty="0" err="1"/>
                        <a:t>sistem</a:t>
                      </a:r>
                      <a:endParaRPr lang="en-US" sz="1200" dirty="0"/>
                    </a:p>
                  </a:txBody>
                  <a:tcPr/>
                </a:tc>
                <a:tc>
                  <a:txBody>
                    <a:bodyPr/>
                    <a:lstStyle/>
                    <a:p>
                      <a:endParaRPr lang="en-US" sz="1200" dirty="0"/>
                    </a:p>
                  </a:txBody>
                  <a:tcPr/>
                </a:tc>
                <a:extLst>
                  <a:ext uri="{0D108BD9-81ED-4DB2-BD59-A6C34878D82A}">
                    <a16:rowId xmlns:a16="http://schemas.microsoft.com/office/drawing/2014/main" val="3350714931"/>
                  </a:ext>
                </a:extLst>
              </a:tr>
            </a:tbl>
          </a:graphicData>
        </a:graphic>
      </p:graphicFrame>
      <p:sp>
        <p:nvSpPr>
          <p:cNvPr id="7" name="TextBox 6">
            <a:extLst>
              <a:ext uri="{FF2B5EF4-FFF2-40B4-BE49-F238E27FC236}">
                <a16:creationId xmlns:a16="http://schemas.microsoft.com/office/drawing/2014/main" id="{4F189945-92FF-EDDB-54BA-9D92909879DB}"/>
              </a:ext>
            </a:extLst>
          </p:cNvPr>
          <p:cNvSpPr txBox="1"/>
          <p:nvPr/>
        </p:nvSpPr>
        <p:spPr>
          <a:xfrm>
            <a:off x="169423" y="5859834"/>
            <a:ext cx="8762999" cy="1015663"/>
          </a:xfrm>
          <a:prstGeom prst="rect">
            <a:avLst/>
          </a:prstGeom>
          <a:noFill/>
        </p:spPr>
        <p:txBody>
          <a:bodyPr wrap="square">
            <a:spAutoFit/>
          </a:bodyPr>
          <a:lstStyle/>
          <a:p>
            <a:r>
              <a:rPr lang="en-US" sz="1200" b="1" dirty="0" err="1">
                <a:solidFill>
                  <a:schemeClr val="accent2"/>
                </a:solidFill>
              </a:rPr>
              <a:t>Considerații</a:t>
            </a:r>
            <a:r>
              <a:rPr lang="en-US" sz="1200" b="1" dirty="0">
                <a:solidFill>
                  <a:schemeClr val="accent2"/>
                </a:solidFill>
              </a:rPr>
              <a:t> </a:t>
            </a:r>
            <a:r>
              <a:rPr lang="en-US" sz="1200" b="1" dirty="0" err="1">
                <a:solidFill>
                  <a:schemeClr val="accent2"/>
                </a:solidFill>
              </a:rPr>
              <a:t>cheie</a:t>
            </a:r>
            <a:r>
              <a:rPr lang="en-US" sz="1200" b="1" dirty="0">
                <a:solidFill>
                  <a:schemeClr val="accent2"/>
                </a:solidFill>
              </a:rPr>
              <a:t> </a:t>
            </a:r>
            <a:r>
              <a:rPr lang="en-US" sz="1200" dirty="0" err="1">
                <a:solidFill>
                  <a:srgbClr val="FF0000"/>
                </a:solidFill>
              </a:rPr>
              <a:t>Dimensiunea</a:t>
            </a:r>
            <a:r>
              <a:rPr lang="en-US" sz="1200" dirty="0">
                <a:solidFill>
                  <a:srgbClr val="FF0000"/>
                </a:solidFill>
              </a:rPr>
              <a:t> </a:t>
            </a:r>
            <a:r>
              <a:rPr lang="en-US" sz="1200" dirty="0" err="1">
                <a:solidFill>
                  <a:srgbClr val="FF0000"/>
                </a:solidFill>
              </a:rPr>
              <a:t>contează</a:t>
            </a:r>
            <a:r>
              <a:rPr lang="en-US" sz="1200" dirty="0">
                <a:solidFill>
                  <a:schemeClr val="accent2"/>
                </a:solidFill>
              </a:rPr>
              <a:t>: </a:t>
            </a:r>
            <a:r>
              <a:rPr lang="en-US" sz="1200" dirty="0" err="1">
                <a:solidFill>
                  <a:schemeClr val="accent2"/>
                </a:solidFill>
              </a:rPr>
              <a:t>Nanomaterialele</a:t>
            </a:r>
            <a:r>
              <a:rPr lang="en-US" sz="1200" dirty="0">
                <a:solidFill>
                  <a:schemeClr val="accent2"/>
                </a:solidFill>
              </a:rPr>
              <a:t> </a:t>
            </a:r>
            <a:r>
              <a:rPr lang="en-US" sz="1200" dirty="0" err="1">
                <a:solidFill>
                  <a:schemeClr val="accent2"/>
                </a:solidFill>
              </a:rPr>
              <a:t>mai</a:t>
            </a:r>
            <a:r>
              <a:rPr lang="en-US" sz="1200" dirty="0">
                <a:solidFill>
                  <a:schemeClr val="accent2"/>
                </a:solidFill>
              </a:rPr>
              <a:t> </a:t>
            </a:r>
            <a:r>
              <a:rPr lang="en-US" sz="1200" dirty="0" err="1">
                <a:solidFill>
                  <a:schemeClr val="accent2"/>
                </a:solidFill>
              </a:rPr>
              <a:t>mici</a:t>
            </a:r>
            <a:r>
              <a:rPr lang="en-US" sz="1200" dirty="0">
                <a:solidFill>
                  <a:schemeClr val="accent2"/>
                </a:solidFill>
              </a:rPr>
              <a:t> de 6 nm au </a:t>
            </a:r>
            <a:r>
              <a:rPr lang="en-US" sz="1200" dirty="0" err="1">
                <a:solidFill>
                  <a:schemeClr val="accent2"/>
                </a:solidFill>
              </a:rPr>
              <a:t>cele</a:t>
            </a:r>
            <a:r>
              <a:rPr lang="en-US" sz="1200" dirty="0">
                <a:solidFill>
                  <a:schemeClr val="accent2"/>
                </a:solidFill>
              </a:rPr>
              <a:t> </a:t>
            </a:r>
            <a:r>
              <a:rPr lang="en-US" sz="1200" dirty="0" err="1">
                <a:solidFill>
                  <a:schemeClr val="accent2"/>
                </a:solidFill>
              </a:rPr>
              <a:t>mai</a:t>
            </a:r>
            <a:r>
              <a:rPr lang="en-US" sz="1200" dirty="0">
                <a:solidFill>
                  <a:schemeClr val="accent2"/>
                </a:solidFill>
              </a:rPr>
              <a:t> </a:t>
            </a:r>
            <a:r>
              <a:rPr lang="en-US" sz="1200" dirty="0" err="1">
                <a:solidFill>
                  <a:schemeClr val="accent2"/>
                </a:solidFill>
              </a:rPr>
              <a:t>mari</a:t>
            </a:r>
            <a:r>
              <a:rPr lang="en-US" sz="1200" dirty="0">
                <a:solidFill>
                  <a:schemeClr val="accent2"/>
                </a:solidFill>
              </a:rPr>
              <a:t> </a:t>
            </a:r>
            <a:r>
              <a:rPr lang="en-US" sz="1200" dirty="0" err="1">
                <a:solidFill>
                  <a:schemeClr val="accent2"/>
                </a:solidFill>
              </a:rPr>
              <a:t>șanse</a:t>
            </a:r>
            <a:r>
              <a:rPr lang="en-US" sz="1200" dirty="0">
                <a:solidFill>
                  <a:schemeClr val="accent2"/>
                </a:solidFill>
              </a:rPr>
              <a:t> de a </a:t>
            </a:r>
            <a:r>
              <a:rPr lang="en-US" sz="1200" dirty="0" err="1">
                <a:solidFill>
                  <a:schemeClr val="accent2"/>
                </a:solidFill>
              </a:rPr>
              <a:t>scăpa</a:t>
            </a:r>
            <a:r>
              <a:rPr lang="en-US" sz="1200" dirty="0">
                <a:solidFill>
                  <a:schemeClr val="accent2"/>
                </a:solidFill>
              </a:rPr>
              <a:t> din organism </a:t>
            </a:r>
            <a:r>
              <a:rPr lang="en-US" sz="1200" dirty="0" err="1">
                <a:solidFill>
                  <a:schemeClr val="accent2"/>
                </a:solidFill>
              </a:rPr>
              <a:t>prin</a:t>
            </a:r>
            <a:r>
              <a:rPr lang="en-US" sz="1200" dirty="0">
                <a:solidFill>
                  <a:schemeClr val="accent2"/>
                </a:solidFill>
              </a:rPr>
              <a:t> </a:t>
            </a:r>
            <a:r>
              <a:rPr lang="en-US" sz="1200" dirty="0" err="1">
                <a:solidFill>
                  <a:schemeClr val="accent2"/>
                </a:solidFill>
              </a:rPr>
              <a:t>eliminarea</a:t>
            </a:r>
            <a:r>
              <a:rPr lang="en-US" sz="1200" dirty="0">
                <a:solidFill>
                  <a:schemeClr val="accent2"/>
                </a:solidFill>
              </a:rPr>
              <a:t> </a:t>
            </a:r>
            <a:r>
              <a:rPr lang="en-US" sz="1200" dirty="0" err="1">
                <a:solidFill>
                  <a:schemeClr val="accent2"/>
                </a:solidFill>
              </a:rPr>
              <a:t>renală</a:t>
            </a:r>
            <a:r>
              <a:rPr lang="en-US" sz="1200" dirty="0">
                <a:solidFill>
                  <a:schemeClr val="accent2"/>
                </a:solidFill>
              </a:rPr>
              <a:t> (</a:t>
            </a:r>
            <a:r>
              <a:rPr lang="en-US" sz="1200" dirty="0" err="1">
                <a:solidFill>
                  <a:schemeClr val="accent2"/>
                </a:solidFill>
              </a:rPr>
              <a:t>urină</a:t>
            </a:r>
            <a:r>
              <a:rPr lang="en-US" sz="1200" dirty="0">
                <a:solidFill>
                  <a:schemeClr val="accent2"/>
                </a:solidFill>
              </a:rPr>
              <a:t>), </a:t>
            </a:r>
            <a:r>
              <a:rPr lang="en-US" sz="1200" dirty="0" err="1">
                <a:solidFill>
                  <a:schemeClr val="accent2"/>
                </a:solidFill>
              </a:rPr>
              <a:t>în</a:t>
            </a:r>
            <a:r>
              <a:rPr lang="en-US" sz="1200" dirty="0">
                <a:solidFill>
                  <a:schemeClr val="accent2"/>
                </a:solidFill>
              </a:rPr>
              <a:t> </a:t>
            </a:r>
            <a:r>
              <a:rPr lang="en-US" sz="1200" dirty="0" err="1">
                <a:solidFill>
                  <a:schemeClr val="accent2"/>
                </a:solidFill>
              </a:rPr>
              <a:t>timp</a:t>
            </a:r>
            <a:r>
              <a:rPr lang="en-US" sz="1200" dirty="0">
                <a:solidFill>
                  <a:schemeClr val="accent2"/>
                </a:solidFill>
              </a:rPr>
              <a:t> </a:t>
            </a:r>
            <a:r>
              <a:rPr lang="en-US" sz="1200" dirty="0" err="1">
                <a:solidFill>
                  <a:schemeClr val="accent2"/>
                </a:solidFill>
              </a:rPr>
              <a:t>ce</a:t>
            </a:r>
            <a:r>
              <a:rPr lang="en-US" sz="1200" dirty="0">
                <a:solidFill>
                  <a:schemeClr val="accent2"/>
                </a:solidFill>
              </a:rPr>
              <a:t> </a:t>
            </a:r>
            <a:r>
              <a:rPr lang="en-US" sz="1200" dirty="0" err="1">
                <a:solidFill>
                  <a:schemeClr val="accent2"/>
                </a:solidFill>
              </a:rPr>
              <a:t>particulele</a:t>
            </a:r>
            <a:r>
              <a:rPr lang="en-US" sz="1200" dirty="0">
                <a:solidFill>
                  <a:schemeClr val="accent2"/>
                </a:solidFill>
              </a:rPr>
              <a:t> </a:t>
            </a:r>
            <a:r>
              <a:rPr lang="en-US" sz="1200" dirty="0" err="1">
                <a:solidFill>
                  <a:schemeClr val="accent2"/>
                </a:solidFill>
              </a:rPr>
              <a:t>mai</a:t>
            </a:r>
            <a:r>
              <a:rPr lang="en-US" sz="1200" dirty="0">
                <a:solidFill>
                  <a:schemeClr val="accent2"/>
                </a:solidFill>
              </a:rPr>
              <a:t> </a:t>
            </a:r>
            <a:r>
              <a:rPr lang="en-US" sz="1200" dirty="0" err="1">
                <a:solidFill>
                  <a:schemeClr val="accent2"/>
                </a:solidFill>
              </a:rPr>
              <a:t>mari</a:t>
            </a:r>
            <a:r>
              <a:rPr lang="en-US" sz="1200" dirty="0">
                <a:solidFill>
                  <a:schemeClr val="accent2"/>
                </a:solidFill>
              </a:rPr>
              <a:t> se pot </a:t>
            </a:r>
            <a:r>
              <a:rPr lang="en-US" sz="1200" dirty="0" err="1">
                <a:solidFill>
                  <a:schemeClr val="accent2"/>
                </a:solidFill>
              </a:rPr>
              <a:t>acumula</a:t>
            </a:r>
            <a:r>
              <a:rPr lang="en-US" sz="1200" dirty="0">
                <a:solidFill>
                  <a:schemeClr val="accent2"/>
                </a:solidFill>
              </a:rPr>
              <a:t>. </a:t>
            </a:r>
            <a:r>
              <a:rPr lang="en-US" sz="1200" dirty="0">
                <a:solidFill>
                  <a:srgbClr val="FF0000"/>
                </a:solidFill>
              </a:rPr>
              <a:t>Corona </a:t>
            </a:r>
            <a:r>
              <a:rPr lang="en-US" sz="1200" dirty="0" err="1">
                <a:solidFill>
                  <a:srgbClr val="FF0000"/>
                </a:solidFill>
              </a:rPr>
              <a:t>proteică</a:t>
            </a:r>
            <a:r>
              <a:rPr lang="en-US" sz="1200" dirty="0">
                <a:solidFill>
                  <a:schemeClr val="accent2"/>
                </a:solidFill>
              </a:rPr>
              <a:t>: </a:t>
            </a:r>
            <a:r>
              <a:rPr lang="en-US" sz="1200" dirty="0" err="1">
                <a:solidFill>
                  <a:schemeClr val="accent2"/>
                </a:solidFill>
              </a:rPr>
              <a:t>Rețineți</a:t>
            </a:r>
            <a:r>
              <a:rPr lang="en-US" sz="1200" dirty="0">
                <a:solidFill>
                  <a:schemeClr val="accent2"/>
                </a:solidFill>
              </a:rPr>
              <a:t> </a:t>
            </a:r>
            <a:r>
              <a:rPr lang="en-US" sz="1200" dirty="0" err="1">
                <a:solidFill>
                  <a:schemeClr val="accent2"/>
                </a:solidFill>
              </a:rPr>
              <a:t>că</a:t>
            </a:r>
            <a:r>
              <a:rPr lang="en-US" sz="1200" dirty="0">
                <a:solidFill>
                  <a:schemeClr val="accent2"/>
                </a:solidFill>
              </a:rPr>
              <a:t> </a:t>
            </a:r>
            <a:r>
              <a:rPr lang="en-US" sz="1200" dirty="0" err="1">
                <a:solidFill>
                  <a:schemeClr val="accent2"/>
                </a:solidFill>
              </a:rPr>
              <a:t>nanoparticulele</a:t>
            </a:r>
            <a:r>
              <a:rPr lang="en-US" sz="1200" dirty="0">
                <a:solidFill>
                  <a:schemeClr val="accent2"/>
                </a:solidFill>
              </a:rPr>
              <a:t> </a:t>
            </a:r>
            <a:r>
              <a:rPr lang="en-US" sz="1200" dirty="0" err="1">
                <a:solidFill>
                  <a:schemeClr val="accent2"/>
                </a:solidFill>
              </a:rPr>
              <a:t>formează</a:t>
            </a:r>
            <a:r>
              <a:rPr lang="en-US" sz="1200" dirty="0">
                <a:solidFill>
                  <a:schemeClr val="accent2"/>
                </a:solidFill>
              </a:rPr>
              <a:t> o „</a:t>
            </a:r>
            <a:r>
              <a:rPr lang="en-US" sz="1200" dirty="0" err="1">
                <a:solidFill>
                  <a:schemeClr val="accent2"/>
                </a:solidFill>
              </a:rPr>
              <a:t>coronă</a:t>
            </a:r>
            <a:r>
              <a:rPr lang="en-US" sz="1200" dirty="0">
                <a:solidFill>
                  <a:schemeClr val="accent2"/>
                </a:solidFill>
              </a:rPr>
              <a:t> </a:t>
            </a:r>
            <a:r>
              <a:rPr lang="en-US" sz="1200" dirty="0" err="1">
                <a:solidFill>
                  <a:schemeClr val="accent2"/>
                </a:solidFill>
              </a:rPr>
              <a:t>proteică</a:t>
            </a:r>
            <a:r>
              <a:rPr lang="en-US" sz="1200" dirty="0">
                <a:solidFill>
                  <a:schemeClr val="accent2"/>
                </a:solidFill>
              </a:rPr>
              <a:t>” </a:t>
            </a:r>
            <a:r>
              <a:rPr lang="en-US" sz="1200" dirty="0" err="1">
                <a:solidFill>
                  <a:schemeClr val="accent2"/>
                </a:solidFill>
              </a:rPr>
              <a:t>în</a:t>
            </a:r>
            <a:r>
              <a:rPr lang="en-US" sz="1200" dirty="0">
                <a:solidFill>
                  <a:schemeClr val="accent2"/>
                </a:solidFill>
              </a:rPr>
              <a:t> </a:t>
            </a:r>
            <a:r>
              <a:rPr lang="en-US" sz="1200" dirty="0" err="1">
                <a:solidFill>
                  <a:schemeClr val="accent2"/>
                </a:solidFill>
              </a:rPr>
              <a:t>fluidele</a:t>
            </a:r>
            <a:r>
              <a:rPr lang="en-US" sz="1200" dirty="0">
                <a:solidFill>
                  <a:schemeClr val="accent2"/>
                </a:solidFill>
              </a:rPr>
              <a:t> </a:t>
            </a:r>
            <a:r>
              <a:rPr lang="en-US" sz="1200" dirty="0" err="1">
                <a:solidFill>
                  <a:schemeClr val="accent2"/>
                </a:solidFill>
              </a:rPr>
              <a:t>biologice</a:t>
            </a:r>
            <a:r>
              <a:rPr lang="en-US" sz="1200" dirty="0">
                <a:solidFill>
                  <a:schemeClr val="accent2"/>
                </a:solidFill>
              </a:rPr>
              <a:t>, </a:t>
            </a:r>
            <a:r>
              <a:rPr lang="en-US" sz="1200" dirty="0" err="1">
                <a:solidFill>
                  <a:schemeClr val="accent2"/>
                </a:solidFill>
              </a:rPr>
              <a:t>ceea</a:t>
            </a:r>
            <a:r>
              <a:rPr lang="en-US" sz="1200" dirty="0">
                <a:solidFill>
                  <a:schemeClr val="accent2"/>
                </a:solidFill>
              </a:rPr>
              <a:t> </a:t>
            </a:r>
            <a:r>
              <a:rPr lang="en-US" sz="1200" dirty="0" err="1">
                <a:solidFill>
                  <a:schemeClr val="accent2"/>
                </a:solidFill>
              </a:rPr>
              <a:t>ce</a:t>
            </a:r>
            <a:r>
              <a:rPr lang="en-US" sz="1200" dirty="0">
                <a:solidFill>
                  <a:schemeClr val="accent2"/>
                </a:solidFill>
              </a:rPr>
              <a:t> </a:t>
            </a:r>
            <a:r>
              <a:rPr lang="en-US" sz="1200" dirty="0" err="1">
                <a:solidFill>
                  <a:schemeClr val="accent2"/>
                </a:solidFill>
              </a:rPr>
              <a:t>poate</a:t>
            </a:r>
            <a:r>
              <a:rPr lang="en-US" sz="1200" dirty="0">
                <a:solidFill>
                  <a:schemeClr val="accent2"/>
                </a:solidFill>
              </a:rPr>
              <a:t> </a:t>
            </a:r>
            <a:r>
              <a:rPr lang="en-US" sz="1200" dirty="0" err="1">
                <a:solidFill>
                  <a:schemeClr val="accent2"/>
                </a:solidFill>
              </a:rPr>
              <a:t>schimba</a:t>
            </a:r>
            <a:r>
              <a:rPr lang="en-US" sz="1200" dirty="0">
                <a:solidFill>
                  <a:schemeClr val="accent2"/>
                </a:solidFill>
              </a:rPr>
              <a:t> drastic </a:t>
            </a:r>
            <a:r>
              <a:rPr lang="en-US" sz="1200" dirty="0" err="1">
                <a:solidFill>
                  <a:schemeClr val="accent2"/>
                </a:solidFill>
              </a:rPr>
              <a:t>proprietățile</a:t>
            </a:r>
            <a:r>
              <a:rPr lang="en-US" sz="1200" dirty="0">
                <a:solidFill>
                  <a:schemeClr val="accent2"/>
                </a:solidFill>
              </a:rPr>
              <a:t> lor de </a:t>
            </a:r>
            <a:r>
              <a:rPr lang="en-US" sz="1200" dirty="0" err="1">
                <a:solidFill>
                  <a:schemeClr val="accent2"/>
                </a:solidFill>
              </a:rPr>
              <a:t>suprafață</a:t>
            </a:r>
            <a:r>
              <a:rPr lang="en-US" sz="1200" dirty="0">
                <a:solidFill>
                  <a:schemeClr val="accent2"/>
                </a:solidFill>
              </a:rPr>
              <a:t> </a:t>
            </a:r>
            <a:r>
              <a:rPr lang="en-US" sz="1200" dirty="0" err="1">
                <a:solidFill>
                  <a:schemeClr val="accent2"/>
                </a:solidFill>
              </a:rPr>
              <a:t>și</a:t>
            </a:r>
            <a:r>
              <a:rPr lang="en-US" sz="1200" dirty="0">
                <a:solidFill>
                  <a:schemeClr val="accent2"/>
                </a:solidFill>
              </a:rPr>
              <a:t> </a:t>
            </a:r>
            <a:r>
              <a:rPr lang="en-US" sz="1200" dirty="0" err="1">
                <a:solidFill>
                  <a:schemeClr val="accent2"/>
                </a:solidFill>
              </a:rPr>
              <a:t>interacțiunea</a:t>
            </a:r>
            <a:r>
              <a:rPr lang="en-US" sz="1200" dirty="0">
                <a:solidFill>
                  <a:schemeClr val="accent2"/>
                </a:solidFill>
              </a:rPr>
              <a:t> cu </a:t>
            </a:r>
            <a:r>
              <a:rPr lang="en-US" sz="1200" dirty="0" err="1">
                <a:solidFill>
                  <a:schemeClr val="accent2"/>
                </a:solidFill>
              </a:rPr>
              <a:t>celulele</a:t>
            </a:r>
            <a:r>
              <a:rPr lang="en-US" sz="1200" dirty="0">
                <a:solidFill>
                  <a:schemeClr val="accent2"/>
                </a:solidFill>
              </a:rPr>
              <a:t>. </a:t>
            </a:r>
            <a:r>
              <a:rPr lang="en-US" sz="1200" dirty="0" err="1">
                <a:solidFill>
                  <a:srgbClr val="FF0000"/>
                </a:solidFill>
              </a:rPr>
              <a:t>Provocări</a:t>
            </a:r>
            <a:r>
              <a:rPr lang="en-US" sz="1200" dirty="0">
                <a:solidFill>
                  <a:srgbClr val="FF0000"/>
                </a:solidFill>
              </a:rPr>
              <a:t> de </a:t>
            </a:r>
            <a:r>
              <a:rPr lang="en-US" sz="1200" dirty="0" err="1">
                <a:solidFill>
                  <a:srgbClr val="FF0000"/>
                </a:solidFill>
              </a:rPr>
              <a:t>reglementare</a:t>
            </a:r>
            <a:r>
              <a:rPr lang="en-US" sz="1200" dirty="0">
                <a:solidFill>
                  <a:schemeClr val="accent2"/>
                </a:solidFill>
              </a:rPr>
              <a:t>: Mai </a:t>
            </a:r>
            <a:r>
              <a:rPr lang="en-US" sz="1200" dirty="0" err="1">
                <a:solidFill>
                  <a:schemeClr val="accent2"/>
                </a:solidFill>
              </a:rPr>
              <a:t>puțin</a:t>
            </a:r>
            <a:r>
              <a:rPr lang="en-US" sz="1200" dirty="0">
                <a:solidFill>
                  <a:schemeClr val="accent2"/>
                </a:solidFill>
              </a:rPr>
              <a:t> de 5% </a:t>
            </a:r>
            <a:r>
              <a:rPr lang="en-US" sz="1200" dirty="0" err="1">
                <a:solidFill>
                  <a:schemeClr val="accent2"/>
                </a:solidFill>
              </a:rPr>
              <a:t>dintre</a:t>
            </a:r>
            <a:r>
              <a:rPr lang="en-US" sz="1200" dirty="0">
                <a:solidFill>
                  <a:schemeClr val="accent2"/>
                </a:solidFill>
              </a:rPr>
              <a:t> </a:t>
            </a:r>
            <a:r>
              <a:rPr lang="en-US" sz="1200" dirty="0" err="1">
                <a:solidFill>
                  <a:schemeClr val="accent2"/>
                </a:solidFill>
              </a:rPr>
              <a:t>nanomedicamente</a:t>
            </a:r>
            <a:r>
              <a:rPr lang="en-US" sz="1200" dirty="0">
                <a:solidFill>
                  <a:schemeClr val="accent2"/>
                </a:solidFill>
              </a:rPr>
              <a:t> </a:t>
            </a:r>
            <a:r>
              <a:rPr lang="en-US" sz="1200" dirty="0" err="1">
                <a:solidFill>
                  <a:schemeClr val="accent2"/>
                </a:solidFill>
              </a:rPr>
              <a:t>reușesc</a:t>
            </a:r>
            <a:r>
              <a:rPr lang="en-US" sz="1200" dirty="0">
                <a:solidFill>
                  <a:schemeClr val="accent2"/>
                </a:solidFill>
              </a:rPr>
              <a:t> </a:t>
            </a:r>
            <a:r>
              <a:rPr lang="en-US" sz="1200" dirty="0" err="1">
                <a:solidFill>
                  <a:schemeClr val="accent2"/>
                </a:solidFill>
              </a:rPr>
              <a:t>în</a:t>
            </a:r>
            <a:r>
              <a:rPr lang="en-US" sz="1200" dirty="0">
                <a:solidFill>
                  <a:schemeClr val="accent2"/>
                </a:solidFill>
              </a:rPr>
              <a:t> </a:t>
            </a:r>
            <a:r>
              <a:rPr lang="en-US" sz="1200" dirty="0" err="1">
                <a:solidFill>
                  <a:schemeClr val="accent2"/>
                </a:solidFill>
              </a:rPr>
              <a:t>studiile</a:t>
            </a:r>
            <a:r>
              <a:rPr lang="en-US" sz="1200" dirty="0">
                <a:solidFill>
                  <a:schemeClr val="accent2"/>
                </a:solidFill>
              </a:rPr>
              <a:t> </a:t>
            </a:r>
            <a:r>
              <a:rPr lang="en-US" sz="1200" dirty="0" err="1">
                <a:solidFill>
                  <a:schemeClr val="accent2"/>
                </a:solidFill>
              </a:rPr>
              <a:t>clinice</a:t>
            </a:r>
            <a:r>
              <a:rPr lang="en-US" sz="1200" dirty="0">
                <a:solidFill>
                  <a:schemeClr val="accent2"/>
                </a:solidFill>
              </a:rPr>
              <a:t>, </a:t>
            </a:r>
            <a:r>
              <a:rPr lang="en-US" sz="1200" dirty="0" err="1">
                <a:solidFill>
                  <a:schemeClr val="accent2"/>
                </a:solidFill>
              </a:rPr>
              <a:t>adesea</a:t>
            </a:r>
            <a:r>
              <a:rPr lang="en-US" sz="1200" dirty="0">
                <a:solidFill>
                  <a:schemeClr val="accent2"/>
                </a:solidFill>
              </a:rPr>
              <a:t> din </a:t>
            </a:r>
            <a:r>
              <a:rPr lang="en-US" sz="1200" dirty="0" err="1">
                <a:solidFill>
                  <a:schemeClr val="accent2"/>
                </a:solidFill>
              </a:rPr>
              <a:t>cauza</a:t>
            </a:r>
            <a:r>
              <a:rPr lang="en-US" sz="1200" dirty="0">
                <a:solidFill>
                  <a:schemeClr val="accent2"/>
                </a:solidFill>
              </a:rPr>
              <a:t> </a:t>
            </a:r>
            <a:r>
              <a:rPr lang="en-US" sz="1200" dirty="0" err="1">
                <a:solidFill>
                  <a:schemeClr val="accent2"/>
                </a:solidFill>
              </a:rPr>
              <a:t>obstacolelor</a:t>
            </a:r>
            <a:r>
              <a:rPr lang="en-US" sz="1200" dirty="0">
                <a:solidFill>
                  <a:schemeClr val="accent2"/>
                </a:solidFill>
              </a:rPr>
              <a:t> de </a:t>
            </a:r>
            <a:r>
              <a:rPr lang="en-US" sz="1200" dirty="0" err="1">
                <a:solidFill>
                  <a:schemeClr val="accent2"/>
                </a:solidFill>
              </a:rPr>
              <a:t>fabricație</a:t>
            </a:r>
            <a:r>
              <a:rPr lang="en-US" sz="1200" dirty="0">
                <a:solidFill>
                  <a:schemeClr val="accent2"/>
                </a:solidFill>
              </a:rPr>
              <a:t> </a:t>
            </a:r>
            <a:r>
              <a:rPr lang="en-US" sz="1200" dirty="0" err="1">
                <a:solidFill>
                  <a:schemeClr val="accent2"/>
                </a:solidFill>
              </a:rPr>
              <a:t>și</a:t>
            </a:r>
            <a:r>
              <a:rPr lang="en-US" sz="1200" dirty="0">
                <a:solidFill>
                  <a:schemeClr val="accent2"/>
                </a:solidFill>
              </a:rPr>
              <a:t> a </a:t>
            </a:r>
            <a:r>
              <a:rPr lang="en-US" sz="1200" dirty="0" err="1">
                <a:solidFill>
                  <a:schemeClr val="accent2"/>
                </a:solidFill>
              </a:rPr>
              <a:t>unui</a:t>
            </a:r>
            <a:r>
              <a:rPr lang="en-US" sz="1200" dirty="0">
                <a:solidFill>
                  <a:schemeClr val="accent2"/>
                </a:solidFill>
              </a:rPr>
              <a:t> control strict de </a:t>
            </a:r>
            <a:r>
              <a:rPr lang="en-US" sz="1200" dirty="0" err="1">
                <a:solidFill>
                  <a:schemeClr val="accent2"/>
                </a:solidFill>
              </a:rPr>
              <a:t>reglementare</a:t>
            </a:r>
            <a:r>
              <a:rPr lang="en-US" sz="1200" dirty="0">
                <a:solidFill>
                  <a:schemeClr val="accent2"/>
                </a:solidFill>
              </a:rPr>
              <a:t>.</a:t>
            </a:r>
          </a:p>
        </p:txBody>
      </p:sp>
    </p:spTree>
    <p:extLst>
      <p:ext uri="{BB962C8B-B14F-4D97-AF65-F5344CB8AC3E}">
        <p14:creationId xmlns:p14="http://schemas.microsoft.com/office/powerpoint/2010/main" val="350479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2400" y="1752600"/>
            <a:ext cx="8763000" cy="4525962"/>
          </a:xfrm>
        </p:spPr>
        <p:txBody>
          <a:bodyPr/>
          <a:lstStyle/>
          <a:p>
            <a:pPr marL="0" indent="0">
              <a:buNone/>
            </a:pPr>
            <a:r>
              <a:rPr lang="en-US" sz="1800" dirty="0"/>
              <a:t>De</a:t>
            </a:r>
            <a:r>
              <a:rPr lang="ro-RO" sz="1800" dirty="0"/>
              <a:t>și a</a:t>
            </a:r>
            <a:r>
              <a:rPr lang="en-US" sz="1800" dirty="0" err="1"/>
              <a:t>ceste</a:t>
            </a:r>
            <a:r>
              <a:rPr lang="en-US" sz="1800" dirty="0"/>
              <a:t> </a:t>
            </a:r>
            <a:r>
              <a:rPr lang="en-US" sz="1800" dirty="0" err="1"/>
              <a:t>proprietăți</a:t>
            </a:r>
            <a:r>
              <a:rPr lang="en-US" sz="1800" dirty="0"/>
              <a:t> </a:t>
            </a:r>
            <a:r>
              <a:rPr lang="en-US" sz="1800" dirty="0" err="1"/>
              <a:t>cresc</a:t>
            </a:r>
            <a:r>
              <a:rPr lang="en-US" sz="1800" dirty="0"/>
              <a:t> </a:t>
            </a:r>
            <a:r>
              <a:rPr lang="en-US" sz="1800" dirty="0" err="1"/>
              <a:t>foarte</a:t>
            </a:r>
            <a:r>
              <a:rPr lang="en-US" sz="1800" dirty="0"/>
              <a:t> </a:t>
            </a:r>
            <a:r>
              <a:rPr lang="en-US" sz="1800" dirty="0" err="1"/>
              <a:t>mult</a:t>
            </a:r>
            <a:r>
              <a:rPr lang="en-US" sz="1800" dirty="0"/>
              <a:t> </a:t>
            </a:r>
            <a:r>
              <a:rPr lang="en-US" sz="1800" dirty="0" err="1"/>
              <a:t>oportunități</a:t>
            </a:r>
            <a:r>
              <a:rPr lang="ro-RO" sz="1800" dirty="0"/>
              <a:t>le</a:t>
            </a:r>
            <a:r>
              <a:rPr lang="en-US" sz="1800" dirty="0"/>
              <a:t> </a:t>
            </a:r>
            <a:r>
              <a:rPr lang="en-US" sz="1800" dirty="0" err="1"/>
              <a:t>în</a:t>
            </a:r>
            <a:r>
              <a:rPr lang="en-US" sz="1800" dirty="0"/>
              <a:t> </a:t>
            </a:r>
            <a:r>
              <a:rPr lang="ro-RO" sz="1800" dirty="0"/>
              <a:t>farmaceutică dar </a:t>
            </a:r>
            <a:r>
              <a:rPr lang="en-US" sz="1800" dirty="0"/>
              <a:t>au </a:t>
            </a:r>
            <a:r>
              <a:rPr lang="en-US" sz="1800" dirty="0" err="1"/>
              <a:t>apărut</a:t>
            </a:r>
            <a:r>
              <a:rPr lang="en-US" sz="1800" dirty="0"/>
              <a:t> </a:t>
            </a:r>
            <a:r>
              <a:rPr lang="en-US" sz="1800" dirty="0" err="1"/>
              <a:t>unele</a:t>
            </a:r>
            <a:r>
              <a:rPr lang="en-US" sz="1800" dirty="0"/>
              <a:t> </a:t>
            </a:r>
            <a:r>
              <a:rPr lang="en-US" sz="1800" dirty="0" err="1"/>
              <a:t>preocupări</a:t>
            </a:r>
            <a:r>
              <a:rPr lang="en-US" sz="1800" dirty="0"/>
              <a:t> cu </a:t>
            </a:r>
            <a:r>
              <a:rPr lang="en-US" sz="1800" dirty="0" err="1"/>
              <a:t>privire</a:t>
            </a:r>
            <a:r>
              <a:rPr lang="en-US" sz="1800" dirty="0"/>
              <a:t> la </a:t>
            </a:r>
            <a:r>
              <a:rPr lang="en-US" sz="1800" dirty="0" err="1"/>
              <a:t>problemele</a:t>
            </a:r>
            <a:r>
              <a:rPr lang="en-US" sz="1800" dirty="0"/>
              <a:t> de </a:t>
            </a:r>
            <a:r>
              <a:rPr lang="en-US" sz="1800" dirty="0" err="1"/>
              <a:t>siguranță</a:t>
            </a:r>
            <a:r>
              <a:rPr lang="en-US" sz="1800" dirty="0"/>
              <a:t>.</a:t>
            </a:r>
            <a:endParaRPr lang="ro-RO" sz="1800" dirty="0"/>
          </a:p>
          <a:p>
            <a:pPr marL="0" indent="0">
              <a:buNone/>
            </a:pPr>
            <a:r>
              <a:rPr lang="ro-RO" sz="1800" dirty="0">
                <a:solidFill>
                  <a:srgbClr val="FF0000"/>
                </a:solidFill>
              </a:rPr>
              <a:t>Dimensiune și mobilitate</a:t>
            </a:r>
            <a:r>
              <a:rPr lang="ro-RO" sz="1800" dirty="0"/>
              <a:t>: Nanomaterialele sunt suficient de mici încât, dacă sunt ingerate, pot reprezenta o amenințare serioasă pentru anumite organe interne. </a:t>
            </a:r>
          </a:p>
          <a:p>
            <a:pPr marL="0" indent="0">
              <a:buNone/>
            </a:pPr>
            <a:r>
              <a:rPr lang="ro-RO" sz="1800" dirty="0">
                <a:solidFill>
                  <a:srgbClr val="FF0000"/>
                </a:solidFill>
              </a:rPr>
              <a:t>Potențial ridicat de penetrare a barierelor biologice </a:t>
            </a:r>
            <a:r>
              <a:rPr lang="ro-RO" sz="1800" dirty="0"/>
              <a:t>- Pot pătrunde în membrii celulelor din intestin, ceea ce le poate oferi în cele din urmă acces aproape imediat la creier.</a:t>
            </a:r>
          </a:p>
          <a:p>
            <a:pPr marL="0" indent="0">
              <a:buNone/>
            </a:pPr>
            <a:r>
              <a:rPr lang="ro-RO" sz="1800" dirty="0">
                <a:solidFill>
                  <a:srgbClr val="FF0000"/>
                </a:solidFill>
              </a:rPr>
              <a:t>Solubilitate și persistență: </a:t>
            </a:r>
            <a:r>
              <a:rPr lang="ro-RO" sz="1800" dirty="0"/>
              <a:t>Dacă există </a:t>
            </a:r>
            <a:r>
              <a:rPr lang="ro-RO" sz="1800" dirty="0" err="1"/>
              <a:t>nanoparticule</a:t>
            </a:r>
            <a:r>
              <a:rPr lang="ro-RO" sz="1800" dirty="0"/>
              <a:t> insolubile, este posibil ca acestea să nu fie descompuse dacă are loc digestia. Aceasta este doar o altă cale de intrare prin care nanomaterialele pot deteriora organele.</a:t>
            </a:r>
          </a:p>
          <a:p>
            <a:pPr marL="0" indent="0">
              <a:buNone/>
            </a:pPr>
            <a:r>
              <a:rPr lang="ro-RO" sz="1800" dirty="0">
                <a:solidFill>
                  <a:srgbClr val="FF0000"/>
                </a:solidFill>
              </a:rPr>
              <a:t>Reactivitate ridicată</a:t>
            </a:r>
            <a:r>
              <a:rPr lang="ro-RO" sz="1800" dirty="0"/>
              <a:t>: Raportul suprafață-masă al nanomaterialelor este mare. Acest lucru le poate face să provoace o reacție chimică instantanee sau să se lege de alte toxine. În cele din urmă, acest lucru poate crea un mediu în care acestea pot pătrunde în alte celule, în special în cele la care altfel nu ar avea acces.</a:t>
            </a:r>
          </a:p>
          <a:p>
            <a:pPr marL="0" indent="0">
              <a:buNone/>
            </a:pPr>
            <a:r>
              <a:rPr lang="ro-RO" sz="1800" dirty="0">
                <a:solidFill>
                  <a:srgbClr val="FF0000"/>
                </a:solidFill>
              </a:rPr>
              <a:t>A</a:t>
            </a:r>
            <a:r>
              <a:rPr lang="en-US" sz="1800" dirty="0" err="1">
                <a:solidFill>
                  <a:srgbClr val="FF0000"/>
                </a:solidFill>
              </a:rPr>
              <a:t>lterarea</a:t>
            </a:r>
            <a:r>
              <a:rPr lang="en-US" sz="1800" dirty="0">
                <a:solidFill>
                  <a:srgbClr val="FF0000"/>
                </a:solidFill>
              </a:rPr>
              <a:t> </a:t>
            </a:r>
            <a:r>
              <a:rPr lang="en-US" sz="1800" dirty="0" err="1">
                <a:solidFill>
                  <a:srgbClr val="FF0000"/>
                </a:solidFill>
              </a:rPr>
              <a:t>farmaco</a:t>
            </a:r>
            <a:r>
              <a:rPr lang="ro-RO" sz="1800" dirty="0">
                <a:solidFill>
                  <a:srgbClr val="FF0000"/>
                </a:solidFill>
              </a:rPr>
              <a:t>-</a:t>
            </a:r>
            <a:r>
              <a:rPr lang="en-US" sz="1800" dirty="0" err="1">
                <a:solidFill>
                  <a:srgbClr val="FF0000"/>
                </a:solidFill>
              </a:rPr>
              <a:t>cineticii</a:t>
            </a:r>
            <a:r>
              <a:rPr lang="en-US" sz="1800" dirty="0">
                <a:solidFill>
                  <a:srgbClr val="FF0000"/>
                </a:solidFill>
              </a:rPr>
              <a:t> </a:t>
            </a:r>
            <a:r>
              <a:rPr lang="en-US" sz="1800" dirty="0" err="1"/>
              <a:t>și</a:t>
            </a:r>
            <a:r>
              <a:rPr lang="en-US" sz="1800" dirty="0"/>
              <a:t> </a:t>
            </a:r>
            <a:r>
              <a:rPr lang="en-US" sz="1800" dirty="0" err="1"/>
              <a:t>anume</a:t>
            </a:r>
            <a:r>
              <a:rPr lang="ro-RO" sz="1800" dirty="0"/>
              <a:t> </a:t>
            </a:r>
            <a:r>
              <a:rPr lang="en-US" sz="1800" dirty="0" err="1"/>
              <a:t>absorbția</a:t>
            </a:r>
            <a:r>
              <a:rPr lang="en-US" sz="1800" dirty="0"/>
              <a:t>, </a:t>
            </a:r>
            <a:r>
              <a:rPr lang="en-US" sz="1800" dirty="0" err="1"/>
              <a:t>distribuția</a:t>
            </a:r>
            <a:r>
              <a:rPr lang="en-US" sz="1800" dirty="0"/>
              <a:t>, </a:t>
            </a:r>
            <a:r>
              <a:rPr lang="en-US" sz="1800" dirty="0" err="1"/>
              <a:t>eliminarea</a:t>
            </a:r>
            <a:r>
              <a:rPr lang="en-US" sz="1800" dirty="0"/>
              <a:t> </a:t>
            </a:r>
            <a:r>
              <a:rPr lang="en-US" sz="1800" dirty="0" err="1"/>
              <a:t>și</a:t>
            </a:r>
            <a:r>
              <a:rPr lang="en-US" sz="1800" dirty="0"/>
              <a:t> </a:t>
            </a:r>
            <a:r>
              <a:rPr lang="en-US" sz="1800" dirty="0" err="1"/>
              <a:t>metabolismul</a:t>
            </a:r>
            <a:r>
              <a:rPr lang="en-US" sz="1800" dirty="0"/>
              <a:t>, </a:t>
            </a:r>
            <a:endParaRPr lang="ro-RO" sz="1800" dirty="0"/>
          </a:p>
          <a:p>
            <a:pPr marL="0" indent="0">
              <a:buNone/>
            </a:pPr>
            <a:endParaRPr lang="en-US" sz="1800" dirty="0"/>
          </a:p>
        </p:txBody>
      </p:sp>
    </p:spTree>
    <p:extLst>
      <p:ext uri="{BB962C8B-B14F-4D97-AF65-F5344CB8AC3E}">
        <p14:creationId xmlns:p14="http://schemas.microsoft.com/office/powerpoint/2010/main" val="106872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6482-4E29-1905-48C3-E4F47B83BEE5}"/>
              </a:ext>
            </a:extLst>
          </p:cNvPr>
          <p:cNvSpPr>
            <a:spLocks noGrp="1"/>
          </p:cNvSpPr>
          <p:nvPr>
            <p:ph type="title"/>
          </p:nvPr>
        </p:nvSpPr>
        <p:spPr/>
        <p:txBody>
          <a:bodyPr/>
          <a:lstStyle/>
          <a:p>
            <a:r>
              <a:rPr lang="en-US" dirty="0" err="1"/>
              <a:t>Știința</a:t>
            </a:r>
            <a:r>
              <a:rPr lang="en-US" dirty="0"/>
              <a:t> din </a:t>
            </a:r>
            <a:r>
              <a:rPr lang="en-US" dirty="0" err="1"/>
              <a:t>spatele</a:t>
            </a:r>
            <a:r>
              <a:rPr lang="en-US" dirty="0"/>
              <a:t> </a:t>
            </a:r>
            <a:r>
              <a:rPr lang="en-US" dirty="0" err="1"/>
              <a:t>nanotehnologiei</a:t>
            </a:r>
            <a:r>
              <a:rPr lang="en-US" dirty="0"/>
              <a:t> </a:t>
            </a:r>
            <a:r>
              <a:rPr lang="en-US" dirty="0" err="1"/>
              <a:t>în</a:t>
            </a:r>
            <a:r>
              <a:rPr lang="en-US" dirty="0"/>
              <a:t> </a:t>
            </a:r>
            <a:r>
              <a:rPr lang="en-US" dirty="0" err="1"/>
              <a:t>medicină</a:t>
            </a:r>
            <a:endParaRPr lang="en-US" dirty="0"/>
          </a:p>
        </p:txBody>
      </p:sp>
      <p:sp>
        <p:nvSpPr>
          <p:cNvPr id="3" name="Content Placeholder 2">
            <a:extLst>
              <a:ext uri="{FF2B5EF4-FFF2-40B4-BE49-F238E27FC236}">
                <a16:creationId xmlns:a16="http://schemas.microsoft.com/office/drawing/2014/main" id="{564A7D58-CD6B-236C-D758-F537F10A5109}"/>
              </a:ext>
            </a:extLst>
          </p:cNvPr>
          <p:cNvSpPr>
            <a:spLocks noGrp="1"/>
          </p:cNvSpPr>
          <p:nvPr>
            <p:ph idx="1"/>
          </p:nvPr>
        </p:nvSpPr>
        <p:spPr>
          <a:xfrm>
            <a:off x="266700" y="1600200"/>
            <a:ext cx="8610600" cy="4525962"/>
          </a:xfrm>
        </p:spPr>
        <p:txBody>
          <a:bodyPr/>
          <a:lstStyle/>
          <a:p>
            <a:pPr marL="0" indent="0">
              <a:buNone/>
            </a:pPr>
            <a:r>
              <a:rPr lang="en-US" sz="1800" dirty="0"/>
              <a:t>Principii </a:t>
            </a:r>
            <a:r>
              <a:rPr lang="en-US" sz="1800" dirty="0" err="1"/>
              <a:t>și</a:t>
            </a:r>
            <a:r>
              <a:rPr lang="en-US" sz="1800" dirty="0"/>
              <a:t> </a:t>
            </a:r>
            <a:r>
              <a:rPr lang="en-US" sz="1800" dirty="0" err="1"/>
              <a:t>mecanisme</a:t>
            </a:r>
            <a:r>
              <a:rPr lang="en-US" sz="1800" dirty="0"/>
              <a:t> de </a:t>
            </a:r>
            <a:r>
              <a:rPr lang="en-US" sz="1800" dirty="0" err="1"/>
              <a:t>bază</a:t>
            </a:r>
            <a:endParaRPr lang="ro-RO" sz="1800" dirty="0"/>
          </a:p>
          <a:p>
            <a:pPr marL="0" indent="0">
              <a:buNone/>
            </a:pPr>
            <a:r>
              <a:rPr lang="en-US" sz="1800" dirty="0" err="1"/>
              <a:t>Știința</a:t>
            </a:r>
            <a:r>
              <a:rPr lang="en-US" sz="1800" dirty="0"/>
              <a:t> </a:t>
            </a:r>
            <a:r>
              <a:rPr lang="en-US" sz="1800" dirty="0" err="1"/>
              <a:t>nanotehnologiei</a:t>
            </a:r>
            <a:r>
              <a:rPr lang="en-US" sz="1800" dirty="0"/>
              <a:t> </a:t>
            </a:r>
            <a:r>
              <a:rPr lang="en-US" sz="1800" dirty="0" err="1"/>
              <a:t>în</a:t>
            </a:r>
            <a:r>
              <a:rPr lang="en-US" sz="1800" dirty="0"/>
              <a:t> </a:t>
            </a:r>
            <a:r>
              <a:rPr lang="en-US" sz="1800" dirty="0" err="1"/>
              <a:t>medicină</a:t>
            </a:r>
            <a:r>
              <a:rPr lang="en-US" sz="1800" dirty="0"/>
              <a:t> se </a:t>
            </a:r>
            <a:r>
              <a:rPr lang="en-US" sz="1800" dirty="0" err="1"/>
              <a:t>bazează</a:t>
            </a:r>
            <a:r>
              <a:rPr lang="en-US" sz="1800" dirty="0"/>
              <a:t> pe </a:t>
            </a:r>
            <a:r>
              <a:rPr lang="en-US" sz="1800" dirty="0" err="1"/>
              <a:t>câteva</a:t>
            </a:r>
            <a:r>
              <a:rPr lang="en-US" sz="1800" dirty="0"/>
              <a:t> principii de </a:t>
            </a:r>
            <a:r>
              <a:rPr lang="en-US" sz="1800" dirty="0" err="1"/>
              <a:t>bază</a:t>
            </a:r>
            <a:r>
              <a:rPr lang="en-US" sz="1800" dirty="0"/>
              <a:t>:</a:t>
            </a:r>
            <a:endParaRPr lang="ro-RO" sz="1800" dirty="0"/>
          </a:p>
          <a:p>
            <a:r>
              <a:rPr lang="en-US" sz="1800" b="1" dirty="0" err="1">
                <a:solidFill>
                  <a:srgbClr val="FF0000"/>
                </a:solidFill>
              </a:rPr>
              <a:t>Dimensiune</a:t>
            </a:r>
            <a:r>
              <a:rPr lang="en-US" sz="1800" b="1" dirty="0">
                <a:solidFill>
                  <a:srgbClr val="FF0000"/>
                </a:solidFill>
              </a:rPr>
              <a:t> </a:t>
            </a:r>
            <a:r>
              <a:rPr lang="en-US" sz="1800" b="1" dirty="0" err="1">
                <a:solidFill>
                  <a:srgbClr val="FF0000"/>
                </a:solidFill>
              </a:rPr>
              <a:t>și</a:t>
            </a:r>
            <a:r>
              <a:rPr lang="en-US" sz="1800" b="1" dirty="0">
                <a:solidFill>
                  <a:srgbClr val="FF0000"/>
                </a:solidFill>
              </a:rPr>
              <a:t> </a:t>
            </a:r>
            <a:r>
              <a:rPr lang="en-US" sz="1800" b="1" dirty="0" err="1">
                <a:solidFill>
                  <a:srgbClr val="FF0000"/>
                </a:solidFill>
              </a:rPr>
              <a:t>suprafață</a:t>
            </a:r>
            <a:r>
              <a:rPr lang="en-US" sz="1800" b="1" dirty="0">
                <a:solidFill>
                  <a:srgbClr val="FF0000"/>
                </a:solidFill>
              </a:rPr>
              <a:t>: </a:t>
            </a:r>
            <a:r>
              <a:rPr lang="en-US" sz="1800" dirty="0"/>
              <a:t>La </a:t>
            </a:r>
            <a:r>
              <a:rPr lang="en-US" sz="1800" dirty="0" err="1"/>
              <a:t>scară</a:t>
            </a:r>
            <a:r>
              <a:rPr lang="en-US" sz="1800" dirty="0"/>
              <a:t> </a:t>
            </a:r>
            <a:r>
              <a:rPr lang="en-US" sz="1800" dirty="0" err="1"/>
              <a:t>nanometrică</a:t>
            </a:r>
            <a:r>
              <a:rPr lang="en-US" sz="1800" dirty="0"/>
              <a:t>, </a:t>
            </a:r>
            <a:r>
              <a:rPr lang="en-US" sz="1800" dirty="0" err="1"/>
              <a:t>materialele</a:t>
            </a:r>
            <a:r>
              <a:rPr lang="en-US" sz="1800" dirty="0"/>
              <a:t> au un </a:t>
            </a:r>
            <a:r>
              <a:rPr lang="en-US" sz="1800" dirty="0" err="1"/>
              <a:t>raport</a:t>
            </a:r>
            <a:r>
              <a:rPr lang="en-US" sz="1800" dirty="0"/>
              <a:t> </a:t>
            </a:r>
            <a:r>
              <a:rPr lang="en-US" sz="1800" dirty="0" err="1"/>
              <a:t>suprafață-volum</a:t>
            </a:r>
            <a:r>
              <a:rPr lang="en-US" sz="1800" dirty="0"/>
              <a:t> </a:t>
            </a:r>
            <a:r>
              <a:rPr lang="en-US" sz="1800" dirty="0" err="1"/>
              <a:t>ridicat</a:t>
            </a:r>
            <a:r>
              <a:rPr lang="en-US" sz="1800" dirty="0"/>
              <a:t>, </a:t>
            </a:r>
            <a:r>
              <a:rPr lang="en-US" sz="1800" dirty="0" err="1"/>
              <a:t>sporindu</a:t>
            </a:r>
            <a:r>
              <a:rPr lang="en-US" sz="1800" dirty="0"/>
              <a:t>-le </a:t>
            </a:r>
            <a:r>
              <a:rPr lang="en-US" sz="1800" dirty="0" err="1"/>
              <a:t>reactivitatea</a:t>
            </a:r>
            <a:r>
              <a:rPr lang="en-US" sz="1800" dirty="0"/>
              <a:t> </a:t>
            </a:r>
            <a:r>
              <a:rPr lang="en-US" sz="1800" dirty="0" err="1"/>
              <a:t>și</a:t>
            </a:r>
            <a:r>
              <a:rPr lang="en-US" sz="1800" dirty="0"/>
              <a:t> </a:t>
            </a:r>
            <a:r>
              <a:rPr lang="en-US" sz="1800" dirty="0" err="1"/>
              <a:t>interacțiunea</a:t>
            </a:r>
            <a:r>
              <a:rPr lang="en-US" sz="1800" dirty="0"/>
              <a:t> cu </a:t>
            </a:r>
            <a:r>
              <a:rPr lang="en-US" sz="1800" dirty="0" err="1"/>
              <a:t>sistemele</a:t>
            </a:r>
            <a:r>
              <a:rPr lang="en-US" sz="1800" dirty="0"/>
              <a:t> </a:t>
            </a:r>
            <a:r>
              <a:rPr lang="en-US" sz="1800" dirty="0" err="1"/>
              <a:t>biologice</a:t>
            </a:r>
            <a:r>
              <a:rPr lang="en-US" sz="1800" dirty="0"/>
              <a:t>.</a:t>
            </a:r>
            <a:endParaRPr lang="ro-RO" sz="1800" dirty="0"/>
          </a:p>
          <a:p>
            <a:r>
              <a:rPr lang="en-US" sz="1800" b="1" dirty="0" err="1">
                <a:solidFill>
                  <a:srgbClr val="FF0000"/>
                </a:solidFill>
              </a:rPr>
              <a:t>Efecte</a:t>
            </a:r>
            <a:r>
              <a:rPr lang="en-US" sz="1800" b="1" dirty="0">
                <a:solidFill>
                  <a:srgbClr val="FF0000"/>
                </a:solidFill>
              </a:rPr>
              <a:t> </a:t>
            </a:r>
            <a:r>
              <a:rPr lang="en-US" sz="1800" b="1" dirty="0" err="1">
                <a:solidFill>
                  <a:srgbClr val="FF0000"/>
                </a:solidFill>
              </a:rPr>
              <a:t>cuantice</a:t>
            </a:r>
            <a:r>
              <a:rPr lang="en-US" sz="1800" dirty="0"/>
              <a:t>: </a:t>
            </a:r>
            <a:r>
              <a:rPr lang="en-US" sz="1800" dirty="0" err="1"/>
              <a:t>Nanomaterialele</a:t>
            </a:r>
            <a:r>
              <a:rPr lang="en-US" sz="1800" dirty="0"/>
              <a:t> </a:t>
            </a:r>
            <a:r>
              <a:rPr lang="en-US" sz="1800" dirty="0" err="1"/>
              <a:t>prezintă</a:t>
            </a:r>
            <a:r>
              <a:rPr lang="en-US" sz="1800" dirty="0"/>
              <a:t> </a:t>
            </a:r>
            <a:r>
              <a:rPr lang="en-US" sz="1800" dirty="0" err="1"/>
              <a:t>proprietăți</a:t>
            </a:r>
            <a:r>
              <a:rPr lang="en-US" sz="1800" dirty="0"/>
              <a:t> </a:t>
            </a:r>
            <a:r>
              <a:rPr lang="en-US" sz="1800" dirty="0" err="1"/>
              <a:t>optice</a:t>
            </a:r>
            <a:r>
              <a:rPr lang="en-US" sz="1800" dirty="0"/>
              <a:t>, </a:t>
            </a:r>
            <a:r>
              <a:rPr lang="en-US" sz="1800" dirty="0" err="1"/>
              <a:t>electrice</a:t>
            </a:r>
            <a:r>
              <a:rPr lang="en-US" sz="1800" dirty="0"/>
              <a:t> </a:t>
            </a:r>
            <a:r>
              <a:rPr lang="en-US" sz="1800" dirty="0" err="1"/>
              <a:t>și</a:t>
            </a:r>
            <a:r>
              <a:rPr lang="en-US" sz="1800" dirty="0"/>
              <a:t> </a:t>
            </a:r>
            <a:r>
              <a:rPr lang="en-US" sz="1800" dirty="0" err="1"/>
              <a:t>magnetice</a:t>
            </a:r>
            <a:r>
              <a:rPr lang="en-US" sz="1800" dirty="0"/>
              <a:t> </a:t>
            </a:r>
            <a:r>
              <a:rPr lang="en-US" sz="1800" dirty="0" err="1"/>
              <a:t>unice</a:t>
            </a:r>
            <a:r>
              <a:rPr lang="en-US" sz="1800" dirty="0"/>
              <a:t> </a:t>
            </a:r>
            <a:r>
              <a:rPr lang="en-US" sz="1800" dirty="0" err="1"/>
              <a:t>datorită</a:t>
            </a:r>
            <a:r>
              <a:rPr lang="en-US" sz="1800" dirty="0"/>
              <a:t> </a:t>
            </a:r>
            <a:r>
              <a:rPr lang="en-US" sz="1800" dirty="0" err="1"/>
              <a:t>efectelor</a:t>
            </a:r>
            <a:r>
              <a:rPr lang="en-US" sz="1800" dirty="0"/>
              <a:t> </a:t>
            </a:r>
            <a:r>
              <a:rPr lang="en-US" sz="1800" dirty="0" err="1"/>
              <a:t>cuantice</a:t>
            </a:r>
            <a:r>
              <a:rPr lang="en-US" sz="1800" dirty="0"/>
              <a:t>, </a:t>
            </a:r>
            <a:r>
              <a:rPr lang="en-US" sz="1800" dirty="0" err="1"/>
              <a:t>ceea</a:t>
            </a:r>
            <a:r>
              <a:rPr lang="en-US" sz="1800" dirty="0"/>
              <a:t> </a:t>
            </a:r>
            <a:r>
              <a:rPr lang="en-US" sz="1800" dirty="0" err="1"/>
              <a:t>ce</a:t>
            </a:r>
            <a:r>
              <a:rPr lang="en-US" sz="1800" dirty="0"/>
              <a:t> le face </a:t>
            </a:r>
            <a:r>
              <a:rPr lang="en-US" sz="1800" dirty="0" err="1"/>
              <a:t>ideale</a:t>
            </a:r>
            <a:r>
              <a:rPr lang="en-US" sz="1800" dirty="0"/>
              <a:t> </a:t>
            </a:r>
            <a:r>
              <a:rPr lang="en-US" sz="1800" dirty="0" err="1"/>
              <a:t>pentru</a:t>
            </a:r>
            <a:r>
              <a:rPr lang="en-US" sz="1800" dirty="0"/>
              <a:t> </a:t>
            </a:r>
            <a:r>
              <a:rPr lang="en-US" sz="1800" dirty="0" err="1"/>
              <a:t>imagistică</a:t>
            </a:r>
            <a:r>
              <a:rPr lang="en-US" sz="1800" dirty="0"/>
              <a:t> </a:t>
            </a:r>
            <a:r>
              <a:rPr lang="en-US" sz="1800" dirty="0" err="1"/>
              <a:t>și</a:t>
            </a:r>
            <a:r>
              <a:rPr lang="en-US" sz="1800" dirty="0"/>
              <a:t> </a:t>
            </a:r>
            <a:r>
              <a:rPr lang="en-US" sz="1800" dirty="0" err="1"/>
              <a:t>diagnosticare</a:t>
            </a:r>
            <a:r>
              <a:rPr lang="en-US" sz="1800" dirty="0"/>
              <a:t>.</a:t>
            </a:r>
            <a:endParaRPr lang="ro-RO" sz="1800" dirty="0"/>
          </a:p>
          <a:p>
            <a:r>
              <a:rPr lang="en-US" sz="1800" b="1" dirty="0" err="1">
                <a:solidFill>
                  <a:srgbClr val="FF0000"/>
                </a:solidFill>
              </a:rPr>
              <a:t>Livrare</a:t>
            </a:r>
            <a:r>
              <a:rPr lang="en-US" sz="1800" b="1" dirty="0">
                <a:solidFill>
                  <a:srgbClr val="FF0000"/>
                </a:solidFill>
              </a:rPr>
              <a:t> </a:t>
            </a:r>
            <a:r>
              <a:rPr lang="en-US" sz="1800" b="1" dirty="0" err="1">
                <a:solidFill>
                  <a:srgbClr val="FF0000"/>
                </a:solidFill>
              </a:rPr>
              <a:t>țintită</a:t>
            </a:r>
            <a:r>
              <a:rPr lang="en-US" sz="1800" b="1" dirty="0">
                <a:solidFill>
                  <a:srgbClr val="FF0000"/>
                </a:solidFill>
              </a:rPr>
              <a:t>:</a:t>
            </a:r>
            <a:r>
              <a:rPr lang="en-US" sz="1800" dirty="0">
                <a:solidFill>
                  <a:srgbClr val="FF0000"/>
                </a:solidFill>
              </a:rPr>
              <a:t> </a:t>
            </a:r>
            <a:r>
              <a:rPr lang="en-US" sz="1800" dirty="0" err="1"/>
              <a:t>Nanoparticulele</a:t>
            </a:r>
            <a:r>
              <a:rPr lang="en-US" sz="1800" dirty="0"/>
              <a:t> pot fi </a:t>
            </a:r>
            <a:r>
              <a:rPr lang="en-US" sz="1800" dirty="0" err="1"/>
              <a:t>proiectate</a:t>
            </a:r>
            <a:r>
              <a:rPr lang="en-US" sz="1800" dirty="0"/>
              <a:t> </a:t>
            </a:r>
            <a:r>
              <a:rPr lang="en-US" sz="1800" dirty="0" err="1"/>
              <a:t>pentru</a:t>
            </a:r>
            <a:r>
              <a:rPr lang="en-US" sz="1800" dirty="0"/>
              <a:t> a </a:t>
            </a:r>
            <a:r>
              <a:rPr lang="en-US" sz="1800" dirty="0" err="1"/>
              <a:t>recunoaște</a:t>
            </a:r>
            <a:r>
              <a:rPr lang="en-US" sz="1800" dirty="0"/>
              <a:t> </a:t>
            </a:r>
            <a:r>
              <a:rPr lang="en-US" sz="1800" dirty="0" err="1"/>
              <a:t>și</a:t>
            </a:r>
            <a:r>
              <a:rPr lang="en-US" sz="1800" dirty="0"/>
              <a:t> a se </a:t>
            </a:r>
            <a:r>
              <a:rPr lang="en-US" sz="1800" dirty="0" err="1"/>
              <a:t>lega</a:t>
            </a:r>
            <a:r>
              <a:rPr lang="en-US" sz="1800" dirty="0"/>
              <a:t> de </a:t>
            </a:r>
            <a:r>
              <a:rPr lang="en-US" sz="1800" dirty="0" err="1"/>
              <a:t>celule</a:t>
            </a:r>
            <a:r>
              <a:rPr lang="en-US" sz="1800" dirty="0"/>
              <a:t> </a:t>
            </a:r>
            <a:r>
              <a:rPr lang="en-US" sz="1800" dirty="0" err="1"/>
              <a:t>sau</a:t>
            </a:r>
            <a:r>
              <a:rPr lang="en-US" sz="1800" dirty="0"/>
              <a:t> </a:t>
            </a:r>
            <a:r>
              <a:rPr lang="en-US" sz="1800" dirty="0" err="1"/>
              <a:t>țesuturi</a:t>
            </a:r>
            <a:r>
              <a:rPr lang="en-US" sz="1800" dirty="0"/>
              <a:t> </a:t>
            </a:r>
            <a:r>
              <a:rPr lang="en-US" sz="1800" dirty="0" err="1"/>
              <a:t>specifice</a:t>
            </a:r>
            <a:r>
              <a:rPr lang="en-US" sz="1800" dirty="0"/>
              <a:t>, </a:t>
            </a:r>
            <a:r>
              <a:rPr lang="en-US" sz="1800" dirty="0" err="1"/>
              <a:t>asigurând</a:t>
            </a:r>
            <a:r>
              <a:rPr lang="en-US" sz="1800" dirty="0"/>
              <a:t> o </a:t>
            </a:r>
            <a:r>
              <a:rPr lang="en-US" sz="1800" dirty="0" err="1"/>
              <a:t>livrare</a:t>
            </a:r>
            <a:r>
              <a:rPr lang="en-US" sz="1800" dirty="0"/>
              <a:t> </a:t>
            </a:r>
            <a:r>
              <a:rPr lang="en-US" sz="1800" dirty="0" err="1"/>
              <a:t>precisă</a:t>
            </a:r>
            <a:r>
              <a:rPr lang="en-US" sz="1800" dirty="0"/>
              <a:t> a </a:t>
            </a:r>
            <a:r>
              <a:rPr lang="en-US" sz="1800" dirty="0" err="1"/>
              <a:t>medicamentelor</a:t>
            </a:r>
            <a:r>
              <a:rPr lang="en-US" sz="1800" dirty="0"/>
              <a:t>.</a:t>
            </a:r>
            <a:endParaRPr lang="ro-RO" sz="1800" dirty="0"/>
          </a:p>
          <a:p>
            <a:r>
              <a:rPr lang="en-US" sz="1800" b="1" dirty="0" err="1">
                <a:solidFill>
                  <a:srgbClr val="FF0000"/>
                </a:solidFill>
              </a:rPr>
              <a:t>Biocompatibilitate</a:t>
            </a:r>
            <a:r>
              <a:rPr lang="en-US" sz="1800" b="1" dirty="0">
                <a:solidFill>
                  <a:srgbClr val="FF0000"/>
                </a:solidFill>
              </a:rPr>
              <a:t>: </a:t>
            </a:r>
            <a:r>
              <a:rPr lang="en-US" sz="1800" dirty="0" err="1"/>
              <a:t>Nanomaterialele</a:t>
            </a:r>
            <a:r>
              <a:rPr lang="en-US" sz="1800" dirty="0"/>
              <a:t> sunt </a:t>
            </a:r>
            <a:r>
              <a:rPr lang="en-US" sz="1800" dirty="0" err="1"/>
              <a:t>concepute</a:t>
            </a:r>
            <a:r>
              <a:rPr lang="en-US" sz="1800" dirty="0"/>
              <a:t> </a:t>
            </a:r>
            <a:r>
              <a:rPr lang="en-US" sz="1800" dirty="0" err="1"/>
              <a:t>pentru</a:t>
            </a:r>
            <a:r>
              <a:rPr lang="en-US" sz="1800" dirty="0"/>
              <a:t> a </a:t>
            </a:r>
            <a:r>
              <a:rPr lang="en-US" sz="1800" dirty="0" err="1"/>
              <a:t>interacționa</a:t>
            </a:r>
            <a:r>
              <a:rPr lang="en-US" sz="1800" dirty="0"/>
              <a:t> </a:t>
            </a:r>
            <a:r>
              <a:rPr lang="en-US" sz="1800" dirty="0" err="1"/>
              <a:t>în</a:t>
            </a:r>
            <a:r>
              <a:rPr lang="en-US" sz="1800" dirty="0"/>
              <a:t> </a:t>
            </a:r>
            <a:r>
              <a:rPr lang="en-US" sz="1800" dirty="0" err="1"/>
              <a:t>siguranță</a:t>
            </a:r>
            <a:r>
              <a:rPr lang="en-US" sz="1800" dirty="0"/>
              <a:t> cu </a:t>
            </a:r>
            <a:r>
              <a:rPr lang="en-US" sz="1800" dirty="0" err="1"/>
              <a:t>sistemele</a:t>
            </a:r>
            <a:r>
              <a:rPr lang="en-US" sz="1800" dirty="0"/>
              <a:t> </a:t>
            </a:r>
            <a:r>
              <a:rPr lang="en-US" sz="1800" dirty="0" err="1"/>
              <a:t>biologice</a:t>
            </a:r>
            <a:r>
              <a:rPr lang="en-US" sz="1800" dirty="0"/>
              <a:t>, </a:t>
            </a:r>
            <a:r>
              <a:rPr lang="en-US" sz="1800" dirty="0" err="1"/>
              <a:t>reducând</a:t>
            </a:r>
            <a:r>
              <a:rPr lang="en-US" sz="1800" dirty="0"/>
              <a:t> la minimum </a:t>
            </a:r>
            <a:r>
              <a:rPr lang="en-US" sz="1800" dirty="0" err="1"/>
              <a:t>toxicitatea</a:t>
            </a:r>
            <a:r>
              <a:rPr lang="en-US" sz="1800" dirty="0"/>
              <a:t> </a:t>
            </a:r>
            <a:r>
              <a:rPr lang="en-US" sz="1800" dirty="0" err="1"/>
              <a:t>și</a:t>
            </a:r>
            <a:r>
              <a:rPr lang="en-US" sz="1800" dirty="0"/>
              <a:t> </a:t>
            </a:r>
            <a:r>
              <a:rPr lang="en-US" sz="1800" dirty="0" err="1"/>
              <a:t>efectele</a:t>
            </a:r>
            <a:r>
              <a:rPr lang="en-US" sz="1800" dirty="0"/>
              <a:t> </a:t>
            </a:r>
            <a:r>
              <a:rPr lang="en-US" sz="1800" dirty="0" err="1"/>
              <a:t>secundare</a:t>
            </a:r>
            <a:r>
              <a:rPr lang="en-US" sz="1800" dirty="0"/>
              <a:t>.</a:t>
            </a:r>
            <a:endParaRPr lang="ro-RO" sz="1800" dirty="0"/>
          </a:p>
          <a:p>
            <a:endParaRPr lang="ro-RO" sz="1800" dirty="0"/>
          </a:p>
          <a:p>
            <a:pPr marL="0" indent="0">
              <a:buNone/>
            </a:pPr>
            <a:r>
              <a:rPr lang="en-US" sz="1800" dirty="0" err="1"/>
              <a:t>Aceste</a:t>
            </a:r>
            <a:r>
              <a:rPr lang="en-US" sz="1800" dirty="0"/>
              <a:t> principii permit </a:t>
            </a:r>
            <a:r>
              <a:rPr lang="en-US" sz="1800" dirty="0" err="1"/>
              <a:t>dezvoltarea</a:t>
            </a:r>
            <a:r>
              <a:rPr lang="en-US" sz="1800" dirty="0"/>
              <a:t> de </a:t>
            </a:r>
            <a:r>
              <a:rPr lang="en-US" sz="1800" dirty="0" err="1"/>
              <a:t>soluții</a:t>
            </a:r>
            <a:r>
              <a:rPr lang="en-US" sz="1800" dirty="0"/>
              <a:t> </a:t>
            </a:r>
            <a:r>
              <a:rPr lang="en-US" sz="1800" dirty="0" err="1"/>
              <a:t>medicale</a:t>
            </a:r>
            <a:r>
              <a:rPr lang="en-US" sz="1800" dirty="0"/>
              <a:t> </a:t>
            </a:r>
            <a:r>
              <a:rPr lang="en-US" sz="1800" dirty="0" err="1"/>
              <a:t>inovatoare</a:t>
            </a:r>
            <a:r>
              <a:rPr lang="en-US" sz="1800" dirty="0"/>
              <a:t>, de la </a:t>
            </a:r>
            <a:r>
              <a:rPr lang="en-US" sz="1800" dirty="0" err="1"/>
              <a:t>terapii</a:t>
            </a:r>
            <a:r>
              <a:rPr lang="en-US" sz="1800" dirty="0"/>
              <a:t> </a:t>
            </a:r>
            <a:r>
              <a:rPr lang="en-US" sz="1800" dirty="0" err="1"/>
              <a:t>țintite</a:t>
            </a:r>
            <a:r>
              <a:rPr lang="en-US" sz="1800" dirty="0"/>
              <a:t> la </a:t>
            </a:r>
            <a:r>
              <a:rPr lang="en-US" sz="1800" dirty="0" err="1"/>
              <a:t>instrumente</a:t>
            </a:r>
            <a:r>
              <a:rPr lang="en-US" sz="1800" dirty="0"/>
              <a:t> de diagnostic </a:t>
            </a:r>
            <a:r>
              <a:rPr lang="en-US" sz="1800" dirty="0" err="1"/>
              <a:t>avansate</a:t>
            </a:r>
            <a:r>
              <a:rPr lang="en-US" sz="1800" dirty="0"/>
              <a:t>.</a:t>
            </a:r>
          </a:p>
        </p:txBody>
      </p:sp>
    </p:spTree>
    <p:extLst>
      <p:ext uri="{BB962C8B-B14F-4D97-AF65-F5344CB8AC3E}">
        <p14:creationId xmlns:p14="http://schemas.microsoft.com/office/powerpoint/2010/main" val="319807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3D31-B89A-973E-253C-8C642EF31941}"/>
              </a:ext>
            </a:extLst>
          </p:cNvPr>
          <p:cNvSpPr>
            <a:spLocks noGrp="1"/>
          </p:cNvSpPr>
          <p:nvPr>
            <p:ph type="title"/>
          </p:nvPr>
        </p:nvSpPr>
        <p:spPr/>
        <p:txBody>
          <a:bodyPr/>
          <a:lstStyle/>
          <a:p>
            <a:r>
              <a:rPr lang="en-US" dirty="0"/>
              <a:t>Historical Milestones in Nanotechnology in Medicine</a:t>
            </a:r>
          </a:p>
        </p:txBody>
      </p:sp>
      <p:sp>
        <p:nvSpPr>
          <p:cNvPr id="3" name="Content Placeholder 2">
            <a:extLst>
              <a:ext uri="{FF2B5EF4-FFF2-40B4-BE49-F238E27FC236}">
                <a16:creationId xmlns:a16="http://schemas.microsoft.com/office/drawing/2014/main" id="{B0A56D68-66F3-AE14-32C0-8B48A7C51A89}"/>
              </a:ext>
            </a:extLst>
          </p:cNvPr>
          <p:cNvSpPr>
            <a:spLocks noGrp="1"/>
          </p:cNvSpPr>
          <p:nvPr>
            <p:ph idx="1"/>
          </p:nvPr>
        </p:nvSpPr>
        <p:spPr/>
        <p:txBody>
          <a:bodyPr/>
          <a:lstStyle/>
          <a:p>
            <a:pPr marL="0" indent="0">
              <a:buNone/>
            </a:pPr>
            <a:r>
              <a:rPr lang="ro-RO" sz="1800" dirty="0">
                <a:solidFill>
                  <a:srgbClr val="FF0000"/>
                </a:solidFill>
              </a:rPr>
              <a:t>1</a:t>
            </a:r>
            <a:r>
              <a:rPr lang="en-US" sz="1800" dirty="0">
                <a:solidFill>
                  <a:srgbClr val="FF0000"/>
                </a:solidFill>
              </a:rPr>
              <a:t>959</a:t>
            </a:r>
            <a:r>
              <a:rPr lang="en-US" sz="1800" dirty="0"/>
              <a:t>: </a:t>
            </a:r>
            <a:r>
              <a:rPr lang="en-US" sz="1800" dirty="0" err="1"/>
              <a:t>Fizicianul</a:t>
            </a:r>
            <a:r>
              <a:rPr lang="en-US" sz="1800" dirty="0"/>
              <a:t> Richard Feynman introduce </a:t>
            </a:r>
            <a:r>
              <a:rPr lang="en-US" sz="1800" dirty="0" err="1"/>
              <a:t>conceptul</a:t>
            </a:r>
            <a:r>
              <a:rPr lang="en-US" sz="1800" dirty="0"/>
              <a:t> de </a:t>
            </a:r>
            <a:r>
              <a:rPr lang="en-US" sz="1800" dirty="0" err="1"/>
              <a:t>manipulare</a:t>
            </a:r>
            <a:r>
              <a:rPr lang="en-US" sz="1800" dirty="0"/>
              <a:t> a </a:t>
            </a:r>
            <a:r>
              <a:rPr lang="en-US" sz="1800" dirty="0" err="1"/>
              <a:t>materiei</a:t>
            </a:r>
            <a:r>
              <a:rPr lang="en-US" sz="1800" dirty="0"/>
              <a:t> la </a:t>
            </a:r>
            <a:r>
              <a:rPr lang="en-US" sz="1800" dirty="0" err="1"/>
              <a:t>nivel</a:t>
            </a:r>
            <a:r>
              <a:rPr lang="en-US" sz="1800" dirty="0"/>
              <a:t> atomic </a:t>
            </a:r>
            <a:r>
              <a:rPr lang="en-US" sz="1800" dirty="0" err="1"/>
              <a:t>în</a:t>
            </a:r>
            <a:r>
              <a:rPr lang="en-US" sz="1800" dirty="0"/>
              <a:t> </a:t>
            </a:r>
            <a:r>
              <a:rPr lang="en-US" sz="1800" dirty="0" err="1"/>
              <a:t>celebra</a:t>
            </a:r>
            <a:r>
              <a:rPr lang="en-US" sz="1800" dirty="0"/>
              <a:t> </a:t>
            </a:r>
            <a:r>
              <a:rPr lang="en-US" sz="1800" dirty="0" err="1"/>
              <a:t>sa</a:t>
            </a:r>
            <a:r>
              <a:rPr lang="en-US" sz="1800" dirty="0"/>
              <a:t> </a:t>
            </a:r>
            <a:r>
              <a:rPr lang="en-US" sz="1800" dirty="0" err="1"/>
              <a:t>prelegere</a:t>
            </a:r>
            <a:r>
              <a:rPr lang="en-US" sz="1800" dirty="0"/>
              <a:t> „</a:t>
            </a:r>
            <a:r>
              <a:rPr lang="en-US" sz="1800" dirty="0" err="1"/>
              <a:t>Există</a:t>
            </a:r>
            <a:r>
              <a:rPr lang="en-US" sz="1800" dirty="0"/>
              <a:t> </a:t>
            </a:r>
            <a:r>
              <a:rPr lang="en-US" sz="1800" dirty="0" err="1"/>
              <a:t>mult</a:t>
            </a:r>
            <a:r>
              <a:rPr lang="en-US" sz="1800" dirty="0"/>
              <a:t> </a:t>
            </a:r>
            <a:r>
              <a:rPr lang="en-US" sz="1800" dirty="0" err="1"/>
              <a:t>spațiu</a:t>
            </a:r>
            <a:r>
              <a:rPr lang="en-US" sz="1800" dirty="0"/>
              <a:t> la </a:t>
            </a:r>
            <a:r>
              <a:rPr lang="en-US" sz="1800" dirty="0" err="1"/>
              <a:t>bază</a:t>
            </a:r>
            <a:r>
              <a:rPr lang="en-US" sz="1800" dirty="0"/>
              <a:t>”.</a:t>
            </a:r>
            <a:endParaRPr lang="ro-RO" sz="1800" dirty="0"/>
          </a:p>
          <a:p>
            <a:pPr marL="0" indent="0">
              <a:buNone/>
            </a:pPr>
            <a:r>
              <a:rPr lang="en-US" sz="1800" dirty="0">
                <a:solidFill>
                  <a:srgbClr val="FF0000"/>
                </a:solidFill>
              </a:rPr>
              <a:t>1981</a:t>
            </a:r>
            <a:r>
              <a:rPr lang="en-US" sz="1800" dirty="0"/>
              <a:t>: </a:t>
            </a:r>
            <a:r>
              <a:rPr lang="en-US" sz="1800" dirty="0" err="1"/>
              <a:t>Invenția</a:t>
            </a:r>
            <a:r>
              <a:rPr lang="en-US" sz="1800" dirty="0"/>
              <a:t> </a:t>
            </a:r>
            <a:r>
              <a:rPr lang="en-US" sz="1800" dirty="0" err="1"/>
              <a:t>microscopului</a:t>
            </a:r>
            <a:r>
              <a:rPr lang="en-US" sz="1800" dirty="0"/>
              <a:t> de </a:t>
            </a:r>
            <a:r>
              <a:rPr lang="en-US" sz="1800" dirty="0" err="1"/>
              <a:t>tunelare</a:t>
            </a:r>
            <a:r>
              <a:rPr lang="en-US" sz="1800" dirty="0"/>
              <a:t> cu </a:t>
            </a:r>
            <a:r>
              <a:rPr lang="en-US" sz="1800" dirty="0" err="1"/>
              <a:t>scanare</a:t>
            </a:r>
            <a:r>
              <a:rPr lang="en-US" sz="1800" dirty="0"/>
              <a:t> (STM) </a:t>
            </a:r>
            <a:r>
              <a:rPr lang="en-US" sz="1800" dirty="0" err="1"/>
              <a:t>permite</a:t>
            </a:r>
            <a:r>
              <a:rPr lang="en-US" sz="1800" dirty="0"/>
              <a:t> </a:t>
            </a:r>
            <a:r>
              <a:rPr lang="en-US" sz="1800" dirty="0" err="1"/>
              <a:t>oamenilor</a:t>
            </a:r>
            <a:r>
              <a:rPr lang="en-US" sz="1800" dirty="0"/>
              <a:t> de </a:t>
            </a:r>
            <a:r>
              <a:rPr lang="en-US" sz="1800" dirty="0" err="1"/>
              <a:t>știință</a:t>
            </a:r>
            <a:r>
              <a:rPr lang="en-US" sz="1800" dirty="0"/>
              <a:t> </a:t>
            </a:r>
            <a:r>
              <a:rPr lang="en-US" sz="1800" dirty="0" err="1"/>
              <a:t>să</a:t>
            </a:r>
            <a:r>
              <a:rPr lang="en-US" sz="1800" dirty="0"/>
              <a:t> </a:t>
            </a:r>
            <a:r>
              <a:rPr lang="en-US" sz="1800" dirty="0" err="1"/>
              <a:t>vizualizeze</a:t>
            </a:r>
            <a:r>
              <a:rPr lang="en-US" sz="1800" dirty="0"/>
              <a:t> </a:t>
            </a:r>
            <a:r>
              <a:rPr lang="en-US" sz="1800" dirty="0" err="1"/>
              <a:t>și</a:t>
            </a:r>
            <a:r>
              <a:rPr lang="en-US" sz="1800" dirty="0"/>
              <a:t> </a:t>
            </a:r>
            <a:r>
              <a:rPr lang="en-US" sz="1800" dirty="0" err="1"/>
              <a:t>să</a:t>
            </a:r>
            <a:r>
              <a:rPr lang="en-US" sz="1800" dirty="0"/>
              <a:t> </a:t>
            </a:r>
            <a:r>
              <a:rPr lang="en-US" sz="1800" dirty="0" err="1"/>
              <a:t>manipuleze</a:t>
            </a:r>
            <a:r>
              <a:rPr lang="en-US" sz="1800" dirty="0"/>
              <a:t> </a:t>
            </a:r>
            <a:r>
              <a:rPr lang="en-US" sz="1800" dirty="0" err="1"/>
              <a:t>atomi</a:t>
            </a:r>
            <a:r>
              <a:rPr lang="en-US" sz="1800" dirty="0"/>
              <a:t> </a:t>
            </a:r>
            <a:r>
              <a:rPr lang="en-US" sz="1800" dirty="0" err="1"/>
              <a:t>individuali</a:t>
            </a:r>
            <a:r>
              <a:rPr lang="en-US" sz="1800" dirty="0"/>
              <a:t>.</a:t>
            </a:r>
            <a:endParaRPr lang="ro-RO" sz="1800" dirty="0"/>
          </a:p>
          <a:p>
            <a:pPr marL="0" indent="0">
              <a:buNone/>
            </a:pPr>
            <a:r>
              <a:rPr lang="en-US" sz="1800" dirty="0">
                <a:solidFill>
                  <a:srgbClr val="FF0000"/>
                </a:solidFill>
              </a:rPr>
              <a:t>Anii 1990</a:t>
            </a:r>
            <a:r>
              <a:rPr lang="en-US" sz="1800" dirty="0"/>
              <a:t>: </a:t>
            </a:r>
            <a:r>
              <a:rPr lang="en-US" sz="1800" dirty="0" err="1"/>
              <a:t>Dezvoltarea</a:t>
            </a:r>
            <a:r>
              <a:rPr lang="en-US" sz="1800" dirty="0"/>
              <a:t> </a:t>
            </a:r>
            <a:r>
              <a:rPr lang="en-US" sz="1800" dirty="0" err="1"/>
              <a:t>sistemelor</a:t>
            </a:r>
            <a:r>
              <a:rPr lang="en-US" sz="1800" dirty="0"/>
              <a:t> </a:t>
            </a:r>
            <a:r>
              <a:rPr lang="en-US" sz="1800" dirty="0" err="1"/>
              <a:t>lipozomale</a:t>
            </a:r>
            <a:r>
              <a:rPr lang="en-US" sz="1800" dirty="0"/>
              <a:t> de </a:t>
            </a:r>
            <a:r>
              <a:rPr lang="en-US" sz="1800" dirty="0" err="1"/>
              <a:t>administrare</a:t>
            </a:r>
            <a:r>
              <a:rPr lang="en-US" sz="1800" dirty="0"/>
              <a:t> a </a:t>
            </a:r>
            <a:r>
              <a:rPr lang="en-US" sz="1800" dirty="0" err="1"/>
              <a:t>medicamentelor</a:t>
            </a:r>
            <a:r>
              <a:rPr lang="en-US" sz="1800" dirty="0"/>
              <a:t>, cum </a:t>
            </a:r>
            <a:r>
              <a:rPr lang="en-US" sz="1800" dirty="0" err="1"/>
              <a:t>ar</a:t>
            </a:r>
            <a:r>
              <a:rPr lang="en-US" sz="1800" dirty="0"/>
              <a:t> fi </a:t>
            </a:r>
            <a:r>
              <a:rPr lang="en-US" sz="1800" dirty="0" err="1"/>
              <a:t>Doxil</a:t>
            </a:r>
            <a:r>
              <a:rPr lang="en-US" sz="1800" dirty="0"/>
              <a:t>, </a:t>
            </a:r>
            <a:r>
              <a:rPr lang="en-US" sz="1800" dirty="0" err="1"/>
              <a:t>marchează</a:t>
            </a:r>
            <a:r>
              <a:rPr lang="en-US" sz="1800" dirty="0"/>
              <a:t> prima </a:t>
            </a:r>
            <a:r>
              <a:rPr lang="en-US" sz="1800" dirty="0" err="1"/>
              <a:t>nanomedicină</a:t>
            </a:r>
            <a:r>
              <a:rPr lang="en-US" sz="1800" dirty="0"/>
              <a:t> </a:t>
            </a:r>
            <a:r>
              <a:rPr lang="en-US" sz="1800" dirty="0" err="1"/>
              <a:t>aprobată</a:t>
            </a:r>
            <a:r>
              <a:rPr lang="en-US" sz="1800" dirty="0"/>
              <a:t> de FDA.</a:t>
            </a:r>
            <a:endParaRPr lang="ro-RO" sz="1800" dirty="0"/>
          </a:p>
          <a:p>
            <a:pPr marL="0" indent="0">
              <a:buNone/>
            </a:pPr>
            <a:r>
              <a:rPr lang="en-US" sz="1800" dirty="0">
                <a:solidFill>
                  <a:srgbClr val="FF0000"/>
                </a:solidFill>
              </a:rPr>
              <a:t>Anii 2000</a:t>
            </a:r>
            <a:r>
              <a:rPr lang="en-US" sz="1800" dirty="0"/>
              <a:t>: </a:t>
            </a:r>
            <a:r>
              <a:rPr lang="en-US" sz="1800" dirty="0" err="1"/>
              <a:t>Progresele</a:t>
            </a:r>
            <a:r>
              <a:rPr lang="en-US" sz="1800" dirty="0"/>
              <a:t> </a:t>
            </a:r>
            <a:r>
              <a:rPr lang="en-US" sz="1800" dirty="0" err="1"/>
              <a:t>în</a:t>
            </a:r>
            <a:r>
              <a:rPr lang="en-US" sz="1800" dirty="0"/>
              <a:t> </a:t>
            </a:r>
            <a:r>
              <a:rPr lang="en-US" sz="1800" dirty="0" err="1"/>
              <a:t>nanomateriale</a:t>
            </a:r>
            <a:r>
              <a:rPr lang="en-US" sz="1800" dirty="0"/>
              <a:t> </a:t>
            </a:r>
            <a:r>
              <a:rPr lang="en-US" sz="1800" dirty="0" err="1"/>
              <a:t>duc</a:t>
            </a:r>
            <a:r>
              <a:rPr lang="en-US" sz="1800" dirty="0"/>
              <a:t> la </a:t>
            </a:r>
            <a:r>
              <a:rPr lang="en-US" sz="1800" dirty="0" err="1"/>
              <a:t>crearea</a:t>
            </a:r>
            <a:r>
              <a:rPr lang="en-US" sz="1800" dirty="0"/>
              <a:t> de </a:t>
            </a:r>
            <a:r>
              <a:rPr lang="en-US" sz="1800" dirty="0" err="1"/>
              <a:t>sisteme</a:t>
            </a:r>
            <a:r>
              <a:rPr lang="en-US" sz="1800" dirty="0"/>
              <a:t> </a:t>
            </a:r>
            <a:r>
              <a:rPr lang="en-US" sz="1800" dirty="0" err="1"/>
              <a:t>țintite</a:t>
            </a:r>
            <a:r>
              <a:rPr lang="en-US" sz="1800" dirty="0"/>
              <a:t> de </a:t>
            </a:r>
            <a:r>
              <a:rPr lang="en-US" sz="1800" dirty="0" err="1"/>
              <a:t>administrare</a:t>
            </a:r>
            <a:r>
              <a:rPr lang="en-US" sz="1800" dirty="0"/>
              <a:t> a </a:t>
            </a:r>
            <a:r>
              <a:rPr lang="en-US" sz="1800" dirty="0" err="1"/>
              <a:t>medicamentelor</a:t>
            </a:r>
            <a:r>
              <a:rPr lang="en-US" sz="1800" dirty="0"/>
              <a:t> </a:t>
            </a:r>
            <a:r>
              <a:rPr lang="en-US" sz="1800" dirty="0" err="1"/>
              <a:t>și</a:t>
            </a:r>
            <a:r>
              <a:rPr lang="en-US" sz="1800" dirty="0"/>
              <a:t> </a:t>
            </a:r>
            <a:r>
              <a:rPr lang="en-US" sz="1800" dirty="0" err="1"/>
              <a:t>agenți</a:t>
            </a:r>
            <a:r>
              <a:rPr lang="en-US" sz="1800" dirty="0"/>
              <a:t> de </a:t>
            </a:r>
            <a:r>
              <a:rPr lang="en-US" sz="1800" dirty="0" err="1"/>
              <a:t>imagistică</a:t>
            </a:r>
            <a:r>
              <a:rPr lang="en-US" sz="1800" dirty="0"/>
              <a:t> la </a:t>
            </a:r>
            <a:r>
              <a:rPr lang="en-US" sz="1800" dirty="0" err="1"/>
              <a:t>nanoscală</a:t>
            </a:r>
            <a:r>
              <a:rPr lang="en-US" sz="1800" dirty="0"/>
              <a:t>.</a:t>
            </a:r>
            <a:endParaRPr lang="ro-RO" sz="1800" dirty="0"/>
          </a:p>
          <a:p>
            <a:pPr marL="0" indent="0">
              <a:buNone/>
            </a:pPr>
            <a:r>
              <a:rPr lang="en-US" sz="1800" dirty="0">
                <a:solidFill>
                  <a:srgbClr val="FF0000"/>
                </a:solidFill>
              </a:rPr>
              <a:t>Anii 2010</a:t>
            </a:r>
            <a:r>
              <a:rPr lang="en-US" sz="1800" dirty="0"/>
              <a:t>: </a:t>
            </a:r>
            <a:r>
              <a:rPr lang="en-US" sz="1800" dirty="0" err="1"/>
              <a:t>Apariția</a:t>
            </a:r>
            <a:r>
              <a:rPr lang="en-US" sz="1800" dirty="0"/>
              <a:t> </a:t>
            </a:r>
            <a:r>
              <a:rPr lang="en-US" sz="1800" dirty="0" err="1"/>
              <a:t>tehnologiei</a:t>
            </a:r>
            <a:r>
              <a:rPr lang="en-US" sz="1800" dirty="0"/>
              <a:t> de </a:t>
            </a:r>
            <a:r>
              <a:rPr lang="en-US" sz="1800" dirty="0" err="1"/>
              <a:t>editare</a:t>
            </a:r>
            <a:r>
              <a:rPr lang="en-US" sz="1800" dirty="0"/>
              <a:t> </a:t>
            </a:r>
            <a:r>
              <a:rPr lang="en-US" sz="1800" dirty="0" err="1"/>
              <a:t>genetică</a:t>
            </a:r>
            <a:r>
              <a:rPr lang="en-US" sz="1800" dirty="0"/>
              <a:t> CRISPR-Cas9, </a:t>
            </a:r>
            <a:r>
              <a:rPr lang="en-US" sz="1800" dirty="0" err="1"/>
              <a:t>combinată</a:t>
            </a:r>
            <a:r>
              <a:rPr lang="en-US" sz="1800" dirty="0"/>
              <a:t> cu </a:t>
            </a:r>
            <a:r>
              <a:rPr lang="en-US" sz="1800" dirty="0" err="1"/>
              <a:t>nanotehnologia</a:t>
            </a:r>
            <a:r>
              <a:rPr lang="en-US" sz="1800" dirty="0"/>
              <a:t>, </a:t>
            </a:r>
            <a:r>
              <a:rPr lang="en-US" sz="1800" dirty="0" err="1"/>
              <a:t>deschide</a:t>
            </a:r>
            <a:r>
              <a:rPr lang="en-US" sz="1800" dirty="0"/>
              <a:t> </a:t>
            </a:r>
            <a:r>
              <a:rPr lang="en-US" sz="1800" dirty="0" err="1"/>
              <a:t>noi</a:t>
            </a:r>
            <a:r>
              <a:rPr lang="en-US" sz="1800" dirty="0"/>
              <a:t> </a:t>
            </a:r>
            <a:r>
              <a:rPr lang="en-US" sz="1800" dirty="0" err="1"/>
              <a:t>căi</a:t>
            </a:r>
            <a:r>
              <a:rPr lang="en-US" sz="1800" dirty="0"/>
              <a:t> </a:t>
            </a:r>
            <a:r>
              <a:rPr lang="en-US" sz="1800" dirty="0" err="1"/>
              <a:t>pentru</a:t>
            </a:r>
            <a:r>
              <a:rPr lang="en-US" sz="1800" dirty="0"/>
              <a:t> </a:t>
            </a:r>
            <a:r>
              <a:rPr lang="en-US" sz="1800" dirty="0" err="1"/>
              <a:t>medicina</a:t>
            </a:r>
            <a:r>
              <a:rPr lang="en-US" sz="1800" dirty="0"/>
              <a:t> de </a:t>
            </a:r>
            <a:r>
              <a:rPr lang="en-US" sz="1800" dirty="0" err="1"/>
              <a:t>precizie</a:t>
            </a:r>
            <a:r>
              <a:rPr lang="en-US" sz="1800" dirty="0"/>
              <a:t>.</a:t>
            </a:r>
            <a:endParaRPr lang="ro-RO" sz="1800" dirty="0"/>
          </a:p>
          <a:p>
            <a:pPr marL="0" indent="0">
              <a:buNone/>
            </a:pPr>
            <a:r>
              <a:rPr lang="en-US" sz="1800" dirty="0">
                <a:solidFill>
                  <a:srgbClr val="FF0000"/>
                </a:solidFill>
              </a:rPr>
              <a:t>Anii 2020</a:t>
            </a:r>
            <a:r>
              <a:rPr lang="en-US" sz="1800" dirty="0"/>
              <a:t>: </a:t>
            </a:r>
            <a:r>
              <a:rPr lang="en-US" sz="1800" dirty="0" err="1"/>
              <a:t>Nanotehnologia</a:t>
            </a:r>
            <a:r>
              <a:rPr lang="en-US" sz="1800" dirty="0"/>
              <a:t> </a:t>
            </a:r>
            <a:r>
              <a:rPr lang="en-US" sz="1800" dirty="0" err="1"/>
              <a:t>joacă</a:t>
            </a:r>
            <a:r>
              <a:rPr lang="en-US" sz="1800" dirty="0"/>
              <a:t> un </a:t>
            </a:r>
            <a:r>
              <a:rPr lang="en-US" sz="1800" dirty="0" err="1"/>
              <a:t>rol</a:t>
            </a:r>
            <a:r>
              <a:rPr lang="en-US" sz="1800" dirty="0"/>
              <a:t> </a:t>
            </a:r>
            <a:r>
              <a:rPr lang="en-US" sz="1800" dirty="0" err="1"/>
              <a:t>esențial</a:t>
            </a:r>
            <a:r>
              <a:rPr lang="en-US" sz="1800" dirty="0"/>
              <a:t> </a:t>
            </a:r>
            <a:r>
              <a:rPr lang="en-US" sz="1800" dirty="0" err="1"/>
              <a:t>în</a:t>
            </a:r>
            <a:r>
              <a:rPr lang="en-US" sz="1800" dirty="0"/>
              <a:t> </a:t>
            </a:r>
            <a:r>
              <a:rPr lang="en-US" sz="1800" dirty="0" err="1"/>
              <a:t>dezvoltarea</a:t>
            </a:r>
            <a:r>
              <a:rPr lang="en-US" sz="1800" dirty="0"/>
              <a:t> </a:t>
            </a:r>
            <a:r>
              <a:rPr lang="en-US" sz="1800" dirty="0" err="1"/>
              <a:t>vaccinurilor</a:t>
            </a:r>
            <a:r>
              <a:rPr lang="en-US" sz="1800" dirty="0"/>
              <a:t> </a:t>
            </a:r>
            <a:r>
              <a:rPr lang="en-US" sz="1800" dirty="0" err="1"/>
              <a:t>ARNm</a:t>
            </a:r>
            <a:r>
              <a:rPr lang="en-US" sz="1800" dirty="0"/>
              <a:t>, cum </a:t>
            </a:r>
            <a:r>
              <a:rPr lang="en-US" sz="1800" dirty="0" err="1"/>
              <a:t>ar</a:t>
            </a:r>
            <a:r>
              <a:rPr lang="en-US" sz="1800" dirty="0"/>
              <a:t> fi </a:t>
            </a:r>
            <a:r>
              <a:rPr lang="en-US" sz="1800" dirty="0" err="1"/>
              <a:t>cele</a:t>
            </a:r>
            <a:r>
              <a:rPr lang="en-US" sz="1800" dirty="0"/>
              <a:t> </a:t>
            </a:r>
            <a:r>
              <a:rPr lang="en-US" sz="1800" dirty="0" err="1"/>
              <a:t>pentru</a:t>
            </a:r>
            <a:r>
              <a:rPr lang="en-US" sz="1800" dirty="0"/>
              <a:t> COVID-19, </a:t>
            </a:r>
            <a:r>
              <a:rPr lang="en-US" sz="1800" dirty="0" err="1"/>
              <a:t>demonstrându-și</a:t>
            </a:r>
            <a:r>
              <a:rPr lang="en-US" sz="1800" dirty="0"/>
              <a:t> </a:t>
            </a:r>
            <a:r>
              <a:rPr lang="en-US" sz="1800" dirty="0" err="1"/>
              <a:t>potențialul</a:t>
            </a:r>
            <a:r>
              <a:rPr lang="en-US" sz="1800" dirty="0"/>
              <a:t> </a:t>
            </a:r>
            <a:r>
              <a:rPr lang="en-US" sz="1800" dirty="0" err="1"/>
              <a:t>în</a:t>
            </a:r>
            <a:r>
              <a:rPr lang="en-US" sz="1800" dirty="0"/>
              <a:t> </a:t>
            </a:r>
            <a:r>
              <a:rPr lang="en-US" sz="1800" dirty="0" err="1"/>
              <a:t>asistența</a:t>
            </a:r>
            <a:r>
              <a:rPr lang="en-US" sz="1800" dirty="0"/>
              <a:t> </a:t>
            </a:r>
            <a:r>
              <a:rPr lang="en-US" sz="1800" dirty="0" err="1"/>
              <a:t>medicală</a:t>
            </a:r>
            <a:r>
              <a:rPr lang="en-US" sz="1800" dirty="0"/>
              <a:t> </a:t>
            </a:r>
            <a:r>
              <a:rPr lang="en-US" sz="1800" dirty="0" err="1"/>
              <a:t>globală</a:t>
            </a:r>
            <a:r>
              <a:rPr lang="en-US" sz="1800" dirty="0"/>
              <a:t>.</a:t>
            </a:r>
          </a:p>
        </p:txBody>
      </p:sp>
    </p:spTree>
    <p:extLst>
      <p:ext uri="{BB962C8B-B14F-4D97-AF65-F5344CB8AC3E}">
        <p14:creationId xmlns:p14="http://schemas.microsoft.com/office/powerpoint/2010/main" val="520496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Crucial Nanometrological Techniques</a:t>
            </a:r>
          </a:p>
        </p:txBody>
      </p:sp>
      <p:sp>
        <p:nvSpPr>
          <p:cNvPr id="3" name="Content Placeholder 2"/>
          <p:cNvSpPr>
            <a:spLocks noGrp="1"/>
          </p:cNvSpPr>
          <p:nvPr>
            <p:ph idx="1"/>
          </p:nvPr>
        </p:nvSpPr>
        <p:spPr>
          <a:xfrm>
            <a:off x="304800" y="1752600"/>
            <a:ext cx="8686800" cy="4525962"/>
          </a:xfrm>
        </p:spPr>
        <p:txBody>
          <a:bodyPr/>
          <a:lstStyle/>
          <a:p>
            <a:r>
              <a:rPr lang="ro-RO" sz="1600" dirty="0">
                <a:solidFill>
                  <a:srgbClr val="FF0000"/>
                </a:solidFill>
              </a:rPr>
              <a:t>Microscopie</a:t>
            </a:r>
            <a:r>
              <a:rPr lang="ro-RO" sz="1600" dirty="0"/>
              <a:t>: Microscopia electronică cu scanare (SEM) și microscopia electronică cu transmisie (TEM) oferă imagistică de înaltă rezoluție pentru studierea morfologiei suprafeței și a dimensiunii particulelor, în timp ce Microscopia cu forță atomică (AFM) oferă topografii 3D.</a:t>
            </a:r>
          </a:p>
          <a:p>
            <a:r>
              <a:rPr lang="ro-RO" sz="1600" dirty="0">
                <a:solidFill>
                  <a:srgbClr val="FF0000"/>
                </a:solidFill>
              </a:rPr>
              <a:t>Dispersia luminii</a:t>
            </a:r>
            <a:r>
              <a:rPr lang="ro-RO" sz="1600" dirty="0"/>
              <a:t>: Dispersia dinamică a luminii (DLS) este utilizată pe scară largă pentru a măsura rapid diametrul hidrodinamic și distribuția dimensiunilor particulelor în suspensie.</a:t>
            </a:r>
          </a:p>
          <a:p>
            <a:r>
              <a:rPr lang="ro-RO" sz="1600" dirty="0">
                <a:solidFill>
                  <a:srgbClr val="FF0000"/>
                </a:solidFill>
              </a:rPr>
              <a:t>Spectroscopie:</a:t>
            </a:r>
            <a:r>
              <a:rPr lang="ro-RO" sz="1600" dirty="0"/>
              <a:t> Difracția de raze X (XRD) determină structura cristalitelor, în timp ce Spectroscopia de absorbție a razelor X (XAS) și RMN oferă informații detaliate despre compoziția chimică și structura.</a:t>
            </a:r>
          </a:p>
          <a:p>
            <a:r>
              <a:rPr lang="ro-RO" sz="1600" dirty="0">
                <a:solidFill>
                  <a:srgbClr val="FF0000"/>
                </a:solidFill>
              </a:rPr>
              <a:t>Metode de separare</a:t>
            </a:r>
            <a:r>
              <a:rPr lang="ro-RO" sz="1600" dirty="0"/>
              <a:t>: Sedimentarea centrifugală diferențială (DCS) este utilizată pentru a cuantifica distribuțiile dimensiunilor </a:t>
            </a:r>
            <a:r>
              <a:rPr lang="ro-RO" sz="1600" dirty="0" err="1"/>
              <a:t>nanoparticulelor</a:t>
            </a:r>
            <a:r>
              <a:rPr lang="ro-RO" sz="1600" dirty="0"/>
              <a:t> și a detecta variații minuscule.</a:t>
            </a:r>
          </a:p>
          <a:p>
            <a:r>
              <a:rPr lang="ro-RO" sz="1600" dirty="0"/>
              <a:t>C</a:t>
            </a:r>
            <a:r>
              <a:rPr lang="en-US" sz="1600" dirty="0" err="1"/>
              <a:t>ele</a:t>
            </a:r>
            <a:r>
              <a:rPr lang="en-US" sz="1600" dirty="0"/>
              <a:t> </a:t>
            </a:r>
            <a:r>
              <a:rPr lang="en-US" sz="1600" dirty="0" err="1"/>
              <a:t>mai</a:t>
            </a:r>
            <a:r>
              <a:rPr lang="en-US" sz="1600" dirty="0"/>
              <a:t> </a:t>
            </a:r>
            <a:r>
              <a:rPr lang="en-US" sz="1600" dirty="0" err="1"/>
              <a:t>importante</a:t>
            </a:r>
            <a:r>
              <a:rPr lang="en-US" sz="1600" dirty="0"/>
              <a:t> </a:t>
            </a:r>
            <a:r>
              <a:rPr lang="en-US" sz="1600" dirty="0" err="1"/>
              <a:t>instrumente</a:t>
            </a:r>
            <a:r>
              <a:rPr lang="en-US" sz="1600" dirty="0"/>
              <a:t> de diagnostic</a:t>
            </a:r>
            <a:r>
              <a:rPr lang="ro-RO" sz="1600" dirty="0"/>
              <a:t> </a:t>
            </a:r>
            <a:r>
              <a:rPr lang="en-US" sz="1600" dirty="0"/>
              <a:t>-</a:t>
            </a:r>
            <a:r>
              <a:rPr lang="ro-RO" sz="1600" dirty="0"/>
              <a:t> </a:t>
            </a:r>
            <a:r>
              <a:rPr lang="en-US" sz="1600" dirty="0" err="1">
                <a:solidFill>
                  <a:srgbClr val="FF0000"/>
                </a:solidFill>
              </a:rPr>
              <a:t>rezonanță</a:t>
            </a:r>
            <a:r>
              <a:rPr lang="en-US" sz="1600" dirty="0">
                <a:solidFill>
                  <a:srgbClr val="FF0000"/>
                </a:solidFill>
              </a:rPr>
              <a:t> </a:t>
            </a:r>
            <a:r>
              <a:rPr lang="en-US" sz="1600" dirty="0" err="1">
                <a:solidFill>
                  <a:srgbClr val="FF0000"/>
                </a:solidFill>
              </a:rPr>
              <a:t>magnetică</a:t>
            </a:r>
            <a:r>
              <a:rPr lang="en-US" sz="1600" dirty="0">
                <a:solidFill>
                  <a:srgbClr val="FF0000"/>
                </a:solidFill>
              </a:rPr>
              <a:t> </a:t>
            </a:r>
            <a:r>
              <a:rPr lang="en-US" sz="1600" dirty="0" err="1">
                <a:solidFill>
                  <a:srgbClr val="FF0000"/>
                </a:solidFill>
              </a:rPr>
              <a:t>și</a:t>
            </a:r>
            <a:r>
              <a:rPr lang="en-US" sz="1600" dirty="0">
                <a:solidFill>
                  <a:srgbClr val="FF0000"/>
                </a:solidFill>
              </a:rPr>
              <a:t> </a:t>
            </a:r>
            <a:r>
              <a:rPr lang="en-US" sz="1600" dirty="0" err="1">
                <a:solidFill>
                  <a:srgbClr val="FF0000"/>
                </a:solidFill>
              </a:rPr>
              <a:t>tomografie</a:t>
            </a:r>
            <a:r>
              <a:rPr lang="en-US" sz="1600" dirty="0">
                <a:solidFill>
                  <a:srgbClr val="FF0000"/>
                </a:solidFill>
              </a:rPr>
              <a:t> </a:t>
            </a:r>
            <a:r>
              <a:rPr lang="en-US" sz="1600" dirty="0" err="1">
                <a:solidFill>
                  <a:srgbClr val="FF0000"/>
                </a:solidFill>
              </a:rPr>
              <a:t>computerizată</a:t>
            </a:r>
            <a:r>
              <a:rPr lang="en-US" sz="1600" dirty="0">
                <a:solidFill>
                  <a:srgbClr val="FF0000"/>
                </a:solidFill>
              </a:rPr>
              <a:t>. </a:t>
            </a:r>
            <a:endParaRPr lang="ro-RO" sz="1600" dirty="0">
              <a:solidFill>
                <a:srgbClr val="FF0000"/>
              </a:solidFill>
            </a:endParaRPr>
          </a:p>
          <a:p>
            <a:r>
              <a:rPr lang="en-US" sz="1600" dirty="0" err="1"/>
              <a:t>Nanotehnologia</a:t>
            </a:r>
            <a:r>
              <a:rPr lang="en-US" sz="1600" dirty="0"/>
              <a:t> </a:t>
            </a:r>
            <a:r>
              <a:rPr lang="en-US" sz="1600" dirty="0" err="1"/>
              <a:t>ajută</a:t>
            </a:r>
            <a:r>
              <a:rPr lang="en-US" sz="1600" dirty="0"/>
              <a:t> la </a:t>
            </a:r>
            <a:r>
              <a:rPr lang="en-US" sz="1600" dirty="0" err="1"/>
              <a:t>creșterea</a:t>
            </a:r>
            <a:r>
              <a:rPr lang="en-US" sz="1600" dirty="0"/>
              <a:t> </a:t>
            </a:r>
            <a:r>
              <a:rPr lang="en-US" sz="1600" dirty="0" err="1"/>
              <a:t>bruscă</a:t>
            </a:r>
            <a:r>
              <a:rPr lang="en-US" sz="1600" dirty="0"/>
              <a:t> a </a:t>
            </a:r>
            <a:r>
              <a:rPr lang="en-US" sz="1600" dirty="0" err="1"/>
              <a:t>pragului</a:t>
            </a:r>
            <a:r>
              <a:rPr lang="en-US" sz="1600" dirty="0"/>
              <a:t> de </a:t>
            </a:r>
            <a:r>
              <a:rPr lang="en-US" sz="1600" dirty="0" err="1"/>
              <a:t>sensibilitate</a:t>
            </a:r>
            <a:r>
              <a:rPr lang="en-US" sz="1600" dirty="0"/>
              <a:t> al </a:t>
            </a:r>
            <a:r>
              <a:rPr lang="en-US" sz="1600" dirty="0" err="1"/>
              <a:t>acestor</a:t>
            </a:r>
            <a:r>
              <a:rPr lang="en-US" sz="1600" dirty="0"/>
              <a:t> </a:t>
            </a:r>
            <a:r>
              <a:rPr lang="en-US" sz="1600" dirty="0" err="1"/>
              <a:t>metode</a:t>
            </a:r>
            <a:r>
              <a:rPr lang="en-US" sz="1600" dirty="0"/>
              <a:t>, </a:t>
            </a:r>
            <a:r>
              <a:rPr lang="en-US" sz="1600" dirty="0" err="1"/>
              <a:t>aducându</a:t>
            </a:r>
            <a:r>
              <a:rPr lang="en-US" sz="1600" dirty="0"/>
              <a:t>-l la </a:t>
            </a:r>
            <a:r>
              <a:rPr lang="en-US" sz="1600" dirty="0" err="1"/>
              <a:t>nivel</a:t>
            </a:r>
            <a:r>
              <a:rPr lang="en-US" sz="1600" dirty="0"/>
              <a:t> </a:t>
            </a:r>
            <a:r>
              <a:rPr lang="en-US" sz="1600" dirty="0" err="1"/>
              <a:t>celular</a:t>
            </a:r>
            <a:r>
              <a:rPr lang="en-US" sz="1600" dirty="0"/>
              <a:t> </a:t>
            </a:r>
            <a:r>
              <a:rPr lang="en-US" sz="1600" dirty="0" err="1"/>
              <a:t>sau</a:t>
            </a:r>
            <a:r>
              <a:rPr lang="en-US" sz="1600" dirty="0"/>
              <a:t> </a:t>
            </a:r>
            <a:r>
              <a:rPr lang="en-US" sz="1600" dirty="0" err="1"/>
              <a:t>chiar</a:t>
            </a:r>
            <a:r>
              <a:rPr lang="en-US" sz="1600" dirty="0"/>
              <a:t> </a:t>
            </a:r>
            <a:r>
              <a:rPr lang="en-US" sz="1600" dirty="0" err="1"/>
              <a:t>subcelular</a:t>
            </a:r>
            <a:r>
              <a:rPr lang="en-US" sz="1600" dirty="0"/>
              <a:t> </a:t>
            </a:r>
            <a:r>
              <a:rPr lang="en-US" sz="1600" dirty="0" err="1"/>
              <a:t>și,ca</a:t>
            </a:r>
            <a:r>
              <a:rPr lang="en-US" sz="1600" dirty="0"/>
              <a:t> </a:t>
            </a:r>
            <a:r>
              <a:rPr lang="en-US" sz="1600" dirty="0" err="1"/>
              <a:t>urmare</a:t>
            </a:r>
            <a:r>
              <a:rPr lang="en-US" sz="1600" dirty="0"/>
              <a:t>, </a:t>
            </a:r>
            <a:r>
              <a:rPr lang="en-US" sz="1600" dirty="0" err="1"/>
              <a:t>detectați</a:t>
            </a:r>
            <a:r>
              <a:rPr lang="en-US" sz="1600" dirty="0"/>
              <a:t> </a:t>
            </a:r>
            <a:r>
              <a:rPr lang="en-US" sz="1600" dirty="0" err="1"/>
              <a:t>boala</a:t>
            </a:r>
            <a:r>
              <a:rPr lang="en-US" sz="1600" dirty="0"/>
              <a:t> </a:t>
            </a:r>
            <a:r>
              <a:rPr lang="en-US" sz="1600" dirty="0" err="1"/>
              <a:t>în</a:t>
            </a:r>
            <a:r>
              <a:rPr lang="en-US" sz="1600" dirty="0"/>
              <a:t> </a:t>
            </a:r>
            <a:r>
              <a:rPr lang="en-US" sz="1600" dirty="0" err="1"/>
              <a:t>stadiul</a:t>
            </a:r>
            <a:r>
              <a:rPr lang="en-US" sz="1600" dirty="0"/>
              <a:t> </a:t>
            </a:r>
            <a:r>
              <a:rPr lang="en-US" sz="1600" dirty="0" err="1"/>
              <a:t>ei</a:t>
            </a:r>
            <a:r>
              <a:rPr lang="en-US" sz="1600" dirty="0"/>
              <a:t> </a:t>
            </a:r>
            <a:r>
              <a:rPr lang="en-US" sz="1600" dirty="0" err="1"/>
              <a:t>cel</a:t>
            </a:r>
            <a:r>
              <a:rPr lang="en-US" sz="1600" dirty="0"/>
              <a:t> </a:t>
            </a:r>
            <a:r>
              <a:rPr lang="en-US" sz="1600" dirty="0" err="1"/>
              <a:t>mai</a:t>
            </a:r>
            <a:r>
              <a:rPr lang="en-US" sz="1600" dirty="0"/>
              <a:t> incipient.</a:t>
            </a:r>
            <a:endParaRPr lang="ro-RO" sz="1600" dirty="0"/>
          </a:p>
          <a:p>
            <a:r>
              <a:rPr lang="en-US" sz="1600" dirty="0" err="1"/>
              <a:t>Astfel</a:t>
            </a:r>
            <a:r>
              <a:rPr lang="en-US" sz="1600" dirty="0"/>
              <a:t>, </a:t>
            </a:r>
            <a:r>
              <a:rPr lang="en-US" sz="1600" dirty="0" err="1"/>
              <a:t>prin</a:t>
            </a:r>
            <a:r>
              <a:rPr lang="en-US" sz="1600" dirty="0"/>
              <a:t> </a:t>
            </a:r>
            <a:r>
              <a:rPr lang="en-US" sz="1600" dirty="0" err="1"/>
              <a:t>introducerea</a:t>
            </a:r>
            <a:r>
              <a:rPr lang="en-US" sz="1600" dirty="0"/>
              <a:t> </a:t>
            </a:r>
            <a:r>
              <a:rPr lang="en-US" sz="1600" dirty="0" err="1"/>
              <a:t>în</a:t>
            </a:r>
            <a:r>
              <a:rPr lang="en-US" sz="1600" dirty="0"/>
              <a:t> </a:t>
            </a:r>
            <a:r>
              <a:rPr lang="en-US" sz="1600" dirty="0" err="1"/>
              <a:t>sânge</a:t>
            </a:r>
            <a:r>
              <a:rPr lang="en-US" sz="1600" dirty="0"/>
              <a:t> a </a:t>
            </a:r>
            <a:r>
              <a:rPr lang="en-US" sz="1600" dirty="0" err="1"/>
              <a:t>nanoparticulelor</a:t>
            </a:r>
            <a:r>
              <a:rPr lang="en-US" sz="1600" dirty="0"/>
              <a:t> </a:t>
            </a:r>
            <a:r>
              <a:rPr lang="en-US" sz="1600" dirty="0" err="1"/>
              <a:t>magnetice</a:t>
            </a:r>
            <a:r>
              <a:rPr lang="en-US" sz="1600" dirty="0"/>
              <a:t> de </a:t>
            </a:r>
            <a:r>
              <a:rPr lang="en-US" sz="1600" dirty="0" err="1"/>
              <a:t>fier</a:t>
            </a:r>
            <a:r>
              <a:rPr lang="en-US" sz="1600" dirty="0"/>
              <a:t>, care, </a:t>
            </a:r>
            <a:r>
              <a:rPr lang="en-US" sz="1600" dirty="0" err="1"/>
              <a:t>datorită</a:t>
            </a:r>
            <a:r>
              <a:rPr lang="en-US" sz="1600" dirty="0"/>
              <a:t> </a:t>
            </a:r>
            <a:r>
              <a:rPr lang="en-US" sz="1600" dirty="0" err="1"/>
              <a:t>dimensiunii</a:t>
            </a:r>
            <a:r>
              <a:rPr lang="en-US" sz="1600" dirty="0"/>
              <a:t> </a:t>
            </a:r>
            <a:r>
              <a:rPr lang="en-US" sz="1600" dirty="0" err="1"/>
              <a:t>lor</a:t>
            </a:r>
            <a:r>
              <a:rPr lang="en-US" sz="1600" dirty="0"/>
              <a:t>, se </a:t>
            </a:r>
            <a:r>
              <a:rPr lang="en-US" sz="1600" dirty="0" err="1"/>
              <a:t>mișcă</a:t>
            </a:r>
            <a:r>
              <a:rPr lang="en-US" sz="1600" dirty="0"/>
              <a:t> liber </a:t>
            </a:r>
            <a:r>
              <a:rPr lang="en-US" sz="1600" dirty="0" err="1"/>
              <a:t>prin</a:t>
            </a:r>
            <a:r>
              <a:rPr lang="en-US" sz="1600" dirty="0"/>
              <a:t> </a:t>
            </a:r>
            <a:r>
              <a:rPr lang="en-US" sz="1600" dirty="0" err="1"/>
              <a:t>sistemele</a:t>
            </a:r>
            <a:r>
              <a:rPr lang="en-US" sz="1600" dirty="0"/>
              <a:t> circulator </a:t>
            </a:r>
            <a:r>
              <a:rPr lang="en-US" sz="1600" dirty="0" err="1"/>
              <a:t>și</a:t>
            </a:r>
            <a:r>
              <a:rPr lang="en-US" sz="1600" dirty="0"/>
              <a:t> </a:t>
            </a:r>
            <a:r>
              <a:rPr lang="en-US" sz="1600" dirty="0" err="1"/>
              <a:t>limfatic</a:t>
            </a:r>
            <a:r>
              <a:rPr lang="en-US" sz="1600" dirty="0"/>
              <a:t>, </a:t>
            </a:r>
            <a:r>
              <a:rPr lang="en-US" sz="1600" dirty="0" err="1"/>
              <a:t>este</a:t>
            </a:r>
            <a:r>
              <a:rPr lang="en-US" sz="1600" dirty="0"/>
              <a:t> </a:t>
            </a:r>
            <a:r>
              <a:rPr lang="en-US" sz="1600" dirty="0" err="1"/>
              <a:t>posibilă</a:t>
            </a:r>
            <a:r>
              <a:rPr lang="en-US" sz="1600" dirty="0"/>
              <a:t> </a:t>
            </a:r>
            <a:r>
              <a:rPr lang="en-US" sz="1600" dirty="0" err="1"/>
              <a:t>detectarea</a:t>
            </a:r>
            <a:r>
              <a:rPr lang="en-US" sz="1600" dirty="0"/>
              <a:t> </a:t>
            </a:r>
            <a:r>
              <a:rPr lang="en-US" sz="1600" dirty="0" err="1"/>
              <a:t>zonelor</a:t>
            </a:r>
            <a:r>
              <a:rPr lang="en-US" sz="1600" dirty="0"/>
              <a:t> cu flux </a:t>
            </a:r>
            <a:r>
              <a:rPr lang="en-US" sz="1600" dirty="0" err="1"/>
              <a:t>sanguin</a:t>
            </a:r>
            <a:r>
              <a:rPr lang="en-US" sz="1600" dirty="0"/>
              <a:t> </a:t>
            </a:r>
            <a:r>
              <a:rPr lang="en-US" sz="1600" dirty="0" err="1"/>
              <a:t>afectat</a:t>
            </a:r>
            <a:r>
              <a:rPr lang="en-US" sz="1600" dirty="0"/>
              <a:t>, </a:t>
            </a:r>
            <a:r>
              <a:rPr lang="en-US" sz="1600" dirty="0" err="1"/>
              <a:t>precum</a:t>
            </a:r>
            <a:r>
              <a:rPr lang="en-US" sz="1600" dirty="0"/>
              <a:t> </a:t>
            </a:r>
            <a:r>
              <a:rPr lang="en-US" sz="1600" dirty="0" err="1"/>
              <a:t>metastazele</a:t>
            </a:r>
            <a:r>
              <a:rPr lang="en-US" sz="1600" dirty="0"/>
              <a:t>, </a:t>
            </a:r>
            <a:r>
              <a:rPr lang="en-US" sz="1600" dirty="0" err="1"/>
              <a:t>folosind</a:t>
            </a:r>
            <a:r>
              <a:rPr lang="en-US" sz="1600" dirty="0"/>
              <a:t> </a:t>
            </a:r>
            <a:r>
              <a:rPr lang="en-US" sz="1600" dirty="0" err="1"/>
              <a:t>rezonanța</a:t>
            </a:r>
            <a:r>
              <a:rPr lang="en-US" sz="1600" dirty="0"/>
              <a:t> </a:t>
            </a:r>
            <a:r>
              <a:rPr lang="en-US" sz="1600" dirty="0" err="1"/>
              <a:t>magnetică</a:t>
            </a:r>
            <a:r>
              <a:rPr lang="en-US" sz="1600" dirty="0"/>
              <a:t>.</a:t>
            </a:r>
          </a:p>
        </p:txBody>
      </p:sp>
    </p:spTree>
    <p:extLst>
      <p:ext uri="{BB962C8B-B14F-4D97-AF65-F5344CB8AC3E}">
        <p14:creationId xmlns:p14="http://schemas.microsoft.com/office/powerpoint/2010/main" val="73267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7FCF-B181-4018-2D10-1F4325BD0B3D}"/>
              </a:ext>
            </a:extLst>
          </p:cNvPr>
          <p:cNvSpPr>
            <a:spLocks noGrp="1"/>
          </p:cNvSpPr>
          <p:nvPr>
            <p:ph type="title"/>
          </p:nvPr>
        </p:nvSpPr>
        <p:spPr/>
        <p:txBody>
          <a:bodyPr/>
          <a:lstStyle/>
          <a:p>
            <a:r>
              <a:rPr lang="en-US" dirty="0" err="1"/>
              <a:t>Provocări</a:t>
            </a:r>
            <a:r>
              <a:rPr lang="en-US" dirty="0"/>
              <a:t> </a:t>
            </a:r>
            <a:r>
              <a:rPr lang="en-US" dirty="0" err="1"/>
              <a:t>și</a:t>
            </a:r>
            <a:r>
              <a:rPr lang="en-US" dirty="0"/>
              <a:t> </a:t>
            </a:r>
            <a:r>
              <a:rPr lang="en-US" dirty="0" err="1"/>
              <a:t>direcții</a:t>
            </a:r>
            <a:r>
              <a:rPr lang="en-US" dirty="0"/>
              <a:t> </a:t>
            </a:r>
            <a:r>
              <a:rPr lang="en-US" dirty="0" err="1"/>
              <a:t>viitoare</a:t>
            </a:r>
            <a:endParaRPr lang="en-US" dirty="0"/>
          </a:p>
        </p:txBody>
      </p:sp>
      <p:sp>
        <p:nvSpPr>
          <p:cNvPr id="3" name="Content Placeholder 2">
            <a:extLst>
              <a:ext uri="{FF2B5EF4-FFF2-40B4-BE49-F238E27FC236}">
                <a16:creationId xmlns:a16="http://schemas.microsoft.com/office/drawing/2014/main" id="{A77FFC57-8029-14E2-2F3E-B9270EEADEB6}"/>
              </a:ext>
            </a:extLst>
          </p:cNvPr>
          <p:cNvSpPr>
            <a:spLocks noGrp="1"/>
          </p:cNvSpPr>
          <p:nvPr>
            <p:ph idx="1"/>
          </p:nvPr>
        </p:nvSpPr>
        <p:spPr/>
        <p:txBody>
          <a:bodyPr/>
          <a:lstStyle/>
          <a:p>
            <a:pPr marL="0" indent="0">
              <a:buNone/>
            </a:pPr>
            <a:r>
              <a:rPr lang="en-US" sz="1800" dirty="0" err="1"/>
              <a:t>Nanometrologia</a:t>
            </a:r>
            <a:r>
              <a:rPr lang="en-US" sz="1800" dirty="0"/>
              <a:t> se </a:t>
            </a:r>
            <a:r>
              <a:rPr lang="en-US" sz="1800" dirty="0" err="1"/>
              <a:t>confruntă</a:t>
            </a:r>
            <a:r>
              <a:rPr lang="en-US" sz="1800" dirty="0"/>
              <a:t> cu </a:t>
            </a:r>
            <a:r>
              <a:rPr lang="en-US" sz="1800" dirty="0" err="1"/>
              <a:t>mai</a:t>
            </a:r>
            <a:r>
              <a:rPr lang="en-US" sz="1800" dirty="0"/>
              <a:t> </a:t>
            </a:r>
            <a:r>
              <a:rPr lang="en-US" sz="1800" dirty="0" err="1"/>
              <a:t>multe</a:t>
            </a:r>
            <a:r>
              <a:rPr lang="en-US" sz="1800" dirty="0"/>
              <a:t> </a:t>
            </a:r>
            <a:r>
              <a:rPr lang="en-US" sz="1800" dirty="0" err="1"/>
              <a:t>provocări</a:t>
            </a:r>
            <a:r>
              <a:rPr lang="en-US" sz="1800" dirty="0"/>
              <a:t>, </a:t>
            </a:r>
            <a:r>
              <a:rPr lang="en-US" sz="1800" dirty="0" err="1"/>
              <a:t>inclusiv</a:t>
            </a:r>
            <a:r>
              <a:rPr lang="en-US" sz="1800" dirty="0"/>
              <a:t> </a:t>
            </a:r>
            <a:r>
              <a:rPr lang="en-US" sz="1800" dirty="0" err="1"/>
              <a:t>necesitatea</a:t>
            </a:r>
            <a:r>
              <a:rPr lang="en-US" sz="1800" dirty="0"/>
              <a:t> </a:t>
            </a:r>
            <a:r>
              <a:rPr lang="en-US" sz="1800" dirty="0" err="1"/>
              <a:t>standardizării</a:t>
            </a:r>
            <a:r>
              <a:rPr lang="en-US" sz="1800" dirty="0"/>
              <a:t> </a:t>
            </a:r>
            <a:r>
              <a:rPr lang="en-US" sz="1800" dirty="0" err="1"/>
              <a:t>metodelor</a:t>
            </a:r>
            <a:r>
              <a:rPr lang="en-US" sz="1800" dirty="0"/>
              <a:t> de </a:t>
            </a:r>
            <a:r>
              <a:rPr lang="en-US" sz="1800" dirty="0" err="1"/>
              <a:t>măsurare</a:t>
            </a:r>
            <a:r>
              <a:rPr lang="en-US" sz="1800" dirty="0"/>
              <a:t> </a:t>
            </a:r>
            <a:r>
              <a:rPr lang="en-US" sz="1800" dirty="0" err="1"/>
              <a:t>și</a:t>
            </a:r>
            <a:r>
              <a:rPr lang="en-US" sz="1800" dirty="0"/>
              <a:t> a </a:t>
            </a:r>
            <a:r>
              <a:rPr lang="en-US" sz="1800" dirty="0" err="1"/>
              <a:t>stabilirii</a:t>
            </a:r>
            <a:r>
              <a:rPr lang="en-US" sz="1800" dirty="0"/>
              <a:t> de </a:t>
            </a:r>
            <a:r>
              <a:rPr lang="en-US" sz="1800" dirty="0" err="1"/>
              <a:t>materiale</a:t>
            </a:r>
            <a:r>
              <a:rPr lang="en-US" sz="1800" dirty="0"/>
              <a:t> de </a:t>
            </a:r>
            <a:r>
              <a:rPr lang="en-US" sz="1800" dirty="0" err="1"/>
              <a:t>referință</a:t>
            </a:r>
            <a:r>
              <a:rPr lang="en-US" sz="1800" dirty="0"/>
              <a:t> </a:t>
            </a:r>
            <a:r>
              <a:rPr lang="en-US" sz="1800" dirty="0" err="1"/>
              <a:t>pentru</a:t>
            </a:r>
            <a:r>
              <a:rPr lang="en-US" sz="1800" dirty="0"/>
              <a:t> a </a:t>
            </a:r>
            <a:r>
              <a:rPr lang="en-US" sz="1800" dirty="0" err="1"/>
              <a:t>asigura</a:t>
            </a:r>
            <a:r>
              <a:rPr lang="en-US" sz="1800" dirty="0"/>
              <a:t> </a:t>
            </a:r>
            <a:r>
              <a:rPr lang="en-US" sz="1800" dirty="0" err="1"/>
              <a:t>reproductibilitatea</a:t>
            </a:r>
            <a:r>
              <a:rPr lang="en-US" sz="1800" dirty="0"/>
              <a:t>.</a:t>
            </a:r>
            <a:endParaRPr lang="ro-RO" sz="1800" dirty="0"/>
          </a:p>
          <a:p>
            <a:r>
              <a:rPr lang="en-US" sz="1800" b="1" dirty="0" err="1">
                <a:solidFill>
                  <a:srgbClr val="FF0000"/>
                </a:solidFill>
              </a:rPr>
              <a:t>Interacțiunea</a:t>
            </a:r>
            <a:r>
              <a:rPr lang="en-US" sz="1800" b="1" dirty="0">
                <a:solidFill>
                  <a:srgbClr val="FF0000"/>
                </a:solidFill>
              </a:rPr>
              <a:t> cu </a:t>
            </a:r>
            <a:r>
              <a:rPr lang="en-US" sz="1800" b="1" dirty="0" err="1">
                <a:solidFill>
                  <a:srgbClr val="FF0000"/>
                </a:solidFill>
              </a:rPr>
              <a:t>mediile</a:t>
            </a:r>
            <a:r>
              <a:rPr lang="en-US" sz="1800" b="1" dirty="0">
                <a:solidFill>
                  <a:srgbClr val="FF0000"/>
                </a:solidFill>
              </a:rPr>
              <a:t> </a:t>
            </a:r>
            <a:r>
              <a:rPr lang="en-US" sz="1800" b="1" dirty="0" err="1">
                <a:solidFill>
                  <a:srgbClr val="FF0000"/>
                </a:solidFill>
              </a:rPr>
              <a:t>biologice</a:t>
            </a:r>
            <a:r>
              <a:rPr lang="en-US" sz="1800" dirty="0"/>
              <a:t>: </a:t>
            </a:r>
            <a:r>
              <a:rPr lang="en-US" sz="1800" dirty="0" err="1"/>
              <a:t>Nanoparticulele</a:t>
            </a:r>
            <a:r>
              <a:rPr lang="en-US" sz="1800" dirty="0"/>
              <a:t> </a:t>
            </a:r>
            <a:r>
              <a:rPr lang="en-US" sz="1800" dirty="0" err="1"/>
              <a:t>formează</a:t>
            </a:r>
            <a:r>
              <a:rPr lang="en-US" sz="1800" dirty="0"/>
              <a:t> </a:t>
            </a:r>
            <a:r>
              <a:rPr lang="en-US" sz="1800" dirty="0" err="1"/>
              <a:t>adesea</a:t>
            </a:r>
            <a:r>
              <a:rPr lang="en-US" sz="1800" dirty="0"/>
              <a:t> o „</a:t>
            </a:r>
            <a:r>
              <a:rPr lang="en-US" sz="1800" dirty="0" err="1"/>
              <a:t>coronă</a:t>
            </a:r>
            <a:r>
              <a:rPr lang="en-US" sz="1800" dirty="0"/>
              <a:t> </a:t>
            </a:r>
            <a:r>
              <a:rPr lang="en-US" sz="1800" dirty="0" err="1"/>
              <a:t>proteică</a:t>
            </a:r>
            <a:r>
              <a:rPr lang="en-US" sz="1800" dirty="0"/>
              <a:t>” </a:t>
            </a:r>
            <a:r>
              <a:rPr lang="en-US" sz="1800" dirty="0" err="1"/>
              <a:t>în</a:t>
            </a:r>
            <a:r>
              <a:rPr lang="en-US" sz="1800" dirty="0"/>
              <a:t> </a:t>
            </a:r>
            <a:r>
              <a:rPr lang="en-US" sz="1800" dirty="0" err="1"/>
              <a:t>mediile</a:t>
            </a:r>
            <a:r>
              <a:rPr lang="en-US" sz="1800" dirty="0"/>
              <a:t> </a:t>
            </a:r>
            <a:r>
              <a:rPr lang="en-US" sz="1800" dirty="0" err="1"/>
              <a:t>biologice</a:t>
            </a:r>
            <a:r>
              <a:rPr lang="en-US" sz="1800" dirty="0"/>
              <a:t>, </a:t>
            </a:r>
            <a:r>
              <a:rPr lang="en-US" sz="1800" dirty="0" err="1"/>
              <a:t>ceea</a:t>
            </a:r>
            <a:r>
              <a:rPr lang="en-US" sz="1800" dirty="0"/>
              <a:t> </a:t>
            </a:r>
            <a:r>
              <a:rPr lang="en-US" sz="1800" dirty="0" err="1"/>
              <a:t>ce</a:t>
            </a:r>
            <a:r>
              <a:rPr lang="en-US" sz="1800" dirty="0"/>
              <a:t> le </a:t>
            </a:r>
            <a:r>
              <a:rPr lang="en-US" sz="1800" dirty="0" err="1"/>
              <a:t>poate</a:t>
            </a:r>
            <a:r>
              <a:rPr lang="en-US" sz="1800" dirty="0"/>
              <a:t> </a:t>
            </a:r>
            <a:r>
              <a:rPr lang="en-US" sz="1800" dirty="0" err="1"/>
              <a:t>modifica</a:t>
            </a:r>
            <a:r>
              <a:rPr lang="en-US" sz="1800" dirty="0"/>
              <a:t> </a:t>
            </a:r>
            <a:r>
              <a:rPr lang="en-US" sz="1800" dirty="0" err="1"/>
              <a:t>dimensiunea</a:t>
            </a:r>
            <a:r>
              <a:rPr lang="en-US" sz="1800" dirty="0"/>
              <a:t> </a:t>
            </a:r>
            <a:r>
              <a:rPr lang="en-US" sz="1800" dirty="0" err="1"/>
              <a:t>și</a:t>
            </a:r>
            <a:r>
              <a:rPr lang="en-US" sz="1800" dirty="0"/>
              <a:t> </a:t>
            </a:r>
            <a:r>
              <a:rPr lang="en-US" sz="1800" dirty="0" err="1"/>
              <a:t>proprietățile</a:t>
            </a:r>
            <a:r>
              <a:rPr lang="en-US" sz="1800" dirty="0"/>
              <a:t>; </a:t>
            </a:r>
            <a:r>
              <a:rPr lang="en-US" sz="1800" dirty="0" err="1"/>
              <a:t>metrologia</a:t>
            </a:r>
            <a:r>
              <a:rPr lang="en-US" sz="1800" dirty="0"/>
              <a:t> </a:t>
            </a:r>
            <a:r>
              <a:rPr lang="en-US" sz="1800" dirty="0" err="1"/>
              <a:t>trebuie</a:t>
            </a:r>
            <a:r>
              <a:rPr lang="en-US" sz="1800" dirty="0"/>
              <a:t> </a:t>
            </a:r>
            <a:r>
              <a:rPr lang="en-US" sz="1800" dirty="0" err="1"/>
              <a:t>efectuată</a:t>
            </a:r>
            <a:r>
              <a:rPr lang="en-US" sz="1800" dirty="0"/>
              <a:t> </a:t>
            </a:r>
            <a:r>
              <a:rPr lang="en-US" sz="1800" dirty="0" err="1"/>
              <a:t>în</a:t>
            </a:r>
            <a:r>
              <a:rPr lang="en-US" sz="1800" dirty="0"/>
              <a:t> </a:t>
            </a:r>
            <a:r>
              <a:rPr lang="en-US" sz="1800" dirty="0" err="1"/>
              <a:t>aceste</a:t>
            </a:r>
            <a:r>
              <a:rPr lang="en-US" sz="1800" dirty="0"/>
              <a:t> </a:t>
            </a:r>
            <a:r>
              <a:rPr lang="en-US" sz="1800" dirty="0" err="1"/>
              <a:t>medii</a:t>
            </a:r>
            <a:r>
              <a:rPr lang="en-US" sz="1800" dirty="0"/>
              <a:t> </a:t>
            </a:r>
            <a:r>
              <a:rPr lang="en-US" sz="1800" dirty="0" err="1"/>
              <a:t>complexe</a:t>
            </a:r>
            <a:r>
              <a:rPr lang="en-US" sz="1800" dirty="0"/>
              <a:t>, nu </a:t>
            </a:r>
            <a:r>
              <a:rPr lang="en-US" sz="1800" dirty="0" err="1"/>
              <a:t>doar</a:t>
            </a:r>
            <a:r>
              <a:rPr lang="en-US" sz="1800" dirty="0"/>
              <a:t> </a:t>
            </a:r>
            <a:r>
              <a:rPr lang="en-US" sz="1800" dirty="0" err="1"/>
              <a:t>în</a:t>
            </a:r>
            <a:r>
              <a:rPr lang="en-US" sz="1800" dirty="0"/>
              <a:t> </a:t>
            </a:r>
            <a:r>
              <a:rPr lang="en-US" sz="1800" dirty="0" err="1"/>
              <a:t>apă</a:t>
            </a:r>
            <a:r>
              <a:rPr lang="en-US" sz="1800" dirty="0"/>
              <a:t> </a:t>
            </a:r>
            <a:r>
              <a:rPr lang="en-US" sz="1800" dirty="0" err="1"/>
              <a:t>pură</a:t>
            </a:r>
            <a:r>
              <a:rPr lang="en-US" sz="1800" dirty="0"/>
              <a:t>.</a:t>
            </a:r>
            <a:endParaRPr lang="ro-RO" sz="1800" dirty="0"/>
          </a:p>
          <a:p>
            <a:r>
              <a:rPr lang="ro-RO" sz="1800" b="1" dirty="0">
                <a:solidFill>
                  <a:srgbClr val="FF0000"/>
                </a:solidFill>
              </a:rPr>
              <a:t>Efectele de durată lungă </a:t>
            </a:r>
            <a:r>
              <a:rPr lang="ro-RO" sz="1800" dirty="0"/>
              <a:t>– studiate insuficient</a:t>
            </a:r>
          </a:p>
          <a:p>
            <a:r>
              <a:rPr lang="ro-RO" sz="1800" b="1" dirty="0">
                <a:solidFill>
                  <a:srgbClr val="FF0000"/>
                </a:solidFill>
              </a:rPr>
              <a:t>Toxicitatea</a:t>
            </a:r>
            <a:r>
              <a:rPr lang="ro-RO" sz="1800" dirty="0">
                <a:solidFill>
                  <a:srgbClr val="FF0000"/>
                </a:solidFill>
              </a:rPr>
              <a:t> – </a:t>
            </a:r>
            <a:r>
              <a:rPr lang="ro-RO" sz="1800" dirty="0"/>
              <a:t>studiate insuficient</a:t>
            </a:r>
          </a:p>
          <a:p>
            <a:r>
              <a:rPr lang="en-US" sz="1800" dirty="0" err="1">
                <a:solidFill>
                  <a:srgbClr val="FF0000"/>
                </a:solidFill>
              </a:rPr>
              <a:t>Nevoi</a:t>
            </a:r>
            <a:r>
              <a:rPr lang="en-US" sz="1800" dirty="0">
                <a:solidFill>
                  <a:srgbClr val="FF0000"/>
                </a:solidFill>
              </a:rPr>
              <a:t> de </a:t>
            </a:r>
            <a:r>
              <a:rPr lang="en-US" sz="1800" dirty="0" err="1">
                <a:solidFill>
                  <a:srgbClr val="FF0000"/>
                </a:solidFill>
              </a:rPr>
              <a:t>reglementare</a:t>
            </a:r>
            <a:r>
              <a:rPr lang="en-US" sz="1800" dirty="0"/>
              <a:t>: </a:t>
            </a:r>
            <a:r>
              <a:rPr lang="en-US" sz="1800" dirty="0" err="1"/>
              <a:t>Deoarece</a:t>
            </a:r>
            <a:r>
              <a:rPr lang="en-US" sz="1800" dirty="0"/>
              <a:t> </a:t>
            </a:r>
            <a:r>
              <a:rPr lang="en-US" sz="1800" dirty="0" err="1"/>
              <a:t>medicamentele</a:t>
            </a:r>
            <a:r>
              <a:rPr lang="en-US" sz="1800" dirty="0"/>
              <a:t> </a:t>
            </a:r>
            <a:r>
              <a:rPr lang="en-US" sz="1800" dirty="0" err="1"/>
              <a:t>complexe</a:t>
            </a:r>
            <a:r>
              <a:rPr lang="en-US" sz="1800" dirty="0"/>
              <a:t> non-</a:t>
            </a:r>
            <a:r>
              <a:rPr lang="en-US" sz="1800" dirty="0" err="1"/>
              <a:t>biologice</a:t>
            </a:r>
            <a:r>
              <a:rPr lang="en-US" sz="1800" dirty="0"/>
              <a:t> (NBCD) </a:t>
            </a:r>
            <a:r>
              <a:rPr lang="en-US" sz="1800" dirty="0" err="1"/>
              <a:t>devin</a:t>
            </a:r>
            <a:r>
              <a:rPr lang="en-US" sz="1800" dirty="0"/>
              <a:t> </a:t>
            </a:r>
            <a:r>
              <a:rPr lang="en-US" sz="1800" dirty="0" err="1"/>
              <a:t>comune</a:t>
            </a:r>
            <a:r>
              <a:rPr lang="en-US" sz="1800" dirty="0"/>
              <a:t>, </a:t>
            </a:r>
            <a:r>
              <a:rPr lang="en-US" sz="1800" dirty="0" err="1"/>
              <a:t>agențiile</a:t>
            </a:r>
            <a:r>
              <a:rPr lang="en-US" sz="1800" dirty="0"/>
              <a:t> de </a:t>
            </a:r>
            <a:r>
              <a:rPr lang="en-US" sz="1800" dirty="0" err="1"/>
              <a:t>reglementare</a:t>
            </a:r>
            <a:r>
              <a:rPr lang="en-US" sz="1800" dirty="0"/>
              <a:t> precum FDA se </a:t>
            </a:r>
            <a:r>
              <a:rPr lang="en-US" sz="1800" dirty="0" err="1"/>
              <a:t>bazează</a:t>
            </a:r>
            <a:r>
              <a:rPr lang="en-US" sz="1800" dirty="0"/>
              <a:t> pe date </a:t>
            </a:r>
            <a:r>
              <a:rPr lang="en-US" sz="1800" dirty="0" err="1"/>
              <a:t>metrologice</a:t>
            </a:r>
            <a:r>
              <a:rPr lang="en-US" sz="1800" dirty="0"/>
              <a:t> precise </a:t>
            </a:r>
            <a:r>
              <a:rPr lang="en-US" sz="1800" dirty="0" err="1"/>
              <a:t>pentru</a:t>
            </a:r>
            <a:r>
              <a:rPr lang="en-US" sz="1800" dirty="0"/>
              <a:t> a </a:t>
            </a:r>
            <a:r>
              <a:rPr lang="en-US" sz="1800" dirty="0" err="1"/>
              <a:t>asigura</a:t>
            </a:r>
            <a:r>
              <a:rPr lang="en-US" sz="1800" dirty="0"/>
              <a:t> </a:t>
            </a:r>
            <a:r>
              <a:rPr lang="en-US" sz="1800" dirty="0" err="1"/>
              <a:t>siguranța</a:t>
            </a:r>
            <a:r>
              <a:rPr lang="en-US" sz="1800" dirty="0"/>
              <a:t> </a:t>
            </a:r>
            <a:r>
              <a:rPr lang="en-US" sz="1800" dirty="0" err="1"/>
              <a:t>și</a:t>
            </a:r>
            <a:r>
              <a:rPr lang="en-US" sz="1800" dirty="0"/>
              <a:t> </a:t>
            </a:r>
            <a:r>
              <a:rPr lang="en-US" sz="1800" dirty="0" err="1"/>
              <a:t>controlul</a:t>
            </a:r>
            <a:r>
              <a:rPr lang="en-US" sz="1800" dirty="0"/>
              <a:t> </a:t>
            </a:r>
            <a:r>
              <a:rPr lang="en-US" sz="1800" dirty="0" err="1"/>
              <a:t>calității</a:t>
            </a:r>
            <a:r>
              <a:rPr lang="en-US" sz="1800" dirty="0"/>
              <a:t>.</a:t>
            </a:r>
            <a:endParaRPr lang="ro-RO" sz="1800" dirty="0"/>
          </a:p>
          <a:p>
            <a:r>
              <a:rPr lang="en-US" sz="1800" dirty="0" err="1">
                <a:solidFill>
                  <a:srgbClr val="FF0000"/>
                </a:solidFill>
              </a:rPr>
              <a:t>Standardizare</a:t>
            </a:r>
            <a:r>
              <a:rPr lang="en-US" sz="1800" dirty="0"/>
              <a:t>: </a:t>
            </a:r>
            <a:r>
              <a:rPr lang="en-US" sz="1800" dirty="0" err="1"/>
              <a:t>Dezvoltarea</a:t>
            </a:r>
            <a:r>
              <a:rPr lang="en-US" sz="1800" dirty="0"/>
              <a:t> de </a:t>
            </a:r>
            <a:r>
              <a:rPr lang="en-US" sz="1800" dirty="0" err="1"/>
              <a:t>standarde</a:t>
            </a:r>
            <a:r>
              <a:rPr lang="en-US" sz="1800" dirty="0"/>
              <a:t> </a:t>
            </a:r>
            <a:r>
              <a:rPr lang="en-US" sz="1800" dirty="0" err="1"/>
              <a:t>recunoscute</a:t>
            </a:r>
            <a:r>
              <a:rPr lang="en-US" sz="1800" dirty="0"/>
              <a:t> la </a:t>
            </a:r>
            <a:r>
              <a:rPr lang="en-US" sz="1800" dirty="0" err="1"/>
              <a:t>nivel</a:t>
            </a:r>
            <a:r>
              <a:rPr lang="en-US" sz="1800" dirty="0"/>
              <a:t> </a:t>
            </a:r>
            <a:r>
              <a:rPr lang="en-US" sz="1800" dirty="0" err="1"/>
              <a:t>internațional</a:t>
            </a:r>
            <a:r>
              <a:rPr lang="en-US" sz="1800" dirty="0"/>
              <a:t> </a:t>
            </a:r>
            <a:r>
              <a:rPr lang="en-US" sz="1800" dirty="0" err="1"/>
              <a:t>pentru</a:t>
            </a:r>
            <a:r>
              <a:rPr lang="en-US" sz="1800" dirty="0"/>
              <a:t> </a:t>
            </a:r>
            <a:r>
              <a:rPr lang="en-US" sz="1800" dirty="0" err="1"/>
              <a:t>măsurătorile</a:t>
            </a:r>
            <a:r>
              <a:rPr lang="en-US" sz="1800" dirty="0"/>
              <a:t> </a:t>
            </a:r>
            <a:r>
              <a:rPr lang="en-US" sz="1800" dirty="0" err="1"/>
              <a:t>proprietăților</a:t>
            </a:r>
            <a:r>
              <a:rPr lang="en-US" sz="1800" dirty="0"/>
              <a:t> </a:t>
            </a:r>
            <a:r>
              <a:rPr lang="en-US" sz="1800" dirty="0" err="1"/>
              <a:t>nanoparticulelor</a:t>
            </a:r>
            <a:r>
              <a:rPr lang="en-US" sz="1800" dirty="0"/>
              <a:t> </a:t>
            </a:r>
            <a:r>
              <a:rPr lang="en-US" sz="1800" dirty="0" err="1"/>
              <a:t>rămâne</a:t>
            </a:r>
            <a:r>
              <a:rPr lang="en-US" sz="1800" dirty="0"/>
              <a:t> o </a:t>
            </a:r>
            <a:r>
              <a:rPr lang="en-US" sz="1800" dirty="0" err="1"/>
              <a:t>prioritate</a:t>
            </a:r>
            <a:r>
              <a:rPr lang="en-US" sz="1800" dirty="0"/>
              <a:t> </a:t>
            </a:r>
            <a:r>
              <a:rPr lang="en-US" sz="1800" dirty="0" err="1"/>
              <a:t>cheie</a:t>
            </a:r>
            <a:r>
              <a:rPr lang="en-US" sz="1800" dirty="0"/>
              <a:t> </a:t>
            </a:r>
            <a:r>
              <a:rPr lang="en-US" sz="1800" dirty="0" err="1"/>
              <a:t>pentru</a:t>
            </a:r>
            <a:r>
              <a:rPr lang="en-US" sz="1800" dirty="0"/>
              <a:t> a </a:t>
            </a:r>
            <a:r>
              <a:rPr lang="en-US" sz="1800" dirty="0" err="1"/>
              <a:t>permite</a:t>
            </a:r>
            <a:r>
              <a:rPr lang="en-US" sz="1800" dirty="0"/>
              <a:t> </a:t>
            </a:r>
            <a:r>
              <a:rPr lang="en-US" sz="1800" dirty="0" err="1"/>
              <a:t>traducerea</a:t>
            </a:r>
            <a:r>
              <a:rPr lang="en-US" sz="1800" dirty="0"/>
              <a:t> </a:t>
            </a:r>
            <a:r>
              <a:rPr lang="en-US" sz="1800" dirty="0" err="1"/>
              <a:t>clinică</a:t>
            </a:r>
            <a:r>
              <a:rPr lang="en-US" sz="1800" dirty="0"/>
              <a:t> a </a:t>
            </a:r>
            <a:r>
              <a:rPr lang="en-US" sz="1800" dirty="0" err="1"/>
              <a:t>nanomedicamentelor</a:t>
            </a:r>
            <a:r>
              <a:rPr lang="en-US" sz="1800" dirty="0"/>
              <a:t>.</a:t>
            </a:r>
          </a:p>
        </p:txBody>
      </p:sp>
    </p:spTree>
    <p:extLst>
      <p:ext uri="{BB962C8B-B14F-4D97-AF65-F5344CB8AC3E}">
        <p14:creationId xmlns:p14="http://schemas.microsoft.com/office/powerpoint/2010/main" val="368749445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00226F</Template>
  <TotalTime>631</TotalTime>
  <Words>4283</Words>
  <Application>Microsoft Office PowerPoint</Application>
  <PresentationFormat>On-screen Show (4:3)</PresentationFormat>
  <Paragraphs>226</Paragraphs>
  <Slides>42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Default Design</vt:lpstr>
      <vt:lpstr>Tema Metrologia medicinala</vt:lpstr>
      <vt:lpstr>Nanometrologia medicală - fundamental</vt:lpstr>
      <vt:lpstr>PowerPoint Presentation</vt:lpstr>
      <vt:lpstr>Aplicații cheie în medicină</vt:lpstr>
      <vt:lpstr>PowerPoint Presentation</vt:lpstr>
      <vt:lpstr>Știința din spatele nanotehnologiei în medicină</vt:lpstr>
      <vt:lpstr>Historical Milestones in Nanotechnology in Medicine</vt:lpstr>
      <vt:lpstr>Crucial Nanometrological Techniques</vt:lpstr>
      <vt:lpstr>Provocări și direcții viitoare</vt:lpstr>
      <vt:lpstr>Ethical Implications of Nanotechnology in Medicine</vt:lpstr>
      <vt:lpstr>Instrumente și tehnici utilizate în nanotehnologia din medicină</vt:lpstr>
      <vt:lpstr>Aplicații ale nanotehnologiei în medicină în diverse industrii</vt:lpstr>
      <vt:lpstr>Future prospects of nanotechnology in medicine</vt:lpstr>
      <vt:lpstr>Identificarea metastazei cu nanoparticule magnetice</vt:lpstr>
      <vt:lpstr>PowerPoint Presentation</vt:lpstr>
      <vt:lpstr>PowerPoint Presentation</vt:lpstr>
      <vt:lpstr>PowerPoint Presentation</vt:lpstr>
      <vt:lpstr>Ambiguitatea definirii NP?</vt:lpstr>
      <vt:lpstr>Schematic representation of the diverse morphology of nanomaterials reported for clinical application</vt:lpstr>
      <vt:lpstr>Representation of nanomaterial size in comparison to other biological molecules.</vt:lpstr>
      <vt:lpstr> Schematic representation of the main areas of NP translocation and accumulation after administration</vt:lpstr>
      <vt:lpstr>PowerPoint Presentation</vt:lpstr>
      <vt:lpstr>Approval process for small drug molecules</vt:lpstr>
      <vt:lpstr>PowerPoint Presentation</vt:lpstr>
      <vt:lpstr>CHALLENGES IN PHARMACEUTICAL DEVELOPMENT</vt:lpstr>
      <vt:lpstr>Counting methods</vt:lpstr>
      <vt:lpstr>Fractionation methods</vt:lpstr>
      <vt:lpstr>Ensemble methods</vt:lpstr>
      <vt:lpstr>Integral methods</vt:lpstr>
      <vt:lpstr>Some of the principal methods for the characterization of nanomaterils in medicine</vt:lpstr>
      <vt:lpstr>PowerPoint Presentation</vt:lpstr>
      <vt:lpstr>Process Control – Understanding the Critical Manufacturing Steps</vt:lpstr>
      <vt:lpstr>Beneficii și aplicații cheie ale QbD și PAT</vt:lpstr>
      <vt:lpstr>Biocompatibility and Nantoxicology</vt:lpstr>
      <vt:lpstr>Evaluation methods of possible toxic effect...</vt:lpstr>
      <vt:lpstr>Nanotoxicological Classification System</vt:lpstr>
      <vt:lpstr>Regulatory challenges</vt:lpstr>
      <vt:lpstr>Nanomedicines and Nanosimilars</vt:lpstr>
      <vt:lpstr>Nanosimilare – cont.</vt:lpstr>
      <vt:lpstr>Implementarea cercetării vs timp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 Întroducere în Instrumentație și Metrologie pentru Nanoinginerie</dc:title>
  <dc:subject>DigitalOfficePro Free Templates</dc:subject>
  <dc:creator>buzdugan artur</dc:creator>
  <cp:keywords>Templates; PowerPoint; DigitalOfficePro; Free</cp:keywords>
  <cp:lastModifiedBy>Artur Buzdugan</cp:lastModifiedBy>
  <cp:revision>43</cp:revision>
  <dcterms:created xsi:type="dcterms:W3CDTF">2024-06-17T15:33:16Z</dcterms:created>
  <dcterms:modified xsi:type="dcterms:W3CDTF">2026-05-06T11:33:37Z</dcterms:modified>
  <cp:category>Templates;PowerPoint</cp:category>
</cp:coreProperties>
</file>