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4" r:id="rId17"/>
    <p:sldId id="286" r:id="rId18"/>
    <p:sldId id="285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>
      <p:cViewPr varScale="1">
        <p:scale>
          <a:sx n="67" d="100"/>
          <a:sy n="67" d="100"/>
        </p:scale>
        <p:origin x="72" y="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zdugan artur" userId="1770a38c255ab84c" providerId="LiveId" clId="{16A4E4E3-8213-4AFF-9A21-3F99CB9D024A}"/>
    <pc:docChg chg="custSel addSld delSld modSld sldOrd">
      <pc:chgData name="buzdugan artur" userId="1770a38c255ab84c" providerId="LiveId" clId="{16A4E4E3-8213-4AFF-9A21-3F99CB9D024A}" dt="2026-04-16T18:16:27.339" v="958" actId="47"/>
      <pc:docMkLst>
        <pc:docMk/>
      </pc:docMkLst>
      <pc:sldChg chg="modSp mod">
        <pc:chgData name="buzdugan artur" userId="1770a38c255ab84c" providerId="LiveId" clId="{16A4E4E3-8213-4AFF-9A21-3F99CB9D024A}" dt="2026-04-16T17:19:59.871" v="53" actId="20577"/>
        <pc:sldMkLst>
          <pc:docMk/>
          <pc:sldMk cId="0" sldId="256"/>
        </pc:sldMkLst>
        <pc:spChg chg="mod">
          <ac:chgData name="buzdugan artur" userId="1770a38c255ab84c" providerId="LiveId" clId="{16A4E4E3-8213-4AFF-9A21-3F99CB9D024A}" dt="2026-04-16T17:19:59.871" v="53" actId="20577"/>
          <ac:spMkLst>
            <pc:docMk/>
            <pc:sldMk cId="0" sldId="256"/>
            <ac:spMk id="2050" creationId="{F93E1C62-E5C0-B0E3-4FAB-E31C25D1AFB4}"/>
          </ac:spMkLst>
        </pc:spChg>
      </pc:sldChg>
      <pc:sldChg chg="del">
        <pc:chgData name="buzdugan artur" userId="1770a38c255ab84c" providerId="LiveId" clId="{16A4E4E3-8213-4AFF-9A21-3F99CB9D024A}" dt="2026-04-16T18:16:27.339" v="958" actId="47"/>
        <pc:sldMkLst>
          <pc:docMk/>
          <pc:sldMk cId="3415429830" sldId="258"/>
        </pc:sldMkLst>
      </pc:sldChg>
      <pc:sldChg chg="del ord">
        <pc:chgData name="buzdugan artur" userId="1770a38c255ab84c" providerId="LiveId" clId="{16A4E4E3-8213-4AFF-9A21-3F99CB9D024A}" dt="2026-04-16T17:36:43.008" v="248" actId="47"/>
        <pc:sldMkLst>
          <pc:docMk/>
          <pc:sldMk cId="575871089" sldId="259"/>
        </pc:sldMkLst>
      </pc:sldChg>
      <pc:sldChg chg="del">
        <pc:chgData name="buzdugan artur" userId="1770a38c255ab84c" providerId="LiveId" clId="{16A4E4E3-8213-4AFF-9A21-3F99CB9D024A}" dt="2026-04-16T18:16:27.339" v="958" actId="47"/>
        <pc:sldMkLst>
          <pc:docMk/>
          <pc:sldMk cId="2403479032" sldId="260"/>
        </pc:sldMkLst>
      </pc:sldChg>
      <pc:sldChg chg="del ord">
        <pc:chgData name="buzdugan artur" userId="1770a38c255ab84c" providerId="LiveId" clId="{16A4E4E3-8213-4AFF-9A21-3F99CB9D024A}" dt="2026-04-16T18:16:27.339" v="958" actId="47"/>
        <pc:sldMkLst>
          <pc:docMk/>
          <pc:sldMk cId="3857548023" sldId="261"/>
        </pc:sldMkLst>
      </pc:sldChg>
      <pc:sldChg chg="del ord">
        <pc:chgData name="buzdugan artur" userId="1770a38c255ab84c" providerId="LiveId" clId="{16A4E4E3-8213-4AFF-9A21-3F99CB9D024A}" dt="2026-04-16T18:16:27.339" v="958" actId="47"/>
        <pc:sldMkLst>
          <pc:docMk/>
          <pc:sldMk cId="398362100" sldId="262"/>
        </pc:sldMkLst>
      </pc:sldChg>
      <pc:sldChg chg="modSp del mod ord">
        <pc:chgData name="buzdugan artur" userId="1770a38c255ab84c" providerId="LiveId" clId="{16A4E4E3-8213-4AFF-9A21-3F99CB9D024A}" dt="2026-04-16T18:16:27.339" v="958" actId="47"/>
        <pc:sldMkLst>
          <pc:docMk/>
          <pc:sldMk cId="1223860719" sldId="263"/>
        </pc:sldMkLst>
        <pc:spChg chg="mod">
          <ac:chgData name="buzdugan artur" userId="1770a38c255ab84c" providerId="LiveId" clId="{16A4E4E3-8213-4AFF-9A21-3F99CB9D024A}" dt="2026-04-16T17:21:45.280" v="82" actId="20577"/>
          <ac:spMkLst>
            <pc:docMk/>
            <pc:sldMk cId="1223860719" sldId="263"/>
            <ac:spMk id="2" creationId="{A63FB8BA-1C92-11B7-FE8F-C72BC7A4C47C}"/>
          </ac:spMkLst>
        </pc:spChg>
        <pc:spChg chg="mod">
          <ac:chgData name="buzdugan artur" userId="1770a38c255ab84c" providerId="LiveId" clId="{16A4E4E3-8213-4AFF-9A21-3F99CB9D024A}" dt="2026-04-16T17:23:08.263" v="106" actId="255"/>
          <ac:spMkLst>
            <pc:docMk/>
            <pc:sldMk cId="1223860719" sldId="263"/>
            <ac:spMk id="3" creationId="{C9614C9F-2966-CD26-5FF7-D6CF0E953696}"/>
          </ac:spMkLst>
        </pc:spChg>
      </pc:sldChg>
      <pc:sldChg chg="del">
        <pc:chgData name="buzdugan artur" userId="1770a38c255ab84c" providerId="LiveId" clId="{16A4E4E3-8213-4AFF-9A21-3F99CB9D024A}" dt="2026-04-16T18:16:27.339" v="958" actId="47"/>
        <pc:sldMkLst>
          <pc:docMk/>
          <pc:sldMk cId="3640259214" sldId="264"/>
        </pc:sldMkLst>
      </pc:sldChg>
      <pc:sldChg chg="del">
        <pc:chgData name="buzdugan artur" userId="1770a38c255ab84c" providerId="LiveId" clId="{16A4E4E3-8213-4AFF-9A21-3F99CB9D024A}" dt="2026-04-16T18:16:27.339" v="958" actId="47"/>
        <pc:sldMkLst>
          <pc:docMk/>
          <pc:sldMk cId="3694830702" sldId="265"/>
        </pc:sldMkLst>
      </pc:sldChg>
      <pc:sldChg chg="del">
        <pc:chgData name="buzdugan artur" userId="1770a38c255ab84c" providerId="LiveId" clId="{16A4E4E3-8213-4AFF-9A21-3F99CB9D024A}" dt="2026-04-16T18:16:27.339" v="958" actId="47"/>
        <pc:sldMkLst>
          <pc:docMk/>
          <pc:sldMk cId="2944945931" sldId="266"/>
        </pc:sldMkLst>
      </pc:sldChg>
      <pc:sldChg chg="del">
        <pc:chgData name="buzdugan artur" userId="1770a38c255ab84c" providerId="LiveId" clId="{16A4E4E3-8213-4AFF-9A21-3F99CB9D024A}" dt="2026-04-16T18:16:27.339" v="958" actId="47"/>
        <pc:sldMkLst>
          <pc:docMk/>
          <pc:sldMk cId="2014606268" sldId="267"/>
        </pc:sldMkLst>
      </pc:sldChg>
      <pc:sldChg chg="del">
        <pc:chgData name="buzdugan artur" userId="1770a38c255ab84c" providerId="LiveId" clId="{16A4E4E3-8213-4AFF-9A21-3F99CB9D024A}" dt="2026-04-16T18:16:27.339" v="958" actId="47"/>
        <pc:sldMkLst>
          <pc:docMk/>
          <pc:sldMk cId="3386153942" sldId="268"/>
        </pc:sldMkLst>
      </pc:sldChg>
      <pc:sldChg chg="modSp del mod">
        <pc:chgData name="buzdugan artur" userId="1770a38c255ab84c" providerId="LiveId" clId="{16A4E4E3-8213-4AFF-9A21-3F99CB9D024A}" dt="2026-04-16T18:16:27.339" v="958" actId="47"/>
        <pc:sldMkLst>
          <pc:docMk/>
          <pc:sldMk cId="4199562480" sldId="283"/>
        </pc:sldMkLst>
        <pc:spChg chg="mod">
          <ac:chgData name="buzdugan artur" userId="1770a38c255ab84c" providerId="LiveId" clId="{16A4E4E3-8213-4AFF-9A21-3F99CB9D024A}" dt="2026-04-16T17:23:46.703" v="119" actId="20577"/>
          <ac:spMkLst>
            <pc:docMk/>
            <pc:sldMk cId="4199562480" sldId="283"/>
            <ac:spMk id="2" creationId="{00000000-0000-0000-0000-000000000000}"/>
          </ac:spMkLst>
        </pc:spChg>
        <pc:spChg chg="mod">
          <ac:chgData name="buzdugan artur" userId="1770a38c255ab84c" providerId="LiveId" clId="{16A4E4E3-8213-4AFF-9A21-3F99CB9D024A}" dt="2026-04-16T17:52:47.145" v="523" actId="14100"/>
          <ac:spMkLst>
            <pc:docMk/>
            <pc:sldMk cId="4199562480" sldId="283"/>
            <ac:spMk id="3" creationId="{00000000-0000-0000-0000-000000000000}"/>
          </ac:spMkLst>
        </pc:spChg>
      </pc:sldChg>
      <pc:sldChg chg="modSp new del mod">
        <pc:chgData name="buzdugan artur" userId="1770a38c255ab84c" providerId="LiveId" clId="{16A4E4E3-8213-4AFF-9A21-3F99CB9D024A}" dt="2026-04-16T18:16:27.339" v="958" actId="47"/>
        <pc:sldMkLst>
          <pc:docMk/>
          <pc:sldMk cId="1477826080" sldId="306"/>
        </pc:sldMkLst>
        <pc:spChg chg="mod">
          <ac:chgData name="buzdugan artur" userId="1770a38c255ab84c" providerId="LiveId" clId="{16A4E4E3-8213-4AFF-9A21-3F99CB9D024A}" dt="2026-04-16T17:25:20.296" v="143" actId="20577"/>
          <ac:spMkLst>
            <pc:docMk/>
            <pc:sldMk cId="1477826080" sldId="306"/>
            <ac:spMk id="2" creationId="{83F793F2-A981-B89A-8831-5A154B0F4CDE}"/>
          </ac:spMkLst>
        </pc:spChg>
        <pc:spChg chg="mod">
          <ac:chgData name="buzdugan artur" userId="1770a38c255ab84c" providerId="LiveId" clId="{16A4E4E3-8213-4AFF-9A21-3F99CB9D024A}" dt="2026-04-16T17:50:15.473" v="499" actId="5793"/>
          <ac:spMkLst>
            <pc:docMk/>
            <pc:sldMk cId="1477826080" sldId="306"/>
            <ac:spMk id="3" creationId="{E67A0ABA-8C2A-5033-45C0-3954F2DCA83B}"/>
          </ac:spMkLst>
        </pc:spChg>
      </pc:sldChg>
      <pc:sldChg chg="modSp new del mod">
        <pc:chgData name="buzdugan artur" userId="1770a38c255ab84c" providerId="LiveId" clId="{16A4E4E3-8213-4AFF-9A21-3F99CB9D024A}" dt="2026-04-16T18:16:27.339" v="958" actId="47"/>
        <pc:sldMkLst>
          <pc:docMk/>
          <pc:sldMk cId="1963215648" sldId="307"/>
        </pc:sldMkLst>
        <pc:spChg chg="mod">
          <ac:chgData name="buzdugan artur" userId="1770a38c255ab84c" providerId="LiveId" clId="{16A4E4E3-8213-4AFF-9A21-3F99CB9D024A}" dt="2026-04-16T17:31:54.016" v="202" actId="20577"/>
          <ac:spMkLst>
            <pc:docMk/>
            <pc:sldMk cId="1963215648" sldId="307"/>
            <ac:spMk id="2" creationId="{F24FC927-2818-B622-DA83-37E3EA49517B}"/>
          </ac:spMkLst>
        </pc:spChg>
        <pc:spChg chg="mod">
          <ac:chgData name="buzdugan artur" userId="1770a38c255ab84c" providerId="LiveId" clId="{16A4E4E3-8213-4AFF-9A21-3F99CB9D024A}" dt="2026-04-16T17:35:53.993" v="245" actId="6549"/>
          <ac:spMkLst>
            <pc:docMk/>
            <pc:sldMk cId="1963215648" sldId="307"/>
            <ac:spMk id="3" creationId="{800ADFF8-5F77-05C5-4977-8A07B19FC757}"/>
          </ac:spMkLst>
        </pc:spChg>
      </pc:sldChg>
      <pc:sldChg chg="addSp delSp modSp new del mod">
        <pc:chgData name="buzdugan artur" userId="1770a38c255ab84c" providerId="LiveId" clId="{16A4E4E3-8213-4AFF-9A21-3F99CB9D024A}" dt="2026-04-16T18:16:27.339" v="958" actId="47"/>
        <pc:sldMkLst>
          <pc:docMk/>
          <pc:sldMk cId="1695578035" sldId="308"/>
        </pc:sldMkLst>
        <pc:spChg chg="mod">
          <ac:chgData name="buzdugan artur" userId="1770a38c255ab84c" providerId="LiveId" clId="{16A4E4E3-8213-4AFF-9A21-3F99CB9D024A}" dt="2026-04-16T17:38:27.016" v="313" actId="20577"/>
          <ac:spMkLst>
            <pc:docMk/>
            <pc:sldMk cId="1695578035" sldId="308"/>
            <ac:spMk id="2" creationId="{979D14A7-A94D-2DB7-7191-0C8C1157FC11}"/>
          </ac:spMkLst>
        </pc:spChg>
        <pc:spChg chg="del">
          <ac:chgData name="buzdugan artur" userId="1770a38c255ab84c" providerId="LiveId" clId="{16A4E4E3-8213-4AFF-9A21-3F99CB9D024A}" dt="2026-04-16T17:39:12.359" v="314" actId="3680"/>
          <ac:spMkLst>
            <pc:docMk/>
            <pc:sldMk cId="1695578035" sldId="308"/>
            <ac:spMk id="3" creationId="{2D6D0973-229F-1A38-ACC2-47867E18B207}"/>
          </ac:spMkLst>
        </pc:spChg>
        <pc:graphicFrameChg chg="add mod ord modGraphic">
          <ac:chgData name="buzdugan artur" userId="1770a38c255ab84c" providerId="LiveId" clId="{16A4E4E3-8213-4AFF-9A21-3F99CB9D024A}" dt="2026-04-16T17:47:10.017" v="461" actId="6549"/>
          <ac:graphicFrameMkLst>
            <pc:docMk/>
            <pc:sldMk cId="1695578035" sldId="308"/>
            <ac:graphicFrameMk id="4" creationId="{B55185CD-CE3B-07B3-625F-B8F67149A7B7}"/>
          </ac:graphicFrameMkLst>
        </pc:graphicFrameChg>
      </pc:sldChg>
      <pc:sldChg chg="modSp new del mod">
        <pc:chgData name="buzdugan artur" userId="1770a38c255ab84c" providerId="LiveId" clId="{16A4E4E3-8213-4AFF-9A21-3F99CB9D024A}" dt="2026-04-16T18:16:27.339" v="958" actId="47"/>
        <pc:sldMkLst>
          <pc:docMk/>
          <pc:sldMk cId="2570054599" sldId="309"/>
        </pc:sldMkLst>
        <pc:spChg chg="mod">
          <ac:chgData name="buzdugan artur" userId="1770a38c255ab84c" providerId="LiveId" clId="{16A4E4E3-8213-4AFF-9A21-3F99CB9D024A}" dt="2026-04-16T17:53:04.271" v="536" actId="20577"/>
          <ac:spMkLst>
            <pc:docMk/>
            <pc:sldMk cId="2570054599" sldId="309"/>
            <ac:spMk id="2" creationId="{6E1B384F-E8AA-C08D-135C-B7DBC35DAC62}"/>
          </ac:spMkLst>
        </pc:spChg>
        <pc:spChg chg="mod">
          <ac:chgData name="buzdugan artur" userId="1770a38c255ab84c" providerId="LiveId" clId="{16A4E4E3-8213-4AFF-9A21-3F99CB9D024A}" dt="2026-04-16T18:09:29.416" v="957" actId="20577"/>
          <ac:spMkLst>
            <pc:docMk/>
            <pc:sldMk cId="2570054599" sldId="309"/>
            <ac:spMk id="3" creationId="{8B84B31A-E6E1-2D96-E9CD-414D95A6E0D8}"/>
          </ac:spMkLst>
        </pc:spChg>
      </pc:sldChg>
      <pc:sldChg chg="addSp delSp modSp new del mod">
        <pc:chgData name="buzdugan artur" userId="1770a38c255ab84c" providerId="LiveId" clId="{16A4E4E3-8213-4AFF-9A21-3F99CB9D024A}" dt="2026-04-16T18:16:27.339" v="958" actId="47"/>
        <pc:sldMkLst>
          <pc:docMk/>
          <pc:sldMk cId="148114721" sldId="310"/>
        </pc:sldMkLst>
        <pc:spChg chg="mod">
          <ac:chgData name="buzdugan artur" userId="1770a38c255ab84c" providerId="LiveId" clId="{16A4E4E3-8213-4AFF-9A21-3F99CB9D024A}" dt="2026-04-16T17:55:40.393" v="612" actId="20577"/>
          <ac:spMkLst>
            <pc:docMk/>
            <pc:sldMk cId="148114721" sldId="310"/>
            <ac:spMk id="2" creationId="{6F562AED-16EA-4DFC-AC5F-C300A1413939}"/>
          </ac:spMkLst>
        </pc:spChg>
        <pc:spChg chg="del">
          <ac:chgData name="buzdugan artur" userId="1770a38c255ab84c" providerId="LiveId" clId="{16A4E4E3-8213-4AFF-9A21-3F99CB9D024A}" dt="2026-04-16T17:55:16.477" v="561" actId="3680"/>
          <ac:spMkLst>
            <pc:docMk/>
            <pc:sldMk cId="148114721" sldId="310"/>
            <ac:spMk id="3" creationId="{AAD28DBF-2853-067C-CE87-9FD71492ADD2}"/>
          </ac:spMkLst>
        </pc:spChg>
        <pc:graphicFrameChg chg="add mod ord modGraphic">
          <ac:chgData name="buzdugan artur" userId="1770a38c255ab84c" providerId="LiveId" clId="{16A4E4E3-8213-4AFF-9A21-3F99CB9D024A}" dt="2026-04-16T18:08:27.724" v="952" actId="1076"/>
          <ac:graphicFrameMkLst>
            <pc:docMk/>
            <pc:sldMk cId="148114721" sldId="310"/>
            <ac:graphicFrameMk id="4" creationId="{D5DB189A-74A8-F387-3DAA-D2EAC136841F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4B57AF3-DBA1-AB2D-8371-B8C736BE333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38400" y="53975"/>
            <a:ext cx="6400800" cy="10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o-RO" altLang="en-US" noProof="0"/>
              <a:t>Faceți clic pentru a edita stilul de titlu coordonator</a:t>
            </a:r>
            <a:endParaRPr lang="en-US" altLang="en-US" noProof="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B5302B2A-A46B-26DB-6FCC-68696A4CA4B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38400" y="892175"/>
            <a:ext cx="6400800" cy="6985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o-RO" altLang="en-US" noProof="0"/>
              <a:t>Faceți clic pentru a edita stilul de subtitlu coordonator</a:t>
            </a:r>
            <a:endParaRPr lang="en-US" altLang="en-US" noProof="0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9645921D-DD11-1938-715F-EAC663D9DE1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762000" y="61595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10D8D340-DDE1-6D78-4C75-EA951308264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1595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4FA40DFD-4E19-586D-67F2-8CA160B13E1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1595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C186DC4-EC51-47D7-AA48-468E023F003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55190FE-1AC7-D2A6-B6FC-900E1E9FB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2B99F46D-DFD8-965F-C953-CC9DDC5503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B9FEA196-313C-4968-C572-A12E6F3D9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98A5E71E-65CE-DC13-B80F-E1416F349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546E1742-AA9B-D334-FB20-B78AC010F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1D0853-59F2-4FC2-AABB-8B9DB45F55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4541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B5BCF3BA-93AE-11A6-FF13-249DAAB8EA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248400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660FF8FE-5242-11A2-018D-A2FC42F95D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248400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244BEB23-8785-8945-4EB6-0EFFDD506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47D5C588-A704-EB9A-F38F-6D8C3DF64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545B8F56-9C2B-3E00-FCE9-889D28AC8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CB56A9-9C88-4D23-8D75-7B4D374501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4804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F81420C-402D-2395-5B11-33145C81F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A2863E8C-3702-4CCA-1561-955CFA98F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6BB1C540-4287-97A6-043D-372FE3391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C27B67A0-200B-BEFD-07AE-4D212FF0B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1263C2F4-48E3-96C7-07DB-0DF954529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51E1D0-CB23-4E13-905F-BB0A79E1C1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0508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A6F327C-0215-8860-7C38-2302A3D0B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15EAE98D-E703-6B73-3BCE-E12CFD75C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0C507CE7-0BAE-C781-E831-7A75A6903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C6578F16-3B18-320A-EA88-87C71DD0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E9EF84DF-BC36-E641-FE78-E246BD56E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D7AF8E-5771-4B88-B33E-16F39AD460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5825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75CAFBA-1123-5AAE-6A76-6B7052713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6D3857BF-C733-8E03-A13E-5C58D752D8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51038"/>
            <a:ext cx="4038600" cy="4525962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1B1A70DF-965C-58AA-B55F-022F941093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51038"/>
            <a:ext cx="4038600" cy="4525962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E9E7226B-343B-F8F1-4117-E9C8E7EA7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D2526ACA-CA48-B406-7EEC-2BC5AD085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3BE33883-D1B6-FC17-4B78-3EFC3DA45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CC8FBA-12AA-49D7-A035-AC086E1DAB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4080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5902E28-1362-B9D2-8B13-D0C431839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71B4BE84-98E1-E40F-559B-F4B19C914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1911B4C9-E0B6-D57A-E380-4E0EE76EBD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C2C5F98E-2F7E-BCE3-708F-3AAEBBC2B2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50ED3675-A6F9-CDA5-CC6E-7172DF93B5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FD9B1381-4E57-747C-526F-32B20947E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059C1AAC-AA8A-4E8B-ED40-EA7950314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4ABCE5F9-B80B-309B-5F6B-2F5FA8F68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CF992-BDF4-4605-A0EF-399BA44D91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7843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E92ED18-E4C1-77D9-528F-8BA84A9A9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CC79ED90-9448-FD5B-C5A3-15AD4F96B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1315BDA8-C572-6B43-B0C6-1B7A1AE52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B6C820B2-B987-8809-812C-5049C13E6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4F9A1-D85B-44BC-AB92-7518AA5D00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8223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DD86C449-A51F-3C1B-89F9-A5FDAD8F1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E07D8F1B-63F6-E609-9FF6-AA367DC4D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03D5DE07-526A-FF10-7A5B-2DD19F5F1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C807B-1FE9-4176-A4E0-4A10528071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1542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6E3AB8B-136F-814B-2296-97C6A8B60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9363AF37-7518-8FB2-FA74-5377F3C40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5F09BAED-1FF6-E0D8-256D-1A89CE57C0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71333D93-FBD7-9AC1-829D-DB6F23B59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18A9FBD3-7292-2C47-E7AD-A3F0969FF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68A4B73D-D320-D250-8576-8EC67BC1E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E86E1-4145-4C2F-AF22-25BC8790A3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7281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C87E7B8-AF5E-7A14-2433-F7951ED8D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413C2D74-43DB-FFC6-8FF0-4BB385ABFE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/>
              <a:t>Faceți clic pe pictogramă pentru a adăuga o imagine</a:t>
            </a:r>
            <a:endParaRPr lang="en-US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FA919E08-62C6-5E5B-A06C-4BED2634BD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6F9DC166-51AB-5F4A-961C-730447846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B10D3FBA-7922-EC4F-31EA-11EBD6A43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5B62246B-AEC9-41F9-A43A-EE522C1DC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6D3C6-8B3F-4E0C-AD07-86E1356284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4229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A32BF2D-FA4D-BFCA-D911-51A5D8D1B8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o-RO" altLang="en-US"/>
              <a:t>Faceți clic pentru a edita stilul de titlu coordonator</a:t>
            </a:r>
            <a:endParaRPr lang="en-US" alt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968624E-B765-80E7-2793-B0840500C4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510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o-RO" altLang="en-US"/>
              <a:t>Faceţi clic pentru a edita Master stiluri text</a:t>
            </a:r>
          </a:p>
          <a:p>
            <a:pPr lvl="1"/>
            <a:r>
              <a:rPr lang="ro-RO" altLang="en-US"/>
              <a:t>al doilea nivel</a:t>
            </a:r>
          </a:p>
          <a:p>
            <a:pPr lvl="2"/>
            <a:r>
              <a:rPr lang="ro-RO" altLang="en-US"/>
              <a:t>al treilea nivel</a:t>
            </a:r>
          </a:p>
          <a:p>
            <a:pPr lvl="3"/>
            <a:r>
              <a:rPr lang="ro-RO" altLang="en-US"/>
              <a:t>al patrulea nivel</a:t>
            </a:r>
          </a:p>
          <a:p>
            <a:pPr lvl="4"/>
            <a:r>
              <a:rPr lang="ro-RO" altLang="en-US"/>
              <a:t>al cincilea nivel</a:t>
            </a:r>
            <a:endParaRPr lang="en-US" alt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E081DBD-0EFF-F5A5-B160-3713D8E6405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1E057B0-B801-A9A2-98D2-FD8ED2B715C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79BAECD-7CF4-6745-6D70-4D76239A304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5C6D63E-29F5-4B08-9017-84EE08910A1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F93E1C62-E5C0-B0E3-4FAB-E31C25D1AFB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38200" y="892175"/>
            <a:ext cx="8077200" cy="1016000"/>
          </a:xfrm>
        </p:spPr>
        <p:txBody>
          <a:bodyPr/>
          <a:lstStyle/>
          <a:p>
            <a:r>
              <a:rPr lang="ro-RO" altLang="en-US" b="1" dirty="0"/>
              <a:t>Tema </a:t>
            </a:r>
            <a:r>
              <a:rPr lang="en-US" altLang="en-US" b="1" dirty="0"/>
              <a:t>4</a:t>
            </a:r>
            <a:r>
              <a:rPr lang="ro-RO" altLang="en-US" b="1" dirty="0"/>
              <a:t> Calibrarea, Verificarea, Validarea în </a:t>
            </a:r>
            <a:r>
              <a:rPr lang="ro-RO" altLang="en-US" b="1" dirty="0" err="1"/>
              <a:t>Nanometrologie</a:t>
            </a:r>
            <a:endParaRPr lang="en-US" altLang="en-US" b="1" dirty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769CC0DF-714A-A3D0-5AEF-C80DDA8DAB7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95600" y="5616575"/>
            <a:ext cx="6400800" cy="698500"/>
          </a:xfrm>
        </p:spPr>
        <p:txBody>
          <a:bodyPr/>
          <a:lstStyle/>
          <a:p>
            <a:r>
              <a:rPr lang="en-US" altLang="en-US"/>
              <a:t>Company Name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9A8191B-3358-5397-9A7B-4AF440182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8686800" cy="1143000"/>
          </a:xfrm>
        </p:spPr>
        <p:txBody>
          <a:bodyPr/>
          <a:lstStyle/>
          <a:p>
            <a:r>
              <a:rPr lang="ro-RO" dirty="0"/>
              <a:t>Lățimea canalelor dreptunghiulare</a:t>
            </a:r>
            <a:r>
              <a:rPr lang="ru-RU" dirty="0"/>
              <a:t> n-РПС </a:t>
            </a:r>
            <a:r>
              <a:rPr lang="ro-RO" dirty="0"/>
              <a:t>și</a:t>
            </a:r>
            <a:r>
              <a:rPr lang="ru-RU" dirty="0"/>
              <a:t> p -РПС</a:t>
            </a:r>
            <a:endParaRPr lang="en-US" dirty="0"/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9C6FE8DC-FCEF-5899-473B-94160B4F0E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1436" y="1828800"/>
            <a:ext cx="6061127" cy="2104309"/>
          </a:xfrm>
        </p:spPr>
      </p:pic>
      <p:sp>
        <p:nvSpPr>
          <p:cNvPr id="7" name="CasetăText 6">
            <a:extLst>
              <a:ext uri="{FF2B5EF4-FFF2-40B4-BE49-F238E27FC236}">
                <a16:creationId xmlns:a16="http://schemas.microsoft.com/office/drawing/2014/main" id="{094DD79F-3B29-1517-A982-254EF8E4D635}"/>
              </a:ext>
            </a:extLst>
          </p:cNvPr>
          <p:cNvSpPr txBox="1"/>
          <p:nvPr/>
        </p:nvSpPr>
        <p:spPr>
          <a:xfrm>
            <a:off x="228600" y="4403009"/>
            <a:ext cx="8458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Structurile </a:t>
            </a:r>
            <a:r>
              <a:rPr lang="en-US" dirty="0" err="1"/>
              <a:t>dreptunghiulare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relief, combinate </a:t>
            </a:r>
            <a:r>
              <a:rPr lang="en-US" dirty="0" err="1"/>
              <a:t>patru</a:t>
            </a:r>
            <a:r>
              <a:rPr lang="en-US" dirty="0"/>
              <a:t> </a:t>
            </a:r>
            <a:r>
              <a:rPr lang="en-US" dirty="0" err="1"/>
              <a:t>structuri</a:t>
            </a:r>
            <a:r>
              <a:rPr lang="en-US" dirty="0"/>
              <a:t> de </a:t>
            </a:r>
            <a:r>
              <a:rPr lang="en-US" dirty="0" err="1"/>
              <a:t>lățimi</a:t>
            </a:r>
            <a:r>
              <a:rPr lang="en-US" dirty="0"/>
              <a:t> </a:t>
            </a:r>
            <a:r>
              <a:rPr lang="en-US" dirty="0" err="1"/>
              <a:t>diferite</a:t>
            </a:r>
            <a:r>
              <a:rPr lang="en-US" dirty="0"/>
              <a:t> </a:t>
            </a:r>
            <a:r>
              <a:rPr lang="en-US" dirty="0" err="1"/>
              <a:t>într</a:t>
            </a:r>
            <a:r>
              <a:rPr lang="en-US" dirty="0"/>
              <a:t>-un </a:t>
            </a:r>
            <a:r>
              <a:rPr lang="en-US" dirty="0" err="1"/>
              <a:t>singur</a:t>
            </a:r>
            <a:r>
              <a:rPr lang="en-US" dirty="0"/>
              <a:t> </a:t>
            </a:r>
            <a:r>
              <a:rPr lang="en-US" dirty="0" err="1"/>
              <a:t>obiect</a:t>
            </a:r>
            <a:r>
              <a:rPr lang="en-US" dirty="0"/>
              <a:t> de </a:t>
            </a:r>
            <a:r>
              <a:rPr lang="en-US" dirty="0" err="1"/>
              <a:t>testare</a:t>
            </a:r>
            <a:r>
              <a:rPr lang="en-US" dirty="0"/>
              <a:t>, sunt </a:t>
            </a:r>
            <a:r>
              <a:rPr lang="en-US" dirty="0" err="1"/>
              <a:t>utilizate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ro-RO" dirty="0"/>
              <a:t> </a:t>
            </a:r>
            <a:r>
              <a:rPr lang="en-US" dirty="0" err="1"/>
              <a:t>calibrarea</a:t>
            </a:r>
            <a:r>
              <a:rPr lang="en-US" dirty="0"/>
              <a:t> </a:t>
            </a:r>
            <a:r>
              <a:rPr lang="en-US" dirty="0" err="1"/>
              <a:t>măririi</a:t>
            </a:r>
            <a:r>
              <a:rPr lang="en-US" dirty="0"/>
              <a:t> </a:t>
            </a:r>
            <a:r>
              <a:rPr lang="ro-RO" dirty="0"/>
              <a:t>AFM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măsurarea</a:t>
            </a:r>
            <a:r>
              <a:rPr lang="en-US" dirty="0"/>
              <a:t> </a:t>
            </a:r>
            <a:r>
              <a:rPr lang="en-US" dirty="0" err="1"/>
              <a:t>diametrului</a:t>
            </a:r>
            <a:r>
              <a:rPr lang="en-US" dirty="0"/>
              <a:t> </a:t>
            </a:r>
            <a:r>
              <a:rPr lang="en-US" dirty="0" err="1"/>
              <a:t>sondei</a:t>
            </a:r>
            <a:r>
              <a:rPr lang="en-US" dirty="0"/>
              <a:t> sale de </a:t>
            </a:r>
            <a:r>
              <a:rPr lang="en-US" dirty="0" err="1"/>
              <a:t>electroni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2595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19FFC87-BB36-5F3E-6123-B6B8F5442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685800"/>
          </a:xfrm>
        </p:spPr>
        <p:txBody>
          <a:bodyPr/>
          <a:lstStyle/>
          <a:p>
            <a:r>
              <a:rPr lang="en-US" sz="2200" b="1" dirty="0"/>
              <a:t>Structură cu </a:t>
            </a:r>
            <a:r>
              <a:rPr lang="en-US" sz="2200" b="1" dirty="0" err="1"/>
              <a:t>profil</a:t>
            </a:r>
            <a:r>
              <a:rPr lang="en-US" sz="2200" b="1" dirty="0"/>
              <a:t> trapezoidal </a:t>
            </a:r>
            <a:r>
              <a:rPr lang="en-US" sz="2200" b="1" dirty="0" err="1"/>
              <a:t>și</a:t>
            </a:r>
            <a:r>
              <a:rPr lang="en-US" sz="2200" b="1" dirty="0"/>
              <a:t> </a:t>
            </a:r>
            <a:r>
              <a:rPr lang="en-US" sz="2200" b="1" dirty="0" err="1"/>
              <a:t>unghiuri</a:t>
            </a:r>
            <a:r>
              <a:rPr lang="en-US" sz="2200" b="1" dirty="0"/>
              <a:t> </a:t>
            </a:r>
            <a:r>
              <a:rPr lang="en-US" sz="2200" b="1" dirty="0" err="1"/>
              <a:t>mici</a:t>
            </a:r>
            <a:r>
              <a:rPr lang="ro-RO" sz="2200" b="1" dirty="0"/>
              <a:t> de înclinare a</a:t>
            </a:r>
            <a:r>
              <a:rPr lang="en-US" sz="2200" b="1" dirty="0"/>
              <a:t> </a:t>
            </a:r>
            <a:r>
              <a:rPr lang="en-US" sz="2200" b="1" dirty="0" err="1"/>
              <a:t>pere</a:t>
            </a:r>
            <a:r>
              <a:rPr lang="ro-RO" sz="2200" b="1" dirty="0" err="1"/>
              <a:t>ților</a:t>
            </a:r>
            <a:r>
              <a:rPr lang="en-US" sz="2200" b="1" dirty="0"/>
              <a:t> lateral</a:t>
            </a:r>
            <a:r>
              <a:rPr lang="ro-RO" sz="2200" b="1" dirty="0"/>
              <a:t>i</a:t>
            </a:r>
            <a:endParaRPr lang="en-US" sz="2200" b="1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6A1CD3A5-3A3D-89B3-49D1-3336AD215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" y="2076629"/>
            <a:ext cx="9118600" cy="4133671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/>
              <a:t>În fig.</a:t>
            </a:r>
            <a:r>
              <a:rPr lang="ro-RO" sz="2200" dirty="0"/>
              <a:t> se</a:t>
            </a:r>
            <a:r>
              <a:rPr lang="en-US" sz="2200" dirty="0"/>
              <a:t> </a:t>
            </a:r>
            <a:r>
              <a:rPr lang="en-US" sz="2200" dirty="0" err="1"/>
              <a:t>prezintă</a:t>
            </a:r>
            <a:r>
              <a:rPr lang="en-US" sz="2200" dirty="0"/>
              <a:t> o </a:t>
            </a:r>
            <a:r>
              <a:rPr lang="en-US" sz="2200" dirty="0" err="1"/>
              <a:t>situație</a:t>
            </a:r>
            <a:r>
              <a:rPr lang="en-US" sz="2200" dirty="0"/>
              <a:t> </a:t>
            </a:r>
            <a:r>
              <a:rPr lang="en-US" sz="2200" dirty="0" err="1"/>
              <a:t>similară</a:t>
            </a:r>
            <a:r>
              <a:rPr lang="en-US" sz="2200" dirty="0"/>
              <a:t> cu </a:t>
            </a:r>
            <a:r>
              <a:rPr lang="en-US" sz="2200" dirty="0" err="1"/>
              <a:t>cea</a:t>
            </a:r>
            <a:r>
              <a:rPr lang="en-US" sz="2200" dirty="0"/>
              <a:t> </a:t>
            </a:r>
            <a:r>
              <a:rPr lang="en-US" sz="2200" dirty="0" err="1"/>
              <a:t>prezentată</a:t>
            </a:r>
            <a:r>
              <a:rPr lang="en-US" sz="2200" dirty="0"/>
              <a:t>, </a:t>
            </a:r>
            <a:r>
              <a:rPr lang="en-US" sz="2200" dirty="0" err="1"/>
              <a:t>dar</a:t>
            </a:r>
            <a:r>
              <a:rPr lang="en-US" sz="2200" dirty="0"/>
              <a:t> </a:t>
            </a:r>
            <a:r>
              <a:rPr lang="ro-RO" sz="2200" dirty="0"/>
              <a:t>cu </a:t>
            </a:r>
            <a:r>
              <a:rPr lang="en-US" sz="2200" dirty="0"/>
              <a:t> </a:t>
            </a:r>
            <a:r>
              <a:rPr lang="en-US" sz="2200" dirty="0" err="1"/>
              <a:t>inegalitățile</a:t>
            </a:r>
            <a:r>
              <a:rPr lang="en-US" sz="2200" dirty="0"/>
              <a:t> (4.2) </a:t>
            </a:r>
            <a:r>
              <a:rPr lang="en-US" sz="2200" dirty="0" err="1"/>
              <a:t>și</a:t>
            </a:r>
            <a:r>
              <a:rPr lang="en-US" sz="2200" dirty="0"/>
              <a:t> (4.3) </a:t>
            </a:r>
            <a:r>
              <a:rPr lang="el-GR" sz="2200" b="1" dirty="0"/>
              <a:t>φ&gt;φ</a:t>
            </a:r>
            <a:r>
              <a:rPr lang="ro-RO" sz="2200" b="1" dirty="0"/>
              <a:t>d/2</a:t>
            </a:r>
            <a:r>
              <a:rPr lang="ro-RO" sz="2200" dirty="0"/>
              <a:t> și </a:t>
            </a:r>
            <a:r>
              <a:rPr lang="el-GR" sz="2200" b="1" dirty="0"/>
              <a:t>φ</a:t>
            </a:r>
            <a:r>
              <a:rPr lang="ro-RO" sz="2200" b="1" dirty="0"/>
              <a:t>=</a:t>
            </a:r>
            <a:r>
              <a:rPr lang="ro-RO" sz="2200" b="1" dirty="0" err="1"/>
              <a:t>arctg</a:t>
            </a:r>
            <a:r>
              <a:rPr lang="ro-RO" sz="2200" b="1" dirty="0"/>
              <a:t> (s/h) &lt; </a:t>
            </a:r>
            <a:r>
              <a:rPr lang="ro-RO" sz="2200" b="1" dirty="0" err="1"/>
              <a:t>arctg</a:t>
            </a:r>
            <a:r>
              <a:rPr lang="ro-RO" sz="2200" b="1" dirty="0"/>
              <a:t> (d/h) </a:t>
            </a:r>
            <a:r>
              <a:rPr lang="ro-RO" sz="2200" dirty="0"/>
              <a:t>sau</a:t>
            </a:r>
            <a:r>
              <a:rPr lang="ro-RO" sz="2200" b="1" dirty="0"/>
              <a:t> s = h ctg </a:t>
            </a:r>
            <a:r>
              <a:rPr lang="el-GR" sz="2200" b="1" dirty="0"/>
              <a:t>φ&lt;</a:t>
            </a:r>
            <a:r>
              <a:rPr lang="ro-RO" sz="2200" b="1" dirty="0"/>
              <a:t>d</a:t>
            </a:r>
            <a:r>
              <a:rPr lang="en-US" sz="2200" dirty="0"/>
              <a:t>. În </a:t>
            </a:r>
            <a:r>
              <a:rPr lang="en-US" sz="2200" dirty="0" err="1"/>
              <a:t>acest</a:t>
            </a:r>
            <a:r>
              <a:rPr lang="en-US" sz="2200" dirty="0"/>
              <a:t> </a:t>
            </a:r>
            <a:r>
              <a:rPr lang="en-US" sz="2200" dirty="0" err="1"/>
              <a:t>caz</a:t>
            </a:r>
            <a:r>
              <a:rPr lang="en-US" sz="2200" dirty="0"/>
              <a:t>, </a:t>
            </a:r>
            <a:r>
              <a:rPr lang="en-US" sz="2200" dirty="0" err="1"/>
              <a:t>electronii</a:t>
            </a:r>
            <a:r>
              <a:rPr lang="en-US" sz="2200" dirty="0"/>
              <a:t> din </a:t>
            </a:r>
            <a:r>
              <a:rPr lang="en-US" sz="2200" dirty="0" err="1"/>
              <a:t>partea</a:t>
            </a:r>
            <a:r>
              <a:rPr lang="en-US" sz="2200" dirty="0"/>
              <a:t> </a:t>
            </a:r>
            <a:r>
              <a:rPr lang="en-US" sz="2200" dirty="0" err="1"/>
              <a:t>dreaptă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stângă</a:t>
            </a:r>
            <a:r>
              <a:rPr lang="en-US" sz="2200" dirty="0"/>
              <a:t> ale </a:t>
            </a:r>
            <a:r>
              <a:rPr lang="en-US" sz="2200" dirty="0" err="1"/>
              <a:t>sondei</a:t>
            </a:r>
            <a:r>
              <a:rPr lang="en-US" sz="2200" dirty="0"/>
              <a:t> </a:t>
            </a:r>
            <a:r>
              <a:rPr lang="en-US" sz="2200" dirty="0" err="1"/>
              <a:t>traversează</a:t>
            </a:r>
            <a:r>
              <a:rPr lang="en-US" sz="2200" dirty="0"/>
              <a:t> </a:t>
            </a:r>
            <a:r>
              <a:rPr lang="en-US" sz="2200" dirty="0" err="1"/>
              <a:t>suprafața</a:t>
            </a:r>
            <a:r>
              <a:rPr lang="en-US" sz="2200" dirty="0"/>
              <a:t> </a:t>
            </a:r>
            <a:r>
              <a:rPr lang="en-US" sz="2200" dirty="0" err="1"/>
              <a:t>peretelui</a:t>
            </a:r>
            <a:r>
              <a:rPr lang="en-US" sz="2200" dirty="0"/>
              <a:t> lateral </a:t>
            </a:r>
            <a:r>
              <a:rPr lang="en-US" sz="2200" dirty="0" err="1"/>
              <a:t>stâng</a:t>
            </a:r>
            <a:r>
              <a:rPr lang="en-US" sz="2200" dirty="0"/>
              <a:t> al can</a:t>
            </a:r>
            <a:r>
              <a:rPr lang="ro-RO" sz="2200" dirty="0" err="1"/>
              <a:t>alului</a:t>
            </a:r>
            <a:r>
              <a:rPr lang="en-US" sz="2200" dirty="0"/>
              <a:t> din vid </a:t>
            </a:r>
            <a:r>
              <a:rPr lang="en-US" sz="2200" dirty="0" err="1"/>
              <a:t>în</a:t>
            </a:r>
            <a:r>
              <a:rPr lang="en-US" sz="2200" dirty="0"/>
              <a:t> solid. </a:t>
            </a:r>
            <a:r>
              <a:rPr lang="en-US" sz="2200" dirty="0" err="1"/>
              <a:t>Prin</a:t>
            </a:r>
            <a:r>
              <a:rPr lang="en-US" sz="2200" dirty="0"/>
              <a:t> </a:t>
            </a:r>
            <a:r>
              <a:rPr lang="en-US" sz="2200" dirty="0" err="1"/>
              <a:t>urmare</a:t>
            </a:r>
            <a:r>
              <a:rPr lang="en-US" sz="2200" dirty="0"/>
              <a:t>, </a:t>
            </a:r>
            <a:r>
              <a:rPr lang="en-US" sz="2200" dirty="0" err="1"/>
              <a:t>contribuțiile</a:t>
            </a:r>
            <a:r>
              <a:rPr lang="en-US" sz="2200" dirty="0"/>
              <a:t> </a:t>
            </a:r>
            <a:r>
              <a:rPr lang="en-US" sz="2200" dirty="0" err="1"/>
              <a:t>efectului</a:t>
            </a:r>
            <a:r>
              <a:rPr lang="en-US" sz="2200" dirty="0"/>
              <a:t> de „</a:t>
            </a:r>
            <a:r>
              <a:rPr lang="en-US" sz="2200" dirty="0" err="1"/>
              <a:t>agitare</a:t>
            </a:r>
            <a:r>
              <a:rPr lang="en-US" sz="2200" dirty="0"/>
              <a:t>” la </a:t>
            </a:r>
            <a:r>
              <a:rPr lang="en-US" sz="2200" dirty="0" err="1"/>
              <a:t>semnalul</a:t>
            </a:r>
            <a:r>
              <a:rPr lang="en-US" sz="2200" dirty="0"/>
              <a:t> din </a:t>
            </a:r>
            <a:r>
              <a:rPr lang="en-US" sz="2200" dirty="0" err="1"/>
              <a:t>partea</a:t>
            </a:r>
            <a:r>
              <a:rPr lang="en-US" sz="2200" dirty="0"/>
              <a:t> </a:t>
            </a:r>
            <a:r>
              <a:rPr lang="en-US" sz="2200" dirty="0" err="1"/>
              <a:t>dreaptă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stângă</a:t>
            </a:r>
            <a:r>
              <a:rPr lang="en-US" sz="2200" dirty="0"/>
              <a:t> a </a:t>
            </a:r>
            <a:r>
              <a:rPr lang="en-US" sz="2200" dirty="0" err="1"/>
              <a:t>sondei</a:t>
            </a:r>
            <a:r>
              <a:rPr lang="en-US" sz="2200" dirty="0"/>
              <a:t> </a:t>
            </a:r>
            <a:r>
              <a:rPr lang="ro-RO" sz="2200" dirty="0"/>
              <a:t>sunt</a:t>
            </a:r>
            <a:r>
              <a:rPr lang="en-US" sz="2200" dirty="0"/>
              <a:t> </a:t>
            </a:r>
            <a:r>
              <a:rPr lang="en-US" sz="2200" dirty="0" err="1"/>
              <a:t>aceleași</a:t>
            </a:r>
            <a:r>
              <a:rPr lang="en-US" sz="2200" dirty="0"/>
              <a:t>. </a:t>
            </a:r>
            <a:r>
              <a:rPr lang="en-US" sz="2200" dirty="0" err="1"/>
              <a:t>Acest</a:t>
            </a:r>
            <a:r>
              <a:rPr lang="ro-RO" sz="2200" dirty="0"/>
              <a:t>s</a:t>
            </a:r>
            <a:r>
              <a:rPr lang="en-US" sz="2200" dirty="0"/>
              <a:t> </a:t>
            </a:r>
            <a:r>
              <a:rPr lang="ro-RO" sz="2200" dirty="0"/>
              <a:t>con</a:t>
            </a:r>
            <a:r>
              <a:rPr lang="en-US" sz="2200" dirty="0"/>
              <a:t>duce la </a:t>
            </a:r>
            <a:r>
              <a:rPr lang="en-US" sz="2200" dirty="0" err="1"/>
              <a:t>faptul</a:t>
            </a:r>
            <a:r>
              <a:rPr lang="en-US" sz="2200" dirty="0"/>
              <a:t> </a:t>
            </a:r>
            <a:r>
              <a:rPr lang="en-US" sz="2200" dirty="0" err="1"/>
              <a:t>că</a:t>
            </a:r>
            <a:r>
              <a:rPr lang="en-US" sz="2200" dirty="0"/>
              <a:t> </a:t>
            </a:r>
            <a:r>
              <a:rPr lang="en-US" sz="2200" dirty="0" err="1"/>
              <a:t>maximele</a:t>
            </a:r>
            <a:r>
              <a:rPr lang="en-US" sz="2200" dirty="0"/>
              <a:t> </a:t>
            </a:r>
            <a:r>
              <a:rPr lang="en-US" sz="2200" dirty="0" err="1"/>
              <a:t>semnalului</a:t>
            </a:r>
            <a:r>
              <a:rPr lang="en-US" sz="2200" dirty="0"/>
              <a:t> </a:t>
            </a:r>
            <a:r>
              <a:rPr lang="en-US" sz="2200" dirty="0" err="1"/>
              <a:t>corespunzătoare</a:t>
            </a:r>
            <a:r>
              <a:rPr lang="en-US" sz="2200" dirty="0"/>
              <a:t> </a:t>
            </a:r>
            <a:r>
              <a:rPr lang="en-US" sz="2200" dirty="0" err="1"/>
              <a:t>trecerii</a:t>
            </a:r>
            <a:r>
              <a:rPr lang="en-US" sz="2200" dirty="0"/>
              <a:t> </a:t>
            </a:r>
            <a:r>
              <a:rPr lang="en-US" sz="2200" dirty="0" err="1"/>
              <a:t>sondei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apropierea</a:t>
            </a:r>
            <a:r>
              <a:rPr lang="en-US" sz="2200" dirty="0"/>
              <a:t> </a:t>
            </a:r>
            <a:r>
              <a:rPr lang="en-US" sz="2200" dirty="0" err="1"/>
              <a:t>pereților</a:t>
            </a:r>
            <a:r>
              <a:rPr lang="en-US" sz="2200" dirty="0"/>
              <a:t> can</a:t>
            </a:r>
            <a:r>
              <a:rPr lang="ro-RO" sz="2200" dirty="0" err="1"/>
              <a:t>alului</a:t>
            </a:r>
            <a:r>
              <a:rPr lang="en-US" sz="2200" dirty="0"/>
              <a:t> se </a:t>
            </a:r>
            <a:r>
              <a:rPr lang="en-US" sz="2200" dirty="0" err="1"/>
              <a:t>dovedesc</a:t>
            </a:r>
            <a:r>
              <a:rPr lang="en-US" sz="2200" dirty="0"/>
              <a:t> a fi </a:t>
            </a:r>
            <a:r>
              <a:rPr lang="en-US" sz="2200" dirty="0" err="1"/>
              <a:t>largi</a:t>
            </a:r>
            <a:r>
              <a:rPr lang="en-US" sz="2200" dirty="0"/>
              <a:t>, </a:t>
            </a:r>
            <a:r>
              <a:rPr lang="en-US" sz="2200" dirty="0" err="1"/>
              <a:t>deoarece</a:t>
            </a:r>
            <a:r>
              <a:rPr lang="en-US" sz="2200" dirty="0"/>
              <a:t> </a:t>
            </a:r>
            <a:r>
              <a:rPr lang="en-US" sz="2200" dirty="0" err="1"/>
              <a:t>lățimea</a:t>
            </a:r>
            <a:r>
              <a:rPr lang="en-US" sz="2200" dirty="0"/>
              <a:t> lor </a:t>
            </a:r>
            <a:r>
              <a:rPr lang="en-US" sz="2200" dirty="0" err="1"/>
              <a:t>este</a:t>
            </a:r>
            <a:r>
              <a:rPr lang="en-US" sz="2200" dirty="0"/>
              <a:t> </a:t>
            </a:r>
            <a:r>
              <a:rPr lang="en-US" sz="2200" dirty="0" err="1"/>
              <a:t>determinată</a:t>
            </a:r>
            <a:r>
              <a:rPr lang="en-US" sz="2200" dirty="0"/>
              <a:t> de </a:t>
            </a:r>
            <a:r>
              <a:rPr lang="en-US" sz="2200" dirty="0" err="1"/>
              <a:t>lățimea</a:t>
            </a:r>
            <a:r>
              <a:rPr lang="en-US" sz="2200" dirty="0"/>
              <a:t> </a:t>
            </a:r>
            <a:r>
              <a:rPr lang="en-US" sz="2200" dirty="0" err="1"/>
              <a:t>proiecției</a:t>
            </a:r>
            <a:r>
              <a:rPr lang="en-US" sz="2200" dirty="0"/>
              <a:t> </a:t>
            </a:r>
            <a:r>
              <a:rPr lang="en-US" sz="2200" dirty="0" err="1"/>
              <a:t>peretelui</a:t>
            </a:r>
            <a:r>
              <a:rPr lang="en-US" sz="2200" dirty="0"/>
              <a:t> lateral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diametrul</a:t>
            </a:r>
            <a:r>
              <a:rPr lang="en-US" sz="2200" dirty="0"/>
              <a:t> </a:t>
            </a:r>
            <a:r>
              <a:rPr lang="en-US" sz="2200" dirty="0" err="1"/>
              <a:t>sondei</a:t>
            </a:r>
            <a:r>
              <a:rPr lang="en-US" sz="2200" dirty="0"/>
              <a:t>.</a:t>
            </a:r>
            <a:endParaRPr lang="ro-RO" sz="2200" dirty="0"/>
          </a:p>
          <a:p>
            <a:pPr marL="0" indent="0">
              <a:buNone/>
            </a:pPr>
            <a:r>
              <a:rPr lang="ro-RO" sz="2200" dirty="0"/>
              <a:t>Relația 4.2 limitează de jos înclinațiile unghiului pereților laterali, iar 4.3 – de sus. 4.3 indică că diametrul sondei este așa de mare (sau proiecția </a:t>
            </a:r>
            <a:r>
              <a:rPr lang="ro-RO" sz="2200" dirty="0" err="1"/>
              <a:t>peretelul</a:t>
            </a:r>
            <a:r>
              <a:rPr lang="ro-RO" sz="2200" dirty="0"/>
              <a:t> lateral înclinat este așa de mic) că sonda luminează tot peretele</a:t>
            </a:r>
            <a:r>
              <a:rPr lang="ru-RU" sz="2200" dirty="0"/>
              <a:t> 4.4, а.</a:t>
            </a:r>
            <a:endParaRPr lang="en-US" sz="2200" dirty="0"/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1BDE1F51-EC82-9D6A-E88B-89FE3DAB3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647700"/>
            <a:ext cx="2948981" cy="1425574"/>
          </a:xfrm>
          <a:prstGeom prst="rect">
            <a:avLst/>
          </a:prstGeom>
        </p:spPr>
      </p:pic>
      <p:sp>
        <p:nvSpPr>
          <p:cNvPr id="7" name="CasetăText 6">
            <a:extLst>
              <a:ext uri="{FF2B5EF4-FFF2-40B4-BE49-F238E27FC236}">
                <a16:creationId xmlns:a16="http://schemas.microsoft.com/office/drawing/2014/main" id="{1A443A43-A615-E257-51B1-0C7DE80C251D}"/>
              </a:ext>
            </a:extLst>
          </p:cNvPr>
          <p:cNvSpPr txBox="1"/>
          <p:nvPr/>
        </p:nvSpPr>
        <p:spPr>
          <a:xfrm>
            <a:off x="2999781" y="911044"/>
            <a:ext cx="59918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Schema de </a:t>
            </a:r>
            <a:r>
              <a:rPr lang="en-US" dirty="0" err="1"/>
              <a:t>iradiere</a:t>
            </a:r>
            <a:r>
              <a:rPr lang="en-US" dirty="0"/>
              <a:t> a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structuri</a:t>
            </a:r>
            <a:r>
              <a:rPr lang="en-US" dirty="0"/>
              <a:t> cu </a:t>
            </a:r>
            <a:r>
              <a:rPr lang="en-US" dirty="0" err="1"/>
              <a:t>fascicul</a:t>
            </a:r>
            <a:r>
              <a:rPr lang="en-US" dirty="0"/>
              <a:t> de </a:t>
            </a:r>
            <a:r>
              <a:rPr lang="en-US" dirty="0" err="1"/>
              <a:t>electroni</a:t>
            </a:r>
            <a:r>
              <a:rPr lang="en-US" dirty="0"/>
              <a:t> </a:t>
            </a:r>
            <a:r>
              <a:rPr lang="en-US" dirty="0" err="1"/>
              <a:t>convergen</a:t>
            </a:r>
            <a:r>
              <a:rPr lang="ro-RO" dirty="0"/>
              <a:t>ți </a:t>
            </a:r>
            <a:r>
              <a:rPr lang="en-US" dirty="0"/>
              <a:t>cu </a:t>
            </a:r>
            <a:r>
              <a:rPr lang="en-US" dirty="0" err="1"/>
              <a:t>profil</a:t>
            </a:r>
            <a:r>
              <a:rPr lang="en-US" dirty="0"/>
              <a:t> trapezoidal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unghiuri</a:t>
            </a:r>
            <a:r>
              <a:rPr lang="en-US" dirty="0"/>
              <a:t> </a:t>
            </a:r>
            <a:r>
              <a:rPr lang="en-US" dirty="0" err="1"/>
              <a:t>mici</a:t>
            </a:r>
            <a:r>
              <a:rPr lang="en-US" dirty="0"/>
              <a:t> de </a:t>
            </a:r>
            <a:r>
              <a:rPr lang="en-US" dirty="0" err="1"/>
              <a:t>înclinare</a:t>
            </a:r>
            <a:r>
              <a:rPr lang="en-US" dirty="0"/>
              <a:t> a </a:t>
            </a:r>
            <a:r>
              <a:rPr lang="en-US" dirty="0" err="1"/>
              <a:t>pereților</a:t>
            </a:r>
            <a:r>
              <a:rPr lang="en-US" dirty="0"/>
              <a:t> </a:t>
            </a:r>
            <a:r>
              <a:rPr lang="en-US" dirty="0" err="1"/>
              <a:t>laterali</a:t>
            </a:r>
            <a:r>
              <a:rPr lang="en-US" dirty="0"/>
              <a:t>: </a:t>
            </a:r>
            <a:r>
              <a:rPr lang="en-US" dirty="0" err="1"/>
              <a:t>axa</a:t>
            </a:r>
            <a:r>
              <a:rPr lang="en-US" dirty="0"/>
              <a:t> </a:t>
            </a:r>
            <a:r>
              <a:rPr lang="en-US" dirty="0" err="1"/>
              <a:t>sondei</a:t>
            </a:r>
            <a:r>
              <a:rPr lang="en-US" dirty="0"/>
              <a:t> cu un </a:t>
            </a:r>
            <a:r>
              <a:rPr lang="en-US" dirty="0" err="1"/>
              <a:t>perete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exterior (a)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interior (b) </a:t>
            </a:r>
            <a:r>
              <a:rPr lang="ro-RO" dirty="0"/>
              <a:t>canalul.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859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14B51AC-E9A8-7B46-62DC-FFB0114E4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3800" y="228600"/>
            <a:ext cx="4953000" cy="1143000"/>
          </a:xfrm>
        </p:spPr>
        <p:txBody>
          <a:bodyPr/>
          <a:lstStyle/>
          <a:p>
            <a:r>
              <a:rPr lang="en-US" sz="2200" dirty="0"/>
              <a:t>Structură cu </a:t>
            </a:r>
            <a:r>
              <a:rPr lang="en-US" sz="2200" dirty="0" err="1"/>
              <a:t>profil</a:t>
            </a:r>
            <a:r>
              <a:rPr lang="en-US" sz="2200" dirty="0"/>
              <a:t> trapezoidal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unghiuri</a:t>
            </a:r>
            <a:r>
              <a:rPr lang="en-US" sz="2200" dirty="0"/>
              <a:t> m</a:t>
            </a:r>
            <a:r>
              <a:rPr lang="ro-RO" sz="2200" dirty="0"/>
              <a:t>ari</a:t>
            </a:r>
            <a:r>
              <a:rPr lang="en-US" sz="2200" dirty="0"/>
              <a:t> de </a:t>
            </a:r>
            <a:r>
              <a:rPr lang="en-US" sz="2200" dirty="0" err="1"/>
              <a:t>înclinare</a:t>
            </a:r>
            <a:r>
              <a:rPr lang="en-US" sz="2200" dirty="0"/>
              <a:t> a </a:t>
            </a:r>
            <a:r>
              <a:rPr lang="en-US" sz="2200" dirty="0" err="1"/>
              <a:t>pereților</a:t>
            </a:r>
            <a:r>
              <a:rPr lang="en-US" sz="2200" dirty="0"/>
              <a:t> </a:t>
            </a:r>
            <a:r>
              <a:rPr lang="en-US" sz="2200" dirty="0" err="1"/>
              <a:t>laterali</a:t>
            </a:r>
            <a:r>
              <a:rPr lang="ro-RO" sz="2200" dirty="0"/>
              <a:t> și:  </a:t>
            </a:r>
            <a:r>
              <a:rPr lang="ro-RO" sz="2200" b="1" dirty="0"/>
              <a:t>s = h tg</a:t>
            </a:r>
            <a:r>
              <a:rPr lang="el-GR" sz="2200" b="1" dirty="0"/>
              <a:t>φ&gt;&gt;</a:t>
            </a:r>
            <a:r>
              <a:rPr lang="ro-RO" sz="2200" b="1" dirty="0"/>
              <a:t>d</a:t>
            </a:r>
            <a:endParaRPr lang="en-US" sz="2200" b="1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2695E727-A635-CF5E-320A-1858FC019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0" y="1600200"/>
            <a:ext cx="8991600" cy="4525962"/>
          </a:xfrm>
        </p:spPr>
        <p:txBody>
          <a:bodyPr/>
          <a:lstStyle/>
          <a:p>
            <a:r>
              <a:rPr lang="en-US" sz="2200" dirty="0" err="1"/>
              <a:t>Ținând</a:t>
            </a:r>
            <a:r>
              <a:rPr lang="en-US" sz="2200" dirty="0"/>
              <a:t> </a:t>
            </a:r>
            <a:r>
              <a:rPr lang="en-US" sz="2200" dirty="0" err="1"/>
              <a:t>cont</a:t>
            </a:r>
            <a:r>
              <a:rPr lang="en-US" sz="2200" dirty="0"/>
              <a:t> de </a:t>
            </a:r>
            <a:r>
              <a:rPr lang="en-US" sz="2200" dirty="0" err="1"/>
              <a:t>diametrele</a:t>
            </a:r>
            <a:r>
              <a:rPr lang="en-US" sz="2200" dirty="0"/>
              <a:t> </a:t>
            </a:r>
            <a:r>
              <a:rPr lang="en-US" sz="2200" dirty="0" err="1"/>
              <a:t>sondelor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de </a:t>
            </a:r>
            <a:r>
              <a:rPr lang="en-US" sz="2200" dirty="0" err="1"/>
              <a:t>adâncimea</a:t>
            </a:r>
            <a:r>
              <a:rPr lang="en-US" sz="2200" dirty="0"/>
              <a:t> de </a:t>
            </a:r>
            <a:r>
              <a:rPr lang="en-US" sz="2200" dirty="0" err="1"/>
              <a:t>focalizare</a:t>
            </a:r>
            <a:r>
              <a:rPr lang="en-US" sz="2200" dirty="0"/>
              <a:t> a SEM-</a:t>
            </a:r>
            <a:r>
              <a:rPr lang="en-US" sz="2200" dirty="0" err="1"/>
              <a:t>urilor</a:t>
            </a:r>
            <a:r>
              <a:rPr lang="en-US" sz="2200" dirty="0"/>
              <a:t> </a:t>
            </a:r>
            <a:r>
              <a:rPr lang="en-US" sz="2200" dirty="0" err="1"/>
              <a:t>moderne</a:t>
            </a:r>
            <a:r>
              <a:rPr lang="en-US" sz="2200" dirty="0"/>
              <a:t>, </a:t>
            </a:r>
            <a:r>
              <a:rPr lang="en-US" sz="2200" dirty="0" err="1"/>
              <a:t>pentru</a:t>
            </a:r>
            <a:r>
              <a:rPr lang="en-US" sz="2200" dirty="0"/>
              <a:t> </a:t>
            </a:r>
            <a:r>
              <a:rPr lang="en-US" sz="2200" dirty="0" err="1"/>
              <a:t>înălțimea</a:t>
            </a:r>
            <a:r>
              <a:rPr lang="en-US" sz="2200" dirty="0"/>
              <a:t> (</a:t>
            </a:r>
            <a:r>
              <a:rPr lang="en-US" sz="2200" dirty="0" err="1"/>
              <a:t>adâncimea</a:t>
            </a:r>
            <a:r>
              <a:rPr lang="en-US" sz="2200" dirty="0"/>
              <a:t>) </a:t>
            </a:r>
            <a:r>
              <a:rPr lang="en-US" sz="2200" dirty="0" err="1"/>
              <a:t>reliefului</a:t>
            </a:r>
            <a:r>
              <a:rPr lang="en-US" sz="2200" dirty="0"/>
              <a:t> </a:t>
            </a:r>
            <a:r>
              <a:rPr lang="en-US" sz="2200" dirty="0" err="1"/>
              <a:t>structurii</a:t>
            </a:r>
            <a:r>
              <a:rPr lang="en-US" sz="2200" dirty="0"/>
              <a:t> de 100 nm </a:t>
            </a:r>
            <a:r>
              <a:rPr lang="en-US" sz="2200" dirty="0" err="1"/>
              <a:t>obținem</a:t>
            </a:r>
            <a:r>
              <a:rPr lang="ro-RO" sz="2200" dirty="0"/>
              <a:t> </a:t>
            </a:r>
            <a:r>
              <a:rPr lang="el-GR" sz="2200" b="1" dirty="0"/>
              <a:t>φ&gt;&gt;φ</a:t>
            </a:r>
            <a:r>
              <a:rPr lang="ro-RO" sz="1600" b="1" dirty="0"/>
              <a:t>s = </a:t>
            </a:r>
            <a:r>
              <a:rPr lang="ro-RO" sz="2000" b="1" dirty="0"/>
              <a:t>6 ...17</a:t>
            </a:r>
            <a:endParaRPr lang="en-US" sz="2800" b="1" dirty="0"/>
          </a:p>
          <a:p>
            <a:r>
              <a:rPr lang="en-US" sz="2200" dirty="0" err="1"/>
              <a:t>Astfel</a:t>
            </a:r>
            <a:r>
              <a:rPr lang="en-US" sz="2200" dirty="0"/>
              <a:t> de </a:t>
            </a:r>
            <a:r>
              <a:rPr lang="en-US" sz="2200" dirty="0" err="1"/>
              <a:t>unghiuri</a:t>
            </a:r>
            <a:r>
              <a:rPr lang="en-US" sz="2200" dirty="0"/>
              <a:t> de </a:t>
            </a:r>
            <a:r>
              <a:rPr lang="en-US" sz="2200" dirty="0" err="1"/>
              <a:t>înclinare</a:t>
            </a:r>
            <a:r>
              <a:rPr lang="en-US" sz="2200" dirty="0"/>
              <a:t> a </a:t>
            </a:r>
            <a:r>
              <a:rPr lang="en-US" sz="2200" dirty="0" err="1"/>
              <a:t>pereților</a:t>
            </a:r>
            <a:r>
              <a:rPr lang="en-US" sz="2200" dirty="0"/>
              <a:t> </a:t>
            </a:r>
            <a:r>
              <a:rPr lang="en-US" sz="2200" dirty="0" err="1"/>
              <a:t>laterali</a:t>
            </a:r>
            <a:r>
              <a:rPr lang="en-US" sz="2200" dirty="0"/>
              <a:t> sunt </a:t>
            </a:r>
            <a:r>
              <a:rPr lang="en-US" sz="2200" b="1" dirty="0"/>
              <a:t>&gt;&gt;</a:t>
            </a:r>
            <a:r>
              <a:rPr lang="ro-RO" sz="2200" dirty="0"/>
              <a:t> ca </a:t>
            </a:r>
            <a:r>
              <a:rPr lang="en-US" sz="2200" dirty="0" err="1"/>
              <a:t>unghiurile</a:t>
            </a:r>
            <a:r>
              <a:rPr lang="en-US" sz="2200" dirty="0"/>
              <a:t> de </a:t>
            </a:r>
            <a:r>
              <a:rPr lang="en-US" sz="2200" dirty="0" err="1"/>
              <a:t>divergență</a:t>
            </a:r>
            <a:r>
              <a:rPr lang="en-US" sz="2200" dirty="0"/>
              <a:t> ale </a:t>
            </a:r>
            <a:r>
              <a:rPr lang="en-US" sz="2200" dirty="0" err="1"/>
              <a:t>sondelor</a:t>
            </a:r>
            <a:r>
              <a:rPr lang="en-US" sz="2200" dirty="0"/>
              <a:t> </a:t>
            </a:r>
            <a:r>
              <a:rPr lang="en-US" sz="2200" dirty="0" err="1"/>
              <a:t>moderne</a:t>
            </a:r>
            <a:r>
              <a:rPr lang="en-US" sz="2200" dirty="0"/>
              <a:t>. </a:t>
            </a:r>
            <a:r>
              <a:rPr lang="en-US" sz="2200" dirty="0" err="1"/>
              <a:t>Prin</a:t>
            </a:r>
            <a:r>
              <a:rPr lang="en-US" sz="2200" dirty="0"/>
              <a:t> </a:t>
            </a:r>
            <a:r>
              <a:rPr lang="en-US" sz="2200" dirty="0" err="1"/>
              <a:t>urmare</a:t>
            </a:r>
            <a:r>
              <a:rPr lang="en-US" sz="2200" dirty="0"/>
              <a:t>, </a:t>
            </a:r>
            <a:r>
              <a:rPr lang="en-US" sz="2200" dirty="0" err="1"/>
              <a:t>pentru</a:t>
            </a:r>
            <a:r>
              <a:rPr lang="en-US" sz="2200" dirty="0"/>
              <a:t> a </a:t>
            </a:r>
            <a:r>
              <a:rPr lang="en-US" sz="2200" dirty="0" err="1"/>
              <a:t>analiza</a:t>
            </a:r>
            <a:r>
              <a:rPr lang="en-US" sz="2200" dirty="0"/>
              <a:t> </a:t>
            </a:r>
            <a:r>
              <a:rPr lang="en-US" sz="2200" dirty="0" err="1"/>
              <a:t>experimente</a:t>
            </a:r>
            <a:r>
              <a:rPr lang="en-US" sz="2200" dirty="0"/>
              <a:t> cu </a:t>
            </a:r>
            <a:r>
              <a:rPr lang="en-US" sz="2200" dirty="0" err="1"/>
              <a:t>structuri</a:t>
            </a:r>
            <a:r>
              <a:rPr lang="en-US" sz="2200" dirty="0"/>
              <a:t> </a:t>
            </a:r>
            <a:r>
              <a:rPr lang="en-US" sz="2200" dirty="0" err="1"/>
              <a:t>trapezoidale</a:t>
            </a:r>
            <a:r>
              <a:rPr lang="en-US" sz="2200" dirty="0"/>
              <a:t>, </a:t>
            </a:r>
            <a:r>
              <a:rPr lang="en-US" sz="2200" dirty="0" err="1"/>
              <a:t>formele</a:t>
            </a:r>
            <a:r>
              <a:rPr lang="en-US" sz="2200" dirty="0"/>
              <a:t> </a:t>
            </a:r>
            <a:r>
              <a:rPr lang="en-US" sz="2200" dirty="0" err="1"/>
              <a:t>sondelor</a:t>
            </a:r>
            <a:r>
              <a:rPr lang="en-US" sz="2200" dirty="0"/>
              <a:t> pot fi </a:t>
            </a:r>
            <a:r>
              <a:rPr lang="en-US" sz="2200" dirty="0" err="1"/>
              <a:t>folosite</a:t>
            </a:r>
            <a:r>
              <a:rPr lang="en-US" sz="2200" dirty="0"/>
              <a:t> </a:t>
            </a:r>
            <a:r>
              <a:rPr lang="en-US" sz="2200" dirty="0" err="1"/>
              <a:t>fără</a:t>
            </a:r>
            <a:r>
              <a:rPr lang="en-US" sz="2200" dirty="0"/>
              <a:t> a </a:t>
            </a:r>
            <a:r>
              <a:rPr lang="en-US" sz="2200" dirty="0" err="1"/>
              <a:t>lua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considerare</a:t>
            </a:r>
            <a:r>
              <a:rPr lang="en-US" sz="2200" dirty="0"/>
              <a:t> </a:t>
            </a:r>
            <a:r>
              <a:rPr lang="en-US" sz="2200" dirty="0" err="1"/>
              <a:t>convergența-divergența</a:t>
            </a:r>
            <a:r>
              <a:rPr lang="en-US" sz="2200" dirty="0"/>
              <a:t> lor.</a:t>
            </a:r>
          </a:p>
          <a:p>
            <a:r>
              <a:rPr lang="en-US" sz="2200" dirty="0"/>
              <a:t>Fig 4.4b </a:t>
            </a:r>
            <a:r>
              <a:rPr lang="en-US" sz="2200" dirty="0" err="1"/>
              <a:t>prezintă</a:t>
            </a:r>
            <a:r>
              <a:rPr lang="en-US" sz="2200" dirty="0"/>
              <a:t> o </a:t>
            </a:r>
            <a:r>
              <a:rPr lang="en-US" sz="2200" dirty="0" err="1"/>
              <a:t>diagramă</a:t>
            </a:r>
            <a:r>
              <a:rPr lang="en-US" sz="2200" dirty="0"/>
              <a:t> de </a:t>
            </a:r>
            <a:r>
              <a:rPr lang="en-US" sz="2200" dirty="0" err="1"/>
              <a:t>iradiere</a:t>
            </a:r>
            <a:r>
              <a:rPr lang="en-US" sz="2200" dirty="0"/>
              <a:t> </a:t>
            </a:r>
            <a:r>
              <a:rPr lang="ro-RO" sz="2200" dirty="0"/>
              <a:t>cu o sondă </a:t>
            </a:r>
            <a:r>
              <a:rPr lang="en-US" sz="2200" dirty="0"/>
              <a:t>a </a:t>
            </a:r>
            <a:r>
              <a:rPr lang="en-US" sz="2200" dirty="0" err="1"/>
              <a:t>peretelui</a:t>
            </a:r>
            <a:r>
              <a:rPr lang="en-US" sz="2200" dirty="0"/>
              <a:t> </a:t>
            </a:r>
            <a:r>
              <a:rPr lang="en-US" sz="2200" dirty="0" err="1"/>
              <a:t>stâng</a:t>
            </a:r>
            <a:r>
              <a:rPr lang="en-US" sz="2200" dirty="0"/>
              <a:t> al can</a:t>
            </a:r>
            <a:r>
              <a:rPr lang="ro-RO" sz="2200" dirty="0" err="1"/>
              <a:t>alului</a:t>
            </a:r>
            <a:r>
              <a:rPr lang="en-US" sz="2200" dirty="0"/>
              <a:t>. În </a:t>
            </a:r>
            <a:r>
              <a:rPr lang="en-US" sz="2200" dirty="0" err="1"/>
              <a:t>acest</a:t>
            </a:r>
            <a:r>
              <a:rPr lang="en-US" sz="2200" dirty="0"/>
              <a:t> </a:t>
            </a:r>
            <a:r>
              <a:rPr lang="en-US" sz="2200" dirty="0" err="1"/>
              <a:t>caz</a:t>
            </a:r>
            <a:r>
              <a:rPr lang="en-US" sz="2200" dirty="0"/>
              <a:t>, </a:t>
            </a:r>
            <a:r>
              <a:rPr lang="ro-RO" sz="2200" dirty="0"/>
              <a:t>electronii </a:t>
            </a:r>
            <a:r>
              <a:rPr lang="en-US" sz="2200" dirty="0" err="1"/>
              <a:t>părțil</a:t>
            </a:r>
            <a:r>
              <a:rPr lang="ro-RO" sz="2200" dirty="0"/>
              <a:t>or</a:t>
            </a:r>
            <a:r>
              <a:rPr lang="en-US" sz="2200" dirty="0"/>
              <a:t> din </a:t>
            </a:r>
            <a:r>
              <a:rPr lang="en-US" sz="2200" dirty="0" err="1"/>
              <a:t>dreapta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din </a:t>
            </a:r>
            <a:r>
              <a:rPr lang="en-US" sz="2200" dirty="0" err="1"/>
              <a:t>stânga</a:t>
            </a:r>
            <a:r>
              <a:rPr lang="en-US" sz="2200" dirty="0"/>
              <a:t> </a:t>
            </a:r>
            <a:r>
              <a:rPr lang="en-US" sz="2200" dirty="0" err="1"/>
              <a:t>sondei</a:t>
            </a:r>
            <a:r>
              <a:rPr lang="en-US" sz="2200" dirty="0"/>
              <a:t> </a:t>
            </a:r>
            <a:r>
              <a:rPr lang="en-US" sz="2200" dirty="0" err="1"/>
              <a:t>traversează</a:t>
            </a:r>
            <a:r>
              <a:rPr lang="en-US" sz="2200" dirty="0"/>
              <a:t> </a:t>
            </a:r>
            <a:r>
              <a:rPr lang="en-US" sz="2200" dirty="0" err="1"/>
              <a:t>peretele</a:t>
            </a:r>
            <a:r>
              <a:rPr lang="en-US" sz="2200" dirty="0"/>
              <a:t> </a:t>
            </a:r>
            <a:r>
              <a:rPr lang="en-US" sz="2200" dirty="0" err="1"/>
              <a:t>stâng</a:t>
            </a:r>
            <a:r>
              <a:rPr lang="en-US" sz="2200" dirty="0"/>
              <a:t> al can</a:t>
            </a:r>
            <a:r>
              <a:rPr lang="ro-RO" sz="2200" dirty="0" err="1"/>
              <a:t>alului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același</a:t>
            </a:r>
            <a:r>
              <a:rPr lang="en-US" sz="2200" dirty="0"/>
              <a:t> mod (d</a:t>
            </a:r>
            <a:r>
              <a:rPr lang="ro-RO" sz="2200" dirty="0"/>
              <a:t>in</a:t>
            </a:r>
            <a:r>
              <a:rPr lang="en-US" sz="2200" dirty="0"/>
              <a:t> vid la solid). În </a:t>
            </a:r>
            <a:r>
              <a:rPr lang="en-US" sz="2200" dirty="0" err="1"/>
              <a:t>acest</a:t>
            </a:r>
            <a:r>
              <a:rPr lang="en-US" sz="2200" dirty="0"/>
              <a:t> </a:t>
            </a:r>
            <a:r>
              <a:rPr lang="en-US" sz="2200" dirty="0" err="1"/>
              <a:t>caz</a:t>
            </a:r>
            <a:r>
              <a:rPr lang="en-US" sz="2200" dirty="0"/>
              <a:t>, </a:t>
            </a:r>
            <a:r>
              <a:rPr lang="en-US" sz="2200" dirty="0" err="1"/>
              <a:t>efectul</a:t>
            </a:r>
            <a:r>
              <a:rPr lang="en-US" sz="2200" dirty="0"/>
              <a:t> de „</a:t>
            </a:r>
            <a:r>
              <a:rPr lang="en-US" sz="2200" dirty="0" err="1"/>
              <a:t>agitare</a:t>
            </a:r>
            <a:r>
              <a:rPr lang="en-US" sz="2200" dirty="0"/>
              <a:t>” </a:t>
            </a:r>
            <a:r>
              <a:rPr lang="en-US" sz="2200" dirty="0" err="1"/>
              <a:t>aduce</a:t>
            </a:r>
            <a:r>
              <a:rPr lang="en-US" sz="2200" dirty="0"/>
              <a:t> o </a:t>
            </a:r>
            <a:r>
              <a:rPr lang="en-US" sz="2200" dirty="0" err="1"/>
              <a:t>contribuție</a:t>
            </a:r>
            <a:r>
              <a:rPr lang="en-US" sz="2200" dirty="0"/>
              <a:t> </a:t>
            </a:r>
            <a:r>
              <a:rPr lang="en-US" sz="2200" dirty="0" err="1"/>
              <a:t>egală</a:t>
            </a:r>
            <a:r>
              <a:rPr lang="en-US" sz="2200" dirty="0"/>
              <a:t> la </a:t>
            </a:r>
            <a:r>
              <a:rPr lang="en-US" sz="2200" dirty="0" err="1"/>
              <a:t>semnalul</a:t>
            </a:r>
            <a:r>
              <a:rPr lang="en-US" sz="2200" dirty="0"/>
              <a:t> </a:t>
            </a:r>
            <a:r>
              <a:rPr lang="en-US" sz="2200" dirty="0" err="1"/>
              <a:t>pentru</a:t>
            </a:r>
            <a:r>
              <a:rPr lang="en-US" sz="2200" dirty="0"/>
              <a:t> </a:t>
            </a:r>
            <a:r>
              <a:rPr lang="ro-RO" sz="2200" dirty="0"/>
              <a:t>ambele ale </a:t>
            </a:r>
            <a:r>
              <a:rPr lang="en-US" sz="2200" dirty="0" err="1"/>
              <a:t>sondei</a:t>
            </a:r>
            <a:r>
              <a:rPr lang="en-US" sz="2200" dirty="0"/>
              <a:t>.</a:t>
            </a:r>
          </a:p>
          <a:p>
            <a:r>
              <a:rPr lang="en-US" sz="2200" dirty="0"/>
              <a:t>Când (4.4) </a:t>
            </a:r>
            <a:r>
              <a:rPr lang="en-US" sz="2200" dirty="0" err="1"/>
              <a:t>este</a:t>
            </a:r>
            <a:r>
              <a:rPr lang="en-US" sz="2200" dirty="0"/>
              <a:t> </a:t>
            </a:r>
            <a:r>
              <a:rPr lang="en-US" sz="2200" dirty="0" err="1"/>
              <a:t>îndeplinită</a:t>
            </a:r>
            <a:r>
              <a:rPr lang="en-US" sz="2200" dirty="0"/>
              <a:t>, </a:t>
            </a:r>
            <a:r>
              <a:rPr lang="en-US" sz="2200" dirty="0" err="1"/>
              <a:t>diametrul</a:t>
            </a:r>
            <a:r>
              <a:rPr lang="en-US" sz="2200" dirty="0"/>
              <a:t> </a:t>
            </a:r>
            <a:r>
              <a:rPr lang="en-US" sz="2200" dirty="0" err="1"/>
              <a:t>sondei</a:t>
            </a:r>
            <a:r>
              <a:rPr lang="en-US" sz="2200" dirty="0"/>
              <a:t> </a:t>
            </a:r>
            <a:r>
              <a:rPr lang="en-US" sz="2200" dirty="0" err="1"/>
              <a:t>este</a:t>
            </a:r>
            <a:r>
              <a:rPr lang="en-US" sz="2200" dirty="0"/>
              <a:t> </a:t>
            </a:r>
            <a:r>
              <a:rPr lang="en-US" sz="2200" dirty="0" err="1"/>
              <a:t>atât</a:t>
            </a:r>
            <a:r>
              <a:rPr lang="en-US" sz="2200" dirty="0"/>
              <a:t> de mic (sau </a:t>
            </a:r>
            <a:r>
              <a:rPr lang="en-US" sz="2200" dirty="0" err="1"/>
              <a:t>proiecția</a:t>
            </a:r>
            <a:r>
              <a:rPr lang="en-US" sz="2200" dirty="0"/>
              <a:t> </a:t>
            </a:r>
            <a:r>
              <a:rPr lang="en-US" sz="2200" dirty="0" err="1"/>
              <a:t>peretelui</a:t>
            </a:r>
            <a:r>
              <a:rPr lang="en-US" sz="2200" dirty="0"/>
              <a:t> lateral </a:t>
            </a:r>
            <a:r>
              <a:rPr lang="en-US" sz="2200" dirty="0" err="1"/>
              <a:t>înclinat</a:t>
            </a:r>
            <a:r>
              <a:rPr lang="en-US" sz="2200" dirty="0"/>
              <a:t> al </a:t>
            </a:r>
            <a:r>
              <a:rPr lang="en-US" sz="2200" dirty="0" err="1"/>
              <a:t>structurii</a:t>
            </a:r>
            <a:r>
              <a:rPr lang="en-US" sz="2200" dirty="0"/>
              <a:t> </a:t>
            </a:r>
            <a:r>
              <a:rPr lang="en-US" sz="2200" dirty="0" err="1"/>
              <a:t>este</a:t>
            </a:r>
            <a:r>
              <a:rPr lang="en-US" sz="2200" dirty="0"/>
              <a:t> </a:t>
            </a:r>
            <a:r>
              <a:rPr lang="en-US" sz="2200" dirty="0" err="1"/>
              <a:t>atât</a:t>
            </a:r>
            <a:r>
              <a:rPr lang="en-US" sz="2200" dirty="0"/>
              <a:t> de mare) </a:t>
            </a:r>
            <a:r>
              <a:rPr lang="en-US" sz="2200" dirty="0" err="1"/>
              <a:t>încât</a:t>
            </a:r>
            <a:r>
              <a:rPr lang="en-US" sz="2200" dirty="0"/>
              <a:t> </a:t>
            </a:r>
            <a:r>
              <a:rPr lang="en-US" sz="2200" dirty="0" err="1"/>
              <a:t>sonda</a:t>
            </a:r>
            <a:r>
              <a:rPr lang="en-US" sz="2200" dirty="0"/>
              <a:t> de </a:t>
            </a:r>
            <a:r>
              <a:rPr lang="en-US" sz="2200" dirty="0" err="1"/>
              <a:t>electroni</a:t>
            </a:r>
            <a:r>
              <a:rPr lang="en-US" sz="2200" dirty="0"/>
              <a:t> nu </a:t>
            </a:r>
            <a:r>
              <a:rPr lang="en-US" sz="2200" dirty="0" err="1"/>
              <a:t>poate</a:t>
            </a:r>
            <a:r>
              <a:rPr lang="en-US" sz="2200" dirty="0"/>
              <a:t> </a:t>
            </a:r>
            <a:r>
              <a:rPr lang="en-US" sz="2200" dirty="0" err="1"/>
              <a:t>acoperi</a:t>
            </a:r>
            <a:r>
              <a:rPr lang="en-US" sz="2200" dirty="0"/>
              <a:t> </a:t>
            </a:r>
            <a:r>
              <a:rPr lang="en-US" sz="2200" dirty="0" err="1"/>
              <a:t>complet</a:t>
            </a:r>
            <a:r>
              <a:rPr lang="en-US" sz="2200" dirty="0"/>
              <a:t> </a:t>
            </a:r>
            <a:r>
              <a:rPr lang="en-US" sz="2200" dirty="0" err="1"/>
              <a:t>proiecția</a:t>
            </a:r>
            <a:r>
              <a:rPr lang="en-US" sz="2200" dirty="0"/>
              <a:t> </a:t>
            </a:r>
            <a:r>
              <a:rPr lang="en-US" sz="2200" dirty="0" err="1"/>
              <a:t>peretelui</a:t>
            </a:r>
            <a:r>
              <a:rPr lang="en-US" sz="2200" dirty="0"/>
              <a:t> lateral </a:t>
            </a:r>
            <a:r>
              <a:rPr lang="en-US" sz="2200" dirty="0" err="1"/>
              <a:t>înclinat</a:t>
            </a:r>
            <a:r>
              <a:rPr lang="en-US" sz="2200" dirty="0"/>
              <a:t> (</a:t>
            </a:r>
            <a:r>
              <a:rPr lang="en-US" sz="2200" dirty="0" err="1"/>
              <a:t>vezi</a:t>
            </a:r>
            <a:r>
              <a:rPr lang="en-US" sz="2200" dirty="0"/>
              <a:t> Fig. 4.4). , b). În </a:t>
            </a:r>
            <a:r>
              <a:rPr lang="en-US" sz="2200" dirty="0" err="1"/>
              <a:t>acest</a:t>
            </a:r>
            <a:r>
              <a:rPr lang="en-US" sz="2200" dirty="0"/>
              <a:t> </a:t>
            </a:r>
            <a:r>
              <a:rPr lang="en-US" sz="2200" dirty="0" err="1"/>
              <a:t>caz</a:t>
            </a:r>
            <a:r>
              <a:rPr lang="en-US" sz="2200" dirty="0"/>
              <a:t>, la </a:t>
            </a:r>
            <a:r>
              <a:rPr lang="en-US" sz="2200" dirty="0" err="1"/>
              <a:t>maxime</a:t>
            </a:r>
            <a:r>
              <a:rPr lang="en-US" sz="2200" dirty="0"/>
              <a:t> de </a:t>
            </a:r>
            <a:r>
              <a:rPr lang="en-US" sz="2200" dirty="0" err="1"/>
              <a:t>semnal</a:t>
            </a:r>
            <a:r>
              <a:rPr lang="en-US" sz="2200" dirty="0"/>
              <a:t> </a:t>
            </a:r>
            <a:r>
              <a:rPr lang="en-US" sz="2200" dirty="0" err="1"/>
              <a:t>foarte</a:t>
            </a:r>
            <a:r>
              <a:rPr lang="en-US" sz="2200" dirty="0"/>
              <a:t> </a:t>
            </a:r>
            <a:r>
              <a:rPr lang="en-US" sz="2200" dirty="0" err="1"/>
              <a:t>largi</a:t>
            </a:r>
            <a:r>
              <a:rPr lang="en-US" sz="2200" dirty="0"/>
              <a:t>, </a:t>
            </a:r>
            <a:r>
              <a:rPr lang="en-US" sz="2200" dirty="0" err="1"/>
              <a:t>corespunzătoare</a:t>
            </a:r>
            <a:r>
              <a:rPr lang="en-US" sz="2200" dirty="0"/>
              <a:t> </a:t>
            </a:r>
            <a:r>
              <a:rPr lang="en-US" sz="2200" dirty="0" err="1"/>
              <a:t>trecerii</a:t>
            </a:r>
            <a:r>
              <a:rPr lang="en-US" sz="2200" dirty="0"/>
              <a:t> </a:t>
            </a:r>
            <a:r>
              <a:rPr lang="en-US" sz="2200" dirty="0" err="1"/>
              <a:t>sondei</a:t>
            </a:r>
            <a:r>
              <a:rPr lang="en-US" sz="2200" dirty="0"/>
              <a:t> de-a </a:t>
            </a:r>
            <a:r>
              <a:rPr lang="en-US" sz="2200" dirty="0" err="1"/>
              <a:t>lungul</a:t>
            </a:r>
            <a:r>
              <a:rPr lang="en-US" sz="2200" dirty="0"/>
              <a:t> </a:t>
            </a:r>
            <a:r>
              <a:rPr lang="en-US" sz="2200" dirty="0" err="1"/>
              <a:t>pereților</a:t>
            </a:r>
            <a:r>
              <a:rPr lang="en-US" sz="2200" dirty="0"/>
              <a:t> </a:t>
            </a:r>
            <a:r>
              <a:rPr lang="en-US" sz="2200" dirty="0" err="1"/>
              <a:t>canelurilor</a:t>
            </a:r>
            <a:r>
              <a:rPr lang="en-US" sz="2200" dirty="0"/>
              <a:t>, </a:t>
            </a:r>
            <a:r>
              <a:rPr lang="en-US" sz="2200" dirty="0" err="1"/>
              <a:t>caracteristic</a:t>
            </a:r>
            <a:r>
              <a:rPr lang="ro-RO" sz="2200" dirty="0"/>
              <a:t> </a:t>
            </a:r>
            <a:r>
              <a:rPr lang="en-US" sz="2200" dirty="0" err="1"/>
              <a:t>puncte</a:t>
            </a:r>
            <a:r>
              <a:rPr lang="en-US" sz="2200" dirty="0"/>
              <a:t> de </a:t>
            </a:r>
            <a:r>
              <a:rPr lang="en-US" sz="2200" dirty="0" err="1"/>
              <a:t>rupere</a:t>
            </a:r>
            <a:r>
              <a:rPr lang="en-US" sz="2200" dirty="0"/>
              <a:t>.</a:t>
            </a:r>
          </a:p>
          <a:p>
            <a:r>
              <a:rPr lang="en-US" sz="2200" dirty="0" err="1"/>
              <a:t>Condiția</a:t>
            </a:r>
            <a:r>
              <a:rPr lang="en-US" sz="2200" dirty="0"/>
              <a:t> (4.4) </a:t>
            </a:r>
            <a:r>
              <a:rPr lang="en-US" sz="2200" dirty="0" err="1"/>
              <a:t>corespunde</a:t>
            </a:r>
            <a:r>
              <a:rPr lang="en-US" sz="2200" dirty="0"/>
              <a:t> </a:t>
            </a:r>
            <a:r>
              <a:rPr lang="en-US" sz="2200" dirty="0" err="1"/>
              <a:t>structurilor</a:t>
            </a:r>
            <a:r>
              <a:rPr lang="en-US" sz="2200" dirty="0"/>
              <a:t> </a:t>
            </a:r>
            <a:r>
              <a:rPr lang="en-US" sz="2200" dirty="0" err="1"/>
              <a:t>trepte</a:t>
            </a:r>
            <a:r>
              <a:rPr lang="en-US" sz="2200" dirty="0"/>
              <a:t> ale </a:t>
            </a:r>
            <a:r>
              <a:rPr lang="en-US" sz="2200" dirty="0" err="1"/>
              <a:t>obiectului</a:t>
            </a:r>
            <a:r>
              <a:rPr lang="en-US" sz="2200" dirty="0"/>
              <a:t> de </a:t>
            </a:r>
            <a:r>
              <a:rPr lang="en-US" sz="2200" dirty="0" err="1"/>
              <a:t>testare</a:t>
            </a:r>
            <a:r>
              <a:rPr lang="en-US" sz="2200" dirty="0"/>
              <a:t> MShPS-2.0K cu </a:t>
            </a:r>
            <a:r>
              <a:rPr lang="en-US" sz="2200" dirty="0" err="1"/>
              <a:t>unghiul</a:t>
            </a:r>
            <a:r>
              <a:rPr lang="en-US" sz="2200" dirty="0"/>
              <a:t> de </a:t>
            </a:r>
            <a:r>
              <a:rPr lang="en-US" sz="2200" dirty="0" err="1"/>
              <a:t>înclinare</a:t>
            </a:r>
            <a:r>
              <a:rPr lang="en-US" sz="2200" dirty="0"/>
              <a:t> a </a:t>
            </a:r>
            <a:r>
              <a:rPr lang="en-US" sz="2200" dirty="0" err="1"/>
              <a:t>pereților</a:t>
            </a:r>
            <a:r>
              <a:rPr lang="en-US" sz="2200" dirty="0"/>
              <a:t> </a:t>
            </a:r>
            <a:r>
              <a:rPr lang="en-US" sz="2200" dirty="0" err="1"/>
              <a:t>laterali</a:t>
            </a:r>
            <a:r>
              <a:rPr lang="en-US" sz="2200" dirty="0"/>
              <a:t> ai </a:t>
            </a:r>
            <a:r>
              <a:rPr lang="en-US" sz="2200" dirty="0" err="1"/>
              <a:t>proeminențelor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canelurilor</a:t>
            </a:r>
            <a:endParaRPr lang="en-US" sz="2200" dirty="0"/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442DB55D-332E-866A-09E9-CB0AF5BD3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-12700"/>
            <a:ext cx="3898732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674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71023B7-C00C-040D-D6BC-D14E7CA3A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stituent conținut 2">
                <a:extLst>
                  <a:ext uri="{FF2B5EF4-FFF2-40B4-BE49-F238E27FC236}">
                    <a16:creationId xmlns:a16="http://schemas.microsoft.com/office/drawing/2014/main" id="{6C4F0752-020D-C0F7-530F-939C597372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951038"/>
                <a:ext cx="8991600" cy="4525962"/>
              </a:xfrm>
            </p:spPr>
            <p:txBody>
              <a:bodyPr/>
              <a:lstStyle/>
              <a:p>
                <a:r>
                  <a:rPr lang="en-US" sz="2200" dirty="0"/>
                  <a:t>Când (4.4) </a:t>
                </a:r>
                <a:r>
                  <a:rPr lang="en-US" sz="2200" dirty="0" err="1"/>
                  <a:t>este</a:t>
                </a:r>
                <a:r>
                  <a:rPr lang="en-US" sz="2200" dirty="0"/>
                  <a:t> </a:t>
                </a:r>
                <a:r>
                  <a:rPr lang="en-US" sz="2200" dirty="0" err="1"/>
                  <a:t>îndeplinită</a:t>
                </a:r>
                <a:r>
                  <a:rPr lang="en-US" sz="2200" dirty="0"/>
                  <a:t>, </a:t>
                </a:r>
                <a:r>
                  <a:rPr lang="en-US" sz="2200" dirty="0" err="1"/>
                  <a:t>diametrul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sondei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este</a:t>
                </a:r>
                <a:r>
                  <a:rPr lang="en-US" sz="2200" dirty="0"/>
                  <a:t> </a:t>
                </a:r>
                <a:r>
                  <a:rPr lang="en-US" sz="2200" dirty="0" err="1"/>
                  <a:t>atât</a:t>
                </a:r>
                <a:r>
                  <a:rPr lang="en-US" sz="2200" dirty="0"/>
                  <a:t> de mic (sau </a:t>
                </a:r>
                <a:r>
                  <a:rPr lang="en-US" sz="2200" dirty="0" err="1"/>
                  <a:t>proiecția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peretelui</a:t>
                </a:r>
                <a:r>
                  <a:rPr lang="en-US" sz="2200" dirty="0"/>
                  <a:t> lateral </a:t>
                </a:r>
                <a:r>
                  <a:rPr lang="en-US" sz="2200" dirty="0" err="1"/>
                  <a:t>înclinat</a:t>
                </a:r>
                <a:r>
                  <a:rPr lang="en-US" sz="2200" dirty="0"/>
                  <a:t> al </a:t>
                </a:r>
                <a:r>
                  <a:rPr lang="en-US" sz="2200" dirty="0" err="1"/>
                  <a:t>structurii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este</a:t>
                </a:r>
                <a:r>
                  <a:rPr lang="en-US" sz="2200" dirty="0"/>
                  <a:t> </a:t>
                </a:r>
                <a:r>
                  <a:rPr lang="en-US" sz="2200" dirty="0" err="1"/>
                  <a:t>atât</a:t>
                </a:r>
                <a:r>
                  <a:rPr lang="en-US" sz="2200" dirty="0"/>
                  <a:t> de mare) </a:t>
                </a:r>
                <a:r>
                  <a:rPr lang="en-US" sz="2200" dirty="0" err="1"/>
                  <a:t>încât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sonda</a:t>
                </a:r>
                <a:r>
                  <a:rPr lang="en-US" sz="2200" dirty="0"/>
                  <a:t> de </a:t>
                </a:r>
                <a:r>
                  <a:rPr lang="en-US" sz="2200" dirty="0" err="1"/>
                  <a:t>electroni</a:t>
                </a:r>
                <a:r>
                  <a:rPr lang="en-US" sz="2200" dirty="0"/>
                  <a:t> nu </a:t>
                </a:r>
                <a:r>
                  <a:rPr lang="en-US" sz="2200" dirty="0" err="1"/>
                  <a:t>poate</a:t>
                </a:r>
                <a:r>
                  <a:rPr lang="en-US" sz="2200" dirty="0"/>
                  <a:t> </a:t>
                </a:r>
                <a:r>
                  <a:rPr lang="en-US" sz="2200" dirty="0" err="1"/>
                  <a:t>acoperi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complet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proiecția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peretelui</a:t>
                </a:r>
                <a:r>
                  <a:rPr lang="en-US" sz="2200" dirty="0"/>
                  <a:t> lateral </a:t>
                </a:r>
                <a:r>
                  <a:rPr lang="en-US" sz="2200" dirty="0" err="1"/>
                  <a:t>înclinat</a:t>
                </a:r>
                <a:r>
                  <a:rPr lang="en-US" sz="2200" dirty="0"/>
                  <a:t> (</a:t>
                </a:r>
                <a:r>
                  <a:rPr lang="en-US" sz="2200" dirty="0" err="1"/>
                  <a:t>vezi</a:t>
                </a:r>
                <a:r>
                  <a:rPr lang="en-US" sz="2200" dirty="0"/>
                  <a:t> Fig. 4.4)</a:t>
                </a:r>
                <a:r>
                  <a:rPr lang="ro-RO" sz="2200" dirty="0"/>
                  <a:t>, vezi</a:t>
                </a:r>
                <a:r>
                  <a:rPr lang="en-US" sz="2200" dirty="0"/>
                  <a:t> </a:t>
                </a:r>
                <a:r>
                  <a:rPr lang="ro-RO" sz="2200" dirty="0"/>
                  <a:t>(</a:t>
                </a:r>
                <a:r>
                  <a:rPr lang="en-US" sz="2200" dirty="0"/>
                  <a:t>b). În </a:t>
                </a:r>
                <a:r>
                  <a:rPr lang="en-US" sz="2200" dirty="0" err="1"/>
                  <a:t>acest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caz</a:t>
                </a:r>
                <a:r>
                  <a:rPr lang="en-US" sz="2200" dirty="0"/>
                  <a:t>, la </a:t>
                </a:r>
                <a:r>
                  <a:rPr lang="en-US" sz="2200" dirty="0" err="1"/>
                  <a:t>maxime</a:t>
                </a:r>
                <a:r>
                  <a:rPr lang="en-US" sz="2200" dirty="0"/>
                  <a:t> de </a:t>
                </a:r>
                <a:r>
                  <a:rPr lang="en-US" sz="2200" dirty="0" err="1"/>
                  <a:t>semnal</a:t>
                </a:r>
                <a:r>
                  <a:rPr lang="en-US" sz="2200" dirty="0"/>
                  <a:t> </a:t>
                </a:r>
                <a:r>
                  <a:rPr lang="en-US" sz="2200" dirty="0" err="1"/>
                  <a:t>foarte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largi</a:t>
                </a:r>
                <a:r>
                  <a:rPr lang="en-US" sz="2200" dirty="0"/>
                  <a:t>, </a:t>
                </a:r>
                <a:r>
                  <a:rPr lang="en-US" sz="2200" dirty="0" err="1"/>
                  <a:t>corespunzătoare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trecerii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sondei</a:t>
                </a:r>
                <a:r>
                  <a:rPr lang="en-US" sz="2200" dirty="0"/>
                  <a:t> de-a </a:t>
                </a:r>
                <a:r>
                  <a:rPr lang="en-US" sz="2200" dirty="0" err="1"/>
                  <a:t>lungul</a:t>
                </a:r>
                <a:r>
                  <a:rPr lang="en-US" sz="2200" dirty="0"/>
                  <a:t> </a:t>
                </a:r>
                <a:r>
                  <a:rPr lang="en-US" sz="2200" dirty="0" err="1"/>
                  <a:t>pereților</a:t>
                </a:r>
                <a:r>
                  <a:rPr lang="en-US" sz="2200" dirty="0"/>
                  <a:t> can</a:t>
                </a:r>
                <a:r>
                  <a:rPr lang="ro-RO" sz="2200" dirty="0"/>
                  <a:t>alelor</a:t>
                </a:r>
                <a:r>
                  <a:rPr lang="en-US" sz="2200" dirty="0"/>
                  <a:t>, </a:t>
                </a:r>
                <a:r>
                  <a:rPr lang="ro-RO" sz="2200" dirty="0"/>
                  <a:t>apar puncte </a:t>
                </a:r>
                <a:r>
                  <a:rPr lang="en-US" sz="2200" dirty="0" err="1"/>
                  <a:t>caracteristic</a:t>
                </a:r>
                <a:r>
                  <a:rPr lang="ro-RO" sz="2200" dirty="0"/>
                  <a:t>e</a:t>
                </a:r>
                <a:r>
                  <a:rPr lang="en-US" sz="2200" dirty="0"/>
                  <a:t> de </a:t>
                </a:r>
                <a:r>
                  <a:rPr lang="en-US" sz="2200" dirty="0" err="1"/>
                  <a:t>rupere</a:t>
                </a:r>
                <a:r>
                  <a:rPr lang="en-US" sz="2200" dirty="0"/>
                  <a:t>.</a:t>
                </a:r>
              </a:p>
              <a:p>
                <a:r>
                  <a:rPr lang="en-US" sz="2200" dirty="0" err="1"/>
                  <a:t>Condiția</a:t>
                </a:r>
                <a:r>
                  <a:rPr lang="en-US" sz="2200" dirty="0"/>
                  <a:t> (4.4) </a:t>
                </a:r>
                <a:r>
                  <a:rPr lang="en-US" sz="2200" dirty="0" err="1"/>
                  <a:t>corespunde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structurilor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trepte</a:t>
                </a:r>
                <a:r>
                  <a:rPr lang="en-US" sz="2200" dirty="0"/>
                  <a:t> ale </a:t>
                </a:r>
                <a:r>
                  <a:rPr lang="en-US" sz="2200" dirty="0" err="1"/>
                  <a:t>obiectului</a:t>
                </a:r>
                <a:r>
                  <a:rPr lang="en-US" sz="2200" dirty="0"/>
                  <a:t> de </a:t>
                </a:r>
                <a:r>
                  <a:rPr lang="en-US" sz="2200" dirty="0" err="1"/>
                  <a:t>testare</a:t>
                </a:r>
                <a:r>
                  <a:rPr lang="en-US" sz="2200" dirty="0"/>
                  <a:t> MShPS-2.0K cu </a:t>
                </a:r>
                <a:r>
                  <a:rPr lang="en-US" sz="2200" dirty="0" err="1"/>
                  <a:t>unghiul</a:t>
                </a:r>
                <a:r>
                  <a:rPr lang="en-US" sz="2200" dirty="0"/>
                  <a:t> de </a:t>
                </a:r>
                <a:r>
                  <a:rPr lang="en-US" sz="2200" dirty="0" err="1"/>
                  <a:t>înclinare</a:t>
                </a:r>
                <a:r>
                  <a:rPr lang="en-US" sz="2200" dirty="0"/>
                  <a:t> a </a:t>
                </a:r>
                <a:r>
                  <a:rPr lang="en-US" sz="2200" dirty="0" err="1"/>
                  <a:t>pereților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laterali</a:t>
                </a:r>
                <a:r>
                  <a:rPr lang="en-US" sz="2200" dirty="0"/>
                  <a:t> ai </a:t>
                </a:r>
                <a:r>
                  <a:rPr lang="en-US" sz="2200" dirty="0" err="1"/>
                  <a:t>proeminențelor</a:t>
                </a:r>
                <a:r>
                  <a:rPr lang="en-US" sz="2200" dirty="0"/>
                  <a:t> </a:t>
                </a:r>
                <a:r>
                  <a:rPr lang="en-US" sz="2200" dirty="0" err="1"/>
                  <a:t>și</a:t>
                </a:r>
                <a:r>
                  <a:rPr lang="en-US" sz="2200" dirty="0"/>
                  <a:t> can</a:t>
                </a:r>
                <a:r>
                  <a:rPr lang="ro-RO" sz="2200" dirty="0"/>
                  <a:t>a</a:t>
                </a:r>
                <a:r>
                  <a:rPr lang="en-US" sz="2200" dirty="0"/>
                  <a:t>l</a:t>
                </a:r>
                <a:r>
                  <a:rPr lang="ro-RO" sz="2200" dirty="0" err="1"/>
                  <a:t>lelor</a:t>
                </a:r>
                <a:r>
                  <a:rPr lang="ro-RO" sz="2200" dirty="0"/>
                  <a:t> </a:t>
                </a:r>
                <a:r>
                  <a:rPr lang="el-GR" sz="2200" dirty="0"/>
                  <a:t>φ</a:t>
                </a:r>
                <a:r>
                  <a:rPr lang="ro-RO" sz="2200" dirty="0"/>
                  <a:t> = </a:t>
                </a:r>
                <a:r>
                  <a:rPr lang="ro-RO" sz="2200" dirty="0" err="1"/>
                  <a:t>arcctg</a:t>
                </a:r>
                <a:r>
                  <a:rPr lang="ro-RO" sz="2200" dirty="0"/>
                  <a:t> </a:t>
                </a:r>
                <a14:m>
                  <m:oMath xmlns:m="http://schemas.openxmlformats.org/officeDocument/2006/math">
                    <m:r>
                      <a:rPr lang="ro-RO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  <m:r>
                      <a:rPr lang="ro-RO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ro-RO" sz="2200" dirty="0"/>
                  <a:t> = 5.36 grade</a:t>
                </a:r>
              </a:p>
              <a:p>
                <a:r>
                  <a:rPr lang="en-US" sz="2200" dirty="0" err="1"/>
                  <a:t>Aceasta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este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semnificativ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mai</a:t>
                </a:r>
                <a:r>
                  <a:rPr lang="en-US" sz="2200" dirty="0"/>
                  <a:t> mare </a:t>
                </a:r>
                <a:r>
                  <a:rPr lang="en-US" sz="2200" dirty="0" err="1"/>
                  <a:t>decât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limita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inferioară</a:t>
                </a:r>
                <a:r>
                  <a:rPr lang="en-US" sz="2200" dirty="0"/>
                  <a:t> (4,5) a </a:t>
                </a:r>
                <a:r>
                  <a:rPr lang="en-US" sz="2200" dirty="0" err="1"/>
                  <a:t>unghiurilor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necesare</a:t>
                </a:r>
                <a:r>
                  <a:rPr lang="ro-RO" sz="2200" dirty="0"/>
                  <a:t> de înclinare, </a:t>
                </a:r>
                <a:r>
                  <a:rPr lang="en-US" sz="2200" dirty="0" err="1"/>
                  <a:t>astfel</a:t>
                </a:r>
                <a:r>
                  <a:rPr lang="en-US" sz="2200" dirty="0"/>
                  <a:t> </a:t>
                </a:r>
                <a:r>
                  <a:rPr lang="en-US" sz="2200" dirty="0" err="1"/>
                  <a:t>încât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structura</a:t>
                </a:r>
                <a:r>
                  <a:rPr lang="en-US" sz="2200" dirty="0"/>
                  <a:t> să fie </a:t>
                </a:r>
                <a:r>
                  <a:rPr lang="en-US" sz="2200" dirty="0" err="1"/>
                  <a:t>considerată</a:t>
                </a:r>
                <a:r>
                  <a:rPr lang="en-US" sz="2200" dirty="0"/>
                  <a:t> o </a:t>
                </a:r>
                <a:r>
                  <a:rPr lang="en-US" sz="2200" dirty="0" err="1"/>
                  <a:t>structură</a:t>
                </a:r>
                <a:r>
                  <a:rPr lang="en-US" sz="2200" dirty="0"/>
                  <a:t> cu </a:t>
                </a:r>
                <a:r>
                  <a:rPr lang="ro-RO" sz="2200" dirty="0"/>
                  <a:t>panta mare a </a:t>
                </a:r>
                <a:r>
                  <a:rPr lang="en-US" sz="2200" dirty="0" err="1"/>
                  <a:t>unghiuri</a:t>
                </a:r>
                <a:r>
                  <a:rPr lang="ro-RO" sz="2200" dirty="0"/>
                  <a:t>lor</a:t>
                </a:r>
                <a:r>
                  <a:rPr lang="en-US" sz="2200" dirty="0"/>
                  <a:t> </a:t>
                </a:r>
                <a:r>
                  <a:rPr lang="en-US" sz="2200" dirty="0" err="1"/>
                  <a:t>peretilor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laterali</a:t>
                </a:r>
                <a:r>
                  <a:rPr lang="en-US" sz="2200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Substituent conținut 2">
                <a:extLst>
                  <a:ext uri="{FF2B5EF4-FFF2-40B4-BE49-F238E27FC236}">
                    <a16:creationId xmlns:a16="http://schemas.microsoft.com/office/drawing/2014/main" id="{6C4F0752-020D-C0F7-530F-939C597372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951038"/>
                <a:ext cx="8991600" cy="4525962"/>
              </a:xfrm>
              <a:blipFill>
                <a:blip r:embed="rId2"/>
                <a:stretch>
                  <a:fillRect l="-746" t="-808" r="-1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6454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38A9F31-FDBE-09F4-A437-B6FB2674A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CF6624E6-4198-7698-06F9-3843BAE09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Astfel</a:t>
            </a:r>
            <a:r>
              <a:rPr lang="en-US" dirty="0"/>
              <a:t>, </a:t>
            </a:r>
            <a:r>
              <a:rPr lang="en-US" dirty="0" err="1"/>
              <a:t>clasificarea</a:t>
            </a:r>
            <a:r>
              <a:rPr lang="en-US" dirty="0"/>
              <a:t> </a:t>
            </a:r>
            <a:r>
              <a:rPr lang="en-US" dirty="0" err="1"/>
              <a:t>obiectelor</a:t>
            </a:r>
            <a:r>
              <a:rPr lang="ro-RO" dirty="0"/>
              <a:t>- </a:t>
            </a:r>
            <a:r>
              <a:rPr lang="en-US" dirty="0"/>
              <a:t>test</a:t>
            </a:r>
            <a:r>
              <a:rPr lang="ro-RO" dirty="0"/>
              <a:t>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funcție</a:t>
            </a:r>
            <a:r>
              <a:rPr lang="en-US" dirty="0"/>
              <a:t> de </a:t>
            </a:r>
            <a:r>
              <a:rPr lang="en-US" dirty="0" err="1"/>
              <a:t>profilul</a:t>
            </a:r>
            <a:r>
              <a:rPr lang="en-US" dirty="0"/>
              <a:t> </a:t>
            </a:r>
            <a:r>
              <a:rPr lang="en-US" dirty="0" err="1"/>
              <a:t>elementelor</a:t>
            </a:r>
            <a:r>
              <a:rPr lang="en-US" dirty="0"/>
              <a:t> lor, </a:t>
            </a:r>
            <a:r>
              <a:rPr lang="en-US" dirty="0" err="1"/>
              <a:t>bazată</a:t>
            </a:r>
            <a:r>
              <a:rPr lang="en-US" dirty="0"/>
              <a:t> pe </a:t>
            </a:r>
            <a:r>
              <a:rPr lang="en-US" dirty="0" err="1"/>
              <a:t>mecanismele</a:t>
            </a:r>
            <a:r>
              <a:rPr lang="en-US" dirty="0"/>
              <a:t> </a:t>
            </a:r>
            <a:r>
              <a:rPr lang="en-US" dirty="0" err="1"/>
              <a:t>fizice</a:t>
            </a:r>
            <a:r>
              <a:rPr lang="en-US" dirty="0"/>
              <a:t> de </a:t>
            </a:r>
            <a:r>
              <a:rPr lang="en-US" dirty="0" err="1"/>
              <a:t>formare</a:t>
            </a:r>
            <a:r>
              <a:rPr lang="en-US" dirty="0"/>
              <a:t> a </a:t>
            </a:r>
            <a:r>
              <a:rPr lang="en-US" dirty="0" err="1"/>
              <a:t>semnalului</a:t>
            </a:r>
            <a:r>
              <a:rPr lang="en-US" dirty="0"/>
              <a:t> </a:t>
            </a:r>
            <a:r>
              <a:rPr lang="en-US" dirty="0" err="1"/>
              <a:t>unui</a:t>
            </a:r>
            <a:r>
              <a:rPr lang="en-US" dirty="0"/>
              <a:t> </a:t>
            </a:r>
            <a:r>
              <a:rPr lang="en-US" dirty="0" err="1"/>
              <a:t>microscop</a:t>
            </a:r>
            <a:r>
              <a:rPr lang="en-US" dirty="0"/>
              <a:t> electronic cu </a:t>
            </a:r>
            <a:r>
              <a:rPr lang="en-US" dirty="0" err="1"/>
              <a:t>scanare</a:t>
            </a:r>
            <a:r>
              <a:rPr lang="en-US" dirty="0"/>
              <a:t> care </a:t>
            </a:r>
            <a:r>
              <a:rPr lang="en-US" dirty="0" err="1"/>
              <a:t>funcționează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modul</a:t>
            </a:r>
            <a:r>
              <a:rPr lang="en-US" dirty="0"/>
              <a:t> de </a:t>
            </a:r>
            <a:r>
              <a:rPr lang="en-US" dirty="0" err="1"/>
              <a:t>înregistrare</a:t>
            </a:r>
            <a:r>
              <a:rPr lang="en-US" dirty="0"/>
              <a:t> a </a:t>
            </a:r>
            <a:r>
              <a:rPr lang="en-US" dirty="0" err="1"/>
              <a:t>electronilor</a:t>
            </a:r>
            <a:r>
              <a:rPr lang="en-US" dirty="0"/>
              <a:t> </a:t>
            </a:r>
            <a:r>
              <a:rPr lang="en-US" dirty="0" err="1"/>
              <a:t>lenți</a:t>
            </a:r>
            <a:r>
              <a:rPr lang="en-US" dirty="0"/>
              <a:t> </a:t>
            </a:r>
            <a:r>
              <a:rPr lang="en-US" dirty="0" err="1"/>
              <a:t>secundari</a:t>
            </a:r>
            <a:r>
              <a:rPr lang="en-US" dirty="0"/>
              <a:t>, face </a:t>
            </a:r>
            <a:r>
              <a:rPr lang="en-US" dirty="0" err="1"/>
              <a:t>posibilă</a:t>
            </a:r>
            <a:r>
              <a:rPr lang="en-US" dirty="0"/>
              <a:t> </a:t>
            </a:r>
            <a:r>
              <a:rPr lang="en-US" dirty="0" err="1"/>
              <a:t>selectarea</a:t>
            </a:r>
            <a:r>
              <a:rPr lang="en-US" dirty="0"/>
              <a:t> </a:t>
            </a:r>
            <a:r>
              <a:rPr lang="en-US" dirty="0" err="1"/>
              <a:t>acestora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calibrarea</a:t>
            </a:r>
            <a:r>
              <a:rPr lang="en-US" dirty="0"/>
              <a:t> SEM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ro-RO" dirty="0"/>
              <a:t>diapazonul </a:t>
            </a:r>
            <a:r>
              <a:rPr lang="en-US" dirty="0" err="1"/>
              <a:t>nanometr</a:t>
            </a:r>
            <a:r>
              <a:rPr lang="ro-RO" dirty="0"/>
              <a:t>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1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EEC3E63-3444-22EC-82B5-F08679CF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Verificarea măsurii de relief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92EB9568-FBE1-CFAA-58BE-1EC86C3E8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52600"/>
            <a:ext cx="8839200" cy="4525962"/>
          </a:xfrm>
        </p:spPr>
        <p:txBody>
          <a:bodyPr/>
          <a:lstStyle/>
          <a:p>
            <a:r>
              <a:rPr lang="en-US" sz="2200" dirty="0"/>
              <a:t>Pentru </a:t>
            </a:r>
            <a:r>
              <a:rPr lang="en-US" sz="2200" dirty="0" err="1"/>
              <a:t>măsurători</a:t>
            </a:r>
            <a:r>
              <a:rPr lang="en-US" sz="2200" dirty="0"/>
              <a:t> </a:t>
            </a:r>
            <a:r>
              <a:rPr lang="en-US" sz="2200" dirty="0" err="1"/>
              <a:t>liniare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intervalul</a:t>
            </a:r>
            <a:r>
              <a:rPr lang="en-US" sz="2200" dirty="0"/>
              <a:t> de la 10-9 la 10-6 m</a:t>
            </a:r>
            <a:r>
              <a:rPr lang="ru-RU" sz="2200" dirty="0"/>
              <a:t> </a:t>
            </a:r>
            <a:r>
              <a:rPr lang="en-US" sz="2200" dirty="0" err="1"/>
              <a:t>utilizați</a:t>
            </a:r>
            <a:r>
              <a:rPr lang="en-US" sz="2200" dirty="0"/>
              <a:t> </a:t>
            </a:r>
            <a:r>
              <a:rPr lang="en-US" sz="2200" dirty="0" err="1"/>
              <a:t>microscoape</a:t>
            </a:r>
            <a:r>
              <a:rPr lang="en-US" sz="2200" dirty="0"/>
              <a:t> electronic</a:t>
            </a:r>
            <a:r>
              <a:rPr lang="ru-RU" sz="2200" dirty="0"/>
              <a:t>у </a:t>
            </a:r>
            <a:r>
              <a:rPr lang="ro-RO" sz="2200" dirty="0"/>
              <a:t>cu rastru </a:t>
            </a:r>
            <a:r>
              <a:rPr lang="en-US" sz="2200" dirty="0"/>
              <a:t>sau </a:t>
            </a:r>
            <a:r>
              <a:rPr lang="en-US" sz="2200" dirty="0" err="1"/>
              <a:t>sond</a:t>
            </a:r>
            <a:r>
              <a:rPr lang="ro-RO" sz="2200" dirty="0"/>
              <a:t>[</a:t>
            </a:r>
            <a:r>
              <a:rPr lang="en-US" sz="2200" dirty="0"/>
              <a:t> </a:t>
            </a:r>
            <a:r>
              <a:rPr lang="en-US" sz="2200" dirty="0" err="1"/>
              <a:t>atomică</a:t>
            </a:r>
            <a:r>
              <a:rPr lang="en-US" sz="2200" dirty="0"/>
              <a:t> de </a:t>
            </a:r>
            <a:r>
              <a:rPr lang="en-US" sz="2200" dirty="0" err="1"/>
              <a:t>scanare</a:t>
            </a:r>
            <a:r>
              <a:rPr lang="ru-RU" sz="2200" dirty="0"/>
              <a:t> </a:t>
            </a:r>
            <a:r>
              <a:rPr lang="en-US" sz="2200" dirty="0"/>
              <a:t>de </a:t>
            </a:r>
            <a:r>
              <a:rPr lang="en-US" sz="2200" dirty="0" err="1"/>
              <a:t>măsurare</a:t>
            </a:r>
            <a:r>
              <a:rPr lang="en-US" sz="2200" dirty="0"/>
              <a:t> a </a:t>
            </a:r>
            <a:r>
              <a:rPr lang="en-US" sz="2200" dirty="0" err="1"/>
              <a:t>puterii</a:t>
            </a:r>
            <a:r>
              <a:rPr lang="en-US" sz="2200" dirty="0"/>
              <a:t>. </a:t>
            </a:r>
            <a:endParaRPr lang="ro-RO" sz="2200" dirty="0"/>
          </a:p>
          <a:p>
            <a:r>
              <a:rPr lang="en-US" sz="2200" dirty="0"/>
              <a:t>Pentru </a:t>
            </a:r>
            <a:r>
              <a:rPr lang="en-US" sz="2200" dirty="0" err="1"/>
              <a:t>verificarea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calibrarea</a:t>
            </a:r>
            <a:r>
              <a:rPr lang="en-US" sz="2200" dirty="0"/>
              <a:t> lor, se </a:t>
            </a:r>
            <a:r>
              <a:rPr lang="en-US" sz="2200" dirty="0" err="1"/>
              <a:t>folosesc</a:t>
            </a:r>
            <a:r>
              <a:rPr lang="en-US" sz="2200" dirty="0"/>
              <a:t> </a:t>
            </a:r>
            <a:r>
              <a:rPr lang="en-US" sz="2200" dirty="0" err="1"/>
              <a:t>suporturi</a:t>
            </a:r>
            <a:r>
              <a:rPr lang="en-US" sz="2200" dirty="0"/>
              <a:t> de </a:t>
            </a:r>
            <a:r>
              <a:rPr lang="en-US" sz="2200" dirty="0" err="1"/>
              <a:t>materiale</a:t>
            </a:r>
            <a:r>
              <a:rPr lang="en-US" sz="2200" dirty="0"/>
              <a:t> ai </a:t>
            </a:r>
            <a:r>
              <a:rPr lang="en-US" sz="2200" dirty="0" err="1"/>
              <a:t>unei</a:t>
            </a:r>
            <a:r>
              <a:rPr lang="en-US" sz="2200" dirty="0"/>
              <a:t> </a:t>
            </a:r>
            <a:r>
              <a:rPr lang="en-US" sz="2200" dirty="0" err="1"/>
              <a:t>unități</a:t>
            </a:r>
            <a:r>
              <a:rPr lang="en-US" sz="2200" dirty="0"/>
              <a:t> de </a:t>
            </a:r>
            <a:r>
              <a:rPr lang="en-US" sz="2200" dirty="0" err="1"/>
              <a:t>lungime</a:t>
            </a:r>
            <a:r>
              <a:rPr lang="en-US" sz="2200" dirty="0"/>
              <a:t> - </a:t>
            </a:r>
            <a:r>
              <a:rPr lang="en-US" sz="2200" dirty="0" err="1"/>
              <a:t>măsuri</a:t>
            </a:r>
            <a:r>
              <a:rPr lang="en-US" sz="2200" dirty="0"/>
              <a:t>, ale </a:t>
            </a:r>
            <a:r>
              <a:rPr lang="en-US" sz="2200" dirty="0" err="1"/>
              <a:t>căror</a:t>
            </a:r>
            <a:r>
              <a:rPr lang="en-US" sz="2200" dirty="0"/>
              <a:t> </a:t>
            </a:r>
            <a:r>
              <a:rPr lang="en-US" sz="2200" dirty="0" err="1"/>
              <a:t>dimensiuni</a:t>
            </a:r>
            <a:r>
              <a:rPr lang="en-US" sz="2200" dirty="0"/>
              <a:t> ale </a:t>
            </a:r>
            <a:r>
              <a:rPr lang="en-US" sz="2200" dirty="0" err="1"/>
              <a:t>elementelor</a:t>
            </a:r>
            <a:r>
              <a:rPr lang="en-US" sz="2200" dirty="0"/>
              <a:t> sunt determinate cu </a:t>
            </a:r>
            <a:r>
              <a:rPr lang="en-US" sz="2200" dirty="0" err="1"/>
              <a:t>ajutorul</a:t>
            </a:r>
            <a:r>
              <a:rPr lang="en-US" sz="2200" dirty="0"/>
              <a:t> </a:t>
            </a:r>
            <a:r>
              <a:rPr lang="en-US" sz="2200" dirty="0" err="1"/>
              <a:t>radiației</a:t>
            </a:r>
            <a:r>
              <a:rPr lang="en-US" sz="2200" dirty="0"/>
              <a:t> laser </a:t>
            </a:r>
            <a:r>
              <a:rPr lang="en-US" sz="2200" dirty="0" err="1"/>
              <a:t>stabilizate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frecvență</a:t>
            </a:r>
            <a:r>
              <a:rPr lang="en-US" sz="2200" dirty="0"/>
              <a:t>. </a:t>
            </a:r>
            <a:endParaRPr lang="ro-RO" sz="2200" dirty="0"/>
          </a:p>
        </p:txBody>
      </p:sp>
    </p:spTree>
    <p:extLst>
      <p:ext uri="{BB962C8B-B14F-4D97-AF65-F5344CB8AC3E}">
        <p14:creationId xmlns:p14="http://schemas.microsoft.com/office/powerpoint/2010/main" val="2959817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Lungimea de </a:t>
            </a:r>
            <a:r>
              <a:rPr lang="en-US" sz="2000" dirty="0" err="1"/>
              <a:t>undă</a:t>
            </a:r>
            <a:r>
              <a:rPr lang="en-US" sz="2000" dirty="0"/>
              <a:t> a </a:t>
            </a:r>
            <a:r>
              <a:rPr lang="en-US" sz="2000" dirty="0" err="1"/>
              <a:t>radiației</a:t>
            </a:r>
            <a:r>
              <a:rPr lang="en-US" sz="2000" dirty="0"/>
              <a:t> laser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verificată</a:t>
            </a:r>
            <a:r>
              <a:rPr lang="en-US" sz="2000" dirty="0"/>
              <a:t> </a:t>
            </a:r>
            <a:r>
              <a:rPr lang="en-US" sz="2000" dirty="0" err="1"/>
              <a:t>folosind</a:t>
            </a:r>
            <a:r>
              <a:rPr lang="en-US" sz="2000" dirty="0"/>
              <a:t> un standard de </a:t>
            </a:r>
            <a:r>
              <a:rPr lang="en-US" sz="2000" dirty="0" err="1"/>
              <a:t>lungime.În</a:t>
            </a:r>
            <a:r>
              <a:rPr lang="en-US" sz="2000" dirty="0"/>
              <a:t> </a:t>
            </a:r>
            <a:r>
              <a:rPr lang="en-US" sz="2000" dirty="0" err="1"/>
              <a:t>nanometri</a:t>
            </a:r>
            <a:r>
              <a:rPr lang="ro-RO" sz="2000" dirty="0"/>
              <a:t>e</a:t>
            </a:r>
            <a:r>
              <a:rPr lang="en-US" sz="2000" dirty="0"/>
              <a:t> </a:t>
            </a:r>
            <a:r>
              <a:rPr lang="en-US" sz="2000" dirty="0" err="1"/>
              <a:t>sunt</a:t>
            </a:r>
            <a:r>
              <a:rPr lang="en-US" sz="2000" dirty="0"/>
              <a:t> </a:t>
            </a:r>
            <a:r>
              <a:rPr lang="en-US" sz="2000" dirty="0" err="1"/>
              <a:t>folosite</a:t>
            </a:r>
            <a:r>
              <a:rPr lang="en-US" sz="2000" dirty="0"/>
              <a:t> ca </a:t>
            </a:r>
            <a:r>
              <a:rPr lang="en-US" sz="2000" dirty="0" err="1"/>
              <a:t>măsuri</a:t>
            </a:r>
            <a:r>
              <a:rPr lang="en-US" sz="2000" dirty="0"/>
              <a:t> </a:t>
            </a:r>
            <a:r>
              <a:rPr lang="en-US" sz="2000" dirty="0" err="1"/>
              <a:t>măsurile</a:t>
            </a:r>
            <a:r>
              <a:rPr lang="en-US" sz="2000" dirty="0"/>
              <a:t> de relief, care </a:t>
            </a:r>
            <a:r>
              <a:rPr lang="en-US" sz="2000" dirty="0" err="1"/>
              <a:t>sunt</a:t>
            </a:r>
            <a:r>
              <a:rPr lang="en-US" sz="2000" dirty="0"/>
              <a:t> o </a:t>
            </a:r>
            <a:r>
              <a:rPr lang="en-US" sz="2000" dirty="0" err="1"/>
              <a:t>placă</a:t>
            </a:r>
            <a:r>
              <a:rPr lang="en-US" sz="2000" dirty="0"/>
              <a:t> de </a:t>
            </a:r>
            <a:r>
              <a:rPr lang="ro-RO" sz="2000" dirty="0"/>
              <a:t>Si</a:t>
            </a:r>
            <a:r>
              <a:rPr lang="en-US" sz="2000" dirty="0"/>
              <a:t> </a:t>
            </a:r>
            <a:r>
              <a:rPr lang="en-US" sz="2000" dirty="0" err="1"/>
              <a:t>monocristalin</a:t>
            </a:r>
            <a:r>
              <a:rPr lang="en-US" sz="2000" dirty="0"/>
              <a:t> </a:t>
            </a:r>
            <a:r>
              <a:rPr lang="en-US" sz="2000" dirty="0" err="1"/>
              <a:t>pe</a:t>
            </a:r>
            <a:r>
              <a:rPr lang="en-US" sz="2000" dirty="0"/>
              <a:t> </a:t>
            </a:r>
            <a:r>
              <a:rPr lang="en-US" sz="2000" dirty="0" err="1"/>
              <a:t>suprafața</a:t>
            </a:r>
            <a:r>
              <a:rPr lang="en-US" sz="2000" dirty="0"/>
              <a:t> </a:t>
            </a:r>
            <a:r>
              <a:rPr lang="en-US" sz="2000" dirty="0" err="1"/>
              <a:t>căreia</a:t>
            </a:r>
            <a:r>
              <a:rPr lang="en-US" sz="2000" dirty="0"/>
              <a:t> se </a:t>
            </a:r>
            <a:r>
              <a:rPr lang="en-US" sz="2000" dirty="0" err="1"/>
              <a:t>formează</a:t>
            </a:r>
            <a:r>
              <a:rPr lang="en-US" sz="2000" dirty="0"/>
              <a:t> </a:t>
            </a:r>
            <a:r>
              <a:rPr lang="en-US" sz="2000" dirty="0" err="1"/>
              <a:t>elemente</a:t>
            </a:r>
            <a:r>
              <a:rPr lang="en-US" sz="2000" dirty="0"/>
              <a:t> de relief de un </a:t>
            </a:r>
            <a:r>
              <a:rPr lang="en-US" sz="2000" dirty="0" err="1"/>
              <a:t>anumit</a:t>
            </a:r>
            <a:r>
              <a:rPr lang="en-US" sz="2000" dirty="0"/>
              <a:t> tip</a:t>
            </a:r>
            <a:r>
              <a:rPr lang="ro-RO" sz="2000" dirty="0"/>
              <a:t> a </a:t>
            </a:r>
            <a:r>
              <a:rPr lang="en-US" sz="2000" dirty="0"/>
              <a:t>form</a:t>
            </a:r>
            <a:r>
              <a:rPr lang="ro-RO" sz="2000" dirty="0"/>
              <a:t>ei</a:t>
            </a:r>
            <a:r>
              <a:rPr lang="en-US" sz="2000" dirty="0"/>
              <a:t> geometric</a:t>
            </a:r>
            <a:r>
              <a:rPr lang="ro-RO" sz="2000" dirty="0"/>
              <a:t>e</a:t>
            </a:r>
            <a:r>
              <a:rPr lang="en-US" sz="2000" dirty="0"/>
              <a:t> cu </a:t>
            </a:r>
            <a:r>
              <a:rPr lang="en-US" sz="2000" dirty="0" err="1"/>
              <a:t>dimensiunile</a:t>
            </a:r>
            <a:r>
              <a:rPr lang="en-US" sz="2000" dirty="0"/>
              <a:t> </a:t>
            </a:r>
            <a:r>
              <a:rPr lang="en-US" sz="2000" dirty="0" err="1"/>
              <a:t>elementelor</a:t>
            </a:r>
            <a:r>
              <a:rPr lang="en-US" sz="2000" dirty="0"/>
              <a:t> </a:t>
            </a:r>
            <a:r>
              <a:rPr lang="en-US" sz="2000" dirty="0" err="1"/>
              <a:t>principale</a:t>
            </a:r>
            <a:r>
              <a:rPr lang="en-US" sz="2000" dirty="0"/>
              <a:t> nu </a:t>
            </a:r>
            <a:r>
              <a:rPr lang="en-US" sz="2000" dirty="0" err="1"/>
              <a:t>mai</a:t>
            </a:r>
            <a:r>
              <a:rPr lang="en-US" sz="2000" dirty="0"/>
              <a:t> </a:t>
            </a:r>
            <a:r>
              <a:rPr lang="en-US" sz="2000" dirty="0" err="1"/>
              <a:t>mult</a:t>
            </a:r>
            <a:r>
              <a:rPr lang="en-US" sz="2000" dirty="0"/>
              <a:t> de 10-6 m</a:t>
            </a:r>
            <a:r>
              <a:rPr lang="ro-RO" sz="2000" dirty="0"/>
              <a:t> </a:t>
            </a:r>
            <a:r>
              <a:rPr lang="en-US" sz="2000" dirty="0"/>
              <a:t>(GOST R 8.628-2007).</a:t>
            </a:r>
            <a:r>
              <a:rPr lang="en-US" sz="2000" dirty="0" err="1"/>
              <a:t>Acest</a:t>
            </a:r>
            <a:r>
              <a:rPr lang="en-US" sz="2000" dirty="0"/>
              <a:t> standard </a:t>
            </a:r>
            <a:r>
              <a:rPr lang="en-US" sz="2000" dirty="0" err="1"/>
              <a:t>stabilește</a:t>
            </a:r>
            <a:r>
              <a:rPr lang="en-US" sz="2000" dirty="0"/>
              <a:t> </a:t>
            </a:r>
            <a:r>
              <a:rPr lang="en-US" sz="2000" dirty="0" err="1"/>
              <a:t>cerințe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formele</a:t>
            </a:r>
            <a:r>
              <a:rPr lang="en-US" sz="2000" dirty="0"/>
              <a:t> </a:t>
            </a:r>
            <a:r>
              <a:rPr lang="en-US" sz="2000" dirty="0" err="1"/>
              <a:t>geometrice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dimensiunile</a:t>
            </a:r>
            <a:r>
              <a:rPr lang="en-US" sz="2000" dirty="0"/>
              <a:t> </a:t>
            </a:r>
            <a:r>
              <a:rPr lang="en-US" sz="2000" dirty="0" err="1"/>
              <a:t>liniare</a:t>
            </a:r>
            <a:r>
              <a:rPr lang="en-US" sz="2000" dirty="0"/>
              <a:t>, </a:t>
            </a:r>
            <a:r>
              <a:rPr lang="en-US" sz="2000" dirty="0" err="1"/>
              <a:t>precum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alegerea</a:t>
            </a:r>
            <a:r>
              <a:rPr lang="en-US" sz="2000" dirty="0"/>
              <a:t> </a:t>
            </a:r>
            <a:r>
              <a:rPr lang="en-US" sz="2000" dirty="0" err="1"/>
              <a:t>materialului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fabricarea</a:t>
            </a:r>
            <a:r>
              <a:rPr lang="en-US" sz="2000" dirty="0"/>
              <a:t> </a:t>
            </a:r>
            <a:r>
              <a:rPr lang="en-US" sz="2000" dirty="0" err="1"/>
              <a:t>măsurilor</a:t>
            </a:r>
            <a:r>
              <a:rPr lang="en-US" sz="2000" dirty="0"/>
              <a:t> de relief la </a:t>
            </a:r>
            <a:r>
              <a:rPr lang="en-US" sz="2000" dirty="0" err="1"/>
              <a:t>scară</a:t>
            </a:r>
            <a:r>
              <a:rPr lang="en-US" sz="2000" dirty="0"/>
              <a:t> </a:t>
            </a:r>
            <a:r>
              <a:rPr lang="en-US" sz="2000" dirty="0" err="1"/>
              <a:t>nanometrică</a:t>
            </a:r>
            <a:r>
              <a:rPr lang="en-US" sz="2000" dirty="0"/>
              <a:t> din </a:t>
            </a:r>
            <a:r>
              <a:rPr lang="en-US" sz="2000" dirty="0" err="1"/>
              <a:t>siliciu</a:t>
            </a:r>
            <a:r>
              <a:rPr lang="en-US" sz="2000" dirty="0"/>
              <a:t> </a:t>
            </a:r>
            <a:r>
              <a:rPr lang="en-US" sz="2000" dirty="0" err="1"/>
              <a:t>monocristalin.Măsurile</a:t>
            </a:r>
            <a:r>
              <a:rPr lang="en-US" sz="2000" dirty="0"/>
              <a:t> de relief pot fi </a:t>
            </a:r>
            <a:r>
              <a:rPr lang="en-US" sz="2000" dirty="0" err="1"/>
              <a:t>produse</a:t>
            </a:r>
            <a:r>
              <a:rPr lang="en-US" sz="2000" dirty="0"/>
              <a:t> cu </a:t>
            </a:r>
            <a:r>
              <a:rPr lang="en-US" sz="2000" dirty="0" err="1"/>
              <a:t>profil</a:t>
            </a:r>
            <a:r>
              <a:rPr lang="en-US" sz="2000" dirty="0"/>
              <a:t> </a:t>
            </a:r>
            <a:r>
              <a:rPr lang="en-US" sz="2000" dirty="0" err="1"/>
              <a:t>trapezoidalelemente</a:t>
            </a:r>
            <a:r>
              <a:rPr lang="en-US" sz="2000" dirty="0"/>
              <a:t> de relief. </a:t>
            </a:r>
            <a:endParaRPr lang="ro-RO" sz="2000" dirty="0"/>
          </a:p>
          <a:p>
            <a:r>
              <a:rPr lang="en-US" sz="2000" dirty="0" err="1"/>
              <a:t>Metodologia</a:t>
            </a:r>
            <a:r>
              <a:rPr lang="en-US" sz="2000" dirty="0"/>
              <a:t> de </a:t>
            </a:r>
            <a:r>
              <a:rPr lang="en-US" sz="2000" dirty="0" err="1"/>
              <a:t>verificare</a:t>
            </a:r>
            <a:r>
              <a:rPr lang="en-US" sz="2000" dirty="0"/>
              <a:t> a </a:t>
            </a:r>
            <a:r>
              <a:rPr lang="en-US" sz="2000" dirty="0" err="1"/>
              <a:t>acestora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stabilită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ro-RO" sz="2000" dirty="0"/>
              <a:t>standardele respective,</a:t>
            </a:r>
            <a:r>
              <a:rPr lang="en-US" sz="2000" dirty="0"/>
              <a:t> </a:t>
            </a:r>
            <a:r>
              <a:rPr lang="en-US" sz="2000" dirty="0" err="1"/>
              <a:t>iar</a:t>
            </a:r>
            <a:r>
              <a:rPr lang="en-US" sz="2000" dirty="0"/>
              <a:t> </a:t>
            </a:r>
            <a:r>
              <a:rPr lang="en-US" sz="2000" dirty="0" err="1"/>
              <a:t>utilizarea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scopul</a:t>
            </a:r>
            <a:r>
              <a:rPr lang="en-US" sz="2000" dirty="0"/>
              <a:t> </a:t>
            </a:r>
            <a:r>
              <a:rPr lang="en-US" sz="2000" dirty="0" err="1"/>
              <a:t>verificării</a:t>
            </a:r>
            <a:r>
              <a:rPr lang="en-US" sz="2000" dirty="0"/>
              <a:t> </a:t>
            </a:r>
            <a:r>
              <a:rPr lang="en-US" sz="2000" dirty="0" err="1"/>
              <a:t>microscoapelor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stabilită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147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Particulele de </a:t>
            </a:r>
            <a:r>
              <a:rPr lang="en-US" sz="2000" dirty="0" err="1"/>
              <a:t>aur</a:t>
            </a:r>
            <a:r>
              <a:rPr lang="en-US" sz="2000" dirty="0"/>
              <a:t> </a:t>
            </a:r>
            <a:r>
              <a:rPr lang="en-US" sz="2000" dirty="0" err="1"/>
              <a:t>coloidal</a:t>
            </a:r>
            <a:r>
              <a:rPr lang="en-US" sz="2000" dirty="0"/>
              <a:t> au </a:t>
            </a:r>
            <a:r>
              <a:rPr lang="en-US" sz="2000" dirty="0" err="1"/>
              <a:t>utilizări</a:t>
            </a:r>
            <a:r>
              <a:rPr lang="en-US" sz="2000" dirty="0"/>
              <a:t> multiple ca </a:t>
            </a:r>
            <a:r>
              <a:rPr lang="en-US" sz="2000" dirty="0" err="1"/>
              <a:t>standarde</a:t>
            </a:r>
            <a:r>
              <a:rPr lang="en-US" sz="2000" dirty="0"/>
              <a:t> de </a:t>
            </a:r>
            <a:r>
              <a:rPr lang="en-US" sz="2000" dirty="0" err="1"/>
              <a:t>microscopie</a:t>
            </a:r>
            <a:r>
              <a:rPr lang="en-US" sz="2000" dirty="0"/>
              <a:t> </a:t>
            </a:r>
            <a:r>
              <a:rPr lang="en-US" sz="2000" dirty="0" err="1"/>
              <a:t>tridimensională</a:t>
            </a:r>
            <a:r>
              <a:rPr lang="en-US" sz="2000" dirty="0"/>
              <a:t> a </a:t>
            </a:r>
            <a:r>
              <a:rPr lang="en-US" sz="2000" dirty="0" err="1"/>
              <a:t>forței</a:t>
            </a:r>
            <a:r>
              <a:rPr lang="en-US" sz="2000" dirty="0"/>
              <a:t> </a:t>
            </a:r>
            <a:r>
              <a:rPr lang="en-US" sz="2000" dirty="0" err="1"/>
              <a:t>atomice</a:t>
            </a:r>
            <a:r>
              <a:rPr lang="en-US" sz="2000" dirty="0"/>
              <a:t>, </a:t>
            </a:r>
            <a:r>
              <a:rPr lang="en-US" sz="2000" dirty="0" err="1"/>
              <a:t>deoarece</a:t>
            </a:r>
            <a:r>
              <a:rPr lang="en-US" sz="2000" dirty="0"/>
              <a:t> </a:t>
            </a:r>
            <a:r>
              <a:rPr lang="en-US" sz="2000" dirty="0" err="1"/>
              <a:t>sunt</a:t>
            </a:r>
            <a:r>
              <a:rPr lang="en-US" sz="2000" dirty="0"/>
              <a:t> </a:t>
            </a:r>
            <a:r>
              <a:rPr lang="en-US" sz="2000" dirty="0" err="1"/>
              <a:t>incompresibile</a:t>
            </a:r>
            <a:r>
              <a:rPr lang="en-US" sz="2000" dirty="0"/>
              <a:t>, monodisperse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sferice</a:t>
            </a:r>
            <a:r>
              <a:rPr lang="en-US" sz="2000" dirty="0"/>
              <a:t>. </a:t>
            </a:r>
            <a:endParaRPr lang="ro-RO" sz="2000" dirty="0"/>
          </a:p>
          <a:p>
            <a:r>
              <a:rPr lang="en-US" sz="2000" dirty="0"/>
              <a:t>Natura </a:t>
            </a:r>
            <a:r>
              <a:rPr lang="en-US" sz="2000" dirty="0" err="1"/>
              <a:t>sferică</a:t>
            </a:r>
            <a:r>
              <a:rPr lang="en-US" sz="2000" dirty="0"/>
              <a:t> a </a:t>
            </a:r>
            <a:r>
              <a:rPr lang="en-US" sz="2000" dirty="0" err="1"/>
              <a:t>particulelor</a:t>
            </a:r>
            <a:r>
              <a:rPr lang="en-US" sz="2000" dirty="0"/>
              <a:t> </a:t>
            </a:r>
            <a:r>
              <a:rPr lang="en-US" sz="2000" dirty="0" err="1"/>
              <a:t>poate</a:t>
            </a:r>
            <a:r>
              <a:rPr lang="en-US" sz="2000" dirty="0"/>
              <a:t> fi </a:t>
            </a:r>
            <a:r>
              <a:rPr lang="en-US" sz="2000" dirty="0" err="1"/>
              <a:t>exploatată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a </a:t>
            </a:r>
            <a:r>
              <a:rPr lang="en-US" sz="2000" dirty="0" err="1"/>
              <a:t>caracteriza</a:t>
            </a:r>
            <a:r>
              <a:rPr lang="en-US" sz="2000" dirty="0"/>
              <a:t> </a:t>
            </a:r>
            <a:r>
              <a:rPr lang="en-US" sz="2000" dirty="0" err="1"/>
              <a:t>geometria</a:t>
            </a:r>
            <a:r>
              <a:rPr lang="en-US" sz="2000" dirty="0"/>
              <a:t> </a:t>
            </a:r>
            <a:r>
              <a:rPr lang="en-US" sz="2000" dirty="0" err="1"/>
              <a:t>vârfului</a:t>
            </a:r>
            <a:r>
              <a:rPr lang="en-US" sz="2000" dirty="0"/>
              <a:t> de </a:t>
            </a:r>
            <a:r>
              <a:rPr lang="en-US" sz="2000" dirty="0" err="1"/>
              <a:t>scanare</a:t>
            </a:r>
            <a:r>
              <a:rPr lang="en-US" sz="2000" dirty="0"/>
              <a:t>. </a:t>
            </a:r>
            <a:endParaRPr lang="ro-RO" sz="2000" dirty="0"/>
          </a:p>
          <a:p>
            <a:r>
              <a:rPr lang="en-US" sz="2000" dirty="0"/>
              <a:t>Ca </a:t>
            </a:r>
            <a:r>
              <a:rPr lang="en-US" sz="2000" dirty="0" err="1"/>
              <a:t>sfere</a:t>
            </a:r>
            <a:r>
              <a:rPr lang="en-US" sz="2000" dirty="0"/>
              <a:t> </a:t>
            </a:r>
            <a:r>
              <a:rPr lang="en-US" sz="2000" dirty="0" err="1"/>
              <a:t>uniforme</a:t>
            </a:r>
            <a:r>
              <a:rPr lang="en-US" sz="2000" dirty="0"/>
              <a:t>, </a:t>
            </a:r>
            <a:r>
              <a:rPr lang="en-US" sz="2000" dirty="0" err="1"/>
              <a:t>particulele</a:t>
            </a:r>
            <a:r>
              <a:rPr lang="en-US" sz="2000" dirty="0"/>
              <a:t> de </a:t>
            </a:r>
            <a:r>
              <a:rPr lang="en-US" sz="2000" dirty="0" err="1"/>
              <a:t>aur</a:t>
            </a:r>
            <a:r>
              <a:rPr lang="en-US" sz="2000" dirty="0"/>
              <a:t> </a:t>
            </a:r>
            <a:r>
              <a:rPr lang="en-US" sz="2000" dirty="0" err="1"/>
              <a:t>coloidal</a:t>
            </a:r>
            <a:r>
              <a:rPr lang="en-US" sz="2000" dirty="0"/>
              <a:t> pot fi </a:t>
            </a:r>
            <a:r>
              <a:rPr lang="en-US" sz="2000" dirty="0" err="1"/>
              <a:t>folosite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a </a:t>
            </a:r>
            <a:r>
              <a:rPr lang="en-US" sz="2000" dirty="0" err="1"/>
              <a:t>calibra</a:t>
            </a:r>
            <a:r>
              <a:rPr lang="en-US" sz="2000" dirty="0"/>
              <a:t> </a:t>
            </a:r>
            <a:r>
              <a:rPr lang="en-US" sz="2000" dirty="0" err="1"/>
              <a:t>dimensiunile</a:t>
            </a:r>
            <a:r>
              <a:rPr lang="en-US" sz="2000" dirty="0"/>
              <a:t> </a:t>
            </a:r>
            <a:r>
              <a:rPr lang="en-US" sz="2000" dirty="0" err="1"/>
              <a:t>verticale</a:t>
            </a:r>
            <a:r>
              <a:rPr lang="en-US" sz="2000" dirty="0"/>
              <a:t> ale </a:t>
            </a:r>
            <a:r>
              <a:rPr lang="en-US" sz="2000" dirty="0" err="1"/>
              <a:t>microscopiei</a:t>
            </a:r>
            <a:r>
              <a:rPr lang="en-US" sz="2000" dirty="0"/>
              <a:t> cu </a:t>
            </a:r>
            <a:r>
              <a:rPr lang="en-US" sz="2000" dirty="0" err="1"/>
              <a:t>forță</a:t>
            </a:r>
            <a:r>
              <a:rPr lang="en-US" sz="2000" dirty="0"/>
              <a:t> </a:t>
            </a:r>
            <a:r>
              <a:rPr lang="en-US" sz="2000" dirty="0" err="1"/>
              <a:t>atomică</a:t>
            </a:r>
            <a:r>
              <a:rPr lang="en-US" sz="2000" dirty="0"/>
              <a:t> la </a:t>
            </a:r>
            <a:r>
              <a:rPr lang="en-US" sz="2000" dirty="0" err="1"/>
              <a:t>nivel</a:t>
            </a:r>
            <a:r>
              <a:rPr lang="en-US" sz="2000" dirty="0"/>
              <a:t> de </a:t>
            </a:r>
            <a:r>
              <a:rPr lang="en-US" sz="2000" dirty="0" err="1"/>
              <a:t>nanometri</a:t>
            </a:r>
            <a:r>
              <a:rPr lang="en-US" sz="2000" dirty="0"/>
              <a:t>. </a:t>
            </a:r>
            <a:endParaRPr lang="ro-RO" sz="2000" dirty="0"/>
          </a:p>
          <a:p>
            <a:r>
              <a:rPr lang="en-US" sz="2000" dirty="0"/>
              <a:t>Natura </a:t>
            </a:r>
            <a:r>
              <a:rPr lang="en-US" sz="2000" dirty="0" err="1"/>
              <a:t>monodispersă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incompresibilă</a:t>
            </a:r>
            <a:r>
              <a:rPr lang="en-US" sz="2000" dirty="0"/>
              <a:t> a </a:t>
            </a:r>
            <a:r>
              <a:rPr lang="en-US" sz="2000" dirty="0" err="1"/>
              <a:t>aurului</a:t>
            </a:r>
            <a:r>
              <a:rPr lang="en-US" sz="2000" dirty="0"/>
              <a:t> </a:t>
            </a:r>
            <a:r>
              <a:rPr lang="en-US" sz="2000" dirty="0" err="1"/>
              <a:t>poate</a:t>
            </a:r>
            <a:r>
              <a:rPr lang="en-US" sz="2000" dirty="0"/>
              <a:t> fi </a:t>
            </a:r>
            <a:r>
              <a:rPr lang="en-US" sz="2000" dirty="0" err="1"/>
              <a:t>utilizată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a </a:t>
            </a:r>
            <a:r>
              <a:rPr lang="en-US" sz="2000" dirty="0" err="1"/>
              <a:t>caracteriza</a:t>
            </a:r>
            <a:r>
              <a:rPr lang="en-US" sz="2000" dirty="0"/>
              <a:t> </a:t>
            </a:r>
            <a:r>
              <a:rPr lang="en-US" sz="2000" dirty="0" err="1"/>
              <a:t>dimensiunea</a:t>
            </a:r>
            <a:r>
              <a:rPr lang="en-US" sz="2000" dirty="0"/>
              <a:t> </a:t>
            </a:r>
            <a:r>
              <a:rPr lang="en-US" sz="2000" dirty="0" err="1"/>
              <a:t>verticală</a:t>
            </a:r>
            <a:r>
              <a:rPr lang="en-US" sz="2000" dirty="0"/>
              <a:t> a </a:t>
            </a:r>
            <a:r>
              <a:rPr lang="en-US" sz="2000" dirty="0" err="1"/>
              <a:t>biomoleculelor</a:t>
            </a:r>
            <a:r>
              <a:rPr lang="en-US" sz="2000" dirty="0"/>
              <a:t> co</a:t>
            </a:r>
            <a:r>
              <a:rPr lang="ro-RO" sz="2000" dirty="0"/>
              <a:t>-</a:t>
            </a:r>
            <a:r>
              <a:rPr lang="en-US" sz="2000" dirty="0" err="1"/>
              <a:t>adsorbite</a:t>
            </a:r>
            <a:r>
              <a:rPr lang="en-US" sz="20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516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951" y="457200"/>
            <a:ext cx="6934200" cy="1143000"/>
          </a:xfrm>
        </p:spPr>
        <p:txBody>
          <a:bodyPr/>
          <a:lstStyle/>
          <a:p>
            <a:r>
              <a:rPr lang="en-US" b="1" dirty="0"/>
              <a:t>AFM Gold Calibration</a:t>
            </a:r>
            <a:br>
              <a:rPr lang="ro-RO" b="1" dirty="0"/>
            </a:br>
            <a:r>
              <a:rPr lang="en-US" b="1" dirty="0"/>
              <a:t> Kit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048000"/>
            <a:ext cx="8763000" cy="3505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/>
              <a:t>Particule</a:t>
            </a:r>
            <a:r>
              <a:rPr lang="en-US" sz="2000" dirty="0"/>
              <a:t> de </a:t>
            </a:r>
            <a:r>
              <a:rPr lang="en-US" sz="2000" dirty="0" err="1"/>
              <a:t>aur</a:t>
            </a:r>
            <a:r>
              <a:rPr lang="en-US" sz="2000" dirty="0"/>
              <a:t> </a:t>
            </a:r>
            <a:r>
              <a:rPr lang="en-US" sz="2000" dirty="0" err="1"/>
              <a:t>coloidal</a:t>
            </a:r>
            <a:r>
              <a:rPr lang="en-US" sz="2000" dirty="0"/>
              <a:t> </a:t>
            </a:r>
            <a:r>
              <a:rPr lang="en-US" sz="2000" dirty="0" err="1"/>
              <a:t>caracterizate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:</a:t>
            </a:r>
            <a:endParaRPr lang="ro-RO" sz="2000" dirty="0"/>
          </a:p>
          <a:p>
            <a:pPr marL="0" indent="0">
              <a:buNone/>
            </a:pPr>
            <a:r>
              <a:rPr lang="en-US" sz="2000" dirty="0" err="1"/>
              <a:t>Caracterizarea</a:t>
            </a:r>
            <a:r>
              <a:rPr lang="en-US" sz="2000" dirty="0"/>
              <a:t> </a:t>
            </a:r>
            <a:r>
              <a:rPr lang="en-US" sz="2000" dirty="0" err="1"/>
              <a:t>geometriei</a:t>
            </a:r>
            <a:r>
              <a:rPr lang="en-US" sz="2000" dirty="0"/>
              <a:t> </a:t>
            </a:r>
            <a:r>
              <a:rPr lang="en-US" sz="2000" dirty="0" err="1"/>
              <a:t>vârfului</a:t>
            </a:r>
            <a:r>
              <a:rPr lang="en-US" sz="2000" dirty="0"/>
              <a:t> de </a:t>
            </a:r>
            <a:r>
              <a:rPr lang="en-US" sz="2000" dirty="0" err="1"/>
              <a:t>scanare</a:t>
            </a:r>
            <a:endParaRPr lang="ro-RO" sz="2000" dirty="0"/>
          </a:p>
          <a:p>
            <a:pPr marL="0" indent="0">
              <a:buNone/>
            </a:pPr>
            <a:r>
              <a:rPr lang="en-US" sz="2000" dirty="0" err="1"/>
              <a:t>Calibrare</a:t>
            </a:r>
            <a:r>
              <a:rPr lang="en-US" sz="2000" dirty="0"/>
              <a:t> </a:t>
            </a:r>
            <a:r>
              <a:rPr lang="en-US" sz="2000" dirty="0" err="1"/>
              <a:t>fiabilă</a:t>
            </a:r>
            <a:r>
              <a:rPr lang="en-US" sz="2000" dirty="0"/>
              <a:t> a </a:t>
            </a:r>
            <a:r>
              <a:rPr lang="en-US" sz="2000" dirty="0" err="1"/>
              <a:t>scalei</a:t>
            </a:r>
            <a:r>
              <a:rPr lang="en-US" sz="2000" dirty="0"/>
              <a:t> </a:t>
            </a:r>
            <a:r>
              <a:rPr lang="en-US" sz="2000" dirty="0" err="1"/>
              <a:t>verticale</a:t>
            </a:r>
            <a:r>
              <a:rPr lang="en-US" sz="2000" dirty="0"/>
              <a:t> a </a:t>
            </a:r>
            <a:r>
              <a:rPr lang="en-US" sz="2000" dirty="0" err="1"/>
              <a:t>răspunsului</a:t>
            </a:r>
            <a:r>
              <a:rPr lang="en-US" sz="2000" dirty="0"/>
              <a:t> piezoelectric</a:t>
            </a:r>
            <a:endParaRPr lang="ro-RO" sz="2000" dirty="0"/>
          </a:p>
          <a:p>
            <a:pPr marL="0" indent="0">
              <a:buNone/>
            </a:pPr>
            <a:r>
              <a:rPr lang="en-US" sz="2000" dirty="0" err="1"/>
              <a:t>Caracterizarea</a:t>
            </a:r>
            <a:r>
              <a:rPr lang="en-US" sz="2000" dirty="0"/>
              <a:t> </a:t>
            </a:r>
            <a:r>
              <a:rPr lang="en-US" sz="2000" dirty="0" err="1"/>
              <a:t>dimensiunilor</a:t>
            </a:r>
            <a:r>
              <a:rPr lang="en-US" sz="2000" dirty="0"/>
              <a:t> </a:t>
            </a:r>
            <a:r>
              <a:rPr lang="en-US" sz="2000" dirty="0" err="1"/>
              <a:t>verticale</a:t>
            </a:r>
            <a:r>
              <a:rPr lang="en-US" sz="2000" dirty="0"/>
              <a:t> ale </a:t>
            </a:r>
            <a:r>
              <a:rPr lang="en-US" sz="2000" dirty="0" err="1"/>
              <a:t>biomoleculelor</a:t>
            </a:r>
            <a:r>
              <a:rPr lang="en-US" sz="2000" dirty="0"/>
              <a:t> co-adsorbate</a:t>
            </a:r>
            <a:endParaRPr lang="ro-RO" sz="2000" dirty="0"/>
          </a:p>
          <a:p>
            <a:pPr marL="0" indent="0">
              <a:buNone/>
            </a:pPr>
            <a:endParaRPr lang="ro-RO" sz="2000" dirty="0"/>
          </a:p>
          <a:p>
            <a:pPr marL="0" indent="0">
              <a:buNone/>
            </a:pPr>
            <a:r>
              <a:rPr lang="en-US" sz="2000" dirty="0" err="1"/>
              <a:t>Trei</a:t>
            </a:r>
            <a:r>
              <a:rPr lang="en-US" sz="2000" dirty="0"/>
              <a:t> </a:t>
            </a:r>
            <a:r>
              <a:rPr lang="en-US" sz="2000" dirty="0" err="1"/>
              <a:t>dimensiuni</a:t>
            </a:r>
            <a:r>
              <a:rPr lang="en-US" sz="2000" dirty="0"/>
              <a:t> de </a:t>
            </a:r>
            <a:r>
              <a:rPr lang="en-US" sz="2000" dirty="0" err="1"/>
              <a:t>particule</a:t>
            </a:r>
            <a:r>
              <a:rPr lang="en-US" sz="2000" dirty="0"/>
              <a:t> de </a:t>
            </a:r>
            <a:r>
              <a:rPr lang="en-US" sz="2000" dirty="0" err="1"/>
              <a:t>aur</a:t>
            </a:r>
            <a:r>
              <a:rPr lang="en-US" sz="2000" dirty="0"/>
              <a:t> </a:t>
            </a:r>
            <a:r>
              <a:rPr lang="en-US" sz="2000" dirty="0" err="1"/>
              <a:t>coloidal</a:t>
            </a:r>
            <a:r>
              <a:rPr lang="en-US" sz="2000" dirty="0"/>
              <a:t> </a:t>
            </a:r>
            <a:r>
              <a:rPr lang="en-US" sz="2000" dirty="0" err="1"/>
              <a:t>sunt</a:t>
            </a:r>
            <a:r>
              <a:rPr lang="en-US" sz="2000" dirty="0"/>
              <a:t> </a:t>
            </a:r>
            <a:r>
              <a:rPr lang="en-US" sz="2000" dirty="0" err="1"/>
              <a:t>disponibile</a:t>
            </a:r>
            <a:r>
              <a:rPr lang="en-US" sz="2000" dirty="0"/>
              <a:t> </a:t>
            </a:r>
            <a:r>
              <a:rPr lang="en-US" sz="2000" dirty="0" err="1"/>
              <a:t>într</a:t>
            </a:r>
            <a:r>
              <a:rPr lang="en-US" sz="2000" dirty="0"/>
              <a:t>-o </a:t>
            </a:r>
            <a:r>
              <a:rPr lang="en-US" sz="2000" dirty="0" err="1"/>
              <a:t>formă</a:t>
            </a:r>
            <a:r>
              <a:rPr lang="en-US" sz="2000" dirty="0"/>
              <a:t> </a:t>
            </a:r>
            <a:r>
              <a:rPr lang="en-US" sz="2000" dirty="0" err="1"/>
              <a:t>convenabilă</a:t>
            </a:r>
            <a:r>
              <a:rPr lang="en-US" sz="2000" dirty="0"/>
              <a:t> de kit. </a:t>
            </a:r>
            <a:r>
              <a:rPr lang="en-US" sz="2000" dirty="0" err="1"/>
              <a:t>Setul</a:t>
            </a:r>
            <a:r>
              <a:rPr lang="en-US" sz="2000" dirty="0"/>
              <a:t> </a:t>
            </a:r>
            <a:r>
              <a:rPr lang="en-US" sz="2000" dirty="0" err="1"/>
              <a:t>conține</a:t>
            </a:r>
            <a:r>
              <a:rPr lang="en-US" sz="2000" dirty="0"/>
              <a:t> 8 </a:t>
            </a:r>
            <a:r>
              <a:rPr lang="en-US" sz="2000" dirty="0" err="1"/>
              <a:t>discuri</a:t>
            </a:r>
            <a:r>
              <a:rPr lang="en-US" sz="2000" dirty="0"/>
              <a:t> AFM </a:t>
            </a:r>
            <a:r>
              <a:rPr lang="en-US" sz="2000" dirty="0" err="1"/>
              <a:t>numerotate</a:t>
            </a:r>
            <a:r>
              <a:rPr lang="en-US" sz="2000" dirty="0"/>
              <a:t> de 15 mm cu mica </a:t>
            </a:r>
            <a:r>
              <a:rPr lang="en-US" sz="2000" dirty="0" err="1"/>
              <a:t>atașată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calibrare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caracterizare</a:t>
            </a:r>
            <a:r>
              <a:rPr lang="en-US" sz="2000" dirty="0"/>
              <a:t> a </a:t>
            </a:r>
            <a:r>
              <a:rPr lang="en-US" sz="2000" dirty="0" err="1"/>
              <a:t>vârfului</a:t>
            </a:r>
            <a:r>
              <a:rPr lang="en-US" sz="2000" dirty="0"/>
              <a:t>. </a:t>
            </a:r>
            <a:r>
              <a:rPr lang="en-US" sz="2000" dirty="0" err="1"/>
              <a:t>Aurul</a:t>
            </a:r>
            <a:r>
              <a:rPr lang="en-US" sz="2000" dirty="0"/>
              <a:t> </a:t>
            </a:r>
            <a:r>
              <a:rPr lang="en-US" sz="2000" dirty="0" err="1"/>
              <a:t>coloidal</a:t>
            </a:r>
            <a:r>
              <a:rPr lang="en-US" sz="2000" dirty="0"/>
              <a:t> </a:t>
            </a:r>
            <a:r>
              <a:rPr lang="en-US" sz="2000" dirty="0" err="1"/>
              <a:t>rămas</a:t>
            </a:r>
            <a:r>
              <a:rPr lang="en-US" sz="2000" dirty="0"/>
              <a:t> </a:t>
            </a:r>
            <a:r>
              <a:rPr lang="en-US" sz="2000" dirty="0" err="1"/>
              <a:t>poate</a:t>
            </a:r>
            <a:r>
              <a:rPr lang="en-US" sz="2000" dirty="0"/>
              <a:t> fi </a:t>
            </a:r>
            <a:r>
              <a:rPr lang="en-US" sz="2000" dirty="0" err="1"/>
              <a:t>utilizat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co-</a:t>
            </a:r>
            <a:r>
              <a:rPr lang="en-US" sz="2000" dirty="0" err="1"/>
              <a:t>adsorbție</a:t>
            </a:r>
            <a:r>
              <a:rPr lang="en-US" sz="2000" dirty="0"/>
              <a:t> cu biomolecule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alte</a:t>
            </a:r>
            <a:r>
              <a:rPr lang="en-US" sz="2000" dirty="0"/>
              <a:t> probe.</a:t>
            </a:r>
            <a:endParaRPr lang="ro-RO" sz="2000" dirty="0"/>
          </a:p>
        </p:txBody>
      </p:sp>
      <p:pic>
        <p:nvPicPr>
          <p:cNvPr id="1026" name="Picture 2" descr="atomic force calib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916" y="100012"/>
            <a:ext cx="3148084" cy="310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825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TipChecker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sondele</a:t>
            </a:r>
            <a:r>
              <a:rPr lang="en-US" dirty="0"/>
              <a:t> AFM</a:t>
            </a:r>
            <a:br>
              <a:rPr lang="ro-RO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0"/>
            <a:ext cx="8915400" cy="452596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/>
              <a:t>Când</a:t>
            </a:r>
            <a:r>
              <a:rPr lang="en-US" sz="2000" dirty="0"/>
              <a:t> </a:t>
            </a:r>
            <a:r>
              <a:rPr lang="ro-RO" sz="2000" dirty="0"/>
              <a:t>obținem imaginea unei p</a:t>
            </a:r>
            <a:r>
              <a:rPr lang="en-US" sz="2000" dirty="0"/>
              <a:t>rob</a:t>
            </a:r>
            <a:r>
              <a:rPr lang="ro-RO" sz="2000" dirty="0"/>
              <a:t>e</a:t>
            </a:r>
            <a:r>
              <a:rPr lang="en-US" sz="2000" dirty="0"/>
              <a:t> </a:t>
            </a:r>
            <a:r>
              <a:rPr lang="en-US" sz="2000" dirty="0" err="1"/>
              <a:t>prin</a:t>
            </a:r>
            <a:r>
              <a:rPr lang="en-US" sz="2000" dirty="0"/>
              <a:t> AFM,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imperativ</a:t>
            </a:r>
            <a:r>
              <a:rPr lang="en-US" sz="2000" dirty="0"/>
              <a:t> să </a:t>
            </a:r>
            <a:r>
              <a:rPr lang="en-US" sz="2000" dirty="0" err="1"/>
              <a:t>cunoașteți</a:t>
            </a:r>
            <a:r>
              <a:rPr lang="en-US" sz="2000" dirty="0"/>
              <a:t> </a:t>
            </a:r>
            <a:r>
              <a:rPr lang="en-US" sz="2000" dirty="0" err="1"/>
              <a:t>starea</a:t>
            </a:r>
            <a:r>
              <a:rPr lang="en-US" sz="2000" dirty="0"/>
              <a:t> </a:t>
            </a:r>
            <a:r>
              <a:rPr lang="en-US" sz="2000" dirty="0" err="1"/>
              <a:t>sondei</a:t>
            </a:r>
            <a:r>
              <a:rPr lang="en-US" sz="2000" dirty="0"/>
              <a:t> AFM, </a:t>
            </a:r>
            <a:r>
              <a:rPr lang="en-US" sz="2000" dirty="0" err="1"/>
              <a:t>deoarece</a:t>
            </a:r>
            <a:r>
              <a:rPr lang="en-US" sz="2000" dirty="0"/>
              <a:t> </a:t>
            </a:r>
            <a:r>
              <a:rPr lang="en-US" sz="2000" dirty="0" err="1"/>
              <a:t>aceasta</a:t>
            </a:r>
            <a:r>
              <a:rPr lang="en-US" sz="2000" dirty="0"/>
              <a:t> </a:t>
            </a:r>
            <a:r>
              <a:rPr lang="en-US" sz="2000" dirty="0" err="1"/>
              <a:t>determină</a:t>
            </a:r>
            <a:r>
              <a:rPr lang="en-US" sz="2000" dirty="0"/>
              <a:t> </a:t>
            </a:r>
            <a:r>
              <a:rPr lang="en-US" sz="2000" dirty="0" err="1"/>
              <a:t>calitatea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corectitudinea</a:t>
            </a:r>
            <a:r>
              <a:rPr lang="en-US" sz="2000" dirty="0"/>
              <a:t> </a:t>
            </a:r>
            <a:r>
              <a:rPr lang="en-US" sz="2000" dirty="0" err="1"/>
              <a:t>imaginii</a:t>
            </a:r>
            <a:r>
              <a:rPr lang="en-US" sz="2000" dirty="0"/>
              <a:t>. </a:t>
            </a:r>
            <a:r>
              <a:rPr lang="en-US" sz="2000" dirty="0" err="1"/>
              <a:t>TipChecker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o </a:t>
            </a:r>
            <a:r>
              <a:rPr lang="en-US" sz="2000" dirty="0" err="1"/>
              <a:t>mostră</a:t>
            </a:r>
            <a:r>
              <a:rPr lang="en-US" sz="2000" dirty="0"/>
              <a:t> SPM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determinarea</a:t>
            </a:r>
            <a:r>
              <a:rPr lang="en-US" sz="2000" dirty="0"/>
              <a:t> </a:t>
            </a:r>
            <a:r>
              <a:rPr lang="en-US" sz="2000" dirty="0" err="1"/>
              <a:t>rapidă</a:t>
            </a:r>
            <a:r>
              <a:rPr lang="en-US" sz="2000" dirty="0"/>
              <a:t>, </a:t>
            </a:r>
            <a:r>
              <a:rPr lang="en-US" sz="2000" dirty="0" err="1"/>
              <a:t>convenabilă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eficientă</a:t>
            </a:r>
            <a:r>
              <a:rPr lang="en-US" sz="2000" dirty="0"/>
              <a:t> a </a:t>
            </a:r>
            <a:r>
              <a:rPr lang="en-US" sz="2000" dirty="0" err="1"/>
              <a:t>stării</a:t>
            </a:r>
            <a:r>
              <a:rPr lang="en-US" sz="2000" dirty="0"/>
              <a:t> </a:t>
            </a:r>
            <a:r>
              <a:rPr lang="en-US" sz="2000" dirty="0" err="1"/>
              <a:t>vârfului</a:t>
            </a:r>
            <a:r>
              <a:rPr lang="ro-RO" sz="2000" dirty="0"/>
              <a:t> sondei </a:t>
            </a:r>
            <a:r>
              <a:rPr lang="en-US" sz="2000" dirty="0"/>
              <a:t>AFM. </a:t>
            </a:r>
            <a:r>
              <a:rPr lang="en-US" sz="2000" dirty="0" err="1"/>
              <a:t>Diferențele</a:t>
            </a:r>
            <a:r>
              <a:rPr lang="en-US" sz="2000" dirty="0"/>
              <a:t> </a:t>
            </a:r>
            <a:r>
              <a:rPr lang="en-US" sz="2000" dirty="0" err="1"/>
              <a:t>clare</a:t>
            </a:r>
            <a:r>
              <a:rPr lang="en-US" sz="2000" dirty="0"/>
              <a:t> </a:t>
            </a:r>
            <a:r>
              <a:rPr lang="en-US" sz="2000" dirty="0" err="1"/>
              <a:t>dintre</a:t>
            </a:r>
            <a:r>
              <a:rPr lang="en-US" sz="2000" dirty="0"/>
              <a:t> </a:t>
            </a:r>
            <a:r>
              <a:rPr lang="en-US" sz="2000" dirty="0" err="1"/>
              <a:t>vârfuri</a:t>
            </a:r>
            <a:r>
              <a:rPr lang="en-US" sz="2000" dirty="0"/>
              <a:t> </a:t>
            </a:r>
            <a:r>
              <a:rPr lang="en-US" sz="2000" dirty="0" err="1"/>
              <a:t>devin</a:t>
            </a:r>
            <a:r>
              <a:rPr lang="en-US" sz="2000" dirty="0"/>
              <a:t> </a:t>
            </a:r>
            <a:r>
              <a:rPr lang="en-US" sz="2000" dirty="0" err="1"/>
              <a:t>evidente</a:t>
            </a:r>
            <a:r>
              <a:rPr lang="en-US" sz="2000" dirty="0"/>
              <a:t> </a:t>
            </a:r>
            <a:r>
              <a:rPr lang="en-US" sz="2000" dirty="0" err="1"/>
              <a:t>chiar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cu o </a:t>
            </a:r>
            <a:r>
              <a:rPr lang="en-US" sz="2000" dirty="0" err="1"/>
              <a:t>singură</a:t>
            </a:r>
            <a:r>
              <a:rPr lang="en-US" sz="2000" dirty="0"/>
              <a:t> </a:t>
            </a:r>
            <a:r>
              <a:rPr lang="en-US" sz="2000" dirty="0" err="1"/>
              <a:t>linie</a:t>
            </a:r>
            <a:r>
              <a:rPr lang="en-US" sz="2000" dirty="0"/>
              <a:t> de </a:t>
            </a:r>
            <a:r>
              <a:rPr lang="en-US" sz="2000" dirty="0" err="1"/>
              <a:t>scanare</a:t>
            </a:r>
            <a:r>
              <a:rPr lang="en-US" sz="2000" dirty="0"/>
              <a:t>. </a:t>
            </a:r>
            <a:r>
              <a:rPr lang="en-US" sz="2000" dirty="0" err="1"/>
              <a:t>TipChecker</a:t>
            </a:r>
            <a:r>
              <a:rPr lang="en-US" sz="2000" dirty="0"/>
              <a:t> </a:t>
            </a:r>
            <a:r>
              <a:rPr lang="en-US" sz="2000" dirty="0" err="1"/>
              <a:t>oferă</a:t>
            </a:r>
            <a:r>
              <a:rPr lang="en-US" sz="2000" dirty="0"/>
              <a:t> o </a:t>
            </a:r>
            <a:r>
              <a:rPr lang="en-US" sz="2000" dirty="0" err="1"/>
              <a:t>modalitate</a:t>
            </a:r>
            <a:r>
              <a:rPr lang="en-US" sz="2000" dirty="0"/>
              <a:t> </a:t>
            </a:r>
            <a:r>
              <a:rPr lang="en-US" sz="2000" dirty="0" err="1"/>
              <a:t>rapidă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ușoară</a:t>
            </a:r>
            <a:r>
              <a:rPr lang="en-US" sz="2000" dirty="0"/>
              <a:t> de a </a:t>
            </a:r>
            <a:r>
              <a:rPr lang="en-US" sz="2000" dirty="0" err="1"/>
              <a:t>compara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clasifica</a:t>
            </a:r>
            <a:r>
              <a:rPr lang="en-US" sz="2000" dirty="0"/>
              <a:t> </a:t>
            </a:r>
            <a:r>
              <a:rPr lang="en-US" sz="2000" dirty="0" err="1"/>
              <a:t>diferite</a:t>
            </a:r>
            <a:r>
              <a:rPr lang="en-US" sz="2000" dirty="0"/>
              <a:t> </a:t>
            </a:r>
            <a:r>
              <a:rPr lang="en-US" sz="2000" dirty="0" err="1"/>
              <a:t>vârfuri</a:t>
            </a:r>
            <a:r>
              <a:rPr lang="en-US" sz="2000" dirty="0"/>
              <a:t> AFM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ceea</a:t>
            </a:r>
            <a:r>
              <a:rPr lang="en-US" sz="2000" dirty="0"/>
              <a:t> </a:t>
            </a:r>
            <a:r>
              <a:rPr lang="en-US" sz="2000" dirty="0" err="1"/>
              <a:t>ce</a:t>
            </a:r>
            <a:r>
              <a:rPr lang="en-US" sz="2000" dirty="0"/>
              <a:t> </a:t>
            </a:r>
            <a:r>
              <a:rPr lang="en-US" sz="2000" dirty="0" err="1"/>
              <a:t>privește</a:t>
            </a:r>
            <a:r>
              <a:rPr lang="en-US" sz="2000" dirty="0"/>
              <a:t> </a:t>
            </a:r>
            <a:r>
              <a:rPr lang="en-US" sz="2000" dirty="0" err="1"/>
              <a:t>vârful</a:t>
            </a:r>
            <a:r>
              <a:rPr lang="en-US" sz="2000" dirty="0"/>
              <a:t> </a:t>
            </a:r>
            <a:r>
              <a:rPr lang="ro-RO" sz="2000" dirty="0"/>
              <a:t>sondei</a:t>
            </a:r>
            <a:r>
              <a:rPr lang="en-US" sz="2000" dirty="0"/>
              <a:t>, </a:t>
            </a:r>
            <a:r>
              <a:rPr lang="en-US" sz="2000" dirty="0" err="1"/>
              <a:t>formă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claritate</a:t>
            </a:r>
            <a:r>
              <a:rPr lang="en-US" sz="2000" dirty="0"/>
              <a:t>. </a:t>
            </a:r>
            <a:endParaRPr lang="ro-RO" sz="2000" dirty="0"/>
          </a:p>
          <a:p>
            <a:pPr marL="0" indent="0">
              <a:buNone/>
            </a:pPr>
            <a:r>
              <a:rPr lang="en-US" sz="2000" dirty="0" err="1"/>
              <a:t>TipChecker</a:t>
            </a:r>
            <a:r>
              <a:rPr lang="en-US" sz="2000" dirty="0"/>
              <a:t> </a:t>
            </a:r>
            <a:r>
              <a:rPr lang="en-US" sz="2000" dirty="0" err="1"/>
              <a:t>permite</a:t>
            </a:r>
            <a:r>
              <a:rPr lang="en-US" sz="2000" dirty="0"/>
              <a:t> </a:t>
            </a:r>
            <a:r>
              <a:rPr lang="en-US" sz="2000" dirty="0" err="1"/>
              <a:t>verificarea</a:t>
            </a:r>
            <a:r>
              <a:rPr lang="en-US" sz="2000" dirty="0"/>
              <a:t> </a:t>
            </a:r>
            <a:r>
              <a:rPr lang="en-US" sz="2000" dirty="0" err="1"/>
              <a:t>dacă</a:t>
            </a:r>
            <a:r>
              <a:rPr lang="en-US" sz="2000" dirty="0"/>
              <a:t> </a:t>
            </a:r>
            <a:r>
              <a:rPr lang="en-US" sz="2000" dirty="0" err="1"/>
              <a:t>vârful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încă</a:t>
            </a:r>
            <a:r>
              <a:rPr lang="en-US" sz="2000" dirty="0"/>
              <a:t> bun, </a:t>
            </a:r>
            <a:r>
              <a:rPr lang="ro-RO" sz="2000" dirty="0"/>
              <a:t>uzat,</a:t>
            </a:r>
            <a:r>
              <a:rPr lang="en-US" sz="2000" dirty="0"/>
              <a:t> </a:t>
            </a:r>
            <a:r>
              <a:rPr lang="en-US" sz="2000" dirty="0" err="1"/>
              <a:t>tocit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rupt</a:t>
            </a:r>
            <a:r>
              <a:rPr lang="en-US" sz="2000" dirty="0"/>
              <a:t>, </a:t>
            </a:r>
            <a:r>
              <a:rPr lang="en-US" sz="2000" dirty="0" err="1"/>
              <a:t>fără</a:t>
            </a:r>
            <a:r>
              <a:rPr lang="en-US" sz="2000" dirty="0"/>
              <a:t> a fi </a:t>
            </a:r>
            <a:r>
              <a:rPr lang="en-US" sz="2000" dirty="0" err="1"/>
              <a:t>necesară</a:t>
            </a:r>
            <a:r>
              <a:rPr lang="en-US" sz="2000" dirty="0"/>
              <a:t> </a:t>
            </a:r>
            <a:r>
              <a:rPr lang="en-US" sz="2000" dirty="0" err="1"/>
              <a:t>scanarea</a:t>
            </a:r>
            <a:r>
              <a:rPr lang="en-US" sz="2000" dirty="0"/>
              <a:t> </a:t>
            </a:r>
            <a:r>
              <a:rPr lang="en-US" sz="2000" dirty="0" err="1"/>
              <a:t>unei</a:t>
            </a:r>
            <a:r>
              <a:rPr lang="en-US" sz="2000" dirty="0"/>
              <a:t> </a:t>
            </a:r>
            <a:r>
              <a:rPr lang="en-US" sz="2000" dirty="0" err="1"/>
              <a:t>întregi</a:t>
            </a:r>
            <a:r>
              <a:rPr lang="en-US" sz="2000" dirty="0"/>
              <a:t> </a:t>
            </a:r>
            <a:r>
              <a:rPr lang="en-US" sz="2000" dirty="0" err="1"/>
              <a:t>imagini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utilizarea</a:t>
            </a:r>
            <a:r>
              <a:rPr lang="en-US" sz="2000" dirty="0"/>
              <a:t> </a:t>
            </a:r>
            <a:r>
              <a:rPr lang="en-US" sz="2000" dirty="0" err="1"/>
              <a:t>inspecției</a:t>
            </a:r>
            <a:r>
              <a:rPr lang="en-US" sz="2000" dirty="0"/>
              <a:t> SEM.</a:t>
            </a:r>
            <a:endParaRPr lang="ro-RO" sz="2000" dirty="0"/>
          </a:p>
        </p:txBody>
      </p:sp>
      <p:pic>
        <p:nvPicPr>
          <p:cNvPr id="2052" name="Picture 4" descr="tipchecker wa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914400"/>
            <a:ext cx="1714500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ipchecker go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52616"/>
            <a:ext cx="1695450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ipchecker blu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889686"/>
            <a:ext cx="1714500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7508" y="3492886"/>
            <a:ext cx="6840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b="1" dirty="0">
                <a:solidFill>
                  <a:srgbClr val="FF0000"/>
                </a:solidFill>
              </a:rPr>
              <a:t>Bun                           uzat                 tocit sau rupt  </a:t>
            </a:r>
            <a:r>
              <a:rPr lang="ro-RO" dirty="0"/>
              <a:t>                    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20066" y="1676567"/>
            <a:ext cx="30930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err="1"/>
              <a:t>Eșantionul</a:t>
            </a:r>
            <a:r>
              <a:rPr lang="en-US" dirty="0"/>
              <a:t> </a:t>
            </a:r>
            <a:r>
              <a:rPr lang="en-US" dirty="0" err="1"/>
              <a:t>Tipchecker</a:t>
            </a:r>
            <a:r>
              <a:rPr lang="en-US" dirty="0"/>
              <a:t> </a:t>
            </a:r>
            <a:r>
              <a:rPr lang="en-US" dirty="0" err="1"/>
              <a:t>funcționează</a:t>
            </a:r>
            <a:r>
              <a:rPr lang="en-US" dirty="0"/>
              <a:t> perfect cu software-</a:t>
            </a:r>
            <a:r>
              <a:rPr lang="en-US" dirty="0" err="1"/>
              <a:t>ul</a:t>
            </a:r>
            <a:r>
              <a:rPr lang="en-US" dirty="0"/>
              <a:t> Auto Tip </a:t>
            </a:r>
            <a:r>
              <a:rPr lang="en-US" dirty="0" err="1"/>
              <a:t>Calification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Tip Characterization care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disponibil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piață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7813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E500CD5-0378-C6FF-63E3-D16CC362F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Exemplificare: Măsuri de relief pentru </a:t>
            </a:r>
            <a:r>
              <a:rPr lang="ro-RO" dirty="0" err="1"/>
              <a:t>nanometrie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4BC0D5A2-539B-5063-736B-30C89BDDD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5400" y="1524000"/>
            <a:ext cx="9144000" cy="4525962"/>
          </a:xfrm>
        </p:spPr>
        <p:txBody>
          <a:bodyPr/>
          <a:lstStyle/>
          <a:p>
            <a:r>
              <a:rPr lang="en-US" sz="2200" dirty="0" err="1"/>
              <a:t>Metode</a:t>
            </a:r>
            <a:r>
              <a:rPr lang="ro-RO" sz="2200" dirty="0"/>
              <a:t>le</a:t>
            </a:r>
            <a:r>
              <a:rPr lang="en-US" sz="2200" dirty="0"/>
              <a:t> de </a:t>
            </a:r>
            <a:r>
              <a:rPr lang="en-US" sz="2200" dirty="0" err="1"/>
              <a:t>cercetare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măsurare</a:t>
            </a:r>
            <a:r>
              <a:rPr lang="en-US" sz="2200" dirty="0"/>
              <a:t> a </a:t>
            </a:r>
            <a:r>
              <a:rPr lang="en-US" sz="2200" dirty="0" err="1"/>
              <a:t>proprietăților</a:t>
            </a:r>
            <a:r>
              <a:rPr lang="en-US" sz="2200" dirty="0"/>
              <a:t> </a:t>
            </a:r>
            <a:r>
              <a:rPr lang="en-US" sz="2200" dirty="0" err="1"/>
              <a:t>nanoobiectelor</a:t>
            </a:r>
            <a:r>
              <a:rPr lang="en-US" sz="2200" dirty="0"/>
              <a:t> -</a:t>
            </a:r>
            <a:r>
              <a:rPr lang="ro-RO" sz="2200" dirty="0"/>
              <a:t> ca</a:t>
            </a:r>
            <a:r>
              <a:rPr lang="en-US" sz="2200" dirty="0"/>
              <a:t> </a:t>
            </a:r>
            <a:r>
              <a:rPr lang="en-US" sz="2200" dirty="0" err="1"/>
              <a:t>microscopia</a:t>
            </a:r>
            <a:r>
              <a:rPr lang="en-US" sz="2200" dirty="0"/>
              <a:t> </a:t>
            </a:r>
            <a:r>
              <a:rPr lang="en-US" sz="2200" dirty="0" err="1"/>
              <a:t>electronică</a:t>
            </a:r>
            <a:r>
              <a:rPr lang="en-US" sz="2200" dirty="0"/>
              <a:t> cu </a:t>
            </a:r>
            <a:r>
              <a:rPr lang="en-US" sz="2200" dirty="0" err="1"/>
              <a:t>transmisie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scanare</a:t>
            </a:r>
            <a:r>
              <a:rPr lang="en-US" sz="2200" dirty="0"/>
              <a:t>, cu </a:t>
            </a:r>
            <a:r>
              <a:rPr lang="en-US" sz="2200" dirty="0" err="1"/>
              <a:t>sondă</a:t>
            </a:r>
            <a:r>
              <a:rPr lang="en-US" sz="2200" dirty="0"/>
              <a:t> de </a:t>
            </a:r>
            <a:r>
              <a:rPr lang="en-US" sz="2200" dirty="0" err="1"/>
              <a:t>scanare</a:t>
            </a:r>
            <a:r>
              <a:rPr lang="en-US" sz="2200" dirty="0"/>
              <a:t>, cu </a:t>
            </a:r>
            <a:r>
              <a:rPr lang="en-US" sz="2200" dirty="0" err="1"/>
              <a:t>câmp</a:t>
            </a:r>
            <a:r>
              <a:rPr lang="en-US" sz="2200" dirty="0"/>
              <a:t> ionic, </a:t>
            </a:r>
            <a:r>
              <a:rPr lang="en-US" sz="2200" dirty="0" err="1"/>
              <a:t>fotoemisie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microscopi</a:t>
            </a:r>
            <a:r>
              <a:rPr lang="ro-RO" sz="2200" dirty="0"/>
              <a:t>a</a:t>
            </a:r>
            <a:r>
              <a:rPr lang="en-US" sz="2200" dirty="0"/>
              <a:t> cu raze X</a:t>
            </a:r>
            <a:r>
              <a:rPr lang="ro-RO" sz="2200" dirty="0"/>
              <a:t>, s</a:t>
            </a:r>
            <a:r>
              <a:rPr lang="en-US" sz="2200" dirty="0" err="1"/>
              <a:t>pectrometria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difractometria</a:t>
            </a:r>
            <a:r>
              <a:rPr lang="en-US" sz="2200" dirty="0"/>
              <a:t> cu raze X etc. – </a:t>
            </a:r>
            <a:r>
              <a:rPr lang="ro-RO" sz="2200" b="1" dirty="0"/>
              <a:t>toate </a:t>
            </a:r>
            <a:r>
              <a:rPr lang="en-US" sz="2200" b="1" dirty="0" err="1"/>
              <a:t>necesită</a:t>
            </a:r>
            <a:r>
              <a:rPr lang="en-US" sz="2200" b="1" dirty="0"/>
              <a:t> </a:t>
            </a:r>
            <a:r>
              <a:rPr lang="en-US" sz="2200" b="1" dirty="0" err="1"/>
              <a:t>calibrarea</a:t>
            </a:r>
            <a:r>
              <a:rPr lang="ro-RO" sz="2200" b="1" dirty="0"/>
              <a:t> MM</a:t>
            </a:r>
            <a:r>
              <a:rPr lang="en-US" sz="2200" b="1" dirty="0"/>
              <a:t> </a:t>
            </a:r>
            <a:r>
              <a:rPr lang="ro-RO" sz="2200" dirty="0"/>
              <a:t>în raport cu</a:t>
            </a:r>
            <a:r>
              <a:rPr lang="en-US" sz="2200" dirty="0"/>
              <a:t> </a:t>
            </a:r>
            <a:r>
              <a:rPr lang="en-US" sz="2200" dirty="0" err="1"/>
              <a:t>mostre</a:t>
            </a:r>
            <a:r>
              <a:rPr lang="en-US" sz="2200" dirty="0"/>
              <a:t> standard </a:t>
            </a:r>
            <a:r>
              <a:rPr lang="en-US" sz="2200" i="1" dirty="0"/>
              <a:t>de </a:t>
            </a:r>
            <a:r>
              <a:rPr lang="en-US" sz="2200" i="1" dirty="0" err="1"/>
              <a:t>compoziție</a:t>
            </a:r>
            <a:r>
              <a:rPr lang="en-US" sz="2200" i="1" dirty="0"/>
              <a:t>, </a:t>
            </a:r>
            <a:r>
              <a:rPr lang="en-US" sz="2200" i="1" dirty="0" err="1"/>
              <a:t>structură</a:t>
            </a:r>
            <a:r>
              <a:rPr lang="en-US" sz="2200" i="1" dirty="0"/>
              <a:t>, </a:t>
            </a:r>
            <a:r>
              <a:rPr lang="en-US" sz="2200" i="1" dirty="0" err="1"/>
              <a:t>proprietăți</a:t>
            </a:r>
            <a:r>
              <a:rPr lang="en-US" sz="2200" i="1" dirty="0"/>
              <a:t> cu </a:t>
            </a:r>
            <a:r>
              <a:rPr lang="en-US" sz="2200" i="1" dirty="0" err="1"/>
              <a:t>caracteristici</a:t>
            </a:r>
            <a:r>
              <a:rPr lang="en-US" sz="2200" i="1" dirty="0"/>
              <a:t> </a:t>
            </a:r>
            <a:r>
              <a:rPr lang="en-US" sz="2200" i="1" dirty="0" err="1"/>
              <a:t>dimensionale</a:t>
            </a:r>
            <a:r>
              <a:rPr lang="en-US" sz="2200" i="1" dirty="0"/>
              <a:t> </a:t>
            </a:r>
            <a:r>
              <a:rPr lang="en-US" sz="2200" dirty="0"/>
              <a:t>(</a:t>
            </a:r>
            <a:r>
              <a:rPr lang="en-US" sz="2200" dirty="0" err="1"/>
              <a:t>geometrice</a:t>
            </a:r>
            <a:r>
              <a:rPr lang="en-US" sz="2200" dirty="0"/>
              <a:t>) </a:t>
            </a:r>
            <a:r>
              <a:rPr lang="en-US" sz="2200" dirty="0" err="1"/>
              <a:t>cunoscute</a:t>
            </a:r>
            <a:r>
              <a:rPr lang="en-US" sz="2200" dirty="0"/>
              <a:t>.</a:t>
            </a:r>
          </a:p>
          <a:p>
            <a:r>
              <a:rPr lang="en-US" sz="2200" dirty="0" err="1"/>
              <a:t>Măsurarea</a:t>
            </a:r>
            <a:r>
              <a:rPr lang="en-US" sz="2200" dirty="0"/>
              <a:t> </a:t>
            </a:r>
            <a:r>
              <a:rPr lang="en-US" sz="2200" dirty="0" err="1"/>
              <a:t>lungimii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intervalul</a:t>
            </a:r>
            <a:r>
              <a:rPr lang="en-US" sz="2200" dirty="0"/>
              <a:t> </a:t>
            </a:r>
            <a:r>
              <a:rPr lang="en-US" sz="2200" dirty="0" err="1"/>
              <a:t>nanometrilor</a:t>
            </a:r>
            <a:r>
              <a:rPr lang="en-US" sz="2200" dirty="0"/>
              <a:t> </a:t>
            </a:r>
            <a:r>
              <a:rPr lang="en-US" sz="2200" dirty="0" err="1"/>
              <a:t>implică</a:t>
            </a:r>
            <a:r>
              <a:rPr lang="en-US" sz="2200" dirty="0"/>
              <a:t> </a:t>
            </a:r>
            <a:r>
              <a:rPr lang="en-US" sz="2200" dirty="0" err="1"/>
              <a:t>utilizarea</a:t>
            </a:r>
            <a:r>
              <a:rPr lang="en-US" sz="2200" dirty="0"/>
              <a:t> </a:t>
            </a:r>
            <a:r>
              <a:rPr lang="en-US" sz="2200" dirty="0" err="1"/>
              <a:t>metodelor</a:t>
            </a:r>
            <a:r>
              <a:rPr lang="en-US" sz="2200" dirty="0"/>
              <a:t> de </a:t>
            </a:r>
            <a:r>
              <a:rPr lang="en-US" sz="2200" dirty="0" err="1"/>
              <a:t>înaltă</a:t>
            </a:r>
            <a:r>
              <a:rPr lang="en-US" sz="2200" dirty="0"/>
              <a:t> </a:t>
            </a:r>
            <a:r>
              <a:rPr lang="en-US" sz="2200" dirty="0" err="1"/>
              <a:t>rezoluție</a:t>
            </a:r>
            <a:r>
              <a:rPr lang="en-US" sz="2200" dirty="0"/>
              <a:t> de </a:t>
            </a:r>
            <a:r>
              <a:rPr lang="en-US" sz="2200" dirty="0" err="1"/>
              <a:t>scanare</a:t>
            </a:r>
            <a:r>
              <a:rPr lang="en-US" sz="2200" dirty="0"/>
              <a:t> a </a:t>
            </a:r>
            <a:r>
              <a:rPr lang="en-US" sz="2200" dirty="0" err="1"/>
              <a:t>electronilor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microscopiei</a:t>
            </a:r>
            <a:r>
              <a:rPr lang="en-US" sz="2200" dirty="0"/>
              <a:t> cu sonde de </a:t>
            </a:r>
            <a:r>
              <a:rPr lang="en-US" sz="2200" dirty="0" err="1"/>
              <a:t>scanare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combinație</a:t>
            </a:r>
            <a:r>
              <a:rPr lang="en-US" sz="2200" dirty="0"/>
              <a:t> cu </a:t>
            </a:r>
            <a:r>
              <a:rPr lang="en-US" sz="2200" dirty="0" err="1"/>
              <a:t>interferometria</a:t>
            </a:r>
            <a:r>
              <a:rPr lang="en-US" sz="2200" dirty="0"/>
              <a:t> laser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difractometria</a:t>
            </a:r>
            <a:r>
              <a:rPr lang="en-US" sz="2200" dirty="0"/>
              <a:t> cu raze X, </a:t>
            </a:r>
            <a:r>
              <a:rPr lang="en-US" sz="2200" dirty="0" err="1"/>
              <a:t>menținând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același</a:t>
            </a:r>
            <a:r>
              <a:rPr lang="en-US" sz="2200" dirty="0"/>
              <a:t> </a:t>
            </a:r>
            <a:r>
              <a:rPr lang="en-US" sz="2200" dirty="0" err="1"/>
              <a:t>timp</a:t>
            </a:r>
            <a:r>
              <a:rPr lang="en-US" sz="2200" dirty="0"/>
              <a:t> </a:t>
            </a:r>
            <a:r>
              <a:rPr lang="en-US" sz="2200" dirty="0" err="1"/>
              <a:t>referința</a:t>
            </a:r>
            <a:r>
              <a:rPr lang="en-US" sz="2200" dirty="0"/>
              <a:t> </a:t>
            </a:r>
            <a:r>
              <a:rPr lang="en-US" sz="2200" dirty="0" err="1"/>
              <a:t>absolută</a:t>
            </a:r>
            <a:r>
              <a:rPr lang="en-US" sz="2200" dirty="0"/>
              <a:t> la </a:t>
            </a:r>
            <a:r>
              <a:rPr lang="ro-RO" sz="2200" dirty="0"/>
              <a:t>etalonul</a:t>
            </a:r>
            <a:r>
              <a:rPr lang="en-US" sz="2200" dirty="0"/>
              <a:t> </a:t>
            </a:r>
            <a:r>
              <a:rPr lang="en-US" sz="2200" dirty="0" err="1"/>
              <a:t>primar</a:t>
            </a:r>
            <a:r>
              <a:rPr lang="ro-RO" sz="2200" dirty="0"/>
              <a:t> al metrului</a:t>
            </a:r>
            <a:r>
              <a:rPr lang="en-US" sz="2200" dirty="0"/>
              <a:t>.</a:t>
            </a:r>
            <a:endParaRPr lang="ro-RO" sz="2200" dirty="0"/>
          </a:p>
          <a:p>
            <a:pPr marL="0" indent="0">
              <a:buNone/>
            </a:pPr>
            <a:r>
              <a:rPr lang="en-US" sz="2200" dirty="0" err="1"/>
              <a:t>Cel</a:t>
            </a:r>
            <a:r>
              <a:rPr lang="en-US" sz="2200" dirty="0"/>
              <a:t> </a:t>
            </a:r>
            <a:r>
              <a:rPr lang="en-US" sz="2200" dirty="0" err="1"/>
              <a:t>mai</a:t>
            </a:r>
            <a:r>
              <a:rPr lang="en-US" sz="2200" dirty="0"/>
              <a:t> important pas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rezolvarea</a:t>
            </a:r>
            <a:r>
              <a:rPr lang="en-US" sz="2200" dirty="0"/>
              <a:t> </a:t>
            </a:r>
            <a:r>
              <a:rPr lang="en-US" sz="2200" dirty="0" err="1"/>
              <a:t>problemelor</a:t>
            </a:r>
            <a:r>
              <a:rPr lang="en-US" sz="2200" dirty="0"/>
              <a:t> de </a:t>
            </a:r>
            <a:r>
              <a:rPr lang="en-US" sz="2200" dirty="0" err="1"/>
              <a:t>suport</a:t>
            </a:r>
            <a:r>
              <a:rPr lang="en-US" sz="2200" dirty="0"/>
              <a:t> </a:t>
            </a:r>
            <a:r>
              <a:rPr lang="en-US" sz="2200" dirty="0" err="1"/>
              <a:t>metrologic</a:t>
            </a:r>
            <a:r>
              <a:rPr lang="ro-RO" sz="2200" dirty="0"/>
              <a:t> a </a:t>
            </a:r>
            <a:r>
              <a:rPr lang="ro-RO" sz="2200" dirty="0" err="1"/>
              <a:t>nano</a:t>
            </a:r>
            <a:r>
              <a:rPr lang="en-US" sz="2200" dirty="0" err="1"/>
              <a:t>măsură</a:t>
            </a:r>
            <a:r>
              <a:rPr lang="ro-RO" sz="2200" dirty="0" err="1"/>
              <a:t>rilor</a:t>
            </a:r>
            <a:r>
              <a:rPr lang="en-US" sz="2200" dirty="0"/>
              <a:t> </a:t>
            </a:r>
            <a:r>
              <a:rPr lang="en-US" sz="2200" dirty="0" err="1"/>
              <a:t>liniare</a:t>
            </a:r>
            <a:r>
              <a:rPr lang="en-US" sz="2200" dirty="0"/>
              <a:t> a </a:t>
            </a:r>
            <a:r>
              <a:rPr lang="en-US" sz="2200" dirty="0" err="1"/>
              <a:t>fost</a:t>
            </a:r>
            <a:r>
              <a:rPr lang="en-US" sz="2200" dirty="0"/>
              <a:t> </a:t>
            </a:r>
            <a:r>
              <a:rPr lang="en-US" sz="2200" dirty="0" err="1"/>
              <a:t>crearea</a:t>
            </a:r>
            <a:r>
              <a:rPr lang="en-US" sz="2200" dirty="0"/>
              <a:t> de </a:t>
            </a:r>
            <a:r>
              <a:rPr lang="en-US" sz="2200" dirty="0" err="1"/>
              <a:t>purtători</a:t>
            </a:r>
            <a:r>
              <a:rPr lang="en-US" sz="2200" dirty="0"/>
              <a:t> </a:t>
            </a:r>
            <a:r>
              <a:rPr lang="ro-RO" sz="2200" dirty="0"/>
              <a:t>materiali </a:t>
            </a:r>
            <a:r>
              <a:rPr lang="en-US" sz="2200" dirty="0"/>
              <a:t>de </a:t>
            </a:r>
            <a:r>
              <a:rPr lang="en-US" sz="2200" dirty="0" err="1"/>
              <a:t>dimensiune</a:t>
            </a:r>
            <a:r>
              <a:rPr lang="en-US" sz="2200" dirty="0"/>
              <a:t> - </a:t>
            </a:r>
            <a:r>
              <a:rPr lang="en-US" sz="2200" dirty="0" err="1"/>
              <a:t>măsuri</a:t>
            </a:r>
            <a:r>
              <a:rPr lang="en-US" sz="2200" dirty="0"/>
              <a:t> cu </a:t>
            </a:r>
            <a:r>
              <a:rPr lang="en-US" sz="2200" dirty="0" err="1"/>
              <a:t>nanorelief</a:t>
            </a:r>
            <a:r>
              <a:rPr lang="en-US" sz="2200" dirty="0"/>
              <a:t> </a:t>
            </a:r>
            <a:r>
              <a:rPr lang="en-US" sz="2200" dirty="0" err="1"/>
              <a:t>programabil</a:t>
            </a:r>
            <a:r>
              <a:rPr lang="ro-RO" sz="2200" dirty="0"/>
              <a:t> a </a:t>
            </a:r>
            <a:r>
              <a:rPr lang="en-US" sz="2200" dirty="0" err="1"/>
              <a:t>suprafe</a:t>
            </a:r>
            <a:r>
              <a:rPr lang="ro-RO" sz="2200" dirty="0" err="1"/>
              <a:t>ței</a:t>
            </a:r>
            <a:r>
              <a:rPr lang="ro-RO" sz="2200" dirty="0"/>
              <a:t>,</a:t>
            </a:r>
            <a:r>
              <a:rPr lang="en-US" sz="2200" dirty="0"/>
              <a:t> care </a:t>
            </a:r>
            <a:r>
              <a:rPr lang="en-US" sz="2200" dirty="0" err="1"/>
              <a:t>asigur</a:t>
            </a:r>
            <a:r>
              <a:rPr lang="ro-RO" sz="2200" dirty="0"/>
              <a:t>ă</a:t>
            </a:r>
            <a:r>
              <a:rPr lang="en-US" sz="2200" dirty="0"/>
              <a:t> </a:t>
            </a:r>
            <a:r>
              <a:rPr lang="en-US" sz="2200" dirty="0" err="1"/>
              <a:t>calibrarea</a:t>
            </a:r>
            <a:r>
              <a:rPr lang="en-US" sz="2200" dirty="0"/>
              <a:t> </a:t>
            </a:r>
            <a:r>
              <a:rPr lang="en-US" sz="2200" dirty="0" err="1"/>
              <a:t>instrumentelor</a:t>
            </a:r>
            <a:r>
              <a:rPr lang="en-US" sz="2200" dirty="0"/>
              <a:t> de m</a:t>
            </a:r>
            <a:r>
              <a:rPr lang="ro-RO" sz="2200" dirty="0"/>
              <a:t>ă</a:t>
            </a:r>
            <a:r>
              <a:rPr lang="en-US" sz="2200" dirty="0"/>
              <a:t>sur</a:t>
            </a:r>
            <a:r>
              <a:rPr lang="ro-RO" sz="2200" dirty="0"/>
              <a:t>ă</a:t>
            </a:r>
            <a:r>
              <a:rPr lang="en-US" sz="2200" dirty="0"/>
              <a:t> cu </a:t>
            </a:r>
            <a:r>
              <a:rPr lang="en-US" sz="2200" dirty="0" err="1"/>
              <a:t>cea</a:t>
            </a:r>
            <a:r>
              <a:rPr lang="en-US" sz="2200" dirty="0"/>
              <a:t> </a:t>
            </a:r>
            <a:r>
              <a:rPr lang="en-US" sz="2200" dirty="0" err="1"/>
              <a:t>mai</a:t>
            </a:r>
            <a:r>
              <a:rPr lang="en-US" sz="2200" dirty="0"/>
              <a:t> </a:t>
            </a:r>
            <a:r>
              <a:rPr lang="ro-RO" sz="2200" dirty="0"/>
              <a:t>î</a:t>
            </a:r>
            <a:r>
              <a:rPr lang="en-US" sz="2200" dirty="0" err="1"/>
              <a:t>nalt</a:t>
            </a:r>
            <a:r>
              <a:rPr lang="ro-RO" sz="2200" dirty="0"/>
              <a:t>ă </a:t>
            </a:r>
            <a:r>
              <a:rPr lang="en-US" sz="2200" dirty="0" err="1"/>
              <a:t>precizie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391472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667000" y="99909"/>
            <a:ext cx="6019800" cy="140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HS-Series AFM Calibration Standards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769"/>
            <a:ext cx="3886200" cy="54512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67200" y="2209800"/>
            <a:ext cx="4648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Standardele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calibrare</a:t>
            </a:r>
            <a:r>
              <a:rPr lang="en-US" dirty="0">
                <a:solidFill>
                  <a:srgbClr val="000000"/>
                </a:solidFill>
              </a:rPr>
              <a:t> din </a:t>
            </a:r>
            <a:r>
              <a:rPr lang="en-US" dirty="0" err="1">
                <a:solidFill>
                  <a:srgbClr val="000000"/>
                </a:solidFill>
              </a:rPr>
              <a:t>seria</a:t>
            </a:r>
            <a:r>
              <a:rPr lang="en-US" dirty="0">
                <a:solidFill>
                  <a:srgbClr val="000000"/>
                </a:solidFill>
              </a:rPr>
              <a:t> HS </a:t>
            </a:r>
            <a:r>
              <a:rPr lang="en-US" dirty="0" err="1">
                <a:solidFill>
                  <a:srgbClr val="000000"/>
                </a:solidFill>
              </a:rPr>
              <a:t>oferă</a:t>
            </a:r>
            <a:r>
              <a:rPr lang="en-US" dirty="0">
                <a:solidFill>
                  <a:srgbClr val="000000"/>
                </a:solidFill>
              </a:rPr>
              <a:t> o </a:t>
            </a:r>
            <a:r>
              <a:rPr lang="en-US" dirty="0" err="1">
                <a:solidFill>
                  <a:srgbClr val="000000"/>
                </a:solidFill>
              </a:rPr>
              <a:t>modalitate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ușoară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și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fiabilă</a:t>
            </a:r>
            <a:r>
              <a:rPr lang="en-US" dirty="0">
                <a:solidFill>
                  <a:srgbClr val="000000"/>
                </a:solidFill>
              </a:rPr>
              <a:t> de a </a:t>
            </a:r>
            <a:r>
              <a:rPr lang="en-US" dirty="0" err="1">
                <a:solidFill>
                  <a:srgbClr val="000000"/>
                </a:solidFill>
              </a:rPr>
              <a:t>calibra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sistemele</a:t>
            </a:r>
            <a:r>
              <a:rPr lang="en-US" dirty="0">
                <a:solidFill>
                  <a:srgbClr val="000000"/>
                </a:solidFill>
              </a:rPr>
              <a:t> AFM. </a:t>
            </a:r>
            <a:r>
              <a:rPr lang="en-US" dirty="0" err="1">
                <a:solidFill>
                  <a:srgbClr val="000000"/>
                </a:solidFill>
              </a:rPr>
              <a:t>Proiectate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în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primul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rând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pentru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calibrarea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precisă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axei</a:t>
            </a:r>
            <a:r>
              <a:rPr lang="en-US" dirty="0">
                <a:solidFill>
                  <a:srgbClr val="000000"/>
                </a:solidFill>
              </a:rPr>
              <a:t> Z, </a:t>
            </a:r>
            <a:r>
              <a:rPr lang="en-US" dirty="0" err="1">
                <a:solidFill>
                  <a:srgbClr val="000000"/>
                </a:solidFill>
              </a:rPr>
              <a:t>standardele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oferă</a:t>
            </a:r>
            <a:r>
              <a:rPr lang="en-US" dirty="0">
                <a:solidFill>
                  <a:srgbClr val="000000"/>
                </a:solidFill>
              </a:rPr>
              <a:t>, de </a:t>
            </a:r>
            <a:r>
              <a:rPr lang="en-US" dirty="0" err="1">
                <a:solidFill>
                  <a:srgbClr val="000000"/>
                </a:solidFill>
              </a:rPr>
              <a:t>asemenea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calibrare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axa</a:t>
            </a:r>
            <a:r>
              <a:rPr lang="en-US" dirty="0">
                <a:solidFill>
                  <a:srgbClr val="000000"/>
                </a:solidFill>
              </a:rPr>
              <a:t> X </a:t>
            </a:r>
            <a:r>
              <a:rPr lang="en-US" dirty="0" err="1">
                <a:solidFill>
                  <a:srgbClr val="000000"/>
                </a:solidFill>
              </a:rPr>
              <a:t>și</a:t>
            </a:r>
            <a:r>
              <a:rPr lang="en-US" dirty="0">
                <a:solidFill>
                  <a:srgbClr val="000000"/>
                </a:solidFill>
              </a:rPr>
              <a:t> Y </a:t>
            </a:r>
            <a:r>
              <a:rPr lang="en-US" dirty="0" err="1">
                <a:solidFill>
                  <a:srgbClr val="000000"/>
                </a:solidFill>
              </a:rPr>
              <a:t>pentru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scanere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mai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mari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în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intervalul</a:t>
            </a:r>
            <a:r>
              <a:rPr lang="en-US" dirty="0">
                <a:solidFill>
                  <a:srgbClr val="000000"/>
                </a:solidFill>
              </a:rPr>
              <a:t> 40-100um. </a:t>
            </a:r>
            <a:endParaRPr lang="ro-RO" dirty="0">
              <a:solidFill>
                <a:srgbClr val="000000"/>
              </a:solidFill>
            </a:endParaRPr>
          </a:p>
          <a:p>
            <a:endParaRPr lang="ro-RO" dirty="0">
              <a:solidFill>
                <a:srgbClr val="000000"/>
              </a:solidFill>
            </a:endParaRPr>
          </a:p>
          <a:p>
            <a:r>
              <a:rPr lang="en-US" dirty="0" err="1">
                <a:solidFill>
                  <a:srgbClr val="000000"/>
                </a:solidFill>
              </a:rPr>
              <a:t>Simetria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structurii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permite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calibrarea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fără</a:t>
            </a:r>
            <a:r>
              <a:rPr lang="en-US" dirty="0">
                <a:solidFill>
                  <a:srgbClr val="000000"/>
                </a:solidFill>
              </a:rPr>
              <a:t> a fi </a:t>
            </a:r>
            <a:r>
              <a:rPr lang="en-US" dirty="0" err="1">
                <a:solidFill>
                  <a:srgbClr val="000000"/>
                </a:solidFill>
              </a:rPr>
              <a:t>nevoie</a:t>
            </a:r>
            <a:r>
              <a:rPr lang="en-US" dirty="0">
                <a:solidFill>
                  <a:srgbClr val="000000"/>
                </a:solidFill>
              </a:rPr>
              <a:t> să </a:t>
            </a:r>
            <a:r>
              <a:rPr lang="en-US" dirty="0" err="1">
                <a:solidFill>
                  <a:srgbClr val="000000"/>
                </a:solidFill>
              </a:rPr>
              <a:t>rotiți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și</a:t>
            </a:r>
            <a:r>
              <a:rPr lang="en-US" dirty="0">
                <a:solidFill>
                  <a:srgbClr val="000000"/>
                </a:solidFill>
              </a:rPr>
              <a:t> să </a:t>
            </a:r>
            <a:r>
              <a:rPr lang="en-US" dirty="0" err="1">
                <a:solidFill>
                  <a:srgbClr val="000000"/>
                </a:solidFill>
              </a:rPr>
              <a:t>realiniați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proba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între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calibrarea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axelor</a:t>
            </a:r>
            <a:r>
              <a:rPr lang="en-US" dirty="0">
                <a:solidFill>
                  <a:srgbClr val="000000"/>
                </a:solidFill>
              </a:rPr>
              <a:t> x </a:t>
            </a:r>
            <a:r>
              <a:rPr lang="en-US" dirty="0" err="1">
                <a:solidFill>
                  <a:srgbClr val="000000"/>
                </a:solidFill>
              </a:rPr>
              <a:t>și</a:t>
            </a:r>
            <a:r>
              <a:rPr lang="en-US" dirty="0">
                <a:solidFill>
                  <a:srgbClr val="000000"/>
                </a:solidFill>
              </a:rPr>
              <a:t> Y.</a:t>
            </a:r>
            <a:endParaRPr lang="ro-RO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034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/>
          <a:lstStyle/>
          <a:p>
            <a:r>
              <a:rPr lang="ro-RO" dirty="0"/>
              <a:t>Precizia seriei 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2357" y="914400"/>
            <a:ext cx="9067800" cy="4525962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rgbClr val="000000"/>
                </a:solidFill>
              </a:rPr>
              <a:t>Seria HS </a:t>
            </a:r>
            <a:r>
              <a:rPr lang="en-US" sz="2000" dirty="0" err="1">
                <a:solidFill>
                  <a:srgbClr val="000000"/>
                </a:solidFill>
              </a:rPr>
              <a:t>prezintă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structuri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ro-RO" sz="2000" dirty="0">
                <a:solidFill>
                  <a:srgbClr val="000000"/>
                </a:solidFill>
              </a:rPr>
              <a:t>SiO2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pe</a:t>
            </a:r>
            <a:r>
              <a:rPr lang="en-US" sz="2000" dirty="0">
                <a:solidFill>
                  <a:srgbClr val="000000"/>
                </a:solidFill>
              </a:rPr>
              <a:t> un </a:t>
            </a:r>
            <a:r>
              <a:rPr lang="en-US" sz="2000" dirty="0" err="1">
                <a:solidFill>
                  <a:srgbClr val="000000"/>
                </a:solidFill>
              </a:rPr>
              <a:t>cip</a:t>
            </a:r>
            <a:r>
              <a:rPr lang="en-US" sz="2000" dirty="0">
                <a:solidFill>
                  <a:srgbClr val="000000"/>
                </a:solidFill>
              </a:rPr>
              <a:t> de</a:t>
            </a:r>
            <a:r>
              <a:rPr lang="ro-RO" sz="2000" dirty="0">
                <a:solidFill>
                  <a:srgbClr val="000000"/>
                </a:solidFill>
              </a:rPr>
              <a:t> Si</a:t>
            </a:r>
            <a:r>
              <a:rPr lang="en-US" sz="2000" dirty="0">
                <a:solidFill>
                  <a:srgbClr val="000000"/>
                </a:solidFill>
              </a:rPr>
              <a:t> de 5x5</a:t>
            </a:r>
            <a:r>
              <a:rPr lang="ro-RO" sz="2000" dirty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mm. Există </a:t>
            </a:r>
            <a:r>
              <a:rPr lang="en-US" sz="2000" dirty="0" err="1">
                <a:solidFill>
                  <a:srgbClr val="000000"/>
                </a:solidFill>
              </a:rPr>
              <a:t>trei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înălțimi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>
                <a:solidFill>
                  <a:srgbClr val="000000"/>
                </a:solidFill>
              </a:rPr>
              <a:t>trepte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disponibile</a:t>
            </a:r>
            <a:r>
              <a:rPr lang="en-US" sz="2000" dirty="0">
                <a:solidFill>
                  <a:srgbClr val="000000"/>
                </a:solidFill>
              </a:rPr>
              <a:t> cu </a:t>
            </a:r>
            <a:r>
              <a:rPr lang="en-US" sz="2000" dirty="0" err="1">
                <a:solidFill>
                  <a:srgbClr val="000000"/>
                </a:solidFill>
              </a:rPr>
              <a:t>valori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nominale</a:t>
            </a:r>
            <a:r>
              <a:rPr lang="en-US" sz="2000" dirty="0">
                <a:solidFill>
                  <a:srgbClr val="000000"/>
                </a:solidFill>
              </a:rPr>
              <a:t> de: 20 nm, 100 nm </a:t>
            </a:r>
            <a:r>
              <a:rPr lang="en-US" sz="2000" dirty="0" err="1">
                <a:solidFill>
                  <a:srgbClr val="000000"/>
                </a:solidFill>
              </a:rPr>
              <a:t>și</a:t>
            </a:r>
            <a:r>
              <a:rPr lang="en-US" sz="2000" dirty="0">
                <a:solidFill>
                  <a:srgbClr val="000000"/>
                </a:solidFill>
              </a:rPr>
              <a:t> 500 nm. </a:t>
            </a:r>
            <a:r>
              <a:rPr lang="en-US" sz="2000" dirty="0" err="1">
                <a:solidFill>
                  <a:srgbClr val="000000"/>
                </a:solidFill>
              </a:rPr>
              <a:t>Valoarea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reală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va</a:t>
            </a:r>
            <a:r>
              <a:rPr lang="en-US" sz="2000" dirty="0">
                <a:solidFill>
                  <a:srgbClr val="000000"/>
                </a:solidFill>
              </a:rPr>
              <a:t> fi </a:t>
            </a:r>
            <a:r>
              <a:rPr lang="en-US" sz="2000" dirty="0" err="1">
                <a:solidFill>
                  <a:srgbClr val="000000"/>
                </a:solidFill>
              </a:rPr>
              <a:t>furnizată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împreună</a:t>
            </a:r>
            <a:r>
              <a:rPr lang="en-US" sz="2000" dirty="0">
                <a:solidFill>
                  <a:srgbClr val="000000"/>
                </a:solidFill>
              </a:rPr>
              <a:t> cu </a:t>
            </a:r>
            <a:r>
              <a:rPr lang="en-US" sz="2000" dirty="0" err="1">
                <a:solidFill>
                  <a:srgbClr val="000000"/>
                </a:solidFill>
              </a:rPr>
              <a:t>standardul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>
                <a:solidFill>
                  <a:srgbClr val="000000"/>
                </a:solidFill>
              </a:rPr>
              <a:t>calibrare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livrat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n-US" sz="2000" dirty="0" err="1">
                <a:solidFill>
                  <a:srgbClr val="000000"/>
                </a:solidFill>
              </a:rPr>
              <a:t>Pe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cip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sunt</a:t>
            </a:r>
            <a:r>
              <a:rPr lang="en-US" sz="2000" dirty="0">
                <a:solidFill>
                  <a:srgbClr val="000000"/>
                </a:solidFill>
              </a:rPr>
              <a:t> integrate </a:t>
            </a:r>
            <a:r>
              <a:rPr lang="en-US" sz="2000" dirty="0" err="1">
                <a:solidFill>
                  <a:srgbClr val="000000"/>
                </a:solidFill>
              </a:rPr>
              <a:t>matrice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>
                <a:solidFill>
                  <a:srgbClr val="000000"/>
                </a:solidFill>
              </a:rPr>
              <a:t>structuri</a:t>
            </a:r>
            <a:r>
              <a:rPr lang="en-US" sz="2000" dirty="0">
                <a:solidFill>
                  <a:srgbClr val="000000"/>
                </a:solidFill>
              </a:rPr>
              <a:t> cu </a:t>
            </a:r>
            <a:r>
              <a:rPr lang="en-US" sz="2000" dirty="0" err="1">
                <a:solidFill>
                  <a:srgbClr val="000000"/>
                </a:solidFill>
              </a:rPr>
              <a:t>forme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și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pasuri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diferite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endParaRPr lang="ro-RO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rgbClr val="000000"/>
                </a:solidFill>
              </a:rPr>
              <a:t>Pătratul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mai</a:t>
            </a:r>
            <a:r>
              <a:rPr lang="en-US" sz="2000" dirty="0">
                <a:solidFill>
                  <a:srgbClr val="000000"/>
                </a:solidFill>
              </a:rPr>
              <a:t> mare de 1 x 1 mm </a:t>
            </a:r>
            <a:r>
              <a:rPr lang="en-US" sz="2000" dirty="0" err="1">
                <a:solidFill>
                  <a:srgbClr val="000000"/>
                </a:solidFill>
              </a:rPr>
              <a:t>conține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stâlpi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pătrați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și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găuri</a:t>
            </a:r>
            <a:r>
              <a:rPr lang="en-US" sz="2000" dirty="0">
                <a:solidFill>
                  <a:srgbClr val="000000"/>
                </a:solidFill>
              </a:rPr>
              <a:t> cu pas de 10um. </a:t>
            </a:r>
            <a:endParaRPr lang="ro-RO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rgbClr val="000000"/>
                </a:solidFill>
              </a:rPr>
              <a:t>Pătratul</a:t>
            </a:r>
            <a:r>
              <a:rPr lang="en-US" sz="2000" dirty="0">
                <a:solidFill>
                  <a:srgbClr val="000000"/>
                </a:solidFill>
              </a:rPr>
              <a:t> central </a:t>
            </a:r>
            <a:r>
              <a:rPr lang="en-US" sz="2000" dirty="0" err="1">
                <a:solidFill>
                  <a:srgbClr val="000000"/>
                </a:solidFill>
              </a:rPr>
              <a:t>mai</a:t>
            </a:r>
            <a:r>
              <a:rPr lang="en-US" sz="2000" dirty="0">
                <a:solidFill>
                  <a:srgbClr val="000000"/>
                </a:solidFill>
              </a:rPr>
              <a:t> mic, de 500 x 500µm, </a:t>
            </a:r>
            <a:r>
              <a:rPr lang="en-US" sz="2000" dirty="0" err="1">
                <a:solidFill>
                  <a:srgbClr val="000000"/>
                </a:solidFill>
              </a:rPr>
              <a:t>conține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stâlpi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și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găuri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circulari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precum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și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linii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atât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în</a:t>
            </a:r>
            <a:r>
              <a:rPr lang="en-US" sz="2000" dirty="0">
                <a:solidFill>
                  <a:srgbClr val="000000"/>
                </a:solidFill>
              </a:rPr>
              <a:t> ​​</a:t>
            </a:r>
            <a:r>
              <a:rPr lang="en-US" sz="2000" dirty="0" err="1">
                <a:solidFill>
                  <a:srgbClr val="000000"/>
                </a:solidFill>
              </a:rPr>
              <a:t>direcția</a:t>
            </a:r>
            <a:r>
              <a:rPr lang="en-US" sz="2000" dirty="0">
                <a:solidFill>
                  <a:srgbClr val="000000"/>
                </a:solidFill>
              </a:rPr>
              <a:t> X </a:t>
            </a:r>
            <a:r>
              <a:rPr lang="en-US" sz="2000" dirty="0" err="1">
                <a:solidFill>
                  <a:srgbClr val="000000"/>
                </a:solidFill>
              </a:rPr>
              <a:t>cât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și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în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direcția</a:t>
            </a:r>
            <a:r>
              <a:rPr lang="en-US" sz="2000" dirty="0">
                <a:solidFill>
                  <a:srgbClr val="000000"/>
                </a:solidFill>
              </a:rPr>
              <a:t> Y, cu un pas de 5um.</a:t>
            </a:r>
            <a:r>
              <a:rPr lang="ro-RO" sz="2000" dirty="0">
                <a:solidFill>
                  <a:srgbClr val="000000"/>
                </a:solidFill>
              </a:rPr>
              <a:t> </a:t>
            </a:r>
          </a:p>
          <a:p>
            <a:r>
              <a:rPr lang="en-US" sz="2000" dirty="0">
                <a:solidFill>
                  <a:srgbClr val="000000"/>
                </a:solidFill>
              </a:rPr>
              <a:t>HS-500MG - 3% </a:t>
            </a:r>
            <a:r>
              <a:rPr lang="en-US" sz="2000" dirty="0" err="1">
                <a:solidFill>
                  <a:srgbClr val="000000"/>
                </a:solidFill>
              </a:rPr>
              <a:t>precizie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înălțime</a:t>
            </a:r>
            <a:r>
              <a:rPr lang="en-US" sz="2000" dirty="0">
                <a:solidFill>
                  <a:srgbClr val="000000"/>
                </a:solidFill>
              </a:rPr>
              <a:t> din </a:t>
            </a:r>
            <a:r>
              <a:rPr lang="en-US" sz="2000" dirty="0" err="1">
                <a:solidFill>
                  <a:srgbClr val="000000"/>
                </a:solidFill>
              </a:rPr>
              <a:t>valoarea</a:t>
            </a:r>
            <a:r>
              <a:rPr lang="en-US" sz="2000" dirty="0">
                <a:solidFill>
                  <a:srgbClr val="000000"/>
                </a:solidFill>
              </a:rPr>
              <a:t> care </a:t>
            </a:r>
            <a:r>
              <a:rPr lang="en-US" sz="2000" dirty="0" err="1">
                <a:solidFill>
                  <a:srgbClr val="000000"/>
                </a:solidFill>
              </a:rPr>
              <a:t>este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scrisă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>
                <a:solidFill>
                  <a:srgbClr val="000000"/>
                </a:solidFill>
              </a:rPr>
              <a:t>mână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eticheta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cutiei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individuale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endParaRPr lang="ro-RO" sz="20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HS-20MG - 2% </a:t>
            </a:r>
            <a:r>
              <a:rPr lang="en-US" sz="2000" dirty="0" err="1">
                <a:solidFill>
                  <a:srgbClr val="000000"/>
                </a:solidFill>
              </a:rPr>
              <a:t>precizie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înălțime</a:t>
            </a:r>
            <a:r>
              <a:rPr lang="en-US" sz="2000" dirty="0">
                <a:solidFill>
                  <a:srgbClr val="000000"/>
                </a:solidFill>
              </a:rPr>
              <a:t>; </a:t>
            </a:r>
            <a:r>
              <a:rPr lang="en-US" sz="2000" dirty="0" err="1">
                <a:solidFill>
                  <a:srgbClr val="000000"/>
                </a:solidFill>
              </a:rPr>
              <a:t>Precizie</a:t>
            </a:r>
            <a:r>
              <a:rPr lang="en-US" sz="2000" dirty="0">
                <a:solidFill>
                  <a:srgbClr val="000000"/>
                </a:solidFill>
              </a:rPr>
              <a:t> de pas (lateral) de 100 </a:t>
            </a:r>
            <a:r>
              <a:rPr lang="en-US" sz="2000" dirty="0" err="1">
                <a:solidFill>
                  <a:srgbClr val="000000"/>
                </a:solidFill>
              </a:rPr>
              <a:t>nanometri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pentru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toate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matricele</a:t>
            </a:r>
            <a:endParaRPr lang="ro-RO" sz="20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HS-100MG - 3% </a:t>
            </a:r>
            <a:r>
              <a:rPr lang="en-US" sz="2000" dirty="0" err="1">
                <a:solidFill>
                  <a:srgbClr val="000000"/>
                </a:solidFill>
              </a:rPr>
              <a:t>precizie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înălțime</a:t>
            </a:r>
            <a:r>
              <a:rPr lang="en-US" sz="2000" dirty="0">
                <a:solidFill>
                  <a:srgbClr val="000000"/>
                </a:solidFill>
              </a:rPr>
              <a:t>; </a:t>
            </a:r>
            <a:endParaRPr lang="ro-RO" sz="2000" dirty="0">
              <a:solidFill>
                <a:srgbClr val="000000"/>
              </a:solidFill>
            </a:endParaRPr>
          </a:p>
          <a:p>
            <a:r>
              <a:rPr lang="en-US" sz="2000" dirty="0" err="1">
                <a:solidFill>
                  <a:srgbClr val="000000"/>
                </a:solidFill>
              </a:rPr>
              <a:t>Precizie</a:t>
            </a:r>
            <a:r>
              <a:rPr lang="en-US" sz="2000" dirty="0">
                <a:solidFill>
                  <a:srgbClr val="000000"/>
                </a:solidFill>
              </a:rPr>
              <a:t> de pas de 100 </a:t>
            </a:r>
            <a:r>
              <a:rPr lang="en-US" sz="2000" dirty="0" err="1">
                <a:solidFill>
                  <a:srgbClr val="000000"/>
                </a:solidFill>
              </a:rPr>
              <a:t>nanometri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pentru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toate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matricele</a:t>
            </a:r>
            <a:r>
              <a:rPr lang="ro-RO" sz="2000" dirty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HS-500MG - 3% </a:t>
            </a:r>
            <a:r>
              <a:rPr lang="en-US" sz="2000" dirty="0" err="1">
                <a:solidFill>
                  <a:srgbClr val="000000"/>
                </a:solidFill>
              </a:rPr>
              <a:t>precizie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înălțime</a:t>
            </a:r>
            <a:r>
              <a:rPr lang="en-US" sz="2000" dirty="0">
                <a:solidFill>
                  <a:srgbClr val="000000"/>
                </a:solidFill>
              </a:rPr>
              <a:t>; </a:t>
            </a:r>
            <a:r>
              <a:rPr lang="en-US" sz="2000" dirty="0" err="1">
                <a:solidFill>
                  <a:srgbClr val="000000"/>
                </a:solidFill>
              </a:rPr>
              <a:t>Precizie</a:t>
            </a:r>
            <a:r>
              <a:rPr lang="en-US" sz="2000" dirty="0">
                <a:solidFill>
                  <a:srgbClr val="000000"/>
                </a:solidFill>
              </a:rPr>
              <a:t> de pas de 100 </a:t>
            </a:r>
            <a:r>
              <a:rPr lang="en-US" sz="2000" dirty="0" err="1">
                <a:solidFill>
                  <a:srgbClr val="000000"/>
                </a:solidFill>
              </a:rPr>
              <a:t>nanometri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pentru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toate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matricele</a:t>
            </a:r>
            <a:r>
              <a:rPr lang="ro-RO" sz="2000" dirty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CS-20NG - 2% </a:t>
            </a:r>
            <a:r>
              <a:rPr lang="en-US" sz="2000" dirty="0" err="1">
                <a:solidFill>
                  <a:srgbClr val="000000"/>
                </a:solidFill>
              </a:rPr>
              <a:t>precizie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înălțime</a:t>
            </a:r>
            <a:r>
              <a:rPr lang="en-US" sz="2000" dirty="0">
                <a:solidFill>
                  <a:srgbClr val="000000"/>
                </a:solidFill>
              </a:rPr>
              <a:t>; </a:t>
            </a:r>
            <a:endParaRPr lang="ro-RO" sz="2000" dirty="0">
              <a:solidFill>
                <a:srgbClr val="000000"/>
              </a:solidFill>
            </a:endParaRPr>
          </a:p>
          <a:p>
            <a:r>
              <a:rPr lang="en-US" sz="2000" dirty="0" err="1">
                <a:solidFill>
                  <a:srgbClr val="000000"/>
                </a:solidFill>
              </a:rPr>
              <a:t>Precizie</a:t>
            </a:r>
            <a:r>
              <a:rPr lang="en-US" sz="2000" dirty="0">
                <a:solidFill>
                  <a:srgbClr val="000000"/>
                </a:solidFill>
              </a:rPr>
              <a:t> de pas de 100 </a:t>
            </a:r>
            <a:r>
              <a:rPr lang="en-US" sz="2000" dirty="0" err="1">
                <a:solidFill>
                  <a:srgbClr val="000000"/>
                </a:solidFill>
              </a:rPr>
              <a:t>nanometri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pentru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matricele</a:t>
            </a:r>
            <a:r>
              <a:rPr lang="en-US" sz="2000" dirty="0">
                <a:solidFill>
                  <a:srgbClr val="000000"/>
                </a:solidFill>
              </a:rPr>
              <a:t> de pas de 5 </a:t>
            </a:r>
            <a:r>
              <a:rPr lang="en-US" sz="2000" dirty="0" err="1">
                <a:solidFill>
                  <a:srgbClr val="000000"/>
                </a:solidFill>
              </a:rPr>
              <a:t>micrometri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și</a:t>
            </a:r>
            <a:r>
              <a:rPr lang="en-US" sz="2000" dirty="0">
                <a:solidFill>
                  <a:srgbClr val="000000"/>
                </a:solidFill>
              </a:rPr>
              <a:t> 10 </a:t>
            </a:r>
            <a:r>
              <a:rPr lang="en-US" sz="2000" dirty="0" err="1">
                <a:solidFill>
                  <a:srgbClr val="000000"/>
                </a:solidFill>
              </a:rPr>
              <a:t>micrometri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și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precizie</a:t>
            </a:r>
            <a:r>
              <a:rPr lang="en-US" sz="2000" dirty="0">
                <a:solidFill>
                  <a:srgbClr val="000000"/>
                </a:solidFill>
              </a:rPr>
              <a:t> de pas de 10 </a:t>
            </a:r>
            <a:r>
              <a:rPr lang="en-US" sz="2000" dirty="0" err="1">
                <a:solidFill>
                  <a:srgbClr val="000000"/>
                </a:solidFill>
              </a:rPr>
              <a:t>nanometri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pentru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matricele</a:t>
            </a:r>
            <a:r>
              <a:rPr lang="en-US" sz="2000" dirty="0">
                <a:solidFill>
                  <a:srgbClr val="000000"/>
                </a:solidFill>
              </a:rPr>
              <a:t> de pas de 500 de </a:t>
            </a:r>
            <a:r>
              <a:rPr lang="en-US" sz="2000" dirty="0" err="1">
                <a:solidFill>
                  <a:srgbClr val="000000"/>
                </a:solidFill>
              </a:rPr>
              <a:t>nanometri</a:t>
            </a:r>
            <a:endParaRPr lang="en-US" sz="20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6030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9909"/>
            <a:ext cx="8229600" cy="140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CS AFM XYZ Calibration Standard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16" y="1371600"/>
            <a:ext cx="4743561" cy="5486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757977" y="1828800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/>
              <a:t>CS-20NG </a:t>
            </a:r>
            <a:r>
              <a:rPr lang="en-US" sz="2000" dirty="0" err="1"/>
              <a:t>reprezintă</a:t>
            </a:r>
            <a:r>
              <a:rPr lang="en-US" sz="2000" dirty="0"/>
              <a:t> o </a:t>
            </a:r>
            <a:r>
              <a:rPr lang="en-US" sz="2000" dirty="0" err="1"/>
              <a:t>grilă</a:t>
            </a:r>
            <a:r>
              <a:rPr lang="en-US" sz="2000" dirty="0"/>
              <a:t> de </a:t>
            </a:r>
            <a:r>
              <a:rPr lang="en-US" sz="2000" dirty="0" err="1"/>
              <a:t>calibrare</a:t>
            </a:r>
            <a:r>
              <a:rPr lang="en-US" sz="2000" dirty="0"/>
              <a:t> XYZ </a:t>
            </a:r>
            <a:r>
              <a:rPr lang="en-US" sz="2000" dirty="0" err="1"/>
              <a:t>avansată</a:t>
            </a:r>
            <a:r>
              <a:rPr lang="en-US" sz="2000" dirty="0"/>
              <a:t>, care </a:t>
            </a:r>
            <a:r>
              <a:rPr lang="en-US" sz="2000" dirty="0" err="1"/>
              <a:t>permite</a:t>
            </a:r>
            <a:r>
              <a:rPr lang="en-US" sz="2000" dirty="0"/>
              <a:t> </a:t>
            </a:r>
            <a:r>
              <a:rPr lang="en-US" sz="2000" dirty="0" err="1"/>
              <a:t>calibrarea</a:t>
            </a:r>
            <a:r>
              <a:rPr lang="en-US" sz="2000" dirty="0"/>
              <a:t> </a:t>
            </a:r>
            <a:r>
              <a:rPr lang="en-US" sz="2000" dirty="0" err="1"/>
              <a:t>fiabilă</a:t>
            </a:r>
            <a:r>
              <a:rPr lang="en-US" sz="2000" dirty="0"/>
              <a:t> a </a:t>
            </a:r>
            <a:r>
              <a:rPr lang="en-US" sz="2000" dirty="0" err="1"/>
              <a:t>sistemelor</a:t>
            </a:r>
            <a:r>
              <a:rPr lang="en-US" sz="2000" dirty="0"/>
              <a:t> AFM </a:t>
            </a:r>
            <a:r>
              <a:rPr lang="en-US" sz="2000" dirty="0" err="1"/>
              <a:t>până</a:t>
            </a:r>
            <a:r>
              <a:rPr lang="en-US" sz="2000" dirty="0"/>
              <a:t> la </a:t>
            </a:r>
            <a:r>
              <a:rPr lang="en-US" sz="2000" dirty="0" err="1"/>
              <a:t>nivelul</a:t>
            </a:r>
            <a:r>
              <a:rPr lang="en-US" sz="2000" dirty="0"/>
              <a:t> </a:t>
            </a:r>
            <a:r>
              <a:rPr lang="en-US" sz="2000" dirty="0" err="1"/>
              <a:t>nanometrului</a:t>
            </a:r>
            <a:r>
              <a:rPr lang="en-US" sz="2000" dirty="0"/>
              <a:t>. </a:t>
            </a:r>
            <a:r>
              <a:rPr lang="en-US" sz="2000" dirty="0" err="1"/>
              <a:t>Standardul</a:t>
            </a:r>
            <a:r>
              <a:rPr lang="en-US" sz="2000" dirty="0"/>
              <a:t> de </a:t>
            </a:r>
            <a:r>
              <a:rPr lang="en-US" sz="2000" dirty="0" err="1"/>
              <a:t>calibrare</a:t>
            </a:r>
            <a:r>
              <a:rPr lang="en-US" sz="2000" dirty="0"/>
              <a:t> XYZ </a:t>
            </a:r>
            <a:r>
              <a:rPr lang="en-US" sz="2000" dirty="0" err="1"/>
              <a:t>prezintă</a:t>
            </a:r>
            <a:r>
              <a:rPr lang="en-US" sz="2000" dirty="0"/>
              <a:t> </a:t>
            </a:r>
            <a:r>
              <a:rPr lang="en-US" sz="2000" dirty="0" err="1"/>
              <a:t>structuri</a:t>
            </a:r>
            <a:r>
              <a:rPr lang="en-US" sz="2000" dirty="0"/>
              <a:t> de </a:t>
            </a:r>
            <a:r>
              <a:rPr lang="ro-RO" sz="2000" dirty="0"/>
              <a:t>SiO2</a:t>
            </a:r>
            <a:r>
              <a:rPr lang="en-US" sz="2000" dirty="0"/>
              <a:t> </a:t>
            </a:r>
            <a:r>
              <a:rPr lang="en-US" sz="2000" dirty="0" err="1"/>
              <a:t>pe</a:t>
            </a:r>
            <a:r>
              <a:rPr lang="en-US" sz="2000" dirty="0"/>
              <a:t> un </a:t>
            </a:r>
            <a:r>
              <a:rPr lang="en-US" sz="2000" dirty="0" err="1"/>
              <a:t>cip</a:t>
            </a:r>
            <a:r>
              <a:rPr lang="en-US" sz="2000" dirty="0"/>
              <a:t> de </a:t>
            </a:r>
            <a:r>
              <a:rPr lang="ro-RO" sz="2000" dirty="0"/>
              <a:t>Si</a:t>
            </a:r>
            <a:r>
              <a:rPr lang="en-US" sz="2000" dirty="0"/>
              <a:t> de 5 x 5 mm. </a:t>
            </a:r>
            <a:endParaRPr lang="ro-RO" sz="2000" dirty="0"/>
          </a:p>
          <a:p>
            <a:endParaRPr lang="ro-RO" sz="2000" dirty="0"/>
          </a:p>
          <a:p>
            <a:r>
              <a:rPr lang="en-US" sz="2000" dirty="0"/>
              <a:t>Zona de </a:t>
            </a:r>
            <a:r>
              <a:rPr lang="en-US" sz="2000" dirty="0" err="1"/>
              <a:t>calibrare</a:t>
            </a:r>
            <a:r>
              <a:rPr lang="en-US" sz="2000" dirty="0"/>
              <a:t> se </a:t>
            </a:r>
            <a:r>
              <a:rPr lang="en-US" sz="2000" dirty="0" err="1"/>
              <a:t>află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mijlocul</a:t>
            </a:r>
            <a:r>
              <a:rPr lang="en-US" sz="2000" dirty="0"/>
              <a:t> </a:t>
            </a:r>
            <a:r>
              <a:rPr lang="en-US" sz="2000" dirty="0" err="1"/>
              <a:t>cipului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poate</a:t>
            </a:r>
            <a:r>
              <a:rPr lang="en-US" sz="2000" dirty="0"/>
              <a:t> fi </a:t>
            </a:r>
            <a:r>
              <a:rPr lang="en-US" sz="2000" dirty="0" err="1"/>
              <a:t>localizată</a:t>
            </a:r>
            <a:r>
              <a:rPr lang="en-US" sz="2000" dirty="0"/>
              <a:t> cu </a:t>
            </a:r>
            <a:r>
              <a:rPr lang="en-US" sz="2000" dirty="0" err="1"/>
              <a:t>ușurință</a:t>
            </a:r>
            <a:r>
              <a:rPr lang="en-US" sz="2000" dirty="0"/>
              <a:t> de </a:t>
            </a:r>
            <a:r>
              <a:rPr lang="en-US" sz="2000" dirty="0" err="1"/>
              <a:t>către</a:t>
            </a:r>
            <a:r>
              <a:rPr lang="en-US" sz="2000" dirty="0"/>
              <a:t> </a:t>
            </a:r>
            <a:r>
              <a:rPr lang="en-US" sz="2000" dirty="0" err="1"/>
              <a:t>sistemul</a:t>
            </a:r>
            <a:r>
              <a:rPr lang="en-US" sz="2000" dirty="0"/>
              <a:t> optic al AFM. </a:t>
            </a:r>
            <a:endParaRPr lang="ro-RO" sz="2000" dirty="0"/>
          </a:p>
          <a:p>
            <a:endParaRPr lang="ro-RO" sz="2000" dirty="0"/>
          </a:p>
          <a:p>
            <a:r>
              <a:rPr lang="en-US" sz="2000" dirty="0" err="1"/>
              <a:t>Înălțimea</a:t>
            </a:r>
            <a:r>
              <a:rPr lang="en-US" sz="2000" dirty="0"/>
              <a:t> </a:t>
            </a:r>
            <a:r>
              <a:rPr lang="en-US" sz="2000" dirty="0" err="1"/>
              <a:t>treptei</a:t>
            </a:r>
            <a:r>
              <a:rPr lang="en-US" sz="2000" dirty="0"/>
              <a:t> </a:t>
            </a:r>
            <a:r>
              <a:rPr lang="en-US" sz="2000" dirty="0" err="1"/>
              <a:t>structurii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intervalul</a:t>
            </a:r>
            <a:r>
              <a:rPr lang="en-US" sz="2000" dirty="0"/>
              <a:t> de 20 nm.</a:t>
            </a:r>
          </a:p>
        </p:txBody>
      </p:sp>
    </p:spTree>
    <p:extLst>
      <p:ext uri="{BB962C8B-B14F-4D97-AF65-F5344CB8AC3E}">
        <p14:creationId xmlns:p14="http://schemas.microsoft.com/office/powerpoint/2010/main" val="23946578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2"/>
          </a:xfrm>
        </p:spPr>
        <p:txBody>
          <a:bodyPr/>
          <a:lstStyle/>
          <a:p>
            <a:r>
              <a:rPr lang="en-US" sz="2000" dirty="0" err="1"/>
              <a:t>Valoarea</a:t>
            </a:r>
            <a:r>
              <a:rPr lang="en-US" sz="2000" dirty="0"/>
              <a:t> </a:t>
            </a:r>
            <a:r>
              <a:rPr lang="en-US" sz="2000" dirty="0" err="1"/>
              <a:t>reală</a:t>
            </a:r>
            <a:r>
              <a:rPr lang="en-US" sz="2000" dirty="0"/>
              <a:t> a </a:t>
            </a:r>
            <a:r>
              <a:rPr lang="en-US" sz="2000" dirty="0" err="1"/>
              <a:t>înălțimii</a:t>
            </a:r>
            <a:r>
              <a:rPr lang="en-US" sz="2000" dirty="0"/>
              <a:t> </a:t>
            </a:r>
            <a:r>
              <a:rPr lang="ro-RO" sz="2000" dirty="0"/>
              <a:t>este </a:t>
            </a:r>
            <a:r>
              <a:rPr lang="en-US" sz="2000" dirty="0" err="1"/>
              <a:t>furnizată</a:t>
            </a:r>
            <a:r>
              <a:rPr lang="en-US" sz="2000" dirty="0"/>
              <a:t> </a:t>
            </a:r>
            <a:r>
              <a:rPr lang="en-US" sz="2000" dirty="0" err="1"/>
              <a:t>împreună</a:t>
            </a:r>
            <a:r>
              <a:rPr lang="en-US" sz="2000" dirty="0"/>
              <a:t> cu </a:t>
            </a:r>
            <a:r>
              <a:rPr lang="en-US" sz="2000" dirty="0" err="1"/>
              <a:t>standardul</a:t>
            </a:r>
            <a:r>
              <a:rPr lang="en-US" sz="2000" dirty="0"/>
              <a:t> de </a:t>
            </a:r>
            <a:r>
              <a:rPr lang="en-US" sz="2000" dirty="0" err="1"/>
              <a:t>calibrare</a:t>
            </a:r>
            <a:r>
              <a:rPr lang="en-US" sz="2000" dirty="0"/>
              <a:t> </a:t>
            </a:r>
            <a:r>
              <a:rPr lang="en-US" sz="2000" dirty="0" err="1"/>
              <a:t>livrat</a:t>
            </a:r>
            <a:r>
              <a:rPr lang="en-US" sz="2000" dirty="0"/>
              <a:t>. </a:t>
            </a:r>
            <a:endParaRPr lang="ro-RO" sz="2000" dirty="0"/>
          </a:p>
          <a:p>
            <a:r>
              <a:rPr lang="en-US" sz="2000" dirty="0"/>
              <a:t>CS-20NG are </a:t>
            </a:r>
            <a:r>
              <a:rPr lang="en-US" sz="2000" dirty="0" err="1"/>
              <a:t>trei</a:t>
            </a:r>
            <a:r>
              <a:rPr lang="en-US" sz="2000" dirty="0"/>
              <a:t> </a:t>
            </a:r>
            <a:r>
              <a:rPr lang="en-US" sz="2000" dirty="0" err="1"/>
              <a:t>dimensiuni</a:t>
            </a:r>
            <a:r>
              <a:rPr lang="en-US" sz="2000" dirty="0"/>
              <a:t> </a:t>
            </a:r>
            <a:r>
              <a:rPr lang="en-US" sz="2000" dirty="0" err="1"/>
              <a:t>diferite</a:t>
            </a:r>
            <a:r>
              <a:rPr lang="en-US" sz="2000" dirty="0"/>
              <a:t> de </a:t>
            </a:r>
            <a:r>
              <a:rPr lang="en-US" sz="2000" dirty="0" err="1"/>
              <a:t>matrice</a:t>
            </a:r>
            <a:r>
              <a:rPr lang="en-US" sz="2000" dirty="0"/>
              <a:t> x-y, </a:t>
            </a:r>
            <a:r>
              <a:rPr lang="en-US" sz="2000" dirty="0" err="1"/>
              <a:t>toate</a:t>
            </a:r>
            <a:r>
              <a:rPr lang="en-US" sz="2000" dirty="0"/>
              <a:t> cu </a:t>
            </a:r>
            <a:r>
              <a:rPr lang="en-US" sz="2000" dirty="0" err="1"/>
              <a:t>aceeași</a:t>
            </a:r>
            <a:r>
              <a:rPr lang="en-US" sz="2000" dirty="0"/>
              <a:t> </a:t>
            </a:r>
            <a:r>
              <a:rPr lang="en-US" sz="2000" dirty="0" err="1"/>
              <a:t>înălțime</a:t>
            </a:r>
            <a:r>
              <a:rPr lang="en-US" sz="2000" dirty="0"/>
              <a:t> de 20 nm. </a:t>
            </a:r>
            <a:endParaRPr lang="ro-RO" sz="2000" dirty="0"/>
          </a:p>
          <a:p>
            <a:r>
              <a:rPr lang="en-US" sz="2000" dirty="0" err="1"/>
              <a:t>Pătratul</a:t>
            </a:r>
            <a:r>
              <a:rPr lang="en-US" sz="2000" dirty="0"/>
              <a:t> mare de 1 x 1 mm </a:t>
            </a:r>
            <a:r>
              <a:rPr lang="en-US" sz="2000" dirty="0" err="1"/>
              <a:t>conține</a:t>
            </a:r>
            <a:r>
              <a:rPr lang="en-US" sz="2000" dirty="0"/>
              <a:t> </a:t>
            </a:r>
            <a:r>
              <a:rPr lang="en-US" sz="2000" dirty="0" err="1"/>
              <a:t>stâlpi</a:t>
            </a:r>
            <a:r>
              <a:rPr lang="en-US" sz="2000" dirty="0"/>
              <a:t> </a:t>
            </a:r>
            <a:r>
              <a:rPr lang="en-US" sz="2000" dirty="0" err="1"/>
              <a:t>pătrați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găuri</a:t>
            </a:r>
            <a:r>
              <a:rPr lang="en-US" sz="2000" dirty="0"/>
              <a:t> cu un pas de 10 µm. </a:t>
            </a:r>
            <a:endParaRPr lang="ro-RO" sz="2000" dirty="0"/>
          </a:p>
          <a:p>
            <a:r>
              <a:rPr lang="en-US" sz="2000" dirty="0" err="1"/>
              <a:t>Pătratul</a:t>
            </a:r>
            <a:r>
              <a:rPr lang="en-US" sz="2000" dirty="0"/>
              <a:t> din </a:t>
            </a:r>
            <a:r>
              <a:rPr lang="en-US" sz="2000" dirty="0" err="1"/>
              <a:t>mijloc</a:t>
            </a:r>
            <a:r>
              <a:rPr lang="en-US" sz="2000" dirty="0"/>
              <a:t> </a:t>
            </a:r>
            <a:r>
              <a:rPr lang="en-US" sz="2000" dirty="0" err="1"/>
              <a:t>conține</a:t>
            </a:r>
            <a:r>
              <a:rPr lang="en-US" sz="2000" dirty="0"/>
              <a:t> </a:t>
            </a:r>
            <a:r>
              <a:rPr lang="en-US" sz="2000" dirty="0" err="1"/>
              <a:t>stâlpi</a:t>
            </a:r>
            <a:r>
              <a:rPr lang="en-US" sz="2000" dirty="0"/>
              <a:t> </a:t>
            </a:r>
            <a:r>
              <a:rPr lang="en-US" sz="2000" dirty="0" err="1"/>
              <a:t>circulari</a:t>
            </a:r>
            <a:r>
              <a:rPr lang="en-US" sz="2000" dirty="0"/>
              <a:t>, </a:t>
            </a:r>
            <a:r>
              <a:rPr lang="en-US" sz="2000" dirty="0" err="1"/>
              <a:t>găuri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linii</a:t>
            </a:r>
            <a:r>
              <a:rPr lang="en-US" sz="2000" dirty="0"/>
              <a:t> cu un pas de 5 µm. </a:t>
            </a:r>
            <a:endParaRPr lang="ro-RO" sz="2000" dirty="0"/>
          </a:p>
          <a:p>
            <a:r>
              <a:rPr lang="en-US" sz="2000" dirty="0"/>
              <a:t>Zona </a:t>
            </a:r>
            <a:r>
              <a:rPr lang="en-US" sz="2000" dirty="0" err="1"/>
              <a:t>centrală</a:t>
            </a:r>
            <a:r>
              <a:rPr lang="en-US" sz="2000" dirty="0"/>
              <a:t> </a:t>
            </a:r>
            <a:r>
              <a:rPr lang="en-US" sz="2000" dirty="0" err="1"/>
              <a:t>mică</a:t>
            </a:r>
            <a:r>
              <a:rPr lang="en-US" sz="2000" dirty="0"/>
              <a:t> </a:t>
            </a:r>
            <a:r>
              <a:rPr lang="en-US" sz="2000" dirty="0" err="1"/>
              <a:t>conține</a:t>
            </a:r>
            <a:r>
              <a:rPr lang="en-US" sz="2000" dirty="0"/>
              <a:t> </a:t>
            </a:r>
            <a:r>
              <a:rPr lang="en-US" sz="2000" dirty="0" err="1"/>
              <a:t>găuri</a:t>
            </a:r>
            <a:r>
              <a:rPr lang="en-US" sz="2000" dirty="0"/>
              <a:t> </a:t>
            </a:r>
            <a:r>
              <a:rPr lang="en-US" sz="2000" dirty="0" err="1"/>
              <a:t>circulare</a:t>
            </a:r>
            <a:r>
              <a:rPr lang="en-US" sz="2000" dirty="0"/>
              <a:t> cu un pas de 500 nm. CS-20NG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potrivit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calibrarea</a:t>
            </a:r>
            <a:r>
              <a:rPr lang="en-US" sz="2000" dirty="0"/>
              <a:t> </a:t>
            </a:r>
            <a:r>
              <a:rPr lang="en-US" sz="2000" dirty="0" err="1"/>
              <a:t>scanerului</a:t>
            </a:r>
            <a:r>
              <a:rPr lang="en-US" sz="2000" dirty="0"/>
              <a:t> AFM </a:t>
            </a:r>
            <a:r>
              <a:rPr lang="en-US" sz="2000" dirty="0" err="1"/>
              <a:t>atât</a:t>
            </a:r>
            <a:r>
              <a:rPr lang="en-US" sz="2000" dirty="0"/>
              <a:t> lateral, </a:t>
            </a:r>
            <a:r>
              <a:rPr lang="en-US" sz="2000" dirty="0" err="1"/>
              <a:t>cât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vertical. </a:t>
            </a:r>
            <a:endParaRPr lang="ro-RO" sz="2000" dirty="0"/>
          </a:p>
          <a:p>
            <a:r>
              <a:rPr lang="en-US" sz="2000" dirty="0" err="1"/>
              <a:t>Simetria</a:t>
            </a:r>
            <a:r>
              <a:rPr lang="en-US" sz="2000" dirty="0"/>
              <a:t> </a:t>
            </a:r>
            <a:r>
              <a:rPr lang="en-US" sz="2000" dirty="0" err="1"/>
              <a:t>structurii</a:t>
            </a:r>
            <a:r>
              <a:rPr lang="en-US" sz="2000" dirty="0"/>
              <a:t> </a:t>
            </a:r>
            <a:r>
              <a:rPr lang="en-US" sz="2000" dirty="0" err="1"/>
              <a:t>permite</a:t>
            </a:r>
            <a:r>
              <a:rPr lang="en-US" sz="2000" dirty="0"/>
              <a:t> </a:t>
            </a:r>
            <a:r>
              <a:rPr lang="en-US" sz="2000" dirty="0" err="1"/>
              <a:t>calibrarea</a:t>
            </a:r>
            <a:r>
              <a:rPr lang="en-US" sz="2000" dirty="0"/>
              <a:t> </a:t>
            </a:r>
            <a:r>
              <a:rPr lang="en-US" sz="2000" dirty="0" err="1"/>
              <a:t>într</a:t>
            </a:r>
            <a:r>
              <a:rPr lang="en-US" sz="2000" dirty="0"/>
              <a:t>-un </a:t>
            </a:r>
            <a:r>
              <a:rPr lang="en-US" sz="2000" dirty="0" err="1"/>
              <a:t>singur</a:t>
            </a:r>
            <a:r>
              <a:rPr lang="en-US" sz="2000" dirty="0"/>
              <a:t> pas, </a:t>
            </a:r>
            <a:r>
              <a:rPr lang="en-US" sz="2000" dirty="0" err="1"/>
              <a:t>fără</a:t>
            </a:r>
            <a:r>
              <a:rPr lang="en-US" sz="2000" dirty="0"/>
              <a:t> a fi </a:t>
            </a:r>
            <a:r>
              <a:rPr lang="en-US" sz="2000" dirty="0" err="1"/>
              <a:t>nevoie</a:t>
            </a:r>
            <a:r>
              <a:rPr lang="en-US" sz="2000" dirty="0"/>
              <a:t> să </a:t>
            </a:r>
            <a:r>
              <a:rPr lang="en-US" sz="2000" dirty="0" err="1"/>
              <a:t>rotiți</a:t>
            </a:r>
            <a:r>
              <a:rPr lang="en-US" sz="2000" dirty="0"/>
              <a:t> </a:t>
            </a:r>
            <a:r>
              <a:rPr lang="en-US" sz="2000" dirty="0" err="1"/>
              <a:t>proba</a:t>
            </a:r>
            <a:r>
              <a:rPr lang="en-US" sz="2000" dirty="0"/>
              <a:t> </a:t>
            </a:r>
            <a:r>
              <a:rPr lang="en-US" sz="2000" dirty="0" err="1"/>
              <a:t>între</a:t>
            </a:r>
            <a:r>
              <a:rPr lang="en-US" sz="2000" dirty="0"/>
              <a:t> </a:t>
            </a:r>
            <a:r>
              <a:rPr lang="en-US" sz="2000" dirty="0" err="1"/>
              <a:t>calibrarea</a:t>
            </a:r>
            <a:r>
              <a:rPr lang="en-US" sz="2000" dirty="0"/>
              <a:t> X </a:t>
            </a:r>
            <a:r>
              <a:rPr lang="en-US" sz="2000" dirty="0" err="1"/>
              <a:t>și</a:t>
            </a:r>
            <a:r>
              <a:rPr lang="en-US" sz="2000" dirty="0"/>
              <a:t> Y.</a:t>
            </a:r>
            <a:endParaRPr lang="ro-RO" sz="2000" dirty="0"/>
          </a:p>
          <a:p>
            <a:r>
              <a:rPr lang="en-US" sz="2000" dirty="0" err="1"/>
              <a:t>Precizia</a:t>
            </a:r>
            <a:r>
              <a:rPr lang="en-US" sz="2000" dirty="0"/>
              <a:t> </a:t>
            </a:r>
            <a:r>
              <a:rPr lang="en-US" sz="2000" dirty="0" err="1"/>
              <a:t>verticală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de 2% din </a:t>
            </a:r>
            <a:r>
              <a:rPr lang="en-US" sz="2000" dirty="0" err="1"/>
              <a:t>valoarea</a:t>
            </a:r>
            <a:r>
              <a:rPr lang="en-US" sz="2000" dirty="0"/>
              <a:t> </a:t>
            </a:r>
            <a:r>
              <a:rPr lang="en-US" sz="2000" dirty="0" err="1"/>
              <a:t>reală</a:t>
            </a:r>
            <a:r>
              <a:rPr lang="en-US" sz="2000" dirty="0"/>
              <a:t>, care </a:t>
            </a:r>
            <a:r>
              <a:rPr lang="en-US" sz="2000" dirty="0" err="1"/>
              <a:t>corespunde</a:t>
            </a:r>
            <a:r>
              <a:rPr lang="en-US" sz="2000" dirty="0"/>
              <a:t> la ±0,4 nm. </a:t>
            </a:r>
            <a:endParaRPr lang="ro-RO" sz="2000" dirty="0"/>
          </a:p>
          <a:p>
            <a:r>
              <a:rPr lang="en-US" sz="2000" dirty="0" err="1"/>
              <a:t>Precizia</a:t>
            </a:r>
            <a:r>
              <a:rPr lang="en-US" sz="2000" dirty="0"/>
              <a:t> </a:t>
            </a:r>
            <a:r>
              <a:rPr lang="en-US" sz="2000" dirty="0" err="1"/>
              <a:t>pasului</a:t>
            </a:r>
            <a:r>
              <a:rPr lang="en-US" sz="2000" dirty="0"/>
              <a:t> lateral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modelele</a:t>
            </a:r>
            <a:r>
              <a:rPr lang="en-US" sz="2000" dirty="0"/>
              <a:t> de 5 µm </a:t>
            </a:r>
            <a:r>
              <a:rPr lang="en-US" sz="2000" dirty="0" err="1"/>
              <a:t>și</a:t>
            </a:r>
            <a:r>
              <a:rPr lang="en-US" sz="2000" dirty="0"/>
              <a:t> 10 µm </a:t>
            </a:r>
            <a:r>
              <a:rPr lang="en-US" sz="2000" dirty="0" err="1"/>
              <a:t>este</a:t>
            </a:r>
            <a:r>
              <a:rPr lang="en-US" sz="2000" dirty="0"/>
              <a:t> de 0,1 µm.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regiunea</a:t>
            </a:r>
            <a:r>
              <a:rPr lang="en-US" sz="2000" dirty="0"/>
              <a:t> de pas de 500 nm, </a:t>
            </a:r>
            <a:r>
              <a:rPr lang="en-US" sz="2000" dirty="0" err="1"/>
              <a:t>precizia</a:t>
            </a:r>
            <a:r>
              <a:rPr lang="en-US" sz="2000" dirty="0"/>
              <a:t> </a:t>
            </a:r>
            <a:r>
              <a:rPr lang="en-US" sz="2000" dirty="0" err="1"/>
              <a:t>laterală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de 10 </a:t>
            </a:r>
            <a:r>
              <a:rPr lang="en-US" sz="2000" dirty="0" err="1"/>
              <a:t>nm.Standardul</a:t>
            </a:r>
            <a:r>
              <a:rPr lang="en-US" sz="2000" dirty="0"/>
              <a:t> de </a:t>
            </a:r>
            <a:r>
              <a:rPr lang="en-US" sz="2000" dirty="0" err="1"/>
              <a:t>calibrare</a:t>
            </a:r>
            <a:r>
              <a:rPr lang="en-US" sz="2000" dirty="0"/>
              <a:t> XYZ vine </a:t>
            </a:r>
            <a:r>
              <a:rPr lang="en-US" sz="2000" dirty="0" err="1"/>
              <a:t>nemontat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, </a:t>
            </a:r>
            <a:r>
              <a:rPr lang="en-US" sz="2000" dirty="0" err="1"/>
              <a:t>opțional</a:t>
            </a:r>
            <a:r>
              <a:rPr lang="en-US" sz="2000" dirty="0"/>
              <a:t>, </a:t>
            </a:r>
            <a:r>
              <a:rPr lang="en-US" sz="2000" dirty="0" err="1"/>
              <a:t>montat</a:t>
            </a:r>
            <a:r>
              <a:rPr lang="en-US" sz="2000" dirty="0"/>
              <a:t> </a:t>
            </a:r>
            <a:r>
              <a:rPr lang="en-US" sz="2000" dirty="0" err="1"/>
              <a:t>pe</a:t>
            </a:r>
            <a:r>
              <a:rPr lang="en-US" sz="2000" dirty="0"/>
              <a:t> </a:t>
            </a:r>
            <a:r>
              <a:rPr lang="en-US" sz="2000" dirty="0" err="1"/>
              <a:t>oricare</a:t>
            </a:r>
            <a:r>
              <a:rPr lang="en-US" sz="2000" dirty="0"/>
              <a:t> </a:t>
            </a:r>
            <a:r>
              <a:rPr lang="en-US" sz="2000" dirty="0" err="1"/>
              <a:t>dintre</a:t>
            </a:r>
            <a:r>
              <a:rPr lang="en-US" sz="2000" dirty="0"/>
              <a:t> </a:t>
            </a:r>
            <a:r>
              <a:rPr lang="en-US" sz="2000" dirty="0" err="1"/>
              <a:t>monturile</a:t>
            </a:r>
            <a:r>
              <a:rPr lang="en-US" sz="2000" dirty="0"/>
              <a:t> </a:t>
            </a:r>
            <a:r>
              <a:rPr lang="en-US" sz="2000" dirty="0" err="1"/>
              <a:t>noastre</a:t>
            </a:r>
            <a:r>
              <a:rPr lang="en-US" sz="2000" dirty="0"/>
              <a:t> </a:t>
            </a:r>
            <a:r>
              <a:rPr lang="en-US" sz="2000" dirty="0" err="1"/>
              <a:t>comune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specimene</a:t>
            </a:r>
            <a:r>
              <a:rPr lang="en-US" sz="2000" dirty="0"/>
              <a:t> AFM </a:t>
            </a:r>
            <a:r>
              <a:rPr lang="en-US" sz="2000" dirty="0" err="1"/>
              <a:t>sau</a:t>
            </a:r>
            <a:r>
              <a:rPr lang="en-US" sz="2000" dirty="0"/>
              <a:t> SEM.</a:t>
            </a:r>
          </a:p>
        </p:txBody>
      </p:sp>
    </p:spTree>
    <p:extLst>
      <p:ext uri="{BB962C8B-B14F-4D97-AF65-F5344CB8AC3E}">
        <p14:creationId xmlns:p14="http://schemas.microsoft.com/office/powerpoint/2010/main" val="18548210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686800" cy="1143000"/>
          </a:xfrm>
        </p:spPr>
        <p:txBody>
          <a:bodyPr/>
          <a:lstStyle/>
          <a:p>
            <a:r>
              <a:rPr lang="en-US" dirty="0"/>
              <a:t>KPFM-EFM Calibration Standard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951038"/>
            <a:ext cx="5181600" cy="4525962"/>
          </a:xfrm>
        </p:spPr>
        <p:txBody>
          <a:bodyPr/>
          <a:lstStyle/>
          <a:p>
            <a:r>
              <a:rPr lang="en-US" sz="2000" dirty="0"/>
              <a:t>Un standard de </a:t>
            </a:r>
            <a:r>
              <a:rPr lang="en-US" sz="2000" dirty="0" err="1"/>
              <a:t>testare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calibrare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modurile</a:t>
            </a:r>
            <a:r>
              <a:rPr lang="en-US" sz="2000" dirty="0"/>
              <a:t> de </a:t>
            </a:r>
            <a:r>
              <a:rPr lang="en-US" sz="2000" dirty="0" err="1"/>
              <a:t>microscopie</a:t>
            </a:r>
            <a:r>
              <a:rPr lang="en-US" sz="2000" dirty="0"/>
              <a:t> a </a:t>
            </a:r>
            <a:r>
              <a:rPr lang="en-US" sz="2000" dirty="0" err="1"/>
              <a:t>forței</a:t>
            </a:r>
            <a:r>
              <a:rPr lang="en-US" sz="2000" dirty="0"/>
              <a:t> </a:t>
            </a:r>
            <a:r>
              <a:rPr lang="en-US" sz="2000" dirty="0" err="1"/>
              <a:t>atomice</a:t>
            </a:r>
            <a:r>
              <a:rPr lang="en-US" sz="2000" dirty="0"/>
              <a:t> cu </a:t>
            </a:r>
            <a:r>
              <a:rPr lang="en-US" sz="2000" dirty="0" err="1"/>
              <a:t>forță</a:t>
            </a:r>
            <a:r>
              <a:rPr lang="en-US" sz="2000" dirty="0"/>
              <a:t> </a:t>
            </a:r>
            <a:r>
              <a:rPr lang="en-US" sz="2000" dirty="0" err="1"/>
              <a:t>electrostatică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sonda</a:t>
            </a:r>
            <a:r>
              <a:rPr lang="en-US" sz="2000" dirty="0"/>
              <a:t> Kelvin. </a:t>
            </a:r>
            <a:r>
              <a:rPr lang="en-US" sz="2000" dirty="0" err="1"/>
              <a:t>Proba</a:t>
            </a:r>
            <a:r>
              <a:rPr lang="en-US" sz="2000" dirty="0"/>
              <a:t> </a:t>
            </a:r>
            <a:r>
              <a:rPr lang="en-US" sz="2000" dirty="0" err="1"/>
              <a:t>constă</a:t>
            </a:r>
            <a:r>
              <a:rPr lang="en-US" sz="2000" dirty="0"/>
              <a:t> din </a:t>
            </a:r>
            <a:r>
              <a:rPr lang="en-US" sz="2000" dirty="0" err="1"/>
              <a:t>rețele</a:t>
            </a:r>
            <a:r>
              <a:rPr lang="en-US" sz="2000" dirty="0"/>
              <a:t> de </a:t>
            </a:r>
            <a:r>
              <a:rPr lang="en-US" sz="2000" dirty="0" err="1"/>
              <a:t>linii</a:t>
            </a:r>
            <a:r>
              <a:rPr lang="en-US" sz="2000" dirty="0"/>
              <a:t> de </a:t>
            </a:r>
            <a:r>
              <a:rPr lang="en-US" sz="2000" dirty="0" err="1"/>
              <a:t>aluminiu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aur</a:t>
            </a:r>
            <a:r>
              <a:rPr lang="en-US" sz="2000" dirty="0"/>
              <a:t> </a:t>
            </a:r>
            <a:r>
              <a:rPr lang="en-US" sz="2000" dirty="0" err="1"/>
              <a:t>depuse</a:t>
            </a:r>
            <a:r>
              <a:rPr lang="en-US" sz="2000" dirty="0"/>
              <a:t> </a:t>
            </a:r>
            <a:r>
              <a:rPr lang="en-US" sz="2000" dirty="0" err="1"/>
              <a:t>pe</a:t>
            </a:r>
            <a:r>
              <a:rPr lang="en-US" sz="2000" dirty="0"/>
              <a:t> </a:t>
            </a:r>
            <a:r>
              <a:rPr lang="en-US" sz="2000" dirty="0" err="1"/>
              <a:t>siliciu</a:t>
            </a:r>
            <a:r>
              <a:rPr lang="en-US" sz="2000" dirty="0"/>
              <a:t> </a:t>
            </a:r>
            <a:r>
              <a:rPr lang="en-US" sz="2000" dirty="0" err="1"/>
              <a:t>acoperit</a:t>
            </a:r>
            <a:r>
              <a:rPr lang="en-US" sz="2000" dirty="0"/>
              <a:t> cu </a:t>
            </a:r>
            <a:r>
              <a:rPr lang="en-US" sz="2000" dirty="0" err="1"/>
              <a:t>oxid</a:t>
            </a:r>
            <a:r>
              <a:rPr lang="en-US" sz="2000" dirty="0"/>
              <a:t>. </a:t>
            </a:r>
            <a:r>
              <a:rPr lang="en-US" sz="2000" dirty="0" err="1"/>
              <a:t>Firele</a:t>
            </a:r>
            <a:r>
              <a:rPr lang="en-US" sz="2000" dirty="0"/>
              <a:t> </a:t>
            </a:r>
            <a:r>
              <a:rPr lang="en-US" sz="2000" dirty="0" err="1"/>
              <a:t>subțiri</a:t>
            </a:r>
            <a:r>
              <a:rPr lang="en-US" sz="2000" dirty="0"/>
              <a:t> de </a:t>
            </a:r>
            <a:r>
              <a:rPr lang="en-US" sz="2000" dirty="0" err="1"/>
              <a:t>cupru</a:t>
            </a:r>
            <a:r>
              <a:rPr lang="en-US" sz="2000" dirty="0"/>
              <a:t> </a:t>
            </a:r>
            <a:r>
              <a:rPr lang="en-US" sz="2000" dirty="0" err="1"/>
              <a:t>sunt</a:t>
            </a:r>
            <a:r>
              <a:rPr lang="en-US" sz="2000" dirty="0"/>
              <a:t> </a:t>
            </a:r>
            <a:r>
              <a:rPr lang="en-US" sz="2000" dirty="0" err="1"/>
              <a:t>conectate</a:t>
            </a:r>
            <a:r>
              <a:rPr lang="en-US" sz="2000" dirty="0"/>
              <a:t> la </a:t>
            </a:r>
            <a:r>
              <a:rPr lang="en-US" sz="2000" dirty="0" err="1"/>
              <a:t>plăcuțele</a:t>
            </a:r>
            <a:r>
              <a:rPr lang="en-US" sz="2000" dirty="0"/>
              <a:t> de contact Al </a:t>
            </a:r>
            <a:r>
              <a:rPr lang="en-US" sz="2000" dirty="0" err="1"/>
              <a:t>și</a:t>
            </a:r>
            <a:r>
              <a:rPr lang="en-US" sz="2000" dirty="0"/>
              <a:t> Au, </a:t>
            </a:r>
            <a:r>
              <a:rPr lang="en-US" sz="2000" dirty="0" err="1"/>
              <a:t>permițând</a:t>
            </a:r>
            <a:r>
              <a:rPr lang="en-US" sz="2000" dirty="0"/>
              <a:t> </a:t>
            </a:r>
            <a:r>
              <a:rPr lang="en-US" sz="2000" dirty="0" err="1"/>
              <a:t>aplicarea</a:t>
            </a:r>
            <a:r>
              <a:rPr lang="en-US" sz="2000" dirty="0"/>
              <a:t> </a:t>
            </a:r>
            <a:r>
              <a:rPr lang="en-US" sz="2000" dirty="0" err="1"/>
              <a:t>unui</a:t>
            </a:r>
            <a:r>
              <a:rPr lang="en-US" sz="2000" dirty="0"/>
              <a:t> </a:t>
            </a:r>
            <a:r>
              <a:rPr lang="en-US" sz="2000" dirty="0" err="1"/>
              <a:t>câmp</a:t>
            </a:r>
            <a:r>
              <a:rPr lang="en-US" sz="2000" dirty="0"/>
              <a:t> electric </a:t>
            </a:r>
            <a:r>
              <a:rPr lang="en-US" sz="2000" dirty="0" err="1"/>
              <a:t>specificat</a:t>
            </a:r>
            <a:r>
              <a:rPr lang="en-US" sz="2000" dirty="0"/>
              <a:t> </a:t>
            </a:r>
            <a:r>
              <a:rPr lang="en-US" sz="2000" dirty="0" err="1"/>
              <a:t>între</a:t>
            </a:r>
            <a:r>
              <a:rPr lang="en-US" sz="2000" dirty="0"/>
              <a:t> </a:t>
            </a:r>
            <a:r>
              <a:rPr lang="en-US" sz="2000" dirty="0" err="1"/>
              <a:t>linii.Matrice</a:t>
            </a:r>
            <a:r>
              <a:rPr lang="en-US" sz="2000" dirty="0"/>
              <a:t> de </a:t>
            </a:r>
            <a:r>
              <a:rPr lang="en-US" sz="2000" dirty="0" err="1"/>
              <a:t>linii</a:t>
            </a:r>
            <a:r>
              <a:rPr lang="en-US" sz="2000" dirty="0"/>
              <a:t> cu pas de 8, 20 </a:t>
            </a:r>
            <a:r>
              <a:rPr lang="en-US" sz="2000" dirty="0" err="1"/>
              <a:t>și</a:t>
            </a:r>
            <a:r>
              <a:rPr lang="en-US" sz="2000" dirty="0"/>
              <a:t> 40umÎnălțimea </a:t>
            </a:r>
            <a:r>
              <a:rPr lang="en-US" sz="2000" dirty="0" err="1"/>
              <a:t>liniei</a:t>
            </a:r>
            <a:r>
              <a:rPr lang="en-US" sz="2000" dirty="0"/>
              <a:t> de ~35nmVersiunea </a:t>
            </a:r>
            <a:r>
              <a:rPr lang="en-US" sz="2000" dirty="0" err="1"/>
              <a:t>montată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pe</a:t>
            </a:r>
            <a:r>
              <a:rPr lang="en-US" sz="2000" dirty="0"/>
              <a:t> </a:t>
            </a:r>
            <a:r>
              <a:rPr lang="en-US" sz="2000" dirty="0" err="1"/>
              <a:t>sticlă</a:t>
            </a:r>
            <a:r>
              <a:rPr lang="en-US" sz="2000" dirty="0"/>
              <a:t> de 15 mm </a:t>
            </a:r>
            <a:r>
              <a:rPr lang="en-US" sz="2000" dirty="0" err="1"/>
              <a:t>pe</a:t>
            </a:r>
            <a:r>
              <a:rPr lang="en-US" sz="2000" dirty="0"/>
              <a:t> un disc AFM standard de 15 mm cu fire </a:t>
            </a:r>
            <a:r>
              <a:rPr lang="en-US" sz="2000" dirty="0" err="1"/>
              <a:t>subțiri</a:t>
            </a:r>
            <a:r>
              <a:rPr lang="en-US" sz="2000" dirty="0"/>
              <a:t> de </a:t>
            </a:r>
            <a:r>
              <a:rPr lang="en-US" sz="2000" dirty="0" err="1"/>
              <a:t>cupru</a:t>
            </a:r>
            <a:r>
              <a:rPr lang="en-US" sz="2000" dirty="0"/>
              <a:t> </a:t>
            </a:r>
            <a:r>
              <a:rPr lang="en-US" sz="2000" dirty="0" err="1"/>
              <a:t>conectate</a:t>
            </a:r>
            <a:r>
              <a:rPr lang="en-US" sz="2000" dirty="0"/>
              <a:t> la </a:t>
            </a:r>
            <a:r>
              <a:rPr lang="en-US" sz="2000" dirty="0" err="1"/>
              <a:t>plăcuțele</a:t>
            </a:r>
            <a:r>
              <a:rPr lang="en-US" sz="2000" dirty="0"/>
              <a:t> de </a:t>
            </a:r>
            <a:r>
              <a:rPr lang="en-US" sz="2000" dirty="0" err="1"/>
              <a:t>legătură</a:t>
            </a:r>
            <a:r>
              <a:rPr lang="en-US" sz="2000" dirty="0"/>
              <a:t> Al </a:t>
            </a:r>
            <a:r>
              <a:rPr lang="en-US" sz="2000" dirty="0" err="1"/>
              <a:t>și</a:t>
            </a:r>
            <a:r>
              <a:rPr lang="en-US" sz="2000" dirty="0"/>
              <a:t> Au de </a:t>
            </a:r>
            <a:r>
              <a:rPr lang="en-US" sz="2000" dirty="0" err="1"/>
              <a:t>pe</a:t>
            </a:r>
            <a:r>
              <a:rPr lang="en-US" sz="2000" dirty="0"/>
              <a:t> </a:t>
            </a:r>
            <a:r>
              <a:rPr lang="en-US" sz="2000" dirty="0" err="1"/>
              <a:t>fiecare</a:t>
            </a:r>
            <a:r>
              <a:rPr lang="en-US" sz="2000" dirty="0"/>
              <a:t> parte a </a:t>
            </a:r>
            <a:r>
              <a:rPr lang="en-US" sz="2000" dirty="0" err="1"/>
              <a:t>matrițeiVersiunea</a:t>
            </a:r>
            <a:r>
              <a:rPr lang="en-US" sz="2000" dirty="0"/>
              <a:t> </a:t>
            </a:r>
            <a:r>
              <a:rPr lang="en-US" sz="2000" dirty="0" err="1"/>
              <a:t>nemontată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numai</a:t>
            </a:r>
            <a:r>
              <a:rPr lang="en-US" sz="2000" dirty="0"/>
              <a:t> </a:t>
            </a:r>
            <a:r>
              <a:rPr lang="en-US" sz="2000" dirty="0" err="1"/>
              <a:t>matriță</a:t>
            </a:r>
            <a:r>
              <a:rPr lang="en-US" sz="2000" dirty="0"/>
              <a:t>, </a:t>
            </a:r>
            <a:r>
              <a:rPr lang="en-US" sz="2000" dirty="0" err="1"/>
              <a:t>fără</a:t>
            </a:r>
            <a:r>
              <a:rPr lang="en-US" sz="2000" dirty="0"/>
              <a:t> </a:t>
            </a:r>
            <a:r>
              <a:rPr lang="en-US" sz="2000" dirty="0" err="1"/>
              <a:t>substrat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fire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76400"/>
            <a:ext cx="2019475" cy="21871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65" y="4214019"/>
            <a:ext cx="2069010" cy="148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4045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144nm Very High Resolution 2D Calibration Standard</a:t>
            </a:r>
            <a:br>
              <a:rPr lang="en-US" sz="2400" b="1" dirty="0"/>
            </a:br>
            <a:r>
              <a:rPr lang="en-US" sz="2400" b="1" dirty="0"/>
              <a:t>for AFM, STM, Auger, FIB, and SEM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1676399"/>
            <a:ext cx="4191001" cy="47498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43400" y="1709351"/>
            <a:ext cx="4648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Precision, holographic pattern providing accurate calibration in the horizontal plane for very high resolution, nanometer-scale measurements with 144nm and 300nm pitch.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343401" y="3854607"/>
            <a:ext cx="464819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Perioada: pas de 144 nm, </a:t>
            </a:r>
            <a:r>
              <a:rPr lang="en-US" dirty="0" err="1"/>
              <a:t>matrice</a:t>
            </a:r>
            <a:r>
              <a:rPr lang="en-US" dirty="0"/>
              <a:t> </a:t>
            </a:r>
            <a:r>
              <a:rPr lang="en-US" dirty="0" err="1"/>
              <a:t>bidimensională</a:t>
            </a:r>
            <a:r>
              <a:rPr lang="en-US" dirty="0"/>
              <a:t>. </a:t>
            </a:r>
            <a:r>
              <a:rPr lang="en-US" dirty="0" err="1"/>
              <a:t>Precizie</a:t>
            </a:r>
            <a:r>
              <a:rPr lang="en-US" dirty="0"/>
              <a:t> la ± 1 nm. </a:t>
            </a:r>
            <a:r>
              <a:rPr lang="en-US" dirty="0" err="1"/>
              <a:t>Consultați</a:t>
            </a:r>
            <a:r>
              <a:rPr lang="en-US" dirty="0"/>
              <a:t> </a:t>
            </a:r>
            <a:r>
              <a:rPr lang="en-US" dirty="0" err="1"/>
              <a:t>certificatul</a:t>
            </a:r>
            <a:r>
              <a:rPr lang="en-US" dirty="0"/>
              <a:t> de </a:t>
            </a:r>
            <a:r>
              <a:rPr lang="en-US" dirty="0" err="1"/>
              <a:t>calibrare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pasul</a:t>
            </a:r>
            <a:r>
              <a:rPr lang="en-US" dirty="0"/>
              <a:t> </a:t>
            </a:r>
            <a:r>
              <a:rPr lang="en-US" dirty="0" err="1"/>
              <a:t>real.Suprafață</a:t>
            </a:r>
            <a:r>
              <a:rPr lang="en-US" dirty="0"/>
              <a:t>: </a:t>
            </a:r>
            <a:r>
              <a:rPr lang="en-US" dirty="0" err="1"/>
              <a:t>umflături</a:t>
            </a:r>
            <a:r>
              <a:rPr lang="en-US" dirty="0"/>
              <a:t> din </a:t>
            </a:r>
            <a:r>
              <a:rPr lang="en-US" dirty="0" err="1"/>
              <a:t>aluminiu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silicon, </a:t>
            </a:r>
            <a:r>
              <a:rPr lang="en-US" dirty="0" err="1"/>
              <a:t>matriță</a:t>
            </a:r>
            <a:r>
              <a:rPr lang="en-US" dirty="0"/>
              <a:t> de 4x3 mm. </a:t>
            </a:r>
            <a:r>
              <a:rPr lang="en-US" dirty="0" err="1"/>
              <a:t>Înălțimea</a:t>
            </a:r>
            <a:r>
              <a:rPr lang="en-US" dirty="0"/>
              <a:t> </a:t>
            </a:r>
            <a:r>
              <a:rPr lang="en-US" dirty="0" err="1"/>
              <a:t>denivelării</a:t>
            </a:r>
            <a:r>
              <a:rPr lang="en-US" dirty="0"/>
              <a:t> (</a:t>
            </a:r>
            <a:r>
              <a:rPr lang="en-US" dirty="0" err="1"/>
              <a:t>aproximativ</a:t>
            </a:r>
            <a:r>
              <a:rPr lang="en-US" dirty="0"/>
              <a:t> 90 nm)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lățimea</a:t>
            </a:r>
            <a:r>
              <a:rPr lang="en-US" dirty="0"/>
              <a:t> (</a:t>
            </a:r>
            <a:r>
              <a:rPr lang="en-US" dirty="0" err="1"/>
              <a:t>aproximativ</a:t>
            </a:r>
            <a:r>
              <a:rPr lang="en-US" dirty="0"/>
              <a:t> 75 nm) nu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calibrate.Utilizabilitate</a:t>
            </a:r>
            <a:r>
              <a:rPr lang="en-US" dirty="0"/>
              <a:t>: </a:t>
            </a:r>
            <a:r>
              <a:rPr lang="en-US" dirty="0" err="1"/>
              <a:t>modelul</a:t>
            </a:r>
            <a:r>
              <a:rPr lang="en-US" dirty="0"/>
              <a:t> </a:t>
            </a:r>
            <a:r>
              <a:rPr lang="en-US" dirty="0" err="1"/>
              <a:t>calibrat</a:t>
            </a:r>
            <a:r>
              <a:rPr lang="en-US" dirty="0"/>
              <a:t> </a:t>
            </a:r>
            <a:r>
              <a:rPr lang="en-US" dirty="0" err="1"/>
              <a:t>acoperă</a:t>
            </a:r>
            <a:r>
              <a:rPr lang="en-US" dirty="0"/>
              <a:t> </a:t>
            </a:r>
            <a:r>
              <a:rPr lang="en-US" dirty="0" err="1"/>
              <a:t>întregul</a:t>
            </a:r>
            <a:r>
              <a:rPr lang="en-US" dirty="0"/>
              <a:t> </a:t>
            </a:r>
            <a:r>
              <a:rPr lang="en-US" dirty="0" err="1"/>
              <a:t>cip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972379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915400" cy="452596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Există </a:t>
            </a:r>
            <a:r>
              <a:rPr lang="en-US" sz="2000" dirty="0" err="1"/>
              <a:t>suficientă</a:t>
            </a:r>
            <a:r>
              <a:rPr lang="en-US" sz="2000" dirty="0"/>
              <a:t> </a:t>
            </a:r>
            <a:r>
              <a:rPr lang="en-US" sz="2000" dirty="0" err="1"/>
              <a:t>zonă</a:t>
            </a:r>
            <a:r>
              <a:rPr lang="en-US" sz="2000" dirty="0"/>
              <a:t> </a:t>
            </a:r>
            <a:r>
              <a:rPr lang="en-US" sz="2000" dirty="0" err="1"/>
              <a:t>utilizabilă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a face </a:t>
            </a:r>
            <a:r>
              <a:rPr lang="en-US" sz="2000" dirty="0" err="1"/>
              <a:t>zeci</a:t>
            </a:r>
            <a:r>
              <a:rPr lang="en-US" sz="2000" dirty="0"/>
              <a:t> de mii de </a:t>
            </a:r>
            <a:r>
              <a:rPr lang="en-US" sz="2000" dirty="0" err="1"/>
              <a:t>măsurători</a:t>
            </a:r>
            <a:r>
              <a:rPr lang="en-US" sz="2000" dirty="0"/>
              <a:t> </a:t>
            </a:r>
            <a:r>
              <a:rPr lang="en-US" sz="2000" dirty="0" err="1"/>
              <a:t>fără</a:t>
            </a:r>
            <a:r>
              <a:rPr lang="en-US" sz="2000" dirty="0"/>
              <a:t> a </a:t>
            </a:r>
            <a:r>
              <a:rPr lang="en-US" sz="2000" dirty="0" err="1"/>
              <a:t>reutiliza</a:t>
            </a:r>
            <a:r>
              <a:rPr lang="en-US" sz="2000" dirty="0"/>
              <a:t> </a:t>
            </a:r>
            <a:r>
              <a:rPr lang="en-US" sz="2000" dirty="0" err="1"/>
              <a:t>zonele</a:t>
            </a:r>
            <a:r>
              <a:rPr lang="en-US" sz="2000" dirty="0"/>
              <a:t> </a:t>
            </a:r>
            <a:r>
              <a:rPr lang="en-US" sz="2000" dirty="0" err="1"/>
              <a:t>modificate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contaminate de </a:t>
            </a:r>
            <a:r>
              <a:rPr lang="en-US" sz="2000" dirty="0" err="1"/>
              <a:t>scanările</a:t>
            </a:r>
            <a:r>
              <a:rPr lang="en-US" sz="2000" dirty="0"/>
              <a:t> </a:t>
            </a:r>
            <a:r>
              <a:rPr lang="en-US" sz="2000" dirty="0" err="1"/>
              <a:t>anterioare</a:t>
            </a:r>
            <a:r>
              <a:rPr lang="en-US" sz="2000" dirty="0"/>
              <a:t>.</a:t>
            </a:r>
            <a:endParaRPr lang="ro-RO" sz="2000" dirty="0"/>
          </a:p>
          <a:p>
            <a:pPr marL="0" indent="0">
              <a:buNone/>
            </a:pPr>
            <a:r>
              <a:rPr lang="en-US" sz="2000" dirty="0"/>
              <a:t>AFM: </a:t>
            </a:r>
            <a:r>
              <a:rPr lang="en-US" sz="2000" dirty="0" err="1"/>
              <a:t>utilizare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contact, contact </a:t>
            </a:r>
            <a:r>
              <a:rPr lang="en-US" sz="2000" dirty="0" err="1"/>
              <a:t>intermitent</a:t>
            </a:r>
            <a:r>
              <a:rPr lang="en-US" sz="2000" dirty="0"/>
              <a:t> </a:t>
            </a:r>
            <a:r>
              <a:rPr lang="ro-RO" sz="2000" dirty="0"/>
              <a:t>și</a:t>
            </a:r>
            <a:r>
              <a:rPr lang="en-US" sz="2000" dirty="0"/>
              <a:t> </a:t>
            </a:r>
            <a:r>
              <a:rPr lang="en-US" sz="2000" dirty="0" err="1"/>
              <a:t>alte</a:t>
            </a:r>
            <a:r>
              <a:rPr lang="en-US" sz="2000" dirty="0"/>
              <a:t> </a:t>
            </a:r>
            <a:r>
              <a:rPr lang="en-US" sz="2000" dirty="0" err="1"/>
              <a:t>moduri</a:t>
            </a:r>
            <a:r>
              <a:rPr lang="en-US" sz="2000" dirty="0"/>
              <a:t> cu </a:t>
            </a:r>
            <a:r>
              <a:rPr lang="en-US" sz="2000" dirty="0" err="1"/>
              <a:t>dimensiuni</a:t>
            </a:r>
            <a:r>
              <a:rPr lang="en-US" sz="2000" dirty="0"/>
              <a:t> ale </a:t>
            </a:r>
            <a:r>
              <a:rPr lang="en-US" sz="2000" dirty="0" err="1"/>
              <a:t>imaginii</a:t>
            </a:r>
            <a:r>
              <a:rPr lang="en-US" sz="2000" dirty="0"/>
              <a:t> de la 250nm la 10µm. </a:t>
            </a:r>
            <a:endParaRPr lang="ro-RO" sz="2000" dirty="0"/>
          </a:p>
          <a:p>
            <a:pPr marL="0" indent="0">
              <a:buNone/>
            </a:pPr>
            <a:r>
              <a:rPr lang="en-US" sz="2000" dirty="0" err="1"/>
              <a:t>Disponibil</a:t>
            </a:r>
            <a:r>
              <a:rPr lang="en-US" sz="2000" dirty="0"/>
              <a:t> </a:t>
            </a:r>
            <a:r>
              <a:rPr lang="en-US" sz="2000" dirty="0" err="1"/>
              <a:t>nemontat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montat</a:t>
            </a:r>
            <a:r>
              <a:rPr lang="en-US" sz="2000" dirty="0"/>
              <a:t> </a:t>
            </a:r>
            <a:r>
              <a:rPr lang="en-US" sz="2000" dirty="0" err="1"/>
              <a:t>pe</a:t>
            </a:r>
            <a:r>
              <a:rPr lang="en-US" sz="2000" dirty="0"/>
              <a:t> </a:t>
            </a:r>
            <a:r>
              <a:rPr lang="en-US" sz="2000" dirty="0" err="1"/>
              <a:t>discuri</a:t>
            </a:r>
            <a:r>
              <a:rPr lang="en-US" sz="2000" dirty="0"/>
              <a:t> de </a:t>
            </a:r>
            <a:r>
              <a:rPr lang="en-US" sz="2000" dirty="0" err="1"/>
              <a:t>oțel</a:t>
            </a:r>
            <a:r>
              <a:rPr lang="en-US" sz="2000" dirty="0"/>
              <a:t> de 12 </a:t>
            </a:r>
            <a:r>
              <a:rPr lang="en-US" sz="2000" dirty="0" err="1"/>
              <a:t>mm.SEM</a:t>
            </a:r>
            <a:r>
              <a:rPr lang="en-US" sz="2000" dirty="0"/>
              <a:t>: </a:t>
            </a:r>
            <a:r>
              <a:rPr lang="en-US" sz="2000" dirty="0" err="1"/>
              <a:t>acest</a:t>
            </a:r>
            <a:r>
              <a:rPr lang="en-US" sz="2000" dirty="0"/>
              <a:t> specimen </a:t>
            </a:r>
            <a:r>
              <a:rPr lang="en-US" sz="2000" dirty="0" err="1"/>
              <a:t>funcționează</a:t>
            </a:r>
            <a:r>
              <a:rPr lang="en-US" sz="2000" dirty="0"/>
              <a:t> bine la </a:t>
            </a:r>
            <a:r>
              <a:rPr lang="en-US" sz="2000" dirty="0" err="1"/>
              <a:t>toate</a:t>
            </a:r>
            <a:r>
              <a:rPr lang="en-US" sz="2000" dirty="0"/>
              <a:t> </a:t>
            </a:r>
            <a:r>
              <a:rPr lang="en-US" sz="2000" dirty="0" err="1"/>
              <a:t>tensiunile</a:t>
            </a:r>
            <a:r>
              <a:rPr lang="en-US" sz="2000" dirty="0"/>
              <a:t> de </a:t>
            </a:r>
            <a:r>
              <a:rPr lang="en-US" sz="2000" dirty="0" err="1"/>
              <a:t>accelerare</a:t>
            </a:r>
            <a:r>
              <a:rPr lang="en-US" sz="2000" dirty="0"/>
              <a:t>. </a:t>
            </a:r>
            <a:endParaRPr lang="ro-RO" sz="2000" dirty="0"/>
          </a:p>
          <a:p>
            <a:pPr marL="0" indent="0">
              <a:buNone/>
            </a:pPr>
            <a:r>
              <a:rPr lang="en-US" sz="2000" dirty="0"/>
              <a:t>Model 2D: </a:t>
            </a:r>
            <a:r>
              <a:rPr lang="en-US" sz="2000" dirty="0" err="1"/>
              <a:t>Acest</a:t>
            </a:r>
            <a:r>
              <a:rPr lang="en-US" sz="2000" dirty="0"/>
              <a:t> specimen de </a:t>
            </a:r>
            <a:r>
              <a:rPr lang="en-US" sz="2000" dirty="0" err="1"/>
              <a:t>referință</a:t>
            </a:r>
            <a:r>
              <a:rPr lang="en-US" sz="2000" dirty="0"/>
              <a:t> de </a:t>
            </a:r>
            <a:r>
              <a:rPr lang="en-US" sz="2000" dirty="0" err="1"/>
              <a:t>calibrare</a:t>
            </a:r>
            <a:r>
              <a:rPr lang="en-US" sz="2000" dirty="0"/>
              <a:t> vine cu un </a:t>
            </a:r>
            <a:r>
              <a:rPr lang="en-US" sz="2000" dirty="0" err="1"/>
              <a:t>certificat</a:t>
            </a:r>
            <a:r>
              <a:rPr lang="en-US" sz="2000" dirty="0"/>
              <a:t> de </a:t>
            </a:r>
            <a:r>
              <a:rPr lang="en-US" sz="2000" dirty="0" err="1"/>
              <a:t>producător</a:t>
            </a:r>
            <a:r>
              <a:rPr lang="en-US" sz="2000" dirty="0"/>
              <a:t> care nu </a:t>
            </a:r>
            <a:r>
              <a:rPr lang="en-US" sz="2000" dirty="0" err="1"/>
              <a:t>poate</a:t>
            </a:r>
            <a:r>
              <a:rPr lang="en-US" sz="2000" dirty="0"/>
              <a:t> fi </a:t>
            </a:r>
            <a:r>
              <a:rPr lang="en-US" sz="2000" dirty="0" err="1"/>
              <a:t>urmărit</a:t>
            </a:r>
            <a:r>
              <a:rPr lang="en-US" sz="2000" dirty="0"/>
              <a:t>. </a:t>
            </a:r>
            <a:r>
              <a:rPr lang="en-US" sz="2000" dirty="0" err="1"/>
              <a:t>Aceasta</a:t>
            </a:r>
            <a:r>
              <a:rPr lang="en-US" sz="2000" dirty="0"/>
              <a:t> </a:t>
            </a:r>
            <a:r>
              <a:rPr lang="en-US" sz="2000" dirty="0" err="1"/>
              <a:t>indică</a:t>
            </a:r>
            <a:r>
              <a:rPr lang="en-US" sz="2000" dirty="0"/>
              <a:t> </a:t>
            </a:r>
            <a:r>
              <a:rPr lang="en-US" sz="2000" dirty="0" err="1"/>
              <a:t>perioada</a:t>
            </a:r>
            <a:r>
              <a:rPr lang="en-US" sz="2000" dirty="0"/>
              <a:t> </a:t>
            </a:r>
            <a:r>
              <a:rPr lang="en-US" sz="2000" dirty="0" err="1"/>
              <a:t>medie</a:t>
            </a:r>
            <a:r>
              <a:rPr lang="en-US" sz="2000" dirty="0"/>
              <a:t>, </a:t>
            </a:r>
            <a:r>
              <a:rPr lang="en-US" sz="2000" dirty="0" err="1"/>
              <a:t>pe</a:t>
            </a:r>
            <a:r>
              <a:rPr lang="en-US" sz="2000" dirty="0"/>
              <a:t> </a:t>
            </a:r>
            <a:r>
              <a:rPr lang="en-US" sz="2000" dirty="0" err="1"/>
              <a:t>baza</a:t>
            </a:r>
            <a:r>
              <a:rPr lang="en-US" sz="2000" dirty="0"/>
              <a:t> </a:t>
            </a:r>
            <a:r>
              <a:rPr lang="en-US" sz="2000" dirty="0" err="1"/>
              <a:t>măsurătorilor</a:t>
            </a:r>
            <a:r>
              <a:rPr lang="en-US" sz="2000" dirty="0"/>
              <a:t> </a:t>
            </a:r>
            <a:r>
              <a:rPr lang="en-US" sz="2000" dirty="0" err="1"/>
              <a:t>lotului</a:t>
            </a:r>
            <a:r>
              <a:rPr lang="en-US" sz="2000" dirty="0"/>
              <a:t>. </a:t>
            </a:r>
            <a:r>
              <a:rPr lang="en-US" sz="2000" dirty="0" err="1"/>
              <a:t>Acest</a:t>
            </a:r>
            <a:r>
              <a:rPr lang="en-US" sz="2000" dirty="0"/>
              <a:t> standard </a:t>
            </a:r>
            <a:r>
              <a:rPr lang="en-US" sz="2000" dirty="0" err="1"/>
              <a:t>trasabil</a:t>
            </a:r>
            <a:r>
              <a:rPr lang="en-US" sz="2000" dirty="0"/>
              <a:t>, </a:t>
            </a:r>
            <a:r>
              <a:rPr lang="en-US" sz="2000" dirty="0" err="1"/>
              <a:t>certificat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un grad select. </a:t>
            </a:r>
            <a:r>
              <a:rPr lang="en-US" sz="2000" dirty="0" err="1"/>
              <a:t>Fiecare</a:t>
            </a:r>
            <a:r>
              <a:rPr lang="en-US" sz="2000" dirty="0"/>
              <a:t> standard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măsurat</a:t>
            </a:r>
            <a:r>
              <a:rPr lang="en-US" sz="2000" dirty="0"/>
              <a:t> individual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comparație</a:t>
            </a:r>
            <a:r>
              <a:rPr lang="en-US" sz="2000" dirty="0"/>
              <a:t> cu un </a:t>
            </a:r>
            <a:r>
              <a:rPr lang="en-US" sz="2000" dirty="0" err="1"/>
              <a:t>eșantion</a:t>
            </a:r>
            <a:r>
              <a:rPr lang="en-US" sz="2000" dirty="0"/>
              <a:t> similar </a:t>
            </a:r>
            <a:r>
              <a:rPr lang="en-US" sz="2000" dirty="0" err="1"/>
              <a:t>calibrat</a:t>
            </a:r>
            <a:r>
              <a:rPr lang="en-US" sz="2000" dirty="0"/>
              <a:t> la PTB. (PTB, </a:t>
            </a:r>
            <a:r>
              <a:rPr lang="en-US" sz="2000" dirty="0" err="1"/>
              <a:t>Physikalisch-Technischen</a:t>
            </a:r>
            <a:r>
              <a:rPr lang="en-US" sz="2000" dirty="0"/>
              <a:t> </a:t>
            </a:r>
            <a:r>
              <a:rPr lang="en-US" sz="2000" dirty="0" err="1"/>
              <a:t>Bundesanstalt</a:t>
            </a:r>
            <a:r>
              <a:rPr lang="en-US" sz="2000" dirty="0"/>
              <a:t>,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omologul</a:t>
            </a:r>
            <a:r>
              <a:rPr lang="en-US" sz="2000" dirty="0"/>
              <a:t> </a:t>
            </a:r>
            <a:r>
              <a:rPr lang="en-US" sz="2000" dirty="0" err="1"/>
              <a:t>german</a:t>
            </a:r>
            <a:r>
              <a:rPr lang="en-US" sz="2000" dirty="0"/>
              <a:t> al NIST.) </a:t>
            </a:r>
            <a:endParaRPr lang="ro-RO" sz="2000" dirty="0"/>
          </a:p>
          <a:p>
            <a:pPr marL="0" indent="0">
              <a:buNone/>
            </a:pPr>
            <a:r>
              <a:rPr lang="en-US" sz="2000" dirty="0" err="1"/>
              <a:t>Incertitudinea</a:t>
            </a:r>
            <a:r>
              <a:rPr lang="en-US" sz="2000" dirty="0"/>
              <a:t> </a:t>
            </a:r>
            <a:r>
              <a:rPr lang="en-US" sz="2000" dirty="0" err="1"/>
              <a:t>valorilor</a:t>
            </a:r>
            <a:r>
              <a:rPr lang="en-US" sz="2000" dirty="0"/>
              <a:t> cu un </a:t>
            </a:r>
            <a:r>
              <a:rPr lang="en-US" sz="2000" dirty="0" err="1"/>
              <a:t>singur</a:t>
            </a:r>
            <a:r>
              <a:rPr lang="en-US" sz="2000" dirty="0"/>
              <a:t> pas </a:t>
            </a:r>
            <a:r>
              <a:rPr lang="en-US" sz="2000" dirty="0" err="1"/>
              <a:t>este</a:t>
            </a:r>
            <a:r>
              <a:rPr lang="en-US" sz="2000" dirty="0"/>
              <a:t> de </a:t>
            </a:r>
            <a:r>
              <a:rPr lang="en-US" sz="2000" dirty="0" err="1"/>
              <a:t>obicei</a:t>
            </a:r>
            <a:r>
              <a:rPr lang="en-US" sz="2000" dirty="0"/>
              <a:t> ±1,4 nm (interval de </a:t>
            </a:r>
            <a:r>
              <a:rPr lang="en-US" sz="2000" dirty="0" err="1"/>
              <a:t>încredere</a:t>
            </a:r>
            <a:r>
              <a:rPr lang="en-US" sz="2000" dirty="0"/>
              <a:t> 95%). </a:t>
            </a:r>
            <a:r>
              <a:rPr lang="en-US" sz="2000" dirty="0" err="1"/>
              <a:t>Măsurătorile</a:t>
            </a:r>
            <a:r>
              <a:rPr lang="en-US" sz="2000" dirty="0"/>
              <a:t> cu </a:t>
            </a:r>
            <a:r>
              <a:rPr lang="en-US" sz="2000" dirty="0" err="1"/>
              <a:t>mai</a:t>
            </a:r>
            <a:r>
              <a:rPr lang="en-US" sz="2000" dirty="0"/>
              <a:t> </a:t>
            </a:r>
            <a:r>
              <a:rPr lang="en-US" sz="2000" dirty="0" err="1"/>
              <a:t>multe</a:t>
            </a:r>
            <a:r>
              <a:rPr lang="en-US" sz="2000" dirty="0"/>
              <a:t> </a:t>
            </a:r>
            <a:r>
              <a:rPr lang="en-US" sz="2000" dirty="0" err="1"/>
              <a:t>pasuri</a:t>
            </a:r>
            <a:r>
              <a:rPr lang="en-US" sz="2000" dirty="0"/>
              <a:t> </a:t>
            </a:r>
            <a:r>
              <a:rPr lang="en-US" sz="2000" dirty="0" err="1"/>
              <a:t>oferă</a:t>
            </a:r>
            <a:r>
              <a:rPr lang="en-US" sz="2000" dirty="0"/>
              <a:t> o </a:t>
            </a:r>
            <a:r>
              <a:rPr lang="en-US" sz="2000" dirty="0" err="1"/>
              <a:t>îmbunătățire</a:t>
            </a:r>
            <a:r>
              <a:rPr lang="en-US" sz="2000" dirty="0"/>
              <a:t> </a:t>
            </a:r>
            <a:r>
              <a:rPr lang="en-US" sz="2000" dirty="0" err="1"/>
              <a:t>obișnuită</a:t>
            </a:r>
            <a:r>
              <a:rPr lang="en-US" sz="2000" dirty="0"/>
              <a:t> a </a:t>
            </a:r>
            <a:r>
              <a:rPr lang="en-US" sz="2000" dirty="0" err="1"/>
              <a:t>rădăcinii</a:t>
            </a:r>
            <a:r>
              <a:rPr lang="en-US" sz="2000" dirty="0"/>
              <a:t> </a:t>
            </a:r>
            <a:r>
              <a:rPr lang="en-US" sz="2000" dirty="0" err="1"/>
              <a:t>pătrate</a:t>
            </a:r>
            <a:r>
              <a:rPr lang="en-US" sz="2000" dirty="0"/>
              <a:t> a N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precizie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983219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MRS-6 Magnification Reference Standard</a:t>
            </a:r>
            <a:br>
              <a:rPr lang="en-US" sz="3200" b="1" dirty="0"/>
            </a:br>
            <a:r>
              <a:rPr lang="en-US" sz="3200" b="1" dirty="0"/>
              <a:t>1,500x - 1,000,000x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95" y="1676400"/>
            <a:ext cx="5181600" cy="5181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81600" y="1283354"/>
            <a:ext cx="3886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MRS-6</a:t>
            </a:r>
            <a:r>
              <a:rPr lang="ro-RO" dirty="0"/>
              <a:t> – nou </a:t>
            </a:r>
            <a:r>
              <a:rPr lang="en-US" dirty="0" err="1"/>
              <a:t>nivel</a:t>
            </a:r>
            <a:r>
              <a:rPr lang="en-US" dirty="0"/>
              <a:t> </a:t>
            </a:r>
            <a:r>
              <a:rPr lang="en-US" dirty="0" err="1"/>
              <a:t>dintr</a:t>
            </a:r>
            <a:r>
              <a:rPr lang="en-US" dirty="0"/>
              <a:t>-o </a:t>
            </a:r>
            <a:r>
              <a:rPr lang="en-US" dirty="0" err="1"/>
              <a:t>serie</a:t>
            </a:r>
            <a:r>
              <a:rPr lang="en-US" dirty="0"/>
              <a:t> de </a:t>
            </a:r>
            <a:r>
              <a:rPr lang="en-US" dirty="0" err="1"/>
              <a:t>standarde</a:t>
            </a:r>
            <a:r>
              <a:rPr lang="en-US" dirty="0"/>
              <a:t> de </a:t>
            </a:r>
            <a:r>
              <a:rPr lang="en-US" dirty="0" err="1"/>
              <a:t>calibrare</a:t>
            </a:r>
            <a:r>
              <a:rPr lang="en-US" dirty="0"/>
              <a:t> a </a:t>
            </a:r>
            <a:r>
              <a:rPr lang="en-US" dirty="0" err="1"/>
              <a:t>măririi</a:t>
            </a:r>
            <a:r>
              <a:rPr lang="en-US" dirty="0"/>
              <a:t> (MRS-1, MRS-3 </a:t>
            </a:r>
            <a:r>
              <a:rPr lang="en-US" dirty="0" err="1"/>
              <a:t>și</a:t>
            </a:r>
            <a:r>
              <a:rPr lang="en-US" dirty="0"/>
              <a:t> MRS-4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încă</a:t>
            </a:r>
            <a:r>
              <a:rPr lang="en-US" dirty="0"/>
              <a:t> </a:t>
            </a:r>
            <a:r>
              <a:rPr lang="en-US" dirty="0" err="1"/>
              <a:t>disponibile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prezent</a:t>
            </a:r>
            <a:r>
              <a:rPr lang="en-US" dirty="0"/>
              <a:t>). Seria de </a:t>
            </a:r>
            <a:r>
              <a:rPr lang="en-US" dirty="0" err="1"/>
              <a:t>standarde</a:t>
            </a:r>
            <a:r>
              <a:rPr lang="en-US" dirty="0"/>
              <a:t> de </a:t>
            </a:r>
            <a:r>
              <a:rPr lang="en-US" dirty="0" err="1"/>
              <a:t>calibrare</a:t>
            </a:r>
            <a:r>
              <a:rPr lang="en-US" dirty="0"/>
              <a:t> MRS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standarde</a:t>
            </a:r>
            <a:r>
              <a:rPr lang="en-US" dirty="0"/>
              <a:t> de pitch </a:t>
            </a:r>
            <a:r>
              <a:rPr lang="en-US" dirty="0" err="1"/>
              <a:t>foarte</a:t>
            </a:r>
            <a:r>
              <a:rPr lang="en-US" dirty="0"/>
              <a:t> </a:t>
            </a:r>
            <a:r>
              <a:rPr lang="en-US" dirty="0" err="1"/>
              <a:t>acceptate</a:t>
            </a:r>
            <a:r>
              <a:rPr lang="en-US" dirty="0"/>
              <a:t>, </a:t>
            </a:r>
            <a:r>
              <a:rPr lang="en-US" dirty="0" err="1"/>
              <a:t>peste</a:t>
            </a:r>
            <a:r>
              <a:rPr lang="en-US" dirty="0"/>
              <a:t> 1.000 </a:t>
            </a:r>
            <a:r>
              <a:rPr lang="en-US" dirty="0" err="1"/>
              <a:t>fiind</a:t>
            </a:r>
            <a:r>
              <a:rPr lang="en-US" dirty="0"/>
              <a:t> </a:t>
            </a:r>
            <a:r>
              <a:rPr lang="en-US" dirty="0" err="1"/>
              <a:t>utilizate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laboratoare</a:t>
            </a:r>
            <a:r>
              <a:rPr lang="en-US" dirty="0"/>
              <a:t> din </a:t>
            </a:r>
            <a:r>
              <a:rPr lang="en-US" dirty="0" err="1"/>
              <a:t>întreaga</a:t>
            </a:r>
            <a:r>
              <a:rPr lang="en-US" dirty="0"/>
              <a:t> </a:t>
            </a:r>
            <a:r>
              <a:rPr lang="en-US" dirty="0" err="1"/>
              <a:t>lume</a:t>
            </a:r>
            <a:r>
              <a:rPr lang="en-US" dirty="0"/>
              <a:t>, </a:t>
            </a:r>
            <a:r>
              <a:rPr lang="en-US" dirty="0" err="1"/>
              <a:t>inclusiv</a:t>
            </a:r>
            <a:r>
              <a:rPr lang="en-US" dirty="0"/>
              <a:t> </a:t>
            </a:r>
            <a:r>
              <a:rPr lang="en-US" dirty="0" err="1"/>
              <a:t>laboratoare</a:t>
            </a:r>
            <a:r>
              <a:rPr lang="en-US" dirty="0"/>
              <a:t> </a:t>
            </a:r>
            <a:r>
              <a:rPr lang="en-US" dirty="0" err="1"/>
              <a:t>naționale</a:t>
            </a:r>
            <a:r>
              <a:rPr lang="en-US" dirty="0"/>
              <a:t> din SUA, </a:t>
            </a:r>
            <a:r>
              <a:rPr lang="en-US" dirty="0" err="1"/>
              <a:t>Marea</a:t>
            </a:r>
            <a:r>
              <a:rPr lang="en-US" dirty="0"/>
              <a:t> Britanie </a:t>
            </a:r>
            <a:r>
              <a:rPr lang="en-US" dirty="0" err="1"/>
              <a:t>și</a:t>
            </a:r>
            <a:r>
              <a:rPr lang="en-US" dirty="0"/>
              <a:t> Germania. </a:t>
            </a:r>
            <a:r>
              <a:rPr lang="en-US" dirty="0" err="1"/>
              <a:t>Clienții</a:t>
            </a:r>
            <a:r>
              <a:rPr lang="en-US" dirty="0"/>
              <a:t> </a:t>
            </a:r>
            <a:r>
              <a:rPr lang="en-US" dirty="0" err="1"/>
              <a:t>industriali</a:t>
            </a:r>
            <a:r>
              <a:rPr lang="en-US" dirty="0"/>
              <a:t> </a:t>
            </a:r>
            <a:r>
              <a:rPr lang="en-US" dirty="0" err="1"/>
              <a:t>includ</a:t>
            </a:r>
            <a:r>
              <a:rPr lang="en-US" dirty="0"/>
              <a:t> Intel, AMD </a:t>
            </a:r>
            <a:r>
              <a:rPr lang="en-US" dirty="0" err="1"/>
              <a:t>și</a:t>
            </a:r>
            <a:r>
              <a:rPr lang="en-US" dirty="0"/>
              <a:t> IBM. MRS-6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oferit</a:t>
            </a:r>
            <a:r>
              <a:rPr lang="en-US" dirty="0"/>
              <a:t> ca material de </a:t>
            </a:r>
            <a:r>
              <a:rPr lang="en-US" dirty="0" err="1"/>
              <a:t>referință</a:t>
            </a:r>
            <a:r>
              <a:rPr lang="en-US" dirty="0"/>
              <a:t> </a:t>
            </a:r>
            <a:r>
              <a:rPr lang="en-US" dirty="0" err="1"/>
              <a:t>certificat</a:t>
            </a:r>
            <a:r>
              <a:rPr lang="en-US" dirty="0"/>
              <a:t> (un standard </a:t>
            </a:r>
            <a:r>
              <a:rPr lang="en-US" dirty="0" err="1"/>
              <a:t>trasabil</a:t>
            </a:r>
            <a:r>
              <a:rPr lang="en-US" dirty="0"/>
              <a:t>) </a:t>
            </a:r>
            <a:r>
              <a:rPr lang="en-US" dirty="0" err="1"/>
              <a:t>sau</a:t>
            </a:r>
            <a:r>
              <a:rPr lang="en-US" dirty="0"/>
              <a:t>, </a:t>
            </a:r>
            <a:r>
              <a:rPr lang="en-US" dirty="0" err="1"/>
              <a:t>opțional</a:t>
            </a:r>
            <a:r>
              <a:rPr lang="en-US" dirty="0"/>
              <a:t>, </a:t>
            </a:r>
            <a:r>
              <a:rPr lang="en-US" dirty="0" err="1"/>
              <a:t>fără</a:t>
            </a:r>
            <a:r>
              <a:rPr lang="en-US" dirty="0"/>
              <a:t> </a:t>
            </a:r>
            <a:r>
              <a:rPr lang="en-US" dirty="0" err="1"/>
              <a:t>trasabilitate</a:t>
            </a:r>
            <a:r>
              <a:rPr lang="en-US" dirty="0"/>
              <a:t>. De </a:t>
            </a:r>
            <a:r>
              <a:rPr lang="en-US" dirty="0" err="1"/>
              <a:t>asemenea</a:t>
            </a:r>
            <a:r>
              <a:rPr lang="en-US" dirty="0"/>
              <a:t>,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oferit</a:t>
            </a:r>
            <a:r>
              <a:rPr lang="en-US" dirty="0"/>
              <a:t> un </a:t>
            </a:r>
            <a:r>
              <a:rPr lang="en-US" dirty="0" err="1"/>
              <a:t>serviciu</a:t>
            </a:r>
            <a:r>
              <a:rPr lang="en-US" dirty="0"/>
              <a:t> de </a:t>
            </a:r>
            <a:r>
              <a:rPr lang="en-US" dirty="0" err="1"/>
              <a:t>curățenie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un program de </a:t>
            </a:r>
            <a:r>
              <a:rPr lang="en-US" dirty="0" err="1"/>
              <a:t>recertificare</a:t>
            </a:r>
            <a:r>
              <a:rPr lang="en-US" dirty="0"/>
              <a:t>, conform </a:t>
            </a:r>
            <a:r>
              <a:rPr lang="en-US" dirty="0" err="1"/>
              <a:t>cerințelor</a:t>
            </a:r>
            <a:r>
              <a:rPr lang="en-US" dirty="0"/>
              <a:t> </a:t>
            </a:r>
            <a:r>
              <a:rPr lang="en-US" dirty="0" err="1"/>
              <a:t>standardelor</a:t>
            </a:r>
            <a:r>
              <a:rPr lang="en-US" dirty="0"/>
              <a:t> </a:t>
            </a:r>
            <a:r>
              <a:rPr lang="en-US" dirty="0" err="1"/>
              <a:t>internaționale</a:t>
            </a:r>
            <a:r>
              <a:rPr lang="en-US" dirty="0"/>
              <a:t> de </a:t>
            </a:r>
            <a:r>
              <a:rPr lang="en-US" dirty="0" err="1"/>
              <a:t>calitate</a:t>
            </a:r>
            <a:r>
              <a:rPr lang="en-US" dirty="0"/>
              <a:t> </a:t>
            </a:r>
            <a:r>
              <a:rPr lang="en-US" dirty="0" err="1"/>
              <a:t>precum</a:t>
            </a:r>
            <a:r>
              <a:rPr lang="en-US" dirty="0"/>
              <a:t> ISO, QS-9000 </a:t>
            </a:r>
            <a:r>
              <a:rPr lang="en-US" dirty="0" err="1"/>
              <a:t>și</a:t>
            </a:r>
            <a:r>
              <a:rPr lang="en-US" dirty="0"/>
              <a:t> ISO-17025.</a:t>
            </a:r>
          </a:p>
        </p:txBody>
      </p:sp>
    </p:spTree>
    <p:extLst>
      <p:ext uri="{BB962C8B-B14F-4D97-AF65-F5344CB8AC3E}">
        <p14:creationId xmlns:p14="http://schemas.microsoft.com/office/powerpoint/2010/main" val="35702964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Critical Dimension (CD</a:t>
            </a:r>
            <a:r>
              <a:rPr lang="ro-RO" sz="3200" dirty="0"/>
              <a:t>. </a:t>
            </a:r>
            <a:r>
              <a:rPr lang="en-US" sz="3200" dirty="0"/>
              <a:t>Calibration Test Specimens</a:t>
            </a:r>
            <a:r>
              <a:rPr lang="ro-RO" sz="3200" dirty="0"/>
              <a:t> </a:t>
            </a:r>
            <a:r>
              <a:rPr lang="en-US" sz="3200" dirty="0"/>
              <a:t>for SEM, FIB, and AFM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9" y="2133600"/>
            <a:ext cx="3377307" cy="266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5906" y="2133600"/>
            <a:ext cx="2573186" cy="2667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790303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eșantion</a:t>
            </a:r>
            <a:r>
              <a:rPr lang="en-US" dirty="0"/>
              <a:t> de </a:t>
            </a:r>
            <a:r>
              <a:rPr lang="en-US" dirty="0" err="1"/>
              <a:t>testare</a:t>
            </a:r>
            <a:r>
              <a:rPr lang="en-US" dirty="0"/>
              <a:t> de </a:t>
            </a:r>
            <a:r>
              <a:rPr lang="en-US" dirty="0" err="1"/>
              <a:t>calibrare</a:t>
            </a:r>
            <a:r>
              <a:rPr lang="en-US" dirty="0"/>
              <a:t> CD </a:t>
            </a:r>
            <a:r>
              <a:rPr lang="en-US" dirty="0" err="1"/>
              <a:t>cuprinde</a:t>
            </a:r>
            <a:r>
              <a:rPr lang="en-US" dirty="0"/>
              <a:t> 5 </a:t>
            </a:r>
            <a:r>
              <a:rPr lang="en-US" dirty="0" err="1"/>
              <a:t>modele</a:t>
            </a:r>
            <a:r>
              <a:rPr lang="en-US" dirty="0"/>
              <a:t> de </a:t>
            </a:r>
            <a:r>
              <a:rPr lang="en-US" dirty="0" err="1"/>
              <a:t>linii</a:t>
            </a:r>
            <a:r>
              <a:rPr lang="en-US" dirty="0"/>
              <a:t>, </a:t>
            </a:r>
            <a:r>
              <a:rPr lang="en-US" dirty="0" err="1"/>
              <a:t>fiecare</a:t>
            </a:r>
            <a:r>
              <a:rPr lang="en-US" dirty="0"/>
              <a:t> </a:t>
            </a:r>
            <a:r>
              <a:rPr lang="en-US" dirty="0" err="1"/>
              <a:t>identificat</a:t>
            </a:r>
            <a:r>
              <a:rPr lang="en-US" dirty="0"/>
              <a:t> </a:t>
            </a:r>
            <a:r>
              <a:rPr lang="en-US" dirty="0" err="1"/>
              <a:t>clar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pasul</a:t>
            </a:r>
            <a:r>
              <a:rPr lang="en-US" dirty="0"/>
              <a:t> </a:t>
            </a:r>
            <a:r>
              <a:rPr lang="en-US" dirty="0" err="1"/>
              <a:t>său</a:t>
            </a:r>
            <a:r>
              <a:rPr lang="en-US" dirty="0"/>
              <a:t>. </a:t>
            </a:r>
            <a:r>
              <a:rPr lang="en-US" dirty="0" err="1"/>
              <a:t>Fiecare</a:t>
            </a:r>
            <a:r>
              <a:rPr lang="en-US" dirty="0"/>
              <a:t> model are </a:t>
            </a:r>
            <a:r>
              <a:rPr lang="en-US" dirty="0" err="1"/>
              <a:t>cinci</a:t>
            </a:r>
            <a:r>
              <a:rPr lang="en-US" dirty="0"/>
              <a:t> bare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spații</a:t>
            </a:r>
            <a:r>
              <a:rPr lang="en-US" dirty="0"/>
              <a:t> cu pas </a:t>
            </a:r>
            <a:r>
              <a:rPr lang="en-US" dirty="0" err="1"/>
              <a:t>egal</a:t>
            </a:r>
            <a:r>
              <a:rPr lang="en-US" dirty="0"/>
              <a:t>: 10,0 um, 5,0 µm, 2,0 µm, 1,0 µm </a:t>
            </a:r>
            <a:r>
              <a:rPr lang="en-US" dirty="0" err="1"/>
              <a:t>și</a:t>
            </a:r>
            <a:r>
              <a:rPr lang="en-US" dirty="0"/>
              <a:t> 0,5 µm. </a:t>
            </a:r>
            <a:endParaRPr lang="ro-RO" dirty="0"/>
          </a:p>
          <a:p>
            <a:r>
              <a:rPr lang="en-US" dirty="0"/>
              <a:t>Zona </a:t>
            </a:r>
            <a:r>
              <a:rPr lang="en-US" dirty="0" err="1"/>
              <a:t>centrală</a:t>
            </a:r>
            <a:r>
              <a:rPr lang="en-US" dirty="0"/>
              <a:t> a </a:t>
            </a:r>
            <a:r>
              <a:rPr lang="en-US" dirty="0" err="1"/>
              <a:t>liniei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utilizată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măsurători</a:t>
            </a:r>
            <a:r>
              <a:rPr lang="en-US" dirty="0"/>
              <a:t> AFM. </a:t>
            </a:r>
            <a:r>
              <a:rPr lang="en-US" dirty="0" err="1"/>
              <a:t>Modelele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gravate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Si cu o </a:t>
            </a:r>
            <a:r>
              <a:rPr lang="en-US" dirty="0" err="1"/>
              <a:t>adâncime</a:t>
            </a:r>
            <a:r>
              <a:rPr lang="en-US" dirty="0"/>
              <a:t> de </a:t>
            </a:r>
            <a:r>
              <a:rPr lang="en-US" dirty="0" err="1"/>
              <a:t>aproximativ</a:t>
            </a:r>
            <a:r>
              <a:rPr lang="en-US" dirty="0"/>
              <a:t> 200 nm. Nu </a:t>
            </a:r>
            <a:r>
              <a:rPr lang="en-US" dirty="0" err="1"/>
              <a:t>există</a:t>
            </a:r>
            <a:r>
              <a:rPr lang="en-US" dirty="0"/>
              <a:t> </a:t>
            </a:r>
            <a:r>
              <a:rPr lang="en-US" dirty="0" err="1"/>
              <a:t>acoperire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suprafața</a:t>
            </a:r>
            <a:r>
              <a:rPr lang="en-US" dirty="0"/>
              <a:t> </a:t>
            </a:r>
            <a:r>
              <a:rPr lang="en-US" dirty="0" err="1"/>
              <a:t>Si.Sunt</a:t>
            </a:r>
            <a:r>
              <a:rPr lang="en-US" dirty="0"/>
              <a:t> </a:t>
            </a:r>
            <a:r>
              <a:rPr lang="en-US" dirty="0" err="1"/>
              <a:t>oferite</a:t>
            </a:r>
            <a:r>
              <a:rPr lang="en-US" dirty="0"/>
              <a:t> </a:t>
            </a:r>
            <a:r>
              <a:rPr lang="en-US" dirty="0" err="1"/>
              <a:t>două</a:t>
            </a:r>
            <a:r>
              <a:rPr lang="en-US" dirty="0"/>
              <a:t> </a:t>
            </a:r>
            <a:r>
              <a:rPr lang="en-US" dirty="0" err="1"/>
              <a:t>tipuri</a:t>
            </a:r>
            <a:r>
              <a:rPr lang="en-US" dirty="0"/>
              <a:t>:- </a:t>
            </a:r>
            <a:r>
              <a:rPr lang="en-US" dirty="0" err="1"/>
              <a:t>necertificat</a:t>
            </a:r>
            <a:r>
              <a:rPr lang="en-US" dirty="0"/>
              <a:t>- </a:t>
            </a:r>
            <a:r>
              <a:rPr lang="en-US" dirty="0" err="1"/>
              <a:t>certificat</a:t>
            </a:r>
            <a:r>
              <a:rPr lang="en-US" dirty="0"/>
              <a:t> de PTB (</a:t>
            </a:r>
            <a:r>
              <a:rPr lang="en-US" dirty="0" err="1"/>
              <a:t>Physikalische</a:t>
            </a:r>
            <a:r>
              <a:rPr lang="en-US" dirty="0"/>
              <a:t> </a:t>
            </a:r>
            <a:r>
              <a:rPr lang="en-US" dirty="0" err="1"/>
              <a:t>Technische</a:t>
            </a:r>
            <a:r>
              <a:rPr lang="en-US" dirty="0"/>
              <a:t> </a:t>
            </a:r>
            <a:r>
              <a:rPr lang="en-US" dirty="0" err="1"/>
              <a:t>Bundesanstalt</a:t>
            </a:r>
            <a:r>
              <a:rPr lang="en-US" dirty="0"/>
              <a:t> - o parte </a:t>
            </a:r>
            <a:r>
              <a:rPr lang="en-US" dirty="0" err="1"/>
              <a:t>germană</a:t>
            </a:r>
            <a:r>
              <a:rPr lang="en-US" dirty="0"/>
              <a:t> a NIST)</a:t>
            </a:r>
            <a:r>
              <a:rPr lang="ro-RO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numerotate</a:t>
            </a:r>
            <a:r>
              <a:rPr lang="en-US" dirty="0"/>
              <a:t> individual.</a:t>
            </a:r>
          </a:p>
        </p:txBody>
      </p:sp>
    </p:spTree>
    <p:extLst>
      <p:ext uri="{BB962C8B-B14F-4D97-AF65-F5344CB8AC3E}">
        <p14:creationId xmlns:p14="http://schemas.microsoft.com/office/powerpoint/2010/main" val="42130601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78"/>
            <a:ext cx="8229600" cy="1143000"/>
          </a:xfrm>
        </p:spPr>
        <p:txBody>
          <a:bodyPr/>
          <a:lstStyle/>
          <a:p>
            <a:r>
              <a:rPr lang="en-US" dirty="0"/>
              <a:t>	</a:t>
            </a:r>
            <a:br>
              <a:rPr lang="en-US" dirty="0"/>
            </a:br>
            <a:r>
              <a:rPr lang="en-US" dirty="0"/>
              <a:t>Highly Oriented Pyrolytic Graphite – HOPG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81200"/>
            <a:ext cx="4740075" cy="35234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53000" y="1828800"/>
            <a:ext cx="4038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HOPG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utilizat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scară</a:t>
            </a:r>
            <a:r>
              <a:rPr lang="en-US" dirty="0"/>
              <a:t> </a:t>
            </a:r>
            <a:r>
              <a:rPr lang="en-US" dirty="0" err="1"/>
              <a:t>largă</a:t>
            </a:r>
            <a:r>
              <a:rPr lang="en-US" dirty="0"/>
              <a:t> ca </a:t>
            </a:r>
            <a:r>
              <a:rPr lang="en-US" dirty="0" err="1"/>
              <a:t>substrat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specimenele</a:t>
            </a:r>
            <a:r>
              <a:rPr lang="en-US" dirty="0"/>
              <a:t> care </a:t>
            </a:r>
            <a:r>
              <a:rPr lang="en-US" dirty="0" err="1"/>
              <a:t>urmează</a:t>
            </a:r>
            <a:r>
              <a:rPr lang="en-US" dirty="0"/>
              <a:t> să fie </a:t>
            </a:r>
            <a:r>
              <a:rPr lang="en-US" dirty="0" err="1"/>
              <a:t>examinate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microscoapele</a:t>
            </a:r>
            <a:r>
              <a:rPr lang="en-US" dirty="0"/>
              <a:t> cu </a:t>
            </a:r>
            <a:r>
              <a:rPr lang="en-US" dirty="0" err="1"/>
              <a:t>sondă</a:t>
            </a:r>
            <a:r>
              <a:rPr lang="en-US" dirty="0"/>
              <a:t> de </a:t>
            </a:r>
            <a:r>
              <a:rPr lang="en-US" dirty="0" err="1"/>
              <a:t>scanare</a:t>
            </a:r>
            <a:r>
              <a:rPr lang="en-US" dirty="0"/>
              <a:t> (SPM, STM </a:t>
            </a:r>
            <a:r>
              <a:rPr lang="en-US" dirty="0" err="1"/>
              <a:t>și</a:t>
            </a:r>
            <a:r>
              <a:rPr lang="en-US" dirty="0"/>
              <a:t> AFM). </a:t>
            </a:r>
            <a:endParaRPr lang="ro-RO" dirty="0"/>
          </a:p>
          <a:p>
            <a:endParaRPr lang="ro-RO" dirty="0"/>
          </a:p>
          <a:p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folosit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ca specimen de </a:t>
            </a:r>
            <a:r>
              <a:rPr lang="en-US" dirty="0" err="1"/>
              <a:t>calibrare</a:t>
            </a:r>
            <a:r>
              <a:rPr lang="en-US" dirty="0"/>
              <a:t>. HOPG </a:t>
            </a:r>
            <a:r>
              <a:rPr lang="en-US" dirty="0" err="1"/>
              <a:t>constă</a:t>
            </a:r>
            <a:r>
              <a:rPr lang="en-US" dirty="0"/>
              <a:t> din </a:t>
            </a:r>
            <a:r>
              <a:rPr lang="en-US" dirty="0" err="1"/>
              <a:t>planuri</a:t>
            </a:r>
            <a:r>
              <a:rPr lang="en-US" dirty="0"/>
              <a:t> </a:t>
            </a:r>
            <a:r>
              <a:rPr lang="en-US" dirty="0" err="1"/>
              <a:t>stratificate</a:t>
            </a:r>
            <a:r>
              <a:rPr lang="en-US" dirty="0"/>
              <a:t> de </a:t>
            </a:r>
            <a:r>
              <a:rPr lang="en-US" dirty="0" err="1"/>
              <a:t>atomi</a:t>
            </a:r>
            <a:r>
              <a:rPr lang="en-US" dirty="0"/>
              <a:t> de carbon (002) care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foarte</a:t>
            </a:r>
            <a:r>
              <a:rPr lang="en-US" dirty="0"/>
              <a:t> orientate </a:t>
            </a:r>
            <a:r>
              <a:rPr lang="en-US" dirty="0" err="1"/>
              <a:t>unul</a:t>
            </a:r>
            <a:r>
              <a:rPr lang="en-US" dirty="0"/>
              <a:t> </a:t>
            </a:r>
            <a:r>
              <a:rPr lang="en-US" dirty="0" err="1"/>
              <a:t>față</a:t>
            </a:r>
            <a:r>
              <a:rPr lang="en-US" dirty="0"/>
              <a:t> de </a:t>
            </a:r>
            <a:r>
              <a:rPr lang="en-US" dirty="0" err="1"/>
              <a:t>celălalt</a:t>
            </a:r>
            <a:r>
              <a:rPr lang="en-US" dirty="0"/>
              <a:t>.</a:t>
            </a:r>
            <a:endParaRPr lang="ro-RO" dirty="0"/>
          </a:p>
          <a:p>
            <a:r>
              <a:rPr lang="en-US" dirty="0"/>
              <a:t>ZYB de </a:t>
            </a:r>
            <a:r>
              <a:rPr lang="en-US" dirty="0" err="1"/>
              <a:t>calitate</a:t>
            </a:r>
            <a:r>
              <a:rPr lang="en-US" dirty="0"/>
              <a:t> HOPG cu o </a:t>
            </a:r>
            <a:r>
              <a:rPr lang="en-US" dirty="0" err="1"/>
              <a:t>singură</a:t>
            </a:r>
            <a:r>
              <a:rPr lang="en-US" dirty="0"/>
              <a:t> </a:t>
            </a:r>
            <a:r>
              <a:rPr lang="en-US" dirty="0" err="1"/>
              <a:t>față</a:t>
            </a:r>
            <a:r>
              <a:rPr lang="en-US" dirty="0"/>
              <a:t> cu o </a:t>
            </a:r>
            <a:r>
              <a:rPr lang="en-US" dirty="0" err="1"/>
              <a:t>întindere</a:t>
            </a:r>
            <a:r>
              <a:rPr lang="en-US" dirty="0"/>
              <a:t> de </a:t>
            </a:r>
            <a:r>
              <a:rPr lang="en-US" dirty="0" err="1"/>
              <a:t>mozaic</a:t>
            </a:r>
            <a:r>
              <a:rPr lang="en-US" dirty="0"/>
              <a:t> de 0,8° ± 0,2° cu o </a:t>
            </a:r>
            <a:r>
              <a:rPr lang="en-US" dirty="0" err="1"/>
              <a:t>dimensiune</a:t>
            </a:r>
            <a:r>
              <a:rPr lang="en-US" dirty="0"/>
              <a:t> a </a:t>
            </a:r>
            <a:r>
              <a:rPr lang="en-US" dirty="0" err="1"/>
              <a:t>granulelor</a:t>
            </a:r>
            <a:r>
              <a:rPr lang="en-US" dirty="0"/>
              <a:t> de </a:t>
            </a:r>
            <a:r>
              <a:rPr lang="en-US" dirty="0" err="1"/>
              <a:t>până</a:t>
            </a:r>
            <a:r>
              <a:rPr lang="en-US" dirty="0"/>
              <a:t> la 1 µm</a:t>
            </a:r>
            <a:endParaRPr lang="ro-RO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22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tăText 6">
            <a:extLst>
              <a:ext uri="{FF2B5EF4-FFF2-40B4-BE49-F238E27FC236}">
                <a16:creationId xmlns:a16="http://schemas.microsoft.com/office/drawing/2014/main" id="{98C1499F-D8AD-F46B-9000-E748078F6ED2}"/>
              </a:ext>
            </a:extLst>
          </p:cNvPr>
          <p:cNvSpPr txBox="1"/>
          <p:nvPr/>
        </p:nvSpPr>
        <p:spPr>
          <a:xfrm>
            <a:off x="3879885" y="4903327"/>
            <a:ext cx="5105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/>
              <a:t>Imagini</a:t>
            </a:r>
            <a:r>
              <a:rPr lang="en-US" b="1" dirty="0"/>
              <a:t> d</a:t>
            </a:r>
            <a:r>
              <a:rPr lang="ro-RO" b="1" dirty="0"/>
              <a:t>e </a:t>
            </a:r>
            <a:r>
              <a:rPr lang="ro-RO" b="1" dirty="0" err="1"/>
              <a:t>e</a:t>
            </a:r>
            <a:r>
              <a:rPr lang="en-US" b="1" dirty="0" err="1"/>
              <a:t>lemente</a:t>
            </a:r>
            <a:r>
              <a:rPr lang="en-US" b="1" dirty="0"/>
              <a:t> de </a:t>
            </a:r>
            <a:r>
              <a:rPr lang="en-US" b="1" dirty="0" err="1"/>
              <a:t>testare</a:t>
            </a:r>
            <a:r>
              <a:rPr lang="en-US" b="1" dirty="0"/>
              <a:t> </a:t>
            </a:r>
            <a:r>
              <a:rPr lang="en-US" b="1" dirty="0" err="1"/>
              <a:t>eficiente</a:t>
            </a:r>
            <a:r>
              <a:rPr lang="ro-RO" b="1" dirty="0"/>
              <a:t> a test </a:t>
            </a:r>
            <a:r>
              <a:rPr lang="en-US" b="1" dirty="0" err="1"/>
              <a:t>obiecte</a:t>
            </a:r>
            <a:r>
              <a:rPr lang="en-US" b="1" dirty="0"/>
              <a:t> MShPS-2.0K cu</a:t>
            </a:r>
            <a:r>
              <a:rPr lang="ro-RO" b="1" dirty="0"/>
              <a:t> </a:t>
            </a:r>
            <a:r>
              <a:rPr lang="en-US" b="1" dirty="0" err="1"/>
              <a:t>diferite</a:t>
            </a:r>
            <a:r>
              <a:rPr lang="en-US" b="1" dirty="0"/>
              <a:t> </a:t>
            </a:r>
            <a:r>
              <a:rPr lang="en-US" b="1" dirty="0" err="1"/>
              <a:t>lățimi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înălțimi</a:t>
            </a:r>
            <a:r>
              <a:rPr lang="ro-RO" b="1" dirty="0"/>
              <a:t> a </a:t>
            </a:r>
            <a:r>
              <a:rPr lang="en-US" b="1" dirty="0"/>
              <a:t> </a:t>
            </a:r>
            <a:r>
              <a:rPr lang="en-US" b="1" dirty="0" err="1"/>
              <a:t>proeminențe</a:t>
            </a:r>
            <a:r>
              <a:rPr lang="ro-RO" b="1" dirty="0"/>
              <a:t>lor</a:t>
            </a:r>
            <a:r>
              <a:rPr lang="en-US" b="1" dirty="0"/>
              <a:t> </a:t>
            </a:r>
            <a:r>
              <a:rPr lang="en-US" b="1" dirty="0" err="1"/>
              <a:t>obținute</a:t>
            </a:r>
            <a:r>
              <a:rPr lang="ro-RO" b="1" dirty="0"/>
              <a:t> </a:t>
            </a:r>
            <a:r>
              <a:rPr lang="en-US" b="1" dirty="0"/>
              <a:t>pe AFM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D6BEB346-A060-895D-DCC5-41B6A8E9E4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240"/>
            <a:ext cx="4135265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ECFDC25E-1798-1D07-48E2-28702000B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3208549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tăText 9">
            <a:extLst>
              <a:ext uri="{FF2B5EF4-FFF2-40B4-BE49-F238E27FC236}">
                <a16:creationId xmlns:a16="http://schemas.microsoft.com/office/drawing/2014/main" id="{5D360507-1FF7-1645-55BD-E593D0E9F792}"/>
              </a:ext>
            </a:extLst>
          </p:cNvPr>
          <p:cNvSpPr txBox="1"/>
          <p:nvPr/>
        </p:nvSpPr>
        <p:spPr>
          <a:xfrm>
            <a:off x="4572000" y="2461736"/>
            <a:ext cx="3429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AFM calibration in X or Y axis;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detection of lateral and vertical scanner nonlinearity;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detection of angular distortion;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tip characterization.</a:t>
            </a:r>
          </a:p>
        </p:txBody>
      </p:sp>
      <p:pic>
        <p:nvPicPr>
          <p:cNvPr id="12" name="Imagine 11">
            <a:extLst>
              <a:ext uri="{FF2B5EF4-FFF2-40B4-BE49-F238E27FC236}">
                <a16:creationId xmlns:a16="http://schemas.microsoft.com/office/drawing/2014/main" id="{3343C7D9-4D65-2FB2-0AC0-3D23223501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1" y="1"/>
            <a:ext cx="1524000" cy="851140"/>
          </a:xfrm>
          <a:prstGeom prst="rect">
            <a:avLst/>
          </a:prstGeom>
        </p:spPr>
      </p:pic>
      <p:sp>
        <p:nvSpPr>
          <p:cNvPr id="14" name="CasetăText 13">
            <a:extLst>
              <a:ext uri="{FF2B5EF4-FFF2-40B4-BE49-F238E27FC236}">
                <a16:creationId xmlns:a16="http://schemas.microsoft.com/office/drawing/2014/main" id="{B8F79F82-F4EA-EBD6-214E-D7AA9DAABADC}"/>
              </a:ext>
            </a:extLst>
          </p:cNvPr>
          <p:cNvSpPr txBox="1"/>
          <p:nvPr/>
        </p:nvSpPr>
        <p:spPr>
          <a:xfrm>
            <a:off x="0" y="3729040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Calibration grating TGZ3 for Z-axis calibration (step height 520 ± 3 nm) and nonlinearity measurements.</a:t>
            </a:r>
          </a:p>
        </p:txBody>
      </p:sp>
      <p:pic>
        <p:nvPicPr>
          <p:cNvPr id="16" name="Imagine 15">
            <a:extLst>
              <a:ext uri="{FF2B5EF4-FFF2-40B4-BE49-F238E27FC236}">
                <a16:creationId xmlns:a16="http://schemas.microsoft.com/office/drawing/2014/main" id="{EBC7F6F0-3479-1213-3098-9013330E6A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85" y="0"/>
            <a:ext cx="2559015" cy="966083"/>
          </a:xfrm>
          <a:prstGeom prst="rect">
            <a:avLst/>
          </a:prstGeom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6352521A-9657-E256-60E0-7AE24B118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74" y="4704189"/>
            <a:ext cx="2571715" cy="215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6690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AFM, STM, SPM Calibration Specimens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3929" y="1828800"/>
            <a:ext cx="8936142" cy="388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92666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483" y="2133600"/>
            <a:ext cx="8979034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019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219" y="2209800"/>
            <a:ext cx="8957561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9445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51" y="2057400"/>
            <a:ext cx="899345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1721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91" y="1905000"/>
            <a:ext cx="8925477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4890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2057400"/>
            <a:ext cx="894363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9936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199" y="1905000"/>
            <a:ext cx="9049775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720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720" y="1905000"/>
            <a:ext cx="884656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688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2B18CE8-C815-A4D6-87B1-8EC25D63E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Clasificarea obiectelor – test (măsurilor de relief)</a:t>
            </a:r>
            <a:endParaRPr lang="en-US" dirty="0"/>
          </a:p>
        </p:txBody>
      </p:sp>
      <p:pic>
        <p:nvPicPr>
          <p:cNvPr id="6146" name="Picture 2" descr="CS-20NG AFM calibration standard">
            <a:extLst>
              <a:ext uri="{FF2B5EF4-FFF2-40B4-BE49-F238E27FC236}">
                <a16:creationId xmlns:a16="http://schemas.microsoft.com/office/drawing/2014/main" id="{0C991331-1500-1C94-46B2-2E4CC3194FF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524000"/>
            <a:ext cx="4927600" cy="533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ine 9">
            <a:extLst>
              <a:ext uri="{FF2B5EF4-FFF2-40B4-BE49-F238E27FC236}">
                <a16:creationId xmlns:a16="http://schemas.microsoft.com/office/drawing/2014/main" id="{049122B0-8BC9-5818-4BE9-F475FE077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151" y="1504421"/>
            <a:ext cx="4467849" cy="379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277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8D330CC-C5C0-8F69-D46F-B950377AA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AFM / SPM calibration and test gratings</a:t>
            </a:r>
          </a:p>
        </p:txBody>
      </p:sp>
      <p:pic>
        <p:nvPicPr>
          <p:cNvPr id="7170" name="Picture 2" descr="TGX AFM / SPM calibration grating, 3um pitch, undercut edges">
            <a:extLst>
              <a:ext uri="{FF2B5EF4-FFF2-40B4-BE49-F238E27FC236}">
                <a16:creationId xmlns:a16="http://schemas.microsoft.com/office/drawing/2014/main" id="{54C491BA-FD8C-5306-2B16-14A6B98ADA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4114800" cy="500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tăText 4">
            <a:extLst>
              <a:ext uri="{FF2B5EF4-FFF2-40B4-BE49-F238E27FC236}">
                <a16:creationId xmlns:a16="http://schemas.microsoft.com/office/drawing/2014/main" id="{65B58F9D-E114-5B3D-32F2-C87FB3CE3736}"/>
              </a:ext>
            </a:extLst>
          </p:cNvPr>
          <p:cNvSpPr txBox="1"/>
          <p:nvPr/>
        </p:nvSpPr>
        <p:spPr>
          <a:xfrm>
            <a:off x="4572000" y="1997839"/>
            <a:ext cx="4572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The TGX calibration grating is intended for lateral calibration of SPM scanners, but is equally useful for detection of lateral non-linearity, hysteresis, creep, cross-coupling effects and determination of the tip aspect ratio. </a:t>
            </a:r>
            <a:endParaRPr lang="ro-RO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Calibrated pitch is 3um with a non-calibrated step height of 1um. </a:t>
            </a:r>
            <a:endParaRPr lang="ro-RO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Chip size is 5x5x0.3mm with an active area of 1x1mm. </a:t>
            </a:r>
            <a:endParaRPr lang="ro-RO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Supplied either unmounted or mounted on a 12mm AFM disc.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916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45CAFE4-6E62-41B6-AABA-30228C0CC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Clasificarea măsurilor de relief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275805AB-9C43-F3B1-1A32-A47F8A6DE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51038"/>
            <a:ext cx="8458200" cy="4525962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/>
              <a:t>Luând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considerare</a:t>
            </a:r>
            <a:r>
              <a:rPr lang="en-US" sz="2200" dirty="0"/>
              <a:t> </a:t>
            </a:r>
            <a:r>
              <a:rPr lang="en-US" sz="2200" dirty="0" err="1"/>
              <a:t>particularitățile</a:t>
            </a:r>
            <a:r>
              <a:rPr lang="en-US" sz="2200" dirty="0"/>
              <a:t> </a:t>
            </a:r>
            <a:r>
              <a:rPr lang="en-US" sz="2200" dirty="0" err="1"/>
              <a:t>interacțiunii</a:t>
            </a:r>
            <a:r>
              <a:rPr lang="en-US" sz="2200" dirty="0"/>
              <a:t> </a:t>
            </a:r>
            <a:r>
              <a:rPr lang="en-US" sz="2200" dirty="0" err="1"/>
              <a:t>sondei</a:t>
            </a:r>
            <a:r>
              <a:rPr lang="en-US" sz="2200" dirty="0"/>
              <a:t> </a:t>
            </a:r>
            <a:r>
              <a:rPr lang="en-US" sz="2200" dirty="0" err="1"/>
              <a:t>electronice</a:t>
            </a:r>
            <a:r>
              <a:rPr lang="en-US" sz="2200" dirty="0"/>
              <a:t> cu </a:t>
            </a:r>
            <a:r>
              <a:rPr lang="en-US" sz="2200" dirty="0" err="1"/>
              <a:t>suprafața</a:t>
            </a:r>
            <a:r>
              <a:rPr lang="en-US" sz="2200" dirty="0"/>
              <a:t> de relief, </a:t>
            </a:r>
            <a:r>
              <a:rPr lang="en-US" sz="2200" dirty="0" err="1"/>
              <a:t>toate</a:t>
            </a:r>
            <a:r>
              <a:rPr lang="en-US" sz="2200" dirty="0"/>
              <a:t> </a:t>
            </a:r>
            <a:r>
              <a:rPr lang="en-US" sz="2200" dirty="0" err="1"/>
              <a:t>structurile</a:t>
            </a:r>
            <a:r>
              <a:rPr lang="en-US" sz="2200" dirty="0"/>
              <a:t> </a:t>
            </a:r>
            <a:r>
              <a:rPr lang="en-US" sz="2200" dirty="0" err="1"/>
              <a:t>obiectelor</a:t>
            </a:r>
            <a:r>
              <a:rPr lang="en-US" sz="2200" dirty="0"/>
              <a:t> de </a:t>
            </a:r>
            <a:r>
              <a:rPr lang="en-US" sz="2200" dirty="0" err="1"/>
              <a:t>testare</a:t>
            </a:r>
            <a:r>
              <a:rPr lang="en-US" sz="2200" dirty="0"/>
              <a:t> pot fi </a:t>
            </a:r>
            <a:r>
              <a:rPr lang="en-US" sz="2200" dirty="0" err="1"/>
              <a:t>împărțite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patru</a:t>
            </a:r>
            <a:r>
              <a:rPr lang="en-US" sz="2200" dirty="0"/>
              <a:t> </a:t>
            </a:r>
            <a:r>
              <a:rPr lang="en-US" sz="2200" dirty="0" err="1"/>
              <a:t>tipuri</a:t>
            </a:r>
            <a:r>
              <a:rPr lang="en-US" sz="2200" dirty="0"/>
              <a:t> </a:t>
            </a:r>
            <a:r>
              <a:rPr lang="en-US" sz="2200" dirty="0" err="1"/>
              <a:t>principale</a:t>
            </a:r>
            <a:r>
              <a:rPr lang="en-US" sz="2200" dirty="0"/>
              <a:t>, </a:t>
            </a:r>
            <a:r>
              <a:rPr lang="en-US" sz="2200" dirty="0" err="1"/>
              <a:t>respectiv</a:t>
            </a:r>
            <a:r>
              <a:rPr lang="en-US" sz="2200" dirty="0"/>
              <a:t>,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funcție</a:t>
            </a:r>
            <a:r>
              <a:rPr lang="en-US" sz="2200" dirty="0"/>
              <a:t> de </a:t>
            </a:r>
            <a:r>
              <a:rPr lang="en-US" sz="2200" dirty="0" err="1"/>
              <a:t>relieful</a:t>
            </a:r>
            <a:r>
              <a:rPr lang="en-US" sz="2200" dirty="0"/>
              <a:t> </a:t>
            </a:r>
            <a:r>
              <a:rPr lang="en-US" sz="2200" dirty="0" err="1"/>
              <a:t>profilului</a:t>
            </a:r>
            <a:r>
              <a:rPr lang="en-US" sz="2200" dirty="0"/>
              <a:t>:</a:t>
            </a:r>
            <a:endParaRPr lang="ro-RO" sz="2200" dirty="0"/>
          </a:p>
          <a:p>
            <a:r>
              <a:rPr lang="en-US" sz="2200" i="1" dirty="0" err="1"/>
              <a:t>dreptunghiular</a:t>
            </a:r>
            <a:r>
              <a:rPr lang="en-US" sz="2200" i="1" dirty="0"/>
              <a:t>;</a:t>
            </a:r>
            <a:endParaRPr lang="ro-RO" sz="2200" i="1" dirty="0"/>
          </a:p>
          <a:p>
            <a:r>
              <a:rPr lang="en-US" sz="2200" i="1" dirty="0"/>
              <a:t>trapezoidal cu </a:t>
            </a:r>
            <a:r>
              <a:rPr lang="en-US" sz="2200" i="1" dirty="0" err="1"/>
              <a:t>unghiuri</a:t>
            </a:r>
            <a:r>
              <a:rPr lang="en-US" sz="2200" i="1" dirty="0"/>
              <a:t> </a:t>
            </a:r>
            <a:r>
              <a:rPr lang="en-US" sz="2200" i="1" dirty="0" err="1"/>
              <a:t>mici</a:t>
            </a:r>
            <a:r>
              <a:rPr lang="en-US" sz="2200" i="1" dirty="0"/>
              <a:t> de </a:t>
            </a:r>
            <a:r>
              <a:rPr lang="en-US" sz="2200" i="1" dirty="0" err="1"/>
              <a:t>înclinare</a:t>
            </a:r>
            <a:r>
              <a:rPr lang="en-US" sz="2200" i="1" dirty="0"/>
              <a:t> a </a:t>
            </a:r>
            <a:r>
              <a:rPr lang="en-US" sz="2200" i="1" dirty="0" err="1"/>
              <a:t>pereților</a:t>
            </a:r>
            <a:r>
              <a:rPr lang="en-US" sz="2200" i="1" dirty="0"/>
              <a:t> </a:t>
            </a:r>
            <a:r>
              <a:rPr lang="en-US" sz="2200" i="1" dirty="0" err="1"/>
              <a:t>laterali</a:t>
            </a:r>
            <a:r>
              <a:rPr lang="en-US" sz="2200" i="1" dirty="0"/>
              <a:t>;</a:t>
            </a:r>
            <a:endParaRPr lang="ro-RO" sz="2200" i="1" dirty="0"/>
          </a:p>
          <a:p>
            <a:r>
              <a:rPr lang="en-US" sz="2200" i="1" dirty="0"/>
              <a:t>trapezoidal cu </a:t>
            </a:r>
            <a:r>
              <a:rPr lang="en-US" sz="2200" i="1" dirty="0" err="1"/>
              <a:t>unghiuri</a:t>
            </a:r>
            <a:r>
              <a:rPr lang="en-US" sz="2200" i="1" dirty="0"/>
              <a:t> </a:t>
            </a:r>
            <a:r>
              <a:rPr lang="en-US" sz="2200" i="1" dirty="0" err="1"/>
              <a:t>mari</a:t>
            </a:r>
            <a:r>
              <a:rPr lang="en-US" sz="2200" i="1" dirty="0"/>
              <a:t> de </a:t>
            </a:r>
            <a:r>
              <a:rPr lang="en-US" sz="2200" i="1" dirty="0" err="1"/>
              <a:t>înclinare</a:t>
            </a:r>
            <a:r>
              <a:rPr lang="en-US" sz="2200" i="1" dirty="0"/>
              <a:t> a </a:t>
            </a:r>
            <a:r>
              <a:rPr lang="en-US" sz="2200" i="1" dirty="0" err="1"/>
              <a:t>pereților</a:t>
            </a:r>
            <a:r>
              <a:rPr lang="en-US" sz="2200" i="1" dirty="0"/>
              <a:t> </a:t>
            </a:r>
            <a:r>
              <a:rPr lang="en-US" sz="2200" i="1" dirty="0" err="1"/>
              <a:t>laterali</a:t>
            </a:r>
            <a:r>
              <a:rPr lang="en-US" sz="2200" i="1" dirty="0"/>
              <a:t>;</a:t>
            </a:r>
            <a:endParaRPr lang="ro-RO" sz="2200" i="1" dirty="0"/>
          </a:p>
          <a:p>
            <a:r>
              <a:rPr lang="en-US" sz="2200" i="1" dirty="0"/>
              <a:t>trapezoidal cu </a:t>
            </a:r>
            <a:r>
              <a:rPr lang="en-US" sz="2200" i="1" dirty="0" err="1"/>
              <a:t>unghiuri</a:t>
            </a:r>
            <a:r>
              <a:rPr lang="en-US" sz="2200" i="1" dirty="0"/>
              <a:t> negative de </a:t>
            </a:r>
            <a:r>
              <a:rPr lang="en-US" sz="2200" i="1" dirty="0" err="1"/>
              <a:t>înclinare</a:t>
            </a:r>
            <a:r>
              <a:rPr lang="en-US" sz="2200" i="1" dirty="0"/>
              <a:t> a </a:t>
            </a:r>
            <a:r>
              <a:rPr lang="en-US" sz="2200" i="1" dirty="0" err="1"/>
              <a:t>pereților</a:t>
            </a:r>
            <a:r>
              <a:rPr lang="en-US" sz="2200" i="1" dirty="0"/>
              <a:t> </a:t>
            </a:r>
            <a:r>
              <a:rPr lang="en-US" sz="2200" i="1" dirty="0" err="1"/>
              <a:t>laterali</a:t>
            </a:r>
            <a:r>
              <a:rPr lang="en-US" sz="22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5434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375E6B70-9F35-ADF0-9B9B-A0203A248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8024" y="38100"/>
            <a:ext cx="7000576" cy="1409700"/>
          </a:xfrm>
        </p:spPr>
        <p:txBody>
          <a:bodyPr/>
          <a:lstStyle/>
          <a:p>
            <a:r>
              <a:rPr lang="en-US" sz="2200" dirty="0"/>
              <a:t>Structurile cu </a:t>
            </a:r>
            <a:r>
              <a:rPr lang="en-US" sz="2200" dirty="0" err="1"/>
              <a:t>unghiuri</a:t>
            </a:r>
            <a:r>
              <a:rPr lang="en-US" sz="2200" dirty="0"/>
              <a:t> negative ale </a:t>
            </a:r>
            <a:r>
              <a:rPr lang="en-US" sz="2200" dirty="0" err="1"/>
              <a:t>peretelui</a:t>
            </a:r>
            <a:r>
              <a:rPr lang="en-US" sz="2200" dirty="0"/>
              <a:t> lateral sunt </a:t>
            </a:r>
            <a:r>
              <a:rPr lang="en-US" sz="2200" dirty="0" err="1"/>
              <a:t>destul</a:t>
            </a:r>
            <a:r>
              <a:rPr lang="en-US" sz="2200" dirty="0"/>
              <a:t> de </a:t>
            </a:r>
            <a:r>
              <a:rPr lang="en-US" sz="2200" dirty="0" err="1"/>
              <a:t>comune</a:t>
            </a:r>
            <a:r>
              <a:rPr lang="en-US" sz="2200" dirty="0"/>
              <a:t>, </a:t>
            </a:r>
            <a:r>
              <a:rPr lang="en-US" sz="2200" dirty="0" err="1"/>
              <a:t>dar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prezent</a:t>
            </a:r>
            <a:r>
              <a:rPr lang="en-US" sz="2200" dirty="0"/>
              <a:t> nu </a:t>
            </a:r>
            <a:r>
              <a:rPr lang="en-US" sz="2200" dirty="0" err="1"/>
              <a:t>există</a:t>
            </a:r>
            <a:r>
              <a:rPr lang="en-US" sz="2200" dirty="0"/>
              <a:t> </a:t>
            </a:r>
            <a:r>
              <a:rPr lang="en-US" sz="2200" dirty="0" err="1"/>
              <a:t>metode</a:t>
            </a:r>
            <a:r>
              <a:rPr lang="en-US" sz="2200" dirty="0"/>
              <a:t> de </a:t>
            </a:r>
            <a:r>
              <a:rPr lang="en-US" sz="2200" dirty="0" err="1"/>
              <a:t>calibrare</a:t>
            </a:r>
            <a:r>
              <a:rPr lang="en-US" sz="2200" dirty="0"/>
              <a:t> </a:t>
            </a:r>
            <a:r>
              <a:rPr lang="ro-RO" sz="2200" dirty="0"/>
              <a:t>AFM</a:t>
            </a:r>
            <a:r>
              <a:rPr lang="en-US" sz="2200" dirty="0"/>
              <a:t> </a:t>
            </a:r>
            <a:r>
              <a:rPr lang="en-US" sz="2200" dirty="0" err="1"/>
              <a:t>folosind</a:t>
            </a:r>
            <a:r>
              <a:rPr lang="en-US" sz="2200" dirty="0"/>
              <a:t> </a:t>
            </a:r>
            <a:r>
              <a:rPr lang="en-US" sz="2200" dirty="0" err="1"/>
              <a:t>astfel</a:t>
            </a:r>
            <a:r>
              <a:rPr lang="en-US" sz="2200" dirty="0"/>
              <a:t> de </a:t>
            </a:r>
            <a:r>
              <a:rPr lang="en-US" sz="2200" dirty="0" err="1"/>
              <a:t>structuri</a:t>
            </a:r>
            <a:r>
              <a:rPr lang="en-US" sz="2200" dirty="0"/>
              <a:t>, </a:t>
            </a:r>
            <a:r>
              <a:rPr lang="en-US" sz="2200" dirty="0" err="1"/>
              <a:t>deci</a:t>
            </a:r>
            <a:r>
              <a:rPr lang="en-US" sz="2200" dirty="0"/>
              <a:t> nu sunt </a:t>
            </a:r>
            <a:r>
              <a:rPr lang="en-US" sz="2200" dirty="0" err="1"/>
              <a:t>luate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considerare</a:t>
            </a:r>
            <a:r>
              <a:rPr lang="en-US" sz="2200" dirty="0"/>
              <a:t> </a:t>
            </a:r>
            <a:r>
              <a:rPr lang="en-US" sz="2200" dirty="0" err="1"/>
              <a:t>aici</a:t>
            </a:r>
            <a:r>
              <a:rPr lang="en-US" sz="2200" dirty="0"/>
              <a:t>.</a:t>
            </a:r>
            <a:endParaRPr lang="ro-RO" sz="2200" dirty="0"/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7100A785-0ED5-822A-3CB1-6CAA50AE1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00" y="-12700"/>
            <a:ext cx="2143424" cy="1876687"/>
          </a:xfrm>
          <a:prstGeom prst="rect">
            <a:avLst/>
          </a:prstGeom>
        </p:spPr>
      </p:pic>
      <p:sp>
        <p:nvSpPr>
          <p:cNvPr id="7" name="CasetăText 6">
            <a:extLst>
              <a:ext uri="{FF2B5EF4-FFF2-40B4-BE49-F238E27FC236}">
                <a16:creationId xmlns:a16="http://schemas.microsoft.com/office/drawing/2014/main" id="{2838C658-5B8B-9653-6441-AFBEB982CDAE}"/>
              </a:ext>
            </a:extLst>
          </p:cNvPr>
          <p:cNvSpPr txBox="1"/>
          <p:nvPr/>
        </p:nvSpPr>
        <p:spPr>
          <a:xfrm>
            <a:off x="38100" y="1914787"/>
            <a:ext cx="908050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/>
              <a:t>Pentru o </a:t>
            </a:r>
            <a:r>
              <a:rPr lang="en-US" sz="2200" dirty="0" err="1"/>
              <a:t>structură</a:t>
            </a:r>
            <a:r>
              <a:rPr lang="en-US" sz="2200" dirty="0"/>
              <a:t> cu </a:t>
            </a:r>
            <a:r>
              <a:rPr lang="en-US" sz="2200" dirty="0" err="1"/>
              <a:t>profil</a:t>
            </a:r>
            <a:r>
              <a:rPr lang="en-US" sz="2200" dirty="0"/>
              <a:t> de relief de </a:t>
            </a:r>
            <a:r>
              <a:rPr lang="en-US" sz="2200" dirty="0" err="1"/>
              <a:t>suprafață</a:t>
            </a:r>
            <a:r>
              <a:rPr lang="en-US" sz="2200" dirty="0"/>
              <a:t> </a:t>
            </a:r>
            <a:r>
              <a:rPr lang="en-US" sz="2200" dirty="0" err="1"/>
              <a:t>dreptunghiular</a:t>
            </a:r>
            <a:r>
              <a:rPr lang="ro-RO" sz="2200" dirty="0"/>
              <a:t>ă</a:t>
            </a:r>
            <a:r>
              <a:rPr lang="en-US" sz="2200" dirty="0"/>
              <a:t>, </a:t>
            </a:r>
            <a:r>
              <a:rPr lang="en-US" sz="2200" dirty="0" err="1"/>
              <a:t>unghiul</a:t>
            </a:r>
            <a:r>
              <a:rPr lang="en-US" sz="2200" dirty="0"/>
              <a:t> </a:t>
            </a:r>
            <a:r>
              <a:rPr lang="el-GR" sz="2200" dirty="0"/>
              <a:t>ϕ </a:t>
            </a:r>
            <a:r>
              <a:rPr lang="en-US" sz="2200" dirty="0"/>
              <a:t>de </a:t>
            </a:r>
            <a:r>
              <a:rPr lang="en-US" sz="2200" dirty="0" err="1"/>
              <a:t>înclinare</a:t>
            </a:r>
            <a:r>
              <a:rPr lang="en-US" sz="2200" dirty="0"/>
              <a:t> a </a:t>
            </a:r>
            <a:r>
              <a:rPr lang="en-US" sz="2200" dirty="0" err="1"/>
              <a:t>pereților</a:t>
            </a:r>
            <a:r>
              <a:rPr lang="en-US" sz="2200" dirty="0"/>
              <a:t> </a:t>
            </a:r>
            <a:r>
              <a:rPr lang="en-US" sz="2200" dirty="0" err="1"/>
              <a:t>laterali</a:t>
            </a:r>
            <a:r>
              <a:rPr lang="en-US" sz="2200" dirty="0"/>
              <a:t> </a:t>
            </a:r>
            <a:r>
              <a:rPr lang="en-US" sz="2200" dirty="0" err="1"/>
              <a:t>față</a:t>
            </a:r>
            <a:r>
              <a:rPr lang="en-US" sz="2200" dirty="0"/>
              <a:t> de </a:t>
            </a:r>
            <a:r>
              <a:rPr lang="en-US" sz="2200" dirty="0" err="1"/>
              <a:t>normala</a:t>
            </a:r>
            <a:r>
              <a:rPr lang="en-US" sz="2200" dirty="0"/>
              <a:t> la </a:t>
            </a:r>
            <a:r>
              <a:rPr lang="en-US" sz="2200" dirty="0" err="1"/>
              <a:t>suprafața</a:t>
            </a:r>
            <a:r>
              <a:rPr lang="en-US" sz="2200" dirty="0"/>
              <a:t> </a:t>
            </a:r>
            <a:r>
              <a:rPr lang="en-US" sz="2200" dirty="0" err="1"/>
              <a:t>probei</a:t>
            </a:r>
            <a:r>
              <a:rPr lang="en-US" sz="2200" dirty="0"/>
              <a:t> (Fig. </a:t>
            </a:r>
            <a:r>
              <a:rPr lang="en-US" sz="2200" dirty="0" err="1"/>
              <a:t>satisface</a:t>
            </a:r>
            <a:r>
              <a:rPr lang="en-US" sz="2200" dirty="0"/>
              <a:t> </a:t>
            </a:r>
            <a:r>
              <a:rPr lang="en-US" sz="2200" dirty="0" err="1"/>
              <a:t>condiția</a:t>
            </a:r>
            <a:r>
              <a:rPr lang="en-US" sz="2200" dirty="0"/>
              <a:t> </a:t>
            </a:r>
            <a:r>
              <a:rPr lang="el-GR" sz="2200" dirty="0"/>
              <a:t>φ&lt;φ</a:t>
            </a:r>
            <a:r>
              <a:rPr lang="en-US" sz="1600" dirty="0"/>
              <a:t>d</a:t>
            </a:r>
            <a:r>
              <a:rPr lang="en-US" sz="2200" dirty="0"/>
              <a:t> /2</a:t>
            </a:r>
            <a:r>
              <a:rPr lang="ro-RO" sz="2200" dirty="0"/>
              <a:t>. </a:t>
            </a:r>
            <a:r>
              <a:rPr lang="en-US" sz="2200" dirty="0"/>
              <a:t>Inegalitatea </a:t>
            </a:r>
            <a:r>
              <a:rPr lang="ro-RO" sz="2200" dirty="0"/>
              <a:t>din formulă </a:t>
            </a:r>
            <a:r>
              <a:rPr lang="en-US" sz="2200" dirty="0" err="1"/>
              <a:t>este</a:t>
            </a:r>
            <a:r>
              <a:rPr lang="en-US" sz="2200" dirty="0"/>
              <a:t> </a:t>
            </a:r>
            <a:r>
              <a:rPr lang="en-US" sz="2200" dirty="0" err="1"/>
              <a:t>ilustrată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Fig, </a:t>
            </a:r>
            <a:r>
              <a:rPr lang="en-US" sz="2200" dirty="0" err="1"/>
              <a:t>în</a:t>
            </a:r>
            <a:r>
              <a:rPr lang="en-US" sz="2200" dirty="0"/>
              <a:t> care o </a:t>
            </a:r>
            <a:r>
              <a:rPr lang="en-US" sz="2200" dirty="0" err="1"/>
              <a:t>sondă</a:t>
            </a:r>
            <a:r>
              <a:rPr lang="en-US" sz="2200" dirty="0"/>
              <a:t> de </a:t>
            </a:r>
            <a:r>
              <a:rPr lang="en-US" sz="2200" dirty="0" err="1"/>
              <a:t>electroni</a:t>
            </a:r>
            <a:r>
              <a:rPr lang="en-US" sz="2200" dirty="0"/>
              <a:t> </a:t>
            </a:r>
            <a:r>
              <a:rPr lang="en-US" sz="2200" dirty="0" err="1"/>
              <a:t>convergenți</a:t>
            </a:r>
            <a:r>
              <a:rPr lang="en-US" sz="2200" dirty="0"/>
              <a:t> </a:t>
            </a:r>
            <a:r>
              <a:rPr lang="en-US" sz="2200" dirty="0" err="1"/>
              <a:t>iradiază</a:t>
            </a:r>
            <a:r>
              <a:rPr lang="en-US" sz="2200" dirty="0"/>
              <a:t> </a:t>
            </a:r>
            <a:r>
              <a:rPr lang="en-US" sz="2200" dirty="0" err="1"/>
              <a:t>suprafața</a:t>
            </a:r>
            <a:r>
              <a:rPr lang="en-US" sz="2200" dirty="0"/>
              <a:t> </a:t>
            </a:r>
            <a:r>
              <a:rPr lang="en-US" sz="2200" dirty="0" err="1"/>
              <a:t>structurii</a:t>
            </a:r>
            <a:r>
              <a:rPr lang="en-US" sz="2200" dirty="0"/>
              <a:t> (</a:t>
            </a:r>
            <a:r>
              <a:rPr lang="en-US" sz="2200" dirty="0" err="1"/>
              <a:t>canel</a:t>
            </a:r>
            <a:r>
              <a:rPr lang="ro-RO" sz="2200" dirty="0"/>
              <a:t>ele</a:t>
            </a:r>
            <a:r>
              <a:rPr lang="en-US" sz="2200" dirty="0"/>
              <a:t>). În </a:t>
            </a:r>
            <a:r>
              <a:rPr lang="en-US" sz="2200" dirty="0" err="1"/>
              <a:t>acest</a:t>
            </a:r>
            <a:r>
              <a:rPr lang="en-US" sz="2200" dirty="0"/>
              <a:t> </a:t>
            </a:r>
            <a:r>
              <a:rPr lang="en-US" sz="2200" dirty="0" err="1"/>
              <a:t>caz</a:t>
            </a:r>
            <a:r>
              <a:rPr lang="en-US" sz="2200" dirty="0"/>
              <a:t>, </a:t>
            </a:r>
            <a:r>
              <a:rPr lang="en-US" sz="2200" dirty="0" err="1"/>
              <a:t>electronii</a:t>
            </a:r>
            <a:r>
              <a:rPr lang="en-US" sz="2200" dirty="0"/>
              <a:t> pot fi </a:t>
            </a:r>
            <a:r>
              <a:rPr lang="en-US" sz="2200" dirty="0" err="1"/>
              <a:t>împărțiți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două</a:t>
            </a:r>
            <a:r>
              <a:rPr lang="en-US" sz="2200" dirty="0"/>
              <a:t> </a:t>
            </a:r>
            <a:r>
              <a:rPr lang="en-US" sz="2200" dirty="0" err="1"/>
              <a:t>componente</a:t>
            </a:r>
            <a:r>
              <a:rPr lang="en-US" sz="2200" dirty="0"/>
              <a:t> - </a:t>
            </a:r>
            <a:r>
              <a:rPr lang="en-US" sz="2200" dirty="0" err="1"/>
              <a:t>electronii</a:t>
            </a:r>
            <a:r>
              <a:rPr lang="en-US" sz="2200" dirty="0"/>
              <a:t> </a:t>
            </a:r>
            <a:r>
              <a:rPr lang="en-US" sz="2200" dirty="0" err="1"/>
              <a:t>incluși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ro-RO" sz="2200" dirty="0"/>
              <a:t> </a:t>
            </a:r>
            <a:r>
              <a:rPr lang="en-US" sz="2200" dirty="0" err="1"/>
              <a:t>partea</a:t>
            </a:r>
            <a:r>
              <a:rPr lang="en-US" sz="2200" dirty="0"/>
              <a:t> </a:t>
            </a:r>
            <a:r>
              <a:rPr lang="en-US" sz="2200" dirty="0" err="1"/>
              <a:t>dreaptă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stângă</a:t>
            </a:r>
            <a:r>
              <a:rPr lang="en-US" sz="2200" dirty="0"/>
              <a:t> a </a:t>
            </a:r>
            <a:r>
              <a:rPr lang="en-US" sz="2200" dirty="0" err="1"/>
              <a:t>sondei.În</a:t>
            </a:r>
            <a:r>
              <a:rPr lang="en-US" sz="2200" dirty="0"/>
              <a:t> Fig. </a:t>
            </a:r>
            <a:r>
              <a:rPr lang="ro-RO" sz="2200" dirty="0"/>
              <a:t>(</a:t>
            </a:r>
            <a:r>
              <a:rPr lang="en-US" sz="2200" dirty="0"/>
              <a:t>a</a:t>
            </a:r>
            <a:r>
              <a:rPr lang="ro-RO" sz="2200" dirty="0"/>
              <a:t>)</a:t>
            </a:r>
            <a:r>
              <a:rPr lang="en-US" sz="2200" dirty="0"/>
              <a:t>, </a:t>
            </a:r>
            <a:r>
              <a:rPr lang="en-US" sz="2200" dirty="0" err="1"/>
              <a:t>axa</a:t>
            </a:r>
            <a:r>
              <a:rPr lang="en-US" sz="2200" dirty="0"/>
              <a:t> </a:t>
            </a:r>
            <a:r>
              <a:rPr lang="en-US" sz="2200" dirty="0" err="1"/>
              <a:t>sondei</a:t>
            </a:r>
            <a:r>
              <a:rPr lang="en-US" sz="2200" dirty="0"/>
              <a:t> </a:t>
            </a:r>
            <a:r>
              <a:rPr lang="en-US" sz="2200" dirty="0" err="1"/>
              <a:t>trece</a:t>
            </a:r>
            <a:r>
              <a:rPr lang="en-US" sz="2200" dirty="0"/>
              <a:t> </a:t>
            </a:r>
            <a:r>
              <a:rPr lang="en-US" sz="2200" dirty="0" err="1"/>
              <a:t>aproape</a:t>
            </a:r>
            <a:r>
              <a:rPr lang="en-US" sz="2200" dirty="0"/>
              <a:t> de </a:t>
            </a:r>
            <a:r>
              <a:rPr lang="en-US" sz="2200" dirty="0" err="1"/>
              <a:t>peretele</a:t>
            </a:r>
            <a:r>
              <a:rPr lang="en-US" sz="2200" dirty="0"/>
              <a:t> </a:t>
            </a:r>
            <a:r>
              <a:rPr lang="en-US" sz="2200" dirty="0" err="1"/>
              <a:t>canalului</a:t>
            </a:r>
            <a:r>
              <a:rPr lang="en-US" sz="2200" dirty="0"/>
              <a:t>, </a:t>
            </a:r>
            <a:r>
              <a:rPr lang="en-US" sz="2200" dirty="0" err="1"/>
              <a:t>dar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afara can</a:t>
            </a:r>
            <a:r>
              <a:rPr lang="ro-RO" sz="2200" dirty="0" err="1"/>
              <a:t>alului</a:t>
            </a:r>
            <a:r>
              <a:rPr lang="en-US" sz="2200" dirty="0"/>
              <a:t>. </a:t>
            </a:r>
            <a:r>
              <a:rPr lang="en-US" sz="2200" dirty="0" err="1"/>
              <a:t>Electronii</a:t>
            </a:r>
            <a:r>
              <a:rPr lang="en-US" sz="2200" dirty="0"/>
              <a:t> din </a:t>
            </a:r>
            <a:r>
              <a:rPr lang="en-US" sz="2200" dirty="0" err="1"/>
              <a:t>partea</a:t>
            </a:r>
            <a:r>
              <a:rPr lang="en-US" sz="2200" dirty="0"/>
              <a:t> </a:t>
            </a:r>
            <a:r>
              <a:rPr lang="en-US" sz="2200" dirty="0" err="1"/>
              <a:t>dreaptă</a:t>
            </a:r>
            <a:r>
              <a:rPr lang="en-US" sz="2200" dirty="0"/>
              <a:t> a </a:t>
            </a:r>
            <a:r>
              <a:rPr lang="en-US" sz="2200" dirty="0" err="1"/>
              <a:t>sondei</a:t>
            </a:r>
            <a:r>
              <a:rPr lang="en-US" sz="2200" dirty="0"/>
              <a:t> </a:t>
            </a:r>
            <a:r>
              <a:rPr lang="en-US" sz="2200" dirty="0" err="1"/>
              <a:t>iradiază</a:t>
            </a:r>
            <a:r>
              <a:rPr lang="en-US" sz="2200" dirty="0"/>
              <a:t> </a:t>
            </a:r>
            <a:r>
              <a:rPr lang="en-US" sz="2200" dirty="0" err="1"/>
              <a:t>peretele</a:t>
            </a:r>
            <a:r>
              <a:rPr lang="en-US" sz="2200" dirty="0"/>
              <a:t> din </a:t>
            </a:r>
            <a:r>
              <a:rPr lang="en-US" sz="2200" dirty="0" err="1"/>
              <a:t>stânga</a:t>
            </a:r>
            <a:r>
              <a:rPr lang="en-US" sz="2200" dirty="0"/>
              <a:t> al can</a:t>
            </a:r>
            <a:r>
              <a:rPr lang="ro-RO" sz="2200" dirty="0"/>
              <a:t>a</a:t>
            </a:r>
            <a:r>
              <a:rPr lang="en-US" sz="2200" dirty="0" err="1"/>
              <a:t>lu</a:t>
            </a:r>
            <a:r>
              <a:rPr lang="ro-RO" sz="2200" dirty="0"/>
              <a:t>lui</a:t>
            </a:r>
            <a:r>
              <a:rPr lang="en-US" sz="2200" dirty="0"/>
              <a:t>, </a:t>
            </a:r>
            <a:r>
              <a:rPr lang="en-US" sz="2200" dirty="0" err="1"/>
              <a:t>trecând</a:t>
            </a:r>
            <a:r>
              <a:rPr lang="en-US" sz="2200" dirty="0"/>
              <a:t> din vid </a:t>
            </a:r>
            <a:r>
              <a:rPr lang="en-US" sz="2200" dirty="0" err="1"/>
              <a:t>în</a:t>
            </a:r>
            <a:r>
              <a:rPr lang="en-US" sz="2200" dirty="0"/>
              <a:t> solid,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timp</a:t>
            </a:r>
            <a:r>
              <a:rPr lang="en-US" sz="2200" dirty="0"/>
              <a:t> </a:t>
            </a:r>
            <a:r>
              <a:rPr lang="en-US" sz="2200" dirty="0" err="1"/>
              <a:t>ce</a:t>
            </a:r>
            <a:r>
              <a:rPr lang="en-US" sz="2200" dirty="0"/>
              <a:t> </a:t>
            </a:r>
            <a:r>
              <a:rPr lang="en-US" sz="2200" dirty="0" err="1"/>
              <a:t>electronii</a:t>
            </a:r>
            <a:r>
              <a:rPr lang="en-US" sz="2200" dirty="0"/>
              <a:t> din </a:t>
            </a:r>
            <a:r>
              <a:rPr lang="en-US" sz="2200" dirty="0" err="1"/>
              <a:t>partea</a:t>
            </a:r>
            <a:r>
              <a:rPr lang="en-US" sz="2200" dirty="0"/>
              <a:t> </a:t>
            </a:r>
            <a:r>
              <a:rPr lang="en-US" sz="2200" dirty="0" err="1"/>
              <a:t>stângă</a:t>
            </a:r>
            <a:r>
              <a:rPr lang="en-US" sz="2200" dirty="0"/>
              <a:t> nu </a:t>
            </a:r>
            <a:r>
              <a:rPr lang="en-US" sz="2200" dirty="0" err="1"/>
              <a:t>lovesc</a:t>
            </a:r>
            <a:r>
              <a:rPr lang="en-US" sz="2200" dirty="0"/>
              <a:t> </a:t>
            </a:r>
            <a:r>
              <a:rPr lang="en-US" sz="2200" dirty="0" err="1"/>
              <a:t>deloc</a:t>
            </a:r>
            <a:r>
              <a:rPr lang="en-US" sz="2200" dirty="0"/>
              <a:t> </a:t>
            </a:r>
            <a:r>
              <a:rPr lang="en-US" sz="2200" dirty="0" err="1"/>
              <a:t>acest</a:t>
            </a:r>
            <a:r>
              <a:rPr lang="en-US" sz="2200" dirty="0"/>
              <a:t> </a:t>
            </a:r>
            <a:r>
              <a:rPr lang="en-US" sz="2200" dirty="0" err="1"/>
              <a:t>perete</a:t>
            </a:r>
            <a:r>
              <a:rPr lang="en-US" sz="2200" dirty="0"/>
              <a:t>. În Fig. </a:t>
            </a:r>
            <a:r>
              <a:rPr lang="ro-RO" sz="2200" dirty="0"/>
              <a:t>(</a:t>
            </a:r>
            <a:r>
              <a:rPr lang="en-US" sz="2200" dirty="0"/>
              <a:t>b</a:t>
            </a:r>
            <a:r>
              <a:rPr lang="ro-RO" sz="2200" dirty="0"/>
              <a:t>)</a:t>
            </a:r>
            <a:r>
              <a:rPr lang="en-US" sz="2200" dirty="0"/>
              <a:t>, </a:t>
            </a:r>
            <a:r>
              <a:rPr lang="en-US" sz="2200" dirty="0" err="1"/>
              <a:t>axa</a:t>
            </a:r>
            <a:r>
              <a:rPr lang="en-US" sz="2200" dirty="0"/>
              <a:t> </a:t>
            </a:r>
            <a:r>
              <a:rPr lang="en-US" sz="2200" dirty="0" err="1"/>
              <a:t>sondei</a:t>
            </a:r>
            <a:r>
              <a:rPr lang="en-US" sz="2200" dirty="0"/>
              <a:t> </a:t>
            </a:r>
            <a:r>
              <a:rPr lang="en-US" sz="2200" dirty="0" err="1"/>
              <a:t>trece</a:t>
            </a:r>
            <a:r>
              <a:rPr lang="en-US" sz="2200" dirty="0"/>
              <a:t> </a:t>
            </a:r>
            <a:r>
              <a:rPr lang="en-US" sz="2200" dirty="0" err="1"/>
              <a:t>aproape</a:t>
            </a:r>
            <a:r>
              <a:rPr lang="en-US" sz="2200" dirty="0"/>
              <a:t> de </a:t>
            </a:r>
            <a:r>
              <a:rPr lang="en-US" sz="2200" dirty="0" err="1"/>
              <a:t>peretele</a:t>
            </a:r>
            <a:r>
              <a:rPr lang="en-US" sz="2200" dirty="0"/>
              <a:t> din </a:t>
            </a:r>
            <a:r>
              <a:rPr lang="en-US" sz="2200" dirty="0" err="1"/>
              <a:t>stânga</a:t>
            </a:r>
            <a:r>
              <a:rPr lang="en-US" sz="2200" dirty="0"/>
              <a:t>, </a:t>
            </a:r>
            <a:r>
              <a:rPr lang="en-US" sz="2200" dirty="0" err="1"/>
              <a:t>dar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interiorul</a:t>
            </a:r>
            <a:r>
              <a:rPr lang="en-US" sz="2200" dirty="0"/>
              <a:t> </a:t>
            </a:r>
            <a:r>
              <a:rPr lang="ro-RO" sz="2200" dirty="0"/>
              <a:t>canalului</a:t>
            </a:r>
            <a:r>
              <a:rPr lang="en-US" sz="2200" dirty="0"/>
              <a:t>. În </a:t>
            </a:r>
            <a:r>
              <a:rPr lang="en-US" sz="2200" dirty="0" err="1"/>
              <a:t>acest</a:t>
            </a:r>
            <a:r>
              <a:rPr lang="en-US" sz="2200" dirty="0"/>
              <a:t> </a:t>
            </a:r>
            <a:r>
              <a:rPr lang="en-US" sz="2200" dirty="0" err="1"/>
              <a:t>caz</a:t>
            </a:r>
            <a:r>
              <a:rPr lang="en-US" sz="2200" dirty="0"/>
              <a:t>, </a:t>
            </a:r>
            <a:r>
              <a:rPr lang="en-US" sz="2200" dirty="0" err="1"/>
              <a:t>electronii</a:t>
            </a:r>
            <a:r>
              <a:rPr lang="en-US" sz="2200" dirty="0"/>
              <a:t> din </a:t>
            </a:r>
            <a:r>
              <a:rPr lang="en-US" sz="2200" dirty="0" err="1"/>
              <a:t>partea</a:t>
            </a:r>
            <a:r>
              <a:rPr lang="en-US" sz="2200" dirty="0"/>
              <a:t> </a:t>
            </a:r>
            <a:r>
              <a:rPr lang="en-US" sz="2200" dirty="0" err="1"/>
              <a:t>stângă</a:t>
            </a:r>
            <a:r>
              <a:rPr lang="en-US" sz="2200" dirty="0"/>
              <a:t> a </a:t>
            </a:r>
            <a:r>
              <a:rPr lang="en-US" sz="2200" dirty="0" err="1"/>
              <a:t>sondei</a:t>
            </a:r>
            <a:r>
              <a:rPr lang="en-US" sz="2200" dirty="0"/>
              <a:t> </a:t>
            </a:r>
            <a:r>
              <a:rPr lang="en-US" sz="2200" dirty="0" err="1"/>
              <a:t>traversează</a:t>
            </a:r>
            <a:r>
              <a:rPr lang="en-US" sz="2200" dirty="0"/>
              <a:t> </a:t>
            </a:r>
            <a:r>
              <a:rPr lang="en-US" sz="2200" dirty="0" err="1"/>
              <a:t>peretele</a:t>
            </a:r>
            <a:r>
              <a:rPr lang="en-US" sz="2200" dirty="0"/>
              <a:t> </a:t>
            </a:r>
            <a:r>
              <a:rPr lang="en-US" sz="2200" dirty="0" err="1"/>
              <a:t>stâng</a:t>
            </a:r>
            <a:r>
              <a:rPr lang="en-US" sz="2200" dirty="0"/>
              <a:t> al can</a:t>
            </a:r>
            <a:r>
              <a:rPr lang="ro-RO" sz="2200" dirty="0"/>
              <a:t>a</a:t>
            </a:r>
            <a:r>
              <a:rPr lang="en-US" sz="2200" dirty="0" err="1"/>
              <a:t>lu</a:t>
            </a:r>
            <a:r>
              <a:rPr lang="ro-RO" sz="2200" dirty="0"/>
              <a:t>lui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se </a:t>
            </a:r>
            <a:r>
              <a:rPr lang="en-US" sz="2200" dirty="0" err="1"/>
              <a:t>deplasează</a:t>
            </a:r>
            <a:r>
              <a:rPr lang="en-US" sz="2200" dirty="0"/>
              <a:t> din solid </a:t>
            </a:r>
            <a:r>
              <a:rPr lang="en-US" sz="2200" dirty="0" err="1"/>
              <a:t>în</a:t>
            </a:r>
            <a:r>
              <a:rPr lang="en-US" sz="2200" dirty="0"/>
              <a:t> vid,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timp</a:t>
            </a:r>
            <a:r>
              <a:rPr lang="en-US" sz="2200" dirty="0"/>
              <a:t> </a:t>
            </a:r>
            <a:r>
              <a:rPr lang="en-US" sz="2200" dirty="0" err="1"/>
              <a:t>ce</a:t>
            </a:r>
            <a:r>
              <a:rPr lang="en-US" sz="2200" dirty="0"/>
              <a:t> </a:t>
            </a:r>
            <a:r>
              <a:rPr lang="en-US" sz="2200" dirty="0" err="1"/>
              <a:t>electronii</a:t>
            </a:r>
            <a:r>
              <a:rPr lang="en-US" sz="2200" dirty="0"/>
              <a:t> din </a:t>
            </a:r>
            <a:r>
              <a:rPr lang="en-US" sz="2200" dirty="0" err="1"/>
              <a:t>partea</a:t>
            </a:r>
            <a:r>
              <a:rPr lang="en-US" sz="2200" dirty="0"/>
              <a:t> </a:t>
            </a:r>
            <a:r>
              <a:rPr lang="en-US" sz="2200" dirty="0" err="1"/>
              <a:t>dreaptă</a:t>
            </a:r>
            <a:r>
              <a:rPr lang="en-US" sz="2200" dirty="0"/>
              <a:t> nu </a:t>
            </a:r>
            <a:r>
              <a:rPr lang="en-US" sz="2200" dirty="0" err="1"/>
              <a:t>lovesc</a:t>
            </a:r>
            <a:r>
              <a:rPr lang="en-US" sz="2200" dirty="0"/>
              <a:t> </a:t>
            </a:r>
            <a:r>
              <a:rPr lang="en-US" sz="2200" dirty="0" err="1"/>
              <a:t>deloc</a:t>
            </a:r>
            <a:r>
              <a:rPr lang="en-US" sz="2200" dirty="0"/>
              <a:t> </a:t>
            </a:r>
            <a:r>
              <a:rPr lang="en-US" sz="2200" dirty="0" err="1"/>
              <a:t>acest</a:t>
            </a:r>
            <a:r>
              <a:rPr lang="en-US" sz="2200" dirty="0"/>
              <a:t> </a:t>
            </a:r>
            <a:r>
              <a:rPr lang="en-US" sz="2200" dirty="0" err="1"/>
              <a:t>perete</a:t>
            </a:r>
            <a:r>
              <a:rPr lang="en-US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3475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9F670EC-FE3F-6787-9F18-84FEF9D5A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4477870E-705E-2221-B63E-18B2D6D07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0" y="1600200"/>
            <a:ext cx="9131300" cy="4525962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/>
              <a:t>Există </a:t>
            </a:r>
            <a:r>
              <a:rPr lang="en-US" sz="2200" dirty="0" err="1"/>
              <a:t>mecanism</a:t>
            </a:r>
            <a:r>
              <a:rPr lang="en-US" sz="2200" dirty="0"/>
              <a:t> de </a:t>
            </a:r>
            <a:r>
              <a:rPr lang="en-US" sz="2200" dirty="0" err="1"/>
              <a:t>emisie</a:t>
            </a:r>
            <a:r>
              <a:rPr lang="en-US" sz="2200" dirty="0"/>
              <a:t> </a:t>
            </a:r>
            <a:r>
              <a:rPr lang="en-US" sz="2200" dirty="0" err="1"/>
              <a:t>secundară</a:t>
            </a:r>
            <a:r>
              <a:rPr lang="en-US" sz="2200" dirty="0"/>
              <a:t> de </a:t>
            </a:r>
            <a:r>
              <a:rPr lang="en-US" sz="2200" dirty="0" err="1"/>
              <a:t>electroni</a:t>
            </a:r>
            <a:r>
              <a:rPr lang="en-US" sz="2200" dirty="0"/>
              <a:t> </a:t>
            </a:r>
            <a:r>
              <a:rPr lang="en-US" sz="2200" dirty="0" err="1"/>
              <a:t>numit</a:t>
            </a:r>
            <a:r>
              <a:rPr lang="ro-RO" sz="2200" dirty="0"/>
              <a:t> </a:t>
            </a:r>
            <a:r>
              <a:rPr lang="en-US" sz="2200" dirty="0" err="1"/>
              <a:t>efectul</a:t>
            </a:r>
            <a:r>
              <a:rPr lang="en-US" sz="2200" dirty="0"/>
              <a:t> de „</a:t>
            </a:r>
            <a:r>
              <a:rPr lang="en-US" sz="2200" dirty="0" err="1"/>
              <a:t>scuturare</a:t>
            </a:r>
            <a:r>
              <a:rPr lang="en-US" sz="2200" dirty="0"/>
              <a:t>”, care are o </a:t>
            </a:r>
            <a:r>
              <a:rPr lang="en-US" sz="2200" dirty="0" err="1"/>
              <a:t>asimetrie</a:t>
            </a:r>
            <a:r>
              <a:rPr lang="en-US" sz="2200" dirty="0"/>
              <a:t>: </a:t>
            </a:r>
            <a:r>
              <a:rPr lang="en-US" sz="2200" dirty="0" err="1"/>
              <a:t>atunci</a:t>
            </a:r>
            <a:r>
              <a:rPr lang="en-US" sz="2200" dirty="0"/>
              <a:t> </a:t>
            </a:r>
            <a:r>
              <a:rPr lang="en-US" sz="2200" dirty="0" err="1"/>
              <a:t>când</a:t>
            </a:r>
            <a:r>
              <a:rPr lang="en-US" sz="2200" dirty="0"/>
              <a:t> </a:t>
            </a:r>
            <a:r>
              <a:rPr lang="en-US" sz="2200" dirty="0" err="1"/>
              <a:t>electronii</a:t>
            </a:r>
            <a:r>
              <a:rPr lang="en-US" sz="2200" dirty="0"/>
              <a:t> </a:t>
            </a:r>
            <a:r>
              <a:rPr lang="en-US" sz="2200" dirty="0" err="1"/>
              <a:t>primari</a:t>
            </a:r>
            <a:r>
              <a:rPr lang="en-US" sz="2200" dirty="0"/>
              <a:t> </a:t>
            </a:r>
            <a:r>
              <a:rPr lang="ro-RO" sz="2200" dirty="0"/>
              <a:t>trec </a:t>
            </a:r>
            <a:r>
              <a:rPr lang="en-US" sz="2200" dirty="0"/>
              <a:t>din vid </a:t>
            </a:r>
            <a:r>
              <a:rPr lang="en-US" sz="2200" dirty="0" err="1"/>
              <a:t>în</a:t>
            </a:r>
            <a:r>
              <a:rPr lang="en-US" sz="2200" dirty="0"/>
              <a:t> solid, </a:t>
            </a:r>
            <a:r>
              <a:rPr lang="en-US" sz="2200" dirty="0" err="1"/>
              <a:t>electronii</a:t>
            </a:r>
            <a:r>
              <a:rPr lang="en-US" sz="2200" dirty="0"/>
              <a:t> sunt </a:t>
            </a:r>
            <a:r>
              <a:rPr lang="en-US" sz="2200" dirty="0" err="1"/>
              <a:t>emiși</a:t>
            </a:r>
            <a:r>
              <a:rPr lang="en-US" sz="2200" dirty="0"/>
              <a:t> din </a:t>
            </a:r>
            <a:r>
              <a:rPr lang="en-US" sz="2200" dirty="0" err="1"/>
              <a:t>stările</a:t>
            </a:r>
            <a:r>
              <a:rPr lang="en-US" sz="2200" dirty="0"/>
              <a:t> de </a:t>
            </a:r>
            <a:r>
              <a:rPr lang="en-US" sz="2200" dirty="0" err="1"/>
              <a:t>suprafață</a:t>
            </a:r>
            <a:r>
              <a:rPr lang="en-US" sz="2200" dirty="0"/>
              <a:t>, </a:t>
            </a:r>
            <a:r>
              <a:rPr lang="en-US" sz="2200" dirty="0" err="1"/>
              <a:t>dar</a:t>
            </a:r>
            <a:r>
              <a:rPr lang="en-US" sz="2200" dirty="0"/>
              <a:t> </a:t>
            </a:r>
            <a:r>
              <a:rPr lang="en-US" sz="2200" dirty="0" err="1"/>
              <a:t>când</a:t>
            </a:r>
            <a:r>
              <a:rPr lang="en-US" sz="2200" dirty="0"/>
              <a:t> </a:t>
            </a:r>
            <a:r>
              <a:rPr lang="en-US" sz="2200" dirty="0" err="1"/>
              <a:t>electronii</a:t>
            </a:r>
            <a:r>
              <a:rPr lang="en-US" sz="2200" dirty="0"/>
              <a:t> </a:t>
            </a:r>
            <a:r>
              <a:rPr lang="en-US" sz="2200" dirty="0" err="1"/>
              <a:t>primari</a:t>
            </a:r>
            <a:r>
              <a:rPr lang="en-US" sz="2200" dirty="0"/>
              <a:t> </a:t>
            </a:r>
            <a:r>
              <a:rPr lang="ro-RO" sz="2200" dirty="0"/>
              <a:t>trec</a:t>
            </a:r>
            <a:r>
              <a:rPr lang="en-US" sz="2200" dirty="0"/>
              <a:t> din solid </a:t>
            </a:r>
            <a:r>
              <a:rPr lang="en-US" sz="2200" dirty="0" err="1"/>
              <a:t>în</a:t>
            </a:r>
            <a:r>
              <a:rPr lang="en-US" sz="2200" dirty="0"/>
              <a:t> vid, </a:t>
            </a:r>
            <a:r>
              <a:rPr lang="en-US" sz="2200" dirty="0" err="1"/>
              <a:t>acesta</a:t>
            </a:r>
            <a:r>
              <a:rPr lang="en-US" sz="2200" dirty="0"/>
              <a:t> </a:t>
            </a:r>
            <a:r>
              <a:rPr lang="en-US" sz="2200" dirty="0" err="1"/>
              <a:t>este</a:t>
            </a:r>
            <a:r>
              <a:rPr lang="en-US" sz="2200" dirty="0"/>
              <a:t> absent. </a:t>
            </a:r>
            <a:endParaRPr lang="ro-RO" sz="2200" dirty="0"/>
          </a:p>
          <a:p>
            <a:pPr marL="0" indent="0">
              <a:buNone/>
            </a:pPr>
            <a:r>
              <a:rPr lang="en-US" sz="2200" dirty="0" err="1"/>
              <a:t>Prin</a:t>
            </a:r>
            <a:r>
              <a:rPr lang="en-US" sz="2200" dirty="0"/>
              <a:t> </a:t>
            </a:r>
            <a:r>
              <a:rPr lang="en-US" sz="2200" dirty="0" err="1"/>
              <a:t>urmare</a:t>
            </a:r>
            <a:r>
              <a:rPr lang="en-US" sz="2200" dirty="0"/>
              <a:t>, </a:t>
            </a:r>
            <a:r>
              <a:rPr lang="en-US" sz="2200" dirty="0" err="1"/>
              <a:t>părțile</a:t>
            </a:r>
            <a:r>
              <a:rPr lang="en-US" sz="2200" dirty="0"/>
              <a:t> din </a:t>
            </a:r>
            <a:r>
              <a:rPr lang="en-US" sz="2200" dirty="0" err="1"/>
              <a:t>dreapta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din </a:t>
            </a:r>
            <a:r>
              <a:rPr lang="en-US" sz="2200" dirty="0" err="1"/>
              <a:t>stânga</a:t>
            </a:r>
            <a:r>
              <a:rPr lang="en-US" sz="2200" dirty="0"/>
              <a:t> </a:t>
            </a:r>
            <a:r>
              <a:rPr lang="en-US" sz="2200" dirty="0" err="1"/>
              <a:t>sondei</a:t>
            </a:r>
            <a:r>
              <a:rPr lang="en-US" sz="2200" dirty="0"/>
              <a:t> de </a:t>
            </a:r>
            <a:r>
              <a:rPr lang="en-US" sz="2200" dirty="0" err="1"/>
              <a:t>electroni</a:t>
            </a:r>
            <a:r>
              <a:rPr lang="en-US" sz="2200" dirty="0"/>
              <a:t> au </a:t>
            </a:r>
            <a:r>
              <a:rPr lang="en-US" sz="2200" dirty="0" err="1"/>
              <a:t>contribuții</a:t>
            </a:r>
            <a:r>
              <a:rPr lang="en-US" sz="2200" dirty="0"/>
              <a:t> </a:t>
            </a:r>
            <a:r>
              <a:rPr lang="en-US" sz="2200" dirty="0" err="1"/>
              <a:t>diferite</a:t>
            </a:r>
            <a:r>
              <a:rPr lang="en-US" sz="2200" dirty="0"/>
              <a:t> la </a:t>
            </a:r>
            <a:r>
              <a:rPr lang="en-US" sz="2200" dirty="0" err="1"/>
              <a:t>semnal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regiunea</a:t>
            </a:r>
            <a:r>
              <a:rPr lang="en-US" sz="2200" dirty="0"/>
              <a:t> </a:t>
            </a:r>
            <a:r>
              <a:rPr lang="en-US" sz="2200" dirty="0" err="1"/>
              <a:t>corespunzătoare</a:t>
            </a:r>
            <a:r>
              <a:rPr lang="en-US" sz="2200" dirty="0"/>
              <a:t> </a:t>
            </a:r>
            <a:r>
              <a:rPr lang="en-US" sz="2200" dirty="0" err="1"/>
              <a:t>peretelui</a:t>
            </a:r>
            <a:r>
              <a:rPr lang="en-US" sz="2200" dirty="0"/>
              <a:t> lateral </a:t>
            </a:r>
            <a:r>
              <a:rPr lang="en-US" sz="2200" dirty="0" err="1"/>
              <a:t>stâng</a:t>
            </a:r>
            <a:r>
              <a:rPr lang="en-US" sz="2200" dirty="0"/>
              <a:t> al can</a:t>
            </a:r>
            <a:r>
              <a:rPr lang="ro-RO" sz="2200" dirty="0" err="1"/>
              <a:t>alului</a:t>
            </a:r>
            <a:r>
              <a:rPr lang="en-US" sz="2200" dirty="0"/>
              <a:t>. O </a:t>
            </a:r>
            <a:r>
              <a:rPr lang="en-US" sz="2200" dirty="0" err="1"/>
              <a:t>situație</a:t>
            </a:r>
            <a:r>
              <a:rPr lang="en-US" sz="2200" dirty="0"/>
              <a:t> </a:t>
            </a:r>
            <a:r>
              <a:rPr lang="en-US" sz="2200" dirty="0" err="1"/>
              <a:t>similară</a:t>
            </a:r>
            <a:r>
              <a:rPr lang="en-US" sz="2200" dirty="0"/>
              <a:t> se </a:t>
            </a:r>
            <a:r>
              <a:rPr lang="en-US" sz="2200" dirty="0" err="1"/>
              <a:t>observă</a:t>
            </a:r>
            <a:r>
              <a:rPr lang="en-US" sz="2200" dirty="0"/>
              <a:t> la </a:t>
            </a:r>
            <a:r>
              <a:rPr lang="en-US" sz="2200" dirty="0" err="1"/>
              <a:t>peretele</a:t>
            </a:r>
            <a:r>
              <a:rPr lang="en-US" sz="2200" dirty="0"/>
              <a:t> </a:t>
            </a:r>
            <a:r>
              <a:rPr lang="en-US" sz="2200" dirty="0" err="1"/>
              <a:t>drept</a:t>
            </a:r>
            <a:r>
              <a:rPr lang="en-US" sz="2200" dirty="0"/>
              <a:t> al can</a:t>
            </a:r>
            <a:r>
              <a:rPr lang="ro-RO" sz="2200" dirty="0" err="1"/>
              <a:t>alului</a:t>
            </a:r>
            <a:r>
              <a:rPr lang="en-US" sz="2200" dirty="0"/>
              <a:t> (</a:t>
            </a:r>
            <a:r>
              <a:rPr lang="en-US" sz="2200" dirty="0" err="1"/>
              <a:t>ținând</a:t>
            </a:r>
            <a:r>
              <a:rPr lang="en-US" sz="2200" dirty="0"/>
              <a:t> </a:t>
            </a:r>
            <a:r>
              <a:rPr lang="en-US" sz="2200" dirty="0" err="1"/>
              <a:t>cont</a:t>
            </a:r>
            <a:r>
              <a:rPr lang="en-US" sz="2200" dirty="0"/>
              <a:t> de </a:t>
            </a:r>
            <a:r>
              <a:rPr lang="en-US" sz="2200" dirty="0" err="1"/>
              <a:t>schimbarea</a:t>
            </a:r>
            <a:r>
              <a:rPr lang="en-US" sz="2200" dirty="0"/>
              <a:t> </a:t>
            </a:r>
            <a:r>
              <a:rPr lang="en-US" sz="2200" dirty="0" err="1"/>
              <a:t>părților</a:t>
            </a:r>
            <a:r>
              <a:rPr lang="en-US" sz="2200" dirty="0"/>
              <a:t> </a:t>
            </a:r>
            <a:r>
              <a:rPr lang="en-US" sz="2200" dirty="0" err="1"/>
              <a:t>sondei</a:t>
            </a:r>
            <a:r>
              <a:rPr lang="en-US" sz="2200" dirty="0"/>
              <a:t> de la </a:t>
            </a:r>
            <a:r>
              <a:rPr lang="en-US" sz="2200" dirty="0" err="1"/>
              <a:t>stânga</a:t>
            </a:r>
            <a:r>
              <a:rPr lang="en-US" sz="2200" dirty="0"/>
              <a:t> la </a:t>
            </a:r>
            <a:r>
              <a:rPr lang="en-US" sz="2200" dirty="0" err="1"/>
              <a:t>dreapta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invers). Conform </a:t>
            </a:r>
            <a:r>
              <a:rPr lang="ro-RO" sz="2200" dirty="0"/>
              <a:t>unor calcule</a:t>
            </a:r>
            <a:r>
              <a:rPr lang="en-US" sz="2200" dirty="0"/>
              <a:t> </a:t>
            </a:r>
            <a:r>
              <a:rPr lang="en-US" sz="2200" dirty="0" err="1"/>
              <a:t>contribuția</a:t>
            </a:r>
            <a:r>
              <a:rPr lang="en-US" sz="2200" dirty="0"/>
              <a:t> la </a:t>
            </a:r>
            <a:r>
              <a:rPr lang="en-US" sz="2200" dirty="0" err="1"/>
              <a:t>semnal</a:t>
            </a:r>
            <a:r>
              <a:rPr lang="en-US" sz="2200" dirty="0"/>
              <a:t> </a:t>
            </a:r>
            <a:r>
              <a:rPr lang="ro-RO" sz="2200" dirty="0"/>
              <a:t>a </a:t>
            </a:r>
            <a:r>
              <a:rPr lang="en-US" sz="2200" dirty="0"/>
              <a:t>„agit</a:t>
            </a:r>
            <a:r>
              <a:rPr lang="ro-RO" sz="2200" dirty="0" err="1"/>
              <a:t>ării</a:t>
            </a:r>
            <a:r>
              <a:rPr lang="en-US" sz="2200" dirty="0"/>
              <a:t>” </a:t>
            </a:r>
            <a:r>
              <a:rPr lang="en-US" sz="2200" dirty="0" err="1"/>
              <a:t>ajunge</a:t>
            </a:r>
            <a:r>
              <a:rPr lang="en-US" sz="2200" dirty="0"/>
              <a:t> (</a:t>
            </a:r>
            <a:r>
              <a:rPr lang="en-US" sz="2200" dirty="0" err="1"/>
              <a:t>pentru</a:t>
            </a:r>
            <a:r>
              <a:rPr lang="en-US" sz="2200" dirty="0"/>
              <a:t> </a:t>
            </a:r>
            <a:r>
              <a:rPr lang="ro-RO" sz="2200" dirty="0"/>
              <a:t>Si</a:t>
            </a:r>
            <a:r>
              <a:rPr lang="en-US" sz="2200" dirty="0"/>
              <a:t>) </a:t>
            </a:r>
            <a:r>
              <a:rPr lang="en-US" sz="2200" dirty="0" err="1"/>
              <a:t>aprox</a:t>
            </a:r>
            <a:r>
              <a:rPr lang="ro-RO" sz="2200" dirty="0"/>
              <a:t>.</a:t>
            </a:r>
            <a:r>
              <a:rPr lang="en-US" sz="2200" dirty="0"/>
              <a:t> 50% </a:t>
            </a:r>
            <a:r>
              <a:rPr lang="en-US" sz="2200" dirty="0" err="1"/>
              <a:t>pentru</a:t>
            </a:r>
            <a:r>
              <a:rPr lang="en-US" sz="2200" dirty="0"/>
              <a:t> o </a:t>
            </a:r>
            <a:r>
              <a:rPr lang="en-US" sz="2200" dirty="0" err="1"/>
              <a:t>suprafață</a:t>
            </a:r>
            <a:r>
              <a:rPr lang="en-US" sz="2200" dirty="0"/>
              <a:t> </a:t>
            </a:r>
            <a:r>
              <a:rPr lang="en-US" sz="2200" dirty="0" err="1"/>
              <a:t>orizontală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100% </a:t>
            </a:r>
            <a:r>
              <a:rPr lang="en-US" sz="2200" dirty="0" err="1"/>
              <a:t>pentru</a:t>
            </a:r>
            <a:r>
              <a:rPr lang="en-US" sz="2200" dirty="0"/>
              <a:t> </a:t>
            </a:r>
            <a:r>
              <a:rPr lang="en-US" sz="2200" dirty="0" err="1"/>
              <a:t>una</a:t>
            </a:r>
            <a:r>
              <a:rPr lang="en-US" sz="2200" dirty="0"/>
              <a:t> </a:t>
            </a:r>
            <a:r>
              <a:rPr lang="en-US" sz="2200" dirty="0" err="1"/>
              <a:t>verticală</a:t>
            </a:r>
            <a:r>
              <a:rPr lang="en-US" sz="2200" dirty="0"/>
              <a:t>. </a:t>
            </a:r>
            <a:r>
              <a:rPr lang="en-US" sz="2200" dirty="0" err="1"/>
              <a:t>Acest</a:t>
            </a:r>
            <a:r>
              <a:rPr lang="en-US" sz="2200" dirty="0"/>
              <a:t> </a:t>
            </a:r>
            <a:r>
              <a:rPr lang="en-US" sz="2200" dirty="0" err="1"/>
              <a:t>lucru</a:t>
            </a:r>
            <a:r>
              <a:rPr lang="en-US" sz="2200" dirty="0"/>
              <a:t> duce la </a:t>
            </a:r>
            <a:r>
              <a:rPr lang="en-US" sz="2200" dirty="0" err="1"/>
              <a:t>faptul</a:t>
            </a:r>
            <a:r>
              <a:rPr lang="en-US" sz="2200" dirty="0"/>
              <a:t> </a:t>
            </a:r>
            <a:r>
              <a:rPr lang="en-US" sz="2200" dirty="0" err="1"/>
              <a:t>că</a:t>
            </a:r>
            <a:r>
              <a:rPr lang="en-US" sz="2200" dirty="0"/>
              <a:t> </a:t>
            </a:r>
            <a:r>
              <a:rPr lang="en-US" sz="2200" dirty="0" err="1"/>
              <a:t>maximele</a:t>
            </a:r>
            <a:r>
              <a:rPr lang="en-US" sz="2200" dirty="0"/>
              <a:t> </a:t>
            </a:r>
            <a:r>
              <a:rPr lang="en-US" sz="2200" dirty="0" err="1"/>
              <a:t>semnalului</a:t>
            </a:r>
            <a:r>
              <a:rPr lang="en-US" sz="2200" dirty="0"/>
              <a:t> </a:t>
            </a:r>
            <a:r>
              <a:rPr lang="en-US" sz="2200" dirty="0" err="1"/>
              <a:t>corespunzătoare</a:t>
            </a:r>
            <a:r>
              <a:rPr lang="en-US" sz="2200" dirty="0"/>
              <a:t> </a:t>
            </a:r>
            <a:r>
              <a:rPr lang="en-US" sz="2200" dirty="0" err="1"/>
              <a:t>trecerii</a:t>
            </a:r>
            <a:r>
              <a:rPr lang="en-US" sz="2200" dirty="0"/>
              <a:t> </a:t>
            </a:r>
            <a:r>
              <a:rPr lang="en-US" sz="2200" dirty="0" err="1"/>
              <a:t>sondei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apropierea</a:t>
            </a:r>
            <a:r>
              <a:rPr lang="en-US" sz="2200" dirty="0"/>
              <a:t> </a:t>
            </a:r>
            <a:r>
              <a:rPr lang="en-US" sz="2200" dirty="0" err="1"/>
              <a:t>pereților</a:t>
            </a:r>
            <a:r>
              <a:rPr lang="en-US" sz="2200" dirty="0"/>
              <a:t> can</a:t>
            </a:r>
            <a:r>
              <a:rPr lang="ro-RO" sz="2200" dirty="0" err="1"/>
              <a:t>alului</a:t>
            </a:r>
            <a:r>
              <a:rPr lang="en-US" sz="2200" dirty="0"/>
              <a:t> se </a:t>
            </a:r>
            <a:r>
              <a:rPr lang="en-US" sz="2200" dirty="0" err="1"/>
              <a:t>dovedesc</a:t>
            </a:r>
            <a:r>
              <a:rPr lang="en-US" sz="2200" dirty="0"/>
              <a:t> a fi </a:t>
            </a:r>
            <a:r>
              <a:rPr lang="en-US" sz="2200" dirty="0" err="1"/>
              <a:t>foarte</a:t>
            </a:r>
            <a:r>
              <a:rPr lang="en-US" sz="2200" dirty="0"/>
              <a:t> </a:t>
            </a:r>
            <a:r>
              <a:rPr lang="en-US" sz="2200" dirty="0" err="1"/>
              <a:t>înguste</a:t>
            </a:r>
            <a:r>
              <a:rPr lang="en-US" sz="2200" dirty="0"/>
              <a:t>, </a:t>
            </a:r>
            <a:r>
              <a:rPr lang="en-US" sz="2200" dirty="0" err="1"/>
              <a:t>deoarece</a:t>
            </a:r>
            <a:r>
              <a:rPr lang="en-US" sz="2200" dirty="0"/>
              <a:t> </a:t>
            </a:r>
            <a:r>
              <a:rPr lang="en-US" sz="2200" dirty="0" err="1"/>
              <a:t>lățimea</a:t>
            </a:r>
            <a:r>
              <a:rPr lang="en-US" sz="2200" dirty="0"/>
              <a:t> lor </a:t>
            </a:r>
            <a:r>
              <a:rPr lang="en-US" sz="2200" dirty="0" err="1"/>
              <a:t>corespunde</a:t>
            </a:r>
            <a:r>
              <a:rPr lang="en-US" sz="2200" dirty="0"/>
              <a:t> </a:t>
            </a:r>
            <a:r>
              <a:rPr lang="en-US" sz="2200" dirty="0" err="1"/>
              <a:t>doar</a:t>
            </a:r>
            <a:r>
              <a:rPr lang="ro-RO" sz="2200" dirty="0"/>
              <a:t> </a:t>
            </a:r>
            <a:r>
              <a:rPr lang="en-US" sz="2200" dirty="0" err="1"/>
              <a:t>jumăt</a:t>
            </a:r>
            <a:r>
              <a:rPr lang="ro-RO" sz="2200" dirty="0" err="1"/>
              <a:t>ății</a:t>
            </a:r>
            <a:r>
              <a:rPr lang="en-US" sz="2200" dirty="0"/>
              <a:t> </a:t>
            </a:r>
            <a:r>
              <a:rPr lang="en-US" sz="2200" dirty="0" err="1"/>
              <a:t>diametrul</a:t>
            </a:r>
            <a:r>
              <a:rPr lang="ro-RO" sz="2200" dirty="0"/>
              <a:t>ui</a:t>
            </a:r>
            <a:r>
              <a:rPr lang="en-US" sz="2200" dirty="0"/>
              <a:t> </a:t>
            </a:r>
            <a:r>
              <a:rPr lang="en-US" sz="2200" dirty="0" err="1"/>
              <a:t>sondei</a:t>
            </a:r>
            <a:r>
              <a:rPr lang="en-US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7733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D450A2F-1958-F318-1F32-F880B412C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5277C4B9-9E22-B5CD-7AB1-8A18A3174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525962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/>
              <a:t>Structurile </a:t>
            </a:r>
            <a:r>
              <a:rPr lang="en-US" sz="2200" dirty="0" err="1"/>
              <a:t>dreptunghiulare</a:t>
            </a:r>
            <a:r>
              <a:rPr lang="en-US" sz="2200" dirty="0"/>
              <a:t> </a:t>
            </a:r>
            <a:r>
              <a:rPr lang="en-US" sz="2200" dirty="0" err="1"/>
              <a:t>satisfac</a:t>
            </a:r>
            <a:r>
              <a:rPr lang="en-US" sz="2200" dirty="0"/>
              <a:t> </a:t>
            </a:r>
            <a:r>
              <a:rPr lang="en-US" sz="2200" dirty="0" err="1"/>
              <a:t>inegalitatea</a:t>
            </a:r>
            <a:r>
              <a:rPr lang="en-US" sz="2200" dirty="0"/>
              <a:t> (</a:t>
            </a:r>
            <a:r>
              <a:rPr lang="el-GR" sz="2200" dirty="0"/>
              <a:t>φ&lt;φ</a:t>
            </a:r>
            <a:r>
              <a:rPr lang="ro-RO" sz="2200" dirty="0"/>
              <a:t>/2</a:t>
            </a:r>
            <a:r>
              <a:rPr lang="en-US" sz="2200" dirty="0"/>
              <a:t>). </a:t>
            </a:r>
            <a:r>
              <a:rPr lang="ro-RO" sz="2200" dirty="0"/>
              <a:t>Ț</a:t>
            </a:r>
            <a:r>
              <a:rPr lang="en-US" sz="2200" dirty="0" err="1"/>
              <a:t>inând</a:t>
            </a:r>
            <a:r>
              <a:rPr lang="en-US" sz="2200" dirty="0"/>
              <a:t> </a:t>
            </a:r>
            <a:r>
              <a:rPr lang="en-US" sz="2200" dirty="0" err="1"/>
              <a:t>cont</a:t>
            </a:r>
            <a:r>
              <a:rPr lang="en-US" sz="2200" dirty="0"/>
              <a:t> de </a:t>
            </a:r>
            <a:r>
              <a:rPr lang="en-US" sz="2200" dirty="0" err="1"/>
              <a:t>valoarea</a:t>
            </a:r>
            <a:r>
              <a:rPr lang="en-US" sz="2200" dirty="0"/>
              <a:t> </a:t>
            </a:r>
            <a:r>
              <a:rPr lang="en-US" sz="2200" dirty="0" err="1"/>
              <a:t>unghiului</a:t>
            </a:r>
            <a:r>
              <a:rPr lang="en-US" sz="2200" dirty="0"/>
              <a:t> de </a:t>
            </a:r>
            <a:r>
              <a:rPr lang="en-US" sz="2200" dirty="0" err="1"/>
              <a:t>convergență-divergență</a:t>
            </a:r>
            <a:r>
              <a:rPr lang="en-US" sz="2200" dirty="0"/>
              <a:t> al </a:t>
            </a:r>
            <a:r>
              <a:rPr lang="en-US" sz="2200" dirty="0" err="1"/>
              <a:t>sondelor</a:t>
            </a:r>
            <a:r>
              <a:rPr lang="en-US" sz="2200" dirty="0"/>
              <a:t> </a:t>
            </a:r>
            <a:r>
              <a:rPr lang="ro-RO" sz="2200" dirty="0"/>
              <a:t>AFM</a:t>
            </a:r>
            <a:r>
              <a:rPr lang="en-US" sz="2200" dirty="0"/>
              <a:t> </a:t>
            </a:r>
            <a:r>
              <a:rPr lang="en-US" sz="2200" dirty="0" err="1"/>
              <a:t>moderne</a:t>
            </a:r>
            <a:r>
              <a:rPr lang="en-US" sz="2200" dirty="0"/>
              <a:t>, </a:t>
            </a:r>
            <a:r>
              <a:rPr lang="en-US" sz="2200" dirty="0" err="1"/>
              <a:t>structurile</a:t>
            </a:r>
            <a:r>
              <a:rPr lang="en-US" sz="2200" dirty="0"/>
              <a:t> cu </a:t>
            </a:r>
            <a:r>
              <a:rPr lang="en-US" sz="2200" dirty="0" err="1"/>
              <a:t>unghiuri</a:t>
            </a:r>
            <a:r>
              <a:rPr lang="en-US" sz="2200" dirty="0"/>
              <a:t> de </a:t>
            </a:r>
            <a:r>
              <a:rPr lang="en-US" sz="2200" dirty="0" err="1"/>
              <a:t>înclinare</a:t>
            </a:r>
            <a:r>
              <a:rPr lang="en-US" sz="2200" dirty="0"/>
              <a:t> a </a:t>
            </a:r>
            <a:r>
              <a:rPr lang="en-US" sz="2200" dirty="0" err="1"/>
              <a:t>pereților</a:t>
            </a:r>
            <a:r>
              <a:rPr lang="en-US" sz="2200" dirty="0"/>
              <a:t> </a:t>
            </a:r>
            <a:r>
              <a:rPr lang="en-US" sz="2200" dirty="0" err="1"/>
              <a:t>laterali</a:t>
            </a:r>
            <a:r>
              <a:rPr lang="en-US" sz="2200" dirty="0"/>
              <a:t> </a:t>
            </a:r>
            <a:r>
              <a:rPr lang="el-GR" sz="2200" b="1" dirty="0"/>
              <a:t>φ&lt;</a:t>
            </a:r>
            <a:r>
              <a:rPr lang="ro-RO" sz="2200" b="1" dirty="0"/>
              <a:t> 0,04o </a:t>
            </a:r>
            <a:r>
              <a:rPr lang="en-US" sz="2200" dirty="0"/>
              <a:t>sunt considerate</a:t>
            </a:r>
            <a:r>
              <a:rPr lang="ro-RO" sz="2200" dirty="0"/>
              <a:t> </a:t>
            </a:r>
            <a:r>
              <a:rPr lang="en-US" sz="2200" dirty="0" err="1"/>
              <a:t>dreptunghiulare</a:t>
            </a:r>
            <a:r>
              <a:rPr lang="ro-RO" sz="2200" dirty="0"/>
              <a:t> 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trapezoidal - cu </a:t>
            </a:r>
            <a:r>
              <a:rPr lang="ro-RO" sz="2200" dirty="0"/>
              <a:t>unghiuri </a:t>
            </a:r>
            <a:r>
              <a:rPr lang="el-GR" sz="2200" b="1" dirty="0"/>
              <a:t>φ&gt;</a:t>
            </a:r>
            <a:r>
              <a:rPr lang="ro-RO" sz="2200" b="1" dirty="0"/>
              <a:t> 0,04o</a:t>
            </a:r>
            <a:endParaRPr lang="en-US" sz="2200" b="1" dirty="0"/>
          </a:p>
          <a:p>
            <a:pPr marL="0" indent="0">
              <a:buNone/>
            </a:pPr>
            <a:r>
              <a:rPr lang="en-US" sz="2200" dirty="0" err="1"/>
              <a:t>Astfel</a:t>
            </a:r>
            <a:r>
              <a:rPr lang="en-US" sz="2200" dirty="0"/>
              <a:t>, </a:t>
            </a:r>
            <a:r>
              <a:rPr lang="en-US" sz="2200" dirty="0" err="1"/>
              <a:t>pentru</a:t>
            </a:r>
            <a:r>
              <a:rPr lang="en-US" sz="2200" dirty="0"/>
              <a:t> </a:t>
            </a:r>
            <a:r>
              <a:rPr lang="ro-RO" sz="2200" dirty="0"/>
              <a:t>AFM</a:t>
            </a:r>
            <a:r>
              <a:rPr lang="en-US" sz="2200" dirty="0"/>
              <a:t>, </a:t>
            </a:r>
            <a:r>
              <a:rPr lang="ro-RO" sz="2200" dirty="0"/>
              <a:t>practic</a:t>
            </a:r>
            <a:r>
              <a:rPr lang="en-US" sz="2200" dirty="0"/>
              <a:t> </a:t>
            </a:r>
            <a:r>
              <a:rPr lang="en-US" sz="2200" dirty="0" err="1"/>
              <a:t>toate</a:t>
            </a:r>
            <a:r>
              <a:rPr lang="en-US" sz="2200" dirty="0"/>
              <a:t> </a:t>
            </a:r>
            <a:r>
              <a:rPr lang="en-US" sz="2200" dirty="0" err="1"/>
              <a:t>structurile</a:t>
            </a:r>
            <a:r>
              <a:rPr lang="en-US" sz="2200" dirty="0"/>
              <a:t> </a:t>
            </a:r>
            <a:r>
              <a:rPr lang="en-US" sz="2200" dirty="0" err="1"/>
              <a:t>obținute</a:t>
            </a:r>
            <a:r>
              <a:rPr lang="en-US" sz="2200" dirty="0"/>
              <a:t> cu </a:t>
            </a:r>
            <a:r>
              <a:rPr lang="en-US" sz="2200" dirty="0" err="1"/>
              <a:t>ajutorul</a:t>
            </a:r>
            <a:r>
              <a:rPr lang="en-US" sz="2200" dirty="0"/>
              <a:t> micro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nanotehnologiilor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utilizate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industrie</a:t>
            </a:r>
            <a:r>
              <a:rPr lang="en-US" sz="2200" dirty="0"/>
              <a:t> sunt </a:t>
            </a:r>
            <a:r>
              <a:rPr lang="en-US" sz="2200" dirty="0" err="1"/>
              <a:t>trapezoidale</a:t>
            </a:r>
            <a:r>
              <a:rPr lang="en-US" sz="2200" dirty="0"/>
              <a:t>. Structurile </a:t>
            </a:r>
            <a:r>
              <a:rPr lang="en-US" sz="2200" dirty="0" err="1"/>
              <a:t>dreptunghiulare</a:t>
            </a:r>
            <a:r>
              <a:rPr lang="en-US" sz="2200" dirty="0"/>
              <a:t> sunt create </a:t>
            </a:r>
            <a:r>
              <a:rPr lang="en-US" sz="2200" dirty="0" err="1"/>
              <a:t>folosind</a:t>
            </a:r>
            <a:r>
              <a:rPr lang="en-US" sz="2200" dirty="0"/>
              <a:t> </a:t>
            </a:r>
            <a:r>
              <a:rPr lang="en-US" sz="2200" dirty="0" err="1"/>
              <a:t>tehnologii</a:t>
            </a:r>
            <a:r>
              <a:rPr lang="en-US" sz="2200" dirty="0"/>
              <a:t> </a:t>
            </a:r>
            <a:r>
              <a:rPr lang="en-US" sz="2200" dirty="0" err="1"/>
              <a:t>speciale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sunt </a:t>
            </a:r>
            <a:r>
              <a:rPr lang="en-US" sz="2200" dirty="0" err="1"/>
              <a:t>folosite</a:t>
            </a:r>
            <a:r>
              <a:rPr lang="en-US" sz="2200" dirty="0"/>
              <a:t> </a:t>
            </a:r>
            <a:r>
              <a:rPr lang="en-US" sz="2200" dirty="0" err="1"/>
              <a:t>doar</a:t>
            </a:r>
            <a:r>
              <a:rPr lang="en-US" sz="2200" dirty="0"/>
              <a:t> ca </a:t>
            </a:r>
            <a:r>
              <a:rPr lang="en-US" sz="2200" dirty="0" err="1"/>
              <a:t>obiecte</a:t>
            </a:r>
            <a:r>
              <a:rPr lang="en-US" sz="2200" dirty="0"/>
              <a:t> de </a:t>
            </a:r>
            <a:r>
              <a:rPr lang="en-US" sz="2200" dirty="0" err="1"/>
              <a:t>testare</a:t>
            </a:r>
            <a:r>
              <a:rPr lang="en-US" sz="2200" dirty="0"/>
              <a:t>.</a:t>
            </a:r>
            <a:r>
              <a:rPr lang="ro-RO" sz="2200" dirty="0"/>
              <a:t> </a:t>
            </a:r>
          </a:p>
          <a:p>
            <a:pPr marL="0" indent="0">
              <a:buNone/>
            </a:pPr>
            <a:r>
              <a:rPr lang="en-US" sz="2200" dirty="0"/>
              <a:t>În </a:t>
            </a:r>
            <a:r>
              <a:rPr lang="en-US" sz="2200" dirty="0" err="1"/>
              <a:t>prezent</a:t>
            </a:r>
            <a:r>
              <a:rPr lang="en-US" sz="2200" dirty="0"/>
              <a:t>, </a:t>
            </a:r>
            <a:r>
              <a:rPr lang="en-US" sz="2200" dirty="0" err="1"/>
              <a:t>există</a:t>
            </a:r>
            <a:r>
              <a:rPr lang="en-US" sz="2200" dirty="0"/>
              <a:t> </a:t>
            </a:r>
            <a:r>
              <a:rPr lang="en-US" sz="2200" dirty="0" err="1"/>
              <a:t>două</a:t>
            </a:r>
            <a:r>
              <a:rPr lang="en-US" sz="2200" dirty="0"/>
              <a:t> </a:t>
            </a:r>
            <a:r>
              <a:rPr lang="en-US" sz="2200" dirty="0" err="1"/>
              <a:t>tipuri</a:t>
            </a:r>
            <a:r>
              <a:rPr lang="en-US" sz="2200" dirty="0"/>
              <a:t> de </a:t>
            </a:r>
            <a:r>
              <a:rPr lang="en-US" sz="2200" dirty="0" err="1"/>
              <a:t>structuri</a:t>
            </a:r>
            <a:r>
              <a:rPr lang="en-US" sz="2200" dirty="0"/>
              <a:t> </a:t>
            </a:r>
            <a:r>
              <a:rPr lang="en-US" sz="2200" dirty="0" err="1"/>
              <a:t>dreptunghiulare</a:t>
            </a:r>
            <a:r>
              <a:rPr lang="en-US" sz="2200" dirty="0"/>
              <a:t>. În </a:t>
            </a:r>
            <a:r>
              <a:rPr lang="en-US" sz="2200" dirty="0" err="1"/>
              <a:t>structurile</a:t>
            </a:r>
            <a:r>
              <a:rPr lang="en-US" sz="2200" dirty="0"/>
              <a:t> de un </a:t>
            </a:r>
            <a:r>
              <a:rPr lang="en-US" sz="2200" dirty="0" err="1"/>
              <a:t>singur</a:t>
            </a:r>
            <a:r>
              <a:rPr lang="en-US" sz="2200" dirty="0"/>
              <a:t> tip (HJ-1000), se </a:t>
            </a:r>
            <a:r>
              <a:rPr lang="en-US" sz="2200" dirty="0" err="1"/>
              <a:t>obține</a:t>
            </a:r>
            <a:r>
              <a:rPr lang="en-US" sz="2200" dirty="0"/>
              <a:t> un relief </a:t>
            </a:r>
            <a:r>
              <a:rPr lang="en-US" sz="2200" dirty="0" err="1"/>
              <a:t>dreptunghiular</a:t>
            </a:r>
            <a:r>
              <a:rPr lang="en-US" sz="2200" dirty="0"/>
              <a:t> </a:t>
            </a:r>
            <a:r>
              <a:rPr lang="en-US" sz="2200" dirty="0" err="1"/>
              <a:t>folosind</a:t>
            </a:r>
            <a:r>
              <a:rPr lang="en-US" sz="2200" dirty="0"/>
              <a:t> </a:t>
            </a:r>
            <a:r>
              <a:rPr lang="en-US" sz="2200" dirty="0" err="1"/>
              <a:t>tehnologia</a:t>
            </a:r>
            <a:r>
              <a:rPr lang="en-US" sz="2200" dirty="0"/>
              <a:t> de </a:t>
            </a:r>
            <a:r>
              <a:rPr lang="en-US" sz="2200" dirty="0" err="1"/>
              <a:t>gravare</a:t>
            </a:r>
            <a:r>
              <a:rPr lang="en-US" sz="2200" dirty="0"/>
              <a:t> </a:t>
            </a:r>
            <a:r>
              <a:rPr lang="en-US" sz="2200" dirty="0" err="1"/>
              <a:t>anizotropă</a:t>
            </a:r>
            <a:r>
              <a:rPr lang="en-US" sz="2200" dirty="0"/>
              <a:t> a </a:t>
            </a:r>
            <a:r>
              <a:rPr lang="en-US" sz="2200" dirty="0" err="1"/>
              <a:t>monosiliciului</a:t>
            </a:r>
            <a:r>
              <a:rPr lang="en-US" sz="2200" dirty="0"/>
              <a:t> (</a:t>
            </a:r>
            <a:r>
              <a:rPr lang="en-US" sz="2200" dirty="0" err="1"/>
              <a:t>vezi</a:t>
            </a:r>
            <a:r>
              <a:rPr lang="en-US" sz="2200" dirty="0"/>
              <a:t> </a:t>
            </a:r>
            <a:r>
              <a:rPr lang="en-US" sz="2200" dirty="0" err="1"/>
              <a:t>Tabelul</a:t>
            </a:r>
            <a:r>
              <a:rPr lang="en-US" sz="2200" dirty="0"/>
              <a:t>). </a:t>
            </a:r>
            <a:r>
              <a:rPr lang="en-US" sz="2200" dirty="0" err="1"/>
              <a:t>Certificarea</a:t>
            </a:r>
            <a:r>
              <a:rPr lang="en-US" sz="2200" dirty="0"/>
              <a:t> </a:t>
            </a:r>
            <a:r>
              <a:rPr lang="en-US" sz="2200" dirty="0" err="1"/>
              <a:t>perioadei</a:t>
            </a:r>
            <a:r>
              <a:rPr lang="en-US" sz="2200" dirty="0"/>
              <a:t> se </a:t>
            </a:r>
            <a:r>
              <a:rPr lang="en-US" sz="2200" dirty="0" err="1"/>
              <a:t>realizează</a:t>
            </a:r>
            <a:r>
              <a:rPr lang="en-US" sz="2200" dirty="0"/>
              <a:t> </a:t>
            </a:r>
            <a:r>
              <a:rPr lang="en-US" sz="2200" dirty="0" err="1"/>
              <a:t>folosind</a:t>
            </a:r>
            <a:r>
              <a:rPr lang="en-US" sz="2200" dirty="0"/>
              <a:t> </a:t>
            </a:r>
            <a:r>
              <a:rPr lang="en-US" sz="2200" dirty="0" err="1"/>
              <a:t>difracția</a:t>
            </a:r>
            <a:r>
              <a:rPr lang="en-US" sz="2200" dirty="0"/>
              <a:t> laser. </a:t>
            </a:r>
            <a:r>
              <a:rPr lang="en-US" sz="2200" dirty="0" err="1"/>
              <a:t>Aceste</a:t>
            </a:r>
            <a:r>
              <a:rPr lang="en-US" sz="2200" dirty="0"/>
              <a:t> </a:t>
            </a:r>
            <a:r>
              <a:rPr lang="en-US" sz="2200" dirty="0" err="1"/>
              <a:t>structuri</a:t>
            </a:r>
            <a:r>
              <a:rPr lang="en-US" sz="2200" dirty="0"/>
              <a:t> sunt </a:t>
            </a:r>
            <a:r>
              <a:rPr lang="en-US" sz="2200" dirty="0" err="1"/>
              <a:t>utilizate</a:t>
            </a:r>
            <a:r>
              <a:rPr lang="en-US" sz="2200" dirty="0"/>
              <a:t> </a:t>
            </a:r>
            <a:r>
              <a:rPr lang="en-US" sz="2200" dirty="0" err="1"/>
              <a:t>pentru</a:t>
            </a:r>
            <a:r>
              <a:rPr lang="en-US" sz="2200" dirty="0"/>
              <a:t> a </a:t>
            </a:r>
            <a:r>
              <a:rPr lang="en-US" sz="2200" dirty="0" err="1"/>
              <a:t>calibra</a:t>
            </a:r>
            <a:r>
              <a:rPr lang="en-US" sz="2200" dirty="0"/>
              <a:t> </a:t>
            </a:r>
            <a:r>
              <a:rPr lang="en-US" sz="2200" dirty="0" err="1"/>
              <a:t>mărirea</a:t>
            </a:r>
            <a:r>
              <a:rPr lang="en-US" sz="2200" dirty="0"/>
              <a:t> </a:t>
            </a:r>
            <a:r>
              <a:rPr lang="ro-RO" sz="2200" dirty="0"/>
              <a:t>AFM</a:t>
            </a:r>
            <a:r>
              <a:rPr lang="en-US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260797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00226F</Template>
  <TotalTime>481</TotalTime>
  <Words>3454</Words>
  <Application>Microsoft Office PowerPoint</Application>
  <PresentationFormat>On-screen Show (4:3)</PresentationFormat>
  <Paragraphs>116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Cambria Math</vt:lpstr>
      <vt:lpstr>Open Sans</vt:lpstr>
      <vt:lpstr>Verdana</vt:lpstr>
      <vt:lpstr>Default Design</vt:lpstr>
      <vt:lpstr>Tema 4 Calibrarea, Verificarea, Validarea în Nanometrologie</vt:lpstr>
      <vt:lpstr>Exemplificare: Măsuri de relief pentru nanometrie</vt:lpstr>
      <vt:lpstr>PowerPoint Presentation</vt:lpstr>
      <vt:lpstr>Clasificarea obiectelor – test (măsurilor de relief)</vt:lpstr>
      <vt:lpstr>AFM / SPM calibration and test gratings</vt:lpstr>
      <vt:lpstr>Clasificarea măsurilor de relief</vt:lpstr>
      <vt:lpstr>PowerPoint Presentation</vt:lpstr>
      <vt:lpstr>PowerPoint Presentation</vt:lpstr>
      <vt:lpstr>PowerPoint Presentation</vt:lpstr>
      <vt:lpstr>Lățimea canalelor dreptunghiulare n-РПС și p -РПС</vt:lpstr>
      <vt:lpstr>Structură cu profil trapezoidal și unghiuri mici de înclinare a pereților laterali</vt:lpstr>
      <vt:lpstr>Structură cu profil trapezoidal și unghiuri mari de înclinare a pereților laterali și:  s = h tgφ&gt;&gt;d</vt:lpstr>
      <vt:lpstr>PowerPoint Presentation</vt:lpstr>
      <vt:lpstr>PowerPoint Presentation</vt:lpstr>
      <vt:lpstr>Verificarea măsurii de relief</vt:lpstr>
      <vt:lpstr>PowerPoint Presentation</vt:lpstr>
      <vt:lpstr>PowerPoint Presentation</vt:lpstr>
      <vt:lpstr>AFM Gold Calibration  Kit </vt:lpstr>
      <vt:lpstr>TipChecker pentru sondele AFM </vt:lpstr>
      <vt:lpstr>HS-Series AFM Calibration Standards</vt:lpstr>
      <vt:lpstr>Precizia seriei HS</vt:lpstr>
      <vt:lpstr>CS AFM XYZ Calibration Standard</vt:lpstr>
      <vt:lpstr>PowerPoint Presentation</vt:lpstr>
      <vt:lpstr>KPFM-EFM Calibration Standard</vt:lpstr>
      <vt:lpstr>144nm Very High Resolution 2D Calibration Standard for AFM, STM, Auger, FIB, and SEM</vt:lpstr>
      <vt:lpstr>PowerPoint Presentation</vt:lpstr>
      <vt:lpstr>MRS-6 Magnification Reference Standard 1,500x - 1,000,000x</vt:lpstr>
      <vt:lpstr>Critical Dimension (CD. Calibration Test Specimens for SEM, FIB, and AFM</vt:lpstr>
      <vt:lpstr>  Highly Oriented Pyrolytic Graphite – HOPG</vt:lpstr>
      <vt:lpstr>AFM, STM, SPM Calibration Specimens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4 Verificarea și calibrarea în nanometrologie</dc:title>
  <dc:subject>DigitalOfficePro Free Templates</dc:subject>
  <dc:creator>buzdugan artur</dc:creator>
  <cp:keywords>Templates; PowerPoint; DigitalOfficePro; Free</cp:keywords>
  <cp:lastModifiedBy>buzdugan artur</cp:lastModifiedBy>
  <cp:revision>13</cp:revision>
  <dcterms:created xsi:type="dcterms:W3CDTF">2024-06-18T10:02:07Z</dcterms:created>
  <dcterms:modified xsi:type="dcterms:W3CDTF">2026-04-16T18:16:31Z</dcterms:modified>
  <cp:category>Templates;PowerPoint</cp:category>
</cp:coreProperties>
</file>