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sldIdLst>
    <p:sldId id="289" r:id="rId2"/>
    <p:sldId id="304" r:id="rId3"/>
    <p:sldId id="292" r:id="rId4"/>
    <p:sldId id="293" r:id="rId5"/>
    <p:sldId id="299" r:id="rId6"/>
    <p:sldId id="305" r:id="rId7"/>
    <p:sldId id="300" r:id="rId8"/>
    <p:sldId id="311" r:id="rId9"/>
    <p:sldId id="310" r:id="rId10"/>
    <p:sldId id="306" r:id="rId11"/>
    <p:sldId id="307" r:id="rId12"/>
    <p:sldId id="308" r:id="rId13"/>
    <p:sldId id="309" r:id="rId14"/>
    <p:sldId id="295" r:id="rId15"/>
    <p:sldId id="298" r:id="rId16"/>
    <p:sldId id="296" r:id="rId17"/>
    <p:sldId id="297" r:id="rId18"/>
    <p:sldId id="301" r:id="rId19"/>
    <p:sldId id="302" r:id="rId20"/>
    <p:sldId id="303" r:id="rId21"/>
    <p:sldId id="314" r:id="rId22"/>
    <p:sldId id="294" r:id="rId23"/>
    <p:sldId id="313" r:id="rId24"/>
    <p:sldId id="291" r:id="rId25"/>
    <p:sldId id="315" r:id="rId26"/>
    <p:sldId id="312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11" autoAdjust="0"/>
    <p:restoredTop sz="94660"/>
  </p:normalViewPr>
  <p:slideViewPr>
    <p:cSldViewPr>
      <p:cViewPr varScale="1">
        <p:scale>
          <a:sx n="101" d="100"/>
          <a:sy n="101" d="100"/>
        </p:scale>
        <p:origin x="14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16A4E4E3-8213-4AFF-9A21-3F99CB9D024A}"/>
    <pc:docChg chg="undo custSel addSld delSld modSld sldOrd">
      <pc:chgData name="buzdugan artur" userId="1770a38c255ab84c" providerId="LiveId" clId="{16A4E4E3-8213-4AFF-9A21-3F99CB9D024A}" dt="2026-04-17T13:44:15.065" v="1927" actId="47"/>
      <pc:docMkLst>
        <pc:docMk/>
      </pc:docMkLst>
      <pc:sldChg chg="modSp del mod ord">
        <pc:chgData name="buzdugan artur" userId="1770a38c255ab84c" providerId="LiveId" clId="{16A4E4E3-8213-4AFF-9A21-3F99CB9D024A}" dt="2026-04-17T13:44:15.065" v="1927" actId="47"/>
        <pc:sldMkLst>
          <pc:docMk/>
          <pc:sldMk cId="4164945577" sldId="290"/>
        </pc:sldMkLst>
        <pc:spChg chg="mod">
          <ac:chgData name="buzdugan artur" userId="1770a38c255ab84c" providerId="LiveId" clId="{16A4E4E3-8213-4AFF-9A21-3F99CB9D024A}" dt="2026-04-17T12:39:23.519" v="1192" actId="20577"/>
          <ac:spMkLst>
            <pc:docMk/>
            <pc:sldMk cId="4164945577" sldId="290"/>
            <ac:spMk id="2" creationId="{B672632C-110E-2373-C7E9-6657902BF926}"/>
          </ac:spMkLst>
        </pc:spChg>
      </pc:sldChg>
      <pc:sldChg chg="modSp mod ord">
        <pc:chgData name="buzdugan artur" userId="1770a38c255ab84c" providerId="LiveId" clId="{16A4E4E3-8213-4AFF-9A21-3F99CB9D024A}" dt="2026-04-17T13:43:32.968" v="1926" actId="20577"/>
        <pc:sldMkLst>
          <pc:docMk/>
          <pc:sldMk cId="3526618602" sldId="291"/>
        </pc:sldMkLst>
        <pc:spChg chg="mod">
          <ac:chgData name="buzdugan artur" userId="1770a38c255ab84c" providerId="LiveId" clId="{16A4E4E3-8213-4AFF-9A21-3F99CB9D024A}" dt="2026-04-17T13:43:07.705" v="1920" actId="1076"/>
          <ac:spMkLst>
            <pc:docMk/>
            <pc:sldMk cId="3526618602" sldId="291"/>
            <ac:spMk id="2" creationId="{555F2785-E7D0-6372-68AF-CC90C89E60B5}"/>
          </ac:spMkLst>
        </pc:spChg>
        <pc:spChg chg="mod">
          <ac:chgData name="buzdugan artur" userId="1770a38c255ab84c" providerId="LiveId" clId="{16A4E4E3-8213-4AFF-9A21-3F99CB9D024A}" dt="2026-04-17T13:43:32.968" v="1926" actId="20577"/>
          <ac:spMkLst>
            <pc:docMk/>
            <pc:sldMk cId="3526618602" sldId="291"/>
            <ac:spMk id="3" creationId="{3B525F4C-0B72-1347-964E-B4A72D512751}"/>
          </ac:spMkLst>
        </pc:spChg>
      </pc:sldChg>
      <pc:sldChg chg="modSp mod ord">
        <pc:chgData name="buzdugan artur" userId="1770a38c255ab84c" providerId="LiveId" clId="{16A4E4E3-8213-4AFF-9A21-3F99CB9D024A}" dt="2026-04-17T11:37:12.508" v="283"/>
        <pc:sldMkLst>
          <pc:docMk/>
          <pc:sldMk cId="4174393647" sldId="292"/>
        </pc:sldMkLst>
        <pc:spChg chg="mod">
          <ac:chgData name="buzdugan artur" userId="1770a38c255ab84c" providerId="LiveId" clId="{16A4E4E3-8213-4AFF-9A21-3F99CB9D024A}" dt="2026-04-17T11:24:47.209" v="220" actId="20577"/>
          <ac:spMkLst>
            <pc:docMk/>
            <pc:sldMk cId="4174393647" sldId="292"/>
            <ac:spMk id="3" creationId="{5CBB1D1A-5231-E1E2-7B88-F17AC056EF93}"/>
          </ac:spMkLst>
        </pc:spChg>
      </pc:sldChg>
      <pc:sldChg chg="delSp modSp mod">
        <pc:chgData name="buzdugan artur" userId="1770a38c255ab84c" providerId="LiveId" clId="{16A4E4E3-8213-4AFF-9A21-3F99CB9D024A}" dt="2026-04-17T11:37:36.412" v="285" actId="113"/>
        <pc:sldMkLst>
          <pc:docMk/>
          <pc:sldMk cId="2407957716" sldId="293"/>
        </pc:sldMkLst>
        <pc:spChg chg="mod">
          <ac:chgData name="buzdugan artur" userId="1770a38c255ab84c" providerId="LiveId" clId="{16A4E4E3-8213-4AFF-9A21-3F99CB9D024A}" dt="2026-04-17T11:34:11.966" v="265" actId="113"/>
          <ac:spMkLst>
            <pc:docMk/>
            <pc:sldMk cId="2407957716" sldId="293"/>
            <ac:spMk id="2" creationId="{7F644845-B23F-C9B9-2603-506A711BF5DC}"/>
          </ac:spMkLst>
        </pc:spChg>
        <pc:spChg chg="mod">
          <ac:chgData name="buzdugan artur" userId="1770a38c255ab84c" providerId="LiveId" clId="{16A4E4E3-8213-4AFF-9A21-3F99CB9D024A}" dt="2026-04-17T11:37:36.412" v="285" actId="113"/>
          <ac:spMkLst>
            <pc:docMk/>
            <pc:sldMk cId="2407957716" sldId="293"/>
            <ac:spMk id="3" creationId="{4BB39939-CAE5-8D81-0BD4-78F404970A7D}"/>
          </ac:spMkLst>
        </pc:spChg>
        <pc:spChg chg="del mod">
          <ac:chgData name="buzdugan artur" userId="1770a38c255ab84c" providerId="LiveId" clId="{16A4E4E3-8213-4AFF-9A21-3F99CB9D024A}" dt="2026-04-17T11:12:31.921" v="83" actId="478"/>
          <ac:spMkLst>
            <pc:docMk/>
            <pc:sldMk cId="2407957716" sldId="293"/>
            <ac:spMk id="7" creationId="{24FC1D1A-57B6-1F71-450B-CC82D3787E44}"/>
          </ac:spMkLst>
        </pc:spChg>
        <pc:picChg chg="mod">
          <ac:chgData name="buzdugan artur" userId="1770a38c255ab84c" providerId="LiveId" clId="{16A4E4E3-8213-4AFF-9A21-3F99CB9D024A}" dt="2026-04-17T11:34:28.342" v="271" actId="1076"/>
          <ac:picMkLst>
            <pc:docMk/>
            <pc:sldMk cId="2407957716" sldId="293"/>
            <ac:picMk id="5" creationId="{B9CEB9F1-6EA9-D3D8-FDF0-29B6A1A61930}"/>
          </ac:picMkLst>
        </pc:picChg>
      </pc:sldChg>
      <pc:sldChg chg="modSp mod ord">
        <pc:chgData name="buzdugan artur" userId="1770a38c255ab84c" providerId="LiveId" clId="{16A4E4E3-8213-4AFF-9A21-3F99CB9D024A}" dt="2026-04-17T13:19:47.061" v="1774" actId="207"/>
        <pc:sldMkLst>
          <pc:docMk/>
          <pc:sldMk cId="548867120" sldId="294"/>
        </pc:sldMkLst>
        <pc:spChg chg="mod">
          <ac:chgData name="buzdugan artur" userId="1770a38c255ab84c" providerId="LiveId" clId="{16A4E4E3-8213-4AFF-9A21-3F99CB9D024A}" dt="2026-04-17T13:19:47.061" v="1774" actId="207"/>
          <ac:spMkLst>
            <pc:docMk/>
            <pc:sldMk cId="548867120" sldId="294"/>
            <ac:spMk id="3" creationId="{3D2BD61D-52ED-DBD4-0023-C87F784DEBA3}"/>
          </ac:spMkLst>
        </pc:spChg>
      </pc:sldChg>
      <pc:sldChg chg="modSp mod ord">
        <pc:chgData name="buzdugan artur" userId="1770a38c255ab84c" providerId="LiveId" clId="{16A4E4E3-8213-4AFF-9A21-3F99CB9D024A}" dt="2026-04-17T13:28:18.729" v="1801" actId="113"/>
        <pc:sldMkLst>
          <pc:docMk/>
          <pc:sldMk cId="3408319515" sldId="295"/>
        </pc:sldMkLst>
        <pc:spChg chg="mod">
          <ac:chgData name="buzdugan artur" userId="1770a38c255ab84c" providerId="LiveId" clId="{16A4E4E3-8213-4AFF-9A21-3F99CB9D024A}" dt="2026-04-17T13:28:18.729" v="1801" actId="113"/>
          <ac:spMkLst>
            <pc:docMk/>
            <pc:sldMk cId="3408319515" sldId="295"/>
            <ac:spMk id="3" creationId="{E3C86F25-980A-04E5-0C1E-BE945D1DC1E9}"/>
          </ac:spMkLst>
        </pc:spChg>
      </pc:sldChg>
      <pc:sldChg chg="modSp mod ord">
        <pc:chgData name="buzdugan artur" userId="1770a38c255ab84c" providerId="LiveId" clId="{16A4E4E3-8213-4AFF-9A21-3F99CB9D024A}" dt="2026-04-17T13:29:53.310" v="1841" actId="20577"/>
        <pc:sldMkLst>
          <pc:docMk/>
          <pc:sldMk cId="4182269084" sldId="296"/>
        </pc:sldMkLst>
        <pc:spChg chg="mod">
          <ac:chgData name="buzdugan artur" userId="1770a38c255ab84c" providerId="LiveId" clId="{16A4E4E3-8213-4AFF-9A21-3F99CB9D024A}" dt="2026-04-17T13:29:53.310" v="1841" actId="20577"/>
          <ac:spMkLst>
            <pc:docMk/>
            <pc:sldMk cId="4182269084" sldId="296"/>
            <ac:spMk id="2" creationId="{C123FA63-D6D9-5152-5B79-32FCBB03A401}"/>
          </ac:spMkLst>
        </pc:spChg>
      </pc:sldChg>
      <pc:sldChg chg="modSp mod ord">
        <pc:chgData name="buzdugan artur" userId="1770a38c255ab84c" providerId="LiveId" clId="{16A4E4E3-8213-4AFF-9A21-3F99CB9D024A}" dt="2026-04-17T13:31:49.713" v="1863" actId="1076"/>
        <pc:sldMkLst>
          <pc:docMk/>
          <pc:sldMk cId="3131290205" sldId="297"/>
        </pc:sldMkLst>
        <pc:spChg chg="mod">
          <ac:chgData name="buzdugan artur" userId="1770a38c255ab84c" providerId="LiveId" clId="{16A4E4E3-8213-4AFF-9A21-3F99CB9D024A}" dt="2026-04-17T13:31:49.713" v="1863" actId="1076"/>
          <ac:spMkLst>
            <pc:docMk/>
            <pc:sldMk cId="3131290205" sldId="297"/>
            <ac:spMk id="3" creationId="{B6F7DAFF-260E-0E8C-E47E-9DC9CC351843}"/>
          </ac:spMkLst>
        </pc:spChg>
      </pc:sldChg>
      <pc:sldChg chg="modSp mod ord">
        <pc:chgData name="buzdugan artur" userId="1770a38c255ab84c" providerId="LiveId" clId="{16A4E4E3-8213-4AFF-9A21-3F99CB9D024A}" dt="2026-04-17T13:28:54.290" v="1817" actId="13926"/>
        <pc:sldMkLst>
          <pc:docMk/>
          <pc:sldMk cId="1973897940" sldId="298"/>
        </pc:sldMkLst>
        <pc:spChg chg="mod">
          <ac:chgData name="buzdugan artur" userId="1770a38c255ab84c" providerId="LiveId" clId="{16A4E4E3-8213-4AFF-9A21-3F99CB9D024A}" dt="2026-04-17T13:28:54.290" v="1817" actId="13926"/>
          <ac:spMkLst>
            <pc:docMk/>
            <pc:sldMk cId="1973897940" sldId="298"/>
            <ac:spMk id="3" creationId="{C196D352-BDFD-63CA-9871-97DA97850432}"/>
          </ac:spMkLst>
        </pc:spChg>
      </pc:sldChg>
      <pc:sldChg chg="modSp mod ord">
        <pc:chgData name="buzdugan artur" userId="1770a38c255ab84c" providerId="LiveId" clId="{16A4E4E3-8213-4AFF-9A21-3F99CB9D024A}" dt="2026-04-17T11:39:44.909" v="299" actId="1076"/>
        <pc:sldMkLst>
          <pc:docMk/>
          <pc:sldMk cId="3936354836" sldId="299"/>
        </pc:sldMkLst>
        <pc:spChg chg="mod">
          <ac:chgData name="buzdugan artur" userId="1770a38c255ab84c" providerId="LiveId" clId="{16A4E4E3-8213-4AFF-9A21-3F99CB9D024A}" dt="2026-04-17T11:33:27.665" v="245" actId="20577"/>
          <ac:spMkLst>
            <pc:docMk/>
            <pc:sldMk cId="3936354836" sldId="299"/>
            <ac:spMk id="2" creationId="{3E5CBF9F-1CB4-9036-A36A-EAFD6FDCE188}"/>
          </ac:spMkLst>
        </pc:spChg>
        <pc:spChg chg="mod">
          <ac:chgData name="buzdugan artur" userId="1770a38c255ab84c" providerId="LiveId" clId="{16A4E4E3-8213-4AFF-9A21-3F99CB9D024A}" dt="2026-04-17T11:39:44.909" v="299" actId="1076"/>
          <ac:spMkLst>
            <pc:docMk/>
            <pc:sldMk cId="3936354836" sldId="299"/>
            <ac:spMk id="3" creationId="{D8D09686-2FC6-7324-D34C-0F15DEEA7844}"/>
          </ac:spMkLst>
        </pc:spChg>
      </pc:sldChg>
      <pc:sldChg chg="modSp mod ord">
        <pc:chgData name="buzdugan artur" userId="1770a38c255ab84c" providerId="LiveId" clId="{16A4E4E3-8213-4AFF-9A21-3F99CB9D024A}" dt="2026-04-17T11:54:04.745" v="403" actId="6549"/>
        <pc:sldMkLst>
          <pc:docMk/>
          <pc:sldMk cId="3534814324" sldId="300"/>
        </pc:sldMkLst>
        <pc:spChg chg="mod">
          <ac:chgData name="buzdugan artur" userId="1770a38c255ab84c" providerId="LiveId" clId="{16A4E4E3-8213-4AFF-9A21-3F99CB9D024A}" dt="2026-04-17T11:54:04.745" v="403" actId="6549"/>
          <ac:spMkLst>
            <pc:docMk/>
            <pc:sldMk cId="3534814324" sldId="300"/>
            <ac:spMk id="7" creationId="{F1B367E9-5717-B689-A101-7DC68518866D}"/>
          </ac:spMkLst>
        </pc:spChg>
        <pc:picChg chg="mod">
          <ac:chgData name="buzdugan artur" userId="1770a38c255ab84c" providerId="LiveId" clId="{16A4E4E3-8213-4AFF-9A21-3F99CB9D024A}" dt="2026-04-17T11:52:47.760" v="338" actId="1076"/>
          <ac:picMkLst>
            <pc:docMk/>
            <pc:sldMk cId="3534814324" sldId="300"/>
            <ac:picMk id="5" creationId="{A45C4A65-A391-8420-5B07-5133DA77CF71}"/>
          </ac:picMkLst>
        </pc:picChg>
      </pc:sldChg>
      <pc:sldChg chg="modSp mod ord">
        <pc:chgData name="buzdugan artur" userId="1770a38c255ab84c" providerId="LiveId" clId="{16A4E4E3-8213-4AFF-9A21-3F99CB9D024A}" dt="2026-04-17T13:32:27.083" v="1866" actId="14100"/>
        <pc:sldMkLst>
          <pc:docMk/>
          <pc:sldMk cId="2736911638" sldId="301"/>
        </pc:sldMkLst>
        <pc:spChg chg="mod">
          <ac:chgData name="buzdugan artur" userId="1770a38c255ab84c" providerId="LiveId" clId="{16A4E4E3-8213-4AFF-9A21-3F99CB9D024A}" dt="2026-04-17T13:32:27.083" v="1866" actId="14100"/>
          <ac:spMkLst>
            <pc:docMk/>
            <pc:sldMk cId="2736911638" sldId="301"/>
            <ac:spMk id="3" creationId="{689EF5BA-1E61-62ED-2A26-C63ECAFED17A}"/>
          </ac:spMkLst>
        </pc:spChg>
      </pc:sldChg>
      <pc:sldChg chg="modSp mod ord">
        <pc:chgData name="buzdugan artur" userId="1770a38c255ab84c" providerId="LiveId" clId="{16A4E4E3-8213-4AFF-9A21-3F99CB9D024A}" dt="2026-04-17T13:33:51.935" v="1870" actId="207"/>
        <pc:sldMkLst>
          <pc:docMk/>
          <pc:sldMk cId="755832789" sldId="302"/>
        </pc:sldMkLst>
        <pc:spChg chg="mod">
          <ac:chgData name="buzdugan artur" userId="1770a38c255ab84c" providerId="LiveId" clId="{16A4E4E3-8213-4AFF-9A21-3F99CB9D024A}" dt="2026-04-17T13:33:51.935" v="1870" actId="207"/>
          <ac:spMkLst>
            <pc:docMk/>
            <pc:sldMk cId="755832789" sldId="302"/>
            <ac:spMk id="3" creationId="{1AB4E3BD-9EB3-6888-FBFA-6085D085AD97}"/>
          </ac:spMkLst>
        </pc:spChg>
      </pc:sldChg>
      <pc:sldChg chg="ord">
        <pc:chgData name="buzdugan artur" userId="1770a38c255ab84c" providerId="LiveId" clId="{16A4E4E3-8213-4AFF-9A21-3F99CB9D024A}" dt="2026-04-17T13:27:53.097" v="1798"/>
        <pc:sldMkLst>
          <pc:docMk/>
          <pc:sldMk cId="2461253523" sldId="303"/>
        </pc:sldMkLst>
      </pc:sldChg>
      <pc:sldChg chg="del">
        <pc:chgData name="buzdugan artur" userId="1770a38c255ab84c" providerId="LiveId" clId="{16A4E4E3-8213-4AFF-9A21-3F99CB9D024A}" dt="2026-04-17T10:51:12.210" v="0" actId="47"/>
        <pc:sldMkLst>
          <pc:docMk/>
          <pc:sldMk cId="2291768191" sldId="304"/>
        </pc:sldMkLst>
      </pc:sldChg>
      <pc:sldChg chg="modSp new mod ord">
        <pc:chgData name="buzdugan artur" userId="1770a38c255ab84c" providerId="LiveId" clId="{16A4E4E3-8213-4AFF-9A21-3F99CB9D024A}" dt="2026-04-17T11:37:04.171" v="279"/>
        <pc:sldMkLst>
          <pc:docMk/>
          <pc:sldMk cId="2304645777" sldId="304"/>
        </pc:sldMkLst>
        <pc:spChg chg="mod">
          <ac:chgData name="buzdugan artur" userId="1770a38c255ab84c" providerId="LiveId" clId="{16A4E4E3-8213-4AFF-9A21-3F99CB9D024A}" dt="2026-04-17T11:13:52.224" v="87" actId="1076"/>
          <ac:spMkLst>
            <pc:docMk/>
            <pc:sldMk cId="2304645777" sldId="304"/>
            <ac:spMk id="2" creationId="{B0B1E22E-DA90-401B-783E-2A3BA663BF22}"/>
          </ac:spMkLst>
        </pc:spChg>
        <pc:spChg chg="mod">
          <ac:chgData name="buzdugan artur" userId="1770a38c255ab84c" providerId="LiveId" clId="{16A4E4E3-8213-4AFF-9A21-3F99CB9D024A}" dt="2026-04-17T11:15:15.761" v="183" actId="20577"/>
          <ac:spMkLst>
            <pc:docMk/>
            <pc:sldMk cId="2304645777" sldId="304"/>
            <ac:spMk id="3" creationId="{3AC1C1B0-64BB-6269-3B67-54A4BE05B8D3}"/>
          </ac:spMkLst>
        </pc:spChg>
      </pc:sldChg>
      <pc:sldChg chg="modSp new mod">
        <pc:chgData name="buzdugan artur" userId="1770a38c255ab84c" providerId="LiveId" clId="{16A4E4E3-8213-4AFF-9A21-3F99CB9D024A}" dt="2026-04-17T11:51:15.034" v="337" actId="207"/>
        <pc:sldMkLst>
          <pc:docMk/>
          <pc:sldMk cId="4204911051" sldId="305"/>
        </pc:sldMkLst>
        <pc:spChg chg="mod">
          <ac:chgData name="buzdugan artur" userId="1770a38c255ab84c" providerId="LiveId" clId="{16A4E4E3-8213-4AFF-9A21-3F99CB9D024A}" dt="2026-04-17T11:51:15.034" v="337" actId="207"/>
          <ac:spMkLst>
            <pc:docMk/>
            <pc:sldMk cId="4204911051" sldId="305"/>
            <ac:spMk id="3" creationId="{26D9BEE7-BFF9-529A-18F4-01E90AC71C02}"/>
          </ac:spMkLst>
        </pc:spChg>
      </pc:sldChg>
      <pc:sldChg chg="modSp new mod">
        <pc:chgData name="buzdugan artur" userId="1770a38c255ab84c" providerId="LiveId" clId="{16A4E4E3-8213-4AFF-9A21-3F99CB9D024A}" dt="2026-04-17T12:16:47.512" v="918" actId="20577"/>
        <pc:sldMkLst>
          <pc:docMk/>
          <pc:sldMk cId="2732602285" sldId="306"/>
        </pc:sldMkLst>
        <pc:spChg chg="mod">
          <ac:chgData name="buzdugan artur" userId="1770a38c255ab84c" providerId="LiveId" clId="{16A4E4E3-8213-4AFF-9A21-3F99CB9D024A}" dt="2026-04-17T12:16:47.512" v="918" actId="20577"/>
          <ac:spMkLst>
            <pc:docMk/>
            <pc:sldMk cId="2732602285" sldId="306"/>
            <ac:spMk id="2" creationId="{D09C1EED-8434-7D7F-5C7E-1B74F4D425BE}"/>
          </ac:spMkLst>
        </pc:spChg>
        <pc:spChg chg="mod">
          <ac:chgData name="buzdugan artur" userId="1770a38c255ab84c" providerId="LiveId" clId="{16A4E4E3-8213-4AFF-9A21-3F99CB9D024A}" dt="2026-04-17T12:15:11.513" v="877" actId="20577"/>
          <ac:spMkLst>
            <pc:docMk/>
            <pc:sldMk cId="2732602285" sldId="306"/>
            <ac:spMk id="3" creationId="{477FCEF8-F10B-EC13-BCEC-58C6D836E311}"/>
          </ac:spMkLst>
        </pc:spChg>
      </pc:sldChg>
      <pc:sldChg chg="delSp modSp new mod">
        <pc:chgData name="buzdugan artur" userId="1770a38c255ab84c" providerId="LiveId" clId="{16A4E4E3-8213-4AFF-9A21-3F99CB9D024A}" dt="2026-04-17T13:22:57.549" v="1778"/>
        <pc:sldMkLst>
          <pc:docMk/>
          <pc:sldMk cId="3001970640" sldId="307"/>
        </pc:sldMkLst>
        <pc:spChg chg="del">
          <ac:chgData name="buzdugan artur" userId="1770a38c255ab84c" providerId="LiveId" clId="{16A4E4E3-8213-4AFF-9A21-3F99CB9D024A}" dt="2026-04-17T12:03:10.565" v="552" actId="478"/>
          <ac:spMkLst>
            <pc:docMk/>
            <pc:sldMk cId="3001970640" sldId="307"/>
            <ac:spMk id="2" creationId="{6653D3E3-C182-D5A6-2CD7-C05864C2EC37}"/>
          </ac:spMkLst>
        </pc:spChg>
        <pc:spChg chg="mod">
          <ac:chgData name="buzdugan artur" userId="1770a38c255ab84c" providerId="LiveId" clId="{16A4E4E3-8213-4AFF-9A21-3F99CB9D024A}" dt="2026-04-17T13:22:57.549" v="1778"/>
          <ac:spMkLst>
            <pc:docMk/>
            <pc:sldMk cId="3001970640" sldId="307"/>
            <ac:spMk id="3" creationId="{3056D6CE-EB6B-F132-C81E-53C1036BA1CE}"/>
          </ac:spMkLst>
        </pc:spChg>
      </pc:sldChg>
      <pc:sldChg chg="delSp modSp new mod">
        <pc:chgData name="buzdugan artur" userId="1770a38c255ab84c" providerId="LiveId" clId="{16A4E4E3-8213-4AFF-9A21-3F99CB9D024A}" dt="2026-04-17T13:24:15.246" v="1792" actId="6549"/>
        <pc:sldMkLst>
          <pc:docMk/>
          <pc:sldMk cId="1482565740" sldId="308"/>
        </pc:sldMkLst>
        <pc:spChg chg="del">
          <ac:chgData name="buzdugan artur" userId="1770a38c255ab84c" providerId="LiveId" clId="{16A4E4E3-8213-4AFF-9A21-3F99CB9D024A}" dt="2026-04-17T12:11:34.871" v="795" actId="478"/>
          <ac:spMkLst>
            <pc:docMk/>
            <pc:sldMk cId="1482565740" sldId="308"/>
            <ac:spMk id="2" creationId="{B0DA72F0-F85F-EE13-3C73-D53DA74A0913}"/>
          </ac:spMkLst>
        </pc:spChg>
        <pc:spChg chg="mod">
          <ac:chgData name="buzdugan artur" userId="1770a38c255ab84c" providerId="LiveId" clId="{16A4E4E3-8213-4AFF-9A21-3F99CB9D024A}" dt="2026-04-17T13:24:15.246" v="1792" actId="6549"/>
          <ac:spMkLst>
            <pc:docMk/>
            <pc:sldMk cId="1482565740" sldId="308"/>
            <ac:spMk id="3" creationId="{0DCFB84B-8F44-D003-A14E-39256C4836DE}"/>
          </ac:spMkLst>
        </pc:spChg>
      </pc:sldChg>
      <pc:sldChg chg="addSp delSp modSp new mod ord">
        <pc:chgData name="buzdugan artur" userId="1770a38c255ab84c" providerId="LiveId" clId="{16A4E4E3-8213-4AFF-9A21-3F99CB9D024A}" dt="2026-04-17T13:28:08.187" v="1800"/>
        <pc:sldMkLst>
          <pc:docMk/>
          <pc:sldMk cId="1112144075" sldId="309"/>
        </pc:sldMkLst>
        <pc:spChg chg="mod">
          <ac:chgData name="buzdugan artur" userId="1770a38c255ab84c" providerId="LiveId" clId="{16A4E4E3-8213-4AFF-9A21-3F99CB9D024A}" dt="2026-04-17T12:16:41.772" v="915" actId="113"/>
          <ac:spMkLst>
            <pc:docMk/>
            <pc:sldMk cId="1112144075" sldId="309"/>
            <ac:spMk id="2" creationId="{6E096332-5431-76AF-4946-9B841CDE1D4D}"/>
          </ac:spMkLst>
        </pc:spChg>
        <pc:spChg chg="mod">
          <ac:chgData name="buzdugan artur" userId="1770a38c255ab84c" providerId="LiveId" clId="{16A4E4E3-8213-4AFF-9A21-3F99CB9D024A}" dt="2026-04-17T12:18:31.960" v="942" actId="6549"/>
          <ac:spMkLst>
            <pc:docMk/>
            <pc:sldMk cId="1112144075" sldId="309"/>
            <ac:spMk id="3" creationId="{426FD32C-0AE4-0408-ECC8-21D637EF1CF1}"/>
          </ac:spMkLst>
        </pc:spChg>
        <pc:picChg chg="add del">
          <ac:chgData name="buzdugan artur" userId="1770a38c255ab84c" providerId="LiveId" clId="{16A4E4E3-8213-4AFF-9A21-3F99CB9D024A}" dt="2026-04-17T13:27:12.472" v="1794" actId="22"/>
          <ac:picMkLst>
            <pc:docMk/>
            <pc:sldMk cId="1112144075" sldId="309"/>
            <ac:picMk id="5" creationId="{9576EF2A-291B-4072-151F-5A9430993E9F}"/>
          </ac:picMkLst>
        </pc:picChg>
        <pc:picChg chg="add del">
          <ac:chgData name="buzdugan artur" userId="1770a38c255ab84c" providerId="LiveId" clId="{16A4E4E3-8213-4AFF-9A21-3F99CB9D024A}" dt="2026-04-17T13:27:20.636" v="1796" actId="22"/>
          <ac:picMkLst>
            <pc:docMk/>
            <pc:sldMk cId="1112144075" sldId="309"/>
            <ac:picMk id="7" creationId="{868841BD-A642-7E1F-43BD-90E5BE67364B}"/>
          </ac:picMkLst>
        </pc:picChg>
      </pc:sldChg>
      <pc:sldChg chg="addSp delSp modSp new mod">
        <pc:chgData name="buzdugan artur" userId="1770a38c255ab84c" providerId="LiveId" clId="{16A4E4E3-8213-4AFF-9A21-3F99CB9D024A}" dt="2026-04-17T12:35:30.183" v="1160" actId="20577"/>
        <pc:sldMkLst>
          <pc:docMk/>
          <pc:sldMk cId="2978115854" sldId="310"/>
        </pc:sldMkLst>
        <pc:spChg chg="del mod">
          <ac:chgData name="buzdugan artur" userId="1770a38c255ab84c" providerId="LiveId" clId="{16A4E4E3-8213-4AFF-9A21-3F99CB9D024A}" dt="2026-04-17T12:27:21.639" v="1010" actId="478"/>
          <ac:spMkLst>
            <pc:docMk/>
            <pc:sldMk cId="2978115854" sldId="310"/>
            <ac:spMk id="2" creationId="{8086ED7A-D07C-B4E9-C263-5030F279EFF2}"/>
          </ac:spMkLst>
        </pc:spChg>
        <pc:spChg chg="del">
          <ac:chgData name="buzdugan artur" userId="1770a38c255ab84c" providerId="LiveId" clId="{16A4E4E3-8213-4AFF-9A21-3F99CB9D024A}" dt="2026-04-17T12:21:37.852" v="944" actId="3680"/>
          <ac:spMkLst>
            <pc:docMk/>
            <pc:sldMk cId="2978115854" sldId="310"/>
            <ac:spMk id="3" creationId="{DFC0171F-86FF-D5C1-CC68-D9E140C15023}"/>
          </ac:spMkLst>
        </pc:spChg>
        <pc:spChg chg="add mod">
          <ac:chgData name="buzdugan artur" userId="1770a38c255ab84c" providerId="LiveId" clId="{16A4E4E3-8213-4AFF-9A21-3F99CB9D024A}" dt="2026-04-17T12:35:30.183" v="1160" actId="20577"/>
          <ac:spMkLst>
            <pc:docMk/>
            <pc:sldMk cId="2978115854" sldId="310"/>
            <ac:spMk id="6" creationId="{526F43ED-A6BB-4A4C-D021-1E255BD4AB54}"/>
          </ac:spMkLst>
        </pc:spChg>
        <pc:graphicFrameChg chg="add mod ord modGraphic">
          <ac:chgData name="buzdugan artur" userId="1770a38c255ab84c" providerId="LiveId" clId="{16A4E4E3-8213-4AFF-9A21-3F99CB9D024A}" dt="2026-04-17T12:33:31.604" v="1131" actId="1076"/>
          <ac:graphicFrameMkLst>
            <pc:docMk/>
            <pc:sldMk cId="2978115854" sldId="310"/>
            <ac:graphicFrameMk id="4" creationId="{1DEE93B9-C671-9F2A-829E-725160EEA67E}"/>
          </ac:graphicFrameMkLst>
        </pc:graphicFrameChg>
      </pc:sldChg>
      <pc:sldChg chg="modSp new mod">
        <pc:chgData name="buzdugan artur" userId="1770a38c255ab84c" providerId="LiveId" clId="{16A4E4E3-8213-4AFF-9A21-3F99CB9D024A}" dt="2026-04-17T12:49:18.023" v="1350" actId="20577"/>
        <pc:sldMkLst>
          <pc:docMk/>
          <pc:sldMk cId="1457044755" sldId="311"/>
        </pc:sldMkLst>
        <pc:spChg chg="mod">
          <ac:chgData name="buzdugan artur" userId="1770a38c255ab84c" providerId="LiveId" clId="{16A4E4E3-8213-4AFF-9A21-3F99CB9D024A}" dt="2026-04-17T12:45:02.124" v="1225" actId="113"/>
          <ac:spMkLst>
            <pc:docMk/>
            <pc:sldMk cId="1457044755" sldId="311"/>
            <ac:spMk id="2" creationId="{4BB07A58-EB27-1E07-7571-1A5D60D61574}"/>
          </ac:spMkLst>
        </pc:spChg>
        <pc:spChg chg="mod">
          <ac:chgData name="buzdugan artur" userId="1770a38c255ab84c" providerId="LiveId" clId="{16A4E4E3-8213-4AFF-9A21-3F99CB9D024A}" dt="2026-04-17T12:49:18.023" v="1350" actId="20577"/>
          <ac:spMkLst>
            <pc:docMk/>
            <pc:sldMk cId="1457044755" sldId="311"/>
            <ac:spMk id="3" creationId="{F5428014-AC46-F920-F13E-EB8D6DB88AE0}"/>
          </ac:spMkLst>
        </pc:spChg>
      </pc:sldChg>
      <pc:sldChg chg="addSp delSp modSp new mod">
        <pc:chgData name="buzdugan artur" userId="1770a38c255ab84c" providerId="LiveId" clId="{16A4E4E3-8213-4AFF-9A21-3F99CB9D024A}" dt="2026-04-17T12:52:16.740" v="1425" actId="1076"/>
        <pc:sldMkLst>
          <pc:docMk/>
          <pc:sldMk cId="434535268" sldId="312"/>
        </pc:sldMkLst>
        <pc:spChg chg="mod">
          <ac:chgData name="buzdugan artur" userId="1770a38c255ab84c" providerId="LiveId" clId="{16A4E4E3-8213-4AFF-9A21-3F99CB9D024A}" dt="2026-04-17T12:51:59.774" v="1419" actId="1076"/>
          <ac:spMkLst>
            <pc:docMk/>
            <pc:sldMk cId="434535268" sldId="312"/>
            <ac:spMk id="2" creationId="{AE813577-8175-6E46-47F8-D18A1118B458}"/>
          </ac:spMkLst>
        </pc:spChg>
        <pc:spChg chg="del">
          <ac:chgData name="buzdugan artur" userId="1770a38c255ab84c" providerId="LiveId" clId="{16A4E4E3-8213-4AFF-9A21-3F99CB9D024A}" dt="2026-04-17T12:51:52.465" v="1418" actId="22"/>
          <ac:spMkLst>
            <pc:docMk/>
            <pc:sldMk cId="434535268" sldId="312"/>
            <ac:spMk id="3" creationId="{022A24C2-2320-2DFE-4F3C-CF3E01FE461B}"/>
          </ac:spMkLst>
        </pc:spChg>
        <pc:picChg chg="add mod ord">
          <ac:chgData name="buzdugan artur" userId="1770a38c255ab84c" providerId="LiveId" clId="{16A4E4E3-8213-4AFF-9A21-3F99CB9D024A}" dt="2026-04-17T12:52:16.740" v="1425" actId="1076"/>
          <ac:picMkLst>
            <pc:docMk/>
            <pc:sldMk cId="434535268" sldId="312"/>
            <ac:picMk id="5" creationId="{FB56D121-8AA9-D671-82F5-24A01169226F}"/>
          </ac:picMkLst>
        </pc:picChg>
      </pc:sldChg>
      <pc:sldChg chg="modSp new mod ord">
        <pc:chgData name="buzdugan artur" userId="1770a38c255ab84c" providerId="LiveId" clId="{16A4E4E3-8213-4AFF-9A21-3F99CB9D024A}" dt="2026-04-17T13:17:49.854" v="1767"/>
        <pc:sldMkLst>
          <pc:docMk/>
          <pc:sldMk cId="3734560574" sldId="313"/>
        </pc:sldMkLst>
        <pc:spChg chg="mod">
          <ac:chgData name="buzdugan artur" userId="1770a38c255ab84c" providerId="LiveId" clId="{16A4E4E3-8213-4AFF-9A21-3F99CB9D024A}" dt="2026-04-17T13:06:18.072" v="1589" actId="6549"/>
          <ac:spMkLst>
            <pc:docMk/>
            <pc:sldMk cId="3734560574" sldId="313"/>
            <ac:spMk id="2" creationId="{304B5494-024A-3A5B-9793-1C0F8D6357AF}"/>
          </ac:spMkLst>
        </pc:spChg>
        <pc:spChg chg="mod">
          <ac:chgData name="buzdugan artur" userId="1770a38c255ab84c" providerId="LiveId" clId="{16A4E4E3-8213-4AFF-9A21-3F99CB9D024A}" dt="2026-04-17T13:08:19.960" v="1662" actId="20577"/>
          <ac:spMkLst>
            <pc:docMk/>
            <pc:sldMk cId="3734560574" sldId="313"/>
            <ac:spMk id="3" creationId="{C34906BC-1349-820A-90BF-BA075225A902}"/>
          </ac:spMkLst>
        </pc:spChg>
      </pc:sldChg>
      <pc:sldChg chg="modSp new mod">
        <pc:chgData name="buzdugan artur" userId="1770a38c255ab84c" providerId="LiveId" clId="{16A4E4E3-8213-4AFF-9A21-3F99CB9D024A}" dt="2026-04-17T13:16:47.093" v="1761" actId="114"/>
        <pc:sldMkLst>
          <pc:docMk/>
          <pc:sldMk cId="2742367893" sldId="314"/>
        </pc:sldMkLst>
        <pc:spChg chg="mod">
          <ac:chgData name="buzdugan artur" userId="1770a38c255ab84c" providerId="LiveId" clId="{16A4E4E3-8213-4AFF-9A21-3F99CB9D024A}" dt="2026-04-17T13:14:45.127" v="1744" actId="1076"/>
          <ac:spMkLst>
            <pc:docMk/>
            <pc:sldMk cId="2742367893" sldId="314"/>
            <ac:spMk id="2" creationId="{435CEEFF-0C65-8B35-58CF-B54E5C6D517A}"/>
          </ac:spMkLst>
        </pc:spChg>
        <pc:spChg chg="mod">
          <ac:chgData name="buzdugan artur" userId="1770a38c255ab84c" providerId="LiveId" clId="{16A4E4E3-8213-4AFF-9A21-3F99CB9D024A}" dt="2026-04-17T13:16:47.093" v="1761" actId="114"/>
          <ac:spMkLst>
            <pc:docMk/>
            <pc:sldMk cId="2742367893" sldId="314"/>
            <ac:spMk id="3" creationId="{005FB950-F5ED-9F43-54B7-784050804129}"/>
          </ac:spMkLst>
        </pc:spChg>
      </pc:sldChg>
      <pc:sldChg chg="addSp delSp modSp new mod">
        <pc:chgData name="buzdugan artur" userId="1770a38c255ab84c" providerId="LiveId" clId="{16A4E4E3-8213-4AFF-9A21-3F99CB9D024A}" dt="2026-04-17T13:41:02.995" v="1882" actId="207"/>
        <pc:sldMkLst>
          <pc:docMk/>
          <pc:sldMk cId="181565938" sldId="315"/>
        </pc:sldMkLst>
        <pc:spChg chg="del">
          <ac:chgData name="buzdugan artur" userId="1770a38c255ab84c" providerId="LiveId" clId="{16A4E4E3-8213-4AFF-9A21-3F99CB9D024A}" dt="2026-04-17T13:39:54.862" v="1873" actId="478"/>
          <ac:spMkLst>
            <pc:docMk/>
            <pc:sldMk cId="181565938" sldId="315"/>
            <ac:spMk id="2" creationId="{C7F8948A-FD7C-ED7B-A7DF-8D1C2EA96779}"/>
          </ac:spMkLst>
        </pc:spChg>
        <pc:spChg chg="del">
          <ac:chgData name="buzdugan artur" userId="1770a38c255ab84c" providerId="LiveId" clId="{16A4E4E3-8213-4AFF-9A21-3F99CB9D024A}" dt="2026-04-17T13:39:50.810" v="1872"/>
          <ac:spMkLst>
            <pc:docMk/>
            <pc:sldMk cId="181565938" sldId="315"/>
            <ac:spMk id="3" creationId="{A2E6AD8B-42AF-E63B-28C0-1DCE4DFD07D0}"/>
          </ac:spMkLst>
        </pc:spChg>
        <pc:spChg chg="add mod">
          <ac:chgData name="buzdugan artur" userId="1770a38c255ab84c" providerId="LiveId" clId="{16A4E4E3-8213-4AFF-9A21-3F99CB9D024A}" dt="2026-04-17T13:41:02.995" v="1882" actId="207"/>
          <ac:spMkLst>
            <pc:docMk/>
            <pc:sldMk cId="181565938" sldId="315"/>
            <ac:spMk id="5" creationId="{443EDB5B-8DD9-E9C6-C51C-311C4EE02566}"/>
          </ac:spMkLst>
        </pc:spChg>
        <pc:picChg chg="add mod">
          <ac:chgData name="buzdugan artur" userId="1770a38c255ab84c" providerId="LiveId" clId="{16A4E4E3-8213-4AFF-9A21-3F99CB9D024A}" dt="2026-04-17T13:40:02.088" v="1875" actId="14100"/>
          <ac:picMkLst>
            <pc:docMk/>
            <pc:sldMk cId="181565938" sldId="315"/>
            <ac:picMk id="1026" creationId="{3C15AD70-E09B-593B-2854-F8CC1AC254B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6DD81-779A-4507-B089-3E8CD95E3188}" type="datetimeFigureOut">
              <a:rPr lang="ro-RO" smtClean="0"/>
              <a:t>17.04.2026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1932A-591F-4991-9710-F8992EF5204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45499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D0FEF-37FF-4427-8670-C82EADD75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8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196A4-D57B-4856-9BF0-0DF8B6D7B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9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61938-FAFB-43A1-AED6-EEF1D0B23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159ED-B2EA-4EEC-B4C3-DAA21C0E6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9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D6E63-6210-445C-9EE7-B33613EC7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56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E0DDF-387D-4379-823F-54B811DEE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2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1A882-F053-4054-88FB-0C904F87A5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4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65587-1A1B-432F-AD77-FF4A87E8E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8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0339F-C9DD-429E-993D-4E10C290D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8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4AB79-79F7-4651-8BC5-BAD296E3F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3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AF56-06A5-4569-A892-18E9D1DA4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49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A8CF068-A169-4FA3-BEF6-EC49967BD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pm.org/jctl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o.org/obp" TargetMode="External"/><Relationship Id="rId2" Type="http://schemas.openxmlformats.org/officeDocument/2006/relationships/hyperlink" Target="http://www.electropedia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36092" y="1828800"/>
            <a:ext cx="7696200" cy="3449637"/>
          </a:xfrm>
        </p:spPr>
        <p:txBody>
          <a:bodyPr/>
          <a:lstStyle/>
          <a:p>
            <a:r>
              <a:rPr lang="en-US" altLang="en-US" sz="4400" dirty="0"/>
              <a:t>Tema  </a:t>
            </a:r>
            <a:br>
              <a:rPr lang="ro-RO" altLang="en-US" sz="4400" dirty="0"/>
            </a:br>
            <a:r>
              <a:rPr lang="ro-RO" altLang="en-US" sz="4400" dirty="0"/>
              <a:t>MATERIALE DE REFERINȚĂ.</a:t>
            </a:r>
            <a:br>
              <a:rPr lang="ro-RO" altLang="en-US" sz="4400" dirty="0"/>
            </a:br>
            <a:r>
              <a:rPr lang="ro-RO" altLang="en-US" sz="4400" dirty="0"/>
              <a:t>SISTEME MĂSURĂTOARE DE REFERINȚĂ</a:t>
            </a:r>
            <a:endParaRPr lang="en-GB" altLang="en-US" sz="4400" dirty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155192" y="5791200"/>
            <a:ext cx="6858000" cy="685800"/>
          </a:xfrm>
        </p:spPr>
        <p:txBody>
          <a:bodyPr/>
          <a:lstStyle/>
          <a:p>
            <a:r>
              <a:rPr lang="en-US" altLang="en-US" dirty="0" err="1"/>
              <a:t>Disciplina</a:t>
            </a:r>
            <a:r>
              <a:rPr lang="en-US" altLang="en-US" dirty="0"/>
              <a:t> </a:t>
            </a:r>
            <a:r>
              <a:rPr lang="ro-RO" altLang="en-US" dirty="0"/>
              <a:t>NANOMETROLOGIE</a:t>
            </a:r>
            <a:endParaRPr lang="en-GB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990600"/>
            <a:ext cx="2714625" cy="20800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C1EED-8434-7D7F-5C7E-1B74F4D42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ro-RO" sz="3600" b="1" dirty="0"/>
              <a:t>Clasificarea RM conform tipului de materiale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FCEF8-F10B-EC13-BCEC-58C6D836E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50292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Materialele de </a:t>
            </a:r>
            <a:r>
              <a:rPr lang="en-US" sz="1800" dirty="0" err="1"/>
              <a:t>referință</a:t>
            </a:r>
            <a:r>
              <a:rPr lang="en-US" sz="1800" dirty="0"/>
              <a:t> (RM) </a:t>
            </a:r>
            <a:r>
              <a:rPr lang="en-US" sz="1800" dirty="0" err="1"/>
              <a:t>și</a:t>
            </a:r>
            <a:r>
              <a:rPr lang="en-US" sz="1800" dirty="0"/>
              <a:t> Materialele de </a:t>
            </a:r>
            <a:r>
              <a:rPr lang="en-US" sz="1800" dirty="0" err="1"/>
              <a:t>Referință</a:t>
            </a:r>
            <a:r>
              <a:rPr lang="en-US" sz="1800" dirty="0"/>
              <a:t> Certificate (CRM) sunt </a:t>
            </a:r>
            <a:r>
              <a:rPr lang="en-US" sz="1800" dirty="0" err="1"/>
              <a:t>clasificate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funcție</a:t>
            </a:r>
            <a:r>
              <a:rPr lang="en-US" sz="1800" dirty="0"/>
              <a:t> de </a:t>
            </a:r>
            <a:r>
              <a:rPr lang="en-US" sz="1800" dirty="0" err="1"/>
              <a:t>tipul</a:t>
            </a:r>
            <a:r>
              <a:rPr lang="en-US" sz="1800" dirty="0"/>
              <a:t> de material </a:t>
            </a:r>
            <a:r>
              <a:rPr lang="en-US" sz="1800" dirty="0" err="1"/>
              <a:t>pentru</a:t>
            </a:r>
            <a:r>
              <a:rPr lang="en-US" sz="1800" dirty="0"/>
              <a:t> a se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că</a:t>
            </a:r>
            <a:r>
              <a:rPr lang="en-US" sz="1800" dirty="0"/>
              <a:t> sunt </a:t>
            </a:r>
            <a:r>
              <a:rPr lang="en-US" sz="1800" dirty="0" err="1"/>
              <a:t>adecvate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validarea</a:t>
            </a:r>
            <a:r>
              <a:rPr lang="en-US" sz="1800" dirty="0"/>
              <a:t> </a:t>
            </a:r>
            <a:r>
              <a:rPr lang="en-US" sz="1800" dirty="0" err="1"/>
              <a:t>metodelor</a:t>
            </a:r>
            <a:r>
              <a:rPr lang="en-US" sz="1800" dirty="0"/>
              <a:t> </a:t>
            </a:r>
            <a:r>
              <a:rPr lang="en-US" sz="1800" dirty="0" err="1"/>
              <a:t>analitice</a:t>
            </a:r>
            <a:r>
              <a:rPr lang="en-US" sz="1800" dirty="0"/>
              <a:t>, </a:t>
            </a:r>
            <a:r>
              <a:rPr lang="en-US" sz="1800" dirty="0" err="1"/>
              <a:t>calibrarea</a:t>
            </a:r>
            <a:r>
              <a:rPr lang="en-US" sz="1800" dirty="0"/>
              <a:t> </a:t>
            </a:r>
            <a:r>
              <a:rPr lang="en-US" sz="1800" dirty="0" err="1"/>
              <a:t>instrumentelor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asigurarea</a:t>
            </a:r>
            <a:r>
              <a:rPr lang="en-US" sz="1800" dirty="0"/>
              <a:t> </a:t>
            </a:r>
            <a:r>
              <a:rPr lang="en-US" sz="1800" dirty="0" err="1"/>
              <a:t>controlului</a:t>
            </a:r>
            <a:r>
              <a:rPr lang="en-US" sz="1800" dirty="0"/>
              <a:t> </a:t>
            </a:r>
            <a:r>
              <a:rPr lang="en-US" sz="1800" dirty="0" err="1"/>
              <a:t>calității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mediul</a:t>
            </a:r>
            <a:r>
              <a:rPr lang="en-US" sz="1800" dirty="0"/>
              <a:t> de </a:t>
            </a:r>
            <a:r>
              <a:rPr lang="en-US" sz="1800" dirty="0" err="1"/>
              <a:t>laborator</a:t>
            </a:r>
            <a:r>
              <a:rPr lang="en-US" sz="1800" dirty="0"/>
              <a:t>.</a:t>
            </a:r>
            <a:endParaRPr lang="ro-RO" sz="1800" dirty="0"/>
          </a:p>
          <a:p>
            <a:pPr marL="0" indent="0">
              <a:lnSpc>
                <a:spcPct val="150000"/>
              </a:lnSpc>
              <a:buNone/>
            </a:pPr>
            <a:endParaRPr lang="ro-RO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Conform </a:t>
            </a:r>
            <a:r>
              <a:rPr lang="en-US" sz="1800" b="1" dirty="0"/>
              <a:t>ILAC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literaturii</a:t>
            </a:r>
            <a:r>
              <a:rPr lang="en-US" sz="1800" dirty="0"/>
              <a:t> </a:t>
            </a:r>
            <a:r>
              <a:rPr lang="en-US" sz="1800" dirty="0" err="1"/>
              <a:t>științifice</a:t>
            </a:r>
            <a:r>
              <a:rPr lang="en-US" sz="1800" dirty="0"/>
              <a:t>, </a:t>
            </a:r>
            <a:r>
              <a:rPr lang="en-US" sz="1800" dirty="0" err="1"/>
              <a:t>principalele</a:t>
            </a:r>
            <a:r>
              <a:rPr lang="en-US" sz="1800" dirty="0"/>
              <a:t> </a:t>
            </a:r>
            <a:r>
              <a:rPr lang="en-US" sz="1800" dirty="0" err="1"/>
              <a:t>categorii</a:t>
            </a:r>
            <a:r>
              <a:rPr lang="en-US" sz="1800" dirty="0"/>
              <a:t> de </a:t>
            </a:r>
            <a:r>
              <a:rPr lang="en-US" sz="1800" dirty="0" err="1"/>
              <a:t>materiale</a:t>
            </a:r>
            <a:r>
              <a:rPr lang="en-US" sz="1800" dirty="0"/>
              <a:t> de </a:t>
            </a:r>
            <a:r>
              <a:rPr lang="en-US" sz="1800" dirty="0" err="1"/>
              <a:t>referință</a:t>
            </a:r>
            <a:r>
              <a:rPr lang="en-US" sz="1800" dirty="0"/>
              <a:t> </a:t>
            </a:r>
            <a:r>
              <a:rPr lang="en-US" sz="1800" dirty="0" err="1"/>
              <a:t>bazate</a:t>
            </a:r>
            <a:r>
              <a:rPr lang="en-US" sz="1800" dirty="0"/>
              <a:t> pe </a:t>
            </a:r>
            <a:r>
              <a:rPr lang="en-US" sz="1800" dirty="0" err="1"/>
              <a:t>tipul</a:t>
            </a:r>
            <a:r>
              <a:rPr lang="en-US" sz="1800" dirty="0"/>
              <a:t> de material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caracterizare</a:t>
            </a:r>
            <a:r>
              <a:rPr lang="en-US" sz="1800" dirty="0"/>
              <a:t> </a:t>
            </a:r>
            <a:r>
              <a:rPr lang="en-US" sz="1800" dirty="0" err="1"/>
              <a:t>includ</a:t>
            </a:r>
            <a:r>
              <a:rPr lang="en-US" sz="1800" dirty="0"/>
              <a:t>:</a:t>
            </a:r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2732602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6D6CE-EB6B-F132-C81E-53C1036BA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6019800"/>
          </a:xfrm>
        </p:spPr>
        <p:txBody>
          <a:bodyPr/>
          <a:lstStyle/>
          <a:p>
            <a:pPr marL="0" indent="0" algn="just">
              <a:buNone/>
            </a:pPr>
            <a:r>
              <a:rPr lang="ro-RO" sz="1800" b="1" dirty="0">
                <a:solidFill>
                  <a:srgbClr val="FF0000"/>
                </a:solidFill>
              </a:rPr>
              <a:t>(1) </a:t>
            </a:r>
            <a:r>
              <a:rPr lang="en-US" sz="1800" b="1" dirty="0">
                <a:solidFill>
                  <a:srgbClr val="FF0000"/>
                </a:solidFill>
              </a:rPr>
              <a:t>SUBSTANȚE PURE - </a:t>
            </a:r>
            <a:r>
              <a:rPr lang="en-US" sz="1800" dirty="0"/>
              <a:t>sunt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esență</a:t>
            </a:r>
            <a:r>
              <a:rPr lang="en-US" sz="1800" dirty="0"/>
              <a:t> </a:t>
            </a:r>
            <a:r>
              <a:rPr lang="en-US" sz="1800" dirty="0" err="1"/>
              <a:t>substanțe</a:t>
            </a:r>
            <a:r>
              <a:rPr lang="en-US" sz="1800" dirty="0"/>
              <a:t> </a:t>
            </a:r>
            <a:r>
              <a:rPr lang="en-US" sz="1800" dirty="0" err="1"/>
              <a:t>chimice</a:t>
            </a:r>
            <a:r>
              <a:rPr lang="en-US" sz="1800" dirty="0"/>
              <a:t> pure, </a:t>
            </a:r>
            <a:r>
              <a:rPr lang="en-US" sz="1800" dirty="0" err="1"/>
              <a:t>caracterizate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puritatea</a:t>
            </a:r>
            <a:r>
              <a:rPr lang="en-US" sz="1800" dirty="0"/>
              <a:t> lor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prezența</a:t>
            </a:r>
            <a:r>
              <a:rPr lang="en-US" sz="1800" dirty="0"/>
              <a:t> </a:t>
            </a:r>
            <a:r>
              <a:rPr lang="en-US" sz="1800" dirty="0" err="1"/>
              <a:t>urmelor</a:t>
            </a:r>
            <a:r>
              <a:rPr lang="en-US" sz="1800" dirty="0"/>
              <a:t> de </a:t>
            </a:r>
            <a:r>
              <a:rPr lang="en-US" sz="1800" dirty="0" err="1"/>
              <a:t>impurități</a:t>
            </a:r>
            <a:r>
              <a:rPr lang="en-US" sz="1800" dirty="0"/>
              <a:t>.</a:t>
            </a:r>
            <a:r>
              <a:rPr lang="ro-RO" sz="1800" dirty="0"/>
              <a:t> (e.g.: metale de înaltă puritate, compuși organici (impurități farmaceutice, pesticide). </a:t>
            </a:r>
            <a:r>
              <a:rPr lang="ro-RO" sz="1800" i="1" dirty="0">
                <a:solidFill>
                  <a:srgbClr val="FF0000"/>
                </a:solidFill>
              </a:rPr>
              <a:t>Utilizare:</a:t>
            </a:r>
            <a:r>
              <a:rPr lang="ro-RO" sz="1800" dirty="0"/>
              <a:t> Calibrarea instrumentelor, determinarea testelor.)</a:t>
            </a:r>
            <a:endParaRPr lang="en-US" sz="1800" dirty="0"/>
          </a:p>
          <a:p>
            <a:pPr marL="0" indent="0" algn="just">
              <a:buNone/>
            </a:pPr>
            <a:r>
              <a:rPr lang="ro-RO" sz="1800" b="1" dirty="0">
                <a:solidFill>
                  <a:srgbClr val="FF0000"/>
                </a:solidFill>
              </a:rPr>
              <a:t>(2) </a:t>
            </a:r>
            <a:r>
              <a:rPr lang="en-US" sz="1800" b="1" dirty="0">
                <a:solidFill>
                  <a:srgbClr val="FF0000"/>
                </a:solidFill>
              </a:rPr>
              <a:t>SOLUȚII STANDARD ȘI AMESTECURI DE GAZE</a:t>
            </a:r>
            <a:r>
              <a:rPr lang="en-US" sz="1800" dirty="0"/>
              <a:t> - sunt </a:t>
            </a:r>
            <a:r>
              <a:rPr lang="en-US" sz="1800" dirty="0" err="1"/>
              <a:t>materiale</a:t>
            </a:r>
            <a:r>
              <a:rPr lang="en-US" sz="1800" dirty="0"/>
              <a:t> preparate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dizolvarea</a:t>
            </a:r>
            <a:r>
              <a:rPr lang="en-US" sz="1800" dirty="0"/>
              <a:t> </a:t>
            </a:r>
            <a:r>
              <a:rPr lang="en-US" sz="1800" dirty="0" err="1"/>
              <a:t>substanțelor</a:t>
            </a:r>
            <a:r>
              <a:rPr lang="en-US" sz="1800" dirty="0"/>
              <a:t> pure </a:t>
            </a:r>
            <a:r>
              <a:rPr lang="en-US" sz="1800" dirty="0" err="1"/>
              <a:t>într</a:t>
            </a:r>
            <a:r>
              <a:rPr lang="en-US" sz="1800" dirty="0"/>
              <a:t>-un solvent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amestecarea</a:t>
            </a:r>
            <a:r>
              <a:rPr lang="en-US" sz="1800" dirty="0"/>
              <a:t> </a:t>
            </a:r>
            <a:r>
              <a:rPr lang="en-US" sz="1800" dirty="0" err="1"/>
              <a:t>gazelor</a:t>
            </a:r>
            <a:r>
              <a:rPr lang="en-US" sz="1800" dirty="0"/>
              <a:t>, </a:t>
            </a:r>
            <a:r>
              <a:rPr lang="en-US" sz="1800" dirty="0" err="1"/>
              <a:t>adesea</a:t>
            </a:r>
            <a:r>
              <a:rPr lang="en-US" sz="1800" dirty="0"/>
              <a:t> preparate gravimetric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concentrații</a:t>
            </a:r>
            <a:r>
              <a:rPr lang="en-US" sz="1800" dirty="0"/>
              <a:t> precise</a:t>
            </a:r>
            <a:r>
              <a:rPr lang="ro-RO" sz="1800" dirty="0"/>
              <a:t> (e.g. standarde de cromatografie, amestecuri de pesticide, amestecuri de gaze pentru analiza aerului. </a:t>
            </a:r>
            <a:r>
              <a:rPr lang="ro-RO" sz="1800" i="1" dirty="0">
                <a:solidFill>
                  <a:srgbClr val="FF0000"/>
                </a:solidFill>
              </a:rPr>
              <a:t>Utilizare</a:t>
            </a:r>
            <a:r>
              <a:rPr lang="ro-RO" sz="1800" dirty="0"/>
              <a:t>: Curbe de calibrare în cromatografie sau spectrometrie.)</a:t>
            </a:r>
          </a:p>
          <a:p>
            <a:pPr marL="0" indent="0" algn="just">
              <a:buNone/>
            </a:pPr>
            <a:r>
              <a:rPr lang="ro-RO" sz="1800" b="1" dirty="0">
                <a:solidFill>
                  <a:srgbClr val="FF0000"/>
                </a:solidFill>
              </a:rPr>
              <a:t>(3) </a:t>
            </a:r>
            <a:r>
              <a:rPr lang="en-US" sz="1800" b="1" dirty="0">
                <a:solidFill>
                  <a:srgbClr val="FF0000"/>
                </a:solidFill>
              </a:rPr>
              <a:t>MATERIALE DE REFERINȚĂ MATRICEALE </a:t>
            </a:r>
            <a:r>
              <a:rPr lang="en-US" sz="1800" dirty="0"/>
              <a:t>(Matrix RMs)</a:t>
            </a:r>
            <a:r>
              <a:rPr lang="ro-RO" sz="1800" dirty="0"/>
              <a:t> - </a:t>
            </a:r>
            <a:r>
              <a:rPr lang="en-US" sz="1800" dirty="0"/>
              <a:t>sunt </a:t>
            </a:r>
            <a:r>
              <a:rPr lang="en-US" sz="1800" dirty="0" err="1"/>
              <a:t>caracterizate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concentrația</a:t>
            </a:r>
            <a:r>
              <a:rPr lang="en-US" sz="1800" dirty="0"/>
              <a:t> </a:t>
            </a:r>
            <a:r>
              <a:rPr lang="en-US" sz="1800" dirty="0" err="1"/>
              <a:t>constituenților</a:t>
            </a:r>
            <a:r>
              <a:rPr lang="en-US" sz="1800" dirty="0"/>
              <a:t> </a:t>
            </a:r>
            <a:r>
              <a:rPr lang="en-US" sz="1800" dirty="0" err="1"/>
              <a:t>chimici</a:t>
            </a:r>
            <a:r>
              <a:rPr lang="en-US" sz="1800" dirty="0"/>
              <a:t> </a:t>
            </a:r>
            <a:r>
              <a:rPr lang="en-US" sz="1800" dirty="0" err="1"/>
              <a:t>majori</a:t>
            </a:r>
            <a:r>
              <a:rPr lang="en-US" sz="1800" dirty="0"/>
              <a:t>, </a:t>
            </a:r>
            <a:r>
              <a:rPr lang="en-US" sz="1800" dirty="0" err="1"/>
              <a:t>minori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urme</a:t>
            </a:r>
            <a:r>
              <a:rPr lang="en-US" sz="1800" dirty="0"/>
              <a:t> </a:t>
            </a:r>
            <a:r>
              <a:rPr lang="en-US" sz="1800" dirty="0" err="1"/>
              <a:t>specificați</a:t>
            </a:r>
            <a:r>
              <a:rPr lang="en-US" sz="1800" dirty="0"/>
              <a:t> </a:t>
            </a:r>
            <a:r>
              <a:rPr lang="en-US" sz="1800" dirty="0" err="1"/>
              <a:t>într</a:t>
            </a:r>
            <a:r>
              <a:rPr lang="en-US" sz="1800" dirty="0"/>
              <a:t>-o </a:t>
            </a:r>
            <a:r>
              <a:rPr lang="en-US" sz="1800" dirty="0" err="1"/>
              <a:t>matrice</a:t>
            </a:r>
            <a:r>
              <a:rPr lang="en-US" sz="1800" dirty="0"/>
              <a:t> </a:t>
            </a:r>
            <a:r>
              <a:rPr lang="en-US" sz="1800" dirty="0" err="1"/>
              <a:t>complexă</a:t>
            </a:r>
            <a:r>
              <a:rPr lang="en-US" sz="1800" dirty="0"/>
              <a:t>. Sunt </a:t>
            </a:r>
            <a:r>
              <a:rPr lang="en-US" sz="1800" dirty="0" err="1"/>
              <a:t>concepute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se </a:t>
            </a:r>
            <a:r>
              <a:rPr lang="en-US" sz="1800" dirty="0" err="1"/>
              <a:t>potrivi</a:t>
            </a:r>
            <a:r>
              <a:rPr lang="en-US" sz="1800" dirty="0"/>
              <a:t> cu </a:t>
            </a:r>
            <a:r>
              <a:rPr lang="en-US" sz="1800" dirty="0" err="1"/>
              <a:t>matricea</a:t>
            </a:r>
            <a:r>
              <a:rPr lang="en-US" sz="1800" dirty="0"/>
              <a:t> </a:t>
            </a:r>
            <a:r>
              <a:rPr lang="en-US" sz="1800" dirty="0" err="1"/>
              <a:t>probei</a:t>
            </a:r>
            <a:r>
              <a:rPr lang="en-US" sz="1800" dirty="0"/>
              <a:t> </a:t>
            </a:r>
            <a:r>
              <a:rPr lang="en-US" sz="1800" dirty="0" err="1"/>
              <a:t>necunoscute</a:t>
            </a:r>
            <a:r>
              <a:rPr lang="en-US" sz="1800" dirty="0"/>
              <a:t>, cum </a:t>
            </a:r>
            <a:r>
              <a:rPr lang="en-US" sz="1800" dirty="0" err="1"/>
              <a:t>ar</a:t>
            </a:r>
            <a:r>
              <a:rPr lang="en-US" sz="1800" dirty="0"/>
              <a:t> fi </a:t>
            </a:r>
            <a:r>
              <a:rPr lang="en-US" sz="1800" dirty="0" err="1"/>
              <a:t>pulberile</a:t>
            </a:r>
            <a:r>
              <a:rPr lang="en-US" sz="1800" dirty="0"/>
              <a:t> de </a:t>
            </a:r>
            <a:r>
              <a:rPr lang="en-US" sz="1800" dirty="0" err="1"/>
              <a:t>rocă</a:t>
            </a:r>
            <a:r>
              <a:rPr lang="en-US" sz="1800" dirty="0"/>
              <a:t>, </a:t>
            </a:r>
            <a:r>
              <a:rPr lang="en-US" sz="1800" dirty="0" err="1"/>
              <a:t>solul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țesuturile</a:t>
            </a:r>
            <a:r>
              <a:rPr lang="en-US" sz="1800" dirty="0"/>
              <a:t> </a:t>
            </a:r>
            <a:r>
              <a:rPr lang="en-US" sz="1800" dirty="0" err="1"/>
              <a:t>biologice</a:t>
            </a:r>
            <a:r>
              <a:rPr lang="en-US" sz="1800" dirty="0"/>
              <a:t>.</a:t>
            </a:r>
            <a:r>
              <a:rPr lang="ro-RO" sz="1800" dirty="0"/>
              <a:t> (e.g.</a:t>
            </a:r>
            <a:r>
              <a:rPr lang="en-US" sz="1800" dirty="0"/>
              <a:t> </a:t>
            </a:r>
            <a:r>
              <a:rPr lang="ro-RO" sz="1800" dirty="0"/>
              <a:t>s</a:t>
            </a:r>
            <a:r>
              <a:rPr lang="en-US" sz="1800" dirty="0" err="1"/>
              <a:t>edimente</a:t>
            </a:r>
            <a:r>
              <a:rPr lang="en-US" sz="1800" dirty="0"/>
              <a:t> marine, </a:t>
            </a:r>
            <a:r>
              <a:rPr lang="en-US" sz="1800" dirty="0" err="1"/>
              <a:t>soluri</a:t>
            </a:r>
            <a:r>
              <a:rPr lang="en-US" sz="1800" dirty="0"/>
              <a:t>, </a:t>
            </a:r>
            <a:r>
              <a:rPr lang="en-US" sz="1800" dirty="0" err="1"/>
              <a:t>produse</a:t>
            </a:r>
            <a:r>
              <a:rPr lang="en-US" sz="1800" dirty="0"/>
              <a:t> </a:t>
            </a:r>
            <a:r>
              <a:rPr lang="en-US" sz="1800" dirty="0" err="1"/>
              <a:t>alimentare</a:t>
            </a:r>
            <a:r>
              <a:rPr lang="en-US" sz="1800" dirty="0"/>
              <a:t> (</a:t>
            </a:r>
            <a:r>
              <a:rPr lang="en-US" sz="1800" dirty="0" err="1"/>
              <a:t>țesut</a:t>
            </a:r>
            <a:r>
              <a:rPr lang="en-US" sz="1800" dirty="0"/>
              <a:t> de </a:t>
            </a:r>
            <a:r>
              <a:rPr lang="en-US" sz="1800" dirty="0" err="1"/>
              <a:t>pește</a:t>
            </a:r>
            <a:r>
              <a:rPr lang="en-US" sz="1800" dirty="0"/>
              <a:t>, </a:t>
            </a:r>
            <a:r>
              <a:rPr lang="en-US" sz="1800" dirty="0" err="1"/>
              <a:t>făină</a:t>
            </a:r>
            <a:r>
              <a:rPr lang="en-US" sz="1800" dirty="0"/>
              <a:t> de quinoa), </a:t>
            </a:r>
            <a:r>
              <a:rPr lang="en-US" sz="1800" dirty="0" err="1"/>
              <a:t>fluide</a:t>
            </a:r>
            <a:r>
              <a:rPr lang="en-US" sz="1800" dirty="0"/>
              <a:t> </a:t>
            </a:r>
            <a:r>
              <a:rPr lang="en-US" sz="1800" dirty="0" err="1"/>
              <a:t>biologice</a:t>
            </a:r>
            <a:r>
              <a:rPr lang="en-US" sz="1800" dirty="0"/>
              <a:t> (ser, </a:t>
            </a:r>
            <a:r>
              <a:rPr lang="en-US" sz="1800" dirty="0" err="1"/>
              <a:t>plasmă</a:t>
            </a:r>
            <a:r>
              <a:rPr lang="en-US" sz="1800" dirty="0"/>
              <a:t>).</a:t>
            </a:r>
            <a:r>
              <a:rPr lang="ro-RO" sz="1800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Utilizare</a:t>
            </a:r>
            <a:r>
              <a:rPr lang="en-US" sz="1800" dirty="0"/>
              <a:t>: </a:t>
            </a:r>
            <a:r>
              <a:rPr lang="en-US" sz="1800" dirty="0" err="1"/>
              <a:t>Validarea</a:t>
            </a:r>
            <a:r>
              <a:rPr lang="en-US" sz="1800" dirty="0"/>
              <a:t> </a:t>
            </a:r>
            <a:r>
              <a:rPr lang="en-US" sz="1800" dirty="0" err="1"/>
              <a:t>metodelor</a:t>
            </a:r>
            <a:r>
              <a:rPr lang="en-US" sz="1800" dirty="0"/>
              <a:t>, </a:t>
            </a:r>
            <a:r>
              <a:rPr lang="en-US" sz="1800" dirty="0" err="1"/>
              <a:t>testarea</a:t>
            </a:r>
            <a:r>
              <a:rPr lang="en-US" sz="1800" dirty="0"/>
              <a:t> </a:t>
            </a:r>
            <a:r>
              <a:rPr lang="en-US" sz="1800" dirty="0" err="1"/>
              <a:t>competenței</a:t>
            </a:r>
            <a:r>
              <a:rPr lang="en-US" sz="1800" dirty="0"/>
              <a:t>.</a:t>
            </a:r>
            <a:endParaRPr lang="ro-RO" sz="1800" dirty="0"/>
          </a:p>
          <a:p>
            <a:pPr marL="0" indent="0" algn="just">
              <a:buNone/>
            </a:pPr>
            <a:r>
              <a:rPr lang="ro-RO" sz="1800" b="1" dirty="0">
                <a:solidFill>
                  <a:srgbClr val="FF0000"/>
                </a:solidFill>
              </a:rPr>
              <a:t>(4) </a:t>
            </a:r>
            <a:r>
              <a:rPr lang="en-US" sz="1800" b="1" dirty="0">
                <a:solidFill>
                  <a:srgbClr val="FF0000"/>
                </a:solidFill>
              </a:rPr>
              <a:t>MATERIALE DE REFERINȚĂ FIZICO-CHIMICE</a:t>
            </a:r>
            <a:r>
              <a:rPr lang="ro-RO" sz="1800" b="1" dirty="0">
                <a:solidFill>
                  <a:srgbClr val="FF0000"/>
                </a:solidFill>
              </a:rPr>
              <a:t> - </a:t>
            </a:r>
            <a:r>
              <a:rPr lang="en-US" sz="1800" dirty="0"/>
              <a:t>sunt </a:t>
            </a:r>
            <a:r>
              <a:rPr lang="en-US" sz="1800" dirty="0" err="1"/>
              <a:t>caracterizate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proprietăți</a:t>
            </a:r>
            <a:r>
              <a:rPr lang="en-US" sz="1800" dirty="0"/>
              <a:t> precum </a:t>
            </a:r>
            <a:r>
              <a:rPr lang="en-US" sz="1800" dirty="0" err="1"/>
              <a:t>punctul</a:t>
            </a:r>
            <a:r>
              <a:rPr lang="en-US" sz="1800" dirty="0"/>
              <a:t> de </a:t>
            </a:r>
            <a:r>
              <a:rPr lang="en-US" sz="1800" dirty="0" err="1"/>
              <a:t>topire</a:t>
            </a:r>
            <a:r>
              <a:rPr lang="en-US" sz="1800" dirty="0"/>
              <a:t>, </a:t>
            </a:r>
            <a:r>
              <a:rPr lang="en-US" sz="1800" dirty="0" err="1"/>
              <a:t>vâscozitatea</a:t>
            </a:r>
            <a:r>
              <a:rPr lang="en-US" sz="1800" dirty="0"/>
              <a:t>, </a:t>
            </a:r>
            <a:r>
              <a:rPr lang="en-US" sz="1800" dirty="0" err="1"/>
              <a:t>densitatea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densitatea</a:t>
            </a:r>
            <a:r>
              <a:rPr lang="en-US" sz="1800" dirty="0"/>
              <a:t> </a:t>
            </a:r>
            <a:r>
              <a:rPr lang="en-US" sz="1800" dirty="0" err="1"/>
              <a:t>optică</a:t>
            </a:r>
            <a:r>
              <a:rPr lang="en-US" sz="1800" dirty="0"/>
              <a:t>.</a:t>
            </a:r>
            <a:r>
              <a:rPr lang="ro-RO" sz="1800" dirty="0"/>
              <a:t> (e.g.</a:t>
            </a:r>
            <a:r>
              <a:rPr lang="en-US" sz="1800" dirty="0"/>
              <a:t>: </a:t>
            </a:r>
            <a:r>
              <a:rPr lang="ro-RO" sz="1800" dirty="0"/>
              <a:t>s</a:t>
            </a:r>
            <a:r>
              <a:rPr lang="en-US" sz="1800" dirty="0" err="1"/>
              <a:t>tandarde</a:t>
            </a:r>
            <a:r>
              <a:rPr lang="en-US" sz="1800" dirty="0"/>
              <a:t> de </a:t>
            </a:r>
            <a:r>
              <a:rPr lang="en-US" sz="1800" dirty="0" err="1"/>
              <a:t>vâscozitate</a:t>
            </a:r>
            <a:r>
              <a:rPr lang="en-US" sz="1800" dirty="0"/>
              <a:t>, </a:t>
            </a:r>
            <a:r>
              <a:rPr lang="en-US" sz="1800" dirty="0" err="1"/>
              <a:t>standarde</a:t>
            </a:r>
            <a:r>
              <a:rPr lang="en-US" sz="1800" dirty="0"/>
              <a:t> de </a:t>
            </a:r>
            <a:r>
              <a:rPr lang="en-US" sz="1800" dirty="0" err="1"/>
              <a:t>punct</a:t>
            </a:r>
            <a:r>
              <a:rPr lang="en-US" sz="1800" dirty="0"/>
              <a:t> de </a:t>
            </a:r>
            <a:r>
              <a:rPr lang="en-US" sz="1800" dirty="0" err="1"/>
              <a:t>topire</a:t>
            </a:r>
            <a:r>
              <a:rPr lang="en-US" sz="1800" dirty="0"/>
              <a:t>, </a:t>
            </a:r>
            <a:r>
              <a:rPr lang="en-US" sz="1800" dirty="0" err="1"/>
              <a:t>filtre</a:t>
            </a:r>
            <a:r>
              <a:rPr lang="en-US" sz="1800" dirty="0"/>
              <a:t> de </a:t>
            </a:r>
            <a:r>
              <a:rPr lang="en-US" sz="1800" dirty="0" err="1"/>
              <a:t>absorbanță</a:t>
            </a:r>
            <a:r>
              <a:rPr lang="en-US" sz="1800" dirty="0"/>
              <a:t> </a:t>
            </a:r>
            <a:r>
              <a:rPr lang="en-US" sz="1800" dirty="0" err="1"/>
              <a:t>spectrală</a:t>
            </a:r>
            <a:r>
              <a:rPr lang="en-US" sz="1800" dirty="0"/>
              <a:t>.</a:t>
            </a:r>
            <a:r>
              <a:rPr lang="ro-RO" sz="1800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Utilizare</a:t>
            </a:r>
            <a:r>
              <a:rPr lang="en-US" sz="1800" dirty="0"/>
              <a:t>: </a:t>
            </a:r>
            <a:r>
              <a:rPr lang="en-US" sz="1800" dirty="0" err="1"/>
              <a:t>Verificarea</a:t>
            </a:r>
            <a:r>
              <a:rPr lang="en-US" sz="1800" dirty="0"/>
              <a:t> </a:t>
            </a:r>
            <a:r>
              <a:rPr lang="en-US" sz="1800" dirty="0" err="1"/>
              <a:t>performanței</a:t>
            </a:r>
            <a:r>
              <a:rPr lang="en-US" sz="1800" dirty="0"/>
              <a:t> </a:t>
            </a:r>
            <a:r>
              <a:rPr lang="en-US" sz="1800" dirty="0" err="1"/>
              <a:t>instrumentelor</a:t>
            </a:r>
            <a:r>
              <a:rPr lang="en-US" sz="1800" dirty="0"/>
              <a:t>.</a:t>
            </a:r>
            <a:r>
              <a:rPr lang="ro-RO" sz="1800" dirty="0"/>
              <a:t>)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970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FB84B-8F44-D003-A14E-39256C483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 marL="0" indent="0" algn="just">
              <a:buNone/>
            </a:pPr>
            <a:r>
              <a:rPr lang="ro-RO" sz="1800" b="1" dirty="0">
                <a:solidFill>
                  <a:srgbClr val="FF0000"/>
                </a:solidFill>
              </a:rPr>
              <a:t>(5). OBIECTE SAU ARTEFACTE DE REFERINȚĂ </a:t>
            </a:r>
            <a:r>
              <a:rPr lang="ro-RO" sz="1800" dirty="0"/>
              <a:t>-  sunt materiale caracterizate pentru proprietăți funcționale, care pot include caracteristici fizice, mecanice sau senzoriale. (e.g.: blocuri de duritate, standarde de rugozitate a suprafeței, standarde de octan pentru combustibil, panouri de miros/gust. </a:t>
            </a:r>
            <a:r>
              <a:rPr lang="ro-RO" sz="1800" i="1" dirty="0">
                <a:solidFill>
                  <a:srgbClr val="FF0000"/>
                </a:solidFill>
              </a:rPr>
              <a:t>Utilizare</a:t>
            </a:r>
            <a:r>
              <a:rPr lang="ro-RO" sz="1800" dirty="0"/>
              <a:t>: Asigurarea performanței funcționale). </a:t>
            </a:r>
          </a:p>
          <a:p>
            <a:pPr marL="0" indent="0" algn="just">
              <a:buNone/>
            </a:pPr>
            <a:r>
              <a:rPr lang="ro-RO" sz="1800" b="1" dirty="0">
                <a:solidFill>
                  <a:srgbClr val="FF0000"/>
                </a:solidFill>
              </a:rPr>
              <a:t>(6). MATERIALE BIOLOGICE DE REFERINȚĂ </a:t>
            </a:r>
            <a:r>
              <a:rPr lang="ro-RO" sz="1800" dirty="0"/>
              <a:t>- sunt complexe, conținând adesea celule vii, țesuturi sau microorganisme, utilizate pentru a evalua măsurători biologice sau clinice complexe. (e.g.: Standarde de enumerare a celulelor liofilizate, secvențe de ADN, materiale de însămânțare certificate. </a:t>
            </a:r>
            <a:r>
              <a:rPr lang="ro-RO" sz="1800" i="1" dirty="0">
                <a:solidFill>
                  <a:srgbClr val="FF0000"/>
                </a:solidFill>
              </a:rPr>
              <a:t>Utilizare</a:t>
            </a:r>
            <a:r>
              <a:rPr lang="ro-RO" sz="1800" dirty="0"/>
              <a:t>: Medicină regenerativă, enumerare celulară, diagnostic clinic).</a:t>
            </a:r>
          </a:p>
          <a:p>
            <a:pPr marL="0" indent="0" algn="just">
              <a:buNone/>
            </a:pPr>
            <a:r>
              <a:rPr lang="ro-RO" sz="1800" b="1" dirty="0">
                <a:solidFill>
                  <a:srgbClr val="FF0000"/>
                </a:solidFill>
              </a:rPr>
              <a:t>(7). Alte materiale specializate</a:t>
            </a:r>
          </a:p>
          <a:p>
            <a:pPr marL="0" indent="0" algn="just">
              <a:buNone/>
            </a:pPr>
            <a:r>
              <a:rPr lang="ro-RO" sz="1800" dirty="0">
                <a:solidFill>
                  <a:srgbClr val="FF0000"/>
                </a:solidFill>
              </a:rPr>
              <a:t>MATERIALE DE REFERINȚĂ IZOTOPICE</a:t>
            </a:r>
            <a:r>
              <a:rPr lang="ro-RO" sz="1800" dirty="0"/>
              <a:t> - certificate pentru compoziția </a:t>
            </a:r>
            <a:r>
              <a:rPr lang="ro-RO" sz="1800" dirty="0" err="1"/>
              <a:t>izotopică</a:t>
            </a:r>
            <a:r>
              <a:rPr lang="ro-RO" sz="1800" dirty="0"/>
              <a:t> (e.g., mercur anorganic pentru abundența naturală, iridiu natural).</a:t>
            </a:r>
          </a:p>
          <a:p>
            <a:pPr marL="0" indent="0" algn="just">
              <a:buNone/>
            </a:pPr>
            <a:r>
              <a:rPr lang="ro-RO" sz="1800" dirty="0">
                <a:solidFill>
                  <a:srgbClr val="FF0000"/>
                </a:solidFill>
              </a:rPr>
              <a:t>STANDARDE CRIMINALISTICE ȘI TOXICOLOGICE</a:t>
            </a:r>
            <a:r>
              <a:rPr lang="ro-RO" sz="1800" dirty="0"/>
              <a:t>: droguri de abuz, standarde criminalistice pentru alcool.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8256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96332-5431-76AF-4946-9B841CDE1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dirty="0"/>
              <a:t>Clasificarea RM conform scopului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D32C-0AE4-0408-ECC8-21D637EF1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err="1">
                <a:solidFill>
                  <a:srgbClr val="FF0000"/>
                </a:solidFill>
              </a:rPr>
              <a:t>Materiale</a:t>
            </a:r>
            <a:r>
              <a:rPr lang="en-US" sz="1800" b="1" dirty="0">
                <a:solidFill>
                  <a:srgbClr val="FF0000"/>
                </a:solidFill>
              </a:rPr>
              <a:t> de </a:t>
            </a:r>
            <a:r>
              <a:rPr lang="en-US" sz="1800" b="1" dirty="0" err="1">
                <a:solidFill>
                  <a:srgbClr val="FF0000"/>
                </a:solidFill>
              </a:rPr>
              <a:t>calibrare</a:t>
            </a:r>
            <a:r>
              <a:rPr lang="en-US" sz="1800" dirty="0"/>
              <a:t>: </a:t>
            </a:r>
            <a:r>
              <a:rPr lang="ro-RO" sz="1800" dirty="0"/>
              <a:t>- </a:t>
            </a:r>
            <a:r>
              <a:rPr lang="en-US" sz="1800" dirty="0" err="1"/>
              <a:t>utilizate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calibrarea</a:t>
            </a:r>
            <a:r>
              <a:rPr lang="en-US" sz="1800" dirty="0"/>
              <a:t> </a:t>
            </a:r>
            <a:r>
              <a:rPr lang="en-US" sz="1800" dirty="0" err="1"/>
              <a:t>echipamentelor</a:t>
            </a:r>
            <a:r>
              <a:rPr lang="en-US" sz="1800" dirty="0"/>
              <a:t>.</a:t>
            </a:r>
            <a:endParaRPr lang="ro-RO" sz="1800" dirty="0"/>
          </a:p>
          <a:p>
            <a:endParaRPr lang="ro-RO" sz="1800" dirty="0"/>
          </a:p>
          <a:p>
            <a:r>
              <a:rPr lang="en-US" sz="1800" b="1" dirty="0" err="1">
                <a:solidFill>
                  <a:srgbClr val="FF0000"/>
                </a:solidFill>
              </a:rPr>
              <a:t>Materiale</a:t>
            </a:r>
            <a:r>
              <a:rPr lang="en-US" sz="1800" b="1" dirty="0">
                <a:solidFill>
                  <a:srgbClr val="FF0000"/>
                </a:solidFill>
              </a:rPr>
              <a:t> de control al </a:t>
            </a:r>
            <a:r>
              <a:rPr lang="en-US" sz="1800" b="1" dirty="0" err="1">
                <a:solidFill>
                  <a:srgbClr val="FF0000"/>
                </a:solidFill>
              </a:rPr>
              <a:t>calității</a:t>
            </a:r>
            <a:r>
              <a:rPr lang="en-US" sz="1800" b="1" dirty="0">
                <a:solidFill>
                  <a:srgbClr val="FF0000"/>
                </a:solidFill>
              </a:rPr>
              <a:t> (CC): </a:t>
            </a:r>
            <a:r>
              <a:rPr lang="ro-RO" sz="1800" b="1" dirty="0">
                <a:solidFill>
                  <a:srgbClr val="FF0000"/>
                </a:solidFill>
              </a:rPr>
              <a:t>  u</a:t>
            </a:r>
            <a:r>
              <a:rPr lang="en-US" sz="1800" dirty="0" err="1"/>
              <a:t>tilizate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monitorizarea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validarea</a:t>
            </a:r>
            <a:r>
              <a:rPr lang="en-US" sz="1800" dirty="0"/>
              <a:t> </a:t>
            </a:r>
            <a:r>
              <a:rPr lang="en-US" sz="1800" dirty="0" err="1"/>
              <a:t>procedurilor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2144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C646C-928C-183D-FECF-89E7B914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Materialele de </a:t>
            </a:r>
            <a:r>
              <a:rPr lang="en-US" dirty="0" err="1"/>
              <a:t>referință</a:t>
            </a:r>
            <a:r>
              <a:rPr lang="en-US" dirty="0"/>
              <a:t> certificate (CRM)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86F25-980A-04E5-0C1E-BE945D1DC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 err="1"/>
              <a:t>reprezintă</a:t>
            </a:r>
            <a:r>
              <a:rPr lang="en-US" sz="1600" b="1" dirty="0"/>
              <a:t> </a:t>
            </a:r>
            <a:r>
              <a:rPr lang="en-US" sz="1600" b="1" dirty="0" err="1"/>
              <a:t>vârful</a:t>
            </a:r>
            <a:r>
              <a:rPr lang="en-US" sz="1600" b="1" dirty="0"/>
              <a:t> </a:t>
            </a:r>
            <a:r>
              <a:rPr lang="en-US" sz="1600" b="1" dirty="0" err="1"/>
              <a:t>metrologic</a:t>
            </a:r>
            <a:r>
              <a:rPr lang="en-US" sz="1600" b="1" dirty="0"/>
              <a:t> al </a:t>
            </a:r>
            <a:r>
              <a:rPr lang="en-US" sz="1600" b="1" dirty="0" err="1"/>
              <a:t>materialelor</a:t>
            </a:r>
            <a:r>
              <a:rPr lang="en-US" sz="1600" b="1" dirty="0"/>
              <a:t> de </a:t>
            </a:r>
            <a:r>
              <a:rPr lang="en-US" sz="1600" b="1" dirty="0" err="1"/>
              <a:t>referință</a:t>
            </a:r>
            <a:r>
              <a:rPr lang="en-US" sz="1600" b="1" dirty="0"/>
              <a:t>. </a:t>
            </a:r>
            <a:endParaRPr lang="ro-RO" sz="1600" b="1" dirty="0"/>
          </a:p>
          <a:p>
            <a:r>
              <a:rPr lang="en-US" sz="1600" dirty="0"/>
              <a:t>sunt de </a:t>
            </a:r>
            <a:r>
              <a:rPr lang="en-US" sz="1600" dirty="0" err="1"/>
              <a:t>obicei</a:t>
            </a:r>
            <a:r>
              <a:rPr lang="en-US" sz="1600" dirty="0"/>
              <a:t> </a:t>
            </a:r>
            <a:r>
              <a:rPr lang="en-US" sz="1600" dirty="0" err="1"/>
              <a:t>produse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emise</a:t>
            </a:r>
            <a:r>
              <a:rPr lang="en-US" sz="1600" dirty="0"/>
              <a:t> de institute de </a:t>
            </a:r>
            <a:r>
              <a:rPr lang="en-US" sz="1600" dirty="0" err="1"/>
              <a:t>metrologie</a:t>
            </a:r>
            <a:r>
              <a:rPr lang="en-US" sz="1600" dirty="0"/>
              <a:t> </a:t>
            </a:r>
            <a:r>
              <a:rPr lang="en-US" sz="1600" dirty="0" err="1"/>
              <a:t>naționale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internaționale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includ</a:t>
            </a:r>
            <a:r>
              <a:rPr lang="en-US" sz="1600" dirty="0"/>
              <a:t> un </a:t>
            </a:r>
            <a:r>
              <a:rPr lang="en-US" sz="1600" dirty="0" err="1"/>
              <a:t>certificat</a:t>
            </a:r>
            <a:r>
              <a:rPr lang="en-US" sz="1600" dirty="0"/>
              <a:t> care </a:t>
            </a:r>
            <a:r>
              <a:rPr lang="en-US" sz="1600" dirty="0" err="1"/>
              <a:t>menționează</a:t>
            </a:r>
            <a:r>
              <a:rPr lang="en-US" sz="1600" dirty="0"/>
              <a:t> </a:t>
            </a:r>
            <a:r>
              <a:rPr lang="en-US" sz="1600" dirty="0" err="1"/>
              <a:t>valoarea</a:t>
            </a:r>
            <a:r>
              <a:rPr lang="en-US" sz="1600" dirty="0"/>
              <a:t> </a:t>
            </a:r>
            <a:r>
              <a:rPr lang="en-US" sz="1600" dirty="0" err="1"/>
              <a:t>măsurandului</a:t>
            </a:r>
            <a:r>
              <a:rPr lang="en-US" sz="1600" dirty="0"/>
              <a:t>, </a:t>
            </a:r>
            <a:r>
              <a:rPr lang="en-US" sz="1600" dirty="0" err="1"/>
              <a:t>trasabilitatea</a:t>
            </a:r>
            <a:r>
              <a:rPr lang="en-US" sz="1600" dirty="0"/>
              <a:t> </a:t>
            </a:r>
            <a:r>
              <a:rPr lang="en-US" sz="1600" dirty="0" err="1"/>
              <a:t>acelei</a:t>
            </a:r>
            <a:r>
              <a:rPr lang="en-US" sz="1600" dirty="0"/>
              <a:t> </a:t>
            </a:r>
            <a:r>
              <a:rPr lang="en-US" sz="1600" dirty="0" err="1"/>
              <a:t>valori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incertitudinea</a:t>
            </a:r>
            <a:r>
              <a:rPr lang="en-US" sz="1600" dirty="0"/>
              <a:t> </a:t>
            </a:r>
            <a:r>
              <a:rPr lang="en-US" sz="1600" dirty="0" err="1"/>
              <a:t>acesteia</a:t>
            </a:r>
            <a:r>
              <a:rPr lang="en-US" sz="1600" dirty="0"/>
              <a:t>. </a:t>
            </a:r>
            <a:endParaRPr lang="ro-RO" sz="1600" dirty="0"/>
          </a:p>
          <a:p>
            <a:r>
              <a:rPr lang="ro-RO" sz="1600" dirty="0"/>
              <a:t>s</a:t>
            </a:r>
            <a:r>
              <a:rPr lang="en-US" sz="1600" dirty="0" err="1"/>
              <a:t>unt</a:t>
            </a:r>
            <a:r>
              <a:rPr lang="en-US" sz="1600" dirty="0"/>
              <a:t> </a:t>
            </a:r>
            <a:r>
              <a:rPr lang="en-US" sz="1600" dirty="0" err="1"/>
              <a:t>prevăzute</a:t>
            </a:r>
            <a:r>
              <a:rPr lang="en-US" sz="1600" dirty="0"/>
              <a:t> </a:t>
            </a:r>
            <a:r>
              <a:rPr lang="en-US" sz="1600" dirty="0" err="1"/>
              <a:t>proceduri</a:t>
            </a:r>
            <a:r>
              <a:rPr lang="en-US" sz="1600" dirty="0"/>
              <a:t> </a:t>
            </a:r>
            <a:r>
              <a:rPr lang="en-US" sz="1600" dirty="0" err="1"/>
              <a:t>metrologice</a:t>
            </a:r>
            <a:r>
              <a:rPr lang="en-US" sz="1600" dirty="0"/>
              <a:t> </a:t>
            </a:r>
            <a:r>
              <a:rPr lang="en-US" sz="1600" dirty="0" err="1"/>
              <a:t>adecvate</a:t>
            </a:r>
            <a:r>
              <a:rPr lang="en-US" sz="1600" dirty="0"/>
              <a:t> pentru</a:t>
            </a:r>
            <a:r>
              <a:rPr lang="ro-RO" sz="1600" dirty="0"/>
              <a:t> </a:t>
            </a:r>
            <a:r>
              <a:rPr lang="en-US" sz="1600" dirty="0" err="1"/>
              <a:t>producția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certificarea</a:t>
            </a:r>
            <a:r>
              <a:rPr lang="en-US" sz="1600" dirty="0"/>
              <a:t> </a:t>
            </a:r>
            <a:r>
              <a:rPr lang="en-US" sz="1600" dirty="0" err="1"/>
              <a:t>materialelor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, de </a:t>
            </a:r>
            <a:r>
              <a:rPr lang="en-US" sz="1600" dirty="0" err="1"/>
              <a:t>exemplu</a:t>
            </a:r>
            <a:r>
              <a:rPr lang="en-US" sz="1600" dirty="0"/>
              <a:t>, </a:t>
            </a:r>
            <a:r>
              <a:rPr lang="en-US" sz="1600" dirty="0" err="1"/>
              <a:t>în</a:t>
            </a:r>
            <a:r>
              <a:rPr lang="en-US" sz="1600" dirty="0"/>
              <a:t> ISO17511:2020, ISO-21151:2020, ISO-31, ISO-34 </a:t>
            </a:r>
            <a:r>
              <a:rPr lang="en-US" sz="1600" dirty="0" err="1"/>
              <a:t>și</a:t>
            </a:r>
            <a:r>
              <a:rPr lang="en-US" sz="1600" dirty="0"/>
              <a:t> ISO-35.</a:t>
            </a:r>
          </a:p>
        </p:txBody>
      </p:sp>
    </p:spTree>
    <p:extLst>
      <p:ext uri="{BB962C8B-B14F-4D97-AF65-F5344CB8AC3E}">
        <p14:creationId xmlns:p14="http://schemas.microsoft.com/office/powerpoint/2010/main" val="3408319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6D352-BDFD-63CA-9871-97DA97850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6" y="4953000"/>
            <a:ext cx="8081963" cy="1676400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Cele </a:t>
            </a:r>
            <a:r>
              <a:rPr lang="en-US" sz="1600" b="1" dirty="0" err="1"/>
              <a:t>patru</a:t>
            </a:r>
            <a:r>
              <a:rPr lang="en-US" sz="1600" b="1" dirty="0"/>
              <a:t> </a:t>
            </a:r>
            <a:r>
              <a:rPr lang="en-US" sz="1600" b="1" dirty="0" err="1"/>
              <a:t>categorii</a:t>
            </a:r>
            <a:r>
              <a:rPr lang="en-US" sz="1600" b="1" dirty="0"/>
              <a:t> de </a:t>
            </a:r>
            <a:r>
              <a:rPr lang="en-US" sz="1600" b="1" dirty="0" err="1"/>
              <a:t>materiale</a:t>
            </a:r>
            <a:r>
              <a:rPr lang="en-US" sz="1600" b="1" dirty="0"/>
              <a:t> de </a:t>
            </a:r>
            <a:r>
              <a:rPr lang="en-US" sz="1600" b="1" dirty="0" err="1"/>
              <a:t>referință</a:t>
            </a:r>
            <a:r>
              <a:rPr lang="ro-RO" sz="1600" b="1" dirty="0"/>
              <a:t> (</a:t>
            </a:r>
            <a:r>
              <a:rPr lang="ro-RO" sz="1600" b="1" dirty="0">
                <a:highlight>
                  <a:srgbClr val="FFFF00"/>
                </a:highlight>
              </a:rPr>
              <a:t>p/t medicină</a:t>
            </a:r>
            <a:r>
              <a:rPr lang="ro-RO" sz="1600" b="1" dirty="0"/>
              <a:t>)</a:t>
            </a:r>
            <a:r>
              <a:rPr lang="en-US" sz="1600" b="1" dirty="0"/>
              <a:t>. </a:t>
            </a:r>
            <a:endParaRPr lang="ro-RO" sz="1600" b="1" dirty="0"/>
          </a:p>
          <a:p>
            <a:pPr marL="0" indent="0">
              <a:buNone/>
            </a:pPr>
            <a:r>
              <a:rPr lang="en-US" sz="1600" b="1" dirty="0" err="1"/>
              <a:t>Diagrama</a:t>
            </a:r>
            <a:r>
              <a:rPr lang="en-US" sz="1600" b="1" dirty="0"/>
              <a:t> Venn </a:t>
            </a:r>
            <a:r>
              <a:rPr lang="en-US" sz="1600" b="1" dirty="0" err="1"/>
              <a:t>ilustrează</a:t>
            </a:r>
            <a:r>
              <a:rPr lang="en-US" sz="1600" b="1" dirty="0"/>
              <a:t> </a:t>
            </a:r>
            <a:r>
              <a:rPr lang="en-US" sz="1600" b="1" dirty="0" err="1"/>
              <a:t>faptul</a:t>
            </a:r>
            <a:r>
              <a:rPr lang="en-US" sz="1600" b="1" dirty="0"/>
              <a:t> </a:t>
            </a:r>
            <a:r>
              <a:rPr lang="en-US" sz="1600" b="1" dirty="0" err="1"/>
              <a:t>că</a:t>
            </a:r>
            <a:r>
              <a:rPr lang="ro-RO" sz="1600" b="1" dirty="0"/>
              <a:t> </a:t>
            </a:r>
            <a:r>
              <a:rPr lang="en-US" sz="1600" b="1" dirty="0" err="1"/>
              <a:t>cele</a:t>
            </a:r>
            <a:r>
              <a:rPr lang="en-US" sz="1600" b="1" dirty="0"/>
              <a:t> </a:t>
            </a:r>
            <a:r>
              <a:rPr lang="ro-RO" sz="1600" b="1" dirty="0"/>
              <a:t>4</a:t>
            </a:r>
            <a:r>
              <a:rPr lang="en-US" sz="1600" b="1" dirty="0"/>
              <a:t> </a:t>
            </a:r>
            <a:r>
              <a:rPr lang="en-US" sz="1600" b="1" dirty="0" err="1"/>
              <a:t>categorii</a:t>
            </a:r>
            <a:r>
              <a:rPr lang="en-US" sz="1600" b="1" dirty="0"/>
              <a:t> de </a:t>
            </a:r>
            <a:r>
              <a:rPr lang="en-US" sz="1600" b="1" dirty="0" err="1"/>
              <a:t>materiale</a:t>
            </a:r>
            <a:r>
              <a:rPr lang="en-US" sz="1600" b="1" dirty="0"/>
              <a:t> de </a:t>
            </a:r>
            <a:r>
              <a:rPr lang="en-US" sz="1600" b="1" dirty="0" err="1"/>
              <a:t>referință</a:t>
            </a:r>
            <a:r>
              <a:rPr lang="en-US" sz="1600" b="1" dirty="0"/>
              <a:t> au </a:t>
            </a:r>
            <a:r>
              <a:rPr lang="en-US" sz="1600" b="1" dirty="0" err="1"/>
              <a:t>în</a:t>
            </a:r>
            <a:r>
              <a:rPr lang="en-US" sz="1600" b="1" dirty="0"/>
              <a:t> </a:t>
            </a:r>
            <a:r>
              <a:rPr lang="en-US" sz="1600" b="1" dirty="0" err="1"/>
              <a:t>comun</a:t>
            </a:r>
            <a:r>
              <a:rPr lang="en-US" sz="1600" b="1" dirty="0"/>
              <a:t> o </a:t>
            </a:r>
            <a:r>
              <a:rPr lang="en-US" sz="1600" b="1" dirty="0" err="1"/>
              <a:t>parte</a:t>
            </a:r>
            <a:r>
              <a:rPr lang="en-US" sz="1600" b="1" dirty="0"/>
              <a:t> din </a:t>
            </a:r>
            <a:r>
              <a:rPr lang="en-US" sz="1600" b="1" dirty="0" err="1"/>
              <a:t>proprietățile</a:t>
            </a:r>
            <a:r>
              <a:rPr lang="en-US" sz="1600" b="1" dirty="0"/>
              <a:t> lor cu </a:t>
            </a:r>
            <a:r>
              <a:rPr lang="en-US" sz="1600" b="1" dirty="0" err="1"/>
              <a:t>alte</a:t>
            </a:r>
            <a:r>
              <a:rPr lang="ro-RO" sz="1600" b="1" dirty="0"/>
              <a:t> </a:t>
            </a:r>
            <a:r>
              <a:rPr lang="en-US" sz="1600" b="1" dirty="0" err="1"/>
              <a:t>materiale</a:t>
            </a:r>
            <a:r>
              <a:rPr lang="en-US" sz="1600" b="1" dirty="0"/>
              <a:t> de </a:t>
            </a:r>
            <a:r>
              <a:rPr lang="en-US" sz="1600" b="1" dirty="0" err="1"/>
              <a:t>referință</a:t>
            </a:r>
            <a:r>
              <a:rPr lang="en-US" sz="1600" b="1" dirty="0"/>
              <a:t> </a:t>
            </a:r>
            <a:r>
              <a:rPr lang="en-US" sz="1600" b="1" dirty="0" err="1"/>
              <a:t>și</a:t>
            </a:r>
            <a:r>
              <a:rPr lang="en-US" sz="1600" b="1" dirty="0"/>
              <a:t> </a:t>
            </a:r>
            <a:r>
              <a:rPr lang="en-US" sz="1600" b="1" dirty="0" err="1"/>
              <a:t>nicio</a:t>
            </a:r>
            <a:r>
              <a:rPr lang="en-US" sz="1600" b="1" dirty="0"/>
              <a:t> </a:t>
            </a:r>
            <a:r>
              <a:rPr lang="en-US" sz="1600" b="1" dirty="0" err="1"/>
              <a:t>altă</a:t>
            </a:r>
            <a:r>
              <a:rPr lang="en-US" sz="1600" b="1" dirty="0"/>
              <a:t> </a:t>
            </a:r>
            <a:r>
              <a:rPr lang="en-US" sz="1600" b="1" dirty="0" err="1"/>
              <a:t>proprietate</a:t>
            </a:r>
            <a:r>
              <a:rPr lang="en-US" sz="1600" b="1" dirty="0"/>
              <a:t>. </a:t>
            </a:r>
            <a:endParaRPr lang="ro-RO" sz="1600" b="1" dirty="0"/>
          </a:p>
          <a:p>
            <a:pPr marL="0" indent="0">
              <a:buNone/>
            </a:pPr>
            <a:r>
              <a:rPr lang="en-US" sz="1600" b="1" dirty="0"/>
              <a:t>Materialul de </a:t>
            </a:r>
            <a:r>
              <a:rPr lang="en-US" sz="1600" b="1" dirty="0" err="1"/>
              <a:t>referință</a:t>
            </a:r>
            <a:r>
              <a:rPr lang="en-US" sz="1600" b="1" dirty="0"/>
              <a:t> </a:t>
            </a:r>
            <a:r>
              <a:rPr lang="en-US" sz="1600" b="1" dirty="0" err="1"/>
              <a:t>poate</a:t>
            </a:r>
            <a:r>
              <a:rPr lang="en-US" sz="1600" b="1" dirty="0"/>
              <a:t> fi </a:t>
            </a:r>
            <a:r>
              <a:rPr lang="en-US" sz="1600" b="1" dirty="0" err="1"/>
              <a:t>transformat</a:t>
            </a:r>
            <a:r>
              <a:rPr lang="en-US" sz="1600" b="1" dirty="0"/>
              <a:t> </a:t>
            </a:r>
            <a:r>
              <a:rPr lang="en-US" sz="1600" b="1" dirty="0" err="1"/>
              <a:t>în</a:t>
            </a:r>
            <a:r>
              <a:rPr lang="ro-RO" sz="1600" b="1" dirty="0"/>
              <a:t> </a:t>
            </a:r>
            <a:r>
              <a:rPr lang="en-US" sz="1600" b="1" dirty="0"/>
              <a:t>material de </a:t>
            </a:r>
            <a:r>
              <a:rPr lang="en-US" sz="1600" b="1" dirty="0" err="1"/>
              <a:t>referință</a:t>
            </a:r>
            <a:r>
              <a:rPr lang="en-US" sz="1600" b="1" dirty="0"/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certificat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folosind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proceduri</a:t>
            </a:r>
            <a:r>
              <a:rPr lang="en-US" sz="1600" b="1" i="1" dirty="0">
                <a:solidFill>
                  <a:srgbClr val="FF0000"/>
                </a:solidFill>
              </a:rPr>
              <a:t> de </a:t>
            </a:r>
            <a:r>
              <a:rPr lang="en-US" sz="1600" b="1" i="1" dirty="0" err="1">
                <a:solidFill>
                  <a:srgbClr val="FF0000"/>
                </a:solidFill>
              </a:rPr>
              <a:t>măsurare</a:t>
            </a:r>
            <a:r>
              <a:rPr lang="en-US" sz="1600" b="1" i="1" dirty="0">
                <a:solidFill>
                  <a:srgbClr val="FF0000"/>
                </a:solidFill>
              </a:rPr>
              <a:t> de </a:t>
            </a:r>
            <a:r>
              <a:rPr lang="en-US" sz="1600" b="1" i="1" dirty="0" err="1">
                <a:solidFill>
                  <a:srgbClr val="FF0000"/>
                </a:solidFill>
              </a:rPr>
              <a:t>referință</a:t>
            </a:r>
            <a:r>
              <a:rPr lang="en-US" sz="1600" b="1" i="1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0D53E0-8FD6-B999-37B4-FA58BD989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886" y="228600"/>
            <a:ext cx="4310228" cy="444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897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3FA63-D6D9-5152-5B79-32FCBB03A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ro-RO" sz="3600" b="1" dirty="0"/>
              <a:t>4 categorii de materiale de referință /medicina de laborator/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378CE-3F91-0DEE-0D72-7DCE7DB05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4800600"/>
          </a:xfrm>
        </p:spPr>
        <p:txBody>
          <a:bodyPr/>
          <a:lstStyle/>
          <a:p>
            <a:pPr marL="0" indent="0">
              <a:buNone/>
            </a:pPr>
            <a:r>
              <a:rPr lang="ro-RO" sz="1600" b="1" i="1" dirty="0">
                <a:solidFill>
                  <a:srgbClr val="FF0000"/>
                </a:solidFill>
              </a:rPr>
              <a:t>Material de referință de ordin superior </a:t>
            </a:r>
            <a:r>
              <a:rPr lang="en-US" sz="1600" dirty="0" err="1"/>
              <a:t>este</a:t>
            </a:r>
            <a:r>
              <a:rPr lang="en-US" sz="1600" dirty="0"/>
              <a:t> un material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certificat</a:t>
            </a:r>
            <a:r>
              <a:rPr lang="en-US" sz="1600" dirty="0"/>
              <a:t> care</a:t>
            </a:r>
            <a:r>
              <a:rPr lang="ro-RO" sz="1600" dirty="0"/>
              <a:t>: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1. </a:t>
            </a:r>
            <a:r>
              <a:rPr lang="en-US" sz="1600" dirty="0" err="1"/>
              <a:t>Îndeplinește</a:t>
            </a:r>
            <a:r>
              <a:rPr lang="en-US" sz="1600" dirty="0"/>
              <a:t> </a:t>
            </a:r>
            <a:r>
              <a:rPr lang="en-US" sz="1600" dirty="0" err="1"/>
              <a:t>cerințele</a:t>
            </a:r>
            <a:r>
              <a:rPr lang="en-US" sz="1600" dirty="0"/>
              <a:t> de </a:t>
            </a:r>
            <a:r>
              <a:rPr lang="en-US" sz="1600" dirty="0" err="1"/>
              <a:t>calitate</a:t>
            </a:r>
            <a:r>
              <a:rPr lang="en-US" sz="1600" dirty="0"/>
              <a:t> </a:t>
            </a:r>
            <a:r>
              <a:rPr lang="en-US" sz="1600" dirty="0" err="1"/>
              <a:t>acceptate</a:t>
            </a:r>
            <a:r>
              <a:rPr lang="en-US" sz="1600" dirty="0"/>
              <a:t> la </a:t>
            </a:r>
            <a:r>
              <a:rPr lang="en-US" sz="1600" dirty="0" err="1"/>
              <a:t>nivel</a:t>
            </a:r>
            <a:r>
              <a:rPr lang="en-US" sz="1600" dirty="0"/>
              <a:t> </a:t>
            </a:r>
            <a:r>
              <a:rPr lang="en-US" sz="1600" dirty="0" err="1"/>
              <a:t>internațional</a:t>
            </a:r>
            <a:r>
              <a:rPr lang="en-US" sz="1600" dirty="0"/>
              <a:t> (ISO 15194:2009)</a:t>
            </a:r>
          </a:p>
          <a:p>
            <a:pPr marL="0" indent="0">
              <a:buNone/>
            </a:pPr>
            <a:r>
              <a:rPr lang="en-US" sz="1600" dirty="0"/>
              <a:t>2. La care se pot face </a:t>
            </a:r>
            <a:r>
              <a:rPr lang="en-US" sz="1600" dirty="0" err="1"/>
              <a:t>referire</a:t>
            </a:r>
            <a:r>
              <a:rPr lang="en-US" sz="1600" dirty="0"/>
              <a:t> la </a:t>
            </a:r>
            <a:r>
              <a:rPr lang="en-US" sz="1600" dirty="0" err="1"/>
              <a:t>alte</a:t>
            </a:r>
            <a:r>
              <a:rPr lang="en-US" sz="1600" dirty="0"/>
              <a:t> </a:t>
            </a:r>
            <a:r>
              <a:rPr lang="en-US" sz="1600" dirty="0" err="1"/>
              <a:t>rezultate</a:t>
            </a:r>
            <a:r>
              <a:rPr lang="en-US" sz="1600" dirty="0"/>
              <a:t> ale </a:t>
            </a:r>
            <a:r>
              <a:rPr lang="en-US" sz="1600" dirty="0" err="1"/>
              <a:t>măsurătorilor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3. Are o </a:t>
            </a:r>
            <a:r>
              <a:rPr lang="en-US" sz="1600" dirty="0" err="1"/>
              <a:t>incertitudine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complet</a:t>
            </a:r>
            <a:r>
              <a:rPr lang="en-US" sz="1600" dirty="0"/>
              <a:t> </a:t>
            </a:r>
            <a:r>
              <a:rPr lang="en-US" sz="1600" dirty="0" err="1"/>
              <a:t>stabilită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sunt de </a:t>
            </a:r>
            <a:r>
              <a:rPr lang="en-US" sz="1600" dirty="0" err="1"/>
              <a:t>obicei</a:t>
            </a:r>
            <a:r>
              <a:rPr lang="en-US" sz="1600" dirty="0"/>
              <a:t> </a:t>
            </a:r>
            <a:r>
              <a:rPr lang="en-US" sz="1600" dirty="0" err="1"/>
              <a:t>produse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distribuite</a:t>
            </a:r>
            <a:r>
              <a:rPr lang="en-US" sz="1600" dirty="0"/>
              <a:t> de </a:t>
            </a:r>
            <a:r>
              <a:rPr lang="en-US" sz="1600" dirty="0" err="1"/>
              <a:t>institutele</a:t>
            </a:r>
            <a:r>
              <a:rPr lang="en-US" sz="1600" dirty="0"/>
              <a:t> </a:t>
            </a:r>
            <a:r>
              <a:rPr lang="en-US" sz="1600" dirty="0" err="1"/>
              <a:t>naționale</a:t>
            </a:r>
            <a:r>
              <a:rPr lang="ro-RO" sz="1600" dirty="0"/>
              <a:t> </a:t>
            </a:r>
            <a:r>
              <a:rPr lang="en-US" sz="1600" dirty="0"/>
              <a:t>de </a:t>
            </a:r>
            <a:r>
              <a:rPr lang="en-US" sz="1600" dirty="0" err="1"/>
              <a:t>metrologie</a:t>
            </a:r>
            <a:r>
              <a:rPr lang="en-US" sz="1600" dirty="0"/>
              <a:t>, de </a:t>
            </a:r>
            <a:r>
              <a:rPr lang="en-US" sz="1600" dirty="0" err="1"/>
              <a:t>exemplu</a:t>
            </a:r>
            <a:r>
              <a:rPr lang="en-US" sz="1600" dirty="0"/>
              <a:t>, Centrul </a:t>
            </a:r>
            <a:r>
              <a:rPr lang="en-US" sz="1600" dirty="0" err="1"/>
              <a:t>Comun</a:t>
            </a:r>
            <a:r>
              <a:rPr lang="en-US" sz="1600" dirty="0"/>
              <a:t> de </a:t>
            </a:r>
            <a:r>
              <a:rPr lang="en-US" sz="1600" dirty="0" err="1"/>
              <a:t>Cercetare</a:t>
            </a:r>
            <a:r>
              <a:rPr lang="en-US" sz="1600" dirty="0"/>
              <a:t> al </a:t>
            </a:r>
            <a:r>
              <a:rPr lang="en-US" sz="1600" dirty="0" err="1"/>
              <a:t>Comisiei</a:t>
            </a:r>
            <a:r>
              <a:rPr lang="en-US" sz="1600" dirty="0"/>
              <a:t> </a:t>
            </a:r>
            <a:r>
              <a:rPr lang="en-US" sz="1600" dirty="0" err="1"/>
              <a:t>Europene</a:t>
            </a:r>
            <a:r>
              <a:rPr lang="ro-RO" sz="1600" dirty="0"/>
              <a:t> </a:t>
            </a:r>
            <a:r>
              <a:rPr lang="en-US" sz="1600" dirty="0"/>
              <a:t>(EU-JRC), </a:t>
            </a:r>
            <a:r>
              <a:rPr lang="en-US" sz="1600" dirty="0" err="1"/>
              <a:t>Institutul</a:t>
            </a:r>
            <a:r>
              <a:rPr lang="en-US" sz="1600" dirty="0"/>
              <a:t> Național de </a:t>
            </a:r>
            <a:r>
              <a:rPr lang="en-US" sz="1600" dirty="0" err="1"/>
              <a:t>Standarde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Tehnologie</a:t>
            </a:r>
            <a:r>
              <a:rPr lang="en-US" sz="1600" dirty="0"/>
              <a:t> din SUA (NIST), </a:t>
            </a:r>
            <a:r>
              <a:rPr lang="en-US" sz="1600" dirty="0" err="1"/>
              <a:t>Institutul</a:t>
            </a:r>
            <a:r>
              <a:rPr lang="en-US" sz="1600" dirty="0"/>
              <a:t> Național</a:t>
            </a:r>
            <a:r>
              <a:rPr lang="ro-RO" sz="1600" dirty="0"/>
              <a:t> </a:t>
            </a:r>
            <a:r>
              <a:rPr lang="en-US" sz="1600" dirty="0"/>
              <a:t>de </a:t>
            </a:r>
            <a:r>
              <a:rPr lang="en-US" sz="1600" dirty="0" err="1"/>
              <a:t>Metrologie</a:t>
            </a:r>
            <a:r>
              <a:rPr lang="en-US" sz="1600" dirty="0"/>
              <a:t> din China (CN), </a:t>
            </a:r>
            <a:r>
              <a:rPr lang="en-US" sz="1600" dirty="0" err="1"/>
              <a:t>Organizația</a:t>
            </a:r>
            <a:r>
              <a:rPr lang="en-US" sz="1600" dirty="0"/>
              <a:t> </a:t>
            </a:r>
            <a:r>
              <a:rPr lang="en-US" sz="1600" dirty="0" err="1"/>
              <a:t>Mondială</a:t>
            </a:r>
            <a:r>
              <a:rPr lang="en-US" sz="1600" dirty="0"/>
              <a:t> a </a:t>
            </a:r>
            <a:r>
              <a:rPr lang="en-US" sz="1600" dirty="0" err="1"/>
              <a:t>Sănătății</a:t>
            </a:r>
            <a:r>
              <a:rPr lang="en-US" sz="1600" dirty="0"/>
              <a:t> (OMS), </a:t>
            </a:r>
            <a:r>
              <a:rPr lang="en-US" sz="1600" dirty="0" err="1"/>
              <a:t>Institutul</a:t>
            </a:r>
            <a:r>
              <a:rPr lang="en-US" sz="1600" dirty="0"/>
              <a:t> Național de </a:t>
            </a:r>
            <a:r>
              <a:rPr lang="en-US" sz="1600" dirty="0" err="1"/>
              <a:t>Metrologie</a:t>
            </a:r>
            <a:r>
              <a:rPr lang="ro-RO" sz="1600" dirty="0"/>
              <a:t> </a:t>
            </a:r>
            <a:r>
              <a:rPr lang="en-US" sz="1600" dirty="0"/>
              <a:t>din </a:t>
            </a:r>
            <a:r>
              <a:rPr lang="en-US" sz="1600" dirty="0" err="1"/>
              <a:t>Japonia</a:t>
            </a:r>
            <a:r>
              <a:rPr lang="en-US" sz="1600" dirty="0"/>
              <a:t> (JP), </a:t>
            </a:r>
            <a:r>
              <a:rPr lang="en-US" sz="1600" dirty="0" err="1"/>
              <a:t>Institutul</a:t>
            </a:r>
            <a:r>
              <a:rPr lang="en-US" sz="1600" dirty="0"/>
              <a:t> de </a:t>
            </a:r>
            <a:r>
              <a:rPr lang="en-US" sz="1600" dirty="0" err="1"/>
              <a:t>Materiale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 pentru </a:t>
            </a:r>
            <a:r>
              <a:rPr lang="en-US" sz="1600" dirty="0" err="1"/>
              <a:t>Standarde</a:t>
            </a:r>
            <a:r>
              <a:rPr lang="en-US" sz="1600" dirty="0"/>
              <a:t> de Chimie </a:t>
            </a:r>
            <a:r>
              <a:rPr lang="en-US" sz="1600" dirty="0" err="1"/>
              <a:t>Clinică</a:t>
            </a:r>
            <a:r>
              <a:rPr lang="ro-RO" sz="1600" dirty="0"/>
              <a:t> </a:t>
            </a:r>
            <a:r>
              <a:rPr lang="en-US" sz="1600" dirty="0"/>
              <a:t>(JP), Comitetul </a:t>
            </a:r>
            <a:r>
              <a:rPr lang="en-US" sz="1600" dirty="0" err="1"/>
              <a:t>Japonez</a:t>
            </a:r>
            <a:r>
              <a:rPr lang="en-US" sz="1600" dirty="0"/>
              <a:t> pentru </a:t>
            </a:r>
            <a:r>
              <a:rPr lang="en-US" sz="1600" dirty="0" err="1"/>
              <a:t>Standarde</a:t>
            </a:r>
            <a:r>
              <a:rPr lang="en-US" sz="1600" dirty="0"/>
              <a:t> </a:t>
            </a:r>
            <a:r>
              <a:rPr lang="en-US" sz="1600" dirty="0" err="1"/>
              <a:t>Industriale</a:t>
            </a:r>
            <a:r>
              <a:rPr lang="en-US" sz="1600" dirty="0"/>
              <a:t> (JISC), Centro Nacional de </a:t>
            </a:r>
            <a:r>
              <a:rPr lang="en-US" sz="1600" dirty="0" err="1"/>
              <a:t>Metrología</a:t>
            </a:r>
            <a:r>
              <a:rPr lang="ro-RO" sz="1600" dirty="0"/>
              <a:t> </a:t>
            </a:r>
            <a:r>
              <a:rPr lang="en-US" sz="1600" dirty="0"/>
              <a:t>(MX).</a:t>
            </a:r>
          </a:p>
          <a:p>
            <a:endParaRPr lang="en-US" sz="1600" dirty="0"/>
          </a:p>
          <a:p>
            <a:r>
              <a:rPr lang="en-US" sz="1600" dirty="0" err="1"/>
              <a:t>Producătorii</a:t>
            </a:r>
            <a:r>
              <a:rPr lang="en-US" sz="1600" dirty="0"/>
              <a:t> </a:t>
            </a:r>
            <a:r>
              <a:rPr lang="en-US" sz="1600" dirty="0" err="1"/>
              <a:t>comerciali</a:t>
            </a:r>
            <a:r>
              <a:rPr lang="en-US" sz="1600" dirty="0"/>
              <a:t> </a:t>
            </a:r>
            <a:r>
              <a:rPr lang="en-US" sz="1600" dirty="0" err="1"/>
              <a:t>produc</a:t>
            </a:r>
            <a:r>
              <a:rPr lang="en-US" sz="1600" dirty="0"/>
              <a:t>, de </a:t>
            </a:r>
            <a:r>
              <a:rPr lang="en-US" sz="1600" dirty="0" err="1"/>
              <a:t>asemenea</a:t>
            </a:r>
            <a:r>
              <a:rPr lang="en-US" sz="1600" dirty="0"/>
              <a:t>, </a:t>
            </a:r>
            <a:r>
              <a:rPr lang="en-US" sz="1600" dirty="0" err="1"/>
              <a:t>materiale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listate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baza</a:t>
            </a:r>
            <a:r>
              <a:rPr lang="en-US" sz="1600" dirty="0"/>
              <a:t> de date a </a:t>
            </a:r>
            <a:r>
              <a:rPr lang="en-US" sz="1600" dirty="0" err="1"/>
              <a:t>Comitetului</a:t>
            </a:r>
            <a:r>
              <a:rPr lang="en-US" sz="1600" dirty="0"/>
              <a:t> </a:t>
            </a:r>
            <a:r>
              <a:rPr lang="en-US" sz="1600" dirty="0" err="1"/>
              <a:t>Comun</a:t>
            </a:r>
            <a:r>
              <a:rPr lang="ro-RO" sz="1600" dirty="0"/>
              <a:t> </a:t>
            </a:r>
            <a:r>
              <a:rPr lang="en-US" sz="1600" dirty="0"/>
              <a:t>de </a:t>
            </a:r>
            <a:r>
              <a:rPr lang="en-US" sz="1600" dirty="0" err="1"/>
              <a:t>Trasabilitate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Medicina de </a:t>
            </a:r>
            <a:r>
              <a:rPr lang="en-US" sz="1600" dirty="0" err="1"/>
              <a:t>Laborator</a:t>
            </a:r>
            <a:r>
              <a:rPr lang="en-US" sz="1600" dirty="0"/>
              <a:t> (JCTLM)</a:t>
            </a:r>
          </a:p>
          <a:p>
            <a:r>
              <a:rPr lang="en-US" sz="1600" dirty="0">
                <a:hlinkClick r:id="rId2"/>
              </a:rPr>
              <a:t>https://www.bipm.org/jctlm/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69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7DAFF-260E-0E8C-E47E-9DC9CC351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81000"/>
            <a:ext cx="8382000" cy="6096000"/>
          </a:xfrm>
        </p:spPr>
        <p:txBody>
          <a:bodyPr/>
          <a:lstStyle/>
          <a:p>
            <a:r>
              <a:rPr lang="en-US" sz="1600" dirty="0"/>
              <a:t>Materialele de </a:t>
            </a:r>
            <a:r>
              <a:rPr lang="en-US" sz="1600" dirty="0" err="1"/>
              <a:t>referință</a:t>
            </a:r>
            <a:r>
              <a:rPr lang="en-US" sz="1600" dirty="0"/>
              <a:t> care nu sunt </a:t>
            </a:r>
            <a:r>
              <a:rPr lang="en-US" sz="1600" dirty="0" err="1"/>
              <a:t>însoțite</a:t>
            </a:r>
            <a:r>
              <a:rPr lang="en-US" sz="1600" dirty="0"/>
              <a:t> de certificate sunt </a:t>
            </a:r>
            <a:r>
              <a:rPr lang="en-US" sz="1600" dirty="0" err="1"/>
              <a:t>numite</a:t>
            </a:r>
            <a:r>
              <a:rPr lang="en-US" sz="1600" dirty="0"/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materiale</a:t>
            </a:r>
            <a:r>
              <a:rPr lang="en-US" sz="1600" i="1" dirty="0">
                <a:solidFill>
                  <a:srgbClr val="FF0000"/>
                </a:solidFill>
              </a:rPr>
              <a:t> de </a:t>
            </a:r>
            <a:r>
              <a:rPr lang="en-US" sz="1600" i="1" dirty="0" err="1">
                <a:solidFill>
                  <a:srgbClr val="FF0000"/>
                </a:solidFill>
              </a:rPr>
              <a:t>referință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necertificate</a:t>
            </a:r>
            <a:r>
              <a:rPr lang="ro-RO" sz="1600" i="1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sau</a:t>
            </a:r>
            <a:r>
              <a:rPr lang="en-US" sz="1600" dirty="0"/>
              <a:t>, </a:t>
            </a:r>
            <a:r>
              <a:rPr lang="en-US" sz="1600" dirty="0" err="1"/>
              <a:t>pur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simplu</a:t>
            </a:r>
            <a:r>
              <a:rPr lang="en-US" sz="1600" dirty="0"/>
              <a:t>, </a:t>
            </a:r>
            <a:r>
              <a:rPr lang="en-US" sz="1600" i="1" dirty="0" err="1">
                <a:solidFill>
                  <a:srgbClr val="FF0000"/>
                </a:solidFill>
              </a:rPr>
              <a:t>materiale</a:t>
            </a:r>
            <a:r>
              <a:rPr lang="en-US" sz="1600" i="1" dirty="0">
                <a:solidFill>
                  <a:srgbClr val="FF0000"/>
                </a:solidFill>
              </a:rPr>
              <a:t> de control</a:t>
            </a:r>
            <a:r>
              <a:rPr lang="en-US" sz="1600" dirty="0"/>
              <a:t>. </a:t>
            </a:r>
            <a:r>
              <a:rPr lang="en-US" sz="1600" dirty="0" err="1"/>
              <a:t>Valorile</a:t>
            </a:r>
            <a:r>
              <a:rPr lang="en-US" sz="1600" dirty="0"/>
              <a:t> </a:t>
            </a:r>
            <a:r>
              <a:rPr lang="en-US" sz="1600" dirty="0" err="1"/>
              <a:t>acestor</a:t>
            </a:r>
            <a:r>
              <a:rPr lang="en-US" sz="1600" dirty="0"/>
              <a:t> </a:t>
            </a:r>
            <a:r>
              <a:rPr lang="en-US" sz="1600" dirty="0" err="1"/>
              <a:t>materiale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ro-RO" sz="1600" dirty="0"/>
              <a:t> </a:t>
            </a:r>
            <a:r>
              <a:rPr lang="en-US" sz="1600" dirty="0"/>
              <a:t>nu sunt </a:t>
            </a:r>
            <a:r>
              <a:rPr lang="en-US" sz="1600" dirty="0" err="1"/>
              <a:t>suficient</a:t>
            </a:r>
            <a:r>
              <a:rPr lang="en-US" sz="1600" dirty="0"/>
              <a:t> </a:t>
            </a:r>
            <a:r>
              <a:rPr lang="en-US" sz="1600" dirty="0" err="1"/>
              <a:t>caracterizate</a:t>
            </a:r>
            <a:r>
              <a:rPr lang="en-US" sz="1600" dirty="0"/>
              <a:t> pentru a </a:t>
            </a:r>
            <a:r>
              <a:rPr lang="en-US" sz="1600" dirty="0" err="1"/>
              <a:t>permite</a:t>
            </a:r>
            <a:r>
              <a:rPr lang="en-US" sz="1600" dirty="0"/>
              <a:t> </a:t>
            </a:r>
            <a:r>
              <a:rPr lang="en-US" sz="1600" dirty="0" err="1"/>
              <a:t>utilizarea</a:t>
            </a:r>
            <a:r>
              <a:rPr lang="en-US" sz="1600" dirty="0"/>
              <a:t> lor ca </a:t>
            </a:r>
            <a:r>
              <a:rPr lang="en-US" sz="1600" dirty="0" err="1"/>
              <a:t>parte</a:t>
            </a:r>
            <a:r>
              <a:rPr lang="en-US" sz="1600" dirty="0"/>
              <a:t> a </a:t>
            </a:r>
            <a:r>
              <a:rPr lang="en-US" sz="1600" dirty="0" err="1"/>
              <a:t>unei</a:t>
            </a:r>
            <a:r>
              <a:rPr lang="en-US" sz="1600" dirty="0"/>
              <a:t> </a:t>
            </a:r>
            <a:r>
              <a:rPr lang="en-US" sz="1600" dirty="0" err="1"/>
              <a:t>ierarhii</a:t>
            </a:r>
            <a:r>
              <a:rPr lang="en-US" sz="1600" dirty="0"/>
              <a:t> </a:t>
            </a:r>
            <a:r>
              <a:rPr lang="en-US" sz="1600" dirty="0" err="1"/>
              <a:t>formale</a:t>
            </a:r>
            <a:r>
              <a:rPr lang="en-US" sz="1600" dirty="0"/>
              <a:t> </a:t>
            </a:r>
            <a:r>
              <a:rPr lang="en-US" sz="1600" dirty="0" err="1"/>
              <a:t>detrasabilitate</a:t>
            </a:r>
            <a:r>
              <a:rPr lang="en-US" sz="1600" dirty="0"/>
              <a:t>.</a:t>
            </a:r>
            <a:r>
              <a:rPr lang="ro-RO" sz="1600" dirty="0"/>
              <a:t> </a:t>
            </a:r>
          </a:p>
          <a:p>
            <a:pPr algn="just"/>
            <a:r>
              <a:rPr lang="en-US" sz="1600" i="1" dirty="0">
                <a:solidFill>
                  <a:srgbClr val="FF0000"/>
                </a:solidFill>
              </a:rPr>
              <a:t>Materialele de control </a:t>
            </a:r>
            <a:r>
              <a:rPr lang="en-US" sz="1600" dirty="0"/>
              <a:t>sunt de </a:t>
            </a:r>
            <a:r>
              <a:rPr lang="en-US" sz="1600" dirty="0" err="1"/>
              <a:t>obicei</a:t>
            </a:r>
            <a:r>
              <a:rPr lang="en-US" sz="1600" dirty="0"/>
              <a:t> </a:t>
            </a:r>
            <a:r>
              <a:rPr lang="en-US" sz="1600" dirty="0" err="1"/>
              <a:t>achiziționate</a:t>
            </a:r>
            <a:r>
              <a:rPr lang="en-US" sz="1600" dirty="0"/>
              <a:t> de la </a:t>
            </a:r>
            <a:r>
              <a:rPr lang="en-US" sz="1600" dirty="0" err="1"/>
              <a:t>furnizorii</a:t>
            </a:r>
            <a:r>
              <a:rPr lang="en-US" sz="1600" dirty="0"/>
              <a:t> de </a:t>
            </a:r>
            <a:r>
              <a:rPr lang="en-US" sz="1600" dirty="0" err="1"/>
              <a:t>materiale</a:t>
            </a:r>
            <a:r>
              <a:rPr lang="en-US" sz="1600" dirty="0"/>
              <a:t> de control </a:t>
            </a:r>
            <a:r>
              <a:rPr lang="en-US" sz="1600" dirty="0" err="1"/>
              <a:t>sau</a:t>
            </a:r>
            <a:r>
              <a:rPr lang="ro-RO" sz="1600" dirty="0"/>
              <a:t> </a:t>
            </a:r>
            <a:r>
              <a:rPr lang="en-US" sz="1600" dirty="0" err="1"/>
              <a:t>produse</a:t>
            </a:r>
            <a:r>
              <a:rPr lang="en-US" sz="1600" dirty="0"/>
              <a:t> intern </a:t>
            </a:r>
            <a:r>
              <a:rPr lang="en-US" sz="1600" dirty="0" err="1"/>
              <a:t>și</a:t>
            </a:r>
            <a:r>
              <a:rPr lang="en-US" sz="1600" dirty="0"/>
              <a:t> sunt de </a:t>
            </a:r>
            <a:r>
              <a:rPr lang="en-US" sz="1600" dirty="0" err="1"/>
              <a:t>obicei</a:t>
            </a:r>
            <a:r>
              <a:rPr lang="en-US" sz="1600" dirty="0"/>
              <a:t> </a:t>
            </a:r>
            <a:r>
              <a:rPr lang="en-US" sz="1600" dirty="0" err="1"/>
              <a:t>utilizate</a:t>
            </a:r>
            <a:r>
              <a:rPr lang="en-US" sz="1600" dirty="0"/>
              <a:t> </a:t>
            </a:r>
            <a:r>
              <a:rPr lang="en-US" sz="1600" i="1" dirty="0">
                <a:solidFill>
                  <a:srgbClr val="FF0000"/>
                </a:solidFill>
              </a:rPr>
              <a:t>pentru </a:t>
            </a:r>
            <a:r>
              <a:rPr lang="en-US" sz="1600" i="1" dirty="0" err="1">
                <a:solidFill>
                  <a:srgbClr val="FF0000"/>
                </a:solidFill>
              </a:rPr>
              <a:t>controlul</a:t>
            </a:r>
            <a:r>
              <a:rPr lang="en-US" sz="1600" i="1" dirty="0">
                <a:solidFill>
                  <a:srgbClr val="FF0000"/>
                </a:solidFill>
              </a:rPr>
              <a:t> intern al </a:t>
            </a:r>
            <a:r>
              <a:rPr lang="en-US" sz="1600" i="1" dirty="0" err="1">
                <a:solidFill>
                  <a:srgbClr val="FF0000"/>
                </a:solidFill>
              </a:rPr>
              <a:t>calității</a:t>
            </a:r>
            <a:r>
              <a:rPr lang="en-US" sz="1600" dirty="0"/>
              <a:t>. </a:t>
            </a:r>
            <a:r>
              <a:rPr lang="en-US" sz="1600" dirty="0" err="1"/>
              <a:t>Termenul</a:t>
            </a:r>
            <a:r>
              <a:rPr lang="en-US" sz="1600" dirty="0"/>
              <a:t> </a:t>
            </a:r>
            <a:r>
              <a:rPr lang="en-US" sz="1600" dirty="0" err="1"/>
              <a:t>preferat</a:t>
            </a:r>
            <a:r>
              <a:rPr lang="ro-RO" sz="1600" dirty="0"/>
              <a:t> </a:t>
            </a:r>
            <a:r>
              <a:rPr lang="en-US" sz="1600" dirty="0"/>
              <a:t>pentru </a:t>
            </a:r>
            <a:r>
              <a:rPr lang="en-US" sz="1600" dirty="0" err="1"/>
              <a:t>aceste</a:t>
            </a:r>
            <a:r>
              <a:rPr lang="en-US" sz="1600" dirty="0"/>
              <a:t> </a:t>
            </a:r>
            <a:r>
              <a:rPr lang="en-US" sz="1600" dirty="0" err="1"/>
              <a:t>materiale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materiale</a:t>
            </a:r>
            <a:r>
              <a:rPr lang="en-US" sz="1600" i="1" dirty="0">
                <a:solidFill>
                  <a:srgbClr val="FF0000"/>
                </a:solidFill>
              </a:rPr>
              <a:t> de control al </a:t>
            </a:r>
            <a:r>
              <a:rPr lang="en-US" sz="1600" i="1" dirty="0" err="1">
                <a:solidFill>
                  <a:srgbClr val="FF0000"/>
                </a:solidFill>
              </a:rPr>
              <a:t>calității</a:t>
            </a:r>
            <a:r>
              <a:rPr lang="en-US" sz="1600" i="1" dirty="0">
                <a:solidFill>
                  <a:srgbClr val="FF0000"/>
                </a:solidFill>
              </a:rPr>
              <a:t>,</a:t>
            </a:r>
            <a:r>
              <a:rPr lang="en-US" sz="1600" dirty="0"/>
              <a:t> </a:t>
            </a:r>
            <a:r>
              <a:rPr lang="en-US" sz="1600" dirty="0" err="1"/>
              <a:t>referindu</a:t>
            </a:r>
            <a:r>
              <a:rPr lang="en-US" sz="1600" dirty="0"/>
              <a:t>-se la </a:t>
            </a:r>
            <a:r>
              <a:rPr lang="en-US" sz="1600" dirty="0" err="1"/>
              <a:t>utilizarea</a:t>
            </a:r>
            <a:r>
              <a:rPr lang="en-US" sz="1600" dirty="0"/>
              <a:t> lor. </a:t>
            </a:r>
            <a:r>
              <a:rPr lang="ro-RO" sz="1600" dirty="0"/>
              <a:t>S</a:t>
            </a:r>
            <a:r>
              <a:rPr lang="en-US" sz="1600" dirty="0" err="1"/>
              <a:t>unt</a:t>
            </a:r>
            <a:r>
              <a:rPr lang="ro-RO" sz="1600" dirty="0"/>
              <a:t> </a:t>
            </a:r>
            <a:r>
              <a:rPr lang="en-US" sz="1600" dirty="0" err="1"/>
              <a:t>potrivite</a:t>
            </a:r>
            <a:r>
              <a:rPr lang="en-US" sz="1600" dirty="0"/>
              <a:t> pentru </a:t>
            </a:r>
            <a:r>
              <a:rPr lang="en-US" sz="1600" dirty="0" err="1"/>
              <a:t>unul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mulți</a:t>
            </a:r>
            <a:r>
              <a:rPr lang="en-US" sz="1600" dirty="0"/>
              <a:t> </a:t>
            </a:r>
            <a:r>
              <a:rPr lang="en-US" sz="1600" dirty="0" err="1"/>
              <a:t>măsuranzi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sunt de </a:t>
            </a:r>
            <a:r>
              <a:rPr lang="en-US" sz="1600" dirty="0" err="1"/>
              <a:t>obicei</a:t>
            </a:r>
            <a:r>
              <a:rPr lang="en-US" sz="1600" dirty="0"/>
              <a:t> </a:t>
            </a:r>
            <a:r>
              <a:rPr lang="en-US" sz="1600" dirty="0" err="1"/>
              <a:t>disponibile</a:t>
            </a:r>
            <a:r>
              <a:rPr lang="en-US" sz="1600" dirty="0"/>
              <a:t> la </a:t>
            </a:r>
            <a:r>
              <a:rPr lang="en-US" sz="1600" dirty="0" err="1"/>
              <a:t>două</a:t>
            </a:r>
            <a:r>
              <a:rPr lang="ro-RO" sz="1600" dirty="0"/>
              <a:t> </a:t>
            </a:r>
            <a:r>
              <a:rPr lang="en-US" sz="1600" dirty="0" err="1"/>
              <a:t>concentrații</a:t>
            </a:r>
            <a:r>
              <a:rPr lang="en-US" sz="1600" dirty="0"/>
              <a:t> </a:t>
            </a:r>
            <a:r>
              <a:rPr lang="en-US" sz="1600" dirty="0" err="1"/>
              <a:t>diferite</a:t>
            </a:r>
            <a:r>
              <a:rPr lang="en-US" sz="1600" dirty="0"/>
              <a:t>. </a:t>
            </a:r>
            <a:r>
              <a:rPr lang="en-US" sz="1600" dirty="0" err="1"/>
              <a:t>Programele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organizațiile</a:t>
            </a:r>
            <a:r>
              <a:rPr lang="en-US" sz="1600" dirty="0"/>
              <a:t> de </a:t>
            </a:r>
            <a:r>
              <a:rPr lang="en-US" sz="1600" dirty="0" err="1"/>
              <a:t>testare</a:t>
            </a:r>
            <a:r>
              <a:rPr lang="en-US" sz="1600" dirty="0"/>
              <a:t> a </a:t>
            </a:r>
            <a:r>
              <a:rPr lang="en-US" sz="1600" dirty="0" err="1"/>
              <a:t>competenței</a:t>
            </a:r>
            <a:r>
              <a:rPr lang="en-US" sz="1600" dirty="0"/>
              <a:t> </a:t>
            </a:r>
            <a:r>
              <a:rPr lang="en-US" sz="1600" dirty="0" err="1"/>
              <a:t>utilizează</a:t>
            </a:r>
            <a:r>
              <a:rPr lang="en-US" sz="1600" dirty="0"/>
              <a:t> </a:t>
            </a:r>
            <a:r>
              <a:rPr lang="en-US" sz="1600" dirty="0" err="1"/>
              <a:t>materiale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ro-RO" sz="1600" dirty="0"/>
              <a:t> </a:t>
            </a:r>
            <a:r>
              <a:rPr lang="en-US" sz="1600" dirty="0" err="1"/>
              <a:t>având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vedere</a:t>
            </a:r>
            <a:r>
              <a:rPr lang="en-US" sz="1600" dirty="0"/>
              <a:t> </a:t>
            </a:r>
            <a:r>
              <a:rPr lang="en-US" sz="1600" dirty="0" err="1"/>
              <a:t>valoarea</a:t>
            </a:r>
            <a:r>
              <a:rPr lang="en-US" sz="1600" dirty="0"/>
              <a:t> </a:t>
            </a:r>
            <a:r>
              <a:rPr lang="en-US" sz="1600" dirty="0" err="1"/>
              <a:t>medie</a:t>
            </a:r>
            <a:r>
              <a:rPr lang="en-US" sz="1600" dirty="0"/>
              <a:t> </a:t>
            </a:r>
            <a:r>
              <a:rPr lang="en-US" sz="1600" dirty="0" err="1"/>
              <a:t>consensuală</a:t>
            </a:r>
            <a:r>
              <a:rPr lang="en-US" sz="1600" dirty="0"/>
              <a:t> a </a:t>
            </a:r>
            <a:r>
              <a:rPr lang="en-US" sz="1600" dirty="0" err="1"/>
              <a:t>grupului</a:t>
            </a:r>
            <a:r>
              <a:rPr lang="en-US" sz="1600" dirty="0"/>
              <a:t> de </a:t>
            </a:r>
            <a:r>
              <a:rPr lang="en-US" sz="1600" dirty="0" err="1"/>
              <a:t>sisteme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considerate</a:t>
            </a:r>
            <a:r>
              <a:rPr lang="ro-RO" sz="1600" dirty="0"/>
              <a:t> </a:t>
            </a:r>
            <a:r>
              <a:rPr lang="en-US" sz="1600" dirty="0" err="1"/>
              <a:t>adecvate</a:t>
            </a:r>
            <a:r>
              <a:rPr lang="en-US" sz="1600" dirty="0"/>
              <a:t> pentru a fi </a:t>
            </a:r>
            <a:r>
              <a:rPr lang="en-US" sz="1600" dirty="0" err="1"/>
              <a:t>grupate</a:t>
            </a:r>
            <a:r>
              <a:rPr lang="en-US" sz="1600" dirty="0"/>
              <a:t> </a:t>
            </a:r>
            <a:r>
              <a:rPr lang="en-US" sz="1600" dirty="0" err="1"/>
              <a:t>împreună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valorile</a:t>
            </a:r>
            <a:r>
              <a:rPr lang="en-US" sz="1600" dirty="0"/>
              <a:t> </a:t>
            </a:r>
            <a:r>
              <a:rPr lang="en-US" sz="1600" dirty="0" err="1"/>
              <a:t>alocate</a:t>
            </a:r>
            <a:r>
              <a:rPr lang="en-US" sz="1600" dirty="0"/>
              <a:t> </a:t>
            </a:r>
            <a:r>
              <a:rPr lang="en-US" sz="1600" dirty="0" err="1"/>
              <a:t>materialului</a:t>
            </a:r>
            <a:r>
              <a:rPr lang="en-US" sz="1600" dirty="0"/>
              <a:t> </a:t>
            </a:r>
            <a:r>
              <a:rPr lang="en-US" sz="1600" dirty="0" err="1"/>
              <a:t>utilizând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de</a:t>
            </a:r>
            <a:r>
              <a:rPr lang="ro-RO" sz="1600" dirty="0"/>
              <a:t> </a:t>
            </a:r>
            <a:r>
              <a:rPr lang="en-US" sz="1600" dirty="0" err="1"/>
              <a:t>măsurare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.</a:t>
            </a:r>
            <a:r>
              <a:rPr lang="ro-RO" sz="1600" dirty="0"/>
              <a:t> </a:t>
            </a:r>
          </a:p>
          <a:p>
            <a:pPr algn="just"/>
            <a:r>
              <a:rPr lang="en-US" sz="1600" i="1" dirty="0" err="1">
                <a:solidFill>
                  <a:srgbClr val="FF0000"/>
                </a:solidFill>
              </a:rPr>
              <a:t>Etalonatorii</a:t>
            </a:r>
            <a:r>
              <a:rPr lang="ro-RO" sz="1600" i="1" dirty="0">
                <a:solidFill>
                  <a:srgbClr val="FF0000"/>
                </a:solidFill>
              </a:rPr>
              <a:t> / </a:t>
            </a:r>
            <a:r>
              <a:rPr lang="ro-RO" sz="1600" i="1" dirty="0" err="1">
                <a:solidFill>
                  <a:srgbClr val="FF0000"/>
                </a:solidFill>
              </a:rPr>
              <a:t>calibratorii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dirty="0"/>
              <a:t>sunt de </a:t>
            </a:r>
            <a:r>
              <a:rPr lang="en-US" sz="1600" dirty="0" err="1"/>
              <a:t>obicei</a:t>
            </a:r>
            <a:r>
              <a:rPr lang="en-US" sz="1600" dirty="0"/>
              <a:t> </a:t>
            </a:r>
            <a:r>
              <a:rPr lang="en-US" sz="1600" dirty="0" err="1"/>
              <a:t>achiziționați</a:t>
            </a:r>
            <a:r>
              <a:rPr lang="en-US" sz="1600" dirty="0"/>
              <a:t> de la </a:t>
            </a:r>
            <a:r>
              <a:rPr lang="en-US" sz="1600" dirty="0" err="1"/>
              <a:t>producătorii</a:t>
            </a:r>
            <a:r>
              <a:rPr lang="en-US" sz="1600" dirty="0"/>
              <a:t> </a:t>
            </a:r>
            <a:r>
              <a:rPr lang="en-US" sz="1600" dirty="0" err="1"/>
              <a:t>unui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corespunzător</a:t>
            </a:r>
            <a:r>
              <a:rPr lang="ro-RO" sz="1600" dirty="0"/>
              <a:t> </a:t>
            </a:r>
            <a:r>
              <a:rPr lang="en-US" sz="1600" dirty="0" err="1"/>
              <a:t>unde</a:t>
            </a:r>
            <a:r>
              <a:rPr lang="en-US" sz="1600" dirty="0"/>
              <a:t> </a:t>
            </a:r>
            <a:r>
              <a:rPr lang="en-US" sz="1600" dirty="0" err="1"/>
              <a:t>aceștia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sistemul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constituie</a:t>
            </a:r>
            <a:r>
              <a:rPr lang="en-US" sz="1600" dirty="0"/>
              <a:t> un </a:t>
            </a:r>
            <a:r>
              <a:rPr lang="en-US" sz="1600" dirty="0" err="1"/>
              <a:t>întreg</a:t>
            </a:r>
            <a:r>
              <a:rPr lang="en-US" sz="1600" dirty="0"/>
              <a:t> </a:t>
            </a:r>
            <a:r>
              <a:rPr lang="en-US" sz="1600" dirty="0" err="1"/>
              <a:t>coerent</a:t>
            </a:r>
            <a:r>
              <a:rPr lang="ro-RO" sz="1600" dirty="0"/>
              <a:t> </a:t>
            </a:r>
            <a:r>
              <a:rPr lang="en-US" sz="1600" dirty="0"/>
              <a:t>pentru care </a:t>
            </a:r>
            <a:r>
              <a:rPr lang="en-US" sz="1600" dirty="0" err="1"/>
              <a:t>producătorul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responsabil</a:t>
            </a:r>
            <a:r>
              <a:rPr lang="en-US" sz="1600" dirty="0"/>
              <a:t>. </a:t>
            </a:r>
            <a:r>
              <a:rPr lang="ro-RO" sz="1600" dirty="0"/>
              <a:t>Admitem, </a:t>
            </a:r>
            <a:r>
              <a:rPr lang="en-US" sz="1600" dirty="0" err="1"/>
              <a:t>că</a:t>
            </a:r>
            <a:r>
              <a:rPr lang="en-US" sz="1600" dirty="0"/>
              <a:t> se </a:t>
            </a:r>
            <a:r>
              <a:rPr lang="en-US" sz="1600" dirty="0" err="1"/>
              <a:t>utilizează</a:t>
            </a:r>
            <a:r>
              <a:rPr lang="en-US" sz="1600" dirty="0"/>
              <a:t> un material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certificat</a:t>
            </a:r>
            <a:r>
              <a:rPr lang="ro-RO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locul</a:t>
            </a:r>
            <a:r>
              <a:rPr lang="en-US" sz="1600" dirty="0"/>
              <a:t> </a:t>
            </a:r>
            <a:r>
              <a:rPr lang="en-US" sz="1600" dirty="0" err="1"/>
              <a:t>etalonatorilor</a:t>
            </a:r>
            <a:r>
              <a:rPr lang="en-US" sz="1600" dirty="0"/>
              <a:t> </a:t>
            </a:r>
            <a:r>
              <a:rPr lang="en-US" sz="1600" dirty="0" err="1"/>
              <a:t>furnizați</a:t>
            </a:r>
            <a:r>
              <a:rPr lang="en-US" sz="1600" dirty="0"/>
              <a:t> de </a:t>
            </a:r>
            <a:r>
              <a:rPr lang="en-US" sz="1600" dirty="0" err="1"/>
              <a:t>producător</a:t>
            </a:r>
            <a:r>
              <a:rPr lang="en-US" sz="1600" dirty="0"/>
              <a:t>.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acest</a:t>
            </a:r>
            <a:r>
              <a:rPr lang="en-US" sz="1600" dirty="0"/>
              <a:t> </a:t>
            </a:r>
            <a:r>
              <a:rPr lang="en-US" sz="1600" dirty="0" err="1"/>
              <a:t>caz</a:t>
            </a:r>
            <a:r>
              <a:rPr lang="en-US" sz="1600" dirty="0"/>
              <a:t>, </a:t>
            </a:r>
            <a:r>
              <a:rPr lang="en-US" sz="1600" dirty="0" err="1"/>
              <a:t>utilizatorul</a:t>
            </a:r>
            <a:r>
              <a:rPr lang="ro-RO" sz="1600" dirty="0"/>
              <a:t> </a:t>
            </a:r>
            <a:r>
              <a:rPr lang="en-US" sz="1600" dirty="0" err="1"/>
              <a:t>își</a:t>
            </a:r>
            <a:r>
              <a:rPr lang="en-US" sz="1600" dirty="0"/>
              <a:t> </a:t>
            </a:r>
            <a:r>
              <a:rPr lang="en-US" sz="1600" dirty="0" err="1"/>
              <a:t>asumă</a:t>
            </a:r>
            <a:r>
              <a:rPr lang="en-US" sz="1600" dirty="0"/>
              <a:t> implicit </a:t>
            </a:r>
            <a:r>
              <a:rPr lang="en-US" sz="1600" dirty="0" err="1"/>
              <a:t>responsabilitatea</a:t>
            </a:r>
            <a:r>
              <a:rPr lang="en-US" sz="1600" dirty="0"/>
              <a:t> </a:t>
            </a:r>
            <a:r>
              <a:rPr lang="en-US" sz="1600" dirty="0" err="1"/>
              <a:t>validării</a:t>
            </a:r>
            <a:r>
              <a:rPr lang="en-US" sz="1600" dirty="0"/>
              <a:t> </a:t>
            </a:r>
            <a:r>
              <a:rPr lang="en-US" sz="1600" dirty="0" err="1"/>
              <a:t>sistemului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, </a:t>
            </a:r>
            <a:r>
              <a:rPr lang="en-US" sz="1600" dirty="0" err="1"/>
              <a:t>deoarece</a:t>
            </a:r>
            <a:r>
              <a:rPr lang="ro-RO" sz="1600" dirty="0"/>
              <a:t> </a:t>
            </a:r>
            <a:r>
              <a:rPr lang="en-US" sz="1600" dirty="0" err="1"/>
              <a:t>validarea</a:t>
            </a:r>
            <a:r>
              <a:rPr lang="en-US" sz="1600" dirty="0"/>
              <a:t> </a:t>
            </a:r>
            <a:r>
              <a:rPr lang="en-US" sz="1600" dirty="0" err="1"/>
              <a:t>efectuată</a:t>
            </a:r>
            <a:r>
              <a:rPr lang="en-US" sz="1600" dirty="0"/>
              <a:t> de </a:t>
            </a:r>
            <a:r>
              <a:rPr lang="en-US" sz="1600" dirty="0" err="1"/>
              <a:t>producător</a:t>
            </a:r>
            <a:r>
              <a:rPr lang="en-US" sz="1600" dirty="0"/>
              <a:t> nu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intactă</a:t>
            </a:r>
            <a:r>
              <a:rPr lang="en-US" sz="1600" dirty="0"/>
              <a:t>, </a:t>
            </a:r>
            <a:r>
              <a:rPr lang="en-US" sz="1600" dirty="0" err="1"/>
              <a:t>chiar</a:t>
            </a:r>
            <a:r>
              <a:rPr lang="en-US" sz="1600" dirty="0"/>
              <a:t> </a:t>
            </a:r>
            <a:r>
              <a:rPr lang="en-US" sz="1600" dirty="0" err="1"/>
              <a:t>dacă</a:t>
            </a:r>
            <a:r>
              <a:rPr lang="en-US" sz="1600" dirty="0"/>
              <a:t> s-a </a:t>
            </a:r>
            <a:r>
              <a:rPr lang="en-US" sz="1600" dirty="0" err="1"/>
              <a:t>utilizat</a:t>
            </a:r>
            <a:r>
              <a:rPr lang="en-US" sz="1600" dirty="0"/>
              <a:t> un</a:t>
            </a:r>
            <a:r>
              <a:rPr lang="ro-RO" sz="1600" dirty="0"/>
              <a:t> </a:t>
            </a:r>
            <a:r>
              <a:rPr lang="en-US" sz="1600" dirty="0"/>
              <a:t>material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certificat</a:t>
            </a:r>
            <a:r>
              <a:rPr lang="en-US" sz="1600" dirty="0"/>
              <a:t>.</a:t>
            </a:r>
            <a:r>
              <a:rPr lang="ro-RO" sz="1600" dirty="0"/>
              <a:t> </a:t>
            </a:r>
          </a:p>
          <a:p>
            <a:pPr algn="just"/>
            <a:r>
              <a:rPr lang="en-US" sz="1600" i="1" dirty="0" err="1">
                <a:solidFill>
                  <a:srgbClr val="FF0000"/>
                </a:solidFill>
              </a:rPr>
              <a:t>Probele</a:t>
            </a:r>
            <a:r>
              <a:rPr lang="en-US" sz="1600" i="1" dirty="0">
                <a:solidFill>
                  <a:srgbClr val="FF0000"/>
                </a:solidFill>
              </a:rPr>
              <a:t> native de la </a:t>
            </a:r>
            <a:r>
              <a:rPr lang="en-US" sz="1600" i="1" dirty="0" err="1">
                <a:solidFill>
                  <a:srgbClr val="FF0000"/>
                </a:solidFill>
              </a:rPr>
              <a:t>pacienți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ro-RO" sz="1600" i="1" dirty="0">
                <a:solidFill>
                  <a:srgbClr val="FF0000"/>
                </a:solidFill>
              </a:rPr>
              <a:t>sunt</a:t>
            </a:r>
            <a:r>
              <a:rPr lang="en-US" sz="1600" dirty="0"/>
              <a:t> de </a:t>
            </a:r>
            <a:r>
              <a:rPr lang="en-US" sz="1600" dirty="0" err="1"/>
              <a:t>obicei</a:t>
            </a:r>
            <a:r>
              <a:rPr lang="en-US" sz="1600" dirty="0"/>
              <a:t> centrifugate pentru a </a:t>
            </a:r>
            <a:r>
              <a:rPr lang="en-US" sz="1600" dirty="0" err="1"/>
              <a:t>separa</a:t>
            </a:r>
            <a:r>
              <a:rPr lang="en-US" sz="1600" dirty="0"/>
              <a:t> </a:t>
            </a:r>
            <a:r>
              <a:rPr lang="en-US" sz="1600" dirty="0" err="1"/>
              <a:t>celulele</a:t>
            </a:r>
            <a:r>
              <a:rPr lang="en-US" sz="1600" dirty="0"/>
              <a:t> sanguine de</a:t>
            </a:r>
            <a:r>
              <a:rPr lang="ro-RO" sz="1600" dirty="0"/>
              <a:t> </a:t>
            </a:r>
            <a:r>
              <a:rPr lang="en-US" sz="1600" dirty="0" err="1"/>
              <a:t>plasmă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ser. </a:t>
            </a:r>
            <a:r>
              <a:rPr lang="en-US" sz="1600" i="1" dirty="0" err="1">
                <a:solidFill>
                  <a:srgbClr val="FF0000"/>
                </a:solidFill>
              </a:rPr>
              <a:t>Probele</a:t>
            </a:r>
            <a:r>
              <a:rPr lang="en-US" sz="1600" i="1" dirty="0">
                <a:solidFill>
                  <a:srgbClr val="FF0000"/>
                </a:solidFill>
              </a:rPr>
              <a:t> native de la </a:t>
            </a:r>
            <a:r>
              <a:rPr lang="en-US" sz="1600" i="1" dirty="0" err="1">
                <a:solidFill>
                  <a:srgbClr val="FF0000"/>
                </a:solidFill>
              </a:rPr>
              <a:t>pacienți</a:t>
            </a:r>
            <a:r>
              <a:rPr lang="en-US" sz="1600" i="1" dirty="0">
                <a:solidFill>
                  <a:srgbClr val="FF0000"/>
                </a:solidFill>
              </a:rPr>
              <a:t> sunt </a:t>
            </a:r>
            <a:r>
              <a:rPr lang="en-US" sz="1600" i="1" dirty="0" err="1">
                <a:solidFill>
                  <a:srgbClr val="FF0000"/>
                </a:solidFill>
              </a:rPr>
              <a:t>comutabile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prin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definiție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și</a:t>
            </a:r>
            <a:r>
              <a:rPr lang="en-US" sz="1600" dirty="0"/>
              <a:t> sunt</a:t>
            </a:r>
            <a:r>
              <a:rPr lang="ro-RO" sz="1600" dirty="0"/>
              <a:t> </a:t>
            </a:r>
            <a:r>
              <a:rPr lang="en-US" sz="1600" dirty="0" err="1"/>
              <a:t>utilizate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mod </a:t>
            </a:r>
            <a:r>
              <a:rPr lang="en-US" sz="1600" dirty="0" err="1"/>
              <a:t>obișnuit</a:t>
            </a:r>
            <a:r>
              <a:rPr lang="en-US" sz="1600" dirty="0"/>
              <a:t> pentru </a:t>
            </a:r>
            <a:r>
              <a:rPr lang="en-US" sz="1600" dirty="0" err="1"/>
              <a:t>controlul</a:t>
            </a:r>
            <a:r>
              <a:rPr lang="en-US" sz="1600" dirty="0"/>
              <a:t> </a:t>
            </a:r>
            <a:r>
              <a:rPr lang="en-US" sz="1600" dirty="0" err="1"/>
              <a:t>veridicității</a:t>
            </a:r>
            <a:r>
              <a:rPr lang="en-US" sz="1600" dirty="0"/>
              <a:t> </a:t>
            </a:r>
            <a:r>
              <a:rPr lang="en-US" sz="1600" dirty="0" err="1"/>
              <a:t>între</a:t>
            </a:r>
            <a:r>
              <a:rPr lang="en-US" sz="1600" dirty="0"/>
              <a:t> </a:t>
            </a:r>
            <a:r>
              <a:rPr lang="en-US" sz="1600" dirty="0" err="1"/>
              <a:t>sistemele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din </a:t>
            </a:r>
            <a:r>
              <a:rPr lang="en-US" sz="1600" dirty="0" err="1"/>
              <a:t>aceeași</a:t>
            </a:r>
            <a:r>
              <a:rPr lang="ro-RO" sz="1600" dirty="0"/>
              <a:t> </a:t>
            </a:r>
            <a:r>
              <a:rPr lang="en-US" sz="1600" dirty="0" err="1"/>
              <a:t>organizație</a:t>
            </a:r>
            <a:r>
              <a:rPr lang="en-US" sz="1600" dirty="0"/>
              <a:t> de </a:t>
            </a:r>
            <a:r>
              <a:rPr lang="en-US" sz="1600" dirty="0" err="1"/>
              <a:t>laborator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timpul</a:t>
            </a:r>
            <a:r>
              <a:rPr lang="en-US" sz="1600" dirty="0"/>
              <a:t> </a:t>
            </a:r>
            <a:r>
              <a:rPr lang="en-US" sz="1600" dirty="0" err="1"/>
              <a:t>verificării</a:t>
            </a:r>
            <a:r>
              <a:rPr lang="en-US" sz="1600" dirty="0"/>
              <a:t> </a:t>
            </a:r>
            <a:r>
              <a:rPr lang="en-US" sz="1600" dirty="0" err="1"/>
              <a:t>noilor</a:t>
            </a:r>
            <a:r>
              <a:rPr lang="en-US" sz="1600" dirty="0"/>
              <a:t> </a:t>
            </a:r>
            <a:r>
              <a:rPr lang="en-US" sz="1600" dirty="0" err="1"/>
              <a:t>sisteme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comparație</a:t>
            </a:r>
            <a:r>
              <a:rPr lang="ro-RO" sz="1600" dirty="0"/>
              <a:t> </a:t>
            </a:r>
            <a:r>
              <a:rPr lang="en-US" sz="1600" dirty="0"/>
              <a:t>cu </a:t>
            </a:r>
            <a:r>
              <a:rPr lang="en-US" sz="1600" dirty="0" err="1"/>
              <a:t>metodologiile</a:t>
            </a:r>
            <a:r>
              <a:rPr lang="en-US" sz="1600" dirty="0"/>
              <a:t> </a:t>
            </a:r>
            <a:r>
              <a:rPr lang="en-US" sz="1600" dirty="0" err="1"/>
              <a:t>actuale</a:t>
            </a:r>
            <a:r>
              <a:rPr lang="en-US" sz="1600" dirty="0"/>
              <a:t>. </a:t>
            </a:r>
            <a:endParaRPr lang="ro-RO" sz="1600" dirty="0"/>
          </a:p>
        </p:txBody>
      </p:sp>
    </p:spTree>
    <p:extLst>
      <p:ext uri="{BB962C8B-B14F-4D97-AF65-F5344CB8AC3E}">
        <p14:creationId xmlns:p14="http://schemas.microsoft.com/office/powerpoint/2010/main" val="3131290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DBD65-5E0E-E267-5CB6-C57479A93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r>
              <a:rPr lang="en-US" sz="3600" b="1" dirty="0"/>
              <a:t>Calibrator </a:t>
            </a:r>
            <a:r>
              <a:rPr lang="en-US" sz="3600" b="1" dirty="0" err="1"/>
              <a:t>convențional</a:t>
            </a:r>
            <a:r>
              <a:rPr lang="en-US" sz="3600" b="1" dirty="0"/>
              <a:t> </a:t>
            </a:r>
            <a:r>
              <a:rPr lang="en-US" sz="3600" b="1" dirty="0" err="1"/>
              <a:t>internațional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EF5BA-1E61-62ED-2A26-C63ECAFED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23924"/>
            <a:ext cx="8534400" cy="5857875"/>
          </a:xfrm>
        </p:spPr>
        <p:txBody>
          <a:bodyPr/>
          <a:lstStyle/>
          <a:p>
            <a:pPr marL="0" indent="0" algn="just">
              <a:buNone/>
            </a:pPr>
            <a:r>
              <a:rPr lang="en-US" sz="1600" dirty="0"/>
              <a:t>Un </a:t>
            </a:r>
            <a:r>
              <a:rPr lang="en-US" sz="1600" i="1" dirty="0">
                <a:solidFill>
                  <a:srgbClr val="FF0000"/>
                </a:solidFill>
              </a:rPr>
              <a:t>calibrator </a:t>
            </a:r>
            <a:r>
              <a:rPr lang="en-US" sz="1600" i="1" dirty="0" err="1">
                <a:solidFill>
                  <a:srgbClr val="FF0000"/>
                </a:solidFill>
              </a:rPr>
              <a:t>convențional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internațional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utilizat</a:t>
            </a:r>
            <a:r>
              <a:rPr lang="en-US" sz="1600" dirty="0"/>
              <a:t> </a:t>
            </a:r>
            <a:r>
              <a:rPr lang="en-US" sz="1600" dirty="0" err="1"/>
              <a:t>atunci</a:t>
            </a:r>
            <a:r>
              <a:rPr lang="en-US" sz="1600" dirty="0"/>
              <a:t> </a:t>
            </a:r>
            <a:r>
              <a:rPr lang="en-US" sz="1600" dirty="0" err="1"/>
              <a:t>când</a:t>
            </a:r>
            <a:r>
              <a:rPr lang="en-US" sz="1600" dirty="0"/>
              <a:t> </a:t>
            </a:r>
            <a:r>
              <a:rPr lang="en-US" sz="1600" dirty="0" err="1"/>
              <a:t>trasabilitatea</a:t>
            </a:r>
            <a:r>
              <a:rPr lang="en-US" sz="1600" dirty="0"/>
              <a:t> la SI nu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posibilă</a:t>
            </a:r>
            <a:r>
              <a:rPr lang="ro-RO" sz="1600" dirty="0"/>
              <a:t>, e.g.</a:t>
            </a:r>
            <a:r>
              <a:rPr lang="en-US" sz="1600" dirty="0"/>
              <a:t>, </a:t>
            </a:r>
            <a:r>
              <a:rPr lang="en-US" sz="1600" dirty="0" err="1"/>
              <a:t>când</a:t>
            </a:r>
            <a:r>
              <a:rPr lang="en-US" sz="1600" dirty="0"/>
              <a:t> o </a:t>
            </a:r>
            <a:r>
              <a:rPr lang="en-US" sz="1600" dirty="0" err="1"/>
              <a:t>preparare</a:t>
            </a:r>
            <a:r>
              <a:rPr lang="en-US" sz="1600" dirty="0"/>
              <a:t> </a:t>
            </a:r>
            <a:r>
              <a:rPr lang="en-US" sz="1600" dirty="0" err="1"/>
              <a:t>pură</a:t>
            </a:r>
            <a:r>
              <a:rPr lang="en-US" sz="1600" dirty="0"/>
              <a:t> a „</a:t>
            </a:r>
            <a:r>
              <a:rPr lang="en-US" sz="1600" dirty="0" err="1"/>
              <a:t>analitului</a:t>
            </a:r>
            <a:r>
              <a:rPr lang="en-US" sz="1600" dirty="0"/>
              <a:t>” nu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disponibilă</a:t>
            </a:r>
            <a:r>
              <a:rPr lang="en-US" sz="1600" dirty="0"/>
              <a:t>, „</a:t>
            </a:r>
            <a:r>
              <a:rPr lang="en-US" sz="1600" dirty="0" err="1"/>
              <a:t>analitul</a:t>
            </a:r>
            <a:r>
              <a:rPr lang="en-US" sz="1600" dirty="0"/>
              <a:t>”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prezent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ro-RO" sz="1600" dirty="0"/>
              <a:t> </a:t>
            </a:r>
            <a:r>
              <a:rPr lang="en-US" sz="1600" dirty="0" err="1"/>
              <a:t>corp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multe</a:t>
            </a:r>
            <a:r>
              <a:rPr lang="en-US" sz="1600" dirty="0"/>
              <a:t> </a:t>
            </a:r>
            <a:r>
              <a:rPr lang="en-US" sz="1600" dirty="0" err="1"/>
              <a:t>forme</a:t>
            </a:r>
            <a:r>
              <a:rPr lang="en-US" sz="1600" dirty="0"/>
              <a:t> </a:t>
            </a:r>
            <a:r>
              <a:rPr lang="en-US" sz="1600" dirty="0" err="1"/>
              <a:t>moleculare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diferiți</a:t>
            </a:r>
            <a:r>
              <a:rPr lang="en-US" sz="1600" dirty="0"/>
              <a:t> </a:t>
            </a:r>
            <a:r>
              <a:rPr lang="en-US" sz="1600" dirty="0" err="1"/>
              <a:t>epitopi</a:t>
            </a:r>
            <a:r>
              <a:rPr lang="en-US" sz="1600" dirty="0"/>
              <a:t> ai „</a:t>
            </a:r>
            <a:r>
              <a:rPr lang="en-US" sz="1600" dirty="0" err="1"/>
              <a:t>analitului</a:t>
            </a:r>
            <a:r>
              <a:rPr lang="en-US" sz="1600" dirty="0"/>
              <a:t>” sunt </a:t>
            </a:r>
            <a:r>
              <a:rPr lang="en-US" sz="1600" dirty="0" err="1"/>
              <a:t>utilizați</a:t>
            </a:r>
            <a:r>
              <a:rPr lang="en-US" sz="1600" dirty="0"/>
              <a:t> de</a:t>
            </a:r>
            <a:r>
              <a:rPr lang="ro-RO" sz="1600" dirty="0"/>
              <a:t> </a:t>
            </a:r>
            <a:r>
              <a:rPr lang="en-US" sz="1600" dirty="0" err="1"/>
              <a:t>alte</a:t>
            </a:r>
            <a:r>
              <a:rPr lang="en-US" sz="1600" dirty="0"/>
              <a:t> </a:t>
            </a:r>
            <a:r>
              <a:rPr lang="en-US" sz="1600" dirty="0" err="1"/>
              <a:t>sisteme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la </a:t>
            </a:r>
            <a:r>
              <a:rPr lang="en-US" sz="1600" dirty="0" err="1"/>
              <a:t>măsurarea</a:t>
            </a:r>
            <a:r>
              <a:rPr lang="en-US" sz="1600" dirty="0"/>
              <a:t> „</a:t>
            </a:r>
            <a:r>
              <a:rPr lang="en-US" sz="1600" dirty="0" err="1"/>
              <a:t>analitului</a:t>
            </a:r>
            <a:r>
              <a:rPr lang="en-US" sz="1600" dirty="0"/>
              <a:t>”.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acest</a:t>
            </a:r>
            <a:r>
              <a:rPr lang="en-US" sz="1600" dirty="0"/>
              <a:t> </a:t>
            </a:r>
            <a:r>
              <a:rPr lang="en-US" sz="1600" dirty="0" err="1"/>
              <a:t>caz</a:t>
            </a:r>
            <a:r>
              <a:rPr lang="en-US" sz="1600" dirty="0"/>
              <a:t>, </a:t>
            </a:r>
            <a:r>
              <a:rPr lang="en-US" sz="1600" dirty="0" err="1"/>
              <a:t>trebuie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se prepare</a:t>
            </a:r>
            <a:r>
              <a:rPr lang="ro-RO" sz="1600" dirty="0"/>
              <a:t> </a:t>
            </a:r>
            <a:r>
              <a:rPr lang="en-US" sz="1600" dirty="0"/>
              <a:t>material biologic care </a:t>
            </a:r>
            <a:r>
              <a:rPr lang="en-US" sz="1600" dirty="0" err="1"/>
              <a:t>poate</a:t>
            </a:r>
            <a:r>
              <a:rPr lang="en-US" sz="1600" dirty="0"/>
              <a:t> fi </a:t>
            </a:r>
            <a:r>
              <a:rPr lang="en-US" sz="1600" dirty="0" err="1"/>
              <a:t>utilizat</a:t>
            </a:r>
            <a:r>
              <a:rPr lang="en-US" sz="1600" dirty="0"/>
              <a:t> ca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globală</a:t>
            </a:r>
            <a:r>
              <a:rPr lang="en-US" sz="1600" dirty="0"/>
              <a:t> standard</a:t>
            </a:r>
            <a:r>
              <a:rPr lang="ro-RO" sz="1600" dirty="0"/>
              <a:t> </a:t>
            </a:r>
          </a:p>
          <a:p>
            <a:pPr marL="0" indent="0" algn="just">
              <a:buNone/>
            </a:pPr>
            <a:r>
              <a:rPr lang="ro-RO" sz="1600" dirty="0"/>
              <a:t>V</a:t>
            </a:r>
            <a:r>
              <a:rPr lang="en-US" sz="1600" dirty="0" err="1"/>
              <a:t>aloarea</a:t>
            </a:r>
            <a:r>
              <a:rPr lang="en-US" sz="1600" dirty="0"/>
              <a:t> </a:t>
            </a:r>
            <a:r>
              <a:rPr lang="en-US" sz="1600" dirty="0" err="1"/>
              <a:t>atribuită</a:t>
            </a:r>
            <a:r>
              <a:rPr lang="en-US" sz="1600" dirty="0"/>
              <a:t> </a:t>
            </a:r>
            <a:r>
              <a:rPr lang="en-US" sz="1600" dirty="0" err="1"/>
              <a:t>calibratorului</a:t>
            </a:r>
            <a:r>
              <a:rPr lang="en-US" sz="1600" dirty="0"/>
              <a:t> </a:t>
            </a:r>
            <a:r>
              <a:rPr lang="en-US" sz="1600" dirty="0" err="1"/>
              <a:t>convențional</a:t>
            </a:r>
            <a:r>
              <a:rPr lang="en-US" sz="1600" dirty="0"/>
              <a:t> </a:t>
            </a:r>
            <a:r>
              <a:rPr lang="en-US" sz="1600" dirty="0" err="1"/>
              <a:t>internațional</a:t>
            </a:r>
            <a:r>
              <a:rPr lang="en-US" sz="1600" dirty="0"/>
              <a:t> </a:t>
            </a:r>
            <a:r>
              <a:rPr lang="en-US" sz="1600" i="1" dirty="0">
                <a:solidFill>
                  <a:srgbClr val="FF0000"/>
                </a:solidFill>
              </a:rPr>
              <a:t>are o </a:t>
            </a:r>
            <a:r>
              <a:rPr lang="en-US" sz="1600" i="1" dirty="0" err="1">
                <a:solidFill>
                  <a:srgbClr val="FF0000"/>
                </a:solidFill>
              </a:rPr>
              <a:t>valoare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arbitrară</a:t>
            </a:r>
            <a:r>
              <a:rPr lang="ro-RO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>
                <a:solidFill>
                  <a:srgbClr val="FF0000"/>
                </a:solidFill>
              </a:rPr>
              <a:t>pentru </a:t>
            </a:r>
            <a:r>
              <a:rPr lang="en-US" sz="1600" i="1" dirty="0" err="1">
                <a:solidFill>
                  <a:srgbClr val="FF0000"/>
                </a:solidFill>
              </a:rPr>
              <a:t>măsurandul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atribuit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printr</a:t>
            </a:r>
            <a:r>
              <a:rPr lang="en-US" sz="1600" i="1" dirty="0">
                <a:solidFill>
                  <a:srgbClr val="FF0000"/>
                </a:solidFill>
              </a:rPr>
              <a:t>-un protocol de </a:t>
            </a:r>
            <a:r>
              <a:rPr lang="en-US" sz="1600" i="1" dirty="0" err="1">
                <a:solidFill>
                  <a:srgbClr val="FF0000"/>
                </a:solidFill>
              </a:rPr>
              <a:t>atribuire</a:t>
            </a:r>
            <a:r>
              <a:rPr lang="en-US" sz="1600" i="1" dirty="0">
                <a:solidFill>
                  <a:srgbClr val="FF0000"/>
                </a:solidFill>
              </a:rPr>
              <a:t> a </a:t>
            </a:r>
            <a:r>
              <a:rPr lang="en-US" sz="1600" i="1" dirty="0" err="1">
                <a:solidFill>
                  <a:srgbClr val="FF0000"/>
                </a:solidFill>
              </a:rPr>
              <a:t>valorilor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convenit</a:t>
            </a:r>
            <a:r>
              <a:rPr lang="en-US" sz="1600" i="1" dirty="0">
                <a:solidFill>
                  <a:srgbClr val="FF0000"/>
                </a:solidFill>
              </a:rPr>
              <a:t> la </a:t>
            </a:r>
            <a:r>
              <a:rPr lang="en-US" sz="1600" i="1" dirty="0" err="1">
                <a:solidFill>
                  <a:srgbClr val="FF0000"/>
                </a:solidFill>
              </a:rPr>
              <a:t>nivel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internațional</a:t>
            </a:r>
            <a:r>
              <a:rPr lang="en-US" sz="1600" dirty="0"/>
              <a:t>,</a:t>
            </a:r>
            <a:r>
              <a:rPr lang="ro-RO" sz="1600" dirty="0"/>
              <a:t> </a:t>
            </a:r>
            <a:r>
              <a:rPr lang="en-US" sz="1600" dirty="0"/>
              <a:t>care </a:t>
            </a:r>
            <a:r>
              <a:rPr lang="en-US" sz="1600" dirty="0" err="1"/>
              <a:t>cuprinde</a:t>
            </a:r>
            <a:r>
              <a:rPr lang="en-US" sz="1600" dirty="0"/>
              <a:t> cel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înalt</a:t>
            </a:r>
            <a:r>
              <a:rPr lang="en-US" sz="1600" dirty="0"/>
              <a:t> </a:t>
            </a:r>
            <a:r>
              <a:rPr lang="en-US" sz="1600" dirty="0" err="1"/>
              <a:t>nivel</a:t>
            </a:r>
            <a:r>
              <a:rPr lang="en-US" sz="1600" dirty="0"/>
              <a:t> de </a:t>
            </a:r>
            <a:r>
              <a:rPr lang="en-US" sz="1600" dirty="0" err="1"/>
              <a:t>trasabilitate</a:t>
            </a:r>
            <a:r>
              <a:rPr lang="en-US" sz="1600" dirty="0"/>
              <a:t> </a:t>
            </a:r>
            <a:r>
              <a:rPr lang="en-US" sz="1600" dirty="0" err="1"/>
              <a:t>metrologică</a:t>
            </a:r>
            <a:r>
              <a:rPr lang="en-US" sz="1600" dirty="0"/>
              <a:t> la </a:t>
            </a:r>
            <a:r>
              <a:rPr lang="en-US" sz="1600" dirty="0" err="1"/>
              <a:t>nivel</a:t>
            </a:r>
            <a:r>
              <a:rPr lang="en-US" sz="1600" dirty="0"/>
              <a:t> global pentru</a:t>
            </a:r>
            <a:r>
              <a:rPr lang="ro-RO" sz="1600" dirty="0"/>
              <a:t> </a:t>
            </a:r>
            <a:r>
              <a:rPr lang="en-US" sz="1600" dirty="0" err="1"/>
              <a:t>măsurandul</a:t>
            </a:r>
            <a:r>
              <a:rPr lang="en-US" sz="1600" dirty="0"/>
              <a:t> </a:t>
            </a:r>
            <a:r>
              <a:rPr lang="en-US" sz="1600" dirty="0" err="1"/>
              <a:t>specificat</a:t>
            </a:r>
            <a:r>
              <a:rPr lang="en-US" sz="1600" dirty="0"/>
              <a:t>. Prin </a:t>
            </a:r>
            <a:r>
              <a:rPr lang="en-US" sz="1600" dirty="0" err="1"/>
              <a:t>urmare</a:t>
            </a:r>
            <a:r>
              <a:rPr lang="en-US" sz="1600" dirty="0"/>
              <a:t>, OMS </a:t>
            </a:r>
            <a:r>
              <a:rPr lang="en-US" sz="1600" dirty="0" err="1"/>
              <a:t>și</a:t>
            </a:r>
            <a:r>
              <a:rPr lang="en-US" sz="1600" dirty="0"/>
              <a:t>-a </a:t>
            </a:r>
            <a:r>
              <a:rPr lang="en-US" sz="1600" dirty="0" err="1"/>
              <a:t>asumat</a:t>
            </a:r>
            <a:r>
              <a:rPr lang="en-US" sz="1600" dirty="0"/>
              <a:t> </a:t>
            </a:r>
            <a:r>
              <a:rPr lang="en-US" sz="1600" dirty="0" err="1"/>
              <a:t>frecvent</a:t>
            </a:r>
            <a:r>
              <a:rPr lang="ro-RO" sz="1600" dirty="0"/>
              <a:t> </a:t>
            </a:r>
            <a:r>
              <a:rPr lang="en-US" sz="1600" dirty="0" err="1"/>
              <a:t>responsabilitatea</a:t>
            </a:r>
            <a:r>
              <a:rPr lang="en-US" sz="1600" dirty="0"/>
              <a:t> </a:t>
            </a:r>
            <a:r>
              <a:rPr lang="en-US" sz="1600" dirty="0" err="1"/>
              <a:t>globală</a:t>
            </a:r>
            <a:r>
              <a:rPr lang="en-US" sz="1600" dirty="0"/>
              <a:t>.</a:t>
            </a:r>
            <a:endParaRPr lang="ro-RO" sz="1600" dirty="0"/>
          </a:p>
          <a:p>
            <a:pPr marL="0" indent="0" algn="just">
              <a:buNone/>
            </a:pPr>
            <a:r>
              <a:rPr lang="en-US" sz="1600" dirty="0"/>
              <a:t>Un </a:t>
            </a:r>
            <a:r>
              <a:rPr lang="en-US" sz="1600" i="1" dirty="0">
                <a:solidFill>
                  <a:srgbClr val="FF0000"/>
                </a:solidFill>
              </a:rPr>
              <a:t>calibrator </a:t>
            </a:r>
            <a:r>
              <a:rPr lang="en-US" sz="1600" i="1" dirty="0" err="1">
                <a:solidFill>
                  <a:srgbClr val="FF0000"/>
                </a:solidFill>
              </a:rPr>
              <a:t>convențional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internațional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trebuie</a:t>
            </a:r>
            <a:r>
              <a:rPr lang="en-US" sz="1600" dirty="0"/>
              <a:t>, evident,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conțină</a:t>
            </a:r>
            <a:r>
              <a:rPr lang="en-US" sz="1600" dirty="0"/>
              <a:t> </a:t>
            </a:r>
            <a:r>
              <a:rPr lang="en-US" sz="1600" dirty="0" err="1"/>
              <a:t>măsurandul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ro-RO" sz="1600" dirty="0"/>
              <a:t> </a:t>
            </a:r>
            <a:r>
              <a:rPr lang="en-US" sz="1600" dirty="0" err="1"/>
              <a:t>ar</a:t>
            </a:r>
            <a:r>
              <a:rPr lang="en-US" sz="1600" dirty="0"/>
              <a:t> </a:t>
            </a:r>
            <a:r>
              <a:rPr lang="en-US" sz="1600" dirty="0" err="1"/>
              <a:t>trebui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aibă</a:t>
            </a:r>
            <a:r>
              <a:rPr lang="en-US" sz="1600" dirty="0"/>
              <a:t> o </a:t>
            </a:r>
            <a:r>
              <a:rPr lang="en-US" sz="1600" dirty="0" err="1"/>
              <a:t>matrice</a:t>
            </a:r>
            <a:r>
              <a:rPr lang="en-US" sz="1600" dirty="0"/>
              <a:t> care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semene</a:t>
            </a:r>
            <a:r>
              <a:rPr lang="en-US" sz="1600" dirty="0"/>
              <a:t> cu </a:t>
            </a:r>
            <a:r>
              <a:rPr lang="en-US" sz="1600" dirty="0" err="1"/>
              <a:t>probele</a:t>
            </a:r>
            <a:r>
              <a:rPr lang="en-US" sz="1600" dirty="0"/>
              <a:t> </a:t>
            </a:r>
            <a:r>
              <a:rPr lang="en-US" sz="1600" dirty="0" err="1"/>
              <a:t>umane</a:t>
            </a:r>
            <a:r>
              <a:rPr lang="en-US" sz="1600" dirty="0"/>
              <a:t> destinate. </a:t>
            </a:r>
            <a:r>
              <a:rPr lang="en-US" sz="1600" dirty="0" err="1"/>
              <a:t>Acest</a:t>
            </a:r>
            <a:r>
              <a:rPr lang="en-US" sz="1600" dirty="0"/>
              <a:t> </a:t>
            </a:r>
            <a:r>
              <a:rPr lang="en-US" sz="1600" dirty="0" err="1"/>
              <a:t>lucru</a:t>
            </a:r>
            <a:r>
              <a:rPr lang="en-US" sz="1600" dirty="0"/>
              <a:t> se face pentru a face</a:t>
            </a:r>
            <a:r>
              <a:rPr lang="ro-RO" sz="1600" dirty="0"/>
              <a:t> </a:t>
            </a:r>
            <a:r>
              <a:rPr lang="en-US" sz="1600" dirty="0" err="1"/>
              <a:t>calibratorii</a:t>
            </a:r>
            <a:r>
              <a:rPr lang="en-US" sz="1600" dirty="0"/>
              <a:t> </a:t>
            </a:r>
            <a:r>
              <a:rPr lang="en-US" sz="1600" dirty="0" err="1"/>
              <a:t>utilizatorului</a:t>
            </a:r>
            <a:r>
              <a:rPr lang="en-US" sz="1600" dirty="0"/>
              <a:t> final </a:t>
            </a:r>
            <a:r>
              <a:rPr lang="en-US" sz="1600" dirty="0" err="1"/>
              <a:t>cât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similari</a:t>
            </a:r>
            <a:r>
              <a:rPr lang="en-US" sz="1600" dirty="0"/>
              <a:t> </a:t>
            </a:r>
            <a:r>
              <a:rPr lang="en-US" sz="1600" dirty="0" err="1"/>
              <a:t>posibil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ceea</a:t>
            </a:r>
            <a:r>
              <a:rPr lang="en-US" sz="1600" dirty="0"/>
              <a:t> </a:t>
            </a:r>
            <a:r>
              <a:rPr lang="en-US" sz="1600" dirty="0" err="1"/>
              <a:t>ce</a:t>
            </a:r>
            <a:r>
              <a:rPr lang="en-US" sz="1600" dirty="0"/>
              <a:t> </a:t>
            </a:r>
            <a:r>
              <a:rPr lang="en-US" sz="1600" dirty="0" err="1"/>
              <a:t>privește</a:t>
            </a:r>
            <a:r>
              <a:rPr lang="en-US" sz="1600" dirty="0"/>
              <a:t> </a:t>
            </a:r>
            <a:r>
              <a:rPr lang="en-US" sz="1600" dirty="0" err="1"/>
              <a:t>matricea</a:t>
            </a:r>
            <a:r>
              <a:rPr lang="en-US" sz="1600" dirty="0"/>
              <a:t> </a:t>
            </a:r>
            <a:r>
              <a:rPr lang="en-US" sz="1600" dirty="0" err="1"/>
              <a:t>eșantionului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,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urmare</a:t>
            </a:r>
            <a:r>
              <a:rPr lang="en-US" sz="1600" dirty="0"/>
              <a:t>,</a:t>
            </a:r>
            <a:r>
              <a:rPr lang="ro-RO" sz="1600" dirty="0"/>
              <a:t> </a:t>
            </a:r>
            <a:r>
              <a:rPr lang="en-US" sz="1600" dirty="0"/>
              <a:t>a </a:t>
            </a:r>
            <a:r>
              <a:rPr lang="en-US" sz="1600" dirty="0" err="1"/>
              <a:t>crește</a:t>
            </a:r>
            <a:r>
              <a:rPr lang="en-US" sz="1600" dirty="0"/>
              <a:t> </a:t>
            </a:r>
            <a:r>
              <a:rPr lang="en-US" sz="1600" dirty="0" err="1"/>
              <a:t>probabilitatea</a:t>
            </a:r>
            <a:r>
              <a:rPr lang="en-US" sz="1600" dirty="0"/>
              <a:t> ca </a:t>
            </a:r>
            <a:r>
              <a:rPr lang="en-US" sz="1600" dirty="0" err="1"/>
              <a:t>calibratorii</a:t>
            </a:r>
            <a:r>
              <a:rPr lang="en-US" sz="1600" dirty="0"/>
              <a:t> </a:t>
            </a:r>
            <a:r>
              <a:rPr lang="en-US" sz="1600" dirty="0" err="1"/>
              <a:t>utilizatorului</a:t>
            </a:r>
            <a:r>
              <a:rPr lang="en-US" sz="1600" dirty="0"/>
              <a:t> final </a:t>
            </a:r>
            <a:r>
              <a:rPr lang="en-US" sz="1600" dirty="0" err="1"/>
              <a:t>să</a:t>
            </a:r>
            <a:r>
              <a:rPr lang="en-US" sz="1600" dirty="0"/>
              <a:t> fie </a:t>
            </a:r>
            <a:r>
              <a:rPr lang="en-US" sz="1600" dirty="0" err="1"/>
              <a:t>comutabili</a:t>
            </a:r>
            <a:r>
              <a:rPr lang="en-US" sz="1600" dirty="0"/>
              <a:t> cu </a:t>
            </a:r>
            <a:r>
              <a:rPr lang="en-US" sz="1600" dirty="0" err="1"/>
              <a:t>eșantioanele</a:t>
            </a:r>
            <a:r>
              <a:rPr lang="en-US" sz="1600" dirty="0"/>
              <a:t> </a:t>
            </a:r>
            <a:r>
              <a:rPr lang="en-US" sz="1600" dirty="0" err="1"/>
              <a:t>umane</a:t>
            </a:r>
            <a:r>
              <a:rPr lang="ro-RO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sistemele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pe care </a:t>
            </a:r>
            <a:r>
              <a:rPr lang="en-US" sz="1600" dirty="0" err="1"/>
              <a:t>intenționează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le </a:t>
            </a:r>
            <a:r>
              <a:rPr lang="en-US" sz="1600" dirty="0" err="1"/>
              <a:t>utilizeze</a:t>
            </a:r>
            <a:r>
              <a:rPr lang="en-US" sz="1600" dirty="0"/>
              <a:t> pentru a </a:t>
            </a:r>
            <a:r>
              <a:rPr lang="en-US" sz="1600" dirty="0" err="1"/>
              <a:t>calibra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ierarhia</a:t>
            </a:r>
            <a:r>
              <a:rPr lang="en-US" sz="1600" dirty="0"/>
              <a:t> de </a:t>
            </a:r>
            <a:r>
              <a:rPr lang="en-US" sz="1600" dirty="0" err="1"/>
              <a:t>calibrare</a:t>
            </a:r>
            <a:r>
              <a:rPr lang="ro-RO" sz="1600" dirty="0"/>
              <a:t> </a:t>
            </a:r>
            <a:r>
              <a:rPr lang="en-US" sz="1600" dirty="0" err="1"/>
              <a:t>prevăzută</a:t>
            </a:r>
            <a:r>
              <a:rPr lang="en-US" sz="1600" dirty="0"/>
              <a:t>.</a:t>
            </a:r>
            <a:endParaRPr lang="ro-RO" sz="1600" dirty="0"/>
          </a:p>
          <a:p>
            <a:pPr marL="0" indent="0" algn="just">
              <a:buNone/>
            </a:pPr>
            <a:r>
              <a:rPr lang="en-US" sz="1600" dirty="0" err="1"/>
              <a:t>Trebuie</a:t>
            </a:r>
            <a:r>
              <a:rPr lang="en-US" sz="1600" dirty="0"/>
              <a:t> </a:t>
            </a:r>
            <a:r>
              <a:rPr lang="en-US" sz="1600" dirty="0" err="1"/>
              <a:t>utilizat</a:t>
            </a:r>
            <a:r>
              <a:rPr lang="en-US" sz="1600" dirty="0"/>
              <a:t> </a:t>
            </a:r>
            <a:r>
              <a:rPr lang="en-US" sz="1600" i="1" dirty="0">
                <a:solidFill>
                  <a:srgbClr val="FF0000"/>
                </a:solidFill>
              </a:rPr>
              <a:t>un protocol </a:t>
            </a:r>
            <a:r>
              <a:rPr lang="en-US" sz="1600" i="1" dirty="0" err="1">
                <a:solidFill>
                  <a:srgbClr val="FF0000"/>
                </a:solidFill>
              </a:rPr>
              <a:t>convenit</a:t>
            </a:r>
            <a:r>
              <a:rPr lang="en-US" sz="1600" i="1" dirty="0">
                <a:solidFill>
                  <a:srgbClr val="FF0000"/>
                </a:solidFill>
              </a:rPr>
              <a:t> la </a:t>
            </a:r>
            <a:r>
              <a:rPr lang="en-US" sz="1600" i="1" dirty="0" err="1">
                <a:solidFill>
                  <a:srgbClr val="FF0000"/>
                </a:solidFill>
              </a:rPr>
              <a:t>nivel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internațional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dirty="0"/>
              <a:t>pentru a </a:t>
            </a:r>
            <a:r>
              <a:rPr lang="en-US" sz="1600" dirty="0" err="1"/>
              <a:t>atribui</a:t>
            </a:r>
            <a:r>
              <a:rPr lang="en-US" sz="1600" dirty="0"/>
              <a:t> </a:t>
            </a:r>
            <a:r>
              <a:rPr lang="en-US" sz="1600" dirty="0" err="1"/>
              <a:t>valoarea</a:t>
            </a:r>
            <a:r>
              <a:rPr lang="en-US" sz="1600" dirty="0"/>
              <a:t> (</a:t>
            </a:r>
            <a:r>
              <a:rPr lang="en-US" sz="1600" dirty="0" err="1"/>
              <a:t>valorile</a:t>
            </a:r>
            <a:r>
              <a:rPr lang="en-US" sz="1600" dirty="0"/>
              <a:t>) </a:t>
            </a:r>
            <a:r>
              <a:rPr lang="en-US" sz="1600" dirty="0" err="1"/>
              <a:t>mărimii</a:t>
            </a:r>
            <a:r>
              <a:rPr lang="ro-RO" sz="1600" dirty="0"/>
              <a:t> </a:t>
            </a:r>
            <a:r>
              <a:rPr lang="en-US" sz="1600" dirty="0" err="1"/>
              <a:t>calibratorului</a:t>
            </a:r>
            <a:r>
              <a:rPr lang="en-US" sz="1600" dirty="0"/>
              <a:t>(</a:t>
            </a:r>
            <a:r>
              <a:rPr lang="en-US" sz="1600" dirty="0" err="1"/>
              <a:t>ilor</a:t>
            </a:r>
            <a:r>
              <a:rPr lang="en-US" sz="1600" dirty="0"/>
              <a:t>) </a:t>
            </a:r>
            <a:r>
              <a:rPr lang="en-US" sz="1600" dirty="0" err="1"/>
              <a:t>convențional</a:t>
            </a:r>
            <a:r>
              <a:rPr lang="en-US" sz="1600" dirty="0"/>
              <a:t>(</a:t>
            </a:r>
            <a:r>
              <a:rPr lang="en-US" sz="1600" dirty="0" err="1"/>
              <a:t>i</a:t>
            </a:r>
            <a:r>
              <a:rPr lang="en-US" sz="1600" dirty="0"/>
              <a:t>) </a:t>
            </a:r>
            <a:r>
              <a:rPr lang="en-US" sz="1600" dirty="0" err="1"/>
              <a:t>internațional</a:t>
            </a:r>
            <a:r>
              <a:rPr lang="en-US" sz="1600" dirty="0"/>
              <a:t>(</a:t>
            </a:r>
            <a:r>
              <a:rPr lang="en-US" sz="1600" dirty="0" err="1"/>
              <a:t>i</a:t>
            </a:r>
            <a:r>
              <a:rPr lang="en-US" sz="1600" dirty="0"/>
              <a:t>). Un </a:t>
            </a:r>
            <a:r>
              <a:rPr lang="en-US" sz="1600" dirty="0" err="1"/>
              <a:t>exemplu</a:t>
            </a:r>
            <a:r>
              <a:rPr lang="en-US" sz="1600" dirty="0"/>
              <a:t> de protocol </a:t>
            </a:r>
            <a:r>
              <a:rPr lang="en-US" sz="1600" dirty="0" err="1"/>
              <a:t>este</a:t>
            </a:r>
            <a:r>
              <a:rPr lang="en-US" sz="1600" dirty="0"/>
              <a:t> o </a:t>
            </a:r>
            <a:r>
              <a:rPr lang="en-US" sz="1600" dirty="0" err="1"/>
              <a:t>schemă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care</a:t>
            </a:r>
            <a:r>
              <a:rPr lang="ro-RO" sz="1600" dirty="0"/>
              <a:t> </a:t>
            </a:r>
            <a:r>
              <a:rPr lang="en-US" sz="1600" dirty="0" err="1"/>
              <a:t>valoarea</a:t>
            </a:r>
            <a:r>
              <a:rPr lang="en-US" sz="1600" dirty="0"/>
              <a:t> </a:t>
            </a:r>
            <a:r>
              <a:rPr lang="en-US" sz="1600" dirty="0" err="1"/>
              <a:t>medie</a:t>
            </a:r>
            <a:r>
              <a:rPr lang="en-US" sz="1600" dirty="0"/>
              <a:t> (</a:t>
            </a:r>
            <a:r>
              <a:rPr lang="en-US" sz="1600" dirty="0" err="1"/>
              <a:t>după</a:t>
            </a:r>
            <a:r>
              <a:rPr lang="en-US" sz="1600" dirty="0"/>
              <a:t> </a:t>
            </a:r>
            <a:r>
              <a:rPr lang="en-US" sz="1600" dirty="0" err="1"/>
              <a:t>eliminarea</a:t>
            </a:r>
            <a:r>
              <a:rPr lang="en-US" sz="1600" dirty="0"/>
              <a:t> </a:t>
            </a:r>
            <a:r>
              <a:rPr lang="en-US" sz="1600" dirty="0" err="1"/>
              <a:t>valorilor</a:t>
            </a:r>
            <a:r>
              <a:rPr lang="en-US" sz="1600" dirty="0"/>
              <a:t> </a:t>
            </a:r>
            <a:r>
              <a:rPr lang="en-US" sz="1600" dirty="0" err="1"/>
              <a:t>aberante</a:t>
            </a:r>
            <a:r>
              <a:rPr lang="en-US" sz="1600" dirty="0"/>
              <a:t>) a </a:t>
            </a:r>
            <a:r>
              <a:rPr lang="en-US" sz="1600" dirty="0" err="1"/>
              <a:t>măsurandului</a:t>
            </a:r>
            <a:r>
              <a:rPr lang="en-US" sz="1600" dirty="0"/>
              <a:t> din </a:t>
            </a:r>
            <a:r>
              <a:rPr lang="en-US" sz="1600" dirty="0" err="1"/>
              <a:t>calibratorul</a:t>
            </a:r>
            <a:r>
              <a:rPr lang="en-US" sz="1600" dirty="0"/>
              <a:t> </a:t>
            </a:r>
            <a:r>
              <a:rPr lang="en-US" sz="1600" dirty="0" err="1"/>
              <a:t>internațional</a:t>
            </a:r>
            <a:r>
              <a:rPr lang="ro-RO" sz="1600" dirty="0"/>
              <a:t> </a:t>
            </a:r>
            <a:r>
              <a:rPr lang="en-US" sz="1600" dirty="0" err="1"/>
              <a:t>convențional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determinată</a:t>
            </a:r>
            <a:r>
              <a:rPr lang="en-US" sz="1600" dirty="0"/>
              <a:t> </a:t>
            </a:r>
            <a:r>
              <a:rPr lang="en-US" sz="1600" dirty="0" err="1"/>
              <a:t>într</a:t>
            </a:r>
            <a:r>
              <a:rPr lang="en-US" sz="1600" dirty="0"/>
              <a:t>-un </a:t>
            </a:r>
            <a:r>
              <a:rPr lang="en-US" sz="1600" dirty="0" err="1"/>
              <a:t>grup</a:t>
            </a:r>
            <a:r>
              <a:rPr lang="en-US" sz="1600" dirty="0"/>
              <a:t> de </a:t>
            </a:r>
            <a:r>
              <a:rPr lang="en-US" sz="1600" dirty="0" err="1"/>
              <a:t>sisteme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cu</a:t>
            </a:r>
            <a:r>
              <a:rPr lang="ro-RO" sz="1600" dirty="0"/>
              <a:t> </a:t>
            </a:r>
            <a:r>
              <a:rPr lang="en-US" sz="1600" dirty="0" err="1"/>
              <a:t>caracteristici</a:t>
            </a:r>
            <a:r>
              <a:rPr lang="en-US" sz="1600" dirty="0"/>
              <a:t> de </a:t>
            </a:r>
            <a:r>
              <a:rPr lang="en-US" sz="1600" dirty="0" err="1"/>
              <a:t>performanță</a:t>
            </a:r>
            <a:r>
              <a:rPr lang="en-US" sz="1600" dirty="0"/>
              <a:t> </a:t>
            </a:r>
            <a:r>
              <a:rPr lang="en-US" sz="1600" dirty="0" err="1"/>
              <a:t>adecvate</a:t>
            </a:r>
            <a:r>
              <a:rPr lang="en-US" sz="1600" dirty="0"/>
              <a:t>. </a:t>
            </a:r>
            <a:r>
              <a:rPr lang="en-US" sz="1600" dirty="0" err="1"/>
              <a:t>Adecvarea</a:t>
            </a:r>
            <a:r>
              <a:rPr lang="en-US" sz="1600" dirty="0"/>
              <a:t> </a:t>
            </a:r>
            <a:r>
              <a:rPr lang="en-US" sz="1600" dirty="0" err="1"/>
              <a:t>caracteristicilor</a:t>
            </a:r>
            <a:r>
              <a:rPr lang="en-US" sz="1600" dirty="0"/>
              <a:t> de </a:t>
            </a:r>
            <a:r>
              <a:rPr lang="en-US" sz="1600" dirty="0" err="1"/>
              <a:t>performanță</a:t>
            </a:r>
            <a:r>
              <a:rPr lang="en-US" sz="1600" dirty="0"/>
              <a:t> se</a:t>
            </a:r>
            <a:r>
              <a:rPr lang="ro-RO" sz="1600" dirty="0"/>
              <a:t> </a:t>
            </a:r>
            <a:r>
              <a:rPr lang="en-US" sz="1600" dirty="0" err="1"/>
              <a:t>bazează</a:t>
            </a:r>
            <a:r>
              <a:rPr lang="en-US" sz="1600" dirty="0"/>
              <a:t> de </a:t>
            </a:r>
            <a:r>
              <a:rPr lang="en-US" sz="1600" dirty="0" err="1"/>
              <a:t>obicei</a:t>
            </a:r>
            <a:r>
              <a:rPr lang="en-US" sz="1600" dirty="0"/>
              <a:t> pe </a:t>
            </a:r>
            <a:r>
              <a:rPr lang="en-US" sz="1600" dirty="0" err="1"/>
              <a:t>rezultatele</a:t>
            </a:r>
            <a:r>
              <a:rPr lang="en-US" sz="1600" dirty="0"/>
              <a:t> </a:t>
            </a:r>
            <a:r>
              <a:rPr lang="en-US" sz="1600" dirty="0" err="1"/>
              <a:t>măsurate</a:t>
            </a:r>
            <a:r>
              <a:rPr lang="en-US" sz="1600" dirty="0"/>
              <a:t> pentru un </a:t>
            </a:r>
            <a:r>
              <a:rPr lang="en-US" sz="1600" dirty="0" err="1"/>
              <a:t>grup</a:t>
            </a:r>
            <a:r>
              <a:rPr lang="en-US" sz="1600" dirty="0"/>
              <a:t> de </a:t>
            </a:r>
            <a:r>
              <a:rPr lang="en-US" sz="1600" dirty="0" err="1"/>
              <a:t>eșantioane</a:t>
            </a:r>
            <a:r>
              <a:rPr lang="en-US" sz="1600" dirty="0"/>
              <a:t> </a:t>
            </a:r>
            <a:r>
              <a:rPr lang="en-US" sz="1600" dirty="0" err="1"/>
              <a:t>umane</a:t>
            </a:r>
            <a:r>
              <a:rPr lang="en-US" sz="1600" dirty="0"/>
              <a:t>. </a:t>
            </a:r>
            <a:r>
              <a:rPr lang="en-US" sz="1600" dirty="0" err="1"/>
              <a:t>Aceasta</a:t>
            </a:r>
            <a:r>
              <a:rPr lang="en-US" sz="1600" dirty="0"/>
              <a:t> include</a:t>
            </a:r>
            <a:r>
              <a:rPr lang="ro-RO" sz="1600" dirty="0"/>
              <a:t> </a:t>
            </a:r>
            <a:r>
              <a:rPr lang="en-US" sz="1600" dirty="0" err="1"/>
              <a:t>măsurători</a:t>
            </a:r>
            <a:r>
              <a:rPr lang="en-US" sz="1600" dirty="0"/>
              <a:t> de </a:t>
            </a:r>
            <a:r>
              <a:rPr lang="en-US" sz="1600" dirty="0" err="1"/>
              <a:t>imprecizie</a:t>
            </a:r>
            <a:r>
              <a:rPr lang="en-US" sz="1600" dirty="0"/>
              <a:t>, </a:t>
            </a:r>
            <a:r>
              <a:rPr lang="en-US" sz="1600" dirty="0" err="1"/>
              <a:t>selectivitate</a:t>
            </a:r>
            <a:r>
              <a:rPr lang="en-US" sz="1600" dirty="0"/>
              <a:t>, </a:t>
            </a:r>
            <a:r>
              <a:rPr lang="en-US" sz="1600" dirty="0" err="1"/>
              <a:t>corelație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reducere</a:t>
            </a:r>
            <a:r>
              <a:rPr lang="en-US" sz="1600" dirty="0"/>
              <a:t> a </a:t>
            </a:r>
            <a:r>
              <a:rPr lang="en-US" sz="1600" dirty="0" err="1"/>
              <a:t>diferențelor</a:t>
            </a:r>
            <a:r>
              <a:rPr lang="ro-RO" sz="1600" dirty="0"/>
              <a:t> </a:t>
            </a:r>
            <a:r>
              <a:rPr lang="en-US" sz="1600" dirty="0" err="1"/>
              <a:t>între</a:t>
            </a:r>
            <a:r>
              <a:rPr lang="en-US" sz="1600" dirty="0"/>
              <a:t> </a:t>
            </a:r>
            <a:r>
              <a:rPr lang="en-US" sz="1600" dirty="0" err="1"/>
              <a:t>proceduri</a:t>
            </a:r>
            <a:r>
              <a:rPr lang="en-US" sz="1600" dirty="0"/>
              <a:t> </a:t>
            </a:r>
            <a:r>
              <a:rPr lang="en-US" sz="1600" dirty="0" err="1"/>
              <a:t>atunci</a:t>
            </a:r>
            <a:r>
              <a:rPr lang="en-US" sz="1600" dirty="0"/>
              <a:t> </a:t>
            </a:r>
            <a:r>
              <a:rPr lang="en-US" sz="1600" dirty="0" err="1"/>
              <a:t>când</a:t>
            </a:r>
            <a:r>
              <a:rPr lang="en-US" sz="1600" dirty="0"/>
              <a:t> </a:t>
            </a:r>
            <a:r>
              <a:rPr lang="en-US" sz="1600" dirty="0" err="1"/>
              <a:t>calibratorul</a:t>
            </a:r>
            <a:r>
              <a:rPr lang="en-US" sz="1600" dirty="0"/>
              <a:t> </a:t>
            </a:r>
            <a:r>
              <a:rPr lang="en-US" sz="1600" dirty="0" err="1"/>
              <a:t>internațional</a:t>
            </a:r>
            <a:r>
              <a:rPr lang="en-US" sz="1600" dirty="0"/>
              <a:t> </a:t>
            </a:r>
            <a:r>
              <a:rPr lang="en-US" sz="1600" dirty="0" err="1"/>
              <a:t>convențional</a:t>
            </a:r>
            <a:r>
              <a:rPr lang="en-US" sz="1600" dirty="0"/>
              <a:t> </a:t>
            </a:r>
            <a:r>
              <a:rPr lang="en-US" sz="1600" dirty="0" err="1"/>
              <a:t>candidat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utilizat</a:t>
            </a:r>
            <a:r>
              <a:rPr lang="en-US" sz="1600" dirty="0"/>
              <a:t> pentru </a:t>
            </a:r>
            <a:r>
              <a:rPr lang="en-US" sz="1600" dirty="0" err="1"/>
              <a:t>recalibrea</a:t>
            </a:r>
            <a:r>
              <a:rPr lang="en-US" sz="1600" dirty="0"/>
              <a:t> </a:t>
            </a:r>
            <a:r>
              <a:rPr lang="en-US" sz="1600" dirty="0" err="1"/>
              <a:t>procedurilor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a </a:t>
            </a:r>
            <a:r>
              <a:rPr lang="en-US" sz="1600" dirty="0" err="1"/>
              <a:t>altor</a:t>
            </a:r>
            <a:r>
              <a:rPr lang="en-US" sz="1600" dirty="0"/>
              <a:t> </a:t>
            </a:r>
            <a:r>
              <a:rPr lang="en-US" sz="1600" dirty="0" err="1"/>
              <a:t>mărimi</a:t>
            </a:r>
            <a:r>
              <a:rPr lang="en-US" sz="1600" dirty="0"/>
              <a:t> de </a:t>
            </a:r>
            <a:r>
              <a:rPr lang="en-US" sz="1600" dirty="0" err="1"/>
              <a:t>influență</a:t>
            </a:r>
            <a:r>
              <a:rPr lang="en-US" sz="1600" dirty="0"/>
              <a:t> </a:t>
            </a:r>
            <a:r>
              <a:rPr lang="en-US" sz="1600" dirty="0" err="1"/>
              <a:t>esențiale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6911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4E3BD-9EB3-6888-FBFA-6085D085A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64008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600" i="1" dirty="0"/>
              <a:t>Comitetul de </a:t>
            </a:r>
            <a:r>
              <a:rPr lang="en-US" sz="1600" i="1" dirty="0" err="1"/>
              <a:t>experți</a:t>
            </a:r>
            <a:r>
              <a:rPr lang="en-US" sz="1600" i="1" dirty="0"/>
              <a:t> al OMS pentru </a:t>
            </a:r>
            <a:r>
              <a:rPr lang="en-US" sz="1600" i="1" dirty="0" err="1"/>
              <a:t>standardizare</a:t>
            </a:r>
            <a:r>
              <a:rPr lang="en-US" sz="1600" i="1" dirty="0"/>
              <a:t> </a:t>
            </a:r>
            <a:r>
              <a:rPr lang="en-US" sz="1600" i="1" dirty="0" err="1"/>
              <a:t>biologică</a:t>
            </a:r>
            <a:r>
              <a:rPr lang="en-US" sz="1600" i="1" dirty="0"/>
              <a:t> (ECBS) </a:t>
            </a:r>
            <a:r>
              <a:rPr lang="en-US" sz="1600" dirty="0" err="1"/>
              <a:t>stabilește</a:t>
            </a:r>
            <a:r>
              <a:rPr lang="ro-RO" sz="1600" dirty="0"/>
              <a:t> </a:t>
            </a:r>
            <a:r>
              <a:rPr lang="en-US" sz="1600" dirty="0" err="1"/>
              <a:t>materiale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biologice</a:t>
            </a:r>
            <a:r>
              <a:rPr lang="en-US" sz="1600" dirty="0"/>
              <a:t> </a:t>
            </a:r>
            <a:r>
              <a:rPr lang="en-US" sz="1600" dirty="0" err="1"/>
              <a:t>internaționale</a:t>
            </a:r>
            <a:r>
              <a:rPr lang="en-US" sz="1600" dirty="0"/>
              <a:t> </a:t>
            </a:r>
            <a:r>
              <a:rPr lang="en-US" sz="1600" dirty="0" err="1"/>
              <a:t>numite</a:t>
            </a:r>
            <a:r>
              <a:rPr lang="en-US" sz="1600" dirty="0"/>
              <a:t> „</a:t>
            </a:r>
            <a:r>
              <a:rPr lang="en-US" sz="1600" dirty="0" err="1"/>
              <a:t>Standarde</a:t>
            </a:r>
            <a:r>
              <a:rPr lang="en-US" sz="1600" dirty="0"/>
              <a:t> </a:t>
            </a:r>
            <a:r>
              <a:rPr lang="en-US" sz="1600" dirty="0" err="1"/>
              <a:t>internaționale</a:t>
            </a:r>
            <a:r>
              <a:rPr lang="en-US" sz="1600" dirty="0"/>
              <a:t> (SI)” (anterior „Preparate </a:t>
            </a:r>
            <a:r>
              <a:rPr lang="en-US" sz="1600" dirty="0" err="1"/>
              <a:t>internaționale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 (PRI)”) pentru </a:t>
            </a:r>
            <a:r>
              <a:rPr lang="en-US" sz="1600" dirty="0" err="1"/>
              <a:t>utilizare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medicina</a:t>
            </a:r>
            <a:r>
              <a:rPr lang="en-US" sz="1600" dirty="0"/>
              <a:t> de </a:t>
            </a:r>
            <a:r>
              <a:rPr lang="en-US" sz="1600" dirty="0" err="1"/>
              <a:t>laborator</a:t>
            </a:r>
            <a:r>
              <a:rPr lang="en-US" sz="1600" dirty="0"/>
              <a:t>.</a:t>
            </a:r>
            <a:r>
              <a:rPr lang="ro-RO" sz="1600" dirty="0"/>
              <a:t> </a:t>
            </a:r>
            <a:r>
              <a:rPr lang="en-US" sz="1600" dirty="0"/>
              <a:t>Pentru </a:t>
            </a:r>
            <a:r>
              <a:rPr lang="en-US" sz="1600" dirty="0" err="1"/>
              <a:t>primul</a:t>
            </a:r>
            <a:r>
              <a:rPr lang="en-US" sz="1600" dirty="0"/>
              <a:t> lot al </a:t>
            </a:r>
            <a:r>
              <a:rPr lang="en-US" sz="1600" dirty="0" err="1"/>
              <a:t>acestor</a:t>
            </a:r>
            <a:r>
              <a:rPr lang="en-US" sz="1600" dirty="0"/>
              <a:t> </a:t>
            </a:r>
            <a:r>
              <a:rPr lang="en-US" sz="1600" dirty="0" err="1"/>
              <a:t>materiale</a:t>
            </a:r>
            <a:r>
              <a:rPr lang="en-US" sz="1600" dirty="0"/>
              <a:t>, o „</a:t>
            </a:r>
            <a:r>
              <a:rPr lang="en-US" sz="1600" dirty="0" err="1"/>
              <a:t>unitate</a:t>
            </a:r>
            <a:r>
              <a:rPr lang="en-US" sz="1600" dirty="0"/>
              <a:t> </a:t>
            </a:r>
            <a:r>
              <a:rPr lang="en-US" sz="1600" dirty="0" err="1"/>
              <a:t>internațională</a:t>
            </a:r>
            <a:r>
              <a:rPr lang="en-US" sz="1600" dirty="0"/>
              <a:t>”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definită</a:t>
            </a:r>
            <a:r>
              <a:rPr lang="en-US" sz="1600" dirty="0"/>
              <a:t> ca o</a:t>
            </a:r>
            <a:r>
              <a:rPr lang="ro-RO" sz="1600" dirty="0"/>
              <a:t> </a:t>
            </a:r>
            <a:r>
              <a:rPr lang="en-US" sz="1600" dirty="0" err="1"/>
              <a:t>cantitate</a:t>
            </a:r>
            <a:r>
              <a:rPr lang="en-US" sz="1600" dirty="0"/>
              <a:t> </a:t>
            </a:r>
            <a:r>
              <a:rPr lang="en-US" sz="1600" dirty="0" err="1"/>
              <a:t>specificată</a:t>
            </a:r>
            <a:r>
              <a:rPr lang="en-US" sz="1600" dirty="0"/>
              <a:t> </a:t>
            </a:r>
            <a:r>
              <a:rPr lang="en-US" sz="1600" dirty="0" err="1"/>
              <a:t>arbitrar</a:t>
            </a:r>
            <a:r>
              <a:rPr lang="en-US" sz="1600" dirty="0"/>
              <a:t> din material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caracterizată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activitatea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biologică</a:t>
            </a:r>
            <a:r>
              <a:rPr lang="en-US" sz="1600" dirty="0"/>
              <a:t> </a:t>
            </a:r>
            <a:r>
              <a:rPr lang="en-US" sz="1600" dirty="0" err="1"/>
              <a:t>specificată</a:t>
            </a:r>
            <a:r>
              <a:rPr lang="en-US" sz="1600" dirty="0"/>
              <a:t>.</a:t>
            </a:r>
            <a:r>
              <a:rPr lang="ro-RO" sz="1600" dirty="0"/>
              <a:t> </a:t>
            </a:r>
            <a:r>
              <a:rPr lang="en-US" sz="1600" dirty="0" err="1"/>
              <a:t>Loturile</a:t>
            </a:r>
            <a:r>
              <a:rPr lang="en-US" sz="1600" dirty="0"/>
              <a:t> </a:t>
            </a:r>
            <a:r>
              <a:rPr lang="en-US" sz="1600" dirty="0" err="1"/>
              <a:t>ulterioare</a:t>
            </a:r>
            <a:r>
              <a:rPr lang="en-US" sz="1600" dirty="0"/>
              <a:t> sunt calibrate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măsurători</a:t>
            </a:r>
            <a:r>
              <a:rPr lang="en-US" sz="1600" dirty="0"/>
              <a:t> </a:t>
            </a:r>
            <a:r>
              <a:rPr lang="en-US" sz="1600" dirty="0" err="1"/>
              <a:t>colaborative</a:t>
            </a:r>
            <a:r>
              <a:rPr lang="en-US" sz="1600" dirty="0"/>
              <a:t> </a:t>
            </a:r>
            <a:r>
              <a:rPr lang="en-US" sz="1600" dirty="0" err="1"/>
              <a:t>interlaboratoare</a:t>
            </a:r>
            <a:r>
              <a:rPr lang="ro-RO" sz="1600" dirty="0"/>
              <a:t> </a:t>
            </a:r>
            <a:r>
              <a:rPr lang="en-US" sz="1600" dirty="0" err="1"/>
              <a:t>folosind</a:t>
            </a:r>
            <a:r>
              <a:rPr lang="en-US" sz="1600" dirty="0"/>
              <a:t> </a:t>
            </a:r>
            <a:r>
              <a:rPr lang="en-US" sz="1600" dirty="0" err="1"/>
              <a:t>materialul</a:t>
            </a:r>
            <a:r>
              <a:rPr lang="en-US" sz="1600" dirty="0"/>
              <a:t> anterior. </a:t>
            </a:r>
            <a:r>
              <a:rPr lang="en-US" sz="1600" dirty="0" err="1"/>
              <a:t>Loturile</a:t>
            </a:r>
            <a:r>
              <a:rPr lang="en-US" sz="1600" dirty="0"/>
              <a:t> </a:t>
            </a:r>
            <a:r>
              <a:rPr lang="en-US" sz="1600" dirty="0" err="1"/>
              <a:t>dintr</a:t>
            </a:r>
            <a:r>
              <a:rPr lang="en-US" sz="1600" dirty="0"/>
              <a:t>-o </a:t>
            </a:r>
            <a:r>
              <a:rPr lang="en-US" sz="1600" dirty="0" err="1"/>
              <a:t>serie</a:t>
            </a:r>
            <a:r>
              <a:rPr lang="en-US" sz="1600" dirty="0"/>
              <a:t> sunt </a:t>
            </a:r>
            <a:r>
              <a:rPr lang="en-US" sz="1600" dirty="0" err="1"/>
              <a:t>specificate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„1SI”, „2SI” etc. </a:t>
            </a:r>
            <a:r>
              <a:rPr lang="en-US" sz="1600" dirty="0" err="1"/>
              <a:t>Valoarea</a:t>
            </a:r>
            <a:r>
              <a:rPr lang="en-US" sz="1600" dirty="0"/>
              <a:t> (</a:t>
            </a:r>
            <a:r>
              <a:rPr lang="en-US" sz="1600" dirty="0" err="1"/>
              <a:t>valorile</a:t>
            </a:r>
            <a:r>
              <a:rPr lang="en-US" sz="1600" dirty="0"/>
              <a:t>) </a:t>
            </a:r>
            <a:r>
              <a:rPr lang="en-US" sz="1600" dirty="0" err="1"/>
              <a:t>atribuită</a:t>
            </a:r>
            <a:r>
              <a:rPr lang="en-US" sz="1600" dirty="0"/>
              <a:t> </a:t>
            </a:r>
            <a:r>
              <a:rPr lang="en-US" sz="1600" dirty="0" err="1"/>
              <a:t>unui</a:t>
            </a:r>
            <a:r>
              <a:rPr lang="en-US" sz="1600" dirty="0"/>
              <a:t> </a:t>
            </a:r>
            <a:r>
              <a:rPr lang="en-US" sz="1600" dirty="0" err="1"/>
              <a:t>astfel</a:t>
            </a:r>
            <a:r>
              <a:rPr lang="en-US" sz="1600" dirty="0"/>
              <a:t> de material de </a:t>
            </a:r>
            <a:r>
              <a:rPr lang="en-US" sz="1600" dirty="0" err="1"/>
              <a:t>referință</a:t>
            </a:r>
            <a:r>
              <a:rPr lang="en-US" sz="1600" dirty="0"/>
              <a:t>, </a:t>
            </a:r>
            <a:r>
              <a:rPr lang="en-US" sz="1600" dirty="0" err="1"/>
              <a:t>chiar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atunci</a:t>
            </a:r>
            <a:r>
              <a:rPr lang="en-US" sz="1600" dirty="0"/>
              <a:t> </a:t>
            </a:r>
            <a:r>
              <a:rPr lang="en-US" sz="1600" dirty="0" err="1"/>
              <a:t>când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ro-RO" sz="1600" dirty="0"/>
              <a:t> </a:t>
            </a:r>
            <a:r>
              <a:rPr lang="en-US" sz="1600" dirty="0" err="1"/>
              <a:t>puternic</a:t>
            </a:r>
            <a:r>
              <a:rPr lang="en-US" sz="1600" dirty="0"/>
              <a:t> </a:t>
            </a:r>
            <a:r>
              <a:rPr lang="en-US" sz="1600" dirty="0" err="1"/>
              <a:t>purificat</a:t>
            </a:r>
            <a:r>
              <a:rPr lang="en-US" sz="1600" dirty="0"/>
              <a:t>, </a:t>
            </a:r>
            <a:r>
              <a:rPr lang="en-US" sz="1600" i="1" dirty="0"/>
              <a:t>sunt legate de o </a:t>
            </a:r>
            <a:r>
              <a:rPr lang="en-US" sz="1600" i="1" dirty="0" err="1"/>
              <a:t>procedură</a:t>
            </a:r>
            <a:r>
              <a:rPr lang="en-US" sz="1600" i="1" dirty="0"/>
              <a:t> de </a:t>
            </a:r>
            <a:r>
              <a:rPr lang="en-US" sz="1600" i="1" dirty="0" err="1"/>
              <a:t>măsurare</a:t>
            </a:r>
            <a:r>
              <a:rPr lang="en-US" sz="1600" i="1" dirty="0"/>
              <a:t> </a:t>
            </a:r>
            <a:r>
              <a:rPr lang="en-US" sz="1600" i="1" dirty="0" err="1"/>
              <a:t>dedicată</a:t>
            </a:r>
            <a:r>
              <a:rPr lang="en-US" sz="1600" i="1" dirty="0"/>
              <a:t> </a:t>
            </a:r>
            <a:r>
              <a:rPr lang="en-US" sz="1600" i="1" dirty="0" err="1"/>
              <a:t>sau</a:t>
            </a:r>
            <a:r>
              <a:rPr lang="en-US" sz="1600" i="1" dirty="0"/>
              <a:t> de un alt</a:t>
            </a:r>
            <a:r>
              <a:rPr lang="ro-RO" sz="1600" i="1" dirty="0"/>
              <a:t> </a:t>
            </a:r>
            <a:r>
              <a:rPr lang="en-US" sz="1600" i="1" dirty="0"/>
              <a:t>protocol </a:t>
            </a:r>
            <a:r>
              <a:rPr lang="en-US" sz="1600" i="1" dirty="0" err="1"/>
              <a:t>convenit</a:t>
            </a:r>
            <a:r>
              <a:rPr lang="en-US" sz="1600" i="1" dirty="0"/>
              <a:t> la </a:t>
            </a:r>
            <a:r>
              <a:rPr lang="en-US" sz="1600" i="1" dirty="0" err="1"/>
              <a:t>nivel</a:t>
            </a:r>
            <a:r>
              <a:rPr lang="en-US" sz="1600" i="1" dirty="0"/>
              <a:t> </a:t>
            </a:r>
            <a:r>
              <a:rPr lang="en-US" sz="1600" i="1" dirty="0" err="1"/>
              <a:t>internațional</a:t>
            </a:r>
            <a:r>
              <a:rPr lang="en-US" sz="1600" i="1" dirty="0"/>
              <a:t>, </a:t>
            </a:r>
            <a:r>
              <a:rPr lang="en-US" sz="1600" i="1" dirty="0" err="1"/>
              <a:t>fără</a:t>
            </a:r>
            <a:r>
              <a:rPr lang="en-US" sz="1600" i="1" dirty="0"/>
              <a:t> </a:t>
            </a:r>
            <a:r>
              <a:rPr lang="en-US" sz="1600" i="1" dirty="0" err="1"/>
              <a:t>trasabilitate</a:t>
            </a:r>
            <a:r>
              <a:rPr lang="en-US" sz="1600" i="1" dirty="0"/>
              <a:t> </a:t>
            </a:r>
            <a:r>
              <a:rPr lang="en-US" sz="1600" i="1" dirty="0" err="1"/>
              <a:t>metrologică</a:t>
            </a:r>
            <a:r>
              <a:rPr lang="en-US" sz="1600" i="1" dirty="0"/>
              <a:t> la </a:t>
            </a:r>
            <a:r>
              <a:rPr lang="en-US" sz="1600" i="1" dirty="0" err="1"/>
              <a:t>unități</a:t>
            </a:r>
            <a:r>
              <a:rPr lang="en-US" sz="1600" i="1" dirty="0"/>
              <a:t> SI</a:t>
            </a:r>
            <a:r>
              <a:rPr lang="en-US" sz="1600" dirty="0"/>
              <a:t>.</a:t>
            </a:r>
            <a:r>
              <a:rPr lang="ro-RO" sz="1600" dirty="0"/>
              <a:t> </a:t>
            </a:r>
          </a:p>
          <a:p>
            <a:pPr marL="0" indent="0" algn="just">
              <a:buNone/>
            </a:pPr>
            <a:r>
              <a:rPr lang="en-US" sz="1600" i="1" dirty="0">
                <a:solidFill>
                  <a:srgbClr val="FF0000"/>
                </a:solidFill>
              </a:rPr>
              <a:t>Materialele de </a:t>
            </a:r>
            <a:r>
              <a:rPr lang="en-US" sz="1600" i="1" dirty="0" err="1">
                <a:solidFill>
                  <a:srgbClr val="FF0000"/>
                </a:solidFill>
              </a:rPr>
              <a:t>referință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convenționale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internaționale</a:t>
            </a:r>
            <a:r>
              <a:rPr lang="en-US" sz="1600" i="1" dirty="0">
                <a:solidFill>
                  <a:srgbClr val="FF0000"/>
                </a:solidFill>
              </a:rPr>
              <a:t> pot fi </a:t>
            </a:r>
            <a:r>
              <a:rPr lang="en-US" sz="1600" i="1" dirty="0" err="1">
                <a:solidFill>
                  <a:srgbClr val="FF0000"/>
                </a:solidFill>
              </a:rPr>
              <a:t>utilizate</a:t>
            </a:r>
            <a:r>
              <a:rPr lang="en-US" sz="1600" i="1" dirty="0">
                <a:solidFill>
                  <a:srgbClr val="FF0000"/>
                </a:solidFill>
              </a:rPr>
              <a:t> ca </a:t>
            </a:r>
            <a:r>
              <a:rPr lang="en-US" sz="1600" i="1" dirty="0" err="1">
                <a:solidFill>
                  <a:srgbClr val="FF0000"/>
                </a:solidFill>
              </a:rPr>
              <a:t>și</a:t>
            </a:r>
            <a:r>
              <a:rPr lang="en-US" sz="1600" i="1" dirty="0">
                <a:solidFill>
                  <a:srgbClr val="FF0000"/>
                </a:solidFill>
              </a:rPr>
              <a:t> calibrator(</a:t>
            </a:r>
            <a:r>
              <a:rPr lang="en-US" sz="1600" i="1" dirty="0" err="1">
                <a:solidFill>
                  <a:srgbClr val="FF0000"/>
                </a:solidFill>
              </a:rPr>
              <a:t>i</a:t>
            </a:r>
            <a:r>
              <a:rPr lang="en-US" sz="1600" i="1" dirty="0">
                <a:solidFill>
                  <a:srgbClr val="FF0000"/>
                </a:solidFill>
              </a:rPr>
              <a:t>) pentru</a:t>
            </a:r>
            <a:r>
              <a:rPr lang="ro-RO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sisteme</a:t>
            </a:r>
            <a:r>
              <a:rPr lang="en-US" sz="1600" i="1" dirty="0">
                <a:solidFill>
                  <a:srgbClr val="FF0000"/>
                </a:solidFill>
              </a:rPr>
              <a:t> de </a:t>
            </a:r>
            <a:r>
              <a:rPr lang="en-US" sz="1600" i="1" dirty="0" err="1">
                <a:solidFill>
                  <a:srgbClr val="FF0000"/>
                </a:solidFill>
              </a:rPr>
              <a:t>măsurare</a:t>
            </a:r>
            <a:r>
              <a:rPr lang="en-US" sz="1600" dirty="0"/>
              <a:t> </a:t>
            </a:r>
            <a:r>
              <a:rPr lang="en-US" sz="1600" dirty="0" err="1"/>
              <a:t>numai</a:t>
            </a:r>
            <a:r>
              <a:rPr lang="en-US" sz="1600" dirty="0"/>
              <a:t> </a:t>
            </a:r>
            <a:r>
              <a:rPr lang="en-US" sz="1600" dirty="0" err="1"/>
              <a:t>dacă</a:t>
            </a:r>
            <a:r>
              <a:rPr lang="en-US" sz="1600" dirty="0"/>
              <a:t> </a:t>
            </a:r>
            <a:r>
              <a:rPr lang="en-US" sz="1600" dirty="0" err="1"/>
              <a:t>materialul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dezvoltat</a:t>
            </a:r>
            <a:r>
              <a:rPr lang="en-US" sz="1600" dirty="0"/>
              <a:t> pe </a:t>
            </a:r>
            <a:r>
              <a:rPr lang="en-US" sz="1600" dirty="0" err="1"/>
              <a:t>baza</a:t>
            </a:r>
            <a:r>
              <a:rPr lang="en-US" sz="1600" dirty="0"/>
              <a:t> </a:t>
            </a:r>
            <a:r>
              <a:rPr lang="en-US" sz="1600" dirty="0" err="1"/>
              <a:t>unei</a:t>
            </a:r>
            <a:r>
              <a:rPr lang="en-US" sz="1600" dirty="0"/>
              <a:t> </a:t>
            </a:r>
            <a:r>
              <a:rPr lang="en-US" sz="1600" dirty="0" err="1"/>
              <a:t>definiții</a:t>
            </a:r>
            <a:r>
              <a:rPr lang="en-US" sz="1600" dirty="0"/>
              <a:t> </a:t>
            </a:r>
            <a:r>
              <a:rPr lang="en-US" sz="1600" dirty="0" err="1"/>
              <a:t>clare</a:t>
            </a:r>
            <a:r>
              <a:rPr lang="en-US" sz="1600" dirty="0"/>
              <a:t> a</a:t>
            </a:r>
            <a:r>
              <a:rPr lang="ro-RO" sz="1600" dirty="0"/>
              <a:t> </a:t>
            </a:r>
            <a:r>
              <a:rPr lang="en-US" sz="1600" dirty="0" err="1"/>
              <a:t>cantității</a:t>
            </a:r>
            <a:r>
              <a:rPr lang="en-US" sz="1600" dirty="0"/>
              <a:t> legate de </a:t>
            </a:r>
            <a:r>
              <a:rPr lang="en-US" sz="1600" dirty="0" err="1"/>
              <a:t>aplicația</a:t>
            </a:r>
            <a:r>
              <a:rPr lang="en-US" sz="1600" dirty="0"/>
              <a:t> </a:t>
            </a:r>
            <a:r>
              <a:rPr lang="en-US" sz="1600" dirty="0" err="1"/>
              <a:t>medicală</a:t>
            </a:r>
            <a:r>
              <a:rPr lang="en-US" sz="1600" dirty="0"/>
              <a:t> </a:t>
            </a:r>
            <a:r>
              <a:rPr lang="en-US" sz="1600" dirty="0" err="1"/>
              <a:t>preconizată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dacă</a:t>
            </a:r>
            <a:r>
              <a:rPr lang="en-US" sz="1600" dirty="0"/>
              <a:t> </a:t>
            </a:r>
            <a:r>
              <a:rPr lang="en-US" sz="1600" dirty="0" err="1"/>
              <a:t>valoarea</a:t>
            </a:r>
            <a:r>
              <a:rPr lang="en-US" sz="1600" dirty="0"/>
              <a:t>(</a:t>
            </a:r>
            <a:r>
              <a:rPr lang="en-US" sz="1600" dirty="0" err="1"/>
              <a:t>ele</a:t>
            </a:r>
            <a:r>
              <a:rPr lang="en-US" sz="1600" dirty="0"/>
              <a:t>) </a:t>
            </a:r>
            <a:r>
              <a:rPr lang="en-US" sz="1600" dirty="0" err="1"/>
              <a:t>atribuită</a:t>
            </a:r>
            <a:r>
              <a:rPr lang="en-US" sz="1600" dirty="0"/>
              <a:t>(e)</a:t>
            </a:r>
            <a:r>
              <a:rPr lang="ro-RO" sz="1600" dirty="0"/>
              <a:t> </a:t>
            </a:r>
            <a:r>
              <a:rPr lang="en-US" sz="1600" dirty="0" err="1"/>
              <a:t>materialului</a:t>
            </a:r>
            <a:r>
              <a:rPr lang="ro-RO" sz="1600" dirty="0"/>
              <a:t> a</a:t>
            </a:r>
            <a:r>
              <a:rPr lang="en-US" sz="1600" dirty="0"/>
              <a:t>u o </a:t>
            </a:r>
            <a:r>
              <a:rPr lang="en-US" sz="1600" dirty="0" err="1"/>
              <a:t>incertitudine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acceptabilă</a:t>
            </a:r>
            <a:r>
              <a:rPr lang="en-US" sz="1600" dirty="0"/>
              <a:t> pentru </a:t>
            </a:r>
            <a:r>
              <a:rPr lang="en-US" sz="1600" dirty="0" err="1"/>
              <a:t>calibrarea</a:t>
            </a:r>
            <a:r>
              <a:rPr lang="ro-RO" sz="1600" dirty="0"/>
              <a:t> </a:t>
            </a:r>
            <a:r>
              <a:rPr lang="en-US" sz="1600" dirty="0" err="1"/>
              <a:t>sistemelor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.</a:t>
            </a:r>
            <a:endParaRPr lang="ro-RO" sz="1600" dirty="0"/>
          </a:p>
          <a:p>
            <a:pPr marL="0" indent="0">
              <a:buNone/>
            </a:pPr>
            <a:r>
              <a:rPr lang="en-US" sz="1600" i="1" dirty="0" err="1">
                <a:solidFill>
                  <a:srgbClr val="FF0000"/>
                </a:solidFill>
              </a:rPr>
              <a:t>Comutabilitatea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calibratorului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convențional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internațional</a:t>
            </a:r>
            <a:r>
              <a:rPr lang="en-US" sz="1600" i="1" dirty="0"/>
              <a:t> </a:t>
            </a:r>
            <a:r>
              <a:rPr lang="en-US" sz="1600" dirty="0"/>
              <a:t>cu probe </a:t>
            </a:r>
            <a:r>
              <a:rPr lang="en-US" sz="1600" dirty="0" err="1"/>
              <a:t>umane</a:t>
            </a:r>
            <a:r>
              <a:rPr lang="ro-RO" sz="1600" dirty="0"/>
              <a:t> </a:t>
            </a:r>
            <a:r>
              <a:rPr lang="en-US" sz="1600" dirty="0" err="1"/>
              <a:t>trebuie</a:t>
            </a:r>
            <a:r>
              <a:rPr lang="en-US" sz="1600" dirty="0"/>
              <a:t> </a:t>
            </a:r>
            <a:r>
              <a:rPr lang="en-US" sz="1600" dirty="0" err="1"/>
              <a:t>validată</a:t>
            </a:r>
            <a:r>
              <a:rPr lang="en-US" sz="1600" dirty="0"/>
              <a:t> pentru un </a:t>
            </a:r>
            <a:r>
              <a:rPr lang="en-US" sz="1600" dirty="0" err="1"/>
              <a:t>număr</a:t>
            </a:r>
            <a:r>
              <a:rPr lang="en-US" sz="1600" dirty="0"/>
              <a:t> </a:t>
            </a:r>
            <a:r>
              <a:rPr lang="en-US" sz="1600" dirty="0" err="1"/>
              <a:t>reprezentativ</a:t>
            </a:r>
            <a:r>
              <a:rPr lang="en-US" sz="1600" dirty="0"/>
              <a:t> de </a:t>
            </a:r>
            <a:r>
              <a:rPr lang="en-US" sz="1600" dirty="0" err="1"/>
              <a:t>sisteme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diferite</a:t>
            </a:r>
            <a:r>
              <a:rPr lang="en-US" sz="1600" dirty="0"/>
              <a:t>,</a:t>
            </a:r>
            <a:r>
              <a:rPr lang="ro-RO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concordanță</a:t>
            </a:r>
            <a:r>
              <a:rPr lang="en-US" sz="1600" dirty="0"/>
              <a:t> cu </a:t>
            </a:r>
            <a:r>
              <a:rPr lang="en-US" sz="1600" dirty="0" err="1"/>
              <a:t>utilizarea</a:t>
            </a:r>
            <a:r>
              <a:rPr lang="en-US" sz="1600" dirty="0"/>
              <a:t> </a:t>
            </a:r>
            <a:r>
              <a:rPr lang="en-US" sz="1600" dirty="0" err="1"/>
              <a:t>preconizată</a:t>
            </a:r>
            <a:r>
              <a:rPr lang="en-US" sz="1600" dirty="0"/>
              <a:t> a </a:t>
            </a:r>
            <a:r>
              <a:rPr lang="en-US" sz="1600" dirty="0" err="1"/>
              <a:t>calibratorului</a:t>
            </a:r>
            <a:r>
              <a:rPr lang="en-US" sz="1600" dirty="0"/>
              <a:t>. </a:t>
            </a:r>
            <a:r>
              <a:rPr lang="en-US" sz="1600" dirty="0" err="1"/>
              <a:t>Protocoalele</a:t>
            </a:r>
            <a:r>
              <a:rPr lang="en-US" sz="1600" dirty="0"/>
              <a:t> pentru </a:t>
            </a:r>
            <a:r>
              <a:rPr lang="en-US" sz="1600" dirty="0" err="1"/>
              <a:t>evaluarea</a:t>
            </a:r>
            <a:r>
              <a:rPr lang="en-US" sz="1600" dirty="0"/>
              <a:t> </a:t>
            </a:r>
            <a:r>
              <a:rPr lang="en-US" sz="1600" dirty="0" err="1"/>
              <a:t>comutabilității</a:t>
            </a:r>
            <a:r>
              <a:rPr lang="en-US" sz="1600" dirty="0"/>
              <a:t> sunt </a:t>
            </a:r>
            <a:r>
              <a:rPr lang="en-US" sz="1600" dirty="0" err="1"/>
              <a:t>disponibile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CLSI EP30-A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alte</a:t>
            </a:r>
            <a:r>
              <a:rPr lang="en-US" sz="1600" dirty="0"/>
              <a:t> </a:t>
            </a:r>
            <a:r>
              <a:rPr lang="en-US" sz="1600" dirty="0" err="1"/>
              <a:t>recomandări</a:t>
            </a:r>
            <a:r>
              <a:rPr lang="en-US" sz="1600" dirty="0"/>
              <a:t> </a:t>
            </a:r>
            <a:r>
              <a:rPr lang="en-US" sz="1600" dirty="0" err="1"/>
              <a:t>publicate</a:t>
            </a:r>
            <a:r>
              <a:rPr lang="en-US" sz="1600" dirty="0"/>
              <a:t>.</a:t>
            </a:r>
            <a:endParaRPr lang="ro-RO" sz="1600" dirty="0"/>
          </a:p>
          <a:p>
            <a:pPr marL="0" indent="0" algn="just">
              <a:buNone/>
            </a:pPr>
            <a:r>
              <a:rPr lang="en-US" sz="1600" dirty="0" err="1"/>
              <a:t>Utilizarea</a:t>
            </a:r>
            <a:r>
              <a:rPr lang="en-US" sz="1600" dirty="0"/>
              <a:t> </a:t>
            </a:r>
            <a:r>
              <a:rPr lang="en-US" sz="1600" dirty="0" err="1"/>
              <a:t>unei</a:t>
            </a:r>
            <a:r>
              <a:rPr lang="en-US" sz="1600" dirty="0"/>
              <a:t> </a:t>
            </a:r>
            <a:r>
              <a:rPr lang="en-US" sz="1600" dirty="0" err="1"/>
              <a:t>matrice</a:t>
            </a:r>
            <a:r>
              <a:rPr lang="en-US" sz="1600" dirty="0"/>
              <a:t> </a:t>
            </a:r>
            <a:r>
              <a:rPr lang="en-US" sz="1600" dirty="0" err="1"/>
              <a:t>asemănătoare</a:t>
            </a:r>
            <a:r>
              <a:rPr lang="en-US" sz="1600" dirty="0"/>
              <a:t> </a:t>
            </a:r>
            <a:r>
              <a:rPr lang="en-US" sz="1600" dirty="0" err="1"/>
              <a:t>unei</a:t>
            </a:r>
            <a:r>
              <a:rPr lang="en-US" sz="1600" dirty="0"/>
              <a:t> probe </a:t>
            </a:r>
            <a:r>
              <a:rPr lang="en-US" sz="1600" dirty="0" err="1"/>
              <a:t>umane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orice</a:t>
            </a:r>
            <a:r>
              <a:rPr lang="en-US" sz="1600" dirty="0"/>
              <a:t> calibrator nu </a:t>
            </a:r>
            <a:r>
              <a:rPr lang="en-US" sz="1600" dirty="0" err="1"/>
              <a:t>garantează</a:t>
            </a:r>
            <a:r>
              <a:rPr lang="en-US" sz="1600" dirty="0"/>
              <a:t> </a:t>
            </a:r>
            <a:r>
              <a:rPr lang="en-US" sz="1600" dirty="0" err="1"/>
              <a:t>că</a:t>
            </a:r>
            <a:r>
              <a:rPr lang="ro-RO" sz="1600" dirty="0"/>
              <a:t> </a:t>
            </a:r>
            <a:r>
              <a:rPr lang="en-US" sz="1600" dirty="0" err="1"/>
              <a:t>calibratorul</a:t>
            </a:r>
            <a:r>
              <a:rPr lang="en-US" sz="1600" dirty="0"/>
              <a:t> </a:t>
            </a:r>
            <a:r>
              <a:rPr lang="en-US" sz="1600" dirty="0" err="1"/>
              <a:t>rezultat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cu </a:t>
            </a:r>
            <a:r>
              <a:rPr lang="en-US" sz="1600" dirty="0" err="1"/>
              <a:t>adevărat</a:t>
            </a:r>
            <a:r>
              <a:rPr lang="en-US" sz="1600" dirty="0"/>
              <a:t> </a:t>
            </a:r>
            <a:r>
              <a:rPr lang="en-US" sz="1600" dirty="0" err="1"/>
              <a:t>comutabil</a:t>
            </a:r>
            <a:r>
              <a:rPr lang="en-US" sz="1600" dirty="0"/>
              <a:t>.</a:t>
            </a:r>
            <a:endParaRPr lang="ro-RO" sz="1600" dirty="0"/>
          </a:p>
          <a:p>
            <a:pPr marL="0" indent="0">
              <a:buNone/>
            </a:pPr>
            <a:r>
              <a:rPr lang="en-US" sz="1600" dirty="0"/>
              <a:t>Un calibrator </a:t>
            </a:r>
            <a:r>
              <a:rPr lang="en-US" sz="1600" dirty="0" err="1"/>
              <a:t>convențional</a:t>
            </a:r>
            <a:r>
              <a:rPr lang="en-US" sz="1600" dirty="0"/>
              <a:t> </a:t>
            </a:r>
            <a:r>
              <a:rPr lang="en-US" sz="1600" dirty="0" err="1"/>
              <a:t>internațional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utilizat</a:t>
            </a:r>
            <a:r>
              <a:rPr lang="en-US" sz="1600" dirty="0"/>
              <a:t> pentru a </a:t>
            </a:r>
            <a:r>
              <a:rPr lang="en-US" sz="1600" dirty="0" err="1"/>
              <a:t>calibra</a:t>
            </a:r>
            <a:r>
              <a:rPr lang="en-US" sz="1600" dirty="0"/>
              <a:t> </a:t>
            </a:r>
            <a:r>
              <a:rPr lang="en-US" sz="1600" dirty="0" err="1"/>
              <a:t>sistemul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selectat</a:t>
            </a:r>
            <a:r>
              <a:rPr lang="en-US" sz="1600" dirty="0"/>
              <a:t> de </a:t>
            </a:r>
            <a:r>
              <a:rPr lang="en-US" sz="1600" dirty="0" err="1"/>
              <a:t>producător</a:t>
            </a:r>
            <a:r>
              <a:rPr lang="ro-RO" sz="1600" dirty="0"/>
              <a:t> </a:t>
            </a:r>
            <a:r>
              <a:rPr lang="en-US" sz="1600" dirty="0"/>
              <a:t>care, </a:t>
            </a:r>
            <a:r>
              <a:rPr lang="en-US" sz="1600" dirty="0" err="1"/>
              <a:t>atunci</a:t>
            </a:r>
            <a:r>
              <a:rPr lang="en-US" sz="1600" dirty="0"/>
              <a:t> </a:t>
            </a:r>
            <a:r>
              <a:rPr lang="en-US" sz="1600" dirty="0" err="1"/>
              <a:t>când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calibrat</a:t>
            </a:r>
            <a:r>
              <a:rPr lang="en-US" sz="1600" dirty="0"/>
              <a:t> </a:t>
            </a:r>
            <a:r>
              <a:rPr lang="en-US" sz="1600" dirty="0" err="1"/>
              <a:t>corespunzător</a:t>
            </a:r>
            <a:r>
              <a:rPr lang="en-US" sz="1600" dirty="0"/>
              <a:t>,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utilizat</a:t>
            </a:r>
            <a:r>
              <a:rPr lang="en-US" sz="1600" dirty="0"/>
              <a:t> pentru a </a:t>
            </a:r>
            <a:r>
              <a:rPr lang="en-US" sz="1600" dirty="0" err="1"/>
              <a:t>determina</a:t>
            </a:r>
            <a:r>
              <a:rPr lang="en-US" sz="1600" dirty="0"/>
              <a:t> </a:t>
            </a:r>
            <a:r>
              <a:rPr lang="en-US" sz="1600" dirty="0" err="1"/>
              <a:t>valorile</a:t>
            </a:r>
            <a:r>
              <a:rPr lang="en-US" sz="1600" dirty="0"/>
              <a:t> </a:t>
            </a:r>
            <a:r>
              <a:rPr lang="en-US" sz="1600" dirty="0" err="1"/>
              <a:t>atribuite</a:t>
            </a:r>
            <a:r>
              <a:rPr lang="ro-RO" sz="1600" dirty="0"/>
              <a:t> </a:t>
            </a:r>
            <a:r>
              <a:rPr lang="en-US" sz="1600" dirty="0"/>
              <a:t>pentru </a:t>
            </a:r>
            <a:r>
              <a:rPr lang="en-US" sz="1600" dirty="0" err="1"/>
              <a:t>calibratorul</a:t>
            </a:r>
            <a:r>
              <a:rPr lang="en-US" sz="1600" dirty="0"/>
              <a:t> de </a:t>
            </a:r>
            <a:r>
              <a:rPr lang="en-US" sz="1600" dirty="0" err="1"/>
              <a:t>lucru</a:t>
            </a:r>
            <a:r>
              <a:rPr lang="en-US" sz="1600" dirty="0"/>
              <a:t> al </a:t>
            </a:r>
            <a:r>
              <a:rPr lang="en-US" sz="1600" dirty="0" err="1"/>
              <a:t>producătorului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583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1E22E-DA90-401B-783E-2A3BA663B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190500"/>
            <a:ext cx="7772400" cy="1143000"/>
          </a:xfrm>
        </p:spPr>
        <p:txBody>
          <a:bodyPr/>
          <a:lstStyle/>
          <a:p>
            <a:r>
              <a:rPr lang="en-US" dirty="0"/>
              <a:t>Ce sunt </a:t>
            </a:r>
            <a:r>
              <a:rPr lang="en-US" dirty="0" err="1"/>
              <a:t>materialele</a:t>
            </a:r>
            <a:r>
              <a:rPr lang="en-US" dirty="0"/>
              <a:t> de </a:t>
            </a:r>
            <a:r>
              <a:rPr lang="en-US" dirty="0" err="1"/>
              <a:t>referință</a:t>
            </a:r>
            <a:r>
              <a:rPr lang="en-US" dirty="0"/>
              <a:t>?•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1C1B0-64BB-6269-3B67-54A4BE05B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295900"/>
          </a:xfrm>
        </p:spPr>
        <p:txBody>
          <a:bodyPr/>
          <a:lstStyle/>
          <a:p>
            <a:r>
              <a:rPr lang="en-US" sz="1800" dirty="0"/>
              <a:t>Materialele de </a:t>
            </a:r>
            <a:r>
              <a:rPr lang="en-US" sz="1800" dirty="0" err="1"/>
              <a:t>referință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FF0000"/>
                </a:solidFill>
              </a:rPr>
              <a:t>RM</a:t>
            </a:r>
            <a:r>
              <a:rPr lang="en-US" sz="1800" dirty="0"/>
              <a:t>) </a:t>
            </a:r>
            <a:r>
              <a:rPr lang="en-US" sz="1800" dirty="0" err="1"/>
              <a:t>joacă</a:t>
            </a:r>
            <a:r>
              <a:rPr lang="en-US" sz="1800" dirty="0"/>
              <a:t> un </a:t>
            </a:r>
            <a:r>
              <a:rPr lang="en-US" sz="1800" dirty="0" err="1"/>
              <a:t>rol</a:t>
            </a:r>
            <a:r>
              <a:rPr lang="en-US" sz="1800" dirty="0"/>
              <a:t> </a:t>
            </a:r>
            <a:r>
              <a:rPr lang="en-US" sz="1800" dirty="0" err="1"/>
              <a:t>esențial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chimia</a:t>
            </a:r>
            <a:r>
              <a:rPr lang="en-US" sz="1800" dirty="0"/>
              <a:t> </a:t>
            </a:r>
            <a:r>
              <a:rPr lang="en-US" sz="1800" dirty="0" err="1"/>
              <a:t>analiticăși</a:t>
            </a:r>
            <a:r>
              <a:rPr lang="en-US" sz="1800" dirty="0"/>
              <a:t> </a:t>
            </a:r>
            <a:r>
              <a:rPr lang="en-US" sz="1800" dirty="0" err="1"/>
              <a:t>analiza</a:t>
            </a:r>
            <a:r>
              <a:rPr lang="en-US" sz="1800" dirty="0"/>
              <a:t> </a:t>
            </a:r>
            <a:r>
              <a:rPr lang="en-US" sz="1800" dirty="0" err="1"/>
              <a:t>clinică</a:t>
            </a:r>
            <a:r>
              <a:rPr lang="en-US" sz="1800" dirty="0"/>
              <a:t>.</a:t>
            </a:r>
            <a:endParaRPr lang="ro-RO" sz="1800" dirty="0"/>
          </a:p>
          <a:p>
            <a:endParaRPr lang="ro-RO" sz="1800" dirty="0"/>
          </a:p>
          <a:p>
            <a:r>
              <a:rPr lang="en-US" sz="1800" dirty="0" err="1"/>
              <a:t>Deoarece</a:t>
            </a:r>
            <a:r>
              <a:rPr lang="en-US" sz="1800" dirty="0"/>
              <a:t> </a:t>
            </a:r>
            <a:r>
              <a:rPr lang="en-US" sz="1800" dirty="0" err="1"/>
              <a:t>majoritatea</a:t>
            </a:r>
            <a:r>
              <a:rPr lang="en-US" sz="1800" dirty="0"/>
              <a:t> </a:t>
            </a:r>
            <a:r>
              <a:rPr lang="en-US" sz="1800" dirty="0" err="1"/>
              <a:t>instrumentelor</a:t>
            </a:r>
            <a:r>
              <a:rPr lang="en-US" sz="1800" dirty="0"/>
              <a:t> </a:t>
            </a:r>
            <a:r>
              <a:rPr lang="en-US" sz="1800" dirty="0" err="1"/>
              <a:t>analitice</a:t>
            </a:r>
            <a:r>
              <a:rPr lang="en-US" sz="1800" dirty="0"/>
              <a:t> sunt comparative, </a:t>
            </a:r>
            <a:r>
              <a:rPr lang="en-US" sz="1800" dirty="0" err="1"/>
              <a:t>utilizarea</a:t>
            </a:r>
            <a:r>
              <a:rPr lang="en-US" sz="1800" dirty="0"/>
              <a:t> un</a:t>
            </a:r>
            <a:r>
              <a:rPr lang="ro-RO" sz="1800" dirty="0"/>
              <a:t>or </a:t>
            </a:r>
            <a:r>
              <a:rPr lang="en-US" sz="1800" dirty="0" err="1"/>
              <a:t>eșantioane</a:t>
            </a:r>
            <a:r>
              <a:rPr lang="en-US" sz="1800" dirty="0"/>
              <a:t> cu o </a:t>
            </a:r>
            <a:r>
              <a:rPr lang="en-US" sz="1800" dirty="0" err="1"/>
              <a:t>compoziție</a:t>
            </a:r>
            <a:r>
              <a:rPr lang="en-US" sz="1800" dirty="0"/>
              <a:t> bine </a:t>
            </a:r>
            <a:r>
              <a:rPr lang="en-US" sz="1800" dirty="0" err="1"/>
              <a:t>cunoscută</a:t>
            </a:r>
            <a:r>
              <a:rPr lang="ro-RO" sz="1800" dirty="0"/>
              <a:t> (</a:t>
            </a:r>
            <a:r>
              <a:rPr lang="en-US" sz="1800" dirty="0">
                <a:solidFill>
                  <a:srgbClr val="FF0000"/>
                </a:solidFill>
              </a:rPr>
              <a:t>RM</a:t>
            </a:r>
            <a:r>
              <a:rPr lang="ro-RO" sz="1800" dirty="0">
                <a:solidFill>
                  <a:srgbClr val="FF0000"/>
                </a:solidFill>
              </a:rPr>
              <a:t>)</a:t>
            </a:r>
            <a:r>
              <a:rPr lang="en-US" sz="1800" dirty="0"/>
              <a:t>,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necesară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o </a:t>
            </a:r>
            <a:r>
              <a:rPr lang="en-US" sz="1800" dirty="0" err="1"/>
              <a:t>calibrare</a:t>
            </a:r>
            <a:r>
              <a:rPr lang="en-US" sz="1800" dirty="0"/>
              <a:t> </a:t>
            </a:r>
            <a:r>
              <a:rPr lang="en-US" sz="1800" dirty="0" err="1"/>
              <a:t>precisă</a:t>
            </a:r>
            <a:r>
              <a:rPr lang="en-US" sz="1800" dirty="0"/>
              <a:t>.</a:t>
            </a:r>
            <a:endParaRPr lang="ro-RO" sz="1800" dirty="0"/>
          </a:p>
          <a:p>
            <a:endParaRPr lang="ro-RO" sz="1800" dirty="0"/>
          </a:p>
          <a:p>
            <a:r>
              <a:rPr lang="ro-RO" sz="1800" dirty="0"/>
              <a:t>R</a:t>
            </a:r>
            <a:r>
              <a:rPr lang="en-US" sz="1800" dirty="0"/>
              <a:t>M</a:t>
            </a:r>
            <a:r>
              <a:rPr lang="ro-RO" sz="1800" dirty="0"/>
              <a:t> - </a:t>
            </a:r>
            <a:r>
              <a:rPr lang="en-US" sz="1800" dirty="0"/>
              <a:t> sunt </a:t>
            </a:r>
            <a:r>
              <a:rPr lang="en-US" sz="1800" dirty="0" err="1"/>
              <a:t>produse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baza</a:t>
            </a:r>
            <a:r>
              <a:rPr lang="en-US" sz="1800" dirty="0"/>
              <a:t> </a:t>
            </a:r>
            <a:r>
              <a:rPr lang="en-US" sz="1800" dirty="0" err="1"/>
              <a:t>unor</a:t>
            </a:r>
            <a:r>
              <a:rPr lang="en-US" sz="1800" dirty="0"/>
              <a:t> </a:t>
            </a:r>
            <a:r>
              <a:rPr lang="en-US" sz="1800" dirty="0" err="1"/>
              <a:t>proceduri</a:t>
            </a:r>
            <a:r>
              <a:rPr lang="en-US" sz="1800" dirty="0"/>
              <a:t> de </a:t>
            </a:r>
            <a:r>
              <a:rPr lang="en-US" sz="1800" dirty="0" err="1"/>
              <a:t>fabricație</a:t>
            </a:r>
            <a:r>
              <a:rPr lang="en-US" sz="1800" dirty="0"/>
              <a:t> </a:t>
            </a:r>
            <a:r>
              <a:rPr lang="en-US" sz="1800" dirty="0" err="1"/>
              <a:t>controlate</a:t>
            </a:r>
            <a:r>
              <a:rPr lang="en-US" sz="1800" dirty="0"/>
              <a:t>,</a:t>
            </a:r>
            <a:r>
              <a:rPr lang="ro-RO" sz="1800" dirty="0"/>
              <a:t> </a:t>
            </a:r>
            <a:r>
              <a:rPr lang="en-US" sz="1800" dirty="0" err="1"/>
              <a:t>iar</a:t>
            </a:r>
            <a:r>
              <a:rPr lang="en-US" sz="1800" dirty="0"/>
              <a:t> </a:t>
            </a:r>
            <a:r>
              <a:rPr lang="en-US" sz="1800" dirty="0" err="1"/>
              <a:t>valorile</a:t>
            </a:r>
            <a:r>
              <a:rPr lang="en-US" sz="1800" dirty="0"/>
              <a:t> sunt </a:t>
            </a:r>
            <a:r>
              <a:rPr lang="en-US" sz="1800" dirty="0" err="1"/>
              <a:t>atribuite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funcție</a:t>
            </a:r>
            <a:r>
              <a:rPr lang="en-US" sz="1800" dirty="0"/>
              <a:t> de </a:t>
            </a:r>
            <a:r>
              <a:rPr lang="en-US" sz="1800" dirty="0" err="1"/>
              <a:t>adecvarea</a:t>
            </a:r>
            <a:r>
              <a:rPr lang="en-US" sz="1800" dirty="0"/>
              <a:t> la scop.</a:t>
            </a:r>
            <a:endParaRPr lang="ro-RO" sz="1800" dirty="0"/>
          </a:p>
          <a:p>
            <a:endParaRPr lang="ro-RO" sz="1800" dirty="0"/>
          </a:p>
          <a:p>
            <a:r>
              <a:rPr lang="ro-RO" sz="1800" dirty="0"/>
              <a:t>RM - </a:t>
            </a:r>
            <a:r>
              <a:rPr lang="en-US" sz="1800" dirty="0" err="1"/>
              <a:t>trebuie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fie </a:t>
            </a:r>
            <a:r>
              <a:rPr lang="en-US" sz="1800" dirty="0" err="1"/>
              <a:t>suficient</a:t>
            </a:r>
            <a:r>
              <a:rPr lang="en-US" sz="1800" dirty="0"/>
              <a:t> de </a:t>
            </a:r>
            <a:r>
              <a:rPr lang="en-US" sz="1800" dirty="0" err="1"/>
              <a:t>omogene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stabile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ceea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privește</a:t>
            </a:r>
            <a:r>
              <a:rPr lang="en-US" sz="1800" dirty="0"/>
              <a:t> </a:t>
            </a:r>
            <a:r>
              <a:rPr lang="en-US" sz="1800" dirty="0" err="1"/>
              <a:t>valorile</a:t>
            </a:r>
            <a:r>
              <a:rPr lang="en-US" sz="1800" dirty="0"/>
              <a:t> </a:t>
            </a:r>
            <a:r>
              <a:rPr lang="en-US" sz="1800" dirty="0" err="1"/>
              <a:t>proprietăților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 ale </a:t>
            </a:r>
            <a:r>
              <a:rPr lang="en-US" sz="1800" dirty="0" err="1"/>
              <a:t>măsurandului</a:t>
            </a:r>
            <a:r>
              <a:rPr lang="en-US" sz="1800" dirty="0"/>
              <a:t>(</a:t>
            </a:r>
            <a:r>
              <a:rPr lang="en-US" sz="1800" dirty="0" err="1"/>
              <a:t>ilor</a:t>
            </a:r>
            <a:r>
              <a:rPr lang="en-US" sz="1800" dirty="0"/>
              <a:t>) </a:t>
            </a:r>
            <a:r>
              <a:rPr lang="en-US" sz="1800" dirty="0" err="1"/>
              <a:t>intenționat</a:t>
            </a: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).</a:t>
            </a:r>
            <a:endParaRPr lang="ro-RO" sz="1800" dirty="0"/>
          </a:p>
          <a:p>
            <a:r>
              <a:rPr lang="en-US" sz="1800" dirty="0"/>
              <a:t> </a:t>
            </a:r>
          </a:p>
          <a:p>
            <a:r>
              <a:rPr lang="ro-RO" sz="1800" dirty="0"/>
              <a:t>RM -</a:t>
            </a:r>
            <a:r>
              <a:rPr lang="en-US" sz="1800" dirty="0"/>
              <a:t> </a:t>
            </a:r>
            <a:r>
              <a:rPr lang="en-US" sz="1800" dirty="0" err="1"/>
              <a:t>trebuie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fi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stabilite</a:t>
            </a:r>
            <a:r>
              <a:rPr lang="en-US" sz="1800" dirty="0"/>
              <a:t> ca </a:t>
            </a:r>
            <a:r>
              <a:rPr lang="en-US" sz="1800" dirty="0" err="1"/>
              <a:t>fiind</a:t>
            </a:r>
            <a:r>
              <a:rPr lang="en-US" sz="1800" dirty="0"/>
              <a:t> </a:t>
            </a:r>
            <a:r>
              <a:rPr lang="en-US" sz="1800" dirty="0" err="1"/>
              <a:t>adecvate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utilizarea</a:t>
            </a:r>
            <a:r>
              <a:rPr lang="en-US" sz="1800" dirty="0"/>
              <a:t> lor </a:t>
            </a:r>
            <a:r>
              <a:rPr lang="en-US" sz="1800" dirty="0" err="1"/>
              <a:t>preconizată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măsurători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examinarea</a:t>
            </a:r>
            <a:r>
              <a:rPr lang="en-US" sz="1800" dirty="0"/>
              <a:t> </a:t>
            </a:r>
            <a:r>
              <a:rPr lang="en-US" sz="1800" dirty="0" err="1"/>
              <a:t>proprietăților</a:t>
            </a:r>
            <a:r>
              <a:rPr lang="en-US" sz="1800" dirty="0"/>
              <a:t> </a:t>
            </a:r>
            <a:r>
              <a:rPr lang="en-US" sz="1800" dirty="0" err="1"/>
              <a:t>nominale</a:t>
            </a:r>
            <a:r>
              <a:rPr lang="en-US" sz="1800" dirty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046457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B7857-99AA-8DFC-471A-3ADA5BAC8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r>
              <a:rPr lang="en-US" sz="3600" b="1" dirty="0" err="1"/>
              <a:t>Materiale</a:t>
            </a:r>
            <a:r>
              <a:rPr lang="en-US" sz="3600" b="1" dirty="0"/>
              <a:t> de control </a:t>
            </a:r>
            <a:r>
              <a:rPr lang="en-US" sz="3600" b="1" dirty="0" err="1"/>
              <a:t>utilizate</a:t>
            </a:r>
            <a:r>
              <a:rPr lang="en-US" sz="3600" b="1" dirty="0"/>
              <a:t> pentru </a:t>
            </a:r>
            <a:r>
              <a:rPr lang="en-US" sz="3600" b="1" dirty="0" err="1"/>
              <a:t>testarea</a:t>
            </a:r>
            <a:r>
              <a:rPr lang="en-US" sz="3600" b="1" dirty="0"/>
              <a:t> </a:t>
            </a:r>
            <a:r>
              <a:rPr lang="en-US" sz="3600" b="1" dirty="0" err="1"/>
              <a:t>competenței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6C746-3C3D-0F02-AD32-6674BF215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33500"/>
            <a:ext cx="8458200" cy="50673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600" dirty="0" err="1"/>
              <a:t>Ceea</a:t>
            </a:r>
            <a:r>
              <a:rPr lang="en-US" sz="1600" dirty="0"/>
              <a:t> </a:t>
            </a:r>
            <a:r>
              <a:rPr lang="en-US" sz="1600" dirty="0" err="1"/>
              <a:t>ce</a:t>
            </a:r>
            <a:r>
              <a:rPr lang="en-US" sz="1600" dirty="0"/>
              <a:t> </a:t>
            </a:r>
            <a:r>
              <a:rPr lang="en-US" sz="1600" dirty="0" err="1"/>
              <a:t>aspiră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esență</a:t>
            </a:r>
            <a:r>
              <a:rPr lang="en-US" sz="1600" dirty="0"/>
              <a:t> </a:t>
            </a:r>
            <a:r>
              <a:rPr lang="en-US" sz="1600" dirty="0" err="1"/>
              <a:t>testarea</a:t>
            </a:r>
            <a:r>
              <a:rPr lang="en-US" sz="1600" dirty="0"/>
              <a:t> </a:t>
            </a:r>
            <a:r>
              <a:rPr lang="en-US" sz="1600" dirty="0" err="1"/>
              <a:t>competenței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cuantifice</a:t>
            </a:r>
            <a:r>
              <a:rPr lang="en-US" sz="1600" dirty="0"/>
              <a:t> </a:t>
            </a:r>
            <a:r>
              <a:rPr lang="en-US" sz="1600" dirty="0" err="1"/>
              <a:t>echivalența</a:t>
            </a:r>
            <a:r>
              <a:rPr lang="ro-RO" sz="1600" dirty="0"/>
              <a:t> </a:t>
            </a:r>
            <a:r>
              <a:rPr lang="en-US" sz="1600" dirty="0" err="1"/>
              <a:t>rezultatelor</a:t>
            </a:r>
            <a:r>
              <a:rPr lang="en-US" sz="1600" dirty="0"/>
              <a:t> </a:t>
            </a:r>
            <a:r>
              <a:rPr lang="en-US" sz="1600" dirty="0" err="1"/>
              <a:t>sistemului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. </a:t>
            </a:r>
            <a:r>
              <a:rPr lang="en-US" sz="1600" dirty="0" err="1"/>
              <a:t>Utilizarea</a:t>
            </a:r>
            <a:r>
              <a:rPr lang="en-US" sz="1600" dirty="0"/>
              <a:t> </a:t>
            </a:r>
            <a:r>
              <a:rPr lang="en-US" sz="1600" dirty="0" err="1"/>
              <a:t>materialelor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 certificate, a </a:t>
            </a:r>
            <a:r>
              <a:rPr lang="en-US" sz="1600" dirty="0" err="1"/>
              <a:t>procedurilor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ro-RO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a </a:t>
            </a:r>
            <a:r>
              <a:rPr lang="en-US" sz="1600" dirty="0" err="1"/>
              <a:t>ierarhiilor</a:t>
            </a:r>
            <a:r>
              <a:rPr lang="en-US" sz="1600" dirty="0"/>
              <a:t> de </a:t>
            </a:r>
            <a:r>
              <a:rPr lang="en-US" sz="1600" dirty="0" err="1"/>
              <a:t>trasabilitate</a:t>
            </a:r>
            <a:r>
              <a:rPr lang="en-US" sz="1600" dirty="0"/>
              <a:t> cu </a:t>
            </a:r>
            <a:r>
              <a:rPr lang="en-US" sz="1600" dirty="0" err="1"/>
              <a:t>materiale</a:t>
            </a:r>
            <a:r>
              <a:rPr lang="en-US" sz="1600" dirty="0"/>
              <a:t> </a:t>
            </a:r>
            <a:r>
              <a:rPr lang="en-US" sz="1600" dirty="0" err="1"/>
              <a:t>comutabile</a:t>
            </a:r>
            <a:r>
              <a:rPr lang="en-US" sz="1600" dirty="0"/>
              <a:t> </a:t>
            </a:r>
            <a:r>
              <a:rPr lang="en-US" sz="1600" i="1" dirty="0"/>
              <a:t>nu</a:t>
            </a:r>
            <a:r>
              <a:rPr lang="ro-RO" sz="1600" i="1" dirty="0"/>
              <a:t> </a:t>
            </a:r>
            <a:r>
              <a:rPr lang="en-US" sz="1600" i="1" dirty="0" err="1"/>
              <a:t>garantează</a:t>
            </a:r>
            <a:r>
              <a:rPr lang="en-US" sz="1600" i="1" dirty="0"/>
              <a:t> </a:t>
            </a:r>
            <a:r>
              <a:rPr lang="en-US" sz="1600" i="1" dirty="0" err="1"/>
              <a:t>echivalența</a:t>
            </a:r>
            <a:r>
              <a:rPr lang="en-US" sz="1600" i="1" dirty="0"/>
              <a:t> </a:t>
            </a:r>
            <a:r>
              <a:rPr lang="en-US" sz="1600" i="1" dirty="0" err="1"/>
              <a:t>rezultatelor</a:t>
            </a:r>
            <a:r>
              <a:rPr lang="en-US" sz="1600" i="1" dirty="0"/>
              <a:t> </a:t>
            </a:r>
            <a:r>
              <a:rPr lang="en-US" sz="1600" i="1" dirty="0" err="1"/>
              <a:t>măsurătorilor</a:t>
            </a:r>
            <a:r>
              <a:rPr lang="en-US" sz="1600" dirty="0"/>
              <a:t>. </a:t>
            </a:r>
            <a:r>
              <a:rPr lang="en-US" sz="1600" dirty="0" err="1"/>
              <a:t>Poate</a:t>
            </a:r>
            <a:r>
              <a:rPr lang="en-US" sz="1600" dirty="0"/>
              <a:t> </a:t>
            </a:r>
            <a:r>
              <a:rPr lang="en-US" sz="1600" dirty="0" err="1"/>
              <a:t>funcționa</a:t>
            </a:r>
            <a:r>
              <a:rPr lang="en-US" sz="1600" dirty="0"/>
              <a:t> pentru </a:t>
            </a:r>
            <a:r>
              <a:rPr lang="en-US" sz="1600" dirty="0" err="1"/>
              <a:t>măsuranzi</a:t>
            </a:r>
            <a:r>
              <a:rPr lang="en-US" sz="1600" dirty="0"/>
              <a:t> care</a:t>
            </a:r>
            <a:r>
              <a:rPr lang="ro-RO" sz="1600" dirty="0"/>
              <a:t> </a:t>
            </a:r>
            <a:r>
              <a:rPr lang="en-US" sz="1600" dirty="0" err="1"/>
              <a:t>constă</a:t>
            </a:r>
            <a:r>
              <a:rPr lang="en-US" sz="1600" dirty="0"/>
              <a:t> din molecule care apar in vivo </a:t>
            </a:r>
            <a:r>
              <a:rPr lang="en-US" sz="1600" dirty="0" err="1"/>
              <a:t>într</a:t>
            </a:r>
            <a:r>
              <a:rPr lang="en-US" sz="1600" dirty="0"/>
              <a:t>-o </a:t>
            </a:r>
            <a:r>
              <a:rPr lang="en-US" sz="1600" dirty="0" err="1"/>
              <a:t>singură</a:t>
            </a:r>
            <a:r>
              <a:rPr lang="en-US" sz="1600" dirty="0"/>
              <a:t> </a:t>
            </a:r>
            <a:r>
              <a:rPr lang="en-US" sz="1600" dirty="0" err="1"/>
              <a:t>formă</a:t>
            </a:r>
            <a:r>
              <a:rPr lang="en-US" sz="1600" dirty="0"/>
              <a:t>, </a:t>
            </a:r>
            <a:r>
              <a:rPr lang="en-US" sz="1600" dirty="0" err="1"/>
              <a:t>dar</a:t>
            </a:r>
            <a:r>
              <a:rPr lang="en-US" sz="1600" dirty="0"/>
              <a:t> </a:t>
            </a:r>
            <a:r>
              <a:rPr lang="en-US" sz="1600" dirty="0" err="1"/>
              <a:t>atunci</a:t>
            </a:r>
            <a:r>
              <a:rPr lang="en-US" sz="1600" dirty="0"/>
              <a:t> </a:t>
            </a:r>
            <a:r>
              <a:rPr lang="en-US" sz="1600" dirty="0" err="1"/>
              <a:t>când</a:t>
            </a:r>
            <a:r>
              <a:rPr lang="en-US" sz="1600" dirty="0"/>
              <a:t> </a:t>
            </a:r>
            <a:r>
              <a:rPr lang="en-US" sz="1600" dirty="0" err="1"/>
              <a:t>amestecuri</a:t>
            </a:r>
            <a:r>
              <a:rPr lang="en-US" sz="1600" dirty="0"/>
              <a:t> </a:t>
            </a:r>
            <a:r>
              <a:rPr lang="en-US" sz="1600" dirty="0" err="1"/>
              <a:t>complexe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variabilede</a:t>
            </a:r>
            <a:r>
              <a:rPr lang="en-US" sz="1600" dirty="0"/>
              <a:t> </a:t>
            </a:r>
            <a:r>
              <a:rPr lang="en-US" sz="1600" dirty="0" err="1"/>
              <a:t>structuri</a:t>
            </a:r>
            <a:r>
              <a:rPr lang="en-US" sz="1600" dirty="0"/>
              <a:t> </a:t>
            </a:r>
            <a:r>
              <a:rPr lang="en-US" sz="1600" dirty="0" err="1"/>
              <a:t>chimice</a:t>
            </a:r>
            <a:r>
              <a:rPr lang="en-US" sz="1600" dirty="0"/>
              <a:t> </a:t>
            </a:r>
            <a:r>
              <a:rPr lang="en-US" sz="1600" dirty="0" err="1"/>
              <a:t>caracterizează</a:t>
            </a:r>
            <a:r>
              <a:rPr lang="en-US" sz="1600" dirty="0"/>
              <a:t> un </a:t>
            </a:r>
            <a:r>
              <a:rPr lang="en-US" sz="1600" dirty="0" err="1"/>
              <a:t>măsurand</a:t>
            </a:r>
            <a:r>
              <a:rPr lang="en-US" sz="1600" dirty="0"/>
              <a:t>, </a:t>
            </a:r>
            <a:r>
              <a:rPr lang="en-US" sz="1600" dirty="0" err="1"/>
              <a:t>selectivitatea</a:t>
            </a:r>
            <a:r>
              <a:rPr lang="en-US" sz="1600" dirty="0"/>
              <a:t> </a:t>
            </a:r>
            <a:r>
              <a:rPr lang="en-US" sz="1600" dirty="0" err="1"/>
              <a:t>sistemelor</a:t>
            </a:r>
            <a:r>
              <a:rPr lang="en-US" sz="1600" dirty="0"/>
              <a:t> de </a:t>
            </a:r>
            <a:r>
              <a:rPr lang="en-US" sz="1600" dirty="0" err="1"/>
              <a:t>măsurareși</a:t>
            </a:r>
            <a:r>
              <a:rPr lang="en-US" sz="1600" dirty="0"/>
              <a:t> </a:t>
            </a:r>
            <a:r>
              <a:rPr lang="en-US" sz="1600" dirty="0" err="1"/>
              <a:t>efectele</a:t>
            </a:r>
            <a:r>
              <a:rPr lang="en-US" sz="1600" dirty="0"/>
              <a:t> </a:t>
            </a:r>
            <a:r>
              <a:rPr lang="en-US" sz="1600" dirty="0" err="1"/>
              <a:t>matriceale</a:t>
            </a:r>
            <a:r>
              <a:rPr lang="en-US" sz="1600" dirty="0"/>
              <a:t> ale </a:t>
            </a:r>
            <a:r>
              <a:rPr lang="en-US" sz="1600" dirty="0" err="1"/>
              <a:t>materialelor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utilizate</a:t>
            </a:r>
            <a:r>
              <a:rPr lang="en-US" sz="1600" dirty="0"/>
              <a:t> </a:t>
            </a:r>
            <a:r>
              <a:rPr lang="en-US" sz="1600" dirty="0" err="1"/>
              <a:t>joacă</a:t>
            </a:r>
            <a:r>
              <a:rPr lang="en-US" sz="1600" dirty="0"/>
              <a:t> un </a:t>
            </a:r>
            <a:r>
              <a:rPr lang="en-US" sz="1600" dirty="0" err="1"/>
              <a:t>rol</a:t>
            </a:r>
            <a:r>
              <a:rPr lang="en-US" sz="1600" dirty="0"/>
              <a:t> crucial.</a:t>
            </a:r>
            <a:endParaRPr lang="ro-RO" sz="1600" dirty="0"/>
          </a:p>
          <a:p>
            <a:pPr marL="0" indent="0" algn="just">
              <a:buNone/>
            </a:pPr>
            <a:r>
              <a:rPr lang="en-US" sz="1600" dirty="0"/>
              <a:t>Materialele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comutabile</a:t>
            </a:r>
            <a:r>
              <a:rPr lang="en-US" sz="1600" dirty="0"/>
              <a:t> sunt optime pentru External Quality Assessment</a:t>
            </a:r>
            <a:r>
              <a:rPr lang="ro-RO" sz="1600" dirty="0"/>
              <a:t> (E</a:t>
            </a:r>
            <a:r>
              <a:rPr lang="en-US" sz="1600" dirty="0"/>
              <a:t>QA</a:t>
            </a:r>
            <a:r>
              <a:rPr lang="ro-RO" sz="1600" dirty="0"/>
              <a:t>)</a:t>
            </a:r>
            <a:r>
              <a:rPr lang="en-US" sz="1600" dirty="0"/>
              <a:t> pentru molecule simple, </a:t>
            </a:r>
            <a:r>
              <a:rPr lang="en-US" sz="1600" dirty="0" err="1"/>
              <a:t>dar</a:t>
            </a:r>
            <a:r>
              <a:rPr lang="en-US" sz="1600" dirty="0"/>
              <a:t> </a:t>
            </a:r>
            <a:r>
              <a:rPr lang="ro-RO" sz="1600" dirty="0"/>
              <a:t>in</a:t>
            </a:r>
            <a:r>
              <a:rPr lang="en-US" sz="1600" dirty="0" err="1"/>
              <a:t>suficiente</a:t>
            </a:r>
            <a:r>
              <a:rPr lang="en-US" sz="1600" dirty="0"/>
              <a:t> pentru EQA pentru </a:t>
            </a:r>
            <a:r>
              <a:rPr lang="en-US" sz="1600" dirty="0" err="1"/>
              <a:t>biomarkerii</a:t>
            </a:r>
            <a:r>
              <a:rPr lang="en-US" sz="1600" dirty="0"/>
              <a:t> </a:t>
            </a:r>
            <a:r>
              <a:rPr lang="en-US" sz="1600" dirty="0" err="1"/>
              <a:t>complecși</a:t>
            </a:r>
            <a:r>
              <a:rPr lang="en-US" sz="1600" dirty="0"/>
              <a:t> </a:t>
            </a:r>
            <a:r>
              <a:rPr lang="en-US" sz="1600" dirty="0" err="1"/>
              <a:t>comuni</a:t>
            </a:r>
            <a:r>
              <a:rPr lang="en-US" sz="1600" dirty="0"/>
              <a:t>.</a:t>
            </a:r>
            <a:endParaRPr lang="ro-RO" sz="1600" dirty="0"/>
          </a:p>
          <a:p>
            <a:pPr marL="0" indent="0" algn="just">
              <a:buNone/>
            </a:pPr>
            <a:r>
              <a:rPr lang="en-US" sz="1600" dirty="0"/>
              <a:t>EQA </a:t>
            </a:r>
            <a:r>
              <a:rPr lang="en-US" sz="1600" dirty="0" err="1"/>
              <a:t>convențională</a:t>
            </a:r>
            <a:r>
              <a:rPr lang="en-US" sz="1600" dirty="0"/>
              <a:t> </a:t>
            </a:r>
            <a:r>
              <a:rPr lang="en-US" sz="1600" dirty="0" err="1"/>
              <a:t>utilizând</a:t>
            </a:r>
            <a:r>
              <a:rPr lang="en-US" sz="1600" dirty="0"/>
              <a:t> probe </a:t>
            </a:r>
            <a:r>
              <a:rPr lang="en-US" sz="1600" dirty="0" err="1"/>
              <a:t>comutabile</a:t>
            </a:r>
            <a:r>
              <a:rPr lang="en-US" sz="1600" dirty="0"/>
              <a:t> nu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posibilă</a:t>
            </a:r>
            <a:r>
              <a:rPr lang="en-US" sz="1600" dirty="0"/>
              <a:t> pentru </a:t>
            </a:r>
            <a:r>
              <a:rPr lang="en-US" sz="1600" dirty="0" err="1"/>
              <a:t>biomarkeri</a:t>
            </a:r>
            <a:r>
              <a:rPr lang="en-US" sz="1600" dirty="0"/>
              <a:t> </a:t>
            </a:r>
            <a:r>
              <a:rPr lang="en-US" sz="1600" dirty="0" err="1"/>
              <a:t>complecși</a:t>
            </a:r>
            <a:r>
              <a:rPr lang="ro-RO" sz="1600" dirty="0"/>
              <a:t> </a:t>
            </a:r>
            <a:r>
              <a:rPr lang="en-US" sz="1600" dirty="0" err="1"/>
              <a:t>deoarece</a:t>
            </a:r>
            <a:r>
              <a:rPr lang="en-US" sz="1600" dirty="0"/>
              <a:t> </a:t>
            </a:r>
            <a:r>
              <a:rPr lang="en-US" sz="1600" dirty="0" err="1"/>
              <a:t>aceștia</a:t>
            </a:r>
            <a:r>
              <a:rPr lang="en-US" sz="1600" dirty="0"/>
              <a:t> </a:t>
            </a:r>
            <a:r>
              <a:rPr lang="en-US" sz="1600" dirty="0" err="1"/>
              <a:t>conțin</a:t>
            </a:r>
            <a:r>
              <a:rPr lang="en-US" sz="1600" dirty="0"/>
              <a:t> un </a:t>
            </a:r>
            <a:r>
              <a:rPr lang="en-US" sz="1600" dirty="0" err="1"/>
              <a:t>amestec</a:t>
            </a:r>
            <a:r>
              <a:rPr lang="en-US" sz="1600" dirty="0"/>
              <a:t> complex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variabil</a:t>
            </a:r>
            <a:r>
              <a:rPr lang="en-US" sz="1600" dirty="0"/>
              <a:t> de molecule care </a:t>
            </a:r>
            <a:r>
              <a:rPr lang="en-US" sz="1600" dirty="0" err="1"/>
              <a:t>reprezintă</a:t>
            </a:r>
            <a:r>
              <a:rPr lang="ro-RO" sz="1600" dirty="0"/>
              <a:t> </a:t>
            </a:r>
            <a:r>
              <a:rPr lang="en-US" sz="1600" dirty="0" err="1"/>
              <a:t>măsurandul</a:t>
            </a:r>
            <a:r>
              <a:rPr lang="en-US" sz="1600" dirty="0"/>
              <a:t>. Un </a:t>
            </a:r>
            <a:r>
              <a:rPr lang="en-US" sz="1600" dirty="0" err="1"/>
              <a:t>astfel</a:t>
            </a:r>
            <a:r>
              <a:rPr lang="en-US" sz="1600" dirty="0"/>
              <a:t> de </a:t>
            </a:r>
            <a:r>
              <a:rPr lang="en-US" sz="1600" dirty="0" err="1"/>
              <a:t>amestec</a:t>
            </a:r>
            <a:r>
              <a:rPr lang="en-US" sz="1600" dirty="0"/>
              <a:t> complex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variabil</a:t>
            </a:r>
            <a:r>
              <a:rPr lang="en-US" sz="1600" dirty="0"/>
              <a:t> care </a:t>
            </a:r>
            <a:r>
              <a:rPr lang="en-US" sz="1600" dirty="0" err="1"/>
              <a:t>apare</a:t>
            </a:r>
            <a:r>
              <a:rPr lang="en-US" sz="1600" dirty="0"/>
              <a:t> in vivo nu </a:t>
            </a:r>
            <a:r>
              <a:rPr lang="en-US" sz="1600" dirty="0" err="1"/>
              <a:t>poate</a:t>
            </a:r>
            <a:r>
              <a:rPr lang="en-US" sz="1600" dirty="0"/>
              <a:t> fi </a:t>
            </a:r>
            <a:r>
              <a:rPr lang="en-US" sz="1600" dirty="0" err="1"/>
              <a:t>niciodată</a:t>
            </a:r>
            <a:r>
              <a:rPr lang="en-US" sz="1600" dirty="0"/>
              <a:t> </a:t>
            </a:r>
            <a:r>
              <a:rPr lang="en-US" sz="1600" dirty="0" err="1"/>
              <a:t>exprimat</a:t>
            </a:r>
            <a:r>
              <a:rPr lang="en-US" sz="1600" dirty="0"/>
              <a:t> </a:t>
            </a:r>
            <a:r>
              <a:rPr lang="en-US" sz="1600" dirty="0" err="1"/>
              <a:t>corect</a:t>
            </a:r>
            <a:r>
              <a:rPr lang="ro-RO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probe </a:t>
            </a:r>
            <a:r>
              <a:rPr lang="en-US" sz="1600" dirty="0" err="1"/>
              <a:t>comutabile</a:t>
            </a:r>
            <a:r>
              <a:rPr lang="en-US" sz="1600" dirty="0"/>
              <a:t> </a:t>
            </a:r>
            <a:r>
              <a:rPr lang="en-US" sz="1600" dirty="0" err="1"/>
              <a:t>individuale</a:t>
            </a:r>
            <a:r>
              <a:rPr lang="en-US" sz="1600" dirty="0"/>
              <a:t> </a:t>
            </a:r>
            <a:r>
              <a:rPr lang="en-US" sz="1600" dirty="0" err="1"/>
              <a:t>utilizate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prezent</a:t>
            </a:r>
            <a:r>
              <a:rPr lang="en-US" sz="1600" dirty="0"/>
              <a:t> pentru EQA.</a:t>
            </a:r>
            <a:endParaRPr lang="ro-RO" sz="1600" dirty="0"/>
          </a:p>
          <a:p>
            <a:pPr marL="0" indent="0" algn="just">
              <a:buNone/>
            </a:pPr>
            <a:r>
              <a:rPr lang="en-US" sz="1600" dirty="0"/>
              <a:t>Pentru </a:t>
            </a:r>
            <a:r>
              <a:rPr lang="en-US" sz="1600" dirty="0" err="1"/>
              <a:t>biomarkerii</a:t>
            </a:r>
            <a:r>
              <a:rPr lang="en-US" sz="1600" dirty="0"/>
              <a:t> </a:t>
            </a:r>
            <a:r>
              <a:rPr lang="en-US" sz="1600" dirty="0" err="1"/>
              <a:t>complecși</a:t>
            </a:r>
            <a:r>
              <a:rPr lang="en-US" sz="1600" dirty="0"/>
              <a:t>, </a:t>
            </a:r>
            <a:r>
              <a:rPr lang="en-US" sz="1600" dirty="0" err="1"/>
              <a:t>trebuie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ne </a:t>
            </a:r>
            <a:r>
              <a:rPr lang="en-US" sz="1600" dirty="0" err="1"/>
              <a:t>mulțumim</a:t>
            </a:r>
            <a:r>
              <a:rPr lang="en-US" sz="1600" dirty="0"/>
              <a:t> cu a </a:t>
            </a:r>
            <a:r>
              <a:rPr lang="en-US" sz="1600" dirty="0" err="1"/>
              <a:t>doua</a:t>
            </a:r>
            <a:r>
              <a:rPr lang="en-US" sz="1600" dirty="0"/>
              <a:t> </a:t>
            </a:r>
            <a:r>
              <a:rPr lang="en-US" sz="1600" dirty="0" err="1"/>
              <a:t>variantă</a:t>
            </a:r>
            <a:r>
              <a:rPr lang="en-US" sz="1600" dirty="0"/>
              <a:t> – </a:t>
            </a:r>
            <a:r>
              <a:rPr lang="en-US" sz="1600" i="1" dirty="0" err="1"/>
              <a:t>utilizarea</a:t>
            </a:r>
            <a:r>
              <a:rPr lang="en-US" sz="1600" i="1" dirty="0"/>
              <a:t> de </a:t>
            </a:r>
            <a:r>
              <a:rPr lang="en-US" sz="1600" i="1" dirty="0" err="1"/>
              <a:t>materiale</a:t>
            </a:r>
            <a:r>
              <a:rPr lang="en-US" sz="1600" i="1" dirty="0"/>
              <a:t> </a:t>
            </a:r>
            <a:r>
              <a:rPr lang="en-US" sz="1600" i="1" dirty="0" err="1"/>
              <a:t>stabilizate</a:t>
            </a:r>
            <a:r>
              <a:rPr lang="en-US" sz="1600" i="1" dirty="0"/>
              <a:t> care pot </a:t>
            </a:r>
            <a:r>
              <a:rPr lang="en-US" sz="1600" i="1" dirty="0" err="1"/>
              <a:t>măsura</a:t>
            </a:r>
            <a:r>
              <a:rPr lang="en-US" sz="1600" i="1" dirty="0"/>
              <a:t> </a:t>
            </a:r>
            <a:r>
              <a:rPr lang="en-US" sz="1600" i="1" dirty="0" err="1"/>
              <a:t>acuratețea</a:t>
            </a:r>
            <a:r>
              <a:rPr lang="en-US" sz="1600" i="1" dirty="0"/>
              <a:t> </a:t>
            </a:r>
            <a:r>
              <a:rPr lang="en-US" sz="1600" i="1" dirty="0" err="1"/>
              <a:t>sistemelor</a:t>
            </a:r>
            <a:r>
              <a:rPr lang="en-US" sz="1600" i="1" dirty="0"/>
              <a:t> de </a:t>
            </a:r>
            <a:r>
              <a:rPr lang="en-US" sz="1600" i="1" dirty="0" err="1"/>
              <a:t>măsurare</a:t>
            </a:r>
            <a:r>
              <a:rPr lang="en-US" sz="1600" i="1" dirty="0"/>
              <a:t> </a:t>
            </a:r>
            <a:r>
              <a:rPr lang="en-US" sz="1600" i="1" dirty="0" err="1"/>
              <a:t>în</a:t>
            </a:r>
            <a:r>
              <a:rPr lang="en-US" sz="1600" i="1" dirty="0"/>
              <a:t> </a:t>
            </a:r>
            <a:r>
              <a:rPr lang="en-US" sz="1600" i="1" dirty="0" err="1"/>
              <a:t>comparație</a:t>
            </a:r>
            <a:r>
              <a:rPr lang="en-US" sz="1600" i="1" dirty="0"/>
              <a:t> cu </a:t>
            </a:r>
            <a:r>
              <a:rPr lang="en-US" sz="1600" i="1" dirty="0" err="1"/>
              <a:t>cele</a:t>
            </a:r>
            <a:r>
              <a:rPr lang="en-US" sz="1600" i="1" dirty="0"/>
              <a:t> </a:t>
            </a:r>
            <a:r>
              <a:rPr lang="en-US" sz="1600" i="1" dirty="0" err="1"/>
              <a:t>similare</a:t>
            </a:r>
            <a:r>
              <a:rPr lang="en-US" sz="1600" i="1" dirty="0"/>
              <a:t>.</a:t>
            </a:r>
            <a:endParaRPr lang="ro-RO" sz="1600" i="1" dirty="0"/>
          </a:p>
          <a:p>
            <a:pPr marL="0" indent="0" algn="just">
              <a:buNone/>
            </a:pPr>
            <a:r>
              <a:rPr lang="en-US" sz="1600" dirty="0"/>
              <a:t>O </a:t>
            </a:r>
            <a:r>
              <a:rPr lang="en-US" sz="1600" dirty="0" err="1"/>
              <a:t>alternativă</a:t>
            </a:r>
            <a:r>
              <a:rPr lang="en-US" sz="1600" dirty="0"/>
              <a:t> </a:t>
            </a:r>
            <a:r>
              <a:rPr lang="en-US" sz="1600" dirty="0" err="1"/>
              <a:t>realistă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utilizarea</a:t>
            </a:r>
            <a:r>
              <a:rPr lang="en-US" sz="1600" dirty="0"/>
              <a:t> </a:t>
            </a:r>
            <a:r>
              <a:rPr lang="en-US" sz="1600" dirty="0" err="1"/>
              <a:t>rezultatelor</a:t>
            </a:r>
            <a:r>
              <a:rPr lang="en-US" sz="1600" dirty="0"/>
              <a:t> </a:t>
            </a:r>
            <a:r>
              <a:rPr lang="en-US" sz="1600" dirty="0" err="1"/>
              <a:t>pacienților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a big data, </a:t>
            </a:r>
            <a:r>
              <a:rPr lang="en-US" sz="1600" dirty="0" err="1"/>
              <a:t>eliminând</a:t>
            </a:r>
            <a:r>
              <a:rPr lang="en-US" sz="1600" dirty="0"/>
              <a:t> </a:t>
            </a:r>
            <a:r>
              <a:rPr lang="en-US" sz="1600" dirty="0" err="1"/>
              <a:t>astfel</a:t>
            </a:r>
            <a:r>
              <a:rPr lang="en-US" sz="1600" dirty="0"/>
              <a:t> </a:t>
            </a:r>
            <a:r>
              <a:rPr lang="en-US" sz="1600" dirty="0" err="1"/>
              <a:t>aleatoriu</a:t>
            </a:r>
            <a:r>
              <a:rPr lang="ro-RO" sz="1600" dirty="0"/>
              <a:t> </a:t>
            </a:r>
            <a:r>
              <a:rPr lang="en-US" sz="1600" dirty="0" err="1"/>
              <a:t>efectele</a:t>
            </a:r>
            <a:r>
              <a:rPr lang="en-US" sz="1600" dirty="0"/>
              <a:t> </a:t>
            </a:r>
            <a:r>
              <a:rPr lang="en-US" sz="1600" dirty="0" err="1"/>
              <a:t>extremelor</a:t>
            </a:r>
            <a:r>
              <a:rPr lang="en-US" sz="1600" dirty="0"/>
              <a:t> </a:t>
            </a:r>
            <a:r>
              <a:rPr lang="en-US" sz="1600" dirty="0" err="1"/>
              <a:t>asupra</a:t>
            </a:r>
            <a:r>
              <a:rPr lang="en-US" sz="1600" dirty="0"/>
              <a:t> </a:t>
            </a:r>
            <a:r>
              <a:rPr lang="en-US" sz="1600" dirty="0" err="1"/>
              <a:t>tendinței</a:t>
            </a:r>
            <a:r>
              <a:rPr lang="en-US" sz="1600" dirty="0"/>
              <a:t> centrale (</a:t>
            </a:r>
            <a:r>
              <a:rPr lang="en-US" sz="1600" dirty="0" err="1"/>
              <a:t>mediană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medie</a:t>
            </a:r>
            <a:r>
              <a:rPr lang="en-US" sz="1600" dirty="0"/>
              <a:t>). </a:t>
            </a:r>
            <a:r>
              <a:rPr lang="en-US" sz="1600" dirty="0" err="1"/>
              <a:t>Acest</a:t>
            </a:r>
            <a:r>
              <a:rPr lang="en-US" sz="1600" dirty="0"/>
              <a:t> </a:t>
            </a:r>
            <a:r>
              <a:rPr lang="en-US" sz="1600" dirty="0" err="1"/>
              <a:t>lucru</a:t>
            </a:r>
            <a:r>
              <a:rPr lang="en-US" sz="1600" dirty="0"/>
              <a:t> </a:t>
            </a:r>
            <a:r>
              <a:rPr lang="en-US" sz="1600" dirty="0" err="1"/>
              <a:t>poate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nu fie</a:t>
            </a:r>
            <a:r>
              <a:rPr lang="ro-RO" sz="1600" dirty="0"/>
              <a:t> </a:t>
            </a:r>
            <a:r>
              <a:rPr lang="en-US" sz="1600" dirty="0" err="1"/>
              <a:t>considerat</a:t>
            </a:r>
            <a:r>
              <a:rPr lang="en-US" sz="1600" dirty="0"/>
              <a:t> ca o </a:t>
            </a:r>
            <a:r>
              <a:rPr lang="en-US" sz="1600" dirty="0" err="1"/>
              <a:t>evaluare</a:t>
            </a:r>
            <a:r>
              <a:rPr lang="en-US" sz="1600" dirty="0"/>
              <a:t> a </a:t>
            </a:r>
            <a:r>
              <a:rPr lang="en-US" sz="1600" dirty="0" err="1"/>
              <a:t>echivalenței</a:t>
            </a:r>
            <a:r>
              <a:rPr lang="en-US" sz="1600" dirty="0"/>
              <a:t> </a:t>
            </a:r>
            <a:r>
              <a:rPr lang="en-US" sz="1600" dirty="0" err="1"/>
              <a:t>echivalente</a:t>
            </a:r>
            <a:r>
              <a:rPr lang="en-US" sz="1600" dirty="0"/>
              <a:t> (EQA), </a:t>
            </a:r>
            <a:r>
              <a:rPr lang="en-US" sz="1600" dirty="0" err="1"/>
              <a:t>dar</a:t>
            </a:r>
            <a:r>
              <a:rPr lang="en-US" sz="1600" dirty="0"/>
              <a:t> </a:t>
            </a:r>
            <a:r>
              <a:rPr lang="en-US" sz="1600" dirty="0" err="1"/>
              <a:t>ar</a:t>
            </a:r>
            <a:r>
              <a:rPr lang="en-US" sz="1600" dirty="0"/>
              <a:t> </a:t>
            </a:r>
            <a:r>
              <a:rPr lang="en-US" sz="1600" dirty="0" err="1"/>
              <a:t>putea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ar</a:t>
            </a:r>
            <a:r>
              <a:rPr lang="en-US" sz="1600" dirty="0"/>
              <a:t> </a:t>
            </a:r>
            <a:r>
              <a:rPr lang="en-US" sz="1600" dirty="0" err="1"/>
              <a:t>trebui</a:t>
            </a:r>
            <a:r>
              <a:rPr lang="en-US" sz="1600" dirty="0"/>
              <a:t> –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timp.</a:t>
            </a:r>
            <a:endParaRPr lang="ro-RO" sz="1600" dirty="0"/>
          </a:p>
        </p:txBody>
      </p:sp>
    </p:spTree>
    <p:extLst>
      <p:ext uri="{BB962C8B-B14F-4D97-AF65-F5344CB8AC3E}">
        <p14:creationId xmlns:p14="http://schemas.microsoft.com/office/powerpoint/2010/main" val="2461253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EEFF-0C65-8B35-58CF-B54E5C6D5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762000"/>
          </a:xfrm>
        </p:spPr>
        <p:txBody>
          <a:bodyPr/>
          <a:lstStyle/>
          <a:p>
            <a:r>
              <a:rPr lang="ro-RO" sz="3600" b="1" dirty="0"/>
              <a:t>Certificatul Materialelor de Referință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FB950-F5ED-9F43-54B7-784050804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b="1" dirty="0"/>
              <a:t>Document care </a:t>
            </a:r>
            <a:r>
              <a:rPr lang="en-US" sz="1800" b="1" dirty="0" err="1"/>
              <a:t>însoțește</a:t>
            </a:r>
            <a:r>
              <a:rPr lang="en-US" sz="1800" b="1" dirty="0"/>
              <a:t> un material de </a:t>
            </a:r>
            <a:r>
              <a:rPr lang="en-US" sz="1800" b="1" dirty="0" err="1"/>
              <a:t>referință</a:t>
            </a:r>
            <a:r>
              <a:rPr lang="en-US" sz="1800" b="1" dirty="0"/>
              <a:t> </a:t>
            </a:r>
            <a:r>
              <a:rPr lang="en-US" sz="1800" b="1" dirty="0" err="1"/>
              <a:t>certificat</a:t>
            </a:r>
            <a:r>
              <a:rPr lang="en-US" sz="1800" dirty="0"/>
              <a:t>, care </a:t>
            </a:r>
            <a:r>
              <a:rPr lang="en-US" sz="1800" dirty="0" err="1"/>
              <a:t>menționează</a:t>
            </a:r>
            <a:r>
              <a:rPr lang="en-US" sz="1800" dirty="0"/>
              <a:t>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multe</a:t>
            </a:r>
            <a:r>
              <a:rPr lang="en-US" sz="1800" dirty="0"/>
              <a:t> </a:t>
            </a:r>
            <a:r>
              <a:rPr lang="en-US" sz="1800" dirty="0" err="1"/>
              <a:t>valori</a:t>
            </a:r>
            <a:r>
              <a:rPr lang="en-US" sz="1800" dirty="0"/>
              <a:t> ale </a:t>
            </a:r>
            <a:r>
              <a:rPr lang="en-US" sz="1800" dirty="0" err="1"/>
              <a:t>proprietăților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incertitudinile</a:t>
            </a:r>
            <a:r>
              <a:rPr lang="en-US" sz="1800" dirty="0"/>
              <a:t> </a:t>
            </a:r>
            <a:r>
              <a:rPr lang="en-US" sz="1800" dirty="0" err="1"/>
              <a:t>acestora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confirmă</a:t>
            </a:r>
            <a:r>
              <a:rPr lang="en-US" sz="1800" dirty="0"/>
              <a:t> </a:t>
            </a:r>
            <a:r>
              <a:rPr lang="en-US" sz="1800" dirty="0" err="1"/>
              <a:t>că</a:t>
            </a:r>
            <a:r>
              <a:rPr lang="en-US" sz="1800" dirty="0"/>
              <a:t> au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efectuate</a:t>
            </a:r>
            <a:r>
              <a:rPr lang="en-US" sz="1800" dirty="0"/>
              <a:t> </a:t>
            </a:r>
            <a:r>
              <a:rPr lang="en-US" sz="1800" dirty="0" err="1"/>
              <a:t>procedurile</a:t>
            </a:r>
            <a:r>
              <a:rPr lang="en-US" sz="1800" dirty="0"/>
              <a:t> </a:t>
            </a:r>
            <a:r>
              <a:rPr lang="en-US" sz="1800" dirty="0" err="1"/>
              <a:t>necesare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validitatea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trasabilitatea</a:t>
            </a:r>
            <a:r>
              <a:rPr lang="en-US" sz="1800" dirty="0"/>
              <a:t> </a:t>
            </a:r>
            <a:r>
              <a:rPr lang="en-US" sz="1800" dirty="0" err="1"/>
              <a:t>acestora</a:t>
            </a:r>
            <a:r>
              <a:rPr lang="en-US" sz="1800" dirty="0"/>
              <a:t> (</a:t>
            </a:r>
            <a:r>
              <a:rPr lang="en-US" sz="1800" dirty="0" err="1"/>
              <a:t>Ghid</a:t>
            </a:r>
            <a:r>
              <a:rPr lang="en-US" sz="1800" dirty="0"/>
              <a:t> ISO 30: 1992)</a:t>
            </a:r>
            <a:endParaRPr lang="ro-RO" sz="1800" dirty="0"/>
          </a:p>
          <a:p>
            <a:pPr marL="0" indent="0">
              <a:buNone/>
            </a:pPr>
            <a:r>
              <a:rPr lang="en-US" sz="1800" dirty="0" err="1"/>
              <a:t>Ar</a:t>
            </a:r>
            <a:r>
              <a:rPr lang="en-US" sz="1800" dirty="0"/>
              <a:t> </a:t>
            </a:r>
            <a:r>
              <a:rPr lang="en-US" sz="1800" dirty="0" err="1"/>
              <a:t>trebui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</a:t>
            </a:r>
            <a:r>
              <a:rPr lang="en-US" sz="1800" dirty="0" err="1"/>
              <a:t>includă</a:t>
            </a:r>
            <a:r>
              <a:rPr lang="en-US" sz="1800" dirty="0"/>
              <a:t> </a:t>
            </a:r>
            <a:r>
              <a:rPr lang="en-US" sz="1800" dirty="0" err="1"/>
              <a:t>elementele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Ghid</a:t>
            </a:r>
            <a:r>
              <a:rPr lang="en-US" sz="1800" dirty="0"/>
              <a:t> ISO 31. Cel </a:t>
            </a:r>
            <a:r>
              <a:rPr lang="en-US" sz="1800" dirty="0" err="1"/>
              <a:t>puțin</a:t>
            </a:r>
            <a:r>
              <a:rPr lang="en-US" sz="1800" dirty="0"/>
              <a:t>, </a:t>
            </a:r>
            <a:r>
              <a:rPr lang="en-US" sz="1800" dirty="0" err="1"/>
              <a:t>să</a:t>
            </a:r>
            <a:r>
              <a:rPr lang="en-US" sz="1800" dirty="0"/>
              <a:t> </a:t>
            </a:r>
            <a:r>
              <a:rPr lang="en-US" sz="1800" dirty="0" err="1"/>
              <a:t>includă</a:t>
            </a:r>
            <a:r>
              <a:rPr lang="en-US" sz="1800" dirty="0"/>
              <a:t>: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i="1" dirty="0" err="1">
                <a:solidFill>
                  <a:srgbClr val="FF0000"/>
                </a:solidFill>
              </a:rPr>
              <a:t>Denumirea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materialului</a:t>
            </a:r>
            <a:r>
              <a:rPr lang="en-US" sz="1800" i="1" dirty="0">
                <a:solidFill>
                  <a:srgbClr val="FF0000"/>
                </a:solidFill>
              </a:rPr>
              <a:t>;</a:t>
            </a:r>
            <a:endParaRPr lang="ro-RO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Producătorul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codul</a:t>
            </a:r>
            <a:r>
              <a:rPr lang="en-US" sz="1800" dirty="0"/>
              <a:t> de </a:t>
            </a:r>
            <a:r>
              <a:rPr lang="en-US" sz="1800" dirty="0" err="1"/>
              <a:t>identificare</a:t>
            </a:r>
            <a:r>
              <a:rPr lang="en-US" sz="1800" dirty="0"/>
              <a:t> al </a:t>
            </a:r>
            <a:r>
              <a:rPr lang="en-US" sz="1800" dirty="0" err="1"/>
              <a:t>producătorului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CRM cu </a:t>
            </a:r>
            <a:r>
              <a:rPr lang="en-US" sz="1800" dirty="0" err="1"/>
              <a:t>identificarea</a:t>
            </a:r>
            <a:r>
              <a:rPr lang="en-US" sz="1800" dirty="0"/>
              <a:t> </a:t>
            </a:r>
            <a:r>
              <a:rPr lang="en-US" sz="1800" dirty="0" err="1"/>
              <a:t>lotului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Descrierea</a:t>
            </a:r>
            <a:r>
              <a:rPr lang="en-US" sz="1800" dirty="0"/>
              <a:t> </a:t>
            </a:r>
            <a:r>
              <a:rPr lang="en-US" sz="1800" dirty="0" err="1"/>
              <a:t>generală</a:t>
            </a:r>
            <a:r>
              <a:rPr lang="en-US" sz="1800" dirty="0"/>
              <a:t> a </a:t>
            </a:r>
            <a:r>
              <a:rPr lang="en-US" sz="1800" dirty="0" err="1"/>
              <a:t>materialului</a:t>
            </a:r>
            <a:r>
              <a:rPr lang="en-US" sz="1800" dirty="0"/>
              <a:t>;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i="1" dirty="0" err="1">
                <a:solidFill>
                  <a:srgbClr val="FF0000"/>
                </a:solidFill>
              </a:rPr>
              <a:t>Utilizarea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preconizată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inclusiv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informații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privind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comutabilitatea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materialului</a:t>
            </a:r>
            <a:endParaRPr lang="ro-RO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Informații</a:t>
            </a:r>
            <a:r>
              <a:rPr lang="en-US" sz="1800" dirty="0"/>
              <a:t> </a:t>
            </a:r>
            <a:r>
              <a:rPr lang="en-US" sz="1800" dirty="0" err="1"/>
              <a:t>despre</a:t>
            </a:r>
            <a:r>
              <a:rPr lang="en-US" sz="1800" dirty="0"/>
              <a:t> transport, </a:t>
            </a:r>
            <a:r>
              <a:rPr lang="en-US" sz="1800" dirty="0" err="1"/>
              <a:t>depozitare</a:t>
            </a:r>
            <a:r>
              <a:rPr lang="en-US" sz="1800" dirty="0"/>
              <a:t>, </a:t>
            </a:r>
            <a:r>
              <a:rPr lang="en-US" sz="1800" dirty="0" err="1"/>
              <a:t>manipulare</a:t>
            </a:r>
            <a:r>
              <a:rPr lang="en-US" sz="1800" dirty="0"/>
              <a:t> </a:t>
            </a:r>
            <a:r>
              <a:rPr lang="en-US" sz="1800" dirty="0" err="1"/>
              <a:t>corectă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stabilitate</a:t>
            </a:r>
            <a:r>
              <a:rPr lang="en-US" sz="1800" dirty="0"/>
              <a:t>;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Instrucțiuni</a:t>
            </a:r>
            <a:r>
              <a:rPr lang="en-US" sz="1800" dirty="0"/>
              <a:t> de </a:t>
            </a:r>
            <a:r>
              <a:rPr lang="en-US" sz="1800" dirty="0" err="1"/>
              <a:t>siguranță</a:t>
            </a:r>
            <a:r>
              <a:rPr lang="en-US" sz="1800" dirty="0"/>
              <a:t>;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i="1" dirty="0" err="1">
                <a:solidFill>
                  <a:srgbClr val="FF0000"/>
                </a:solidFill>
              </a:rPr>
              <a:t>Instrucțiuni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pentru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utilizarea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corectă</a:t>
            </a:r>
            <a:r>
              <a:rPr lang="en-US" sz="1800" i="1" dirty="0">
                <a:solidFill>
                  <a:srgbClr val="FF0000"/>
                </a:solidFill>
              </a:rPr>
              <a:t>;</a:t>
            </a:r>
            <a:endParaRPr lang="ro-RO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i="1" dirty="0">
                <a:solidFill>
                  <a:srgbClr val="FF0000"/>
                </a:solidFill>
              </a:rPr>
              <a:t>Valori ale </a:t>
            </a:r>
            <a:r>
              <a:rPr lang="en-US" sz="1800" i="1" dirty="0" err="1">
                <a:solidFill>
                  <a:srgbClr val="FF0000"/>
                </a:solidFill>
              </a:rPr>
              <a:t>proprietăților</a:t>
            </a:r>
            <a:r>
              <a:rPr lang="en-US" sz="1800" i="1" dirty="0">
                <a:solidFill>
                  <a:srgbClr val="FF0000"/>
                </a:solidFill>
              </a:rPr>
              <a:t> certificate, cu o </a:t>
            </a:r>
            <a:r>
              <a:rPr lang="en-US" sz="1800" i="1" dirty="0" err="1">
                <a:solidFill>
                  <a:srgbClr val="FF0000"/>
                </a:solidFill>
              </a:rPr>
              <a:t>declarație</a:t>
            </a:r>
            <a:r>
              <a:rPr lang="en-US" sz="1800" i="1" dirty="0">
                <a:solidFill>
                  <a:srgbClr val="FF0000"/>
                </a:solidFill>
              </a:rPr>
              <a:t> a </a:t>
            </a:r>
            <a:r>
              <a:rPr lang="en-US" sz="1800" i="1" dirty="0" err="1">
                <a:solidFill>
                  <a:srgbClr val="FF0000"/>
                </a:solidFill>
              </a:rPr>
              <a:t>incertitudinii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măsurare</a:t>
            </a:r>
            <a:endParaRPr lang="ro-RO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i="1" dirty="0">
                <a:solidFill>
                  <a:srgbClr val="FF0000"/>
                </a:solidFill>
              </a:rPr>
              <a:t>• Orice </a:t>
            </a:r>
            <a:r>
              <a:rPr lang="en-US" sz="1800" i="1" dirty="0" err="1">
                <a:solidFill>
                  <a:srgbClr val="FF0000"/>
                </a:solidFill>
              </a:rPr>
              <a:t>valori</a:t>
            </a:r>
            <a:r>
              <a:rPr lang="en-US" sz="1800" i="1" dirty="0">
                <a:solidFill>
                  <a:srgbClr val="FF0000"/>
                </a:solidFill>
              </a:rPr>
              <a:t> indicative </a:t>
            </a:r>
            <a:r>
              <a:rPr lang="en-US" sz="1800" i="1" dirty="0" err="1">
                <a:solidFill>
                  <a:srgbClr val="FF0000"/>
                </a:solidFill>
              </a:rPr>
              <a:t>sau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valori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recomandate</a:t>
            </a:r>
            <a:r>
              <a:rPr lang="en-US" sz="1800" i="1" dirty="0">
                <a:solidFill>
                  <a:srgbClr val="FF0000"/>
                </a:solidFill>
              </a:rPr>
              <a:t>;</a:t>
            </a:r>
            <a:endParaRPr lang="ro-RO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Procedura</a:t>
            </a:r>
            <a:r>
              <a:rPr lang="en-US" sz="1800" dirty="0"/>
              <a:t>(</a:t>
            </a:r>
            <a:r>
              <a:rPr lang="en-US" sz="1800" dirty="0" err="1"/>
              <a:t>ele</a:t>
            </a:r>
            <a:r>
              <a:rPr lang="en-US" sz="1800" dirty="0"/>
              <a:t>)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utilizată</a:t>
            </a:r>
            <a:r>
              <a:rPr lang="en-US" sz="1800" dirty="0"/>
              <a:t>(e)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obținerea</a:t>
            </a:r>
            <a:r>
              <a:rPr lang="en-US" sz="1800" dirty="0"/>
              <a:t> </a:t>
            </a:r>
            <a:r>
              <a:rPr lang="en-US" sz="1800" dirty="0" err="1"/>
              <a:t>valorilor</a:t>
            </a:r>
            <a:r>
              <a:rPr lang="en-US" sz="1800" dirty="0"/>
              <a:t> </a:t>
            </a:r>
            <a:r>
              <a:rPr lang="en-US" sz="1800" dirty="0" err="1"/>
              <a:t>proprietăților</a:t>
            </a:r>
            <a:r>
              <a:rPr lang="en-US" sz="1800" dirty="0"/>
              <a:t>;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Data </a:t>
            </a:r>
            <a:r>
              <a:rPr lang="en-US" sz="1800" dirty="0" err="1"/>
              <a:t>certificării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perioada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valabilitate</a:t>
            </a:r>
            <a:endParaRPr lang="ro-RO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Referință</a:t>
            </a:r>
            <a:r>
              <a:rPr lang="en-US" sz="1800" dirty="0"/>
              <a:t> la </a:t>
            </a:r>
            <a:r>
              <a:rPr lang="en-US" sz="1800" dirty="0" err="1"/>
              <a:t>orice</a:t>
            </a:r>
            <a:r>
              <a:rPr lang="en-US" sz="1800" dirty="0"/>
              <a:t> </a:t>
            </a:r>
            <a:r>
              <a:rPr lang="en-US" sz="1800" dirty="0" err="1"/>
              <a:t>raport</a:t>
            </a:r>
            <a:r>
              <a:rPr lang="en-US" sz="1800" dirty="0"/>
              <a:t> de </a:t>
            </a:r>
            <a:r>
              <a:rPr lang="en-US" sz="1800" dirty="0" err="1"/>
              <a:t>certificare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42367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09540-E87A-5BD7-43C5-2BAAD31E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37" y="419100"/>
            <a:ext cx="7772400" cy="685800"/>
          </a:xfrm>
        </p:spPr>
        <p:txBody>
          <a:bodyPr/>
          <a:lstStyle/>
          <a:p>
            <a:r>
              <a:rPr lang="en-US" dirty="0"/>
              <a:t>Standardele de </a:t>
            </a:r>
            <a:r>
              <a:rPr lang="en-US" dirty="0" err="1"/>
              <a:t>măsurare</a:t>
            </a:r>
            <a:r>
              <a:rPr lang="en-US" dirty="0"/>
              <a:t> </a:t>
            </a:r>
            <a:r>
              <a:rPr lang="en-US" dirty="0" err="1"/>
              <a:t>primare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BD61D-52ED-DBD4-0023-C87F784DE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5334000"/>
          </a:xfrm>
        </p:spPr>
        <p:txBody>
          <a:bodyPr/>
          <a:lstStyle/>
          <a:p>
            <a:r>
              <a:rPr lang="en-US" sz="1600" b="1" dirty="0"/>
              <a:t>Standardele de </a:t>
            </a:r>
            <a:r>
              <a:rPr lang="en-US" sz="1600" b="1" dirty="0" err="1"/>
              <a:t>măsurare</a:t>
            </a:r>
            <a:r>
              <a:rPr lang="en-US" sz="1600" b="1" dirty="0"/>
              <a:t> </a:t>
            </a:r>
            <a:r>
              <a:rPr lang="en-US" sz="1600" b="1" dirty="0" err="1"/>
              <a:t>primare</a:t>
            </a:r>
            <a:r>
              <a:rPr lang="en-US" sz="1600" b="1" dirty="0"/>
              <a:t> </a:t>
            </a:r>
            <a:r>
              <a:rPr lang="en-US" sz="1600" dirty="0"/>
              <a:t>sunt fie </a:t>
            </a:r>
            <a:r>
              <a:rPr lang="en-US" sz="1600" dirty="0" err="1"/>
              <a:t>substanțe</a:t>
            </a:r>
            <a:r>
              <a:rPr lang="en-US" sz="1600" dirty="0"/>
              <a:t> pure care au </a:t>
            </a:r>
            <a:r>
              <a:rPr lang="en-US" sz="1600" dirty="0" err="1"/>
              <a:t>fost</a:t>
            </a:r>
            <a:r>
              <a:rPr lang="en-US" sz="1600" dirty="0"/>
              <a:t> </a:t>
            </a:r>
            <a:r>
              <a:rPr lang="en-US" sz="1600" dirty="0" err="1"/>
              <a:t>măsurate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proceduri</a:t>
            </a:r>
            <a:r>
              <a:rPr lang="en-US" sz="1600" dirty="0"/>
              <a:t> de </a:t>
            </a:r>
            <a:r>
              <a:rPr lang="en-US" sz="1600" dirty="0" err="1"/>
              <a:t>măsurare</a:t>
            </a:r>
            <a:r>
              <a:rPr lang="en-US" sz="1600" dirty="0"/>
              <a:t> de </a:t>
            </a:r>
            <a:r>
              <a:rPr lang="en-US" sz="1600" dirty="0" err="1"/>
              <a:t>referință</a:t>
            </a:r>
            <a:r>
              <a:rPr lang="en-US" sz="1600" dirty="0"/>
              <a:t> </a:t>
            </a:r>
            <a:r>
              <a:rPr lang="en-US" sz="1600" dirty="0" err="1"/>
              <a:t>primare</a:t>
            </a:r>
            <a:r>
              <a:rPr lang="en-US" sz="1600" dirty="0"/>
              <a:t>, fie create ca </a:t>
            </a:r>
            <a:r>
              <a:rPr lang="en-US" sz="1600" dirty="0" err="1"/>
              <a:t>artefacte</a:t>
            </a:r>
            <a:r>
              <a:rPr lang="en-US" sz="1600" dirty="0"/>
              <a:t> </a:t>
            </a:r>
            <a:r>
              <a:rPr lang="en-US" sz="1600" dirty="0" err="1"/>
              <a:t>alese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convenție</a:t>
            </a:r>
            <a:r>
              <a:rPr lang="en-US" sz="1600" dirty="0"/>
              <a:t>. </a:t>
            </a:r>
            <a:endParaRPr lang="ro-RO" sz="1600" dirty="0"/>
          </a:p>
          <a:p>
            <a:pPr algn="just"/>
            <a:r>
              <a:rPr lang="en-US" sz="1600" dirty="0" err="1"/>
              <a:t>Măsuranzii</a:t>
            </a:r>
            <a:r>
              <a:rPr lang="en-US" sz="1600" dirty="0"/>
              <a:t> care </a:t>
            </a:r>
            <a:r>
              <a:rPr lang="en-US" sz="1600" dirty="0" err="1"/>
              <a:t>constau</a:t>
            </a:r>
            <a:r>
              <a:rPr lang="en-US" sz="1600" dirty="0"/>
              <a:t> </a:t>
            </a:r>
            <a:r>
              <a:rPr lang="en-US" sz="1600" dirty="0" err="1"/>
              <a:t>dintr</a:t>
            </a:r>
            <a:r>
              <a:rPr lang="en-US" sz="1600" dirty="0"/>
              <a:t>-o </a:t>
            </a:r>
            <a:r>
              <a:rPr lang="en-US" sz="1600" dirty="0" err="1"/>
              <a:t>singură</a:t>
            </a:r>
            <a:r>
              <a:rPr lang="en-US" sz="1600" dirty="0"/>
              <a:t> </a:t>
            </a:r>
            <a:r>
              <a:rPr lang="en-US" sz="1600" dirty="0" err="1"/>
              <a:t>formă</a:t>
            </a:r>
            <a:r>
              <a:rPr lang="en-US" sz="1600" dirty="0"/>
              <a:t> </a:t>
            </a:r>
            <a:r>
              <a:rPr lang="en-US" sz="1600" dirty="0" err="1"/>
              <a:t>moleculară</a:t>
            </a:r>
            <a:r>
              <a:rPr lang="en-US" sz="1600" dirty="0"/>
              <a:t> in vivo pot fi </a:t>
            </a:r>
            <a:r>
              <a:rPr lang="en-US" sz="1600" dirty="0" err="1"/>
              <a:t>fabricați</a:t>
            </a:r>
            <a:r>
              <a:rPr lang="en-US" sz="1600" dirty="0"/>
              <a:t> ca </a:t>
            </a:r>
            <a:r>
              <a:rPr lang="en-US" sz="1600" dirty="0" err="1"/>
              <a:t>atare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pot fi </a:t>
            </a:r>
            <a:r>
              <a:rPr lang="en-US" sz="1600" dirty="0" err="1"/>
              <a:t>trasabili</a:t>
            </a:r>
            <a:r>
              <a:rPr lang="en-US" sz="1600" dirty="0"/>
              <a:t> la SI. </a:t>
            </a:r>
            <a:r>
              <a:rPr lang="en-US" sz="1600" dirty="0" err="1"/>
              <a:t>Atunci</a:t>
            </a:r>
            <a:r>
              <a:rPr lang="en-US" sz="1600" dirty="0"/>
              <a:t> </a:t>
            </a:r>
            <a:r>
              <a:rPr lang="en-US" sz="1600" dirty="0" err="1"/>
              <a:t>când</a:t>
            </a:r>
            <a:r>
              <a:rPr lang="en-US" sz="1600" dirty="0"/>
              <a:t> </a:t>
            </a:r>
            <a:r>
              <a:rPr lang="en-US" sz="1600" dirty="0" err="1"/>
              <a:t>măsurandul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eterogen</a:t>
            </a:r>
            <a:r>
              <a:rPr lang="en-US" sz="1600" dirty="0"/>
              <a:t> in vivo, nu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fezabil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fie </a:t>
            </a:r>
            <a:r>
              <a:rPr lang="en-US" sz="1600" dirty="0" err="1"/>
              <a:t>fabricat</a:t>
            </a:r>
            <a:r>
              <a:rPr lang="en-US" sz="1600" dirty="0"/>
              <a:t> ca o </a:t>
            </a:r>
            <a:r>
              <a:rPr lang="en-US" sz="1600" dirty="0" err="1"/>
              <a:t>singură</a:t>
            </a:r>
            <a:r>
              <a:rPr lang="en-US" sz="1600" dirty="0"/>
              <a:t> </a:t>
            </a:r>
            <a:r>
              <a:rPr lang="en-US" sz="1600" dirty="0" err="1"/>
              <a:t>formă</a:t>
            </a:r>
            <a:r>
              <a:rPr lang="en-US" sz="1600" dirty="0"/>
              <a:t> </a:t>
            </a:r>
            <a:r>
              <a:rPr lang="en-US" sz="1600" dirty="0" err="1"/>
              <a:t>moleculară</a:t>
            </a:r>
            <a:r>
              <a:rPr lang="en-US" sz="1600" dirty="0"/>
              <a:t> </a:t>
            </a:r>
            <a:r>
              <a:rPr lang="en-US" sz="1600" dirty="0" err="1"/>
              <a:t>trasabilă</a:t>
            </a:r>
            <a:r>
              <a:rPr lang="en-US" sz="1600" dirty="0"/>
              <a:t> la SI. </a:t>
            </a:r>
            <a:r>
              <a:rPr lang="en-US" sz="1600" dirty="0" err="1"/>
              <a:t>Astfel</a:t>
            </a:r>
            <a:r>
              <a:rPr lang="en-US" sz="1600" dirty="0"/>
              <a:t> de </a:t>
            </a:r>
            <a:r>
              <a:rPr lang="en-US" sz="1600" dirty="0" err="1"/>
              <a:t>măsuranzi</a:t>
            </a:r>
            <a:r>
              <a:rPr lang="en-US" sz="1600" dirty="0"/>
              <a:t> sunt un </a:t>
            </a:r>
            <a:r>
              <a:rPr lang="en-US" sz="1600" dirty="0" err="1"/>
              <a:t>amestec</a:t>
            </a:r>
            <a:r>
              <a:rPr lang="en-US" sz="1600" dirty="0"/>
              <a:t> de molecule </a:t>
            </a:r>
            <a:r>
              <a:rPr lang="en-US" sz="1600" dirty="0" err="1"/>
              <a:t>scindate</a:t>
            </a:r>
            <a:r>
              <a:rPr lang="en-US" sz="1600" dirty="0"/>
              <a:t> post-</a:t>
            </a:r>
            <a:r>
              <a:rPr lang="en-US" sz="1600" dirty="0" err="1"/>
              <a:t>translațional</a:t>
            </a:r>
            <a:r>
              <a:rPr lang="en-US" sz="1600" dirty="0"/>
              <a:t> de </a:t>
            </a:r>
            <a:r>
              <a:rPr lang="en-US" sz="1600" dirty="0" err="1"/>
              <a:t>enzime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modificate</a:t>
            </a:r>
            <a:r>
              <a:rPr lang="en-US" sz="1600" dirty="0"/>
              <a:t> </a:t>
            </a:r>
            <a:r>
              <a:rPr lang="en-US" sz="1600" dirty="0" err="1"/>
              <a:t>enzimatic</a:t>
            </a:r>
            <a:r>
              <a:rPr lang="en-US" sz="1600" dirty="0"/>
              <a:t> post-</a:t>
            </a:r>
            <a:r>
              <a:rPr lang="en-US" sz="1600" dirty="0" err="1"/>
              <a:t>translațional</a:t>
            </a:r>
            <a:r>
              <a:rPr lang="en-US" sz="1600" dirty="0"/>
              <a:t>, de </a:t>
            </a:r>
            <a:r>
              <a:rPr lang="en-US" sz="1600" dirty="0" err="1"/>
              <a:t>exemplu</a:t>
            </a:r>
            <a:r>
              <a:rPr lang="en-US" sz="1600" dirty="0"/>
              <a:t>,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glicozilare</a:t>
            </a:r>
            <a:r>
              <a:rPr lang="en-US" sz="1600" dirty="0"/>
              <a:t>.</a:t>
            </a:r>
          </a:p>
          <a:p>
            <a:r>
              <a:rPr lang="ro-RO" sz="1600" dirty="0">
                <a:highlight>
                  <a:srgbClr val="FFFF00"/>
                </a:highlight>
              </a:rPr>
              <a:t>Exemplu </a:t>
            </a:r>
            <a:r>
              <a:rPr lang="en-US" sz="1600" dirty="0">
                <a:highlight>
                  <a:srgbClr val="FFFF00"/>
                </a:highlight>
              </a:rPr>
              <a:t>de standard de </a:t>
            </a:r>
            <a:r>
              <a:rPr lang="en-US" sz="1600" dirty="0" err="1">
                <a:highlight>
                  <a:srgbClr val="FFFF00"/>
                </a:highlight>
              </a:rPr>
              <a:t>măsurare</a:t>
            </a:r>
            <a:r>
              <a:rPr lang="en-US" sz="1600" dirty="0">
                <a:highlight>
                  <a:srgbClr val="FFFF00"/>
                </a:highlight>
              </a:rPr>
              <a:t> </a:t>
            </a:r>
            <a:r>
              <a:rPr lang="en-US" sz="1600" dirty="0" err="1">
                <a:highlight>
                  <a:srgbClr val="FFFF00"/>
                </a:highlight>
              </a:rPr>
              <a:t>primar</a:t>
            </a:r>
            <a:r>
              <a:rPr lang="en-US" sz="1600" dirty="0">
                <a:highlight>
                  <a:srgbClr val="FFFF00"/>
                </a:highlight>
              </a:rPr>
              <a:t> </a:t>
            </a:r>
            <a:r>
              <a:rPr lang="en-US" sz="1600" dirty="0"/>
              <a:t>(</a:t>
            </a:r>
            <a:r>
              <a:rPr lang="en-US" sz="1600" i="1" dirty="0" err="1">
                <a:solidFill>
                  <a:srgbClr val="FF0000"/>
                </a:solidFill>
              </a:rPr>
              <a:t>substanță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pură</a:t>
            </a:r>
            <a:r>
              <a:rPr lang="en-US" sz="1600" dirty="0"/>
              <a:t>) </a:t>
            </a:r>
            <a:r>
              <a:rPr lang="ro-RO" sz="1600" dirty="0"/>
              <a:t>- </a:t>
            </a:r>
            <a:r>
              <a:rPr lang="en-US" sz="1600" dirty="0" err="1"/>
              <a:t>când</a:t>
            </a:r>
            <a:r>
              <a:rPr lang="en-US" sz="1600" dirty="0"/>
              <a:t> o </a:t>
            </a:r>
            <a:r>
              <a:rPr lang="en-US" sz="1600" dirty="0" err="1"/>
              <a:t>substanță</a:t>
            </a:r>
            <a:r>
              <a:rPr lang="en-US" sz="1600" dirty="0"/>
              <a:t> </a:t>
            </a:r>
            <a:r>
              <a:rPr lang="en-US" sz="1600" dirty="0" err="1"/>
              <a:t>pură</a:t>
            </a:r>
            <a:r>
              <a:rPr lang="en-US" sz="1600" dirty="0"/>
              <a:t> de </a:t>
            </a:r>
            <a:r>
              <a:rPr lang="en-US" sz="1600" dirty="0" err="1"/>
              <a:t>glucoză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analizată</a:t>
            </a:r>
            <a:r>
              <a:rPr lang="en-US" sz="1600" dirty="0"/>
              <a:t> pentru </a:t>
            </a:r>
            <a:r>
              <a:rPr lang="en-US" sz="1600" dirty="0" err="1"/>
              <a:t>puritate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identitate</a:t>
            </a:r>
            <a:r>
              <a:rPr lang="en-US" sz="1600" dirty="0"/>
              <a:t> </a:t>
            </a:r>
            <a:r>
              <a:rPr lang="en-US" sz="1600" dirty="0" err="1"/>
              <a:t>printr</a:t>
            </a:r>
            <a:r>
              <a:rPr lang="en-US" sz="1600" dirty="0"/>
              <a:t>-o </a:t>
            </a:r>
            <a:r>
              <a:rPr lang="en-US" sz="1600" dirty="0" err="1"/>
              <a:t>procedură</a:t>
            </a:r>
            <a:r>
              <a:rPr lang="en-US" sz="1600" dirty="0"/>
              <a:t> de </a:t>
            </a:r>
            <a:r>
              <a:rPr lang="en-US" sz="1600" dirty="0" err="1"/>
              <a:t>rezonanță</a:t>
            </a:r>
            <a:r>
              <a:rPr lang="en-US" sz="1600" dirty="0"/>
              <a:t> </a:t>
            </a:r>
            <a:r>
              <a:rPr lang="en-US" sz="1600" dirty="0" err="1"/>
              <a:t>magnetică</a:t>
            </a:r>
            <a:r>
              <a:rPr lang="en-US" sz="1600" dirty="0"/>
              <a:t> </a:t>
            </a:r>
            <a:r>
              <a:rPr lang="en-US" sz="1600" dirty="0" err="1"/>
              <a:t>nucleară</a:t>
            </a:r>
            <a:r>
              <a:rPr lang="en-US" sz="1600" dirty="0"/>
              <a:t> </a:t>
            </a:r>
            <a:r>
              <a:rPr lang="en-US" sz="1600" dirty="0" err="1"/>
              <a:t>cantitativă</a:t>
            </a:r>
            <a:r>
              <a:rPr lang="en-US" sz="1600" dirty="0"/>
              <a:t> (</a:t>
            </a:r>
            <a:r>
              <a:rPr lang="en-US" sz="1600" dirty="0" err="1"/>
              <a:t>qNMR</a:t>
            </a:r>
            <a:r>
              <a:rPr lang="en-US" sz="1600" dirty="0"/>
              <a:t>)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dizolvată</a:t>
            </a:r>
            <a:r>
              <a:rPr lang="en-US" sz="1600" dirty="0"/>
              <a:t> </a:t>
            </a:r>
            <a:r>
              <a:rPr lang="en-US" sz="1600" dirty="0" err="1"/>
              <a:t>într</a:t>
            </a:r>
            <a:r>
              <a:rPr lang="en-US" sz="1600" dirty="0"/>
              <a:t>-un </a:t>
            </a:r>
            <a:r>
              <a:rPr lang="en-US" sz="1600" dirty="0" err="1"/>
              <a:t>volum</a:t>
            </a:r>
            <a:r>
              <a:rPr lang="en-US" sz="1600" dirty="0"/>
              <a:t> </a:t>
            </a:r>
            <a:r>
              <a:rPr lang="en-US" sz="1600" dirty="0" err="1"/>
              <a:t>cunoscut</a:t>
            </a:r>
            <a:r>
              <a:rPr lang="en-US" sz="1600" dirty="0"/>
              <a:t> de </a:t>
            </a:r>
            <a:r>
              <a:rPr lang="en-US" sz="1600" dirty="0" err="1"/>
              <a:t>apă</a:t>
            </a:r>
            <a:r>
              <a:rPr lang="en-US" sz="1600" dirty="0"/>
              <a:t> </a:t>
            </a:r>
            <a:r>
              <a:rPr lang="en-US" sz="1600" dirty="0" err="1"/>
              <a:t>pură</a:t>
            </a:r>
            <a:r>
              <a:rPr lang="en-US" sz="1600" dirty="0"/>
              <a:t>.</a:t>
            </a:r>
          </a:p>
          <a:p>
            <a:pPr algn="just"/>
            <a:r>
              <a:rPr lang="ro-RO" sz="1600" dirty="0"/>
              <a:t>E</a:t>
            </a:r>
            <a:r>
              <a:rPr lang="en-US" sz="1600" dirty="0" err="1"/>
              <a:t>xemplu</a:t>
            </a:r>
            <a:r>
              <a:rPr lang="en-US" sz="1600" dirty="0"/>
              <a:t> de standard de </a:t>
            </a:r>
            <a:r>
              <a:rPr lang="en-US" sz="1600" dirty="0" err="1"/>
              <a:t>măsurare</a:t>
            </a:r>
            <a:r>
              <a:rPr lang="en-US" sz="1600" dirty="0"/>
              <a:t> </a:t>
            </a:r>
            <a:r>
              <a:rPr lang="en-US" sz="1600" dirty="0" err="1"/>
              <a:t>primar</a:t>
            </a:r>
            <a:r>
              <a:rPr lang="en-US" sz="1600" dirty="0"/>
              <a:t> (</a:t>
            </a:r>
            <a:r>
              <a:rPr lang="en-US" sz="1600" i="1" dirty="0" err="1">
                <a:solidFill>
                  <a:srgbClr val="FF0000"/>
                </a:solidFill>
              </a:rPr>
              <a:t>convențional</a:t>
            </a:r>
            <a:r>
              <a:rPr lang="ro-RO" sz="1600" i="1" dirty="0">
                <a:solidFill>
                  <a:srgbClr val="FF0000"/>
                </a:solidFill>
              </a:rPr>
              <a:t>, </a:t>
            </a:r>
            <a:r>
              <a:rPr lang="en-US" sz="1600" i="1" dirty="0">
                <a:solidFill>
                  <a:srgbClr val="FF0000"/>
                </a:solidFill>
              </a:rPr>
              <a:t>un artefact</a:t>
            </a:r>
            <a:r>
              <a:rPr lang="ro-RO" sz="1600" i="1" dirty="0">
                <a:solidFill>
                  <a:srgbClr val="FF0000"/>
                </a:solidFill>
              </a:rPr>
              <a:t>, </a:t>
            </a:r>
            <a:r>
              <a:rPr lang="en-US" sz="1600" i="1" dirty="0">
                <a:solidFill>
                  <a:srgbClr val="FF0000"/>
                </a:solidFill>
              </a:rPr>
              <a:t>material de </a:t>
            </a:r>
            <a:r>
              <a:rPr lang="en-US" sz="1600" i="1" dirty="0" err="1">
                <a:solidFill>
                  <a:srgbClr val="FF0000"/>
                </a:solidFill>
              </a:rPr>
              <a:t>referință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certificat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convențional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internațional</a:t>
            </a:r>
            <a:r>
              <a:rPr lang="en-US" sz="1600" dirty="0"/>
              <a:t>) </a:t>
            </a:r>
            <a:r>
              <a:rPr lang="en-US" sz="1600" dirty="0" err="1"/>
              <a:t>este</a:t>
            </a:r>
            <a:r>
              <a:rPr lang="en-US" sz="1600" dirty="0"/>
              <a:t> „</a:t>
            </a:r>
            <a:r>
              <a:rPr lang="en-US" sz="1600" dirty="0" err="1"/>
              <a:t>Hormonul</a:t>
            </a:r>
            <a:r>
              <a:rPr lang="en-US" sz="1600" dirty="0"/>
              <a:t> de </a:t>
            </a:r>
            <a:r>
              <a:rPr lang="en-US" sz="1600" dirty="0" err="1"/>
              <a:t>stimulare</a:t>
            </a:r>
            <a:r>
              <a:rPr lang="en-US" sz="1600" dirty="0"/>
              <a:t> </a:t>
            </a:r>
            <a:r>
              <a:rPr lang="en-US" sz="1600" dirty="0" err="1"/>
              <a:t>tiroidiană</a:t>
            </a:r>
            <a:r>
              <a:rPr lang="en-US" sz="1600" dirty="0"/>
              <a:t> (TSH), </a:t>
            </a:r>
            <a:r>
              <a:rPr lang="en-US" sz="1600" dirty="0" err="1"/>
              <a:t>uman</a:t>
            </a:r>
            <a:r>
              <a:rPr lang="en-US" sz="1600" dirty="0"/>
              <a:t>, standard </a:t>
            </a:r>
            <a:r>
              <a:rPr lang="en-US" sz="1600" dirty="0" err="1"/>
              <a:t>internațional</a:t>
            </a:r>
            <a:r>
              <a:rPr lang="en-US" sz="1600" dirty="0"/>
              <a:t> OMS”, </a:t>
            </a:r>
            <a:r>
              <a:rPr lang="en-US" sz="1600" dirty="0" err="1"/>
              <a:t>creat</a:t>
            </a:r>
            <a:r>
              <a:rPr lang="en-US" sz="1600" dirty="0"/>
              <a:t> </a:t>
            </a:r>
            <a:r>
              <a:rPr lang="en-US" sz="1600" dirty="0" err="1"/>
              <a:t>dintr</a:t>
            </a:r>
            <a:r>
              <a:rPr lang="en-US" sz="1600" dirty="0"/>
              <a:t>-un extract </a:t>
            </a:r>
            <a:r>
              <a:rPr lang="en-US" sz="1600" dirty="0" err="1"/>
              <a:t>înalt</a:t>
            </a:r>
            <a:r>
              <a:rPr lang="en-US" sz="1600" dirty="0"/>
              <a:t> </a:t>
            </a:r>
            <a:r>
              <a:rPr lang="en-US" sz="1600" dirty="0" err="1"/>
              <a:t>purificat</a:t>
            </a:r>
            <a:r>
              <a:rPr lang="en-US" sz="1600" dirty="0"/>
              <a:t> de </a:t>
            </a:r>
            <a:r>
              <a:rPr lang="en-US" sz="1600" dirty="0" err="1"/>
              <a:t>glande</a:t>
            </a:r>
            <a:r>
              <a:rPr lang="en-US" sz="1600" dirty="0"/>
              <a:t> </a:t>
            </a:r>
            <a:r>
              <a:rPr lang="en-US" sz="1600" dirty="0" err="1"/>
              <a:t>pituitare</a:t>
            </a:r>
            <a:r>
              <a:rPr lang="en-US" sz="1600" dirty="0"/>
              <a:t> </a:t>
            </a:r>
            <a:r>
              <a:rPr lang="en-US" sz="1600" dirty="0" err="1"/>
              <a:t>umane</a:t>
            </a:r>
            <a:r>
              <a:rPr lang="en-US" sz="1600" dirty="0"/>
              <a:t> reunite, </a:t>
            </a:r>
            <a:r>
              <a:rPr lang="en-US" sz="1600" dirty="0" err="1"/>
              <a:t>dizolvat</a:t>
            </a:r>
            <a:r>
              <a:rPr lang="en-US" sz="1600" dirty="0"/>
              <a:t> </a:t>
            </a:r>
            <a:r>
              <a:rPr lang="en-US" sz="1600" dirty="0" err="1"/>
              <a:t>într</a:t>
            </a:r>
            <a:r>
              <a:rPr lang="en-US" sz="1600" dirty="0"/>
              <a:t>-o </a:t>
            </a:r>
            <a:r>
              <a:rPr lang="en-US" sz="1600" dirty="0" err="1"/>
              <a:t>soluție</a:t>
            </a:r>
            <a:r>
              <a:rPr lang="en-US" sz="1600" dirty="0"/>
              <a:t> </a:t>
            </a:r>
            <a:r>
              <a:rPr lang="en-US" sz="1600" dirty="0" err="1"/>
              <a:t>sterilă</a:t>
            </a:r>
            <a:r>
              <a:rPr lang="en-US" sz="1600" dirty="0"/>
              <a:t> </a:t>
            </a:r>
            <a:r>
              <a:rPr lang="en-US" sz="1600" dirty="0" err="1"/>
              <a:t>conținând</a:t>
            </a:r>
            <a:r>
              <a:rPr lang="en-US" sz="1600" dirty="0"/>
              <a:t> 0,2% (g/v) </a:t>
            </a:r>
            <a:r>
              <a:rPr lang="en-US" sz="1600" dirty="0" err="1"/>
              <a:t>albumină</a:t>
            </a:r>
            <a:r>
              <a:rPr lang="en-US" sz="1600" dirty="0"/>
              <a:t> </a:t>
            </a:r>
            <a:r>
              <a:rPr lang="en-US" sz="1600" dirty="0" err="1"/>
              <a:t>serică</a:t>
            </a:r>
            <a:r>
              <a:rPr lang="en-US" sz="1600" dirty="0"/>
              <a:t> </a:t>
            </a:r>
            <a:r>
              <a:rPr lang="en-US" sz="1600" dirty="0" err="1"/>
              <a:t>umană</a:t>
            </a:r>
            <a:r>
              <a:rPr lang="en-US" sz="1600" dirty="0"/>
              <a:t> </a:t>
            </a:r>
            <a:r>
              <a:rPr lang="en-US" sz="1600" dirty="0" err="1"/>
              <a:t>fără</a:t>
            </a:r>
            <a:r>
              <a:rPr lang="en-US" sz="1600" dirty="0"/>
              <a:t> </a:t>
            </a:r>
            <a:r>
              <a:rPr lang="en-US" sz="1600" dirty="0" err="1"/>
              <a:t>peptidază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1% (g/v) </a:t>
            </a:r>
            <a:r>
              <a:rPr lang="en-US" sz="1600" dirty="0" err="1"/>
              <a:t>lactoză</a:t>
            </a:r>
            <a:r>
              <a:rPr lang="en-US" sz="1600" dirty="0"/>
              <a:t> pentru a </a:t>
            </a:r>
            <a:r>
              <a:rPr lang="en-US" sz="1600" dirty="0" err="1"/>
              <a:t>facilita</a:t>
            </a:r>
            <a:r>
              <a:rPr lang="en-US" sz="1600" dirty="0"/>
              <a:t> </a:t>
            </a:r>
            <a:r>
              <a:rPr lang="en-US" sz="1600" dirty="0" err="1"/>
              <a:t>dizolvarea</a:t>
            </a:r>
            <a:r>
              <a:rPr lang="en-US" sz="1600" dirty="0"/>
              <a:t> </a:t>
            </a:r>
            <a:r>
              <a:rPr lang="en-US" sz="1600" dirty="0" err="1"/>
              <a:t>moleculelor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extractul</a:t>
            </a:r>
            <a:r>
              <a:rPr lang="en-US" sz="1600" dirty="0"/>
              <a:t> </a:t>
            </a:r>
            <a:r>
              <a:rPr lang="en-US" sz="1600" dirty="0" err="1"/>
              <a:t>purificat</a:t>
            </a:r>
            <a:r>
              <a:rPr lang="en-US" sz="1600" dirty="0"/>
              <a:t>. </a:t>
            </a:r>
            <a:r>
              <a:rPr lang="en-US" sz="1600" dirty="0" err="1"/>
              <a:t>Soluția</a:t>
            </a:r>
            <a:r>
              <a:rPr lang="en-US" sz="1600" dirty="0"/>
              <a:t> standard </a:t>
            </a:r>
            <a:r>
              <a:rPr lang="en-US" sz="1600" dirty="0" err="1"/>
              <a:t>primară</a:t>
            </a:r>
            <a:r>
              <a:rPr lang="en-US" sz="1600" dirty="0"/>
              <a:t> </a:t>
            </a:r>
            <a:r>
              <a:rPr lang="en-US" sz="1600" dirty="0" err="1"/>
              <a:t>conține</a:t>
            </a:r>
            <a:r>
              <a:rPr lang="en-US" sz="1600" dirty="0"/>
              <a:t> un </a:t>
            </a:r>
            <a:r>
              <a:rPr lang="en-US" sz="1600" dirty="0" err="1"/>
              <a:t>amestec</a:t>
            </a:r>
            <a:r>
              <a:rPr lang="en-US" sz="1600" dirty="0"/>
              <a:t> de </a:t>
            </a:r>
            <a:r>
              <a:rPr lang="en-US" sz="1600" dirty="0" err="1"/>
              <a:t>variante</a:t>
            </a:r>
            <a:r>
              <a:rPr lang="en-US" sz="1600" dirty="0"/>
              <a:t> de molecule de TSH care apar in vivo. </a:t>
            </a:r>
            <a:endParaRPr lang="ro-RO" sz="1600" dirty="0"/>
          </a:p>
          <a:p>
            <a:pPr algn="just"/>
            <a:r>
              <a:rPr lang="en-US" sz="1600" i="1" dirty="0">
                <a:solidFill>
                  <a:srgbClr val="FF0000"/>
                </a:solidFill>
              </a:rPr>
              <a:t>Un standard de </a:t>
            </a:r>
            <a:r>
              <a:rPr lang="en-US" sz="1600" i="1" dirty="0" err="1">
                <a:solidFill>
                  <a:srgbClr val="FF0000"/>
                </a:solidFill>
              </a:rPr>
              <a:t>măsurare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convențional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dirty="0" err="1"/>
              <a:t>este</a:t>
            </a:r>
            <a:r>
              <a:rPr lang="en-US" sz="1600" dirty="0"/>
              <a:t>, </a:t>
            </a:r>
            <a:r>
              <a:rPr lang="en-US" sz="1600" dirty="0" err="1"/>
              <a:t>așadar</a:t>
            </a:r>
            <a:r>
              <a:rPr lang="en-US" sz="1600" dirty="0"/>
              <a:t>, un artefact ales de un organism </a:t>
            </a:r>
            <a:r>
              <a:rPr lang="en-US" sz="1600" dirty="0" err="1"/>
              <a:t>autorizat</a:t>
            </a:r>
            <a:r>
              <a:rPr lang="en-US" sz="1600" dirty="0"/>
              <a:t> </a:t>
            </a:r>
            <a:r>
              <a:rPr lang="en-US" sz="1600" dirty="0" err="1"/>
              <a:t>printr</a:t>
            </a:r>
            <a:r>
              <a:rPr lang="en-US" sz="1600" dirty="0"/>
              <a:t>-un </a:t>
            </a:r>
            <a:r>
              <a:rPr lang="en-US" sz="1600" dirty="0" err="1"/>
              <a:t>acord</a:t>
            </a:r>
            <a:r>
              <a:rPr lang="en-US" sz="1600" dirty="0"/>
              <a:t> </a:t>
            </a:r>
            <a:r>
              <a:rPr lang="en-US" sz="1600" dirty="0" err="1"/>
              <a:t>internațional</a:t>
            </a:r>
            <a:r>
              <a:rPr lang="en-US" sz="1600" dirty="0"/>
              <a:t>, de </a:t>
            </a:r>
            <a:r>
              <a:rPr lang="en-US" sz="1600" dirty="0" err="1"/>
              <a:t>obicei</a:t>
            </a:r>
            <a:r>
              <a:rPr lang="en-US" sz="1600" dirty="0"/>
              <a:t> un „Standard </a:t>
            </a:r>
            <a:r>
              <a:rPr lang="en-US" sz="1600" dirty="0" err="1"/>
              <a:t>internațional</a:t>
            </a:r>
            <a:r>
              <a:rPr lang="en-US" sz="1600" dirty="0"/>
              <a:t> OMS”. </a:t>
            </a:r>
            <a:r>
              <a:rPr lang="en-US" sz="1600" b="1" i="1" dirty="0" err="1"/>
              <a:t>Valoarea</a:t>
            </a:r>
            <a:r>
              <a:rPr lang="en-US" sz="1600" b="1" i="1" dirty="0"/>
              <a:t> </a:t>
            </a:r>
            <a:r>
              <a:rPr lang="en-US" sz="1600" b="1" i="1" dirty="0" err="1"/>
              <a:t>atribuită</a:t>
            </a:r>
            <a:r>
              <a:rPr lang="en-US" sz="1600" b="1" i="1" dirty="0"/>
              <a:t> </a:t>
            </a:r>
            <a:r>
              <a:rPr lang="en-US" sz="1600" b="1" i="1" dirty="0" err="1"/>
              <a:t>materialului</a:t>
            </a:r>
            <a:r>
              <a:rPr lang="en-US" sz="1600" b="1" i="1" dirty="0"/>
              <a:t> de </a:t>
            </a:r>
            <a:r>
              <a:rPr lang="en-US" sz="1600" b="1" i="1" dirty="0" err="1"/>
              <a:t>referință</a:t>
            </a:r>
            <a:r>
              <a:rPr lang="en-US" sz="1600" b="1" i="1" dirty="0"/>
              <a:t> </a:t>
            </a:r>
            <a:r>
              <a:rPr lang="en-US" sz="1600" b="1" i="1" dirty="0" err="1"/>
              <a:t>convențional</a:t>
            </a:r>
            <a:r>
              <a:rPr lang="en-US" sz="1600" b="1" i="1" dirty="0"/>
              <a:t> </a:t>
            </a:r>
            <a:r>
              <a:rPr lang="en-US" sz="1600" b="1" i="1" dirty="0" err="1"/>
              <a:t>este</a:t>
            </a:r>
            <a:r>
              <a:rPr lang="en-US" sz="1600" b="1" i="1" dirty="0"/>
              <a:t> </a:t>
            </a:r>
            <a:r>
              <a:rPr lang="en-US" sz="1600" b="1" i="1" dirty="0" err="1"/>
              <a:t>arbitrară</a:t>
            </a:r>
            <a:r>
              <a:rPr lang="en-US" sz="1600" b="1" i="1" dirty="0"/>
              <a:t> </a:t>
            </a:r>
            <a:r>
              <a:rPr lang="en-US" sz="1600" b="1" i="1" dirty="0" err="1"/>
              <a:t>și</a:t>
            </a:r>
            <a:r>
              <a:rPr lang="en-US" sz="1600" b="1" i="1" dirty="0"/>
              <a:t> nu </a:t>
            </a:r>
            <a:r>
              <a:rPr lang="en-US" sz="1600" b="1" i="1" dirty="0" err="1"/>
              <a:t>prezintă</a:t>
            </a:r>
            <a:r>
              <a:rPr lang="en-US" sz="1600" b="1" i="1" dirty="0"/>
              <a:t> o </a:t>
            </a:r>
            <a:r>
              <a:rPr lang="en-US" sz="1600" b="1" i="1" dirty="0" err="1"/>
              <a:t>incertitudine</a:t>
            </a:r>
            <a:r>
              <a:rPr lang="en-US" sz="1600" b="1" i="1" dirty="0"/>
              <a:t> </a:t>
            </a:r>
            <a:r>
              <a:rPr lang="en-US" sz="1600" b="1" i="1" dirty="0" err="1"/>
              <a:t>asociată</a:t>
            </a:r>
            <a:r>
              <a:rPr lang="en-US" sz="1600" b="1" i="1" dirty="0"/>
              <a:t> cu </a:t>
            </a:r>
            <a:r>
              <a:rPr lang="en-US" sz="1600" b="1" i="1" dirty="0" err="1"/>
              <a:t>calibrarea</a:t>
            </a:r>
            <a:r>
              <a:rPr lang="en-US" sz="1600" b="1" i="1" dirty="0"/>
              <a:t> </a:t>
            </a:r>
            <a:r>
              <a:rPr lang="en-US" sz="1600" b="1" i="1" dirty="0" err="1"/>
              <a:t>sa</a:t>
            </a:r>
            <a:r>
              <a:rPr lang="en-US" sz="1600" dirty="0"/>
              <a:t>. </a:t>
            </a:r>
            <a:r>
              <a:rPr lang="en-US" sz="1600" b="1" i="1" dirty="0" err="1"/>
              <a:t>Incertitudinea</a:t>
            </a:r>
            <a:r>
              <a:rPr lang="en-US" sz="1600" b="1" i="1" dirty="0"/>
              <a:t> </a:t>
            </a:r>
            <a:r>
              <a:rPr lang="en-US" sz="1600" b="1" i="1" dirty="0" err="1"/>
              <a:t>este</a:t>
            </a:r>
            <a:r>
              <a:rPr lang="en-US" sz="1600" b="1" i="1" dirty="0"/>
              <a:t> de </a:t>
            </a:r>
            <a:r>
              <a:rPr lang="en-US" sz="1600" b="1" i="1" dirty="0" err="1"/>
              <a:t>obicei</a:t>
            </a:r>
            <a:r>
              <a:rPr lang="en-US" sz="1600" b="1" i="1" dirty="0"/>
              <a:t> </a:t>
            </a:r>
            <a:r>
              <a:rPr lang="en-US" sz="1600" b="1" i="1" dirty="0" err="1"/>
              <a:t>considerată</a:t>
            </a:r>
            <a:r>
              <a:rPr lang="en-US" sz="1600" b="1" i="1" dirty="0"/>
              <a:t> </a:t>
            </a:r>
            <a:r>
              <a:rPr lang="en-US" sz="1600" b="1" i="1" dirty="0" err="1"/>
              <a:t>incertitudinea</a:t>
            </a:r>
            <a:r>
              <a:rPr lang="en-US" sz="1600" b="1" i="1" dirty="0"/>
              <a:t> </a:t>
            </a:r>
            <a:r>
              <a:rPr lang="en-US" sz="1600" b="1" i="1" dirty="0" err="1"/>
              <a:t>conținutului</a:t>
            </a:r>
            <a:r>
              <a:rPr lang="en-US" sz="1600" b="1" i="1" dirty="0"/>
              <a:t> </a:t>
            </a:r>
            <a:r>
              <a:rPr lang="en-US" sz="1600" b="1" i="1" dirty="0" err="1"/>
              <a:t>fiolei</a:t>
            </a:r>
            <a:r>
              <a:rPr lang="en-US" sz="1600" b="1" i="1" dirty="0"/>
              <a:t>, care </a:t>
            </a:r>
            <a:r>
              <a:rPr lang="en-US" sz="1600" b="1" i="1" dirty="0" err="1"/>
              <a:t>este</a:t>
            </a:r>
            <a:r>
              <a:rPr lang="en-US" sz="1600" b="1" i="1" dirty="0"/>
              <a:t> </a:t>
            </a:r>
            <a:r>
              <a:rPr lang="en-US" sz="1600" b="1" i="1" dirty="0" err="1"/>
              <a:t>minimă</a:t>
            </a:r>
            <a:r>
              <a:rPr lang="en-US" sz="1600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8867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B5494-024A-3A5B-9793-1C0F8D635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ro-RO" sz="3600" b="1" dirty="0"/>
              <a:t>Standarde Primare </a:t>
            </a:r>
            <a:r>
              <a:rPr lang="ro-RO" sz="3600" b="1" dirty="0" err="1"/>
              <a:t>vs</a:t>
            </a:r>
            <a:r>
              <a:rPr lang="ro-RO" sz="3600" b="1" dirty="0"/>
              <a:t>                      Materiale Standard de Referință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906BC-1349-820A-90BF-BA075225A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7772400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800" b="1" i="1" dirty="0" err="1"/>
              <a:t>Standardele</a:t>
            </a:r>
            <a:r>
              <a:rPr lang="en-US" sz="1800" b="1" i="1" dirty="0"/>
              <a:t> de </a:t>
            </a:r>
            <a:r>
              <a:rPr lang="en-US" sz="1800" b="1" i="1" dirty="0" err="1"/>
              <a:t>măsurare</a:t>
            </a:r>
            <a:r>
              <a:rPr lang="en-US" sz="1800" b="1" i="1" dirty="0"/>
              <a:t> </a:t>
            </a:r>
            <a:r>
              <a:rPr lang="en-US" sz="1800" b="1" i="1" dirty="0" err="1"/>
              <a:t>primare</a:t>
            </a:r>
            <a:r>
              <a:rPr lang="en-US" sz="1800" b="1" i="1" dirty="0"/>
              <a:t> </a:t>
            </a:r>
            <a:r>
              <a:rPr lang="ro-RO" sz="1800" b="1" i="1" dirty="0"/>
              <a:t>/ </a:t>
            </a:r>
            <a:r>
              <a:rPr lang="en-US" sz="1800" b="1" i="1" dirty="0" err="1"/>
              <a:t>standardele</a:t>
            </a:r>
            <a:r>
              <a:rPr lang="en-US" sz="1800" b="1" i="1" dirty="0"/>
              <a:t> </a:t>
            </a:r>
            <a:r>
              <a:rPr lang="en-US" sz="1800" b="1" i="1" dirty="0" err="1"/>
              <a:t>prima</a:t>
            </a:r>
            <a:r>
              <a:rPr lang="en-US" sz="1800" i="1" dirty="0" err="1"/>
              <a:t>re</a:t>
            </a:r>
            <a:r>
              <a:rPr lang="ro-RO" sz="1800" i="1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definesc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unități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fizice</a:t>
            </a:r>
            <a:r>
              <a:rPr lang="en-US" sz="1800" i="1" dirty="0">
                <a:solidFill>
                  <a:srgbClr val="FF0000"/>
                </a:solidFill>
              </a:rPr>
              <a:t> cu </a:t>
            </a:r>
            <a:r>
              <a:rPr lang="en-US" sz="1800" i="1" dirty="0" err="1">
                <a:solidFill>
                  <a:srgbClr val="FF0000"/>
                </a:solidFill>
              </a:rPr>
              <a:t>cea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mai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înaltă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calitate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metrologică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adesea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stabilite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prin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constante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fundamentale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endParaRPr lang="ro-RO" sz="18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ro-RO" sz="1800" b="1" dirty="0">
                <a:highlight>
                  <a:srgbClr val="FFFF00"/>
                </a:highlight>
              </a:rPr>
              <a:t>DAR</a:t>
            </a:r>
            <a:r>
              <a:rPr lang="ro-RO" sz="1800" dirty="0"/>
              <a:t> </a:t>
            </a:r>
            <a:r>
              <a:rPr lang="en-US" sz="1800" b="1" i="1" dirty="0"/>
              <a:t>Materialele Standard de </a:t>
            </a:r>
            <a:r>
              <a:rPr lang="en-US" sz="1800" b="1" i="1" dirty="0" err="1"/>
              <a:t>Referinț</a:t>
            </a:r>
            <a:r>
              <a:rPr lang="en-US" sz="1800" i="1" dirty="0" err="1"/>
              <a:t>ă</a:t>
            </a:r>
            <a:r>
              <a:rPr lang="ro-RO" sz="1800" i="1" dirty="0"/>
              <a:t> </a:t>
            </a:r>
            <a:r>
              <a:rPr lang="ro-RO" sz="1800" dirty="0"/>
              <a:t>/ </a:t>
            </a:r>
            <a:r>
              <a:rPr lang="ro-RO" sz="1800" b="1" i="1" dirty="0"/>
              <a:t>Materiale de Referință Certificate</a:t>
            </a:r>
            <a:r>
              <a:rPr lang="en-US" sz="1800" b="1" i="1" dirty="0"/>
              <a:t> </a:t>
            </a:r>
            <a:r>
              <a:rPr lang="en-US" sz="1800" dirty="0"/>
              <a:t>(MSR) sunt </a:t>
            </a:r>
            <a:r>
              <a:rPr lang="en-US" sz="1800" dirty="0" err="1"/>
              <a:t>materiale</a:t>
            </a:r>
            <a:r>
              <a:rPr lang="en-US" sz="1800" dirty="0"/>
              <a:t> (probe </a:t>
            </a:r>
            <a:r>
              <a:rPr lang="en-US" sz="1800" dirty="0" err="1"/>
              <a:t>fizice</a:t>
            </a:r>
            <a:r>
              <a:rPr lang="en-US" sz="1800" dirty="0"/>
              <a:t>) certificate, </a:t>
            </a:r>
            <a:r>
              <a:rPr lang="en-US" sz="1800" dirty="0" err="1"/>
              <a:t>omogene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stabile, </a:t>
            </a:r>
            <a:r>
              <a:rPr lang="en-US" sz="1800" dirty="0" err="1"/>
              <a:t>utilizate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calibrarea</a:t>
            </a:r>
            <a:r>
              <a:rPr lang="en-US" sz="1800" dirty="0"/>
              <a:t> </a:t>
            </a:r>
            <a:r>
              <a:rPr lang="en-US" sz="1800" dirty="0" err="1"/>
              <a:t>instrumentelor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validarea</a:t>
            </a:r>
            <a:r>
              <a:rPr lang="en-US" sz="1800" dirty="0"/>
              <a:t> </a:t>
            </a:r>
            <a:r>
              <a:rPr lang="en-US" sz="1800" dirty="0" err="1"/>
              <a:t>măsurătorilor</a:t>
            </a:r>
            <a:r>
              <a:rPr lang="en-US" sz="1800" dirty="0"/>
              <a:t>. </a:t>
            </a:r>
            <a:endParaRPr lang="ro-RO" sz="1800" dirty="0"/>
          </a:p>
          <a:p>
            <a:pPr>
              <a:lnSpc>
                <a:spcPct val="150000"/>
              </a:lnSpc>
            </a:pPr>
            <a:r>
              <a:rPr lang="en-US" sz="1800" b="1" i="1" dirty="0" err="1"/>
              <a:t>Standardele</a:t>
            </a:r>
            <a:r>
              <a:rPr lang="en-US" sz="1800" b="1" i="1" dirty="0"/>
              <a:t> </a:t>
            </a:r>
            <a:r>
              <a:rPr lang="en-US" sz="1800" b="1" i="1" dirty="0" err="1"/>
              <a:t>primare</a:t>
            </a:r>
            <a:r>
              <a:rPr lang="en-US" sz="1800" b="1" i="1" dirty="0"/>
              <a:t> </a:t>
            </a:r>
            <a:r>
              <a:rPr lang="en-US" sz="1800" dirty="0" err="1"/>
              <a:t>stabilesc</a:t>
            </a:r>
            <a:r>
              <a:rPr lang="en-US" sz="1800" dirty="0"/>
              <a:t> </a:t>
            </a:r>
            <a:r>
              <a:rPr lang="en-US" sz="1800" dirty="0" err="1"/>
              <a:t>baza</a:t>
            </a:r>
            <a:r>
              <a:rPr lang="en-US" sz="1800" dirty="0"/>
              <a:t> </a:t>
            </a:r>
            <a:r>
              <a:rPr lang="en-US" sz="1800" dirty="0" err="1"/>
              <a:t>fundamentală</a:t>
            </a:r>
            <a:r>
              <a:rPr lang="en-US" sz="1800" dirty="0"/>
              <a:t>, </a:t>
            </a:r>
            <a:endParaRPr lang="ro-RO" sz="1800" dirty="0"/>
          </a:p>
          <a:p>
            <a:pPr>
              <a:lnSpc>
                <a:spcPct val="150000"/>
              </a:lnSpc>
            </a:pPr>
            <a:r>
              <a:rPr lang="ro-RO" sz="1800" b="1" dirty="0">
                <a:highlight>
                  <a:srgbClr val="FFFF00"/>
                </a:highlight>
              </a:rPr>
              <a:t>DAR </a:t>
            </a:r>
            <a:r>
              <a:rPr lang="en-US" sz="1800" b="1" i="1" dirty="0"/>
              <a:t>MRS-urile</a:t>
            </a:r>
            <a:r>
              <a:rPr lang="ro-RO" sz="1800" b="1" i="1" dirty="0"/>
              <a:t> (e.g.</a:t>
            </a:r>
            <a:r>
              <a:rPr lang="en-US" sz="1800" dirty="0"/>
              <a:t> </a:t>
            </a:r>
            <a:r>
              <a:rPr lang="en-US" sz="1800" dirty="0" err="1"/>
              <a:t>cele</a:t>
            </a:r>
            <a:r>
              <a:rPr lang="en-US" sz="1800" dirty="0"/>
              <a:t> </a:t>
            </a:r>
            <a:r>
              <a:rPr lang="en-US" sz="1800" dirty="0" err="1"/>
              <a:t>furnizate</a:t>
            </a:r>
            <a:r>
              <a:rPr lang="en-US" sz="1800" dirty="0"/>
              <a:t> de NIST</a:t>
            </a:r>
            <a:r>
              <a:rPr lang="ro-RO" sz="1800" dirty="0"/>
              <a:t>)</a:t>
            </a:r>
            <a:r>
              <a:rPr lang="en-US" sz="1800" dirty="0"/>
              <a:t>, </a:t>
            </a:r>
            <a:r>
              <a:rPr lang="en-US" sz="1800" dirty="0" err="1"/>
              <a:t>aplică</a:t>
            </a:r>
            <a:r>
              <a:rPr lang="en-US" sz="1800" dirty="0"/>
              <a:t> </a:t>
            </a:r>
            <a:r>
              <a:rPr lang="en-US" sz="1800" dirty="0" err="1"/>
              <a:t>această</a:t>
            </a:r>
            <a:r>
              <a:rPr lang="en-US" sz="1800" dirty="0"/>
              <a:t> </a:t>
            </a:r>
            <a:r>
              <a:rPr lang="en-US" sz="1800" dirty="0" err="1"/>
              <a:t>standardizare</a:t>
            </a:r>
            <a:r>
              <a:rPr lang="en-US" sz="1800" dirty="0"/>
              <a:t> </a:t>
            </a:r>
            <a:r>
              <a:rPr lang="en-US" sz="1800" dirty="0" err="1"/>
              <a:t>analizelor</a:t>
            </a:r>
            <a:r>
              <a:rPr lang="en-US" sz="1800" dirty="0"/>
              <a:t> de </a:t>
            </a:r>
            <a:r>
              <a:rPr lang="en-US" sz="1800" dirty="0" err="1"/>
              <a:t>laborator</a:t>
            </a:r>
            <a:r>
              <a:rPr lang="en-US" sz="1800" dirty="0"/>
              <a:t> de </a:t>
            </a:r>
            <a:r>
              <a:rPr lang="en-US" sz="1800" dirty="0" err="1"/>
              <a:t>rutină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45605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F2785-E7D0-6372-68AF-CC90C89E6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6700"/>
            <a:ext cx="7772400" cy="685800"/>
          </a:xfrm>
        </p:spPr>
        <p:txBody>
          <a:bodyPr/>
          <a:lstStyle/>
          <a:p>
            <a:r>
              <a:rPr lang="ro-RO" dirty="0"/>
              <a:t>Sisteme de Măsurare de Referință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25F4C-0B72-1347-964E-B4A72D512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524500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err="1"/>
              <a:t>Sistemele</a:t>
            </a:r>
            <a:r>
              <a:rPr lang="en-US" sz="1400" b="1" dirty="0"/>
              <a:t> de </a:t>
            </a:r>
            <a:r>
              <a:rPr lang="en-US" sz="1400" b="1" dirty="0" err="1"/>
              <a:t>măsurare</a:t>
            </a:r>
            <a:r>
              <a:rPr lang="en-US" sz="1400" b="1" dirty="0"/>
              <a:t> de </a:t>
            </a:r>
            <a:r>
              <a:rPr lang="en-US" sz="1400" b="1" dirty="0" err="1"/>
              <a:t>referință</a:t>
            </a:r>
            <a:r>
              <a:rPr lang="en-US" sz="1400" b="1" dirty="0"/>
              <a:t> </a:t>
            </a:r>
            <a:r>
              <a:rPr lang="en-US" sz="1400" dirty="0"/>
              <a:t>sunt </a:t>
            </a:r>
            <a:r>
              <a:rPr lang="en-US" sz="1400" dirty="0" err="1"/>
              <a:t>utilizate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vârful</a:t>
            </a:r>
            <a:r>
              <a:rPr lang="en-US" sz="1400" dirty="0"/>
              <a:t> </a:t>
            </a:r>
            <a:r>
              <a:rPr lang="en-US" sz="1400" dirty="0" err="1"/>
              <a:t>ierarhiilor</a:t>
            </a:r>
            <a:r>
              <a:rPr lang="en-US" sz="1400" dirty="0"/>
              <a:t> de </a:t>
            </a:r>
            <a:r>
              <a:rPr lang="en-US" sz="1400" dirty="0" err="1"/>
              <a:t>măsurare</a:t>
            </a:r>
            <a:r>
              <a:rPr lang="en-US" sz="1400" dirty="0"/>
              <a:t> pentru</a:t>
            </a:r>
            <a:r>
              <a:rPr lang="ro-RO" sz="1400" dirty="0"/>
              <a:t>:</a:t>
            </a:r>
          </a:p>
          <a:p>
            <a:pPr marL="228600" indent="-228600">
              <a:buAutoNum type="arabicPeriod"/>
            </a:pPr>
            <a:r>
              <a:rPr lang="ro-RO" sz="1400" dirty="0"/>
              <a:t>A</a:t>
            </a:r>
            <a:r>
              <a:rPr lang="en-US" sz="1400" dirty="0" err="1"/>
              <a:t>tribuirea</a:t>
            </a:r>
            <a:r>
              <a:rPr lang="en-US" sz="1400" dirty="0"/>
              <a:t> </a:t>
            </a:r>
            <a:r>
              <a:rPr lang="en-US" sz="1400" dirty="0" err="1"/>
              <a:t>valorilor</a:t>
            </a:r>
            <a:r>
              <a:rPr lang="en-US" sz="1400" dirty="0"/>
              <a:t> </a:t>
            </a:r>
            <a:r>
              <a:rPr lang="en-US" sz="1400" dirty="0" err="1"/>
              <a:t>cantitative</a:t>
            </a:r>
            <a:r>
              <a:rPr lang="en-US" sz="1400" dirty="0"/>
              <a:t> </a:t>
            </a:r>
            <a:r>
              <a:rPr lang="en-US" sz="1400" dirty="0" err="1"/>
              <a:t>materialelor</a:t>
            </a:r>
            <a:r>
              <a:rPr lang="en-US" sz="1400" dirty="0"/>
              <a:t> de </a:t>
            </a:r>
            <a:r>
              <a:rPr lang="en-US" sz="1400" dirty="0" err="1"/>
              <a:t>referință</a:t>
            </a:r>
            <a:r>
              <a:rPr lang="en-US" sz="1400" dirty="0"/>
              <a:t>, </a:t>
            </a:r>
            <a:r>
              <a:rPr lang="en-US" sz="1400" dirty="0" err="1"/>
              <a:t>în</a:t>
            </a:r>
            <a:r>
              <a:rPr lang="en-US" sz="1400" dirty="0"/>
              <a:t> special </a:t>
            </a:r>
            <a:r>
              <a:rPr lang="en-US" sz="1400" dirty="0" err="1"/>
              <a:t>materialelor</a:t>
            </a:r>
            <a:r>
              <a:rPr lang="en-US" sz="1400" dirty="0"/>
              <a:t> de </a:t>
            </a:r>
            <a:r>
              <a:rPr lang="en-US" sz="1400" dirty="0" err="1"/>
              <a:t>referință</a:t>
            </a:r>
            <a:r>
              <a:rPr lang="en-US" sz="1400" dirty="0"/>
              <a:t> certificate</a:t>
            </a:r>
            <a:endParaRPr lang="ro-RO" sz="1400" dirty="0"/>
          </a:p>
          <a:p>
            <a:pPr marL="228600" indent="-228600">
              <a:buAutoNum type="arabicPeriod"/>
            </a:pPr>
            <a:r>
              <a:rPr lang="en-US" sz="1400" dirty="0" err="1"/>
              <a:t>Transferuri</a:t>
            </a:r>
            <a:r>
              <a:rPr lang="en-US" sz="1400" dirty="0"/>
              <a:t> de </a:t>
            </a:r>
            <a:r>
              <a:rPr lang="en-US" sz="1400" dirty="0" err="1"/>
              <a:t>valoare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ierarhiile</a:t>
            </a:r>
            <a:r>
              <a:rPr lang="en-US" sz="1400" dirty="0"/>
              <a:t> de </a:t>
            </a:r>
            <a:r>
              <a:rPr lang="en-US" sz="1400" dirty="0" err="1"/>
              <a:t>trasabilitate</a:t>
            </a:r>
            <a:endParaRPr lang="ro-RO" sz="1400" dirty="0"/>
          </a:p>
          <a:p>
            <a:pPr marL="228600" indent="-228600">
              <a:buAutoNum type="arabicPeriod"/>
            </a:pPr>
            <a:r>
              <a:rPr lang="en-US" sz="1400" dirty="0" err="1"/>
              <a:t>Demonstrarea</a:t>
            </a:r>
            <a:r>
              <a:rPr lang="en-US" sz="1400" dirty="0"/>
              <a:t> </a:t>
            </a:r>
            <a:r>
              <a:rPr lang="en-US" sz="1400" dirty="0" err="1"/>
              <a:t>existenței</a:t>
            </a:r>
            <a:r>
              <a:rPr lang="en-US" sz="1400" dirty="0"/>
              <a:t> </a:t>
            </a:r>
            <a:r>
              <a:rPr lang="en-US" sz="1400" dirty="0" err="1"/>
              <a:t>unei</a:t>
            </a:r>
            <a:r>
              <a:rPr lang="en-US" sz="1400" dirty="0"/>
              <a:t> </a:t>
            </a:r>
            <a:r>
              <a:rPr lang="en-US" sz="1400" dirty="0" err="1"/>
              <a:t>echivalențe</a:t>
            </a:r>
            <a:r>
              <a:rPr lang="en-US" sz="1400" dirty="0"/>
              <a:t> </a:t>
            </a:r>
            <a:r>
              <a:rPr lang="en-US" sz="1400" dirty="0" err="1"/>
              <a:t>între</a:t>
            </a:r>
            <a:r>
              <a:rPr lang="en-US" sz="1400" dirty="0"/>
              <a:t> </a:t>
            </a:r>
            <a:r>
              <a:rPr lang="en-US" sz="1400" dirty="0" err="1"/>
              <a:t>diferite</a:t>
            </a:r>
            <a:r>
              <a:rPr lang="en-US" sz="1400" dirty="0"/>
              <a:t> </a:t>
            </a:r>
            <a:r>
              <a:rPr lang="en-US" sz="1400" dirty="0" err="1"/>
              <a:t>sisteme</a:t>
            </a:r>
            <a:r>
              <a:rPr lang="en-US" sz="1400" dirty="0"/>
              <a:t> de </a:t>
            </a:r>
            <a:r>
              <a:rPr lang="en-US" sz="1400" dirty="0" err="1"/>
              <a:t>măsurare</a:t>
            </a:r>
            <a:r>
              <a:rPr lang="en-US" sz="1400" dirty="0"/>
              <a:t> de </a:t>
            </a:r>
            <a:r>
              <a:rPr lang="en-US" sz="1400" dirty="0" err="1"/>
              <a:t>rutină</a:t>
            </a:r>
            <a:r>
              <a:rPr lang="en-US" sz="1400" dirty="0"/>
              <a:t> care </a:t>
            </a:r>
            <a:r>
              <a:rPr lang="en-US" sz="1400" dirty="0" err="1"/>
              <a:t>pretind</a:t>
            </a:r>
            <a:r>
              <a:rPr lang="en-US" sz="1400" dirty="0"/>
              <a:t> </a:t>
            </a:r>
            <a:r>
              <a:rPr lang="en-US" sz="1400" dirty="0" err="1"/>
              <a:t>că</a:t>
            </a:r>
            <a:r>
              <a:rPr lang="en-US" sz="1400" dirty="0"/>
              <a:t> </a:t>
            </a:r>
            <a:r>
              <a:rPr lang="en-US" sz="1400" dirty="0" err="1"/>
              <a:t>măsoară</a:t>
            </a:r>
            <a:r>
              <a:rPr lang="en-US" sz="1400" dirty="0"/>
              <a:t> </a:t>
            </a:r>
            <a:r>
              <a:rPr lang="en-US" sz="1400" dirty="0" err="1"/>
              <a:t>aceeași</a:t>
            </a:r>
            <a:r>
              <a:rPr lang="en-US" sz="1400" dirty="0"/>
              <a:t> </a:t>
            </a:r>
            <a:r>
              <a:rPr lang="en-US" sz="1400" dirty="0" err="1"/>
              <a:t>cantitate</a:t>
            </a:r>
            <a:endParaRPr lang="ro-RO" sz="1400" dirty="0"/>
          </a:p>
          <a:p>
            <a:pPr marL="228600" indent="-228600">
              <a:buAutoNum type="arabicPeriod"/>
            </a:pPr>
            <a:r>
              <a:rPr lang="en-US" sz="1400" dirty="0" err="1"/>
              <a:t>Evaluarea</a:t>
            </a:r>
            <a:r>
              <a:rPr lang="en-US" sz="1400" dirty="0"/>
              <a:t> </a:t>
            </a:r>
            <a:r>
              <a:rPr lang="en-US" sz="1400" dirty="0" err="1"/>
              <a:t>caracteristicilor</a:t>
            </a:r>
            <a:r>
              <a:rPr lang="en-US" sz="1400" dirty="0"/>
              <a:t> de </a:t>
            </a:r>
            <a:r>
              <a:rPr lang="en-US" sz="1400" dirty="0" err="1"/>
              <a:t>performanță</a:t>
            </a:r>
            <a:r>
              <a:rPr lang="en-US" sz="1400" dirty="0"/>
              <a:t> ale </a:t>
            </a:r>
            <a:r>
              <a:rPr lang="en-US" sz="1400" dirty="0" err="1"/>
              <a:t>altor</a:t>
            </a:r>
            <a:r>
              <a:rPr lang="en-US" sz="1400" dirty="0"/>
              <a:t> </a:t>
            </a:r>
            <a:r>
              <a:rPr lang="en-US" sz="1400" dirty="0" err="1"/>
              <a:t>sisteme</a:t>
            </a:r>
            <a:r>
              <a:rPr lang="en-US" sz="1400" dirty="0"/>
              <a:t> de </a:t>
            </a:r>
            <a:r>
              <a:rPr lang="en-US" sz="1400" dirty="0" err="1"/>
              <a:t>măsurare</a:t>
            </a:r>
            <a:r>
              <a:rPr lang="en-US" sz="1400" dirty="0"/>
              <a:t>, </a:t>
            </a:r>
            <a:r>
              <a:rPr lang="en-US" sz="1400" dirty="0" err="1"/>
              <a:t>inclusiv</a:t>
            </a:r>
            <a:r>
              <a:rPr lang="en-US" sz="1400" dirty="0"/>
              <a:t> </a:t>
            </a:r>
            <a:r>
              <a:rPr lang="en-US" sz="1400" dirty="0" err="1"/>
              <a:t>calibratorii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reactivii</a:t>
            </a:r>
            <a:r>
              <a:rPr lang="en-US" sz="1400" dirty="0"/>
              <a:t> </a:t>
            </a:r>
            <a:r>
              <a:rPr lang="en-US" sz="1400" dirty="0" err="1"/>
              <a:t>acestora</a:t>
            </a:r>
            <a:endParaRPr lang="ro-RO" sz="1400" dirty="0"/>
          </a:p>
          <a:p>
            <a:pPr marL="228600" indent="-228600">
              <a:buAutoNum type="arabicPeriod"/>
            </a:pPr>
            <a:r>
              <a:rPr lang="ro-RO" sz="1400" dirty="0"/>
              <a:t>D</a:t>
            </a:r>
            <a:r>
              <a:rPr lang="en-US" sz="1400" dirty="0" err="1"/>
              <a:t>etectarea</a:t>
            </a:r>
            <a:r>
              <a:rPr lang="en-US" sz="1400" dirty="0"/>
              <a:t> </a:t>
            </a:r>
            <a:r>
              <a:rPr lang="en-US" sz="1400" dirty="0" err="1"/>
              <a:t>mărimilor</a:t>
            </a:r>
            <a:r>
              <a:rPr lang="en-US" sz="1400" dirty="0"/>
              <a:t> de </a:t>
            </a:r>
            <a:r>
              <a:rPr lang="en-US" sz="1400" dirty="0" err="1"/>
              <a:t>influență</a:t>
            </a:r>
            <a:r>
              <a:rPr lang="en-US" sz="1400" dirty="0"/>
              <a:t> </a:t>
            </a:r>
            <a:r>
              <a:rPr lang="en-US" sz="1400" dirty="0" err="1"/>
              <a:t>analitică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probele</a:t>
            </a:r>
            <a:r>
              <a:rPr lang="en-US" sz="1400" dirty="0"/>
              <a:t> </a:t>
            </a:r>
            <a:r>
              <a:rPr lang="en-US" sz="1400" dirty="0" err="1"/>
              <a:t>pacienților</a:t>
            </a:r>
            <a:r>
              <a:rPr lang="en-US" sz="1400" dirty="0"/>
              <a:t>.</a:t>
            </a:r>
            <a:endParaRPr lang="ro-RO" sz="1400" dirty="0"/>
          </a:p>
          <a:p>
            <a:pPr marL="228600" indent="-228600">
              <a:buAutoNum type="arabicPeriod"/>
            </a:pPr>
            <a:endParaRPr lang="ro-RO" sz="1400" dirty="0"/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FF0000"/>
                </a:solidFill>
              </a:rPr>
              <a:t>Sistemele</a:t>
            </a:r>
            <a:r>
              <a:rPr lang="en-US" sz="1400" b="1" dirty="0">
                <a:solidFill>
                  <a:srgbClr val="FF0000"/>
                </a:solidFill>
              </a:rPr>
              <a:t> de </a:t>
            </a:r>
            <a:r>
              <a:rPr lang="en-US" sz="1400" b="1" dirty="0" err="1">
                <a:solidFill>
                  <a:srgbClr val="FF0000"/>
                </a:solidFill>
              </a:rPr>
              <a:t>măsurare</a:t>
            </a:r>
            <a:r>
              <a:rPr lang="en-US" sz="1400" b="1" dirty="0">
                <a:solidFill>
                  <a:srgbClr val="FF0000"/>
                </a:solidFill>
              </a:rPr>
              <a:t> de </a:t>
            </a:r>
            <a:r>
              <a:rPr lang="en-US" sz="1400" b="1" dirty="0" err="1">
                <a:solidFill>
                  <a:srgbClr val="FF0000"/>
                </a:solidFill>
              </a:rPr>
              <a:t>referință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constau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în</a:t>
            </a:r>
            <a:r>
              <a:rPr lang="ro-RO" sz="1400" b="1" dirty="0">
                <a:solidFill>
                  <a:srgbClr val="FF0000"/>
                </a:solidFill>
              </a:rPr>
              <a:t>:</a:t>
            </a:r>
          </a:p>
          <a:p>
            <a:r>
              <a:rPr lang="en-US" sz="1400" dirty="0" err="1"/>
              <a:t>combinații</a:t>
            </a:r>
            <a:r>
              <a:rPr lang="en-US" sz="1400" dirty="0"/>
              <a:t> de </a:t>
            </a:r>
            <a:r>
              <a:rPr lang="en-US" sz="1400" dirty="0" err="1"/>
              <a:t>materiale</a:t>
            </a:r>
            <a:r>
              <a:rPr lang="en-US" sz="1400" dirty="0"/>
              <a:t> de </a:t>
            </a:r>
            <a:r>
              <a:rPr lang="en-US" sz="1400" dirty="0" err="1"/>
              <a:t>referință</a:t>
            </a:r>
            <a:r>
              <a:rPr lang="en-US" sz="1400" dirty="0"/>
              <a:t> certificate, </a:t>
            </a:r>
            <a:r>
              <a:rPr lang="en-US" sz="1400" dirty="0" err="1"/>
              <a:t>adecvate</a:t>
            </a:r>
            <a:r>
              <a:rPr lang="en-US" sz="1400" dirty="0"/>
              <a:t> </a:t>
            </a:r>
            <a:r>
              <a:rPr lang="en-US" sz="1400" dirty="0" err="1"/>
              <a:t>utilizării</a:t>
            </a:r>
            <a:r>
              <a:rPr lang="en-US" sz="1400" dirty="0"/>
              <a:t> </a:t>
            </a:r>
            <a:r>
              <a:rPr lang="en-US" sz="1400" dirty="0" err="1"/>
              <a:t>preconizate</a:t>
            </a:r>
            <a:r>
              <a:rPr lang="en-US" sz="1400" dirty="0"/>
              <a:t>,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endParaRPr lang="ro-RO" sz="1400" dirty="0"/>
          </a:p>
          <a:p>
            <a:r>
              <a:rPr lang="en-US" sz="1400" dirty="0" err="1"/>
              <a:t>metode</a:t>
            </a:r>
            <a:r>
              <a:rPr lang="en-US" sz="1400" dirty="0"/>
              <a:t> de </a:t>
            </a:r>
            <a:r>
              <a:rPr lang="en-US" sz="1400" dirty="0" err="1"/>
              <a:t>măsurare</a:t>
            </a:r>
            <a:r>
              <a:rPr lang="en-US" sz="1400" dirty="0"/>
              <a:t> de </a:t>
            </a:r>
            <a:r>
              <a:rPr lang="en-US" sz="1400" dirty="0" err="1"/>
              <a:t>referință</a:t>
            </a:r>
            <a:r>
              <a:rPr lang="en-US" sz="1400" dirty="0"/>
              <a:t> care </a:t>
            </a:r>
            <a:r>
              <a:rPr lang="en-US" sz="1400" dirty="0" err="1"/>
              <a:t>asigură</a:t>
            </a:r>
            <a:r>
              <a:rPr lang="en-US" sz="1400" dirty="0"/>
              <a:t> </a:t>
            </a:r>
            <a:r>
              <a:rPr lang="en-US" sz="1400" dirty="0" err="1"/>
              <a:t>trasabilitatea</a:t>
            </a:r>
            <a:r>
              <a:rPr lang="en-US" sz="1400" dirty="0"/>
              <a:t> - o </a:t>
            </a:r>
            <a:r>
              <a:rPr lang="en-US" sz="1400" dirty="0" err="1"/>
              <a:t>ierarhie</a:t>
            </a:r>
            <a:r>
              <a:rPr lang="en-US" sz="1400" dirty="0"/>
              <a:t> de </a:t>
            </a:r>
            <a:r>
              <a:rPr lang="en-US" sz="1400" dirty="0" err="1"/>
              <a:t>calibrare</a:t>
            </a:r>
            <a:r>
              <a:rPr lang="en-US" sz="1400" dirty="0"/>
              <a:t> </a:t>
            </a:r>
            <a:r>
              <a:rPr lang="en-US" sz="1400" dirty="0" err="1"/>
              <a:t>cuprinzătoare</a:t>
            </a:r>
            <a:r>
              <a:rPr lang="en-US" sz="1400" dirty="0"/>
              <a:t> pentru </a:t>
            </a:r>
            <a:r>
              <a:rPr lang="en-US" sz="1400" dirty="0" err="1"/>
              <a:t>transferul</a:t>
            </a:r>
            <a:r>
              <a:rPr lang="en-US" sz="1400" dirty="0"/>
              <a:t> de </a:t>
            </a:r>
            <a:r>
              <a:rPr lang="en-US" sz="1400" dirty="0" err="1"/>
              <a:t>acuratețe</a:t>
            </a:r>
            <a:r>
              <a:rPr lang="en-US" sz="1400" dirty="0"/>
              <a:t> </a:t>
            </a:r>
            <a:r>
              <a:rPr lang="en-US" sz="1400" dirty="0" err="1"/>
              <a:t>către</a:t>
            </a:r>
            <a:r>
              <a:rPr lang="ro-RO" sz="1400" dirty="0"/>
              <a:t> </a:t>
            </a:r>
            <a:r>
              <a:rPr lang="en-US" sz="1400" dirty="0" err="1"/>
              <a:t>sistemele</a:t>
            </a:r>
            <a:r>
              <a:rPr lang="en-US" sz="1400" dirty="0"/>
              <a:t> de </a:t>
            </a:r>
            <a:r>
              <a:rPr lang="en-US" sz="1400" dirty="0" err="1"/>
              <a:t>măsurare</a:t>
            </a:r>
            <a:r>
              <a:rPr lang="en-US" sz="1400" dirty="0"/>
              <a:t> de </a:t>
            </a:r>
            <a:r>
              <a:rPr lang="en-US" sz="1400" dirty="0" err="1"/>
              <a:t>rutină</a:t>
            </a:r>
            <a:r>
              <a:rPr lang="en-US" sz="1400" dirty="0"/>
              <a:t>. </a:t>
            </a:r>
            <a:endParaRPr lang="ro-RO" sz="1400" dirty="0"/>
          </a:p>
          <a:p>
            <a:endParaRPr lang="ro-RO" sz="1400" dirty="0"/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FF0000"/>
                </a:solidFill>
              </a:rPr>
              <a:t>Sistemele</a:t>
            </a:r>
            <a:r>
              <a:rPr lang="en-US" sz="1400" b="1" dirty="0">
                <a:solidFill>
                  <a:srgbClr val="FF0000"/>
                </a:solidFill>
              </a:rPr>
              <a:t> de </a:t>
            </a:r>
            <a:r>
              <a:rPr lang="en-US" sz="1400" b="1" dirty="0" err="1">
                <a:solidFill>
                  <a:srgbClr val="FF0000"/>
                </a:solidFill>
              </a:rPr>
              <a:t>măsurare</a:t>
            </a:r>
            <a:r>
              <a:rPr lang="en-US" sz="1400" b="1" dirty="0">
                <a:solidFill>
                  <a:srgbClr val="FF0000"/>
                </a:solidFill>
              </a:rPr>
              <a:t> de </a:t>
            </a:r>
            <a:r>
              <a:rPr lang="en-US" sz="1400" b="1" dirty="0" err="1">
                <a:solidFill>
                  <a:srgbClr val="FF0000"/>
                </a:solidFill>
              </a:rPr>
              <a:t>referință</a:t>
            </a:r>
            <a:r>
              <a:rPr lang="ro-RO" sz="1400" b="1" dirty="0">
                <a:solidFill>
                  <a:srgbClr val="FF0000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400" dirty="0" err="1"/>
              <a:t>utilizează</a:t>
            </a:r>
            <a:r>
              <a:rPr lang="en-US" sz="1400" dirty="0"/>
              <a:t> </a:t>
            </a:r>
            <a:r>
              <a:rPr lang="en-US" sz="1400" dirty="0" err="1"/>
              <a:t>materiale</a:t>
            </a:r>
            <a:r>
              <a:rPr lang="en-US" sz="1400" dirty="0"/>
              <a:t> de </a:t>
            </a:r>
            <a:r>
              <a:rPr lang="en-US" sz="1400" dirty="0" err="1"/>
              <a:t>referință</a:t>
            </a:r>
            <a:r>
              <a:rPr lang="en-US" sz="1400" dirty="0"/>
              <a:t> certificate </a:t>
            </a:r>
            <a:r>
              <a:rPr lang="en-US" sz="1400" dirty="0" err="1"/>
              <a:t>și</a:t>
            </a:r>
            <a:r>
              <a:rPr lang="en-US" sz="1400" dirty="0"/>
              <a:t> se </a:t>
            </a:r>
            <a:r>
              <a:rPr lang="en-US" sz="1400" dirty="0" err="1"/>
              <a:t>află</a:t>
            </a:r>
            <a:r>
              <a:rPr lang="en-US" sz="1400" dirty="0"/>
              <a:t> la </a:t>
            </a:r>
            <a:r>
              <a:rPr lang="en-US" sz="1400" dirty="0" err="1"/>
              <a:t>cele</a:t>
            </a:r>
            <a:r>
              <a:rPr lang="en-US" sz="1400" dirty="0"/>
              <a:t> </a:t>
            </a:r>
            <a:r>
              <a:rPr lang="en-US" sz="1400" dirty="0" err="1"/>
              <a:t>mai</a:t>
            </a:r>
            <a:r>
              <a:rPr lang="en-US" sz="1400" dirty="0"/>
              <a:t> </a:t>
            </a:r>
            <a:r>
              <a:rPr lang="en-US" sz="1400" dirty="0" err="1"/>
              <a:t>înalte</a:t>
            </a:r>
            <a:r>
              <a:rPr lang="en-US" sz="1400" dirty="0"/>
              <a:t> </a:t>
            </a:r>
            <a:r>
              <a:rPr lang="en-US" sz="1400" dirty="0" err="1"/>
              <a:t>niveluri</a:t>
            </a:r>
            <a:r>
              <a:rPr lang="en-US" sz="1400" dirty="0"/>
              <a:t> ale </a:t>
            </a:r>
            <a:r>
              <a:rPr lang="en-US" sz="1400" dirty="0" err="1"/>
              <a:t>ierarhiilor</a:t>
            </a:r>
            <a:r>
              <a:rPr lang="en-US" sz="1400" dirty="0"/>
              <a:t> de </a:t>
            </a:r>
            <a:r>
              <a:rPr lang="en-US" sz="1400" dirty="0" err="1"/>
              <a:t>trasabilitate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metrologie</a:t>
            </a:r>
            <a:r>
              <a:rPr lang="en-US" sz="1400" dirty="0"/>
              <a:t>.</a:t>
            </a:r>
            <a:endParaRPr lang="ro-RO" sz="1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1400" dirty="0"/>
              <a:t>se </a:t>
            </a:r>
            <a:r>
              <a:rPr lang="en-US" sz="1400" dirty="0" err="1"/>
              <a:t>caracterizează</a:t>
            </a:r>
            <a:r>
              <a:rPr lang="en-US" sz="1400" dirty="0"/>
              <a:t> </a:t>
            </a:r>
            <a:r>
              <a:rPr lang="en-US" sz="1400" dirty="0" err="1"/>
              <a:t>printr</a:t>
            </a:r>
            <a:r>
              <a:rPr lang="en-US" sz="1400" dirty="0"/>
              <a:t>-o </a:t>
            </a:r>
            <a:r>
              <a:rPr lang="en-US" sz="1400" dirty="0" err="1"/>
              <a:t>acuratețe</a:t>
            </a:r>
            <a:r>
              <a:rPr lang="en-US" sz="1400" dirty="0"/>
              <a:t> </a:t>
            </a:r>
            <a:r>
              <a:rPr lang="en-US" sz="1400" dirty="0" err="1"/>
              <a:t>unică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o </a:t>
            </a:r>
            <a:r>
              <a:rPr lang="en-US" sz="1400" dirty="0" err="1"/>
              <a:t>imprecizie</a:t>
            </a:r>
            <a:r>
              <a:rPr lang="en-US" sz="1400" dirty="0"/>
              <a:t> </a:t>
            </a:r>
            <a:r>
              <a:rPr lang="en-US" sz="1400" dirty="0" err="1"/>
              <a:t>redusă</a:t>
            </a:r>
            <a:r>
              <a:rPr lang="en-US" sz="1400" dirty="0"/>
              <a:t> a </a:t>
            </a:r>
            <a:r>
              <a:rPr lang="en-US" sz="1400" dirty="0" err="1"/>
              <a:t>rezultatelor</a:t>
            </a:r>
            <a:r>
              <a:rPr lang="en-US" sz="1400" dirty="0"/>
              <a:t> </a:t>
            </a:r>
            <a:r>
              <a:rPr lang="en-US" sz="1400" dirty="0" err="1"/>
              <a:t>măsurătorilor</a:t>
            </a:r>
            <a:r>
              <a:rPr lang="en-US" sz="1400" dirty="0"/>
              <a:t>. </a:t>
            </a:r>
            <a:endParaRPr lang="ro-RO" sz="1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1400" dirty="0"/>
              <a:t>sunt </a:t>
            </a:r>
            <a:r>
              <a:rPr lang="en-US" sz="1400" dirty="0" err="1"/>
              <a:t>necesare</a:t>
            </a:r>
            <a:r>
              <a:rPr lang="en-US" sz="1400" dirty="0"/>
              <a:t> pentru </a:t>
            </a:r>
            <a:r>
              <a:rPr lang="en-US" sz="1400" dirty="0" err="1"/>
              <a:t>rezultate</a:t>
            </a:r>
            <a:r>
              <a:rPr lang="en-US" sz="1400" dirty="0"/>
              <a:t> precise ale </a:t>
            </a:r>
            <a:r>
              <a:rPr lang="en-US" sz="1400" dirty="0" err="1"/>
              <a:t>măsurătorilor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domeniul</a:t>
            </a:r>
            <a:r>
              <a:rPr lang="en-US" sz="1400" dirty="0"/>
              <a:t> </a:t>
            </a:r>
            <a:r>
              <a:rPr lang="en-US" sz="1400" dirty="0" err="1"/>
              <a:t>sănătății</a:t>
            </a:r>
            <a:r>
              <a:rPr lang="en-US" sz="1400" dirty="0"/>
              <a:t>, </a:t>
            </a:r>
            <a:r>
              <a:rPr lang="en-US" sz="1400" dirty="0" err="1"/>
              <a:t>ținând</a:t>
            </a:r>
            <a:r>
              <a:rPr lang="en-US" sz="1400" dirty="0"/>
              <a:t> </a:t>
            </a:r>
            <a:r>
              <a:rPr lang="en-US" sz="1400" dirty="0" err="1"/>
              <a:t>cont</a:t>
            </a:r>
            <a:r>
              <a:rPr lang="en-US" sz="1400" dirty="0"/>
              <a:t> de </a:t>
            </a:r>
            <a:r>
              <a:rPr lang="en-US" sz="1400" i="1" dirty="0" err="1"/>
              <a:t>trasabilitatea</a:t>
            </a:r>
            <a:r>
              <a:rPr lang="en-US" sz="1400" i="1" dirty="0"/>
              <a:t> </a:t>
            </a:r>
            <a:r>
              <a:rPr lang="en-US" sz="1400" i="1" dirty="0" err="1"/>
              <a:t>metrologică</a:t>
            </a:r>
            <a:r>
              <a:rPr lang="en-US" sz="1400" i="1" dirty="0"/>
              <a:t>, </a:t>
            </a:r>
            <a:r>
              <a:rPr lang="en-US" sz="1400" i="1" dirty="0" err="1"/>
              <a:t>în</a:t>
            </a:r>
            <a:r>
              <a:rPr lang="en-US" sz="1400" i="1" dirty="0"/>
              <a:t> </a:t>
            </a:r>
            <a:r>
              <a:rPr lang="en-US" sz="1400" i="1" dirty="0" err="1"/>
              <a:t>timp</a:t>
            </a:r>
            <a:r>
              <a:rPr lang="en-US" sz="1400" i="1" dirty="0"/>
              <a:t>, </a:t>
            </a:r>
            <a:r>
              <a:rPr lang="en-US" sz="1400" i="1" dirty="0" err="1"/>
              <a:t>distanță</a:t>
            </a:r>
            <a:r>
              <a:rPr lang="en-US" sz="1400" i="1" dirty="0"/>
              <a:t> </a:t>
            </a:r>
            <a:r>
              <a:rPr lang="en-US" sz="1400" i="1" dirty="0" err="1"/>
              <a:t>și</a:t>
            </a:r>
            <a:r>
              <a:rPr lang="en-US" sz="1400" i="1" dirty="0"/>
              <a:t> </a:t>
            </a:r>
            <a:r>
              <a:rPr lang="en-US" sz="1400" i="1" dirty="0" err="1"/>
              <a:t>diferite</a:t>
            </a:r>
            <a:r>
              <a:rPr lang="en-US" sz="1400" i="1" dirty="0"/>
              <a:t> </a:t>
            </a:r>
            <a:r>
              <a:rPr lang="en-US" sz="1400" i="1" dirty="0" err="1"/>
              <a:t>sisteme</a:t>
            </a:r>
            <a:r>
              <a:rPr lang="en-US" sz="1400" i="1" dirty="0"/>
              <a:t> de </a:t>
            </a:r>
            <a:r>
              <a:rPr lang="en-US" sz="1400" i="1" dirty="0" err="1"/>
              <a:t>măsurare</a:t>
            </a:r>
            <a:r>
              <a:rPr lang="en-US" sz="1400" dirty="0"/>
              <a:t>.</a:t>
            </a:r>
            <a:endParaRPr lang="ro-RO" sz="1400" dirty="0"/>
          </a:p>
          <a:p>
            <a:pPr marL="0" indent="0">
              <a:buNone/>
            </a:pPr>
            <a:r>
              <a:rPr lang="en-US" sz="1400" dirty="0"/>
              <a:t>J. Paul Cali a </a:t>
            </a:r>
            <a:r>
              <a:rPr lang="en-US" sz="1400" dirty="0" err="1"/>
              <a:t>subliniat</a:t>
            </a:r>
            <a:r>
              <a:rPr lang="en-US" sz="1400" dirty="0"/>
              <a:t> </a:t>
            </a:r>
            <a:r>
              <a:rPr lang="ro-RO" sz="1400" dirty="0"/>
              <a:t>(</a:t>
            </a:r>
            <a:r>
              <a:rPr lang="en-US" sz="1400" dirty="0" err="1"/>
              <a:t>în</a:t>
            </a:r>
            <a:r>
              <a:rPr lang="en-US" sz="1400" dirty="0"/>
              <a:t> 1973</a:t>
            </a:r>
            <a:r>
              <a:rPr lang="ro-RO" sz="1400" dirty="0"/>
              <a:t>)</a:t>
            </a:r>
            <a:r>
              <a:rPr lang="en-US" sz="1400" dirty="0"/>
              <a:t> </a:t>
            </a:r>
            <a:r>
              <a:rPr lang="en-US" sz="1400" dirty="0" err="1"/>
              <a:t>că</a:t>
            </a:r>
            <a:r>
              <a:rPr lang="en-US" sz="1400" dirty="0"/>
              <a:t>, pe </a:t>
            </a:r>
            <a:r>
              <a:rPr lang="en-US" sz="1400" dirty="0" err="1"/>
              <a:t>măsură</a:t>
            </a:r>
            <a:r>
              <a:rPr lang="en-US" sz="1400" dirty="0"/>
              <a:t> </a:t>
            </a:r>
            <a:r>
              <a:rPr lang="en-US" sz="1400" dirty="0" err="1"/>
              <a:t>ce</a:t>
            </a:r>
            <a:r>
              <a:rPr lang="en-US" sz="1400" dirty="0"/>
              <a:t> </a:t>
            </a:r>
            <a:r>
              <a:rPr lang="en-US" sz="1400" dirty="0" err="1"/>
              <a:t>producătorii</a:t>
            </a:r>
            <a:r>
              <a:rPr lang="en-US" sz="1400" dirty="0"/>
              <a:t> au </a:t>
            </a:r>
            <a:r>
              <a:rPr lang="en-US" sz="1400" dirty="0" err="1"/>
              <a:t>preluat</a:t>
            </a:r>
            <a:r>
              <a:rPr lang="en-US" sz="1400" dirty="0"/>
              <a:t> </a:t>
            </a:r>
            <a:r>
              <a:rPr lang="en-US" sz="1400" dirty="0" err="1"/>
              <a:t>producția</a:t>
            </a:r>
            <a:r>
              <a:rPr lang="ro-RO" sz="1400" dirty="0"/>
              <a:t> </a:t>
            </a:r>
            <a:r>
              <a:rPr lang="en-US" sz="1400" dirty="0" err="1"/>
              <a:t>sistemelor</a:t>
            </a:r>
            <a:r>
              <a:rPr lang="en-US" sz="1400" dirty="0"/>
              <a:t> de </a:t>
            </a:r>
            <a:r>
              <a:rPr lang="en-US" sz="1400" dirty="0" err="1"/>
              <a:t>măsurare</a:t>
            </a:r>
            <a:r>
              <a:rPr lang="en-US" sz="1400" dirty="0"/>
              <a:t> </a:t>
            </a:r>
            <a:r>
              <a:rPr lang="en-US" sz="1400" dirty="0" err="1"/>
              <a:t>chiar</a:t>
            </a:r>
            <a:r>
              <a:rPr lang="en-US" sz="1400" dirty="0"/>
              <a:t> de la </a:t>
            </a:r>
            <a:r>
              <a:rPr lang="en-US" sz="1400" dirty="0" err="1"/>
              <a:t>laboratoare</a:t>
            </a:r>
            <a:r>
              <a:rPr lang="en-US" sz="1400" dirty="0"/>
              <a:t>, </a:t>
            </a:r>
            <a:r>
              <a:rPr lang="en-US" sz="1400" dirty="0" err="1"/>
              <a:t>scăderea</a:t>
            </a:r>
            <a:r>
              <a:rPr lang="en-US" sz="1400" dirty="0"/>
              <a:t> </a:t>
            </a:r>
            <a:r>
              <a:rPr lang="en-US" sz="1400" dirty="0" err="1"/>
              <a:t>impreciziei</a:t>
            </a:r>
            <a:r>
              <a:rPr lang="en-US" sz="1400" dirty="0"/>
              <a:t> a </a:t>
            </a:r>
            <a:r>
              <a:rPr lang="en-US" sz="1400" dirty="0" err="1"/>
              <a:t>avut</a:t>
            </a:r>
            <a:r>
              <a:rPr lang="ro-RO" sz="1400" dirty="0"/>
              <a:t> </a:t>
            </a:r>
            <a:r>
              <a:rPr lang="en-US" sz="1400" dirty="0" err="1"/>
              <a:t>precedență</a:t>
            </a:r>
            <a:r>
              <a:rPr lang="en-US" sz="1400" dirty="0"/>
              <a:t> </a:t>
            </a:r>
            <a:r>
              <a:rPr lang="en-US" sz="1400" dirty="0" err="1"/>
              <a:t>față</a:t>
            </a:r>
            <a:r>
              <a:rPr lang="en-US" sz="1400" dirty="0"/>
              <a:t> de </a:t>
            </a:r>
            <a:r>
              <a:rPr lang="en-US" sz="1400" dirty="0" err="1"/>
              <a:t>acuratețea</a:t>
            </a:r>
            <a:r>
              <a:rPr lang="en-US" sz="1400" dirty="0"/>
              <a:t> </a:t>
            </a:r>
            <a:r>
              <a:rPr lang="en-US" sz="1400" dirty="0" err="1"/>
              <a:t>rezultatelor</a:t>
            </a:r>
            <a:r>
              <a:rPr lang="en-US" sz="1400" dirty="0"/>
              <a:t> </a:t>
            </a:r>
            <a:r>
              <a:rPr lang="en-US" sz="1400" dirty="0" err="1"/>
              <a:t>măsurătorilor</a:t>
            </a:r>
            <a:r>
              <a:rPr lang="en-US" sz="1400" dirty="0"/>
              <a:t>. </a:t>
            </a:r>
            <a:r>
              <a:rPr lang="ro-RO" sz="1400" dirty="0"/>
              <a:t>A</a:t>
            </a:r>
            <a:r>
              <a:rPr lang="en-US" sz="1400" dirty="0"/>
              <a:t> </a:t>
            </a:r>
            <a:r>
              <a:rPr lang="en-US" sz="1400" dirty="0" err="1"/>
              <a:t>subliniat</a:t>
            </a:r>
            <a:r>
              <a:rPr lang="en-US" sz="1400" dirty="0"/>
              <a:t> </a:t>
            </a:r>
            <a:r>
              <a:rPr lang="ro-RO" sz="1400" dirty="0"/>
              <a:t>și </a:t>
            </a:r>
            <a:r>
              <a:rPr lang="en-US" sz="1400" dirty="0" err="1"/>
              <a:t>necesitatea</a:t>
            </a:r>
            <a:r>
              <a:rPr lang="en-US" sz="1400" dirty="0"/>
              <a:t> </a:t>
            </a:r>
            <a:r>
              <a:rPr lang="en-US" sz="1400" dirty="0" err="1"/>
              <a:t>unor</a:t>
            </a:r>
            <a:r>
              <a:rPr lang="ro-RO" sz="1400" dirty="0"/>
              <a:t> </a:t>
            </a:r>
            <a:r>
              <a:rPr lang="en-US" sz="1400" dirty="0" err="1"/>
              <a:t>standarde</a:t>
            </a:r>
            <a:r>
              <a:rPr lang="en-US" sz="1400" dirty="0"/>
              <a:t>, </a:t>
            </a:r>
            <a:r>
              <a:rPr lang="en-US" sz="1400" dirty="0" err="1"/>
              <a:t>sisteme</a:t>
            </a:r>
            <a:r>
              <a:rPr lang="en-US" sz="1400" dirty="0"/>
              <a:t> de </a:t>
            </a:r>
            <a:r>
              <a:rPr lang="en-US" sz="1400" dirty="0" err="1"/>
              <a:t>calitate</a:t>
            </a:r>
            <a:r>
              <a:rPr lang="en-US" sz="1400" dirty="0"/>
              <a:t>, </a:t>
            </a:r>
            <a:r>
              <a:rPr lang="en-US" sz="1400" dirty="0" err="1"/>
              <a:t>materiale</a:t>
            </a:r>
            <a:r>
              <a:rPr lang="en-US" sz="1400" dirty="0"/>
              <a:t> de </a:t>
            </a:r>
            <a:r>
              <a:rPr lang="en-US" sz="1400" dirty="0" err="1"/>
              <a:t>referință</a:t>
            </a:r>
            <a:r>
              <a:rPr lang="en-US" sz="1400" dirty="0"/>
              <a:t> certificate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sisteme</a:t>
            </a:r>
            <a:r>
              <a:rPr lang="en-US" sz="1400" dirty="0"/>
              <a:t> de </a:t>
            </a:r>
            <a:r>
              <a:rPr lang="en-US" sz="1400" dirty="0" err="1"/>
              <a:t>măsurare</a:t>
            </a:r>
            <a:r>
              <a:rPr lang="en-US" sz="1400" dirty="0"/>
              <a:t> de </a:t>
            </a:r>
            <a:r>
              <a:rPr lang="en-US" sz="1400" dirty="0" err="1"/>
              <a:t>referință</a:t>
            </a:r>
            <a:r>
              <a:rPr lang="en-US" sz="1400" dirty="0"/>
              <a:t>.</a:t>
            </a:r>
            <a:r>
              <a:rPr lang="ro-RO" sz="1400" dirty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266186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C15AD70-E09B-593B-2854-F8CC1AC254B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399"/>
            <a:ext cx="4724400" cy="640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43EDB5B-8DD9-E9C6-C51C-311C4EE02566}"/>
              </a:ext>
            </a:extLst>
          </p:cNvPr>
          <p:cNvSpPr txBox="1"/>
          <p:nvPr/>
        </p:nvSpPr>
        <p:spPr>
          <a:xfrm>
            <a:off x="5325533" y="3429000"/>
            <a:ext cx="3581400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General reference measurement system to achieve metrological traceability to SI units. </a:t>
            </a:r>
            <a:r>
              <a:rPr lang="en-US" sz="1400" dirty="0"/>
              <a:t>Abbreviations: CGPM, general conference on weights and measures; NMI, national metrology institute; ISO, International Scientific </a:t>
            </a:r>
            <a:r>
              <a:rPr lang="en-US" sz="1400" dirty="0" err="1"/>
              <a:t>Organisation</a:t>
            </a:r>
            <a:r>
              <a:rPr lang="en-US" sz="1400" dirty="0"/>
              <a:t>; ARML, accredited reference measurement laboratory; ML, manufacturer's laboratory; ARCL, accredited reference calibration laboratory; MCL, manufacturer's calibration laboratory. The figure has been copied from (NEN-EN)-ISO 17511, 2003 and used with permission from NEN, Delft, the Netherlands – www.nen.nl. </a:t>
            </a:r>
          </a:p>
        </p:txBody>
      </p:sp>
    </p:spTree>
    <p:extLst>
      <p:ext uri="{BB962C8B-B14F-4D97-AF65-F5344CB8AC3E}">
        <p14:creationId xmlns:p14="http://schemas.microsoft.com/office/powerpoint/2010/main" val="1815659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13577-8175-6E46-47F8-D18A1118B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190500"/>
            <a:ext cx="7772400" cy="1143000"/>
          </a:xfrm>
        </p:spPr>
        <p:txBody>
          <a:bodyPr/>
          <a:lstStyle/>
          <a:p>
            <a:r>
              <a:rPr lang="ro-RO" b="1" dirty="0">
                <a:solidFill>
                  <a:schemeClr val="accent2"/>
                </a:solidFill>
              </a:rPr>
              <a:t>Rolul materialelor de referință în trasabilitatea măsurătorilor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B56D121-8AA9-D671-82F5-24A0116922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1486179"/>
            <a:ext cx="8153400" cy="5171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4535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07274-7DAD-9B51-7E3C-9A9C46E7F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1143000"/>
          </a:xfrm>
        </p:spPr>
        <p:txBody>
          <a:bodyPr/>
          <a:lstStyle/>
          <a:p>
            <a:r>
              <a:rPr lang="en-US" sz="2800" b="1" dirty="0" err="1"/>
              <a:t>Standarde</a:t>
            </a:r>
            <a:r>
              <a:rPr lang="en-US" sz="2800" b="1" dirty="0"/>
              <a:t> ISO </a:t>
            </a:r>
            <a:r>
              <a:rPr lang="en-US" sz="2800" b="1" dirty="0" err="1"/>
              <a:t>privind</a:t>
            </a:r>
            <a:r>
              <a:rPr lang="en-US" sz="2800" b="1" dirty="0"/>
              <a:t> </a:t>
            </a:r>
            <a:r>
              <a:rPr lang="en-US" sz="2800" b="1" dirty="0" err="1"/>
              <a:t>materialele</a:t>
            </a:r>
            <a:r>
              <a:rPr lang="en-US" sz="2800" b="1" dirty="0"/>
              <a:t> de </a:t>
            </a:r>
            <a:r>
              <a:rPr lang="en-US" sz="2800" b="1" dirty="0" err="1"/>
              <a:t>referință</a:t>
            </a:r>
            <a:r>
              <a:rPr lang="en-US" sz="2800" b="1" dirty="0"/>
              <a:t> </a:t>
            </a:r>
            <a:r>
              <a:rPr lang="en-US" sz="2800" b="1" dirty="0" err="1"/>
              <a:t>și</a:t>
            </a:r>
            <a:r>
              <a:rPr lang="en-US" sz="2800" b="1" dirty="0"/>
              <a:t> </a:t>
            </a:r>
            <a:r>
              <a:rPr lang="en-US" sz="2800" b="1" dirty="0" err="1"/>
              <a:t>sistemele</a:t>
            </a:r>
            <a:r>
              <a:rPr lang="en-US" sz="2800" b="1" dirty="0"/>
              <a:t> de </a:t>
            </a:r>
            <a:r>
              <a:rPr lang="en-US" sz="2800" b="1" dirty="0" err="1"/>
              <a:t>măsurare</a:t>
            </a:r>
            <a:r>
              <a:rPr lang="en-US" sz="2800" b="1" dirty="0"/>
              <a:t> de </a:t>
            </a:r>
            <a:r>
              <a:rPr lang="en-US" sz="2800" b="1" dirty="0" err="1"/>
              <a:t>referință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B1D1A-5231-E1E2-7B88-F17AC056E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181600"/>
          </a:xfrm>
        </p:spPr>
        <p:txBody>
          <a:bodyPr/>
          <a:lstStyle/>
          <a:p>
            <a:pPr algn="just"/>
            <a:r>
              <a:rPr lang="en-US" sz="1800" dirty="0"/>
              <a:t>ISO 33403 Reference materials — Requirements and recommendations for use</a:t>
            </a:r>
          </a:p>
          <a:p>
            <a:pPr algn="just"/>
            <a:r>
              <a:rPr lang="en-US" sz="1800" dirty="0"/>
              <a:t>ISO/IEC Guide 99:2007 International vocabulary of metrology — Basic and general concepts and associated terms (VIM)</a:t>
            </a:r>
          </a:p>
          <a:p>
            <a:pPr algn="just"/>
            <a:r>
              <a:rPr lang="en-US" sz="1800" dirty="0"/>
              <a:t>ISO 33405 Reference materials — Approaches for characterization and assessment of homogeneity and stability</a:t>
            </a:r>
          </a:p>
          <a:p>
            <a:pPr algn="just"/>
            <a:r>
              <a:rPr lang="en-US" sz="1800" dirty="0"/>
              <a:t>ISO 33406 Approaches for the production of reference materials with qualitative properties</a:t>
            </a:r>
          </a:p>
          <a:p>
            <a:pPr algn="just"/>
            <a:r>
              <a:rPr lang="en-US" sz="1800" dirty="0"/>
              <a:t>ISO 17034 General requirements for the competence of reference material producers</a:t>
            </a:r>
          </a:p>
          <a:p>
            <a:pPr algn="just"/>
            <a:r>
              <a:rPr lang="en-US" sz="1800" dirty="0"/>
              <a:t>ISO 33401 Reference materials — Contents of certificates, labels and accompanying documentation</a:t>
            </a:r>
          </a:p>
          <a:p>
            <a:pPr algn="just"/>
            <a:r>
              <a:rPr lang="en-US" sz="1800" dirty="0"/>
              <a:t>ISO/IEC 17000:2020 Conformity assessment — Vocabulary and general principles</a:t>
            </a:r>
          </a:p>
          <a:p>
            <a:pPr algn="just"/>
            <a:r>
              <a:rPr lang="en-US" sz="1800" dirty="0"/>
              <a:t>ISO 17511:2020 In vitro diagnostic medical devices — Requirements for establishing metrological traceability of values assigned to calibrators, trueness control materials and human samples</a:t>
            </a:r>
            <a:endParaRPr lang="ro-RO" sz="1800" dirty="0"/>
          </a:p>
          <a:p>
            <a:pPr algn="just"/>
            <a:endParaRPr lang="ro-RO" sz="1800" dirty="0"/>
          </a:p>
          <a:p>
            <a:pPr algn="just"/>
            <a:r>
              <a:rPr lang="en-US" sz="1800" dirty="0"/>
              <a:t>IEC </a:t>
            </a:r>
            <a:r>
              <a:rPr lang="en-US" sz="1800" dirty="0" err="1"/>
              <a:t>Electropedia</a:t>
            </a:r>
            <a:r>
              <a:rPr lang="en-US" sz="1800" dirty="0"/>
              <a:t>: available at </a:t>
            </a:r>
            <a:r>
              <a:rPr lang="en-US" sz="1800" dirty="0">
                <a:hlinkClick r:id="rId2"/>
              </a:rPr>
              <a:t>http://www.electropedia.org/</a:t>
            </a:r>
            <a:endParaRPr lang="en-US" sz="1800" dirty="0"/>
          </a:p>
          <a:p>
            <a:pPr algn="just"/>
            <a:r>
              <a:rPr lang="en-US" sz="1800" dirty="0"/>
              <a:t>ISO Online browsing platform: available at </a:t>
            </a:r>
            <a:r>
              <a:rPr lang="en-US" sz="1800" dirty="0">
                <a:hlinkClick r:id="rId3"/>
              </a:rPr>
              <a:t>http://www.iso.org/obp</a:t>
            </a:r>
            <a:endParaRPr lang="ro-RO" sz="1800" dirty="0"/>
          </a:p>
          <a:p>
            <a:pPr algn="just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74393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44845-B23F-C9B9-2603-506A711BF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1601"/>
            <a:ext cx="7772400" cy="841666"/>
          </a:xfrm>
        </p:spPr>
        <p:txBody>
          <a:bodyPr/>
          <a:lstStyle/>
          <a:p>
            <a:r>
              <a:rPr lang="en-US" sz="3200" b="1" dirty="0"/>
              <a:t>Reference materials in laboratory </a:t>
            </a:r>
            <a:r>
              <a:rPr lang="ro-RO" sz="3200" b="1" dirty="0" err="1"/>
              <a:t>biochemistry</a:t>
            </a:r>
            <a:r>
              <a:rPr lang="ro-RO" sz="3200" b="1" dirty="0"/>
              <a:t> </a:t>
            </a:r>
            <a:r>
              <a:rPr lang="ro-RO" sz="3200" b="1" dirty="0" err="1"/>
              <a:t>and</a:t>
            </a:r>
            <a:r>
              <a:rPr lang="ro-RO" sz="3200" b="1" dirty="0"/>
              <a:t> </a:t>
            </a:r>
            <a:r>
              <a:rPr lang="en-US" sz="3200" b="1" dirty="0"/>
              <a:t>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39939-CAE5-8D81-0BD4-78F404970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8153400" cy="4724400"/>
          </a:xfrm>
        </p:spPr>
        <p:txBody>
          <a:bodyPr/>
          <a:lstStyle/>
          <a:p>
            <a:r>
              <a:rPr lang="ro-RO" sz="1800" b="1" dirty="0">
                <a:solidFill>
                  <a:srgbClr val="FF0000"/>
                </a:solidFill>
              </a:rPr>
              <a:t>Scopul fundamental </a:t>
            </a:r>
            <a:r>
              <a:rPr lang="ro-RO" sz="1800" dirty="0"/>
              <a:t>al materialelor de referință este de </a:t>
            </a:r>
            <a:r>
              <a:rPr lang="ro-RO" sz="1800" i="1" dirty="0">
                <a:solidFill>
                  <a:srgbClr val="FF0000"/>
                </a:solidFill>
              </a:rPr>
              <a:t>a stabili și menține trasabilitatea, echivalența și calitatea măsurătorilor. </a:t>
            </a:r>
          </a:p>
          <a:p>
            <a:r>
              <a:rPr lang="en-US" sz="1800" dirty="0"/>
              <a:t>Materialele de </a:t>
            </a:r>
            <a:r>
              <a:rPr lang="en-US" sz="1800" dirty="0" err="1"/>
              <a:t>referință</a:t>
            </a:r>
            <a:r>
              <a:rPr lang="en-US" sz="1800" dirty="0"/>
              <a:t> - </a:t>
            </a:r>
            <a:r>
              <a:rPr lang="en-US" sz="1800" dirty="0" err="1"/>
              <a:t>denumire</a:t>
            </a:r>
            <a:r>
              <a:rPr lang="en-US" sz="1800" dirty="0"/>
              <a:t> </a:t>
            </a:r>
            <a:r>
              <a:rPr lang="en-US" sz="1800" dirty="0" err="1"/>
              <a:t>generică</a:t>
            </a:r>
            <a:r>
              <a:rPr lang="en-US" sz="1800" dirty="0"/>
              <a:t> pentru </a:t>
            </a:r>
            <a:r>
              <a:rPr lang="en-US" sz="1800" dirty="0" err="1"/>
              <a:t>materiale</a:t>
            </a:r>
            <a:r>
              <a:rPr lang="en-US" sz="1800" dirty="0"/>
              <a:t> </a:t>
            </a:r>
            <a:r>
              <a:rPr lang="en-US" sz="1800" dirty="0" err="1"/>
              <a:t>specializate</a:t>
            </a:r>
            <a:r>
              <a:rPr lang="en-US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pentru </a:t>
            </a:r>
            <a:r>
              <a:rPr lang="en-US" sz="1800" dirty="0" err="1"/>
              <a:t>calibrare</a:t>
            </a:r>
            <a:r>
              <a:rPr lang="en-US" sz="1800" dirty="0"/>
              <a:t>,</a:t>
            </a:r>
            <a:r>
              <a:rPr lang="ro-RO" sz="1800" dirty="0"/>
              <a:t> </a:t>
            </a:r>
            <a:r>
              <a:rPr lang="en-US" sz="1800" dirty="0" err="1"/>
              <a:t>validare</a:t>
            </a:r>
            <a:r>
              <a:rPr lang="en-US" sz="1800" dirty="0"/>
              <a:t>, </a:t>
            </a:r>
            <a:r>
              <a:rPr lang="en-US" sz="1800" dirty="0" err="1"/>
              <a:t>verificare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controlul</a:t>
            </a:r>
            <a:r>
              <a:rPr lang="en-US" sz="1800" dirty="0"/>
              <a:t> </a:t>
            </a:r>
            <a:r>
              <a:rPr lang="en-US" sz="1800" dirty="0" err="1"/>
              <a:t>procesului</a:t>
            </a:r>
            <a:r>
              <a:rPr lang="ro-RO" sz="1800" dirty="0"/>
              <a:t>.</a:t>
            </a:r>
            <a:r>
              <a:rPr lang="en-US" sz="1800" dirty="0"/>
              <a:t> </a:t>
            </a:r>
            <a:endParaRPr lang="ro-RO" sz="1800" dirty="0"/>
          </a:p>
          <a:p>
            <a:r>
              <a:rPr lang="en-US" sz="1800" b="1" dirty="0">
                <a:solidFill>
                  <a:srgbClr val="FF0000"/>
                </a:solidFill>
              </a:rPr>
              <a:t>Cele </a:t>
            </a:r>
            <a:r>
              <a:rPr lang="en-US" sz="1800" b="1" dirty="0" err="1">
                <a:solidFill>
                  <a:srgbClr val="FF0000"/>
                </a:solidFill>
              </a:rPr>
              <a:t>trei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scopuri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principale</a:t>
            </a:r>
            <a:r>
              <a:rPr lang="en-US" sz="1800" dirty="0"/>
              <a:t> ale </a:t>
            </a:r>
            <a:r>
              <a:rPr lang="en-US" sz="1800" dirty="0" err="1"/>
              <a:t>materialelor</a:t>
            </a:r>
            <a:r>
              <a:rPr lang="en-US" sz="1800" dirty="0"/>
              <a:t> de </a:t>
            </a:r>
            <a:r>
              <a:rPr lang="en-US" sz="1800" dirty="0" err="1"/>
              <a:t>referință</a:t>
            </a:r>
            <a:r>
              <a:rPr lang="en-US" sz="1800" dirty="0"/>
              <a:t> conform ISO 15194:2009</a:t>
            </a:r>
            <a:endParaRPr lang="ro-RO" sz="1800" dirty="0"/>
          </a:p>
          <a:p>
            <a:endParaRPr lang="ro-RO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EB9F1-6EA9-D3D8-FDF0-29B6A1A61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200400"/>
            <a:ext cx="3686355" cy="344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95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BF9F-1CB4-9036-A36A-EAFD6FDCE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42900"/>
            <a:ext cx="7772400" cy="838200"/>
          </a:xfrm>
        </p:spPr>
        <p:txBody>
          <a:bodyPr/>
          <a:lstStyle/>
          <a:p>
            <a:r>
              <a:rPr lang="en-US" b="1" dirty="0"/>
              <a:t>Purpose</a:t>
            </a:r>
            <a:r>
              <a:rPr lang="ro-RO" b="1" dirty="0"/>
              <a:t>s</a:t>
            </a:r>
            <a:r>
              <a:rPr lang="en-US" b="1" dirty="0"/>
              <a:t> of reference materials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09686-2FC6-7324-D34C-0F15DEEA7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9775"/>
            <a:ext cx="8229600" cy="37719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i="1" dirty="0" err="1">
                <a:solidFill>
                  <a:srgbClr val="FF0000"/>
                </a:solidFill>
              </a:rPr>
              <a:t>În</a:t>
            </a:r>
            <a:r>
              <a:rPr lang="en-US" sz="1800" b="1" i="1" dirty="0">
                <a:solidFill>
                  <a:srgbClr val="FF0000"/>
                </a:solidFill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</a:rPr>
              <a:t>detaliu</a:t>
            </a:r>
            <a:r>
              <a:rPr lang="en-US" sz="1800" b="1" i="1" dirty="0">
                <a:solidFill>
                  <a:srgbClr val="FF0000"/>
                </a:solidFill>
              </a:rPr>
              <a:t>, </a:t>
            </a:r>
            <a:r>
              <a:rPr lang="en-US" sz="1800" dirty="0" err="1"/>
              <a:t>materialele</a:t>
            </a:r>
            <a:r>
              <a:rPr lang="en-US" sz="1800" dirty="0"/>
              <a:t> de </a:t>
            </a:r>
            <a:r>
              <a:rPr lang="en-US" sz="1800" dirty="0" err="1"/>
              <a:t>referință</a:t>
            </a:r>
            <a:r>
              <a:rPr lang="en-US" sz="1800" dirty="0"/>
              <a:t> sunt</a:t>
            </a:r>
            <a:r>
              <a:rPr lang="ro-RO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următoarele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scopuri</a:t>
            </a:r>
            <a:r>
              <a:rPr lang="en-US" sz="1800" dirty="0"/>
              <a:t>: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r>
              <a:rPr lang="en-US" sz="1800" dirty="0"/>
              <a:t>1. </a:t>
            </a:r>
            <a:r>
              <a:rPr lang="en-US" sz="1800" dirty="0" err="1"/>
              <a:t>Calibrarea</a:t>
            </a:r>
            <a:r>
              <a:rPr lang="en-US" sz="1800" dirty="0"/>
              <a:t> </a:t>
            </a:r>
            <a:r>
              <a:rPr lang="en-US" sz="1800" dirty="0" err="1"/>
              <a:t>valorilor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sistemele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endParaRPr lang="ro-RO" sz="1800" dirty="0"/>
          </a:p>
          <a:p>
            <a:r>
              <a:rPr lang="en-US" sz="1800" dirty="0"/>
              <a:t>2. </a:t>
            </a:r>
            <a:r>
              <a:rPr lang="en-US" sz="1800" dirty="0" err="1"/>
              <a:t>Atribuirea</a:t>
            </a:r>
            <a:r>
              <a:rPr lang="en-US" sz="1800" dirty="0"/>
              <a:t> de </a:t>
            </a:r>
            <a:r>
              <a:rPr lang="en-US" sz="1800" dirty="0" err="1"/>
              <a:t>valori</a:t>
            </a:r>
            <a:r>
              <a:rPr lang="en-US" sz="1800" dirty="0"/>
              <a:t> </a:t>
            </a:r>
            <a:r>
              <a:rPr lang="en-US" sz="1800" dirty="0" err="1"/>
              <a:t>unui</a:t>
            </a:r>
            <a:r>
              <a:rPr lang="en-US" sz="1800" dirty="0"/>
              <a:t> alt material de </a:t>
            </a:r>
            <a:r>
              <a:rPr lang="en-US" sz="1800" dirty="0" err="1"/>
              <a:t>referință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măsurare</a:t>
            </a:r>
            <a:r>
              <a:rPr lang="ro-RO" sz="1800" dirty="0"/>
              <a:t> </a:t>
            </a:r>
          </a:p>
          <a:p>
            <a:r>
              <a:rPr lang="en-US" sz="1800" dirty="0"/>
              <a:t>3. </a:t>
            </a:r>
            <a:r>
              <a:rPr lang="en-US" sz="1800" dirty="0" err="1"/>
              <a:t>Validarea</a:t>
            </a:r>
            <a:r>
              <a:rPr lang="en-US" sz="1800" dirty="0"/>
              <a:t> </a:t>
            </a:r>
            <a:r>
              <a:rPr lang="en-US" sz="1800" dirty="0" err="1"/>
              <a:t>veridicității</a:t>
            </a:r>
            <a:r>
              <a:rPr lang="en-US" sz="1800" dirty="0"/>
              <a:t> </a:t>
            </a:r>
            <a:r>
              <a:rPr lang="en-US" sz="1800" dirty="0" err="1"/>
              <a:t>valorilor</a:t>
            </a:r>
            <a:r>
              <a:rPr lang="en-US" sz="1800" dirty="0"/>
              <a:t> </a:t>
            </a:r>
            <a:r>
              <a:rPr lang="en-US" sz="1800" dirty="0" err="1"/>
              <a:t>măsurate</a:t>
            </a:r>
            <a:r>
              <a:rPr lang="en-US" sz="1800" dirty="0"/>
              <a:t> </a:t>
            </a:r>
            <a:r>
              <a:rPr lang="en-US" sz="1800" dirty="0" err="1"/>
              <a:t>într</a:t>
            </a:r>
            <a:r>
              <a:rPr lang="en-US" sz="1800" dirty="0"/>
              <a:t>-un </a:t>
            </a:r>
            <a:r>
              <a:rPr lang="en-US" sz="1800" dirty="0" err="1"/>
              <a:t>laborator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într</a:t>
            </a:r>
            <a:r>
              <a:rPr lang="en-US" sz="1800" dirty="0"/>
              <a:t>-un </a:t>
            </a:r>
            <a:r>
              <a:rPr lang="en-US" sz="1800" dirty="0" err="1"/>
              <a:t>conglomerat</a:t>
            </a:r>
            <a:r>
              <a:rPr lang="en-US" sz="1800" dirty="0"/>
              <a:t> de</a:t>
            </a:r>
            <a:r>
              <a:rPr lang="ro-RO" sz="1800" dirty="0"/>
              <a:t> </a:t>
            </a:r>
            <a:r>
              <a:rPr lang="en-US" sz="1800" dirty="0" err="1"/>
              <a:t>laboratoare</a:t>
            </a:r>
            <a:endParaRPr lang="ro-RO" sz="1800" dirty="0"/>
          </a:p>
          <a:p>
            <a:r>
              <a:rPr lang="en-US" sz="1800" dirty="0"/>
              <a:t>4. </a:t>
            </a:r>
            <a:r>
              <a:rPr lang="en-US" sz="1800" dirty="0" err="1"/>
              <a:t>Verificarea</a:t>
            </a:r>
            <a:r>
              <a:rPr lang="en-US" sz="1800" dirty="0"/>
              <a:t> </a:t>
            </a:r>
            <a:r>
              <a:rPr lang="en-US" sz="1800" dirty="0" err="1"/>
              <a:t>rezultatelor</a:t>
            </a:r>
            <a:r>
              <a:rPr lang="en-US" sz="1800" dirty="0"/>
              <a:t> din </a:t>
            </a:r>
            <a:r>
              <a:rPr lang="en-US" sz="1800" dirty="0" err="1"/>
              <a:t>sisteme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noi</a:t>
            </a:r>
            <a:endParaRPr lang="ro-RO" sz="1800" dirty="0"/>
          </a:p>
          <a:p>
            <a:r>
              <a:rPr lang="en-US" sz="1800" dirty="0"/>
              <a:t>5. </a:t>
            </a:r>
            <a:r>
              <a:rPr lang="en-US" sz="1800" dirty="0" err="1"/>
              <a:t>Controlul</a:t>
            </a:r>
            <a:r>
              <a:rPr lang="en-US" sz="1800" dirty="0"/>
              <a:t> </a:t>
            </a:r>
            <a:r>
              <a:rPr lang="en-US" sz="1800" dirty="0" err="1"/>
              <a:t>veridicității</a:t>
            </a:r>
            <a:r>
              <a:rPr lang="en-US" sz="1800" dirty="0"/>
              <a:t> </a:t>
            </a:r>
            <a:r>
              <a:rPr lang="en-US" sz="1800" dirty="0" err="1"/>
              <a:t>valorilor</a:t>
            </a:r>
            <a:r>
              <a:rPr lang="en-US" sz="1800" dirty="0"/>
              <a:t> </a:t>
            </a:r>
            <a:r>
              <a:rPr lang="en-US" sz="1800" dirty="0" err="1"/>
              <a:t>măsurate</a:t>
            </a:r>
            <a:r>
              <a:rPr lang="en-US" sz="1800" dirty="0"/>
              <a:t> </a:t>
            </a:r>
            <a:r>
              <a:rPr lang="en-US" sz="1800" dirty="0" err="1"/>
              <a:t>într</a:t>
            </a:r>
            <a:r>
              <a:rPr lang="en-US" sz="1800" dirty="0"/>
              <a:t>-un </a:t>
            </a:r>
            <a:r>
              <a:rPr lang="en-US" sz="1800" dirty="0" err="1"/>
              <a:t>laborator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într</a:t>
            </a:r>
            <a:r>
              <a:rPr lang="en-US" sz="1800" dirty="0"/>
              <a:t>-un </a:t>
            </a:r>
            <a:r>
              <a:rPr lang="en-US" sz="1800" dirty="0" err="1"/>
              <a:t>conglomerat</a:t>
            </a:r>
            <a:r>
              <a:rPr lang="en-US" sz="1800" dirty="0"/>
              <a:t> de</a:t>
            </a:r>
            <a:r>
              <a:rPr lang="ro-RO" sz="1800" dirty="0"/>
              <a:t> </a:t>
            </a:r>
            <a:r>
              <a:rPr lang="en-US" sz="1800" dirty="0" err="1"/>
              <a:t>laboratoare</a:t>
            </a:r>
            <a:endParaRPr lang="ro-RO" sz="1800" dirty="0"/>
          </a:p>
          <a:p>
            <a:r>
              <a:rPr lang="en-US" sz="1800" dirty="0"/>
              <a:t>6. </a:t>
            </a:r>
            <a:r>
              <a:rPr lang="en-US" sz="1800" dirty="0" err="1"/>
              <a:t>Estimarea</a:t>
            </a:r>
            <a:r>
              <a:rPr lang="en-US" sz="1800" dirty="0"/>
              <a:t> </a:t>
            </a:r>
            <a:r>
              <a:rPr lang="en-US" sz="1800" dirty="0" err="1"/>
              <a:t>incertitudinii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endParaRPr lang="ro-RO" sz="1800" dirty="0"/>
          </a:p>
          <a:p>
            <a:r>
              <a:rPr lang="en-US" sz="1800" dirty="0"/>
              <a:t>7. Pentru </a:t>
            </a:r>
            <a:r>
              <a:rPr lang="en-US" sz="1800" dirty="0" err="1"/>
              <a:t>testarea</a:t>
            </a:r>
            <a:r>
              <a:rPr lang="en-US" sz="1800" dirty="0"/>
              <a:t> </a:t>
            </a:r>
            <a:r>
              <a:rPr lang="en-US" sz="1800" dirty="0" err="1"/>
              <a:t>competenței</a:t>
            </a:r>
            <a:endParaRPr lang="ro-RO" sz="1800" dirty="0"/>
          </a:p>
          <a:p>
            <a:pPr marL="0" indent="0">
              <a:buNone/>
            </a:pPr>
            <a:endParaRPr lang="ro-RO" sz="1600" dirty="0"/>
          </a:p>
        </p:txBody>
      </p:sp>
    </p:spTree>
    <p:extLst>
      <p:ext uri="{BB962C8B-B14F-4D97-AF65-F5344CB8AC3E}">
        <p14:creationId xmlns:p14="http://schemas.microsoft.com/office/powerpoint/2010/main" val="3936354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09B5E-B427-F6F2-5B9E-945DFF632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9BEE7-BFF9-529A-18F4-01E90AC71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/>
              <a:t>Materialele de </a:t>
            </a:r>
            <a:r>
              <a:rPr lang="en-US" sz="1800" dirty="0" err="1"/>
              <a:t>referință</a:t>
            </a:r>
            <a:r>
              <a:rPr lang="en-US" sz="1800" dirty="0"/>
              <a:t> (</a:t>
            </a:r>
            <a:r>
              <a:rPr lang="ro-RO" sz="1800" dirty="0"/>
              <a:t>R</a:t>
            </a:r>
            <a:r>
              <a:rPr lang="en-US" sz="1800" dirty="0"/>
              <a:t>M)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metrologie</a:t>
            </a:r>
            <a:r>
              <a:rPr lang="en-US" sz="1800" dirty="0"/>
              <a:t> sunt </a:t>
            </a:r>
            <a:r>
              <a:rPr lang="en-US" sz="1800" dirty="0" err="1"/>
              <a:t>clasificate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funcție</a:t>
            </a:r>
            <a:r>
              <a:rPr lang="en-US" sz="1800" dirty="0"/>
              <a:t> de </a:t>
            </a:r>
            <a:r>
              <a:rPr lang="en-US" sz="1800" dirty="0" err="1"/>
              <a:t>nivelul</a:t>
            </a:r>
            <a:r>
              <a:rPr lang="en-US" sz="1800" dirty="0"/>
              <a:t> lor de </a:t>
            </a:r>
            <a:r>
              <a:rPr lang="en-US" sz="1800" dirty="0" err="1"/>
              <a:t>certificare</a:t>
            </a:r>
            <a:r>
              <a:rPr lang="en-US" sz="1800" dirty="0"/>
              <a:t>, </a:t>
            </a:r>
            <a:r>
              <a:rPr lang="en-US" sz="1800" dirty="0" err="1"/>
              <a:t>trasabilitate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formă</a:t>
            </a:r>
            <a:r>
              <a:rPr lang="en-US" sz="1800" dirty="0"/>
              <a:t> </a:t>
            </a:r>
            <a:r>
              <a:rPr lang="en-US" sz="1800" dirty="0" err="1"/>
              <a:t>fizică</a:t>
            </a:r>
            <a:r>
              <a:rPr lang="en-US" sz="1800" dirty="0"/>
              <a:t>, </a:t>
            </a:r>
            <a:r>
              <a:rPr lang="en-US" sz="1800" dirty="0" err="1"/>
              <a:t>variind</a:t>
            </a:r>
            <a:r>
              <a:rPr lang="en-US" sz="1800" dirty="0"/>
              <a:t> de la </a:t>
            </a:r>
            <a:r>
              <a:rPr lang="en-US" sz="1800" b="1" dirty="0" err="1"/>
              <a:t>Materiale</a:t>
            </a:r>
            <a:r>
              <a:rPr lang="en-US" sz="1800" b="1" dirty="0"/>
              <a:t> de </a:t>
            </a:r>
            <a:r>
              <a:rPr lang="en-US" sz="1800" b="1" dirty="0" err="1"/>
              <a:t>Referință</a:t>
            </a:r>
            <a:r>
              <a:rPr lang="en-US" sz="1800" b="1" dirty="0"/>
              <a:t> Certificate (CRM) </a:t>
            </a:r>
            <a:r>
              <a:rPr lang="en-US" sz="1800" dirty="0"/>
              <a:t>cu </a:t>
            </a:r>
            <a:r>
              <a:rPr lang="en-US" sz="1800" dirty="0" err="1"/>
              <a:t>trasabilitate</a:t>
            </a:r>
            <a:r>
              <a:rPr lang="en-US" sz="1800" dirty="0"/>
              <a:t> de </a:t>
            </a:r>
            <a:r>
              <a:rPr lang="en-US" sz="1800" dirty="0" err="1"/>
              <a:t>nivel</a:t>
            </a:r>
            <a:r>
              <a:rPr lang="en-US" sz="1800" dirty="0"/>
              <a:t> </a:t>
            </a:r>
            <a:r>
              <a:rPr lang="en-US" sz="1800" dirty="0" err="1"/>
              <a:t>înalt</a:t>
            </a:r>
            <a:r>
              <a:rPr lang="en-US" sz="1800" dirty="0"/>
              <a:t> </a:t>
            </a:r>
            <a:r>
              <a:rPr lang="en-US" sz="1800" dirty="0" err="1"/>
              <a:t>până</a:t>
            </a:r>
            <a:r>
              <a:rPr lang="en-US" sz="1800" dirty="0"/>
              <a:t> la </a:t>
            </a:r>
            <a:r>
              <a:rPr lang="en-US" sz="1800" b="1" dirty="0" err="1"/>
              <a:t>materiale</a:t>
            </a:r>
            <a:r>
              <a:rPr lang="en-US" sz="1800" b="1" dirty="0"/>
              <a:t> de </a:t>
            </a:r>
            <a:r>
              <a:rPr lang="en-US" sz="1800" b="1" dirty="0" err="1"/>
              <a:t>referință</a:t>
            </a:r>
            <a:r>
              <a:rPr lang="en-US" sz="1800" b="1" dirty="0"/>
              <a:t> generale</a:t>
            </a:r>
            <a:r>
              <a:rPr lang="en-US" sz="1800" dirty="0"/>
              <a:t>. </a:t>
            </a:r>
            <a:endParaRPr lang="ro-RO" sz="1800" dirty="0"/>
          </a:p>
          <a:p>
            <a:pPr>
              <a:lnSpc>
                <a:spcPct val="150000"/>
              </a:lnSpc>
            </a:pPr>
            <a:r>
              <a:rPr lang="en-US" sz="1800" b="1" dirty="0" err="1"/>
              <a:t>Tipurile</a:t>
            </a:r>
            <a:r>
              <a:rPr lang="en-US" sz="1800" b="1" dirty="0"/>
              <a:t> </a:t>
            </a:r>
            <a:r>
              <a:rPr lang="en-US" sz="1800" b="1" dirty="0" err="1"/>
              <a:t>cheie</a:t>
            </a:r>
            <a:r>
              <a:rPr lang="en-US" sz="1800" b="1" dirty="0"/>
              <a:t> </a:t>
            </a:r>
            <a:r>
              <a:rPr lang="en-US" sz="1800" b="1" dirty="0" err="1"/>
              <a:t>includ</a:t>
            </a:r>
            <a:r>
              <a:rPr lang="ro-RO" sz="1800" b="1" dirty="0"/>
              <a:t>:</a:t>
            </a:r>
            <a:r>
              <a:rPr lang="en-US" sz="1800" b="1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substanțe</a:t>
            </a:r>
            <a:r>
              <a:rPr lang="en-US" sz="1800" i="1" dirty="0">
                <a:solidFill>
                  <a:srgbClr val="FF0000"/>
                </a:solidFill>
              </a:rPr>
              <a:t> pure, </a:t>
            </a:r>
            <a:r>
              <a:rPr lang="en-US" sz="1800" i="1" dirty="0" err="1">
                <a:solidFill>
                  <a:srgbClr val="FF0000"/>
                </a:solidFill>
              </a:rPr>
              <a:t>soluții</a:t>
            </a:r>
            <a:r>
              <a:rPr lang="en-US" sz="1800" i="1" dirty="0">
                <a:solidFill>
                  <a:srgbClr val="FF0000"/>
                </a:solidFill>
              </a:rPr>
              <a:t> standard, </a:t>
            </a:r>
            <a:r>
              <a:rPr lang="en-US" sz="1800" i="1" dirty="0" err="1">
                <a:solidFill>
                  <a:srgbClr val="FF0000"/>
                </a:solidFill>
              </a:rPr>
              <a:t>matrice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>
                <a:solidFill>
                  <a:srgbClr val="FF0000"/>
                </a:solidFill>
              </a:rPr>
              <a:t>ale</a:t>
            </a:r>
            <a:r>
              <a:rPr lang="ro-RO" sz="1800" i="1" dirty="0">
                <a:solidFill>
                  <a:srgbClr val="FF0000"/>
                </a:solidFill>
              </a:rPr>
              <a:t> RM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artefacte</a:t>
            </a:r>
            <a:r>
              <a:rPr lang="en-US" sz="1800" i="1" dirty="0">
                <a:solidFill>
                  <a:srgbClr val="FF0000"/>
                </a:solidFill>
              </a:rPr>
              <a:t> ale </a:t>
            </a:r>
            <a:r>
              <a:rPr lang="en-US" sz="1800" i="1" dirty="0" err="1">
                <a:solidFill>
                  <a:srgbClr val="FF0000"/>
                </a:solidFill>
              </a:rPr>
              <a:t>proprietăților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fizice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dirty="0" err="1"/>
              <a:t>asigurând</a:t>
            </a:r>
            <a:r>
              <a:rPr lang="en-US" sz="1800" dirty="0"/>
              <a:t> </a:t>
            </a:r>
            <a:r>
              <a:rPr lang="en-US" sz="1800" dirty="0" err="1"/>
              <a:t>trasabilitatea</a:t>
            </a:r>
            <a:r>
              <a:rPr lang="en-US" sz="1800" dirty="0"/>
              <a:t> </a:t>
            </a:r>
            <a:r>
              <a:rPr lang="en-US" sz="1800" dirty="0" err="1"/>
              <a:t>metrologică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calibrare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controlul</a:t>
            </a:r>
            <a:r>
              <a:rPr lang="en-US" sz="1800" dirty="0"/>
              <a:t> </a:t>
            </a:r>
            <a:r>
              <a:rPr lang="en-US" sz="1800" dirty="0" err="1"/>
              <a:t>calității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4911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5C4A65-A391-8420-5B07-5133DA77CF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39679" y="304800"/>
            <a:ext cx="8064642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B367E9-5717-B689-A101-7DC68518866D}"/>
              </a:ext>
            </a:extLst>
          </p:cNvPr>
          <p:cNvSpPr txBox="1"/>
          <p:nvPr/>
        </p:nvSpPr>
        <p:spPr>
          <a:xfrm>
            <a:off x="838200" y="4191000"/>
            <a:ext cx="80646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Cele </a:t>
            </a:r>
            <a:r>
              <a:rPr lang="en-US" dirty="0" err="1"/>
              <a:t>trei</a:t>
            </a:r>
            <a:r>
              <a:rPr lang="en-US" dirty="0"/>
              <a:t> </a:t>
            </a:r>
            <a:r>
              <a:rPr lang="en-US" dirty="0" err="1"/>
              <a:t>materiale</a:t>
            </a:r>
            <a:r>
              <a:rPr lang="en-US" dirty="0"/>
              <a:t> de </a:t>
            </a:r>
            <a:r>
              <a:rPr lang="en-US" dirty="0" err="1"/>
              <a:t>referință</a:t>
            </a:r>
            <a:r>
              <a:rPr lang="en-US" dirty="0"/>
              <a:t> </a:t>
            </a:r>
            <a:r>
              <a:rPr lang="en-US" dirty="0" err="1"/>
              <a:t>principale</a:t>
            </a:r>
            <a:r>
              <a:rPr lang="en-US" dirty="0"/>
              <a:t> </a:t>
            </a:r>
            <a:r>
              <a:rPr lang="ro-RO" dirty="0"/>
              <a:t>conform nivelului de certificare utilizate inclusiv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medicina</a:t>
            </a:r>
            <a:r>
              <a:rPr lang="en-US" dirty="0"/>
              <a:t> de </a:t>
            </a:r>
            <a:r>
              <a:rPr lang="en-US" dirty="0" err="1"/>
              <a:t>laborator</a:t>
            </a:r>
            <a:r>
              <a:rPr lang="ro-RO" dirty="0"/>
              <a:t>:</a:t>
            </a:r>
          </a:p>
          <a:p>
            <a:pPr marL="457200" indent="-457200">
              <a:buAutoNum type="arabicPeriod"/>
            </a:pPr>
            <a:r>
              <a:rPr lang="en-US" b="1" dirty="0" err="1">
                <a:solidFill>
                  <a:srgbClr val="FF0000"/>
                </a:solidFill>
              </a:rPr>
              <a:t>Materiale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referință</a:t>
            </a:r>
            <a:r>
              <a:rPr lang="en-US" b="1" dirty="0">
                <a:solidFill>
                  <a:srgbClr val="FF0000"/>
                </a:solidFill>
              </a:rPr>
              <a:t> certificate, </a:t>
            </a:r>
            <a:endParaRPr lang="ro-RO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b="1" dirty="0" err="1">
                <a:solidFill>
                  <a:srgbClr val="FF0000"/>
                </a:solidFill>
              </a:rPr>
              <a:t>Materiale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referință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endParaRPr lang="ro-RO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b="1" dirty="0" err="1">
                <a:solidFill>
                  <a:srgbClr val="FF0000"/>
                </a:solidFill>
              </a:rPr>
              <a:t>Materiale</a:t>
            </a:r>
            <a:r>
              <a:rPr lang="en-US" b="1" dirty="0">
                <a:solidFill>
                  <a:srgbClr val="FF0000"/>
                </a:solidFill>
              </a:rPr>
              <a:t> de control.</a:t>
            </a:r>
          </a:p>
        </p:txBody>
      </p:sp>
    </p:spTree>
    <p:extLst>
      <p:ext uri="{BB962C8B-B14F-4D97-AF65-F5344CB8AC3E}">
        <p14:creationId xmlns:p14="http://schemas.microsoft.com/office/powerpoint/2010/main" val="353481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07A58-EB27-1E07-7571-1A5D60D61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ro-RO" b="1" dirty="0"/>
              <a:t>Definiții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28014-AC46-F920-F13E-EB8D6DB88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3340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Material de </a:t>
            </a:r>
            <a:r>
              <a:rPr lang="en-US" sz="1800" b="1" dirty="0" err="1">
                <a:solidFill>
                  <a:srgbClr val="FF0000"/>
                </a:solidFill>
              </a:rPr>
              <a:t>Referință</a:t>
            </a:r>
            <a:r>
              <a:rPr lang="en-US" sz="1800" b="1" dirty="0">
                <a:solidFill>
                  <a:srgbClr val="FF0000"/>
                </a:solidFill>
              </a:rPr>
              <a:t> (RM):</a:t>
            </a:r>
            <a:r>
              <a:rPr lang="en-US" sz="1800" dirty="0"/>
              <a:t> material </a:t>
            </a:r>
            <a:r>
              <a:rPr lang="en-US" sz="1800" dirty="0" err="1"/>
              <a:t>suficient</a:t>
            </a:r>
            <a:r>
              <a:rPr lang="en-US" sz="1800" dirty="0"/>
              <a:t> de </a:t>
            </a:r>
            <a:r>
              <a:rPr lang="en-US" sz="1800" dirty="0" err="1"/>
              <a:t>omogen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stabil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raport</a:t>
            </a:r>
            <a:r>
              <a:rPr lang="en-US" sz="1800" dirty="0"/>
              <a:t> cu</a:t>
            </a:r>
            <a:r>
              <a:rPr lang="ro-RO" sz="1800" dirty="0"/>
              <a:t> </a:t>
            </a:r>
            <a:r>
              <a:rPr lang="en-US" sz="1800" dirty="0" err="1"/>
              <a:t>proprietățile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, care au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stabilite</a:t>
            </a:r>
            <a:r>
              <a:rPr lang="en-US" sz="1800" dirty="0"/>
              <a:t> ca </a:t>
            </a:r>
            <a:r>
              <a:rPr lang="en-US" sz="1800" dirty="0" err="1"/>
              <a:t>fiind</a:t>
            </a:r>
            <a:r>
              <a:rPr lang="en-US" sz="1800" dirty="0"/>
              <a:t> </a:t>
            </a:r>
            <a:r>
              <a:rPr lang="en-US" sz="1800" dirty="0" err="1"/>
              <a:t>adecvate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utilizarea</a:t>
            </a:r>
            <a:r>
              <a:rPr lang="en-US" sz="1800" dirty="0"/>
              <a:t> </a:t>
            </a:r>
            <a:r>
              <a:rPr lang="en-US" sz="1800" dirty="0" err="1"/>
              <a:t>preconizată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ro-RO" sz="1800" dirty="0"/>
              <a:t> </a:t>
            </a:r>
            <a:r>
              <a:rPr lang="en-US" sz="1800" dirty="0" err="1"/>
              <a:t>măsurarea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examinarea</a:t>
            </a:r>
            <a:r>
              <a:rPr lang="en-US" sz="1800" dirty="0"/>
              <a:t> </a:t>
            </a:r>
            <a:r>
              <a:rPr lang="en-US" sz="1800" dirty="0" err="1"/>
              <a:t>proprietăților</a:t>
            </a:r>
            <a:r>
              <a:rPr lang="en-US" sz="1800" dirty="0"/>
              <a:t> </a:t>
            </a:r>
            <a:r>
              <a:rPr lang="en-US" sz="1800" dirty="0" err="1"/>
              <a:t>nominale</a:t>
            </a:r>
            <a:r>
              <a:rPr lang="en-US" sz="1800" dirty="0"/>
              <a:t> [VIM:1993, 5.13]</a:t>
            </a:r>
            <a:endParaRPr lang="ro-RO" sz="1800" dirty="0"/>
          </a:p>
          <a:p>
            <a:pPr algn="just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Material de </a:t>
            </a:r>
            <a:r>
              <a:rPr lang="en-US" sz="1800" b="1" dirty="0" err="1">
                <a:solidFill>
                  <a:srgbClr val="FF0000"/>
                </a:solidFill>
              </a:rPr>
              <a:t>Referință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Certificat</a:t>
            </a:r>
            <a:r>
              <a:rPr lang="en-US" sz="1800" b="1" dirty="0">
                <a:solidFill>
                  <a:srgbClr val="FF0000"/>
                </a:solidFill>
              </a:rPr>
              <a:t> (CRM): </a:t>
            </a:r>
            <a:r>
              <a:rPr lang="en-US" sz="1800" dirty="0"/>
              <a:t>material de </a:t>
            </a:r>
            <a:r>
              <a:rPr lang="en-US" sz="1800" dirty="0" err="1"/>
              <a:t>referință</a:t>
            </a:r>
            <a:r>
              <a:rPr lang="en-US" sz="1800" dirty="0"/>
              <a:t>, </a:t>
            </a:r>
            <a:r>
              <a:rPr lang="en-US" sz="1800" dirty="0" err="1"/>
              <a:t>însoțit</a:t>
            </a:r>
            <a:r>
              <a:rPr lang="en-US" sz="1800" dirty="0"/>
              <a:t> de </a:t>
            </a:r>
            <a:r>
              <a:rPr lang="en-US" sz="1800" dirty="0" err="1"/>
              <a:t>documentație</a:t>
            </a:r>
            <a:r>
              <a:rPr lang="ro-RO" sz="1800" dirty="0"/>
              <a:t> </a:t>
            </a:r>
            <a:r>
              <a:rPr lang="en-US" sz="1800" dirty="0" err="1"/>
              <a:t>emis</a:t>
            </a:r>
            <a:r>
              <a:rPr lang="en-US" sz="1800" dirty="0"/>
              <a:t> de un organism </a:t>
            </a:r>
            <a:r>
              <a:rPr lang="en-US" sz="1800" dirty="0" err="1"/>
              <a:t>autorizat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care </a:t>
            </a:r>
            <a:r>
              <a:rPr lang="en-US" sz="1800" dirty="0" err="1"/>
              <a:t>furnizează</a:t>
            </a:r>
            <a:r>
              <a:rPr lang="en-US" sz="1800" dirty="0"/>
              <a:t>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multe</a:t>
            </a:r>
            <a:r>
              <a:rPr lang="en-US" sz="1800" dirty="0"/>
              <a:t> </a:t>
            </a:r>
            <a:r>
              <a:rPr lang="en-US" sz="1800" dirty="0" err="1"/>
              <a:t>valori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 ale </a:t>
            </a:r>
            <a:r>
              <a:rPr lang="en-US" sz="1800" dirty="0" err="1"/>
              <a:t>proprietăților</a:t>
            </a:r>
            <a:r>
              <a:rPr lang="en-US" sz="1800" dirty="0"/>
              <a:t> cu</a:t>
            </a:r>
            <a:r>
              <a:rPr lang="ro-RO" sz="1800" dirty="0"/>
              <a:t> </a:t>
            </a:r>
            <a:r>
              <a:rPr lang="en-US" sz="1800" dirty="0" err="1"/>
              <a:t>incertitudinile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trasabilitățile</a:t>
            </a:r>
            <a:r>
              <a:rPr lang="en-US" sz="1800" dirty="0"/>
              <a:t> </a:t>
            </a:r>
            <a:r>
              <a:rPr lang="en-US" sz="1800" dirty="0" err="1"/>
              <a:t>asociate</a:t>
            </a:r>
            <a:r>
              <a:rPr lang="en-US" sz="1800" dirty="0"/>
              <a:t>, </a:t>
            </a:r>
            <a:r>
              <a:rPr lang="en-US" sz="1800" dirty="0" err="1"/>
              <a:t>utilizând</a:t>
            </a:r>
            <a:r>
              <a:rPr lang="en-US" sz="1800" dirty="0"/>
              <a:t> </a:t>
            </a:r>
            <a:r>
              <a:rPr lang="en-US" sz="1800" dirty="0" err="1"/>
              <a:t>proceduri</a:t>
            </a:r>
            <a:r>
              <a:rPr lang="en-US" sz="1800" dirty="0"/>
              <a:t> </a:t>
            </a:r>
            <a:r>
              <a:rPr lang="en-US" sz="1800" dirty="0" err="1"/>
              <a:t>valide</a:t>
            </a:r>
            <a:r>
              <a:rPr lang="en-US" sz="1800" dirty="0"/>
              <a:t> [VIM:1993,5.14]</a:t>
            </a:r>
            <a:endParaRPr lang="ro-RO" sz="1800" dirty="0"/>
          </a:p>
          <a:p>
            <a:pPr algn="just"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Material de </a:t>
            </a:r>
            <a:r>
              <a:rPr lang="en-US" sz="1800" b="1" dirty="0" err="1">
                <a:solidFill>
                  <a:srgbClr val="FF0000"/>
                </a:solidFill>
              </a:rPr>
              <a:t>Referință</a:t>
            </a:r>
            <a:r>
              <a:rPr lang="en-US" sz="1800" b="1" dirty="0">
                <a:solidFill>
                  <a:srgbClr val="FF0000"/>
                </a:solidFill>
              </a:rPr>
              <a:t> Standard (SRM): </a:t>
            </a:r>
            <a:r>
              <a:rPr lang="en-US" sz="1800" dirty="0" err="1"/>
              <a:t>emis</a:t>
            </a:r>
            <a:r>
              <a:rPr lang="en-US" sz="1800" dirty="0"/>
              <a:t> de</a:t>
            </a:r>
            <a:r>
              <a:rPr lang="ro-RO" sz="1800" dirty="0"/>
              <a:t> </a:t>
            </a:r>
            <a:r>
              <a:rPr lang="en-US" sz="1800" dirty="0" err="1"/>
              <a:t>Institutul</a:t>
            </a:r>
            <a:r>
              <a:rPr lang="en-US" sz="1800" dirty="0"/>
              <a:t> Național de </a:t>
            </a:r>
            <a:r>
              <a:rPr lang="en-US" sz="1800" dirty="0" err="1"/>
              <a:t>Standarde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Tehnologie</a:t>
            </a:r>
            <a:r>
              <a:rPr lang="en-US" sz="1800" dirty="0"/>
              <a:t> (NIST)</a:t>
            </a:r>
            <a:r>
              <a:rPr lang="ro-RO" sz="1800" dirty="0"/>
              <a:t>.</a:t>
            </a:r>
            <a:r>
              <a:rPr lang="en-US" sz="1800" dirty="0"/>
              <a:t> </a:t>
            </a:r>
            <a:endParaRPr lang="ro-RO" sz="1800" dirty="0"/>
          </a:p>
          <a:p>
            <a:pPr indent="1143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o-RO" sz="1800" dirty="0"/>
              <a:t> </a:t>
            </a:r>
            <a:r>
              <a:rPr lang="en-US" sz="1800" dirty="0"/>
              <a:t>Material </a:t>
            </a:r>
            <a:r>
              <a:rPr lang="en-US" sz="1800" dirty="0" err="1"/>
              <a:t>omogen</a:t>
            </a:r>
            <a:r>
              <a:rPr lang="en-US" sz="1800" dirty="0"/>
              <a:t>, </a:t>
            </a:r>
            <a:r>
              <a:rPr lang="en-US" sz="1800" dirty="0" err="1"/>
              <a:t>stabil</a:t>
            </a:r>
            <a:r>
              <a:rPr lang="en-US" sz="1800" dirty="0"/>
              <a:t>, bine </a:t>
            </a:r>
            <a:r>
              <a:rPr lang="en-US" sz="1800" dirty="0" err="1"/>
              <a:t>caracterizat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multe</a:t>
            </a:r>
            <a:r>
              <a:rPr lang="en-US" sz="1800" dirty="0"/>
              <a:t> </a:t>
            </a:r>
            <a:r>
              <a:rPr lang="en-US" sz="1800" dirty="0" err="1"/>
              <a:t>proprietăți</a:t>
            </a:r>
            <a:r>
              <a:rPr lang="en-US" sz="1800" dirty="0"/>
              <a:t> </a:t>
            </a:r>
            <a:r>
              <a:rPr lang="en-US" sz="1800" dirty="0" err="1"/>
              <a:t>chimice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/</a:t>
            </a:r>
            <a:r>
              <a:rPr lang="en-US" sz="1800" dirty="0" err="1"/>
              <a:t>sau</a:t>
            </a:r>
            <a:r>
              <a:rPr lang="ro-RO" sz="1800" dirty="0"/>
              <a:t> </a:t>
            </a:r>
            <a:r>
              <a:rPr lang="en-US" sz="1800" dirty="0" err="1"/>
              <a:t>fizice</a:t>
            </a:r>
            <a:r>
              <a:rPr lang="ro-RO" sz="1800" dirty="0"/>
              <a:t>. </a:t>
            </a:r>
          </a:p>
          <a:p>
            <a:pPr indent="1143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o-RO" sz="1800" dirty="0"/>
              <a:t> </a:t>
            </a:r>
            <a:r>
              <a:rPr lang="en-US" sz="1800" dirty="0"/>
              <a:t>Asist</a:t>
            </a:r>
            <a:r>
              <a:rPr lang="ro-RO" sz="1800" dirty="0" err="1"/>
              <a:t>ență</a:t>
            </a:r>
            <a:r>
              <a:rPr lang="ro-RO" sz="1800" dirty="0"/>
              <a:t> </a:t>
            </a:r>
            <a:r>
              <a:rPr lang="en-US" sz="1800" dirty="0" err="1"/>
              <a:t>laboratoarel</a:t>
            </a:r>
            <a:r>
              <a:rPr lang="ro-RO" sz="1800" dirty="0"/>
              <a:t>or</a:t>
            </a:r>
            <a:r>
              <a:rPr lang="en-US" sz="1800" dirty="0"/>
              <a:t> din </a:t>
            </a:r>
            <a:r>
              <a:rPr lang="en-US" sz="1800" dirty="0" err="1"/>
              <a:t>întreaga</a:t>
            </a:r>
            <a:r>
              <a:rPr lang="en-US" sz="1800" dirty="0"/>
              <a:t> </a:t>
            </a:r>
            <a:r>
              <a:rPr lang="en-US" sz="1800" dirty="0" err="1"/>
              <a:t>lume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validarea</a:t>
            </a:r>
            <a:r>
              <a:rPr lang="en-US" sz="1800" dirty="0"/>
              <a:t> </a:t>
            </a:r>
            <a:r>
              <a:rPr lang="en-US" sz="1800" dirty="0" err="1"/>
              <a:t>măsurătorilor</a:t>
            </a:r>
            <a:r>
              <a:rPr lang="en-US" sz="1800" dirty="0"/>
              <a:t> </a:t>
            </a:r>
            <a:r>
              <a:rPr lang="en-US" sz="1800" dirty="0" err="1"/>
              <a:t>analitice</a:t>
            </a:r>
            <a:r>
              <a:rPr lang="en-US" sz="1800" dirty="0"/>
              <a:t> ale </a:t>
            </a:r>
            <a:r>
              <a:rPr lang="en-US" sz="1800" dirty="0" err="1"/>
              <a:t>compoziției</a:t>
            </a:r>
            <a:r>
              <a:rPr lang="ro-RO" sz="1800" dirty="0"/>
              <a:t> </a:t>
            </a:r>
            <a:r>
              <a:rPr lang="en-US" sz="1800" dirty="0" err="1"/>
              <a:t>chimice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57044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DEE93B9-C671-9F2A-829E-725160EEA6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364692"/>
              </p:ext>
            </p:extLst>
          </p:nvPr>
        </p:nvGraphicFramePr>
        <p:xfrm>
          <a:off x="381000" y="465908"/>
          <a:ext cx="8382000" cy="639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>
                  <a:extLst>
                    <a:ext uri="{9D8B030D-6E8A-4147-A177-3AD203B41FA5}">
                      <a16:colId xmlns:a16="http://schemas.microsoft.com/office/drawing/2014/main" val="872263595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3176425442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3442776459"/>
                    </a:ext>
                  </a:extLst>
                </a:gridCol>
              </a:tblGrid>
              <a:tr h="772886">
                <a:tc>
                  <a:txBody>
                    <a:bodyPr/>
                    <a:lstStyle/>
                    <a:p>
                      <a:pPr algn="ctr"/>
                      <a:endParaRPr lang="ro-RO" sz="14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ro-RO" sz="1400" dirty="0">
                          <a:solidFill>
                            <a:srgbClr val="7030A0"/>
                          </a:solidFill>
                        </a:rPr>
                        <a:t>SRM (Standard Material de Referință)</a:t>
                      </a:r>
                      <a:endParaRPr lang="en-US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4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ro-RO" sz="1400" dirty="0">
                          <a:solidFill>
                            <a:srgbClr val="7030A0"/>
                          </a:solidFill>
                        </a:rPr>
                        <a:t>RM (Material de Referință)</a:t>
                      </a:r>
                      <a:endParaRPr lang="en-US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4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ro-RO" sz="1400" dirty="0" err="1">
                          <a:solidFill>
                            <a:srgbClr val="7030A0"/>
                          </a:solidFill>
                        </a:rPr>
                        <a:t>Research</a:t>
                      </a:r>
                      <a:r>
                        <a:rPr lang="ro-RO" sz="1400" dirty="0">
                          <a:solidFill>
                            <a:srgbClr val="7030A0"/>
                          </a:solidFill>
                        </a:rPr>
                        <a:t> Grade Test </a:t>
                      </a:r>
                      <a:r>
                        <a:rPr lang="ro-RO" sz="1400" dirty="0" err="1">
                          <a:solidFill>
                            <a:srgbClr val="7030A0"/>
                          </a:solidFill>
                        </a:rPr>
                        <a:t>Materials</a:t>
                      </a:r>
                      <a:endParaRPr lang="en-US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035433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/>
                        <a:t>M</a:t>
                      </a:r>
                      <a:r>
                        <a:rPr lang="en-US" sz="1400" dirty="0" err="1"/>
                        <a:t>aterialul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este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caracterizat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temeinic</a:t>
                      </a:r>
                      <a:r>
                        <a:rPr lang="en-US" sz="1400" dirty="0"/>
                        <a:t>; </a:t>
                      </a:r>
                      <a:endParaRPr lang="ro-RO" sz="1400" dirty="0"/>
                    </a:p>
                    <a:p>
                      <a:pPr algn="just"/>
                      <a:r>
                        <a:rPr lang="ro-RO" sz="1400" dirty="0"/>
                        <a:t>V</a:t>
                      </a:r>
                      <a:r>
                        <a:rPr lang="en-US" sz="1400" dirty="0" err="1"/>
                        <a:t>alorile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proprietăților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materialului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împreună</a:t>
                      </a:r>
                      <a:r>
                        <a:rPr lang="en-US" sz="1400" dirty="0"/>
                        <a:t> cu </a:t>
                      </a:r>
                      <a:r>
                        <a:rPr lang="en-US" sz="1400" dirty="0" err="1"/>
                        <a:t>incertitudinile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măsurătorilor</a:t>
                      </a:r>
                      <a:r>
                        <a:rPr lang="en-US" sz="1400" dirty="0"/>
                        <a:t>, sunt „certificate” (</a:t>
                      </a:r>
                      <a:r>
                        <a:rPr lang="en-US" sz="1400" i="1" dirty="0" err="1">
                          <a:solidFill>
                            <a:srgbClr val="FF0000"/>
                          </a:solidFill>
                        </a:rPr>
                        <a:t>susținute</a:t>
                      </a:r>
                      <a:r>
                        <a:rPr lang="en-US" sz="1400" i="1" dirty="0">
                          <a:solidFill>
                            <a:srgbClr val="FF0000"/>
                          </a:solidFill>
                        </a:rPr>
                        <a:t> de un </a:t>
                      </a:r>
                      <a:r>
                        <a:rPr lang="en-US" sz="1400" i="1" dirty="0" err="1">
                          <a:solidFill>
                            <a:srgbClr val="FF0000"/>
                          </a:solidFill>
                        </a:rPr>
                        <a:t>certificat</a:t>
                      </a:r>
                      <a:r>
                        <a:rPr lang="en-US" sz="1400" i="1" dirty="0">
                          <a:solidFill>
                            <a:srgbClr val="FF0000"/>
                          </a:solidFill>
                        </a:rPr>
                        <a:t> de </a:t>
                      </a:r>
                      <a:r>
                        <a:rPr lang="en-US" sz="1400" i="1" dirty="0" err="1">
                          <a:solidFill>
                            <a:srgbClr val="FF0000"/>
                          </a:solidFill>
                        </a:rPr>
                        <a:t>analiză</a:t>
                      </a:r>
                      <a:r>
                        <a:rPr lang="en-US" sz="1400" dirty="0"/>
                        <a:t>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/>
                        <a:t>Este c</a:t>
                      </a:r>
                      <a:r>
                        <a:rPr lang="en-US" sz="1400" dirty="0" err="1"/>
                        <a:t>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bună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măsurare</a:t>
                      </a:r>
                      <a:r>
                        <a:rPr lang="en-US" sz="1400" dirty="0"/>
                        <a:t> pe care o </a:t>
                      </a:r>
                      <a:r>
                        <a:rPr lang="en-US" sz="1400" dirty="0" err="1"/>
                        <a:t>putem</a:t>
                      </a:r>
                      <a:r>
                        <a:rPr lang="en-US" sz="1400" dirty="0"/>
                        <a:t> face, </a:t>
                      </a:r>
                      <a:r>
                        <a:rPr lang="en-US" sz="1400" dirty="0" err="1"/>
                        <a:t>împreună</a:t>
                      </a:r>
                      <a:r>
                        <a:rPr lang="en-US" sz="1400" dirty="0"/>
                        <a:t> cu </a:t>
                      </a:r>
                      <a:r>
                        <a:rPr lang="en-US" sz="1400" dirty="0" err="1"/>
                        <a:t>cea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bună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estimare</a:t>
                      </a:r>
                      <a:r>
                        <a:rPr lang="en-US" sz="1400" dirty="0"/>
                        <a:t> a </a:t>
                      </a:r>
                      <a:r>
                        <a:rPr lang="en-US" sz="1400" dirty="0" err="1"/>
                        <a:t>incertitudinii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măsurătorii</a:t>
                      </a:r>
                      <a:r>
                        <a:rPr lang="en-US" sz="1400" dirty="0"/>
                        <a:t>; </a:t>
                      </a:r>
                      <a:endParaRPr lang="ro-RO" sz="1400" dirty="0"/>
                    </a:p>
                    <a:p>
                      <a:r>
                        <a:rPr lang="ro-RO" sz="1400" dirty="0"/>
                        <a:t>V</a:t>
                      </a:r>
                      <a:r>
                        <a:rPr lang="en-US" sz="1400" dirty="0" err="1"/>
                        <a:t>alori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necertificate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măsurători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incertitudini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/>
                        <a:t>De </a:t>
                      </a:r>
                      <a:r>
                        <a:rPr lang="en-US" sz="1400" dirty="0" err="1"/>
                        <a:t>obicei</a:t>
                      </a:r>
                      <a:r>
                        <a:rPr lang="en-US" sz="1400" dirty="0"/>
                        <a:t>, nu </a:t>
                      </a:r>
                      <a:r>
                        <a:rPr lang="en-US" sz="1400" dirty="0" err="1"/>
                        <a:t>conține</a:t>
                      </a:r>
                      <a:r>
                        <a:rPr lang="en-US" sz="1400" dirty="0"/>
                        <a:t> o </a:t>
                      </a:r>
                      <a:r>
                        <a:rPr lang="en-US" sz="1400" dirty="0" err="1"/>
                        <a:t>valoare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măsurată</a:t>
                      </a:r>
                      <a:r>
                        <a:rPr lang="en-US" sz="1400" dirty="0"/>
                        <a:t>; </a:t>
                      </a:r>
                      <a:endParaRPr lang="ro-RO" sz="1400" dirty="0"/>
                    </a:p>
                    <a:p>
                      <a:pPr algn="just"/>
                      <a:r>
                        <a:rPr lang="ro-RO" sz="1400" dirty="0"/>
                        <a:t>C</a:t>
                      </a:r>
                      <a:r>
                        <a:rPr lang="en-US" sz="1400" dirty="0" err="1"/>
                        <a:t>onceput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distribuire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astfel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încât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multe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laboratoare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poată</a:t>
                      </a:r>
                      <a:r>
                        <a:rPr lang="en-US" sz="1400" dirty="0"/>
                        <a:t> face </a:t>
                      </a:r>
                      <a:r>
                        <a:rPr lang="en-US" sz="1400" dirty="0" err="1"/>
                        <a:t>măsurători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își</a:t>
                      </a:r>
                      <a:r>
                        <a:rPr lang="en-US" sz="1400" dirty="0"/>
                        <a:t> compare </a:t>
                      </a:r>
                      <a:r>
                        <a:rPr lang="en-US" sz="1400" dirty="0" err="1"/>
                        <a:t>rezultatele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662960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/>
                        <a:t>Valorile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proprietățile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materialului</a:t>
                      </a:r>
                      <a:r>
                        <a:rPr lang="en-US" sz="1400" dirty="0"/>
                        <a:t> sunt </a:t>
                      </a:r>
                      <a:r>
                        <a:rPr lang="en-US" sz="1400" dirty="0" err="1"/>
                        <a:t>trasabile</a:t>
                      </a:r>
                      <a:r>
                        <a:rPr lang="en-US" sz="1400" dirty="0"/>
                        <a:t> (legate direct) de un </a:t>
                      </a:r>
                      <a:r>
                        <a:rPr lang="en-US" sz="1400" dirty="0" err="1"/>
                        <a:t>sistem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referință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ordin</a:t>
                      </a:r>
                      <a:r>
                        <a:rPr lang="en-US" sz="1400" dirty="0"/>
                        <a:t> superior, de </a:t>
                      </a:r>
                      <a:r>
                        <a:rPr lang="en-US" sz="1400" dirty="0" err="1"/>
                        <a:t>obicei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Sistemul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Internațional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Unități</a:t>
                      </a:r>
                      <a:r>
                        <a:rPr lang="en-US" sz="1400" dirty="0"/>
                        <a:t> (SI).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/>
                        <a:t>Poate</a:t>
                      </a:r>
                      <a:r>
                        <a:rPr lang="en-US" sz="1400" dirty="0"/>
                        <a:t> fi </a:t>
                      </a:r>
                      <a:r>
                        <a:rPr lang="en-US" sz="1400" dirty="0" err="1"/>
                        <a:t>trasabil</a:t>
                      </a:r>
                      <a:r>
                        <a:rPr lang="en-US" sz="1400" dirty="0"/>
                        <a:t> conform </a:t>
                      </a:r>
                      <a:r>
                        <a:rPr lang="en-US" sz="1400" dirty="0" err="1"/>
                        <a:t>unei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metode</a:t>
                      </a:r>
                      <a:r>
                        <a:rPr lang="en-US" sz="1400" dirty="0"/>
                        <a:t> standard (cum </a:t>
                      </a:r>
                      <a:r>
                        <a:rPr lang="en-US" sz="1400" dirty="0" err="1"/>
                        <a:t>ar</a:t>
                      </a:r>
                      <a:r>
                        <a:rPr lang="en-US" sz="1400" dirty="0"/>
                        <a:t> fi </a:t>
                      </a:r>
                      <a:r>
                        <a:rPr lang="en-US" sz="1400" dirty="0" err="1"/>
                        <a:t>spectroscopia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masă</a:t>
                      </a:r>
                      <a:r>
                        <a:rPr lang="en-US" sz="1400" dirty="0"/>
                        <a:t>); </a:t>
                      </a:r>
                      <a:endParaRPr lang="ro-RO" sz="1400" dirty="0"/>
                    </a:p>
                    <a:p>
                      <a:pPr algn="just"/>
                      <a:r>
                        <a:rPr lang="ro-RO" sz="1400" dirty="0"/>
                        <a:t>V</a:t>
                      </a:r>
                      <a:r>
                        <a:rPr lang="en-US" sz="1400" dirty="0" err="1"/>
                        <a:t>alorile</a:t>
                      </a:r>
                      <a:r>
                        <a:rPr lang="en-US" sz="1400" dirty="0"/>
                        <a:t> pot </a:t>
                      </a:r>
                      <a:r>
                        <a:rPr lang="en-US" sz="1400" dirty="0" err="1"/>
                        <a:t>să</a:t>
                      </a:r>
                      <a:r>
                        <a:rPr lang="en-US" sz="1400" dirty="0"/>
                        <a:t> nu fie </a:t>
                      </a:r>
                      <a:r>
                        <a:rPr lang="en-US" sz="1400" dirty="0" err="1"/>
                        <a:t>utilizate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trasabilitate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  <a:p>
                      <a:endParaRPr lang="ro-RO" sz="1400" dirty="0"/>
                    </a:p>
                    <a:p>
                      <a:r>
                        <a:rPr lang="en-US" sz="1400" dirty="0"/>
                        <a:t>Nu </a:t>
                      </a:r>
                      <a:r>
                        <a:rPr lang="en-US" sz="1400" dirty="0" err="1"/>
                        <a:t>este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trasabil</a:t>
                      </a:r>
                      <a:r>
                        <a:rPr lang="en-US" sz="1400" dirty="0"/>
                        <a:t> conform SI.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113183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just"/>
                      <a:endParaRPr lang="ro-RO" sz="1400" dirty="0"/>
                    </a:p>
                    <a:p>
                      <a:pPr algn="just"/>
                      <a:r>
                        <a:rPr lang="it-IT" sz="1400" dirty="0"/>
                        <a:t>Vine cu un certificat de analiză (COA) care menționează valoarea proprietăților certificate.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/>
                        <a:t>Vine cu o </a:t>
                      </a:r>
                      <a:r>
                        <a:rPr lang="en-US" sz="1400" dirty="0" err="1"/>
                        <a:t>Fișă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informativă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privind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materialele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referință</a:t>
                      </a:r>
                      <a:r>
                        <a:rPr lang="en-US" sz="1400" dirty="0"/>
                        <a:t> (RMIS) care </a:t>
                      </a:r>
                      <a:r>
                        <a:rPr lang="en-US" sz="1400" dirty="0" err="1"/>
                        <a:t>detaliază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valorile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necertificate</a:t>
                      </a:r>
                      <a:r>
                        <a:rPr lang="en-US" sz="1400" dirty="0"/>
                        <a:t> ale </a:t>
                      </a:r>
                      <a:r>
                        <a:rPr lang="en-US" sz="1400" dirty="0" err="1"/>
                        <a:t>materialului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incertitudinile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aferente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/>
                        <a:t>De </a:t>
                      </a:r>
                      <a:r>
                        <a:rPr lang="en-US" sz="1400" dirty="0" err="1"/>
                        <a:t>obicei</a:t>
                      </a:r>
                      <a:r>
                        <a:rPr lang="en-US" sz="1400" dirty="0"/>
                        <a:t>, vine cu o </a:t>
                      </a:r>
                      <a:r>
                        <a:rPr lang="en-US" sz="1400" dirty="0" err="1"/>
                        <a:t>fișă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informativă</a:t>
                      </a:r>
                      <a:r>
                        <a:rPr lang="en-US" sz="1400" dirty="0"/>
                        <a:t> care </a:t>
                      </a:r>
                      <a:r>
                        <a:rPr lang="en-US" sz="1400" dirty="0" err="1"/>
                        <a:t>descrie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utilizarea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preconizată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într</a:t>
                      </a:r>
                      <a:r>
                        <a:rPr lang="en-US" sz="1400" dirty="0"/>
                        <a:t>-un </a:t>
                      </a:r>
                      <a:r>
                        <a:rPr lang="en-US" sz="1400" dirty="0" err="1"/>
                        <a:t>exercițiu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comparare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interlaboratoare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146121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endParaRPr lang="ro-RO" sz="1400" dirty="0"/>
                    </a:p>
                    <a:p>
                      <a:r>
                        <a:rPr lang="en-US" sz="1400" dirty="0" err="1"/>
                        <a:t>Vândut</a:t>
                      </a:r>
                      <a:r>
                        <a:rPr lang="en-US" sz="1400" dirty="0"/>
                        <a:t> de NIST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distribuitorii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săi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autorizați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1400" dirty="0"/>
                    </a:p>
                    <a:p>
                      <a:r>
                        <a:rPr lang="ro-RO" sz="1400" dirty="0"/>
                        <a:t>V</a:t>
                      </a:r>
                      <a:r>
                        <a:rPr lang="fr-FR" sz="1400" dirty="0" err="1"/>
                        <a:t>ândut</a:t>
                      </a:r>
                      <a:r>
                        <a:rPr lang="fr-FR" sz="1400" dirty="0"/>
                        <a:t> de NIST </a:t>
                      </a:r>
                      <a:r>
                        <a:rPr lang="fr-FR" sz="1400" dirty="0" err="1"/>
                        <a:t>sau</a:t>
                      </a:r>
                      <a:r>
                        <a:rPr lang="fr-FR" sz="1400" dirty="0"/>
                        <a:t> de </a:t>
                      </a:r>
                      <a:r>
                        <a:rPr lang="fr-FR" sz="1400" dirty="0" err="1"/>
                        <a:t>alți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furnizori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Distribuit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către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alte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laboratoare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către</a:t>
                      </a:r>
                      <a:r>
                        <a:rPr lang="en-US" sz="1400" dirty="0"/>
                        <a:t> NIST, care </a:t>
                      </a:r>
                      <a:r>
                        <a:rPr lang="en-US" sz="1400" dirty="0" err="1"/>
                        <a:t>efectuează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măsurători</a:t>
                      </a:r>
                      <a:r>
                        <a:rPr lang="en-US" sz="1400" dirty="0"/>
                        <a:t> ale </a:t>
                      </a:r>
                      <a:r>
                        <a:rPr lang="en-US" sz="1400" dirty="0" err="1"/>
                        <a:t>materialului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479744"/>
                  </a:ext>
                </a:extLst>
              </a:tr>
              <a:tr h="772886"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/>
                        <a:t>Utilizat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armonizarea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comerțului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internațional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măsurători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critice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calibrarea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instrumentelor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validarea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metodelor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/>
                        <a:t>Utilizat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măsurători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analitice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asigurarea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calității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dezvoltarea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metode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materiale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atunci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când</a:t>
                      </a:r>
                      <a:r>
                        <a:rPr lang="en-US" sz="1400" dirty="0"/>
                        <a:t> SRM nu </a:t>
                      </a:r>
                      <a:r>
                        <a:rPr lang="en-US" sz="1400" dirty="0" err="1"/>
                        <a:t>este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disponibil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/>
                        <a:t>Utilizat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cercetare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în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stadiu</a:t>
                      </a:r>
                      <a:r>
                        <a:rPr lang="en-US" sz="1400" dirty="0"/>
                        <a:t> incipient, </a:t>
                      </a:r>
                      <a:r>
                        <a:rPr lang="en-US" sz="1400" dirty="0" err="1"/>
                        <a:t>comparații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interlabora</a:t>
                      </a:r>
                      <a:r>
                        <a:rPr lang="ro-RO" sz="1400" dirty="0"/>
                        <a:t>-</a:t>
                      </a:r>
                      <a:r>
                        <a:rPr lang="en-US" sz="1400" dirty="0" err="1"/>
                        <a:t>toare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a </a:t>
                      </a:r>
                      <a:r>
                        <a:rPr lang="en-US" sz="1400" dirty="0" err="1"/>
                        <a:t>determina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dacă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este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sau</a:t>
                      </a:r>
                      <a:r>
                        <a:rPr lang="en-US" sz="1400" dirty="0"/>
                        <a:t> nu </a:t>
                      </a:r>
                      <a:r>
                        <a:rPr lang="en-US" sz="1400" dirty="0" err="1"/>
                        <a:t>necesar</a:t>
                      </a:r>
                      <a:r>
                        <a:rPr lang="en-US" sz="1400" dirty="0"/>
                        <a:t> un RM.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57767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26F43ED-A6BB-4A4C-D021-1E255BD4AB54}"/>
              </a:ext>
            </a:extLst>
          </p:cNvPr>
          <p:cNvSpPr txBox="1"/>
          <p:nvPr/>
        </p:nvSpPr>
        <p:spPr>
          <a:xfrm>
            <a:off x="2667000" y="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CLASIFICARE RM  la NIST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1585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.pot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3079</TotalTime>
  <Words>3919</Words>
  <Application>Microsoft Office PowerPoint</Application>
  <PresentationFormat>On-screen Show (4:3)</PresentationFormat>
  <Paragraphs>181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Blank Presentation.pot</vt:lpstr>
      <vt:lpstr>Tema   MATERIALE DE REFERINȚĂ. SISTEME MĂSURĂTOARE DE REFERINȚĂ</vt:lpstr>
      <vt:lpstr>Ce sunt materialele de referință?• </vt:lpstr>
      <vt:lpstr>Standarde ISO privind materialele de referință și sistemele de măsurare de referință</vt:lpstr>
      <vt:lpstr>Reference materials in laboratory biochemistry and medicine</vt:lpstr>
      <vt:lpstr>Purposes of reference materials </vt:lpstr>
      <vt:lpstr>PowerPoint Presentation</vt:lpstr>
      <vt:lpstr>PowerPoint Presentation</vt:lpstr>
      <vt:lpstr>Definiții</vt:lpstr>
      <vt:lpstr>PowerPoint Presentation</vt:lpstr>
      <vt:lpstr>Clasificarea RM conform tipului de materiale</vt:lpstr>
      <vt:lpstr>PowerPoint Presentation</vt:lpstr>
      <vt:lpstr>PowerPoint Presentation</vt:lpstr>
      <vt:lpstr>Clasificarea RM conform scopului</vt:lpstr>
      <vt:lpstr>Materialele de referință certificate (CRM) </vt:lpstr>
      <vt:lpstr>PowerPoint Presentation</vt:lpstr>
      <vt:lpstr>4 categorii de materiale de referință /medicina de laborator/</vt:lpstr>
      <vt:lpstr>PowerPoint Presentation</vt:lpstr>
      <vt:lpstr>Calibrator convențional internațional</vt:lpstr>
      <vt:lpstr>PowerPoint Presentation</vt:lpstr>
      <vt:lpstr>Materiale de control utilizate pentru testarea competenței</vt:lpstr>
      <vt:lpstr>Certificatul Materialelor de Referință</vt:lpstr>
      <vt:lpstr>Standardele de măsurare primare </vt:lpstr>
      <vt:lpstr>Standarde Primare vs                      Materiale Standard de Referință</vt:lpstr>
      <vt:lpstr>Sisteme de Măsurare de Referință</vt:lpstr>
      <vt:lpstr>PowerPoint Presentation</vt:lpstr>
      <vt:lpstr>Rolul materialelor de referință în trasabilitatea măsurătorilor</vt:lpstr>
    </vt:vector>
  </TitlesOfParts>
  <Company>UPB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EVALUAREA DATELOR MASURARILOR</dc:title>
  <dc:creator>CV</dc:creator>
  <cp:lastModifiedBy>buzdugan artur</cp:lastModifiedBy>
  <cp:revision>122</cp:revision>
  <dcterms:created xsi:type="dcterms:W3CDTF">2012-11-22T13:29:04Z</dcterms:created>
  <dcterms:modified xsi:type="dcterms:W3CDTF">2026-04-17T13:44:19Z</dcterms:modified>
</cp:coreProperties>
</file>