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7340" y="1586484"/>
            <a:ext cx="3744341" cy="52592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524"/>
            <a:ext cx="8411210" cy="6845934"/>
          </a:xfrm>
          <a:custGeom>
            <a:avLst/>
            <a:gdLst/>
            <a:ahLst/>
            <a:cxnLst/>
            <a:rect l="l" t="t" r="r" b="b"/>
            <a:pathLst>
              <a:path w="8411210" h="6845934">
                <a:moveTo>
                  <a:pt x="0" y="0"/>
                </a:moveTo>
                <a:lnTo>
                  <a:pt x="69610" y="229"/>
                </a:lnTo>
                <a:lnTo>
                  <a:pt x="139087" y="917"/>
                </a:lnTo>
                <a:lnTo>
                  <a:pt x="208428" y="2060"/>
                </a:lnTo>
                <a:lnTo>
                  <a:pt x="277630" y="3658"/>
                </a:lnTo>
                <a:lnTo>
                  <a:pt x="346692" y="5709"/>
                </a:lnTo>
                <a:lnTo>
                  <a:pt x="415611" y="8211"/>
                </a:lnTo>
                <a:lnTo>
                  <a:pt x="484385" y="11162"/>
                </a:lnTo>
                <a:lnTo>
                  <a:pt x="553012" y="14560"/>
                </a:lnTo>
                <a:lnTo>
                  <a:pt x="621490" y="18404"/>
                </a:lnTo>
                <a:lnTo>
                  <a:pt x="689816" y="22692"/>
                </a:lnTo>
                <a:lnTo>
                  <a:pt x="757989" y="27422"/>
                </a:lnTo>
                <a:lnTo>
                  <a:pt x="826006" y="32592"/>
                </a:lnTo>
                <a:lnTo>
                  <a:pt x="893866" y="38200"/>
                </a:lnTo>
                <a:lnTo>
                  <a:pt x="961565" y="44246"/>
                </a:lnTo>
                <a:lnTo>
                  <a:pt x="1029102" y="50727"/>
                </a:lnTo>
                <a:lnTo>
                  <a:pt x="1096475" y="57641"/>
                </a:lnTo>
                <a:lnTo>
                  <a:pt x="1163681" y="64986"/>
                </a:lnTo>
                <a:lnTo>
                  <a:pt x="1230718" y="72761"/>
                </a:lnTo>
                <a:lnTo>
                  <a:pt x="1297585" y="80964"/>
                </a:lnTo>
                <a:lnTo>
                  <a:pt x="1364278" y="89594"/>
                </a:lnTo>
                <a:lnTo>
                  <a:pt x="1430797" y="98648"/>
                </a:lnTo>
                <a:lnTo>
                  <a:pt x="1497137" y="108125"/>
                </a:lnTo>
                <a:lnTo>
                  <a:pt x="1563299" y="118022"/>
                </a:lnTo>
                <a:lnTo>
                  <a:pt x="1629279" y="128339"/>
                </a:lnTo>
                <a:lnTo>
                  <a:pt x="1695074" y="139073"/>
                </a:lnTo>
                <a:lnTo>
                  <a:pt x="1760684" y="150223"/>
                </a:lnTo>
                <a:lnTo>
                  <a:pt x="1826106" y="161787"/>
                </a:lnTo>
                <a:lnTo>
                  <a:pt x="1891337" y="173763"/>
                </a:lnTo>
                <a:lnTo>
                  <a:pt x="1956376" y="186150"/>
                </a:lnTo>
                <a:lnTo>
                  <a:pt x="2021220" y="198945"/>
                </a:lnTo>
                <a:lnTo>
                  <a:pt x="2085867" y="212147"/>
                </a:lnTo>
                <a:lnTo>
                  <a:pt x="2150316" y="225754"/>
                </a:lnTo>
                <a:lnTo>
                  <a:pt x="2214563" y="239764"/>
                </a:lnTo>
                <a:lnTo>
                  <a:pt x="2278606" y="254176"/>
                </a:lnTo>
                <a:lnTo>
                  <a:pt x="2342445" y="268988"/>
                </a:lnTo>
                <a:lnTo>
                  <a:pt x="2406075" y="284198"/>
                </a:lnTo>
                <a:lnTo>
                  <a:pt x="2469496" y="299804"/>
                </a:lnTo>
                <a:lnTo>
                  <a:pt x="2532705" y="315805"/>
                </a:lnTo>
                <a:lnTo>
                  <a:pt x="2595699" y="332199"/>
                </a:lnTo>
                <a:lnTo>
                  <a:pt x="2658477" y="348983"/>
                </a:lnTo>
                <a:lnTo>
                  <a:pt x="2721037" y="366157"/>
                </a:lnTo>
                <a:lnTo>
                  <a:pt x="2783376" y="383718"/>
                </a:lnTo>
                <a:lnTo>
                  <a:pt x="2845492" y="401666"/>
                </a:lnTo>
                <a:lnTo>
                  <a:pt x="2907384" y="419997"/>
                </a:lnTo>
                <a:lnTo>
                  <a:pt x="2969048" y="438710"/>
                </a:lnTo>
                <a:lnTo>
                  <a:pt x="3030482" y="457804"/>
                </a:lnTo>
                <a:lnTo>
                  <a:pt x="3091686" y="477276"/>
                </a:lnTo>
                <a:lnTo>
                  <a:pt x="3152655" y="497125"/>
                </a:lnTo>
                <a:lnTo>
                  <a:pt x="3213389" y="517350"/>
                </a:lnTo>
                <a:lnTo>
                  <a:pt x="3273885" y="537948"/>
                </a:lnTo>
                <a:lnTo>
                  <a:pt x="3334141" y="558917"/>
                </a:lnTo>
                <a:lnTo>
                  <a:pt x="3394154" y="580257"/>
                </a:lnTo>
                <a:lnTo>
                  <a:pt x="3453923" y="601964"/>
                </a:lnTo>
                <a:lnTo>
                  <a:pt x="3513445" y="624038"/>
                </a:lnTo>
                <a:lnTo>
                  <a:pt x="3572719" y="646477"/>
                </a:lnTo>
                <a:lnTo>
                  <a:pt x="3631741" y="669278"/>
                </a:lnTo>
                <a:lnTo>
                  <a:pt x="3690510" y="692441"/>
                </a:lnTo>
                <a:lnTo>
                  <a:pt x="3749024" y="715962"/>
                </a:lnTo>
                <a:lnTo>
                  <a:pt x="3807281" y="739842"/>
                </a:lnTo>
                <a:lnTo>
                  <a:pt x="3865278" y="764077"/>
                </a:lnTo>
                <a:lnTo>
                  <a:pt x="3923013" y="788666"/>
                </a:lnTo>
                <a:lnTo>
                  <a:pt x="3980484" y="813607"/>
                </a:lnTo>
                <a:lnTo>
                  <a:pt x="4037690" y="838899"/>
                </a:lnTo>
                <a:lnTo>
                  <a:pt x="4094626" y="864540"/>
                </a:lnTo>
                <a:lnTo>
                  <a:pt x="4151293" y="890528"/>
                </a:lnTo>
                <a:lnTo>
                  <a:pt x="4207686" y="916860"/>
                </a:lnTo>
                <a:lnTo>
                  <a:pt x="4263805" y="943537"/>
                </a:lnTo>
                <a:lnTo>
                  <a:pt x="4319647" y="970555"/>
                </a:lnTo>
                <a:lnTo>
                  <a:pt x="4375210" y="997913"/>
                </a:lnTo>
                <a:lnTo>
                  <a:pt x="4430492" y="1025609"/>
                </a:lnTo>
                <a:lnTo>
                  <a:pt x="4485490" y="1053642"/>
                </a:lnTo>
                <a:lnTo>
                  <a:pt x="4540203" y="1082009"/>
                </a:lnTo>
                <a:lnTo>
                  <a:pt x="4594627" y="1110709"/>
                </a:lnTo>
                <a:lnTo>
                  <a:pt x="4648762" y="1139740"/>
                </a:lnTo>
                <a:lnTo>
                  <a:pt x="4702605" y="1169101"/>
                </a:lnTo>
                <a:lnTo>
                  <a:pt x="4756154" y="1198789"/>
                </a:lnTo>
                <a:lnTo>
                  <a:pt x="4809406" y="1228803"/>
                </a:lnTo>
                <a:lnTo>
                  <a:pt x="4862359" y="1259142"/>
                </a:lnTo>
                <a:lnTo>
                  <a:pt x="4915012" y="1289802"/>
                </a:lnTo>
                <a:lnTo>
                  <a:pt x="4967362" y="1320783"/>
                </a:lnTo>
                <a:lnTo>
                  <a:pt x="5019406" y="1352083"/>
                </a:lnTo>
                <a:lnTo>
                  <a:pt x="5071144" y="1383700"/>
                </a:lnTo>
                <a:lnTo>
                  <a:pt x="5122572" y="1415632"/>
                </a:lnTo>
                <a:lnTo>
                  <a:pt x="5173688" y="1447878"/>
                </a:lnTo>
                <a:lnTo>
                  <a:pt x="5224491" y="1480436"/>
                </a:lnTo>
                <a:lnTo>
                  <a:pt x="5274978" y="1513303"/>
                </a:lnTo>
                <a:lnTo>
                  <a:pt x="5325146" y="1546479"/>
                </a:lnTo>
                <a:lnTo>
                  <a:pt x="5374995" y="1579961"/>
                </a:lnTo>
                <a:lnTo>
                  <a:pt x="5424521" y="1613748"/>
                </a:lnTo>
                <a:lnTo>
                  <a:pt x="5473722" y="1647838"/>
                </a:lnTo>
                <a:lnTo>
                  <a:pt x="5522597" y="1682229"/>
                </a:lnTo>
                <a:lnTo>
                  <a:pt x="5571143" y="1716920"/>
                </a:lnTo>
                <a:lnTo>
                  <a:pt x="5619358" y="1751908"/>
                </a:lnTo>
                <a:lnTo>
                  <a:pt x="5667239" y="1787192"/>
                </a:lnTo>
                <a:lnTo>
                  <a:pt x="5714786" y="1822770"/>
                </a:lnTo>
                <a:lnTo>
                  <a:pt x="5761994" y="1858641"/>
                </a:lnTo>
                <a:lnTo>
                  <a:pt x="5808863" y="1894802"/>
                </a:lnTo>
                <a:lnTo>
                  <a:pt x="5855390" y="1931252"/>
                </a:lnTo>
                <a:lnTo>
                  <a:pt x="5901573" y="1967989"/>
                </a:lnTo>
                <a:lnTo>
                  <a:pt x="5947409" y="2005012"/>
                </a:lnTo>
                <a:lnTo>
                  <a:pt x="5992898" y="2042318"/>
                </a:lnTo>
                <a:lnTo>
                  <a:pt x="6038036" y="2079906"/>
                </a:lnTo>
                <a:lnTo>
                  <a:pt x="6082821" y="2117774"/>
                </a:lnTo>
                <a:lnTo>
                  <a:pt x="6127251" y="2155920"/>
                </a:lnTo>
                <a:lnTo>
                  <a:pt x="6171324" y="2194343"/>
                </a:lnTo>
                <a:lnTo>
                  <a:pt x="6215038" y="2233041"/>
                </a:lnTo>
                <a:lnTo>
                  <a:pt x="6258390" y="2272011"/>
                </a:lnTo>
                <a:lnTo>
                  <a:pt x="6301379" y="2311253"/>
                </a:lnTo>
                <a:lnTo>
                  <a:pt x="6344002" y="2350765"/>
                </a:lnTo>
                <a:lnTo>
                  <a:pt x="6386258" y="2390544"/>
                </a:lnTo>
                <a:lnTo>
                  <a:pt x="6428143" y="2430589"/>
                </a:lnTo>
                <a:lnTo>
                  <a:pt x="6469656" y="2470898"/>
                </a:lnTo>
                <a:lnTo>
                  <a:pt x="6510795" y="2511470"/>
                </a:lnTo>
                <a:lnTo>
                  <a:pt x="6551557" y="2552302"/>
                </a:lnTo>
                <a:lnTo>
                  <a:pt x="6591941" y="2593393"/>
                </a:lnTo>
                <a:lnTo>
                  <a:pt x="6631944" y="2634742"/>
                </a:lnTo>
                <a:lnTo>
                  <a:pt x="6671563" y="2676346"/>
                </a:lnTo>
                <a:lnTo>
                  <a:pt x="6710798" y="2718203"/>
                </a:lnTo>
                <a:lnTo>
                  <a:pt x="6749645" y="2760313"/>
                </a:lnTo>
                <a:lnTo>
                  <a:pt x="6788103" y="2802672"/>
                </a:lnTo>
                <a:lnTo>
                  <a:pt x="6826169" y="2845280"/>
                </a:lnTo>
                <a:lnTo>
                  <a:pt x="6863841" y="2888134"/>
                </a:lnTo>
                <a:lnTo>
                  <a:pt x="6901117" y="2931233"/>
                </a:lnTo>
                <a:lnTo>
                  <a:pt x="6937995" y="2974576"/>
                </a:lnTo>
                <a:lnTo>
                  <a:pt x="6974472" y="3018159"/>
                </a:lnTo>
                <a:lnTo>
                  <a:pt x="7010547" y="3061983"/>
                </a:lnTo>
                <a:lnTo>
                  <a:pt x="7046218" y="3106043"/>
                </a:lnTo>
                <a:lnTo>
                  <a:pt x="7081481" y="3150340"/>
                </a:lnTo>
                <a:lnTo>
                  <a:pt x="7116336" y="3194872"/>
                </a:lnTo>
                <a:lnTo>
                  <a:pt x="7150779" y="3239635"/>
                </a:lnTo>
                <a:lnTo>
                  <a:pt x="7184809" y="3284630"/>
                </a:lnTo>
                <a:lnTo>
                  <a:pt x="7218424" y="3329853"/>
                </a:lnTo>
                <a:lnTo>
                  <a:pt x="7251621" y="3375304"/>
                </a:lnTo>
                <a:lnTo>
                  <a:pt x="7284398" y="3420980"/>
                </a:lnTo>
                <a:lnTo>
                  <a:pt x="7316753" y="3466880"/>
                </a:lnTo>
                <a:lnTo>
                  <a:pt x="7348684" y="3513001"/>
                </a:lnTo>
                <a:lnTo>
                  <a:pt x="7380189" y="3559343"/>
                </a:lnTo>
                <a:lnTo>
                  <a:pt x="7411265" y="3605904"/>
                </a:lnTo>
                <a:lnTo>
                  <a:pt x="7441910" y="3652681"/>
                </a:lnTo>
                <a:lnTo>
                  <a:pt x="7472123" y="3699672"/>
                </a:lnTo>
                <a:lnTo>
                  <a:pt x="7501900" y="3746877"/>
                </a:lnTo>
                <a:lnTo>
                  <a:pt x="7531241" y="3794294"/>
                </a:lnTo>
                <a:lnTo>
                  <a:pt x="7560142" y="3841920"/>
                </a:lnTo>
                <a:lnTo>
                  <a:pt x="7588602" y="3889753"/>
                </a:lnTo>
                <a:lnTo>
                  <a:pt x="7616618" y="3937793"/>
                </a:lnTo>
                <a:lnTo>
                  <a:pt x="7644188" y="3986037"/>
                </a:lnTo>
                <a:lnTo>
                  <a:pt x="7671311" y="4034484"/>
                </a:lnTo>
                <a:lnTo>
                  <a:pt x="7697983" y="4083132"/>
                </a:lnTo>
                <a:lnTo>
                  <a:pt x="7724203" y="4131978"/>
                </a:lnTo>
                <a:lnTo>
                  <a:pt x="7749968" y="4181022"/>
                </a:lnTo>
                <a:lnTo>
                  <a:pt x="7775277" y="4230261"/>
                </a:lnTo>
                <a:lnTo>
                  <a:pt x="7800127" y="4279694"/>
                </a:lnTo>
                <a:lnTo>
                  <a:pt x="7824516" y="4329319"/>
                </a:lnTo>
                <a:lnTo>
                  <a:pt x="7848442" y="4379135"/>
                </a:lnTo>
                <a:lnTo>
                  <a:pt x="7871903" y="4429138"/>
                </a:lnTo>
                <a:lnTo>
                  <a:pt x="7894896" y="4479329"/>
                </a:lnTo>
                <a:lnTo>
                  <a:pt x="7917419" y="4529704"/>
                </a:lnTo>
                <a:lnTo>
                  <a:pt x="7939471" y="4580263"/>
                </a:lnTo>
                <a:lnTo>
                  <a:pt x="7961049" y="4631003"/>
                </a:lnTo>
                <a:lnTo>
                  <a:pt x="7982151" y="4681922"/>
                </a:lnTo>
                <a:lnTo>
                  <a:pt x="8002774" y="4733020"/>
                </a:lnTo>
                <a:lnTo>
                  <a:pt x="8022917" y="4784294"/>
                </a:lnTo>
                <a:lnTo>
                  <a:pt x="8042578" y="4835742"/>
                </a:lnTo>
                <a:lnTo>
                  <a:pt x="8061753" y="4887362"/>
                </a:lnTo>
                <a:lnTo>
                  <a:pt x="8080442" y="4939154"/>
                </a:lnTo>
                <a:lnTo>
                  <a:pt x="8098641" y="4991114"/>
                </a:lnTo>
                <a:lnTo>
                  <a:pt x="8116350" y="5043242"/>
                </a:lnTo>
                <a:lnTo>
                  <a:pt x="8133565" y="5095536"/>
                </a:lnTo>
                <a:lnTo>
                  <a:pt x="8150284" y="5147993"/>
                </a:lnTo>
                <a:lnTo>
                  <a:pt x="8166506" y="5200612"/>
                </a:lnTo>
                <a:lnTo>
                  <a:pt x="8182227" y="5253392"/>
                </a:lnTo>
                <a:lnTo>
                  <a:pt x="8197447" y="5306330"/>
                </a:lnTo>
                <a:lnTo>
                  <a:pt x="8212162" y="5359425"/>
                </a:lnTo>
                <a:lnTo>
                  <a:pt x="8226371" y="5412675"/>
                </a:lnTo>
                <a:lnTo>
                  <a:pt x="8240071" y="5466078"/>
                </a:lnTo>
                <a:lnTo>
                  <a:pt x="8253261" y="5519633"/>
                </a:lnTo>
                <a:lnTo>
                  <a:pt x="8265937" y="5573337"/>
                </a:lnTo>
                <a:lnTo>
                  <a:pt x="8278099" y="5627190"/>
                </a:lnTo>
                <a:lnTo>
                  <a:pt x="8289743" y="5681188"/>
                </a:lnTo>
                <a:lnTo>
                  <a:pt x="8300868" y="5735331"/>
                </a:lnTo>
                <a:lnTo>
                  <a:pt x="8311471" y="5789616"/>
                </a:lnTo>
                <a:lnTo>
                  <a:pt x="8321551" y="5844043"/>
                </a:lnTo>
                <a:lnTo>
                  <a:pt x="8331104" y="5898609"/>
                </a:lnTo>
                <a:lnTo>
                  <a:pt x="8340130" y="5953312"/>
                </a:lnTo>
                <a:lnTo>
                  <a:pt x="8348625" y="6008150"/>
                </a:lnTo>
                <a:lnTo>
                  <a:pt x="8356588" y="6063123"/>
                </a:lnTo>
                <a:lnTo>
                  <a:pt x="8364017" y="6118227"/>
                </a:lnTo>
                <a:lnTo>
                  <a:pt x="8370908" y="6173462"/>
                </a:lnTo>
                <a:lnTo>
                  <a:pt x="8377261" y="6228826"/>
                </a:lnTo>
                <a:lnTo>
                  <a:pt x="8383073" y="6284316"/>
                </a:lnTo>
                <a:lnTo>
                  <a:pt x="8388341" y="6339932"/>
                </a:lnTo>
                <a:lnTo>
                  <a:pt x="8393064" y="6395670"/>
                </a:lnTo>
                <a:lnTo>
                  <a:pt x="8397240" y="6451531"/>
                </a:lnTo>
                <a:lnTo>
                  <a:pt x="8400866" y="6507511"/>
                </a:lnTo>
                <a:lnTo>
                  <a:pt x="8403940" y="6563609"/>
                </a:lnTo>
                <a:lnTo>
                  <a:pt x="8406460" y="6619823"/>
                </a:lnTo>
                <a:lnTo>
                  <a:pt x="8408423" y="6676152"/>
                </a:lnTo>
                <a:lnTo>
                  <a:pt x="8409829" y="6732593"/>
                </a:lnTo>
                <a:lnTo>
                  <a:pt x="8410673" y="6789145"/>
                </a:lnTo>
                <a:lnTo>
                  <a:pt x="8410956" y="6845807"/>
                </a:lnTo>
              </a:path>
            </a:pathLst>
          </a:custGeom>
          <a:ln w="12192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800" y="838199"/>
            <a:ext cx="7086600" cy="53599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52422" y="187274"/>
            <a:ext cx="528828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CC6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C6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7339" y="1586483"/>
            <a:ext cx="3744341" cy="52592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523"/>
            <a:ext cx="8411210" cy="6845934"/>
          </a:xfrm>
          <a:custGeom>
            <a:avLst/>
            <a:gdLst/>
            <a:ahLst/>
            <a:cxnLst/>
            <a:rect l="l" t="t" r="r" b="b"/>
            <a:pathLst>
              <a:path w="8411210" h="6845934">
                <a:moveTo>
                  <a:pt x="0" y="0"/>
                </a:moveTo>
                <a:lnTo>
                  <a:pt x="69610" y="229"/>
                </a:lnTo>
                <a:lnTo>
                  <a:pt x="139087" y="917"/>
                </a:lnTo>
                <a:lnTo>
                  <a:pt x="208428" y="2060"/>
                </a:lnTo>
                <a:lnTo>
                  <a:pt x="277630" y="3658"/>
                </a:lnTo>
                <a:lnTo>
                  <a:pt x="346692" y="5709"/>
                </a:lnTo>
                <a:lnTo>
                  <a:pt x="415611" y="8211"/>
                </a:lnTo>
                <a:lnTo>
                  <a:pt x="484385" y="11162"/>
                </a:lnTo>
                <a:lnTo>
                  <a:pt x="553012" y="14560"/>
                </a:lnTo>
                <a:lnTo>
                  <a:pt x="621490" y="18404"/>
                </a:lnTo>
                <a:lnTo>
                  <a:pt x="689816" y="22692"/>
                </a:lnTo>
                <a:lnTo>
                  <a:pt x="757989" y="27422"/>
                </a:lnTo>
                <a:lnTo>
                  <a:pt x="826006" y="32592"/>
                </a:lnTo>
                <a:lnTo>
                  <a:pt x="893866" y="38200"/>
                </a:lnTo>
                <a:lnTo>
                  <a:pt x="961565" y="44246"/>
                </a:lnTo>
                <a:lnTo>
                  <a:pt x="1029102" y="50727"/>
                </a:lnTo>
                <a:lnTo>
                  <a:pt x="1096475" y="57641"/>
                </a:lnTo>
                <a:lnTo>
                  <a:pt x="1163681" y="64986"/>
                </a:lnTo>
                <a:lnTo>
                  <a:pt x="1230718" y="72761"/>
                </a:lnTo>
                <a:lnTo>
                  <a:pt x="1297585" y="80964"/>
                </a:lnTo>
                <a:lnTo>
                  <a:pt x="1364278" y="89594"/>
                </a:lnTo>
                <a:lnTo>
                  <a:pt x="1430797" y="98648"/>
                </a:lnTo>
                <a:lnTo>
                  <a:pt x="1497137" y="108125"/>
                </a:lnTo>
                <a:lnTo>
                  <a:pt x="1563299" y="118022"/>
                </a:lnTo>
                <a:lnTo>
                  <a:pt x="1629279" y="128339"/>
                </a:lnTo>
                <a:lnTo>
                  <a:pt x="1695074" y="139073"/>
                </a:lnTo>
                <a:lnTo>
                  <a:pt x="1760684" y="150223"/>
                </a:lnTo>
                <a:lnTo>
                  <a:pt x="1826106" y="161787"/>
                </a:lnTo>
                <a:lnTo>
                  <a:pt x="1891337" y="173763"/>
                </a:lnTo>
                <a:lnTo>
                  <a:pt x="1956376" y="186150"/>
                </a:lnTo>
                <a:lnTo>
                  <a:pt x="2021220" y="198945"/>
                </a:lnTo>
                <a:lnTo>
                  <a:pt x="2085867" y="212147"/>
                </a:lnTo>
                <a:lnTo>
                  <a:pt x="2150316" y="225754"/>
                </a:lnTo>
                <a:lnTo>
                  <a:pt x="2214563" y="239764"/>
                </a:lnTo>
                <a:lnTo>
                  <a:pt x="2278606" y="254176"/>
                </a:lnTo>
                <a:lnTo>
                  <a:pt x="2342445" y="268988"/>
                </a:lnTo>
                <a:lnTo>
                  <a:pt x="2406075" y="284198"/>
                </a:lnTo>
                <a:lnTo>
                  <a:pt x="2469496" y="299804"/>
                </a:lnTo>
                <a:lnTo>
                  <a:pt x="2532705" y="315805"/>
                </a:lnTo>
                <a:lnTo>
                  <a:pt x="2595699" y="332199"/>
                </a:lnTo>
                <a:lnTo>
                  <a:pt x="2658477" y="348983"/>
                </a:lnTo>
                <a:lnTo>
                  <a:pt x="2721037" y="366157"/>
                </a:lnTo>
                <a:lnTo>
                  <a:pt x="2783376" y="383718"/>
                </a:lnTo>
                <a:lnTo>
                  <a:pt x="2845492" y="401666"/>
                </a:lnTo>
                <a:lnTo>
                  <a:pt x="2907384" y="419997"/>
                </a:lnTo>
                <a:lnTo>
                  <a:pt x="2969048" y="438710"/>
                </a:lnTo>
                <a:lnTo>
                  <a:pt x="3030482" y="457804"/>
                </a:lnTo>
                <a:lnTo>
                  <a:pt x="3091686" y="477276"/>
                </a:lnTo>
                <a:lnTo>
                  <a:pt x="3152655" y="497125"/>
                </a:lnTo>
                <a:lnTo>
                  <a:pt x="3213389" y="517350"/>
                </a:lnTo>
                <a:lnTo>
                  <a:pt x="3273885" y="537948"/>
                </a:lnTo>
                <a:lnTo>
                  <a:pt x="3334141" y="558917"/>
                </a:lnTo>
                <a:lnTo>
                  <a:pt x="3394154" y="580257"/>
                </a:lnTo>
                <a:lnTo>
                  <a:pt x="3453923" y="601964"/>
                </a:lnTo>
                <a:lnTo>
                  <a:pt x="3513445" y="624038"/>
                </a:lnTo>
                <a:lnTo>
                  <a:pt x="3572719" y="646477"/>
                </a:lnTo>
                <a:lnTo>
                  <a:pt x="3631741" y="669278"/>
                </a:lnTo>
                <a:lnTo>
                  <a:pt x="3690510" y="692441"/>
                </a:lnTo>
                <a:lnTo>
                  <a:pt x="3749024" y="715962"/>
                </a:lnTo>
                <a:lnTo>
                  <a:pt x="3807281" y="739842"/>
                </a:lnTo>
                <a:lnTo>
                  <a:pt x="3865278" y="764077"/>
                </a:lnTo>
                <a:lnTo>
                  <a:pt x="3923013" y="788666"/>
                </a:lnTo>
                <a:lnTo>
                  <a:pt x="3980484" y="813607"/>
                </a:lnTo>
                <a:lnTo>
                  <a:pt x="4037690" y="838899"/>
                </a:lnTo>
                <a:lnTo>
                  <a:pt x="4094626" y="864540"/>
                </a:lnTo>
                <a:lnTo>
                  <a:pt x="4151293" y="890528"/>
                </a:lnTo>
                <a:lnTo>
                  <a:pt x="4207686" y="916860"/>
                </a:lnTo>
                <a:lnTo>
                  <a:pt x="4263805" y="943537"/>
                </a:lnTo>
                <a:lnTo>
                  <a:pt x="4319647" y="970555"/>
                </a:lnTo>
                <a:lnTo>
                  <a:pt x="4375210" y="997913"/>
                </a:lnTo>
                <a:lnTo>
                  <a:pt x="4430492" y="1025609"/>
                </a:lnTo>
                <a:lnTo>
                  <a:pt x="4485490" y="1053642"/>
                </a:lnTo>
                <a:lnTo>
                  <a:pt x="4540203" y="1082009"/>
                </a:lnTo>
                <a:lnTo>
                  <a:pt x="4594627" y="1110709"/>
                </a:lnTo>
                <a:lnTo>
                  <a:pt x="4648762" y="1139740"/>
                </a:lnTo>
                <a:lnTo>
                  <a:pt x="4702605" y="1169101"/>
                </a:lnTo>
                <a:lnTo>
                  <a:pt x="4756154" y="1198789"/>
                </a:lnTo>
                <a:lnTo>
                  <a:pt x="4809406" y="1228803"/>
                </a:lnTo>
                <a:lnTo>
                  <a:pt x="4862359" y="1259142"/>
                </a:lnTo>
                <a:lnTo>
                  <a:pt x="4915012" y="1289802"/>
                </a:lnTo>
                <a:lnTo>
                  <a:pt x="4967362" y="1320783"/>
                </a:lnTo>
                <a:lnTo>
                  <a:pt x="5019406" y="1352083"/>
                </a:lnTo>
                <a:lnTo>
                  <a:pt x="5071144" y="1383700"/>
                </a:lnTo>
                <a:lnTo>
                  <a:pt x="5122572" y="1415632"/>
                </a:lnTo>
                <a:lnTo>
                  <a:pt x="5173688" y="1447878"/>
                </a:lnTo>
                <a:lnTo>
                  <a:pt x="5224491" y="1480436"/>
                </a:lnTo>
                <a:lnTo>
                  <a:pt x="5274978" y="1513303"/>
                </a:lnTo>
                <a:lnTo>
                  <a:pt x="5325146" y="1546479"/>
                </a:lnTo>
                <a:lnTo>
                  <a:pt x="5374995" y="1579961"/>
                </a:lnTo>
                <a:lnTo>
                  <a:pt x="5424521" y="1613748"/>
                </a:lnTo>
                <a:lnTo>
                  <a:pt x="5473722" y="1647838"/>
                </a:lnTo>
                <a:lnTo>
                  <a:pt x="5522597" y="1682229"/>
                </a:lnTo>
                <a:lnTo>
                  <a:pt x="5571143" y="1716920"/>
                </a:lnTo>
                <a:lnTo>
                  <a:pt x="5619358" y="1751908"/>
                </a:lnTo>
                <a:lnTo>
                  <a:pt x="5667239" y="1787192"/>
                </a:lnTo>
                <a:lnTo>
                  <a:pt x="5714786" y="1822770"/>
                </a:lnTo>
                <a:lnTo>
                  <a:pt x="5761994" y="1858641"/>
                </a:lnTo>
                <a:lnTo>
                  <a:pt x="5808863" y="1894802"/>
                </a:lnTo>
                <a:lnTo>
                  <a:pt x="5855390" y="1931252"/>
                </a:lnTo>
                <a:lnTo>
                  <a:pt x="5901573" y="1967989"/>
                </a:lnTo>
                <a:lnTo>
                  <a:pt x="5947409" y="2005012"/>
                </a:lnTo>
                <a:lnTo>
                  <a:pt x="5992898" y="2042318"/>
                </a:lnTo>
                <a:lnTo>
                  <a:pt x="6038036" y="2079906"/>
                </a:lnTo>
                <a:lnTo>
                  <a:pt x="6082821" y="2117774"/>
                </a:lnTo>
                <a:lnTo>
                  <a:pt x="6127251" y="2155920"/>
                </a:lnTo>
                <a:lnTo>
                  <a:pt x="6171324" y="2194343"/>
                </a:lnTo>
                <a:lnTo>
                  <a:pt x="6215038" y="2233041"/>
                </a:lnTo>
                <a:lnTo>
                  <a:pt x="6258390" y="2272011"/>
                </a:lnTo>
                <a:lnTo>
                  <a:pt x="6301379" y="2311253"/>
                </a:lnTo>
                <a:lnTo>
                  <a:pt x="6344002" y="2350765"/>
                </a:lnTo>
                <a:lnTo>
                  <a:pt x="6386258" y="2390544"/>
                </a:lnTo>
                <a:lnTo>
                  <a:pt x="6428143" y="2430589"/>
                </a:lnTo>
                <a:lnTo>
                  <a:pt x="6469656" y="2470898"/>
                </a:lnTo>
                <a:lnTo>
                  <a:pt x="6510795" y="2511470"/>
                </a:lnTo>
                <a:lnTo>
                  <a:pt x="6551557" y="2552302"/>
                </a:lnTo>
                <a:lnTo>
                  <a:pt x="6591941" y="2593393"/>
                </a:lnTo>
                <a:lnTo>
                  <a:pt x="6631944" y="2634742"/>
                </a:lnTo>
                <a:lnTo>
                  <a:pt x="6671563" y="2676346"/>
                </a:lnTo>
                <a:lnTo>
                  <a:pt x="6710798" y="2718203"/>
                </a:lnTo>
                <a:lnTo>
                  <a:pt x="6749645" y="2760313"/>
                </a:lnTo>
                <a:lnTo>
                  <a:pt x="6788103" y="2802672"/>
                </a:lnTo>
                <a:lnTo>
                  <a:pt x="6826169" y="2845280"/>
                </a:lnTo>
                <a:lnTo>
                  <a:pt x="6863841" y="2888134"/>
                </a:lnTo>
                <a:lnTo>
                  <a:pt x="6901117" y="2931233"/>
                </a:lnTo>
                <a:lnTo>
                  <a:pt x="6937995" y="2974576"/>
                </a:lnTo>
                <a:lnTo>
                  <a:pt x="6974472" y="3018159"/>
                </a:lnTo>
                <a:lnTo>
                  <a:pt x="7010547" y="3061983"/>
                </a:lnTo>
                <a:lnTo>
                  <a:pt x="7046218" y="3106043"/>
                </a:lnTo>
                <a:lnTo>
                  <a:pt x="7081481" y="3150340"/>
                </a:lnTo>
                <a:lnTo>
                  <a:pt x="7116336" y="3194872"/>
                </a:lnTo>
                <a:lnTo>
                  <a:pt x="7150779" y="3239635"/>
                </a:lnTo>
                <a:lnTo>
                  <a:pt x="7184809" y="3284630"/>
                </a:lnTo>
                <a:lnTo>
                  <a:pt x="7218424" y="3329853"/>
                </a:lnTo>
                <a:lnTo>
                  <a:pt x="7251621" y="3375304"/>
                </a:lnTo>
                <a:lnTo>
                  <a:pt x="7284398" y="3420980"/>
                </a:lnTo>
                <a:lnTo>
                  <a:pt x="7316753" y="3466880"/>
                </a:lnTo>
                <a:lnTo>
                  <a:pt x="7348684" y="3513001"/>
                </a:lnTo>
                <a:lnTo>
                  <a:pt x="7380189" y="3559343"/>
                </a:lnTo>
                <a:lnTo>
                  <a:pt x="7411265" y="3605904"/>
                </a:lnTo>
                <a:lnTo>
                  <a:pt x="7441910" y="3652681"/>
                </a:lnTo>
                <a:lnTo>
                  <a:pt x="7472123" y="3699672"/>
                </a:lnTo>
                <a:lnTo>
                  <a:pt x="7501900" y="3746877"/>
                </a:lnTo>
                <a:lnTo>
                  <a:pt x="7531241" y="3794294"/>
                </a:lnTo>
                <a:lnTo>
                  <a:pt x="7560142" y="3841920"/>
                </a:lnTo>
                <a:lnTo>
                  <a:pt x="7588602" y="3889753"/>
                </a:lnTo>
                <a:lnTo>
                  <a:pt x="7616618" y="3937793"/>
                </a:lnTo>
                <a:lnTo>
                  <a:pt x="7644188" y="3986037"/>
                </a:lnTo>
                <a:lnTo>
                  <a:pt x="7671311" y="4034484"/>
                </a:lnTo>
                <a:lnTo>
                  <a:pt x="7697983" y="4083132"/>
                </a:lnTo>
                <a:lnTo>
                  <a:pt x="7724203" y="4131978"/>
                </a:lnTo>
                <a:lnTo>
                  <a:pt x="7749968" y="4181022"/>
                </a:lnTo>
                <a:lnTo>
                  <a:pt x="7775277" y="4230261"/>
                </a:lnTo>
                <a:lnTo>
                  <a:pt x="7800127" y="4279694"/>
                </a:lnTo>
                <a:lnTo>
                  <a:pt x="7824516" y="4329319"/>
                </a:lnTo>
                <a:lnTo>
                  <a:pt x="7848442" y="4379135"/>
                </a:lnTo>
                <a:lnTo>
                  <a:pt x="7871903" y="4429138"/>
                </a:lnTo>
                <a:lnTo>
                  <a:pt x="7894896" y="4479329"/>
                </a:lnTo>
                <a:lnTo>
                  <a:pt x="7917419" y="4529704"/>
                </a:lnTo>
                <a:lnTo>
                  <a:pt x="7939471" y="4580263"/>
                </a:lnTo>
                <a:lnTo>
                  <a:pt x="7961049" y="4631003"/>
                </a:lnTo>
                <a:lnTo>
                  <a:pt x="7982151" y="4681922"/>
                </a:lnTo>
                <a:lnTo>
                  <a:pt x="8002774" y="4733020"/>
                </a:lnTo>
                <a:lnTo>
                  <a:pt x="8022917" y="4784294"/>
                </a:lnTo>
                <a:lnTo>
                  <a:pt x="8042578" y="4835742"/>
                </a:lnTo>
                <a:lnTo>
                  <a:pt x="8061753" y="4887362"/>
                </a:lnTo>
                <a:lnTo>
                  <a:pt x="8080442" y="4939154"/>
                </a:lnTo>
                <a:lnTo>
                  <a:pt x="8098641" y="4991114"/>
                </a:lnTo>
                <a:lnTo>
                  <a:pt x="8116350" y="5043242"/>
                </a:lnTo>
                <a:lnTo>
                  <a:pt x="8133565" y="5095536"/>
                </a:lnTo>
                <a:lnTo>
                  <a:pt x="8150284" y="5147993"/>
                </a:lnTo>
                <a:lnTo>
                  <a:pt x="8166506" y="5200612"/>
                </a:lnTo>
                <a:lnTo>
                  <a:pt x="8182227" y="5253392"/>
                </a:lnTo>
                <a:lnTo>
                  <a:pt x="8197447" y="5306330"/>
                </a:lnTo>
                <a:lnTo>
                  <a:pt x="8212162" y="5359425"/>
                </a:lnTo>
                <a:lnTo>
                  <a:pt x="8226371" y="5412675"/>
                </a:lnTo>
                <a:lnTo>
                  <a:pt x="8240071" y="5466078"/>
                </a:lnTo>
                <a:lnTo>
                  <a:pt x="8253261" y="5519633"/>
                </a:lnTo>
                <a:lnTo>
                  <a:pt x="8265937" y="5573337"/>
                </a:lnTo>
                <a:lnTo>
                  <a:pt x="8278099" y="5627190"/>
                </a:lnTo>
                <a:lnTo>
                  <a:pt x="8289743" y="5681188"/>
                </a:lnTo>
                <a:lnTo>
                  <a:pt x="8300868" y="5735331"/>
                </a:lnTo>
                <a:lnTo>
                  <a:pt x="8311471" y="5789616"/>
                </a:lnTo>
                <a:lnTo>
                  <a:pt x="8321551" y="5844043"/>
                </a:lnTo>
                <a:lnTo>
                  <a:pt x="8331104" y="5898609"/>
                </a:lnTo>
                <a:lnTo>
                  <a:pt x="8340130" y="5953312"/>
                </a:lnTo>
                <a:lnTo>
                  <a:pt x="8348625" y="6008150"/>
                </a:lnTo>
                <a:lnTo>
                  <a:pt x="8356588" y="6063123"/>
                </a:lnTo>
                <a:lnTo>
                  <a:pt x="8364017" y="6118227"/>
                </a:lnTo>
                <a:lnTo>
                  <a:pt x="8370908" y="6173462"/>
                </a:lnTo>
                <a:lnTo>
                  <a:pt x="8377261" y="6228826"/>
                </a:lnTo>
                <a:lnTo>
                  <a:pt x="8383073" y="6284316"/>
                </a:lnTo>
                <a:lnTo>
                  <a:pt x="8388341" y="6339932"/>
                </a:lnTo>
                <a:lnTo>
                  <a:pt x="8393064" y="6395670"/>
                </a:lnTo>
                <a:lnTo>
                  <a:pt x="8397240" y="6451531"/>
                </a:lnTo>
                <a:lnTo>
                  <a:pt x="8400866" y="6507511"/>
                </a:lnTo>
                <a:lnTo>
                  <a:pt x="8403940" y="6563609"/>
                </a:lnTo>
                <a:lnTo>
                  <a:pt x="8406460" y="6619823"/>
                </a:lnTo>
                <a:lnTo>
                  <a:pt x="8408423" y="6676152"/>
                </a:lnTo>
                <a:lnTo>
                  <a:pt x="8409829" y="6732593"/>
                </a:lnTo>
                <a:lnTo>
                  <a:pt x="8410673" y="6789145"/>
                </a:lnTo>
                <a:lnTo>
                  <a:pt x="8410956" y="6845807"/>
                </a:lnTo>
              </a:path>
            </a:pathLst>
          </a:custGeom>
          <a:ln w="12192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2540" y="333755"/>
            <a:ext cx="6787133" cy="122910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3155" y="1004316"/>
            <a:ext cx="2873501" cy="12291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C6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107744" y="1914894"/>
            <a:ext cx="3439795" cy="3852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C6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87339" y="1586483"/>
            <a:ext cx="3744341" cy="52592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523"/>
            <a:ext cx="8411210" cy="6845934"/>
          </a:xfrm>
          <a:custGeom>
            <a:avLst/>
            <a:gdLst/>
            <a:ahLst/>
            <a:cxnLst/>
            <a:rect l="l" t="t" r="r" b="b"/>
            <a:pathLst>
              <a:path w="8411210" h="6845934">
                <a:moveTo>
                  <a:pt x="0" y="0"/>
                </a:moveTo>
                <a:lnTo>
                  <a:pt x="69610" y="229"/>
                </a:lnTo>
                <a:lnTo>
                  <a:pt x="139087" y="917"/>
                </a:lnTo>
                <a:lnTo>
                  <a:pt x="208428" y="2060"/>
                </a:lnTo>
                <a:lnTo>
                  <a:pt x="277630" y="3658"/>
                </a:lnTo>
                <a:lnTo>
                  <a:pt x="346692" y="5709"/>
                </a:lnTo>
                <a:lnTo>
                  <a:pt x="415611" y="8211"/>
                </a:lnTo>
                <a:lnTo>
                  <a:pt x="484385" y="11162"/>
                </a:lnTo>
                <a:lnTo>
                  <a:pt x="553012" y="14560"/>
                </a:lnTo>
                <a:lnTo>
                  <a:pt x="621490" y="18404"/>
                </a:lnTo>
                <a:lnTo>
                  <a:pt x="689816" y="22692"/>
                </a:lnTo>
                <a:lnTo>
                  <a:pt x="757989" y="27422"/>
                </a:lnTo>
                <a:lnTo>
                  <a:pt x="826006" y="32592"/>
                </a:lnTo>
                <a:lnTo>
                  <a:pt x="893866" y="38200"/>
                </a:lnTo>
                <a:lnTo>
                  <a:pt x="961565" y="44246"/>
                </a:lnTo>
                <a:lnTo>
                  <a:pt x="1029102" y="50727"/>
                </a:lnTo>
                <a:lnTo>
                  <a:pt x="1096475" y="57641"/>
                </a:lnTo>
                <a:lnTo>
                  <a:pt x="1163681" y="64986"/>
                </a:lnTo>
                <a:lnTo>
                  <a:pt x="1230718" y="72761"/>
                </a:lnTo>
                <a:lnTo>
                  <a:pt x="1297585" y="80964"/>
                </a:lnTo>
                <a:lnTo>
                  <a:pt x="1364278" y="89594"/>
                </a:lnTo>
                <a:lnTo>
                  <a:pt x="1430797" y="98648"/>
                </a:lnTo>
                <a:lnTo>
                  <a:pt x="1497137" y="108125"/>
                </a:lnTo>
                <a:lnTo>
                  <a:pt x="1563299" y="118022"/>
                </a:lnTo>
                <a:lnTo>
                  <a:pt x="1629279" y="128339"/>
                </a:lnTo>
                <a:lnTo>
                  <a:pt x="1695074" y="139073"/>
                </a:lnTo>
                <a:lnTo>
                  <a:pt x="1760684" y="150223"/>
                </a:lnTo>
                <a:lnTo>
                  <a:pt x="1826106" y="161787"/>
                </a:lnTo>
                <a:lnTo>
                  <a:pt x="1891337" y="173763"/>
                </a:lnTo>
                <a:lnTo>
                  <a:pt x="1956376" y="186150"/>
                </a:lnTo>
                <a:lnTo>
                  <a:pt x="2021220" y="198945"/>
                </a:lnTo>
                <a:lnTo>
                  <a:pt x="2085867" y="212147"/>
                </a:lnTo>
                <a:lnTo>
                  <a:pt x="2150316" y="225754"/>
                </a:lnTo>
                <a:lnTo>
                  <a:pt x="2214563" y="239764"/>
                </a:lnTo>
                <a:lnTo>
                  <a:pt x="2278606" y="254176"/>
                </a:lnTo>
                <a:lnTo>
                  <a:pt x="2342445" y="268988"/>
                </a:lnTo>
                <a:lnTo>
                  <a:pt x="2406075" y="284198"/>
                </a:lnTo>
                <a:lnTo>
                  <a:pt x="2469496" y="299804"/>
                </a:lnTo>
                <a:lnTo>
                  <a:pt x="2532705" y="315805"/>
                </a:lnTo>
                <a:lnTo>
                  <a:pt x="2595699" y="332199"/>
                </a:lnTo>
                <a:lnTo>
                  <a:pt x="2658477" y="348983"/>
                </a:lnTo>
                <a:lnTo>
                  <a:pt x="2721037" y="366157"/>
                </a:lnTo>
                <a:lnTo>
                  <a:pt x="2783376" y="383718"/>
                </a:lnTo>
                <a:lnTo>
                  <a:pt x="2845492" y="401666"/>
                </a:lnTo>
                <a:lnTo>
                  <a:pt x="2907384" y="419997"/>
                </a:lnTo>
                <a:lnTo>
                  <a:pt x="2969048" y="438710"/>
                </a:lnTo>
                <a:lnTo>
                  <a:pt x="3030482" y="457804"/>
                </a:lnTo>
                <a:lnTo>
                  <a:pt x="3091686" y="477276"/>
                </a:lnTo>
                <a:lnTo>
                  <a:pt x="3152655" y="497125"/>
                </a:lnTo>
                <a:lnTo>
                  <a:pt x="3213389" y="517350"/>
                </a:lnTo>
                <a:lnTo>
                  <a:pt x="3273885" y="537948"/>
                </a:lnTo>
                <a:lnTo>
                  <a:pt x="3334141" y="558917"/>
                </a:lnTo>
                <a:lnTo>
                  <a:pt x="3394154" y="580257"/>
                </a:lnTo>
                <a:lnTo>
                  <a:pt x="3453923" y="601964"/>
                </a:lnTo>
                <a:lnTo>
                  <a:pt x="3513445" y="624038"/>
                </a:lnTo>
                <a:lnTo>
                  <a:pt x="3572719" y="646477"/>
                </a:lnTo>
                <a:lnTo>
                  <a:pt x="3631741" y="669278"/>
                </a:lnTo>
                <a:lnTo>
                  <a:pt x="3690510" y="692441"/>
                </a:lnTo>
                <a:lnTo>
                  <a:pt x="3749024" y="715962"/>
                </a:lnTo>
                <a:lnTo>
                  <a:pt x="3807281" y="739842"/>
                </a:lnTo>
                <a:lnTo>
                  <a:pt x="3865278" y="764077"/>
                </a:lnTo>
                <a:lnTo>
                  <a:pt x="3923013" y="788666"/>
                </a:lnTo>
                <a:lnTo>
                  <a:pt x="3980484" y="813607"/>
                </a:lnTo>
                <a:lnTo>
                  <a:pt x="4037690" y="838899"/>
                </a:lnTo>
                <a:lnTo>
                  <a:pt x="4094626" y="864540"/>
                </a:lnTo>
                <a:lnTo>
                  <a:pt x="4151293" y="890528"/>
                </a:lnTo>
                <a:lnTo>
                  <a:pt x="4207686" y="916860"/>
                </a:lnTo>
                <a:lnTo>
                  <a:pt x="4263805" y="943537"/>
                </a:lnTo>
                <a:lnTo>
                  <a:pt x="4319647" y="970555"/>
                </a:lnTo>
                <a:lnTo>
                  <a:pt x="4375210" y="997913"/>
                </a:lnTo>
                <a:lnTo>
                  <a:pt x="4430492" y="1025609"/>
                </a:lnTo>
                <a:lnTo>
                  <a:pt x="4485490" y="1053642"/>
                </a:lnTo>
                <a:lnTo>
                  <a:pt x="4540203" y="1082009"/>
                </a:lnTo>
                <a:lnTo>
                  <a:pt x="4594627" y="1110709"/>
                </a:lnTo>
                <a:lnTo>
                  <a:pt x="4648762" y="1139740"/>
                </a:lnTo>
                <a:lnTo>
                  <a:pt x="4702605" y="1169101"/>
                </a:lnTo>
                <a:lnTo>
                  <a:pt x="4756154" y="1198789"/>
                </a:lnTo>
                <a:lnTo>
                  <a:pt x="4809406" y="1228803"/>
                </a:lnTo>
                <a:lnTo>
                  <a:pt x="4862359" y="1259142"/>
                </a:lnTo>
                <a:lnTo>
                  <a:pt x="4915012" y="1289802"/>
                </a:lnTo>
                <a:lnTo>
                  <a:pt x="4967362" y="1320783"/>
                </a:lnTo>
                <a:lnTo>
                  <a:pt x="5019406" y="1352083"/>
                </a:lnTo>
                <a:lnTo>
                  <a:pt x="5071144" y="1383700"/>
                </a:lnTo>
                <a:lnTo>
                  <a:pt x="5122572" y="1415632"/>
                </a:lnTo>
                <a:lnTo>
                  <a:pt x="5173688" y="1447878"/>
                </a:lnTo>
                <a:lnTo>
                  <a:pt x="5224491" y="1480436"/>
                </a:lnTo>
                <a:lnTo>
                  <a:pt x="5274978" y="1513303"/>
                </a:lnTo>
                <a:lnTo>
                  <a:pt x="5325146" y="1546479"/>
                </a:lnTo>
                <a:lnTo>
                  <a:pt x="5374995" y="1579961"/>
                </a:lnTo>
                <a:lnTo>
                  <a:pt x="5424521" y="1613748"/>
                </a:lnTo>
                <a:lnTo>
                  <a:pt x="5473722" y="1647838"/>
                </a:lnTo>
                <a:lnTo>
                  <a:pt x="5522597" y="1682229"/>
                </a:lnTo>
                <a:lnTo>
                  <a:pt x="5571143" y="1716920"/>
                </a:lnTo>
                <a:lnTo>
                  <a:pt x="5619358" y="1751908"/>
                </a:lnTo>
                <a:lnTo>
                  <a:pt x="5667239" y="1787192"/>
                </a:lnTo>
                <a:lnTo>
                  <a:pt x="5714786" y="1822770"/>
                </a:lnTo>
                <a:lnTo>
                  <a:pt x="5761994" y="1858641"/>
                </a:lnTo>
                <a:lnTo>
                  <a:pt x="5808863" y="1894802"/>
                </a:lnTo>
                <a:lnTo>
                  <a:pt x="5855390" y="1931252"/>
                </a:lnTo>
                <a:lnTo>
                  <a:pt x="5901573" y="1967989"/>
                </a:lnTo>
                <a:lnTo>
                  <a:pt x="5947409" y="2005012"/>
                </a:lnTo>
                <a:lnTo>
                  <a:pt x="5992898" y="2042318"/>
                </a:lnTo>
                <a:lnTo>
                  <a:pt x="6038036" y="2079906"/>
                </a:lnTo>
                <a:lnTo>
                  <a:pt x="6082821" y="2117774"/>
                </a:lnTo>
                <a:lnTo>
                  <a:pt x="6127251" y="2155920"/>
                </a:lnTo>
                <a:lnTo>
                  <a:pt x="6171324" y="2194343"/>
                </a:lnTo>
                <a:lnTo>
                  <a:pt x="6215038" y="2233041"/>
                </a:lnTo>
                <a:lnTo>
                  <a:pt x="6258390" y="2272011"/>
                </a:lnTo>
                <a:lnTo>
                  <a:pt x="6301379" y="2311253"/>
                </a:lnTo>
                <a:lnTo>
                  <a:pt x="6344002" y="2350765"/>
                </a:lnTo>
                <a:lnTo>
                  <a:pt x="6386258" y="2390544"/>
                </a:lnTo>
                <a:lnTo>
                  <a:pt x="6428143" y="2430589"/>
                </a:lnTo>
                <a:lnTo>
                  <a:pt x="6469656" y="2470898"/>
                </a:lnTo>
                <a:lnTo>
                  <a:pt x="6510795" y="2511470"/>
                </a:lnTo>
                <a:lnTo>
                  <a:pt x="6551557" y="2552302"/>
                </a:lnTo>
                <a:lnTo>
                  <a:pt x="6591941" y="2593393"/>
                </a:lnTo>
                <a:lnTo>
                  <a:pt x="6631944" y="2634742"/>
                </a:lnTo>
                <a:lnTo>
                  <a:pt x="6671563" y="2676346"/>
                </a:lnTo>
                <a:lnTo>
                  <a:pt x="6710798" y="2718203"/>
                </a:lnTo>
                <a:lnTo>
                  <a:pt x="6749645" y="2760313"/>
                </a:lnTo>
                <a:lnTo>
                  <a:pt x="6788103" y="2802672"/>
                </a:lnTo>
                <a:lnTo>
                  <a:pt x="6826169" y="2845280"/>
                </a:lnTo>
                <a:lnTo>
                  <a:pt x="6863841" y="2888134"/>
                </a:lnTo>
                <a:lnTo>
                  <a:pt x="6901117" y="2931233"/>
                </a:lnTo>
                <a:lnTo>
                  <a:pt x="6937995" y="2974576"/>
                </a:lnTo>
                <a:lnTo>
                  <a:pt x="6974472" y="3018159"/>
                </a:lnTo>
                <a:lnTo>
                  <a:pt x="7010547" y="3061983"/>
                </a:lnTo>
                <a:lnTo>
                  <a:pt x="7046218" y="3106043"/>
                </a:lnTo>
                <a:lnTo>
                  <a:pt x="7081481" y="3150340"/>
                </a:lnTo>
                <a:lnTo>
                  <a:pt x="7116336" y="3194872"/>
                </a:lnTo>
                <a:lnTo>
                  <a:pt x="7150779" y="3239635"/>
                </a:lnTo>
                <a:lnTo>
                  <a:pt x="7184809" y="3284630"/>
                </a:lnTo>
                <a:lnTo>
                  <a:pt x="7218424" y="3329853"/>
                </a:lnTo>
                <a:lnTo>
                  <a:pt x="7251621" y="3375304"/>
                </a:lnTo>
                <a:lnTo>
                  <a:pt x="7284398" y="3420980"/>
                </a:lnTo>
                <a:lnTo>
                  <a:pt x="7316753" y="3466880"/>
                </a:lnTo>
                <a:lnTo>
                  <a:pt x="7348684" y="3513001"/>
                </a:lnTo>
                <a:lnTo>
                  <a:pt x="7380189" y="3559343"/>
                </a:lnTo>
                <a:lnTo>
                  <a:pt x="7411265" y="3605904"/>
                </a:lnTo>
                <a:lnTo>
                  <a:pt x="7441910" y="3652681"/>
                </a:lnTo>
                <a:lnTo>
                  <a:pt x="7472123" y="3699672"/>
                </a:lnTo>
                <a:lnTo>
                  <a:pt x="7501900" y="3746877"/>
                </a:lnTo>
                <a:lnTo>
                  <a:pt x="7531241" y="3794294"/>
                </a:lnTo>
                <a:lnTo>
                  <a:pt x="7560142" y="3841920"/>
                </a:lnTo>
                <a:lnTo>
                  <a:pt x="7588602" y="3889753"/>
                </a:lnTo>
                <a:lnTo>
                  <a:pt x="7616618" y="3937793"/>
                </a:lnTo>
                <a:lnTo>
                  <a:pt x="7644188" y="3986037"/>
                </a:lnTo>
                <a:lnTo>
                  <a:pt x="7671311" y="4034484"/>
                </a:lnTo>
                <a:lnTo>
                  <a:pt x="7697983" y="4083132"/>
                </a:lnTo>
                <a:lnTo>
                  <a:pt x="7724203" y="4131978"/>
                </a:lnTo>
                <a:lnTo>
                  <a:pt x="7749968" y="4181022"/>
                </a:lnTo>
                <a:lnTo>
                  <a:pt x="7775277" y="4230261"/>
                </a:lnTo>
                <a:lnTo>
                  <a:pt x="7800127" y="4279694"/>
                </a:lnTo>
                <a:lnTo>
                  <a:pt x="7824516" y="4329319"/>
                </a:lnTo>
                <a:lnTo>
                  <a:pt x="7848442" y="4379135"/>
                </a:lnTo>
                <a:lnTo>
                  <a:pt x="7871903" y="4429138"/>
                </a:lnTo>
                <a:lnTo>
                  <a:pt x="7894896" y="4479329"/>
                </a:lnTo>
                <a:lnTo>
                  <a:pt x="7917419" y="4529704"/>
                </a:lnTo>
                <a:lnTo>
                  <a:pt x="7939471" y="4580263"/>
                </a:lnTo>
                <a:lnTo>
                  <a:pt x="7961049" y="4631003"/>
                </a:lnTo>
                <a:lnTo>
                  <a:pt x="7982151" y="4681922"/>
                </a:lnTo>
                <a:lnTo>
                  <a:pt x="8002774" y="4733020"/>
                </a:lnTo>
                <a:lnTo>
                  <a:pt x="8022917" y="4784294"/>
                </a:lnTo>
                <a:lnTo>
                  <a:pt x="8042578" y="4835742"/>
                </a:lnTo>
                <a:lnTo>
                  <a:pt x="8061753" y="4887362"/>
                </a:lnTo>
                <a:lnTo>
                  <a:pt x="8080442" y="4939154"/>
                </a:lnTo>
                <a:lnTo>
                  <a:pt x="8098641" y="4991114"/>
                </a:lnTo>
                <a:lnTo>
                  <a:pt x="8116350" y="5043242"/>
                </a:lnTo>
                <a:lnTo>
                  <a:pt x="8133565" y="5095536"/>
                </a:lnTo>
                <a:lnTo>
                  <a:pt x="8150284" y="5147993"/>
                </a:lnTo>
                <a:lnTo>
                  <a:pt x="8166506" y="5200612"/>
                </a:lnTo>
                <a:lnTo>
                  <a:pt x="8182227" y="5253392"/>
                </a:lnTo>
                <a:lnTo>
                  <a:pt x="8197447" y="5306330"/>
                </a:lnTo>
                <a:lnTo>
                  <a:pt x="8212162" y="5359425"/>
                </a:lnTo>
                <a:lnTo>
                  <a:pt x="8226371" y="5412675"/>
                </a:lnTo>
                <a:lnTo>
                  <a:pt x="8240071" y="5466078"/>
                </a:lnTo>
                <a:lnTo>
                  <a:pt x="8253261" y="5519633"/>
                </a:lnTo>
                <a:lnTo>
                  <a:pt x="8265937" y="5573337"/>
                </a:lnTo>
                <a:lnTo>
                  <a:pt x="8278099" y="5627190"/>
                </a:lnTo>
                <a:lnTo>
                  <a:pt x="8289743" y="5681188"/>
                </a:lnTo>
                <a:lnTo>
                  <a:pt x="8300868" y="5735331"/>
                </a:lnTo>
                <a:lnTo>
                  <a:pt x="8311471" y="5789616"/>
                </a:lnTo>
                <a:lnTo>
                  <a:pt x="8321551" y="5844043"/>
                </a:lnTo>
                <a:lnTo>
                  <a:pt x="8331104" y="5898609"/>
                </a:lnTo>
                <a:lnTo>
                  <a:pt x="8340130" y="5953312"/>
                </a:lnTo>
                <a:lnTo>
                  <a:pt x="8348625" y="6008150"/>
                </a:lnTo>
                <a:lnTo>
                  <a:pt x="8356588" y="6063123"/>
                </a:lnTo>
                <a:lnTo>
                  <a:pt x="8364017" y="6118227"/>
                </a:lnTo>
                <a:lnTo>
                  <a:pt x="8370908" y="6173462"/>
                </a:lnTo>
                <a:lnTo>
                  <a:pt x="8377261" y="6228826"/>
                </a:lnTo>
                <a:lnTo>
                  <a:pt x="8383073" y="6284316"/>
                </a:lnTo>
                <a:lnTo>
                  <a:pt x="8388341" y="6339932"/>
                </a:lnTo>
                <a:lnTo>
                  <a:pt x="8393064" y="6395670"/>
                </a:lnTo>
                <a:lnTo>
                  <a:pt x="8397240" y="6451531"/>
                </a:lnTo>
                <a:lnTo>
                  <a:pt x="8400866" y="6507511"/>
                </a:lnTo>
                <a:lnTo>
                  <a:pt x="8403940" y="6563609"/>
                </a:lnTo>
                <a:lnTo>
                  <a:pt x="8406460" y="6619823"/>
                </a:lnTo>
                <a:lnTo>
                  <a:pt x="8408423" y="6676152"/>
                </a:lnTo>
                <a:lnTo>
                  <a:pt x="8409829" y="6732593"/>
                </a:lnTo>
                <a:lnTo>
                  <a:pt x="8410673" y="6789145"/>
                </a:lnTo>
                <a:lnTo>
                  <a:pt x="8410956" y="6845807"/>
                </a:lnTo>
              </a:path>
            </a:pathLst>
          </a:custGeom>
          <a:ln w="12192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670" y="58623"/>
            <a:ext cx="7966659" cy="1792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CC66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7744" y="1904212"/>
            <a:ext cx="7207250" cy="402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20090" y="6315838"/>
            <a:ext cx="1019810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758" y="6524863"/>
            <a:ext cx="158496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74481" y="6372463"/>
            <a:ext cx="2438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4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49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34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96824" y="1546605"/>
            <a:ext cx="8945880" cy="5318125"/>
            <a:chOff x="196824" y="1546605"/>
            <a:chExt cx="8945880" cy="531812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2027" y="2709672"/>
              <a:ext cx="5870321" cy="414674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03174" y="1552955"/>
              <a:ext cx="5487670" cy="5305425"/>
            </a:xfrm>
            <a:custGeom>
              <a:avLst/>
              <a:gdLst/>
              <a:ahLst/>
              <a:cxnLst/>
              <a:rect l="l" t="t" r="r" b="b"/>
              <a:pathLst>
                <a:path w="5487670" h="5305425">
                  <a:moveTo>
                    <a:pt x="0" y="0"/>
                  </a:moveTo>
                  <a:lnTo>
                    <a:pt x="53537" y="8226"/>
                  </a:lnTo>
                  <a:lnTo>
                    <a:pt x="106908" y="16783"/>
                  </a:lnTo>
                  <a:lnTo>
                    <a:pt x="160109" y="25668"/>
                  </a:lnTo>
                  <a:lnTo>
                    <a:pt x="213140" y="34880"/>
                  </a:lnTo>
                  <a:lnTo>
                    <a:pt x="265999" y="44418"/>
                  </a:lnTo>
                  <a:lnTo>
                    <a:pt x="318685" y="54280"/>
                  </a:lnTo>
                  <a:lnTo>
                    <a:pt x="371196" y="64465"/>
                  </a:lnTo>
                  <a:lnTo>
                    <a:pt x="423530" y="74971"/>
                  </a:lnTo>
                  <a:lnTo>
                    <a:pt x="475687" y="85797"/>
                  </a:lnTo>
                  <a:lnTo>
                    <a:pt x="527664" y="96941"/>
                  </a:lnTo>
                  <a:lnTo>
                    <a:pt x="579460" y="108403"/>
                  </a:lnTo>
                  <a:lnTo>
                    <a:pt x="631073" y="120179"/>
                  </a:lnTo>
                  <a:lnTo>
                    <a:pt x="682502" y="132269"/>
                  </a:lnTo>
                  <a:lnTo>
                    <a:pt x="733746" y="144672"/>
                  </a:lnTo>
                  <a:lnTo>
                    <a:pt x="784803" y="157386"/>
                  </a:lnTo>
                  <a:lnTo>
                    <a:pt x="835671" y="170409"/>
                  </a:lnTo>
                  <a:lnTo>
                    <a:pt x="886349" y="183741"/>
                  </a:lnTo>
                  <a:lnTo>
                    <a:pt x="936835" y="197379"/>
                  </a:lnTo>
                  <a:lnTo>
                    <a:pt x="987128" y="211321"/>
                  </a:lnTo>
                  <a:lnTo>
                    <a:pt x="1037226" y="225568"/>
                  </a:lnTo>
                  <a:lnTo>
                    <a:pt x="1087128" y="240117"/>
                  </a:lnTo>
                  <a:lnTo>
                    <a:pt x="1136832" y="254966"/>
                  </a:lnTo>
                  <a:lnTo>
                    <a:pt x="1186337" y="270115"/>
                  </a:lnTo>
                  <a:lnTo>
                    <a:pt x="1235641" y="285561"/>
                  </a:lnTo>
                  <a:lnTo>
                    <a:pt x="1284743" y="301304"/>
                  </a:lnTo>
                  <a:lnTo>
                    <a:pt x="1333641" y="317341"/>
                  </a:lnTo>
                  <a:lnTo>
                    <a:pt x="1382334" y="333672"/>
                  </a:lnTo>
                  <a:lnTo>
                    <a:pt x="1430819" y="350294"/>
                  </a:lnTo>
                  <a:lnTo>
                    <a:pt x="1479097" y="367207"/>
                  </a:lnTo>
                  <a:lnTo>
                    <a:pt x="1527164" y="384409"/>
                  </a:lnTo>
                  <a:lnTo>
                    <a:pt x="1575020" y="401898"/>
                  </a:lnTo>
                  <a:lnTo>
                    <a:pt x="1622663" y="419673"/>
                  </a:lnTo>
                  <a:lnTo>
                    <a:pt x="1670091" y="437733"/>
                  </a:lnTo>
                  <a:lnTo>
                    <a:pt x="1717304" y="456076"/>
                  </a:lnTo>
                  <a:lnTo>
                    <a:pt x="1764298" y="474700"/>
                  </a:lnTo>
                  <a:lnTo>
                    <a:pt x="1811074" y="493604"/>
                  </a:lnTo>
                  <a:lnTo>
                    <a:pt x="1857629" y="512787"/>
                  </a:lnTo>
                  <a:lnTo>
                    <a:pt x="1903963" y="532248"/>
                  </a:lnTo>
                  <a:lnTo>
                    <a:pt x="1950072" y="551983"/>
                  </a:lnTo>
                  <a:lnTo>
                    <a:pt x="1995956" y="571993"/>
                  </a:lnTo>
                  <a:lnTo>
                    <a:pt x="2041614" y="592276"/>
                  </a:lnTo>
                  <a:lnTo>
                    <a:pt x="2087043" y="612830"/>
                  </a:lnTo>
                  <a:lnTo>
                    <a:pt x="2132243" y="633654"/>
                  </a:lnTo>
                  <a:lnTo>
                    <a:pt x="2177212" y="654746"/>
                  </a:lnTo>
                  <a:lnTo>
                    <a:pt x="2221947" y="676105"/>
                  </a:lnTo>
                  <a:lnTo>
                    <a:pt x="2266449" y="697729"/>
                  </a:lnTo>
                  <a:lnTo>
                    <a:pt x="2310714" y="719617"/>
                  </a:lnTo>
                  <a:lnTo>
                    <a:pt x="2354743" y="741768"/>
                  </a:lnTo>
                  <a:lnTo>
                    <a:pt x="2398532" y="764180"/>
                  </a:lnTo>
                  <a:lnTo>
                    <a:pt x="2442081" y="786851"/>
                  </a:lnTo>
                  <a:lnTo>
                    <a:pt x="2485388" y="809780"/>
                  </a:lnTo>
                  <a:lnTo>
                    <a:pt x="2528452" y="832966"/>
                  </a:lnTo>
                  <a:lnTo>
                    <a:pt x="2571271" y="856407"/>
                  </a:lnTo>
                  <a:lnTo>
                    <a:pt x="2613843" y="880101"/>
                  </a:lnTo>
                  <a:lnTo>
                    <a:pt x="2656168" y="904048"/>
                  </a:lnTo>
                  <a:lnTo>
                    <a:pt x="2698242" y="928245"/>
                  </a:lnTo>
                  <a:lnTo>
                    <a:pt x="2740066" y="952691"/>
                  </a:lnTo>
                  <a:lnTo>
                    <a:pt x="2781638" y="977385"/>
                  </a:lnTo>
                  <a:lnTo>
                    <a:pt x="2822955" y="1002326"/>
                  </a:lnTo>
                  <a:lnTo>
                    <a:pt x="2864017" y="1027511"/>
                  </a:lnTo>
                  <a:lnTo>
                    <a:pt x="2904821" y="1052939"/>
                  </a:lnTo>
                  <a:lnTo>
                    <a:pt x="2945367" y="1078610"/>
                  </a:lnTo>
                  <a:lnTo>
                    <a:pt x="2985653" y="1104521"/>
                  </a:lnTo>
                  <a:lnTo>
                    <a:pt x="3025677" y="1130670"/>
                  </a:lnTo>
                  <a:lnTo>
                    <a:pt x="3065438" y="1157057"/>
                  </a:lnTo>
                  <a:lnTo>
                    <a:pt x="3104934" y="1183680"/>
                  </a:lnTo>
                  <a:lnTo>
                    <a:pt x="3144164" y="1210538"/>
                  </a:lnTo>
                  <a:lnTo>
                    <a:pt x="3183126" y="1237629"/>
                  </a:lnTo>
                  <a:lnTo>
                    <a:pt x="3221819" y="1264951"/>
                  </a:lnTo>
                  <a:lnTo>
                    <a:pt x="3260241" y="1292503"/>
                  </a:lnTo>
                  <a:lnTo>
                    <a:pt x="3298391" y="1320284"/>
                  </a:lnTo>
                  <a:lnTo>
                    <a:pt x="3336267" y="1348292"/>
                  </a:lnTo>
                  <a:lnTo>
                    <a:pt x="3373867" y="1376525"/>
                  </a:lnTo>
                  <a:lnTo>
                    <a:pt x="3411191" y="1404983"/>
                  </a:lnTo>
                  <a:lnTo>
                    <a:pt x="3448236" y="1433664"/>
                  </a:lnTo>
                  <a:lnTo>
                    <a:pt x="3485001" y="1462566"/>
                  </a:lnTo>
                  <a:lnTo>
                    <a:pt x="3521485" y="1491687"/>
                  </a:lnTo>
                  <a:lnTo>
                    <a:pt x="3557686" y="1521027"/>
                  </a:lnTo>
                  <a:lnTo>
                    <a:pt x="3593602" y="1550584"/>
                  </a:lnTo>
                  <a:lnTo>
                    <a:pt x="3629233" y="1580356"/>
                  </a:lnTo>
                  <a:lnTo>
                    <a:pt x="3664576" y="1610342"/>
                  </a:lnTo>
                  <a:lnTo>
                    <a:pt x="3699629" y="1640541"/>
                  </a:lnTo>
                  <a:lnTo>
                    <a:pt x="3734392" y="1670950"/>
                  </a:lnTo>
                  <a:lnTo>
                    <a:pt x="3768863" y="1701569"/>
                  </a:lnTo>
                  <a:lnTo>
                    <a:pt x="3803041" y="1732396"/>
                  </a:lnTo>
                  <a:lnTo>
                    <a:pt x="3836923" y="1763430"/>
                  </a:lnTo>
                  <a:lnTo>
                    <a:pt x="3870509" y="1794669"/>
                  </a:lnTo>
                  <a:lnTo>
                    <a:pt x="3903796" y="1826111"/>
                  </a:lnTo>
                  <a:lnTo>
                    <a:pt x="3936784" y="1857755"/>
                  </a:lnTo>
                  <a:lnTo>
                    <a:pt x="3969470" y="1889600"/>
                  </a:lnTo>
                  <a:lnTo>
                    <a:pt x="4001854" y="1921645"/>
                  </a:lnTo>
                  <a:lnTo>
                    <a:pt x="4033933" y="1953887"/>
                  </a:lnTo>
                  <a:lnTo>
                    <a:pt x="4065707" y="1986325"/>
                  </a:lnTo>
                  <a:lnTo>
                    <a:pt x="4097173" y="2018958"/>
                  </a:lnTo>
                  <a:lnTo>
                    <a:pt x="4128330" y="2051785"/>
                  </a:lnTo>
                  <a:lnTo>
                    <a:pt x="4159177" y="2084803"/>
                  </a:lnTo>
                  <a:lnTo>
                    <a:pt x="4189712" y="2118011"/>
                  </a:lnTo>
                  <a:lnTo>
                    <a:pt x="4219934" y="2151409"/>
                  </a:lnTo>
                  <a:lnTo>
                    <a:pt x="4249841" y="2184994"/>
                  </a:lnTo>
                  <a:lnTo>
                    <a:pt x="4279431" y="2218765"/>
                  </a:lnTo>
                  <a:lnTo>
                    <a:pt x="4308703" y="2252720"/>
                  </a:lnTo>
                  <a:lnTo>
                    <a:pt x="4337656" y="2286859"/>
                  </a:lnTo>
                  <a:lnTo>
                    <a:pt x="4366288" y="2321179"/>
                  </a:lnTo>
                  <a:lnTo>
                    <a:pt x="4394597" y="2355679"/>
                  </a:lnTo>
                  <a:lnTo>
                    <a:pt x="4422582" y="2390358"/>
                  </a:lnTo>
                  <a:lnTo>
                    <a:pt x="4450242" y="2425214"/>
                  </a:lnTo>
                  <a:lnTo>
                    <a:pt x="4477574" y="2460245"/>
                  </a:lnTo>
                  <a:lnTo>
                    <a:pt x="4504578" y="2495451"/>
                  </a:lnTo>
                  <a:lnTo>
                    <a:pt x="4531252" y="2530829"/>
                  </a:lnTo>
                  <a:lnTo>
                    <a:pt x="4557594" y="2566379"/>
                  </a:lnTo>
                  <a:lnTo>
                    <a:pt x="4583603" y="2602099"/>
                  </a:lnTo>
                  <a:lnTo>
                    <a:pt x="4609277" y="2637986"/>
                  </a:lnTo>
                  <a:lnTo>
                    <a:pt x="4634615" y="2674041"/>
                  </a:lnTo>
                  <a:lnTo>
                    <a:pt x="4659615" y="2710261"/>
                  </a:lnTo>
                  <a:lnTo>
                    <a:pt x="4684276" y="2746645"/>
                  </a:lnTo>
                  <a:lnTo>
                    <a:pt x="4708596" y="2783192"/>
                  </a:lnTo>
                  <a:lnTo>
                    <a:pt x="4732573" y="2819899"/>
                  </a:lnTo>
                  <a:lnTo>
                    <a:pt x="4756207" y="2856766"/>
                  </a:lnTo>
                  <a:lnTo>
                    <a:pt x="4779496" y="2893791"/>
                  </a:lnTo>
                  <a:lnTo>
                    <a:pt x="4802437" y="2930972"/>
                  </a:lnTo>
                  <a:lnTo>
                    <a:pt x="4825031" y="2968309"/>
                  </a:lnTo>
                  <a:lnTo>
                    <a:pt x="4847274" y="3005799"/>
                  </a:lnTo>
                  <a:lnTo>
                    <a:pt x="4869166" y="3043441"/>
                  </a:lnTo>
                  <a:lnTo>
                    <a:pt x="4890704" y="3081234"/>
                  </a:lnTo>
                  <a:lnTo>
                    <a:pt x="4911889" y="3119177"/>
                  </a:lnTo>
                  <a:lnTo>
                    <a:pt x="4932717" y="3157266"/>
                  </a:lnTo>
                  <a:lnTo>
                    <a:pt x="4953188" y="3195503"/>
                  </a:lnTo>
                  <a:lnTo>
                    <a:pt x="4973299" y="3233884"/>
                  </a:lnTo>
                  <a:lnTo>
                    <a:pt x="4993050" y="3272408"/>
                  </a:lnTo>
                  <a:lnTo>
                    <a:pt x="5012439" y="3311074"/>
                  </a:lnTo>
                  <a:lnTo>
                    <a:pt x="5031465" y="3349881"/>
                  </a:lnTo>
                  <a:lnTo>
                    <a:pt x="5050125" y="3388826"/>
                  </a:lnTo>
                  <a:lnTo>
                    <a:pt x="5068418" y="3427909"/>
                  </a:lnTo>
                  <a:lnTo>
                    <a:pt x="5086343" y="3467128"/>
                  </a:lnTo>
                  <a:lnTo>
                    <a:pt x="5103899" y="3506481"/>
                  </a:lnTo>
                  <a:lnTo>
                    <a:pt x="5121083" y="3545968"/>
                  </a:lnTo>
                  <a:lnTo>
                    <a:pt x="5137895" y="3585585"/>
                  </a:lnTo>
                  <a:lnTo>
                    <a:pt x="5154332" y="3625333"/>
                  </a:lnTo>
                  <a:lnTo>
                    <a:pt x="5170394" y="3665210"/>
                  </a:lnTo>
                  <a:lnTo>
                    <a:pt x="5186078" y="3705214"/>
                  </a:lnTo>
                  <a:lnTo>
                    <a:pt x="5201383" y="3745343"/>
                  </a:lnTo>
                  <a:lnTo>
                    <a:pt x="5216308" y="3785597"/>
                  </a:lnTo>
                  <a:lnTo>
                    <a:pt x="5230851" y="3825973"/>
                  </a:lnTo>
                  <a:lnTo>
                    <a:pt x="5245011" y="3866471"/>
                  </a:lnTo>
                  <a:lnTo>
                    <a:pt x="5258785" y="3907089"/>
                  </a:lnTo>
                  <a:lnTo>
                    <a:pt x="5272174" y="3947824"/>
                  </a:lnTo>
                  <a:lnTo>
                    <a:pt x="5285174" y="3988677"/>
                  </a:lnTo>
                  <a:lnTo>
                    <a:pt x="5297785" y="4029645"/>
                  </a:lnTo>
                  <a:lnTo>
                    <a:pt x="5310004" y="4070727"/>
                  </a:lnTo>
                  <a:lnTo>
                    <a:pt x="5321832" y="4111921"/>
                  </a:lnTo>
                  <a:lnTo>
                    <a:pt x="5333265" y="4153226"/>
                  </a:lnTo>
                  <a:lnTo>
                    <a:pt x="5344302" y="4194641"/>
                  </a:lnTo>
                  <a:lnTo>
                    <a:pt x="5354943" y="4236164"/>
                  </a:lnTo>
                  <a:lnTo>
                    <a:pt x="5365184" y="4277794"/>
                  </a:lnTo>
                  <a:lnTo>
                    <a:pt x="5375026" y="4319528"/>
                  </a:lnTo>
                  <a:lnTo>
                    <a:pt x="5384466" y="4361366"/>
                  </a:lnTo>
                  <a:lnTo>
                    <a:pt x="5393503" y="4403306"/>
                  </a:lnTo>
                  <a:lnTo>
                    <a:pt x="5402135" y="4445347"/>
                  </a:lnTo>
                  <a:lnTo>
                    <a:pt x="5410361" y="4487487"/>
                  </a:lnTo>
                  <a:lnTo>
                    <a:pt x="5418179" y="4529725"/>
                  </a:lnTo>
                  <a:lnTo>
                    <a:pt x="5425587" y="4572059"/>
                  </a:lnTo>
                  <a:lnTo>
                    <a:pt x="5432585" y="4614488"/>
                  </a:lnTo>
                  <a:lnTo>
                    <a:pt x="5439171" y="4657011"/>
                  </a:lnTo>
                  <a:lnTo>
                    <a:pt x="5445343" y="4699625"/>
                  </a:lnTo>
                  <a:lnTo>
                    <a:pt x="5451099" y="4742329"/>
                  </a:lnTo>
                  <a:lnTo>
                    <a:pt x="5456439" y="4785122"/>
                  </a:lnTo>
                  <a:lnTo>
                    <a:pt x="5461360" y="4828003"/>
                  </a:lnTo>
                  <a:lnTo>
                    <a:pt x="5465861" y="4870970"/>
                  </a:lnTo>
                  <a:lnTo>
                    <a:pt x="5469940" y="4914021"/>
                  </a:lnTo>
                  <a:lnTo>
                    <a:pt x="5473597" y="4957156"/>
                  </a:lnTo>
                  <a:lnTo>
                    <a:pt x="5476829" y="5000372"/>
                  </a:lnTo>
                  <a:lnTo>
                    <a:pt x="5479636" y="5043667"/>
                  </a:lnTo>
                  <a:lnTo>
                    <a:pt x="5482014" y="5087042"/>
                  </a:lnTo>
                  <a:lnTo>
                    <a:pt x="5483964" y="5130494"/>
                  </a:lnTo>
                  <a:lnTo>
                    <a:pt x="5485483" y="5174021"/>
                  </a:lnTo>
                  <a:lnTo>
                    <a:pt x="5486570" y="5217623"/>
                  </a:lnTo>
                  <a:lnTo>
                    <a:pt x="5487223" y="5261297"/>
                  </a:lnTo>
                  <a:lnTo>
                    <a:pt x="5487441" y="5305043"/>
                  </a:lnTo>
                </a:path>
              </a:pathLst>
            </a:custGeom>
            <a:ln w="12191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264397" y="6353047"/>
            <a:ext cx="1149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78758" y="6505447"/>
            <a:ext cx="15849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©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Prentice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Hall,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2002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51916" y="760476"/>
            <a:ext cx="7781290" cy="2570480"/>
            <a:chOff x="851916" y="760476"/>
            <a:chExt cx="7781290" cy="257048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6183" y="760476"/>
              <a:ext cx="3336798" cy="122910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916" y="1431036"/>
              <a:ext cx="7780782" cy="122910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1008" y="2101595"/>
              <a:ext cx="3867150" cy="122910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85163" y="909574"/>
            <a:ext cx="6924040" cy="2038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/>
              <a:t>Chapter </a:t>
            </a:r>
            <a:r>
              <a:rPr dirty="0" spc="-25"/>
              <a:t>9:</a:t>
            </a:r>
          </a:p>
          <a:p>
            <a:pPr algn="ctr" marL="12065" marR="5080">
              <a:lnSpc>
                <a:spcPct val="100000"/>
              </a:lnSpc>
            </a:pPr>
            <a:r>
              <a:rPr dirty="0"/>
              <a:t>The</a:t>
            </a:r>
            <a:r>
              <a:rPr dirty="0" spc="-5"/>
              <a:t> </a:t>
            </a:r>
            <a:r>
              <a:rPr dirty="0"/>
              <a:t>Client/Server</a:t>
            </a:r>
            <a:r>
              <a:rPr dirty="0" spc="-25"/>
              <a:t> </a:t>
            </a:r>
            <a:r>
              <a:rPr dirty="0" spc="-10"/>
              <a:t>Database Environment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410208" y="3274923"/>
            <a:ext cx="6474460" cy="2135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81660" marR="573405">
              <a:lnSpc>
                <a:spcPct val="120000"/>
              </a:lnSpc>
              <a:spcBef>
                <a:spcPts val="100"/>
              </a:spcBef>
            </a:pPr>
            <a:r>
              <a:rPr dirty="0" sz="3200" b="1" i="1">
                <a:solidFill>
                  <a:srgbClr val="FFFF00"/>
                </a:solidFill>
                <a:latin typeface="Times New Roman"/>
                <a:cs typeface="Times New Roman"/>
              </a:rPr>
              <a:t>Modern</a:t>
            </a:r>
            <a:r>
              <a:rPr dirty="0" sz="3200" spc="-60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FFFF00"/>
                </a:solidFill>
                <a:latin typeface="Times New Roman"/>
                <a:cs typeface="Times New Roman"/>
              </a:rPr>
              <a:t>Database</a:t>
            </a:r>
            <a:r>
              <a:rPr dirty="0" sz="3200" spc="-85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FFFF00"/>
                </a:solidFill>
                <a:latin typeface="Times New Roman"/>
                <a:cs typeface="Times New Roman"/>
              </a:rPr>
              <a:t>Management </a:t>
            </a:r>
            <a:r>
              <a:rPr dirty="0" sz="3200" b="1" i="1">
                <a:solidFill>
                  <a:srgbClr val="FFFF00"/>
                </a:solidFill>
                <a:latin typeface="Times New Roman"/>
                <a:cs typeface="Times New Roman"/>
              </a:rPr>
              <a:t>6</a:t>
            </a:r>
            <a:r>
              <a:rPr dirty="0" baseline="25132" sz="3150" b="1" i="1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dirty="0" baseline="25132" sz="3150" spc="412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FFFF00"/>
                </a:solidFill>
                <a:latin typeface="Times New Roman"/>
                <a:cs typeface="Times New Roman"/>
              </a:rPr>
              <a:t>Edition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dirty="0" sz="2800" spc="-10" b="1" i="1">
                <a:solidFill>
                  <a:srgbClr val="FFFFFF"/>
                </a:solidFill>
                <a:latin typeface="Times New Roman"/>
                <a:cs typeface="Times New Roman"/>
              </a:rPr>
              <a:t>Jeffrey</a:t>
            </a:r>
            <a:r>
              <a:rPr dirty="0" sz="2800" spc="-14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Times New Roman"/>
                <a:cs typeface="Times New Roman"/>
              </a:rPr>
              <a:t>A.</a:t>
            </a:r>
            <a:r>
              <a:rPr dirty="0" sz="2800" spc="-3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 i="1">
                <a:solidFill>
                  <a:srgbClr val="FFFFFF"/>
                </a:solidFill>
                <a:latin typeface="Times New Roman"/>
                <a:cs typeface="Times New Roman"/>
              </a:rPr>
              <a:t>Hoffer,</a:t>
            </a:r>
            <a:r>
              <a:rPr dirty="0" sz="2800" spc="-3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Times New Roman"/>
                <a:cs typeface="Times New Roman"/>
              </a:rPr>
              <a:t>Mary</a:t>
            </a:r>
            <a:r>
              <a:rPr dirty="0" sz="2800" spc="-4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Times New Roman"/>
                <a:cs typeface="Times New Roman"/>
              </a:rPr>
              <a:t>B.</a:t>
            </a:r>
            <a:r>
              <a:rPr dirty="0" sz="2800" spc="-3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Times New Roman"/>
                <a:cs typeface="Times New Roman"/>
              </a:rPr>
              <a:t>Prescott,</a:t>
            </a:r>
            <a:r>
              <a:rPr dirty="0" sz="2800" spc="-4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Times New Roman"/>
                <a:cs typeface="Times New Roman"/>
              </a:rPr>
              <a:t>Fred</a:t>
            </a:r>
            <a:r>
              <a:rPr dirty="0" sz="2800" spc="-3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 i="1">
                <a:solidFill>
                  <a:srgbClr val="FFFFFF"/>
                </a:solidFill>
                <a:latin typeface="Times New Roman"/>
                <a:cs typeface="Times New Roman"/>
              </a:rPr>
              <a:t>R.</a:t>
            </a:r>
            <a:endParaRPr sz="2800">
              <a:latin typeface="Times New Roman"/>
              <a:cs typeface="Times New Roman"/>
            </a:endParaRPr>
          </a:p>
          <a:p>
            <a:pPr algn="ctr" marL="344805">
              <a:lnSpc>
                <a:spcPct val="100000"/>
              </a:lnSpc>
            </a:pPr>
            <a:r>
              <a:rPr dirty="0" sz="2800" spc="-10" b="1" i="1">
                <a:solidFill>
                  <a:srgbClr val="FFFFFF"/>
                </a:solidFill>
                <a:latin typeface="Times New Roman"/>
                <a:cs typeface="Times New Roman"/>
              </a:rPr>
              <a:t>McFadden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4572"/>
            <a:ext cx="9138285" cy="6858000"/>
            <a:chOff x="-6095" y="-4572"/>
            <a:chExt cx="913828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964" y="669036"/>
              <a:ext cx="2186178" cy="122910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5955" y="669036"/>
              <a:ext cx="912114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1883" y="669036"/>
              <a:ext cx="5058918" cy="122910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9211" y="818133"/>
            <a:ext cx="60039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Three-</a:t>
            </a:r>
            <a:r>
              <a:rPr dirty="0" spc="-45"/>
              <a:t>Tier</a:t>
            </a:r>
            <a:r>
              <a:rPr dirty="0" spc="-215"/>
              <a:t> </a:t>
            </a:r>
            <a:r>
              <a:rPr dirty="0" spc="-10"/>
              <a:t>Architectures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106525" y="1595368"/>
            <a:ext cx="3058795" cy="215011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Three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layers:</a:t>
            </a:r>
            <a:endParaRPr sz="32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680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endParaRPr sz="28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41275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16025" y="4184698"/>
            <a:ext cx="7294245" cy="178879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dirty="0" sz="3200" b="1" i="1">
                <a:solidFill>
                  <a:srgbClr val="FFFF00"/>
                </a:solidFill>
                <a:latin typeface="Times New Roman"/>
                <a:cs typeface="Times New Roman"/>
              </a:rPr>
              <a:t>Thin</a:t>
            </a:r>
            <a:r>
              <a:rPr dirty="0" sz="3200" spc="-20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FFFF00"/>
                </a:solidFill>
                <a:latin typeface="Times New Roman"/>
                <a:cs typeface="Times New Roman"/>
              </a:rPr>
              <a:t>Client</a:t>
            </a:r>
            <a:endParaRPr sz="3200">
              <a:latin typeface="Times New Roman"/>
              <a:cs typeface="Times New Roman"/>
            </a:endParaRPr>
          </a:p>
          <a:p>
            <a:pPr lvl="1" marL="755015" marR="5080" indent="-285750">
              <a:lnSpc>
                <a:spcPct val="100000"/>
              </a:lnSpc>
              <a:spcBef>
                <a:spcPts val="600"/>
              </a:spcBef>
              <a:buClr>
                <a:srgbClr val="3366FF"/>
              </a:buClr>
              <a:buSzPct val="79166"/>
              <a:buFont typeface="Wingdings"/>
              <a:buChar char=""/>
              <a:tabLst>
                <a:tab pos="75628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PC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just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interface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little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application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processing.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storage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(sometimes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no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hard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drive)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22775" y="2005711"/>
            <a:ext cx="176339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GUI</a:t>
            </a:r>
            <a:r>
              <a:rPr dirty="0" sz="2000" spc="-1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9900"/>
                </a:solidFill>
                <a:latin typeface="Times New Roman"/>
                <a:cs typeface="Times New Roman"/>
              </a:rPr>
              <a:t>interface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(I/O</a:t>
            </a:r>
            <a:r>
              <a:rPr dirty="0" sz="2000" spc="-3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9900"/>
                </a:solidFill>
                <a:latin typeface="Times New Roman"/>
                <a:cs typeface="Times New Roman"/>
              </a:rPr>
              <a:t>processing)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22775" y="2843911"/>
            <a:ext cx="15557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Business</a:t>
            </a:r>
            <a:r>
              <a:rPr dirty="0" sz="2000" spc="-3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9900"/>
                </a:solidFill>
                <a:latin typeface="Times New Roman"/>
                <a:cs typeface="Times New Roman"/>
              </a:rPr>
              <a:t>rules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090409" y="2232786"/>
            <a:ext cx="145097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 i="1">
                <a:solidFill>
                  <a:srgbClr val="FFFF00"/>
                </a:solidFill>
                <a:latin typeface="Times New Roman"/>
                <a:cs typeface="Times New Roman"/>
              </a:rPr>
              <a:t>Browser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400" spc="-35" b="1" i="1">
                <a:solidFill>
                  <a:srgbClr val="FFFF00"/>
                </a:solidFill>
                <a:latin typeface="Times New Roman"/>
                <a:cs typeface="Times New Roman"/>
              </a:rPr>
              <a:t>Web</a:t>
            </a:r>
            <a:r>
              <a:rPr dirty="0" sz="2400" spc="-100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 i="1">
                <a:solidFill>
                  <a:srgbClr val="FFFF00"/>
                </a:solidFill>
                <a:latin typeface="Times New Roman"/>
                <a:cs typeface="Times New Roman"/>
              </a:rPr>
              <a:t>Server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22775" y="3453765"/>
            <a:ext cx="14046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Data</a:t>
            </a:r>
            <a:r>
              <a:rPr dirty="0" sz="2000" spc="-4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9900"/>
                </a:solidFill>
                <a:latin typeface="Times New Roman"/>
                <a:cs typeface="Times New Roman"/>
              </a:rPr>
              <a:t>storage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90409" y="3528441"/>
            <a:ext cx="8883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 i="1">
                <a:solidFill>
                  <a:srgbClr val="FFFF00"/>
                </a:solidFill>
                <a:latin typeface="Times New Roman"/>
                <a:cs typeface="Times New Roman"/>
              </a:rPr>
              <a:t>DBMS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838199"/>
            <a:ext cx="7162800" cy="54361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7805" y="329895"/>
            <a:ext cx="478218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</a:rPr>
              <a:t>Figure </a:t>
            </a:r>
            <a:r>
              <a:rPr dirty="0" sz="2400" spc="-10">
                <a:solidFill>
                  <a:srgbClr val="FFFFFF"/>
                </a:solidFill>
              </a:rPr>
              <a:t>9-</a:t>
            </a:r>
            <a:r>
              <a:rPr dirty="0" sz="2400">
                <a:solidFill>
                  <a:srgbClr val="FFFFFF"/>
                </a:solidFill>
              </a:rPr>
              <a:t>4</a:t>
            </a:r>
            <a:r>
              <a:rPr dirty="0" sz="2400" spc="-1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--</a:t>
            </a:r>
            <a:r>
              <a:rPr dirty="0" sz="2400" spc="-60">
                <a:solidFill>
                  <a:srgbClr val="FFFFFF"/>
                </a:solidFill>
              </a:rPr>
              <a:t> </a:t>
            </a:r>
            <a:r>
              <a:rPr dirty="0" sz="2400" spc="-20">
                <a:solidFill>
                  <a:srgbClr val="FFFFFF"/>
                </a:solidFill>
              </a:rPr>
              <a:t>Three-</a:t>
            </a:r>
            <a:r>
              <a:rPr dirty="0" sz="2400">
                <a:solidFill>
                  <a:srgbClr val="FFFFFF"/>
                </a:solidFill>
              </a:rPr>
              <a:t>tier</a:t>
            </a:r>
            <a:r>
              <a:rPr dirty="0" sz="2400" spc="-10">
                <a:solidFill>
                  <a:srgbClr val="FFFFFF"/>
                </a:solidFill>
              </a:rPr>
              <a:t> architecture</a:t>
            </a:r>
            <a:endParaRPr sz="2400"/>
          </a:p>
        </p:txBody>
      </p:sp>
      <p:grpSp>
        <p:nvGrpSpPr>
          <p:cNvPr id="4" name="object 4" descr=""/>
          <p:cNvGrpSpPr/>
          <p:nvPr/>
        </p:nvGrpSpPr>
        <p:grpSpPr>
          <a:xfrm>
            <a:off x="2567939" y="1242060"/>
            <a:ext cx="1514475" cy="1043305"/>
            <a:chOff x="2567939" y="1242060"/>
            <a:chExt cx="1514475" cy="104330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939" y="1242060"/>
              <a:ext cx="1514093" cy="6774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7939" y="1607820"/>
              <a:ext cx="1195577" cy="67741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745994" y="1322578"/>
            <a:ext cx="106807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35" b="1">
                <a:solidFill>
                  <a:srgbClr val="FF9900"/>
                </a:solidFill>
                <a:latin typeface="Arial"/>
                <a:cs typeface="Arial"/>
              </a:rPr>
              <a:t>Thinnest </a:t>
            </a:r>
            <a:r>
              <a:rPr dirty="0" sz="2400" spc="-70" b="1">
                <a:solidFill>
                  <a:srgbClr val="FF9900"/>
                </a:solidFill>
                <a:latin typeface="Arial"/>
                <a:cs typeface="Arial"/>
              </a:rPr>
              <a:t>clients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128259" y="3208020"/>
            <a:ext cx="3056890" cy="1214120"/>
            <a:chOff x="5128259" y="3208020"/>
            <a:chExt cx="3056890" cy="121412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8259" y="3208020"/>
              <a:ext cx="3056382" cy="78714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8259" y="3634740"/>
              <a:ext cx="2617469" cy="78714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337428" y="3302889"/>
            <a:ext cx="253492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305" b="1">
                <a:solidFill>
                  <a:srgbClr val="FF9900"/>
                </a:solidFill>
                <a:latin typeface="Arial"/>
                <a:cs typeface="Arial"/>
              </a:rPr>
              <a:t>Business</a:t>
            </a:r>
            <a:r>
              <a:rPr dirty="0" sz="2800" spc="-12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2800" spc="-260" b="1">
                <a:solidFill>
                  <a:srgbClr val="FF9900"/>
                </a:solidFill>
                <a:latin typeface="Arial"/>
                <a:cs typeface="Arial"/>
              </a:rPr>
              <a:t>rules</a:t>
            </a:r>
            <a:r>
              <a:rPr dirty="0" sz="2800" spc="-12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2800" spc="-350" b="1">
                <a:solidFill>
                  <a:srgbClr val="FF9900"/>
                </a:solidFill>
                <a:latin typeface="Arial"/>
                <a:cs typeface="Arial"/>
              </a:rPr>
              <a:t>on </a:t>
            </a:r>
            <a:r>
              <a:rPr dirty="0" sz="2800" spc="-280" b="1">
                <a:solidFill>
                  <a:srgbClr val="FF9900"/>
                </a:solidFill>
                <a:latin typeface="Arial"/>
                <a:cs typeface="Arial"/>
              </a:rPr>
              <a:t>separate</a:t>
            </a:r>
            <a:r>
              <a:rPr dirty="0" sz="2800" spc="-110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2800" spc="-280" b="1">
                <a:solidFill>
                  <a:srgbClr val="FF9900"/>
                </a:solidFill>
                <a:latin typeface="Arial"/>
                <a:cs typeface="Arial"/>
              </a:rPr>
              <a:t>server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501139" y="5053584"/>
            <a:ext cx="2715260" cy="1043305"/>
            <a:chOff x="1501139" y="5053584"/>
            <a:chExt cx="2715260" cy="1043305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1139" y="5053584"/>
              <a:ext cx="2715006" cy="67741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1139" y="5419344"/>
              <a:ext cx="1959102" cy="67741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679194" y="5130546"/>
            <a:ext cx="22606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9900"/>
                </a:solidFill>
                <a:latin typeface="Georgia"/>
                <a:cs typeface="Georgia"/>
              </a:rPr>
              <a:t>DBMS</a:t>
            </a:r>
            <a:r>
              <a:rPr dirty="0" sz="2400" spc="-35" b="1">
                <a:solidFill>
                  <a:srgbClr val="FF990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FF9900"/>
                </a:solidFill>
                <a:latin typeface="Georgia"/>
                <a:cs typeface="Georgia"/>
              </a:rPr>
              <a:t>only</a:t>
            </a:r>
            <a:r>
              <a:rPr dirty="0" sz="2400" spc="-40" b="1">
                <a:solidFill>
                  <a:srgbClr val="FF9900"/>
                </a:solidFill>
                <a:latin typeface="Georgia"/>
                <a:cs typeface="Georgia"/>
              </a:rPr>
              <a:t> </a:t>
            </a:r>
            <a:r>
              <a:rPr dirty="0" sz="2400" spc="-25" b="1">
                <a:solidFill>
                  <a:srgbClr val="FF9900"/>
                </a:solidFill>
                <a:latin typeface="Georgia"/>
                <a:cs typeface="Georgia"/>
              </a:rPr>
              <a:t>on </a:t>
            </a:r>
            <a:r>
              <a:rPr dirty="0" sz="2400" b="1">
                <a:solidFill>
                  <a:srgbClr val="FF9900"/>
                </a:solidFill>
                <a:latin typeface="Georgia"/>
                <a:cs typeface="Georgia"/>
              </a:rPr>
              <a:t>DB</a:t>
            </a:r>
            <a:r>
              <a:rPr dirty="0" sz="2400" spc="-10" b="1">
                <a:solidFill>
                  <a:srgbClr val="FF9900"/>
                </a:solidFill>
                <a:latin typeface="Georgia"/>
                <a:cs typeface="Georgia"/>
              </a:rPr>
              <a:t> server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4572"/>
            <a:ext cx="9138285" cy="6858000"/>
            <a:chOff x="-6095" y="-4572"/>
            <a:chExt cx="913828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371" y="333755"/>
              <a:ext cx="5907785" cy="122910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2971" y="333755"/>
              <a:ext cx="912114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8900" y="333755"/>
              <a:ext cx="1823466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3848" y="1004316"/>
              <a:ext cx="3992117" cy="122910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7565" rIns="0" bIns="0" rtlCol="0" vert="horz">
            <a:spAutoFit/>
          </a:bodyPr>
          <a:lstStyle/>
          <a:p>
            <a:pPr marL="2350135" marR="5080" indent="-1523365">
              <a:lnSpc>
                <a:spcPct val="100000"/>
              </a:lnSpc>
              <a:spcBef>
                <a:spcPts val="105"/>
              </a:spcBef>
            </a:pPr>
            <a:r>
              <a:rPr dirty="0"/>
              <a:t>Advantages</a:t>
            </a:r>
            <a:r>
              <a:rPr dirty="0" spc="-140"/>
              <a:t> </a:t>
            </a:r>
            <a:r>
              <a:rPr dirty="0"/>
              <a:t>of</a:t>
            </a:r>
            <a:r>
              <a:rPr dirty="0" spc="-190"/>
              <a:t> </a:t>
            </a:r>
            <a:r>
              <a:rPr dirty="0" spc="-10"/>
              <a:t>Three-</a:t>
            </a:r>
            <a:r>
              <a:rPr dirty="0" spc="-20"/>
              <a:t>Tier </a:t>
            </a:r>
            <a:r>
              <a:rPr dirty="0" spc="-10"/>
              <a:t>Architectures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1107744" y="1904212"/>
            <a:ext cx="6871970" cy="4123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17165">
              <a:lnSpc>
                <a:spcPct val="120000"/>
              </a:lnSpc>
              <a:spcBef>
                <a:spcPts val="100"/>
              </a:spcBef>
            </a:pP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Scalability</a:t>
            </a:r>
            <a:r>
              <a:rPr dirty="0" sz="3200" spc="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Technological</a:t>
            </a:r>
            <a:r>
              <a:rPr dirty="0" sz="32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flexibility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Long-term</a:t>
            </a:r>
            <a:r>
              <a:rPr dirty="0" sz="32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reduction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Better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match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systems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needs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Improved</a:t>
            </a:r>
            <a:r>
              <a:rPr dirty="0" sz="3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customer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endParaRPr sz="3200">
              <a:latin typeface="Times New Roman"/>
              <a:cs typeface="Times New Roman"/>
            </a:endParaRPr>
          </a:p>
          <a:p>
            <a:pPr marL="12700" marR="3088005">
              <a:lnSpc>
                <a:spcPct val="12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Competitive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advantage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Reduced</a:t>
            </a:r>
            <a:r>
              <a:rPr dirty="0" sz="3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risk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4572"/>
            <a:ext cx="9138285" cy="6858000"/>
            <a:chOff x="-6095" y="-4572"/>
            <a:chExt cx="913828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2915" y="333755"/>
              <a:ext cx="5750814" cy="122910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7544" y="333755"/>
              <a:ext cx="912113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3471" y="333755"/>
              <a:ext cx="1658874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3848" y="1004316"/>
              <a:ext cx="3992117" cy="122910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02640" y="482853"/>
            <a:ext cx="7660005" cy="50933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36775" marR="887730" indent="-136144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CC66"/>
                </a:solidFill>
                <a:latin typeface="Arial MT"/>
                <a:cs typeface="Arial MT"/>
              </a:rPr>
              <a:t>Challenges</a:t>
            </a:r>
            <a:r>
              <a:rPr dirty="0" sz="4400" spc="5">
                <a:solidFill>
                  <a:srgbClr val="FFCC66"/>
                </a:solidFill>
                <a:latin typeface="Arial MT"/>
                <a:cs typeface="Arial MT"/>
              </a:rPr>
              <a:t> </a:t>
            </a:r>
            <a:r>
              <a:rPr dirty="0" sz="4400">
                <a:solidFill>
                  <a:srgbClr val="FFCC66"/>
                </a:solidFill>
                <a:latin typeface="Arial MT"/>
                <a:cs typeface="Arial MT"/>
              </a:rPr>
              <a:t>of</a:t>
            </a:r>
            <a:r>
              <a:rPr dirty="0" sz="4400" spc="-100">
                <a:solidFill>
                  <a:srgbClr val="FFCC66"/>
                </a:solidFill>
                <a:latin typeface="Arial MT"/>
                <a:cs typeface="Arial MT"/>
              </a:rPr>
              <a:t> </a:t>
            </a:r>
            <a:r>
              <a:rPr dirty="0" sz="4400" spc="-10">
                <a:solidFill>
                  <a:srgbClr val="FFCC66"/>
                </a:solidFill>
                <a:latin typeface="Arial MT"/>
                <a:cs typeface="Arial MT"/>
              </a:rPr>
              <a:t>Three-</a:t>
            </a:r>
            <a:r>
              <a:rPr dirty="0" sz="4400" spc="-20">
                <a:solidFill>
                  <a:srgbClr val="FFCC66"/>
                </a:solidFill>
                <a:latin typeface="Arial MT"/>
                <a:cs typeface="Arial MT"/>
              </a:rPr>
              <a:t>tier </a:t>
            </a:r>
            <a:r>
              <a:rPr dirty="0" sz="4400" spc="-10">
                <a:solidFill>
                  <a:srgbClr val="FFCC66"/>
                </a:solidFill>
                <a:latin typeface="Arial MT"/>
                <a:cs typeface="Arial MT"/>
              </a:rPr>
              <a:t>Architectures</a:t>
            </a:r>
            <a:endParaRPr sz="4400">
              <a:latin typeface="Arial MT"/>
              <a:cs typeface="Arial MT"/>
            </a:endParaRPr>
          </a:p>
          <a:p>
            <a:pPr marL="12700" marR="2432050">
              <a:lnSpc>
                <a:spcPct val="110000"/>
              </a:lnSpc>
              <a:spcBef>
                <a:spcPts val="290"/>
              </a:spcBef>
            </a:pP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dirty="0" sz="4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short-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term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costs </a:t>
            </a:r>
            <a:r>
              <a:rPr dirty="0" sz="4400" spc="-20">
                <a:solidFill>
                  <a:srgbClr val="FFFFFF"/>
                </a:solidFill>
                <a:latin typeface="Times New Roman"/>
                <a:cs typeface="Times New Roman"/>
              </a:rPr>
              <a:t>Tools</a:t>
            </a:r>
            <a:r>
              <a:rPr dirty="0" sz="44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4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training Experience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Incompatible</a:t>
            </a:r>
            <a:r>
              <a:rPr dirty="0" sz="4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Lack of</a:t>
            </a:r>
            <a:r>
              <a:rPr dirty="0" sz="4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compatible</a:t>
            </a:r>
            <a:r>
              <a:rPr dirty="0" sz="4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end-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dirty="0" sz="4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tools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743" y="669036"/>
            <a:ext cx="6416802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2845" rIns="0" bIns="0" rtlCol="0" vert="horz">
            <a:spAutoFit/>
          </a:bodyPr>
          <a:lstStyle/>
          <a:p>
            <a:pPr marL="1137285">
              <a:lnSpc>
                <a:spcPct val="100000"/>
              </a:lnSpc>
              <a:spcBef>
                <a:spcPts val="105"/>
              </a:spcBef>
            </a:pPr>
            <a:r>
              <a:rPr dirty="0"/>
              <a:t>Application</a:t>
            </a:r>
            <a:r>
              <a:rPr dirty="0" spc="-55"/>
              <a:t> </a:t>
            </a:r>
            <a:r>
              <a:rPr dirty="0" spc="-10"/>
              <a:t>Partitioning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07744" y="2001138"/>
            <a:ext cx="6910070" cy="36118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Placing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portions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different</a:t>
            </a:r>
            <a:r>
              <a:rPr dirty="0" sz="3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locations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(client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vs.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server)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Advantages</a:t>
            </a:r>
            <a:endParaRPr sz="32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41275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Improve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Improve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interoperability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Balanced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workloads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59" y="0"/>
            <a:ext cx="8219694" cy="11361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498" y="55575"/>
            <a:ext cx="75177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Processing</a:t>
            </a:r>
            <a:r>
              <a:rPr dirty="0" spc="-60"/>
              <a:t> </a:t>
            </a:r>
            <a:r>
              <a:rPr dirty="0"/>
              <a:t>Logic</a:t>
            </a:r>
            <a:r>
              <a:rPr dirty="0" spc="-15"/>
              <a:t> </a:t>
            </a:r>
            <a:r>
              <a:rPr dirty="0" spc="-10"/>
              <a:t>Distributions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52400" y="914400"/>
            <a:ext cx="8638540" cy="5425440"/>
            <a:chOff x="152400" y="914400"/>
            <a:chExt cx="8638540" cy="54254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3276600"/>
              <a:ext cx="3989832" cy="3063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914400"/>
              <a:ext cx="5105400" cy="22204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0600" y="3276600"/>
              <a:ext cx="3965448" cy="304190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321553" y="1039494"/>
            <a:ext cx="3145155" cy="145796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420"/>
              </a:spcBef>
            </a:pP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2-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tier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distributions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</a:pP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Processing</a:t>
            </a:r>
            <a:r>
              <a:rPr dirty="0" sz="2400" spc="-2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logic</a:t>
            </a:r>
            <a:r>
              <a:rPr dirty="0" sz="2400" spc="-3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could</a:t>
            </a:r>
            <a:r>
              <a:rPr dirty="0" sz="2400" spc="-25">
                <a:solidFill>
                  <a:srgbClr val="FFCC66"/>
                </a:solidFill>
                <a:latin typeface="Times New Roman"/>
                <a:cs typeface="Times New Roman"/>
              </a:rPr>
              <a:t> be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at</a:t>
            </a:r>
            <a:r>
              <a:rPr dirty="0" sz="2400" spc="-4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client,</a:t>
            </a:r>
            <a:r>
              <a:rPr dirty="0" sz="2400" spc="-7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server,</a:t>
            </a:r>
            <a:r>
              <a:rPr dirty="0" sz="2400" spc="-5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or</a:t>
            </a:r>
            <a:r>
              <a:rPr dirty="0" sz="2400" spc="-3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CC66"/>
                </a:solidFill>
                <a:latin typeface="Times New Roman"/>
                <a:cs typeface="Times New Roman"/>
              </a:rPr>
              <a:t>both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764540" y="4061841"/>
            <a:ext cx="3810635" cy="1991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65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Processing</a:t>
            </a:r>
            <a:r>
              <a:rPr dirty="0" sz="2400" spc="-2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logic</a:t>
            </a:r>
            <a:r>
              <a:rPr dirty="0" sz="2400" spc="-3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will</a:t>
            </a:r>
            <a:r>
              <a:rPr dirty="0" sz="2400" spc="-2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be</a:t>
            </a:r>
            <a:r>
              <a:rPr dirty="0" sz="2400" spc="-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CC66"/>
                </a:solidFill>
                <a:latin typeface="Times New Roman"/>
                <a:cs typeface="Times New Roman"/>
              </a:rPr>
              <a:t>at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application</a:t>
            </a:r>
            <a:r>
              <a:rPr dirty="0" sz="2400" spc="-5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server</a:t>
            </a:r>
            <a:r>
              <a:rPr dirty="0" sz="2400" spc="-1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or</a:t>
            </a:r>
            <a:r>
              <a:rPr dirty="0" sz="2400" spc="-4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CC66"/>
                </a:solidFill>
                <a:latin typeface="Times New Roman"/>
                <a:cs typeface="Times New Roman"/>
              </a:rPr>
              <a:t>Web </a:t>
            </a:r>
            <a:r>
              <a:rPr dirty="0" sz="2400" spc="-10">
                <a:solidFill>
                  <a:srgbClr val="FFCC66"/>
                </a:solidFill>
                <a:latin typeface="Times New Roman"/>
                <a:cs typeface="Times New Roman"/>
              </a:rPr>
              <a:t>server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2400">
              <a:latin typeface="Times New Roman"/>
              <a:cs typeface="Times New Roman"/>
            </a:endParaRPr>
          </a:p>
          <a:p>
            <a:pPr marL="1536700">
              <a:lnSpc>
                <a:spcPct val="100000"/>
              </a:lnSpc>
            </a:pPr>
            <a:r>
              <a:rPr dirty="0" sz="2400" spc="-10" i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tier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distributions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4572"/>
            <a:ext cx="9138285" cy="6858000"/>
            <a:chOff x="-6095" y="-4572"/>
            <a:chExt cx="913828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8820" y="333755"/>
              <a:ext cx="5356098" cy="122910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3848" y="1004316"/>
              <a:ext cx="3992117" cy="12291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7565" rIns="0" bIns="0" rtlCol="0" vert="horz">
            <a:spAutoFit/>
          </a:bodyPr>
          <a:lstStyle/>
          <a:p>
            <a:pPr marL="2350135" marR="5080" indent="-605790">
              <a:lnSpc>
                <a:spcPct val="100000"/>
              </a:lnSpc>
              <a:spcBef>
                <a:spcPts val="105"/>
              </a:spcBef>
            </a:pPr>
            <a:r>
              <a:rPr dirty="0"/>
              <a:t>Parallel</a:t>
            </a:r>
            <a:r>
              <a:rPr dirty="0" spc="-40"/>
              <a:t> </a:t>
            </a:r>
            <a:r>
              <a:rPr dirty="0" spc="-10"/>
              <a:t>Computer Architectures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107744" y="1902423"/>
            <a:ext cx="5722620" cy="391795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3200" b="1" i="1">
                <a:solidFill>
                  <a:srgbClr val="FFFFFF"/>
                </a:solidFill>
                <a:latin typeface="Times New Roman"/>
                <a:cs typeface="Times New Roman"/>
              </a:rPr>
              <a:t>Tightly</a:t>
            </a:r>
            <a:r>
              <a:rPr dirty="0" sz="3200" spc="-15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FFFFFF"/>
                </a:solidFill>
                <a:latin typeface="Times New Roman"/>
                <a:cs typeface="Times New Roman"/>
              </a:rPr>
              <a:t>Coupled</a:t>
            </a:r>
            <a:endParaRPr sz="32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40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Symmetric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Multiprocessing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(SMP)</a:t>
            </a:r>
            <a:endParaRPr sz="28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335"/>
              </a:spcBef>
              <a:buSzPct val="89285"/>
              <a:buChar char="–"/>
              <a:tabLst>
                <a:tab pos="41275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Multiple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CPUs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40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Shared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3200" b="1" i="1">
                <a:solidFill>
                  <a:srgbClr val="FFFFFF"/>
                </a:solidFill>
                <a:latin typeface="Times New Roman"/>
                <a:cs typeface="Times New Roman"/>
              </a:rPr>
              <a:t>Loosely</a:t>
            </a:r>
            <a:r>
              <a:rPr dirty="0" sz="3200" spc="-7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FFFFFF"/>
                </a:solidFill>
                <a:latin typeface="Times New Roman"/>
                <a:cs typeface="Times New Roman"/>
              </a:rPr>
              <a:t>Coupled</a:t>
            </a:r>
            <a:endParaRPr sz="32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340"/>
              </a:spcBef>
              <a:buSzPct val="89285"/>
              <a:buChar char="–"/>
              <a:tabLst>
                <a:tab pos="41275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Massively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Processing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(MPP)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40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Multiple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CPUs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35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CPU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RAM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space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1" y="59435"/>
            <a:ext cx="8590026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8670" y="208533"/>
            <a:ext cx="788797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Parallel</a:t>
            </a:r>
            <a:r>
              <a:rPr dirty="0" spc="-35"/>
              <a:t> </a:t>
            </a:r>
            <a:r>
              <a:rPr dirty="0"/>
              <a:t>Computer</a:t>
            </a:r>
            <a:r>
              <a:rPr dirty="0" spc="-270"/>
              <a:t> </a:t>
            </a:r>
            <a:r>
              <a:rPr dirty="0" spc="-10"/>
              <a:t>Architectures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04800" y="1371600"/>
            <a:ext cx="8534400" cy="4820920"/>
            <a:chOff x="304800" y="1371600"/>
            <a:chExt cx="8534400" cy="4820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371600"/>
              <a:ext cx="3989832" cy="2822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3733800"/>
              <a:ext cx="4648200" cy="245821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22775" y="1546301"/>
            <a:ext cx="371475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9-6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Tightly-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coupled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 CPUs</a:t>
            </a:r>
            <a:r>
              <a:rPr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share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space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83540" y="5052821"/>
            <a:ext cx="372617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9-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Loosely-coupled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CPUs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memory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space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4572"/>
            <a:ext cx="9138285" cy="6858000"/>
            <a:chOff x="-609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999" y="1600200"/>
              <a:ext cx="5791200" cy="21808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999" y="4038599"/>
              <a:ext cx="5791200" cy="218084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9512" y="0"/>
              <a:ext cx="6474714" cy="118186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6608" y="623315"/>
              <a:ext cx="5545074" cy="122910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930" rIns="0" bIns="0" rtlCol="0" vert="horz">
            <a:spAutoFit/>
          </a:bodyPr>
          <a:lstStyle/>
          <a:p>
            <a:pPr marL="1572260" marR="5080" indent="-387350">
              <a:lnSpc>
                <a:spcPct val="100000"/>
              </a:lnSpc>
              <a:spcBef>
                <a:spcPts val="100"/>
              </a:spcBef>
            </a:pPr>
            <a:r>
              <a:rPr dirty="0"/>
              <a:t>Query</a:t>
            </a:r>
            <a:r>
              <a:rPr dirty="0" spc="-40"/>
              <a:t> </a:t>
            </a:r>
            <a:r>
              <a:rPr dirty="0"/>
              <a:t>Processing</a:t>
            </a:r>
            <a:r>
              <a:rPr dirty="0" spc="-70"/>
              <a:t> </a:t>
            </a:r>
            <a:r>
              <a:rPr dirty="0" spc="-20"/>
              <a:t>with </a:t>
            </a:r>
            <a:r>
              <a:rPr dirty="0"/>
              <a:t>Parallel</a:t>
            </a:r>
            <a:r>
              <a:rPr dirty="0" spc="-40"/>
              <a:t> </a:t>
            </a:r>
            <a:r>
              <a:rPr dirty="0" spc="-10"/>
              <a:t>Processors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388353" y="2308986"/>
            <a:ext cx="24866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9-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5(a)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transactions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88353" y="4518736"/>
            <a:ext cx="1888489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9-5(b)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query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5016" y="669036"/>
            <a:ext cx="3586733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2845" rIns="0" bIns="0" rtlCol="0" vert="horz">
            <a:spAutoFit/>
          </a:bodyPr>
          <a:lstStyle/>
          <a:p>
            <a:pPr marL="255206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Middleware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67155" y="2287523"/>
            <a:ext cx="7215505" cy="3712210"/>
            <a:chOff x="867155" y="2287523"/>
            <a:chExt cx="7215505" cy="371221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155" y="2287523"/>
              <a:ext cx="2568701" cy="8968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6679" y="3799331"/>
              <a:ext cx="4165854" cy="8968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155" y="4238244"/>
              <a:ext cx="2070354" cy="8968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7591" y="5321807"/>
              <a:ext cx="1250442" cy="67741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901090" y="1951101"/>
            <a:ext cx="7388859" cy="3839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7804">
              <a:lnSpc>
                <a:spcPts val="365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Software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allows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endParaRPr sz="3200">
              <a:latin typeface="Times New Roman"/>
              <a:cs typeface="Times New Roman"/>
            </a:endParaRPr>
          </a:p>
          <a:p>
            <a:pPr marL="217804">
              <a:lnSpc>
                <a:spcPts val="3650"/>
              </a:lnSpc>
            </a:pPr>
            <a:r>
              <a:rPr dirty="0" sz="3200" b="1" i="1">
                <a:solidFill>
                  <a:srgbClr val="FFCC66"/>
                </a:solidFill>
                <a:latin typeface="Times New Roman"/>
                <a:cs typeface="Times New Roman"/>
              </a:rPr>
              <a:t>interoperate</a:t>
            </a:r>
            <a:r>
              <a:rPr dirty="0" sz="3200" spc="-60" b="1" i="1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software</a:t>
            </a:r>
            <a:endParaRPr sz="3200">
              <a:latin typeface="Times New Roman"/>
              <a:cs typeface="Times New Roman"/>
            </a:endParaRPr>
          </a:p>
          <a:p>
            <a:pPr marL="217804" marR="5080">
              <a:lnSpc>
                <a:spcPts val="3460"/>
              </a:lnSpc>
              <a:spcBef>
                <a:spcPts val="81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need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programmer/user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understand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internal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processing</a:t>
            </a:r>
            <a:endParaRPr sz="3200">
              <a:latin typeface="Times New Roman"/>
              <a:cs typeface="Times New Roman"/>
            </a:endParaRPr>
          </a:p>
          <a:p>
            <a:pPr marL="217804" marR="577215">
              <a:lnSpc>
                <a:spcPts val="3460"/>
              </a:lnSpc>
              <a:spcBef>
                <a:spcPts val="760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Accomplished</a:t>
            </a:r>
            <a:r>
              <a:rPr dirty="0" sz="3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via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FFCC66"/>
                </a:solidFill>
                <a:latin typeface="Times New Roman"/>
                <a:cs typeface="Times New Roman"/>
              </a:rPr>
              <a:t>Application</a:t>
            </a:r>
            <a:r>
              <a:rPr dirty="0" sz="3200" spc="-55" b="1" i="1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FFCC66"/>
                </a:solidFill>
                <a:latin typeface="Times New Roman"/>
                <a:cs typeface="Times New Roman"/>
              </a:rPr>
              <a:t>Program </a:t>
            </a:r>
            <a:r>
              <a:rPr dirty="0" sz="3200" b="1" i="1">
                <a:solidFill>
                  <a:srgbClr val="FFCC66"/>
                </a:solidFill>
                <a:latin typeface="Times New Roman"/>
                <a:cs typeface="Times New Roman"/>
              </a:rPr>
              <a:t>Interface</a:t>
            </a:r>
            <a:r>
              <a:rPr dirty="0" sz="3200" spc="-30" b="1" i="1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(API)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2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FFFF00"/>
                </a:solidFill>
                <a:latin typeface="Times New Roman"/>
                <a:cs typeface="Times New Roman"/>
              </a:rPr>
              <a:t>“glue”</a:t>
            </a:r>
            <a:r>
              <a:rPr dirty="0" sz="2400" spc="-15" b="1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that</a:t>
            </a:r>
            <a:r>
              <a:rPr dirty="0" sz="2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holds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client/server</a:t>
            </a:r>
            <a:r>
              <a:rPr dirty="0" sz="2400" spc="-1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applications</a:t>
            </a:r>
            <a:r>
              <a:rPr dirty="0" sz="24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together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992" y="669036"/>
            <a:ext cx="6259830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2845" rIns="0" bIns="0" rtlCol="0" vert="horz">
            <a:spAutoFit/>
          </a:bodyPr>
          <a:lstStyle/>
          <a:p>
            <a:pPr marL="1216025">
              <a:lnSpc>
                <a:spcPct val="100000"/>
              </a:lnSpc>
              <a:spcBef>
                <a:spcPts val="105"/>
              </a:spcBef>
            </a:pPr>
            <a:r>
              <a:rPr dirty="0"/>
              <a:t>Client/Server</a:t>
            </a:r>
            <a:r>
              <a:rPr dirty="0" spc="-30"/>
              <a:t> </a:t>
            </a:r>
            <a:r>
              <a:rPr dirty="0" spc="-10"/>
              <a:t>Systems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/>
              <a:t>Networked</a:t>
            </a:r>
            <a:r>
              <a:rPr dirty="0" spc="-55"/>
              <a:t> </a:t>
            </a:r>
            <a:r>
              <a:rPr dirty="0"/>
              <a:t>computing</a:t>
            </a:r>
            <a:r>
              <a:rPr dirty="0" spc="-50"/>
              <a:t> </a:t>
            </a:r>
            <a:r>
              <a:rPr dirty="0" spc="-10"/>
              <a:t>model</a:t>
            </a:r>
          </a:p>
          <a:p>
            <a:pPr marL="12700" marR="5080">
              <a:lnSpc>
                <a:spcPts val="3460"/>
              </a:lnSpc>
              <a:spcBef>
                <a:spcPts val="820"/>
              </a:spcBef>
            </a:pPr>
            <a:r>
              <a:rPr dirty="0"/>
              <a:t>Processes</a:t>
            </a:r>
            <a:r>
              <a:rPr dirty="0" spc="-55"/>
              <a:t> </a:t>
            </a:r>
            <a:r>
              <a:rPr dirty="0"/>
              <a:t>distributed</a:t>
            </a:r>
            <a:r>
              <a:rPr dirty="0" spc="-55"/>
              <a:t> </a:t>
            </a:r>
            <a:r>
              <a:rPr dirty="0"/>
              <a:t>between</a:t>
            </a:r>
            <a:r>
              <a:rPr dirty="0" spc="-60"/>
              <a:t> </a:t>
            </a:r>
            <a:r>
              <a:rPr dirty="0"/>
              <a:t>clients</a:t>
            </a:r>
            <a:r>
              <a:rPr dirty="0" spc="-60"/>
              <a:t> </a:t>
            </a:r>
            <a:r>
              <a:rPr dirty="0" spc="-25"/>
              <a:t>and </a:t>
            </a:r>
            <a:r>
              <a:rPr dirty="0" spc="-10"/>
              <a:t>servers</a:t>
            </a:r>
          </a:p>
          <a:p>
            <a:pPr marL="12700" marR="225425">
              <a:lnSpc>
                <a:spcPts val="3460"/>
              </a:lnSpc>
              <a:spcBef>
                <a:spcPts val="760"/>
              </a:spcBef>
            </a:pPr>
            <a:r>
              <a:rPr dirty="0"/>
              <a:t>Client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-75"/>
              <a:t> </a:t>
            </a:r>
            <a:r>
              <a:rPr dirty="0" spc="-20"/>
              <a:t>Workstation</a:t>
            </a:r>
            <a:r>
              <a:rPr dirty="0" spc="-45"/>
              <a:t> </a:t>
            </a:r>
            <a:r>
              <a:rPr dirty="0"/>
              <a:t>(usually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PC)</a:t>
            </a:r>
            <a:r>
              <a:rPr dirty="0" spc="-10"/>
              <a:t> </a:t>
            </a:r>
            <a:r>
              <a:rPr dirty="0" spc="-20"/>
              <a:t>that </a:t>
            </a:r>
            <a:r>
              <a:rPr dirty="0"/>
              <a:t>requests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uses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 spc="-10"/>
              <a:t>service</a:t>
            </a:r>
          </a:p>
          <a:p>
            <a:pPr marL="12700" marR="40005">
              <a:lnSpc>
                <a:spcPts val="3460"/>
              </a:lnSpc>
              <a:spcBef>
                <a:spcPts val="765"/>
              </a:spcBef>
            </a:pPr>
            <a:r>
              <a:rPr dirty="0"/>
              <a:t>Server</a:t>
            </a:r>
            <a:r>
              <a:rPr dirty="0" spc="-3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Computer</a:t>
            </a:r>
            <a:r>
              <a:rPr dirty="0" spc="-25"/>
              <a:t> </a:t>
            </a:r>
            <a:r>
              <a:rPr dirty="0" spc="-10"/>
              <a:t>(PC/mini/mainframe) </a:t>
            </a:r>
            <a:r>
              <a:rPr dirty="0"/>
              <a:t>that</a:t>
            </a:r>
            <a:r>
              <a:rPr dirty="0" spc="-5"/>
              <a:t> </a:t>
            </a:r>
            <a:r>
              <a:rPr dirty="0"/>
              <a:t>provides</a:t>
            </a:r>
            <a:r>
              <a:rPr dirty="0" spc="-35"/>
              <a:t> </a:t>
            </a:r>
            <a:r>
              <a:rPr dirty="0"/>
              <a:t>a </a:t>
            </a:r>
            <a:r>
              <a:rPr dirty="0" spc="-10"/>
              <a:t>service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/>
              <a:t>For</a:t>
            </a:r>
            <a:r>
              <a:rPr dirty="0" spc="-40"/>
              <a:t> </a:t>
            </a:r>
            <a:r>
              <a:rPr dirty="0"/>
              <a:t>DBMS,</a:t>
            </a:r>
            <a:r>
              <a:rPr dirty="0" spc="-15"/>
              <a:t> </a:t>
            </a:r>
            <a:r>
              <a:rPr dirty="0"/>
              <a:t>server</a:t>
            </a:r>
            <a:r>
              <a:rPr dirty="0" spc="-25"/>
              <a:t>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database</a:t>
            </a:r>
            <a:r>
              <a:rPr dirty="0" spc="-40"/>
              <a:t> </a:t>
            </a:r>
            <a:r>
              <a:rPr dirty="0" spc="-10"/>
              <a:t>server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59" y="59435"/>
            <a:ext cx="5855970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1373" y="208533"/>
            <a:ext cx="51549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dirty="0" spc="-145"/>
              <a:t> </a:t>
            </a:r>
            <a:r>
              <a:rPr dirty="0"/>
              <a:t>of</a:t>
            </a:r>
            <a:r>
              <a:rPr dirty="0" spc="-140"/>
              <a:t> </a:t>
            </a:r>
            <a:r>
              <a:rPr dirty="0" spc="-10"/>
              <a:t>Middleware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26440" y="771513"/>
            <a:ext cx="7981950" cy="545020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RPC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Remote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Calls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(RPC)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0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makes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calls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running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remote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computers</a:t>
            </a:r>
            <a:endParaRPr sz="24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28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synchronous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asynchronous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Message-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Oriented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Middleware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(MOM)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0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asynchronous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calls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via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message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queues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Publish/Subscribe</a:t>
            </a:r>
            <a:endParaRPr sz="2800">
              <a:latin typeface="Times New Roman"/>
              <a:cs typeface="Times New Roman"/>
            </a:endParaRPr>
          </a:p>
          <a:p>
            <a:pPr marL="413384" marR="295275" indent="-287020">
              <a:lnSpc>
                <a:spcPts val="2590"/>
              </a:lnSpc>
              <a:spcBef>
                <a:spcPts val="63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push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technology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sends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Object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Broker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(ORB)</a:t>
            </a:r>
            <a:endParaRPr sz="2800">
              <a:latin typeface="Times New Roman"/>
              <a:cs typeface="Times New Roman"/>
            </a:endParaRPr>
          </a:p>
          <a:p>
            <a:pPr marL="413384" marR="513080" indent="-287020">
              <a:lnSpc>
                <a:spcPts val="2590"/>
              </a:lnSpc>
              <a:spcBef>
                <a:spcPts val="63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Object-oriented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communications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between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clients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servers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800" spc="-25">
                <a:solidFill>
                  <a:srgbClr val="FFCC66"/>
                </a:solidFill>
                <a:latin typeface="Times New Roman"/>
                <a:cs typeface="Times New Roman"/>
              </a:rPr>
              <a:t>SQL-</a:t>
            </a:r>
            <a:r>
              <a:rPr dirty="0" sz="2800">
                <a:solidFill>
                  <a:srgbClr val="FFCC66"/>
                </a:solidFill>
                <a:latin typeface="Times New Roman"/>
                <a:cs typeface="Times New Roman"/>
              </a:rPr>
              <a:t>oriented</a:t>
            </a:r>
            <a:r>
              <a:rPr dirty="0" sz="2800" spc="1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CC66"/>
                </a:solidFill>
                <a:latin typeface="Times New Roman"/>
                <a:cs typeface="Times New Roman"/>
              </a:rPr>
              <a:t>Data</a:t>
            </a:r>
            <a:r>
              <a:rPr dirty="0" sz="2800" spc="-16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CC66"/>
                </a:solidFill>
                <a:latin typeface="Times New Roman"/>
                <a:cs typeface="Times New Roman"/>
              </a:rPr>
              <a:t>Access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05"/>
              </a:spcBef>
              <a:buClr>
                <a:srgbClr val="FFFFFF"/>
              </a:buClr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Middleware</a:t>
            </a:r>
            <a:r>
              <a:rPr dirty="0" sz="2400" spc="-2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between</a:t>
            </a:r>
            <a:r>
              <a:rPr dirty="0" sz="2400" spc="-3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applications</a:t>
            </a:r>
            <a:r>
              <a:rPr dirty="0" sz="2400" spc="-4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and</a:t>
            </a:r>
            <a:r>
              <a:rPr dirty="0" sz="2400" spc="-1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C66"/>
                </a:solidFill>
                <a:latin typeface="Times New Roman"/>
                <a:cs typeface="Times New Roman"/>
              </a:rPr>
              <a:t>database</a:t>
            </a:r>
            <a:r>
              <a:rPr dirty="0" sz="2400" spc="-1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CC66"/>
                </a:solidFill>
                <a:latin typeface="Times New Roman"/>
                <a:cs typeface="Times New Roman"/>
              </a:rPr>
              <a:t>servers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951" y="669036"/>
            <a:ext cx="6136386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3564" y="818133"/>
            <a:ext cx="54356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Database</a:t>
            </a:r>
            <a:r>
              <a:rPr dirty="0" spc="-35"/>
              <a:t> </a:t>
            </a:r>
            <a:r>
              <a:rPr dirty="0" spc="-10"/>
              <a:t>Middleware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31544" y="1749893"/>
            <a:ext cx="6614159" cy="374713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ODBC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Open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Connectivity</a:t>
            </a:r>
            <a:endParaRPr sz="32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DB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vendors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OLE-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DB</a:t>
            </a:r>
            <a:endParaRPr sz="32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680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Microsoft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enhancement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ODBC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JDBC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Java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dirty="0" sz="3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Connectivity</a:t>
            </a:r>
            <a:endParaRPr sz="3200">
              <a:latin typeface="Times New Roman"/>
              <a:cs typeface="Times New Roman"/>
            </a:endParaRPr>
          </a:p>
          <a:p>
            <a:pPr marL="413384" marR="5080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Special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Java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classes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allow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Java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applications/applets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connect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databases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76" y="364236"/>
            <a:ext cx="6134862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5089" y="513333"/>
            <a:ext cx="54317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Client/Server</a:t>
            </a:r>
            <a:r>
              <a:rPr dirty="0" spc="-20"/>
              <a:t> </a:t>
            </a:r>
            <a:r>
              <a:rPr dirty="0" spc="-10"/>
              <a:t>Security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07744" y="1342085"/>
            <a:ext cx="7031990" cy="443738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Network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security issues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Security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levels:</a:t>
            </a:r>
            <a:endParaRPr sz="32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spcBef>
                <a:spcPts val="340"/>
              </a:spcBef>
              <a:buSzPct val="89285"/>
              <a:buChar char="–"/>
              <a:tabLst>
                <a:tab pos="412750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System-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password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security</a:t>
            </a:r>
            <a:endParaRPr sz="2800">
              <a:latin typeface="Times New Roman"/>
              <a:cs typeface="Times New Roman"/>
            </a:endParaRPr>
          </a:p>
          <a:p>
            <a:pPr lvl="1" marL="811530" indent="-227965">
              <a:lnSpc>
                <a:spcPct val="100000"/>
              </a:lnSpc>
              <a:spcBef>
                <a:spcPts val="305"/>
              </a:spcBef>
              <a:buClr>
                <a:srgbClr val="00FFFF"/>
              </a:buClr>
              <a:buSzPct val="60416"/>
              <a:buFont typeface="Wingdings"/>
              <a:buChar char=""/>
              <a:tabLst>
                <a:tab pos="81153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allowing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system</a:t>
            </a:r>
            <a:endParaRPr sz="24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20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Database-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password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security</a:t>
            </a:r>
            <a:endParaRPr sz="2800">
              <a:latin typeface="Times New Roman"/>
              <a:cs typeface="Times New Roman"/>
            </a:endParaRPr>
          </a:p>
          <a:p>
            <a:pPr lvl="1" marL="812165" marR="995680" indent="-228600">
              <a:lnSpc>
                <a:spcPts val="2590"/>
              </a:lnSpc>
              <a:spcBef>
                <a:spcPts val="630"/>
              </a:spcBef>
              <a:buClr>
                <a:srgbClr val="00FFFF"/>
              </a:buClr>
              <a:buSzPct val="60416"/>
              <a:buFont typeface="Wingdings"/>
              <a:buChar char=""/>
              <a:tabLst>
                <a:tab pos="81216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determining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privileges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tables;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read/update/insert/delete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privileges</a:t>
            </a:r>
            <a:endParaRPr sz="24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290"/>
              </a:spcBef>
              <a:buSzPct val="89285"/>
              <a:buChar char="–"/>
              <a:tabLst>
                <a:tab pos="413384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Secure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client/server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communication</a:t>
            </a:r>
            <a:endParaRPr sz="2800">
              <a:latin typeface="Times New Roman"/>
              <a:cs typeface="Times New Roman"/>
            </a:endParaRPr>
          </a:p>
          <a:p>
            <a:pPr lvl="1" marL="811530" indent="-227965">
              <a:lnSpc>
                <a:spcPct val="100000"/>
              </a:lnSpc>
              <a:spcBef>
                <a:spcPts val="300"/>
              </a:spcBef>
              <a:buClr>
                <a:srgbClr val="00FFFF"/>
              </a:buClr>
              <a:buSzPct val="60416"/>
              <a:buFont typeface="Wingdings"/>
              <a:buChar char=""/>
              <a:tabLst>
                <a:tab pos="81153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via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encryption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4572"/>
            <a:ext cx="9138285" cy="6858000"/>
            <a:chOff x="-6095" y="-4572"/>
            <a:chExt cx="913828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415" y="669036"/>
              <a:ext cx="2248662" cy="122910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4892" y="669036"/>
              <a:ext cx="912113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0820" y="669036"/>
              <a:ext cx="1317497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2132" y="669036"/>
              <a:ext cx="912113" cy="12291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8059" y="669036"/>
              <a:ext cx="4607814" cy="122910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2845" rIns="0" bIns="0" rtlCol="0" vert="horz">
            <a:spAutoFit/>
          </a:bodyPr>
          <a:lstStyle/>
          <a:p>
            <a:pPr marL="79883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Query-by-</a:t>
            </a:r>
            <a:r>
              <a:rPr dirty="0"/>
              <a:t>Example </a:t>
            </a:r>
            <a:r>
              <a:rPr dirty="0" spc="-10"/>
              <a:t>(QBE)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815340">
              <a:lnSpc>
                <a:spcPct val="120000"/>
              </a:lnSpc>
              <a:spcBef>
                <a:spcPts val="100"/>
              </a:spcBef>
            </a:pPr>
            <a:r>
              <a:rPr dirty="0"/>
              <a:t>Direct-manipulation</a:t>
            </a:r>
            <a:r>
              <a:rPr dirty="0" spc="-105"/>
              <a:t> </a:t>
            </a:r>
            <a:r>
              <a:rPr dirty="0"/>
              <a:t>database</a:t>
            </a:r>
            <a:r>
              <a:rPr dirty="0" spc="-70"/>
              <a:t> </a:t>
            </a:r>
            <a:r>
              <a:rPr dirty="0" spc="-10"/>
              <a:t>language </a:t>
            </a:r>
            <a:r>
              <a:rPr dirty="0"/>
              <a:t>Graphical</a:t>
            </a:r>
            <a:r>
              <a:rPr dirty="0" spc="-75"/>
              <a:t> </a:t>
            </a:r>
            <a:r>
              <a:rPr dirty="0" spc="-10"/>
              <a:t>approach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pc="-10"/>
              <a:t>Available</a:t>
            </a:r>
            <a:r>
              <a:rPr dirty="0" spc="-120"/>
              <a:t> </a:t>
            </a:r>
            <a:r>
              <a:rPr dirty="0"/>
              <a:t>in</a:t>
            </a:r>
            <a:r>
              <a:rPr dirty="0" spc="-65"/>
              <a:t> </a:t>
            </a:r>
            <a:r>
              <a:rPr dirty="0" spc="-10"/>
              <a:t>MS</a:t>
            </a:r>
            <a:r>
              <a:rPr dirty="0" spc="-190"/>
              <a:t> </a:t>
            </a:r>
            <a:r>
              <a:rPr dirty="0" spc="-10"/>
              <a:t>Access</a:t>
            </a:r>
          </a:p>
          <a:p>
            <a:pPr marL="12700" marR="76200">
              <a:lnSpc>
                <a:spcPct val="100000"/>
              </a:lnSpc>
              <a:spcBef>
                <a:spcPts val="765"/>
              </a:spcBef>
            </a:pPr>
            <a:r>
              <a:rPr dirty="0"/>
              <a:t>MS</a:t>
            </a:r>
            <a:r>
              <a:rPr dirty="0" spc="-200"/>
              <a:t> </a:t>
            </a:r>
            <a:r>
              <a:rPr dirty="0"/>
              <a:t>Access</a:t>
            </a:r>
            <a:r>
              <a:rPr dirty="0" spc="-30"/>
              <a:t> </a:t>
            </a:r>
            <a:r>
              <a:rPr dirty="0"/>
              <a:t>translates</a:t>
            </a:r>
            <a:r>
              <a:rPr dirty="0" spc="-35"/>
              <a:t> </a:t>
            </a:r>
            <a:r>
              <a:rPr dirty="0"/>
              <a:t>QBE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SQL</a:t>
            </a:r>
            <a:r>
              <a:rPr dirty="0" spc="-15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20"/>
              <a:t>vice </a:t>
            </a:r>
            <a:r>
              <a:rPr dirty="0" spc="-10"/>
              <a:t>versa</a:t>
            </a: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dirty="0"/>
              <a:t>Useful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55"/>
              <a:t> </a:t>
            </a:r>
            <a:r>
              <a:rPr dirty="0" spc="-10"/>
              <a:t>end-</a:t>
            </a:r>
            <a:r>
              <a:rPr dirty="0"/>
              <a:t>user</a:t>
            </a:r>
            <a:r>
              <a:rPr dirty="0" spc="-75"/>
              <a:t> </a:t>
            </a:r>
            <a:r>
              <a:rPr dirty="0"/>
              <a:t>database</a:t>
            </a:r>
            <a:r>
              <a:rPr dirty="0" spc="-65"/>
              <a:t> </a:t>
            </a:r>
            <a:r>
              <a:rPr dirty="0" spc="-10"/>
              <a:t>programming </a:t>
            </a:r>
            <a:r>
              <a:rPr dirty="0"/>
              <a:t>Good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/>
              <a:t>ad</a:t>
            </a:r>
            <a:r>
              <a:rPr dirty="0" spc="-5"/>
              <a:t> </a:t>
            </a:r>
            <a:r>
              <a:rPr dirty="0"/>
              <a:t>hoc</a:t>
            </a:r>
            <a:r>
              <a:rPr dirty="0" spc="-25"/>
              <a:t> </a:t>
            </a:r>
            <a:r>
              <a:rPr dirty="0"/>
              <a:t>processing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10"/>
              <a:t>prototyping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7028" y="1136726"/>
            <a:ext cx="163385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9-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10: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QBE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view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2-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join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query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319009" y="4518736"/>
            <a:ext cx="1682114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9-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12: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Equivalent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query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SQL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8600" y="304800"/>
            <a:ext cx="6858000" cy="5577840"/>
            <a:chOff x="228600" y="304800"/>
            <a:chExt cx="6858000" cy="55778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304800"/>
              <a:ext cx="5105400" cy="38298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4419600"/>
              <a:ext cx="6858000" cy="146304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326847"/>
            <a:ext cx="466280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9-9:</a:t>
            </a:r>
            <a:r>
              <a:rPr dirty="0" sz="24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usability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hierarchy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75705" y="1319530"/>
            <a:ext cx="3319145" cy="40487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API</a:t>
            </a:r>
            <a:r>
              <a:rPr dirty="0" sz="2000" spc="-1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to</a:t>
            </a:r>
            <a:r>
              <a:rPr dirty="0" sz="2000" spc="-1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call</a:t>
            </a:r>
            <a:r>
              <a:rPr dirty="0" sz="2000" spc="-1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functions</a:t>
            </a:r>
            <a:r>
              <a:rPr dirty="0" sz="2000" spc="-4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FF9900"/>
                </a:solidFill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</a:pP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DLLs</a:t>
            </a:r>
            <a:r>
              <a:rPr dirty="0" sz="2000" spc="-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external</a:t>
            </a:r>
            <a:r>
              <a:rPr dirty="0" sz="2000" spc="-4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to</a:t>
            </a:r>
            <a:r>
              <a:rPr dirty="0" sz="2000" spc="-1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MS</a:t>
            </a:r>
            <a:r>
              <a:rPr dirty="0" sz="2000" spc="-114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9900"/>
                </a:solidFill>
                <a:latin typeface="Times New Roman"/>
                <a:cs typeface="Times New Roman"/>
              </a:rPr>
              <a:t>Access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0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</a:pP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Visual</a:t>
            </a:r>
            <a:r>
              <a:rPr dirty="0" sz="2000" spc="-7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Basic</a:t>
            </a:r>
            <a:r>
              <a:rPr dirty="0" sz="2000" spc="-7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FFFF00"/>
                </a:solidFill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</a:pP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Applications…language</a:t>
            </a:r>
            <a:r>
              <a:rPr dirty="0" sz="2000" spc="-114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FFFF00"/>
                </a:solidFill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</a:pP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customizing</a:t>
            </a:r>
            <a:r>
              <a:rPr dirty="0" sz="20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20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Times New Roman"/>
                <a:cs typeface="Times New Roman"/>
              </a:rPr>
              <a:t>application</a:t>
            </a:r>
            <a:endParaRPr sz="2000">
              <a:latin typeface="Times New Roman"/>
              <a:cs typeface="Times New Roman"/>
            </a:endParaRPr>
          </a:p>
          <a:p>
            <a:pPr marL="56515" marR="788035">
              <a:lnSpc>
                <a:spcPct val="100000"/>
              </a:lnSpc>
              <a:spcBef>
                <a:spcPts val="1205"/>
              </a:spcBef>
            </a:pP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Stored</a:t>
            </a:r>
            <a:r>
              <a:rPr dirty="0" sz="2000" spc="-3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modules</a:t>
            </a:r>
            <a:r>
              <a:rPr dirty="0" sz="2000" spc="-4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of</a:t>
            </a:r>
            <a:r>
              <a:rPr dirty="0" sz="2000" spc="-2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9900"/>
                </a:solidFill>
                <a:latin typeface="Times New Roman"/>
                <a:cs typeface="Times New Roman"/>
              </a:rPr>
              <a:t>pre- </a:t>
            </a:r>
            <a:r>
              <a:rPr dirty="0" sz="2000" b="1">
                <a:solidFill>
                  <a:srgbClr val="FF9900"/>
                </a:solidFill>
                <a:latin typeface="Times New Roman"/>
                <a:cs typeface="Times New Roman"/>
              </a:rPr>
              <a:t>existing</a:t>
            </a:r>
            <a:r>
              <a:rPr dirty="0" sz="2000" spc="-7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9900"/>
                </a:solidFill>
                <a:latin typeface="Times New Roman"/>
                <a:cs typeface="Times New Roman"/>
              </a:rPr>
              <a:t>VBA</a:t>
            </a:r>
            <a:r>
              <a:rPr dirty="0" sz="2000" spc="-10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9900"/>
                </a:solidFill>
                <a:latin typeface="Times New Roman"/>
                <a:cs typeface="Times New Roman"/>
              </a:rPr>
              <a:t>code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Simple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 processes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Foundation</a:t>
            </a:r>
            <a:r>
              <a:rPr dirty="0" sz="2400" spc="-5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of</a:t>
            </a:r>
            <a:r>
              <a:rPr dirty="0" sz="2400" spc="-4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MS</a:t>
            </a:r>
            <a:r>
              <a:rPr dirty="0" sz="2400" spc="-15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9900"/>
                </a:solidFill>
                <a:latin typeface="Times New Roman"/>
                <a:cs typeface="Times New Roman"/>
              </a:rPr>
              <a:t>Access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5562600" cy="436930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4572"/>
            <a:ext cx="9138285" cy="6858000"/>
            <a:chOff x="-6095" y="-4572"/>
            <a:chExt cx="913828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084" y="105156"/>
              <a:ext cx="7934706" cy="8999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592" y="592836"/>
              <a:ext cx="5791961" cy="8999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3282" y="211023"/>
            <a:ext cx="731520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28700" marR="5080" indent="-1016635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Using</a:t>
            </a:r>
            <a:r>
              <a:rPr dirty="0" sz="3200" spc="-55"/>
              <a:t> </a:t>
            </a:r>
            <a:r>
              <a:rPr dirty="0" sz="3200"/>
              <a:t>ODBC</a:t>
            </a:r>
            <a:r>
              <a:rPr dirty="0" sz="3200" spc="-35"/>
              <a:t> </a:t>
            </a:r>
            <a:r>
              <a:rPr dirty="0" sz="3200"/>
              <a:t>to</a:t>
            </a:r>
            <a:r>
              <a:rPr dirty="0" sz="3200" spc="-30"/>
              <a:t> </a:t>
            </a:r>
            <a:r>
              <a:rPr dirty="0" sz="3200"/>
              <a:t>Link</a:t>
            </a:r>
            <a:r>
              <a:rPr dirty="0" sz="3200" spc="-30"/>
              <a:t> </a:t>
            </a:r>
            <a:r>
              <a:rPr dirty="0" sz="3200"/>
              <a:t>External</a:t>
            </a:r>
            <a:r>
              <a:rPr dirty="0" sz="3200" spc="-45"/>
              <a:t> </a:t>
            </a:r>
            <a:r>
              <a:rPr dirty="0" sz="3200" spc="-10"/>
              <a:t>Databases </a:t>
            </a:r>
            <a:r>
              <a:rPr dirty="0" sz="3200"/>
              <a:t>Stored</a:t>
            </a:r>
            <a:r>
              <a:rPr dirty="0" sz="3200" spc="-45"/>
              <a:t> </a:t>
            </a:r>
            <a:r>
              <a:rPr dirty="0" sz="3200"/>
              <a:t>on</a:t>
            </a:r>
            <a:r>
              <a:rPr dirty="0" sz="3200" spc="-35"/>
              <a:t> </a:t>
            </a:r>
            <a:r>
              <a:rPr dirty="0" sz="3200"/>
              <a:t>a</a:t>
            </a:r>
            <a:r>
              <a:rPr dirty="0" sz="3200" spc="-35"/>
              <a:t> </a:t>
            </a:r>
            <a:r>
              <a:rPr dirty="0" sz="3200"/>
              <a:t>Database</a:t>
            </a:r>
            <a:r>
              <a:rPr dirty="0" sz="3200" spc="-35"/>
              <a:t> </a:t>
            </a:r>
            <a:r>
              <a:rPr dirty="0" sz="3200" spc="-10"/>
              <a:t>Server</a:t>
            </a:r>
            <a:endParaRPr sz="3200"/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88340" y="1167311"/>
            <a:ext cx="7901940" cy="492125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79400">
              <a:lnSpc>
                <a:spcPct val="100000"/>
              </a:lnSpc>
              <a:spcBef>
                <a:spcPts val="39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Open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Connectivity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(ODBC)</a:t>
            </a:r>
            <a:endParaRPr sz="2400">
              <a:latin typeface="Times New Roman"/>
              <a:cs typeface="Times New Roman"/>
            </a:endParaRPr>
          </a:p>
          <a:p>
            <a:pPr marL="680085" marR="490855" indent="-287020">
              <a:lnSpc>
                <a:spcPct val="90100"/>
              </a:lnSpc>
              <a:spcBef>
                <a:spcPts val="495"/>
              </a:spcBef>
              <a:buSzPct val="90000"/>
              <a:buChar char="–"/>
              <a:tabLst>
                <a:tab pos="6800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API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language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programs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SQL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databases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particular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RDBMS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accessed</a:t>
            </a:r>
            <a:endParaRPr sz="20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  <a:spcBef>
                <a:spcPts val="27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parameters:</a:t>
            </a:r>
            <a:endParaRPr sz="2400">
              <a:latin typeface="Times New Roman"/>
              <a:cs typeface="Times New Roman"/>
            </a:endParaRPr>
          </a:p>
          <a:p>
            <a:pPr marL="680085" indent="-286385">
              <a:lnSpc>
                <a:spcPct val="100000"/>
              </a:lnSpc>
              <a:spcBef>
                <a:spcPts val="254"/>
              </a:spcBef>
              <a:buSzPct val="90000"/>
              <a:buChar char="–"/>
              <a:tabLst>
                <a:tab pos="6800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ODBC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driver</a:t>
            </a:r>
            <a:endParaRPr sz="2000">
              <a:latin typeface="Times New Roman"/>
              <a:cs typeface="Times New Roman"/>
            </a:endParaRPr>
          </a:p>
          <a:p>
            <a:pPr marL="6800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680085" algn="l"/>
              </a:tabLst>
            </a:pP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Back-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endParaRPr sz="2000">
              <a:latin typeface="Times New Roman"/>
              <a:cs typeface="Times New Roman"/>
            </a:endParaRPr>
          </a:p>
          <a:p>
            <a:pPr marL="6800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6800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endParaRPr sz="2000">
              <a:latin typeface="Times New Roman"/>
              <a:cs typeface="Times New Roman"/>
            </a:endParaRPr>
          </a:p>
          <a:p>
            <a:pPr marL="6800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6800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password</a:t>
            </a:r>
            <a:endParaRPr sz="20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  <a:spcBef>
                <a:spcPts val="27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Additional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information:</a:t>
            </a:r>
            <a:endParaRPr sz="2400">
              <a:latin typeface="Times New Roman"/>
              <a:cs typeface="Times New Roman"/>
            </a:endParaRPr>
          </a:p>
          <a:p>
            <a:pPr marL="680085" indent="-286385">
              <a:lnSpc>
                <a:spcPct val="100000"/>
              </a:lnSpc>
              <a:spcBef>
                <a:spcPts val="254"/>
              </a:spcBef>
              <a:buSzPct val="90000"/>
              <a:buChar char="–"/>
              <a:tabLst>
                <a:tab pos="6800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source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(DSN)</a:t>
            </a:r>
            <a:endParaRPr sz="2000">
              <a:latin typeface="Times New Roman"/>
              <a:cs typeface="Times New Roman"/>
            </a:endParaRPr>
          </a:p>
          <a:p>
            <a:pPr marL="6800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6800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Windows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computer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endParaRPr sz="2000">
              <a:latin typeface="Times New Roman"/>
              <a:cs typeface="Times New Roman"/>
            </a:endParaRPr>
          </a:p>
          <a:p>
            <a:pPr marL="6800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6800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program’s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executable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Java</a:t>
            </a:r>
            <a:r>
              <a:rPr dirty="0" sz="1600" spc="-3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Database</a:t>
            </a:r>
            <a:r>
              <a:rPr dirty="0" sz="1600" spc="-2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Connectivity</a:t>
            </a:r>
            <a:r>
              <a:rPr dirty="0" sz="1600" spc="-2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(JDBC)</a:t>
            </a:r>
            <a:r>
              <a:rPr dirty="0" sz="1600" spc="-3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is</a:t>
            </a:r>
            <a:r>
              <a:rPr dirty="0" sz="1600" spc="-3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similar</a:t>
            </a:r>
            <a:r>
              <a:rPr dirty="0" sz="1600" spc="2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to</a:t>
            </a:r>
            <a:r>
              <a:rPr dirty="0" sz="1600" spc="-3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ODBC</a:t>
            </a:r>
            <a:r>
              <a:rPr dirty="0" sz="1600" spc="-2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–</a:t>
            </a:r>
            <a:r>
              <a:rPr dirty="0" sz="1600" spc="-3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built</a:t>
            </a:r>
            <a:r>
              <a:rPr dirty="0" sz="1600" spc="-2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specifically for</a:t>
            </a:r>
            <a:r>
              <a:rPr dirty="0" sz="1600" spc="-4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CC66"/>
                </a:solidFill>
                <a:latin typeface="Times New Roman"/>
                <a:cs typeface="Times New Roman"/>
              </a:rPr>
              <a:t>Java</a:t>
            </a:r>
            <a:r>
              <a:rPr dirty="0" sz="1600" spc="-3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FFCC66"/>
                </a:solidFill>
                <a:latin typeface="Times New Roman"/>
                <a:cs typeface="Times New Roman"/>
              </a:rPr>
              <a:t>applications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4572"/>
            <a:ext cx="9138285" cy="6858000"/>
            <a:chOff x="-609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99" y="1676400"/>
              <a:ext cx="8534400" cy="35128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9904" y="0"/>
              <a:ext cx="4586478" cy="9486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4596" y="518159"/>
              <a:ext cx="1893570" cy="7871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1059" y="518159"/>
              <a:ext cx="585977" cy="78714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9932" y="518159"/>
              <a:ext cx="982217" cy="7871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1938" y="58623"/>
            <a:ext cx="3888104" cy="10039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ODBC</a:t>
            </a:r>
            <a:r>
              <a:rPr dirty="0" sz="3600" spc="-215"/>
              <a:t> </a:t>
            </a:r>
            <a:r>
              <a:rPr dirty="0" sz="3600" spc="-10"/>
              <a:t>Architecture</a:t>
            </a:r>
            <a:endParaRPr sz="36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800"/>
              <a:t>(Figure</a:t>
            </a:r>
            <a:r>
              <a:rPr dirty="0" sz="2800" spc="-70"/>
              <a:t> </a:t>
            </a:r>
            <a:r>
              <a:rPr dirty="0" sz="2800" spc="-10"/>
              <a:t>9-</a:t>
            </a:r>
            <a:r>
              <a:rPr dirty="0" sz="2800" spc="-25"/>
              <a:t>18)</a:t>
            </a:r>
            <a:endParaRPr sz="2800"/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2060194" y="4863846"/>
            <a:ext cx="53467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Each</a:t>
            </a:r>
            <a:r>
              <a:rPr dirty="0" sz="2000" spc="-10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DBMS</a:t>
            </a:r>
            <a:r>
              <a:rPr dirty="0" sz="2000" spc="-5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has</a:t>
            </a:r>
            <a:r>
              <a:rPr dirty="0" sz="2000" spc="-20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its</a:t>
            </a:r>
            <a:r>
              <a:rPr dirty="0" sz="2000" spc="-10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own</a:t>
            </a:r>
            <a:r>
              <a:rPr dirty="0" sz="2000" spc="-10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ODBC-compliant</a:t>
            </a:r>
            <a:r>
              <a:rPr dirty="0" sz="2000" spc="-40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0033"/>
                </a:solidFill>
                <a:latin typeface="Times New Roman"/>
                <a:cs typeface="Times New Roman"/>
              </a:rPr>
              <a:t>driver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27375" y="1700225"/>
            <a:ext cx="3170555" cy="2221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95631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Client</a:t>
            </a:r>
            <a:r>
              <a:rPr dirty="0" sz="2000" spc="-35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does</a:t>
            </a:r>
            <a:r>
              <a:rPr dirty="0" sz="2000" spc="-25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not</a:t>
            </a:r>
            <a:r>
              <a:rPr dirty="0" sz="2000" spc="-15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0033"/>
                </a:solidFill>
                <a:latin typeface="Times New Roman"/>
                <a:cs typeface="Times New Roman"/>
              </a:rPr>
              <a:t>need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to</a:t>
            </a:r>
            <a:r>
              <a:rPr dirty="0" sz="2000" spc="-20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know</a:t>
            </a:r>
            <a:r>
              <a:rPr dirty="0" sz="2000" spc="-20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0033"/>
                </a:solidFill>
                <a:latin typeface="Times New Roman"/>
                <a:cs typeface="Times New Roman"/>
              </a:rPr>
              <a:t>anything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about</a:t>
            </a:r>
            <a:r>
              <a:rPr dirty="0" sz="2000" spc="-25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33"/>
                </a:solidFill>
                <a:latin typeface="Times New Roman"/>
                <a:cs typeface="Times New Roman"/>
              </a:rPr>
              <a:t>the</a:t>
            </a:r>
            <a:r>
              <a:rPr dirty="0" sz="2000" spc="-20" b="1">
                <a:solidFill>
                  <a:srgbClr val="FF0033"/>
                </a:solidFill>
                <a:latin typeface="Times New Roman"/>
                <a:cs typeface="Times New Roman"/>
              </a:rPr>
              <a:t> DBMS</a:t>
            </a:r>
            <a:endParaRPr sz="2000">
              <a:latin typeface="Times New Roman"/>
              <a:cs typeface="Times New Roman"/>
            </a:endParaRPr>
          </a:p>
          <a:p>
            <a:pPr marL="774700" marR="5080">
              <a:lnSpc>
                <a:spcPct val="100000"/>
              </a:lnSpc>
              <a:spcBef>
                <a:spcPts val="1435"/>
              </a:spcBef>
            </a:pPr>
            <a:r>
              <a:rPr dirty="0" sz="1800" b="1">
                <a:solidFill>
                  <a:srgbClr val="FF0033"/>
                </a:solidFill>
                <a:latin typeface="Times New Roman"/>
                <a:cs typeface="Times New Roman"/>
              </a:rPr>
              <a:t>Application</a:t>
            </a:r>
            <a:r>
              <a:rPr dirty="0" sz="1800" spc="-15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33"/>
                </a:solidFill>
                <a:latin typeface="Times New Roman"/>
                <a:cs typeface="Times New Roman"/>
              </a:rPr>
              <a:t>Program </a:t>
            </a:r>
            <a:r>
              <a:rPr dirty="0" sz="1800" b="1">
                <a:solidFill>
                  <a:srgbClr val="FF0033"/>
                </a:solidFill>
                <a:latin typeface="Times New Roman"/>
                <a:cs typeface="Times New Roman"/>
              </a:rPr>
              <a:t>Interface</a:t>
            </a:r>
            <a:r>
              <a:rPr dirty="0" sz="1800" spc="-55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33"/>
                </a:solidFill>
                <a:latin typeface="Times New Roman"/>
                <a:cs typeface="Times New Roman"/>
              </a:rPr>
              <a:t>(API)</a:t>
            </a:r>
            <a:r>
              <a:rPr dirty="0" sz="1800" spc="-50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33"/>
                </a:solidFill>
                <a:latin typeface="Times New Roman"/>
                <a:cs typeface="Times New Roman"/>
              </a:rPr>
              <a:t>provides </a:t>
            </a:r>
            <a:r>
              <a:rPr dirty="0" sz="1800" b="1">
                <a:solidFill>
                  <a:srgbClr val="FF0033"/>
                </a:solidFill>
                <a:latin typeface="Times New Roman"/>
                <a:cs typeface="Times New Roman"/>
              </a:rPr>
              <a:t>common</a:t>
            </a:r>
            <a:r>
              <a:rPr dirty="0" sz="1800" spc="-20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33"/>
                </a:solidFill>
                <a:latin typeface="Times New Roman"/>
                <a:cs typeface="Times New Roman"/>
              </a:rPr>
              <a:t>interface</a:t>
            </a:r>
            <a:r>
              <a:rPr dirty="0" sz="1800" spc="-5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33"/>
                </a:solidFill>
                <a:latin typeface="Times New Roman"/>
                <a:cs typeface="Times New Roman"/>
              </a:rPr>
              <a:t>to</a:t>
            </a:r>
            <a:r>
              <a:rPr dirty="0" sz="1800" spc="-15" b="1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FF0033"/>
                </a:solidFill>
                <a:latin typeface="Times New Roman"/>
                <a:cs typeface="Times New Roman"/>
              </a:rPr>
              <a:t>all </a:t>
            </a:r>
            <a:r>
              <a:rPr dirty="0" sz="1800" spc="-10" b="1">
                <a:solidFill>
                  <a:srgbClr val="FF0033"/>
                </a:solidFill>
                <a:latin typeface="Times New Roman"/>
                <a:cs typeface="Times New Roman"/>
              </a:rPr>
              <a:t>DBMSs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612" y="333755"/>
            <a:ext cx="7003542" cy="11193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8744" y="469137"/>
            <a:ext cx="63658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Visual</a:t>
            </a:r>
            <a:r>
              <a:rPr dirty="0" sz="4000" spc="-145"/>
              <a:t> </a:t>
            </a:r>
            <a:r>
              <a:rPr dirty="0" sz="4000"/>
              <a:t>Basic</a:t>
            </a:r>
            <a:r>
              <a:rPr dirty="0" sz="4000" spc="-114"/>
              <a:t> </a:t>
            </a:r>
            <a:r>
              <a:rPr dirty="0" sz="4000"/>
              <a:t>for</a:t>
            </a:r>
            <a:r>
              <a:rPr dirty="0" sz="4000" spc="-280"/>
              <a:t> </a:t>
            </a:r>
            <a:r>
              <a:rPr dirty="0" sz="4000" spc="-10"/>
              <a:t>Applications</a:t>
            </a:r>
            <a:endParaRPr sz="4000"/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64540" y="1265885"/>
            <a:ext cx="7208520" cy="457136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55600" marR="442595">
              <a:lnSpc>
                <a:spcPts val="3460"/>
              </a:lnSpc>
              <a:spcBef>
                <a:spcPts val="53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VBA</a:t>
            </a:r>
            <a:r>
              <a:rPr dirty="0" sz="3200" spc="-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programming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language</a:t>
            </a:r>
            <a:r>
              <a:rPr dirty="0" sz="3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accompanies</a:t>
            </a:r>
            <a:r>
              <a:rPr dirty="0" sz="3200" spc="-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dirty="0" sz="3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2000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334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VBA</a:t>
            </a:r>
            <a:r>
              <a:rPr dirty="0" sz="3200" spc="-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dirty="0" sz="32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features:</a:t>
            </a:r>
            <a:endParaRPr sz="3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75"/>
              </a:spcBef>
              <a:buSzPct val="90000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Ability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perform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functionality</a:t>
            </a:r>
            <a:endParaRPr sz="20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Error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handling</a:t>
            </a:r>
            <a:endParaRPr sz="20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Faster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execution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than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macros</a:t>
            </a:r>
            <a:endParaRPr sz="20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Easier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endParaRPr sz="20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OLE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automation</a:t>
            </a:r>
            <a:endParaRPr sz="20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SzPct val="90000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Programmatic</a:t>
            </a: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endParaRPr sz="20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45"/>
              </a:spcBef>
              <a:buSzPct val="90000"/>
              <a:buChar char="–"/>
              <a:tabLst>
                <a:tab pos="75628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Ease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reading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programmers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590"/>
              </a:lnSpc>
              <a:spcBef>
                <a:spcPts val="600"/>
              </a:spcBef>
              <a:buClr>
                <a:srgbClr val="3366FF"/>
              </a:buClr>
              <a:buSzPct val="79166"/>
              <a:buFont typeface="Wingdings"/>
              <a:buChar char=""/>
              <a:tabLst>
                <a:tab pos="355600" algn="l"/>
              </a:tabLst>
            </a:pP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Event-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driven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nonprocedural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programming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detects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events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generates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responses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7565" rIns="0" bIns="0" rtlCol="0" vert="horz">
            <a:spAutoFit/>
          </a:bodyPr>
          <a:lstStyle/>
          <a:p>
            <a:pPr marL="2909570" marR="5080" indent="-1881505">
              <a:lnSpc>
                <a:spcPct val="100000"/>
              </a:lnSpc>
              <a:spcBef>
                <a:spcPts val="105"/>
              </a:spcBef>
            </a:pPr>
            <a:r>
              <a:rPr dirty="0"/>
              <a:t>Application</a:t>
            </a:r>
            <a:r>
              <a:rPr dirty="0" spc="-40"/>
              <a:t> </a:t>
            </a:r>
            <a:r>
              <a:rPr dirty="0"/>
              <a:t>Logic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 spc="-25"/>
              <a:t>C/S </a:t>
            </a:r>
            <a:r>
              <a:rPr dirty="0" spc="-10"/>
              <a:t>Systems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/>
              <a:t>Presentation</a:t>
            </a:r>
            <a:r>
              <a:rPr dirty="0" spc="-40"/>
              <a:t> </a:t>
            </a:r>
            <a:r>
              <a:rPr dirty="0" spc="-10"/>
              <a:t>Logic</a:t>
            </a:r>
          </a:p>
          <a:p>
            <a:pPr marL="413384" indent="-286385">
              <a:lnSpc>
                <a:spcPct val="100000"/>
              </a:lnSpc>
              <a:spcBef>
                <a:spcPts val="30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/>
              <a:t>Input</a:t>
            </a:r>
            <a:r>
              <a:rPr dirty="0" sz="2400" spc="-5"/>
              <a:t> </a:t>
            </a:r>
            <a:r>
              <a:rPr dirty="0" sz="2400"/>
              <a:t>– </a:t>
            </a:r>
            <a:r>
              <a:rPr dirty="0" sz="2400" spc="-10"/>
              <a:t>keyboard/mouse</a:t>
            </a:r>
            <a:endParaRPr sz="2400"/>
          </a:p>
          <a:p>
            <a:pPr marL="413384" indent="-286385">
              <a:lnSpc>
                <a:spcPct val="100000"/>
              </a:lnSpc>
              <a:spcBef>
                <a:spcPts val="28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/>
              <a:t>Output</a:t>
            </a:r>
            <a:r>
              <a:rPr dirty="0" sz="2400" spc="-10"/>
              <a:t> </a:t>
            </a:r>
            <a:r>
              <a:rPr dirty="0" sz="2400"/>
              <a:t>– </a:t>
            </a:r>
            <a:r>
              <a:rPr dirty="0" sz="2400" spc="-10"/>
              <a:t>monitor/printer</a:t>
            </a:r>
            <a:endParaRPr sz="2400"/>
          </a:p>
          <a:p>
            <a:pPr marL="127000" indent="-114300">
              <a:lnSpc>
                <a:spcPct val="100000"/>
              </a:lnSpc>
              <a:spcBef>
                <a:spcPts val="325"/>
              </a:spcBef>
            </a:pPr>
            <a:r>
              <a:rPr dirty="0"/>
              <a:t>Processing</a:t>
            </a:r>
            <a:r>
              <a:rPr dirty="0" spc="-40"/>
              <a:t> </a:t>
            </a:r>
            <a:r>
              <a:rPr dirty="0" spc="-10"/>
              <a:t>Logic</a:t>
            </a:r>
          </a:p>
          <a:p>
            <a:pPr marL="413384" indent="-286385">
              <a:lnSpc>
                <a:spcPct val="100000"/>
              </a:lnSpc>
              <a:spcBef>
                <a:spcPts val="30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/>
              <a:t>I/O</a:t>
            </a:r>
            <a:r>
              <a:rPr dirty="0" sz="2400" spc="-15"/>
              <a:t> </a:t>
            </a:r>
            <a:r>
              <a:rPr dirty="0" sz="2400" spc="-10"/>
              <a:t>processing</a:t>
            </a:r>
            <a:endParaRPr sz="2400"/>
          </a:p>
          <a:p>
            <a:pPr marL="413384" indent="-286385">
              <a:lnSpc>
                <a:spcPct val="100000"/>
              </a:lnSpc>
              <a:spcBef>
                <a:spcPts val="28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/>
              <a:t>Business</a:t>
            </a:r>
            <a:r>
              <a:rPr dirty="0" sz="2400" spc="-20"/>
              <a:t> </a:t>
            </a:r>
            <a:r>
              <a:rPr dirty="0" sz="2400" spc="-10"/>
              <a:t>rules</a:t>
            </a:r>
            <a:endParaRPr sz="2400"/>
          </a:p>
          <a:p>
            <a:pPr marL="413384" indent="-286385">
              <a:lnSpc>
                <a:spcPct val="100000"/>
              </a:lnSpc>
              <a:spcBef>
                <a:spcPts val="290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/>
              <a:t>Data</a:t>
            </a:r>
            <a:r>
              <a:rPr dirty="0" sz="2400" spc="-25"/>
              <a:t> </a:t>
            </a:r>
            <a:r>
              <a:rPr dirty="0" sz="2400" spc="-10"/>
              <a:t>management</a:t>
            </a:r>
            <a:endParaRPr sz="2400"/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/>
              <a:t>Storage</a:t>
            </a:r>
            <a:r>
              <a:rPr dirty="0" spc="-85"/>
              <a:t> </a:t>
            </a:r>
            <a:r>
              <a:rPr dirty="0" spc="-10"/>
              <a:t>Logic</a:t>
            </a:r>
          </a:p>
          <a:p>
            <a:pPr marL="413384" indent="-286385">
              <a:lnSpc>
                <a:spcPct val="100000"/>
              </a:lnSpc>
              <a:spcBef>
                <a:spcPts val="30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/>
              <a:t>Data</a:t>
            </a:r>
            <a:r>
              <a:rPr dirty="0" sz="2400" spc="-10"/>
              <a:t> storage/retrieval</a:t>
            </a:r>
            <a:endParaRPr sz="2400"/>
          </a:p>
        </p:txBody>
      </p:sp>
      <p:sp>
        <p:nvSpPr>
          <p:cNvPr id="4" name="object 4" descr=""/>
          <p:cNvSpPr txBox="1"/>
          <p:nvPr/>
        </p:nvSpPr>
        <p:spPr>
          <a:xfrm>
            <a:off x="5185028" y="2613786"/>
            <a:ext cx="2917190" cy="2830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GUI</a:t>
            </a:r>
            <a:r>
              <a:rPr dirty="0" sz="2400" spc="-5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9900"/>
                </a:solidFill>
                <a:latin typeface="Times New Roman"/>
                <a:cs typeface="Times New Roman"/>
              </a:rPr>
              <a:t>Interface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Procedures,</a:t>
            </a:r>
            <a:r>
              <a:rPr dirty="0" sz="2400" spc="-14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9900"/>
                </a:solidFill>
                <a:latin typeface="Times New Roman"/>
                <a:cs typeface="Times New Roman"/>
              </a:rPr>
              <a:t>functions, programs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8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DBMS</a:t>
            </a:r>
            <a:r>
              <a:rPr dirty="0" sz="2400" spc="-4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9900"/>
                </a:solidFill>
                <a:latin typeface="Times New Roman"/>
                <a:cs typeface="Times New Roman"/>
              </a:rPr>
              <a:t>activities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669036"/>
            <a:ext cx="7347966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2845" rIns="0" bIns="0" rtlCol="0" vert="horz">
            <a:spAutoFit/>
          </a:bodyPr>
          <a:lstStyle/>
          <a:p>
            <a:pPr marL="671195">
              <a:lnSpc>
                <a:spcPct val="100000"/>
              </a:lnSpc>
              <a:spcBef>
                <a:spcPts val="105"/>
              </a:spcBef>
            </a:pPr>
            <a:r>
              <a:rPr dirty="0"/>
              <a:t>Client/Server</a:t>
            </a:r>
            <a:r>
              <a:rPr dirty="0" spc="-260"/>
              <a:t> </a:t>
            </a:r>
            <a:r>
              <a:rPr dirty="0" spc="-10"/>
              <a:t>Architectures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25525" y="2261997"/>
            <a:ext cx="393382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File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r>
              <a:rPr dirty="0" sz="3200" spc="-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Architecture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5525" y="3335273"/>
            <a:ext cx="47936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Database</a:t>
            </a:r>
            <a:r>
              <a:rPr dirty="0" sz="32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r>
              <a:rPr dirty="0" sz="3200" spc="-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Architecture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5525" y="4407865"/>
            <a:ext cx="376555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Three-tier</a:t>
            </a:r>
            <a:r>
              <a:rPr dirty="0" sz="3200" spc="-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Architecture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55055" y="2156586"/>
            <a:ext cx="26517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892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Client</a:t>
            </a:r>
            <a:r>
              <a:rPr dirty="0" sz="2400" spc="-3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FF9900"/>
                </a:solidFill>
                <a:latin typeface="Times New Roman"/>
                <a:cs typeface="Times New Roman"/>
              </a:rPr>
              <a:t>does </a:t>
            </a: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extensive</a:t>
            </a:r>
            <a:r>
              <a:rPr dirty="0" sz="2400" spc="-2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9900"/>
                </a:solidFill>
                <a:latin typeface="Times New Roman"/>
                <a:cs typeface="Times New Roman"/>
              </a:rPr>
              <a:t>processing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60440" y="4366336"/>
            <a:ext cx="214439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Client</a:t>
            </a:r>
            <a:r>
              <a:rPr dirty="0" sz="2400" spc="-1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does </a:t>
            </a:r>
            <a:r>
              <a:rPr dirty="0" sz="2400" spc="-10" b="1">
                <a:solidFill>
                  <a:srgbClr val="FF9900"/>
                </a:solidFill>
                <a:latin typeface="Times New Roman"/>
                <a:cs typeface="Times New Roman"/>
              </a:rPr>
              <a:t>little</a:t>
            </a:r>
            <a:endParaRPr sz="24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solidFill>
                  <a:srgbClr val="FF9900"/>
                </a:solidFill>
                <a:latin typeface="Times New Roman"/>
                <a:cs typeface="Times New Roman"/>
              </a:rPr>
              <a:t>processing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699504" y="3041904"/>
            <a:ext cx="850900" cy="1308100"/>
            <a:chOff x="6699504" y="3041904"/>
            <a:chExt cx="850900" cy="1308100"/>
          </a:xfrm>
        </p:grpSpPr>
        <p:sp>
          <p:nvSpPr>
            <p:cNvPr id="10" name="object 10" descr=""/>
            <p:cNvSpPr/>
            <p:nvPr/>
          </p:nvSpPr>
          <p:spPr>
            <a:xfrm>
              <a:off x="6705600" y="3048000"/>
              <a:ext cx="838200" cy="1295400"/>
            </a:xfrm>
            <a:custGeom>
              <a:avLst/>
              <a:gdLst/>
              <a:ahLst/>
              <a:cxnLst/>
              <a:rect l="l" t="t" r="r" b="b"/>
              <a:pathLst>
                <a:path w="838200" h="1295400">
                  <a:moveTo>
                    <a:pt x="419100" y="0"/>
                  </a:moveTo>
                  <a:lnTo>
                    <a:pt x="0" y="259079"/>
                  </a:lnTo>
                  <a:lnTo>
                    <a:pt x="209550" y="259079"/>
                  </a:lnTo>
                  <a:lnTo>
                    <a:pt x="209550" y="1036319"/>
                  </a:lnTo>
                  <a:lnTo>
                    <a:pt x="0" y="1036319"/>
                  </a:lnTo>
                  <a:lnTo>
                    <a:pt x="419100" y="1295400"/>
                  </a:lnTo>
                  <a:lnTo>
                    <a:pt x="838200" y="1036319"/>
                  </a:lnTo>
                  <a:lnTo>
                    <a:pt x="628650" y="1036319"/>
                  </a:lnTo>
                  <a:lnTo>
                    <a:pt x="628650" y="259079"/>
                  </a:lnTo>
                  <a:lnTo>
                    <a:pt x="838200" y="25907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05600" y="3048000"/>
              <a:ext cx="838200" cy="1295400"/>
            </a:xfrm>
            <a:custGeom>
              <a:avLst/>
              <a:gdLst/>
              <a:ahLst/>
              <a:cxnLst/>
              <a:rect l="l" t="t" r="r" b="b"/>
              <a:pathLst>
                <a:path w="838200" h="1295400">
                  <a:moveTo>
                    <a:pt x="0" y="259079"/>
                  </a:moveTo>
                  <a:lnTo>
                    <a:pt x="419100" y="0"/>
                  </a:lnTo>
                  <a:lnTo>
                    <a:pt x="838200" y="259079"/>
                  </a:lnTo>
                  <a:lnTo>
                    <a:pt x="628650" y="259079"/>
                  </a:lnTo>
                  <a:lnTo>
                    <a:pt x="628650" y="1036319"/>
                  </a:lnTo>
                  <a:lnTo>
                    <a:pt x="838200" y="1036319"/>
                  </a:lnTo>
                  <a:lnTo>
                    <a:pt x="419100" y="1295400"/>
                  </a:lnTo>
                  <a:lnTo>
                    <a:pt x="0" y="1036319"/>
                  </a:lnTo>
                  <a:lnTo>
                    <a:pt x="209550" y="1036319"/>
                  </a:lnTo>
                  <a:lnTo>
                    <a:pt x="209550" y="259079"/>
                  </a:lnTo>
                  <a:lnTo>
                    <a:pt x="0" y="2590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783" y="669036"/>
            <a:ext cx="6538722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2845" rIns="0" bIns="0" rtlCol="0" vert="horz">
            <a:spAutoFit/>
          </a:bodyPr>
          <a:lstStyle/>
          <a:p>
            <a:pPr marL="1076960">
              <a:lnSpc>
                <a:spcPct val="100000"/>
              </a:lnSpc>
              <a:spcBef>
                <a:spcPts val="105"/>
              </a:spcBef>
            </a:pPr>
            <a:r>
              <a:rPr dirty="0"/>
              <a:t>File</a:t>
            </a:r>
            <a:r>
              <a:rPr dirty="0" spc="-10"/>
              <a:t> </a:t>
            </a:r>
            <a:r>
              <a:rPr dirty="0"/>
              <a:t>Server</a:t>
            </a:r>
            <a:r>
              <a:rPr dirty="0" spc="-260"/>
              <a:t> </a:t>
            </a:r>
            <a:r>
              <a:rPr dirty="0" spc="-10"/>
              <a:t>Architecture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01725" y="2077592"/>
            <a:ext cx="71723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processing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done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PC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requested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1725" y="2504312"/>
            <a:ext cx="6172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1725" y="3016072"/>
            <a:ext cx="7479030" cy="3005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9182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Entire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files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transferred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processing.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Problems: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59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Huge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amount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network</a:t>
            </a:r>
            <a:endParaRPr sz="24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57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must contain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DBMS</a:t>
            </a:r>
            <a:endParaRPr sz="2400">
              <a:latin typeface="Times New Roman"/>
              <a:cs typeface="Times New Roman"/>
            </a:endParaRPr>
          </a:p>
          <a:p>
            <a:pPr lvl="1" marL="812165" indent="-227965">
              <a:lnSpc>
                <a:spcPct val="100000"/>
              </a:lnSpc>
              <a:spcBef>
                <a:spcPts val="500"/>
              </a:spcBef>
              <a:buClr>
                <a:srgbClr val="00FFFF"/>
              </a:buClr>
              <a:buSzPct val="60000"/>
              <a:buFont typeface="Wingdings"/>
              <a:buChar char=""/>
              <a:tabLst>
                <a:tab pos="81216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Heavy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resource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demand on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clients</a:t>
            </a:r>
            <a:endParaRPr sz="2000">
              <a:latin typeface="Times New Roman"/>
              <a:cs typeface="Times New Roman"/>
            </a:endParaRPr>
          </a:p>
          <a:p>
            <a:pPr lvl="1" marL="812165" indent="-227965">
              <a:lnSpc>
                <a:spcPct val="100000"/>
              </a:lnSpc>
              <a:spcBef>
                <a:spcPts val="480"/>
              </a:spcBef>
              <a:buClr>
                <a:srgbClr val="00FFFF"/>
              </a:buClr>
              <a:buSzPct val="60000"/>
              <a:buFont typeface="Wingdings"/>
              <a:buChar char=""/>
              <a:tabLst>
                <a:tab pos="812165" algn="l"/>
              </a:tabLst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DBMSs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recognize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shared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locks,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integrity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checks,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55" y="2421635"/>
            <a:ext cx="2212086" cy="89992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660775" y="2537206"/>
            <a:ext cx="170053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70">
                <a:solidFill>
                  <a:srgbClr val="FF9900"/>
                </a:solidFill>
                <a:latin typeface="Impact"/>
                <a:cs typeface="Impact"/>
              </a:rPr>
              <a:t>FAT</a:t>
            </a:r>
            <a:r>
              <a:rPr dirty="0" sz="3200" spc="-55">
                <a:solidFill>
                  <a:srgbClr val="FF9900"/>
                </a:solidFill>
                <a:latin typeface="Impact"/>
                <a:cs typeface="Impact"/>
              </a:rPr>
              <a:t> </a:t>
            </a:r>
            <a:r>
              <a:rPr dirty="0" sz="3200" spc="-10">
                <a:solidFill>
                  <a:srgbClr val="FF9900"/>
                </a:solidFill>
                <a:latin typeface="Impact"/>
                <a:cs typeface="Impact"/>
              </a:rPr>
              <a:t>CLIENT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Figure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9-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File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r>
              <a:rPr dirty="0" sz="28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Architecture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055" y="1133855"/>
            <a:ext cx="2212086" cy="89992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831594" y="1249121"/>
            <a:ext cx="170180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70">
                <a:solidFill>
                  <a:srgbClr val="FF9900"/>
                </a:solidFill>
                <a:latin typeface="Impact"/>
                <a:cs typeface="Impact"/>
              </a:rPr>
              <a:t>FAT</a:t>
            </a:r>
            <a:r>
              <a:rPr dirty="0" sz="3200" spc="-55">
                <a:solidFill>
                  <a:srgbClr val="FF9900"/>
                </a:solidFill>
                <a:latin typeface="Impact"/>
                <a:cs typeface="Impact"/>
              </a:rPr>
              <a:t> </a:t>
            </a:r>
            <a:r>
              <a:rPr dirty="0" sz="3200" spc="-10">
                <a:solidFill>
                  <a:srgbClr val="FF9900"/>
                </a:solidFill>
                <a:latin typeface="Impact"/>
                <a:cs typeface="Impact"/>
              </a:rPr>
              <a:t>CLIENT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6" y="440436"/>
            <a:ext cx="8312658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063" y="589533"/>
            <a:ext cx="76117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Database</a:t>
            </a:r>
            <a:r>
              <a:rPr dirty="0" spc="-30"/>
              <a:t> </a:t>
            </a:r>
            <a:r>
              <a:rPr dirty="0"/>
              <a:t>Server</a:t>
            </a:r>
            <a:r>
              <a:rPr dirty="0" spc="-260"/>
              <a:t> </a:t>
            </a:r>
            <a:r>
              <a:rPr dirty="0" spc="-10"/>
              <a:t>Architectures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25525" y="1382127"/>
            <a:ext cx="7766684" cy="470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344670">
              <a:lnSpc>
                <a:spcPct val="110000"/>
              </a:lnSpc>
              <a:spcBef>
                <a:spcPts val="95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2-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tiered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approach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Client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responsible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09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I/O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processing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logic</a:t>
            </a:r>
            <a:endParaRPr sz="24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28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logic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3200"/>
              </a:lnSpc>
              <a:spcBef>
                <a:spcPts val="320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performs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storage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processing</a:t>
            </a:r>
            <a:endParaRPr sz="2800">
              <a:latin typeface="Times New Roman"/>
              <a:cs typeface="Times New Roman"/>
            </a:endParaRPr>
          </a:p>
          <a:p>
            <a:pPr marL="584200">
              <a:lnSpc>
                <a:spcPts val="3200"/>
              </a:lnSpc>
            </a:pPr>
            <a:r>
              <a:rPr dirty="0" sz="280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9900"/>
                </a:solidFill>
                <a:latin typeface="Times New Roman"/>
                <a:cs typeface="Times New Roman"/>
              </a:rPr>
              <a:t>DBMS</a:t>
            </a:r>
            <a:r>
              <a:rPr dirty="0" sz="2800" spc="-2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9900"/>
                </a:solidFill>
                <a:latin typeface="Times New Roman"/>
                <a:cs typeface="Times New Roman"/>
              </a:rPr>
              <a:t>is</a:t>
            </a:r>
            <a:r>
              <a:rPr dirty="0" sz="2800" spc="-4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9900"/>
                </a:solidFill>
                <a:latin typeface="Times New Roman"/>
                <a:cs typeface="Times New Roman"/>
              </a:rPr>
              <a:t>only</a:t>
            </a:r>
            <a:r>
              <a:rPr dirty="0" sz="2800" spc="-3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9900"/>
                </a:solidFill>
                <a:latin typeface="Times New Roman"/>
                <a:cs typeface="Times New Roman"/>
              </a:rPr>
              <a:t>on</a:t>
            </a:r>
            <a:r>
              <a:rPr dirty="0" sz="2800" spc="-4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9900"/>
                </a:solidFill>
                <a:latin typeface="Times New Roman"/>
                <a:cs typeface="Times New Roman"/>
              </a:rPr>
              <a:t>server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Advantages</a:t>
            </a:r>
            <a:endParaRPr sz="28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30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Clients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do not have to be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powerful</a:t>
            </a:r>
            <a:endParaRPr sz="24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290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Greatly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reduces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traffic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network</a:t>
            </a:r>
            <a:endParaRPr sz="24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285"/>
              </a:spcBef>
              <a:buSzPct val="89583"/>
              <a:buChar char="–"/>
              <a:tabLst>
                <a:tab pos="41338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Improved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integrity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since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all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processed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centrally</a:t>
            </a:r>
            <a:endParaRPr sz="2400">
              <a:latin typeface="Times New Roman"/>
              <a:cs typeface="Times New Roman"/>
            </a:endParaRPr>
          </a:p>
          <a:p>
            <a:pPr marL="413384" indent="-286385">
              <a:lnSpc>
                <a:spcPct val="100000"/>
              </a:lnSpc>
              <a:spcBef>
                <a:spcPts val="290"/>
              </a:spcBef>
              <a:buClr>
                <a:srgbClr val="FFFFFF"/>
              </a:buClr>
              <a:buSzPct val="89583"/>
              <a:buFont typeface="Times New Roman"/>
              <a:buChar char="–"/>
              <a:tabLst>
                <a:tab pos="413384" algn="l"/>
              </a:tabLst>
            </a:pPr>
            <a:r>
              <a:rPr dirty="0" sz="2400" b="1">
                <a:solidFill>
                  <a:srgbClr val="FF9900"/>
                </a:solidFill>
                <a:latin typeface="Times New Roman"/>
                <a:cs typeface="Times New Roman"/>
              </a:rPr>
              <a:t>Stored</a:t>
            </a:r>
            <a:r>
              <a:rPr dirty="0" sz="2400" spc="-30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9900"/>
                </a:solidFill>
                <a:latin typeface="Times New Roman"/>
                <a:cs typeface="Times New Roman"/>
              </a:rPr>
              <a:t>procedures</a:t>
            </a:r>
            <a:r>
              <a:rPr dirty="0" sz="2400" spc="-45" b="1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done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-4572"/>
            <a:ext cx="9138285" cy="6858000"/>
            <a:chOff x="-6095" y="-4572"/>
            <a:chExt cx="913828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399" y="333755"/>
              <a:ext cx="4458461" cy="122910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4331" y="1004316"/>
              <a:ext cx="5389626" cy="122910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107744" y="482853"/>
            <a:ext cx="5905500" cy="5428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31570" marR="99695" indent="544195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CC66"/>
                </a:solidFill>
                <a:latin typeface="Arial MT"/>
                <a:cs typeface="Arial MT"/>
              </a:rPr>
              <a:t>Advantages</a:t>
            </a:r>
            <a:r>
              <a:rPr dirty="0" sz="4400" spc="-245">
                <a:solidFill>
                  <a:srgbClr val="FFCC66"/>
                </a:solidFill>
                <a:latin typeface="Arial MT"/>
                <a:cs typeface="Arial MT"/>
              </a:rPr>
              <a:t> </a:t>
            </a:r>
            <a:r>
              <a:rPr dirty="0" sz="4400" spc="-25">
                <a:solidFill>
                  <a:srgbClr val="FFCC66"/>
                </a:solidFill>
                <a:latin typeface="Arial MT"/>
                <a:cs typeface="Arial MT"/>
              </a:rPr>
              <a:t>of </a:t>
            </a:r>
            <a:r>
              <a:rPr dirty="0" sz="4400">
                <a:solidFill>
                  <a:srgbClr val="FFCC66"/>
                </a:solidFill>
                <a:latin typeface="Arial MT"/>
                <a:cs typeface="Arial MT"/>
              </a:rPr>
              <a:t>Stored</a:t>
            </a:r>
            <a:r>
              <a:rPr dirty="0" sz="4400" spc="-25">
                <a:solidFill>
                  <a:srgbClr val="FFCC66"/>
                </a:solidFill>
                <a:latin typeface="Arial MT"/>
                <a:cs typeface="Arial MT"/>
              </a:rPr>
              <a:t> </a:t>
            </a:r>
            <a:r>
              <a:rPr dirty="0" sz="4400" spc="-10">
                <a:solidFill>
                  <a:srgbClr val="FFCC66"/>
                </a:solidFill>
                <a:latin typeface="Arial MT"/>
                <a:cs typeface="Arial MT"/>
              </a:rPr>
              <a:t>Procedures</a:t>
            </a:r>
            <a:endParaRPr sz="4400">
              <a:latin typeface="Arial MT"/>
              <a:cs typeface="Arial MT"/>
            </a:endParaRPr>
          </a:p>
          <a:p>
            <a:pPr marL="12700" marR="5080">
              <a:lnSpc>
                <a:spcPct val="120000"/>
              </a:lnSpc>
              <a:spcBef>
                <a:spcPts val="290"/>
              </a:spcBef>
            </a:pP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Compiled</a:t>
            </a:r>
            <a:r>
              <a:rPr dirty="0" sz="4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SQL</a:t>
            </a:r>
            <a:r>
              <a:rPr dirty="0" sz="4400" spc="-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statements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Reduced</a:t>
            </a:r>
            <a:r>
              <a:rPr dirty="0" sz="4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network</a:t>
            </a:r>
            <a:r>
              <a:rPr dirty="0" sz="4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traffic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Improved</a:t>
            </a:r>
            <a:r>
              <a:rPr dirty="0" sz="4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security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Improved</a:t>
            </a:r>
            <a:r>
              <a:rPr dirty="0" sz="4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4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integrity </a:t>
            </a:r>
            <a:r>
              <a:rPr dirty="0" sz="4400">
                <a:solidFill>
                  <a:srgbClr val="FFFFFF"/>
                </a:solidFill>
                <a:latin typeface="Times New Roman"/>
                <a:cs typeface="Times New Roman"/>
              </a:rPr>
              <a:t>Thinner</a:t>
            </a:r>
            <a:r>
              <a:rPr dirty="0" sz="4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imes New Roman"/>
                <a:cs typeface="Times New Roman"/>
              </a:rPr>
              <a:t>clients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838199"/>
            <a:ext cx="8153400" cy="5334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6741" y="25400"/>
            <a:ext cx="56686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</a:rPr>
              <a:t>Figure</a:t>
            </a:r>
            <a:r>
              <a:rPr dirty="0" sz="2400" spc="-55">
                <a:solidFill>
                  <a:srgbClr val="FFFFFF"/>
                </a:solidFill>
              </a:rPr>
              <a:t> </a:t>
            </a:r>
            <a:r>
              <a:rPr dirty="0" sz="2400" spc="-20">
                <a:solidFill>
                  <a:srgbClr val="FFFFFF"/>
                </a:solidFill>
              </a:rPr>
              <a:t>9-</a:t>
            </a:r>
            <a:r>
              <a:rPr dirty="0" sz="2400">
                <a:solidFill>
                  <a:srgbClr val="FFFFFF"/>
                </a:solidFill>
              </a:rPr>
              <a:t>3</a:t>
            </a:r>
            <a:r>
              <a:rPr dirty="0" sz="2400" spc="-6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–</a:t>
            </a:r>
            <a:r>
              <a:rPr dirty="0" sz="2400" spc="-7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Database</a:t>
            </a:r>
            <a:r>
              <a:rPr dirty="0" sz="2400" spc="-4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server</a:t>
            </a:r>
            <a:r>
              <a:rPr dirty="0" sz="2400" spc="-65">
                <a:solidFill>
                  <a:srgbClr val="FFFFFF"/>
                </a:solidFill>
              </a:rPr>
              <a:t> </a:t>
            </a:r>
            <a:r>
              <a:rPr dirty="0" sz="2400" spc="-10">
                <a:solidFill>
                  <a:srgbClr val="FFFFFF"/>
                </a:solidFill>
              </a:rPr>
              <a:t>architecture</a:t>
            </a:r>
            <a:endParaRPr sz="2400"/>
          </a:p>
        </p:txBody>
      </p:sp>
      <p:grpSp>
        <p:nvGrpSpPr>
          <p:cNvPr id="4" name="object 4" descr=""/>
          <p:cNvGrpSpPr/>
          <p:nvPr/>
        </p:nvGrpSpPr>
        <p:grpSpPr>
          <a:xfrm>
            <a:off x="1819655" y="1135380"/>
            <a:ext cx="1950085" cy="1388110"/>
            <a:chOff x="1819655" y="1135380"/>
            <a:chExt cx="1950085" cy="138811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55" y="1135380"/>
              <a:ext cx="1949958" cy="89992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9655" y="1623060"/>
              <a:ext cx="1658873" cy="89992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060194" y="1264361"/>
            <a:ext cx="1316355" cy="1002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235" b="1">
                <a:solidFill>
                  <a:srgbClr val="FF9900"/>
                </a:solidFill>
                <a:latin typeface="Arial"/>
                <a:cs typeface="Arial"/>
              </a:rPr>
              <a:t>Thinner </a:t>
            </a:r>
            <a:r>
              <a:rPr dirty="0" sz="3200" spc="-55" b="1">
                <a:solidFill>
                  <a:srgbClr val="FF9900"/>
                </a:solidFill>
                <a:latin typeface="Arial"/>
                <a:cs typeface="Arial"/>
              </a:rPr>
              <a:t>clients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120139" y="4901184"/>
            <a:ext cx="2233930" cy="1043305"/>
            <a:chOff x="1120139" y="4901184"/>
            <a:chExt cx="2233930" cy="104330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139" y="4901184"/>
              <a:ext cx="2233422" cy="67741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0139" y="5266944"/>
              <a:ext cx="1878330" cy="677418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298194" y="4978146"/>
            <a:ext cx="17786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9900"/>
                </a:solidFill>
                <a:latin typeface="Georgia"/>
                <a:cs typeface="Georgia"/>
              </a:rPr>
              <a:t>DBMS</a:t>
            </a:r>
            <a:r>
              <a:rPr dirty="0" sz="2400" spc="-75" b="1">
                <a:solidFill>
                  <a:srgbClr val="FF9900"/>
                </a:solidFill>
                <a:latin typeface="Georgia"/>
                <a:cs typeface="Georgia"/>
              </a:rPr>
              <a:t> </a:t>
            </a:r>
            <a:r>
              <a:rPr dirty="0" sz="2400" spc="-20" b="1">
                <a:solidFill>
                  <a:srgbClr val="FF9900"/>
                </a:solidFill>
                <a:latin typeface="Georgia"/>
                <a:cs typeface="Georgia"/>
              </a:rPr>
              <a:t>only </a:t>
            </a:r>
            <a:r>
              <a:rPr dirty="0" sz="2400" b="1">
                <a:solidFill>
                  <a:srgbClr val="FF9900"/>
                </a:solidFill>
                <a:latin typeface="Georgia"/>
                <a:cs typeface="Georgia"/>
              </a:rPr>
              <a:t>on </a:t>
            </a:r>
            <a:r>
              <a:rPr dirty="0" sz="2400" spc="-10" b="1">
                <a:solidFill>
                  <a:srgbClr val="FF9900"/>
                </a:solidFill>
                <a:latin typeface="Georgia"/>
                <a:cs typeface="Georgia"/>
              </a:rPr>
              <a:t>server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5"/>
              </a:lnSpc>
            </a:pPr>
            <a:r>
              <a:rPr dirty="0"/>
              <a:t>Chapter</a:t>
            </a:r>
            <a:r>
              <a:rPr dirty="0" spc="-20"/>
              <a:t> </a:t>
            </a:r>
            <a:r>
              <a:rPr dirty="0" spc="-50"/>
              <a:t>9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©</a:t>
            </a:r>
            <a:r>
              <a:rPr dirty="0" spc="-10"/>
              <a:t> </a:t>
            </a:r>
            <a:r>
              <a:rPr dirty="0"/>
              <a:t>Prentice</a:t>
            </a:r>
            <a:r>
              <a:rPr dirty="0" spc="-45"/>
              <a:t> </a:t>
            </a:r>
            <a:r>
              <a:rPr dirty="0"/>
              <a:t>Hall,</a:t>
            </a:r>
            <a:r>
              <a:rPr dirty="0" spc="-15"/>
              <a:t> </a:t>
            </a:r>
            <a:r>
              <a:rPr dirty="0" spc="-20"/>
              <a:t>2002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Authorized Gateway Customer</dc:creator>
  <dc:title>Client/Server and Middleware</dc:title>
  <dcterms:created xsi:type="dcterms:W3CDTF">2025-10-09T07:18:39Z</dcterms:created>
  <dcterms:modified xsi:type="dcterms:W3CDTF">2025-10-09T07:18:39Z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2025-10-09T00:00:00Z</vt:filetime>
  </property>
  <property fmtid="{D5CDD505-2E9C-101B-9397-08002B2CF9AE}" pid="5" name="Producer">
    <vt:lpwstr>Microsoft® PowerPoint® 2016</vt:lpwstr>
  </property>
</Properties>
</file>