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57" r:id="rId2"/>
    <p:sldId id="584" r:id="rId3"/>
    <p:sldId id="585" r:id="rId4"/>
    <p:sldId id="461" r:id="rId5"/>
    <p:sldId id="586" r:id="rId6"/>
    <p:sldId id="587" r:id="rId7"/>
    <p:sldId id="588" r:id="rId8"/>
    <p:sldId id="589" r:id="rId9"/>
    <p:sldId id="590" r:id="rId10"/>
    <p:sldId id="591" r:id="rId11"/>
    <p:sldId id="592" r:id="rId12"/>
    <p:sldId id="593" r:id="rId13"/>
    <p:sldId id="439" r:id="rId14"/>
    <p:sldId id="434" r:id="rId15"/>
    <p:sldId id="605" r:id="rId16"/>
    <p:sldId id="359" r:id="rId17"/>
    <p:sldId id="360" r:id="rId18"/>
    <p:sldId id="361" r:id="rId19"/>
    <p:sldId id="362" r:id="rId20"/>
    <p:sldId id="532" r:id="rId21"/>
    <p:sldId id="510" r:id="rId22"/>
    <p:sldId id="511" r:id="rId23"/>
    <p:sldId id="512" r:id="rId24"/>
    <p:sldId id="514" r:id="rId25"/>
    <p:sldId id="364" r:id="rId26"/>
    <p:sldId id="607" r:id="rId27"/>
    <p:sldId id="610" r:id="rId28"/>
    <p:sldId id="609" r:id="rId29"/>
    <p:sldId id="366" r:id="rId30"/>
    <p:sldId id="606" r:id="rId31"/>
    <p:sldId id="441" r:id="rId32"/>
    <p:sldId id="596" r:id="rId33"/>
    <p:sldId id="597" r:id="rId34"/>
    <p:sldId id="518" r:id="rId35"/>
    <p:sldId id="519" r:id="rId36"/>
    <p:sldId id="520" r:id="rId37"/>
    <p:sldId id="448" r:id="rId38"/>
    <p:sldId id="598" r:id="rId39"/>
    <p:sldId id="521" r:id="rId40"/>
    <p:sldId id="453" r:id="rId41"/>
    <p:sldId id="601" r:id="rId42"/>
    <p:sldId id="603" r:id="rId43"/>
    <p:sldId id="454" r:id="rId44"/>
    <p:sldId id="604" r:id="rId45"/>
    <p:sldId id="456" r:id="rId46"/>
    <p:sldId id="457" r:id="rId47"/>
    <p:sldId id="459" r:id="rId48"/>
    <p:sldId id="526" r:id="rId49"/>
    <p:sldId id="595" r:id="rId50"/>
    <p:sldId id="527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54" d="100"/>
          <a:sy n="54" d="100"/>
        </p:scale>
        <p:origin x="78" y="11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uzdugan artur" userId="1770a38c255ab84c" providerId="LiveId" clId="{7D4432E3-FEE1-4CEF-9B22-3C44BCACE669}"/>
    <pc:docChg chg="undo custSel addSld delSld modSld sldOrd">
      <pc:chgData name="buzdugan artur" userId="1770a38c255ab84c" providerId="LiveId" clId="{7D4432E3-FEE1-4CEF-9B22-3C44BCACE669}" dt="2023-11-01T13:48:44.651" v="1697" actId="27636"/>
      <pc:docMkLst>
        <pc:docMk/>
      </pc:docMkLst>
      <pc:sldChg chg="del">
        <pc:chgData name="buzdugan artur" userId="1770a38c255ab84c" providerId="LiveId" clId="{7D4432E3-FEE1-4CEF-9B22-3C44BCACE669}" dt="2023-11-01T12:18:51.009" v="27" actId="47"/>
        <pc:sldMkLst>
          <pc:docMk/>
          <pc:sldMk cId="4214711240" sldId="256"/>
        </pc:sldMkLst>
      </pc:sldChg>
      <pc:sldChg chg="modSp mod">
        <pc:chgData name="buzdugan artur" userId="1770a38c255ab84c" providerId="LiveId" clId="{7D4432E3-FEE1-4CEF-9B22-3C44BCACE669}" dt="2023-11-01T13:23:38.402" v="1366" actId="1076"/>
        <pc:sldMkLst>
          <pc:docMk/>
          <pc:sldMk cId="0" sldId="359"/>
        </pc:sldMkLst>
        <pc:spChg chg="mod">
          <ac:chgData name="buzdugan artur" userId="1770a38c255ab84c" providerId="LiveId" clId="{7D4432E3-FEE1-4CEF-9B22-3C44BCACE669}" dt="2023-11-01T13:23:38.402" v="1366" actId="1076"/>
          <ac:spMkLst>
            <pc:docMk/>
            <pc:sldMk cId="0" sldId="359"/>
            <ac:spMk id="2" creationId="{00000000-0000-0000-0000-000000000000}"/>
          </ac:spMkLst>
        </pc:spChg>
      </pc:sldChg>
      <pc:sldChg chg="modSp mod">
        <pc:chgData name="buzdugan artur" userId="1770a38c255ab84c" providerId="LiveId" clId="{7D4432E3-FEE1-4CEF-9B22-3C44BCACE669}" dt="2023-11-01T13:24:22.576" v="1377" actId="1076"/>
        <pc:sldMkLst>
          <pc:docMk/>
          <pc:sldMk cId="0" sldId="361"/>
        </pc:sldMkLst>
        <pc:spChg chg="mod">
          <ac:chgData name="buzdugan artur" userId="1770a38c255ab84c" providerId="LiveId" clId="{7D4432E3-FEE1-4CEF-9B22-3C44BCACE669}" dt="2023-11-01T13:24:04.435" v="1373" actId="20577"/>
          <ac:spMkLst>
            <pc:docMk/>
            <pc:sldMk cId="0" sldId="361"/>
            <ac:spMk id="72707" creationId="{00000000-0000-0000-0000-000000000000}"/>
          </ac:spMkLst>
        </pc:spChg>
        <pc:picChg chg="mod">
          <ac:chgData name="buzdugan artur" userId="1770a38c255ab84c" providerId="LiveId" clId="{7D4432E3-FEE1-4CEF-9B22-3C44BCACE669}" dt="2023-11-01T13:24:08.402" v="1374" actId="1076"/>
          <ac:picMkLst>
            <pc:docMk/>
            <pc:sldMk cId="0" sldId="361"/>
            <ac:picMk id="72708" creationId="{00000000-0000-0000-0000-000000000000}"/>
          </ac:picMkLst>
        </pc:picChg>
        <pc:picChg chg="mod">
          <ac:chgData name="buzdugan artur" userId="1770a38c255ab84c" providerId="LiveId" clId="{7D4432E3-FEE1-4CEF-9B22-3C44BCACE669}" dt="2023-11-01T13:24:22.576" v="1377" actId="1076"/>
          <ac:picMkLst>
            <pc:docMk/>
            <pc:sldMk cId="0" sldId="361"/>
            <ac:picMk id="72709" creationId="{00000000-0000-0000-0000-000000000000}"/>
          </ac:picMkLst>
        </pc:picChg>
      </pc:sldChg>
      <pc:sldChg chg="modSp mod">
        <pc:chgData name="buzdugan artur" userId="1770a38c255ab84c" providerId="LiveId" clId="{7D4432E3-FEE1-4CEF-9B22-3C44BCACE669}" dt="2023-11-01T13:25:02.030" v="1382" actId="1076"/>
        <pc:sldMkLst>
          <pc:docMk/>
          <pc:sldMk cId="0" sldId="362"/>
        </pc:sldMkLst>
        <pc:spChg chg="mod">
          <ac:chgData name="buzdugan artur" userId="1770a38c255ab84c" providerId="LiveId" clId="{7D4432E3-FEE1-4CEF-9B22-3C44BCACE669}" dt="2023-11-01T13:24:51.717" v="1380" actId="1076"/>
          <ac:spMkLst>
            <pc:docMk/>
            <pc:sldMk cId="0" sldId="362"/>
            <ac:spMk id="73730" creationId="{00000000-0000-0000-0000-000000000000}"/>
          </ac:spMkLst>
        </pc:spChg>
        <pc:picChg chg="mod">
          <ac:chgData name="buzdugan artur" userId="1770a38c255ab84c" providerId="LiveId" clId="{7D4432E3-FEE1-4CEF-9B22-3C44BCACE669}" dt="2023-11-01T13:25:02.030" v="1382" actId="1076"/>
          <ac:picMkLst>
            <pc:docMk/>
            <pc:sldMk cId="0" sldId="362"/>
            <ac:picMk id="73736" creationId="{00000000-0000-0000-0000-000000000000}"/>
          </ac:picMkLst>
        </pc:picChg>
      </pc:sldChg>
      <pc:sldChg chg="modSp">
        <pc:chgData name="buzdugan artur" userId="1770a38c255ab84c" providerId="LiveId" clId="{7D4432E3-FEE1-4CEF-9B22-3C44BCACE669}" dt="2023-11-01T13:25:33.370" v="1384" actId="1076"/>
        <pc:sldMkLst>
          <pc:docMk/>
          <pc:sldMk cId="0" sldId="364"/>
        </pc:sldMkLst>
        <pc:picChg chg="mod">
          <ac:chgData name="buzdugan artur" userId="1770a38c255ab84c" providerId="LiveId" clId="{7D4432E3-FEE1-4CEF-9B22-3C44BCACE669}" dt="2023-11-01T13:25:33.370" v="1384" actId="1076"/>
          <ac:picMkLst>
            <pc:docMk/>
            <pc:sldMk cId="0" sldId="364"/>
            <ac:picMk id="75780" creationId="{00000000-0000-0000-0000-000000000000}"/>
          </ac:picMkLst>
        </pc:picChg>
      </pc:sldChg>
      <pc:sldChg chg="del">
        <pc:chgData name="buzdugan artur" userId="1770a38c255ab84c" providerId="LiveId" clId="{7D4432E3-FEE1-4CEF-9B22-3C44BCACE669}" dt="2023-11-01T13:25:42.282" v="1385" actId="47"/>
        <pc:sldMkLst>
          <pc:docMk/>
          <pc:sldMk cId="0" sldId="365"/>
        </pc:sldMkLst>
      </pc:sldChg>
      <pc:sldChg chg="addSp delSp modSp mod">
        <pc:chgData name="buzdugan artur" userId="1770a38c255ab84c" providerId="LiveId" clId="{7D4432E3-FEE1-4CEF-9B22-3C44BCACE669}" dt="2023-11-01T13:22:54.700" v="1360" actId="14100"/>
        <pc:sldMkLst>
          <pc:docMk/>
          <pc:sldMk cId="0" sldId="434"/>
        </pc:sldMkLst>
        <pc:spChg chg="mod">
          <ac:chgData name="buzdugan artur" userId="1770a38c255ab84c" providerId="LiveId" clId="{7D4432E3-FEE1-4CEF-9B22-3C44BCACE669}" dt="2023-11-01T13:22:54.700" v="1360" actId="14100"/>
          <ac:spMkLst>
            <pc:docMk/>
            <pc:sldMk cId="0" sldId="434"/>
            <ac:spMk id="69635" creationId="{00000000-0000-0000-0000-000000000000}"/>
          </ac:spMkLst>
        </pc:spChg>
        <pc:picChg chg="add mod">
          <ac:chgData name="buzdugan artur" userId="1770a38c255ab84c" providerId="LiveId" clId="{7D4432E3-FEE1-4CEF-9B22-3C44BCACE669}" dt="2023-11-01T13:21:42.748" v="1341" actId="1076"/>
          <ac:picMkLst>
            <pc:docMk/>
            <pc:sldMk cId="0" sldId="434"/>
            <ac:picMk id="2" creationId="{FDC77548-187D-05A3-7A88-DE95DC07B4BD}"/>
          </ac:picMkLst>
        </pc:picChg>
        <pc:picChg chg="mod">
          <ac:chgData name="buzdugan artur" userId="1770a38c255ab84c" providerId="LiveId" clId="{7D4432E3-FEE1-4CEF-9B22-3C44BCACE669}" dt="2023-11-01T13:22:35.592" v="1356" actId="1076"/>
          <ac:picMkLst>
            <pc:docMk/>
            <pc:sldMk cId="0" sldId="434"/>
            <ac:picMk id="69636" creationId="{00000000-0000-0000-0000-000000000000}"/>
          </ac:picMkLst>
        </pc:picChg>
        <pc:picChg chg="del mod">
          <ac:chgData name="buzdugan artur" userId="1770a38c255ab84c" providerId="LiveId" clId="{7D4432E3-FEE1-4CEF-9B22-3C44BCACE669}" dt="2023-11-01T13:22:30.080" v="1354" actId="478"/>
          <ac:picMkLst>
            <pc:docMk/>
            <pc:sldMk cId="0" sldId="434"/>
            <ac:picMk id="69637" creationId="{00000000-0000-0000-0000-000000000000}"/>
          </ac:picMkLst>
        </pc:picChg>
      </pc:sldChg>
      <pc:sldChg chg="modSp del mod">
        <pc:chgData name="buzdugan artur" userId="1770a38c255ab84c" providerId="LiveId" clId="{7D4432E3-FEE1-4CEF-9B22-3C44BCACE669}" dt="2023-11-01T12:57:40.129" v="1199" actId="47"/>
        <pc:sldMkLst>
          <pc:docMk/>
          <pc:sldMk cId="0" sldId="435"/>
        </pc:sldMkLst>
        <pc:spChg chg="mod">
          <ac:chgData name="buzdugan artur" userId="1770a38c255ab84c" providerId="LiveId" clId="{7D4432E3-FEE1-4CEF-9B22-3C44BCACE669}" dt="2023-10-25T18:37:42.281" v="1" actId="6549"/>
          <ac:spMkLst>
            <pc:docMk/>
            <pc:sldMk cId="0" sldId="435"/>
            <ac:spMk id="2" creationId="{00000000-0000-0000-0000-000000000000}"/>
          </ac:spMkLst>
        </pc:spChg>
      </pc:sldChg>
      <pc:sldChg chg="del">
        <pc:chgData name="buzdugan artur" userId="1770a38c255ab84c" providerId="LiveId" clId="{7D4432E3-FEE1-4CEF-9B22-3C44BCACE669}" dt="2023-11-01T13:20:44.992" v="1334" actId="47"/>
        <pc:sldMkLst>
          <pc:docMk/>
          <pc:sldMk cId="0" sldId="438"/>
        </pc:sldMkLst>
      </pc:sldChg>
      <pc:sldChg chg="modSp mod ord">
        <pc:chgData name="buzdugan artur" userId="1770a38c255ab84c" providerId="LiveId" clId="{7D4432E3-FEE1-4CEF-9B22-3C44BCACE669}" dt="2023-11-01T13:20:08.130" v="1331" actId="14100"/>
        <pc:sldMkLst>
          <pc:docMk/>
          <pc:sldMk cId="0" sldId="439"/>
        </pc:sldMkLst>
        <pc:spChg chg="mod">
          <ac:chgData name="buzdugan artur" userId="1770a38c255ab84c" providerId="LiveId" clId="{7D4432E3-FEE1-4CEF-9B22-3C44BCACE669}" dt="2023-11-01T13:19:47.766" v="1327" actId="6549"/>
          <ac:spMkLst>
            <pc:docMk/>
            <pc:sldMk cId="0" sldId="439"/>
            <ac:spMk id="2" creationId="{00000000-0000-0000-0000-000000000000}"/>
          </ac:spMkLst>
        </pc:spChg>
        <pc:spChg chg="mod">
          <ac:chgData name="buzdugan artur" userId="1770a38c255ab84c" providerId="LiveId" clId="{7D4432E3-FEE1-4CEF-9B22-3C44BCACE669}" dt="2023-11-01T13:19:38.220" v="1320" actId="27636"/>
          <ac:spMkLst>
            <pc:docMk/>
            <pc:sldMk cId="0" sldId="439"/>
            <ac:spMk id="67587" creationId="{00000000-0000-0000-0000-000000000000}"/>
          </ac:spMkLst>
        </pc:spChg>
        <pc:picChg chg="mod">
          <ac:chgData name="buzdugan artur" userId="1770a38c255ab84c" providerId="LiveId" clId="{7D4432E3-FEE1-4CEF-9B22-3C44BCACE669}" dt="2023-11-01T13:20:08.130" v="1331" actId="14100"/>
          <ac:picMkLst>
            <pc:docMk/>
            <pc:sldMk cId="0" sldId="439"/>
            <ac:picMk id="3" creationId="{00000000-0000-0000-0000-000000000000}"/>
          </ac:picMkLst>
        </pc:picChg>
      </pc:sldChg>
      <pc:sldChg chg="del">
        <pc:chgData name="buzdugan artur" userId="1770a38c255ab84c" providerId="LiveId" clId="{7D4432E3-FEE1-4CEF-9B22-3C44BCACE669}" dt="2023-10-25T18:40:05.067" v="9" actId="47"/>
        <pc:sldMkLst>
          <pc:docMk/>
          <pc:sldMk cId="3678750391" sldId="458"/>
        </pc:sldMkLst>
      </pc:sldChg>
      <pc:sldChg chg="delSp modSp mod">
        <pc:chgData name="buzdugan artur" userId="1770a38c255ab84c" providerId="LiveId" clId="{7D4432E3-FEE1-4CEF-9B22-3C44BCACE669}" dt="2023-11-01T13:28:27.101" v="1408" actId="113"/>
        <pc:sldMkLst>
          <pc:docMk/>
          <pc:sldMk cId="2765933104" sldId="459"/>
        </pc:sldMkLst>
        <pc:spChg chg="mod">
          <ac:chgData name="buzdugan artur" userId="1770a38c255ab84c" providerId="LiveId" clId="{7D4432E3-FEE1-4CEF-9B22-3C44BCACE669}" dt="2023-11-01T13:28:27.101" v="1408" actId="113"/>
          <ac:spMkLst>
            <pc:docMk/>
            <pc:sldMk cId="2765933104" sldId="459"/>
            <ac:spMk id="3" creationId="{00000000-0000-0000-0000-000000000000}"/>
          </ac:spMkLst>
        </pc:spChg>
        <pc:picChg chg="del">
          <ac:chgData name="buzdugan artur" userId="1770a38c255ab84c" providerId="LiveId" clId="{7D4432E3-FEE1-4CEF-9B22-3C44BCACE669}" dt="2023-10-25T18:39:57.999" v="8" actId="478"/>
          <ac:picMkLst>
            <pc:docMk/>
            <pc:sldMk cId="2765933104" sldId="459"/>
            <ac:picMk id="109572" creationId="{00000000-0000-0000-0000-000000000000}"/>
          </ac:picMkLst>
        </pc:picChg>
      </pc:sldChg>
      <pc:sldChg chg="del">
        <pc:chgData name="buzdugan artur" userId="1770a38c255ab84c" providerId="LiveId" clId="{7D4432E3-FEE1-4CEF-9B22-3C44BCACE669}" dt="2023-11-01T12:53:31.655" v="1122" actId="47"/>
        <pc:sldMkLst>
          <pc:docMk/>
          <pc:sldMk cId="887813611" sldId="460"/>
        </pc:sldMkLst>
      </pc:sldChg>
      <pc:sldChg chg="addSp delSp modSp mod ord">
        <pc:chgData name="buzdugan artur" userId="1770a38c255ab84c" providerId="LiveId" clId="{7D4432E3-FEE1-4CEF-9B22-3C44BCACE669}" dt="2023-11-01T12:57:03.708" v="1198" actId="1076"/>
        <pc:sldMkLst>
          <pc:docMk/>
          <pc:sldMk cId="1120121591" sldId="461"/>
        </pc:sldMkLst>
        <pc:spChg chg="mod">
          <ac:chgData name="buzdugan artur" userId="1770a38c255ab84c" providerId="LiveId" clId="{7D4432E3-FEE1-4CEF-9B22-3C44BCACE669}" dt="2023-11-01T12:56:57.849" v="1196" actId="1076"/>
          <ac:spMkLst>
            <pc:docMk/>
            <pc:sldMk cId="1120121591" sldId="461"/>
            <ac:spMk id="3" creationId="{00000000-0000-0000-0000-000000000000}"/>
          </ac:spMkLst>
        </pc:spChg>
        <pc:picChg chg="add mod">
          <ac:chgData name="buzdugan artur" userId="1770a38c255ab84c" providerId="LiveId" clId="{7D4432E3-FEE1-4CEF-9B22-3C44BCACE669}" dt="2023-11-01T12:57:03.708" v="1198" actId="1076"/>
          <ac:picMkLst>
            <pc:docMk/>
            <pc:sldMk cId="1120121591" sldId="461"/>
            <ac:picMk id="2" creationId="{C124E6DD-999E-EFC1-F432-ED0730781BC3}"/>
          </ac:picMkLst>
        </pc:picChg>
        <pc:picChg chg="del mod">
          <ac:chgData name="buzdugan artur" userId="1770a38c255ab84c" providerId="LiveId" clId="{7D4432E3-FEE1-4CEF-9B22-3C44BCACE669}" dt="2023-11-01T12:56:48.892" v="1188" actId="478"/>
          <ac:picMkLst>
            <pc:docMk/>
            <pc:sldMk cId="1120121591" sldId="461"/>
            <ac:picMk id="4" creationId="{00000000-0000-0000-0000-000000000000}"/>
          </ac:picMkLst>
        </pc:picChg>
      </pc:sldChg>
      <pc:sldChg chg="del">
        <pc:chgData name="buzdugan artur" userId="1770a38c255ab84c" providerId="LiveId" clId="{7D4432E3-FEE1-4CEF-9B22-3C44BCACE669}" dt="2023-11-01T12:11:38.825" v="19" actId="47"/>
        <pc:sldMkLst>
          <pc:docMk/>
          <pc:sldMk cId="3482560841" sldId="462"/>
        </pc:sldMkLst>
      </pc:sldChg>
      <pc:sldChg chg="del">
        <pc:chgData name="buzdugan artur" userId="1770a38c255ab84c" providerId="LiveId" clId="{7D4432E3-FEE1-4CEF-9B22-3C44BCACE669}" dt="2023-11-01T13:20:30.702" v="1333" actId="47"/>
        <pc:sldMkLst>
          <pc:docMk/>
          <pc:sldMk cId="312396818" sldId="464"/>
        </pc:sldMkLst>
      </pc:sldChg>
      <pc:sldChg chg="del">
        <pc:chgData name="buzdugan artur" userId="1770a38c255ab84c" providerId="LiveId" clId="{7D4432E3-FEE1-4CEF-9B22-3C44BCACE669}" dt="2023-11-01T13:20:22.175" v="1332" actId="47"/>
        <pc:sldMkLst>
          <pc:docMk/>
          <pc:sldMk cId="4111291383" sldId="465"/>
        </pc:sldMkLst>
      </pc:sldChg>
      <pc:sldChg chg="delSp modSp del mod">
        <pc:chgData name="buzdugan artur" userId="1770a38c255ab84c" providerId="LiveId" clId="{7D4432E3-FEE1-4CEF-9B22-3C44BCACE669}" dt="2023-11-01T13:20:49.642" v="1335" actId="47"/>
        <pc:sldMkLst>
          <pc:docMk/>
          <pc:sldMk cId="868483802" sldId="466"/>
        </pc:sldMkLst>
        <pc:spChg chg="del mod">
          <ac:chgData name="buzdugan artur" userId="1770a38c255ab84c" providerId="LiveId" clId="{7D4432E3-FEE1-4CEF-9B22-3C44BCACE669}" dt="2023-10-25T18:38:13.558" v="5" actId="478"/>
          <ac:spMkLst>
            <pc:docMk/>
            <pc:sldMk cId="868483802" sldId="466"/>
            <ac:spMk id="2" creationId="{00000000-0000-0000-0000-000000000000}"/>
          </ac:spMkLst>
        </pc:spChg>
      </pc:sldChg>
      <pc:sldChg chg="del">
        <pc:chgData name="buzdugan artur" userId="1770a38c255ab84c" providerId="LiveId" clId="{7D4432E3-FEE1-4CEF-9B22-3C44BCACE669}" dt="2023-10-25T18:38:47.843" v="6" actId="47"/>
        <pc:sldMkLst>
          <pc:docMk/>
          <pc:sldMk cId="3584239235" sldId="509"/>
        </pc:sldMkLst>
      </pc:sldChg>
      <pc:sldChg chg="modSp mod">
        <pc:chgData name="buzdugan artur" userId="1770a38c255ab84c" providerId="LiveId" clId="{7D4432E3-FEE1-4CEF-9B22-3C44BCACE669}" dt="2023-11-01T13:25:28.936" v="1383" actId="1076"/>
        <pc:sldMkLst>
          <pc:docMk/>
          <pc:sldMk cId="2934771989" sldId="514"/>
        </pc:sldMkLst>
        <pc:picChg chg="mod">
          <ac:chgData name="buzdugan artur" userId="1770a38c255ab84c" providerId="LiveId" clId="{7D4432E3-FEE1-4CEF-9B22-3C44BCACE669}" dt="2023-11-01T13:25:28.936" v="1383" actId="1076"/>
          <ac:picMkLst>
            <pc:docMk/>
            <pc:sldMk cId="2934771989" sldId="514"/>
            <ac:picMk id="4" creationId="{00000000-0000-0000-0000-000000000000}"/>
          </ac:picMkLst>
        </pc:picChg>
      </pc:sldChg>
      <pc:sldChg chg="modSp mod">
        <pc:chgData name="buzdugan artur" userId="1770a38c255ab84c" providerId="LiveId" clId="{7D4432E3-FEE1-4CEF-9B22-3C44BCACE669}" dt="2023-11-01T13:28:48.838" v="1420" actId="14100"/>
        <pc:sldMkLst>
          <pc:docMk/>
          <pc:sldMk cId="3914798743" sldId="516"/>
        </pc:sldMkLst>
        <pc:spChg chg="mod">
          <ac:chgData name="buzdugan artur" userId="1770a38c255ab84c" providerId="LiveId" clId="{7D4432E3-FEE1-4CEF-9B22-3C44BCACE669}" dt="2023-11-01T13:28:48.838" v="1420" actId="14100"/>
          <ac:spMkLst>
            <pc:docMk/>
            <pc:sldMk cId="3914798743" sldId="516"/>
            <ac:spMk id="3" creationId="{00000000-0000-0000-0000-000000000000}"/>
          </ac:spMkLst>
        </pc:spChg>
      </pc:sldChg>
      <pc:sldChg chg="del">
        <pc:chgData name="buzdugan artur" userId="1770a38c255ab84c" providerId="LiveId" clId="{7D4432E3-FEE1-4CEF-9B22-3C44BCACE669}" dt="2023-10-25T18:40:34.557" v="10" actId="47"/>
        <pc:sldMkLst>
          <pc:docMk/>
          <pc:sldMk cId="4176886877" sldId="522"/>
        </pc:sldMkLst>
      </pc:sldChg>
      <pc:sldChg chg="del">
        <pc:chgData name="buzdugan artur" userId="1770a38c255ab84c" providerId="LiveId" clId="{7D4432E3-FEE1-4CEF-9B22-3C44BCACE669}" dt="2023-10-25T18:40:40.097" v="14" actId="47"/>
        <pc:sldMkLst>
          <pc:docMk/>
          <pc:sldMk cId="2518060411" sldId="525"/>
        </pc:sldMkLst>
      </pc:sldChg>
      <pc:sldChg chg="addSp delSp modSp mod">
        <pc:chgData name="buzdugan artur" userId="1770a38c255ab84c" providerId="LiveId" clId="{7D4432E3-FEE1-4CEF-9B22-3C44BCACE669}" dt="2023-11-01T13:33:56.692" v="1434" actId="14100"/>
        <pc:sldMkLst>
          <pc:docMk/>
          <pc:sldMk cId="2223337161" sldId="526"/>
        </pc:sldMkLst>
        <pc:picChg chg="add mod">
          <ac:chgData name="buzdugan artur" userId="1770a38c255ab84c" providerId="LiveId" clId="{7D4432E3-FEE1-4CEF-9B22-3C44BCACE669}" dt="2023-11-01T13:30:03.492" v="1425" actId="1076"/>
          <ac:picMkLst>
            <pc:docMk/>
            <pc:sldMk cId="2223337161" sldId="526"/>
            <ac:picMk id="3" creationId="{920AFD35-45FB-BF1E-8EA7-04667ABA304C}"/>
          </ac:picMkLst>
        </pc:picChg>
        <pc:picChg chg="del mod">
          <ac:chgData name="buzdugan artur" userId="1770a38c255ab84c" providerId="LiveId" clId="{7D4432E3-FEE1-4CEF-9B22-3C44BCACE669}" dt="2023-11-01T13:33:46.387" v="1428" actId="478"/>
          <ac:picMkLst>
            <pc:docMk/>
            <pc:sldMk cId="2223337161" sldId="526"/>
            <ac:picMk id="4" creationId="{00000000-0000-0000-0000-000000000000}"/>
          </ac:picMkLst>
        </pc:picChg>
        <pc:picChg chg="add mod">
          <ac:chgData name="buzdugan artur" userId="1770a38c255ab84c" providerId="LiveId" clId="{7D4432E3-FEE1-4CEF-9B22-3C44BCACE669}" dt="2023-11-01T13:33:56.692" v="1434" actId="14100"/>
          <ac:picMkLst>
            <pc:docMk/>
            <pc:sldMk cId="2223337161" sldId="526"/>
            <ac:picMk id="5" creationId="{7F30E059-DD35-A43F-065C-CCF6F6892917}"/>
          </ac:picMkLst>
        </pc:picChg>
        <pc:picChg chg="del mod">
          <ac:chgData name="buzdugan artur" userId="1770a38c255ab84c" providerId="LiveId" clId="{7D4432E3-FEE1-4CEF-9B22-3C44BCACE669}" dt="2023-11-01T13:29:58.035" v="1422" actId="478"/>
          <ac:picMkLst>
            <pc:docMk/>
            <pc:sldMk cId="2223337161" sldId="526"/>
            <ac:picMk id="1026" creationId="{00000000-0000-0000-0000-000000000000}"/>
          </ac:picMkLst>
        </pc:picChg>
      </pc:sldChg>
      <pc:sldChg chg="modSp mod">
        <pc:chgData name="buzdugan artur" userId="1770a38c255ab84c" providerId="LiveId" clId="{7D4432E3-FEE1-4CEF-9B22-3C44BCACE669}" dt="2023-11-01T13:28:40.116" v="1415" actId="27636"/>
        <pc:sldMkLst>
          <pc:docMk/>
          <pc:sldMk cId="3850771037" sldId="527"/>
        </pc:sldMkLst>
        <pc:spChg chg="mod">
          <ac:chgData name="buzdugan artur" userId="1770a38c255ab84c" providerId="LiveId" clId="{7D4432E3-FEE1-4CEF-9B22-3C44BCACE669}" dt="2023-11-01T13:28:40.116" v="1415" actId="27636"/>
          <ac:spMkLst>
            <pc:docMk/>
            <pc:sldMk cId="3850771037" sldId="527"/>
            <ac:spMk id="3" creationId="{00000000-0000-0000-0000-000000000000}"/>
          </ac:spMkLst>
        </pc:spChg>
      </pc:sldChg>
      <pc:sldChg chg="del">
        <pc:chgData name="buzdugan artur" userId="1770a38c255ab84c" providerId="LiveId" clId="{7D4432E3-FEE1-4CEF-9B22-3C44BCACE669}" dt="2023-10-25T18:40:35.670" v="11" actId="47"/>
        <pc:sldMkLst>
          <pc:docMk/>
          <pc:sldMk cId="1637758745" sldId="528"/>
        </pc:sldMkLst>
      </pc:sldChg>
      <pc:sldChg chg="del">
        <pc:chgData name="buzdugan artur" userId="1770a38c255ab84c" providerId="LiveId" clId="{7D4432E3-FEE1-4CEF-9B22-3C44BCACE669}" dt="2023-10-25T18:40:36.556" v="12" actId="47"/>
        <pc:sldMkLst>
          <pc:docMk/>
          <pc:sldMk cId="3407029371" sldId="529"/>
        </pc:sldMkLst>
      </pc:sldChg>
      <pc:sldChg chg="del">
        <pc:chgData name="buzdugan artur" userId="1770a38c255ab84c" providerId="LiveId" clId="{7D4432E3-FEE1-4CEF-9B22-3C44BCACE669}" dt="2023-10-25T18:40:39.033" v="13" actId="47"/>
        <pc:sldMkLst>
          <pc:docMk/>
          <pc:sldMk cId="652970375" sldId="530"/>
        </pc:sldMkLst>
      </pc:sldChg>
      <pc:sldChg chg="del">
        <pc:chgData name="buzdugan artur" userId="1770a38c255ab84c" providerId="LiveId" clId="{7D4432E3-FEE1-4CEF-9B22-3C44BCACE669}" dt="2023-11-01T12:48:15.457" v="1038" actId="47"/>
        <pc:sldMkLst>
          <pc:docMk/>
          <pc:sldMk cId="695971444" sldId="531"/>
        </pc:sldMkLst>
      </pc:sldChg>
      <pc:sldChg chg="modSp mod">
        <pc:chgData name="buzdugan artur" userId="1770a38c255ab84c" providerId="LiveId" clId="{7D4432E3-FEE1-4CEF-9B22-3C44BCACE669}" dt="2023-11-01T12:12:24.345" v="26" actId="27636"/>
        <pc:sldMkLst>
          <pc:docMk/>
          <pc:sldMk cId="3139755155" sldId="533"/>
        </pc:sldMkLst>
        <pc:spChg chg="mod">
          <ac:chgData name="buzdugan artur" userId="1770a38c255ab84c" providerId="LiveId" clId="{7D4432E3-FEE1-4CEF-9B22-3C44BCACE669}" dt="2023-11-01T12:12:24.345" v="26" actId="27636"/>
          <ac:spMkLst>
            <pc:docMk/>
            <pc:sldMk cId="3139755155" sldId="533"/>
            <ac:spMk id="3" creationId="{00000000-0000-0000-0000-000000000000}"/>
          </ac:spMkLst>
        </pc:spChg>
      </pc:sldChg>
      <pc:sldChg chg="modSp mod">
        <pc:chgData name="buzdugan artur" userId="1770a38c255ab84c" providerId="LiveId" clId="{7D4432E3-FEE1-4CEF-9B22-3C44BCACE669}" dt="2023-11-01T13:23:31.402" v="1365" actId="27636"/>
        <pc:sldMkLst>
          <pc:docMk/>
          <pc:sldMk cId="2890093299" sldId="534"/>
        </pc:sldMkLst>
        <pc:spChg chg="mod">
          <ac:chgData name="buzdugan artur" userId="1770a38c255ab84c" providerId="LiveId" clId="{7D4432E3-FEE1-4CEF-9B22-3C44BCACE669}" dt="2023-11-01T13:23:31.402" v="1365" actId="27636"/>
          <ac:spMkLst>
            <pc:docMk/>
            <pc:sldMk cId="2890093299" sldId="534"/>
            <ac:spMk id="3" creationId="{00000000-0000-0000-0000-000000000000}"/>
          </ac:spMkLst>
        </pc:spChg>
      </pc:sldChg>
      <pc:sldChg chg="del">
        <pc:chgData name="buzdugan artur" userId="1770a38c255ab84c" providerId="LiveId" clId="{7D4432E3-FEE1-4CEF-9B22-3C44BCACE669}" dt="2023-11-01T13:25:51.967" v="1386" actId="47"/>
        <pc:sldMkLst>
          <pc:docMk/>
          <pc:sldMk cId="3111355403" sldId="582"/>
        </pc:sldMkLst>
      </pc:sldChg>
      <pc:sldChg chg="del">
        <pc:chgData name="buzdugan artur" userId="1770a38c255ab84c" providerId="LiveId" clId="{7D4432E3-FEE1-4CEF-9B22-3C44BCACE669}" dt="2023-11-01T13:25:55.495" v="1387" actId="47"/>
        <pc:sldMkLst>
          <pc:docMk/>
          <pc:sldMk cId="3801557257" sldId="583"/>
        </pc:sldMkLst>
      </pc:sldChg>
      <pc:sldChg chg="addSp modSp new mod">
        <pc:chgData name="buzdugan artur" userId="1770a38c255ab84c" providerId="LiveId" clId="{7D4432E3-FEE1-4CEF-9B22-3C44BCACE669}" dt="2023-11-01T12:55:37.229" v="1184" actId="1076"/>
        <pc:sldMkLst>
          <pc:docMk/>
          <pc:sldMk cId="517999838" sldId="584"/>
        </pc:sldMkLst>
        <pc:spChg chg="mod">
          <ac:chgData name="buzdugan artur" userId="1770a38c255ab84c" providerId="LiveId" clId="{7D4432E3-FEE1-4CEF-9B22-3C44BCACE669}" dt="2023-11-01T12:19:19.155" v="54" actId="20577"/>
          <ac:spMkLst>
            <pc:docMk/>
            <pc:sldMk cId="517999838" sldId="584"/>
            <ac:spMk id="2" creationId="{EB4E7914-7261-3E3D-D28C-A5B91008619C}"/>
          </ac:spMkLst>
        </pc:spChg>
        <pc:spChg chg="mod">
          <ac:chgData name="buzdugan artur" userId="1770a38c255ab84c" providerId="LiveId" clId="{7D4432E3-FEE1-4CEF-9B22-3C44BCACE669}" dt="2023-11-01T12:55:17.832" v="1180" actId="20577"/>
          <ac:spMkLst>
            <pc:docMk/>
            <pc:sldMk cId="517999838" sldId="584"/>
            <ac:spMk id="3" creationId="{2F0343F4-CD1F-C8EB-A004-725F7F3FC5C8}"/>
          </ac:spMkLst>
        </pc:spChg>
        <pc:picChg chg="add mod">
          <ac:chgData name="buzdugan artur" userId="1770a38c255ab84c" providerId="LiveId" clId="{7D4432E3-FEE1-4CEF-9B22-3C44BCACE669}" dt="2023-11-01T12:54:59.195" v="1146" actId="1076"/>
          <ac:picMkLst>
            <pc:docMk/>
            <pc:sldMk cId="517999838" sldId="584"/>
            <ac:picMk id="5" creationId="{CB7F9A80-7FFF-5F4A-A4B2-2DD36FB0C7F5}"/>
          </ac:picMkLst>
        </pc:picChg>
        <pc:picChg chg="add mod">
          <ac:chgData name="buzdugan artur" userId="1770a38c255ab84c" providerId="LiveId" clId="{7D4432E3-FEE1-4CEF-9B22-3C44BCACE669}" dt="2023-11-01T12:55:37.229" v="1184" actId="1076"/>
          <ac:picMkLst>
            <pc:docMk/>
            <pc:sldMk cId="517999838" sldId="584"/>
            <ac:picMk id="6" creationId="{F7A668D6-686C-CC64-158C-D1D6D74E5684}"/>
          </ac:picMkLst>
        </pc:picChg>
      </pc:sldChg>
      <pc:sldChg chg="addSp delSp modSp new mod">
        <pc:chgData name="buzdugan artur" userId="1770a38c255ab84c" providerId="LiveId" clId="{7D4432E3-FEE1-4CEF-9B22-3C44BCACE669}" dt="2023-11-01T12:32:16.448" v="495" actId="6549"/>
        <pc:sldMkLst>
          <pc:docMk/>
          <pc:sldMk cId="4164341638" sldId="585"/>
        </pc:sldMkLst>
        <pc:spChg chg="mod">
          <ac:chgData name="buzdugan artur" userId="1770a38c255ab84c" providerId="LiveId" clId="{7D4432E3-FEE1-4CEF-9B22-3C44BCACE669}" dt="2023-11-01T12:24:31.153" v="382" actId="20577"/>
          <ac:spMkLst>
            <pc:docMk/>
            <pc:sldMk cId="4164341638" sldId="585"/>
            <ac:spMk id="2" creationId="{2E8479B5-5769-2BB3-F91F-5C8439C9766A}"/>
          </ac:spMkLst>
        </pc:spChg>
        <pc:spChg chg="del mod">
          <ac:chgData name="buzdugan artur" userId="1770a38c255ab84c" providerId="LiveId" clId="{7D4432E3-FEE1-4CEF-9B22-3C44BCACE669}" dt="2023-11-01T12:27:17.675" v="389" actId="478"/>
          <ac:spMkLst>
            <pc:docMk/>
            <pc:sldMk cId="4164341638" sldId="585"/>
            <ac:spMk id="3" creationId="{E0806DA3-EC74-66EA-E3EF-B7169DE93987}"/>
          </ac:spMkLst>
        </pc:spChg>
        <pc:spChg chg="add mod">
          <ac:chgData name="buzdugan artur" userId="1770a38c255ab84c" providerId="LiveId" clId="{7D4432E3-FEE1-4CEF-9B22-3C44BCACE669}" dt="2023-11-01T12:31:10.556" v="470" actId="1076"/>
          <ac:spMkLst>
            <pc:docMk/>
            <pc:sldMk cId="4164341638" sldId="585"/>
            <ac:spMk id="9" creationId="{9F7C2C4E-C157-5768-29E8-EFB38336B840}"/>
          </ac:spMkLst>
        </pc:spChg>
        <pc:spChg chg="add mod">
          <ac:chgData name="buzdugan artur" userId="1770a38c255ab84c" providerId="LiveId" clId="{7D4432E3-FEE1-4CEF-9B22-3C44BCACE669}" dt="2023-11-01T12:31:59.853" v="479" actId="1076"/>
          <ac:spMkLst>
            <pc:docMk/>
            <pc:sldMk cId="4164341638" sldId="585"/>
            <ac:spMk id="12" creationId="{6101EA4E-88A8-3D1F-1970-AA18C0EECCD0}"/>
          </ac:spMkLst>
        </pc:spChg>
        <pc:spChg chg="add mod">
          <ac:chgData name="buzdugan artur" userId="1770a38c255ab84c" providerId="LiveId" clId="{7D4432E3-FEE1-4CEF-9B22-3C44BCACE669}" dt="2023-11-01T12:32:16.448" v="495" actId="6549"/>
          <ac:spMkLst>
            <pc:docMk/>
            <pc:sldMk cId="4164341638" sldId="585"/>
            <ac:spMk id="15" creationId="{926268C4-940D-E56A-A3D9-C1F0E89C2F9A}"/>
          </ac:spMkLst>
        </pc:spChg>
        <pc:picChg chg="add mod">
          <ac:chgData name="buzdugan artur" userId="1770a38c255ab84c" providerId="LiveId" clId="{7D4432E3-FEE1-4CEF-9B22-3C44BCACE669}" dt="2023-11-01T12:31:07.623" v="469" actId="14100"/>
          <ac:picMkLst>
            <pc:docMk/>
            <pc:sldMk cId="4164341638" sldId="585"/>
            <ac:picMk id="5" creationId="{1C69AFC4-BF60-0544-B8F5-B4E9E62C39FA}"/>
          </ac:picMkLst>
        </pc:picChg>
        <pc:picChg chg="add mod">
          <ac:chgData name="buzdugan artur" userId="1770a38c255ab84c" providerId="LiveId" clId="{7D4432E3-FEE1-4CEF-9B22-3C44BCACE669}" dt="2023-11-01T12:31:56.961" v="478" actId="1076"/>
          <ac:picMkLst>
            <pc:docMk/>
            <pc:sldMk cId="4164341638" sldId="585"/>
            <ac:picMk id="7" creationId="{FA71E87A-EFAF-6919-14F9-2C075549D4CC}"/>
          </ac:picMkLst>
        </pc:picChg>
        <pc:picChg chg="add del mod">
          <ac:chgData name="buzdugan artur" userId="1770a38c255ab84c" providerId="LiveId" clId="{7D4432E3-FEE1-4CEF-9B22-3C44BCACE669}" dt="2023-11-01T12:28:31.612" v="414" actId="478"/>
          <ac:picMkLst>
            <pc:docMk/>
            <pc:sldMk cId="4164341638" sldId="585"/>
            <ac:picMk id="10" creationId="{B509B39D-788D-F9F6-2EA2-52DF71212AA3}"/>
          </ac:picMkLst>
        </pc:picChg>
        <pc:picChg chg="add del">
          <ac:chgData name="buzdugan artur" userId="1770a38c255ab84c" providerId="LiveId" clId="{7D4432E3-FEE1-4CEF-9B22-3C44BCACE669}" dt="2023-11-01T12:28:49.211" v="418" actId="478"/>
          <ac:picMkLst>
            <pc:docMk/>
            <pc:sldMk cId="4164341638" sldId="585"/>
            <ac:picMk id="11" creationId="{78BB4441-1562-E782-76BE-968CAB33571E}"/>
          </ac:picMkLst>
        </pc:picChg>
        <pc:picChg chg="add mod">
          <ac:chgData name="buzdugan artur" userId="1770a38c255ab84c" providerId="LiveId" clId="{7D4432E3-FEE1-4CEF-9B22-3C44BCACE669}" dt="2023-11-01T12:31:54.230" v="477" actId="1076"/>
          <ac:picMkLst>
            <pc:docMk/>
            <pc:sldMk cId="4164341638" sldId="585"/>
            <ac:picMk id="14" creationId="{7C7BDFB6-F97A-61CE-71CA-B53CD70349CE}"/>
          </ac:picMkLst>
        </pc:picChg>
      </pc:sldChg>
      <pc:sldChg chg="modSp new mod">
        <pc:chgData name="buzdugan artur" userId="1770a38c255ab84c" providerId="LiveId" clId="{7D4432E3-FEE1-4CEF-9B22-3C44BCACE669}" dt="2023-11-01T12:53:20.754" v="1121" actId="1076"/>
        <pc:sldMkLst>
          <pc:docMk/>
          <pc:sldMk cId="1892490087" sldId="586"/>
        </pc:sldMkLst>
        <pc:spChg chg="mod">
          <ac:chgData name="buzdugan artur" userId="1770a38c255ab84c" providerId="LiveId" clId="{7D4432E3-FEE1-4CEF-9B22-3C44BCACE669}" dt="2023-11-01T12:33:49.997" v="528" actId="20577"/>
          <ac:spMkLst>
            <pc:docMk/>
            <pc:sldMk cId="1892490087" sldId="586"/>
            <ac:spMk id="2" creationId="{D2EE351A-73F5-D3EE-8DF3-9608D3410361}"/>
          </ac:spMkLst>
        </pc:spChg>
        <pc:spChg chg="mod">
          <ac:chgData name="buzdugan artur" userId="1770a38c255ab84c" providerId="LiveId" clId="{7D4432E3-FEE1-4CEF-9B22-3C44BCACE669}" dt="2023-11-01T12:53:20.754" v="1121" actId="1076"/>
          <ac:spMkLst>
            <pc:docMk/>
            <pc:sldMk cId="1892490087" sldId="586"/>
            <ac:spMk id="3" creationId="{DE6F4270-98DF-CB2D-FCE3-7C903D3243FE}"/>
          </ac:spMkLst>
        </pc:spChg>
      </pc:sldChg>
      <pc:sldChg chg="addSp modSp new mod">
        <pc:chgData name="buzdugan artur" userId="1770a38c255ab84c" providerId="LiveId" clId="{7D4432E3-FEE1-4CEF-9B22-3C44BCACE669}" dt="2023-11-01T12:44:24.365" v="875" actId="1076"/>
        <pc:sldMkLst>
          <pc:docMk/>
          <pc:sldMk cId="3520304608" sldId="587"/>
        </pc:sldMkLst>
        <pc:spChg chg="mod">
          <ac:chgData name="buzdugan artur" userId="1770a38c255ab84c" providerId="LiveId" clId="{7D4432E3-FEE1-4CEF-9B22-3C44BCACE669}" dt="2023-11-01T12:44:09.565" v="871" actId="14100"/>
          <ac:spMkLst>
            <pc:docMk/>
            <pc:sldMk cId="3520304608" sldId="587"/>
            <ac:spMk id="2" creationId="{21EC0467-ECAD-BA6B-C58D-39F948A6F129}"/>
          </ac:spMkLst>
        </pc:spChg>
        <pc:spChg chg="mod">
          <ac:chgData name="buzdugan artur" userId="1770a38c255ab84c" providerId="LiveId" clId="{7D4432E3-FEE1-4CEF-9B22-3C44BCACE669}" dt="2023-11-01T12:44:14.126" v="873" actId="14100"/>
          <ac:spMkLst>
            <pc:docMk/>
            <pc:sldMk cId="3520304608" sldId="587"/>
            <ac:spMk id="3" creationId="{CB799BB0-68E2-0574-1CC4-B789BF1D0793}"/>
          </ac:spMkLst>
        </pc:spChg>
        <pc:picChg chg="add mod">
          <ac:chgData name="buzdugan artur" userId="1770a38c255ab84c" providerId="LiveId" clId="{7D4432E3-FEE1-4CEF-9B22-3C44BCACE669}" dt="2023-11-01T12:44:24.365" v="875" actId="1076"/>
          <ac:picMkLst>
            <pc:docMk/>
            <pc:sldMk cId="3520304608" sldId="587"/>
            <ac:picMk id="5" creationId="{74A16883-3105-A885-B9E5-0744CC68AB73}"/>
          </ac:picMkLst>
        </pc:picChg>
      </pc:sldChg>
      <pc:sldChg chg="addSp modSp new mod">
        <pc:chgData name="buzdugan artur" userId="1770a38c255ab84c" providerId="LiveId" clId="{7D4432E3-FEE1-4CEF-9B22-3C44BCACE669}" dt="2023-11-01T12:48:03.620" v="1037" actId="1076"/>
        <pc:sldMkLst>
          <pc:docMk/>
          <pc:sldMk cId="3760959187" sldId="588"/>
        </pc:sldMkLst>
        <pc:spChg chg="mod">
          <ac:chgData name="buzdugan artur" userId="1770a38c255ab84c" providerId="LiveId" clId="{7D4432E3-FEE1-4CEF-9B22-3C44BCACE669}" dt="2023-11-01T12:44:58.845" v="898" actId="20577"/>
          <ac:spMkLst>
            <pc:docMk/>
            <pc:sldMk cId="3760959187" sldId="588"/>
            <ac:spMk id="2" creationId="{5317F6A3-7561-DF71-0AE1-2D4B89C9C75F}"/>
          </ac:spMkLst>
        </pc:spChg>
        <pc:spChg chg="mod">
          <ac:chgData name="buzdugan artur" userId="1770a38c255ab84c" providerId="LiveId" clId="{7D4432E3-FEE1-4CEF-9B22-3C44BCACE669}" dt="2023-11-01T12:47:36.806" v="1035" actId="6549"/>
          <ac:spMkLst>
            <pc:docMk/>
            <pc:sldMk cId="3760959187" sldId="588"/>
            <ac:spMk id="3" creationId="{A1CC44BF-94D6-0122-2FA5-E6924A7DB792}"/>
          </ac:spMkLst>
        </pc:spChg>
        <pc:picChg chg="add mod">
          <ac:chgData name="buzdugan artur" userId="1770a38c255ab84c" providerId="LiveId" clId="{7D4432E3-FEE1-4CEF-9B22-3C44BCACE669}" dt="2023-11-01T12:48:03.620" v="1037" actId="1076"/>
          <ac:picMkLst>
            <pc:docMk/>
            <pc:sldMk cId="3760959187" sldId="588"/>
            <ac:picMk id="5" creationId="{8EF55623-D3FF-B949-7ACC-CB853B630902}"/>
          </ac:picMkLst>
        </pc:picChg>
      </pc:sldChg>
      <pc:sldChg chg="addSp delSp modSp new mod">
        <pc:chgData name="buzdugan artur" userId="1770a38c255ab84c" providerId="LiveId" clId="{7D4432E3-FEE1-4CEF-9B22-3C44BCACE669}" dt="2023-11-01T12:49:03.182" v="1076" actId="22"/>
        <pc:sldMkLst>
          <pc:docMk/>
          <pc:sldMk cId="1175981649" sldId="589"/>
        </pc:sldMkLst>
        <pc:spChg chg="mod">
          <ac:chgData name="buzdugan artur" userId="1770a38c255ab84c" providerId="LiveId" clId="{7D4432E3-FEE1-4CEF-9B22-3C44BCACE669}" dt="2023-11-01T12:48:40.003" v="1075" actId="20577"/>
          <ac:spMkLst>
            <pc:docMk/>
            <pc:sldMk cId="1175981649" sldId="589"/>
            <ac:spMk id="2" creationId="{E1D23144-19D6-8372-16C9-F6D4D54EDF30}"/>
          </ac:spMkLst>
        </pc:spChg>
        <pc:spChg chg="del">
          <ac:chgData name="buzdugan artur" userId="1770a38c255ab84c" providerId="LiveId" clId="{7D4432E3-FEE1-4CEF-9B22-3C44BCACE669}" dt="2023-11-01T12:49:03.182" v="1076" actId="22"/>
          <ac:spMkLst>
            <pc:docMk/>
            <pc:sldMk cId="1175981649" sldId="589"/>
            <ac:spMk id="3" creationId="{FF1A4269-421C-EC91-956A-A5B886546A15}"/>
          </ac:spMkLst>
        </pc:spChg>
        <pc:picChg chg="add mod ord">
          <ac:chgData name="buzdugan artur" userId="1770a38c255ab84c" providerId="LiveId" clId="{7D4432E3-FEE1-4CEF-9B22-3C44BCACE669}" dt="2023-11-01T12:49:03.182" v="1076" actId="22"/>
          <ac:picMkLst>
            <pc:docMk/>
            <pc:sldMk cId="1175981649" sldId="589"/>
            <ac:picMk id="5" creationId="{3AEC202B-36E7-787D-9B01-541A3DDBB6F2}"/>
          </ac:picMkLst>
        </pc:picChg>
      </pc:sldChg>
      <pc:sldChg chg="addSp modSp new mod">
        <pc:chgData name="buzdugan artur" userId="1770a38c255ab84c" providerId="LiveId" clId="{7D4432E3-FEE1-4CEF-9B22-3C44BCACE669}" dt="2023-11-01T13:13:46.671" v="1289" actId="6549"/>
        <pc:sldMkLst>
          <pc:docMk/>
          <pc:sldMk cId="3556296329" sldId="590"/>
        </pc:sldMkLst>
        <pc:spChg chg="mod">
          <ac:chgData name="buzdugan artur" userId="1770a38c255ab84c" providerId="LiveId" clId="{7D4432E3-FEE1-4CEF-9B22-3C44BCACE669}" dt="2023-11-01T13:04:10.511" v="1244" actId="14100"/>
          <ac:spMkLst>
            <pc:docMk/>
            <pc:sldMk cId="3556296329" sldId="590"/>
            <ac:spMk id="2" creationId="{111CF9BC-DCDD-0B58-721D-1839F6023746}"/>
          </ac:spMkLst>
        </pc:spChg>
        <pc:spChg chg="mod">
          <ac:chgData name="buzdugan artur" userId="1770a38c255ab84c" providerId="LiveId" clId="{7D4432E3-FEE1-4CEF-9B22-3C44BCACE669}" dt="2023-11-01T13:13:46.671" v="1289" actId="6549"/>
          <ac:spMkLst>
            <pc:docMk/>
            <pc:sldMk cId="3556296329" sldId="590"/>
            <ac:spMk id="3" creationId="{94EA478F-AD15-1C9D-7909-310CA925A38F}"/>
          </ac:spMkLst>
        </pc:spChg>
        <pc:picChg chg="add mod">
          <ac:chgData name="buzdugan artur" userId="1770a38c255ab84c" providerId="LiveId" clId="{7D4432E3-FEE1-4CEF-9B22-3C44BCACE669}" dt="2023-11-01T13:05:29.820" v="1266" actId="1076"/>
          <ac:picMkLst>
            <pc:docMk/>
            <pc:sldMk cId="3556296329" sldId="590"/>
            <ac:picMk id="5" creationId="{5F4D797C-A408-29E3-84DE-783825E96780}"/>
          </ac:picMkLst>
        </pc:picChg>
        <pc:picChg chg="add mod">
          <ac:chgData name="buzdugan artur" userId="1770a38c255ab84c" providerId="LiveId" clId="{7D4432E3-FEE1-4CEF-9B22-3C44BCACE669}" dt="2023-11-01T13:05:59.063" v="1271" actId="1076"/>
          <ac:picMkLst>
            <pc:docMk/>
            <pc:sldMk cId="3556296329" sldId="590"/>
            <ac:picMk id="7" creationId="{B158A3EA-F24E-98ED-86B7-60FE09B24C4C}"/>
          </ac:picMkLst>
        </pc:picChg>
        <pc:picChg chg="add mod">
          <ac:chgData name="buzdugan artur" userId="1770a38c255ab84c" providerId="LiveId" clId="{7D4432E3-FEE1-4CEF-9B22-3C44BCACE669}" dt="2023-11-01T13:06:32.225" v="1281" actId="1076"/>
          <ac:picMkLst>
            <pc:docMk/>
            <pc:sldMk cId="3556296329" sldId="590"/>
            <ac:picMk id="9" creationId="{0B7CC09A-3CDA-394C-2DC5-68911B569FBB}"/>
          </ac:picMkLst>
        </pc:picChg>
      </pc:sldChg>
      <pc:sldChg chg="addSp delSp modSp new mod">
        <pc:chgData name="buzdugan artur" userId="1770a38c255ab84c" providerId="LiveId" clId="{7D4432E3-FEE1-4CEF-9B22-3C44BCACE669}" dt="2023-11-01T13:14:37.127" v="1295" actId="1076"/>
        <pc:sldMkLst>
          <pc:docMk/>
          <pc:sldMk cId="2308629146" sldId="591"/>
        </pc:sldMkLst>
        <pc:spChg chg="del">
          <ac:chgData name="buzdugan artur" userId="1770a38c255ab84c" providerId="LiveId" clId="{7D4432E3-FEE1-4CEF-9B22-3C44BCACE669}" dt="2023-11-01T13:14:29.449" v="1292" actId="478"/>
          <ac:spMkLst>
            <pc:docMk/>
            <pc:sldMk cId="2308629146" sldId="591"/>
            <ac:spMk id="2" creationId="{03448589-9574-32D0-78A8-2884B6B50830}"/>
          </ac:spMkLst>
        </pc:spChg>
        <pc:spChg chg="del">
          <ac:chgData name="buzdugan artur" userId="1770a38c255ab84c" providerId="LiveId" clId="{7D4432E3-FEE1-4CEF-9B22-3C44BCACE669}" dt="2023-11-01T13:14:27.128" v="1291" actId="22"/>
          <ac:spMkLst>
            <pc:docMk/>
            <pc:sldMk cId="2308629146" sldId="591"/>
            <ac:spMk id="3" creationId="{BF9A8CC1-1097-E71D-C0F1-CC6D20D03833}"/>
          </ac:spMkLst>
        </pc:spChg>
        <pc:picChg chg="add mod ord">
          <ac:chgData name="buzdugan artur" userId="1770a38c255ab84c" providerId="LiveId" clId="{7D4432E3-FEE1-4CEF-9B22-3C44BCACE669}" dt="2023-11-01T13:14:37.127" v="1295" actId="1076"/>
          <ac:picMkLst>
            <pc:docMk/>
            <pc:sldMk cId="2308629146" sldId="591"/>
            <ac:picMk id="5" creationId="{A0E8E78D-00D2-005D-2901-30EAE3F0FED6}"/>
          </ac:picMkLst>
        </pc:picChg>
      </pc:sldChg>
      <pc:sldChg chg="addSp delSp modSp new mod">
        <pc:chgData name="buzdugan artur" userId="1770a38c255ab84c" providerId="LiveId" clId="{7D4432E3-FEE1-4CEF-9B22-3C44BCACE669}" dt="2023-11-01T13:15:39.645" v="1301" actId="14100"/>
        <pc:sldMkLst>
          <pc:docMk/>
          <pc:sldMk cId="43619189" sldId="592"/>
        </pc:sldMkLst>
        <pc:spChg chg="del">
          <ac:chgData name="buzdugan artur" userId="1770a38c255ab84c" providerId="LiveId" clId="{7D4432E3-FEE1-4CEF-9B22-3C44BCACE669}" dt="2023-11-01T13:15:33.909" v="1298" actId="478"/>
          <ac:spMkLst>
            <pc:docMk/>
            <pc:sldMk cId="43619189" sldId="592"/>
            <ac:spMk id="2" creationId="{C8FD645C-3835-C0BD-DF55-378BE27C632A}"/>
          </ac:spMkLst>
        </pc:spChg>
        <pc:spChg chg="del">
          <ac:chgData name="buzdugan artur" userId="1770a38c255ab84c" providerId="LiveId" clId="{7D4432E3-FEE1-4CEF-9B22-3C44BCACE669}" dt="2023-11-01T13:15:31.986" v="1297" actId="22"/>
          <ac:spMkLst>
            <pc:docMk/>
            <pc:sldMk cId="43619189" sldId="592"/>
            <ac:spMk id="3" creationId="{2506DA22-22BD-C6E1-13F2-679297B3C645}"/>
          </ac:spMkLst>
        </pc:spChg>
        <pc:picChg chg="add mod ord">
          <ac:chgData name="buzdugan artur" userId="1770a38c255ab84c" providerId="LiveId" clId="{7D4432E3-FEE1-4CEF-9B22-3C44BCACE669}" dt="2023-11-01T13:15:39.645" v="1301" actId="14100"/>
          <ac:picMkLst>
            <pc:docMk/>
            <pc:sldMk cId="43619189" sldId="592"/>
            <ac:picMk id="5" creationId="{2F70C6A4-C1A1-ED9B-6442-07CE61E8AC39}"/>
          </ac:picMkLst>
        </pc:picChg>
      </pc:sldChg>
      <pc:sldChg chg="addSp delSp modSp new mod">
        <pc:chgData name="buzdugan artur" userId="1770a38c255ab84c" providerId="LiveId" clId="{7D4432E3-FEE1-4CEF-9B22-3C44BCACE669}" dt="2023-11-01T13:17:27.701" v="1307" actId="1076"/>
        <pc:sldMkLst>
          <pc:docMk/>
          <pc:sldMk cId="3626829979" sldId="593"/>
        </pc:sldMkLst>
        <pc:spChg chg="del">
          <ac:chgData name="buzdugan artur" userId="1770a38c255ab84c" providerId="LiveId" clId="{7D4432E3-FEE1-4CEF-9B22-3C44BCACE669}" dt="2023-11-01T13:17:20.963" v="1304" actId="478"/>
          <ac:spMkLst>
            <pc:docMk/>
            <pc:sldMk cId="3626829979" sldId="593"/>
            <ac:spMk id="2" creationId="{D5E033D3-8923-E4DE-F443-1F87F11A9E6C}"/>
          </ac:spMkLst>
        </pc:spChg>
        <pc:spChg chg="del">
          <ac:chgData name="buzdugan artur" userId="1770a38c255ab84c" providerId="LiveId" clId="{7D4432E3-FEE1-4CEF-9B22-3C44BCACE669}" dt="2023-11-01T13:17:17.639" v="1303" actId="22"/>
          <ac:spMkLst>
            <pc:docMk/>
            <pc:sldMk cId="3626829979" sldId="593"/>
            <ac:spMk id="3" creationId="{2D837E65-7F1A-D9B3-5D7D-336EBA9ED9D4}"/>
          </ac:spMkLst>
        </pc:spChg>
        <pc:picChg chg="add mod ord">
          <ac:chgData name="buzdugan artur" userId="1770a38c255ab84c" providerId="LiveId" clId="{7D4432E3-FEE1-4CEF-9B22-3C44BCACE669}" dt="2023-11-01T13:17:27.701" v="1307" actId="1076"/>
          <ac:picMkLst>
            <pc:docMk/>
            <pc:sldMk cId="3626829979" sldId="593"/>
            <ac:picMk id="5" creationId="{D6F47F9D-1DA0-003A-A634-63D187C6C51C}"/>
          </ac:picMkLst>
        </pc:picChg>
      </pc:sldChg>
      <pc:sldChg chg="addSp delSp modSp new mod">
        <pc:chgData name="buzdugan artur" userId="1770a38c255ab84c" providerId="LiveId" clId="{7D4432E3-FEE1-4CEF-9B22-3C44BCACE669}" dt="2023-11-01T13:38:50.723" v="1441" actId="1076"/>
        <pc:sldMkLst>
          <pc:docMk/>
          <pc:sldMk cId="2568284890" sldId="594"/>
        </pc:sldMkLst>
        <pc:spChg chg="del">
          <ac:chgData name="buzdugan artur" userId="1770a38c255ab84c" providerId="LiveId" clId="{7D4432E3-FEE1-4CEF-9B22-3C44BCACE669}" dt="2023-11-01T13:38:42.694" v="1437" actId="478"/>
          <ac:spMkLst>
            <pc:docMk/>
            <pc:sldMk cId="2568284890" sldId="594"/>
            <ac:spMk id="2" creationId="{4001F5D7-C546-0BA9-C438-4E7DE69867A5}"/>
          </ac:spMkLst>
        </pc:spChg>
        <pc:spChg chg="del">
          <ac:chgData name="buzdugan artur" userId="1770a38c255ab84c" providerId="LiveId" clId="{7D4432E3-FEE1-4CEF-9B22-3C44BCACE669}" dt="2023-11-01T13:38:39.827" v="1436"/>
          <ac:spMkLst>
            <pc:docMk/>
            <pc:sldMk cId="2568284890" sldId="594"/>
            <ac:spMk id="3" creationId="{FA17AA64-6D8C-E230-1C3F-6E218E72A49E}"/>
          </ac:spMkLst>
        </pc:spChg>
        <pc:picChg chg="add mod">
          <ac:chgData name="buzdugan artur" userId="1770a38c255ab84c" providerId="LiveId" clId="{7D4432E3-FEE1-4CEF-9B22-3C44BCACE669}" dt="2023-11-01T13:38:50.723" v="1441" actId="1076"/>
          <ac:picMkLst>
            <pc:docMk/>
            <pc:sldMk cId="2568284890" sldId="594"/>
            <ac:picMk id="4" creationId="{26075A3F-A1E8-8E9F-6F63-F31637723EEB}"/>
          </ac:picMkLst>
        </pc:picChg>
      </pc:sldChg>
      <pc:sldChg chg="addSp delSp modSp new del mod">
        <pc:chgData name="buzdugan artur" userId="1770a38c255ab84c" providerId="LiveId" clId="{7D4432E3-FEE1-4CEF-9B22-3C44BCACE669}" dt="2023-11-01T13:20:04.040" v="1330" actId="47"/>
        <pc:sldMkLst>
          <pc:docMk/>
          <pc:sldMk cId="2762915413" sldId="594"/>
        </pc:sldMkLst>
        <pc:spChg chg="del">
          <ac:chgData name="buzdugan artur" userId="1770a38c255ab84c" providerId="LiveId" clId="{7D4432E3-FEE1-4CEF-9B22-3C44BCACE669}" dt="2023-11-01T13:18:23.088" v="1310" actId="478"/>
          <ac:spMkLst>
            <pc:docMk/>
            <pc:sldMk cId="2762915413" sldId="594"/>
            <ac:spMk id="2" creationId="{2B9A8BCA-5518-2AD8-AA99-B4FBB89B51F1}"/>
          </ac:spMkLst>
        </pc:spChg>
        <pc:spChg chg="del">
          <ac:chgData name="buzdugan artur" userId="1770a38c255ab84c" providerId="LiveId" clId="{7D4432E3-FEE1-4CEF-9B22-3C44BCACE669}" dt="2023-11-01T13:18:10.954" v="1309" actId="22"/>
          <ac:spMkLst>
            <pc:docMk/>
            <pc:sldMk cId="2762915413" sldId="594"/>
            <ac:spMk id="3" creationId="{80C81B12-2ECC-556D-6735-688A9DD755F1}"/>
          </ac:spMkLst>
        </pc:spChg>
        <pc:picChg chg="add mod ord">
          <ac:chgData name="buzdugan artur" userId="1770a38c255ab84c" providerId="LiveId" clId="{7D4432E3-FEE1-4CEF-9B22-3C44BCACE669}" dt="2023-11-01T13:19:05.267" v="1315" actId="1076"/>
          <ac:picMkLst>
            <pc:docMk/>
            <pc:sldMk cId="2762915413" sldId="594"/>
            <ac:picMk id="5" creationId="{F240788E-77D1-DE1B-3926-77344E0E8BC1}"/>
          </ac:picMkLst>
        </pc:picChg>
      </pc:sldChg>
      <pc:sldChg chg="addSp modSp new mod">
        <pc:chgData name="buzdugan artur" userId="1770a38c255ab84c" providerId="LiveId" clId="{7D4432E3-FEE1-4CEF-9B22-3C44BCACE669}" dt="2023-11-01T13:48:44.651" v="1697" actId="27636"/>
        <pc:sldMkLst>
          <pc:docMk/>
          <pc:sldMk cId="4277075015" sldId="595"/>
        </pc:sldMkLst>
        <pc:spChg chg="mod">
          <ac:chgData name="buzdugan artur" userId="1770a38c255ab84c" providerId="LiveId" clId="{7D4432E3-FEE1-4CEF-9B22-3C44BCACE669}" dt="2023-11-01T13:47:49.736" v="1695" actId="20577"/>
          <ac:spMkLst>
            <pc:docMk/>
            <pc:sldMk cId="4277075015" sldId="595"/>
            <ac:spMk id="2" creationId="{0DA8D810-3023-BFDA-5B5D-8DB42FA79A7D}"/>
          </ac:spMkLst>
        </pc:spChg>
        <pc:spChg chg="mod">
          <ac:chgData name="buzdugan artur" userId="1770a38c255ab84c" providerId="LiveId" clId="{7D4432E3-FEE1-4CEF-9B22-3C44BCACE669}" dt="2023-11-01T13:48:44.651" v="1697" actId="27636"/>
          <ac:spMkLst>
            <pc:docMk/>
            <pc:sldMk cId="4277075015" sldId="595"/>
            <ac:spMk id="3" creationId="{ADC2E1D0-D748-CCFB-AB40-4E878FB97902}"/>
          </ac:spMkLst>
        </pc:spChg>
        <pc:picChg chg="add mod">
          <ac:chgData name="buzdugan artur" userId="1770a38c255ab84c" providerId="LiveId" clId="{7D4432E3-FEE1-4CEF-9B22-3C44BCACE669}" dt="2023-11-01T13:47:26.501" v="1655" actId="1076"/>
          <ac:picMkLst>
            <pc:docMk/>
            <pc:sldMk cId="4277075015" sldId="595"/>
            <ac:picMk id="4" creationId="{CDA4CB64-C693-9F82-F855-93738F9A8BB8}"/>
          </ac:picMkLst>
        </pc:picChg>
      </pc:sldChg>
    </pc:docChg>
  </pc:docChgLst>
  <pc:docChgLst>
    <pc:chgData name="buzdugan artur" userId="1770a38c255ab84c" providerId="LiveId" clId="{B3150C22-DC78-4C2B-805A-B51770BF0DF8}"/>
    <pc:docChg chg="modSld">
      <pc:chgData name="buzdugan artur" userId="1770a38c255ab84c" providerId="LiveId" clId="{B3150C22-DC78-4C2B-805A-B51770BF0DF8}" dt="2024-09-17T15:06:58.384" v="0" actId="20577"/>
      <pc:docMkLst>
        <pc:docMk/>
      </pc:docMkLst>
      <pc:sldChg chg="modSp mod">
        <pc:chgData name="buzdugan artur" userId="1770a38c255ab84c" providerId="LiveId" clId="{B3150C22-DC78-4C2B-805A-B51770BF0DF8}" dt="2024-09-17T15:06:58.384" v="0" actId="20577"/>
        <pc:sldMkLst>
          <pc:docMk/>
          <pc:sldMk cId="4160894113" sldId="457"/>
        </pc:sldMkLst>
        <pc:spChg chg="mod">
          <ac:chgData name="buzdugan artur" userId="1770a38c255ab84c" providerId="LiveId" clId="{B3150C22-DC78-4C2B-805A-B51770BF0DF8}" dt="2024-09-17T15:06:58.384" v="0" actId="20577"/>
          <ac:spMkLst>
            <pc:docMk/>
            <pc:sldMk cId="4160894113" sldId="457"/>
            <ac:spMk id="10752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ante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ubstituent dată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42C9F1-3CB6-425E-BD3F-A43D2DCA6F03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4" name="Substituent imagine diapozitiv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ubstituent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5B4C63-1201-4329-BC93-E59D639F7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57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1037FA6-310B-4F9F-BBDA-826C964C4FED}" type="slidenum">
              <a:rPr lang="en-US" altLang="en-US" baseline="-25000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 baseline="-25000">
              <a:latin typeface="Arial" panose="020B0604020202020204" pitchFamily="34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486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5C1F53-E035-42A7-9DDB-2DC02EF80B1A}" type="slidenum">
              <a:rPr lang="en-US" altLang="en-US" smtClean="0"/>
              <a:pPr>
                <a:defRPr/>
              </a:pPr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3398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3A971B41-26C2-A5DA-ABB8-A21AA88B60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9A538417-49BE-43BC-ACFC-D3531B38C4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o-RO"/>
              <a:t>Faceți clic pentru a edita stilul de subtitlu coordonator</a:t>
            </a:r>
            <a:endParaRPr lang="en-US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4A5EF45C-B284-2115-54CB-06AFE6D4A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4F61F-20DA-4FC9-9556-CACFAD8191D8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5CDB13ED-EB79-C7DA-3EA3-CCE00BFD1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1D4A1F1C-8A07-027C-6E02-ABB8AAE93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74294-9FCE-4650-9267-36931D98C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667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6EE80343-04EF-D820-052F-EA8A2929A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4E185946-8C4F-1441-4B05-91DCC5E3BA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040E8489-C621-0517-879A-EC309021B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4F61F-20DA-4FC9-9556-CACFAD8191D8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67582DF2-DB9B-D992-0101-651545DCB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A9768601-7077-12A7-C60F-8E90C8354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74294-9FCE-4650-9267-36931D98C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808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>
            <a:extLst>
              <a:ext uri="{FF2B5EF4-FFF2-40B4-BE49-F238E27FC236}">
                <a16:creationId xmlns:a16="http://schemas.microsoft.com/office/drawing/2014/main" id="{3B619CCA-051F-C676-BDB3-E39F612C9C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FA301DD9-A750-7CA3-F47E-32E7EEA8EF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25C140E2-3661-D593-A955-D426717C6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4F61F-20DA-4FC9-9556-CACFAD8191D8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10017F33-74EE-012B-EF85-DEE9C2FDF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F97454D9-7174-C393-DC89-F73C4B199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74294-9FCE-4650-9267-36931D98C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114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B30C3967-9426-EC6F-8193-1EDEA2ED0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49BFC485-297F-5B97-1856-1FA8ABC93A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ADC5D8E0-9376-F24C-E4CB-7EF50E663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4F61F-20DA-4FC9-9556-CACFAD8191D8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9ED237CD-3AB3-FEA0-F3FF-B7EFCA9A1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9A90147F-409B-8C21-437E-39CB50E86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74294-9FCE-4650-9267-36931D98C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20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41686064-321A-9431-C59A-C2113C55F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8EC18CD3-767B-470D-C855-37A5ED7532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ED263EFB-259E-0482-3711-86F0C30E2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4F61F-20DA-4FC9-9556-CACFAD8191D8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C684110A-BD0D-2474-4F20-FEEBB91AA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C73A9073-37ED-77A3-52F0-1EFD1BFFB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74294-9FCE-4650-9267-36931D98C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934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302C2A5B-EC29-6AE4-262A-8514C5084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A1C5B93E-B132-AF99-B5AD-A39F730DEC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39A3BB1A-E519-064E-8E43-A5B9B6D7D3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4536DE3C-9882-5968-6A9F-CE3C63ED0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4F61F-20DA-4FC9-9556-CACFAD8191D8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076F65A6-C4B8-8504-0073-FFD14FA9F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69C19C9A-AA4A-F20C-CB27-388B68C2C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74294-9FCE-4650-9267-36931D98C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884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D82FF883-7319-ACF8-409E-5F8210723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41CA76E3-398A-0D03-1EE7-A1FFD19478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CC3ECA74-B08D-0A47-7F15-D2ED958314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5" name="Substituent text 4">
            <a:extLst>
              <a:ext uri="{FF2B5EF4-FFF2-40B4-BE49-F238E27FC236}">
                <a16:creationId xmlns:a16="http://schemas.microsoft.com/office/drawing/2014/main" id="{4A983F7F-BBE5-0E43-D1CA-7A5AE654C7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6" name="Substituent conținut 5">
            <a:extLst>
              <a:ext uri="{FF2B5EF4-FFF2-40B4-BE49-F238E27FC236}">
                <a16:creationId xmlns:a16="http://schemas.microsoft.com/office/drawing/2014/main" id="{1F28DFC8-EC57-C105-4350-9822AE5363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7" name="Substituent dată 6">
            <a:extLst>
              <a:ext uri="{FF2B5EF4-FFF2-40B4-BE49-F238E27FC236}">
                <a16:creationId xmlns:a16="http://schemas.microsoft.com/office/drawing/2014/main" id="{F729D2EE-5771-3CAF-3B4C-98B91B521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4F61F-20DA-4FC9-9556-CACFAD8191D8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8" name="Substituent subsol 7">
            <a:extLst>
              <a:ext uri="{FF2B5EF4-FFF2-40B4-BE49-F238E27FC236}">
                <a16:creationId xmlns:a16="http://schemas.microsoft.com/office/drawing/2014/main" id="{0D0C85DC-8D09-4A61-5F81-E1856A04A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ubstituent număr diapozitiv 8">
            <a:extLst>
              <a:ext uri="{FF2B5EF4-FFF2-40B4-BE49-F238E27FC236}">
                <a16:creationId xmlns:a16="http://schemas.microsoft.com/office/drawing/2014/main" id="{31640E20-9248-3482-137F-3AFFB906B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74294-9FCE-4650-9267-36931D98C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759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9349A7E1-1AA9-7F8F-9678-9AD050117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dată 2">
            <a:extLst>
              <a:ext uri="{FF2B5EF4-FFF2-40B4-BE49-F238E27FC236}">
                <a16:creationId xmlns:a16="http://schemas.microsoft.com/office/drawing/2014/main" id="{548CB28C-0C76-9F7C-AEAC-31F56EDD5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4F61F-20DA-4FC9-9556-CACFAD8191D8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4" name="Substituent subsol 3">
            <a:extLst>
              <a:ext uri="{FF2B5EF4-FFF2-40B4-BE49-F238E27FC236}">
                <a16:creationId xmlns:a16="http://schemas.microsoft.com/office/drawing/2014/main" id="{A367D5F9-1F3B-74C8-0352-2790D58E0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stituent număr diapozitiv 4">
            <a:extLst>
              <a:ext uri="{FF2B5EF4-FFF2-40B4-BE49-F238E27FC236}">
                <a16:creationId xmlns:a16="http://schemas.microsoft.com/office/drawing/2014/main" id="{69FFDB78-D596-C7D6-400C-733EEDCFD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74294-9FCE-4650-9267-36931D98C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477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>
            <a:extLst>
              <a:ext uri="{FF2B5EF4-FFF2-40B4-BE49-F238E27FC236}">
                <a16:creationId xmlns:a16="http://schemas.microsoft.com/office/drawing/2014/main" id="{30437CF5-FD35-2BA7-2B00-ED397F57A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4F61F-20DA-4FC9-9556-CACFAD8191D8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3" name="Substituent subsol 2">
            <a:extLst>
              <a:ext uri="{FF2B5EF4-FFF2-40B4-BE49-F238E27FC236}">
                <a16:creationId xmlns:a16="http://schemas.microsoft.com/office/drawing/2014/main" id="{FCB86791-1A22-D1F7-B6F8-C6755DEB9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stituent număr diapozitiv 3">
            <a:extLst>
              <a:ext uri="{FF2B5EF4-FFF2-40B4-BE49-F238E27FC236}">
                <a16:creationId xmlns:a16="http://schemas.microsoft.com/office/drawing/2014/main" id="{D7E47293-8858-2E7A-6930-8AE3B9D5A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74294-9FCE-4650-9267-36931D98C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401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A00ECB72-1579-AF97-DE80-82CAE579B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F2DCE835-543A-210B-70EA-B874D4DDDE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D5C6B600-FA14-7A88-DBA5-0BC4AD683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E0669EF7-78BF-868E-7333-8293590AF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4F61F-20DA-4FC9-9556-CACFAD8191D8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CB530DAA-4956-24D1-C6A1-D6590ED6C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C6904BAE-BFE9-506A-30C6-10341A98D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74294-9FCE-4650-9267-36931D98C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810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54EE09D0-75AA-F33B-2113-0DDA8158A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imagine 2">
            <a:extLst>
              <a:ext uri="{FF2B5EF4-FFF2-40B4-BE49-F238E27FC236}">
                <a16:creationId xmlns:a16="http://schemas.microsoft.com/office/drawing/2014/main" id="{C5625C8F-24D9-F27C-F821-30140228E5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0988F322-208D-EFFA-657D-16047B7E41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E0FF755D-8993-6371-606B-C4AE7C58F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4F61F-20DA-4FC9-9556-CACFAD8191D8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C60D0041-267E-B139-AE9B-38CA9BF7D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B82CEE09-7119-5031-41CA-608DA1541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74294-9FCE-4650-9267-36931D98C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462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titlu 1">
            <a:extLst>
              <a:ext uri="{FF2B5EF4-FFF2-40B4-BE49-F238E27FC236}">
                <a16:creationId xmlns:a16="http://schemas.microsoft.com/office/drawing/2014/main" id="{BDACF9DA-7D16-5C17-F2E3-26E3439EE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D202C9C4-ACF2-467F-02F3-767BDEC174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E730588F-6952-C82D-5DCB-3F5E28A12C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4F61F-20DA-4FC9-9556-CACFAD8191D8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AA8D6DF8-242B-C03D-0A34-D087034D34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28C9A14C-FA54-F229-B6D5-68F97D596C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74294-9FCE-4650-9267-36931D98C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501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PEzuUix19cA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ufn.ru/ufn62/ufn62_3/ufn623c.pdf" TargetMode="Externa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05000" y="2667000"/>
            <a:ext cx="8077200" cy="3276600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>
              <a:defRPr/>
            </a:pPr>
            <a:r>
              <a:rPr lang="ro-MD" altLang="en-US" sz="2900" dirty="0"/>
              <a:t>Tema Capacitatea de barieră </a:t>
            </a:r>
            <a:r>
              <a:rPr lang="ro-MD" altLang="en-US" sz="2900" dirty="0" err="1"/>
              <a:t>vs</a:t>
            </a:r>
            <a:r>
              <a:rPr lang="ro-MD" altLang="en-US" sz="2900" dirty="0"/>
              <a:t> capacitatea de difuzie</a:t>
            </a:r>
            <a:br>
              <a:rPr lang="ro-MD" altLang="en-US" sz="2900" dirty="0"/>
            </a:br>
            <a:r>
              <a:rPr lang="ro-MD" altLang="en-US" sz="2900" b="1" dirty="0"/>
              <a:t>Dioda varicap.</a:t>
            </a:r>
            <a:br>
              <a:rPr lang="ro-MD" altLang="en-US" sz="2900" b="1" dirty="0"/>
            </a:br>
            <a:r>
              <a:rPr lang="ro-MD" altLang="en-US" sz="2900" b="1" dirty="0"/>
              <a:t>D</a:t>
            </a:r>
            <a:r>
              <a:rPr lang="en-US" altLang="en-US" sz="2900" b="1" dirty="0" err="1"/>
              <a:t>ioda</a:t>
            </a:r>
            <a:r>
              <a:rPr lang="en-US" altLang="en-US" sz="2900" b="1" dirty="0"/>
              <a:t> </a:t>
            </a:r>
            <a:r>
              <a:rPr lang="en-US" altLang="en-US" sz="2900" b="1" dirty="0" err="1"/>
              <a:t>tunel</a:t>
            </a:r>
            <a:r>
              <a:rPr lang="ro-RO" altLang="en-US" sz="2900" b="1" dirty="0"/>
              <a:t>.</a:t>
            </a:r>
            <a:br>
              <a:rPr lang="ro-RO" altLang="en-US" sz="2900" b="1" dirty="0"/>
            </a:br>
            <a:r>
              <a:rPr lang="ro-RO" altLang="en-US" sz="2900" b="1" dirty="0"/>
              <a:t>Dioda inversă</a:t>
            </a:r>
            <a:br>
              <a:rPr lang="en-US" altLang="en-US" sz="2900" dirty="0"/>
            </a:br>
            <a:br>
              <a:rPr lang="en-US" altLang="en-US" sz="2900" dirty="0"/>
            </a:br>
            <a:endParaRPr lang="en-US" altLang="en-US" sz="2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ubstituent conținut 4">
            <a:extLst>
              <a:ext uri="{FF2B5EF4-FFF2-40B4-BE49-F238E27FC236}">
                <a16:creationId xmlns:a16="http://schemas.microsoft.com/office/drawing/2014/main" id="{A0E8E78D-00D2-005D-2901-30EAE3F0FE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9511" y="394859"/>
            <a:ext cx="9759820" cy="6068282"/>
          </a:xfrm>
        </p:spPr>
      </p:pic>
    </p:spTree>
    <p:extLst>
      <p:ext uri="{BB962C8B-B14F-4D97-AF65-F5344CB8AC3E}">
        <p14:creationId xmlns:p14="http://schemas.microsoft.com/office/powerpoint/2010/main" val="23086291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ubstituent conținut 4">
            <a:extLst>
              <a:ext uri="{FF2B5EF4-FFF2-40B4-BE49-F238E27FC236}">
                <a16:creationId xmlns:a16="http://schemas.microsoft.com/office/drawing/2014/main" id="{2F70C6A4-C1A1-ED9B-6442-07CE61E8AC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5958" y="373224"/>
            <a:ext cx="11510613" cy="6330837"/>
          </a:xfrm>
        </p:spPr>
      </p:pic>
    </p:spTree>
    <p:extLst>
      <p:ext uri="{BB962C8B-B14F-4D97-AF65-F5344CB8AC3E}">
        <p14:creationId xmlns:p14="http://schemas.microsoft.com/office/powerpoint/2010/main" val="436191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ubstituent conținut 4">
            <a:extLst>
              <a:ext uri="{FF2B5EF4-FFF2-40B4-BE49-F238E27FC236}">
                <a16:creationId xmlns:a16="http://schemas.microsoft.com/office/drawing/2014/main" id="{D6F47F9D-1DA0-003A-A634-63D187C6C5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0359" y="169849"/>
            <a:ext cx="10400393" cy="6518302"/>
          </a:xfrm>
        </p:spPr>
      </p:pic>
    </p:spTree>
    <p:extLst>
      <p:ext uri="{BB962C8B-B14F-4D97-AF65-F5344CB8AC3E}">
        <p14:creationId xmlns:p14="http://schemas.microsoft.com/office/powerpoint/2010/main" val="36268299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270526"/>
            <a:ext cx="6572250" cy="6438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o-RO" b="1" dirty="0"/>
              <a:t>Capacitatea de difuzie</a:t>
            </a:r>
            <a:endParaRPr lang="en-GB" dirty="0"/>
          </a:p>
        </p:txBody>
      </p:sp>
      <p:sp>
        <p:nvSpPr>
          <p:cNvPr id="67587" name="Content Placeholder 2"/>
          <p:cNvSpPr>
            <a:spLocks noGrp="1"/>
          </p:cNvSpPr>
          <p:nvPr>
            <p:ph idx="1"/>
          </p:nvPr>
        </p:nvSpPr>
        <p:spPr>
          <a:xfrm>
            <a:off x="494265" y="914402"/>
            <a:ext cx="5811942" cy="567307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o-RO" altLang="en-US" dirty="0"/>
              <a:t>La polarizare directă </a:t>
            </a:r>
            <a:r>
              <a:rPr lang="ro-RO" altLang="en-US" b="1" dirty="0"/>
              <a:t>acumularea de sarcini </a:t>
            </a:r>
            <a:r>
              <a:rPr lang="ro-RO" altLang="en-US" dirty="0"/>
              <a:t>sau capacitatea de difuzie este dominantă.</a:t>
            </a:r>
          </a:p>
          <a:p>
            <a:pPr algn="just"/>
            <a:r>
              <a:rPr lang="ro-RO" altLang="en-US" dirty="0"/>
              <a:t>Ce afectează această capacitate? </a:t>
            </a:r>
            <a:r>
              <a:rPr lang="ro-RO" altLang="en-US" dirty="0">
                <a:solidFill>
                  <a:srgbClr val="FF0000"/>
                </a:solidFill>
              </a:rPr>
              <a:t>Curentul în funcție de timp și condițiile de barieră</a:t>
            </a:r>
          </a:p>
          <a:p>
            <a:pPr algn="just"/>
            <a:r>
              <a:rPr lang="ro-RO" altLang="en-US" dirty="0">
                <a:solidFill>
                  <a:srgbClr val="FF0000"/>
                </a:solidFill>
              </a:rPr>
              <a:t>Trebuie de specificat unde are caderea de potențial și unde are loc extragerea purtătorilor de sarcină?</a:t>
            </a:r>
          </a:p>
          <a:p>
            <a:pPr algn="just"/>
            <a:r>
              <a:rPr lang="ro-RO" altLang="en-US" dirty="0"/>
              <a:t>Pentru o joncțiune p-n largă (cu baza lungă) (mai mare ca lungimea de difuzie) nu avem capacitatea de difuzie! Aceasta se realizează în diode laser, cu timpul de viață mic</a:t>
            </a:r>
          </a:p>
          <a:p>
            <a:pPr algn="just"/>
            <a:r>
              <a:rPr lang="ro-RO" altLang="en-US" dirty="0"/>
              <a:t>Pentru diode cu baza scurtă, capacitatea de difuzie grație golurilor acumulate în partea n-SC (electronilor în partea p-SC) (ex. Si-diode</a:t>
            </a:r>
            <a:endParaRPr lang="en-GB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2920" y="914401"/>
            <a:ext cx="5198235" cy="557836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Content Placeholder 2"/>
          <p:cNvSpPr>
            <a:spLocks noGrp="1"/>
          </p:cNvSpPr>
          <p:nvPr>
            <p:ph idx="1"/>
          </p:nvPr>
        </p:nvSpPr>
        <p:spPr>
          <a:xfrm>
            <a:off x="311596" y="2221399"/>
            <a:ext cx="11668910" cy="4471500"/>
          </a:xfrm>
        </p:spPr>
        <p:txBody>
          <a:bodyPr>
            <a:normAutofit fontScale="92500" lnSpcReduction="10000"/>
          </a:bodyPr>
          <a:lstStyle/>
          <a:p>
            <a:r>
              <a:rPr lang="en-GB" altLang="en-US" dirty="0"/>
              <a:t>Din </a:t>
            </a:r>
            <a:r>
              <a:rPr lang="en-GB" altLang="en-US" dirty="0" err="1"/>
              <a:t>rela</a:t>
            </a:r>
            <a:r>
              <a:rPr lang="ro-RO" altLang="en-US" dirty="0"/>
              <a:t>ț</a:t>
            </a:r>
            <a:r>
              <a:rPr lang="en-GB" altLang="en-US" dirty="0" err="1"/>
              <a:t>ia</a:t>
            </a:r>
            <a:r>
              <a:rPr lang="en-GB" altLang="en-US" dirty="0"/>
              <a:t> </a:t>
            </a:r>
            <a:r>
              <a:rPr lang="ro-RO" altLang="en-US" dirty="0"/>
              <a:t>dată: </a:t>
            </a:r>
            <a:r>
              <a:rPr lang="en-GB" altLang="en-US" dirty="0" err="1"/>
              <a:t>capacit</a:t>
            </a:r>
            <a:r>
              <a:rPr lang="ro-RO" altLang="en-US" dirty="0"/>
              <a:t>atea</a:t>
            </a:r>
            <a:r>
              <a:rPr lang="en-GB" altLang="en-US" dirty="0"/>
              <a:t> de </a:t>
            </a:r>
            <a:r>
              <a:rPr lang="en-GB" altLang="en-US" dirty="0" err="1"/>
              <a:t>difuzie</a:t>
            </a:r>
            <a:r>
              <a:rPr lang="en-GB" altLang="en-US" dirty="0"/>
              <a:t>, C</a:t>
            </a:r>
            <a:r>
              <a:rPr lang="en-GB" altLang="en-US" baseline="-25000" dirty="0"/>
              <a:t>d</a:t>
            </a:r>
            <a:r>
              <a:rPr lang="en-GB" altLang="en-US" dirty="0"/>
              <a:t>, </a:t>
            </a:r>
            <a:r>
              <a:rPr lang="en-GB" altLang="en-US" dirty="0" err="1"/>
              <a:t>creste</a:t>
            </a:r>
            <a:r>
              <a:rPr lang="en-GB" altLang="en-US" dirty="0"/>
              <a:t> </a:t>
            </a:r>
            <a:r>
              <a:rPr lang="en-GB" altLang="en-US" dirty="0" err="1"/>
              <a:t>propor</a:t>
            </a:r>
            <a:r>
              <a:rPr lang="ro-RO" altLang="en-US" dirty="0"/>
              <a:t>ț</a:t>
            </a:r>
            <a:r>
              <a:rPr lang="en-GB" altLang="en-US" dirty="0" err="1"/>
              <a:t>ional</a:t>
            </a:r>
            <a:r>
              <a:rPr lang="en-GB" altLang="en-US" dirty="0"/>
              <a:t> cu </a:t>
            </a:r>
            <a:r>
              <a:rPr lang="en-GB" altLang="en-US" dirty="0" err="1"/>
              <a:t>intensitatea</a:t>
            </a:r>
            <a:r>
              <a:rPr lang="en-GB" altLang="en-US" dirty="0"/>
              <a:t> </a:t>
            </a:r>
            <a:r>
              <a:rPr lang="en-GB" altLang="en-US" dirty="0" err="1"/>
              <a:t>curentului</a:t>
            </a:r>
            <a:r>
              <a:rPr lang="en-GB" altLang="en-US" dirty="0"/>
              <a:t> direct</a:t>
            </a:r>
            <a:r>
              <a:rPr lang="ro-RO" altLang="en-US" dirty="0"/>
              <a:t> (</a:t>
            </a:r>
            <a:r>
              <a:rPr lang="en-GB" altLang="en-US" dirty="0" err="1"/>
              <a:t>sau</a:t>
            </a:r>
            <a:r>
              <a:rPr lang="en-GB" altLang="en-US" dirty="0"/>
              <a:t> </a:t>
            </a:r>
            <a:r>
              <a:rPr lang="en-GB" altLang="en-US" dirty="0" err="1"/>
              <a:t>exponen</a:t>
            </a:r>
            <a:r>
              <a:rPr lang="ro-RO" altLang="en-US" dirty="0"/>
              <a:t>ț</a:t>
            </a:r>
            <a:r>
              <a:rPr lang="en-GB" altLang="en-US" dirty="0" err="1"/>
              <a:t>ial</a:t>
            </a:r>
            <a:r>
              <a:rPr lang="en-GB" altLang="en-US" dirty="0"/>
              <a:t> cu </a:t>
            </a:r>
            <a:r>
              <a:rPr lang="en-GB" altLang="en-US" dirty="0" err="1"/>
              <a:t>tensiunea</a:t>
            </a:r>
            <a:r>
              <a:rPr lang="en-GB" altLang="en-US" dirty="0"/>
              <a:t> de </a:t>
            </a:r>
            <a:r>
              <a:rPr lang="en-GB" altLang="en-US" dirty="0" err="1"/>
              <a:t>polarizare</a:t>
            </a:r>
            <a:r>
              <a:rPr lang="ro-RO" altLang="en-US" dirty="0"/>
              <a:t>)</a:t>
            </a:r>
            <a:r>
              <a:rPr lang="en-GB" altLang="en-US" dirty="0"/>
              <a:t> </a:t>
            </a:r>
            <a:r>
              <a:rPr lang="en-GB" altLang="en-US" dirty="0" err="1"/>
              <a:t>spre</a:t>
            </a:r>
            <a:r>
              <a:rPr lang="en-GB" altLang="en-US" dirty="0"/>
              <a:t> </a:t>
            </a:r>
            <a:r>
              <a:rPr lang="en-GB" altLang="en-US" dirty="0" err="1"/>
              <a:t>deosebire</a:t>
            </a:r>
            <a:r>
              <a:rPr lang="en-GB" altLang="en-US" dirty="0"/>
              <a:t> de </a:t>
            </a:r>
            <a:r>
              <a:rPr lang="en-GB" altLang="en-US" dirty="0" err="1"/>
              <a:t>capacitatea</a:t>
            </a:r>
            <a:r>
              <a:rPr lang="en-GB" altLang="en-US" dirty="0"/>
              <a:t> de </a:t>
            </a:r>
            <a:r>
              <a:rPr lang="en-GB" altLang="en-US" dirty="0" err="1"/>
              <a:t>barier</a:t>
            </a:r>
            <a:r>
              <a:rPr lang="ro-RO" altLang="en-US" dirty="0"/>
              <a:t>ă</a:t>
            </a:r>
            <a:r>
              <a:rPr lang="en-GB" altLang="en-US" dirty="0"/>
              <a:t> care </a:t>
            </a:r>
            <a:r>
              <a:rPr lang="en-GB" altLang="en-US" dirty="0" err="1"/>
              <a:t>cre</a:t>
            </a:r>
            <a:r>
              <a:rPr lang="ro-RO" altLang="en-US" dirty="0"/>
              <a:t>ș</a:t>
            </a:r>
            <a:r>
              <a:rPr lang="en-GB" altLang="en-US" dirty="0" err="1"/>
              <a:t>te</a:t>
            </a:r>
            <a:r>
              <a:rPr lang="en-GB" altLang="en-US" dirty="0"/>
              <a:t> </a:t>
            </a:r>
            <a:r>
              <a:rPr lang="ro-RO" altLang="en-US" dirty="0"/>
              <a:t>mai </a:t>
            </a:r>
            <a:r>
              <a:rPr lang="en-GB" altLang="en-US" dirty="0"/>
              <a:t>slab cu </a:t>
            </a:r>
            <a:r>
              <a:rPr lang="en-GB" altLang="en-US" dirty="0" err="1"/>
              <a:t>tensiune</a:t>
            </a:r>
            <a:r>
              <a:rPr lang="en-GB" altLang="en-US" dirty="0"/>
              <a:t> de </a:t>
            </a:r>
            <a:r>
              <a:rPr lang="en-GB" altLang="en-US" dirty="0" err="1"/>
              <a:t>polarizare</a:t>
            </a:r>
            <a:r>
              <a:rPr lang="ro-RO" altLang="en-US" dirty="0"/>
              <a:t> </a:t>
            </a:r>
            <a:r>
              <a:rPr lang="en-GB" altLang="en-US" dirty="0"/>
              <a:t>, conform </a:t>
            </a:r>
            <a:r>
              <a:rPr lang="en-GB" altLang="en-US" dirty="0" err="1"/>
              <a:t>rela</a:t>
            </a:r>
            <a:r>
              <a:rPr lang="ro-RO" altLang="en-US" dirty="0"/>
              <a:t>ț</a:t>
            </a:r>
            <a:r>
              <a:rPr lang="en-GB" altLang="en-US" dirty="0" err="1"/>
              <a:t>iei</a:t>
            </a:r>
            <a:r>
              <a:rPr lang="ro-RO" altLang="en-US" dirty="0"/>
              <a:t> </a:t>
            </a:r>
            <a:r>
              <a:rPr lang="en-GB" altLang="en-US" dirty="0" err="1">
                <a:solidFill>
                  <a:schemeClr val="accent1"/>
                </a:solidFill>
              </a:rPr>
              <a:t>C</a:t>
            </a:r>
            <a:r>
              <a:rPr lang="en-GB" altLang="en-US" baseline="-25000" dirty="0" err="1">
                <a:solidFill>
                  <a:schemeClr val="accent1"/>
                </a:solidFill>
              </a:rPr>
              <a:t>b</a:t>
            </a:r>
            <a:r>
              <a:rPr lang="en-GB" altLang="en-US" dirty="0">
                <a:solidFill>
                  <a:schemeClr val="accent1"/>
                </a:solidFill>
              </a:rPr>
              <a:t> ~</a:t>
            </a:r>
            <a:r>
              <a:rPr lang="ro-RO" altLang="en-US" dirty="0">
                <a:solidFill>
                  <a:schemeClr val="accent1"/>
                </a:solidFill>
              </a:rPr>
              <a:t> </a:t>
            </a:r>
            <a:r>
              <a:rPr lang="en-GB" altLang="en-US" dirty="0">
                <a:solidFill>
                  <a:schemeClr val="accent1"/>
                </a:solidFill>
              </a:rPr>
              <a:t>(U</a:t>
            </a:r>
            <a:r>
              <a:rPr lang="en-GB" altLang="en-US" baseline="-25000" dirty="0">
                <a:solidFill>
                  <a:schemeClr val="accent1"/>
                </a:solidFill>
              </a:rPr>
              <a:t>0</a:t>
            </a:r>
            <a:r>
              <a:rPr lang="en-GB" altLang="en-US" dirty="0">
                <a:solidFill>
                  <a:schemeClr val="accent1"/>
                </a:solidFill>
              </a:rPr>
              <a:t>-u</a:t>
            </a:r>
            <a:r>
              <a:rPr lang="en-GB" altLang="en-US" baseline="-25000" dirty="0">
                <a:solidFill>
                  <a:schemeClr val="accent1"/>
                </a:solidFill>
              </a:rPr>
              <a:t>A</a:t>
            </a:r>
            <a:r>
              <a:rPr lang="en-GB" altLang="en-US" dirty="0">
                <a:solidFill>
                  <a:schemeClr val="accent1"/>
                </a:solidFill>
              </a:rPr>
              <a:t>)</a:t>
            </a:r>
            <a:r>
              <a:rPr lang="en-GB" altLang="en-US" baseline="30000" dirty="0">
                <a:solidFill>
                  <a:schemeClr val="accent1"/>
                </a:solidFill>
              </a:rPr>
              <a:t>1/2</a:t>
            </a:r>
            <a:r>
              <a:rPr lang="en-GB" altLang="en-US" dirty="0"/>
              <a:t>.</a:t>
            </a:r>
            <a:r>
              <a:rPr lang="ro-RO" altLang="en-US" dirty="0"/>
              <a:t>  </a:t>
            </a:r>
            <a:r>
              <a:rPr lang="en-GB" altLang="en-US" dirty="0" err="1"/>
              <a:t>Valorile</a:t>
            </a:r>
            <a:r>
              <a:rPr lang="en-GB" altLang="en-US" dirty="0"/>
              <a:t> </a:t>
            </a:r>
            <a:r>
              <a:rPr lang="en-GB" altLang="en-US" dirty="0" err="1"/>
              <a:t>tipice</a:t>
            </a:r>
            <a:r>
              <a:rPr lang="en-GB" altLang="en-US" dirty="0"/>
              <a:t> </a:t>
            </a:r>
            <a:r>
              <a:rPr lang="en-GB" altLang="en-US" dirty="0" err="1"/>
              <a:t>pentru</a:t>
            </a:r>
            <a:r>
              <a:rPr lang="en-GB" altLang="en-US" dirty="0"/>
              <a:t> </a:t>
            </a:r>
            <a:r>
              <a:rPr lang="en-GB" altLang="en-US" dirty="0" err="1"/>
              <a:t>capacitatea</a:t>
            </a:r>
            <a:r>
              <a:rPr lang="en-GB" altLang="en-US" dirty="0"/>
              <a:t> de </a:t>
            </a:r>
            <a:r>
              <a:rPr lang="en-GB" altLang="en-US" dirty="0" err="1"/>
              <a:t>difuzie</a:t>
            </a:r>
            <a:r>
              <a:rPr lang="en-GB" altLang="en-US" dirty="0"/>
              <a:t> </a:t>
            </a:r>
            <a:r>
              <a:rPr lang="ro-RO" altLang="en-US" dirty="0"/>
              <a:t>1</a:t>
            </a:r>
            <a:r>
              <a:rPr lang="en-GB" altLang="en-US" dirty="0"/>
              <a:t>0</a:t>
            </a:r>
            <a:r>
              <a:rPr lang="en-GB" altLang="en-US" baseline="30000" dirty="0"/>
              <a:t>2</a:t>
            </a:r>
            <a:r>
              <a:rPr lang="en-GB" altLang="en-US" dirty="0"/>
              <a:t> </a:t>
            </a:r>
            <a:r>
              <a:rPr lang="ro-RO" altLang="en-US" dirty="0"/>
              <a:t>-</a:t>
            </a:r>
            <a:r>
              <a:rPr lang="en-GB" altLang="en-US" dirty="0"/>
              <a:t>10</a:t>
            </a:r>
            <a:r>
              <a:rPr lang="en-GB" altLang="en-US" baseline="30000" dirty="0"/>
              <a:t>4</a:t>
            </a:r>
            <a:r>
              <a:rPr lang="en-GB" altLang="en-US" dirty="0"/>
              <a:t> </a:t>
            </a:r>
            <a:r>
              <a:rPr lang="en-GB" altLang="en-US" dirty="0" err="1"/>
              <a:t>pF.</a:t>
            </a:r>
            <a:r>
              <a:rPr lang="en-GB" altLang="en-US" dirty="0"/>
              <a:t> </a:t>
            </a:r>
            <a:endParaRPr lang="ro-RO" altLang="en-US" dirty="0"/>
          </a:p>
          <a:p>
            <a:endParaRPr lang="ro-RO" altLang="en-US" dirty="0"/>
          </a:p>
          <a:p>
            <a:pPr marL="0" indent="0">
              <a:buNone/>
            </a:pPr>
            <a:r>
              <a:rPr lang="en-GB" altLang="en-US" dirty="0"/>
              <a:t>Exist</a:t>
            </a:r>
            <a:r>
              <a:rPr lang="ro-RO" altLang="en-US" dirty="0"/>
              <a:t>ă</a:t>
            </a:r>
            <a:r>
              <a:rPr lang="en-GB" altLang="en-US" dirty="0"/>
              <a:t> o </a:t>
            </a:r>
            <a:r>
              <a:rPr lang="en-GB" altLang="en-US" dirty="0" err="1"/>
              <a:t>deosebire</a:t>
            </a:r>
            <a:r>
              <a:rPr lang="en-GB" altLang="en-US" dirty="0"/>
              <a:t> </a:t>
            </a:r>
            <a:r>
              <a:rPr lang="en-GB" altLang="en-US" dirty="0" err="1"/>
              <a:t>fizic</a:t>
            </a:r>
            <a:r>
              <a:rPr lang="ro-RO" altLang="en-US" dirty="0"/>
              <a:t>ă</a:t>
            </a:r>
            <a:r>
              <a:rPr lang="en-GB" altLang="en-US" dirty="0"/>
              <a:t> important</a:t>
            </a:r>
            <a:r>
              <a:rPr lang="ro-RO" altLang="en-US" dirty="0"/>
              <a:t>ă</a:t>
            </a:r>
            <a:r>
              <a:rPr lang="en-GB" altLang="en-US" dirty="0"/>
              <a:t> </a:t>
            </a:r>
            <a:r>
              <a:rPr lang="ro-RO" altLang="en-US" dirty="0"/>
              <a:t>î</a:t>
            </a:r>
            <a:r>
              <a:rPr lang="en-GB" altLang="en-US" dirty="0" err="1"/>
              <a:t>ntre</a:t>
            </a:r>
            <a:r>
              <a:rPr lang="en-GB" altLang="en-US" dirty="0"/>
              <a:t> </a:t>
            </a:r>
            <a:r>
              <a:rPr lang="en-GB" altLang="en-US" dirty="0" err="1"/>
              <a:t>modurile</a:t>
            </a:r>
            <a:r>
              <a:rPr lang="en-GB" altLang="en-US" dirty="0"/>
              <a:t> de </a:t>
            </a:r>
            <a:r>
              <a:rPr lang="ro-RO" altLang="en-US" dirty="0"/>
              <a:t>î</a:t>
            </a:r>
            <a:r>
              <a:rPr lang="en-GB" altLang="en-US" dirty="0" err="1"/>
              <a:t>nc</a:t>
            </a:r>
            <a:r>
              <a:rPr lang="ro-RO" altLang="en-US" dirty="0"/>
              <a:t>ă</a:t>
            </a:r>
            <a:r>
              <a:rPr lang="en-GB" altLang="en-US" dirty="0" err="1"/>
              <a:t>rcare</a:t>
            </a:r>
            <a:r>
              <a:rPr lang="en-GB" altLang="en-US" dirty="0"/>
              <a:t> cu </a:t>
            </a:r>
            <a:r>
              <a:rPr lang="en-GB" altLang="en-US" dirty="0" err="1"/>
              <a:t>sarcini</a:t>
            </a:r>
            <a:r>
              <a:rPr lang="en-GB" altLang="en-US" dirty="0"/>
              <a:t> ale </a:t>
            </a:r>
            <a:r>
              <a:rPr lang="en-GB" altLang="en-US" dirty="0" err="1"/>
              <a:t>celor</a:t>
            </a:r>
            <a:r>
              <a:rPr lang="en-GB" altLang="en-US" dirty="0"/>
              <a:t> </a:t>
            </a:r>
            <a:r>
              <a:rPr lang="en-GB" altLang="en-US" dirty="0" err="1"/>
              <a:t>doua</a:t>
            </a:r>
            <a:r>
              <a:rPr lang="en-GB" altLang="en-US" dirty="0"/>
              <a:t> </a:t>
            </a:r>
            <a:r>
              <a:rPr lang="en-GB" altLang="en-US" dirty="0" err="1"/>
              <a:t>capacit</a:t>
            </a:r>
            <a:r>
              <a:rPr lang="ro-RO" altLang="en-US" dirty="0"/>
              <a:t>ăț</a:t>
            </a:r>
            <a:r>
              <a:rPr lang="en-GB" altLang="en-US" dirty="0" err="1"/>
              <a:t>i</a:t>
            </a:r>
            <a:r>
              <a:rPr lang="en-GB" altLang="en-US" dirty="0"/>
              <a:t> ale </a:t>
            </a:r>
            <a:r>
              <a:rPr lang="en-GB" altLang="en-US" dirty="0" err="1"/>
              <a:t>unei</a:t>
            </a:r>
            <a:r>
              <a:rPr lang="en-GB" altLang="en-US" dirty="0"/>
              <a:t> </a:t>
            </a:r>
            <a:r>
              <a:rPr lang="en-GB" altLang="en-US" dirty="0" err="1"/>
              <a:t>jonc</a:t>
            </a:r>
            <a:r>
              <a:rPr lang="ro-RO" altLang="en-US" dirty="0"/>
              <a:t>ț</a:t>
            </a:r>
            <a:r>
              <a:rPr lang="en-GB" altLang="en-US" dirty="0" err="1"/>
              <a:t>iuni</a:t>
            </a:r>
            <a:r>
              <a:rPr lang="en-GB" altLang="en-US" dirty="0"/>
              <a:t> p</a:t>
            </a:r>
            <a:r>
              <a:rPr lang="ro-RO" altLang="en-US" dirty="0"/>
              <a:t>-</a:t>
            </a:r>
            <a:r>
              <a:rPr lang="en-GB" altLang="en-US" dirty="0"/>
              <a:t>n</a:t>
            </a:r>
            <a:r>
              <a:rPr lang="ro-RO" altLang="en-US" dirty="0"/>
              <a:t>:</a:t>
            </a:r>
            <a:r>
              <a:rPr lang="en-GB" altLang="en-US" dirty="0"/>
              <a:t> </a:t>
            </a:r>
            <a:endParaRPr lang="ro-RO" altLang="en-US" dirty="0"/>
          </a:p>
          <a:p>
            <a:r>
              <a:rPr lang="en-GB" altLang="en-US" b="1" dirty="0" err="1"/>
              <a:t>Capacitatea</a:t>
            </a:r>
            <a:r>
              <a:rPr lang="en-GB" altLang="en-US" b="1" dirty="0"/>
              <a:t> de </a:t>
            </a:r>
            <a:r>
              <a:rPr lang="en-GB" altLang="en-US" b="1" dirty="0" err="1"/>
              <a:t>difuzie</a:t>
            </a:r>
            <a:r>
              <a:rPr lang="en-GB" altLang="en-US" b="1" dirty="0"/>
              <a:t>, C</a:t>
            </a:r>
            <a:r>
              <a:rPr lang="en-GB" altLang="en-US" b="1" baseline="-25000" dirty="0"/>
              <a:t>d</a:t>
            </a:r>
            <a:r>
              <a:rPr lang="en-GB" altLang="en-US" b="1" dirty="0"/>
              <a:t>, se </a:t>
            </a:r>
            <a:r>
              <a:rPr lang="ro-RO" altLang="en-US" b="1" dirty="0"/>
              <a:t>î</a:t>
            </a:r>
            <a:r>
              <a:rPr lang="en-GB" altLang="en-US" b="1" dirty="0" err="1"/>
              <a:t>ncarc</a:t>
            </a:r>
            <a:r>
              <a:rPr lang="ro-RO" altLang="en-US" b="1" dirty="0"/>
              <a:t>ă</a:t>
            </a:r>
            <a:r>
              <a:rPr lang="en-GB" altLang="en-US" b="1" dirty="0"/>
              <a:t> </a:t>
            </a:r>
            <a:r>
              <a:rPr lang="en-GB" altLang="en-US" b="1" dirty="0" err="1"/>
              <a:t>prin</a:t>
            </a:r>
            <a:r>
              <a:rPr lang="en-GB" altLang="en-US" b="1" dirty="0"/>
              <a:t> </a:t>
            </a:r>
            <a:r>
              <a:rPr lang="en-GB" altLang="en-US" b="1" dirty="0" err="1">
                <a:solidFill>
                  <a:schemeClr val="accent1"/>
                </a:solidFill>
              </a:rPr>
              <a:t>difuzia</a:t>
            </a:r>
            <a:r>
              <a:rPr lang="en-GB" altLang="en-US" b="1" dirty="0">
                <a:solidFill>
                  <a:schemeClr val="accent1"/>
                </a:solidFill>
              </a:rPr>
              <a:t> </a:t>
            </a:r>
            <a:r>
              <a:rPr lang="en-GB" altLang="en-US" b="1" dirty="0" err="1">
                <a:solidFill>
                  <a:schemeClr val="accent1"/>
                </a:solidFill>
              </a:rPr>
              <a:t>purt</a:t>
            </a:r>
            <a:r>
              <a:rPr lang="ro-RO" altLang="en-US" b="1" dirty="0">
                <a:solidFill>
                  <a:schemeClr val="accent1"/>
                </a:solidFill>
              </a:rPr>
              <a:t>ă</a:t>
            </a:r>
            <a:r>
              <a:rPr lang="en-GB" altLang="en-US" b="1" dirty="0" err="1">
                <a:solidFill>
                  <a:schemeClr val="accent1"/>
                </a:solidFill>
              </a:rPr>
              <a:t>torilor</a:t>
            </a:r>
            <a:r>
              <a:rPr lang="en-GB" altLang="en-US" b="1" dirty="0">
                <a:solidFill>
                  <a:schemeClr val="accent1"/>
                </a:solidFill>
              </a:rPr>
              <a:t> </a:t>
            </a:r>
            <a:r>
              <a:rPr lang="en-GB" altLang="en-US" b="1" dirty="0" err="1">
                <a:solidFill>
                  <a:schemeClr val="accent1"/>
                </a:solidFill>
              </a:rPr>
              <a:t>minoritari</a:t>
            </a:r>
            <a:r>
              <a:rPr lang="en-GB" altLang="en-US" dirty="0"/>
              <a:t>, </a:t>
            </a:r>
            <a:r>
              <a:rPr lang="en-GB" altLang="en-US" dirty="0" err="1"/>
              <a:t>fiind</a:t>
            </a:r>
            <a:r>
              <a:rPr lang="en-GB" altLang="en-US" dirty="0"/>
              <a:t> </a:t>
            </a:r>
            <a:r>
              <a:rPr lang="en-GB" altLang="en-US" dirty="0" err="1"/>
              <a:t>deci</a:t>
            </a:r>
            <a:r>
              <a:rPr lang="en-GB" altLang="en-US" dirty="0"/>
              <a:t> un </a:t>
            </a:r>
            <a:r>
              <a:rPr lang="en-GB" altLang="en-US" dirty="0" err="1"/>
              <a:t>proces</a:t>
            </a:r>
            <a:r>
              <a:rPr lang="en-GB" altLang="en-US" dirty="0"/>
              <a:t> lent </a:t>
            </a:r>
            <a:r>
              <a:rPr lang="ro-RO" altLang="en-US" dirty="0"/>
              <a:t>ș</a:t>
            </a:r>
            <a:r>
              <a:rPr lang="en-GB" altLang="en-US" dirty="0" err="1"/>
              <a:t>i</a:t>
            </a:r>
            <a:r>
              <a:rPr lang="en-GB" altLang="en-US" dirty="0"/>
              <a:t> din </a:t>
            </a:r>
            <a:r>
              <a:rPr lang="en-GB" altLang="en-US" dirty="0" err="1"/>
              <a:t>aceast</a:t>
            </a:r>
            <a:r>
              <a:rPr lang="ro-RO" altLang="en-US" dirty="0"/>
              <a:t>ă</a:t>
            </a:r>
            <a:r>
              <a:rPr lang="en-GB" altLang="en-US" dirty="0"/>
              <a:t> </a:t>
            </a:r>
            <a:r>
              <a:rPr lang="en-GB" altLang="en-US" dirty="0" err="1"/>
              <a:t>cauz</a:t>
            </a:r>
            <a:r>
              <a:rPr lang="ro-RO" altLang="en-US" dirty="0"/>
              <a:t>ă</a:t>
            </a:r>
            <a:r>
              <a:rPr lang="en-GB" altLang="en-US" dirty="0"/>
              <a:t> </a:t>
            </a:r>
            <a:r>
              <a:rPr lang="en-GB" altLang="en-US" dirty="0" err="1"/>
              <a:t>scade</a:t>
            </a:r>
            <a:r>
              <a:rPr lang="en-GB" altLang="en-US" dirty="0"/>
              <a:t> cu </a:t>
            </a:r>
            <a:r>
              <a:rPr lang="en-GB" altLang="en-US" dirty="0" err="1"/>
              <a:t>frecven</a:t>
            </a:r>
            <a:r>
              <a:rPr lang="ro-RO" altLang="en-US" dirty="0"/>
              <a:t>ț</a:t>
            </a:r>
            <a:r>
              <a:rPr lang="en-GB" altLang="en-US" dirty="0"/>
              <a:t>a </a:t>
            </a:r>
            <a:r>
              <a:rPr lang="en-GB" altLang="en-US" dirty="0" err="1"/>
              <a:t>semnalului</a:t>
            </a:r>
            <a:r>
              <a:rPr lang="en-GB" altLang="en-US" dirty="0"/>
              <a:t> </a:t>
            </a:r>
            <a:r>
              <a:rPr lang="en-GB" altLang="en-US" dirty="0" err="1"/>
              <a:t>aplicat</a:t>
            </a:r>
            <a:r>
              <a:rPr lang="en-GB" altLang="en-US" dirty="0"/>
              <a:t>.</a:t>
            </a:r>
            <a:endParaRPr lang="ro-RO" altLang="en-US" dirty="0"/>
          </a:p>
          <a:p>
            <a:r>
              <a:rPr lang="en-GB" altLang="en-US" dirty="0"/>
              <a:t> </a:t>
            </a:r>
            <a:r>
              <a:rPr lang="en-GB" altLang="en-US" b="1" dirty="0" err="1"/>
              <a:t>Capacitatea</a:t>
            </a:r>
            <a:r>
              <a:rPr lang="en-GB" altLang="en-US" b="1" dirty="0"/>
              <a:t> de </a:t>
            </a:r>
            <a:r>
              <a:rPr lang="en-GB" altLang="en-US" b="1" dirty="0" err="1"/>
              <a:t>barier</a:t>
            </a:r>
            <a:r>
              <a:rPr lang="ro-RO" altLang="en-US" b="1" dirty="0"/>
              <a:t>ă</a:t>
            </a:r>
            <a:r>
              <a:rPr lang="en-GB" altLang="en-US" b="1" dirty="0"/>
              <a:t> </a:t>
            </a:r>
            <a:r>
              <a:rPr lang="en-GB" altLang="en-US" b="1" dirty="0" err="1"/>
              <a:t>C</a:t>
            </a:r>
            <a:r>
              <a:rPr lang="en-GB" altLang="en-US" b="1" baseline="-25000" dirty="0" err="1"/>
              <a:t>b</a:t>
            </a:r>
            <a:r>
              <a:rPr lang="en-GB" altLang="en-US" b="1" dirty="0"/>
              <a:t> se </a:t>
            </a:r>
            <a:r>
              <a:rPr lang="ro-RO" altLang="en-US" b="1" dirty="0"/>
              <a:t>î</a:t>
            </a:r>
            <a:r>
              <a:rPr lang="en-GB" altLang="en-US" b="1" dirty="0" err="1"/>
              <a:t>ncarc</a:t>
            </a:r>
            <a:r>
              <a:rPr lang="ro-RO" altLang="en-US" b="1" dirty="0"/>
              <a:t>ă</a:t>
            </a:r>
            <a:r>
              <a:rPr lang="en-GB" altLang="en-US" b="1" dirty="0"/>
              <a:t> </a:t>
            </a:r>
            <a:r>
              <a:rPr lang="en-GB" altLang="en-US" b="1" dirty="0" err="1"/>
              <a:t>prin</a:t>
            </a:r>
            <a:r>
              <a:rPr lang="en-GB" altLang="en-US" b="1" dirty="0"/>
              <a:t> </a:t>
            </a:r>
            <a:r>
              <a:rPr lang="en-GB" altLang="en-US" b="1" dirty="0" err="1">
                <a:solidFill>
                  <a:schemeClr val="accent1"/>
                </a:solidFill>
              </a:rPr>
              <a:t>curentul</a:t>
            </a:r>
            <a:r>
              <a:rPr lang="en-GB" altLang="en-US" b="1" dirty="0">
                <a:solidFill>
                  <a:schemeClr val="accent1"/>
                </a:solidFill>
              </a:rPr>
              <a:t> de drift al </a:t>
            </a:r>
            <a:r>
              <a:rPr lang="en-GB" altLang="en-US" b="1" dirty="0" err="1">
                <a:solidFill>
                  <a:schemeClr val="accent1"/>
                </a:solidFill>
              </a:rPr>
              <a:t>purt</a:t>
            </a:r>
            <a:r>
              <a:rPr lang="ro-RO" altLang="en-US" b="1" dirty="0">
                <a:solidFill>
                  <a:schemeClr val="accent1"/>
                </a:solidFill>
              </a:rPr>
              <a:t>ă</a:t>
            </a:r>
            <a:r>
              <a:rPr lang="en-GB" altLang="en-US" b="1" dirty="0" err="1">
                <a:solidFill>
                  <a:schemeClr val="accent1"/>
                </a:solidFill>
              </a:rPr>
              <a:t>torilor</a:t>
            </a:r>
            <a:r>
              <a:rPr lang="en-GB" altLang="en-US" b="1" dirty="0">
                <a:solidFill>
                  <a:schemeClr val="accent1"/>
                </a:solidFill>
              </a:rPr>
              <a:t> </a:t>
            </a:r>
            <a:r>
              <a:rPr lang="en-GB" altLang="en-US" b="1" dirty="0" err="1">
                <a:solidFill>
                  <a:schemeClr val="accent1"/>
                </a:solidFill>
              </a:rPr>
              <a:t>majoritari</a:t>
            </a:r>
            <a:r>
              <a:rPr lang="en-GB" altLang="en-US" dirty="0">
                <a:solidFill>
                  <a:schemeClr val="accent1"/>
                </a:solidFill>
              </a:rPr>
              <a:t>,</a:t>
            </a:r>
            <a:r>
              <a:rPr lang="en-GB" altLang="en-US" dirty="0"/>
              <a:t> </a:t>
            </a:r>
            <a:r>
              <a:rPr lang="en-GB" altLang="en-US" dirty="0" err="1"/>
              <a:t>fiind</a:t>
            </a:r>
            <a:r>
              <a:rPr lang="en-GB" altLang="en-US" dirty="0"/>
              <a:t> </a:t>
            </a:r>
            <a:r>
              <a:rPr lang="en-GB" altLang="en-US" dirty="0" err="1"/>
              <a:t>deci</a:t>
            </a:r>
            <a:r>
              <a:rPr lang="en-GB" altLang="en-US" dirty="0"/>
              <a:t> un </a:t>
            </a:r>
            <a:r>
              <a:rPr lang="en-GB" altLang="en-US" dirty="0" err="1"/>
              <a:t>proces</a:t>
            </a:r>
            <a:r>
              <a:rPr lang="en-GB" altLang="en-US" dirty="0"/>
              <a:t> </a:t>
            </a:r>
            <a:r>
              <a:rPr lang="en-GB" altLang="en-US" dirty="0" err="1"/>
              <a:t>foarte</a:t>
            </a:r>
            <a:r>
              <a:rPr lang="en-GB" altLang="en-US" dirty="0"/>
              <a:t> rapid</a:t>
            </a:r>
            <a:r>
              <a:rPr lang="ro-RO" altLang="en-US" dirty="0"/>
              <a:t>,</a:t>
            </a:r>
            <a:r>
              <a:rPr lang="en-GB" altLang="en-US" dirty="0"/>
              <a:t> </a:t>
            </a:r>
            <a:r>
              <a:rPr lang="en-GB" altLang="en-US" dirty="0" err="1"/>
              <a:t>iar</a:t>
            </a:r>
            <a:r>
              <a:rPr lang="en-GB" altLang="en-US" dirty="0"/>
              <a:t> </a:t>
            </a:r>
            <a:r>
              <a:rPr lang="en-GB" altLang="en-US" dirty="0" err="1"/>
              <a:t>varia</a:t>
            </a:r>
            <a:r>
              <a:rPr lang="ro-RO" altLang="en-US" dirty="0"/>
              <a:t>ț</a:t>
            </a:r>
            <a:r>
              <a:rPr lang="en-GB" altLang="en-US" dirty="0" err="1"/>
              <a:t>ia</a:t>
            </a:r>
            <a:r>
              <a:rPr lang="en-GB" altLang="en-US" dirty="0"/>
              <a:t> </a:t>
            </a:r>
            <a:r>
              <a:rPr lang="en-GB" altLang="en-US" dirty="0" err="1"/>
              <a:t>ei</a:t>
            </a:r>
            <a:r>
              <a:rPr lang="en-GB" altLang="en-US" dirty="0"/>
              <a:t> cu </a:t>
            </a:r>
            <a:r>
              <a:rPr lang="en-GB" altLang="en-US" dirty="0" err="1"/>
              <a:t>frecven</a:t>
            </a:r>
            <a:r>
              <a:rPr lang="ro-RO" altLang="en-US" dirty="0"/>
              <a:t>ț</a:t>
            </a:r>
            <a:r>
              <a:rPr lang="en-GB" altLang="en-US" dirty="0"/>
              <a:t>a se </a:t>
            </a:r>
            <a:r>
              <a:rPr lang="en-GB" altLang="en-US" dirty="0" err="1"/>
              <a:t>poate</a:t>
            </a:r>
            <a:r>
              <a:rPr lang="en-GB" altLang="en-US" dirty="0"/>
              <a:t> </a:t>
            </a:r>
            <a:r>
              <a:rPr lang="en-GB" altLang="en-US" dirty="0" err="1"/>
              <a:t>neglija</a:t>
            </a:r>
            <a:r>
              <a:rPr lang="en-GB" altLang="en-US" dirty="0"/>
              <a:t>.</a:t>
            </a:r>
          </a:p>
          <a:p>
            <a:endParaRPr lang="en-GB" altLang="en-US" dirty="0"/>
          </a:p>
        </p:txBody>
      </p:sp>
      <p:pic>
        <p:nvPicPr>
          <p:cNvPr id="6963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723" y="701595"/>
            <a:ext cx="2366963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ine 1">
            <a:extLst>
              <a:ext uri="{FF2B5EF4-FFF2-40B4-BE49-F238E27FC236}">
                <a16:creationId xmlns:a16="http://schemas.microsoft.com/office/drawing/2014/main" id="{FDC77548-187D-05A3-7A88-DE95DC07B4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596" y="165101"/>
            <a:ext cx="6791533" cy="107298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175A55F-70D0-BE75-757C-3336F32D90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5444693"/>
              </p:ext>
            </p:extLst>
          </p:nvPr>
        </p:nvGraphicFramePr>
        <p:xfrm>
          <a:off x="838200" y="1825625"/>
          <a:ext cx="10515600" cy="412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1005243449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36473315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o-RO" dirty="0"/>
                        <a:t>Capacitatea de barieră / capacitate tranzitorie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Capacitatea de difuzie / Capacitatea de acumulare, păstrare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43611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dirty="0"/>
                        <a:t>Dominantă la polarizare inversă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Dominantă la polarizare directă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3272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dirty="0"/>
                        <a:t>Rezultat al lucrului ca </a:t>
                      </a:r>
                      <a:r>
                        <a:rPr lang="ro-RO" dirty="0" err="1"/>
                        <a:t>capacitor</a:t>
                      </a:r>
                      <a:r>
                        <a:rPr lang="ro-RO" dirty="0"/>
                        <a:t> a stratului sărăcit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Rezultat al injecției purtătorilor minoritari și acumularea lor lângă barieră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60205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dirty="0"/>
                        <a:t>Valori de </a:t>
                      </a:r>
                      <a:r>
                        <a:rPr lang="ro-RO" dirty="0" err="1"/>
                        <a:t>picoFarade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Valori mult mai mari – până la </a:t>
                      </a:r>
                      <a:r>
                        <a:rPr lang="ro-RO" dirty="0" err="1"/>
                        <a:t>microFarade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00844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dirty="0"/>
                        <a:t>Scade cu creșterea  polarizării inverse, deoarece lățimea regiunii sărăcite crește                          =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Capacitatea de difuzie proporțională cu curentul direct</a:t>
                      </a:r>
                    </a:p>
                    <a:p>
                      <a:r>
                        <a:rPr lang="ro-RO" dirty="0"/>
                        <a:t>C</a:t>
                      </a:r>
                      <a:r>
                        <a:rPr lang="ro-RO" sz="1400" b="1" dirty="0"/>
                        <a:t>D </a:t>
                      </a:r>
                      <a:r>
                        <a:rPr lang="ro-RO" dirty="0"/>
                        <a:t>=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22042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se </a:t>
                      </a:r>
                      <a:r>
                        <a:rPr lang="en-US" dirty="0" err="1"/>
                        <a:t>comportă</a:t>
                      </a:r>
                      <a:r>
                        <a:rPr lang="en-US" dirty="0"/>
                        <a:t> ca un </a:t>
                      </a:r>
                      <a:r>
                        <a:rPr lang="en-US" dirty="0" err="1"/>
                        <a:t>condensator</a:t>
                      </a:r>
                      <a:r>
                        <a:rPr lang="en-US" dirty="0"/>
                        <a:t> static </a:t>
                      </a:r>
                      <a:r>
                        <a:rPr lang="en-US" dirty="0" err="1"/>
                        <a:t>pentru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frecvențe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până</a:t>
                      </a:r>
                      <a:r>
                        <a:rPr lang="en-US" dirty="0"/>
                        <a:t> la care </a:t>
                      </a:r>
                      <a:r>
                        <a:rPr lang="en-US" dirty="0" err="1"/>
                        <a:t>dinamica</a:t>
                      </a:r>
                      <a:r>
                        <a:rPr lang="en-US" dirty="0"/>
                        <a:t> la </a:t>
                      </a:r>
                      <a:r>
                        <a:rPr lang="en-US" dirty="0" err="1"/>
                        <a:t>marginea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epuizării</a:t>
                      </a:r>
                      <a:r>
                        <a:rPr lang="en-US" dirty="0"/>
                        <a:t> (</a:t>
                      </a:r>
                      <a:r>
                        <a:rPr lang="en-US" dirty="0" err="1"/>
                        <a:t>neglijabilă</a:t>
                      </a:r>
                      <a:r>
                        <a:rPr lang="en-US" dirty="0"/>
                        <a:t>) </a:t>
                      </a:r>
                      <a:r>
                        <a:rPr lang="en-US" dirty="0" err="1"/>
                        <a:t>contează</a:t>
                      </a:r>
                      <a:r>
                        <a:rPr lang="en-US" dirty="0"/>
                        <a:t>; </a:t>
                      </a:r>
                      <a:r>
                        <a:rPr lang="en-US" dirty="0" err="1"/>
                        <a:t>scăderea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frecvenței</a:t>
                      </a:r>
                      <a:r>
                        <a:rPr lang="en-US" dirty="0"/>
                        <a:t> la </a:t>
                      </a:r>
                      <a:r>
                        <a:rPr lang="en-US" dirty="0" err="1"/>
                        <a:t>frecvențe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foarte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mari</a:t>
                      </a:r>
                      <a:r>
                        <a:rPr lang="en-US" dirty="0"/>
                        <a:t> din </a:t>
                      </a:r>
                      <a:r>
                        <a:rPr lang="en-US" dirty="0" err="1"/>
                        <a:t>cauza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rezistenței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serie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și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dispersiei</a:t>
                      </a:r>
                      <a:r>
                        <a:rPr lang="en-US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prezintă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dispersia</a:t>
                      </a:r>
                      <a:r>
                        <a:rPr lang="en-US" dirty="0"/>
                        <a:t> cu </a:t>
                      </a:r>
                      <a:r>
                        <a:rPr lang="en-US" dirty="0" err="1"/>
                        <a:t>frecvența</a:t>
                      </a:r>
                      <a:r>
                        <a:rPr lang="en-US" dirty="0"/>
                        <a:t>; </a:t>
                      </a:r>
                      <a:r>
                        <a:rPr lang="en-US" dirty="0" err="1"/>
                        <a:t>pentru</a:t>
                      </a:r>
                      <a:r>
                        <a:rPr lang="en-US" dirty="0"/>
                        <a:t> </a:t>
                      </a:r>
                      <a:r>
                        <a:rPr lang="el-GR" b="1" dirty="0"/>
                        <a:t>ω ≳ 1/τ</a:t>
                      </a:r>
                      <a:r>
                        <a:rPr lang="en-US" b="1" dirty="0"/>
                        <a:t>F, </a:t>
                      </a:r>
                      <a:r>
                        <a:rPr lang="en-US" dirty="0" err="1"/>
                        <a:t>capacitatea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aparentă</a:t>
                      </a:r>
                      <a:r>
                        <a:rPr lang="en-US" dirty="0"/>
                        <a:t> de </a:t>
                      </a:r>
                      <a:r>
                        <a:rPr lang="en-US" dirty="0" err="1"/>
                        <a:t>difuzie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scade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deoarece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purtătorii</a:t>
                      </a:r>
                      <a:r>
                        <a:rPr lang="en-US" dirty="0"/>
                        <a:t> de </a:t>
                      </a:r>
                      <a:r>
                        <a:rPr lang="en-US" dirty="0" err="1"/>
                        <a:t>curent</a:t>
                      </a:r>
                      <a:r>
                        <a:rPr lang="en-US" dirty="0"/>
                        <a:t> nu pot </a:t>
                      </a:r>
                      <a:r>
                        <a:rPr lang="en-US" dirty="0" err="1"/>
                        <a:t>urm</a:t>
                      </a:r>
                      <a:r>
                        <a:rPr lang="ro-RO" dirty="0" err="1"/>
                        <a:t>ări</a:t>
                      </a:r>
                      <a:r>
                        <a:rPr lang="ro-RO" dirty="0"/>
                        <a:t> CA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reducând</a:t>
                      </a:r>
                      <a:r>
                        <a:rPr lang="en-US" dirty="0"/>
                        <a:t> Cd </a:t>
                      </a:r>
                      <a:r>
                        <a:rPr lang="en-US" dirty="0" err="1"/>
                        <a:t>și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introducând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decalaj</a:t>
                      </a:r>
                      <a:r>
                        <a:rPr lang="en-US" dirty="0"/>
                        <a:t> de </a:t>
                      </a:r>
                      <a:r>
                        <a:rPr lang="en-US" dirty="0" err="1"/>
                        <a:t>fază</a:t>
                      </a:r>
                      <a:r>
                        <a:rPr lang="en-US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8160513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412BA993-F7A6-F7CF-C940-82C719F687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7427" y="4258985"/>
            <a:ext cx="1218370" cy="2572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FB7428C-8B26-669F-30E0-D3A85C9D93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6142" y="4180704"/>
            <a:ext cx="1188070" cy="5852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9562919-CEB6-7455-5CAB-4ED2F62CA3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6650" y="4173247"/>
            <a:ext cx="819350" cy="58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5607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8855" y="423864"/>
            <a:ext cx="8686800" cy="4905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err="1"/>
              <a:t>Dioda</a:t>
            </a:r>
            <a:r>
              <a:rPr lang="en-US" dirty="0"/>
              <a:t> </a:t>
            </a:r>
            <a:r>
              <a:rPr lang="en-US" dirty="0" err="1"/>
              <a:t>varicap</a:t>
            </a:r>
            <a:r>
              <a:rPr lang="en-US" dirty="0"/>
              <a:t>,  VARACTOR, </a:t>
            </a:r>
            <a:br>
              <a:rPr lang="en-US" dirty="0"/>
            </a:br>
            <a:endParaRPr lang="en-US" dirty="0"/>
          </a:p>
        </p:txBody>
      </p:sp>
      <p:sp>
        <p:nvSpPr>
          <p:cNvPr id="70659" name="Content Placeholder 2"/>
          <p:cNvSpPr>
            <a:spLocks noGrp="1"/>
          </p:cNvSpPr>
          <p:nvPr>
            <p:ph idx="1"/>
          </p:nvPr>
        </p:nvSpPr>
        <p:spPr>
          <a:xfrm>
            <a:off x="425669" y="2566720"/>
            <a:ext cx="6101255" cy="28222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400" dirty="0" err="1"/>
              <a:t>Tensiunea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inversă</a:t>
            </a:r>
            <a:r>
              <a:rPr lang="en-US" altLang="en-US" sz="2400" dirty="0"/>
              <a:t> nu </a:t>
            </a:r>
            <a:r>
              <a:rPr lang="en-US" altLang="en-US" sz="2400" dirty="0" err="1"/>
              <a:t>trebuie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să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depăşească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tensiunea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corespunzătoare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multiplicării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în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avalanşă</a:t>
            </a:r>
            <a:r>
              <a:rPr lang="en-US" altLang="en-US" sz="2400" dirty="0"/>
              <a:t> a </a:t>
            </a:r>
            <a:r>
              <a:rPr lang="en-US" altLang="en-US" sz="2400" dirty="0" err="1"/>
              <a:t>purtătorilor</a:t>
            </a:r>
            <a:r>
              <a:rPr lang="en-US" altLang="en-US" sz="2400" dirty="0"/>
              <a:t> de </a:t>
            </a:r>
            <a:r>
              <a:rPr lang="en-US" altLang="en-US" sz="2400" dirty="0" err="1"/>
              <a:t>sarcină</a:t>
            </a:r>
            <a:r>
              <a:rPr lang="en-US" altLang="en-US" sz="2400" dirty="0"/>
              <a:t>.</a:t>
            </a:r>
          </a:p>
          <a:p>
            <a:pPr marL="0" indent="0"/>
            <a:r>
              <a:rPr lang="en-US" altLang="en-US" sz="2400" dirty="0" err="1"/>
              <a:t>Capacitatea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astfel</a:t>
            </a:r>
            <a:r>
              <a:rPr lang="en-US" altLang="en-US" sz="2400" dirty="0"/>
              <a:t> </a:t>
            </a:r>
            <a:r>
              <a:rPr lang="en-US" altLang="en-US" sz="2400" dirty="0" err="1"/>
              <a:t>generată</a:t>
            </a:r>
            <a:r>
              <a:rPr lang="en-US" altLang="en-US" sz="2400" dirty="0"/>
              <a:t> se </a:t>
            </a:r>
            <a:r>
              <a:rPr lang="en-US" altLang="en-US" sz="2400" dirty="0" err="1"/>
              <a:t>numeşte</a:t>
            </a:r>
            <a:r>
              <a:rPr lang="en-US" altLang="en-US" sz="2400" dirty="0"/>
              <a:t> capacitate de </a:t>
            </a:r>
            <a:r>
              <a:rPr lang="en-US" altLang="en-US" sz="2400" dirty="0" err="1"/>
              <a:t>barieră</a:t>
            </a:r>
            <a:r>
              <a:rPr lang="en-US" altLang="en-US" sz="2400" dirty="0"/>
              <a:t>. </a:t>
            </a:r>
            <a:endParaRPr lang="ro-RO" altLang="en-US" sz="2400" dirty="0"/>
          </a:p>
          <a:p>
            <a:pPr marL="0" indent="0"/>
            <a:r>
              <a:rPr lang="en-US" altLang="en-US" sz="2400" b="1" dirty="0" err="1"/>
              <a:t>C</a:t>
            </a:r>
            <a:r>
              <a:rPr lang="en-US" altLang="en-US" sz="2400" b="1" baseline="-25000" dirty="0" err="1"/>
              <a:t>bo</a:t>
            </a:r>
            <a:r>
              <a:rPr lang="en-US" altLang="en-US" sz="2400" dirty="0"/>
              <a:t> </a:t>
            </a:r>
            <a:r>
              <a:rPr lang="ro-RO" altLang="en-US" sz="2400" dirty="0"/>
              <a:t>- </a:t>
            </a:r>
            <a:r>
              <a:rPr lang="en-US" altLang="en-US" sz="2400" dirty="0" err="1"/>
              <a:t>capacitatea</a:t>
            </a:r>
            <a:r>
              <a:rPr lang="en-US" altLang="en-US" sz="2400" dirty="0"/>
              <a:t> de </a:t>
            </a:r>
            <a:r>
              <a:rPr lang="en-US" altLang="en-US" sz="2400" dirty="0" err="1"/>
              <a:t>barieră</a:t>
            </a:r>
            <a:r>
              <a:rPr lang="en-US" altLang="en-US" sz="2400" dirty="0"/>
              <a:t> </a:t>
            </a:r>
            <a:r>
              <a:rPr lang="en-US" altLang="en-US" sz="2400" dirty="0" err="1"/>
              <a:t>în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absenţa</a:t>
            </a:r>
            <a:r>
              <a:rPr lang="en-US" altLang="en-US" sz="2400" dirty="0"/>
              <a:t> </a:t>
            </a:r>
            <a:r>
              <a:rPr lang="ro-RO" altLang="en-US" sz="2400" dirty="0"/>
              <a:t>polarizării</a:t>
            </a:r>
            <a:endParaRPr lang="en-US" altLang="en-US" sz="2400" dirty="0"/>
          </a:p>
        </p:txBody>
      </p:sp>
      <p:pic>
        <p:nvPicPr>
          <p:cNvPr id="7066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186" y="3428995"/>
            <a:ext cx="4403530" cy="3254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1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159526"/>
            <a:ext cx="2366962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25669" y="914401"/>
            <a:ext cx="109570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dirty="0"/>
              <a:t>Am </a:t>
            </a:r>
            <a:r>
              <a:rPr lang="en-US" altLang="en-US" sz="2400" dirty="0" err="1"/>
              <a:t>văzut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că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datorită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difuziei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purtătorilor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majoritari</a:t>
            </a:r>
            <a:r>
              <a:rPr lang="en-US" altLang="en-US" sz="2400" dirty="0"/>
              <a:t> de </a:t>
            </a:r>
            <a:r>
              <a:rPr lang="en-US" altLang="en-US" sz="2400" dirty="0" err="1"/>
              <a:t>sarcină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în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vecinătatea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joncţiunii</a:t>
            </a:r>
            <a:r>
              <a:rPr lang="en-US" altLang="en-US" sz="2400" dirty="0"/>
              <a:t> </a:t>
            </a:r>
            <a:r>
              <a:rPr lang="ro-RO" altLang="en-US" sz="2400" dirty="0"/>
              <a:t>SC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apare</a:t>
            </a:r>
            <a:r>
              <a:rPr lang="en-US" altLang="en-US" sz="2400" dirty="0"/>
              <a:t> o </a:t>
            </a:r>
            <a:r>
              <a:rPr lang="en-US" altLang="en-US" sz="2400" dirty="0" err="1"/>
              <a:t>separare</a:t>
            </a:r>
            <a:r>
              <a:rPr lang="en-US" altLang="en-US" sz="2400" dirty="0"/>
              <a:t> de </a:t>
            </a:r>
            <a:r>
              <a:rPr lang="en-US" altLang="en-US" sz="2400" dirty="0" err="1"/>
              <a:t>sarcină</a:t>
            </a:r>
            <a:r>
              <a:rPr lang="en-US" altLang="en-US" sz="2400" dirty="0"/>
              <a:t> </a:t>
            </a:r>
            <a:r>
              <a:rPr lang="en-US" altLang="en-US" sz="2400" dirty="0" err="1"/>
              <a:t>electrică</a:t>
            </a:r>
            <a:r>
              <a:rPr lang="en-US" altLang="en-US" sz="2400" dirty="0"/>
              <a:t> (</a:t>
            </a:r>
            <a:r>
              <a:rPr lang="en-US" altLang="en-US" sz="2400" dirty="0" err="1"/>
              <a:t>sarcină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spaţială</a:t>
            </a:r>
            <a:r>
              <a:rPr lang="en-US" altLang="en-US" sz="2400" dirty="0"/>
              <a:t>). </a:t>
            </a:r>
            <a:r>
              <a:rPr lang="en-US" altLang="en-US" sz="2400" dirty="0" err="1"/>
              <a:t>Cele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două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straturi</a:t>
            </a:r>
            <a:r>
              <a:rPr lang="en-US" altLang="en-US" sz="2400" dirty="0"/>
              <a:t> de </a:t>
            </a:r>
            <a:r>
              <a:rPr lang="en-US" altLang="en-US" sz="2400" dirty="0" err="1"/>
              <a:t>sarcină</a:t>
            </a:r>
            <a:r>
              <a:rPr lang="en-US" altLang="en-US" sz="2400" dirty="0"/>
              <a:t> separate </a:t>
            </a:r>
            <a:r>
              <a:rPr lang="ro-RO" altLang="en-US" sz="2400" dirty="0"/>
              <a:t>comparăm </a:t>
            </a:r>
            <a:r>
              <a:rPr lang="en-US" altLang="en-US" sz="2400" dirty="0"/>
              <a:t>un</a:t>
            </a:r>
            <a:r>
              <a:rPr lang="ro-RO" altLang="en-US" sz="2400" dirty="0"/>
              <a:t>ui </a:t>
            </a:r>
            <a:r>
              <a:rPr lang="en-US" altLang="en-US" sz="2400" dirty="0" err="1"/>
              <a:t>condensator</a:t>
            </a:r>
            <a:r>
              <a:rPr lang="en-US" altLang="en-US" sz="2400" dirty="0"/>
              <a:t> plan </a:t>
            </a:r>
            <a:r>
              <a:rPr lang="ro-RO" altLang="en-US" sz="2400" dirty="0"/>
              <a:t>cu plăci ce</a:t>
            </a:r>
            <a:r>
              <a:rPr lang="en-US" altLang="en-US" sz="2400" dirty="0"/>
              <a:t> se </a:t>
            </a:r>
            <a:r>
              <a:rPr lang="en-US" altLang="en-US" sz="2400" dirty="0" err="1"/>
              <a:t>îndepărtează</a:t>
            </a:r>
            <a:r>
              <a:rPr lang="en-US" altLang="en-US" sz="2400" dirty="0"/>
              <a:t> cu </a:t>
            </a:r>
            <a:r>
              <a:rPr lang="en-US" altLang="en-US" sz="2400" dirty="0" err="1"/>
              <a:t>creşterea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tensiunii</a:t>
            </a:r>
            <a:r>
              <a:rPr lang="en-US" altLang="en-US" sz="2400" dirty="0"/>
              <a:t> inverse a </a:t>
            </a:r>
            <a:r>
              <a:rPr lang="en-US" altLang="en-US" sz="2400" dirty="0" err="1"/>
              <a:t>diodei</a:t>
            </a:r>
            <a:r>
              <a:rPr lang="en-US" altLang="en-US" sz="2400" dirty="0"/>
              <a:t>. </a:t>
            </a:r>
            <a:endParaRPr lang="ro-RO" sz="24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06566B3-0EB3-74D9-42BB-A4D5B5267B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643222"/>
              </p:ext>
            </p:extLst>
          </p:nvPr>
        </p:nvGraphicFramePr>
        <p:xfrm>
          <a:off x="546463" y="5471646"/>
          <a:ext cx="4605284" cy="1244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2642">
                  <a:extLst>
                    <a:ext uri="{9D8B030D-6E8A-4147-A177-3AD203B41FA5}">
                      <a16:colId xmlns:a16="http://schemas.microsoft.com/office/drawing/2014/main" val="3305517171"/>
                    </a:ext>
                  </a:extLst>
                </a:gridCol>
                <a:gridCol w="2302642">
                  <a:extLst>
                    <a:ext uri="{9D8B030D-6E8A-4147-A177-3AD203B41FA5}">
                      <a16:colId xmlns:a16="http://schemas.microsoft.com/office/drawing/2014/main" val="6575137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buNone/>
                      </a:pPr>
                      <a:r>
                        <a:rPr lang="en-US">
                          <a:effectLst/>
                        </a:rPr>
                        <a:t>Capacitance of Varactor Diode</a:t>
                      </a:r>
                    </a:p>
                  </a:txBody>
                  <a:tcPr marL="76200" marR="76200" marT="114300" marB="11430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47796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buNone/>
                      </a:pPr>
                      <a:r>
                        <a:rPr lang="en-US" dirty="0">
                          <a:effectLst/>
                        </a:rPr>
                        <a:t>Quality factor of the Varactor Diode</a:t>
                      </a:r>
                    </a:p>
                  </a:txBody>
                  <a:tcPr marL="76200" marR="76200" marT="114300" marB="11430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6305207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F0DEA8D6-DAAB-080F-985C-95C995FD79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4523" y="5486395"/>
            <a:ext cx="1436336" cy="5272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AA7F196-1A17-678D-295D-87B5828E28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6296" y="6132786"/>
            <a:ext cx="1204563" cy="5834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00C7700-5D17-0F73-B08D-DFE3960115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30264" y="3935672"/>
            <a:ext cx="1234360" cy="2241337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157164"/>
            <a:ext cx="7780338" cy="5667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o-MD" dirty="0"/>
              <a:t>Varicap (</a:t>
            </a:r>
            <a:r>
              <a:rPr lang="ro-MD" i="1" dirty="0"/>
              <a:t>Varactor</a:t>
            </a:r>
            <a:r>
              <a:rPr lang="en-US" i="1" dirty="0"/>
              <a:t>, tuning diode</a:t>
            </a:r>
            <a:r>
              <a:rPr lang="ro-RO" i="1" dirty="0"/>
              <a:t>...</a:t>
            </a:r>
            <a:r>
              <a:rPr lang="ro-RO" dirty="0"/>
              <a:t>)</a:t>
            </a:r>
            <a:endParaRPr lang="en-US" dirty="0"/>
          </a:p>
        </p:txBody>
      </p:sp>
      <p:sp>
        <p:nvSpPr>
          <p:cNvPr id="71683" name="Content Placeholder 2"/>
          <p:cNvSpPr>
            <a:spLocks noGrp="1"/>
          </p:cNvSpPr>
          <p:nvPr>
            <p:ph idx="1"/>
          </p:nvPr>
        </p:nvSpPr>
        <p:spPr>
          <a:xfrm>
            <a:off x="583323" y="719138"/>
            <a:ext cx="11193517" cy="5834062"/>
          </a:xfrm>
        </p:spPr>
        <p:txBody>
          <a:bodyPr>
            <a:normAutofit/>
          </a:bodyPr>
          <a:lstStyle/>
          <a:p>
            <a:r>
              <a:rPr lang="en-US" altLang="en-US" sz="2400" b="1" dirty="0">
                <a:solidFill>
                  <a:srgbClr val="252525"/>
                </a:solidFill>
                <a:latin typeface="Arial" panose="020B0604020202020204" pitchFamily="34" charset="0"/>
              </a:rPr>
              <a:t>variable capacitance diode</a:t>
            </a:r>
            <a:r>
              <a:rPr lang="en-US" altLang="en-US" sz="2400" dirty="0">
                <a:solidFill>
                  <a:srgbClr val="252525"/>
                </a:solidFill>
                <a:latin typeface="Arial" panose="020B0604020202020204" pitchFamily="34" charset="0"/>
              </a:rPr>
              <a:t>, </a:t>
            </a:r>
            <a:r>
              <a:rPr lang="en-US" altLang="en-US" sz="2400" b="1" dirty="0">
                <a:solidFill>
                  <a:srgbClr val="252525"/>
                </a:solidFill>
                <a:latin typeface="Arial" panose="020B0604020202020204" pitchFamily="34" charset="0"/>
              </a:rPr>
              <a:t>variable reactance diode</a:t>
            </a:r>
            <a:r>
              <a:rPr lang="en-US" altLang="en-US" sz="2400" dirty="0">
                <a:solidFill>
                  <a:srgbClr val="252525"/>
                </a:solidFill>
                <a:latin typeface="Arial" panose="020B0604020202020204" pitchFamily="34" charset="0"/>
              </a:rPr>
              <a:t> or </a:t>
            </a:r>
            <a:r>
              <a:rPr lang="en-US" altLang="en-US" sz="2400" b="1" dirty="0">
                <a:solidFill>
                  <a:srgbClr val="252525"/>
                </a:solidFill>
                <a:latin typeface="Arial" panose="020B0604020202020204" pitchFamily="34" charset="0"/>
              </a:rPr>
              <a:t>tuning diode</a:t>
            </a:r>
            <a:r>
              <a:rPr lang="en-US" altLang="en-US" sz="2400" dirty="0">
                <a:solidFill>
                  <a:srgbClr val="252525"/>
                </a:solidFill>
                <a:latin typeface="Arial" panose="020B0604020202020204" pitchFamily="34" charset="0"/>
              </a:rPr>
              <a:t> </a:t>
            </a:r>
            <a:r>
              <a:rPr lang="ro-RO" altLang="en-US" sz="2400" dirty="0">
                <a:solidFill>
                  <a:srgbClr val="252525"/>
                </a:solidFill>
                <a:latin typeface="Arial" panose="020B0604020202020204" pitchFamily="34" charset="0"/>
              </a:rPr>
              <a:t>-</a:t>
            </a:r>
            <a:r>
              <a:rPr lang="en-US" altLang="en-US" sz="2400" dirty="0">
                <a:solidFill>
                  <a:srgbClr val="252525"/>
                </a:solidFill>
                <a:latin typeface="Arial" panose="020B0604020202020204" pitchFamily="34" charset="0"/>
              </a:rPr>
              <a:t> un tip de  diode </a:t>
            </a:r>
            <a:r>
              <a:rPr lang="en-US" altLang="en-US" sz="2400" dirty="0" err="1">
                <a:solidFill>
                  <a:srgbClr val="252525"/>
                </a:solidFill>
                <a:latin typeface="Arial" panose="020B0604020202020204" pitchFamily="34" charset="0"/>
              </a:rPr>
              <a:t>ce</a:t>
            </a:r>
            <a:r>
              <a:rPr lang="en-US" altLang="en-US" sz="2400" dirty="0">
                <a:solidFill>
                  <a:srgbClr val="252525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252525"/>
                </a:solidFill>
                <a:latin typeface="Arial" panose="020B0604020202020204" pitchFamily="34" charset="0"/>
              </a:rPr>
              <a:t>expl</a:t>
            </a:r>
            <a:r>
              <a:rPr lang="ro-MD" altLang="en-US" sz="2400" dirty="0">
                <a:solidFill>
                  <a:srgbClr val="252525"/>
                </a:solidFill>
                <a:latin typeface="Arial" panose="020B0604020202020204" pitchFamily="34" charset="0"/>
              </a:rPr>
              <a:t>o</a:t>
            </a:r>
            <a:r>
              <a:rPr lang="en-US" altLang="en-US" sz="2400" dirty="0" err="1">
                <a:solidFill>
                  <a:srgbClr val="252525"/>
                </a:solidFill>
                <a:latin typeface="Arial" panose="020B0604020202020204" pitchFamily="34" charset="0"/>
              </a:rPr>
              <a:t>ateaz</a:t>
            </a:r>
            <a:r>
              <a:rPr lang="ro-MD" altLang="en-US" sz="2400" dirty="0">
                <a:solidFill>
                  <a:srgbClr val="252525"/>
                </a:solidFill>
                <a:latin typeface="Arial" panose="020B0604020202020204" pitchFamily="34" charset="0"/>
              </a:rPr>
              <a:t>ă caracteristica C-V la polarizare inversă a p-n joncțiunii</a:t>
            </a:r>
            <a:r>
              <a:rPr lang="en-US" altLang="en-US" sz="2400" dirty="0">
                <a:solidFill>
                  <a:srgbClr val="252525"/>
                </a:solidFill>
                <a:latin typeface="Arial" panose="020B0604020202020204" pitchFamily="34" charset="0"/>
              </a:rPr>
              <a:t> </a:t>
            </a:r>
            <a:r>
              <a:rPr lang="ro-RO" altLang="en-US" sz="2400" dirty="0">
                <a:solidFill>
                  <a:srgbClr val="252525"/>
                </a:solidFill>
                <a:latin typeface="Arial" panose="020B0604020202020204" pitchFamily="34" charset="0"/>
              </a:rPr>
              <a:t>sau a</a:t>
            </a:r>
            <a:r>
              <a:rPr lang="en-US" altLang="en-US" sz="2400" dirty="0">
                <a:solidFill>
                  <a:srgbClr val="252525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252525"/>
                </a:solidFill>
                <a:latin typeface="Arial" panose="020B0604020202020204" pitchFamily="34" charset="0"/>
              </a:rPr>
              <a:t>barier</a:t>
            </a:r>
            <a:r>
              <a:rPr lang="ro-RO" altLang="en-US" sz="2400" dirty="0">
                <a:solidFill>
                  <a:srgbClr val="252525"/>
                </a:solidFill>
                <a:latin typeface="Arial" panose="020B0604020202020204" pitchFamily="34" charset="0"/>
              </a:rPr>
              <a:t>ei</a:t>
            </a:r>
            <a:r>
              <a:rPr lang="en-US" altLang="en-US" sz="2400" dirty="0">
                <a:solidFill>
                  <a:srgbClr val="252525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252525"/>
                </a:solidFill>
                <a:latin typeface="Arial" panose="020B0604020202020204" pitchFamily="34" charset="0"/>
              </a:rPr>
              <a:t>Schottky</a:t>
            </a:r>
            <a:r>
              <a:rPr lang="ro-MD" altLang="en-US" sz="2400" dirty="0">
                <a:solidFill>
                  <a:srgbClr val="252525"/>
                </a:solidFill>
                <a:latin typeface="Arial" panose="020B0604020202020204" pitchFamily="34" charset="0"/>
              </a:rPr>
              <a:t>. </a:t>
            </a:r>
            <a:endParaRPr lang="en-US" altLang="en-US" sz="2400" dirty="0">
              <a:solidFill>
                <a:srgbClr val="252525"/>
              </a:solidFill>
              <a:latin typeface="Arial" panose="020B0604020202020204" pitchFamily="34" charset="0"/>
            </a:endParaRPr>
          </a:p>
          <a:p>
            <a:endParaRPr lang="ro-RO" altLang="en-US" sz="2400" dirty="0">
              <a:solidFill>
                <a:srgbClr val="0B0080"/>
              </a:solidFill>
              <a:latin typeface="Arial" panose="020B0604020202020204" pitchFamily="34" charset="0"/>
            </a:endParaRPr>
          </a:p>
          <a:p>
            <a:r>
              <a:rPr lang="en-US" altLang="en-US" sz="2400" dirty="0">
                <a:solidFill>
                  <a:srgbClr val="0B0080"/>
                </a:solidFill>
                <a:latin typeface="Arial" panose="020B0604020202020204" pitchFamily="34" charset="0"/>
              </a:rPr>
              <a:t>Var</a:t>
            </a:r>
            <a:r>
              <a:rPr lang="ro-RO" altLang="en-US" sz="2400" dirty="0">
                <a:solidFill>
                  <a:srgbClr val="0B0080"/>
                </a:solidFill>
                <a:latin typeface="Arial" panose="020B0604020202020204" pitchFamily="34" charset="0"/>
              </a:rPr>
              <a:t>icapul</a:t>
            </a:r>
            <a:r>
              <a:rPr lang="ro-MD" altLang="en-US" sz="2400" dirty="0">
                <a:solidFill>
                  <a:srgbClr val="0B0080"/>
                </a:solidFill>
                <a:latin typeface="Arial" panose="020B0604020202020204" pitchFamily="34" charset="0"/>
              </a:rPr>
              <a:t> </a:t>
            </a:r>
            <a:r>
              <a:rPr lang="ro-MD" altLang="en-US" sz="2400" b="1" i="1" dirty="0">
                <a:solidFill>
                  <a:srgbClr val="0B0080"/>
                </a:solidFill>
                <a:latin typeface="Arial" panose="020B0604020202020204" pitchFamily="34" charset="0"/>
              </a:rPr>
              <a:t>operează la polarizări inverse </a:t>
            </a:r>
            <a:r>
              <a:rPr lang="ro-MD" altLang="en-US" sz="2400" dirty="0">
                <a:solidFill>
                  <a:srgbClr val="0B0080"/>
                </a:solidFill>
                <a:latin typeface="Arial" panose="020B0604020202020204" pitchFamily="34" charset="0"/>
              </a:rPr>
              <a:t>, astfel nu avem curent direct.</a:t>
            </a:r>
          </a:p>
          <a:p>
            <a:r>
              <a:rPr lang="ro-MD" altLang="en-US" sz="2400" dirty="0">
                <a:solidFill>
                  <a:srgbClr val="0B0080"/>
                </a:solidFill>
                <a:latin typeface="Arial" panose="020B0604020202020204" pitchFamily="34" charset="0"/>
              </a:rPr>
              <a:t>Valoarea tensiunii inverse aplicate controlează grosimea stratului sărăcit  deci și a capacității joncțiunii. La general:</a:t>
            </a:r>
          </a:p>
          <a:p>
            <a:r>
              <a:rPr lang="ro-MD" altLang="en-US" sz="2400" dirty="0">
                <a:solidFill>
                  <a:srgbClr val="0B0080"/>
                </a:solidFill>
                <a:latin typeface="Arial" panose="020B0604020202020204" pitchFamily="34" charset="0"/>
              </a:rPr>
              <a:t>grosimea stratului sărăcit este proporțional cu radicalului tensiunii aplicate,</a:t>
            </a:r>
          </a:p>
          <a:p>
            <a:r>
              <a:rPr lang="ro-MD" altLang="en-US" sz="2400" dirty="0">
                <a:solidFill>
                  <a:srgbClr val="0B0080"/>
                </a:solidFill>
                <a:latin typeface="Arial" panose="020B0604020202020204" pitchFamily="34" charset="0"/>
              </a:rPr>
              <a:t>capacitatea – invers proporțională grosimii stratului sărăcit</a:t>
            </a:r>
            <a:r>
              <a:rPr lang="en-US" altLang="en-US" sz="2400" dirty="0">
                <a:solidFill>
                  <a:srgbClr val="0B0080"/>
                </a:solidFill>
                <a:latin typeface="Arial" panose="020B0604020202020204" pitchFamily="34" charset="0"/>
              </a:rPr>
              <a:t> </a:t>
            </a:r>
            <a:r>
              <a:rPr lang="ro-MD" altLang="en-US" sz="2400" dirty="0">
                <a:solidFill>
                  <a:srgbClr val="0B0080"/>
                </a:solidFill>
                <a:latin typeface="Arial" panose="020B0604020202020204" pitchFamily="34" charset="0"/>
              </a:rPr>
              <a:t> sau invers proporțională radicalului tensiunii aplicate. </a:t>
            </a:r>
          </a:p>
          <a:p>
            <a:endParaRPr lang="en-US" alt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8305800" cy="609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err="1"/>
              <a:t>Frecventa</a:t>
            </a:r>
            <a:r>
              <a:rPr lang="en-US" dirty="0"/>
              <a:t> de </a:t>
            </a:r>
            <a:r>
              <a:rPr lang="en-US" dirty="0" err="1"/>
              <a:t>lucru</a:t>
            </a:r>
            <a:r>
              <a:rPr lang="en-US" dirty="0"/>
              <a:t> a </a:t>
            </a:r>
            <a:r>
              <a:rPr lang="en-US" dirty="0" err="1"/>
              <a:t>varicapului</a:t>
            </a:r>
            <a:endParaRPr lang="ru-RU" dirty="0"/>
          </a:p>
        </p:txBody>
      </p:sp>
      <p:sp>
        <p:nvSpPr>
          <p:cNvPr id="72707" name="Объект 2"/>
          <p:cNvSpPr>
            <a:spLocks noGrp="1"/>
          </p:cNvSpPr>
          <p:nvPr>
            <p:ph idx="1"/>
          </p:nvPr>
        </p:nvSpPr>
        <p:spPr>
          <a:xfrm>
            <a:off x="578498" y="990600"/>
            <a:ext cx="10972800" cy="5638800"/>
          </a:xfrm>
        </p:spPr>
        <p:txBody>
          <a:bodyPr>
            <a:normAutofit/>
          </a:bodyPr>
          <a:lstStyle/>
          <a:p>
            <a:r>
              <a:rPr lang="en-US" altLang="en-US" dirty="0" err="1"/>
              <a:t>Viteza</a:t>
            </a:r>
            <a:r>
              <a:rPr lang="en-US" altLang="en-US" dirty="0"/>
              <a:t> </a:t>
            </a:r>
            <a:r>
              <a:rPr lang="en-US" altLang="en-US" dirty="0" err="1"/>
              <a:t>proceselor</a:t>
            </a:r>
            <a:r>
              <a:rPr lang="en-US" altLang="en-US" dirty="0"/>
              <a:t> de </a:t>
            </a:r>
            <a:r>
              <a:rPr lang="en-US" altLang="en-US" dirty="0" err="1"/>
              <a:t>reorganizare</a:t>
            </a:r>
            <a:r>
              <a:rPr lang="en-US" altLang="en-US" dirty="0"/>
              <a:t> a </a:t>
            </a:r>
            <a:r>
              <a:rPr lang="en-US" altLang="en-US" dirty="0" err="1"/>
              <a:t>sarcinilor</a:t>
            </a:r>
            <a:r>
              <a:rPr lang="en-US" altLang="en-US" dirty="0"/>
              <a:t> </a:t>
            </a:r>
            <a:r>
              <a:rPr lang="ro-RO" altLang="en-US" dirty="0"/>
              <a:t>Î</a:t>
            </a:r>
            <a:r>
              <a:rPr lang="en-US" altLang="en-US" dirty="0"/>
              <a:t>n </a:t>
            </a:r>
            <a:r>
              <a:rPr lang="en-US" altLang="en-US" dirty="0" err="1"/>
              <a:t>regiunea</a:t>
            </a:r>
            <a:r>
              <a:rPr lang="en-US" altLang="en-US" dirty="0"/>
              <a:t> </a:t>
            </a:r>
            <a:r>
              <a:rPr lang="en-US" altLang="en-US" dirty="0" err="1"/>
              <a:t>saracita</a:t>
            </a:r>
            <a:r>
              <a:rPr lang="en-US" altLang="en-US" dirty="0"/>
              <a:t> cu </a:t>
            </a:r>
            <a:r>
              <a:rPr lang="en-US" altLang="en-US" dirty="0" err="1"/>
              <a:t>tensiunea</a:t>
            </a:r>
            <a:r>
              <a:rPr lang="en-US" altLang="en-US" dirty="0"/>
              <a:t> </a:t>
            </a:r>
            <a:r>
              <a:rPr lang="en-US" altLang="en-US" dirty="0" err="1"/>
              <a:t>aplicat</a:t>
            </a:r>
            <a:r>
              <a:rPr lang="ro-RO" altLang="en-US" dirty="0"/>
              <a:t>ă</a:t>
            </a:r>
            <a:r>
              <a:rPr lang="en-US" altLang="en-US" dirty="0"/>
              <a:t> </a:t>
            </a:r>
            <a:r>
              <a:rPr lang="en-US" altLang="en-US" dirty="0" err="1"/>
              <a:t>este</a:t>
            </a:r>
            <a:r>
              <a:rPr lang="en-US" altLang="en-US" dirty="0"/>
              <a:t> </a:t>
            </a:r>
            <a:r>
              <a:rPr lang="en-US" altLang="en-US" dirty="0" err="1"/>
              <a:t>foarte</a:t>
            </a:r>
            <a:r>
              <a:rPr lang="en-US" altLang="en-US" dirty="0"/>
              <a:t>  mare (dictate de </a:t>
            </a:r>
            <a:r>
              <a:rPr lang="en-US" altLang="en-US" dirty="0" err="1"/>
              <a:t>relaxarea</a:t>
            </a:r>
            <a:r>
              <a:rPr lang="en-US" altLang="en-US" dirty="0"/>
              <a:t> Maxwell) </a:t>
            </a:r>
            <a:br>
              <a:rPr lang="ru-RU" altLang="en-US" dirty="0"/>
            </a:br>
            <a:endParaRPr lang="en-US" altLang="en-US" dirty="0"/>
          </a:p>
          <a:p>
            <a:endParaRPr lang="ro-RO" altLang="en-US" dirty="0"/>
          </a:p>
          <a:p>
            <a:endParaRPr lang="ro-RO" altLang="en-US" dirty="0"/>
          </a:p>
          <a:p>
            <a:r>
              <a:rPr lang="ru-RU" altLang="en-US" dirty="0"/>
              <a:t>GaAs </a:t>
            </a:r>
            <a:r>
              <a:rPr lang="en-US" altLang="en-US" dirty="0"/>
              <a:t>cu</a:t>
            </a:r>
            <a:r>
              <a:rPr lang="ru-RU" altLang="en-US" dirty="0"/>
              <a:t> </a:t>
            </a:r>
            <a:r>
              <a:rPr lang="ru-RU" altLang="en-US" i="1" dirty="0"/>
              <a:t>n </a:t>
            </a:r>
            <a:r>
              <a:rPr lang="ru-RU" altLang="en-US" dirty="0"/>
              <a:t>= 10</a:t>
            </a:r>
            <a:r>
              <a:rPr lang="ru-RU" altLang="en-US" baseline="30000" dirty="0"/>
              <a:t>17</a:t>
            </a:r>
            <a:r>
              <a:rPr lang="ru-RU" altLang="en-US" dirty="0"/>
              <a:t> см</a:t>
            </a:r>
            <a:r>
              <a:rPr lang="en-US" altLang="en-US" baseline="30000" dirty="0"/>
              <a:t>2</a:t>
            </a:r>
            <a:r>
              <a:rPr lang="en-US" altLang="en-US" dirty="0"/>
              <a:t>/Vs T</a:t>
            </a:r>
            <a:r>
              <a:rPr lang="en-US" altLang="en-US" baseline="-25000" dirty="0"/>
              <a:t>m </a:t>
            </a:r>
            <a:r>
              <a:rPr lang="en-US" altLang="en-US" dirty="0"/>
              <a:t>= 10 </a:t>
            </a:r>
            <a:r>
              <a:rPr lang="en-US" altLang="en-US" baseline="30000" dirty="0"/>
              <a:t>-14 </a:t>
            </a:r>
            <a:r>
              <a:rPr lang="en-US" altLang="en-US" dirty="0"/>
              <a:t>s</a:t>
            </a:r>
            <a:r>
              <a:rPr lang="ru-RU" altLang="en-US" dirty="0"/>
              <a:t>. </a:t>
            </a:r>
            <a:r>
              <a:rPr lang="en-US" altLang="en-US" dirty="0"/>
              <a:t> </a:t>
            </a:r>
            <a:r>
              <a:rPr lang="en-US" altLang="en-US" dirty="0" err="1"/>
              <a:t>Pentru</a:t>
            </a:r>
            <a:r>
              <a:rPr lang="en-US" altLang="en-US" dirty="0"/>
              <a:t> S</a:t>
            </a:r>
            <a:r>
              <a:rPr lang="ro-RO" altLang="en-US" dirty="0"/>
              <a:t>i</a:t>
            </a:r>
            <a:r>
              <a:rPr lang="en-US" altLang="en-US" dirty="0"/>
              <a:t> – T</a:t>
            </a:r>
            <a:r>
              <a:rPr lang="en-US" altLang="en-US" baseline="-25000" dirty="0"/>
              <a:t>m</a:t>
            </a:r>
            <a:r>
              <a:rPr lang="en-US" altLang="en-US" dirty="0"/>
              <a:t> </a:t>
            </a:r>
            <a:r>
              <a:rPr lang="en-US" altLang="en-US" dirty="0" err="1"/>
              <a:t>este</a:t>
            </a:r>
            <a:r>
              <a:rPr lang="en-US" altLang="en-US" dirty="0"/>
              <a:t> de 5 </a:t>
            </a:r>
            <a:r>
              <a:rPr lang="en-US" altLang="en-US" dirty="0" err="1"/>
              <a:t>ori</a:t>
            </a:r>
            <a:r>
              <a:rPr lang="en-US" altLang="en-US" dirty="0"/>
              <a:t> </a:t>
            </a:r>
            <a:r>
              <a:rPr lang="en-US" altLang="en-US" dirty="0" err="1"/>
              <a:t>mai</a:t>
            </a:r>
            <a:r>
              <a:rPr lang="en-US" altLang="en-US" dirty="0"/>
              <a:t> mare</a:t>
            </a:r>
            <a:r>
              <a:rPr lang="ru-RU" altLang="en-US" dirty="0"/>
              <a:t>. </a:t>
            </a:r>
            <a:endParaRPr lang="en-US" altLang="en-US" dirty="0"/>
          </a:p>
          <a:p>
            <a:r>
              <a:rPr lang="en-US" altLang="en-US" dirty="0"/>
              <a:t>Car</a:t>
            </a:r>
            <a:r>
              <a:rPr lang="ro-RO" altLang="en-US" dirty="0"/>
              <a:t>a</a:t>
            </a:r>
            <a:r>
              <a:rPr lang="en-US" altLang="en-US" dirty="0" err="1"/>
              <a:t>cteristica</a:t>
            </a:r>
            <a:r>
              <a:rPr lang="en-US" altLang="en-US" dirty="0"/>
              <a:t> de </a:t>
            </a:r>
            <a:r>
              <a:rPr lang="en-US" altLang="en-US" dirty="0" err="1"/>
              <a:t>baza</a:t>
            </a:r>
            <a:r>
              <a:rPr lang="en-US" altLang="en-US" dirty="0"/>
              <a:t> – </a:t>
            </a:r>
            <a:r>
              <a:rPr lang="en-US" altLang="en-US" b="1" dirty="0"/>
              <a:t>C</a:t>
            </a:r>
            <a:r>
              <a:rPr lang="ro-RO" altLang="en-US" b="1" dirty="0"/>
              <a:t>- f</a:t>
            </a:r>
            <a:r>
              <a:rPr lang="en-US" altLang="en-US" b="1" dirty="0"/>
              <a:t>(U)</a:t>
            </a:r>
          </a:p>
          <a:p>
            <a:r>
              <a:rPr lang="en-US" altLang="en-US" b="1" dirty="0" err="1"/>
              <a:t>Coeficientul</a:t>
            </a:r>
            <a:r>
              <a:rPr lang="en-US" altLang="en-US" b="1" dirty="0"/>
              <a:t> a = 1/3 </a:t>
            </a:r>
            <a:r>
              <a:rPr lang="en-US" altLang="en-US" b="1" i="1" dirty="0"/>
              <a:t>p-n</a:t>
            </a:r>
            <a:r>
              <a:rPr lang="ro-RO" altLang="en-US" b="1" dirty="0"/>
              <a:t> </a:t>
            </a:r>
            <a:r>
              <a:rPr lang="en-US" altLang="en-US" b="1" dirty="0" err="1"/>
              <a:t>lin</a:t>
            </a:r>
            <a:r>
              <a:rPr lang="ro-RO" altLang="en-US" b="1" dirty="0"/>
              <a:t>iar</a:t>
            </a:r>
            <a:r>
              <a:rPr lang="en-US" altLang="en-US" b="1" dirty="0"/>
              <a:t>, </a:t>
            </a:r>
            <a:r>
              <a:rPr lang="ro-RO" altLang="en-US" b="1" dirty="0"/>
              <a:t>     </a:t>
            </a:r>
          </a:p>
          <a:p>
            <a:r>
              <a:rPr lang="ro-RO" altLang="en-US" b="1" dirty="0"/>
              <a:t>a</a:t>
            </a:r>
            <a:r>
              <a:rPr lang="en-US" altLang="en-US" b="1" dirty="0"/>
              <a:t>=1/2 </a:t>
            </a:r>
            <a:r>
              <a:rPr lang="en-US" altLang="en-US" b="1" i="1" dirty="0"/>
              <a:t>p</a:t>
            </a:r>
            <a:r>
              <a:rPr lang="ro-RO" altLang="en-US" b="1" i="1" dirty="0"/>
              <a:t>-</a:t>
            </a:r>
            <a:r>
              <a:rPr lang="en-US" altLang="en-US" b="1" i="1" dirty="0"/>
              <a:t>n</a:t>
            </a:r>
            <a:r>
              <a:rPr lang="en-US" altLang="en-US" b="1" dirty="0"/>
              <a:t> abrupt </a:t>
            </a:r>
            <a:r>
              <a:rPr lang="ro-RO" altLang="en-US" b="1" dirty="0"/>
              <a:t>și</a:t>
            </a:r>
            <a:r>
              <a:rPr lang="en-US" altLang="en-US" b="1" dirty="0"/>
              <a:t> </a:t>
            </a:r>
            <a:r>
              <a:rPr lang="en-US" altLang="en-US" b="1" dirty="0" err="1"/>
              <a:t>pentru</a:t>
            </a:r>
            <a:r>
              <a:rPr lang="en-US" altLang="en-US" b="1" dirty="0"/>
              <a:t> </a:t>
            </a:r>
            <a:r>
              <a:rPr lang="en-US" altLang="en-US" b="1" dirty="0" err="1"/>
              <a:t>Schottky</a:t>
            </a:r>
            <a:endParaRPr lang="en-US" altLang="en-US" b="1" dirty="0"/>
          </a:p>
          <a:p>
            <a:r>
              <a:rPr lang="en-US" altLang="en-US" b="1" dirty="0" err="1"/>
              <a:t>Pentru</a:t>
            </a:r>
            <a:r>
              <a:rPr lang="en-US" altLang="en-US" b="1" dirty="0"/>
              <a:t> </a:t>
            </a:r>
            <a:r>
              <a:rPr lang="en-US" altLang="en-US" b="1" i="1" dirty="0"/>
              <a:t>p-n</a:t>
            </a:r>
            <a:r>
              <a:rPr lang="en-US" altLang="en-US" b="1" dirty="0"/>
              <a:t> </a:t>
            </a:r>
            <a:r>
              <a:rPr lang="en-US" altLang="en-US" b="1" dirty="0" err="1"/>
              <a:t>superabrupt</a:t>
            </a:r>
            <a:r>
              <a:rPr lang="en-US" altLang="en-US" b="1" dirty="0"/>
              <a:t> a &gt; ½ </a:t>
            </a:r>
            <a:r>
              <a:rPr lang="en-US" altLang="en-US" b="1" dirty="0" err="1"/>
              <a:t>si</a:t>
            </a:r>
            <a:r>
              <a:rPr lang="en-US" altLang="en-US" b="1" dirty="0"/>
              <a:t> </a:t>
            </a:r>
            <a:r>
              <a:rPr lang="en-US" altLang="en-US" b="1" dirty="0" err="1"/>
              <a:t>poate</a:t>
            </a:r>
            <a:r>
              <a:rPr lang="en-US" altLang="en-US" b="1" dirty="0"/>
              <a:t> </a:t>
            </a:r>
            <a:r>
              <a:rPr lang="en-US" altLang="en-US" b="1" dirty="0" err="1"/>
              <a:t>ajunge</a:t>
            </a:r>
            <a:r>
              <a:rPr lang="en-US" altLang="en-US" b="1" dirty="0"/>
              <a:t> la </a:t>
            </a:r>
            <a:r>
              <a:rPr lang="en-US" altLang="en-US" b="1" dirty="0" err="1"/>
              <a:t>valori</a:t>
            </a:r>
            <a:r>
              <a:rPr lang="en-US" altLang="en-US" b="1" dirty="0"/>
              <a:t> de</a:t>
            </a:r>
            <a:r>
              <a:rPr lang="ro-RO" altLang="en-US" b="1" dirty="0"/>
              <a:t> </a:t>
            </a:r>
            <a:r>
              <a:rPr lang="en-US" altLang="en-US" b="1" dirty="0"/>
              <a:t>7</a:t>
            </a:r>
            <a:br>
              <a:rPr lang="ru-RU" altLang="en-US" dirty="0"/>
            </a:br>
            <a:endParaRPr lang="ru-RU" altLang="en-US" dirty="0"/>
          </a:p>
        </p:txBody>
      </p:sp>
      <p:pic>
        <p:nvPicPr>
          <p:cNvPr id="72708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362" y="2223923"/>
            <a:ext cx="16383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9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769568"/>
            <a:ext cx="2707774" cy="86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"/>
          <p:cNvSpPr>
            <a:spLocks noChangeArrowheads="1"/>
          </p:cNvSpPr>
          <p:nvPr/>
        </p:nvSpPr>
        <p:spPr bwMode="auto">
          <a:xfrm>
            <a:off x="305322" y="381545"/>
            <a:ext cx="7533754" cy="4062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ru-RU" sz="1200" dirty="0">
              <a:solidFill>
                <a:srgbClr val="000000"/>
              </a:solidFill>
              <a:latin typeface="SFRM120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o-RO" altLang="ru-RU" sz="2400" dirty="0">
                <a:solidFill>
                  <a:srgbClr val="000000"/>
                </a:solidFill>
                <a:latin typeface="SFRM1200"/>
              </a:rPr>
              <a:t>Parametrii de bază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ro-RO" altLang="ru-RU" sz="2400" dirty="0">
                <a:solidFill>
                  <a:srgbClr val="000000"/>
                </a:solidFill>
                <a:latin typeface="SFRM1200"/>
              </a:rPr>
              <a:t>Capacitatea la polarizarea inversă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ro-RO" altLang="ru-RU" sz="2400" dirty="0">
                <a:solidFill>
                  <a:srgbClr val="000000"/>
                </a:solidFill>
                <a:latin typeface="SFRM1200"/>
              </a:rPr>
              <a:t>Rezistența consecutivă ( de pierderi) a diodei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o-RO" altLang="ru-RU" sz="2400" dirty="0">
                <a:solidFill>
                  <a:srgbClr val="000000"/>
                </a:solidFill>
                <a:latin typeface="SFRM1200"/>
              </a:rPr>
              <a:t>3. Coeficientul de suprapunere a capacităților </a:t>
            </a:r>
            <a:r>
              <a:rPr lang="ro-RO" altLang="ru-RU" sz="2400" b="1" dirty="0" err="1">
                <a:solidFill>
                  <a:srgbClr val="000000"/>
                </a:solidFill>
                <a:latin typeface="SFRM1200"/>
              </a:rPr>
              <a:t>Cmax</a:t>
            </a:r>
            <a:r>
              <a:rPr lang="ro-RO" altLang="ru-RU" sz="2400" b="1" dirty="0">
                <a:solidFill>
                  <a:srgbClr val="000000"/>
                </a:solidFill>
                <a:latin typeface="SFRM1200"/>
              </a:rPr>
              <a:t>/Cmin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o-RO" altLang="ru-RU" sz="2400" dirty="0">
                <a:solidFill>
                  <a:srgbClr val="000000"/>
                </a:solidFill>
                <a:latin typeface="SFRM1200"/>
              </a:rPr>
              <a:t>4</a:t>
            </a:r>
            <a:r>
              <a:rPr lang="en-US" altLang="ru-RU" sz="2400" dirty="0">
                <a:solidFill>
                  <a:srgbClr val="000000"/>
                </a:solidFill>
                <a:latin typeface="SFRM1200"/>
              </a:rPr>
              <a:t>. </a:t>
            </a:r>
            <a:r>
              <a:rPr lang="ro-RO" altLang="ru-RU" sz="2400" dirty="0">
                <a:solidFill>
                  <a:srgbClr val="000000"/>
                </a:solidFill>
                <a:latin typeface="SFRM1200"/>
              </a:rPr>
              <a:t>Frecvența limită de lucru </a:t>
            </a:r>
            <a:r>
              <a:rPr lang="en-US" altLang="ru-RU" sz="2400" i="1" dirty="0">
                <a:solidFill>
                  <a:srgbClr val="000000"/>
                </a:solidFill>
                <a:latin typeface="CMMI12"/>
              </a:rPr>
              <a:t>f</a:t>
            </a:r>
            <a:r>
              <a:rPr lang="ro-RO" altLang="ru-RU" sz="2400" baseline="-25000" dirty="0" err="1">
                <a:solidFill>
                  <a:srgbClr val="000000"/>
                </a:solidFill>
                <a:latin typeface="SFRM1200"/>
              </a:rPr>
              <a:t>lim</a:t>
            </a:r>
            <a:r>
              <a:rPr lang="en-US" altLang="ru-RU" sz="2400" dirty="0">
                <a:solidFill>
                  <a:srgbClr val="000000"/>
                </a:solidFill>
                <a:latin typeface="SFRM1200"/>
              </a:rPr>
              <a:t> </a:t>
            </a:r>
            <a:r>
              <a:rPr lang="ro-RO" altLang="ru-RU" sz="2400" dirty="0">
                <a:solidFill>
                  <a:srgbClr val="000000"/>
                </a:solidFill>
                <a:latin typeface="SFRM1200"/>
              </a:rPr>
              <a:t>-</a:t>
            </a:r>
            <a:r>
              <a:rPr lang="en-US" altLang="ru-RU" sz="2400" dirty="0">
                <a:solidFill>
                  <a:srgbClr val="000000"/>
                </a:solidFill>
                <a:latin typeface="SFRM1200"/>
              </a:rPr>
              <a:t> </a:t>
            </a:r>
            <a:r>
              <a:rPr lang="ro-RO" altLang="ru-RU" sz="2400" dirty="0">
                <a:solidFill>
                  <a:srgbClr val="000000"/>
                </a:solidFill>
                <a:latin typeface="SFRM1200"/>
              </a:rPr>
              <a:t>la care </a:t>
            </a:r>
            <a:r>
              <a:rPr lang="en-US" altLang="ru-RU" sz="2400" dirty="0">
                <a:solidFill>
                  <a:srgbClr val="000000"/>
                </a:solidFill>
                <a:latin typeface="SFRM1200"/>
              </a:rPr>
              <a:t> </a:t>
            </a:r>
            <a:r>
              <a:rPr lang="ro-RO" altLang="ru-RU" sz="2400" dirty="0">
                <a:solidFill>
                  <a:srgbClr val="000000"/>
                </a:solidFill>
                <a:latin typeface="SFRM1200"/>
              </a:rPr>
              <a:t>factorul de calitate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2400" i="1" dirty="0">
                <a:solidFill>
                  <a:srgbClr val="000000"/>
                </a:solidFill>
                <a:latin typeface="CMMI12"/>
              </a:rPr>
              <a:t>Q </a:t>
            </a:r>
            <a:r>
              <a:rPr lang="en-US" altLang="ru-RU" sz="2400" dirty="0">
                <a:solidFill>
                  <a:srgbClr val="000000"/>
                </a:solidFill>
                <a:latin typeface="CMR12"/>
              </a:rPr>
              <a:t>= 1</a:t>
            </a:r>
            <a:r>
              <a:rPr lang="en-US" altLang="ru-RU" sz="2400" dirty="0">
                <a:solidFill>
                  <a:srgbClr val="000000"/>
                </a:solidFill>
                <a:latin typeface="SFRM1200"/>
              </a:rPr>
              <a:t>, </a:t>
            </a:r>
            <a:r>
              <a:rPr lang="ro-RO" altLang="ru-RU" sz="2400" dirty="0">
                <a:solidFill>
                  <a:srgbClr val="000000"/>
                </a:solidFill>
                <a:latin typeface="SFRM1200"/>
              </a:rPr>
              <a:t>astfel     </a:t>
            </a:r>
            <a:r>
              <a:rPr lang="en-US" altLang="ru-RU" sz="2400" i="1" dirty="0">
                <a:solidFill>
                  <a:srgbClr val="000000"/>
                </a:solidFill>
                <a:latin typeface="CMMI12"/>
              </a:rPr>
              <a:t>f</a:t>
            </a:r>
            <a:r>
              <a:rPr lang="ro-RO" altLang="ru-RU" sz="2400" baseline="-25000" dirty="0">
                <a:solidFill>
                  <a:srgbClr val="000000"/>
                </a:solidFill>
                <a:latin typeface="SFRM1200"/>
              </a:rPr>
              <a:t>lim</a:t>
            </a:r>
            <a:r>
              <a:rPr lang="en-US" altLang="ru-RU" sz="2400" dirty="0">
                <a:solidFill>
                  <a:srgbClr val="000000"/>
                </a:solidFill>
                <a:latin typeface="SFRM1200"/>
              </a:rPr>
              <a:t> </a:t>
            </a:r>
            <a:r>
              <a:rPr lang="en-US" altLang="ru-RU" sz="2400" dirty="0">
                <a:solidFill>
                  <a:srgbClr val="000000"/>
                </a:solidFill>
                <a:latin typeface="CMR12"/>
              </a:rPr>
              <a:t>= 1</a:t>
            </a:r>
            <a:br>
              <a:rPr lang="en-US" altLang="ru-RU" sz="2400" dirty="0">
                <a:solidFill>
                  <a:srgbClr val="000000"/>
                </a:solidFill>
                <a:latin typeface="CMR12"/>
              </a:rPr>
            </a:br>
            <a:r>
              <a:rPr lang="ro-RO" altLang="ru-RU" sz="2400" dirty="0">
                <a:solidFill>
                  <a:srgbClr val="000000"/>
                </a:solidFill>
                <a:latin typeface="CMR12"/>
              </a:rPr>
              <a:t>5 Timpul de relaxare:     </a:t>
            </a:r>
            <a:r>
              <a:rPr lang="el-GR" altLang="ru-RU" sz="2400" dirty="0">
                <a:solidFill>
                  <a:srgbClr val="000000"/>
                </a:solidFill>
                <a:latin typeface="CMR12"/>
              </a:rPr>
              <a:t>τ</a:t>
            </a:r>
            <a:r>
              <a:rPr lang="ro-RO" altLang="ru-RU" sz="2400" dirty="0">
                <a:solidFill>
                  <a:srgbClr val="000000"/>
                </a:solidFill>
                <a:latin typeface="CMR12"/>
              </a:rPr>
              <a:t> = </a:t>
            </a:r>
            <a:r>
              <a:rPr lang="en-US" altLang="ru-RU" sz="2400" i="1" dirty="0">
                <a:solidFill>
                  <a:srgbClr val="000000"/>
                </a:solidFill>
                <a:latin typeface="CMMI12"/>
              </a:rPr>
              <a:t>R</a:t>
            </a:r>
            <a:r>
              <a:rPr lang="ro-RO" altLang="ru-RU" sz="2400" baseline="-25000" dirty="0">
                <a:solidFill>
                  <a:srgbClr val="000000"/>
                </a:solidFill>
                <a:latin typeface="SFRM1200"/>
              </a:rPr>
              <a:t>gr</a:t>
            </a:r>
            <a:r>
              <a:rPr lang="en-US" altLang="ru-RU" sz="2400" i="1" dirty="0">
                <a:solidFill>
                  <a:srgbClr val="000000"/>
                </a:solidFill>
                <a:latin typeface="CMMI12"/>
              </a:rPr>
              <a:t>C :</a:t>
            </a:r>
            <a:endParaRPr lang="ro-RO" altLang="ru-RU" sz="2400" i="1" dirty="0">
              <a:solidFill>
                <a:srgbClr val="000000"/>
              </a:solidFill>
              <a:latin typeface="CMMI12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o-RO" altLang="ru-RU" sz="2400" i="1" dirty="0">
                <a:solidFill>
                  <a:srgbClr val="000000"/>
                </a:solidFill>
                <a:latin typeface="CMMI12"/>
              </a:rPr>
              <a:t>6. Circuitul echivalent al varactorului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ro-RO" altLang="ru-RU" sz="2400" i="1" dirty="0">
              <a:solidFill>
                <a:srgbClr val="000000"/>
              </a:solidFill>
              <a:latin typeface="CMMI12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br>
              <a:rPr lang="en-US" altLang="ru-RU" sz="1200" i="1" dirty="0">
                <a:solidFill>
                  <a:srgbClr val="000000"/>
                </a:solidFill>
                <a:latin typeface="CMMI12"/>
              </a:rPr>
            </a:br>
            <a:endParaRPr lang="en-US" altLang="ru-RU" sz="1800" dirty="0"/>
          </a:p>
        </p:txBody>
      </p:sp>
      <p:pic>
        <p:nvPicPr>
          <p:cNvPr id="73731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140" y="1303829"/>
            <a:ext cx="260032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2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1465" y="1916414"/>
            <a:ext cx="2008188" cy="759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3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1437" y="229074"/>
            <a:ext cx="1731493" cy="759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6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413" y="3003501"/>
            <a:ext cx="5206265" cy="3652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C70FFB9-FB2E-9A67-52BE-1ADB3DFB62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87060" y="4277068"/>
            <a:ext cx="2152650" cy="11049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EB4E7914-7261-3E3D-D28C-A5B910086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Capacitatea</a:t>
            </a:r>
            <a:r>
              <a:rPr lang="en-US" dirty="0"/>
              <a:t> p-n </a:t>
            </a:r>
            <a:r>
              <a:rPr lang="en-US" dirty="0" err="1"/>
              <a:t>jonc</a:t>
            </a:r>
            <a:r>
              <a:rPr lang="ro-RO" dirty="0" err="1"/>
              <a:t>țiunii</a:t>
            </a:r>
            <a:endParaRPr lang="en-US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2F0343F4-CD1F-C8EB-A004-725F7F3FC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8885"/>
            <a:ext cx="10515600" cy="5153990"/>
          </a:xfrm>
        </p:spPr>
        <p:txBody>
          <a:bodyPr>
            <a:normAutofit/>
          </a:bodyPr>
          <a:lstStyle/>
          <a:p>
            <a:pPr algn="just"/>
            <a:r>
              <a:rPr lang="ro-RO" dirty="0"/>
              <a:t>Capacitatea asociată cu schimbarea sarcinii ionice necompensate în regiunea sărăcită atunci când lățimea stratului de barieră se schimbă sub influența unei tensiuni externe inverse– </a:t>
            </a:r>
            <a:r>
              <a:rPr lang="ro-RO" b="1" dirty="0"/>
              <a:t>capacitatea joncțiunii, capacitatea de </a:t>
            </a:r>
            <a:r>
              <a:rPr lang="ro-RO" b="1" dirty="0" err="1"/>
              <a:t>drift</a:t>
            </a:r>
            <a:r>
              <a:rPr lang="ro-RO" b="1" dirty="0"/>
              <a:t>, capacitatea de barieră (</a:t>
            </a:r>
            <a:r>
              <a:rPr lang="ro-RO" b="1" dirty="0" err="1"/>
              <a:t>C</a:t>
            </a:r>
            <a:r>
              <a:rPr lang="ro-RO" sz="2000" b="1" dirty="0" err="1"/>
              <a:t>b</a:t>
            </a:r>
            <a:r>
              <a:rPr lang="ro-RO" b="1" dirty="0"/>
              <a:t>), capacitatea de tranziție (C</a:t>
            </a:r>
            <a:r>
              <a:rPr lang="ro-RO" sz="1800" b="1" dirty="0"/>
              <a:t>T</a:t>
            </a:r>
            <a:r>
              <a:rPr lang="ro-RO" b="1" dirty="0"/>
              <a:t>). Dominantă la polarizarea inversă!</a:t>
            </a:r>
          </a:p>
          <a:p>
            <a:endParaRPr lang="ro-RO" b="1" dirty="0"/>
          </a:p>
          <a:p>
            <a:endParaRPr lang="ro-RO" b="1" dirty="0"/>
          </a:p>
          <a:p>
            <a:pPr algn="just"/>
            <a:r>
              <a:rPr lang="ro-RO" dirty="0"/>
              <a:t>Capacitatea asociată cu excesul / acumulării de purtători de sarcină în regiunea </a:t>
            </a:r>
            <a:r>
              <a:rPr lang="ro-RO" dirty="0" err="1"/>
              <a:t>cvazineutră</a:t>
            </a:r>
            <a:r>
              <a:rPr lang="ro-RO" dirty="0"/>
              <a:t> </a:t>
            </a:r>
            <a:r>
              <a:rPr lang="en-US" dirty="0" err="1"/>
              <a:t>datorită</a:t>
            </a:r>
            <a:r>
              <a:rPr lang="en-US" dirty="0"/>
              <a:t>  </a:t>
            </a:r>
            <a:r>
              <a:rPr lang="en-US" dirty="0" err="1"/>
              <a:t>diferenței</a:t>
            </a:r>
            <a:r>
              <a:rPr lang="en-US" dirty="0"/>
              <a:t> de </a:t>
            </a:r>
            <a:r>
              <a:rPr lang="en-US" dirty="0" err="1"/>
              <a:t>potențial</a:t>
            </a:r>
            <a:r>
              <a:rPr lang="en-US" dirty="0"/>
              <a:t> din </a:t>
            </a:r>
            <a:r>
              <a:rPr lang="en-US" dirty="0" err="1"/>
              <a:t>cauza</a:t>
            </a:r>
            <a:r>
              <a:rPr lang="en-US" dirty="0"/>
              <a:t> </a:t>
            </a:r>
            <a:r>
              <a:rPr lang="en-US" dirty="0" err="1"/>
              <a:t>acumulării</a:t>
            </a:r>
            <a:r>
              <a:rPr lang="en-US" dirty="0"/>
              <a:t> </a:t>
            </a:r>
            <a:r>
              <a:rPr lang="en-US" dirty="0" err="1"/>
              <a:t>sarcinilor</a:t>
            </a:r>
            <a:r>
              <a:rPr lang="en-US" b="1" dirty="0"/>
              <a:t> </a:t>
            </a:r>
            <a:r>
              <a:rPr lang="ro-RO" dirty="0"/>
              <a:t> – </a:t>
            </a:r>
            <a:r>
              <a:rPr lang="ro-RO" b="1" dirty="0"/>
              <a:t>capacitatea de difuzie (C</a:t>
            </a:r>
            <a:r>
              <a:rPr lang="ro-RO" sz="1800" b="1" dirty="0"/>
              <a:t>D</a:t>
            </a:r>
            <a:r>
              <a:rPr lang="ro-RO" b="1" dirty="0"/>
              <a:t>).</a:t>
            </a:r>
            <a:r>
              <a:rPr lang="en-US" b="1" dirty="0"/>
              <a:t> </a:t>
            </a:r>
            <a:r>
              <a:rPr lang="en-US" b="1" dirty="0" err="1"/>
              <a:t>Dominantă</a:t>
            </a:r>
            <a:r>
              <a:rPr lang="en-US" b="1" dirty="0"/>
              <a:t> la </a:t>
            </a:r>
            <a:r>
              <a:rPr lang="en-US" b="1" dirty="0" err="1"/>
              <a:t>polarizarea</a:t>
            </a:r>
            <a:r>
              <a:rPr lang="en-US" b="1" dirty="0"/>
              <a:t> </a:t>
            </a:r>
            <a:r>
              <a:rPr lang="en-US" b="1" dirty="0" err="1"/>
              <a:t>directă</a:t>
            </a:r>
            <a:r>
              <a:rPr lang="ro-RO" b="1" dirty="0"/>
              <a:t>!</a:t>
            </a:r>
          </a:p>
          <a:p>
            <a:endParaRPr lang="en-US" b="1" dirty="0"/>
          </a:p>
        </p:txBody>
      </p:sp>
      <p:pic>
        <p:nvPicPr>
          <p:cNvPr id="5" name="Imagine 4">
            <a:extLst>
              <a:ext uri="{FF2B5EF4-FFF2-40B4-BE49-F238E27FC236}">
                <a16:creationId xmlns:a16="http://schemas.microsoft.com/office/drawing/2014/main" id="{CB7F9A80-7FFF-5F4A-A4B2-2DD36FB0C7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4198" y="3313225"/>
            <a:ext cx="1203604" cy="975071"/>
          </a:xfrm>
          <a:prstGeom prst="rect">
            <a:avLst/>
          </a:prstGeom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F7A668D6-686C-CC64-158C-D1D6D74E56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0665" y="5628947"/>
            <a:ext cx="4196909" cy="1115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9998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ig. 1 p-n junction diode I-V curve and  usage range of variable capacitance diod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12717"/>
            <a:ext cx="7086600" cy="5657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4829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304801"/>
            <a:ext cx="8915400" cy="533400"/>
          </a:xfrm>
        </p:spPr>
        <p:txBody>
          <a:bodyPr>
            <a:normAutofit/>
          </a:bodyPr>
          <a:lstStyle/>
          <a:p>
            <a:r>
              <a:rPr lang="ro-RO" sz="2400" dirty="0"/>
              <a:t>Varcator cu caracteristica abruptă și hiperabruptă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48200" y="1354138"/>
            <a:ext cx="2667000" cy="143730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756954" y="2821922"/>
            <a:ext cx="8763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C </a:t>
            </a:r>
            <a:r>
              <a:rPr lang="ro-RO" dirty="0">
                <a:solidFill>
                  <a:srgbClr val="333333"/>
                </a:solidFill>
                <a:latin typeface="Open Sans" panose="020B0606030504020204" pitchFamily="34" charset="0"/>
              </a:rPr>
              <a:t>– capacitatea pentru o tensiune de polarizare V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,</a:t>
            </a:r>
            <a:br>
              <a:rPr lang="en-US" dirty="0"/>
            </a:b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    V </a:t>
            </a:r>
            <a:r>
              <a:rPr lang="ro-RO" dirty="0">
                <a:solidFill>
                  <a:srgbClr val="333333"/>
                </a:solidFill>
                <a:latin typeface="Open Sans" panose="020B0606030504020204" pitchFamily="34" charset="0"/>
              </a:rPr>
              <a:t>- tensiunea de polarizare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,</a:t>
            </a:r>
            <a:br>
              <a:rPr lang="en-US" dirty="0"/>
            </a:b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    C</a:t>
            </a:r>
            <a:r>
              <a:rPr lang="en-US" baseline="-25000" dirty="0">
                <a:solidFill>
                  <a:srgbClr val="333333"/>
                </a:solidFill>
                <a:latin typeface="Open Sans" panose="020B0606030504020204" pitchFamily="34" charset="0"/>
              </a:rPr>
              <a:t>0 </a:t>
            </a:r>
            <a:r>
              <a:rPr lang="ro-RO" dirty="0">
                <a:solidFill>
                  <a:srgbClr val="333333"/>
                </a:solidFill>
                <a:latin typeface="Open Sans" panose="020B0606030504020204" pitchFamily="34" charset="0"/>
              </a:rPr>
              <a:t> - capacitatea în absența polarizării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,</a:t>
            </a:r>
            <a:br>
              <a:rPr lang="en-US" dirty="0"/>
            </a:b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    γ </a:t>
            </a:r>
            <a:r>
              <a:rPr lang="ro-RO" dirty="0">
                <a:solidFill>
                  <a:srgbClr val="333333"/>
                </a:solidFill>
                <a:latin typeface="Open Sans" panose="020B0606030504020204" pitchFamily="34" charset="0"/>
              </a:rPr>
              <a:t> - panta curbei 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log C vs log V,</a:t>
            </a:r>
            <a:br>
              <a:rPr lang="en-US" dirty="0"/>
            </a:b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    Φ </a:t>
            </a:r>
            <a:r>
              <a:rPr lang="ro-RO" dirty="0">
                <a:solidFill>
                  <a:srgbClr val="333333"/>
                </a:solidFill>
                <a:latin typeface="Open Sans" panose="020B0606030504020204" pitchFamily="34" charset="0"/>
              </a:rPr>
              <a:t> potențialul de deschidere a diodei (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0.7V </a:t>
            </a:r>
            <a:r>
              <a:rPr lang="ro-RO" dirty="0">
                <a:solidFill>
                  <a:srgbClr val="333333"/>
                </a:solidFill>
                <a:latin typeface="Open Sans" panose="020B0606030504020204" pitchFamily="34" charset="0"/>
              </a:rPr>
              <a:t>dioda de Si, 1,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3 </a:t>
            </a:r>
            <a:r>
              <a:rPr lang="ro-RO" dirty="0">
                <a:solidFill>
                  <a:srgbClr val="333333"/>
                </a:solidFill>
                <a:latin typeface="Open Sans" panose="020B0606030504020204" pitchFamily="34" charset="0"/>
              </a:rPr>
              <a:t>dioda de GaAs)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.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5760802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28601"/>
            <a:ext cx="6572250" cy="566737"/>
          </a:xfrm>
        </p:spPr>
        <p:txBody>
          <a:bodyPr>
            <a:normAutofit fontScale="90000"/>
          </a:bodyPr>
          <a:lstStyle/>
          <a:p>
            <a:r>
              <a:rPr lang="ro-RO" dirty="0"/>
              <a:t>Varactor abrupt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8801" y="990655"/>
            <a:ext cx="4953447" cy="256173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24000" y="4191001"/>
            <a:ext cx="90439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dirty="0">
                <a:solidFill>
                  <a:srgbClr val="333333"/>
                </a:solidFill>
                <a:latin typeface="Open Sans" panose="020B0606030504020204" pitchFamily="34" charset="0"/>
              </a:rPr>
              <a:t>Varactor abrupt manifestă caracteristica liniară log C = f (log V+ </a:t>
            </a:r>
            <a:r>
              <a:rPr lang="ru-RU" dirty="0">
                <a:solidFill>
                  <a:srgbClr val="333333"/>
                </a:solidFill>
                <a:latin typeface="Century Gothic" panose="020B0502020202020204" pitchFamily="34" charset="0"/>
              </a:rPr>
              <a:t>ф</a:t>
            </a:r>
            <a:r>
              <a:rPr lang="ro-RO" dirty="0">
                <a:solidFill>
                  <a:srgbClr val="333333"/>
                </a:solidFill>
                <a:latin typeface="Century Gothic" panose="020B0502020202020204" pitchFamily="34" charset="0"/>
              </a:rPr>
              <a:t>) sau dependență pătratică inversă  a C de polarizarea V 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.</a:t>
            </a:r>
          </a:p>
          <a:p>
            <a:pPr algn="just"/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T</a:t>
            </a:r>
            <a:r>
              <a:rPr lang="ro-RO" dirty="0">
                <a:solidFill>
                  <a:srgbClr val="333333"/>
                </a:solidFill>
                <a:latin typeface="Open Sans" panose="020B0606030504020204" pitchFamily="34" charset="0"/>
              </a:rPr>
              <a:t>ipic pentru un varactor 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abrupt</a:t>
            </a:r>
            <a:r>
              <a:rPr lang="ro-RO" dirty="0">
                <a:solidFill>
                  <a:srgbClr val="333333"/>
                </a:solidFill>
                <a:latin typeface="Open Sans" panose="020B0606030504020204" pitchFamily="34" charset="0"/>
              </a:rPr>
              <a:t> coeficientul 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gamma </a:t>
            </a:r>
            <a:r>
              <a:rPr lang="ro-RO" dirty="0">
                <a:solidFill>
                  <a:srgbClr val="333333"/>
                </a:solidFill>
                <a:latin typeface="Open Sans" panose="020B0606030504020204" pitchFamily="34" charset="0"/>
              </a:rPr>
              <a:t>are valoarea 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0.5,</a:t>
            </a:r>
            <a:r>
              <a:rPr lang="ro-RO" dirty="0">
                <a:solidFill>
                  <a:srgbClr val="333333"/>
                </a:solidFill>
                <a:latin typeface="Open Sans" panose="020B0606030504020204" pitchFamily="34" charset="0"/>
              </a:rPr>
              <a:t> mai exact 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0.47 </a:t>
            </a:r>
            <a:endParaRPr lang="ro-RO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2248" y="990654"/>
            <a:ext cx="3580953" cy="2566740"/>
          </a:xfrm>
          <a:prstGeom prst="rect">
            <a:avLst/>
          </a:prstGeom>
        </p:spPr>
      </p:pic>
      <p:pic>
        <p:nvPicPr>
          <p:cNvPr id="7" name="Content Placeholder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876800" y="5257801"/>
            <a:ext cx="2667000" cy="1437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96713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7038" y="804864"/>
            <a:ext cx="6572250" cy="642937"/>
          </a:xfrm>
        </p:spPr>
        <p:txBody>
          <a:bodyPr>
            <a:normAutofit fontScale="90000"/>
          </a:bodyPr>
          <a:lstStyle/>
          <a:p>
            <a:r>
              <a:rPr lang="ro-RO" dirty="0"/>
              <a:t>Varactor </a:t>
            </a:r>
            <a:r>
              <a:rPr lang="ro-RO" dirty="0" err="1"/>
              <a:t>hiperabrupt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2757" y="1447801"/>
            <a:ext cx="4191000" cy="3789363"/>
          </a:xfrm>
        </p:spPr>
        <p:txBody>
          <a:bodyPr>
            <a:normAutofit fontScale="92500" lnSpcReduction="20000"/>
          </a:bodyPr>
          <a:lstStyle/>
          <a:p>
            <a:r>
              <a:rPr lang="ro-RO" dirty="0"/>
              <a:t>P</a:t>
            </a:r>
            <a:r>
              <a:rPr lang="en-US" dirty="0" err="1"/>
              <a:t>rofilul</a:t>
            </a:r>
            <a:r>
              <a:rPr lang="en-US" dirty="0"/>
              <a:t> de </a:t>
            </a:r>
            <a:r>
              <a:rPr lang="en-US" dirty="0" err="1"/>
              <a:t>lucru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dioda</a:t>
            </a:r>
            <a:r>
              <a:rPr lang="en-US" dirty="0"/>
              <a:t> </a:t>
            </a:r>
            <a:r>
              <a:rPr lang="en-US" dirty="0" err="1"/>
              <a:t>hiperabruptă</a:t>
            </a:r>
            <a:r>
              <a:rPr lang="en-US" dirty="0"/>
              <a:t> are </a:t>
            </a:r>
            <a:r>
              <a:rPr lang="ro-RO" dirty="0"/>
              <a:t>regiunile</a:t>
            </a:r>
            <a:r>
              <a:rPr lang="en-US" dirty="0"/>
              <a:t> </a:t>
            </a:r>
            <a:r>
              <a:rPr lang="ro-RO" i="1" dirty="0">
                <a:solidFill>
                  <a:schemeClr val="accent1"/>
                </a:solidFill>
              </a:rPr>
              <a:t>n</a:t>
            </a:r>
            <a:r>
              <a:rPr lang="en-US" i="1" dirty="0">
                <a:solidFill>
                  <a:schemeClr val="accent1"/>
                </a:solidFill>
              </a:rPr>
              <a:t>+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ro-RO" i="1" dirty="0">
                <a:solidFill>
                  <a:schemeClr val="accent1"/>
                </a:solidFill>
              </a:rPr>
              <a:t>p</a:t>
            </a:r>
            <a:r>
              <a:rPr lang="en-US" i="1" dirty="0">
                <a:solidFill>
                  <a:schemeClr val="accent1"/>
                </a:solidFill>
              </a:rPr>
              <a:t>++</a:t>
            </a:r>
            <a:r>
              <a:rPr lang="en-US" dirty="0"/>
              <a:t>, </a:t>
            </a:r>
            <a:r>
              <a:rPr lang="en-US" dirty="0" err="1"/>
              <a:t>iar</a:t>
            </a:r>
            <a:r>
              <a:rPr lang="en-US" dirty="0"/>
              <a:t> </a:t>
            </a:r>
            <a:r>
              <a:rPr lang="ro-RO" dirty="0"/>
              <a:t>regiunea</a:t>
            </a:r>
            <a:r>
              <a:rPr lang="en-US" dirty="0"/>
              <a:t> </a:t>
            </a:r>
            <a:r>
              <a:rPr lang="en-US" dirty="0" err="1"/>
              <a:t>centrală</a:t>
            </a:r>
            <a:r>
              <a:rPr lang="en-US" dirty="0"/>
              <a:t> </a:t>
            </a:r>
            <a:r>
              <a:rPr lang="en-US" i="1" dirty="0">
                <a:solidFill>
                  <a:schemeClr val="accent1"/>
                </a:solidFill>
              </a:rPr>
              <a:t>n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are un </a:t>
            </a:r>
            <a:r>
              <a:rPr lang="en-US" dirty="0" err="1"/>
              <a:t>nivel</a:t>
            </a:r>
            <a:r>
              <a:rPr lang="en-US" dirty="0"/>
              <a:t> de </a:t>
            </a:r>
            <a:r>
              <a:rPr lang="en-US" dirty="0" err="1"/>
              <a:t>dopaj</a:t>
            </a:r>
            <a:r>
              <a:rPr lang="en-US" dirty="0"/>
              <a:t> </a:t>
            </a:r>
            <a:r>
              <a:rPr lang="ro-RO" dirty="0"/>
              <a:t>practic</a:t>
            </a:r>
            <a:r>
              <a:rPr lang="en-US" dirty="0"/>
              <a:t> constant </a:t>
            </a:r>
            <a:r>
              <a:rPr lang="ro-RO" dirty="0"/>
              <a:t>lângă regiunea</a:t>
            </a:r>
            <a:r>
              <a:rPr lang="en-US" dirty="0"/>
              <a:t> </a:t>
            </a:r>
            <a:r>
              <a:rPr lang="ro-RO" i="1" dirty="0">
                <a:solidFill>
                  <a:schemeClr val="accent1"/>
                </a:solidFill>
              </a:rPr>
              <a:t>n</a:t>
            </a:r>
            <a:r>
              <a:rPr lang="en-US" i="1" dirty="0">
                <a:solidFill>
                  <a:schemeClr val="accent1"/>
                </a:solidFill>
              </a:rPr>
              <a:t>+</a:t>
            </a:r>
            <a:r>
              <a:rPr lang="en-US" dirty="0"/>
              <a:t>, </a:t>
            </a:r>
            <a:r>
              <a:rPr lang="en-US" dirty="0" err="1"/>
              <a:t>dar</a:t>
            </a:r>
            <a:r>
              <a:rPr lang="en-US" dirty="0"/>
              <a:t> </a:t>
            </a:r>
            <a:r>
              <a:rPr lang="en-US" dirty="0" err="1"/>
              <a:t>spre</a:t>
            </a:r>
            <a:r>
              <a:rPr lang="en-US" dirty="0"/>
              <a:t> </a:t>
            </a:r>
            <a:r>
              <a:rPr lang="en-US" dirty="0" err="1"/>
              <a:t>regiunea</a:t>
            </a:r>
            <a:r>
              <a:rPr lang="en-US" dirty="0"/>
              <a:t> </a:t>
            </a:r>
            <a:r>
              <a:rPr lang="ro-RO" i="1" dirty="0">
                <a:solidFill>
                  <a:schemeClr val="accent1"/>
                </a:solidFill>
              </a:rPr>
              <a:t>p</a:t>
            </a:r>
            <a:r>
              <a:rPr lang="en-US" i="1" dirty="0">
                <a:solidFill>
                  <a:schemeClr val="accent1"/>
                </a:solidFill>
              </a:rPr>
              <a:t>++ </a:t>
            </a:r>
            <a:r>
              <a:rPr lang="en-US" dirty="0" err="1"/>
              <a:t>nivelul</a:t>
            </a:r>
            <a:r>
              <a:rPr lang="en-US" dirty="0"/>
              <a:t> de </a:t>
            </a:r>
            <a:r>
              <a:rPr lang="en-US" dirty="0" err="1"/>
              <a:t>dopaj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crescut</a:t>
            </a:r>
            <a:r>
              <a:rPr lang="en-US" dirty="0"/>
              <a:t>. </a:t>
            </a:r>
            <a:r>
              <a:rPr lang="en-US" dirty="0" err="1"/>
              <a:t>astfel</a:t>
            </a:r>
            <a:r>
              <a:rPr lang="en-US" dirty="0"/>
              <a:t> </a:t>
            </a:r>
            <a:r>
              <a:rPr lang="en-US" dirty="0" err="1"/>
              <a:t>încât</a:t>
            </a:r>
            <a:r>
              <a:rPr lang="en-US" dirty="0"/>
              <a:t> </a:t>
            </a:r>
            <a:r>
              <a:rPr lang="en-US" dirty="0" err="1"/>
              <a:t>există</a:t>
            </a:r>
            <a:r>
              <a:rPr lang="en-US" dirty="0"/>
              <a:t> o </a:t>
            </a:r>
            <a:r>
              <a:rPr lang="en-US" dirty="0" err="1"/>
              <a:t>schimbare</a:t>
            </a:r>
            <a:r>
              <a:rPr lang="en-US" dirty="0"/>
              <a:t> </a:t>
            </a:r>
            <a:r>
              <a:rPr lang="en-US" dirty="0" err="1"/>
              <a:t>mult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accentuată</a:t>
            </a:r>
            <a:r>
              <a:rPr lang="en-US" dirty="0"/>
              <a:t> de la </a:t>
            </a:r>
            <a:r>
              <a:rPr lang="ro-RO" i="1" dirty="0">
                <a:solidFill>
                  <a:schemeClr val="accent1"/>
                </a:solidFill>
              </a:rPr>
              <a:t>n</a:t>
            </a:r>
            <a:r>
              <a:rPr lang="en-US" i="1" dirty="0">
                <a:solidFill>
                  <a:schemeClr val="accent1"/>
                </a:solidFill>
              </a:rPr>
              <a:t> </a:t>
            </a:r>
            <a:r>
              <a:rPr lang="en-US" dirty="0"/>
              <a:t>la </a:t>
            </a:r>
            <a:r>
              <a:rPr lang="ro-RO" i="1" dirty="0">
                <a:solidFill>
                  <a:schemeClr val="accent1"/>
                </a:solidFill>
              </a:rPr>
              <a:t>p</a:t>
            </a:r>
            <a:r>
              <a:rPr lang="en-US" i="1" dirty="0">
                <a:solidFill>
                  <a:schemeClr val="accent1"/>
                </a:solidFill>
              </a:rPr>
              <a:t>++ </a:t>
            </a:r>
            <a:r>
              <a:rPr lang="en-US" dirty="0" err="1"/>
              <a:t>decât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dioda</a:t>
            </a:r>
            <a:r>
              <a:rPr lang="en-US" dirty="0"/>
              <a:t> </a:t>
            </a:r>
            <a:r>
              <a:rPr lang="ro-RO" dirty="0"/>
              <a:t>abruptă</a:t>
            </a:r>
            <a:r>
              <a:rPr lang="en-US" dirty="0"/>
              <a:t>.</a:t>
            </a:r>
            <a:endParaRPr lang="ro-R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9827" y="1482635"/>
            <a:ext cx="4362450" cy="2124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1727" y="3641544"/>
            <a:ext cx="4400550" cy="307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842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7038" y="804864"/>
            <a:ext cx="6572250" cy="642937"/>
          </a:xfrm>
        </p:spPr>
        <p:txBody>
          <a:bodyPr>
            <a:normAutofit fontScale="90000"/>
          </a:bodyPr>
          <a:lstStyle/>
          <a:p>
            <a:r>
              <a:rPr lang="ro-RO" dirty="0"/>
              <a:t>Parametrii varactorului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2510" y="2016124"/>
            <a:ext cx="10162190" cy="4526565"/>
          </a:xfrm>
        </p:spPr>
        <p:txBody>
          <a:bodyPr>
            <a:normAutofit fontScale="92500" lnSpcReduction="10000"/>
          </a:bodyPr>
          <a:lstStyle/>
          <a:p>
            <a:r>
              <a:rPr lang="ro-RO" dirty="0" err="1"/>
              <a:t>Varactorii</a:t>
            </a:r>
            <a:r>
              <a:rPr lang="ro-RO" dirty="0"/>
              <a:t> </a:t>
            </a:r>
            <a:r>
              <a:rPr lang="ro-RO" dirty="0" err="1"/>
              <a:t>opereaza</a:t>
            </a:r>
            <a:r>
              <a:rPr lang="ro-RO" dirty="0"/>
              <a:t> de regulă la tensiuni inverse 0 ...20 V, dar sunt și </a:t>
            </a:r>
            <a:r>
              <a:rPr lang="ro-RO" dirty="0" err="1"/>
              <a:t>pină</a:t>
            </a:r>
            <a:r>
              <a:rPr lang="ro-RO" dirty="0"/>
              <a:t> la 60 V.</a:t>
            </a:r>
          </a:p>
          <a:p>
            <a:r>
              <a:rPr lang="ro-RO" dirty="0"/>
              <a:t>Alt parametru cheie a varactorului este raportul capacitativ C</a:t>
            </a:r>
            <a:r>
              <a:rPr lang="ro-RO" baseline="-25000" dirty="0"/>
              <a:t>x</a:t>
            </a:r>
            <a:r>
              <a:rPr lang="ro-RO" dirty="0"/>
              <a:t>/C</a:t>
            </a:r>
            <a:r>
              <a:rPr lang="ro-RO" baseline="-25000" dirty="0"/>
              <a:t>y</a:t>
            </a:r>
            <a:r>
              <a:rPr lang="ro-RO" dirty="0"/>
              <a:t>, unde C</a:t>
            </a:r>
            <a:r>
              <a:rPr lang="ro-RO" baseline="-25000" dirty="0"/>
              <a:t>x</a:t>
            </a:r>
            <a:r>
              <a:rPr lang="ro-RO" dirty="0"/>
              <a:t> si </a:t>
            </a:r>
            <a:r>
              <a:rPr lang="ro-RO" i="1" dirty="0">
                <a:solidFill>
                  <a:schemeClr val="accent1"/>
                </a:solidFill>
              </a:rPr>
              <a:t>y</a:t>
            </a:r>
            <a:r>
              <a:rPr lang="ro-RO" dirty="0"/>
              <a:t> este la diferite valori de  polarizări</a:t>
            </a:r>
          </a:p>
          <a:p>
            <a:r>
              <a:rPr lang="ro-RO" dirty="0"/>
              <a:t>La schimbări între </a:t>
            </a:r>
            <a:r>
              <a:rPr lang="en-US" dirty="0"/>
              <a:t>2 </a:t>
            </a:r>
            <a:r>
              <a:rPr lang="ro-RO" dirty="0"/>
              <a:t>...</a:t>
            </a:r>
            <a:r>
              <a:rPr lang="en-US" dirty="0"/>
              <a:t> 20 vol</a:t>
            </a:r>
            <a:r>
              <a:rPr lang="ro-RO" dirty="0"/>
              <a:t>ți o diodă abruptă poate exercita schimbări de capacitate de la </a:t>
            </a:r>
            <a:r>
              <a:rPr lang="en-US" dirty="0"/>
              <a:t>2.5</a:t>
            </a:r>
            <a:r>
              <a:rPr lang="ro-RO" dirty="0"/>
              <a:t>...</a:t>
            </a:r>
            <a:r>
              <a:rPr lang="en-US" dirty="0"/>
              <a:t> 3, </a:t>
            </a:r>
            <a:r>
              <a:rPr lang="ro-RO" dirty="0"/>
              <a:t> iar cea </a:t>
            </a:r>
            <a:r>
              <a:rPr lang="en-US" dirty="0" err="1"/>
              <a:t>hyperabrupt</a:t>
            </a:r>
            <a:r>
              <a:rPr lang="ro-RO" dirty="0"/>
              <a:t>ă 5...6 deci dublu</a:t>
            </a:r>
            <a:r>
              <a:rPr lang="en-US" dirty="0"/>
              <a:t>.</a:t>
            </a:r>
            <a:endParaRPr lang="ro-RO" dirty="0"/>
          </a:p>
          <a:p>
            <a:r>
              <a:rPr lang="ro-RO" dirty="0"/>
              <a:t>Alt parametru – frecvența maximă de lucru</a:t>
            </a:r>
          </a:p>
          <a:p>
            <a:pPr marL="0" indent="0">
              <a:buNone/>
            </a:pPr>
            <a:endParaRPr lang="ro-RO" dirty="0"/>
          </a:p>
          <a:p>
            <a:pPr marL="0" indent="0">
              <a:buNone/>
            </a:pPr>
            <a:r>
              <a:rPr lang="ro-RO" dirty="0"/>
              <a:t>Parametrul Q </a:t>
            </a:r>
          </a:p>
          <a:p>
            <a:pPr marL="0" indent="0">
              <a:buNone/>
            </a:pPr>
            <a:r>
              <a:rPr lang="ro-RO" dirty="0"/>
              <a:t>C – capacitatea </a:t>
            </a:r>
            <a:r>
              <a:rPr lang="ro-RO" dirty="0" err="1"/>
              <a:t>masurata</a:t>
            </a:r>
            <a:r>
              <a:rPr lang="ro-RO" dirty="0"/>
              <a:t> la un </a:t>
            </a:r>
            <a:r>
              <a:rPr lang="ro-RO" dirty="0" err="1"/>
              <a:t>potential</a:t>
            </a:r>
            <a:r>
              <a:rPr lang="ro-RO" dirty="0"/>
              <a:t> anume</a:t>
            </a:r>
          </a:p>
          <a:p>
            <a:pPr marL="0" indent="0">
              <a:buNone/>
            </a:pPr>
            <a:r>
              <a:rPr lang="ro-RO" dirty="0"/>
              <a:t>R – rezistenta serie a varactorului</a:t>
            </a:r>
          </a:p>
          <a:p>
            <a:pPr marL="0" indent="0">
              <a:buNone/>
            </a:pPr>
            <a:endParaRPr lang="ro-R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1588" y="4970655"/>
            <a:ext cx="12954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7719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Заголовок 1"/>
          <p:cNvSpPr>
            <a:spLocks noGrp="1"/>
          </p:cNvSpPr>
          <p:nvPr>
            <p:ph type="title"/>
          </p:nvPr>
        </p:nvSpPr>
        <p:spPr bwMode="auto">
          <a:xfrm>
            <a:off x="1752600" y="228600"/>
            <a:ext cx="8382000" cy="1049338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ro-RO" altLang="ro-RO" cap="none"/>
              <a:t>VARACTORUL DE BARIERĂ </a:t>
            </a:r>
            <a:r>
              <a:rPr lang="en-US" altLang="ro-RO" cap="none"/>
              <a:t>A </a:t>
            </a:r>
            <a:r>
              <a:rPr lang="ro-RO" altLang="ro-RO" cap="none"/>
              <a:t>HETEROSTRUCTUR</a:t>
            </a:r>
            <a:r>
              <a:rPr lang="en-US" altLang="ro-RO" cap="none"/>
              <a:t>II</a:t>
            </a:r>
            <a:r>
              <a:rPr lang="ro-RO" altLang="ro-RO" cap="none"/>
              <a:t> (HBV) </a:t>
            </a:r>
            <a:endParaRPr lang="ru-RU" altLang="ro-RO" cap="none"/>
          </a:p>
        </p:txBody>
      </p:sp>
      <p:sp>
        <p:nvSpPr>
          <p:cNvPr id="75779" name="Объект 2"/>
          <p:cNvSpPr>
            <a:spLocks noGrp="1"/>
          </p:cNvSpPr>
          <p:nvPr>
            <p:ph idx="1"/>
          </p:nvPr>
        </p:nvSpPr>
        <p:spPr>
          <a:xfrm>
            <a:off x="441434" y="1277938"/>
            <a:ext cx="6369269" cy="18158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o-RO" altLang="en-US" sz="1800" dirty="0"/>
              <a:t>Dispozitiv semiconductor care denotă o capacitate variabilă cu polarizare de tensiune,  similară cu o diodă varactor. </a:t>
            </a:r>
          </a:p>
          <a:p>
            <a:pPr marL="0" indent="0">
              <a:buNone/>
            </a:pPr>
            <a:r>
              <a:rPr lang="ro-RO" altLang="en-US" sz="1800" dirty="0"/>
              <a:t>Spre deosebire de o diodă, aceasta are o relație antisimetrică I-V și o relație simetrică capacitate-tensiune, așa cum se arată în grafic. </a:t>
            </a:r>
          </a:p>
          <a:p>
            <a:pPr marL="0" indent="0">
              <a:buNone/>
            </a:pPr>
            <a:r>
              <a:rPr lang="ro-RO" altLang="en-US" sz="1800" dirty="0"/>
              <a:t>Dispozitivul inventat de Erik Kollberg cu Anders Rydberg în 1989</a:t>
            </a:r>
          </a:p>
        </p:txBody>
      </p:sp>
      <p:pic>
        <p:nvPicPr>
          <p:cNvPr id="75780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447" y="1059153"/>
            <a:ext cx="4071937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1" name="Прямоугольник 5"/>
          <p:cNvSpPr>
            <a:spLocks noChangeArrowheads="1"/>
          </p:cNvSpPr>
          <p:nvPr/>
        </p:nvSpPr>
        <p:spPr bwMode="auto">
          <a:xfrm>
            <a:off x="441434" y="4143158"/>
            <a:ext cx="1119695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o-RO" altLang="en-US" dirty="0">
                <a:latin typeface="+mn-lt"/>
              </a:rPr>
              <a:t>Se realizează prin separarea a 2 straturi din SC tip A cu un strat SC de tip B (cu Eg mai mare ca la SC A) ce conduce la formarea unei bariere intre 2 straturi SC A. SC A este de regulă dopat cu </a:t>
            </a:r>
            <a:r>
              <a:rPr lang="ro-RO" altLang="en-US" i="1" dirty="0">
                <a:latin typeface="+mn-lt"/>
              </a:rPr>
              <a:t>n</a:t>
            </a:r>
            <a:r>
              <a:rPr lang="ro-RO" altLang="en-US" dirty="0">
                <a:latin typeface="+mn-lt"/>
              </a:rPr>
              <a:t> (majoritari) la varierea potențialului purtătorii de sarcină se redistribuie și distanța dintre purtători in straturile A (separate de SC B) sunt diferite  În consecință obținem proprietăți similare condensatorului clasic în funcție de tensiunea polarizării.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o-RO" altLang="en-US" dirty="0">
                <a:latin typeface="+mn-lt"/>
              </a:rPr>
              <a:t>Aplicarea majoră – multiplicarea frecvenței joase în foarte înaltă (din cauza dependenței extrem de neliniare si puternice a C=f(U)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o-RO" altLang="en-US" dirty="0">
                <a:latin typeface="+mn-lt"/>
              </a:rPr>
              <a:t>Radioastronomie, securitatea informației, comunicatii fara fir la viteze inalte</a:t>
            </a:r>
            <a:endParaRPr lang="ru-RU" altLang="en-US" dirty="0">
              <a:latin typeface="+mn-l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C01F7-CA6F-E673-1116-54C0086A4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1565" y="311806"/>
            <a:ext cx="3954517" cy="738461"/>
          </a:xfrm>
        </p:spPr>
        <p:txBody>
          <a:bodyPr/>
          <a:lstStyle/>
          <a:p>
            <a:r>
              <a:rPr lang="ro-RO" b="1" dirty="0"/>
              <a:t>Designul HBV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DD4B97-DB21-9BF0-F1FB-D653953E83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138" y="1050266"/>
            <a:ext cx="11225048" cy="5495927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o-RO" dirty="0"/>
              <a:t>C</a:t>
            </a:r>
            <a:r>
              <a:rPr lang="en-US" dirty="0" err="1"/>
              <a:t>onstă</a:t>
            </a:r>
            <a:r>
              <a:rPr lang="en-US" dirty="0"/>
              <a:t> </a:t>
            </a:r>
            <a:r>
              <a:rPr lang="en-US" dirty="0" err="1"/>
              <a:t>dintr</a:t>
            </a:r>
            <a:r>
              <a:rPr lang="en-US" dirty="0"/>
              <a:t>-o </a:t>
            </a:r>
            <a:r>
              <a:rPr lang="en-US" dirty="0" err="1"/>
              <a:t>stivă</a:t>
            </a:r>
            <a:r>
              <a:rPr lang="en-US" dirty="0"/>
              <a:t> de </a:t>
            </a:r>
            <a:r>
              <a:rPr lang="en-US" dirty="0" err="1"/>
              <a:t>straturi</a:t>
            </a:r>
            <a:r>
              <a:rPr lang="en-US" dirty="0"/>
              <a:t> </a:t>
            </a:r>
            <a:r>
              <a:rPr lang="en-US" dirty="0" err="1"/>
              <a:t>epitaxiale</a:t>
            </a:r>
            <a:r>
              <a:rPr lang="en-US" dirty="0"/>
              <a:t> </a:t>
            </a:r>
            <a:r>
              <a:rPr lang="en-US" dirty="0" err="1"/>
              <a:t>simetrice</a:t>
            </a:r>
            <a:r>
              <a:rPr lang="en-US" dirty="0"/>
              <a:t>, cu un material (</a:t>
            </a:r>
            <a:r>
              <a:rPr lang="en-US" dirty="0" err="1"/>
              <a:t>barieră</a:t>
            </a:r>
            <a:r>
              <a:rPr lang="en-US" dirty="0"/>
              <a:t>) </a:t>
            </a:r>
            <a:r>
              <a:rPr lang="en-US" dirty="0" err="1"/>
              <a:t>subțire</a:t>
            </a:r>
            <a:r>
              <a:rPr lang="en-US" dirty="0"/>
              <a:t>, </a:t>
            </a:r>
            <a:r>
              <a:rPr lang="en-US" dirty="0" err="1"/>
              <a:t>nedopat</a:t>
            </a:r>
            <a:r>
              <a:rPr lang="en-US" dirty="0"/>
              <a:t>, cu </a:t>
            </a:r>
            <a:r>
              <a:rPr lang="en-US" dirty="0" err="1"/>
              <a:t>bandă</a:t>
            </a:r>
            <a:r>
              <a:rPr lang="en-US" dirty="0"/>
              <a:t> </a:t>
            </a:r>
            <a:r>
              <a:rPr lang="en-US" dirty="0" err="1"/>
              <a:t>interzisă</a:t>
            </a:r>
            <a:r>
              <a:rPr lang="en-US" dirty="0"/>
              <a:t> mare, </a:t>
            </a:r>
            <a:r>
              <a:rPr lang="en-US" dirty="0" err="1"/>
              <a:t>intercalat</a:t>
            </a:r>
            <a:r>
              <a:rPr lang="en-US" dirty="0"/>
              <a:t> </a:t>
            </a:r>
            <a:r>
              <a:rPr lang="en-US" dirty="0" err="1"/>
              <a:t>între</a:t>
            </a:r>
            <a:r>
              <a:rPr lang="en-US" dirty="0"/>
              <a:t> </a:t>
            </a:r>
            <a:r>
              <a:rPr lang="en-US" dirty="0" err="1"/>
              <a:t>două</a:t>
            </a:r>
            <a:r>
              <a:rPr lang="en-US" dirty="0"/>
              <a:t> </a:t>
            </a:r>
            <a:r>
              <a:rPr lang="en-US" dirty="0" err="1"/>
              <a:t>straturi</a:t>
            </a:r>
            <a:r>
              <a:rPr lang="en-US" dirty="0"/>
              <a:t> </a:t>
            </a:r>
            <a:r>
              <a:rPr lang="ro-RO" dirty="0"/>
              <a:t>SC</a:t>
            </a:r>
            <a:r>
              <a:rPr lang="en-US" dirty="0"/>
              <a:t> (</a:t>
            </a:r>
            <a:r>
              <a:rPr lang="en-US" dirty="0" err="1"/>
              <a:t>straturi</a:t>
            </a:r>
            <a:r>
              <a:rPr lang="en-US" dirty="0"/>
              <a:t> de </a:t>
            </a:r>
            <a:r>
              <a:rPr lang="en-US" dirty="0" err="1"/>
              <a:t>modulație</a:t>
            </a:r>
            <a:r>
              <a:rPr lang="en-US" dirty="0"/>
              <a:t>) </a:t>
            </a:r>
            <a:r>
              <a:rPr lang="en-US" dirty="0" err="1"/>
              <a:t>moderat</a:t>
            </a:r>
            <a:r>
              <a:rPr lang="en-US" dirty="0"/>
              <a:t> </a:t>
            </a:r>
            <a:r>
              <a:rPr lang="en-US" dirty="0" err="1"/>
              <a:t>dopate</a:t>
            </a:r>
            <a:r>
              <a:rPr lang="en-US" dirty="0"/>
              <a:t>, cu </a:t>
            </a:r>
            <a:r>
              <a:rPr lang="en-US" dirty="0" err="1"/>
              <a:t>bandă</a:t>
            </a:r>
            <a:r>
              <a:rPr lang="en-US" dirty="0"/>
              <a:t> </a:t>
            </a:r>
            <a:r>
              <a:rPr lang="en-US" dirty="0" err="1"/>
              <a:t>interzisă</a:t>
            </a:r>
            <a:r>
              <a:rPr lang="en-US" dirty="0"/>
              <a:t> </a:t>
            </a:r>
            <a:r>
              <a:rPr lang="en-US" dirty="0" err="1"/>
              <a:t>mică</a:t>
            </a:r>
            <a:r>
              <a:rPr lang="en-US" dirty="0"/>
              <a:t>. </a:t>
            </a:r>
            <a:endParaRPr lang="ro-RO" dirty="0"/>
          </a:p>
          <a:p>
            <a:pPr algn="just"/>
            <a:r>
              <a:rPr lang="ro-RO" dirty="0"/>
              <a:t>M</a:t>
            </a:r>
            <a:r>
              <a:rPr lang="en-US" dirty="0" err="1"/>
              <a:t>ateriale</a:t>
            </a:r>
            <a:r>
              <a:rPr lang="en-US" dirty="0"/>
              <a:t>: </a:t>
            </a:r>
            <a:r>
              <a:rPr lang="ro-RO" dirty="0"/>
              <a:t>G</a:t>
            </a:r>
            <a:r>
              <a:rPr lang="en-US" dirty="0" err="1"/>
              <a:t>aAs</a:t>
            </a:r>
            <a:r>
              <a:rPr lang="en-US" dirty="0"/>
              <a:t>/</a:t>
            </a:r>
            <a:r>
              <a:rPr lang="en-US" dirty="0" err="1"/>
              <a:t>AlGaAs</a:t>
            </a:r>
            <a:r>
              <a:rPr lang="ro-RO" dirty="0"/>
              <a:t> -</a:t>
            </a:r>
            <a:r>
              <a:rPr lang="en-US" dirty="0"/>
              <a:t> </a:t>
            </a:r>
            <a:r>
              <a:rPr lang="en-US" dirty="0" err="1"/>
              <a:t>frecvențe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joase</a:t>
            </a:r>
            <a:r>
              <a:rPr lang="ro-RO" dirty="0"/>
              <a:t>; </a:t>
            </a:r>
            <a:r>
              <a:rPr lang="en-US" dirty="0" err="1"/>
              <a:t>InGaAs</a:t>
            </a:r>
            <a:r>
              <a:rPr lang="en-US" dirty="0"/>
              <a:t>/</a:t>
            </a:r>
            <a:r>
              <a:rPr lang="en-US" dirty="0" err="1"/>
              <a:t>InAlAs</a:t>
            </a:r>
            <a:r>
              <a:rPr lang="en-US" dirty="0"/>
              <a:t>/</a:t>
            </a:r>
            <a:r>
              <a:rPr lang="en-US" dirty="0" err="1"/>
              <a:t>InP</a:t>
            </a:r>
            <a:r>
              <a:rPr lang="en-US" dirty="0"/>
              <a:t> </a:t>
            </a:r>
            <a:r>
              <a:rPr lang="ro-RO" dirty="0"/>
              <a:t>- </a:t>
            </a:r>
            <a:r>
              <a:rPr lang="en-US" dirty="0" err="1"/>
              <a:t>frecvență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mare (sub-mm).</a:t>
            </a:r>
          </a:p>
          <a:p>
            <a:pPr algn="just"/>
            <a:r>
              <a:rPr lang="en-US" dirty="0" err="1"/>
              <a:t>Bariere</a:t>
            </a:r>
            <a:r>
              <a:rPr lang="en-US" dirty="0"/>
              <a:t> (</a:t>
            </a:r>
            <a:r>
              <a:rPr lang="ro-RO" dirty="0"/>
              <a:t>SC cu </a:t>
            </a:r>
            <a:r>
              <a:rPr lang="ro-RO" dirty="0" err="1"/>
              <a:t>Eg</a:t>
            </a:r>
            <a:r>
              <a:rPr lang="ro-RO" dirty="0"/>
              <a:t> mare</a:t>
            </a:r>
            <a:r>
              <a:rPr lang="en-US" dirty="0"/>
              <a:t>): </a:t>
            </a:r>
            <a:r>
              <a:rPr lang="en-US" dirty="0" err="1"/>
              <a:t>Straturi</a:t>
            </a:r>
            <a:r>
              <a:rPr lang="en-US" dirty="0"/>
              <a:t> </a:t>
            </a:r>
            <a:r>
              <a:rPr lang="en-US" dirty="0" err="1"/>
              <a:t>subțiri</a:t>
            </a:r>
            <a:r>
              <a:rPr lang="en-US" dirty="0"/>
              <a:t> (</a:t>
            </a:r>
            <a:r>
              <a:rPr lang="ro-RO" dirty="0"/>
              <a:t>cca 200A</a:t>
            </a:r>
            <a:r>
              <a:rPr lang="en-US" dirty="0"/>
              <a:t>) cum </a:t>
            </a:r>
            <a:r>
              <a:rPr lang="en-US" dirty="0" err="1"/>
              <a:t>ar</a:t>
            </a:r>
            <a:r>
              <a:rPr lang="en-US" dirty="0"/>
              <a:t> fi </a:t>
            </a:r>
            <a:r>
              <a:rPr lang="en-US" dirty="0" err="1"/>
              <a:t>InAlAs</a:t>
            </a:r>
            <a:r>
              <a:rPr lang="en-US" dirty="0"/>
              <a:t>.</a:t>
            </a:r>
            <a:endParaRPr lang="ro-RO" dirty="0"/>
          </a:p>
          <a:p>
            <a:pPr algn="just"/>
            <a:r>
              <a:rPr lang="en-US" dirty="0" err="1"/>
              <a:t>Straturi</a:t>
            </a:r>
            <a:r>
              <a:rPr lang="en-US" dirty="0"/>
              <a:t> de </a:t>
            </a:r>
            <a:r>
              <a:rPr lang="en-US" dirty="0" err="1"/>
              <a:t>Modulație</a:t>
            </a:r>
            <a:r>
              <a:rPr lang="en-US" dirty="0"/>
              <a:t> (</a:t>
            </a:r>
            <a:r>
              <a:rPr lang="en-US" dirty="0" err="1"/>
              <a:t>Bandă</a:t>
            </a:r>
            <a:r>
              <a:rPr lang="en-US" dirty="0"/>
              <a:t> </a:t>
            </a:r>
            <a:r>
              <a:rPr lang="en-US" dirty="0" err="1"/>
              <a:t>Interzisă</a:t>
            </a:r>
            <a:r>
              <a:rPr lang="en-US" dirty="0"/>
              <a:t> </a:t>
            </a:r>
            <a:r>
              <a:rPr lang="ro-RO" dirty="0"/>
              <a:t>mică</a:t>
            </a:r>
            <a:r>
              <a:rPr lang="en-US" dirty="0"/>
              <a:t>): </a:t>
            </a:r>
            <a:r>
              <a:rPr lang="en-US" dirty="0" err="1"/>
              <a:t>Straturi</a:t>
            </a:r>
            <a:r>
              <a:rPr lang="en-US" dirty="0"/>
              <a:t> </a:t>
            </a:r>
            <a:r>
              <a:rPr lang="en-US" dirty="0" err="1"/>
              <a:t>moderat</a:t>
            </a:r>
            <a:r>
              <a:rPr lang="en-US" dirty="0"/>
              <a:t> </a:t>
            </a:r>
            <a:r>
              <a:rPr lang="ro-RO" i="1" dirty="0"/>
              <a:t>n-</a:t>
            </a:r>
            <a:r>
              <a:rPr lang="en-US" i="1" dirty="0" err="1"/>
              <a:t>dopate</a:t>
            </a:r>
            <a:r>
              <a:rPr lang="en-US" i="1" dirty="0"/>
              <a:t> </a:t>
            </a:r>
            <a:r>
              <a:rPr lang="en-US" dirty="0"/>
              <a:t>(</a:t>
            </a:r>
            <a:r>
              <a:rPr lang="ro-RO" dirty="0"/>
              <a:t>e.g.,</a:t>
            </a:r>
            <a:r>
              <a:rPr lang="en-US" dirty="0"/>
              <a:t> </a:t>
            </a:r>
            <a:r>
              <a:rPr lang="en-US" dirty="0" err="1"/>
              <a:t>InGaAs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GaAs) care </a:t>
            </a:r>
            <a:r>
              <a:rPr lang="en-US" dirty="0" err="1"/>
              <a:t>înconjoară</a:t>
            </a:r>
            <a:r>
              <a:rPr lang="en-US" dirty="0"/>
              <a:t> </a:t>
            </a:r>
            <a:r>
              <a:rPr lang="en-US" dirty="0" err="1"/>
              <a:t>bariera</a:t>
            </a:r>
            <a:r>
              <a:rPr lang="en-US" dirty="0"/>
              <a:t>, </a:t>
            </a:r>
            <a:r>
              <a:rPr lang="en-US" dirty="0" err="1"/>
              <a:t>permițând</a:t>
            </a:r>
            <a:r>
              <a:rPr lang="en-US" dirty="0"/>
              <a:t> </a:t>
            </a:r>
            <a:r>
              <a:rPr lang="en-US" dirty="0" err="1"/>
              <a:t>epuizarea</a:t>
            </a:r>
            <a:r>
              <a:rPr lang="en-US" dirty="0"/>
              <a:t>.</a:t>
            </a:r>
            <a:endParaRPr lang="ro-RO" dirty="0"/>
          </a:p>
          <a:p>
            <a:pPr algn="just"/>
            <a:r>
              <a:rPr lang="en-US" dirty="0"/>
              <a:t>Design </a:t>
            </a:r>
            <a:r>
              <a:rPr lang="en-US" dirty="0" err="1"/>
              <a:t>simetric</a:t>
            </a:r>
            <a:r>
              <a:rPr lang="en-US" dirty="0"/>
              <a:t>: </a:t>
            </a:r>
            <a:r>
              <a:rPr lang="en-US" dirty="0" err="1"/>
              <a:t>Structura</a:t>
            </a:r>
            <a:r>
              <a:rPr lang="en-US" dirty="0"/>
              <a:t> sandwich</a:t>
            </a:r>
            <a:r>
              <a:rPr lang="ro-RO" dirty="0"/>
              <a:t> </a:t>
            </a:r>
            <a:r>
              <a:rPr lang="ro-RO" b="1" i="1" dirty="0">
                <a:solidFill>
                  <a:srgbClr val="FF0000"/>
                </a:solidFill>
              </a:rPr>
              <a:t>n-i-n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ro-RO" dirty="0"/>
              <a:t> </a:t>
            </a:r>
            <a:r>
              <a:rPr lang="ro-RO" b="1" i="1" dirty="0">
                <a:solidFill>
                  <a:srgbClr val="FF0000"/>
                </a:solidFill>
              </a:rPr>
              <a:t>n-i-p-i-n</a:t>
            </a:r>
            <a:r>
              <a:rPr lang="ro-RO" dirty="0"/>
              <a:t> </a:t>
            </a:r>
            <a:r>
              <a:rPr lang="en-US" dirty="0"/>
              <a:t>(</a:t>
            </a:r>
            <a:r>
              <a:rPr lang="en-US" dirty="0" err="1"/>
              <a:t>barieră</a:t>
            </a:r>
            <a:r>
              <a:rPr lang="en-US" dirty="0"/>
              <a:t> </a:t>
            </a:r>
            <a:r>
              <a:rPr lang="en-US" dirty="0" err="1"/>
              <a:t>intercalată</a:t>
            </a:r>
            <a:r>
              <a:rPr lang="en-US" dirty="0"/>
              <a:t> </a:t>
            </a:r>
            <a:r>
              <a:rPr lang="en-US" dirty="0" err="1"/>
              <a:t>între</a:t>
            </a:r>
            <a:r>
              <a:rPr lang="en-US" dirty="0"/>
              <a:t> </a:t>
            </a:r>
            <a:r>
              <a:rPr lang="en-US" dirty="0" err="1"/>
              <a:t>straturile</a:t>
            </a:r>
            <a:r>
              <a:rPr lang="en-US" dirty="0"/>
              <a:t> de </a:t>
            </a:r>
            <a:r>
              <a:rPr lang="en-US" dirty="0" err="1"/>
              <a:t>modulație</a:t>
            </a:r>
            <a:r>
              <a:rPr lang="en-US" dirty="0"/>
              <a:t>) </a:t>
            </a:r>
            <a:r>
              <a:rPr lang="en-US" dirty="0" err="1"/>
              <a:t>asigură</a:t>
            </a:r>
            <a:r>
              <a:rPr lang="en-US" dirty="0"/>
              <a:t> </a:t>
            </a:r>
            <a:r>
              <a:rPr lang="en-US" dirty="0" err="1"/>
              <a:t>generarea</a:t>
            </a:r>
            <a:r>
              <a:rPr lang="en-US" dirty="0"/>
              <a:t> </a:t>
            </a:r>
            <a:r>
              <a:rPr lang="en-US" dirty="0" err="1"/>
              <a:t>doar</a:t>
            </a:r>
            <a:r>
              <a:rPr lang="en-US" dirty="0"/>
              <a:t> a </a:t>
            </a:r>
            <a:r>
              <a:rPr lang="en-US" dirty="0" err="1"/>
              <a:t>armonicelor</a:t>
            </a:r>
            <a:r>
              <a:rPr lang="en-US" dirty="0"/>
              <a:t> </a:t>
            </a:r>
            <a:r>
              <a:rPr lang="en-US" dirty="0" err="1"/>
              <a:t>impare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nu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necesară</a:t>
            </a:r>
            <a:r>
              <a:rPr lang="en-US" dirty="0"/>
              <a:t> </a:t>
            </a:r>
            <a:r>
              <a:rPr lang="en-US" dirty="0" err="1"/>
              <a:t>nicio</a:t>
            </a:r>
            <a:r>
              <a:rPr lang="en-US" dirty="0"/>
              <a:t> </a:t>
            </a:r>
            <a:r>
              <a:rPr lang="en-US" dirty="0" err="1"/>
              <a:t>polarizare</a:t>
            </a:r>
            <a:r>
              <a:rPr lang="en-US" dirty="0"/>
              <a:t> de </a:t>
            </a:r>
            <a:r>
              <a:rPr lang="ro-RO" dirty="0"/>
              <a:t>DC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funcționare</a:t>
            </a:r>
            <a:r>
              <a:rPr lang="en-US" dirty="0"/>
              <a:t>.</a:t>
            </a:r>
            <a:endParaRPr lang="ro-RO" dirty="0"/>
          </a:p>
          <a:p>
            <a:pPr algn="just"/>
            <a:r>
              <a:rPr lang="en-US" dirty="0" err="1"/>
              <a:t>Bariere</a:t>
            </a:r>
            <a:r>
              <a:rPr lang="en-US" dirty="0"/>
              <a:t> multiple: Mai </a:t>
            </a:r>
            <a:r>
              <a:rPr lang="en-US" dirty="0" err="1"/>
              <a:t>multe</a:t>
            </a:r>
            <a:r>
              <a:rPr lang="en-US" dirty="0"/>
              <a:t> </a:t>
            </a:r>
            <a:r>
              <a:rPr lang="en-US" dirty="0" err="1"/>
              <a:t>straturi</a:t>
            </a:r>
            <a:r>
              <a:rPr lang="en-US" dirty="0"/>
              <a:t> de </a:t>
            </a:r>
            <a:r>
              <a:rPr lang="en-US" dirty="0" err="1"/>
              <a:t>modulație</a:t>
            </a:r>
            <a:r>
              <a:rPr lang="ro-RO" dirty="0"/>
              <a:t> (2, 6, mai multe)</a:t>
            </a:r>
            <a:r>
              <a:rPr lang="en-US" dirty="0"/>
              <a:t> cu </a:t>
            </a:r>
            <a:r>
              <a:rPr lang="en-US" dirty="0" err="1"/>
              <a:t>barieră</a:t>
            </a:r>
            <a:r>
              <a:rPr lang="en-US" dirty="0"/>
              <a:t> pot fi </a:t>
            </a:r>
            <a:r>
              <a:rPr lang="en-US" dirty="0" err="1"/>
              <a:t>suprapuse</a:t>
            </a:r>
            <a:r>
              <a:rPr lang="en-US" dirty="0"/>
              <a:t> epitaxial </a:t>
            </a:r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dirty="0" err="1"/>
              <a:t>crește</a:t>
            </a:r>
            <a:r>
              <a:rPr lang="en-US" dirty="0"/>
              <a:t> </a:t>
            </a:r>
            <a:r>
              <a:rPr lang="en-US" dirty="0" err="1"/>
              <a:t>tensiunea</a:t>
            </a:r>
            <a:r>
              <a:rPr lang="en-US" dirty="0"/>
              <a:t> de </a:t>
            </a:r>
            <a:r>
              <a:rPr lang="en-US" dirty="0" err="1"/>
              <a:t>străpungere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, </a:t>
            </a:r>
            <a:r>
              <a:rPr lang="en-US" dirty="0" err="1"/>
              <a:t>astfel</a:t>
            </a:r>
            <a:r>
              <a:rPr lang="en-US" dirty="0"/>
              <a:t>, </a:t>
            </a:r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dirty="0" err="1"/>
              <a:t>îmbunătăți</a:t>
            </a:r>
            <a:r>
              <a:rPr lang="en-US" dirty="0"/>
              <a:t> </a:t>
            </a:r>
            <a:r>
              <a:rPr lang="en-US" dirty="0" err="1"/>
              <a:t>capacitatea</a:t>
            </a:r>
            <a:r>
              <a:rPr lang="en-US" dirty="0"/>
              <a:t> de </a:t>
            </a:r>
            <a:r>
              <a:rPr lang="en-US" dirty="0" err="1"/>
              <a:t>gestionare</a:t>
            </a:r>
            <a:r>
              <a:rPr lang="en-US" dirty="0"/>
              <a:t> a </a:t>
            </a:r>
            <a:r>
              <a:rPr lang="en-US" dirty="0" err="1"/>
              <a:t>puterii</a:t>
            </a:r>
            <a:r>
              <a:rPr lang="en-US" dirty="0"/>
              <a:t>.</a:t>
            </a:r>
            <a:endParaRPr lang="ro-RO" dirty="0"/>
          </a:p>
          <a:p>
            <a:pPr algn="just"/>
            <a:r>
              <a:rPr lang="en-US" dirty="0" err="1"/>
              <a:t>Topologie</a:t>
            </a:r>
            <a:r>
              <a:rPr lang="en-US" dirty="0"/>
              <a:t> mesa: Fabricate ca </a:t>
            </a:r>
            <a:r>
              <a:rPr lang="en-US" dirty="0" err="1"/>
              <a:t>structuri</a:t>
            </a:r>
            <a:r>
              <a:rPr lang="en-US" dirty="0"/>
              <a:t> mesa </a:t>
            </a:r>
            <a:r>
              <a:rPr lang="en-US" dirty="0" err="1"/>
              <a:t>planare</a:t>
            </a:r>
            <a:r>
              <a:rPr lang="en-US" dirty="0"/>
              <a:t>, </a:t>
            </a:r>
            <a:r>
              <a:rPr lang="en-US" dirty="0" err="1"/>
              <a:t>adesea</a:t>
            </a:r>
            <a:r>
              <a:rPr lang="en-US" dirty="0"/>
              <a:t> </a:t>
            </a:r>
            <a:r>
              <a:rPr lang="en-US" dirty="0" err="1"/>
              <a:t>folosind</a:t>
            </a:r>
            <a:r>
              <a:rPr lang="en-US" dirty="0"/>
              <a:t> </a:t>
            </a:r>
            <a:r>
              <a:rPr lang="en-US" dirty="0" err="1"/>
              <a:t>materiale</a:t>
            </a:r>
            <a:r>
              <a:rPr lang="en-US" dirty="0"/>
              <a:t> </a:t>
            </a:r>
            <a:r>
              <a:rPr lang="en-US" dirty="0" err="1"/>
              <a:t>semiconductoare</a:t>
            </a:r>
            <a:r>
              <a:rPr lang="en-US" dirty="0"/>
              <a:t> III-V </a:t>
            </a:r>
            <a:r>
              <a:rPr lang="en-US" dirty="0" err="1"/>
              <a:t>crescute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epitaxie</a:t>
            </a:r>
            <a:r>
              <a:rPr lang="en-US" dirty="0"/>
              <a:t> cu </a:t>
            </a:r>
            <a:r>
              <a:rPr lang="en-US" dirty="0" err="1"/>
              <a:t>fascicul</a:t>
            </a:r>
            <a:r>
              <a:rPr lang="en-US" dirty="0"/>
              <a:t> molecular (MBE)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epitaxie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fază</a:t>
            </a:r>
            <a:r>
              <a:rPr lang="en-US" dirty="0"/>
              <a:t> de </a:t>
            </a:r>
            <a:r>
              <a:rPr lang="en-US" dirty="0" err="1"/>
              <a:t>vapori</a:t>
            </a:r>
            <a:r>
              <a:rPr lang="en-US" dirty="0"/>
              <a:t> </a:t>
            </a:r>
            <a:r>
              <a:rPr lang="en-US" dirty="0" err="1"/>
              <a:t>metalo-organică</a:t>
            </a:r>
            <a:r>
              <a:rPr lang="en-US" dirty="0"/>
              <a:t> (MOVPE).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2265440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B6D90C3-27C8-55A5-075C-5A7B56DC54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0" y="226503"/>
            <a:ext cx="6085739" cy="2114295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0DA3C98-E916-638E-0398-0AFF86CECC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41647" y="3655590"/>
            <a:ext cx="5434842" cy="29759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4CEF4FF-6AA4-A887-FA75-EAA84C1AB2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4148" y="2495375"/>
            <a:ext cx="5434842" cy="100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8303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5C60D8E-2AE2-3EC3-7C87-F78EBE2CA0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831" y="494412"/>
            <a:ext cx="6496957" cy="63635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4D20D9C-CC83-E7C5-D435-61F22C61B2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5357" y="2617733"/>
            <a:ext cx="4859561" cy="301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4702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2980" y="342900"/>
            <a:ext cx="10445312" cy="56673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err="1"/>
              <a:t>Avantaje</a:t>
            </a:r>
            <a:r>
              <a:rPr lang="en-US" dirty="0"/>
              <a:t> – </a:t>
            </a:r>
            <a:r>
              <a:rPr lang="en-US" dirty="0" err="1"/>
              <a:t>dezavantaje</a:t>
            </a:r>
            <a:r>
              <a:rPr lang="ro-RO" dirty="0"/>
              <a:t> varactor</a:t>
            </a:r>
            <a:endParaRPr lang="en-GB" dirty="0"/>
          </a:p>
        </p:txBody>
      </p:sp>
      <p:sp>
        <p:nvSpPr>
          <p:cNvPr id="77827" name="Content Placeholder 2"/>
          <p:cNvSpPr>
            <a:spLocks noGrp="1"/>
          </p:cNvSpPr>
          <p:nvPr>
            <p:ph idx="1"/>
          </p:nvPr>
        </p:nvSpPr>
        <p:spPr>
          <a:xfrm>
            <a:off x="441433" y="909638"/>
            <a:ext cx="11225049" cy="5795962"/>
          </a:xfrm>
        </p:spPr>
        <p:txBody>
          <a:bodyPr>
            <a:normAutofit/>
          </a:bodyPr>
          <a:lstStyle/>
          <a:p>
            <a:r>
              <a:rPr lang="en-GB" altLang="en-US" dirty="0" err="1"/>
              <a:t>Zgomot</a:t>
            </a:r>
            <a:r>
              <a:rPr lang="en-GB" altLang="en-US" dirty="0"/>
              <a:t> </a:t>
            </a:r>
            <a:r>
              <a:rPr lang="en-GB" altLang="en-US" dirty="0" err="1"/>
              <a:t>scăzut</a:t>
            </a:r>
            <a:r>
              <a:rPr lang="en-GB" altLang="en-US" dirty="0"/>
              <a:t>: </a:t>
            </a:r>
            <a:r>
              <a:rPr lang="en-GB" altLang="en-US" dirty="0" err="1"/>
              <a:t>generează</a:t>
            </a:r>
            <a:r>
              <a:rPr lang="en-GB" altLang="en-US" dirty="0"/>
              <a:t> </a:t>
            </a:r>
            <a:r>
              <a:rPr lang="en-GB" altLang="en-US" dirty="0" err="1"/>
              <a:t>mai</a:t>
            </a:r>
            <a:r>
              <a:rPr lang="en-GB" altLang="en-US" dirty="0"/>
              <a:t> </a:t>
            </a:r>
            <a:r>
              <a:rPr lang="en-GB" altLang="en-US" dirty="0" err="1"/>
              <a:t>puțin</a:t>
            </a:r>
            <a:r>
              <a:rPr lang="en-GB" altLang="en-US" dirty="0"/>
              <a:t> </a:t>
            </a:r>
            <a:r>
              <a:rPr lang="en-GB" altLang="en-US" dirty="0" err="1"/>
              <a:t>zgomot</a:t>
            </a:r>
            <a:r>
              <a:rPr lang="en-GB" altLang="en-US" dirty="0"/>
              <a:t> </a:t>
            </a:r>
            <a:r>
              <a:rPr lang="en-GB" altLang="en-US" dirty="0" err="1"/>
              <a:t>în</a:t>
            </a:r>
            <a:r>
              <a:rPr lang="en-GB" altLang="en-US" dirty="0"/>
              <a:t> </a:t>
            </a:r>
            <a:r>
              <a:rPr lang="en-GB" altLang="en-US" dirty="0" err="1"/>
              <a:t>comparație</a:t>
            </a:r>
            <a:r>
              <a:rPr lang="en-GB" altLang="en-US" dirty="0"/>
              <a:t> cu  </a:t>
            </a:r>
            <a:r>
              <a:rPr lang="en-GB" altLang="en-US" dirty="0" err="1"/>
              <a:t>diodă</a:t>
            </a:r>
            <a:r>
              <a:rPr lang="en-GB" altLang="en-US" dirty="0"/>
              <a:t> </a:t>
            </a:r>
            <a:r>
              <a:rPr lang="ro-RO" altLang="en-US" i="1" dirty="0"/>
              <a:t>p-n</a:t>
            </a:r>
            <a:r>
              <a:rPr lang="en-GB" altLang="en-US" dirty="0"/>
              <a:t>.</a:t>
            </a:r>
            <a:r>
              <a:rPr lang="ro-RO" altLang="en-US" dirty="0"/>
              <a:t> </a:t>
            </a:r>
            <a:r>
              <a:rPr lang="en-GB" altLang="en-US" dirty="0"/>
              <a:t> </a:t>
            </a:r>
            <a:r>
              <a:rPr lang="en-GB" altLang="en-US" dirty="0" err="1"/>
              <a:t>Astfel</a:t>
            </a:r>
            <a:r>
              <a:rPr lang="en-GB" altLang="en-US" dirty="0"/>
              <a:t>, </a:t>
            </a:r>
            <a:r>
              <a:rPr lang="en-GB" altLang="en-US" dirty="0" err="1"/>
              <a:t>pierderea</a:t>
            </a:r>
            <a:r>
              <a:rPr lang="en-GB" altLang="en-US" dirty="0"/>
              <a:t> de </a:t>
            </a:r>
            <a:r>
              <a:rPr lang="en-GB" altLang="en-US" dirty="0" err="1"/>
              <a:t>energie</a:t>
            </a:r>
            <a:r>
              <a:rPr lang="en-GB" altLang="en-US" dirty="0"/>
              <a:t> din </a:t>
            </a:r>
            <a:r>
              <a:rPr lang="en-GB" altLang="en-US" dirty="0" err="1"/>
              <a:t>cauza</a:t>
            </a:r>
            <a:r>
              <a:rPr lang="en-GB" altLang="en-US" dirty="0"/>
              <a:t> </a:t>
            </a:r>
            <a:r>
              <a:rPr lang="en-GB" altLang="en-US" dirty="0" err="1"/>
              <a:t>zgomotului</a:t>
            </a:r>
            <a:r>
              <a:rPr lang="en-GB" altLang="en-US" dirty="0"/>
              <a:t> </a:t>
            </a:r>
            <a:r>
              <a:rPr lang="en-GB" altLang="en-US" dirty="0" err="1"/>
              <a:t>este</a:t>
            </a:r>
            <a:r>
              <a:rPr lang="en-GB" altLang="en-US" dirty="0"/>
              <a:t> </a:t>
            </a:r>
            <a:r>
              <a:rPr lang="en-GB" altLang="en-US" dirty="0" err="1"/>
              <a:t>mică</a:t>
            </a:r>
            <a:r>
              <a:rPr lang="en-GB" altLang="en-US" dirty="0"/>
              <a:t> </a:t>
            </a:r>
            <a:r>
              <a:rPr lang="en-GB" altLang="en-US" dirty="0" err="1"/>
              <a:t>în</a:t>
            </a:r>
            <a:r>
              <a:rPr lang="en-GB" altLang="en-US" dirty="0"/>
              <a:t> </a:t>
            </a:r>
            <a:r>
              <a:rPr lang="en-GB" altLang="en-US" dirty="0" err="1"/>
              <a:t>diodele</a:t>
            </a:r>
            <a:r>
              <a:rPr lang="en-GB" altLang="en-US" dirty="0"/>
              <a:t> </a:t>
            </a:r>
            <a:r>
              <a:rPr lang="en-GB" altLang="en-US" dirty="0" err="1"/>
              <a:t>varactor</a:t>
            </a:r>
            <a:r>
              <a:rPr lang="en-GB" altLang="en-US" dirty="0"/>
              <a:t>.</a:t>
            </a:r>
          </a:p>
          <a:p>
            <a:r>
              <a:rPr lang="en-GB" altLang="en-US" dirty="0" err="1"/>
              <a:t>Portabilitate</a:t>
            </a:r>
            <a:r>
              <a:rPr lang="en-GB" altLang="en-US" dirty="0"/>
              <a:t>: Este </a:t>
            </a:r>
            <a:r>
              <a:rPr lang="en-GB" altLang="en-US" dirty="0" err="1"/>
              <a:t>portabil</a:t>
            </a:r>
            <a:r>
              <a:rPr lang="en-GB" altLang="en-US" dirty="0"/>
              <a:t> </a:t>
            </a:r>
            <a:r>
              <a:rPr lang="en-GB" altLang="en-US" dirty="0" err="1"/>
              <a:t>datorită</a:t>
            </a:r>
            <a:r>
              <a:rPr lang="en-GB" altLang="en-US" dirty="0"/>
              <a:t> </a:t>
            </a:r>
            <a:r>
              <a:rPr lang="en-GB" altLang="en-US" dirty="0" err="1"/>
              <a:t>dimensiunilor</a:t>
            </a:r>
            <a:r>
              <a:rPr lang="en-GB" altLang="en-US" dirty="0"/>
              <a:t> </a:t>
            </a:r>
            <a:r>
              <a:rPr lang="en-GB" altLang="en-US" dirty="0" err="1"/>
              <a:t>mici</a:t>
            </a:r>
            <a:r>
              <a:rPr lang="en-GB" altLang="en-US" dirty="0"/>
              <a:t> </a:t>
            </a:r>
            <a:r>
              <a:rPr lang="en-GB" altLang="en-US" dirty="0" err="1"/>
              <a:t>și</a:t>
            </a:r>
            <a:r>
              <a:rPr lang="en-GB" altLang="en-US" dirty="0"/>
              <a:t> </a:t>
            </a:r>
            <a:r>
              <a:rPr lang="en-GB" altLang="en-US" dirty="0" err="1"/>
              <a:t>ușoare</a:t>
            </a:r>
            <a:r>
              <a:rPr lang="en-GB" altLang="en-US" dirty="0"/>
              <a:t>.</a:t>
            </a:r>
          </a:p>
          <a:p>
            <a:r>
              <a:rPr lang="en-GB" altLang="en-US" dirty="0" err="1"/>
              <a:t>Fiabilitate</a:t>
            </a:r>
            <a:r>
              <a:rPr lang="en-GB" altLang="en-US" dirty="0"/>
              <a:t>: Este </a:t>
            </a:r>
            <a:r>
              <a:rPr lang="en-GB" altLang="en-US" dirty="0" err="1"/>
              <a:t>mai</a:t>
            </a:r>
            <a:r>
              <a:rPr lang="en-GB" altLang="en-US" dirty="0"/>
              <a:t> </a:t>
            </a:r>
            <a:r>
              <a:rPr lang="en-GB" altLang="en-US" dirty="0" err="1"/>
              <a:t>fiabil</a:t>
            </a:r>
            <a:r>
              <a:rPr lang="en-GB" altLang="en-US" dirty="0"/>
              <a:t> </a:t>
            </a:r>
            <a:r>
              <a:rPr lang="en-GB" altLang="en-US" dirty="0" err="1"/>
              <a:t>decât</a:t>
            </a:r>
            <a:r>
              <a:rPr lang="en-GB" altLang="en-US" dirty="0"/>
              <a:t> </a:t>
            </a:r>
            <a:r>
              <a:rPr lang="en-GB" altLang="en-US" dirty="0" err="1"/>
              <a:t>alte</a:t>
            </a:r>
            <a:r>
              <a:rPr lang="en-GB" altLang="en-US" dirty="0"/>
              <a:t> diode de </a:t>
            </a:r>
            <a:r>
              <a:rPr lang="en-GB" altLang="en-US" dirty="0" err="1"/>
              <a:t>joncțiune</a:t>
            </a:r>
            <a:r>
              <a:rPr lang="en-GB" altLang="en-US" dirty="0"/>
              <a:t> P-N.</a:t>
            </a:r>
          </a:p>
          <a:p>
            <a:r>
              <a:rPr lang="en-GB" altLang="en-US" dirty="0"/>
              <a:t>Economic: </a:t>
            </a:r>
            <a:r>
              <a:rPr lang="en-GB" altLang="en-US" dirty="0" err="1"/>
              <a:t>este</a:t>
            </a:r>
            <a:r>
              <a:rPr lang="en-GB" altLang="en-US" dirty="0"/>
              <a:t> o </a:t>
            </a:r>
            <a:r>
              <a:rPr lang="en-GB" altLang="en-US" dirty="0" err="1"/>
              <a:t>diodă</a:t>
            </a:r>
            <a:r>
              <a:rPr lang="en-GB" altLang="en-US" dirty="0"/>
              <a:t> low-cost, </a:t>
            </a:r>
            <a:r>
              <a:rPr lang="en-GB" altLang="en-US" dirty="0" err="1"/>
              <a:t>astfel</a:t>
            </a:r>
            <a:r>
              <a:rPr lang="en-GB" altLang="en-US" dirty="0"/>
              <a:t>, economic </a:t>
            </a:r>
            <a:r>
              <a:rPr lang="en-GB" altLang="en-US" dirty="0" err="1"/>
              <a:t>în</a:t>
            </a:r>
            <a:r>
              <a:rPr lang="en-GB" altLang="en-US" dirty="0"/>
              <a:t> </a:t>
            </a:r>
            <a:r>
              <a:rPr lang="en-GB" altLang="en-US" dirty="0" err="1"/>
              <a:t>diferite</a:t>
            </a:r>
            <a:r>
              <a:rPr lang="en-GB" altLang="en-US" dirty="0"/>
              <a:t> </a:t>
            </a:r>
            <a:r>
              <a:rPr lang="en-GB" altLang="en-US" dirty="0" err="1"/>
              <a:t>aplicații</a:t>
            </a:r>
            <a:r>
              <a:rPr lang="en-GB" altLang="en-US" dirty="0"/>
              <a:t>.</a:t>
            </a:r>
          </a:p>
          <a:p>
            <a:pPr marL="0" indent="0">
              <a:buNone/>
            </a:pPr>
            <a:r>
              <a:rPr lang="en-GB" altLang="en-US" dirty="0" err="1"/>
              <a:t>Dezavantaje</a:t>
            </a:r>
            <a:r>
              <a:rPr lang="en-GB" altLang="en-US" dirty="0"/>
              <a:t> </a:t>
            </a:r>
          </a:p>
          <a:p>
            <a:r>
              <a:rPr lang="en-GB" altLang="en-US" dirty="0" err="1"/>
              <a:t>Acestea</a:t>
            </a:r>
            <a:r>
              <a:rPr lang="en-GB" altLang="en-US" dirty="0"/>
              <a:t> </a:t>
            </a:r>
            <a:r>
              <a:rPr lang="en-GB" altLang="en-US" dirty="0" err="1"/>
              <a:t>sunt</a:t>
            </a:r>
            <a:r>
              <a:rPr lang="en-GB" altLang="en-US" dirty="0"/>
              <a:t> </a:t>
            </a:r>
            <a:r>
              <a:rPr lang="en-GB" altLang="en-US" dirty="0" err="1"/>
              <a:t>concepute</a:t>
            </a:r>
            <a:r>
              <a:rPr lang="en-GB" altLang="en-US" dirty="0"/>
              <a:t> special </a:t>
            </a:r>
            <a:r>
              <a:rPr lang="en-GB" altLang="en-US" dirty="0" err="1"/>
              <a:t>pentru</a:t>
            </a:r>
            <a:r>
              <a:rPr lang="en-GB" altLang="en-US" dirty="0"/>
              <a:t> a </a:t>
            </a:r>
            <a:r>
              <a:rPr lang="en-GB" altLang="en-US" dirty="0" err="1"/>
              <a:t>funcționa</a:t>
            </a:r>
            <a:r>
              <a:rPr lang="en-GB" altLang="en-US" dirty="0"/>
              <a:t> </a:t>
            </a:r>
            <a:r>
              <a:rPr lang="en-GB" altLang="en-US" dirty="0" err="1"/>
              <a:t>în</a:t>
            </a:r>
            <a:r>
              <a:rPr lang="en-GB" altLang="en-US" dirty="0"/>
              <a:t> </a:t>
            </a:r>
            <a:r>
              <a:rPr lang="en-GB" altLang="en-US" dirty="0" err="1"/>
              <a:t>modul</a:t>
            </a:r>
            <a:r>
              <a:rPr lang="en-GB" altLang="en-US" dirty="0"/>
              <a:t> invers </a:t>
            </a:r>
            <a:r>
              <a:rPr lang="en-GB" altLang="en-US" dirty="0" err="1"/>
              <a:t>polarizat</a:t>
            </a:r>
            <a:r>
              <a:rPr lang="en-GB" altLang="en-US" dirty="0"/>
              <a:t>, au </a:t>
            </a:r>
            <a:r>
              <a:rPr lang="en-GB" altLang="en-US" dirty="0" err="1"/>
              <a:t>cea</a:t>
            </a:r>
            <a:r>
              <a:rPr lang="en-GB" altLang="en-US" dirty="0"/>
              <a:t> </a:t>
            </a:r>
            <a:r>
              <a:rPr lang="en-GB" altLang="en-US" dirty="0" err="1"/>
              <a:t>mai</a:t>
            </a:r>
            <a:r>
              <a:rPr lang="en-GB" altLang="en-US" dirty="0"/>
              <a:t> </a:t>
            </a:r>
            <a:r>
              <a:rPr lang="en-GB" altLang="en-US" dirty="0" err="1"/>
              <a:t>mică</a:t>
            </a:r>
            <a:r>
              <a:rPr lang="en-GB" altLang="en-US" dirty="0"/>
              <a:t> </a:t>
            </a:r>
            <a:r>
              <a:rPr lang="en-GB" altLang="en-US" dirty="0" err="1"/>
              <a:t>utilitate</a:t>
            </a:r>
            <a:r>
              <a:rPr lang="en-GB" altLang="en-US" dirty="0"/>
              <a:t> </a:t>
            </a:r>
            <a:r>
              <a:rPr lang="en-GB" altLang="en-US" dirty="0" err="1"/>
              <a:t>când</a:t>
            </a:r>
            <a:r>
              <a:rPr lang="en-GB" altLang="en-US" dirty="0"/>
              <a:t> </a:t>
            </a:r>
            <a:r>
              <a:rPr lang="en-GB" altLang="en-US" dirty="0" err="1"/>
              <a:t>sunt</a:t>
            </a:r>
            <a:r>
              <a:rPr lang="en-GB" altLang="en-US" dirty="0"/>
              <a:t> </a:t>
            </a:r>
            <a:r>
              <a:rPr lang="en-GB" altLang="en-US" dirty="0" err="1"/>
              <a:t>acționate</a:t>
            </a:r>
            <a:r>
              <a:rPr lang="en-GB" altLang="en-US" dirty="0"/>
              <a:t> la </a:t>
            </a:r>
            <a:r>
              <a:rPr lang="en-GB" altLang="en-US" dirty="0" err="1"/>
              <a:t>polarizare</a:t>
            </a:r>
            <a:r>
              <a:rPr lang="en-GB" altLang="en-US" dirty="0"/>
              <a:t> </a:t>
            </a:r>
            <a:r>
              <a:rPr lang="en-GB" altLang="en-US" dirty="0" err="1"/>
              <a:t>directa</a:t>
            </a:r>
            <a:endParaRPr lang="ro-RO" altLang="en-US" dirty="0"/>
          </a:p>
          <a:p>
            <a:endParaRPr lang="ro-RO" altLang="en-US" dirty="0"/>
          </a:p>
          <a:p>
            <a:pPr marL="0" indent="0">
              <a:buNone/>
            </a:pPr>
            <a:r>
              <a:rPr lang="en-GB" altLang="en-US" dirty="0">
                <a:hlinkClick r:id="rId2"/>
              </a:rPr>
              <a:t>https://www.youtube.com/watch?v=PEzuUix19cA</a:t>
            </a:r>
            <a:endParaRPr lang="ro-RO" altLang="en-US" dirty="0"/>
          </a:p>
          <a:p>
            <a:pPr marL="0" indent="0">
              <a:buNone/>
            </a:pPr>
            <a:endParaRPr lang="ro-RO" altLang="en-US" dirty="0"/>
          </a:p>
          <a:p>
            <a:endParaRPr lang="en-GB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2E8479B5-5769-2BB3-F91F-5C8439C97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Capacitatea de barieră,</a:t>
            </a:r>
            <a:endParaRPr lang="en-US" dirty="0"/>
          </a:p>
        </p:txBody>
      </p:sp>
      <p:pic>
        <p:nvPicPr>
          <p:cNvPr id="5" name="Imagine 4">
            <a:extLst>
              <a:ext uri="{FF2B5EF4-FFF2-40B4-BE49-F238E27FC236}">
                <a16:creationId xmlns:a16="http://schemas.microsoft.com/office/drawing/2014/main" id="{1C69AFC4-BF60-0544-B8F5-B4E9E62C39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836" y="2220686"/>
            <a:ext cx="3968319" cy="2725985"/>
          </a:xfrm>
          <a:prstGeom prst="rect">
            <a:avLst/>
          </a:prstGeom>
        </p:spPr>
      </p:pic>
      <p:pic>
        <p:nvPicPr>
          <p:cNvPr id="7" name="Imagine 6">
            <a:extLst>
              <a:ext uri="{FF2B5EF4-FFF2-40B4-BE49-F238E27FC236}">
                <a16:creationId xmlns:a16="http://schemas.microsoft.com/office/drawing/2014/main" id="{FA71E87A-EFAF-6919-14F9-2C075549D4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4512" y="1946593"/>
            <a:ext cx="3199730" cy="2964814"/>
          </a:xfrm>
          <a:prstGeom prst="rect">
            <a:avLst/>
          </a:prstGeom>
        </p:spPr>
      </p:pic>
      <p:sp>
        <p:nvSpPr>
          <p:cNvPr id="9" name="CasetăText 8">
            <a:extLst>
              <a:ext uri="{FF2B5EF4-FFF2-40B4-BE49-F238E27FC236}">
                <a16:creationId xmlns:a16="http://schemas.microsoft.com/office/drawing/2014/main" id="{9F7C2C4E-C157-5768-29E8-EFB38336B840}"/>
              </a:ext>
            </a:extLst>
          </p:cNvPr>
          <p:cNvSpPr txBox="1"/>
          <p:nvPr/>
        </p:nvSpPr>
        <p:spPr>
          <a:xfrm>
            <a:off x="720836" y="5172318"/>
            <a:ext cx="32610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Capacitatea</a:t>
            </a:r>
            <a:r>
              <a:rPr lang="ro-RO" dirty="0"/>
              <a:t> convențională</a:t>
            </a:r>
            <a:endParaRPr lang="en-US" dirty="0"/>
          </a:p>
        </p:txBody>
      </p:sp>
      <p:sp>
        <p:nvSpPr>
          <p:cNvPr id="12" name="CasetăText 11">
            <a:extLst>
              <a:ext uri="{FF2B5EF4-FFF2-40B4-BE49-F238E27FC236}">
                <a16:creationId xmlns:a16="http://schemas.microsoft.com/office/drawing/2014/main" id="{6101EA4E-88A8-3D1F-1970-AA18C0EECCD0}"/>
              </a:ext>
            </a:extLst>
          </p:cNvPr>
          <p:cNvSpPr txBox="1"/>
          <p:nvPr/>
        </p:nvSpPr>
        <p:spPr>
          <a:xfrm>
            <a:off x="4300742" y="5875557"/>
            <a:ext cx="39188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Capacitatea</a:t>
            </a:r>
            <a:r>
              <a:rPr lang="ro-RO" dirty="0"/>
              <a:t> de barieră a p-n joncțiunii</a:t>
            </a:r>
            <a:endParaRPr lang="en-US" dirty="0"/>
          </a:p>
        </p:txBody>
      </p:sp>
      <p:pic>
        <p:nvPicPr>
          <p:cNvPr id="14" name="Imagine 13">
            <a:extLst>
              <a:ext uri="{FF2B5EF4-FFF2-40B4-BE49-F238E27FC236}">
                <a16:creationId xmlns:a16="http://schemas.microsoft.com/office/drawing/2014/main" id="{7C7BDFB6-F97A-61CE-71CA-B53CD70349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9599" y="1946593"/>
            <a:ext cx="3527541" cy="2964814"/>
          </a:xfrm>
          <a:prstGeom prst="rect">
            <a:avLst/>
          </a:prstGeom>
        </p:spPr>
      </p:pic>
      <p:sp>
        <p:nvSpPr>
          <p:cNvPr id="15" name="CasetăText 14">
            <a:extLst>
              <a:ext uri="{FF2B5EF4-FFF2-40B4-BE49-F238E27FC236}">
                <a16:creationId xmlns:a16="http://schemas.microsoft.com/office/drawing/2014/main" id="{926268C4-940D-E56A-A3D9-C1F0E89C2F9A}"/>
              </a:ext>
            </a:extLst>
          </p:cNvPr>
          <p:cNvSpPr txBox="1"/>
          <p:nvPr/>
        </p:nvSpPr>
        <p:spPr>
          <a:xfrm>
            <a:off x="8054242" y="5259095"/>
            <a:ext cx="39188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Capacitatea</a:t>
            </a:r>
            <a:r>
              <a:rPr lang="ro-RO" dirty="0"/>
              <a:t> de difuzie a p-n joncțiunii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3416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029D5-E8B9-123A-448B-A3932531D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7079" y="443953"/>
            <a:ext cx="4537841" cy="990709"/>
          </a:xfrm>
        </p:spPr>
        <p:txBody>
          <a:bodyPr/>
          <a:lstStyle/>
          <a:p>
            <a:pPr algn="ctr"/>
            <a:r>
              <a:rPr lang="ro-RO" dirty="0"/>
              <a:t>Aplicații varactor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965A6D-AED7-C03D-11D6-FACEB1A156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domeniul</a:t>
            </a:r>
            <a:r>
              <a:rPr lang="en-US" dirty="0"/>
              <a:t> </a:t>
            </a:r>
            <a:r>
              <a:rPr lang="en-US" dirty="0" err="1"/>
              <a:t>proiectării</a:t>
            </a:r>
            <a:r>
              <a:rPr lang="en-US" dirty="0"/>
              <a:t> RF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oferă</a:t>
            </a:r>
            <a:r>
              <a:rPr lang="en-US" dirty="0"/>
              <a:t> o </a:t>
            </a:r>
            <a:r>
              <a:rPr lang="en-US" dirty="0" err="1"/>
              <a:t>metodă</a:t>
            </a:r>
            <a:r>
              <a:rPr lang="en-US" dirty="0"/>
              <a:t> de </a:t>
            </a:r>
            <a:r>
              <a:rPr lang="en-US" dirty="0" err="1"/>
              <a:t>variație</a:t>
            </a:r>
            <a:r>
              <a:rPr lang="en-US" dirty="0"/>
              <a:t> a </a:t>
            </a:r>
            <a:r>
              <a:rPr lang="en-US" dirty="0" err="1"/>
              <a:t>capacității</a:t>
            </a:r>
            <a:r>
              <a:rPr lang="en-US" dirty="0"/>
              <a:t> </a:t>
            </a:r>
            <a:r>
              <a:rPr lang="en-US" dirty="0" err="1"/>
              <a:t>într</a:t>
            </a:r>
            <a:r>
              <a:rPr lang="en-US" dirty="0"/>
              <a:t>-un circuit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aplicarea</a:t>
            </a:r>
            <a:r>
              <a:rPr lang="en-US" dirty="0"/>
              <a:t> </a:t>
            </a:r>
            <a:r>
              <a:rPr lang="en-US" dirty="0" err="1"/>
              <a:t>unei</a:t>
            </a:r>
            <a:r>
              <a:rPr lang="en-US" dirty="0"/>
              <a:t> </a:t>
            </a:r>
            <a:r>
              <a:rPr lang="en-US" dirty="0" err="1"/>
              <a:t>tensiuni</a:t>
            </a:r>
            <a:r>
              <a:rPr lang="en-US" dirty="0"/>
              <a:t> de control. </a:t>
            </a:r>
            <a:endParaRPr lang="ro-RO" dirty="0"/>
          </a:p>
          <a:p>
            <a:r>
              <a:rPr lang="en-US" dirty="0" err="1"/>
              <a:t>Filtre</a:t>
            </a:r>
            <a:r>
              <a:rPr lang="en-US" dirty="0"/>
              <a:t> FR – </a:t>
            </a:r>
            <a:r>
              <a:rPr lang="ro-RO" dirty="0"/>
              <a:t>e</a:t>
            </a:r>
            <a:r>
              <a:rPr lang="en-US" dirty="0" err="1"/>
              <a:t>ste</a:t>
            </a:r>
            <a:r>
              <a:rPr lang="en-US" dirty="0"/>
              <a:t> </a:t>
            </a:r>
            <a:r>
              <a:rPr lang="en-US" dirty="0" err="1"/>
              <a:t>posibilă</a:t>
            </a:r>
            <a:r>
              <a:rPr lang="en-US" dirty="0"/>
              <a:t> </a:t>
            </a:r>
            <a:r>
              <a:rPr lang="en-US" dirty="0" err="1"/>
              <a:t>reglarea</a:t>
            </a:r>
            <a:r>
              <a:rPr lang="en-US" dirty="0"/>
              <a:t> </a:t>
            </a:r>
            <a:r>
              <a:rPr lang="en-US" dirty="0" err="1"/>
              <a:t>filtrelor</a:t>
            </a:r>
            <a:r>
              <a:rPr lang="en-US" dirty="0"/>
              <a:t> </a:t>
            </a:r>
            <a:r>
              <a:rPr lang="en-US" dirty="0" err="1"/>
              <a:t>folosind</a:t>
            </a:r>
            <a:r>
              <a:rPr lang="en-US" dirty="0"/>
              <a:t> diode varactor. </a:t>
            </a:r>
            <a:r>
              <a:rPr lang="en-US" dirty="0" err="1"/>
              <a:t>Filtrele</a:t>
            </a:r>
            <a:r>
              <a:rPr lang="en-US" dirty="0"/>
              <a:t> de </a:t>
            </a:r>
            <a:r>
              <a:rPr lang="en-US" dirty="0" err="1"/>
              <a:t>urmărire</a:t>
            </a:r>
            <a:r>
              <a:rPr lang="en-US" dirty="0"/>
              <a:t> pot fi </a:t>
            </a:r>
            <a:r>
              <a:rPr lang="en-US" dirty="0" err="1"/>
              <a:t>necesare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circuitele</a:t>
            </a:r>
            <a:r>
              <a:rPr lang="en-US" dirty="0"/>
              <a:t> </a:t>
            </a:r>
            <a:r>
              <a:rPr lang="en-US" dirty="0" err="1"/>
              <a:t>receptoarelor</a:t>
            </a:r>
            <a:r>
              <a:rPr lang="en-US" dirty="0"/>
              <a:t> front-end, </a:t>
            </a:r>
            <a:r>
              <a:rPr lang="en-US" dirty="0" err="1"/>
              <a:t>în</a:t>
            </a:r>
            <a:r>
              <a:rPr lang="en-US" dirty="0"/>
              <a:t> care </a:t>
            </a:r>
            <a:r>
              <a:rPr lang="en-US" dirty="0" err="1"/>
              <a:t>filtrele</a:t>
            </a:r>
            <a:r>
              <a:rPr lang="en-US" dirty="0"/>
              <a:t> sunt activate </a:t>
            </a:r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dirty="0" err="1"/>
              <a:t>urmări</a:t>
            </a:r>
            <a:r>
              <a:rPr lang="en-US" dirty="0"/>
              <a:t> </a:t>
            </a:r>
            <a:r>
              <a:rPr lang="en-US" dirty="0" err="1"/>
              <a:t>frecvența</a:t>
            </a:r>
            <a:r>
              <a:rPr lang="en-US" dirty="0"/>
              <a:t> </a:t>
            </a:r>
            <a:r>
              <a:rPr lang="en-US" dirty="0" err="1"/>
              <a:t>semnalelor</a:t>
            </a:r>
            <a:r>
              <a:rPr lang="en-US" dirty="0"/>
              <a:t> de </a:t>
            </a:r>
            <a:r>
              <a:rPr lang="en-US" dirty="0" err="1"/>
              <a:t>intrare</a:t>
            </a:r>
            <a:r>
              <a:rPr lang="en-US" dirty="0"/>
              <a:t>.</a:t>
            </a:r>
            <a:endParaRPr lang="ro-RO" dirty="0"/>
          </a:p>
          <a:p>
            <a:r>
              <a:rPr lang="en-US" dirty="0" err="1"/>
              <a:t>Oscilatoare</a:t>
            </a:r>
            <a:r>
              <a:rPr lang="en-US" dirty="0"/>
              <a:t> </a:t>
            </a:r>
            <a:r>
              <a:rPr lang="en-US" dirty="0" err="1"/>
              <a:t>controlate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tensiune</a:t>
            </a:r>
            <a:r>
              <a:rPr lang="en-US" dirty="0"/>
              <a:t> (VCO) – VCO-urile sunt </a:t>
            </a:r>
            <a:r>
              <a:rPr lang="en-US" dirty="0" err="1"/>
              <a:t>utilizate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multe</a:t>
            </a:r>
            <a:r>
              <a:rPr lang="en-US" dirty="0"/>
              <a:t> </a:t>
            </a:r>
            <a:r>
              <a:rPr lang="en-US" dirty="0" err="1"/>
              <a:t>aplicații</a:t>
            </a:r>
            <a:r>
              <a:rPr lang="en-US" dirty="0"/>
              <a:t>, </a:t>
            </a:r>
            <a:r>
              <a:rPr lang="en-US" dirty="0" err="1"/>
              <a:t>iar</a:t>
            </a:r>
            <a:r>
              <a:rPr lang="en-US" dirty="0"/>
              <a:t> </a:t>
            </a:r>
            <a:r>
              <a:rPr lang="en-US" dirty="0" err="1"/>
              <a:t>oscilatoarele</a:t>
            </a:r>
            <a:r>
              <a:rPr lang="en-US" dirty="0"/>
              <a:t> </a:t>
            </a:r>
            <a:r>
              <a:rPr lang="en-US" dirty="0" err="1"/>
              <a:t>dintr</a:t>
            </a:r>
            <a:r>
              <a:rPr lang="en-US" dirty="0"/>
              <a:t>-o </a:t>
            </a:r>
            <a:r>
              <a:rPr lang="en-US" dirty="0" err="1"/>
              <a:t>buclă</a:t>
            </a:r>
            <a:r>
              <a:rPr lang="en-US" dirty="0"/>
              <a:t> </a:t>
            </a:r>
            <a:r>
              <a:rPr lang="en-US" dirty="0" err="1"/>
              <a:t>blocată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fază</a:t>
            </a:r>
            <a:r>
              <a:rPr lang="en-US" dirty="0"/>
              <a:t> sunt </a:t>
            </a:r>
            <a:r>
              <a:rPr lang="en-US" dirty="0" err="1"/>
              <a:t>regiunea</a:t>
            </a:r>
            <a:r>
              <a:rPr lang="en-US" dirty="0"/>
              <a:t> </a:t>
            </a:r>
            <a:r>
              <a:rPr lang="en-US" dirty="0" err="1"/>
              <a:t>principală</a:t>
            </a:r>
            <a:r>
              <a:rPr lang="en-US" dirty="0"/>
              <a:t>. VCO-urile sunt </a:t>
            </a:r>
            <a:r>
              <a:rPr lang="en-US" dirty="0" err="1"/>
              <a:t>prezente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aproape</a:t>
            </a:r>
            <a:r>
              <a:rPr lang="en-US" dirty="0"/>
              <a:t> </a:t>
            </a:r>
            <a:r>
              <a:rPr lang="en-US" dirty="0" err="1"/>
              <a:t>toate</a:t>
            </a:r>
            <a:r>
              <a:rPr lang="en-US" dirty="0"/>
              <a:t> </a:t>
            </a:r>
            <a:r>
              <a:rPr lang="en-US" dirty="0" err="1"/>
              <a:t>receptoarele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radiourile</a:t>
            </a:r>
            <a:r>
              <a:rPr lang="en-US" dirty="0"/>
              <a:t> wireless.</a:t>
            </a:r>
          </a:p>
        </p:txBody>
      </p:sp>
    </p:spTree>
    <p:extLst>
      <p:ext uri="{BB962C8B-B14F-4D97-AF65-F5344CB8AC3E}">
        <p14:creationId xmlns:p14="http://schemas.microsoft.com/office/powerpoint/2010/main" val="6836841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09628" y="218515"/>
            <a:ext cx="6834528" cy="770253"/>
          </a:xfrm>
        </p:spPr>
        <p:txBody>
          <a:bodyPr vert="horz" wrap="square" lIns="0" tIns="159300" rIns="0" bIns="0" rtlCol="0" anchor="t">
            <a:spAutoFit/>
          </a:bodyPr>
          <a:lstStyle/>
          <a:p>
            <a:pPr marL="1053469">
              <a:defRPr/>
            </a:pPr>
            <a:r>
              <a:rPr lang="ro-MD" dirty="0"/>
              <a:t>Dioda tunel</a:t>
            </a:r>
            <a:r>
              <a:rPr dirty="0"/>
              <a:t> (</a:t>
            </a:r>
            <a:r>
              <a:rPr lang="ro-MD" dirty="0"/>
              <a:t>dioda </a:t>
            </a:r>
            <a:r>
              <a:rPr dirty="0"/>
              <a:t>Esaki</a:t>
            </a:r>
            <a:r>
              <a:rPr lang="ro-MD" dirty="0"/>
              <a:t>)</a:t>
            </a:r>
            <a:endParaRPr dirty="0"/>
          </a:p>
        </p:txBody>
      </p:sp>
      <p:sp>
        <p:nvSpPr>
          <p:cNvPr id="91139" name="object 3"/>
          <p:cNvSpPr txBox="1">
            <a:spLocks noChangeArrowheads="1"/>
          </p:cNvSpPr>
          <p:nvPr/>
        </p:nvSpPr>
        <p:spPr bwMode="auto">
          <a:xfrm>
            <a:off x="1774628" y="1175679"/>
            <a:ext cx="8664772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11113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o-MD" altLang="en-US" sz="1425" dirty="0">
                <a:latin typeface="Arial" panose="020B0604020202020204" pitchFamily="34" charset="0"/>
                <a:cs typeface="Arial" panose="020B0604020202020204" pitchFamily="34" charset="0"/>
              </a:rPr>
              <a:t>Dioda tunel este o </a:t>
            </a:r>
            <a:r>
              <a:rPr lang="ro-MD" altLang="en-US" sz="1425" dirty="0" err="1">
                <a:latin typeface="Arial" panose="020B0604020202020204" pitchFamily="34" charset="0"/>
                <a:cs typeface="Arial" panose="020B0604020202020204" pitchFamily="34" charset="0"/>
              </a:rPr>
              <a:t>pn</a:t>
            </a:r>
            <a:r>
              <a:rPr lang="ro-MD" altLang="en-US" sz="14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MD" altLang="en-US" sz="1425" dirty="0" err="1">
                <a:latin typeface="Arial" panose="020B0604020202020204" pitchFamily="34" charset="0"/>
                <a:cs typeface="Arial" panose="020B0604020202020204" pitchFamily="34" charset="0"/>
              </a:rPr>
              <a:t>ioncțiune</a:t>
            </a:r>
            <a:r>
              <a:rPr lang="ro-MD" altLang="en-US" sz="1425" dirty="0">
                <a:latin typeface="Arial" panose="020B0604020202020204" pitchFamily="34" charset="0"/>
                <a:cs typeface="Arial" panose="020B0604020202020204" pitchFamily="34" charset="0"/>
              </a:rPr>
              <a:t> cu rezistența diferențială negativă</a:t>
            </a:r>
            <a:r>
              <a:rPr lang="en-US" altLang="en-US" sz="1425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o-MD" altLang="en-US" sz="1425" dirty="0">
                <a:latin typeface="Arial" panose="020B0604020202020204" pitchFamily="34" charset="0"/>
                <a:cs typeface="Arial" panose="020B0604020202020204" pitchFamily="34" charset="0"/>
              </a:rPr>
              <a:t>Acea</a:t>
            </a:r>
            <a:r>
              <a:rPr lang="en-US" altLang="en-US" sz="1425" dirty="0" err="1">
                <a:latin typeface="Arial" panose="020B0604020202020204" pitchFamily="34" charset="0"/>
                <a:cs typeface="Arial" panose="020B0604020202020204" pitchFamily="34" charset="0"/>
              </a:rPr>
              <a:t>sta</a:t>
            </a:r>
            <a:r>
              <a:rPr lang="ro-MD" altLang="en-US" sz="1425" dirty="0">
                <a:latin typeface="Arial" panose="020B0604020202020204" pitchFamily="34" charset="0"/>
                <a:cs typeface="Arial" panose="020B0604020202020204" pitchFamily="34" charset="0"/>
              </a:rPr>
              <a:t> înseamnă, că, când tensiunea aplicată crește – curentul va scade prin diodă</a:t>
            </a:r>
            <a:endParaRPr lang="en-US" altLang="en-US" sz="142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140" name="object 4"/>
          <p:cNvSpPr>
            <a:spLocks noChangeArrowheads="1"/>
          </p:cNvSpPr>
          <p:nvPr/>
        </p:nvSpPr>
        <p:spPr bwMode="auto">
          <a:xfrm>
            <a:off x="8605837" y="1524001"/>
            <a:ext cx="1766292" cy="2196639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350"/>
          </a:p>
        </p:txBody>
      </p:sp>
      <p:sp>
        <p:nvSpPr>
          <p:cNvPr id="91141" name="object 5"/>
          <p:cNvSpPr>
            <a:spLocks noChangeArrowheads="1"/>
          </p:cNvSpPr>
          <p:nvPr/>
        </p:nvSpPr>
        <p:spPr bwMode="auto">
          <a:xfrm>
            <a:off x="6839545" y="4724401"/>
            <a:ext cx="3532584" cy="1431131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350"/>
          </a:p>
        </p:txBody>
      </p:sp>
      <p:sp>
        <p:nvSpPr>
          <p:cNvPr id="91142" name="object 6"/>
          <p:cNvSpPr txBox="1">
            <a:spLocks noChangeArrowheads="1"/>
          </p:cNvSpPr>
          <p:nvPr/>
        </p:nvSpPr>
        <p:spPr bwMode="auto">
          <a:xfrm>
            <a:off x="5123260" y="2153469"/>
            <a:ext cx="2572940" cy="150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11113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o-RO" altLang="en-US" sz="97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Inventat de Leon </a:t>
            </a:r>
            <a:r>
              <a:rPr lang="en-US" altLang="en-US" sz="97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Esaki   </a:t>
            </a:r>
            <a:r>
              <a:rPr lang="ro-RO" altLang="en-US" sz="97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august</a:t>
            </a:r>
            <a:r>
              <a:rPr lang="en-US" altLang="en-US" sz="97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19</a:t>
            </a:r>
            <a:r>
              <a:rPr lang="ro-RO" altLang="en-US" sz="97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57</a:t>
            </a:r>
            <a:endParaRPr lang="en-US" altLang="en-US" sz="97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028512" y="5584031"/>
            <a:ext cx="92869" cy="141064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9517">
              <a:lnSpc>
                <a:spcPts val="1136"/>
              </a:lnSpc>
              <a:defRPr/>
            </a:pPr>
            <a:r>
              <a:rPr sz="1049" spc="-4" dirty="0">
                <a:latin typeface="Arial"/>
                <a:cs typeface="Arial"/>
              </a:rPr>
              <a:t>1</a:t>
            </a:r>
            <a:endParaRPr sz="1049">
              <a:latin typeface="Arial"/>
              <a:cs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0B9AC0-A8D9-5DC1-508B-90E574A9D4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280" y="2842718"/>
            <a:ext cx="4686954" cy="168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6107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411FA8E-9BAC-2ACD-9DC3-C606BA790E7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64324" y="456321"/>
            <a:ext cx="4377559" cy="450029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F4E39EC-C304-49C7-3028-BAB13AC48F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5917" y="822496"/>
            <a:ext cx="5371642" cy="729483"/>
          </a:xfrm>
          <a:prstGeom prst="rect">
            <a:avLst/>
          </a:prstGeom>
        </p:spPr>
      </p:pic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257864FD-8BB8-DA73-E4A0-844EF7D054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93116"/>
            <a:ext cx="5901559" cy="4142387"/>
          </a:xfrm>
        </p:spPr>
        <p:txBody>
          <a:bodyPr>
            <a:normAutofit/>
          </a:bodyPr>
          <a:lstStyle/>
          <a:p>
            <a:r>
              <a:rPr lang="en-US" dirty="0"/>
              <a:t>Dacă </a:t>
            </a:r>
            <a:r>
              <a:rPr lang="en-US" dirty="0" err="1"/>
              <a:t>densitatea</a:t>
            </a:r>
            <a:r>
              <a:rPr lang="en-US" dirty="0"/>
              <a:t> </a:t>
            </a:r>
            <a:r>
              <a:rPr lang="en-US" dirty="0" err="1"/>
              <a:t>impurităților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1O^16-1O17^cm-3, </a:t>
            </a:r>
          </a:p>
          <a:p>
            <a:r>
              <a:rPr lang="en-US" dirty="0" err="1"/>
              <a:t>grosimea</a:t>
            </a:r>
            <a:r>
              <a:rPr lang="en-US" dirty="0"/>
              <a:t> </a:t>
            </a:r>
            <a:r>
              <a:rPr lang="en-US" b="1" dirty="0"/>
              <a:t>L </a:t>
            </a:r>
            <a:r>
              <a:rPr lang="en-US" dirty="0" err="1"/>
              <a:t>joncțiunii</a:t>
            </a:r>
            <a:r>
              <a:rPr lang="en-US" dirty="0"/>
              <a:t> p-n din Ge </a:t>
            </a:r>
            <a:r>
              <a:rPr lang="en-US" dirty="0" err="1"/>
              <a:t>este</a:t>
            </a:r>
            <a:r>
              <a:rPr lang="en-US" dirty="0"/>
              <a:t> de </a:t>
            </a:r>
            <a:r>
              <a:rPr lang="en-US" dirty="0" err="1"/>
              <a:t>aproximativ</a:t>
            </a:r>
            <a:r>
              <a:rPr lang="en-US" dirty="0"/>
              <a:t> 10^(-4)—10^(-5) cm. </a:t>
            </a:r>
          </a:p>
          <a:p>
            <a:r>
              <a:rPr lang="en-US" dirty="0" err="1"/>
              <a:t>Câmpul</a:t>
            </a:r>
            <a:r>
              <a:rPr lang="en-US" dirty="0"/>
              <a:t> electric </a:t>
            </a:r>
            <a:r>
              <a:rPr lang="en-US" b="1" dirty="0"/>
              <a:t>E</a:t>
            </a:r>
            <a:r>
              <a:rPr lang="en-US" dirty="0"/>
              <a:t> </a:t>
            </a:r>
            <a:r>
              <a:rPr lang="en-US" dirty="0" err="1"/>
              <a:t>într</a:t>
            </a:r>
            <a:r>
              <a:rPr lang="en-US" dirty="0"/>
              <a:t>-o </a:t>
            </a:r>
            <a:r>
              <a:rPr lang="en-US" dirty="0" err="1"/>
              <a:t>astfel</a:t>
            </a:r>
            <a:r>
              <a:rPr lang="en-US" dirty="0"/>
              <a:t> </a:t>
            </a:r>
            <a:r>
              <a:rPr lang="en-US" dirty="0" err="1"/>
              <a:t>dejoncțiune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, de </a:t>
            </a:r>
            <a:r>
              <a:rPr lang="en-US" dirty="0" err="1"/>
              <a:t>asemenea</a:t>
            </a:r>
            <a:r>
              <a:rPr lang="en-US" dirty="0"/>
              <a:t>, mic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absența</a:t>
            </a:r>
            <a:r>
              <a:rPr lang="en-US" dirty="0"/>
              <a:t> </a:t>
            </a:r>
            <a:r>
              <a:rPr lang="en-US" dirty="0" err="1"/>
              <a:t>polarizarii</a:t>
            </a:r>
            <a:r>
              <a:rPr lang="en-US" dirty="0"/>
              <a:t>. </a:t>
            </a:r>
            <a:r>
              <a:rPr lang="en-US" dirty="0" err="1"/>
              <a:t>Pentru</a:t>
            </a:r>
            <a:r>
              <a:rPr lang="en-US" dirty="0"/>
              <a:t> Ge de ex. E = 10^3 – 10^4 V/cm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4269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00BC19-DDCD-4D3F-1678-5D0E1CAA19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32131" y="122949"/>
            <a:ext cx="7359870" cy="6430448"/>
          </a:xfrm>
        </p:spPr>
        <p:txBody>
          <a:bodyPr>
            <a:noAutofit/>
          </a:bodyPr>
          <a:lstStyle/>
          <a:p>
            <a:pPr algn="just"/>
            <a:r>
              <a:rPr lang="ro-RO" sz="2000" dirty="0"/>
              <a:t>Particularitate distinctă a astfel de SC in diode tunel este concentrația înaltă a impurităților de</a:t>
            </a:r>
            <a:r>
              <a:rPr lang="en-US" sz="2000" dirty="0"/>
              <a:t> 10^18—10^20 cm-3</a:t>
            </a:r>
          </a:p>
          <a:p>
            <a:pPr algn="just"/>
            <a:r>
              <a:rPr lang="en-US" sz="2000" dirty="0" err="1"/>
              <a:t>Grosimea</a:t>
            </a:r>
            <a:r>
              <a:rPr lang="en-US" sz="2000" dirty="0"/>
              <a:t> </a:t>
            </a:r>
            <a:r>
              <a:rPr lang="en-US" sz="2000" dirty="0" err="1"/>
              <a:t>joncțiunii</a:t>
            </a:r>
            <a:r>
              <a:rPr lang="en-US" sz="2000" dirty="0"/>
              <a:t> p-n </a:t>
            </a:r>
            <a:r>
              <a:rPr lang="en-US" sz="2000" dirty="0" err="1"/>
              <a:t>scade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acest</a:t>
            </a:r>
            <a:r>
              <a:rPr lang="en-US" sz="2000" dirty="0"/>
              <a:t> </a:t>
            </a:r>
            <a:r>
              <a:rPr lang="en-US" sz="2000" dirty="0" err="1"/>
              <a:t>caz</a:t>
            </a:r>
            <a:r>
              <a:rPr lang="en-US" sz="2000" dirty="0"/>
              <a:t>, </a:t>
            </a:r>
            <a:r>
              <a:rPr lang="en-US" sz="2000" dirty="0" err="1"/>
              <a:t>după</a:t>
            </a:r>
            <a:r>
              <a:rPr lang="en-US" sz="2000" dirty="0"/>
              <a:t> cum </a:t>
            </a:r>
            <a:r>
              <a:rPr lang="en-US" sz="2000" dirty="0" err="1"/>
              <a:t>rezultă</a:t>
            </a:r>
            <a:r>
              <a:rPr lang="en-US" sz="2000" dirty="0"/>
              <a:t> din (1.1), la 100—200 A. </a:t>
            </a:r>
          </a:p>
          <a:p>
            <a:pPr algn="just"/>
            <a:r>
              <a:rPr lang="en-US" sz="2000" dirty="0" err="1"/>
              <a:t>Intensitatea</a:t>
            </a:r>
            <a:r>
              <a:rPr lang="en-US" sz="2000" dirty="0"/>
              <a:t> </a:t>
            </a:r>
            <a:r>
              <a:rPr lang="en-US" sz="2000" dirty="0" err="1"/>
              <a:t>câmpului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joncțiune</a:t>
            </a:r>
            <a:r>
              <a:rPr lang="en-US" sz="2000" dirty="0"/>
              <a:t> </a:t>
            </a:r>
            <a:r>
              <a:rPr lang="en-US" sz="2000" dirty="0" err="1"/>
              <a:t>crește</a:t>
            </a:r>
            <a:r>
              <a:rPr lang="en-US" sz="2000" dirty="0"/>
              <a:t> </a:t>
            </a:r>
            <a:r>
              <a:rPr lang="en-US" sz="2000" dirty="0" err="1"/>
              <a:t>brusc</a:t>
            </a:r>
            <a:r>
              <a:rPr lang="en-US" sz="2000" dirty="0"/>
              <a:t> la 10^5—10^6 V/cm.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aceste</a:t>
            </a:r>
            <a:r>
              <a:rPr lang="en-US" sz="2000" dirty="0"/>
              <a:t> </a:t>
            </a:r>
            <a:r>
              <a:rPr lang="en-US" sz="2000" dirty="0" err="1"/>
              <a:t>condiții</a:t>
            </a:r>
            <a:r>
              <a:rPr lang="en-US" sz="2000" dirty="0"/>
              <a:t>, </a:t>
            </a:r>
            <a:r>
              <a:rPr lang="en-US" sz="2000" dirty="0" err="1"/>
              <a:t>electronul</a:t>
            </a:r>
            <a:r>
              <a:rPr lang="en-US" sz="2000" dirty="0"/>
              <a:t> din </a:t>
            </a:r>
            <a:r>
              <a:rPr lang="en-US" sz="2000" dirty="0" err="1"/>
              <a:t>banda</a:t>
            </a:r>
            <a:r>
              <a:rPr lang="en-US" sz="2000" dirty="0"/>
              <a:t> de </a:t>
            </a:r>
            <a:r>
              <a:rPr lang="en-US" sz="2000" dirty="0" err="1"/>
              <a:t>conducție</a:t>
            </a:r>
            <a:r>
              <a:rPr lang="en-US" sz="2000" dirty="0"/>
              <a:t> a </a:t>
            </a:r>
            <a:r>
              <a:rPr lang="en-US" sz="2000" dirty="0" err="1"/>
              <a:t>regiunii</a:t>
            </a:r>
            <a:r>
              <a:rPr lang="en-US" sz="2000" dirty="0"/>
              <a:t> </a:t>
            </a:r>
            <a:r>
              <a:rPr lang="en-US" sz="2000" b="1" i="1" dirty="0">
                <a:solidFill>
                  <a:srgbClr val="FF0000"/>
                </a:solidFill>
              </a:rPr>
              <a:t>n</a:t>
            </a:r>
            <a:r>
              <a:rPr lang="en-US" sz="2000" dirty="0"/>
              <a:t> a </a:t>
            </a:r>
            <a:r>
              <a:rPr lang="en-US" sz="2000" dirty="0" err="1"/>
              <a:t>cristalului</a:t>
            </a:r>
            <a:r>
              <a:rPr lang="en-US" sz="2000" dirty="0"/>
              <a:t> nu are </a:t>
            </a:r>
            <a:r>
              <a:rPr lang="en-US" sz="2000" dirty="0" err="1"/>
              <a:t>nevoie</a:t>
            </a:r>
            <a:r>
              <a:rPr lang="en-US" sz="2000" dirty="0"/>
              <a:t> de </a:t>
            </a:r>
            <a:r>
              <a:rPr lang="en-US" sz="2000" dirty="0" err="1"/>
              <a:t>energie</a:t>
            </a:r>
            <a:r>
              <a:rPr lang="en-US" sz="2000" dirty="0"/>
              <a:t> </a:t>
            </a:r>
            <a:r>
              <a:rPr lang="en-US" sz="2000" dirty="0" err="1"/>
              <a:t>suplimentară</a:t>
            </a:r>
            <a:r>
              <a:rPr lang="en-US" sz="2000" dirty="0"/>
              <a:t> </a:t>
            </a:r>
            <a:r>
              <a:rPr lang="en-US" sz="2000" dirty="0" err="1"/>
              <a:t>pentru</a:t>
            </a:r>
            <a:r>
              <a:rPr lang="en-US" sz="2000" dirty="0"/>
              <a:t> a </a:t>
            </a:r>
            <a:r>
              <a:rPr lang="en-US" sz="2000" dirty="0" err="1"/>
              <a:t>depăși</a:t>
            </a:r>
            <a:r>
              <a:rPr lang="en-US" sz="2000" dirty="0"/>
              <a:t> </a:t>
            </a:r>
            <a:r>
              <a:rPr lang="en-US" sz="2000" dirty="0" err="1"/>
              <a:t>bariera</a:t>
            </a:r>
            <a:r>
              <a:rPr lang="en-US" sz="2000" dirty="0"/>
              <a:t> </a:t>
            </a:r>
            <a:r>
              <a:rPr lang="en-US" sz="2000" dirty="0" err="1"/>
              <a:t>energetică</a:t>
            </a:r>
            <a:r>
              <a:rPr lang="en-US" sz="2000" dirty="0"/>
              <a:t>. </a:t>
            </a:r>
            <a:r>
              <a:rPr lang="en-US" sz="2000" dirty="0" err="1"/>
              <a:t>Acesta</a:t>
            </a:r>
            <a:r>
              <a:rPr lang="en-US" sz="2000" dirty="0"/>
              <a:t> </a:t>
            </a:r>
            <a:r>
              <a:rPr lang="en-US" sz="2000" dirty="0" err="1"/>
              <a:t>își</a:t>
            </a:r>
            <a:r>
              <a:rPr lang="en-US" sz="2000" dirty="0"/>
              <a:t> </a:t>
            </a:r>
            <a:r>
              <a:rPr lang="en-US" sz="2000" dirty="0" err="1"/>
              <a:t>poate</a:t>
            </a:r>
            <a:r>
              <a:rPr lang="en-US" sz="2000" dirty="0"/>
              <a:t> </a:t>
            </a:r>
            <a:r>
              <a:rPr lang="en-US" sz="2000" dirty="0" err="1"/>
              <a:t>găsi</a:t>
            </a:r>
            <a:r>
              <a:rPr lang="en-US" sz="2000" dirty="0"/>
              <a:t> </a:t>
            </a:r>
            <a:r>
              <a:rPr lang="en-US" sz="2000" dirty="0" err="1"/>
              <a:t>drumul</a:t>
            </a:r>
            <a:r>
              <a:rPr lang="en-US" sz="2000" dirty="0"/>
              <a:t> </a:t>
            </a:r>
            <a:r>
              <a:rPr lang="en-US" sz="2000" dirty="0" err="1"/>
              <a:t>spre</a:t>
            </a:r>
            <a:r>
              <a:rPr lang="en-US" sz="2000" dirty="0"/>
              <a:t> </a:t>
            </a:r>
            <a:r>
              <a:rPr lang="en-US" sz="2000" dirty="0" err="1"/>
              <a:t>cealaltă</a:t>
            </a:r>
            <a:r>
              <a:rPr lang="en-US" sz="2000" dirty="0"/>
              <a:t> </a:t>
            </a:r>
            <a:r>
              <a:rPr lang="en-US" sz="2000" dirty="0" err="1"/>
              <a:t>parte</a:t>
            </a:r>
            <a:r>
              <a:rPr lang="en-US" sz="2000" dirty="0"/>
              <a:t> a </a:t>
            </a:r>
            <a:r>
              <a:rPr lang="en-US" sz="2000" dirty="0" err="1"/>
              <a:t>joncțiunii</a:t>
            </a:r>
            <a:r>
              <a:rPr lang="en-US" sz="2000" dirty="0"/>
              <a:t> </a:t>
            </a:r>
            <a:r>
              <a:rPr lang="en-US" sz="2000" i="1" dirty="0">
                <a:solidFill>
                  <a:srgbClr val="FF0000"/>
                </a:solidFill>
              </a:rPr>
              <a:t>p-n</a:t>
            </a:r>
            <a:r>
              <a:rPr lang="en-US" sz="2000" dirty="0"/>
              <a:t>,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banda</a:t>
            </a:r>
            <a:r>
              <a:rPr lang="en-US" sz="2000" dirty="0"/>
              <a:t> de </a:t>
            </a:r>
            <a:r>
              <a:rPr lang="en-US" sz="2000" dirty="0" err="1"/>
              <a:t>valență</a:t>
            </a:r>
            <a:r>
              <a:rPr lang="en-US" sz="2000" dirty="0"/>
              <a:t>,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virtutea</a:t>
            </a:r>
            <a:r>
              <a:rPr lang="en-US" sz="2000" dirty="0"/>
              <a:t> </a:t>
            </a:r>
            <a:r>
              <a:rPr lang="en-US" sz="2000" dirty="0" err="1"/>
              <a:t>așa-numitului</a:t>
            </a:r>
            <a:r>
              <a:rPr lang="en-US" sz="2000" dirty="0"/>
              <a:t> </a:t>
            </a:r>
            <a:r>
              <a:rPr lang="en-US" sz="2000" dirty="0" err="1"/>
              <a:t>tunelare</a:t>
            </a:r>
            <a:r>
              <a:rPr lang="en-US" sz="2000" dirty="0"/>
              <a:t>, </a:t>
            </a:r>
            <a:r>
              <a:rPr lang="en-US" sz="2000" dirty="0" err="1"/>
              <a:t>datorată</a:t>
            </a:r>
            <a:r>
              <a:rPr lang="en-US" sz="2000" dirty="0"/>
              <a:t> </a:t>
            </a:r>
            <a:r>
              <a:rPr lang="en-US" sz="2000" dirty="0" err="1"/>
              <a:t>efectului</a:t>
            </a:r>
            <a:r>
              <a:rPr lang="en-US" sz="2000" dirty="0"/>
              <a:t> de </a:t>
            </a:r>
            <a:r>
              <a:rPr lang="en-US" sz="2000" dirty="0" err="1"/>
              <a:t>tunel</a:t>
            </a:r>
            <a:r>
              <a:rPr lang="en-US" sz="2000" dirty="0"/>
              <a:t>, </a:t>
            </a:r>
            <a:r>
              <a:rPr lang="en-US" sz="2000" dirty="0" err="1"/>
              <a:t>prin</a:t>
            </a:r>
            <a:r>
              <a:rPr lang="en-US" sz="2000" dirty="0"/>
              <a:t> care se </a:t>
            </a:r>
            <a:r>
              <a:rPr lang="en-US" sz="2000" dirty="0" err="1"/>
              <a:t>află</a:t>
            </a:r>
            <a:r>
              <a:rPr lang="en-US" sz="2000" dirty="0"/>
              <a:t> la </a:t>
            </a:r>
            <a:r>
              <a:rPr lang="en-US" sz="2000" dirty="0" err="1"/>
              <a:t>același</a:t>
            </a:r>
            <a:r>
              <a:rPr lang="en-US" sz="2000" dirty="0"/>
              <a:t> </a:t>
            </a:r>
            <a:r>
              <a:rPr lang="en-US" sz="2000" dirty="0" err="1"/>
              <a:t>nivel</a:t>
            </a:r>
            <a:r>
              <a:rPr lang="en-US" sz="2000" dirty="0"/>
              <a:t> de </a:t>
            </a:r>
            <a:r>
              <a:rPr lang="en-US" sz="2000" dirty="0" err="1"/>
              <a:t>energie</a:t>
            </a:r>
            <a:r>
              <a:rPr lang="en-US" sz="2000" dirty="0"/>
              <a:t> pe </a:t>
            </a:r>
            <a:r>
              <a:rPr lang="en-US" sz="2000" dirty="0" err="1"/>
              <a:t>ambele</a:t>
            </a:r>
            <a:r>
              <a:rPr lang="en-US" sz="2000" dirty="0"/>
              <a:t> </a:t>
            </a:r>
            <a:r>
              <a:rPr lang="en-US" sz="2000" dirty="0" err="1"/>
              <a:t>părți</a:t>
            </a:r>
            <a:r>
              <a:rPr lang="en-US" sz="2000" dirty="0"/>
              <a:t> ale </a:t>
            </a:r>
            <a:r>
              <a:rPr lang="en-US" sz="2000" dirty="0" err="1"/>
              <a:t>barierei</a:t>
            </a:r>
            <a:r>
              <a:rPr lang="en-US" sz="2000" dirty="0"/>
              <a:t>.</a:t>
            </a:r>
          </a:p>
          <a:p>
            <a:pPr algn="just"/>
            <a:r>
              <a:rPr lang="en-US" sz="2000" dirty="0" err="1"/>
              <a:t>Într</a:t>
            </a:r>
            <a:r>
              <a:rPr lang="en-US" sz="2000" dirty="0"/>
              <a:t>-o </a:t>
            </a:r>
            <a:r>
              <a:rPr lang="en-US" sz="2000" dirty="0" err="1"/>
              <a:t>diodă</a:t>
            </a:r>
            <a:r>
              <a:rPr lang="en-US" sz="2000" dirty="0"/>
              <a:t> </a:t>
            </a:r>
            <a:r>
              <a:rPr lang="en-US" sz="2000" dirty="0" err="1"/>
              <a:t>tunel</a:t>
            </a:r>
            <a:r>
              <a:rPr lang="en-US" sz="2000" dirty="0"/>
              <a:t> </a:t>
            </a:r>
            <a:r>
              <a:rPr lang="en-US" sz="2000" dirty="0" err="1"/>
              <a:t>fără</a:t>
            </a:r>
            <a:r>
              <a:rPr lang="en-US" sz="2000" dirty="0"/>
              <a:t> </a:t>
            </a:r>
            <a:r>
              <a:rPr lang="en-US" sz="2000" dirty="0" err="1"/>
              <a:t>polarizare</a:t>
            </a:r>
            <a:r>
              <a:rPr lang="en-US" sz="2000" dirty="0"/>
              <a:t>, din </a:t>
            </a:r>
            <a:r>
              <a:rPr lang="en-US" sz="2000" dirty="0" err="1"/>
              <a:t>cauza</a:t>
            </a:r>
            <a:r>
              <a:rPr lang="en-US" sz="2000" dirty="0"/>
              <a:t> </a:t>
            </a:r>
            <a:r>
              <a:rPr lang="en-US" sz="2000" dirty="0" err="1"/>
              <a:t>dopajului</a:t>
            </a:r>
            <a:r>
              <a:rPr lang="en-US" sz="2000" dirty="0"/>
              <a:t> </a:t>
            </a:r>
            <a:r>
              <a:rPr lang="en-US" sz="2000" dirty="0" err="1"/>
              <a:t>puternic</a:t>
            </a:r>
            <a:r>
              <a:rPr lang="en-US" sz="2000" dirty="0"/>
              <a:t>, BC n-SC se </a:t>
            </a:r>
            <a:r>
              <a:rPr lang="en-US" sz="2000" dirty="0" err="1"/>
              <a:t>suprapune</a:t>
            </a:r>
            <a:r>
              <a:rPr lang="en-US" sz="2000" dirty="0"/>
              <a:t> cu BV a p-SC. </a:t>
            </a:r>
            <a:r>
              <a:rPr lang="en-US" sz="2000" dirty="0" err="1"/>
              <a:t>Electronii</a:t>
            </a:r>
            <a:r>
              <a:rPr lang="en-US" sz="2000" dirty="0"/>
              <a:t> din n-SC ș </a:t>
            </a:r>
            <a:r>
              <a:rPr lang="en-US" sz="2000" dirty="0" err="1"/>
              <a:t>golurile</a:t>
            </a:r>
            <a:r>
              <a:rPr lang="en-US" sz="2000" dirty="0"/>
              <a:t> p SC </a:t>
            </a:r>
            <a:r>
              <a:rPr lang="en-US" sz="2000" dirty="0" err="1"/>
              <a:t>vor</a:t>
            </a:r>
            <a:r>
              <a:rPr lang="en-US" sz="2000" dirty="0"/>
              <a:t> fi la </a:t>
            </a:r>
            <a:r>
              <a:rPr lang="en-US" sz="2000" dirty="0" err="1"/>
              <a:t>același</a:t>
            </a:r>
            <a:r>
              <a:rPr lang="en-US" sz="2000" dirty="0"/>
              <a:t> </a:t>
            </a:r>
            <a:r>
              <a:rPr lang="en-US" sz="2000" dirty="0" err="1"/>
              <a:t>nivel</a:t>
            </a:r>
            <a:r>
              <a:rPr lang="en-US" sz="2000" dirty="0"/>
              <a:t> de </a:t>
            </a:r>
            <a:r>
              <a:rPr lang="en-US" sz="2000" dirty="0" err="1"/>
              <a:t>energie</a:t>
            </a:r>
            <a:r>
              <a:rPr lang="en-US" sz="2000" dirty="0"/>
              <a:t>. </a:t>
            </a:r>
            <a:r>
              <a:rPr lang="en-US" sz="2000" dirty="0" err="1"/>
              <a:t>Unii</a:t>
            </a:r>
            <a:r>
              <a:rPr lang="en-US" sz="2000" dirty="0"/>
              <a:t> </a:t>
            </a:r>
            <a:r>
              <a:rPr lang="en-US" sz="2000" dirty="0" err="1"/>
              <a:t>electroni</a:t>
            </a:r>
            <a:r>
              <a:rPr lang="en-US" sz="2000" dirty="0"/>
              <a:t> </a:t>
            </a:r>
            <a:r>
              <a:rPr lang="en-US" sz="2000" dirty="0" err="1"/>
              <a:t>tunelează</a:t>
            </a:r>
            <a:r>
              <a:rPr lang="en-US" sz="2000" dirty="0"/>
              <a:t> din BC a n-SC </a:t>
            </a:r>
            <a:r>
              <a:rPr lang="en-US" sz="2000" dirty="0" err="1"/>
              <a:t>spre</a:t>
            </a:r>
            <a:r>
              <a:rPr lang="en-US" sz="2000" dirty="0"/>
              <a:t> BV a p-SC cu </a:t>
            </a:r>
            <a:r>
              <a:rPr lang="en-US" sz="2000" dirty="0" err="1"/>
              <a:t>creșterea</a:t>
            </a:r>
            <a:r>
              <a:rPr lang="en-US" sz="2000" dirty="0"/>
              <a:t> </a:t>
            </a:r>
            <a:r>
              <a:rPr lang="en-US" sz="2000" dirty="0" err="1"/>
              <a:t>temperaturii</a:t>
            </a:r>
            <a:r>
              <a:rPr lang="en-US" sz="2000" dirty="0"/>
              <a:t>.  Similar, </a:t>
            </a:r>
            <a:r>
              <a:rPr lang="en-US" sz="2000" dirty="0" err="1"/>
              <a:t>golurile</a:t>
            </a:r>
            <a:r>
              <a:rPr lang="en-US" sz="2000" dirty="0"/>
              <a:t> se </a:t>
            </a:r>
            <a:r>
              <a:rPr lang="en-US" sz="2000" dirty="0" err="1"/>
              <a:t>vor</a:t>
            </a:r>
            <a:r>
              <a:rPr lang="en-US" sz="2000" dirty="0"/>
              <a:t> muta de la BV a p-SC </a:t>
            </a:r>
            <a:r>
              <a:rPr lang="en-US" sz="2000" dirty="0" err="1"/>
              <a:t>spre</a:t>
            </a:r>
            <a:r>
              <a:rPr lang="en-US" sz="2000" dirty="0"/>
              <a:t> BC a n-SC. </a:t>
            </a:r>
            <a:r>
              <a:rPr lang="en-US" sz="2000" b="1" dirty="0" err="1"/>
              <a:t>Curentul</a:t>
            </a:r>
            <a:r>
              <a:rPr lang="en-US" sz="2000" b="1" dirty="0"/>
              <a:t> net </a:t>
            </a:r>
            <a:r>
              <a:rPr lang="en-US" sz="2000" b="1" dirty="0" err="1"/>
              <a:t>va</a:t>
            </a:r>
            <a:r>
              <a:rPr lang="en-US" sz="2000" b="1" dirty="0"/>
              <a:t> fi zero, </a:t>
            </a:r>
            <a:r>
              <a:rPr lang="en-US" sz="2000" dirty="0" err="1"/>
              <a:t>deoarece</a:t>
            </a:r>
            <a:r>
              <a:rPr lang="en-US" sz="2000" dirty="0"/>
              <a:t> un </a:t>
            </a:r>
            <a:r>
              <a:rPr lang="en-US" sz="2000" dirty="0" err="1"/>
              <a:t>număr</a:t>
            </a:r>
            <a:r>
              <a:rPr lang="en-US" sz="2000" dirty="0"/>
              <a:t> egal de </a:t>
            </a:r>
            <a:r>
              <a:rPr lang="en-US" sz="2000" dirty="0" err="1"/>
              <a:t>electroni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goluri</a:t>
            </a:r>
            <a:r>
              <a:rPr lang="en-US" sz="2000" dirty="0"/>
              <a:t> care </a:t>
            </a:r>
            <a:r>
              <a:rPr lang="en-US" sz="2000" dirty="0" err="1"/>
              <a:t>curg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direcții</a:t>
            </a:r>
            <a:r>
              <a:rPr lang="en-US" sz="2000" dirty="0"/>
              <a:t> </a:t>
            </a:r>
            <a:r>
              <a:rPr lang="en-US" sz="2000" dirty="0" err="1"/>
              <a:t>opuse</a:t>
            </a:r>
            <a:r>
              <a:rPr lang="en-US" sz="2000" dirty="0"/>
              <a:t>. </a:t>
            </a:r>
            <a:endParaRPr lang="ro-RO" sz="2000" dirty="0"/>
          </a:p>
          <a:p>
            <a:pPr marL="0" indent="0">
              <a:buNone/>
            </a:pPr>
            <a:r>
              <a:rPr lang="ro-RO" sz="2000" b="1" dirty="0">
                <a:solidFill>
                  <a:srgbClr val="FF0000"/>
                </a:solidFill>
              </a:rPr>
              <a:t>                                            </a:t>
            </a:r>
            <a:r>
              <a:rPr lang="en-US" sz="2000" b="1" dirty="0">
                <a:solidFill>
                  <a:srgbClr val="FF0000"/>
                </a:solidFill>
              </a:rPr>
              <a:t>P </a:t>
            </a:r>
            <a:r>
              <a:rPr lang="el-GR" sz="2000" b="1" dirty="0">
                <a:solidFill>
                  <a:srgbClr val="FF0000"/>
                </a:solidFill>
              </a:rPr>
              <a:t>α </a:t>
            </a:r>
            <a:r>
              <a:rPr lang="en-US" sz="2000" b="1" dirty="0">
                <a:solidFill>
                  <a:srgbClr val="FF0000"/>
                </a:solidFill>
              </a:rPr>
              <a:t>e (-A *E *b *W)</a:t>
            </a:r>
            <a:endParaRPr lang="ro-RO" sz="2000" b="1" dirty="0">
              <a:solidFill>
                <a:srgbClr val="FF0000"/>
              </a:solidFill>
            </a:endParaRPr>
          </a:p>
          <a:p>
            <a:pPr algn="just"/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dirty="0" err="1"/>
              <a:t>unde</a:t>
            </a:r>
            <a:r>
              <a:rPr lang="en-US" sz="2000" dirty="0"/>
              <a:t> P – </a:t>
            </a:r>
            <a:r>
              <a:rPr lang="en-US" sz="2000" dirty="0" err="1"/>
              <a:t>probabilitatea</a:t>
            </a:r>
            <a:r>
              <a:rPr lang="en-US" sz="2000" dirty="0"/>
              <a:t> </a:t>
            </a:r>
            <a:r>
              <a:rPr lang="en-US" sz="2000" dirty="0" err="1"/>
              <a:t>că</a:t>
            </a:r>
            <a:r>
              <a:rPr lang="en-US" sz="2000" dirty="0"/>
              <a:t> </a:t>
            </a:r>
            <a:r>
              <a:rPr lang="en-US" sz="2000" dirty="0" err="1"/>
              <a:t>particulele</a:t>
            </a:r>
            <a:r>
              <a:rPr lang="en-US" sz="2000" dirty="0"/>
              <a:t> </a:t>
            </a:r>
            <a:r>
              <a:rPr lang="en-US" sz="2000" dirty="0" err="1"/>
              <a:t>vor</a:t>
            </a:r>
            <a:r>
              <a:rPr lang="en-US" sz="2000" dirty="0"/>
              <a:t> </a:t>
            </a:r>
            <a:r>
              <a:rPr lang="en-US" sz="2000" dirty="0" err="1"/>
              <a:t>trece</a:t>
            </a:r>
            <a:r>
              <a:rPr lang="en-US" sz="2000" dirty="0"/>
              <a:t> </a:t>
            </a:r>
            <a:r>
              <a:rPr lang="en-US" sz="2000" dirty="0" err="1"/>
              <a:t>bariera</a:t>
            </a:r>
            <a:r>
              <a:rPr lang="en-US" sz="2000" dirty="0"/>
              <a:t>, W – </a:t>
            </a:r>
            <a:r>
              <a:rPr lang="en-US" sz="2000" dirty="0" err="1"/>
              <a:t>lățimea</a:t>
            </a:r>
            <a:r>
              <a:rPr lang="en-US" sz="2000" dirty="0"/>
              <a:t> </a:t>
            </a:r>
            <a:r>
              <a:rPr lang="en-US" sz="2000" dirty="0" err="1"/>
              <a:t>barierei</a:t>
            </a:r>
            <a:r>
              <a:rPr lang="en-US" sz="2000" dirty="0"/>
              <a:t>, E – </a:t>
            </a:r>
            <a:r>
              <a:rPr lang="en-US" sz="2000" dirty="0" err="1"/>
              <a:t>energia</a:t>
            </a:r>
            <a:r>
              <a:rPr lang="en-US" sz="2000" dirty="0"/>
              <a:t> </a:t>
            </a:r>
            <a:r>
              <a:rPr lang="en-US" sz="2000" dirty="0" err="1"/>
              <a:t>barierei</a:t>
            </a:r>
            <a:endParaRPr lang="en-US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1F0AB0-5A6D-546A-674A-351B63BA11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385" y="463207"/>
            <a:ext cx="4390745" cy="13340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5F35AE9-0294-095E-DF0A-71840AE577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8406" y="2582182"/>
            <a:ext cx="2724135" cy="3812611"/>
          </a:xfrm>
          <a:prstGeom prst="rect">
            <a:avLst/>
          </a:prstGeom>
        </p:spPr>
      </p:pic>
      <p:sp>
        <p:nvSpPr>
          <p:cNvPr id="14" name="Arrow: Left 13">
            <a:extLst>
              <a:ext uri="{FF2B5EF4-FFF2-40B4-BE49-F238E27FC236}">
                <a16:creationId xmlns:a16="http://schemas.microsoft.com/office/drawing/2014/main" id="{24410A03-CEDE-36F5-7A43-F8B8004D07AE}"/>
              </a:ext>
            </a:extLst>
          </p:cNvPr>
          <p:cNvSpPr/>
          <p:nvPr/>
        </p:nvSpPr>
        <p:spPr>
          <a:xfrm>
            <a:off x="3982541" y="3862552"/>
            <a:ext cx="849589" cy="220717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5904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1907" y="332668"/>
            <a:ext cx="2746300" cy="348258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0271" y="473934"/>
            <a:ext cx="74036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2400" dirty="0"/>
              <a:t>La polarizare mică, mai mică decât potențialul de barieră format de regiunea sărăcită, nu există un flux de curent direct prin </a:t>
            </a:r>
            <a:r>
              <a:rPr lang="ro-RO" sz="2400" i="1" dirty="0"/>
              <a:t>p-n</a:t>
            </a:r>
            <a:r>
              <a:rPr lang="ro-RO" sz="2400" dirty="0"/>
              <a:t> joncțiune. Dar, un număr minim de electroni din BC a regiunii </a:t>
            </a:r>
            <a:r>
              <a:rPr lang="ro-RO" sz="2400" i="1" dirty="0"/>
              <a:t>n</a:t>
            </a:r>
            <a:r>
              <a:rPr lang="ro-RO" sz="2400" dirty="0"/>
              <a:t> va începe să treacă în BV a regiunii </a:t>
            </a:r>
            <a:r>
              <a:rPr lang="ro-RO" sz="2400" i="1" dirty="0"/>
              <a:t>p</a:t>
            </a:r>
            <a:r>
              <a:rPr lang="ro-RO" sz="2400" dirty="0"/>
              <a:t>.  Aceasta creează un mic curent direct.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406E43-2A17-1B35-16A2-4DD6B6CC7C59}"/>
              </a:ext>
            </a:extLst>
          </p:cNvPr>
          <p:cNvSpPr/>
          <p:nvPr/>
        </p:nvSpPr>
        <p:spPr>
          <a:xfrm>
            <a:off x="3641834" y="4217008"/>
            <a:ext cx="832419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2400" dirty="0"/>
              <a:t>La creșterea tensiunii de polarizare, crește și numărul de electroni liberi generați în partea n-SC și a golurilor di p-SC. Datorită creșterii tensiunii, suprapunerea dintre benzi este de asemenea crescută. Curentul maxim de tunel curge atunci când nivelul de energie al BC din n-SC și nivelul de energie al BV din p-SC devin egale.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73DE5A-4952-71E1-7C4E-90A42A63E5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806" y="2850454"/>
            <a:ext cx="2657069" cy="3657600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D0208535-36E2-9A0B-1383-18B690A00B76}"/>
              </a:ext>
            </a:extLst>
          </p:cNvPr>
          <p:cNvSpPr/>
          <p:nvPr/>
        </p:nvSpPr>
        <p:spPr>
          <a:xfrm>
            <a:off x="6974692" y="2427756"/>
            <a:ext cx="993227" cy="26881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Left 8">
            <a:extLst>
              <a:ext uri="{FF2B5EF4-FFF2-40B4-BE49-F238E27FC236}">
                <a16:creationId xmlns:a16="http://schemas.microsoft.com/office/drawing/2014/main" id="{6E28B5D8-2CDB-70B1-A9A1-46A8C8063A96}"/>
              </a:ext>
            </a:extLst>
          </p:cNvPr>
          <p:cNvSpPr/>
          <p:nvPr/>
        </p:nvSpPr>
        <p:spPr>
          <a:xfrm>
            <a:off x="2416068" y="5508495"/>
            <a:ext cx="819807" cy="252249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0967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0869" y="128754"/>
            <a:ext cx="3116317" cy="426856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65493" y="324046"/>
            <a:ext cx="650781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2400" dirty="0"/>
              <a:t>O creștere suplimentară a tensiunii aplicate va provoca o epuizare a tunelării a  purtătorilor de sarcină și ușoară nealiniere a BC și a BV. Totuși, va exista o suprapunere între BC și BV. Electronii se deplasează din Bca n-SC în BV a p-SC. Prin urmare, acest lucru face ca un curent mic să mai circule dar curentul final  de tunelare începe să scadă.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F2A424-9FF4-317A-4754-9CC30DCA1D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400" y="3001702"/>
            <a:ext cx="3429001" cy="361079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3C6DAEF-DB49-454C-BB6F-9B6EA4037983}"/>
              </a:ext>
            </a:extLst>
          </p:cNvPr>
          <p:cNvSpPr/>
          <p:nvPr/>
        </p:nvSpPr>
        <p:spPr>
          <a:xfrm>
            <a:off x="4297773" y="4472248"/>
            <a:ext cx="684844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2400" dirty="0"/>
              <a:t>Curentul de tunel va fi zero atunci când tensiunea aplicată crește mai mult. La aceste niveluri de tensiune, BV și BC nu se mai suprapun. Acest lucru face ca </a:t>
            </a:r>
            <a:r>
              <a:rPr lang="ro-RO" sz="2400" b="1" dirty="0"/>
              <a:t>dioda tunel să treacă în regim de funcționare a diodei clasice de joncțiune p-n.</a:t>
            </a:r>
          </a:p>
        </p:txBody>
      </p:sp>
    </p:spTree>
    <p:extLst>
      <p:ext uri="{BB962C8B-B14F-4D97-AF65-F5344CB8AC3E}">
        <p14:creationId xmlns:p14="http://schemas.microsoft.com/office/powerpoint/2010/main" val="23899851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1" y="1119786"/>
            <a:ext cx="4737537" cy="498870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225902" y="1237044"/>
            <a:ext cx="551065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400" dirty="0"/>
              <a:t>Când tensiunea aplicată este mai mare decât potențialul de barieră dictat de regiunea sărăcită, curentul direct începe să curgă prin dioda tunel. </a:t>
            </a:r>
          </a:p>
          <a:p>
            <a:r>
              <a:rPr lang="ro-RO" sz="2400" dirty="0"/>
              <a:t>În această condiție, porțiunea de curent din curbă scade atunci când tensiunea crește și aceasta este rezistența negativă a diodei tunel. Astfel de diode care funcționează în regiunea de rezistență negativă sunt folosite ca amplificator sau oscilator.</a:t>
            </a:r>
          </a:p>
        </p:txBody>
      </p:sp>
    </p:spTree>
    <p:extLst>
      <p:ext uri="{BB962C8B-B14F-4D97-AF65-F5344CB8AC3E}">
        <p14:creationId xmlns:p14="http://schemas.microsoft.com/office/powerpoint/2010/main" val="30622368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16" name="object 12"/>
          <p:cNvSpPr txBox="1">
            <a:spLocks noChangeArrowheads="1"/>
          </p:cNvSpPr>
          <p:nvPr/>
        </p:nvSpPr>
        <p:spPr bwMode="auto">
          <a:xfrm>
            <a:off x="234893" y="152400"/>
            <a:ext cx="11811698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11113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o-MD" altLang="en-US" sz="24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Polarizare inversă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o-MD" alt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în acest caz electronii în BV a SC p vor </a:t>
            </a:r>
            <a:r>
              <a:rPr lang="ro-MD" alt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tunela</a:t>
            </a:r>
            <a:r>
              <a:rPr lang="ro-MD" alt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direct spre stările libere opuse din BC a SC n  </a:t>
            </a:r>
            <a:r>
              <a:rPr lang="ro-MD" alt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creînd</a:t>
            </a:r>
            <a:r>
              <a:rPr lang="ro-MD" alt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un curent mare de tunelare care va crește cu tensiunea inversă</a:t>
            </a:r>
            <a:r>
              <a:rPr lang="ro-MD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o-RO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o-MD" alt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Curentul de tunelare la polarizare inversă este similar diodei </a:t>
            </a:r>
            <a:r>
              <a:rPr lang="ro-MD" alt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Zener</a:t>
            </a:r>
            <a:r>
              <a:rPr lang="ro-MD" alt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cu tensiunea de străpungere aproape de zero deci f. mică</a:t>
            </a:r>
            <a:r>
              <a:rPr lang="en-US" alt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317" name="object 13"/>
          <p:cNvSpPr>
            <a:spLocks noChangeArrowheads="1"/>
          </p:cNvSpPr>
          <p:nvPr/>
        </p:nvSpPr>
        <p:spPr bwMode="auto">
          <a:xfrm>
            <a:off x="3912615" y="2831157"/>
            <a:ext cx="2614796" cy="2541671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35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D5971A-5CE8-A9F4-E1B1-A67A9B6ACA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893" y="2211017"/>
            <a:ext cx="3467584" cy="378195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D58C1B6-A8A8-4E1B-B59A-928C88044F3B}"/>
              </a:ext>
            </a:extLst>
          </p:cNvPr>
          <p:cNvSpPr txBox="1"/>
          <p:nvPr/>
        </p:nvSpPr>
        <p:spPr>
          <a:xfrm>
            <a:off x="7431378" y="2051757"/>
            <a:ext cx="4525729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Tunneling current (obtained by</a:t>
            </a:r>
            <a:r>
              <a:rPr lang="ro-RO" dirty="0"/>
              <a:t> </a:t>
            </a:r>
            <a:r>
              <a:rPr lang="en-US" dirty="0"/>
              <a:t>using WKB approximation)</a:t>
            </a:r>
            <a:endParaRPr lang="ro-RO" dirty="0"/>
          </a:p>
          <a:p>
            <a:endParaRPr lang="ro-RO" dirty="0"/>
          </a:p>
          <a:p>
            <a:endParaRPr lang="ro-RO" dirty="0"/>
          </a:p>
          <a:p>
            <a:endParaRPr lang="ro-RO" dirty="0"/>
          </a:p>
          <a:p>
            <a:endParaRPr lang="ro-RO" dirty="0"/>
          </a:p>
          <a:p>
            <a:r>
              <a:rPr lang="en-US" b="1" dirty="0" err="1"/>
              <a:t>Fcr</a:t>
            </a:r>
            <a:r>
              <a:rPr lang="en-US" b="1" dirty="0"/>
              <a:t> </a:t>
            </a:r>
            <a:r>
              <a:rPr lang="en-US" dirty="0"/>
              <a:t> </a:t>
            </a:r>
            <a:r>
              <a:rPr lang="ro-RO" dirty="0"/>
              <a:t>      </a:t>
            </a:r>
            <a:r>
              <a:rPr lang="en-US" dirty="0"/>
              <a:t>average electric field in</a:t>
            </a:r>
            <a:r>
              <a:rPr lang="ro-RO" dirty="0"/>
              <a:t> </a:t>
            </a:r>
            <a:r>
              <a:rPr lang="en-US" dirty="0"/>
              <a:t>the junction</a:t>
            </a:r>
          </a:p>
          <a:p>
            <a:r>
              <a:rPr lang="en-US" dirty="0"/>
              <a:t>• The </a:t>
            </a:r>
            <a:r>
              <a:rPr lang="en-US" b="1" dirty="0"/>
              <a:t>critical voltage f</a:t>
            </a:r>
            <a:r>
              <a:rPr lang="en-US" dirty="0"/>
              <a:t>or</a:t>
            </a:r>
            <a:r>
              <a:rPr lang="ro-RO" dirty="0"/>
              <a:t> </a:t>
            </a:r>
            <a:r>
              <a:rPr lang="en-US" dirty="0"/>
              <a:t>tunneling breakdown, VBR, is</a:t>
            </a:r>
            <a:r>
              <a:rPr lang="ro-RO" dirty="0"/>
              <a:t> </a:t>
            </a:r>
            <a:r>
              <a:rPr lang="en-US" dirty="0"/>
              <a:t>estimated from:</a:t>
            </a:r>
          </a:p>
          <a:p>
            <a:endParaRPr lang="ro-RO" dirty="0"/>
          </a:p>
          <a:p>
            <a:endParaRPr lang="ro-RO" dirty="0"/>
          </a:p>
          <a:p>
            <a:endParaRPr lang="ro-RO" dirty="0"/>
          </a:p>
          <a:p>
            <a:endParaRPr lang="ro-RO" dirty="0"/>
          </a:p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2879C79-F981-3022-82B7-7049C96E1F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4126" y="2785260"/>
            <a:ext cx="3304248" cy="800060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74A534A-D652-CB78-793B-D11696D6002C}"/>
              </a:ext>
            </a:extLst>
          </p:cNvPr>
          <p:cNvCxnSpPr/>
          <p:nvPr/>
        </p:nvCxnSpPr>
        <p:spPr>
          <a:xfrm>
            <a:off x="7923951" y="3907245"/>
            <a:ext cx="26801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0F1517B6-4B9B-87D7-2543-058078DDB4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90793" y="4661000"/>
            <a:ext cx="1886213" cy="41915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EBACC3B-054F-934D-477D-0C0C5015D3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23951" y="5257277"/>
            <a:ext cx="3219899" cy="409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7297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9FCFF5-AA45-17CE-E676-2AA483E2F6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7663" y="1613648"/>
            <a:ext cx="9436674" cy="3259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4017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9763" y="304801"/>
            <a:ext cx="8686800" cy="566737"/>
          </a:xfrm>
        </p:spPr>
        <p:txBody>
          <a:bodyPr>
            <a:normAutofit fontScale="90000"/>
          </a:bodyPr>
          <a:lstStyle/>
          <a:p>
            <a:r>
              <a:rPr lang="ro-RO" dirty="0"/>
              <a:t>Parametrii caracteristicii diodei tunel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63131" y="871538"/>
            <a:ext cx="5421290" cy="4223816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02324" y="1106091"/>
            <a:ext cx="6135414" cy="2787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defTabSz="685800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685800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685800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685800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685800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o-MD" altLang="en-US" sz="1800" b="1" dirty="0"/>
              <a:t>Curentul max în pick </a:t>
            </a:r>
            <a:r>
              <a:rPr lang="ro-MD" altLang="en-US" sz="1800" dirty="0"/>
              <a:t>la care dI/dU =0 (zecimi mA- sute mA)</a:t>
            </a:r>
          </a:p>
          <a:p>
            <a:endParaRPr lang="ro-MD" altLang="en-US" sz="1800" dirty="0"/>
          </a:p>
          <a:p>
            <a:r>
              <a:rPr lang="ro-MD" altLang="en-US" sz="1800" dirty="0"/>
              <a:t>Unde Io – coeficient </a:t>
            </a:r>
            <a:r>
              <a:rPr lang="ro-MD" altLang="en-US" sz="1800" dirty="0" err="1"/>
              <a:t>proportionalitate</a:t>
            </a:r>
            <a:r>
              <a:rPr lang="ro-MD" altLang="en-US" sz="1800" dirty="0"/>
              <a:t> in </a:t>
            </a:r>
            <a:r>
              <a:rPr lang="ro-MD" altLang="en-US" sz="1800" dirty="0" err="1"/>
              <a:t>unitati</a:t>
            </a:r>
            <a:r>
              <a:rPr lang="ro-MD" altLang="en-US" sz="1800" dirty="0"/>
              <a:t> densitate curent; B – o constanta </a:t>
            </a:r>
            <a:r>
              <a:rPr lang="ro-MD" altLang="en-US" sz="1800" dirty="0" err="1"/>
              <a:t>functie</a:t>
            </a:r>
            <a:r>
              <a:rPr lang="ro-MD" altLang="en-US" sz="1800" dirty="0"/>
              <a:t> de unitatea de </a:t>
            </a:r>
            <a:r>
              <a:rPr lang="ro-MD" altLang="en-US" sz="1800" dirty="0" err="1"/>
              <a:t>masura</a:t>
            </a:r>
            <a:r>
              <a:rPr lang="ro-MD" altLang="en-US" sz="1800" dirty="0"/>
              <a:t>; S – aria p-n </a:t>
            </a:r>
            <a:r>
              <a:rPr lang="ro-MD" altLang="en-US" sz="1800" dirty="0" err="1"/>
              <a:t>jonctiunii</a:t>
            </a:r>
            <a:endParaRPr lang="ro-MD" altLang="en-US" sz="1800" dirty="0"/>
          </a:p>
          <a:p>
            <a:r>
              <a:rPr lang="ro-MD" altLang="en-US" sz="1800" b="1" dirty="0"/>
              <a:t>Curentul minim în vale </a:t>
            </a:r>
            <a:r>
              <a:rPr lang="ro-MD" altLang="en-US" sz="1800" dirty="0"/>
              <a:t>la care dI/dU=0</a:t>
            </a:r>
          </a:p>
          <a:p>
            <a:r>
              <a:rPr lang="ro-MD" altLang="en-US" sz="1800" b="1" dirty="0"/>
              <a:t>Raportul I pick în max / I min în vale </a:t>
            </a:r>
            <a:r>
              <a:rPr lang="ro-MD" altLang="en-US" sz="1800" dirty="0"/>
              <a:t>(la GaAs este m.mare ca 10, la Ge este 3-6 (GaAs - -100-150 MV, Ge – 40-60 mV)</a:t>
            </a:r>
          </a:p>
          <a:p>
            <a:r>
              <a:rPr lang="ro-MD" altLang="en-US" sz="1800" b="1" dirty="0"/>
              <a:t>Tensiunea min în vale </a:t>
            </a:r>
            <a:r>
              <a:rPr lang="ro-MD" altLang="en-US" sz="1800" dirty="0"/>
              <a:t>(</a:t>
            </a:r>
            <a:r>
              <a:rPr lang="ro-MD" altLang="en-US" sz="1800" dirty="0" err="1"/>
              <a:t>GaAs</a:t>
            </a:r>
            <a:r>
              <a:rPr lang="ro-MD" altLang="en-US" sz="1800" dirty="0"/>
              <a:t>- 400-500 mV, Ge – 250-350 mV)</a:t>
            </a:r>
          </a:p>
          <a:p>
            <a:endParaRPr lang="ro-MD" altLang="en-US" sz="1800" dirty="0"/>
          </a:p>
          <a:p>
            <a:endParaRPr lang="ro-MD" altLang="en-US" sz="1800" dirty="0"/>
          </a:p>
          <a:p>
            <a:endParaRPr lang="ro-MD" altLang="en-US" dirty="0"/>
          </a:p>
          <a:p>
            <a:endParaRPr lang="en-US" alt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207579" y="5095354"/>
            <a:ext cx="11776842" cy="1508468"/>
          </a:xfrm>
          <a:prstGeom prst="rect">
            <a:avLst/>
          </a:prstGeom>
        </p:spPr>
        <p:txBody>
          <a:bodyPr/>
          <a:lstStyle>
            <a:lvl1pPr marL="228600" indent="-228600" algn="l" defTabSz="685800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685800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685800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685800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685800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o-MD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Tensiunea de interval deschis </a:t>
            </a:r>
            <a:r>
              <a:rPr lang="ro-MD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– tensiunea directă mai mare ca tensiunea atingerii min, la care curentul este egal cu curentul max. din pick</a:t>
            </a:r>
          </a:p>
          <a:p>
            <a:r>
              <a:rPr lang="ro-MD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Capacitatea specifică C</a:t>
            </a:r>
            <a:r>
              <a:rPr lang="ro-MD" altLang="en-US" sz="16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ro-MD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/I</a:t>
            </a:r>
            <a:r>
              <a:rPr lang="ro-MD" altLang="en-US" sz="16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pick</a:t>
            </a:r>
          </a:p>
          <a:p>
            <a:r>
              <a:rPr lang="ro-MD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Frecvența de rezonanță</a:t>
            </a:r>
            <a:r>
              <a:rPr lang="ro-MD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– la care rezistivitatea reacitvă a </a:t>
            </a:r>
            <a:r>
              <a:rPr lang="ro-MD" alt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p-n</a:t>
            </a:r>
            <a:r>
              <a:rPr lang="ro-MD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și inductivității corpului diodei = 0 </a:t>
            </a:r>
            <a:endParaRPr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ADF12F7-C6E1-3460-C91C-36DB8F6217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641" y="1446537"/>
            <a:ext cx="3573025" cy="663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331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4980" y="1122784"/>
            <a:ext cx="8610600" cy="817984"/>
          </a:xfrm>
        </p:spPr>
        <p:txBody>
          <a:bodyPr>
            <a:normAutofit/>
          </a:bodyPr>
          <a:lstStyle/>
          <a:p>
            <a:r>
              <a:rPr lang="ro-RO" b="1" dirty="0"/>
              <a:t>Ambele tipuri de capacitate sunt neliniare.</a:t>
            </a:r>
          </a:p>
          <a:p>
            <a:endParaRPr lang="ro-RO" b="1" dirty="0"/>
          </a:p>
          <a:p>
            <a:endParaRPr lang="ro-RO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0BDB96-002D-0D90-CB86-7B4748DCB4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6420" y="1593926"/>
            <a:ext cx="8201945" cy="5027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1215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471" y="304801"/>
            <a:ext cx="9619129" cy="794147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o-MD" altLang="ro-RO" sz="2175" dirty="0"/>
              <a:t>DEPENDENȚA CARACTERISTICILOR DIODEI TUNEL DE TEMPERATURĂ ȘI FRECVENȚĂ</a:t>
            </a:r>
            <a:endParaRPr lang="en-US" altLang="ro-RO" sz="2175" dirty="0"/>
          </a:p>
        </p:txBody>
      </p:sp>
      <p:sp>
        <p:nvSpPr>
          <p:cNvPr id="103427" name="Content Placeholder 2"/>
          <p:cNvSpPr>
            <a:spLocks noGrp="1"/>
          </p:cNvSpPr>
          <p:nvPr>
            <p:ph sz="half" idx="1"/>
          </p:nvPr>
        </p:nvSpPr>
        <p:spPr>
          <a:xfrm>
            <a:off x="472966" y="1219199"/>
            <a:ext cx="5165834" cy="5333999"/>
          </a:xfrm>
        </p:spPr>
        <p:txBody>
          <a:bodyPr>
            <a:noAutofit/>
          </a:bodyPr>
          <a:lstStyle/>
          <a:p>
            <a:pPr algn="just"/>
            <a:r>
              <a:rPr lang="ro-MD" altLang="en-US" sz="2400" dirty="0"/>
              <a:t>Cu creșterea T - </a:t>
            </a:r>
            <a:r>
              <a:rPr lang="ro-MD" altLang="en-US" sz="2400" dirty="0" err="1"/>
              <a:t>Eg</a:t>
            </a:r>
            <a:r>
              <a:rPr lang="ro-MD" altLang="en-US" sz="2400" dirty="0"/>
              <a:t> scade, scade </a:t>
            </a:r>
            <a:r>
              <a:rPr lang="ro-MD" altLang="en-US" sz="2400" dirty="0" err="1"/>
              <a:t>lâțimea</a:t>
            </a:r>
            <a:r>
              <a:rPr lang="ro-MD" altLang="en-US" sz="2400" dirty="0"/>
              <a:t> barierei de tunelare, crește probabilitatea de tunelare, astfel crește curentul de </a:t>
            </a:r>
            <a:r>
              <a:rPr lang="ro-MD" altLang="en-US" sz="2400" dirty="0" err="1"/>
              <a:t>pick</a:t>
            </a:r>
            <a:endParaRPr lang="ro-MD" altLang="en-US" sz="2400" dirty="0"/>
          </a:p>
          <a:p>
            <a:pPr algn="just"/>
            <a:r>
              <a:rPr lang="ro-MD" altLang="en-US" sz="2400" dirty="0"/>
              <a:t>Cu creșterea T – se modifică concentrațiile electronilor pe nivele energetice – nr electronilor sub nivelul Fermi în BC a n</a:t>
            </a:r>
            <a:r>
              <a:rPr lang="en-US" altLang="en-US" sz="2400" dirty="0"/>
              <a:t>-</a:t>
            </a:r>
            <a:r>
              <a:rPr lang="ro-MD" altLang="en-US" sz="2400" dirty="0"/>
              <a:t>SC scade, deoarece o parte a electronilor liberi trec pe nivele energetice m</a:t>
            </a:r>
            <a:r>
              <a:rPr lang="en-US" altLang="en-US" sz="2400" dirty="0"/>
              <a:t>ai </a:t>
            </a:r>
            <a:r>
              <a:rPr lang="ro-MD" altLang="en-US" sz="2400" dirty="0"/>
              <a:t>mari, iar nivelul Fermi se deplasează în jos. De aici- nr electronilor apți tunelare din n în p – scade – curentul de tunel direct – scad, dar nu totdeauna deoarece avem 2 mecanisme concurente – tunel și difuzie</a:t>
            </a:r>
            <a:endParaRPr lang="en-US" alt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1" y="1219199"/>
            <a:ext cx="5822730" cy="5333999"/>
          </a:xfrm>
        </p:spPr>
        <p:txBody>
          <a:bodyPr>
            <a:noAutofit/>
          </a:bodyPr>
          <a:lstStyle/>
          <a:p>
            <a:pPr algn="just"/>
            <a:r>
              <a:rPr lang="ro-MD" altLang="ro-RO" sz="2400" dirty="0"/>
              <a:t>Cu T crește și curentul </a:t>
            </a:r>
            <a:r>
              <a:rPr lang="ro-MD" altLang="ro-RO" sz="2400" dirty="0" err="1"/>
              <a:t>max</a:t>
            </a:r>
            <a:r>
              <a:rPr lang="ro-MD" altLang="ro-RO" sz="2400" dirty="0"/>
              <a:t> din minimul existent ( crește cota curentului de injectare)</a:t>
            </a:r>
            <a:endParaRPr lang="en-US" altLang="ro-RO" sz="2400" dirty="0"/>
          </a:p>
          <a:p>
            <a:pPr algn="just"/>
            <a:endParaRPr lang="ro-MD" altLang="ro-RO" sz="2400" dirty="0"/>
          </a:p>
          <a:p>
            <a:pPr algn="just"/>
            <a:r>
              <a:rPr lang="ro-MD" altLang="ro-RO" sz="2400" dirty="0" err="1"/>
              <a:t>Frecve</a:t>
            </a:r>
            <a:r>
              <a:rPr lang="en-US" altLang="ro-RO" sz="2400" dirty="0"/>
              <a:t>n</a:t>
            </a:r>
            <a:r>
              <a:rPr lang="ro-MD" altLang="ro-RO" sz="2400" dirty="0"/>
              <a:t>ța- efect de acumulare a sarcinilor practic nu este deoarece se utilizează la tensiuni f. mici Deci frecvențe f. mari de lucru.</a:t>
            </a:r>
            <a:endParaRPr lang="en-US" altLang="ro-RO" sz="2400" dirty="0"/>
          </a:p>
          <a:p>
            <a:pPr algn="just"/>
            <a:endParaRPr lang="ro-MD" altLang="ro-RO" sz="2400" dirty="0"/>
          </a:p>
          <a:p>
            <a:pPr algn="just"/>
            <a:r>
              <a:rPr lang="ro-MD" altLang="ro-RO" sz="2400" dirty="0"/>
              <a:t>R= g/(g</a:t>
            </a:r>
            <a:r>
              <a:rPr lang="ro-MD" altLang="ro-RO" sz="2400" baseline="30000" dirty="0"/>
              <a:t>2</a:t>
            </a:r>
            <a:r>
              <a:rPr lang="ro-MD" altLang="ro-RO" sz="2400" dirty="0"/>
              <a:t> + C</a:t>
            </a:r>
            <a:r>
              <a:rPr lang="ro-MD" altLang="ro-RO" sz="2400" baseline="30000" dirty="0"/>
              <a:t>2</a:t>
            </a:r>
            <a:r>
              <a:rPr lang="ro-MD" altLang="ro-RO" sz="2400" dirty="0"/>
              <a:t> </a:t>
            </a:r>
            <a:r>
              <a:rPr lang="ro-MD" altLang="ro-RO" sz="2400" baseline="-25000" dirty="0"/>
              <a:t>barieră</a:t>
            </a:r>
            <a:r>
              <a:rPr lang="ro-MD" altLang="ro-RO" sz="2400" dirty="0"/>
              <a:t>) la </a:t>
            </a:r>
            <a:r>
              <a:rPr lang="ro-MD" altLang="ro-RO" sz="2400" dirty="0" err="1"/>
              <a:t>frecveța</a:t>
            </a:r>
            <a:r>
              <a:rPr lang="ro-MD" altLang="ro-RO" sz="2400" dirty="0"/>
              <a:t> mari – nu va avea R diferențială negativă</a:t>
            </a:r>
            <a:endParaRPr lang="en-US" altLang="ro-RO" sz="2400" dirty="0"/>
          </a:p>
          <a:p>
            <a:pPr algn="just"/>
            <a:endParaRPr lang="ro-MD" altLang="ro-RO" sz="2400" dirty="0"/>
          </a:p>
          <a:p>
            <a:pPr algn="just">
              <a:buFont typeface="Arial" panose="020B0604020202020204" pitchFamily="34" charset="0"/>
              <a:buNone/>
            </a:pPr>
            <a:r>
              <a:rPr lang="ro-MD" altLang="ro-RO" sz="2400" dirty="0" err="1"/>
              <a:t>fr</a:t>
            </a:r>
            <a:r>
              <a:rPr lang="ro-MD" altLang="ro-RO" sz="2400" dirty="0"/>
              <a:t> = </a:t>
            </a:r>
            <a:r>
              <a:rPr lang="ro-MD" altLang="ro-RO" sz="2400" dirty="0" err="1"/>
              <a:t>Imax</a:t>
            </a:r>
            <a:r>
              <a:rPr lang="ro-MD" altLang="ro-RO" sz="2400" dirty="0"/>
              <a:t> </a:t>
            </a:r>
            <a:r>
              <a:rPr lang="ro-MD" altLang="ro-RO" sz="2400" dirty="0" err="1"/>
              <a:t>pick</a:t>
            </a:r>
            <a:r>
              <a:rPr lang="ro-MD" altLang="ro-RO" sz="2400" dirty="0"/>
              <a:t>/C barieră</a:t>
            </a:r>
            <a:endParaRPr lang="en-US" altLang="ro-RO" sz="2400" dirty="0"/>
          </a:p>
        </p:txBody>
      </p:sp>
    </p:spTree>
    <p:extLst>
      <p:ext uri="{BB962C8B-B14F-4D97-AF65-F5344CB8AC3E}">
        <p14:creationId xmlns:p14="http://schemas.microsoft.com/office/powerpoint/2010/main" val="28840794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7CD50-3F67-0397-9FFB-F69713057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829450" cy="533509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Circuit </a:t>
            </a:r>
            <a:r>
              <a:rPr lang="en-US" b="1" dirty="0" err="1"/>
              <a:t>echivalent</a:t>
            </a: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560BA7E-9B57-76F1-C655-F6FDE70B00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81813" y="316836"/>
            <a:ext cx="6093372" cy="6335220"/>
          </a:xfrm>
        </p:spPr>
        <p:txBody>
          <a:bodyPr>
            <a:no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determina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parametrii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caracterizează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diodele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tunel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concentra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circuitul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echivalent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propus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Sommers.</a:t>
            </a:r>
            <a:endParaRPr lang="ro-RO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Dioda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tunel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o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caracteristică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volt-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amper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„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N”,o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caracteristică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distinctivă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fiind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aceea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curentul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diodă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o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dependență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funcțională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univaloare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tensiunea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aplicată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există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punct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rezistență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infinită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limita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dintre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ramurile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negativă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pozitivă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spre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deosebire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diodele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caracteristici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S,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unde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tensiunea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funcție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univaloare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curentului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iar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rezistența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pe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această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limită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trece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zero). </a:t>
            </a:r>
            <a:endParaRPr lang="ro-RO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Curenții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tensiunile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caracterizează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dioda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sunt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desemnate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Fig. 17d.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Proprietățile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diodelor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tunel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elemente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circuit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sunt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descrise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adecvat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parametrii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anteriori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multe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aplicații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însă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necesar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cunoască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forma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exactă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caracteristicii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volt-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amper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dependența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tensiune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rezistenței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diferențiale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—R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capacității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C.</a:t>
            </a:r>
            <a:endParaRPr lang="ro-RO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Circuitul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echivalent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mixt 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(fig. a)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serie-paralel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diodei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tunel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frecvent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nepotrivit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calcule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o-RO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4A6453-DF60-FF32-FD46-8A97A470C7A4}"/>
              </a:ext>
            </a:extLst>
          </p:cNvPr>
          <p:cNvSpPr txBox="1"/>
          <p:nvPr/>
        </p:nvSpPr>
        <p:spPr>
          <a:xfrm>
            <a:off x="316815" y="3389698"/>
            <a:ext cx="517258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—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capacitatea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joncțiunii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p-n,</a:t>
            </a:r>
          </a:p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rezistența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pierder</a:t>
            </a:r>
            <a:r>
              <a:rPr lang="ro-RO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ilor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volum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Ls—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inductanța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diodei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-R —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rezistență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negativă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determinată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panta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porțiunii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descrescătoarea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caracteristicii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I-V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5DA136-AD76-833B-48C0-EDFDC0F9F4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583" y="898634"/>
            <a:ext cx="4258157" cy="258581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3D48DD8-02C4-6FE7-0BD2-0D1523D236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476" y="5083968"/>
            <a:ext cx="2755631" cy="106689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A56ED23-FCF7-E000-B656-CBBFBF1888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3107" y="4949743"/>
            <a:ext cx="2352689" cy="162317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F69A566-66F9-25B3-34CF-F393B44E5C01}"/>
              </a:ext>
            </a:extLst>
          </p:cNvPr>
          <p:cNvSpPr txBox="1"/>
          <p:nvPr/>
        </p:nvSpPr>
        <p:spPr>
          <a:xfrm>
            <a:off x="204925" y="6486210"/>
            <a:ext cx="5462725" cy="3717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b="1" dirty="0">
                <a:solidFill>
                  <a:srgbClr val="FF0000"/>
                </a:solidFill>
              </a:rPr>
              <a:t>Pentru circuit serie (b)                 Pentru circuit paralel (c</a:t>
            </a:r>
            <a:r>
              <a:rPr lang="ro-RO" dirty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7782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0DB78-AFCB-2053-6B3C-7215BE30F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b="1" dirty="0" err="1"/>
              <a:t>Conditii</a:t>
            </a:r>
            <a:r>
              <a:rPr lang="ro-RO" b="1" dirty="0"/>
              <a:t> de operare si stabilitate a circuitului diodei tunel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A1F60D-8D77-62A5-62FA-2A4B90AC12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398" y="1541846"/>
            <a:ext cx="6500649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400" dirty="0" err="1"/>
              <a:t>Relațiile</a:t>
            </a:r>
            <a:r>
              <a:rPr lang="en-US" sz="2400" dirty="0"/>
              <a:t> </a:t>
            </a:r>
            <a:r>
              <a:rPr lang="en-US" sz="2400" dirty="0" err="1"/>
              <a:t>necesare</a:t>
            </a:r>
            <a:r>
              <a:rPr lang="en-US" sz="2400" dirty="0"/>
              <a:t> </a:t>
            </a:r>
            <a:r>
              <a:rPr lang="en-US" sz="2400" dirty="0" err="1"/>
              <a:t>dintre</a:t>
            </a:r>
            <a:r>
              <a:rPr lang="en-US" sz="2400" dirty="0"/>
              <a:t> </a:t>
            </a:r>
            <a:r>
              <a:rPr lang="en-US" sz="2400" dirty="0" err="1"/>
              <a:t>parametrii</a:t>
            </a:r>
            <a:r>
              <a:rPr lang="en-US" sz="2400" dirty="0"/>
              <a:t> </a:t>
            </a:r>
            <a:r>
              <a:rPr lang="en-US" sz="2400" dirty="0" err="1"/>
              <a:t>diodelor</a:t>
            </a:r>
            <a:r>
              <a:rPr lang="en-US" sz="2400" dirty="0"/>
              <a:t> </a:t>
            </a:r>
            <a:r>
              <a:rPr lang="en-US" sz="2400" dirty="0" err="1"/>
              <a:t>și</a:t>
            </a:r>
            <a:r>
              <a:rPr lang="en-US" sz="2400" dirty="0"/>
              <a:t> </a:t>
            </a:r>
            <a:r>
              <a:rPr lang="en-US" sz="2400" dirty="0" err="1"/>
              <a:t>parametrii</a:t>
            </a:r>
            <a:r>
              <a:rPr lang="en-US" sz="2400" dirty="0"/>
              <a:t> </a:t>
            </a:r>
            <a:r>
              <a:rPr lang="en-US" sz="2400" dirty="0" err="1"/>
              <a:t>circuitului</a:t>
            </a:r>
            <a:r>
              <a:rPr lang="ro-RO" sz="2400" dirty="0"/>
              <a:t> </a:t>
            </a:r>
            <a:r>
              <a:rPr lang="en-US" sz="2400" dirty="0"/>
              <a:t>sunt determinate </a:t>
            </a:r>
            <a:r>
              <a:rPr lang="en-US" sz="2400" dirty="0" err="1"/>
              <a:t>prin</a:t>
            </a:r>
            <a:r>
              <a:rPr lang="en-US" sz="2400" dirty="0"/>
              <a:t> </a:t>
            </a:r>
            <a:r>
              <a:rPr lang="en-US" sz="2400" dirty="0" err="1"/>
              <a:t>analiza</a:t>
            </a:r>
            <a:r>
              <a:rPr lang="en-US" sz="2400" dirty="0"/>
              <a:t> </a:t>
            </a:r>
            <a:r>
              <a:rPr lang="en-US" sz="2400" dirty="0" err="1"/>
              <a:t>stabilității</a:t>
            </a:r>
            <a:r>
              <a:rPr lang="en-US" sz="2400" dirty="0"/>
              <a:t>. </a:t>
            </a:r>
            <a:endParaRPr lang="ro-RO" sz="2400" dirty="0"/>
          </a:p>
          <a:p>
            <a:pPr marL="0" indent="0" algn="just">
              <a:buNone/>
            </a:pPr>
            <a:r>
              <a:rPr lang="en-US" sz="2400" dirty="0" err="1"/>
              <a:t>Aceste</a:t>
            </a:r>
            <a:r>
              <a:rPr lang="en-US" sz="2400" dirty="0"/>
              <a:t> </a:t>
            </a:r>
            <a:r>
              <a:rPr lang="en-US" sz="2400" dirty="0" err="1"/>
              <a:t>relații</a:t>
            </a:r>
            <a:r>
              <a:rPr lang="en-US" sz="2400" dirty="0"/>
              <a:t> pot fi determinate </a:t>
            </a:r>
            <a:r>
              <a:rPr lang="en-US" sz="2400" dirty="0" err="1"/>
              <a:t>prin</a:t>
            </a:r>
            <a:r>
              <a:rPr lang="ro-RO" sz="2400" dirty="0"/>
              <a:t> </a:t>
            </a:r>
            <a:r>
              <a:rPr lang="en-US" sz="2400" dirty="0" err="1"/>
              <a:t>examinarea</a:t>
            </a:r>
            <a:r>
              <a:rPr lang="en-US" sz="2400" dirty="0"/>
              <a:t> </a:t>
            </a:r>
            <a:r>
              <a:rPr lang="en-US" sz="2400" dirty="0" err="1"/>
              <a:t>circuitului</a:t>
            </a:r>
            <a:r>
              <a:rPr lang="en-US" sz="2400" dirty="0"/>
              <a:t> </a:t>
            </a:r>
            <a:r>
              <a:rPr lang="en-US" sz="2400" dirty="0" err="1"/>
              <a:t>foarte</a:t>
            </a:r>
            <a:r>
              <a:rPr lang="en-US" sz="2400" dirty="0"/>
              <a:t> </a:t>
            </a:r>
            <a:r>
              <a:rPr lang="en-US" sz="2400" dirty="0" err="1"/>
              <a:t>simplu</a:t>
            </a:r>
            <a:r>
              <a:rPr lang="en-US" sz="2400" dirty="0"/>
              <a:t> </a:t>
            </a:r>
            <a:r>
              <a:rPr lang="en-US" sz="2400" dirty="0" err="1"/>
              <a:t>în</a:t>
            </a:r>
            <a:r>
              <a:rPr lang="en-US" sz="2400" dirty="0"/>
              <a:t> care o </a:t>
            </a:r>
            <a:r>
              <a:rPr lang="en-US" sz="2400" dirty="0" err="1"/>
              <a:t>diodă</a:t>
            </a:r>
            <a:r>
              <a:rPr lang="en-US" sz="2400" dirty="0"/>
              <a:t> </a:t>
            </a:r>
            <a:r>
              <a:rPr lang="en-US" sz="2400" dirty="0" err="1"/>
              <a:t>tunel</a:t>
            </a:r>
            <a:r>
              <a:rPr lang="ro-RO" sz="2400" dirty="0"/>
              <a:t> </a:t>
            </a:r>
            <a:r>
              <a:rPr lang="en-US" sz="2400" dirty="0" err="1"/>
              <a:t>este</a:t>
            </a:r>
            <a:r>
              <a:rPr lang="en-US" sz="2400" dirty="0"/>
              <a:t> </a:t>
            </a:r>
            <a:r>
              <a:rPr lang="en-US" sz="2400" dirty="0" err="1"/>
              <a:t>conectată</a:t>
            </a:r>
            <a:r>
              <a:rPr lang="en-US" sz="2400" dirty="0"/>
              <a:t> la </a:t>
            </a:r>
            <a:r>
              <a:rPr lang="en-US" sz="2400" dirty="0" err="1"/>
              <a:t>sursa</a:t>
            </a:r>
            <a:r>
              <a:rPr lang="en-US" sz="2400" dirty="0"/>
              <a:t> de </a:t>
            </a:r>
            <a:r>
              <a:rPr lang="en-US" sz="2400" dirty="0" err="1"/>
              <a:t>polarizare</a:t>
            </a:r>
            <a:r>
              <a:rPr lang="en-US" sz="2400" dirty="0"/>
              <a:t> </a:t>
            </a:r>
            <a:r>
              <a:rPr lang="en-US" sz="2400" dirty="0" err="1"/>
              <a:t>printr</a:t>
            </a:r>
            <a:r>
              <a:rPr lang="en-US" sz="2400" dirty="0"/>
              <a:t>-un </a:t>
            </a:r>
            <a:r>
              <a:rPr lang="en-US" sz="2400" dirty="0" err="1"/>
              <a:t>rezistor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FF0000"/>
                </a:solidFill>
              </a:rPr>
              <a:t>r</a:t>
            </a:r>
            <a:r>
              <a:rPr lang="en-US" sz="2400" dirty="0"/>
              <a:t> </a:t>
            </a:r>
            <a:r>
              <a:rPr lang="en-US" sz="2400" dirty="0" err="1"/>
              <a:t>și</a:t>
            </a:r>
            <a:r>
              <a:rPr lang="en-US" sz="2400" dirty="0"/>
              <a:t> o </a:t>
            </a:r>
            <a:r>
              <a:rPr lang="en-US" sz="2400" dirty="0" err="1"/>
              <a:t>inductanță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FF0000"/>
                </a:solidFill>
              </a:rPr>
              <a:t>L </a:t>
            </a:r>
            <a:r>
              <a:rPr lang="en-US" sz="2400" dirty="0"/>
              <a:t>(</a:t>
            </a:r>
            <a:r>
              <a:rPr lang="en-US" sz="2400" dirty="0" err="1"/>
              <a:t>valorile</a:t>
            </a:r>
            <a:r>
              <a:rPr lang="en-US" sz="2400" dirty="0"/>
              <a:t> </a:t>
            </a:r>
            <a:r>
              <a:rPr lang="en-US" sz="2400" dirty="0" err="1"/>
              <a:t>lui</a:t>
            </a:r>
            <a:r>
              <a:rPr lang="en-US" sz="2400" dirty="0"/>
              <a:t> L </a:t>
            </a:r>
            <a:r>
              <a:rPr lang="en-US" sz="2400" dirty="0" err="1"/>
              <a:t>și</a:t>
            </a:r>
            <a:r>
              <a:rPr lang="en-US" sz="2400" dirty="0"/>
              <a:t> r</a:t>
            </a:r>
            <a:r>
              <a:rPr lang="ro-RO" sz="2400" dirty="0"/>
              <a:t> </a:t>
            </a:r>
            <a:r>
              <a:rPr lang="en-US" sz="2400" dirty="0" err="1"/>
              <a:t>includ</a:t>
            </a:r>
            <a:r>
              <a:rPr lang="en-US" sz="2400" dirty="0"/>
              <a:t> </a:t>
            </a:r>
            <a:r>
              <a:rPr lang="en-US" sz="2400" dirty="0" err="1"/>
              <a:t>rezistența</a:t>
            </a:r>
            <a:r>
              <a:rPr lang="en-US" sz="2400" dirty="0"/>
              <a:t> de </a:t>
            </a:r>
            <a:r>
              <a:rPr lang="en-US" sz="2400" dirty="0" err="1"/>
              <a:t>pierdere</a:t>
            </a:r>
            <a:r>
              <a:rPr lang="en-US" sz="2400" dirty="0"/>
              <a:t> (</a:t>
            </a:r>
            <a:r>
              <a:rPr lang="en-US" sz="2400" dirty="0" err="1"/>
              <a:t>în</a:t>
            </a:r>
            <a:r>
              <a:rPr lang="en-US" sz="2400" dirty="0"/>
              <a:t> </a:t>
            </a:r>
            <a:r>
              <a:rPr lang="en-US" sz="2400" dirty="0" err="1"/>
              <a:t>masă</a:t>
            </a:r>
            <a:r>
              <a:rPr lang="en-US" sz="2400" dirty="0"/>
              <a:t>) </a:t>
            </a:r>
            <a:r>
              <a:rPr lang="en-US" sz="2400" b="1" dirty="0" err="1"/>
              <a:t>r</a:t>
            </a:r>
            <a:r>
              <a:rPr lang="en-US" sz="1800" b="1" dirty="0" err="1"/>
              <a:t>s</a:t>
            </a:r>
            <a:r>
              <a:rPr lang="ro-RO" sz="2400" dirty="0"/>
              <a:t> </a:t>
            </a:r>
            <a:r>
              <a:rPr lang="en-US" sz="2400" dirty="0" err="1"/>
              <a:t>și</a:t>
            </a:r>
            <a:r>
              <a:rPr lang="en-US" sz="2400" dirty="0"/>
              <a:t> </a:t>
            </a:r>
            <a:r>
              <a:rPr lang="en-US" sz="2400" dirty="0" err="1"/>
              <a:t>inductanța</a:t>
            </a:r>
            <a:r>
              <a:rPr lang="en-US" sz="2400" dirty="0"/>
              <a:t> </a:t>
            </a:r>
            <a:r>
              <a:rPr lang="en-US" sz="2400" dirty="0" err="1"/>
              <a:t>diodei</a:t>
            </a:r>
            <a:r>
              <a:rPr lang="en-US" sz="2400" dirty="0"/>
              <a:t> </a:t>
            </a:r>
            <a:r>
              <a:rPr lang="en-US" sz="2400" b="1" dirty="0"/>
              <a:t>Ls</a:t>
            </a:r>
            <a:r>
              <a:rPr lang="en-US" sz="2400" dirty="0"/>
              <a:t>) (Fig. 26). </a:t>
            </a:r>
            <a:r>
              <a:rPr lang="en-US" sz="2400" dirty="0" err="1"/>
              <a:t>Ecuația</a:t>
            </a:r>
            <a:r>
              <a:rPr lang="en-US" sz="2400" dirty="0"/>
              <a:t> </a:t>
            </a:r>
            <a:r>
              <a:rPr lang="en-US" sz="2400" dirty="0" err="1"/>
              <a:t>stării</a:t>
            </a:r>
            <a:r>
              <a:rPr lang="en-US" sz="2400" dirty="0"/>
              <a:t> </a:t>
            </a:r>
            <a:r>
              <a:rPr lang="en-US" sz="2400" dirty="0" err="1"/>
              <a:t>staționare</a:t>
            </a:r>
            <a:r>
              <a:rPr lang="en-US" sz="2400" dirty="0"/>
              <a:t> </a:t>
            </a:r>
            <a:r>
              <a:rPr lang="en-US" sz="2400" dirty="0" err="1"/>
              <a:t>este</a:t>
            </a:r>
            <a:r>
              <a:rPr lang="ro-RO" sz="2400" dirty="0"/>
              <a:t> </a:t>
            </a:r>
            <a:r>
              <a:rPr lang="ro-RO" sz="2400" b="1" dirty="0">
                <a:solidFill>
                  <a:srgbClr val="FF0000"/>
                </a:solidFill>
              </a:rPr>
              <a:t>U +ri</a:t>
            </a:r>
            <a:r>
              <a:rPr lang="ro-RO" sz="1800" b="1" dirty="0">
                <a:solidFill>
                  <a:srgbClr val="FF0000"/>
                </a:solidFill>
              </a:rPr>
              <a:t>d</a:t>
            </a:r>
            <a:r>
              <a:rPr lang="ro-RO" sz="2400" b="1" dirty="0">
                <a:solidFill>
                  <a:srgbClr val="FF0000"/>
                </a:solidFill>
              </a:rPr>
              <a:t> = 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83793E-9B88-4201-1C1C-2417E4B1B9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846" y="4844146"/>
            <a:ext cx="5406385" cy="18756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E201584-82EE-F25F-2944-08289FCC35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9629" y="1690688"/>
            <a:ext cx="3580858" cy="272728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D56E6D5-9306-D224-E332-27DB953359FC}"/>
              </a:ext>
            </a:extLst>
          </p:cNvPr>
          <p:cNvSpPr txBox="1"/>
          <p:nvPr/>
        </p:nvSpPr>
        <p:spPr>
          <a:xfrm>
            <a:off x="7368292" y="4520981"/>
            <a:ext cx="41897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https://ufn.ru/ufn62/ufn62_3/ufn623c.pdf</a:t>
            </a:r>
            <a:endParaRPr lang="ro-RO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28394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04800"/>
            <a:ext cx="8305800" cy="381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o-MD" dirty="0"/>
              <a:t>Aplicații ale diodei tunel</a:t>
            </a:r>
            <a:endParaRPr lang="en-US" dirty="0"/>
          </a:p>
        </p:txBody>
      </p:sp>
      <p:sp>
        <p:nvSpPr>
          <p:cNvPr id="104451" name="Content Placeholder 5"/>
          <p:cNvSpPr>
            <a:spLocks noGrp="1"/>
          </p:cNvSpPr>
          <p:nvPr>
            <p:ph idx="1"/>
          </p:nvPr>
        </p:nvSpPr>
        <p:spPr>
          <a:xfrm>
            <a:off x="551793" y="914401"/>
            <a:ext cx="10752083" cy="5517930"/>
          </a:xfrm>
        </p:spPr>
        <p:txBody>
          <a:bodyPr>
            <a:normAutofit/>
          </a:bodyPr>
          <a:lstStyle/>
          <a:p>
            <a:r>
              <a:rPr lang="ro-MD" altLang="en-US" dirty="0"/>
              <a:t>Amplificare, generare, comutare, </a:t>
            </a:r>
            <a:r>
              <a:rPr lang="ro-MD" altLang="en-US" dirty="0" err="1"/>
              <a:t>convertare</a:t>
            </a:r>
            <a:endParaRPr lang="ro-MD" altLang="en-US" dirty="0"/>
          </a:p>
          <a:p>
            <a:pPr algn="just"/>
            <a:r>
              <a:rPr lang="ro-MD" altLang="en-US" dirty="0"/>
              <a:t>Doparea înaltă în ambele SC conduce la aceea că regiunea de trecere este foarte îngustă, rolul ei practic îl joacă bariera de trecere. Aceasta este o deosebire mare de alte diode</a:t>
            </a:r>
          </a:p>
          <a:p>
            <a:pPr algn="just"/>
            <a:r>
              <a:rPr lang="ro-MD" altLang="en-US" dirty="0"/>
              <a:t>Concentrațiile </a:t>
            </a:r>
            <a:r>
              <a:rPr lang="ro-MD" altLang="en-US" dirty="0" err="1"/>
              <a:t>f.înale</a:t>
            </a:r>
            <a:r>
              <a:rPr lang="ro-MD" altLang="en-US" dirty="0"/>
              <a:t> de impurități conduce  la aceea că </a:t>
            </a:r>
            <a:r>
              <a:rPr lang="ro-MD" altLang="en-US" i="1" dirty="0"/>
              <a:t>la polarizare inversă dioda nu are regim inițial de saturați, </a:t>
            </a:r>
            <a:r>
              <a:rPr lang="ro-MD" altLang="en-US" dirty="0"/>
              <a:t>deci este </a:t>
            </a:r>
            <a:r>
              <a:rPr lang="ro-MD" altLang="en-US" dirty="0" err="1"/>
              <a:t>f.periculos</a:t>
            </a:r>
            <a:r>
              <a:rPr lang="ro-MD" altLang="en-US" dirty="0"/>
              <a:t> de schimbat polaritatea diodei, deoarece ea momentan se distruge.</a:t>
            </a:r>
          </a:p>
          <a:p>
            <a:pPr algn="just"/>
            <a:r>
              <a:rPr lang="ro-MD" altLang="en-US" dirty="0"/>
              <a:t>Ca dioda să funcționeze bine se cere ca raportul dintre curentul </a:t>
            </a:r>
            <a:r>
              <a:rPr lang="ro-MD" altLang="en-US" dirty="0" err="1"/>
              <a:t>max</a:t>
            </a:r>
            <a:r>
              <a:rPr lang="ro-MD" altLang="en-US" dirty="0"/>
              <a:t> si min să fie cât mai mare. La </a:t>
            </a:r>
            <a:r>
              <a:rPr lang="ro-MD" altLang="en-US" dirty="0" err="1"/>
              <a:t>GaAs</a:t>
            </a:r>
            <a:r>
              <a:rPr lang="ro-MD" altLang="en-US" dirty="0"/>
              <a:t> el este deja de 15/ </a:t>
            </a:r>
          </a:p>
          <a:p>
            <a:pPr algn="just"/>
            <a:r>
              <a:rPr lang="ro-MD" altLang="en-US" dirty="0"/>
              <a:t>Caracteristica diodei practic nu depinde de temperatură, astfel ea poate lucra la frecvențe </a:t>
            </a:r>
            <a:r>
              <a:rPr lang="ro-MD" altLang="en-US" dirty="0" err="1"/>
              <a:t>f.mari</a:t>
            </a:r>
            <a:r>
              <a:rPr lang="ro-MD" altLang="en-US" dirty="0"/>
              <a:t> de 1000 MHz. Puterea de lucru este mică – de ordinul waților.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2314509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73FC0-8E79-1951-48D0-CA4293B00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Dioda tunel in circuite oscilatoare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63997A-9B95-A4C6-04C8-A2C836AA67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 dirty="0"/>
              <a:t>Oscilatoare de </a:t>
            </a:r>
            <a:r>
              <a:rPr lang="ro-RO" dirty="0" err="1"/>
              <a:t>inalta</a:t>
            </a:r>
            <a:r>
              <a:rPr lang="ro-RO" dirty="0"/>
              <a:t> frecventa  cca (50 GHz – 100 GHz)deoarece </a:t>
            </a:r>
            <a:r>
              <a:rPr lang="ro-RO" dirty="0" err="1"/>
              <a:t>tranzitia</a:t>
            </a:r>
            <a:r>
              <a:rPr lang="ro-RO" dirty="0"/>
              <a:t> de la conductivitate electrica </a:t>
            </a:r>
            <a:r>
              <a:rPr lang="ro-RO" dirty="0" err="1"/>
              <a:t>inalta</a:t>
            </a:r>
            <a:r>
              <a:rPr lang="ro-RO" dirty="0"/>
              <a:t> este foarte rapida</a:t>
            </a:r>
          </a:p>
          <a:p>
            <a:endParaRPr lang="ro-RO" dirty="0"/>
          </a:p>
          <a:p>
            <a:r>
              <a:rPr lang="ro-RO" dirty="0"/>
              <a:t>In circuite de microunde ca generatoare</a:t>
            </a:r>
          </a:p>
          <a:p>
            <a:pPr marL="0" indent="0">
              <a:buNone/>
            </a:pPr>
            <a:r>
              <a:rPr lang="ro-RO" dirty="0"/>
              <a:t>si ca amplificatoare</a:t>
            </a:r>
          </a:p>
          <a:p>
            <a:r>
              <a:rPr lang="ro-RO" dirty="0"/>
              <a:t>Rezistenta la </a:t>
            </a:r>
            <a:r>
              <a:rPr lang="ro-RO" dirty="0" err="1"/>
              <a:t>radiatia</a:t>
            </a:r>
            <a:r>
              <a:rPr lang="ro-RO" dirty="0"/>
              <a:t> nucleara, temperaturi </a:t>
            </a:r>
            <a:r>
              <a:rPr lang="ro-RO" dirty="0" err="1"/>
              <a:t>inalte</a:t>
            </a:r>
            <a:r>
              <a:rPr lang="ro-RO" dirty="0"/>
              <a:t> si </a:t>
            </a:r>
            <a:r>
              <a:rPr lang="ro-RO" dirty="0" err="1"/>
              <a:t>cimpuri</a:t>
            </a:r>
            <a:r>
              <a:rPr lang="ro-RO" dirty="0"/>
              <a:t> magnetice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66363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304800"/>
            <a:ext cx="8382000" cy="457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o-MD" dirty="0"/>
              <a:t>Amplificarea cu dioda tunel</a:t>
            </a:r>
            <a:endParaRPr lang="en-US" dirty="0"/>
          </a:p>
        </p:txBody>
      </p:sp>
      <p:sp>
        <p:nvSpPr>
          <p:cNvPr id="106499" name="Content Placeholder 2"/>
          <p:cNvSpPr>
            <a:spLocks noGrp="1"/>
          </p:cNvSpPr>
          <p:nvPr>
            <p:ph idx="1"/>
          </p:nvPr>
        </p:nvSpPr>
        <p:spPr>
          <a:xfrm>
            <a:off x="2838450" y="1543050"/>
            <a:ext cx="6629400" cy="4343400"/>
          </a:xfrm>
        </p:spPr>
        <p:txBody>
          <a:bodyPr/>
          <a:lstStyle/>
          <a:p>
            <a:r>
              <a:rPr lang="ro-MD" altLang="en-US"/>
              <a:t>Amplificare – pe panta caracteristicii cu rezistență dif negativă</a:t>
            </a:r>
            <a:endParaRPr lang="en-US" altLang="en-US"/>
          </a:p>
        </p:txBody>
      </p:sp>
      <p:pic>
        <p:nvPicPr>
          <p:cNvPr id="10650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012710"/>
            <a:ext cx="8428567" cy="5540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39328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9895" y="76201"/>
            <a:ext cx="6572250" cy="1049337"/>
          </a:xfrm>
        </p:spPr>
        <p:txBody>
          <a:bodyPr/>
          <a:lstStyle/>
          <a:p>
            <a:pPr>
              <a:defRPr/>
            </a:pPr>
            <a:r>
              <a:rPr lang="ro-MD" dirty="0"/>
              <a:t>Dioda tunel - generator</a:t>
            </a:r>
            <a:endParaRPr lang="en-US" dirty="0"/>
          </a:p>
        </p:txBody>
      </p:sp>
      <p:sp>
        <p:nvSpPr>
          <p:cNvPr id="107523" name="Content Placeholder 2"/>
          <p:cNvSpPr>
            <a:spLocks noGrp="1"/>
          </p:cNvSpPr>
          <p:nvPr>
            <p:ph idx="1"/>
          </p:nvPr>
        </p:nvSpPr>
        <p:spPr>
          <a:xfrm>
            <a:off x="1914792" y="1248103"/>
            <a:ext cx="9969061" cy="5533695"/>
          </a:xfrm>
        </p:spPr>
        <p:txBody>
          <a:bodyPr>
            <a:normAutofit lnSpcReduction="10000"/>
          </a:bodyPr>
          <a:lstStyle/>
          <a:p>
            <a:r>
              <a:rPr lang="ro-MD" altLang="en-US" dirty="0"/>
              <a:t>În special la frecvențe înalte (până la 100 GHz), unde </a:t>
            </a:r>
            <a:r>
              <a:rPr lang="ro-MD" altLang="en-US" dirty="0" err="1"/>
              <a:t>tranzisto</a:t>
            </a:r>
            <a:r>
              <a:rPr lang="en-US" altLang="en-US" dirty="0"/>
              <a:t>r</a:t>
            </a:r>
            <a:r>
              <a:rPr lang="ro-MD" altLang="en-US" dirty="0"/>
              <a:t>ii nu mai au caracteristici performante</a:t>
            </a:r>
            <a:endParaRPr lang="en-US" altLang="en-US" dirty="0"/>
          </a:p>
          <a:p>
            <a:r>
              <a:rPr lang="en-US" altLang="en-US" b="1" dirty="0" err="1"/>
              <a:t>Principiul</a:t>
            </a:r>
            <a:r>
              <a:rPr lang="en-US" altLang="en-US" b="1" dirty="0"/>
              <a:t> de </a:t>
            </a:r>
            <a:r>
              <a:rPr lang="en-US" altLang="en-US" b="1" dirty="0" err="1"/>
              <a:t>funcționare</a:t>
            </a:r>
            <a:r>
              <a:rPr lang="en-US" altLang="en-US" dirty="0"/>
              <a:t>: </a:t>
            </a:r>
            <a:r>
              <a:rPr lang="en-US" altLang="en-US" dirty="0" err="1"/>
              <a:t>Efectul</a:t>
            </a:r>
            <a:r>
              <a:rPr lang="en-US" altLang="en-US" dirty="0"/>
              <a:t> de </a:t>
            </a:r>
            <a:r>
              <a:rPr lang="en-US" altLang="en-US" dirty="0" err="1"/>
              <a:t>tunel</a:t>
            </a:r>
            <a:r>
              <a:rPr lang="en-US" altLang="en-US" dirty="0"/>
              <a:t> </a:t>
            </a:r>
            <a:r>
              <a:rPr lang="en-US" altLang="en-US" dirty="0" err="1"/>
              <a:t>mecanic</a:t>
            </a:r>
            <a:r>
              <a:rPr lang="en-US" altLang="en-US" dirty="0"/>
              <a:t> </a:t>
            </a:r>
            <a:r>
              <a:rPr lang="en-US" altLang="en-US" dirty="0" err="1"/>
              <a:t>cuantic</a:t>
            </a:r>
            <a:r>
              <a:rPr lang="en-US" altLang="en-US" dirty="0"/>
              <a:t> </a:t>
            </a:r>
            <a:r>
              <a:rPr lang="en-US" altLang="en-US" dirty="0" err="1"/>
              <a:t>permite</a:t>
            </a:r>
            <a:r>
              <a:rPr lang="en-US" altLang="en-US" dirty="0"/>
              <a:t> </a:t>
            </a:r>
            <a:r>
              <a:rPr lang="en-US" altLang="en-US" dirty="0" err="1"/>
              <a:t>electronilor</a:t>
            </a:r>
            <a:r>
              <a:rPr lang="en-US" altLang="en-US" dirty="0"/>
              <a:t> </a:t>
            </a:r>
            <a:r>
              <a:rPr lang="en-US" altLang="en-US" dirty="0" err="1"/>
              <a:t>să</a:t>
            </a:r>
            <a:r>
              <a:rPr lang="en-US" altLang="en-US" dirty="0"/>
              <a:t> </a:t>
            </a:r>
            <a:r>
              <a:rPr lang="en-US" altLang="en-US" dirty="0" err="1"/>
              <a:t>traverseze</a:t>
            </a:r>
            <a:r>
              <a:rPr lang="en-US" altLang="en-US" dirty="0"/>
              <a:t> </a:t>
            </a:r>
            <a:r>
              <a:rPr lang="en-US" altLang="en-US" dirty="0" err="1"/>
              <a:t>bariera</a:t>
            </a:r>
            <a:r>
              <a:rPr lang="en-US" altLang="en-US" dirty="0"/>
              <a:t> de </a:t>
            </a:r>
            <a:r>
              <a:rPr lang="en-US" altLang="en-US" dirty="0" err="1"/>
              <a:t>potențial</a:t>
            </a:r>
            <a:r>
              <a:rPr lang="en-US" altLang="en-US" dirty="0"/>
              <a:t> cu </a:t>
            </a:r>
            <a:r>
              <a:rPr lang="en-US" altLang="en-US" dirty="0" err="1"/>
              <a:t>energie</a:t>
            </a:r>
            <a:r>
              <a:rPr lang="en-US" altLang="en-US" dirty="0"/>
              <a:t> </a:t>
            </a:r>
            <a:r>
              <a:rPr lang="en-US" altLang="en-US" dirty="0" err="1"/>
              <a:t>redusă</a:t>
            </a:r>
            <a:r>
              <a:rPr lang="en-US" altLang="en-US" dirty="0"/>
              <a:t>, </a:t>
            </a:r>
            <a:r>
              <a:rPr lang="en-US" altLang="en-US" dirty="0" err="1"/>
              <a:t>creând</a:t>
            </a:r>
            <a:r>
              <a:rPr lang="en-US" altLang="en-US" dirty="0"/>
              <a:t> o </a:t>
            </a:r>
            <a:r>
              <a:rPr lang="en-US" altLang="en-US" dirty="0" err="1"/>
              <a:t>regiune</a:t>
            </a:r>
            <a:r>
              <a:rPr lang="en-US" altLang="en-US" dirty="0"/>
              <a:t> cu </a:t>
            </a:r>
            <a:r>
              <a:rPr lang="en-US" altLang="en-US" dirty="0" err="1"/>
              <a:t>rezistență</a:t>
            </a:r>
            <a:r>
              <a:rPr lang="en-US" altLang="en-US" dirty="0"/>
              <a:t> </a:t>
            </a:r>
            <a:r>
              <a:rPr lang="en-US" altLang="en-US" dirty="0" err="1"/>
              <a:t>diferențială</a:t>
            </a:r>
            <a:r>
              <a:rPr lang="en-US" altLang="en-US" dirty="0"/>
              <a:t> </a:t>
            </a:r>
            <a:r>
              <a:rPr lang="en-US" altLang="en-US" dirty="0" err="1"/>
              <a:t>negativă</a:t>
            </a:r>
            <a:r>
              <a:rPr lang="en-US" altLang="en-US" dirty="0"/>
              <a:t>.</a:t>
            </a:r>
          </a:p>
          <a:p>
            <a:r>
              <a:rPr lang="en-US" altLang="en-US" b="1" dirty="0"/>
              <a:t>Generator de </a:t>
            </a:r>
            <a:r>
              <a:rPr lang="en-US" altLang="en-US" b="1" dirty="0" err="1"/>
              <a:t>Impulsuri</a:t>
            </a:r>
            <a:r>
              <a:rPr lang="en-US" altLang="en-US" b="1" dirty="0"/>
              <a:t>: </a:t>
            </a:r>
            <a:r>
              <a:rPr lang="en-US" altLang="en-US" dirty="0"/>
              <a:t>Se </a:t>
            </a:r>
            <a:r>
              <a:rPr lang="en-US" altLang="en-US" dirty="0" err="1"/>
              <a:t>utilizează</a:t>
            </a:r>
            <a:r>
              <a:rPr lang="en-US" altLang="en-US" dirty="0"/>
              <a:t> </a:t>
            </a:r>
            <a:r>
              <a:rPr lang="en-US" altLang="en-US" dirty="0" err="1"/>
              <a:t>pentru</a:t>
            </a:r>
            <a:r>
              <a:rPr lang="en-US" altLang="en-US" dirty="0"/>
              <a:t> a </a:t>
            </a:r>
            <a:r>
              <a:rPr lang="en-US" altLang="en-US" dirty="0" err="1"/>
              <a:t>crea</a:t>
            </a:r>
            <a:r>
              <a:rPr lang="en-US" altLang="en-US" dirty="0"/>
              <a:t> </a:t>
            </a:r>
            <a:r>
              <a:rPr lang="en-US" altLang="en-US" dirty="0" err="1"/>
              <a:t>impulsuri</a:t>
            </a:r>
            <a:r>
              <a:rPr lang="en-US" altLang="en-US" dirty="0"/>
              <a:t> </a:t>
            </a:r>
            <a:r>
              <a:rPr lang="en-US" altLang="en-US" dirty="0" err="1"/>
              <a:t>extrem</a:t>
            </a:r>
            <a:r>
              <a:rPr lang="en-US" altLang="en-US" dirty="0"/>
              <a:t> de </a:t>
            </a:r>
            <a:r>
              <a:rPr lang="en-US" altLang="en-US" dirty="0" err="1"/>
              <a:t>scurte</a:t>
            </a:r>
            <a:r>
              <a:rPr lang="en-US" altLang="en-US" dirty="0"/>
              <a:t> (sub 1 ns), </a:t>
            </a:r>
            <a:r>
              <a:rPr lang="en-US" altLang="en-US" dirty="0" err="1"/>
              <a:t>fiind</a:t>
            </a:r>
            <a:r>
              <a:rPr lang="en-US" altLang="en-US" dirty="0"/>
              <a:t> </a:t>
            </a:r>
            <a:r>
              <a:rPr lang="en-US" altLang="en-US" dirty="0" err="1"/>
              <a:t>utilă</a:t>
            </a:r>
            <a:r>
              <a:rPr lang="en-US" altLang="en-US" dirty="0"/>
              <a:t> </a:t>
            </a:r>
            <a:r>
              <a:rPr lang="en-US" altLang="en-US" dirty="0" err="1"/>
              <a:t>în</a:t>
            </a:r>
            <a:r>
              <a:rPr lang="en-US" altLang="en-US" dirty="0"/>
              <a:t> </a:t>
            </a:r>
            <a:r>
              <a:rPr lang="en-US" altLang="en-US" dirty="0" err="1"/>
              <a:t>sisteme</a:t>
            </a:r>
            <a:r>
              <a:rPr lang="en-US" altLang="en-US" dirty="0"/>
              <a:t> de </a:t>
            </a:r>
            <a:r>
              <a:rPr lang="en-US" altLang="en-US" dirty="0" err="1"/>
              <a:t>eșantionare</a:t>
            </a:r>
            <a:r>
              <a:rPr lang="en-US" altLang="en-US" dirty="0"/>
              <a:t> (sampling oscilloscopes) </a:t>
            </a:r>
            <a:r>
              <a:rPr lang="en-US" altLang="en-US" dirty="0" err="1"/>
              <a:t>sau</a:t>
            </a:r>
            <a:r>
              <a:rPr lang="en-US" altLang="en-US" dirty="0"/>
              <a:t> </a:t>
            </a:r>
            <a:r>
              <a:rPr lang="en-US" altLang="en-US" dirty="0" err="1"/>
              <a:t>circuite</a:t>
            </a:r>
            <a:r>
              <a:rPr lang="en-US" altLang="en-US" dirty="0"/>
              <a:t> </a:t>
            </a:r>
            <a:r>
              <a:rPr lang="en-US" altLang="en-US" dirty="0" err="1"/>
              <a:t>logice</a:t>
            </a:r>
            <a:r>
              <a:rPr lang="en-US" altLang="en-US" dirty="0"/>
              <a:t> </a:t>
            </a:r>
            <a:r>
              <a:rPr lang="en-US" altLang="en-US" dirty="0" err="1"/>
              <a:t>rapide</a:t>
            </a:r>
            <a:r>
              <a:rPr lang="en-US" altLang="en-US" dirty="0"/>
              <a:t>.</a:t>
            </a:r>
          </a:p>
          <a:p>
            <a:r>
              <a:rPr lang="en-US" altLang="en-US" b="1" dirty="0" err="1"/>
              <a:t>Oscilator</a:t>
            </a:r>
            <a:r>
              <a:rPr lang="en-US" altLang="en-US" dirty="0"/>
              <a:t>: </a:t>
            </a:r>
            <a:r>
              <a:rPr lang="en-US" altLang="en-US" dirty="0" err="1"/>
              <a:t>Datorită</a:t>
            </a:r>
            <a:r>
              <a:rPr lang="en-US" altLang="en-US" dirty="0"/>
              <a:t> </a:t>
            </a:r>
            <a:r>
              <a:rPr lang="en-US" altLang="en-US" dirty="0" err="1"/>
              <a:t>rezistenței</a:t>
            </a:r>
            <a:r>
              <a:rPr lang="en-US" altLang="en-US" dirty="0"/>
              <a:t> negative, </a:t>
            </a:r>
            <a:r>
              <a:rPr lang="en-US" altLang="en-US" dirty="0" err="1"/>
              <a:t>dioda</a:t>
            </a:r>
            <a:r>
              <a:rPr lang="en-US" altLang="en-US" dirty="0"/>
              <a:t> </a:t>
            </a:r>
            <a:r>
              <a:rPr lang="en-US" altLang="en-US" dirty="0" err="1"/>
              <a:t>tunel</a:t>
            </a:r>
            <a:r>
              <a:rPr lang="en-US" altLang="en-US" dirty="0"/>
              <a:t> </a:t>
            </a:r>
            <a:r>
              <a:rPr lang="en-US" altLang="en-US" dirty="0" err="1"/>
              <a:t>poate</a:t>
            </a:r>
            <a:r>
              <a:rPr lang="en-US" altLang="en-US" dirty="0"/>
              <a:t> </a:t>
            </a:r>
            <a:r>
              <a:rPr lang="en-US" altLang="en-US" dirty="0" err="1"/>
              <a:t>compensa</a:t>
            </a:r>
            <a:r>
              <a:rPr lang="en-US" altLang="en-US" dirty="0"/>
              <a:t> </a:t>
            </a:r>
            <a:r>
              <a:rPr lang="en-US" altLang="en-US" dirty="0" err="1"/>
              <a:t>pierderile</a:t>
            </a:r>
            <a:r>
              <a:rPr lang="en-US" altLang="en-US" dirty="0"/>
              <a:t> </a:t>
            </a:r>
            <a:r>
              <a:rPr lang="en-US" altLang="en-US" dirty="0" err="1"/>
              <a:t>dintr</a:t>
            </a:r>
            <a:r>
              <a:rPr lang="en-US" altLang="en-US" dirty="0"/>
              <a:t>-un circuit </a:t>
            </a:r>
            <a:r>
              <a:rPr lang="en-US" altLang="en-US" dirty="0" err="1"/>
              <a:t>rezonant</a:t>
            </a:r>
            <a:r>
              <a:rPr lang="en-US" altLang="en-US" dirty="0"/>
              <a:t> (LC), </a:t>
            </a:r>
            <a:r>
              <a:rPr lang="en-US" altLang="en-US" dirty="0" err="1"/>
              <a:t>generând</a:t>
            </a:r>
            <a:r>
              <a:rPr lang="en-US" altLang="en-US" dirty="0"/>
              <a:t> </a:t>
            </a:r>
            <a:r>
              <a:rPr lang="en-US" altLang="en-US" dirty="0" err="1"/>
              <a:t>oscilații</a:t>
            </a:r>
            <a:r>
              <a:rPr lang="en-US" altLang="en-US" dirty="0"/>
              <a:t>.</a:t>
            </a:r>
          </a:p>
          <a:p>
            <a:r>
              <a:rPr lang="en-US" altLang="en-US" b="1" dirty="0" err="1"/>
              <a:t>Performanță</a:t>
            </a:r>
            <a:r>
              <a:rPr lang="en-US" altLang="en-US" b="1" dirty="0"/>
              <a:t>:</a:t>
            </a:r>
            <a:r>
              <a:rPr lang="en-US" altLang="en-US" dirty="0"/>
              <a:t> GaAs - </a:t>
            </a:r>
            <a:r>
              <a:rPr lang="en-US" altLang="en-US" dirty="0" err="1"/>
              <a:t>materialul</a:t>
            </a:r>
            <a:r>
              <a:rPr lang="en-US" altLang="en-US" dirty="0"/>
              <a:t> </a:t>
            </a:r>
            <a:r>
              <a:rPr lang="en-US" altLang="en-US" dirty="0" err="1"/>
              <a:t>preferat</a:t>
            </a:r>
            <a:r>
              <a:rPr lang="en-US" altLang="en-US" dirty="0"/>
              <a:t> </a:t>
            </a:r>
            <a:r>
              <a:rPr lang="en-US" altLang="en-US" dirty="0" err="1"/>
              <a:t>pentru</a:t>
            </a:r>
            <a:r>
              <a:rPr lang="en-US" altLang="en-US" dirty="0"/>
              <a:t> </a:t>
            </a:r>
            <a:r>
              <a:rPr lang="en-US" altLang="en-US" dirty="0" err="1"/>
              <a:t>aplicații</a:t>
            </a:r>
            <a:r>
              <a:rPr lang="en-US" altLang="en-US" dirty="0"/>
              <a:t> de </a:t>
            </a:r>
            <a:r>
              <a:rPr lang="en-US" altLang="en-US" dirty="0" err="1"/>
              <a:t>înaltă</a:t>
            </a:r>
            <a:r>
              <a:rPr lang="en-US" altLang="en-US" dirty="0"/>
              <a:t> </a:t>
            </a:r>
            <a:r>
              <a:rPr lang="en-US" altLang="en-US" dirty="0" err="1"/>
              <a:t>frecvență</a:t>
            </a:r>
            <a:r>
              <a:rPr lang="en-US" altLang="en-US" dirty="0"/>
              <a:t>, </a:t>
            </a:r>
            <a:r>
              <a:rPr lang="en-US" altLang="en-US" dirty="0" err="1"/>
              <a:t>capabil</a:t>
            </a:r>
            <a:r>
              <a:rPr lang="en-US" altLang="en-US" dirty="0"/>
              <a:t> </a:t>
            </a:r>
            <a:r>
              <a:rPr lang="en-US" altLang="en-US" dirty="0" err="1"/>
              <a:t>să</a:t>
            </a:r>
            <a:r>
              <a:rPr lang="en-US" altLang="en-US" dirty="0"/>
              <a:t> </a:t>
            </a:r>
            <a:r>
              <a:rPr lang="en-US" altLang="en-US" dirty="0" err="1"/>
              <a:t>genereze</a:t>
            </a:r>
            <a:r>
              <a:rPr lang="en-US" altLang="en-US" dirty="0"/>
              <a:t> </a:t>
            </a:r>
            <a:r>
              <a:rPr lang="en-US" altLang="en-US" dirty="0" err="1"/>
              <a:t>puteri</a:t>
            </a:r>
            <a:r>
              <a:rPr lang="en-US" altLang="en-US" dirty="0"/>
              <a:t> de </a:t>
            </a:r>
            <a:r>
              <a:rPr lang="en-US" altLang="en-US" dirty="0" err="1"/>
              <a:t>ordinul</a:t>
            </a:r>
            <a:r>
              <a:rPr lang="en-US" altLang="en-US" dirty="0"/>
              <a:t> </a:t>
            </a:r>
            <a:r>
              <a:rPr lang="en-US" altLang="en-US" dirty="0" err="1"/>
              <a:t>mW</a:t>
            </a:r>
            <a:r>
              <a:rPr lang="en-US" altLang="en-US" dirty="0"/>
              <a:t> la </a:t>
            </a:r>
            <a:r>
              <a:rPr lang="en-US" altLang="en-US" dirty="0" err="1"/>
              <a:t>frecvențe</a:t>
            </a:r>
            <a:r>
              <a:rPr lang="en-US" altLang="en-US" dirty="0"/>
              <a:t> </a:t>
            </a:r>
            <a:r>
              <a:rPr lang="en-US" altLang="en-US" dirty="0" err="1"/>
              <a:t>mari</a:t>
            </a:r>
            <a:r>
              <a:rPr lang="en-US" altLang="en-US" dirty="0"/>
              <a:t> (</a:t>
            </a:r>
            <a:r>
              <a:rPr lang="en-US" altLang="en-US" dirty="0" err="1"/>
              <a:t>zeci</a:t>
            </a:r>
            <a:r>
              <a:rPr lang="en-US" altLang="en-US" dirty="0"/>
              <a:t> de GHz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C2F0EE-E871-7E54-D123-881750FB52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40541"/>
            <a:ext cx="1914792" cy="126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89411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1607" y="614124"/>
            <a:ext cx="2640724" cy="448151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r>
              <a:rPr lang="ro-MD" altLang="ro-RO" sz="2800" b="1" dirty="0"/>
              <a:t>DIODA INVERSĂ</a:t>
            </a:r>
            <a:endParaRPr lang="en-US" altLang="ro-RO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191" y="1640400"/>
            <a:ext cx="11039669" cy="4816384"/>
          </a:xfrm>
        </p:spPr>
        <p:txBody>
          <a:bodyPr>
            <a:normAutofit fontScale="92500" lnSpcReduction="20000"/>
          </a:bodyPr>
          <a:lstStyle/>
          <a:p>
            <a:r>
              <a:rPr lang="ro-RO" altLang="ro-RO" dirty="0"/>
              <a:t>O diodă inversă funcționează pe principiul </a:t>
            </a:r>
            <a:r>
              <a:rPr lang="ro-RO" altLang="ro-RO" dirty="0" err="1"/>
              <a:t>tunelării</a:t>
            </a:r>
            <a:r>
              <a:rPr lang="ro-RO" altLang="ro-RO" dirty="0"/>
              <a:t> cuantice.</a:t>
            </a:r>
          </a:p>
          <a:p>
            <a:r>
              <a:rPr lang="en-US" altLang="ro-RO" dirty="0"/>
              <a:t>O </a:t>
            </a:r>
            <a:r>
              <a:rPr lang="ro-MD" altLang="ro-RO" dirty="0"/>
              <a:t>diodă tunel la care concentrația impurităților este aleasă  astfel, ca la echilibru la absența polarizării granița BV a p-SC coincide (sau diferența este mică) cu granița BC n-SC</a:t>
            </a:r>
            <a:r>
              <a:rPr lang="en-US" altLang="ro-RO" dirty="0"/>
              <a:t>. Deci diode invers</a:t>
            </a:r>
            <a:r>
              <a:rPr lang="ro-MD" altLang="ro-RO" dirty="0"/>
              <a:t>ă - diodă cu concentrație critică a impurităților, la care </a:t>
            </a:r>
            <a:r>
              <a:rPr lang="ro-MD" altLang="ro-RO" b="1" dirty="0"/>
              <a:t>conductibilitatea din efect de tunel la polarizare inversă este m.mare ca la polarizare directă</a:t>
            </a:r>
          </a:p>
          <a:p>
            <a:r>
              <a:rPr lang="ro-MD" altLang="ro-RO" dirty="0"/>
              <a:t>În acest caz </a:t>
            </a:r>
            <a:r>
              <a:rPr lang="ro-MD" altLang="ro-RO" b="1" dirty="0">
                <a:solidFill>
                  <a:srgbClr val="FF0000"/>
                </a:solidFill>
              </a:rPr>
              <a:t>efectul tunel va avea loc numai la polarizare inversă </a:t>
            </a:r>
            <a:r>
              <a:rPr lang="ro-MD" altLang="ro-RO" dirty="0"/>
              <a:t>cu tensiuni f.mici și caracteristica I-V va coincide caracteristicii inverse I-V a diodei tunel. Astfel curenții inverși in dioda tunel de acest tip va  fi relativ mare la tensiuni inverse de polarizare mică (cca mV)</a:t>
            </a:r>
          </a:p>
          <a:p>
            <a:r>
              <a:rPr lang="ro-MD" altLang="ro-RO" dirty="0"/>
              <a:t>La polarizare directă –caracteristica I-V va fi din curenți  de difuzie deci ca și la dioda clasică , dar corespunzător polarizării cu tensiuni mult mai înalte.  </a:t>
            </a:r>
          </a:p>
          <a:p>
            <a:r>
              <a:rPr lang="ro-MD" altLang="ro-RO" dirty="0"/>
              <a:t>Aceste tipuri de diode au rezistența mică la curenți inverși și rezistența înaltă la curenți direcți și se deschide la polarizare inversă de unde  provine și denumirea</a:t>
            </a:r>
            <a:endParaRPr lang="en-US" altLang="ro-R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0659" y="419099"/>
            <a:ext cx="2013659" cy="1122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93310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ine 2">
            <a:extLst>
              <a:ext uri="{FF2B5EF4-FFF2-40B4-BE49-F238E27FC236}">
                <a16:creationId xmlns:a16="http://schemas.microsoft.com/office/drawing/2014/main" id="{920AFD35-45FB-BF1E-8EA7-04667ABA30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670" y="900569"/>
            <a:ext cx="6748590" cy="467002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85A0AC3-2FCC-7168-A24B-BEFF6D1F2C7B}"/>
              </a:ext>
            </a:extLst>
          </p:cNvPr>
          <p:cNvSpPr txBox="1"/>
          <p:nvPr/>
        </p:nvSpPr>
        <p:spPr>
          <a:xfrm>
            <a:off x="7039670" y="428178"/>
            <a:ext cx="5152330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/>
              <a:t>În</a:t>
            </a:r>
            <a:r>
              <a:rPr lang="en-US" sz="2400" dirty="0"/>
              <a:t> </a:t>
            </a:r>
            <a:r>
              <a:rPr lang="ro-RO" sz="2400" b="1" dirty="0"/>
              <a:t>lipsa</a:t>
            </a:r>
            <a:r>
              <a:rPr lang="en-US" sz="2400" b="1" dirty="0"/>
              <a:t> </a:t>
            </a:r>
            <a:r>
              <a:rPr lang="en-US" sz="2400" b="1" dirty="0" err="1"/>
              <a:t>polariz</a:t>
            </a:r>
            <a:r>
              <a:rPr lang="ro-RO" sz="2400" b="1" dirty="0" err="1"/>
              <a:t>ării</a:t>
            </a:r>
            <a:r>
              <a:rPr lang="en-US" sz="2400" dirty="0"/>
              <a:t>, </a:t>
            </a:r>
            <a:r>
              <a:rPr lang="ro-RO" sz="2400" dirty="0"/>
              <a:t>poziția BV</a:t>
            </a:r>
            <a:r>
              <a:rPr lang="en-US" sz="2400" dirty="0"/>
              <a:t> </a:t>
            </a:r>
            <a:r>
              <a:rPr lang="ro-RO" sz="2400" dirty="0"/>
              <a:t>nu este </a:t>
            </a:r>
            <a:r>
              <a:rPr lang="ro-RO" sz="2400" dirty="0" err="1"/>
              <a:t>facilitantă</a:t>
            </a:r>
            <a:r>
              <a:rPr lang="ro-RO" sz="2400" dirty="0"/>
              <a:t> energetic conducției spre BC</a:t>
            </a:r>
            <a:r>
              <a:rPr lang="en-US" sz="2400" dirty="0"/>
              <a:t> . </a:t>
            </a:r>
            <a:endParaRPr lang="ro-RO" sz="2400" dirty="0"/>
          </a:p>
          <a:p>
            <a:r>
              <a:rPr lang="ro-RO" sz="2400" b="1" dirty="0"/>
              <a:t>La</a:t>
            </a:r>
            <a:r>
              <a:rPr lang="en-US" sz="2400" b="1" dirty="0"/>
              <a:t> </a:t>
            </a:r>
            <a:r>
              <a:rPr lang="en-US" sz="2400" b="1" dirty="0" err="1"/>
              <a:t>polarizare</a:t>
            </a:r>
            <a:r>
              <a:rPr lang="en-US" sz="2400" b="1" dirty="0"/>
              <a:t> </a:t>
            </a:r>
            <a:r>
              <a:rPr lang="en-US" sz="2400" b="1" dirty="0" err="1"/>
              <a:t>inversă</a:t>
            </a:r>
            <a:r>
              <a:rPr lang="en-US" sz="2400" b="1" dirty="0"/>
              <a:t> </a:t>
            </a:r>
            <a:r>
              <a:rPr lang="ro-RO" sz="2400" dirty="0"/>
              <a:t>regiunea p-SC</a:t>
            </a:r>
            <a:r>
              <a:rPr lang="en-US" sz="2400" dirty="0"/>
              <a:t> se </a:t>
            </a:r>
            <a:r>
              <a:rPr lang="en-US" sz="2400" dirty="0" err="1"/>
              <a:t>deplasează</a:t>
            </a:r>
            <a:r>
              <a:rPr lang="en-US" sz="2400" dirty="0"/>
              <a:t> </a:t>
            </a:r>
            <a:r>
              <a:rPr lang="en-US" sz="2400" dirty="0" err="1"/>
              <a:t>în</a:t>
            </a:r>
            <a:r>
              <a:rPr lang="en-US" sz="2400" dirty="0"/>
              <a:t> sus </a:t>
            </a:r>
            <a:r>
              <a:rPr lang="en-US" sz="2400" dirty="0" err="1"/>
              <a:t>față</a:t>
            </a:r>
            <a:r>
              <a:rPr lang="en-US" sz="2400" dirty="0"/>
              <a:t> de </a:t>
            </a:r>
            <a:r>
              <a:rPr lang="en-US" sz="2400" dirty="0" err="1"/>
              <a:t>regiunea</a:t>
            </a:r>
            <a:r>
              <a:rPr lang="en-US" sz="2400" dirty="0"/>
              <a:t> </a:t>
            </a:r>
            <a:r>
              <a:rPr lang="ro-RO" sz="2400" dirty="0"/>
              <a:t>n-SC</a:t>
            </a:r>
            <a:r>
              <a:rPr lang="en-US" sz="2400" dirty="0"/>
              <a:t>. Banda </a:t>
            </a:r>
            <a:r>
              <a:rPr lang="en-US" sz="2400" dirty="0" err="1"/>
              <a:t>umplută</a:t>
            </a:r>
            <a:r>
              <a:rPr lang="en-US" sz="2400" dirty="0"/>
              <a:t> din </a:t>
            </a:r>
            <a:r>
              <a:rPr lang="en-US" sz="2400" dirty="0" err="1"/>
              <a:t>partea</a:t>
            </a:r>
            <a:r>
              <a:rPr lang="en-US" sz="2400" dirty="0"/>
              <a:t> P </a:t>
            </a:r>
            <a:r>
              <a:rPr lang="en-US" sz="2400" dirty="0" err="1"/>
              <a:t>este</a:t>
            </a:r>
            <a:r>
              <a:rPr lang="en-US" sz="2400" dirty="0"/>
              <a:t> exact </a:t>
            </a:r>
            <a:r>
              <a:rPr lang="en-US" sz="2400" dirty="0" err="1"/>
              <a:t>opusă</a:t>
            </a:r>
            <a:r>
              <a:rPr lang="en-US" sz="2400" dirty="0"/>
              <a:t> </a:t>
            </a:r>
            <a:r>
              <a:rPr lang="en-US" sz="2400" dirty="0" err="1"/>
              <a:t>benzii</a:t>
            </a:r>
            <a:r>
              <a:rPr lang="en-US" sz="2400" dirty="0"/>
              <a:t> </a:t>
            </a:r>
            <a:r>
              <a:rPr lang="en-US" sz="2400" dirty="0" err="1"/>
              <a:t>goale</a:t>
            </a:r>
            <a:r>
              <a:rPr lang="en-US" sz="2400" dirty="0"/>
              <a:t> din </a:t>
            </a:r>
            <a:r>
              <a:rPr lang="en-US" sz="2400" dirty="0" err="1"/>
              <a:t>partea</a:t>
            </a:r>
            <a:r>
              <a:rPr lang="en-US" sz="2400" dirty="0"/>
              <a:t> N. </a:t>
            </a:r>
            <a:r>
              <a:rPr lang="en-US" sz="2400" dirty="0" err="1"/>
              <a:t>Astfel</a:t>
            </a:r>
            <a:r>
              <a:rPr lang="en-US" sz="2400" dirty="0"/>
              <a:t>, </a:t>
            </a:r>
            <a:r>
              <a:rPr lang="en-US" sz="2400" dirty="0" err="1"/>
              <a:t>electronii</a:t>
            </a:r>
            <a:r>
              <a:rPr lang="en-US" sz="2400" dirty="0"/>
              <a:t> </a:t>
            </a:r>
            <a:r>
              <a:rPr lang="ro-RO" sz="2400" dirty="0"/>
              <a:t>au capacitatea </a:t>
            </a:r>
            <a:r>
              <a:rPr lang="en-US" sz="2400" dirty="0" err="1"/>
              <a:t>să</a:t>
            </a:r>
            <a:r>
              <a:rPr lang="en-US" sz="2400" dirty="0"/>
              <a:t> </a:t>
            </a:r>
            <a:r>
              <a:rPr lang="en-US" sz="2400" dirty="0" err="1"/>
              <a:t>tuneleze</a:t>
            </a:r>
            <a:r>
              <a:rPr lang="en-US" sz="2400" dirty="0"/>
              <a:t> de la </a:t>
            </a:r>
            <a:r>
              <a:rPr lang="en-US" sz="2400" dirty="0" err="1"/>
              <a:t>banda</a:t>
            </a:r>
            <a:r>
              <a:rPr lang="en-US" sz="2400" dirty="0"/>
              <a:t> </a:t>
            </a:r>
            <a:r>
              <a:rPr lang="en-US" sz="2400" dirty="0" err="1"/>
              <a:t>umplută</a:t>
            </a:r>
            <a:r>
              <a:rPr lang="en-US" sz="2400" dirty="0"/>
              <a:t> din </a:t>
            </a:r>
            <a:r>
              <a:rPr lang="en-US" sz="2400" dirty="0" err="1"/>
              <a:t>regiunea</a:t>
            </a:r>
            <a:r>
              <a:rPr lang="en-US" sz="2400" dirty="0"/>
              <a:t> P la </a:t>
            </a:r>
            <a:r>
              <a:rPr lang="en-US" sz="2400" dirty="0" err="1"/>
              <a:t>banda</a:t>
            </a:r>
            <a:r>
              <a:rPr lang="en-US" sz="2400" dirty="0"/>
              <a:t> </a:t>
            </a:r>
            <a:r>
              <a:rPr lang="en-US" sz="2400" dirty="0" err="1"/>
              <a:t>goală</a:t>
            </a:r>
            <a:r>
              <a:rPr lang="en-US" sz="2400" dirty="0"/>
              <a:t> din </a:t>
            </a:r>
            <a:r>
              <a:rPr lang="en-US" sz="2400" dirty="0" err="1"/>
              <a:t>regiunea</a:t>
            </a:r>
            <a:r>
              <a:rPr lang="en-US" sz="2400" dirty="0"/>
              <a:t> N.</a:t>
            </a:r>
            <a:r>
              <a:rPr lang="ro-RO" sz="2400" dirty="0"/>
              <a:t> </a:t>
            </a:r>
            <a:r>
              <a:rPr lang="en-US" sz="2400" b="1" dirty="0" err="1"/>
              <a:t>Astfel</a:t>
            </a:r>
            <a:r>
              <a:rPr lang="en-US" sz="2400" b="1" dirty="0"/>
              <a:t>, </a:t>
            </a:r>
            <a:r>
              <a:rPr lang="en-US" sz="2400" b="1" dirty="0" err="1"/>
              <a:t>curentul</a:t>
            </a:r>
            <a:r>
              <a:rPr lang="en-US" sz="2400" b="1" dirty="0"/>
              <a:t> </a:t>
            </a:r>
            <a:r>
              <a:rPr lang="en-US" sz="2400" b="1" dirty="0" err="1"/>
              <a:t>circulă</a:t>
            </a:r>
            <a:r>
              <a:rPr lang="en-US" sz="2400" b="1" dirty="0"/>
              <a:t> </a:t>
            </a:r>
            <a:r>
              <a:rPr lang="en-US" sz="2400" b="1" dirty="0" err="1"/>
              <a:t>chiar</a:t>
            </a:r>
            <a:r>
              <a:rPr lang="en-US" sz="2400" b="1" dirty="0"/>
              <a:t> </a:t>
            </a:r>
            <a:r>
              <a:rPr lang="en-US" sz="2400" b="1" dirty="0" err="1"/>
              <a:t>și</a:t>
            </a:r>
            <a:r>
              <a:rPr lang="en-US" sz="2400" b="1" dirty="0"/>
              <a:t> </a:t>
            </a:r>
            <a:r>
              <a:rPr lang="en-US" sz="2400" b="1" dirty="0" err="1"/>
              <a:t>în</a:t>
            </a:r>
            <a:r>
              <a:rPr lang="en-US" sz="2400" b="1" dirty="0"/>
              <a:t> </a:t>
            </a:r>
            <a:r>
              <a:rPr lang="en-US" sz="2400" b="1" dirty="0" err="1"/>
              <a:t>condiții</a:t>
            </a:r>
            <a:r>
              <a:rPr lang="en-US" sz="2400" b="1" dirty="0"/>
              <a:t> de </a:t>
            </a:r>
            <a:r>
              <a:rPr lang="en-US" sz="2400" b="1" dirty="0" err="1"/>
              <a:t>polarizare</a:t>
            </a:r>
            <a:r>
              <a:rPr lang="en-US" sz="2400" b="1" dirty="0"/>
              <a:t> </a:t>
            </a:r>
            <a:r>
              <a:rPr lang="en-US" sz="2400" b="1" dirty="0" err="1"/>
              <a:t>inversă</a:t>
            </a:r>
            <a:r>
              <a:rPr lang="en-US" sz="2400" dirty="0"/>
              <a:t>. </a:t>
            </a:r>
            <a:endParaRPr lang="ro-RO" sz="2400" dirty="0"/>
          </a:p>
          <a:p>
            <a:r>
              <a:rPr lang="ro-RO" sz="2400" b="1" dirty="0"/>
              <a:t>La</a:t>
            </a:r>
            <a:r>
              <a:rPr lang="en-US" sz="2400" b="1" dirty="0"/>
              <a:t> </a:t>
            </a:r>
            <a:r>
              <a:rPr lang="en-US" sz="2400" b="1" dirty="0" err="1"/>
              <a:t>polarizare</a:t>
            </a:r>
            <a:r>
              <a:rPr lang="en-US" sz="2400" b="1" dirty="0"/>
              <a:t> </a:t>
            </a:r>
            <a:r>
              <a:rPr lang="en-US" sz="2400" b="1" dirty="0" err="1"/>
              <a:t>directă</a:t>
            </a:r>
            <a:r>
              <a:rPr lang="en-US" sz="2400" dirty="0"/>
              <a:t>, </a:t>
            </a:r>
            <a:r>
              <a:rPr lang="en-US" sz="2400" dirty="0" err="1"/>
              <a:t>partea</a:t>
            </a:r>
            <a:r>
              <a:rPr lang="en-US" sz="2400" dirty="0"/>
              <a:t> N se </a:t>
            </a:r>
            <a:r>
              <a:rPr lang="en-US" sz="2400" dirty="0" err="1"/>
              <a:t>deplasează</a:t>
            </a:r>
            <a:r>
              <a:rPr lang="en-US" sz="2400" dirty="0"/>
              <a:t> </a:t>
            </a:r>
            <a:r>
              <a:rPr lang="en-US" sz="2400" dirty="0" err="1"/>
              <a:t>în</a:t>
            </a:r>
            <a:r>
              <a:rPr lang="en-US" sz="2400" dirty="0"/>
              <a:t> sus </a:t>
            </a:r>
            <a:r>
              <a:rPr lang="en-US" sz="2400" dirty="0" err="1"/>
              <a:t>față</a:t>
            </a:r>
            <a:r>
              <a:rPr lang="en-US" sz="2400" dirty="0"/>
              <a:t> de </a:t>
            </a:r>
            <a:r>
              <a:rPr lang="en-US" sz="2400" dirty="0" err="1"/>
              <a:t>partea</a:t>
            </a:r>
            <a:r>
              <a:rPr lang="en-US" sz="2400" dirty="0"/>
              <a:t> P. </a:t>
            </a:r>
            <a:r>
              <a:rPr lang="en-US" sz="2400" dirty="0" err="1"/>
              <a:t>Astfel</a:t>
            </a:r>
            <a:r>
              <a:rPr lang="en-US" sz="2400" dirty="0"/>
              <a:t>, </a:t>
            </a:r>
            <a:r>
              <a:rPr lang="ro-RO" sz="2400" dirty="0"/>
              <a:t>BV</a:t>
            </a:r>
            <a:r>
              <a:rPr lang="en-US" sz="2400" dirty="0"/>
              <a:t> </a:t>
            </a:r>
            <a:r>
              <a:rPr lang="ro-RO" sz="2400" dirty="0"/>
              <a:t>plină a n-SC </a:t>
            </a:r>
            <a:r>
              <a:rPr lang="en-US" sz="2400" dirty="0" err="1"/>
              <a:t>va</a:t>
            </a:r>
            <a:r>
              <a:rPr lang="en-US" sz="2400" dirty="0"/>
              <a:t> fi </a:t>
            </a:r>
            <a:r>
              <a:rPr lang="ro-RO" sz="2400" dirty="0"/>
              <a:t>energetic </a:t>
            </a:r>
            <a:r>
              <a:rPr lang="en-US" sz="2400" dirty="0"/>
              <a:t>exact </a:t>
            </a:r>
            <a:r>
              <a:rPr lang="en-US" sz="2400" dirty="0" err="1"/>
              <a:t>opusă</a:t>
            </a:r>
            <a:r>
              <a:rPr lang="en-US" sz="2400" dirty="0"/>
              <a:t> </a:t>
            </a:r>
            <a:r>
              <a:rPr lang="ro-RO" sz="2400" dirty="0"/>
              <a:t>BC </a:t>
            </a:r>
            <a:r>
              <a:rPr lang="en-US" sz="2400" dirty="0" err="1"/>
              <a:t>goale</a:t>
            </a:r>
            <a:r>
              <a:rPr lang="en-US" sz="2400" dirty="0"/>
              <a:t> a P</a:t>
            </a:r>
            <a:r>
              <a:rPr lang="ro-RO" sz="2400" dirty="0"/>
              <a:t>-SC</a:t>
            </a:r>
            <a:r>
              <a:rPr lang="en-US" sz="2400" dirty="0"/>
              <a:t>. </a:t>
            </a:r>
            <a:r>
              <a:rPr lang="en-US" sz="2400" dirty="0" err="1"/>
              <a:t>Astfel</a:t>
            </a:r>
            <a:r>
              <a:rPr lang="en-US" sz="2400" dirty="0"/>
              <a:t>, </a:t>
            </a:r>
            <a:r>
              <a:rPr lang="en-US" sz="2400" dirty="0" err="1"/>
              <a:t>electronii</a:t>
            </a:r>
            <a:r>
              <a:rPr lang="en-US" sz="2400" dirty="0"/>
              <a:t> </a:t>
            </a:r>
            <a:r>
              <a:rPr lang="en-US" sz="2400" dirty="0" err="1"/>
              <a:t>circulă</a:t>
            </a:r>
            <a:r>
              <a:rPr lang="en-US" sz="2400" dirty="0"/>
              <a:t> de la </a:t>
            </a:r>
            <a:r>
              <a:rPr lang="en-US" sz="2400" dirty="0" err="1"/>
              <a:t>tipul</a:t>
            </a:r>
            <a:r>
              <a:rPr lang="en-US" sz="2400" dirty="0"/>
              <a:t> N la </a:t>
            </a:r>
            <a:r>
              <a:rPr lang="en-US" sz="2400" dirty="0" err="1"/>
              <a:t>tipul</a:t>
            </a:r>
            <a:r>
              <a:rPr lang="en-US" sz="2400" dirty="0"/>
              <a:t> P.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DB5C973-DFD8-2774-FB27-FA3A33B864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2262" y="3679158"/>
            <a:ext cx="318819" cy="3365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6866082-7220-7AC4-9BB5-83CBD84321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0003" y="3506764"/>
            <a:ext cx="318819" cy="33653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DF411DF-1B91-E4C2-0478-CE833B626E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470867"/>
            <a:ext cx="342635" cy="37242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FD69CEE-25C5-AACC-790C-4E9815AC71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8259" y="3627548"/>
            <a:ext cx="342634" cy="372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33716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0DA8D810-3023-BFDA-5B5D-8DB42FA79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8279" y="391481"/>
            <a:ext cx="8195441" cy="423769"/>
          </a:xfrm>
        </p:spPr>
        <p:txBody>
          <a:bodyPr>
            <a:normAutofit fontScale="90000"/>
          </a:bodyPr>
          <a:lstStyle/>
          <a:p>
            <a:r>
              <a:rPr lang="ro-RO" dirty="0"/>
              <a:t>Dioda inversă – variantă constructivă</a:t>
            </a:r>
            <a:endParaRPr lang="en-US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ADC2E1D0-D748-CCFB-AB40-4E878FB979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035" y="1198179"/>
            <a:ext cx="6470199" cy="5659821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sz="2400" dirty="0"/>
              <a:t>Este </a:t>
            </a:r>
            <a:r>
              <a:rPr lang="en-US" sz="2400" dirty="0" err="1"/>
              <a:t>posibilă</a:t>
            </a:r>
            <a:r>
              <a:rPr lang="en-US" sz="2400" dirty="0"/>
              <a:t> </a:t>
            </a:r>
            <a:r>
              <a:rPr lang="en-US" sz="2400" dirty="0" err="1"/>
              <a:t>îndepărtarea</a:t>
            </a:r>
            <a:r>
              <a:rPr lang="en-US" sz="2400" dirty="0"/>
              <a:t> </a:t>
            </a:r>
            <a:r>
              <a:rPr lang="ro-RO" sz="2400" dirty="0" err="1"/>
              <a:t>pickului</a:t>
            </a:r>
            <a:r>
              <a:rPr lang="en-US" sz="2400" dirty="0"/>
              <a:t> de </a:t>
            </a:r>
            <a:r>
              <a:rPr lang="en-US" sz="2400" dirty="0" err="1"/>
              <a:t>rezistență</a:t>
            </a:r>
            <a:r>
              <a:rPr lang="en-US" sz="2400" dirty="0"/>
              <a:t> </a:t>
            </a:r>
            <a:r>
              <a:rPr lang="en-US" sz="2400" dirty="0" err="1"/>
              <a:t>negativă</a:t>
            </a:r>
            <a:r>
              <a:rPr lang="en-US" sz="2400" dirty="0"/>
              <a:t> </a:t>
            </a:r>
            <a:r>
              <a:rPr lang="en-US" sz="2400" dirty="0" err="1"/>
              <a:t>și</a:t>
            </a:r>
            <a:r>
              <a:rPr lang="en-US" sz="2400" dirty="0"/>
              <a:t> a </a:t>
            </a:r>
            <a:r>
              <a:rPr lang="en-US" sz="2400" dirty="0" err="1"/>
              <a:t>regiunii</a:t>
            </a:r>
            <a:r>
              <a:rPr lang="en-US" sz="2400" dirty="0"/>
              <a:t> vale din </a:t>
            </a:r>
            <a:r>
              <a:rPr lang="en-US" sz="2400" dirty="0" err="1"/>
              <a:t>dioda</a:t>
            </a:r>
            <a:r>
              <a:rPr lang="en-US" sz="2400" dirty="0"/>
              <a:t> </a:t>
            </a:r>
            <a:r>
              <a:rPr lang="en-US" sz="2400" dirty="0" err="1"/>
              <a:t>tunel</a:t>
            </a:r>
            <a:r>
              <a:rPr lang="en-US" sz="2400" dirty="0"/>
              <a:t>, </a:t>
            </a:r>
            <a:r>
              <a:rPr lang="en-US" sz="2400" b="1" i="1" dirty="0" err="1"/>
              <a:t>prin</a:t>
            </a:r>
            <a:r>
              <a:rPr lang="en-US" sz="2400" b="1" i="1" dirty="0"/>
              <a:t> </a:t>
            </a:r>
            <a:r>
              <a:rPr lang="en-US" sz="2400" b="1" i="1" dirty="0" err="1"/>
              <a:t>dopare</a:t>
            </a:r>
            <a:r>
              <a:rPr lang="en-US" sz="2400" b="1" i="1" dirty="0"/>
              <a:t> </a:t>
            </a:r>
            <a:r>
              <a:rPr lang="en-US" sz="2400" b="1" i="1" dirty="0" err="1"/>
              <a:t>și</a:t>
            </a:r>
            <a:r>
              <a:rPr lang="en-US" sz="2400" b="1" i="1" dirty="0"/>
              <a:t> </a:t>
            </a:r>
            <a:r>
              <a:rPr lang="ro-RO" sz="2400" b="1" i="1" dirty="0"/>
              <a:t>decapare</a:t>
            </a:r>
            <a:r>
              <a:rPr lang="en-US" sz="2400" b="1" i="1" dirty="0"/>
              <a:t> </a:t>
            </a:r>
            <a:r>
              <a:rPr lang="en-US" sz="2400" b="1" i="1" dirty="0" err="1"/>
              <a:t>adecvată</a:t>
            </a:r>
            <a:r>
              <a:rPr lang="en-US" sz="2400" b="1" i="1" dirty="0"/>
              <a:t> </a:t>
            </a:r>
            <a:r>
              <a:rPr lang="en-US" sz="2400" b="1" i="1" dirty="0" err="1"/>
              <a:t>în</a:t>
            </a:r>
            <a:r>
              <a:rPr lang="en-US" sz="2400" b="1" i="1" dirty="0"/>
              <a:t> </a:t>
            </a:r>
            <a:r>
              <a:rPr lang="en-US" sz="2400" b="1" i="1" dirty="0" err="1"/>
              <a:t>timpul</a:t>
            </a:r>
            <a:r>
              <a:rPr lang="en-US" sz="2400" b="1" i="1" dirty="0"/>
              <a:t> </a:t>
            </a:r>
            <a:r>
              <a:rPr lang="en-US" sz="2400" b="1" i="1" dirty="0" err="1"/>
              <a:t>fabricării</a:t>
            </a:r>
            <a:r>
              <a:rPr lang="ro-RO" sz="2400" b="1" i="1" dirty="0"/>
              <a:t> - </a:t>
            </a:r>
            <a:r>
              <a:rPr lang="en-US" sz="2400" dirty="0" err="1"/>
              <a:t>rezultă</a:t>
            </a:r>
            <a:r>
              <a:rPr lang="en-US" sz="2400" dirty="0"/>
              <a:t> </a:t>
            </a:r>
            <a:r>
              <a:rPr lang="en-US" sz="2400" dirty="0" err="1"/>
              <a:t>caracteristica</a:t>
            </a:r>
            <a:r>
              <a:rPr lang="en-US" sz="2400" dirty="0"/>
              <a:t> din Fig. </a:t>
            </a:r>
            <a:endParaRPr lang="ro-RO" sz="2400" dirty="0"/>
          </a:p>
          <a:p>
            <a:pPr algn="just"/>
            <a:r>
              <a:rPr lang="ro-RO" sz="2400" dirty="0"/>
              <a:t>S</a:t>
            </a:r>
            <a:r>
              <a:rPr lang="en-US" sz="2400" dirty="0" err="1"/>
              <a:t>ituați</a:t>
            </a:r>
            <a:r>
              <a:rPr lang="ro-RO" sz="2400" dirty="0"/>
              <a:t>e</a:t>
            </a:r>
            <a:r>
              <a:rPr lang="en-US" sz="2400" dirty="0"/>
              <a:t> </a:t>
            </a:r>
            <a:r>
              <a:rPr lang="en-US" sz="2400" dirty="0" err="1"/>
              <a:t>neobișnuită</a:t>
            </a:r>
            <a:r>
              <a:rPr lang="en-US" sz="2400" dirty="0"/>
              <a:t> </a:t>
            </a:r>
            <a:r>
              <a:rPr lang="ro-RO" sz="2400" dirty="0"/>
              <a:t>- p</a:t>
            </a:r>
            <a:r>
              <a:rPr lang="en-US" sz="2400" dirty="0" err="1"/>
              <a:t>entru</a:t>
            </a:r>
            <a:r>
              <a:rPr lang="en-US" sz="2400" dirty="0"/>
              <a:t> </a:t>
            </a:r>
            <a:r>
              <a:rPr lang="en-US" sz="2400" dirty="0" err="1"/>
              <a:t>tensiuni</a:t>
            </a:r>
            <a:r>
              <a:rPr lang="en-US" sz="2400" dirty="0"/>
              <a:t> </a:t>
            </a:r>
            <a:r>
              <a:rPr lang="en-US" sz="2400" dirty="0" err="1"/>
              <a:t>aplicate</a:t>
            </a:r>
            <a:r>
              <a:rPr lang="en-US" sz="2400" dirty="0"/>
              <a:t> </a:t>
            </a:r>
            <a:r>
              <a:rPr lang="en-US" sz="2400" dirty="0" err="1"/>
              <a:t>mici</a:t>
            </a:r>
            <a:r>
              <a:rPr lang="en-US" sz="2400" dirty="0"/>
              <a:t>, </a:t>
            </a:r>
            <a:r>
              <a:rPr lang="en-US" sz="2400" dirty="0" err="1"/>
              <a:t>curentul</a:t>
            </a:r>
            <a:r>
              <a:rPr lang="en-US" sz="2400" dirty="0"/>
              <a:t> direct </a:t>
            </a:r>
            <a:r>
              <a:rPr lang="en-US" sz="2400" dirty="0" err="1"/>
              <a:t>este</a:t>
            </a:r>
            <a:r>
              <a:rPr lang="en-US" sz="2400" dirty="0"/>
              <a:t> de </a:t>
            </a:r>
            <a:r>
              <a:rPr lang="en-US" sz="2400" dirty="0" err="1"/>
              <a:t>fapt</a:t>
            </a:r>
            <a:r>
              <a:rPr lang="en-US" sz="2400" dirty="0"/>
              <a:t> </a:t>
            </a:r>
            <a:r>
              <a:rPr lang="en-US" sz="2400" dirty="0" err="1"/>
              <a:t>mult</a:t>
            </a:r>
            <a:r>
              <a:rPr lang="en-US" sz="2400" dirty="0"/>
              <a:t> </a:t>
            </a:r>
            <a:r>
              <a:rPr lang="en-US" sz="2400" dirty="0" err="1"/>
              <a:t>mai</a:t>
            </a:r>
            <a:r>
              <a:rPr lang="en-US" sz="2400" dirty="0"/>
              <a:t> mic </a:t>
            </a:r>
            <a:r>
              <a:rPr lang="en-US" sz="2400" dirty="0" err="1"/>
              <a:t>decât</a:t>
            </a:r>
            <a:r>
              <a:rPr lang="en-US" sz="2400" dirty="0"/>
              <a:t> </a:t>
            </a:r>
            <a:r>
              <a:rPr lang="en-US" sz="2400" dirty="0" err="1"/>
              <a:t>curentul</a:t>
            </a:r>
            <a:r>
              <a:rPr lang="en-US" sz="2400" dirty="0"/>
              <a:t> invers</a:t>
            </a:r>
            <a:r>
              <a:rPr lang="ro-RO" sz="2400" dirty="0"/>
              <a:t> </a:t>
            </a:r>
            <a:r>
              <a:rPr lang="ro-RO" sz="2400" b="1" i="1" dirty="0" err="1">
                <a:solidFill>
                  <a:srgbClr val="FF0000"/>
                </a:solidFill>
              </a:rPr>
              <a:t>Id</a:t>
            </a:r>
            <a:r>
              <a:rPr lang="ro-RO" sz="2400" b="1" i="1" dirty="0">
                <a:solidFill>
                  <a:srgbClr val="FF0000"/>
                </a:solidFill>
              </a:rPr>
              <a:t> &lt;&lt; Ii</a:t>
            </a:r>
            <a:r>
              <a:rPr lang="en-US" sz="2400" i="1" dirty="0"/>
              <a:t>.</a:t>
            </a:r>
            <a:endParaRPr lang="ro-RO" sz="2400" i="1" dirty="0"/>
          </a:p>
          <a:p>
            <a:pPr algn="just"/>
            <a:r>
              <a:rPr lang="en-US" sz="2400" dirty="0" err="1"/>
              <a:t>Curentul</a:t>
            </a:r>
            <a:r>
              <a:rPr lang="en-US" sz="2400" dirty="0"/>
              <a:t> invers </a:t>
            </a:r>
            <a:r>
              <a:rPr lang="ro-RO" sz="2400" dirty="0"/>
              <a:t>mare - cauzat de d</a:t>
            </a:r>
            <a:r>
              <a:rPr lang="en-US" sz="2400" dirty="0" err="1"/>
              <a:t>opa</a:t>
            </a:r>
            <a:r>
              <a:rPr lang="ro-RO" sz="2400" dirty="0"/>
              <a:t>re</a:t>
            </a:r>
            <a:r>
              <a:rPr lang="en-US" sz="2400" dirty="0"/>
              <a:t> </a:t>
            </a:r>
            <a:r>
              <a:rPr lang="en-US" sz="2400" dirty="0" err="1"/>
              <a:t>foarte</a:t>
            </a:r>
            <a:r>
              <a:rPr lang="en-US" sz="2400" dirty="0"/>
              <a:t> mare. </a:t>
            </a:r>
            <a:endParaRPr lang="ro-RO" sz="2400" dirty="0"/>
          </a:p>
          <a:p>
            <a:pPr algn="just"/>
            <a:r>
              <a:rPr lang="ro-RO" sz="2400" dirty="0"/>
              <a:t>Cu</a:t>
            </a:r>
            <a:r>
              <a:rPr lang="en-US" sz="2400" dirty="0" err="1"/>
              <a:t>rentul</a:t>
            </a:r>
            <a:r>
              <a:rPr lang="en-US" sz="2400" dirty="0"/>
              <a:t> direct </a:t>
            </a:r>
            <a:r>
              <a:rPr lang="ro-RO" sz="2400" dirty="0"/>
              <a:t>inițial mic - cauzat de blocarea </a:t>
            </a:r>
            <a:r>
              <a:rPr lang="ro-RO" sz="2400" dirty="0" err="1"/>
              <a:t>tunelării</a:t>
            </a:r>
            <a:r>
              <a:rPr lang="en-US" sz="2400" dirty="0"/>
              <a:t>. </a:t>
            </a:r>
            <a:endParaRPr lang="ro-RO" sz="2400" dirty="0"/>
          </a:p>
          <a:p>
            <a:pPr marL="0" indent="0" algn="just">
              <a:buNone/>
            </a:pPr>
            <a:r>
              <a:rPr lang="ro-RO" sz="2400" b="1" dirty="0">
                <a:solidFill>
                  <a:srgbClr val="FF0000"/>
                </a:solidFill>
              </a:rPr>
              <a:t>Utilitate</a:t>
            </a:r>
            <a:r>
              <a:rPr lang="ro-RO" sz="2400" dirty="0"/>
              <a:t>:</a:t>
            </a:r>
          </a:p>
          <a:p>
            <a:pPr marL="0" indent="0">
              <a:buNone/>
            </a:pPr>
            <a:r>
              <a:rPr lang="ro-RO" sz="2400" dirty="0"/>
              <a:t>R</a:t>
            </a:r>
            <a:r>
              <a:rPr lang="en-US" sz="2400" b="1" dirty="0" err="1"/>
              <a:t>edresor</a:t>
            </a:r>
            <a:r>
              <a:rPr lang="en-US" sz="2400" b="1" dirty="0"/>
              <a:t> de </a:t>
            </a:r>
            <a:r>
              <a:rPr lang="en-US" sz="2400" b="1" dirty="0" err="1"/>
              <a:t>semnal</a:t>
            </a:r>
            <a:r>
              <a:rPr lang="en-US" sz="2400" b="1" dirty="0"/>
              <a:t> mic</a:t>
            </a:r>
            <a:r>
              <a:rPr lang="ro-RO" sz="2400" b="1" dirty="0"/>
              <a:t> (cu tensiuni de vârf de 0,1 – 0,6 V)</a:t>
            </a:r>
          </a:p>
          <a:p>
            <a:pPr marL="0" indent="0">
              <a:buNone/>
            </a:pPr>
            <a:r>
              <a:rPr lang="ro-RO" sz="2400" b="1" dirty="0"/>
              <a:t>Circuite comutare</a:t>
            </a:r>
          </a:p>
          <a:p>
            <a:pPr marL="0" indent="0" algn="just">
              <a:buNone/>
            </a:pPr>
            <a:r>
              <a:rPr lang="ro-RO" sz="2400" b="1" dirty="0"/>
              <a:t>Mixere și detectoare de joasă tensiune</a:t>
            </a:r>
            <a:r>
              <a:rPr lang="en-US" sz="2400" dirty="0"/>
              <a:t>. </a:t>
            </a:r>
            <a:r>
              <a:rPr lang="ro-RO" sz="2400" i="1" dirty="0"/>
              <a:t>O</a:t>
            </a:r>
            <a:r>
              <a:rPr lang="en-US" sz="2400" i="1" dirty="0" err="1"/>
              <a:t>feră</a:t>
            </a:r>
            <a:r>
              <a:rPr lang="en-US" sz="2400" i="1" dirty="0"/>
              <a:t> o </a:t>
            </a:r>
            <a:r>
              <a:rPr lang="en-US" sz="2400" i="1" dirty="0" err="1"/>
              <a:t>caracteristică</a:t>
            </a:r>
            <a:r>
              <a:rPr lang="en-US" sz="2400" i="1" dirty="0"/>
              <a:t> de </a:t>
            </a:r>
            <a:r>
              <a:rPr lang="en-US" sz="2400" i="1" dirty="0" err="1"/>
              <a:t>detecție</a:t>
            </a:r>
            <a:r>
              <a:rPr lang="en-US" sz="2400" i="1" dirty="0"/>
              <a:t> </a:t>
            </a:r>
            <a:r>
              <a:rPr lang="en-US" sz="2400" i="1" dirty="0" err="1"/>
              <a:t>liniară</a:t>
            </a:r>
            <a:r>
              <a:rPr lang="en-US" sz="2400" i="1" dirty="0"/>
              <a:t> </a:t>
            </a:r>
            <a:r>
              <a:rPr lang="en-US" sz="2400" i="1" dirty="0" err="1"/>
              <a:t>pentru</a:t>
            </a:r>
            <a:r>
              <a:rPr lang="en-US" sz="2400" i="1" dirty="0"/>
              <a:t> </a:t>
            </a:r>
            <a:r>
              <a:rPr lang="en-US" sz="2400" i="1" dirty="0" err="1"/>
              <a:t>semnale</a:t>
            </a:r>
            <a:r>
              <a:rPr lang="en-US" sz="2400" i="1" dirty="0"/>
              <a:t> </a:t>
            </a:r>
            <a:r>
              <a:rPr lang="en-US" sz="2400" i="1" dirty="0" err="1"/>
              <a:t>mici</a:t>
            </a:r>
            <a:r>
              <a:rPr lang="en-US" sz="2400" i="1" dirty="0"/>
              <a:t>. Deoarece nu </a:t>
            </a:r>
            <a:r>
              <a:rPr lang="en-US" sz="2400" i="1" dirty="0" err="1"/>
              <a:t>există</a:t>
            </a:r>
            <a:r>
              <a:rPr lang="en-US" sz="2400" i="1" dirty="0"/>
              <a:t> </a:t>
            </a:r>
            <a:r>
              <a:rPr lang="en-US" sz="2400" i="1" dirty="0" err="1"/>
              <a:t>stocare</a:t>
            </a:r>
            <a:r>
              <a:rPr lang="en-US" sz="2400" i="1" dirty="0"/>
              <a:t> de </a:t>
            </a:r>
            <a:r>
              <a:rPr lang="en-US" sz="2400" i="1" dirty="0" err="1"/>
              <a:t>încărcare</a:t>
            </a:r>
            <a:r>
              <a:rPr lang="en-US" sz="2400" i="1" dirty="0"/>
              <a:t> </a:t>
            </a:r>
            <a:r>
              <a:rPr lang="en-US" sz="2400" i="1" dirty="0" err="1"/>
              <a:t>în</a:t>
            </a:r>
            <a:r>
              <a:rPr lang="en-US" sz="2400" i="1" dirty="0"/>
              <a:t> </a:t>
            </a:r>
            <a:r>
              <a:rPr lang="en-US" sz="2400" i="1" dirty="0" err="1"/>
              <a:t>dioda</a:t>
            </a:r>
            <a:r>
              <a:rPr lang="en-US" sz="2400" i="1" dirty="0"/>
              <a:t> </a:t>
            </a:r>
            <a:r>
              <a:rPr lang="en-US" sz="2400" i="1" dirty="0" err="1"/>
              <a:t>inversă</a:t>
            </a:r>
            <a:r>
              <a:rPr lang="en-US" sz="2400" i="1" dirty="0"/>
              <a:t>, </a:t>
            </a:r>
            <a:r>
              <a:rPr lang="en-US" sz="2400" i="1" dirty="0" err="1"/>
              <a:t>înseamnă</a:t>
            </a:r>
            <a:r>
              <a:rPr lang="en-US" sz="2400" i="1" dirty="0"/>
              <a:t> </a:t>
            </a:r>
            <a:r>
              <a:rPr lang="en-US" sz="2400" i="1" dirty="0" err="1"/>
              <a:t>că</a:t>
            </a:r>
            <a:r>
              <a:rPr lang="en-US" sz="2400" i="1" dirty="0"/>
              <a:t> </a:t>
            </a:r>
            <a:r>
              <a:rPr lang="en-US" sz="2400" i="1" dirty="0" err="1"/>
              <a:t>poate</a:t>
            </a:r>
            <a:r>
              <a:rPr lang="en-US" sz="2400" i="1" dirty="0"/>
              <a:t> fi </a:t>
            </a:r>
            <a:r>
              <a:rPr lang="en-US" sz="2400" i="1" dirty="0" err="1"/>
              <a:t>utilizată</a:t>
            </a:r>
            <a:r>
              <a:rPr lang="en-US" sz="2400" i="1" dirty="0"/>
              <a:t> </a:t>
            </a:r>
            <a:r>
              <a:rPr lang="en-US" sz="2400" i="1" dirty="0" err="1"/>
              <a:t>pentru</a:t>
            </a:r>
            <a:r>
              <a:rPr lang="en-US" sz="2400" i="1" dirty="0"/>
              <a:t> </a:t>
            </a:r>
            <a:r>
              <a:rPr lang="en-US" sz="2400" i="1" dirty="0" err="1"/>
              <a:t>semnale</a:t>
            </a:r>
            <a:r>
              <a:rPr lang="en-US" sz="2400" i="1" dirty="0"/>
              <a:t> cu </a:t>
            </a:r>
            <a:r>
              <a:rPr lang="en-US" sz="2400" i="1" dirty="0" err="1"/>
              <a:t>frecvențe</a:t>
            </a:r>
            <a:r>
              <a:rPr lang="en-US" sz="2400" i="1" dirty="0"/>
              <a:t> care se </a:t>
            </a:r>
            <a:r>
              <a:rPr lang="en-US" sz="2400" i="1" dirty="0" err="1"/>
              <a:t>extind</a:t>
            </a:r>
            <a:r>
              <a:rPr lang="en-US" sz="2400" i="1" dirty="0"/>
              <a:t> </a:t>
            </a:r>
            <a:r>
              <a:rPr lang="en-US" sz="2400" i="1" dirty="0" err="1"/>
              <a:t>până</a:t>
            </a:r>
            <a:r>
              <a:rPr lang="en-US" sz="2400" i="1" dirty="0"/>
              <a:t> la 50 GHz </a:t>
            </a:r>
            <a:r>
              <a:rPr lang="en-US" sz="2400" i="1" dirty="0" err="1"/>
              <a:t>și</a:t>
            </a:r>
            <a:r>
              <a:rPr lang="en-US" sz="2400" i="1" dirty="0"/>
              <a:t> </a:t>
            </a:r>
            <a:r>
              <a:rPr lang="en-US" sz="2400" i="1" dirty="0" err="1"/>
              <a:t>mai</a:t>
            </a:r>
            <a:r>
              <a:rPr lang="en-US" sz="2400" i="1" dirty="0"/>
              <a:t> </a:t>
            </a:r>
            <a:r>
              <a:rPr lang="en-US" sz="2400" i="1" dirty="0" err="1"/>
              <a:t>mult</a:t>
            </a:r>
            <a:r>
              <a:rPr lang="en-US" sz="2400" i="1" dirty="0"/>
              <a:t>.</a:t>
            </a:r>
          </a:p>
          <a:p>
            <a:pPr marL="0" indent="0">
              <a:buNone/>
            </a:pPr>
            <a:endParaRPr lang="ro-RO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479D55-541C-2446-415E-C25F411F32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7247965" y="1629054"/>
            <a:ext cx="4572000" cy="435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075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D2EE351A-73F5-D3EE-8DF3-9608D3410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Capacitatea de barieră</a:t>
            </a:r>
            <a:endParaRPr lang="en-US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DE6F4270-98DF-CB2D-FCE3-7C903D324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988" y="1820701"/>
            <a:ext cx="11346024" cy="503729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o-RO" dirty="0">
                <a:latin typeface="Arial" panose="020B0604020202020204" pitchFamily="34" charset="0"/>
              </a:rPr>
              <a:t>                                        </a:t>
            </a:r>
            <a:r>
              <a:rPr lang="en-US" b="1" dirty="0">
                <a:latin typeface="Arial" panose="020B0604020202020204" pitchFamily="34" charset="0"/>
              </a:rPr>
              <a:t>C</a:t>
            </a:r>
            <a:r>
              <a:rPr lang="ro-RO" b="1" dirty="0">
                <a:latin typeface="Arial" panose="020B0604020202020204" pitchFamily="34" charset="0"/>
              </a:rPr>
              <a:t>(</a:t>
            </a:r>
            <a:r>
              <a:rPr lang="en-US" b="1" dirty="0">
                <a:latin typeface="Arial" panose="020B0604020202020204" pitchFamily="34" charset="0"/>
              </a:rPr>
              <a:t>V</a:t>
            </a:r>
            <a:r>
              <a:rPr lang="en-US" sz="2200" b="1" dirty="0">
                <a:latin typeface="Arial" panose="020B0604020202020204" pitchFamily="34" charset="0"/>
              </a:rPr>
              <a:t>a</a:t>
            </a:r>
            <a:r>
              <a:rPr lang="ro-RO" b="1" dirty="0">
                <a:latin typeface="Arial" panose="020B0604020202020204" pitchFamily="34" charset="0"/>
              </a:rPr>
              <a:t>)</a:t>
            </a:r>
            <a:r>
              <a:rPr lang="en-US" b="1" dirty="0">
                <a:latin typeface="Arial" panose="020B0604020202020204" pitchFamily="34" charset="0"/>
              </a:rPr>
              <a:t>=</a:t>
            </a:r>
            <a:r>
              <a:rPr lang="ro-RO" b="1" dirty="0">
                <a:latin typeface="Arial" panose="020B0604020202020204" pitchFamily="34" charset="0"/>
              </a:rPr>
              <a:t> [</a:t>
            </a:r>
            <a:r>
              <a:rPr lang="en-US" b="1" dirty="0" err="1">
                <a:latin typeface="Arial" panose="020B0604020202020204" pitchFamily="34" charset="0"/>
              </a:rPr>
              <a:t>dQ</a:t>
            </a:r>
            <a:r>
              <a:rPr lang="ro-RO" b="1" dirty="0">
                <a:latin typeface="Arial" panose="020B0604020202020204" pitchFamily="34" charset="0"/>
              </a:rPr>
              <a:t>(</a:t>
            </a:r>
            <a:r>
              <a:rPr lang="en-US" b="1" dirty="0">
                <a:latin typeface="Arial" panose="020B0604020202020204" pitchFamily="34" charset="0"/>
              </a:rPr>
              <a:t>V</a:t>
            </a:r>
            <a:r>
              <a:rPr lang="en-US" sz="2200" b="1" dirty="0">
                <a:latin typeface="Arial" panose="020B0604020202020204" pitchFamily="34" charset="0"/>
              </a:rPr>
              <a:t>a</a:t>
            </a:r>
            <a:r>
              <a:rPr lang="ro-RO" b="1" dirty="0">
                <a:latin typeface="Arial" panose="020B0604020202020204" pitchFamily="34" charset="0"/>
              </a:rPr>
              <a:t>)] / </a:t>
            </a:r>
            <a:r>
              <a:rPr lang="en-US" b="1" dirty="0" err="1">
                <a:latin typeface="Arial" panose="020B0604020202020204" pitchFamily="34" charset="0"/>
              </a:rPr>
              <a:t>dV</a:t>
            </a:r>
            <a:r>
              <a:rPr lang="en-US" sz="2200" b="1" dirty="0" err="1">
                <a:latin typeface="Arial" panose="020B0604020202020204" pitchFamily="34" charset="0"/>
              </a:rPr>
              <a:t>a</a:t>
            </a:r>
            <a:endParaRPr lang="ro-RO" b="1" dirty="0">
              <a:latin typeface="Arial" panose="020B0604020202020204" pitchFamily="34" charset="0"/>
            </a:endParaRPr>
          </a:p>
          <a:p>
            <a:pPr rtl="0"/>
            <a:r>
              <a:rPr lang="en-US" dirty="0">
                <a:effectLst/>
                <a:latin typeface="Arial" panose="020B0604020202020204" pitchFamily="34" charset="0"/>
              </a:rPr>
              <a:t>The absolute value sign is added in the definition so that either the positive or the negative charge can be used in the calculation, as they are equal in magnitude</a:t>
            </a:r>
            <a:endParaRPr lang="ro-RO" dirty="0">
              <a:effectLst/>
              <a:latin typeface="Arial" panose="020B0604020202020204" pitchFamily="34" charset="0"/>
            </a:endParaRPr>
          </a:p>
          <a:p>
            <a:pPr marL="0" indent="0" rtl="0">
              <a:buNone/>
            </a:pPr>
            <a:r>
              <a:rPr lang="ro-RO" b="1" dirty="0">
                <a:effectLst/>
                <a:latin typeface="Arial" panose="020B0604020202020204" pitchFamily="34" charset="0"/>
              </a:rPr>
              <a:t>                                       </a:t>
            </a:r>
            <a:r>
              <a:rPr lang="en-US" b="1" dirty="0">
                <a:effectLst/>
                <a:latin typeface="Arial" panose="020B0604020202020204" pitchFamily="34" charset="0"/>
              </a:rPr>
              <a:t>Q</a:t>
            </a:r>
            <a:r>
              <a:rPr lang="ro-RO" b="1" dirty="0">
                <a:effectLst/>
                <a:latin typeface="Arial" panose="020B0604020202020204" pitchFamily="34" charset="0"/>
              </a:rPr>
              <a:t>(</a:t>
            </a:r>
            <a:r>
              <a:rPr lang="en-US" b="1" dirty="0">
                <a:effectLst/>
                <a:latin typeface="Arial" panose="020B0604020202020204" pitchFamily="34" charset="0"/>
              </a:rPr>
              <a:t>V</a:t>
            </a:r>
            <a:r>
              <a:rPr lang="en-US" sz="2200" b="1" dirty="0">
                <a:effectLst/>
                <a:latin typeface="Arial" panose="020B0604020202020204" pitchFamily="34" charset="0"/>
              </a:rPr>
              <a:t>a</a:t>
            </a:r>
            <a:r>
              <a:rPr lang="ro-RO" b="1" dirty="0">
                <a:effectLst/>
                <a:latin typeface="Arial" panose="020B0604020202020204" pitchFamily="34" charset="0"/>
              </a:rPr>
              <a:t>)</a:t>
            </a:r>
            <a:r>
              <a:rPr lang="en-US" b="1" dirty="0">
                <a:effectLst/>
                <a:latin typeface="Arial" panose="020B0604020202020204" pitchFamily="34" charset="0"/>
              </a:rPr>
              <a:t>=</a:t>
            </a:r>
            <a:r>
              <a:rPr lang="en-US" b="1" dirty="0" err="1">
                <a:effectLst/>
                <a:latin typeface="Arial" panose="020B0604020202020204" pitchFamily="34" charset="0"/>
              </a:rPr>
              <a:t>qN</a:t>
            </a:r>
            <a:r>
              <a:rPr lang="en-US" sz="2200" b="1" dirty="0" err="1">
                <a:effectLst/>
                <a:latin typeface="Arial" panose="020B0604020202020204" pitchFamily="34" charset="0"/>
              </a:rPr>
              <a:t>d</a:t>
            </a:r>
            <a:r>
              <a:rPr lang="en-US" b="1" dirty="0" err="1">
                <a:effectLst/>
                <a:latin typeface="Arial" panose="020B0604020202020204" pitchFamily="34" charset="0"/>
              </a:rPr>
              <a:t>x</a:t>
            </a:r>
            <a:r>
              <a:rPr lang="en-US" sz="2200" b="1" dirty="0" err="1">
                <a:effectLst/>
                <a:latin typeface="Arial" panose="020B0604020202020204" pitchFamily="34" charset="0"/>
              </a:rPr>
              <a:t>n</a:t>
            </a:r>
            <a:r>
              <a:rPr lang="en-US" b="1" dirty="0">
                <a:effectLst/>
                <a:latin typeface="Arial" panose="020B0604020202020204" pitchFamily="34" charset="0"/>
              </a:rPr>
              <a:t>=</a:t>
            </a:r>
            <a:r>
              <a:rPr lang="en-US" b="1" dirty="0" err="1">
                <a:effectLst/>
                <a:latin typeface="Arial" panose="020B0604020202020204" pitchFamily="34" charset="0"/>
              </a:rPr>
              <a:t>qN</a:t>
            </a:r>
            <a:r>
              <a:rPr lang="en-US" sz="2200" b="1" dirty="0" err="1">
                <a:effectLst/>
                <a:latin typeface="Arial" panose="020B0604020202020204" pitchFamily="34" charset="0"/>
              </a:rPr>
              <a:t>a</a:t>
            </a:r>
            <a:r>
              <a:rPr lang="en-US" b="1" dirty="0" err="1">
                <a:effectLst/>
                <a:latin typeface="Arial" panose="020B0604020202020204" pitchFamily="34" charset="0"/>
              </a:rPr>
              <a:t>x</a:t>
            </a:r>
            <a:r>
              <a:rPr lang="en-US" sz="2200" b="1" dirty="0" err="1">
                <a:effectLst/>
                <a:latin typeface="Arial" panose="020B0604020202020204" pitchFamily="34" charset="0"/>
              </a:rPr>
              <a:t>p</a:t>
            </a:r>
            <a:endParaRPr lang="ro-RO" b="1" dirty="0">
              <a:effectLst/>
              <a:latin typeface="Arial" panose="020B0604020202020204" pitchFamily="34" charset="0"/>
            </a:endParaRPr>
          </a:p>
          <a:p>
            <a:pPr rtl="0"/>
            <a:r>
              <a:rPr lang="en-US" dirty="0">
                <a:effectLst/>
                <a:latin typeface="Arial" panose="020B0604020202020204" pitchFamily="34" charset="0"/>
              </a:rPr>
              <a:t>A comparison with the expression for the depletion layer width,</a:t>
            </a:r>
            <a:endParaRPr lang="ro-RO" dirty="0">
              <a:effectLst/>
              <a:latin typeface="Arial" panose="020B0604020202020204" pitchFamily="34" charset="0"/>
            </a:endParaRPr>
          </a:p>
          <a:p>
            <a:pPr marL="0" indent="0" rtl="0">
              <a:buNone/>
            </a:pPr>
            <a:r>
              <a:rPr lang="ro-RO" dirty="0">
                <a:latin typeface="Arial" panose="020B0604020202020204" pitchFamily="34" charset="0"/>
              </a:rPr>
              <a:t>                                          </a:t>
            </a:r>
            <a:r>
              <a:rPr lang="ro-RO" b="1" dirty="0" err="1">
                <a:latin typeface="Arial" panose="020B0604020202020204" pitchFamily="34" charset="0"/>
              </a:rPr>
              <a:t>x</a:t>
            </a:r>
            <a:r>
              <a:rPr lang="ro-RO" sz="2200" b="1" dirty="0" err="1">
                <a:latin typeface="Arial" panose="020B0604020202020204" pitchFamily="34" charset="0"/>
              </a:rPr>
              <a:t>d</a:t>
            </a:r>
            <a:r>
              <a:rPr lang="ro-RO" b="1" dirty="0">
                <a:latin typeface="Arial" panose="020B0604020202020204" pitchFamily="34" charset="0"/>
              </a:rPr>
              <a:t> = </a:t>
            </a:r>
            <a:r>
              <a:rPr lang="ro-RO" b="1" dirty="0" err="1">
                <a:latin typeface="Arial" panose="020B0604020202020204" pitchFamily="34" charset="0"/>
              </a:rPr>
              <a:t>x</a:t>
            </a:r>
            <a:r>
              <a:rPr lang="ro-RO" sz="2200" b="1" dirty="0" err="1">
                <a:latin typeface="Arial" panose="020B0604020202020204" pitchFamily="34" charset="0"/>
              </a:rPr>
              <a:t>n</a:t>
            </a:r>
            <a:r>
              <a:rPr lang="ro-RO" b="1" dirty="0">
                <a:latin typeface="Arial" panose="020B0604020202020204" pitchFamily="34" charset="0"/>
              </a:rPr>
              <a:t> + </a:t>
            </a:r>
            <a:r>
              <a:rPr lang="ro-RO" b="1" dirty="0" err="1">
                <a:latin typeface="Arial" panose="020B0604020202020204" pitchFamily="34" charset="0"/>
              </a:rPr>
              <a:t>x</a:t>
            </a:r>
            <a:r>
              <a:rPr lang="ro-RO" sz="2200" b="1" dirty="0" err="1">
                <a:latin typeface="Arial" panose="020B0604020202020204" pitchFamily="34" charset="0"/>
              </a:rPr>
              <a:t>p</a:t>
            </a:r>
            <a:endParaRPr lang="ro-RO" b="1" dirty="0">
              <a:latin typeface="Arial" panose="020B0604020202020204" pitchFamily="34" charset="0"/>
            </a:endParaRPr>
          </a:p>
          <a:p>
            <a:pPr marL="0" indent="0" rtl="0">
              <a:buNone/>
            </a:pPr>
            <a:r>
              <a:rPr lang="en-US" dirty="0">
                <a:effectLst/>
                <a:latin typeface="Arial" panose="020B0604020202020204" pitchFamily="34" charset="0"/>
              </a:rPr>
              <a:t>as a function of voltage, reveals that the expression for the</a:t>
            </a:r>
            <a:r>
              <a:rPr lang="ro-RO" dirty="0">
                <a:effectLst/>
                <a:latin typeface="Arial" panose="020B0604020202020204" pitchFamily="34" charset="0"/>
              </a:rPr>
              <a:t> </a:t>
            </a:r>
            <a:r>
              <a:rPr lang="en-US" dirty="0">
                <a:effectLst/>
                <a:latin typeface="Arial" panose="020B0604020202020204" pitchFamily="34" charset="0"/>
              </a:rPr>
              <a:t>junction capacitance, </a:t>
            </a:r>
            <a:r>
              <a:rPr lang="en-US" b="1" dirty="0" err="1">
                <a:effectLst/>
                <a:latin typeface="Arial" panose="020B0604020202020204" pitchFamily="34" charset="0"/>
              </a:rPr>
              <a:t>C</a:t>
            </a:r>
            <a:r>
              <a:rPr lang="en-US" sz="2200" b="1" dirty="0" err="1">
                <a:effectLst/>
                <a:latin typeface="Arial" panose="020B0604020202020204" pitchFamily="34" charset="0"/>
              </a:rPr>
              <a:t>j</a:t>
            </a:r>
            <a:r>
              <a:rPr lang="en-US" dirty="0">
                <a:effectLst/>
                <a:latin typeface="Arial" panose="020B0604020202020204" pitchFamily="34" charset="0"/>
              </a:rPr>
              <a:t>, is identical to that of a parallel plate capacitor with the depletion layer acting as dielectric layer, namely: </a:t>
            </a:r>
            <a:endParaRPr lang="ro-RO" dirty="0">
              <a:effectLst/>
              <a:latin typeface="Arial" panose="020B0604020202020204" pitchFamily="34" charset="0"/>
            </a:endParaRPr>
          </a:p>
          <a:p>
            <a:pPr marL="0" indent="0" rtl="0">
              <a:buNone/>
            </a:pPr>
            <a:r>
              <a:rPr lang="ro-RO" b="1" dirty="0">
                <a:latin typeface="Arial" panose="020B0604020202020204" pitchFamily="34" charset="0"/>
              </a:rPr>
              <a:t>                                            </a:t>
            </a:r>
            <a:r>
              <a:rPr lang="en-US" b="1" dirty="0" err="1">
                <a:effectLst/>
                <a:latin typeface="Arial" panose="020B0604020202020204" pitchFamily="34" charset="0"/>
              </a:rPr>
              <a:t>C</a:t>
            </a:r>
            <a:r>
              <a:rPr lang="en-US" sz="2200" b="1" dirty="0" err="1">
                <a:effectLst/>
                <a:latin typeface="Arial" panose="020B0604020202020204" pitchFamily="34" charset="0"/>
              </a:rPr>
              <a:t>j</a:t>
            </a:r>
            <a:r>
              <a:rPr lang="ro-RO" b="1" dirty="0">
                <a:effectLst/>
                <a:latin typeface="Arial" panose="020B0604020202020204" pitchFamily="34" charset="0"/>
              </a:rPr>
              <a:t> </a:t>
            </a:r>
            <a:r>
              <a:rPr lang="en-US" b="1" dirty="0">
                <a:effectLst/>
                <a:latin typeface="Arial" panose="020B0604020202020204" pitchFamily="34" charset="0"/>
              </a:rPr>
              <a:t>=</a:t>
            </a:r>
            <a:r>
              <a:rPr lang="ro-RO" b="1" dirty="0">
                <a:effectLst/>
                <a:latin typeface="Arial" panose="020B0604020202020204" pitchFamily="34" charset="0"/>
              </a:rPr>
              <a:t> </a:t>
            </a:r>
            <a:r>
              <a:rPr lang="en-US" b="1" dirty="0" err="1">
                <a:effectLst/>
                <a:latin typeface="Arial" panose="020B0604020202020204" pitchFamily="34" charset="0"/>
              </a:rPr>
              <a:t>εs</a:t>
            </a:r>
            <a:r>
              <a:rPr lang="en-US" sz="2200" b="1" dirty="0" err="1">
                <a:effectLst/>
                <a:latin typeface="Arial" panose="020B0604020202020204" pitchFamily="34" charset="0"/>
              </a:rPr>
              <a:t>i</a:t>
            </a:r>
            <a:r>
              <a:rPr lang="ro-RO" sz="2200" b="1" dirty="0">
                <a:effectLst/>
                <a:latin typeface="Arial" panose="020B0604020202020204" pitchFamily="34" charset="0"/>
              </a:rPr>
              <a:t> </a:t>
            </a:r>
            <a:r>
              <a:rPr lang="ro-RO" b="1" dirty="0">
                <a:effectLst/>
                <a:latin typeface="Arial" panose="020B0604020202020204" pitchFamily="34" charset="0"/>
              </a:rPr>
              <a:t>/ </a:t>
            </a:r>
            <a:r>
              <a:rPr lang="en-US" b="1" dirty="0" err="1">
                <a:effectLst/>
                <a:latin typeface="Arial" panose="020B0604020202020204" pitchFamily="34" charset="0"/>
              </a:rPr>
              <a:t>x</a:t>
            </a:r>
            <a:r>
              <a:rPr lang="en-US" sz="2200" b="1" dirty="0" err="1">
                <a:effectLst/>
                <a:latin typeface="Arial" panose="020B0604020202020204" pitchFamily="34" charset="0"/>
              </a:rPr>
              <a:t>d</a:t>
            </a:r>
            <a:br>
              <a:rPr lang="en-US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</a:b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9249008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152401"/>
            <a:ext cx="6572250" cy="566737"/>
          </a:xfrm>
        </p:spPr>
        <p:txBody>
          <a:bodyPr>
            <a:normAutofit fontScale="90000"/>
          </a:bodyPr>
          <a:lstStyle/>
          <a:p>
            <a:r>
              <a:rPr lang="ro-RO" dirty="0"/>
              <a:t>Avantajele diodei înverse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793" y="1175657"/>
            <a:ext cx="11018165" cy="5335502"/>
          </a:xfrm>
        </p:spPr>
        <p:txBody>
          <a:bodyPr>
            <a:normAutofit fontScale="92500" lnSpcReduction="10000"/>
          </a:bodyPr>
          <a:lstStyle/>
          <a:p>
            <a:r>
              <a:rPr lang="ro-RO" b="1" dirty="0"/>
              <a:t>Avantaje: </a:t>
            </a:r>
          </a:p>
          <a:p>
            <a:r>
              <a:rPr lang="ro-RO" b="1" dirty="0"/>
              <a:t>joncțiune îngustă, prin urmare - viteze și frecvențe ridicate de funcționare, </a:t>
            </a:r>
          </a:p>
          <a:p>
            <a:r>
              <a:rPr lang="ro-RO" b="1" dirty="0"/>
              <a:t>un raport al curenților (</a:t>
            </a:r>
            <a:r>
              <a:rPr lang="ro-RO" b="1" dirty="0" err="1"/>
              <a:t>învers</a:t>
            </a:r>
            <a:r>
              <a:rPr lang="ro-RO" b="1" dirty="0"/>
              <a:t> /direct) mult mai mare decât la redresoare convenționale. </a:t>
            </a:r>
          </a:p>
          <a:p>
            <a:endParaRPr lang="ro-RO" b="1" dirty="0"/>
          </a:p>
          <a:p>
            <a:r>
              <a:rPr lang="ro-RO" b="1" dirty="0"/>
              <a:t>sensibilitate la temperatură: </a:t>
            </a:r>
            <a:r>
              <a:rPr lang="ro-RO" dirty="0"/>
              <a:t>mai mică comparativ diodei convenționale. Sensibilitatea diodei inverse este de -0,1 mV/0C atât pentru materialul pentru Ge cât și pentru Si. Comparativ cu dioda convenționale de -2mV/0C. </a:t>
            </a:r>
          </a:p>
          <a:p>
            <a:r>
              <a:rPr lang="ro-RO" b="1" dirty="0"/>
              <a:t>potențialul de străpungere -</a:t>
            </a:r>
            <a:r>
              <a:rPr lang="ro-RO" dirty="0"/>
              <a:t> </a:t>
            </a:r>
            <a:r>
              <a:rPr lang="ro-RO" b="1" dirty="0"/>
              <a:t>0 V, </a:t>
            </a:r>
            <a:r>
              <a:rPr lang="ro-RO" dirty="0"/>
              <a:t>comparativ dioda convențională 0,6 V – 0,7 V. </a:t>
            </a:r>
          </a:p>
          <a:p>
            <a:r>
              <a:rPr lang="ro-RO" b="1" dirty="0"/>
              <a:t>nivel de zgomot – scăzut, </a:t>
            </a:r>
            <a:r>
              <a:rPr lang="ro-RO" dirty="0"/>
              <a:t>deci raportul semnal-zgomot în cazul diodelor este mult mai bun decât diodele convenționale.</a:t>
            </a:r>
          </a:p>
          <a:p>
            <a:r>
              <a:rPr lang="ro-RO" b="1" dirty="0"/>
              <a:t>eficiență - mai bună </a:t>
            </a:r>
            <a:r>
              <a:rPr lang="ro-RO" dirty="0"/>
              <a:t>decât la diodă convențională, caracteristicile structurale conferă diodei capacitatea de a-și îmbunătăți performanța.</a:t>
            </a:r>
          </a:p>
        </p:txBody>
      </p:sp>
    </p:spTree>
    <p:extLst>
      <p:ext uri="{BB962C8B-B14F-4D97-AF65-F5344CB8AC3E}">
        <p14:creationId xmlns:p14="http://schemas.microsoft.com/office/powerpoint/2010/main" val="3850771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21EC0467-ECAD-BA6B-C58D-39F948A6F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9193"/>
          </a:xfrm>
        </p:spPr>
        <p:txBody>
          <a:bodyPr/>
          <a:lstStyle/>
          <a:p>
            <a:r>
              <a:rPr lang="ro-RO" dirty="0"/>
              <a:t>Capacitatea de barieră</a:t>
            </a:r>
            <a:endParaRPr lang="en-US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CB799BB0-68E2-0574-1CC4-B789BF1D07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94317"/>
            <a:ext cx="10515600" cy="5298557"/>
          </a:xfrm>
        </p:spPr>
        <p:txBody>
          <a:bodyPr/>
          <a:lstStyle/>
          <a:p>
            <a:pPr algn="just"/>
            <a:r>
              <a:rPr lang="en-US" dirty="0" err="1"/>
              <a:t>Capacitatea</a:t>
            </a:r>
            <a:r>
              <a:rPr lang="en-US" dirty="0"/>
              <a:t> </a:t>
            </a:r>
            <a:r>
              <a:rPr lang="en-US" dirty="0" err="1"/>
              <a:t>joncțiunii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calculată</a:t>
            </a:r>
            <a:r>
              <a:rPr lang="en-US" dirty="0"/>
              <a:t> </a:t>
            </a:r>
            <a:r>
              <a:rPr lang="en-US" dirty="0" err="1"/>
              <a:t>folosind</a:t>
            </a:r>
            <a:r>
              <a:rPr lang="en-US" dirty="0"/>
              <a:t> </a:t>
            </a:r>
            <a:r>
              <a:rPr lang="en-US" dirty="0" err="1"/>
              <a:t>expresia</a:t>
            </a:r>
            <a:r>
              <a:rPr lang="en-US" dirty="0"/>
              <a:t> </a:t>
            </a:r>
            <a:r>
              <a:rPr lang="en-US" dirty="0" err="1"/>
              <a:t>capacității</a:t>
            </a:r>
            <a:r>
              <a:rPr lang="en-US" dirty="0"/>
              <a:t> </a:t>
            </a:r>
            <a:r>
              <a:rPr lang="en-US" dirty="0" err="1"/>
              <a:t>plăcii</a:t>
            </a:r>
            <a:r>
              <a:rPr lang="en-US" dirty="0"/>
              <a:t> </a:t>
            </a:r>
            <a:r>
              <a:rPr lang="en-US" dirty="0" err="1"/>
              <a:t>paralele</a:t>
            </a:r>
            <a:endParaRPr lang="ro-RO" dirty="0"/>
          </a:p>
          <a:p>
            <a:pPr algn="just"/>
            <a:r>
              <a:rPr lang="en-US" dirty="0" err="1"/>
              <a:t>Acest</a:t>
            </a:r>
            <a:r>
              <a:rPr lang="en-US" dirty="0"/>
              <a:t> </a:t>
            </a:r>
            <a:r>
              <a:rPr lang="en-US" dirty="0" err="1"/>
              <a:t>lucru</a:t>
            </a:r>
            <a:r>
              <a:rPr lang="en-US" dirty="0"/>
              <a:t> </a:t>
            </a:r>
            <a:r>
              <a:rPr lang="en-US" dirty="0" err="1"/>
              <a:t>ar</a:t>
            </a:r>
            <a:r>
              <a:rPr lang="en-US" dirty="0"/>
              <a:t> </a:t>
            </a:r>
            <a:r>
              <a:rPr lang="en-US" dirty="0" err="1"/>
              <a:t>putea</a:t>
            </a:r>
            <a:r>
              <a:rPr lang="en-US" dirty="0"/>
              <a:t> </a:t>
            </a:r>
            <a:r>
              <a:rPr lang="en-US" dirty="0" err="1"/>
              <a:t>părea</a:t>
            </a:r>
            <a:r>
              <a:rPr lang="en-US" dirty="0"/>
              <a:t> la </a:t>
            </a:r>
            <a:r>
              <a:rPr lang="en-US" dirty="0" err="1"/>
              <a:t>început</a:t>
            </a:r>
            <a:r>
              <a:rPr lang="en-US" dirty="0"/>
              <a:t> </a:t>
            </a:r>
            <a:r>
              <a:rPr lang="en-US" dirty="0" err="1"/>
              <a:t>neașteptat</a:t>
            </a:r>
            <a:r>
              <a:rPr lang="en-US" dirty="0"/>
              <a:t>, </a:t>
            </a:r>
            <a:r>
              <a:rPr lang="en-US" dirty="0" err="1"/>
              <a:t>deoarece</a:t>
            </a:r>
            <a:r>
              <a:rPr lang="en-US" dirty="0"/>
              <a:t> sarcina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distribuită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întregul</a:t>
            </a:r>
            <a:r>
              <a:rPr lang="en-US" dirty="0"/>
              <a:t> </a:t>
            </a:r>
            <a:r>
              <a:rPr lang="en-US" dirty="0" err="1"/>
              <a:t>strat</a:t>
            </a:r>
            <a:r>
              <a:rPr lang="en-US" dirty="0"/>
              <a:t> de </a:t>
            </a:r>
            <a:r>
              <a:rPr lang="en-US" dirty="0" err="1"/>
              <a:t>epuizare</a:t>
            </a:r>
            <a:r>
              <a:rPr lang="en-US" dirty="0"/>
              <a:t>.</a:t>
            </a:r>
            <a:endParaRPr lang="ro-RO" dirty="0"/>
          </a:p>
          <a:p>
            <a:pPr algn="just"/>
            <a:r>
              <a:rPr lang="en-US" dirty="0"/>
              <a:t>Cu </a:t>
            </a:r>
            <a:r>
              <a:rPr lang="en-US" dirty="0" err="1"/>
              <a:t>toate</a:t>
            </a:r>
            <a:r>
              <a:rPr lang="en-US" dirty="0"/>
              <a:t> </a:t>
            </a:r>
            <a:r>
              <a:rPr lang="en-US" dirty="0" err="1"/>
              <a:t>acestea</a:t>
            </a:r>
            <a:r>
              <a:rPr lang="en-US" dirty="0"/>
              <a:t>, </a:t>
            </a:r>
            <a:r>
              <a:rPr lang="en-US" dirty="0" err="1"/>
              <a:t>atunci</a:t>
            </a:r>
            <a:r>
              <a:rPr lang="en-US" dirty="0"/>
              <a:t> </a:t>
            </a:r>
            <a:r>
              <a:rPr lang="en-US" dirty="0" err="1"/>
              <a:t>când</a:t>
            </a:r>
            <a:r>
              <a:rPr lang="en-US" dirty="0"/>
              <a:t> se </a:t>
            </a:r>
            <a:r>
              <a:rPr lang="en-US" dirty="0" err="1"/>
              <a:t>aplică</a:t>
            </a:r>
            <a:r>
              <a:rPr lang="en-US" dirty="0"/>
              <a:t> </a:t>
            </a:r>
            <a:r>
              <a:rPr lang="en-US" dirty="0" err="1"/>
              <a:t>variații</a:t>
            </a:r>
            <a:r>
              <a:rPr lang="en-US" dirty="0"/>
              <a:t> </a:t>
            </a:r>
            <a:r>
              <a:rPr lang="en-US" dirty="0" err="1"/>
              <a:t>mici</a:t>
            </a:r>
            <a:r>
              <a:rPr lang="en-US" dirty="0"/>
              <a:t> de </a:t>
            </a:r>
            <a:r>
              <a:rPr lang="en-US" dirty="0" err="1"/>
              <a:t>tensiune</a:t>
            </a:r>
            <a:r>
              <a:rPr lang="en-US" dirty="0"/>
              <a:t>, se </a:t>
            </a:r>
            <a:r>
              <a:rPr lang="en-US" dirty="0" err="1"/>
              <a:t>constată</a:t>
            </a:r>
            <a:r>
              <a:rPr lang="en-US" dirty="0"/>
              <a:t> </a:t>
            </a:r>
            <a:r>
              <a:rPr lang="en-US" dirty="0" err="1"/>
              <a:t>că</a:t>
            </a:r>
            <a:r>
              <a:rPr lang="en-US" dirty="0"/>
              <a:t> </a:t>
            </a:r>
            <a:r>
              <a:rPr lang="en-US" dirty="0" err="1"/>
              <a:t>sarcina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adăugată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îndepărtată</a:t>
            </a:r>
            <a:r>
              <a:rPr lang="en-US" dirty="0"/>
              <a:t> </a:t>
            </a:r>
            <a:r>
              <a:rPr lang="en-US" dirty="0" err="1"/>
              <a:t>doar</a:t>
            </a:r>
            <a:r>
              <a:rPr lang="en-US" dirty="0"/>
              <a:t> la </a:t>
            </a:r>
            <a:r>
              <a:rPr lang="en-US" dirty="0" err="1"/>
              <a:t>marginea</a:t>
            </a:r>
            <a:r>
              <a:rPr lang="en-US" dirty="0"/>
              <a:t> </a:t>
            </a:r>
            <a:r>
              <a:rPr lang="en-US" dirty="0" err="1"/>
              <a:t>regiunii</a:t>
            </a:r>
            <a:r>
              <a:rPr lang="en-US" dirty="0"/>
              <a:t> de </a:t>
            </a:r>
            <a:r>
              <a:rPr lang="en-US" dirty="0" err="1"/>
              <a:t>epuizare</a:t>
            </a:r>
            <a:r>
              <a:rPr lang="en-US" dirty="0"/>
              <a:t>, </a:t>
            </a:r>
            <a:r>
              <a:rPr lang="en-US" dirty="0" err="1"/>
              <a:t>astfel</a:t>
            </a:r>
            <a:r>
              <a:rPr lang="en-US" dirty="0"/>
              <a:t> </a:t>
            </a:r>
            <a:r>
              <a:rPr lang="en-US" dirty="0" err="1"/>
              <a:t>încât</a:t>
            </a:r>
            <a:r>
              <a:rPr lang="en-US" dirty="0"/>
              <a:t> </a:t>
            </a:r>
            <a:r>
              <a:rPr lang="en-US" dirty="0" err="1"/>
              <a:t>capacitatea</a:t>
            </a:r>
            <a:r>
              <a:rPr lang="en-US" dirty="0"/>
              <a:t> </a:t>
            </a:r>
            <a:r>
              <a:rPr lang="en-US" dirty="0" err="1"/>
              <a:t>pur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simplu</a:t>
            </a:r>
            <a:r>
              <a:rPr lang="en-US" dirty="0"/>
              <a:t> </a:t>
            </a:r>
            <a:r>
              <a:rPr lang="en-US" dirty="0" err="1"/>
              <a:t>depinde</a:t>
            </a:r>
            <a:r>
              <a:rPr lang="en-US" dirty="0"/>
              <a:t> de </a:t>
            </a:r>
            <a:r>
              <a:rPr lang="en-US" dirty="0" err="1"/>
              <a:t>constanta</a:t>
            </a:r>
            <a:r>
              <a:rPr lang="en-US" dirty="0"/>
              <a:t> </a:t>
            </a:r>
            <a:r>
              <a:rPr lang="en-US" dirty="0" err="1"/>
              <a:t>dielectrică</a:t>
            </a:r>
            <a:r>
              <a:rPr lang="en-US" dirty="0"/>
              <a:t>, de </a:t>
            </a:r>
            <a:r>
              <a:rPr lang="en-US" dirty="0" err="1"/>
              <a:t>zonă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de </a:t>
            </a:r>
            <a:r>
              <a:rPr lang="en-US" dirty="0" err="1"/>
              <a:t>lățimea</a:t>
            </a:r>
            <a:r>
              <a:rPr lang="en-US" dirty="0"/>
              <a:t> </a:t>
            </a:r>
            <a:r>
              <a:rPr lang="en-US" dirty="0" err="1"/>
              <a:t>stratului</a:t>
            </a:r>
            <a:r>
              <a:rPr lang="en-US" dirty="0"/>
              <a:t> de </a:t>
            </a:r>
            <a:r>
              <a:rPr lang="en-US" dirty="0" err="1"/>
              <a:t>epuizare</a:t>
            </a:r>
            <a:r>
              <a:rPr lang="en-US" dirty="0"/>
              <a:t>, </a:t>
            </a:r>
            <a:r>
              <a:rPr lang="en-US" dirty="0" err="1"/>
              <a:t>rezultând</a:t>
            </a:r>
            <a:r>
              <a:rPr lang="en-US" dirty="0"/>
              <a:t>:</a:t>
            </a:r>
          </a:p>
        </p:txBody>
      </p:sp>
      <p:pic>
        <p:nvPicPr>
          <p:cNvPr id="5" name="Imagine 4">
            <a:extLst>
              <a:ext uri="{FF2B5EF4-FFF2-40B4-BE49-F238E27FC236}">
                <a16:creationId xmlns:a16="http://schemas.microsoft.com/office/drawing/2014/main" id="{74A16883-3105-A885-B9E5-0744CC68AB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3917" y="5058761"/>
            <a:ext cx="4944165" cy="1209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304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5317F6A3-7561-DF71-0AE1-2D4B89C9C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Capacitatea de barieră</a:t>
            </a:r>
            <a:endParaRPr lang="en-US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A1CC44BF-94D6-0122-2FA5-E6924A7DB7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 </a:t>
            </a:r>
            <a:r>
              <a:rPr lang="en-US" dirty="0" err="1"/>
              <a:t>măsurare</a:t>
            </a:r>
            <a:r>
              <a:rPr lang="en-US" dirty="0"/>
              <a:t> a </a:t>
            </a:r>
            <a:r>
              <a:rPr lang="en-US" dirty="0" err="1"/>
              <a:t>capacității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funcție</a:t>
            </a:r>
            <a:r>
              <a:rPr lang="en-US" dirty="0"/>
              <a:t> de </a:t>
            </a:r>
            <a:r>
              <a:rPr lang="en-US" dirty="0" err="1"/>
              <a:t>tensiune</a:t>
            </a:r>
            <a:r>
              <a:rPr lang="en-US" dirty="0"/>
              <a:t> </a:t>
            </a:r>
            <a:r>
              <a:rPr lang="en-US" dirty="0" err="1"/>
              <a:t>poate</a:t>
            </a:r>
            <a:r>
              <a:rPr lang="en-US" dirty="0"/>
              <a:t> fi </a:t>
            </a:r>
            <a:r>
              <a:rPr lang="en-US" dirty="0" err="1"/>
              <a:t>utilizată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dirty="0" err="1"/>
              <a:t>ob</a:t>
            </a:r>
            <a:r>
              <a:rPr lang="ro-RO" dirty="0"/>
              <a:t>ț</a:t>
            </a:r>
            <a:r>
              <a:rPr lang="en-US" dirty="0" err="1"/>
              <a:t>ine</a:t>
            </a:r>
            <a:r>
              <a:rPr lang="en-US" dirty="0"/>
              <a:t> </a:t>
            </a:r>
            <a:r>
              <a:rPr lang="ro-RO" b="1" i="1" dirty="0" err="1"/>
              <a:t>creșetera</a:t>
            </a:r>
            <a:r>
              <a:rPr lang="ro-RO" b="1" i="1" dirty="0"/>
              <a:t> în </a:t>
            </a:r>
            <a:r>
              <a:rPr lang="en-US" b="1" i="1" dirty="0" err="1"/>
              <a:t>tensiune</a:t>
            </a:r>
            <a:r>
              <a:rPr lang="en-US" b="1" i="1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ro-RO" b="1" dirty="0"/>
              <a:t>concentrația </a:t>
            </a:r>
            <a:r>
              <a:rPr lang="en-US" b="1" dirty="0"/>
              <a:t>de </a:t>
            </a:r>
            <a:r>
              <a:rPr lang="en-US" b="1" dirty="0" err="1"/>
              <a:t>dopaj</a:t>
            </a:r>
            <a:r>
              <a:rPr lang="en-US" b="1" dirty="0"/>
              <a:t> </a:t>
            </a:r>
            <a:r>
              <a:rPr lang="ro-RO" dirty="0"/>
              <a:t>unilateral </a:t>
            </a:r>
            <a:r>
              <a:rPr lang="en-US" dirty="0"/>
              <a:t>a </a:t>
            </a:r>
            <a:r>
              <a:rPr lang="en-US" dirty="0" err="1"/>
              <a:t>unei</a:t>
            </a:r>
            <a:r>
              <a:rPr lang="en-US" dirty="0"/>
              <a:t> diode p-n. </a:t>
            </a:r>
            <a:endParaRPr lang="ro-RO" dirty="0"/>
          </a:p>
          <a:p>
            <a:r>
              <a:rPr lang="ro-RO" dirty="0"/>
              <a:t>Construirea graficului 1/</a:t>
            </a:r>
            <a:r>
              <a:rPr lang="en-US" dirty="0"/>
              <a:t> </a:t>
            </a:r>
            <a:r>
              <a:rPr lang="en-US" dirty="0" err="1"/>
              <a:t>capacit</a:t>
            </a:r>
            <a:r>
              <a:rPr lang="ro-RO" dirty="0" err="1"/>
              <a:t>ății</a:t>
            </a:r>
            <a:r>
              <a:rPr lang="en-US" dirty="0"/>
              <a:t> la </a:t>
            </a:r>
            <a:r>
              <a:rPr lang="en-US" dirty="0" err="1"/>
              <a:t>pătrat</a:t>
            </a:r>
            <a:r>
              <a:rPr lang="en-US" dirty="0"/>
              <a:t> </a:t>
            </a:r>
            <a:r>
              <a:rPr lang="ro-RO" dirty="0"/>
              <a:t>de </a:t>
            </a:r>
            <a:r>
              <a:rPr lang="ro-RO" dirty="0" err="1"/>
              <a:t>tenisiune</a:t>
            </a:r>
            <a:r>
              <a:rPr lang="ro-RO" dirty="0"/>
              <a:t> obținem </a:t>
            </a:r>
            <a:r>
              <a:rPr lang="en-US" dirty="0"/>
              <a:t>o </a:t>
            </a:r>
            <a:r>
              <a:rPr lang="en-US" dirty="0" err="1"/>
              <a:t>dependență</a:t>
            </a:r>
            <a:r>
              <a:rPr lang="en-US" dirty="0"/>
              <a:t> </a:t>
            </a:r>
            <a:r>
              <a:rPr lang="en-US" dirty="0" err="1"/>
              <a:t>liniară</a:t>
            </a:r>
            <a:r>
              <a:rPr lang="en-US" dirty="0"/>
              <a:t> </a:t>
            </a:r>
            <a:r>
              <a:rPr lang="en-US" dirty="0" err="1"/>
              <a:t>exprimată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:</a:t>
            </a:r>
          </a:p>
        </p:txBody>
      </p:sp>
      <p:pic>
        <p:nvPicPr>
          <p:cNvPr id="5" name="Imagine 4">
            <a:extLst>
              <a:ext uri="{FF2B5EF4-FFF2-40B4-BE49-F238E27FC236}">
                <a16:creationId xmlns:a16="http://schemas.microsoft.com/office/drawing/2014/main" id="{8EF55623-D3FF-B949-7ACC-CB853B6309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6918" y="4518999"/>
            <a:ext cx="4188806" cy="1127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959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E1D23144-19D6-8372-16C9-F6D4D54ED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Recapitulare capacitatea de barieră</a:t>
            </a:r>
            <a:endParaRPr lang="en-US" dirty="0"/>
          </a:p>
        </p:txBody>
      </p:sp>
      <p:pic>
        <p:nvPicPr>
          <p:cNvPr id="5" name="Substituent conținut 4">
            <a:extLst>
              <a:ext uri="{FF2B5EF4-FFF2-40B4-BE49-F238E27FC236}">
                <a16:creationId xmlns:a16="http://schemas.microsoft.com/office/drawing/2014/main" id="{3AEC202B-36E7-787D-9B01-541A3DDBB6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7639" y="1825625"/>
            <a:ext cx="7296722" cy="4351338"/>
          </a:xfrm>
        </p:spPr>
      </p:pic>
    </p:spTree>
    <p:extLst>
      <p:ext uri="{BB962C8B-B14F-4D97-AF65-F5344CB8AC3E}">
        <p14:creationId xmlns:p14="http://schemas.microsoft.com/office/powerpoint/2010/main" val="1175981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111CF9BC-DCDD-0B58-721D-1839F6023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5935824" cy="810532"/>
          </a:xfrm>
        </p:spPr>
        <p:txBody>
          <a:bodyPr/>
          <a:lstStyle/>
          <a:p>
            <a:r>
              <a:rPr lang="ro-RO" dirty="0"/>
              <a:t>Capacitatea de barieră</a:t>
            </a:r>
            <a:endParaRPr lang="en-US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94EA478F-AD15-1C9D-7909-310CA925A3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154" y="1253331"/>
            <a:ext cx="5935824" cy="540872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We know the</a:t>
            </a:r>
            <a:r>
              <a:rPr lang="ro-RO" dirty="0"/>
              <a:t> </a:t>
            </a:r>
            <a:r>
              <a:rPr lang="en-US" dirty="0"/>
              <a:t>equations for the</a:t>
            </a:r>
            <a:r>
              <a:rPr lang="ro-RO" dirty="0"/>
              <a:t> </a:t>
            </a:r>
            <a:r>
              <a:rPr lang="en-US" dirty="0"/>
              <a:t>variation of the</a:t>
            </a:r>
            <a:r>
              <a:rPr lang="ro-RO" dirty="0"/>
              <a:t> </a:t>
            </a:r>
            <a:r>
              <a:rPr lang="en-US" b="1" dirty="0"/>
              <a:t>depletion width</a:t>
            </a:r>
            <a:r>
              <a:rPr lang="en-US" dirty="0"/>
              <a:t>…</a:t>
            </a:r>
            <a:endParaRPr lang="ro-RO" dirty="0"/>
          </a:p>
          <a:p>
            <a:endParaRPr lang="ro-RO" dirty="0"/>
          </a:p>
          <a:p>
            <a:endParaRPr lang="en-US" dirty="0"/>
          </a:p>
          <a:p>
            <a:r>
              <a:rPr lang="en-US" dirty="0"/>
              <a:t>In equilibrium…</a:t>
            </a:r>
            <a:endParaRPr lang="ro-RO" dirty="0"/>
          </a:p>
          <a:p>
            <a:endParaRPr lang="ro-RO" dirty="0"/>
          </a:p>
          <a:p>
            <a:endParaRPr lang="en-US" dirty="0"/>
          </a:p>
          <a:p>
            <a:r>
              <a:rPr lang="ro-RO" dirty="0"/>
              <a:t>a</a:t>
            </a:r>
            <a:r>
              <a:rPr lang="en-US" dirty="0" err="1"/>
              <a:t>nd</a:t>
            </a:r>
            <a:r>
              <a:rPr lang="en-US" dirty="0"/>
              <a:t> under </a:t>
            </a:r>
            <a:r>
              <a:rPr lang="ro-RO" dirty="0"/>
              <a:t>reverse </a:t>
            </a:r>
            <a:r>
              <a:rPr lang="en-US" dirty="0"/>
              <a:t>applied bias…</a:t>
            </a:r>
            <a:endParaRPr lang="ro-RO" dirty="0"/>
          </a:p>
          <a:p>
            <a:r>
              <a:rPr lang="ro-RO" dirty="0" err="1"/>
              <a:t>And</a:t>
            </a:r>
            <a:r>
              <a:rPr lang="ro-RO" dirty="0"/>
              <a:t> </a:t>
            </a:r>
            <a:r>
              <a:rPr lang="ro-RO" dirty="0" err="1"/>
              <a:t>under</a:t>
            </a:r>
            <a:r>
              <a:rPr lang="ro-RO" dirty="0"/>
              <a:t> direct </a:t>
            </a:r>
            <a:r>
              <a:rPr lang="ro-RO" dirty="0" err="1"/>
              <a:t>applied</a:t>
            </a:r>
            <a:r>
              <a:rPr lang="ro-RO" dirty="0"/>
              <a:t> </a:t>
            </a:r>
            <a:r>
              <a:rPr lang="ro-RO" dirty="0" err="1"/>
              <a:t>bias</a:t>
            </a:r>
            <a:endParaRPr lang="ro-RO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5" name="Imagine 4">
            <a:extLst>
              <a:ext uri="{FF2B5EF4-FFF2-40B4-BE49-F238E27FC236}">
                <a16:creationId xmlns:a16="http://schemas.microsoft.com/office/drawing/2014/main" id="{5F4D797C-A408-29E3-84DE-783825E967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4628" y="2256988"/>
            <a:ext cx="4937823" cy="2075317"/>
          </a:xfrm>
          <a:prstGeom prst="rect">
            <a:avLst/>
          </a:prstGeom>
        </p:spPr>
      </p:pic>
      <p:pic>
        <p:nvPicPr>
          <p:cNvPr id="7" name="Imagine 6">
            <a:extLst>
              <a:ext uri="{FF2B5EF4-FFF2-40B4-BE49-F238E27FC236}">
                <a16:creationId xmlns:a16="http://schemas.microsoft.com/office/drawing/2014/main" id="{B158A3EA-F24E-98ED-86B7-60FE09B24C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0455" y="2038917"/>
            <a:ext cx="2885545" cy="8030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00970DD-17EA-D88B-A50B-226A7FA78C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7716" y="3047945"/>
            <a:ext cx="2829320" cy="8287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CCDF53B-ADBE-658D-5232-F3054B0B87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0209" y="5740294"/>
            <a:ext cx="2876951" cy="75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296329"/>
      </p:ext>
    </p:extLst>
  </p:cSld>
  <p:clrMapOvr>
    <a:masterClrMapping/>
  </p:clrMapOvr>
</p:sld>
</file>

<file path=ppt/theme/theme1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</TotalTime>
  <Words>4358</Words>
  <Application>Microsoft Office PowerPoint</Application>
  <PresentationFormat>Widescreen</PresentationFormat>
  <Paragraphs>257</Paragraphs>
  <Slides>50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61" baseType="lpstr">
      <vt:lpstr>Arial</vt:lpstr>
      <vt:lpstr>Calibri</vt:lpstr>
      <vt:lpstr>Calibri Light</vt:lpstr>
      <vt:lpstr>Century Gothic</vt:lpstr>
      <vt:lpstr>CMMI12</vt:lpstr>
      <vt:lpstr>CMR12</vt:lpstr>
      <vt:lpstr>Open Sans</vt:lpstr>
      <vt:lpstr>roboto</vt:lpstr>
      <vt:lpstr>SFRM1200</vt:lpstr>
      <vt:lpstr>Times New Roman</vt:lpstr>
      <vt:lpstr>Temă Office</vt:lpstr>
      <vt:lpstr>Tema Capacitatea de barieră vs capacitatea de difuzie Dioda varicap. Dioda tunel. Dioda inversă  </vt:lpstr>
      <vt:lpstr>Capacitatea p-n joncțiunii</vt:lpstr>
      <vt:lpstr>Capacitatea de barieră,</vt:lpstr>
      <vt:lpstr>PowerPoint Presentation</vt:lpstr>
      <vt:lpstr>Capacitatea de barieră</vt:lpstr>
      <vt:lpstr>Capacitatea de barieră</vt:lpstr>
      <vt:lpstr>Capacitatea de barieră</vt:lpstr>
      <vt:lpstr>Recapitulare capacitatea de barieră</vt:lpstr>
      <vt:lpstr>Capacitatea de barieră</vt:lpstr>
      <vt:lpstr>PowerPoint Presentation</vt:lpstr>
      <vt:lpstr>PowerPoint Presentation</vt:lpstr>
      <vt:lpstr>PowerPoint Presentation</vt:lpstr>
      <vt:lpstr>Capacitatea de difuzie</vt:lpstr>
      <vt:lpstr>PowerPoint Presentation</vt:lpstr>
      <vt:lpstr>PowerPoint Presentation</vt:lpstr>
      <vt:lpstr>Dioda varicap,  VARACTOR,  </vt:lpstr>
      <vt:lpstr>Varicap (Varactor, tuning diode...)</vt:lpstr>
      <vt:lpstr>Frecventa de lucru a varicapului</vt:lpstr>
      <vt:lpstr>PowerPoint Presentation</vt:lpstr>
      <vt:lpstr>PowerPoint Presentation</vt:lpstr>
      <vt:lpstr>Varcator cu caracteristica abruptă și hiperabruptă</vt:lpstr>
      <vt:lpstr>Varactor abrupt</vt:lpstr>
      <vt:lpstr>Varactor hiperabrupt</vt:lpstr>
      <vt:lpstr>Parametrii varactorului</vt:lpstr>
      <vt:lpstr>VARACTORUL DE BARIERĂ A HETEROSTRUCTURII (HBV) </vt:lpstr>
      <vt:lpstr>Designul HBV</vt:lpstr>
      <vt:lpstr>PowerPoint Presentation</vt:lpstr>
      <vt:lpstr>PowerPoint Presentation</vt:lpstr>
      <vt:lpstr>Avantaje – dezavantaje varactor</vt:lpstr>
      <vt:lpstr>Aplicații varactor</vt:lpstr>
      <vt:lpstr>Dioda tunel (dioda Esaki)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Parametrii caracteristicii diodei tunel</vt:lpstr>
      <vt:lpstr>DEPENDENȚA CARACTERISTICILOR DIODEI TUNEL DE TEMPERATURĂ ȘI FRECVENȚĂ</vt:lpstr>
      <vt:lpstr>Circuit echivalent</vt:lpstr>
      <vt:lpstr>Conditii de operare si stabilitate a circuitului diodei tunel</vt:lpstr>
      <vt:lpstr>Aplicații ale diodei tunel</vt:lpstr>
      <vt:lpstr>Dioda tunel in circuite oscilatoare</vt:lpstr>
      <vt:lpstr>Amplificarea cu dioda tunel</vt:lpstr>
      <vt:lpstr>Dioda tunel - generator</vt:lpstr>
      <vt:lpstr>DIODA INVERSĂ</vt:lpstr>
      <vt:lpstr>PowerPoint Presentation</vt:lpstr>
      <vt:lpstr>Dioda inversă – variantă constructivă</vt:lpstr>
      <vt:lpstr>Avantajele diodei înverse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Prezentare PowerPoint</dc:title>
  <dc:creator>buzdugan artur</dc:creator>
  <cp:lastModifiedBy>Artur Buzdugan</cp:lastModifiedBy>
  <cp:revision>18</cp:revision>
  <dcterms:created xsi:type="dcterms:W3CDTF">2023-10-25T18:36:29Z</dcterms:created>
  <dcterms:modified xsi:type="dcterms:W3CDTF">2026-02-23T11:05:30Z</dcterms:modified>
</cp:coreProperties>
</file>