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7" r:id="rId3"/>
    <p:sldId id="272" r:id="rId4"/>
    <p:sldId id="267" r:id="rId5"/>
    <p:sldId id="258" r:id="rId6"/>
    <p:sldId id="259" r:id="rId7"/>
    <p:sldId id="275" r:id="rId8"/>
    <p:sldId id="276" r:id="rId9"/>
    <p:sldId id="277" r:id="rId10"/>
    <p:sldId id="278" r:id="rId11"/>
    <p:sldId id="260" r:id="rId12"/>
    <p:sldId id="261" r:id="rId13"/>
    <p:sldId id="262" r:id="rId14"/>
    <p:sldId id="263" r:id="rId15"/>
    <p:sldId id="264" r:id="rId16"/>
    <p:sldId id="270" r:id="rId17"/>
    <p:sldId id="271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na Marusic" userId="3b10c7f6ff6549c7" providerId="LiveId" clId="{2BCF4FCB-F4D7-4509-92BF-565550112253}"/>
    <pc:docChg chg="modSld">
      <pc:chgData name="Galina Marusic" userId="3b10c7f6ff6549c7" providerId="LiveId" clId="{2BCF4FCB-F4D7-4509-92BF-565550112253}" dt="2026-02-17T12:45:39.577" v="1" actId="20577"/>
      <pc:docMkLst>
        <pc:docMk/>
      </pc:docMkLst>
      <pc:sldChg chg="modSp mod">
        <pc:chgData name="Galina Marusic" userId="3b10c7f6ff6549c7" providerId="LiveId" clId="{2BCF4FCB-F4D7-4509-92BF-565550112253}" dt="2026-02-17T12:45:39.577" v="1" actId="20577"/>
        <pc:sldMkLst>
          <pc:docMk/>
          <pc:sldMk cId="980662740" sldId="274"/>
        </pc:sldMkLst>
        <pc:spChg chg="mod">
          <ac:chgData name="Galina Marusic" userId="3b10c7f6ff6549c7" providerId="LiveId" clId="{2BCF4FCB-F4D7-4509-92BF-565550112253}" dt="2026-02-17T12:45:39.577" v="1" actId="20577"/>
          <ac:spMkLst>
            <pc:docMk/>
            <pc:sldMk cId="980662740" sldId="27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1646803"/>
            <a:ext cx="5829300" cy="756084"/>
          </a:xfrm>
        </p:spPr>
        <p:txBody>
          <a:bodyPr>
            <a:normAutofit fontScale="90000"/>
          </a:bodyPr>
          <a:lstStyle/>
          <a:p>
            <a:r>
              <a:rPr lang="ro-RO" sz="3000" b="1" dirty="0">
                <a:latin typeface="+mn-lt"/>
              </a:rPr>
              <a:t>Analiza statistică și vizualizarea datelor</a:t>
            </a:r>
            <a:endParaRPr lang="en-US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" y="2672917"/>
            <a:ext cx="7993856" cy="3109949"/>
          </a:xfrm>
        </p:spPr>
        <p:txBody>
          <a:bodyPr>
            <a:normAutofit/>
          </a:bodyPr>
          <a:lstStyle/>
          <a:p>
            <a:r>
              <a:rPr lang="ro-RO" sz="2100" b="1" dirty="0">
                <a:solidFill>
                  <a:schemeClr val="accent1">
                    <a:lumMod val="75000"/>
                  </a:schemeClr>
                </a:solidFill>
              </a:rPr>
              <a:t>Prelegere nr.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14-15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Analiza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datelor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</a:rPr>
              <a:t>masive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 (Big Data Analytics).</a:t>
            </a:r>
            <a:endParaRPr lang="ro-RO" sz="27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sz="2100" b="1" dirty="0">
                <a:solidFill>
                  <a:schemeClr val="accent1">
                    <a:lumMod val="75000"/>
                  </a:schemeClr>
                </a:solidFill>
              </a:rPr>
              <a:t>Titularul cursului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conf. univ. dr. Galina Marusic</a:t>
            </a:r>
            <a:endParaRPr lang="ro-RO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514350">
              <a:lnSpc>
                <a:spcPct val="130000"/>
              </a:lnSpc>
              <a:spcBef>
                <a:spcPct val="0"/>
              </a:spcBef>
            </a:pPr>
            <a:endParaRPr lang="ro-RO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defTabSz="514350">
              <a:lnSpc>
                <a:spcPct val="130000"/>
              </a:lnSpc>
              <a:spcBef>
                <a:spcPct val="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</a:t>
            </a:r>
            <a:r>
              <a:rPr lang="ro-RO" b="1" dirty="0" err="1">
                <a:solidFill>
                  <a:schemeClr val="accent1">
                    <a:lumMod val="75000"/>
                  </a:schemeClr>
                </a:solidFill>
              </a:rPr>
              <a:t>șinău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, 202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o-RO" sz="2100" b="1" dirty="0">
              <a:solidFill>
                <a:srgbClr val="004274"/>
              </a:solidFill>
            </a:endParaRPr>
          </a:p>
          <a:p>
            <a:pPr algn="r"/>
            <a:endParaRPr lang="en-US" sz="2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6B9AE-472B-4E60-876C-83F7FA7DEA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4" y="432445"/>
            <a:ext cx="2180241" cy="5196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71D50-8D64-4151-8117-A41DEBBF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6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A52C-5E03-4B99-AFA0-F3760683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Instrumente de vizualizare a datelor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FD8F-58E5-43CC-B81C-ACB7FC5D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996"/>
            <a:ext cx="8229600" cy="27644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o-RO" sz="2400" b="1" dirty="0" err="1"/>
              <a:t>matplotlib</a:t>
            </a:r>
            <a:r>
              <a:rPr lang="ro-RO" sz="2400" dirty="0"/>
              <a:t> – librărie </a:t>
            </a:r>
            <a:r>
              <a:rPr lang="ro-RO" sz="2400" dirty="0" err="1"/>
              <a:t>Python</a:t>
            </a:r>
            <a:r>
              <a:rPr lang="ro-RO" sz="2400" dirty="0"/>
              <a:t> pentru vizualizări personalizate, grafice statistice și exploratorii.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 err="1"/>
              <a:t>Tableau</a:t>
            </a:r>
            <a:r>
              <a:rPr lang="ro-RO" sz="2400" dirty="0"/>
              <a:t> – platformă interactivă pentru </a:t>
            </a:r>
            <a:r>
              <a:rPr lang="ro-RO" sz="2400" dirty="0" err="1"/>
              <a:t>dashboard</a:t>
            </a:r>
            <a:r>
              <a:rPr lang="ro-RO" sz="2400" dirty="0"/>
              <a:t>-uri și vizualizări dinamice fără cod.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/>
              <a:t>Power BI</a:t>
            </a:r>
            <a:r>
              <a:rPr lang="ro-RO" sz="2400" dirty="0"/>
              <a:t> – soluție Microsoft pentru analiza vizuală și conectarea cu surse multiple de date.</a:t>
            </a:r>
          </a:p>
        </p:txBody>
      </p:sp>
    </p:spTree>
    <p:extLst>
      <p:ext uri="{BB962C8B-B14F-4D97-AF65-F5344CB8AC3E}">
        <p14:creationId xmlns:p14="http://schemas.microsoft.com/office/powerpoint/2010/main" val="334300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Analiza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statistică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în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613581"/>
          </a:xfrm>
        </p:spPr>
        <p:txBody>
          <a:bodyPr>
            <a:normAutofit fontScale="92500" lnSpcReduction="10000"/>
          </a:bodyPr>
          <a:lstStyle/>
          <a:p>
            <a:r>
              <a:rPr sz="2800" dirty="0" err="1"/>
              <a:t>Statistica</a:t>
            </a:r>
            <a:r>
              <a:rPr sz="2800" dirty="0"/>
              <a:t> </a:t>
            </a:r>
            <a:r>
              <a:rPr sz="2800" dirty="0" err="1"/>
              <a:t>descriptivă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inferențială</a:t>
            </a:r>
            <a:endParaRPr sz="2800" dirty="0"/>
          </a:p>
          <a:p>
            <a:r>
              <a:rPr lang="en-US" sz="2800" dirty="0"/>
              <a:t>C</a:t>
            </a:r>
            <a:r>
              <a:rPr lang="ro-RO" sz="2800" dirty="0" err="1"/>
              <a:t>urățare</a:t>
            </a:r>
            <a:r>
              <a:rPr lang="ro-RO" sz="2800" dirty="0"/>
              <a:t> și preprocesare </a:t>
            </a:r>
            <a:r>
              <a:rPr lang="en-US" sz="2800" dirty="0" err="1"/>
              <a:t>privind</a:t>
            </a:r>
            <a:r>
              <a:rPr lang="en-US" sz="2800" dirty="0"/>
              <a:t> </a:t>
            </a:r>
            <a:r>
              <a:rPr lang="ro-RO" sz="2800" dirty="0" err="1"/>
              <a:t>datel</a:t>
            </a:r>
            <a:r>
              <a:rPr lang="en-US" sz="2800" dirty="0"/>
              <a:t>e </a:t>
            </a:r>
            <a:r>
              <a:rPr sz="2800" dirty="0" err="1"/>
              <a:t>lipsă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zgomotoase</a:t>
            </a:r>
            <a:r>
              <a:rPr lang="en-US" sz="2800" dirty="0"/>
              <a:t> </a:t>
            </a:r>
            <a:r>
              <a:rPr lang="ro-RO" sz="2800" dirty="0"/>
              <a:t>(</a:t>
            </a:r>
            <a:r>
              <a:rPr lang="ro-RO" sz="2800" dirty="0" err="1"/>
              <a:t>Noisy</a:t>
            </a:r>
            <a:r>
              <a:rPr lang="ro-RO" sz="2800" dirty="0"/>
              <a:t> data</a:t>
            </a:r>
            <a:r>
              <a:rPr lang="en-US" sz="2800" dirty="0"/>
              <a:t>: </a:t>
            </a:r>
            <a:r>
              <a:rPr lang="it-IT" sz="2800" dirty="0"/>
              <a:t>conțin erori, variații inutile sau valori aberante (outliers)</a:t>
            </a:r>
            <a:r>
              <a:rPr lang="ro-RO" sz="2800" dirty="0"/>
              <a:t>)</a:t>
            </a:r>
            <a:endParaRPr sz="2800" dirty="0"/>
          </a:p>
          <a:p>
            <a:r>
              <a:rPr sz="2800" dirty="0" err="1"/>
              <a:t>Scalabilitate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procesare</a:t>
            </a:r>
            <a:r>
              <a:rPr sz="2800" dirty="0"/>
              <a:t> </a:t>
            </a:r>
            <a:r>
              <a:rPr sz="2800" dirty="0" err="1"/>
              <a:t>distribuită</a:t>
            </a:r>
            <a:endParaRPr sz="2800" dirty="0"/>
          </a:p>
          <a:p>
            <a:r>
              <a:rPr sz="2800" dirty="0"/>
              <a:t>Machine Learning </a:t>
            </a:r>
            <a:r>
              <a:rPr sz="2800" dirty="0" err="1"/>
              <a:t>pentru</a:t>
            </a:r>
            <a:r>
              <a:rPr sz="2800" dirty="0"/>
              <a:t> </a:t>
            </a:r>
            <a:r>
              <a:rPr sz="2800" dirty="0" err="1"/>
              <a:t>analiză</a:t>
            </a:r>
            <a:r>
              <a:rPr sz="2800" dirty="0"/>
              <a:t> </a:t>
            </a:r>
            <a:r>
              <a:rPr sz="2800" dirty="0" err="1"/>
              <a:t>predictivă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01"/>
            <a:ext cx="8229600" cy="824845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Vizualizarea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datelor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masive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545398" cy="5599522"/>
          </a:xfrm>
        </p:spPr>
        <p:txBody>
          <a:bodyPr>
            <a:normAutofit lnSpcReduction="10000"/>
          </a:bodyPr>
          <a:lstStyle/>
          <a:p>
            <a:r>
              <a:rPr sz="2400" dirty="0" err="1"/>
              <a:t>Grafice</a:t>
            </a:r>
            <a:r>
              <a:rPr sz="2400" dirty="0"/>
              <a:t> interactive, </a:t>
            </a:r>
            <a:r>
              <a:rPr lang="ro-RO" sz="2400" dirty="0" err="1"/>
              <a:t>Heatmaps</a:t>
            </a:r>
            <a:r>
              <a:rPr sz="2400" dirty="0"/>
              <a:t>, dashboards</a:t>
            </a:r>
          </a:p>
          <a:p>
            <a:r>
              <a:rPr sz="2400" dirty="0"/>
              <a:t>Storytelling </a:t>
            </a:r>
            <a:r>
              <a:rPr sz="2400" dirty="0" err="1"/>
              <a:t>vizual</a:t>
            </a:r>
            <a:r>
              <a:rPr sz="2400" dirty="0"/>
              <a:t>: </a:t>
            </a:r>
            <a:r>
              <a:rPr lang="ro-RO" sz="2400" dirty="0"/>
              <a:t>interpretare clară a datelor</a:t>
            </a:r>
            <a:endParaRPr sz="2400" dirty="0"/>
          </a:p>
          <a:p>
            <a:r>
              <a:rPr sz="2400" dirty="0" err="1"/>
              <a:t>Unelte</a:t>
            </a:r>
            <a:r>
              <a:rPr sz="2400" dirty="0"/>
              <a:t>: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Tableau</a:t>
            </a:r>
            <a:r>
              <a:rPr lang="en-US" sz="2400" dirty="0"/>
              <a:t>: </a:t>
            </a:r>
            <a:r>
              <a:rPr lang="ro-RO" sz="2400" dirty="0"/>
              <a:t>Platformă profesională de Business Intelligence (BI) pentru analiza și vizualizarea datelor.</a:t>
            </a:r>
            <a:r>
              <a:rPr lang="en-US" sz="2400" dirty="0"/>
              <a:t> </a:t>
            </a:r>
            <a:r>
              <a:rPr lang="ro-RO" sz="2400" dirty="0"/>
              <a:t>Folosit intens în companii pentru raportare și decizii bazate pe date.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Power BI</a:t>
            </a:r>
            <a:r>
              <a:rPr lang="en-US" sz="2400" dirty="0"/>
              <a:t>: </a:t>
            </a:r>
            <a:r>
              <a:rPr lang="ro-RO" sz="2400" dirty="0"/>
              <a:t>Instrument Microsoft de Business Intelligence, integrat bine cu Excel și alte servicii Microsoft.</a:t>
            </a:r>
            <a:r>
              <a:rPr lang="en-US" sz="2400" dirty="0"/>
              <a:t> </a:t>
            </a:r>
            <a:r>
              <a:rPr lang="ro-RO" sz="2400" dirty="0"/>
              <a:t>Excelent pentru rapoarte interne și analiză operațională în organizații.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sz="2400" dirty="0" err="1"/>
              <a:t>Plotly</a:t>
            </a:r>
            <a:r>
              <a:rPr lang="en-US" sz="2400" dirty="0"/>
              <a:t>: </a:t>
            </a:r>
            <a:r>
              <a:rPr lang="ro-RO" sz="2400" dirty="0"/>
              <a:t>Bibliotecă open-</a:t>
            </a:r>
            <a:r>
              <a:rPr lang="ro-RO" sz="2400" dirty="0" err="1"/>
              <a:t>source</a:t>
            </a:r>
            <a:r>
              <a:rPr lang="ro-RO" sz="2400" dirty="0"/>
              <a:t> </a:t>
            </a:r>
            <a:r>
              <a:rPr lang="ro-RO" sz="2400" dirty="0" err="1"/>
              <a:t>Python</a:t>
            </a:r>
            <a:r>
              <a:rPr lang="ro-RO" sz="2400" dirty="0"/>
              <a:t> (și R, </a:t>
            </a:r>
            <a:r>
              <a:rPr lang="ro-RO" sz="2400" dirty="0" err="1"/>
              <a:t>JavaScript</a:t>
            </a:r>
            <a:r>
              <a:rPr lang="ro-RO" sz="2400" dirty="0"/>
              <a:t>) pentru vizualizări interactive în browser.</a:t>
            </a:r>
            <a:r>
              <a:rPr lang="en-US" sz="2400" dirty="0"/>
              <a:t> </a:t>
            </a:r>
            <a:r>
              <a:rPr lang="ro-RO" sz="2400" dirty="0"/>
              <a:t>Ideal pentru aplicații web sau prototipuri vizuale în </a:t>
            </a:r>
            <a:r>
              <a:rPr lang="ro-RO" sz="2400" dirty="0" err="1"/>
              <a:t>Python</a:t>
            </a:r>
            <a:r>
              <a:rPr lang="ro-RO" sz="2400" dirty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Seaborn</a:t>
            </a:r>
            <a:r>
              <a:rPr lang="en-US" sz="2400" dirty="0"/>
              <a:t>: </a:t>
            </a:r>
            <a:r>
              <a:rPr lang="ro-RO" sz="2400" dirty="0"/>
              <a:t>Bibliotecă </a:t>
            </a:r>
            <a:r>
              <a:rPr lang="ro-RO" sz="2400" dirty="0" err="1"/>
              <a:t>Python</a:t>
            </a:r>
            <a:r>
              <a:rPr lang="ro-RO" sz="2400" dirty="0"/>
              <a:t> construită peste </a:t>
            </a:r>
            <a:r>
              <a:rPr lang="ro-RO" sz="2400" dirty="0" err="1"/>
              <a:t>matplotlib</a:t>
            </a:r>
            <a:r>
              <a:rPr lang="ro-RO" sz="2400" dirty="0"/>
              <a:t>, pentru vizualizări statistice atractive.</a:t>
            </a:r>
            <a:r>
              <a:rPr lang="en-US" sz="2400" dirty="0"/>
              <a:t> </a:t>
            </a:r>
            <a:r>
              <a:rPr lang="ro-RO" sz="2400" dirty="0"/>
              <a:t>Populară în cercetare și educație pentru analize exploratorii.</a:t>
            </a:r>
          </a:p>
          <a:p>
            <a:pPr marL="0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Aplicații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136"/>
            <a:ext cx="8229600" cy="2214038"/>
          </a:xfrm>
        </p:spPr>
        <p:txBody>
          <a:bodyPr>
            <a:normAutofit/>
          </a:bodyPr>
          <a:lstStyle/>
          <a:p>
            <a:r>
              <a:rPr sz="2400" dirty="0" err="1"/>
              <a:t>Analiza</a:t>
            </a:r>
            <a:r>
              <a:rPr sz="2400" dirty="0"/>
              <a:t> </a:t>
            </a:r>
            <a:r>
              <a:rPr sz="2400" dirty="0" err="1"/>
              <a:t>traficului</a:t>
            </a:r>
            <a:r>
              <a:rPr sz="2400" dirty="0"/>
              <a:t> urban</a:t>
            </a:r>
          </a:p>
          <a:p>
            <a:r>
              <a:rPr sz="2400" dirty="0" err="1"/>
              <a:t>Optimizarea</a:t>
            </a:r>
            <a:r>
              <a:rPr sz="2400" dirty="0"/>
              <a:t> </a:t>
            </a:r>
            <a:r>
              <a:rPr sz="2400" dirty="0" err="1"/>
              <a:t>lanțului</a:t>
            </a:r>
            <a:r>
              <a:rPr sz="2400" dirty="0"/>
              <a:t> logistic</a:t>
            </a:r>
          </a:p>
          <a:p>
            <a:r>
              <a:rPr sz="2400" dirty="0" err="1"/>
              <a:t>Personalizarea</a:t>
            </a:r>
            <a:r>
              <a:rPr sz="2400" dirty="0"/>
              <a:t> </a:t>
            </a:r>
            <a:r>
              <a:rPr sz="2400" dirty="0" err="1"/>
              <a:t>ofertelor</a:t>
            </a:r>
            <a:r>
              <a:rPr sz="2400" dirty="0"/>
              <a:t> </a:t>
            </a:r>
            <a:r>
              <a:rPr sz="2400" dirty="0" err="1"/>
              <a:t>în</a:t>
            </a:r>
            <a:r>
              <a:rPr sz="2400" dirty="0"/>
              <a:t> e-commerce</a:t>
            </a:r>
          </a:p>
          <a:p>
            <a:r>
              <a:rPr sz="2400" dirty="0" err="1"/>
              <a:t>Monitorizarea</a:t>
            </a:r>
            <a:r>
              <a:rPr sz="2400" dirty="0"/>
              <a:t> </a:t>
            </a:r>
            <a:r>
              <a:rPr sz="2400" dirty="0" err="1"/>
              <a:t>rețelelor</a:t>
            </a:r>
            <a:r>
              <a:rPr sz="2400" dirty="0"/>
              <a:t> de </a:t>
            </a:r>
            <a:r>
              <a:rPr sz="2400" dirty="0" err="1"/>
              <a:t>sănătate</a:t>
            </a:r>
            <a:r>
              <a:rPr sz="2400" dirty="0"/>
              <a:t> </a:t>
            </a:r>
            <a:r>
              <a:rPr sz="2400" dirty="0" err="1"/>
              <a:t>publică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005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Studii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de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caz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135"/>
            <a:ext cx="8229600" cy="2270599"/>
          </a:xfrm>
        </p:spPr>
        <p:txBody>
          <a:bodyPr>
            <a:normAutofit/>
          </a:bodyPr>
          <a:lstStyle/>
          <a:p>
            <a:r>
              <a:rPr sz="2400" dirty="0" err="1"/>
              <a:t>Analiza</a:t>
            </a:r>
            <a:r>
              <a:rPr sz="2400" dirty="0"/>
              <a:t> </a:t>
            </a:r>
            <a:r>
              <a:rPr sz="2400" dirty="0" err="1"/>
              <a:t>sentimentelor</a:t>
            </a:r>
            <a:r>
              <a:rPr sz="2400" dirty="0"/>
              <a:t> </a:t>
            </a:r>
            <a:r>
              <a:rPr sz="2400" dirty="0" err="1"/>
              <a:t>în</a:t>
            </a:r>
            <a:r>
              <a:rPr sz="2400" dirty="0"/>
              <a:t> social media</a:t>
            </a:r>
          </a:p>
          <a:p>
            <a:r>
              <a:rPr sz="2400" dirty="0" err="1"/>
              <a:t>Detectarea</a:t>
            </a:r>
            <a:r>
              <a:rPr sz="2400" dirty="0"/>
              <a:t> </a:t>
            </a:r>
            <a:r>
              <a:rPr sz="2400" dirty="0" err="1"/>
              <a:t>fraudelor</a:t>
            </a:r>
            <a:r>
              <a:rPr sz="2400" dirty="0"/>
              <a:t> </a:t>
            </a:r>
            <a:r>
              <a:rPr sz="2400" dirty="0" err="1"/>
              <a:t>bancare</a:t>
            </a:r>
            <a:endParaRPr sz="2400" dirty="0"/>
          </a:p>
          <a:p>
            <a:r>
              <a:rPr sz="2400" dirty="0" err="1"/>
              <a:t>Predicția</a:t>
            </a:r>
            <a:r>
              <a:rPr sz="2400" dirty="0"/>
              <a:t> </a:t>
            </a:r>
            <a:r>
              <a:rPr sz="2400" dirty="0" err="1"/>
              <a:t>comportamentului</a:t>
            </a:r>
            <a:r>
              <a:rPr sz="2400" dirty="0"/>
              <a:t> </a:t>
            </a:r>
            <a:r>
              <a:rPr sz="2400" dirty="0" err="1"/>
              <a:t>utilizatorilor</a:t>
            </a:r>
            <a:endParaRPr sz="2400" dirty="0"/>
          </a:p>
          <a:p>
            <a:r>
              <a:rPr sz="2400" dirty="0" err="1"/>
              <a:t>Monitorizarea</a:t>
            </a:r>
            <a:r>
              <a:rPr sz="2400" dirty="0"/>
              <a:t> </a:t>
            </a:r>
            <a:r>
              <a:rPr sz="2400" dirty="0" err="1"/>
              <a:t>poluării</a:t>
            </a:r>
            <a:r>
              <a:rPr sz="2400" dirty="0"/>
              <a:t> </a:t>
            </a:r>
            <a:r>
              <a:rPr sz="2400" dirty="0" err="1"/>
              <a:t>și</a:t>
            </a:r>
            <a:r>
              <a:rPr sz="2400" dirty="0"/>
              <a:t> </a:t>
            </a:r>
            <a:r>
              <a:rPr sz="2400" dirty="0" err="1"/>
              <a:t>schimbărilor</a:t>
            </a:r>
            <a:r>
              <a:rPr sz="2400" dirty="0"/>
              <a:t> </a:t>
            </a:r>
            <a:r>
              <a:rPr sz="2400" dirty="0" err="1"/>
              <a:t>climatice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235"/>
            <a:ext cx="8229600" cy="1143000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Provocări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și</a:t>
            </a:r>
            <a:r>
              <a:rPr sz="32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200" b="1" dirty="0" err="1">
                <a:solidFill>
                  <a:srgbClr val="004274"/>
                </a:solidFill>
                <a:latin typeface="+mn-lt"/>
              </a:rPr>
              <a:t>limitări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172877"/>
          </a:xfrm>
        </p:spPr>
        <p:txBody>
          <a:bodyPr>
            <a:normAutofit/>
          </a:bodyPr>
          <a:lstStyle/>
          <a:p>
            <a:r>
              <a:rPr sz="2400" dirty="0" err="1"/>
              <a:t>Probleme</a:t>
            </a:r>
            <a:r>
              <a:rPr sz="2400" dirty="0"/>
              <a:t> de </a:t>
            </a:r>
            <a:r>
              <a:rPr sz="2400" dirty="0" err="1"/>
              <a:t>etică</a:t>
            </a:r>
            <a:r>
              <a:rPr sz="2400" dirty="0"/>
              <a:t> </a:t>
            </a:r>
            <a:r>
              <a:rPr sz="2400" dirty="0" err="1"/>
              <a:t>și</a:t>
            </a:r>
            <a:r>
              <a:rPr sz="2400" dirty="0"/>
              <a:t> </a:t>
            </a:r>
            <a:r>
              <a:rPr sz="2400" dirty="0" err="1"/>
              <a:t>confidențialitate</a:t>
            </a:r>
            <a:endParaRPr sz="2400" dirty="0"/>
          </a:p>
          <a:p>
            <a:r>
              <a:rPr sz="2400" dirty="0"/>
              <a:t>Date incomplete </a:t>
            </a:r>
            <a:r>
              <a:rPr sz="2400" dirty="0" err="1"/>
              <a:t>sau</a:t>
            </a:r>
            <a:r>
              <a:rPr sz="2400" dirty="0"/>
              <a:t> de </a:t>
            </a:r>
            <a:r>
              <a:rPr sz="2400" dirty="0" err="1"/>
              <a:t>slabă</a:t>
            </a:r>
            <a:r>
              <a:rPr sz="2400" dirty="0"/>
              <a:t> </a:t>
            </a:r>
            <a:r>
              <a:rPr sz="2400" dirty="0" err="1"/>
              <a:t>calitate</a:t>
            </a:r>
            <a:endParaRPr sz="2400" dirty="0"/>
          </a:p>
          <a:p>
            <a:r>
              <a:rPr sz="2400" dirty="0" err="1"/>
              <a:t>Costuri</a:t>
            </a:r>
            <a:r>
              <a:rPr sz="2400" dirty="0"/>
              <a:t> </a:t>
            </a:r>
            <a:r>
              <a:rPr sz="2400" dirty="0" err="1"/>
              <a:t>ridicate</a:t>
            </a:r>
            <a:r>
              <a:rPr sz="2400" dirty="0"/>
              <a:t> </a:t>
            </a:r>
            <a:r>
              <a:rPr sz="2400" dirty="0" err="1"/>
              <a:t>pentru</a:t>
            </a:r>
            <a:r>
              <a:rPr sz="2400" dirty="0"/>
              <a:t> </a:t>
            </a:r>
            <a:r>
              <a:rPr sz="2400" dirty="0" err="1"/>
              <a:t>infrastructură</a:t>
            </a:r>
            <a:endParaRPr sz="2400" dirty="0"/>
          </a:p>
          <a:p>
            <a:r>
              <a:rPr sz="2400" dirty="0" err="1"/>
              <a:t>Lipsa</a:t>
            </a:r>
            <a:r>
              <a:rPr sz="2400" dirty="0"/>
              <a:t> </a:t>
            </a:r>
            <a:r>
              <a:rPr sz="2400" dirty="0" err="1"/>
              <a:t>specialiștilor</a:t>
            </a:r>
            <a:r>
              <a:rPr sz="2400" dirty="0"/>
              <a:t> </a:t>
            </a:r>
            <a:r>
              <a:rPr sz="2400" dirty="0" err="1"/>
              <a:t>în</a:t>
            </a:r>
            <a:r>
              <a:rPr sz="2400" dirty="0"/>
              <a:t> </a:t>
            </a:r>
            <a:r>
              <a:rPr sz="2400" dirty="0" err="1"/>
              <a:t>domeniu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71" y="114948"/>
            <a:ext cx="56845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Studiu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de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caz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: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Analiza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valorilor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tranzacțiilor</a:t>
            </a:r>
            <a:endParaRPr sz="2400" b="1" dirty="0">
              <a:solidFill>
                <a:srgbClr val="004274"/>
              </a:solidFill>
              <a:ea typeface="+mj-ea"/>
              <a:cs typeface="+mj-cs"/>
            </a:endParaRPr>
          </a:p>
        </p:txBody>
      </p:sp>
      <p:pic>
        <p:nvPicPr>
          <p:cNvPr id="4" name="Picture 3" descr="studiu_de_caz_grafic_tranzact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14" y="488898"/>
            <a:ext cx="4421358" cy="276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23" y="1783080"/>
            <a:ext cx="73152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>
                <a:latin typeface="Courier New"/>
              </a:defRPr>
            </a:pPr>
            <a:endParaRPr dirty="0"/>
          </a:p>
          <a:p>
            <a:r>
              <a:rPr dirty="0"/>
              <a:t>import pandas as pd</a:t>
            </a:r>
          </a:p>
          <a:p>
            <a:r>
              <a:rPr dirty="0"/>
              <a:t>import </a:t>
            </a:r>
            <a:r>
              <a:rPr dirty="0" err="1"/>
              <a:t>numpy</a:t>
            </a:r>
            <a:r>
              <a:rPr dirty="0"/>
              <a:t> as np</a:t>
            </a:r>
          </a:p>
          <a:p>
            <a:r>
              <a:rPr dirty="0"/>
              <a:t>import seaborn as </a:t>
            </a:r>
            <a:r>
              <a:rPr dirty="0" err="1"/>
              <a:t>sns</a:t>
            </a:r>
            <a:endParaRPr dirty="0"/>
          </a:p>
          <a:p>
            <a:r>
              <a:rPr dirty="0"/>
              <a:t>import </a:t>
            </a:r>
            <a:r>
              <a:rPr dirty="0" err="1"/>
              <a:t>matplotlib.pyplot</a:t>
            </a:r>
            <a:r>
              <a:rPr dirty="0"/>
              <a:t> as </a:t>
            </a:r>
            <a:r>
              <a:rPr dirty="0" err="1"/>
              <a:t>plt</a:t>
            </a:r>
            <a:endParaRPr dirty="0"/>
          </a:p>
          <a:p>
            <a:endParaRPr dirty="0"/>
          </a:p>
          <a:p>
            <a:r>
              <a:rPr dirty="0"/>
              <a:t># </a:t>
            </a:r>
            <a:r>
              <a:rPr dirty="0" err="1"/>
              <a:t>Simulăm</a:t>
            </a:r>
            <a:r>
              <a:rPr dirty="0"/>
              <a:t> date </a:t>
            </a:r>
            <a:r>
              <a:rPr dirty="0" err="1"/>
              <a:t>pentru</a:t>
            </a:r>
            <a:r>
              <a:rPr dirty="0"/>
              <a:t> 10.000 de </a:t>
            </a:r>
            <a:r>
              <a:rPr dirty="0" err="1"/>
              <a:t>tranzacții</a:t>
            </a:r>
            <a:endParaRPr dirty="0"/>
          </a:p>
          <a:p>
            <a:r>
              <a:rPr dirty="0" err="1"/>
              <a:t>np.random.seed</a:t>
            </a:r>
            <a:r>
              <a:rPr dirty="0"/>
              <a:t>(42)</a:t>
            </a:r>
          </a:p>
          <a:p>
            <a:r>
              <a:rPr dirty="0"/>
              <a:t>data = </a:t>
            </a:r>
            <a:r>
              <a:rPr dirty="0" err="1"/>
              <a:t>pd.DataFrame</a:t>
            </a:r>
            <a:r>
              <a:rPr dirty="0"/>
              <a:t>({</a:t>
            </a:r>
          </a:p>
          <a:p>
            <a:r>
              <a:rPr dirty="0"/>
              <a:t>    "</a:t>
            </a:r>
            <a:r>
              <a:rPr dirty="0" err="1"/>
              <a:t>valoare_tranzactie</a:t>
            </a:r>
            <a:r>
              <a:rPr dirty="0"/>
              <a:t>": </a:t>
            </a:r>
            <a:r>
              <a:rPr dirty="0" err="1"/>
              <a:t>np.random.exponential</a:t>
            </a:r>
            <a:r>
              <a:rPr dirty="0"/>
              <a:t>(scale=100, size=10000)</a:t>
            </a:r>
          </a:p>
          <a:p>
            <a:r>
              <a:rPr dirty="0"/>
              <a:t>})</a:t>
            </a:r>
          </a:p>
          <a:p>
            <a:endParaRPr dirty="0"/>
          </a:p>
          <a:p>
            <a:r>
              <a:rPr dirty="0"/>
              <a:t># </a:t>
            </a:r>
            <a:r>
              <a:rPr dirty="0" err="1"/>
              <a:t>Vizualizăm</a:t>
            </a:r>
            <a:r>
              <a:rPr dirty="0"/>
              <a:t> 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endParaRPr dirty="0"/>
          </a:p>
          <a:p>
            <a:r>
              <a:rPr dirty="0" err="1"/>
              <a:t>sns.histplot</a:t>
            </a:r>
            <a:r>
              <a:rPr dirty="0"/>
              <a:t>(data["</a:t>
            </a:r>
            <a:r>
              <a:rPr dirty="0" err="1"/>
              <a:t>valoare_tranzactie</a:t>
            </a:r>
            <a:r>
              <a:rPr dirty="0"/>
              <a:t>"], bins=50, </a:t>
            </a:r>
            <a:r>
              <a:rPr dirty="0" err="1"/>
              <a:t>kde</a:t>
            </a:r>
            <a:r>
              <a:rPr dirty="0"/>
              <a:t>=True)</a:t>
            </a:r>
          </a:p>
          <a:p>
            <a:r>
              <a:rPr dirty="0" err="1"/>
              <a:t>plt.title</a:t>
            </a:r>
            <a:r>
              <a:rPr dirty="0"/>
              <a:t>("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r>
              <a:rPr dirty="0"/>
              <a:t>")</a:t>
            </a:r>
          </a:p>
          <a:p>
            <a:r>
              <a:rPr dirty="0" err="1"/>
              <a:t>plt.xlabel</a:t>
            </a:r>
            <a:r>
              <a:rPr dirty="0"/>
              <a:t>("</a:t>
            </a:r>
            <a:r>
              <a:rPr dirty="0" err="1"/>
              <a:t>Valoare</a:t>
            </a:r>
            <a:r>
              <a:rPr dirty="0"/>
              <a:t> </a:t>
            </a:r>
            <a:r>
              <a:rPr dirty="0" err="1"/>
              <a:t>tranzacție</a:t>
            </a:r>
            <a:r>
              <a:rPr dirty="0"/>
              <a:t>")</a:t>
            </a:r>
          </a:p>
          <a:p>
            <a:r>
              <a:rPr dirty="0" err="1"/>
              <a:t>plt.ylabel</a:t>
            </a:r>
            <a:r>
              <a:rPr dirty="0"/>
              <a:t>("</a:t>
            </a:r>
            <a:r>
              <a:rPr dirty="0" err="1"/>
              <a:t>Frecvență</a:t>
            </a:r>
            <a:r>
              <a:rPr dirty="0"/>
              <a:t>")</a:t>
            </a:r>
          </a:p>
          <a:p>
            <a:r>
              <a:rPr dirty="0" err="1"/>
              <a:t>plt.show</a:t>
            </a:r>
            <a:r>
              <a:rPr dirty="0"/>
              <a:t>()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338" y="106307"/>
            <a:ext cx="34591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Studiu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de 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caz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(</a:t>
            </a:r>
            <a:r>
              <a:rPr sz="2400" b="1" dirty="0" err="1">
                <a:solidFill>
                  <a:srgbClr val="004274"/>
                </a:solidFill>
                <a:ea typeface="+mj-ea"/>
                <a:cs typeface="+mj-cs"/>
              </a:rPr>
              <a:t>versiune</a:t>
            </a:r>
            <a:r>
              <a:rPr sz="2400" b="1" dirty="0">
                <a:solidFill>
                  <a:srgbClr val="004274"/>
                </a:solidFill>
                <a:ea typeface="+mj-ea"/>
                <a:cs typeface="+mj-cs"/>
              </a:rPr>
              <a:t> R)</a:t>
            </a:r>
          </a:p>
        </p:txBody>
      </p:sp>
      <p:pic>
        <p:nvPicPr>
          <p:cNvPr id="4" name="Picture 3" descr="studiu_de_caz_grafic_tranzact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16" y="106307"/>
            <a:ext cx="4939646" cy="308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16" y="3429000"/>
            <a:ext cx="73152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>
                <a:latin typeface="Courier New"/>
              </a:defRPr>
            </a:pPr>
            <a:endParaRPr dirty="0"/>
          </a:p>
          <a:p>
            <a:r>
              <a:rPr dirty="0"/>
              <a:t># </a:t>
            </a:r>
            <a:r>
              <a:rPr dirty="0" err="1"/>
              <a:t>Simulăm</a:t>
            </a:r>
            <a:r>
              <a:rPr dirty="0"/>
              <a:t> date </a:t>
            </a:r>
            <a:r>
              <a:rPr dirty="0" err="1"/>
              <a:t>pentru</a:t>
            </a:r>
            <a:r>
              <a:rPr dirty="0"/>
              <a:t> 10.000 de </a:t>
            </a:r>
            <a:r>
              <a:rPr dirty="0" err="1"/>
              <a:t>tranzacții</a:t>
            </a:r>
            <a:endParaRPr dirty="0"/>
          </a:p>
          <a:p>
            <a:r>
              <a:rPr dirty="0" err="1"/>
              <a:t>set.seed</a:t>
            </a:r>
            <a:r>
              <a:rPr dirty="0"/>
              <a:t>(42)</a:t>
            </a:r>
          </a:p>
          <a:p>
            <a:r>
              <a:rPr dirty="0" err="1"/>
              <a:t>valoare_tranzactie</a:t>
            </a:r>
            <a:r>
              <a:rPr dirty="0"/>
              <a:t> &lt;- </a:t>
            </a:r>
            <a:r>
              <a:rPr dirty="0" err="1"/>
              <a:t>rexp</a:t>
            </a:r>
            <a:r>
              <a:rPr dirty="0"/>
              <a:t>(10000, rate = 1/100)</a:t>
            </a:r>
          </a:p>
          <a:p>
            <a:endParaRPr dirty="0"/>
          </a:p>
          <a:p>
            <a:r>
              <a:rPr dirty="0"/>
              <a:t># </a:t>
            </a:r>
            <a:r>
              <a:rPr dirty="0" err="1"/>
              <a:t>Vizualizăm</a:t>
            </a:r>
            <a:r>
              <a:rPr dirty="0"/>
              <a:t> 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endParaRPr dirty="0"/>
          </a:p>
          <a:p>
            <a:r>
              <a:rPr dirty="0"/>
              <a:t>hist(</a:t>
            </a:r>
            <a:r>
              <a:rPr dirty="0" err="1"/>
              <a:t>valoare_tranzactie</a:t>
            </a:r>
            <a:r>
              <a:rPr dirty="0"/>
              <a:t>, breaks = 50, col = "</a:t>
            </a:r>
            <a:r>
              <a:rPr dirty="0" err="1"/>
              <a:t>skyblue</a:t>
            </a:r>
            <a:r>
              <a:rPr dirty="0"/>
              <a:t>", main = "</a:t>
            </a:r>
            <a:r>
              <a:rPr dirty="0" err="1"/>
              <a:t>Distribuția</a:t>
            </a:r>
            <a:r>
              <a:rPr dirty="0"/>
              <a:t> </a:t>
            </a:r>
            <a:r>
              <a:rPr dirty="0" err="1"/>
              <a:t>valorilor</a:t>
            </a:r>
            <a:r>
              <a:rPr dirty="0"/>
              <a:t> </a:t>
            </a:r>
            <a:r>
              <a:rPr dirty="0" err="1"/>
              <a:t>tranzacțiilor</a:t>
            </a:r>
            <a:r>
              <a:rPr dirty="0"/>
              <a:t>",</a:t>
            </a:r>
          </a:p>
          <a:p>
            <a:r>
              <a:rPr dirty="0"/>
              <a:t>     </a:t>
            </a:r>
            <a:r>
              <a:rPr dirty="0" err="1"/>
              <a:t>xlab</a:t>
            </a:r>
            <a:r>
              <a:rPr dirty="0"/>
              <a:t> = "</a:t>
            </a:r>
            <a:r>
              <a:rPr dirty="0" err="1"/>
              <a:t>Valoare</a:t>
            </a:r>
            <a:r>
              <a:rPr dirty="0"/>
              <a:t> </a:t>
            </a:r>
            <a:r>
              <a:rPr dirty="0" err="1"/>
              <a:t>tranzacție</a:t>
            </a:r>
            <a:r>
              <a:rPr dirty="0"/>
              <a:t>", </a:t>
            </a:r>
            <a:r>
              <a:rPr dirty="0" err="1"/>
              <a:t>ylab</a:t>
            </a:r>
            <a:r>
              <a:rPr dirty="0"/>
              <a:t> = "</a:t>
            </a:r>
            <a:r>
              <a:rPr dirty="0" err="1"/>
              <a:t>Frecvență</a:t>
            </a:r>
            <a:r>
              <a:rPr dirty="0"/>
              <a:t>")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298"/>
          </a:xfrm>
        </p:spPr>
        <p:txBody>
          <a:bodyPr>
            <a:normAutofit/>
          </a:bodyPr>
          <a:lstStyle/>
          <a:p>
            <a:r>
              <a:rPr sz="3200" b="1" dirty="0" err="1">
                <a:solidFill>
                  <a:srgbClr val="004274"/>
                </a:solidFill>
                <a:latin typeface="+mn-lt"/>
              </a:rPr>
              <a:t>Concluzii</a:t>
            </a:r>
            <a:endParaRPr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59" y="1110006"/>
            <a:ext cx="8229600" cy="3716517"/>
          </a:xfrm>
        </p:spPr>
        <p:txBody>
          <a:bodyPr>
            <a:normAutofit fontScale="92500" lnSpcReduction="10000"/>
          </a:bodyPr>
          <a:lstStyle/>
          <a:p>
            <a:r>
              <a:rPr lang="it-IT" sz="2400" b="1" dirty="0"/>
              <a:t>Big Data</a:t>
            </a:r>
            <a:r>
              <a:rPr lang="it-IT" sz="2400" dirty="0"/>
              <a:t> deschide noi perspective pentru analiza statistică avansată.</a:t>
            </a:r>
          </a:p>
          <a:p>
            <a:r>
              <a:rPr lang="ro-RO" sz="2400" dirty="0"/>
              <a:t>Este esențial să folosim </a:t>
            </a:r>
            <a:r>
              <a:rPr lang="ro-RO" sz="2400" b="1" dirty="0"/>
              <a:t>metode robuste</a:t>
            </a:r>
            <a:r>
              <a:rPr lang="en-US" sz="2400" dirty="0"/>
              <a:t> (</a:t>
            </a:r>
            <a:r>
              <a:rPr lang="ro-RO" sz="2400" dirty="0"/>
              <a:t>metode care funcționează bine chiar și când datele sunt incomplete, zgomotoase sau conțin valori extreme (</a:t>
            </a:r>
            <a:r>
              <a:rPr lang="ro-RO" sz="2400" dirty="0" err="1"/>
              <a:t>outlieri</a:t>
            </a:r>
            <a:r>
              <a:rPr lang="ro-RO" sz="2400" dirty="0"/>
              <a:t>)</a:t>
            </a:r>
            <a:r>
              <a:rPr lang="en-US" sz="2400" dirty="0"/>
              <a:t>)</a:t>
            </a:r>
            <a:r>
              <a:rPr lang="ro-RO" sz="2400" dirty="0"/>
              <a:t> și </a:t>
            </a:r>
            <a:r>
              <a:rPr lang="ro-RO" sz="2400" b="1" dirty="0"/>
              <a:t>scalabile</a:t>
            </a:r>
            <a:r>
              <a:rPr lang="en-US" sz="2400" dirty="0"/>
              <a:t> (</a:t>
            </a:r>
            <a:r>
              <a:rPr lang="ro-RO" sz="2400" dirty="0"/>
              <a:t>metode care pot gestiona volume mari de date (milioane sau miliarde de înregistrări) fără să devină lente sau ineficiente</a:t>
            </a:r>
            <a:r>
              <a:rPr lang="en-US" sz="2400" dirty="0"/>
              <a:t>) </a:t>
            </a:r>
            <a:r>
              <a:rPr lang="it-IT" sz="2400" dirty="0"/>
              <a:t>pentru a gestiona volumul și varietatea datelor.</a:t>
            </a:r>
          </a:p>
          <a:p>
            <a:r>
              <a:rPr lang="ro-RO" sz="2400" dirty="0"/>
              <a:t>Vizualizarea datelor joacă un rol-cheie în înțelegerea informației și susținerea deciziilor.</a:t>
            </a:r>
            <a:endParaRPr lang="en-US" sz="2400" dirty="0"/>
          </a:p>
          <a:p>
            <a:r>
              <a:rPr lang="ro-RO" sz="2400" b="1" dirty="0"/>
              <a:t>Tendințele viitoare</a:t>
            </a:r>
            <a:r>
              <a:rPr lang="ro-RO" sz="2400" dirty="0"/>
              <a:t> se îndreaptă spre utilizarea </a:t>
            </a:r>
            <a:r>
              <a:rPr lang="ro-RO" sz="2400" b="1" dirty="0"/>
              <a:t>datelor inteligente</a:t>
            </a:r>
            <a:r>
              <a:rPr lang="ro-RO" sz="2400" dirty="0"/>
              <a:t> – combinate, curate și analizate automat pentru valoare maximă.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2694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3139"/>
          </a:xfrm>
        </p:spPr>
        <p:txBody>
          <a:bodyPr/>
          <a:lstStyle/>
          <a:p>
            <a:r>
              <a:rPr sz="3600" b="1" dirty="0" err="1">
                <a:solidFill>
                  <a:srgbClr val="004274"/>
                </a:solidFill>
                <a:latin typeface="+mn-lt"/>
              </a:rPr>
              <a:t>Caracteristicile</a:t>
            </a:r>
            <a:r>
              <a:rPr sz="3600" b="1" dirty="0">
                <a:solidFill>
                  <a:srgbClr val="004274"/>
                </a:solidFill>
                <a:latin typeface="+mn-lt"/>
              </a:rPr>
              <a:t> Big Data (5V)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96" y="1336251"/>
            <a:ext cx="8338008" cy="3461994"/>
          </a:xfrm>
        </p:spPr>
        <p:txBody>
          <a:bodyPr>
            <a:normAutofit/>
          </a:bodyPr>
          <a:lstStyle/>
          <a:p>
            <a:r>
              <a:rPr sz="2800" dirty="0" err="1"/>
              <a:t>Volum</a:t>
            </a:r>
            <a:r>
              <a:rPr sz="2800" dirty="0"/>
              <a:t> – </a:t>
            </a:r>
            <a:r>
              <a:rPr sz="2800" dirty="0" err="1"/>
              <a:t>cantitate</a:t>
            </a:r>
            <a:r>
              <a:rPr sz="2800" dirty="0"/>
              <a:t> mare de date</a:t>
            </a:r>
          </a:p>
          <a:p>
            <a:r>
              <a:rPr sz="2800" dirty="0" err="1"/>
              <a:t>Viteză</a:t>
            </a:r>
            <a:r>
              <a:rPr sz="2800" dirty="0"/>
              <a:t> – </a:t>
            </a:r>
            <a:r>
              <a:rPr sz="2800" dirty="0" err="1"/>
              <a:t>generare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procesare</a:t>
            </a:r>
            <a:r>
              <a:rPr sz="2800" dirty="0"/>
              <a:t> </a:t>
            </a:r>
            <a:r>
              <a:rPr sz="2800" dirty="0" err="1"/>
              <a:t>rapidă</a:t>
            </a:r>
            <a:endParaRPr sz="2800" dirty="0"/>
          </a:p>
          <a:p>
            <a:r>
              <a:rPr sz="2800" dirty="0" err="1"/>
              <a:t>Varietate</a:t>
            </a:r>
            <a:r>
              <a:rPr sz="2800" dirty="0"/>
              <a:t> – </a:t>
            </a:r>
            <a:r>
              <a:rPr sz="2800" dirty="0" err="1"/>
              <a:t>tipuri</a:t>
            </a:r>
            <a:r>
              <a:rPr sz="2800" dirty="0"/>
              <a:t> </a:t>
            </a:r>
            <a:r>
              <a:rPr sz="2800" dirty="0" err="1"/>
              <a:t>diferite</a:t>
            </a:r>
            <a:r>
              <a:rPr sz="2800" dirty="0"/>
              <a:t> de date (</a:t>
            </a:r>
            <a:r>
              <a:rPr sz="2800" dirty="0" err="1"/>
              <a:t>structurate</a:t>
            </a:r>
            <a:r>
              <a:rPr sz="2800" dirty="0"/>
              <a:t> / </a:t>
            </a:r>
            <a:r>
              <a:rPr sz="2800" dirty="0" err="1"/>
              <a:t>nestructurate</a:t>
            </a:r>
            <a:r>
              <a:rPr sz="2800" dirty="0"/>
              <a:t>)</a:t>
            </a:r>
          </a:p>
          <a:p>
            <a:r>
              <a:rPr sz="2800" dirty="0" err="1"/>
              <a:t>Veridicitate</a:t>
            </a:r>
            <a:r>
              <a:rPr sz="2800" dirty="0"/>
              <a:t> – </a:t>
            </a:r>
            <a:r>
              <a:rPr sz="2800" dirty="0" err="1"/>
              <a:t>calitatea</a:t>
            </a:r>
            <a:r>
              <a:rPr sz="2800" dirty="0"/>
              <a:t> </a:t>
            </a:r>
            <a:r>
              <a:rPr sz="2800" dirty="0" err="1"/>
              <a:t>și</a:t>
            </a:r>
            <a:r>
              <a:rPr sz="2800" dirty="0"/>
              <a:t> </a:t>
            </a:r>
            <a:r>
              <a:rPr sz="2800" dirty="0" err="1"/>
              <a:t>acuratețea</a:t>
            </a:r>
            <a:r>
              <a:rPr sz="2800" dirty="0"/>
              <a:t> </a:t>
            </a:r>
            <a:r>
              <a:rPr sz="2800" dirty="0" err="1"/>
              <a:t>datelor</a:t>
            </a:r>
            <a:endParaRPr sz="2800" dirty="0"/>
          </a:p>
          <a:p>
            <a:r>
              <a:rPr sz="2800" dirty="0" err="1"/>
              <a:t>Valoare</a:t>
            </a:r>
            <a:r>
              <a:rPr sz="2800" dirty="0"/>
              <a:t> – </a:t>
            </a:r>
            <a:r>
              <a:rPr sz="2800" dirty="0" err="1"/>
              <a:t>extragerea</a:t>
            </a:r>
            <a:r>
              <a:rPr sz="2800" dirty="0"/>
              <a:t> de </a:t>
            </a:r>
            <a:r>
              <a:rPr sz="2800" dirty="0" err="1"/>
              <a:t>informații</a:t>
            </a:r>
            <a:r>
              <a:rPr sz="2800" dirty="0"/>
              <a:t> utile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_slide_from_a_presentation_displays_the_character.png">
            <a:extLst>
              <a:ext uri="{FF2B5EF4-FFF2-40B4-BE49-F238E27FC236}">
                <a16:creationId xmlns:a16="http://schemas.microsoft.com/office/drawing/2014/main" id="{16777EED-9243-4B3D-AD9A-AD5EC4DBA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909451"/>
            <a:ext cx="6891816" cy="45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7863" y="240383"/>
            <a:ext cx="68082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 err="1">
                <a:solidFill>
                  <a:srgbClr val="004274"/>
                </a:solidFill>
                <a:ea typeface="+mj-ea"/>
                <a:cs typeface="+mj-cs"/>
              </a:rPr>
              <a:t>Evoluția</a:t>
            </a:r>
            <a:r>
              <a:rPr sz="3600" b="1" dirty="0">
                <a:solidFill>
                  <a:srgbClr val="004274"/>
                </a:solidFill>
                <a:ea typeface="+mj-ea"/>
                <a:cs typeface="+mj-cs"/>
              </a:rPr>
              <a:t> </a:t>
            </a:r>
            <a:r>
              <a:rPr sz="3600" b="1" dirty="0" err="1">
                <a:solidFill>
                  <a:srgbClr val="004274"/>
                </a:solidFill>
                <a:ea typeface="+mj-ea"/>
                <a:cs typeface="+mj-cs"/>
              </a:rPr>
              <a:t>volumului</a:t>
            </a:r>
            <a:r>
              <a:rPr sz="3600" b="1" dirty="0">
                <a:solidFill>
                  <a:srgbClr val="004274"/>
                </a:solidFill>
                <a:ea typeface="+mj-ea"/>
                <a:cs typeface="+mj-cs"/>
              </a:rPr>
              <a:t> de date </a:t>
            </a:r>
            <a:r>
              <a:rPr sz="3600" b="1" dirty="0" err="1">
                <a:solidFill>
                  <a:srgbClr val="004274"/>
                </a:solidFill>
                <a:ea typeface="+mj-ea"/>
                <a:cs typeface="+mj-cs"/>
              </a:rPr>
              <a:t>globale</a:t>
            </a:r>
            <a:endParaRPr sz="3600" b="1" dirty="0">
              <a:solidFill>
                <a:srgbClr val="004274"/>
              </a:solidFill>
              <a:ea typeface="+mj-ea"/>
              <a:cs typeface="+mj-cs"/>
            </a:endParaRPr>
          </a:p>
        </p:txBody>
      </p:sp>
      <p:pic>
        <p:nvPicPr>
          <p:cNvPr id="4" name="Picture 3" descr="grafic_volum_date_big_d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21" y="1371600"/>
            <a:ext cx="6990918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71"/>
          </a:xfrm>
        </p:spPr>
        <p:txBody>
          <a:bodyPr/>
          <a:lstStyle/>
          <a:p>
            <a:r>
              <a:rPr sz="3600" b="1" dirty="0" err="1">
                <a:solidFill>
                  <a:srgbClr val="004274"/>
                </a:solidFill>
                <a:latin typeface="+mn-lt"/>
              </a:rPr>
              <a:t>Surse</a:t>
            </a:r>
            <a:r>
              <a:rPr sz="3600" b="1" dirty="0">
                <a:solidFill>
                  <a:srgbClr val="004274"/>
                </a:solidFill>
                <a:latin typeface="+mn-lt"/>
              </a:rPr>
              <a:t> de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420"/>
            <a:ext cx="8229600" cy="3942761"/>
          </a:xfrm>
        </p:spPr>
        <p:txBody>
          <a:bodyPr>
            <a:normAutofit fontScale="92500" lnSpcReduction="20000"/>
          </a:bodyPr>
          <a:lstStyle/>
          <a:p>
            <a:r>
              <a:rPr sz="2600" dirty="0"/>
              <a:t>Social media: Facebook, Twitter, Instagram</a:t>
            </a:r>
            <a:r>
              <a:rPr lang="en-US" sz="2600" dirty="0"/>
              <a:t> </a:t>
            </a:r>
            <a:r>
              <a:rPr lang="fr-FR" sz="2600" dirty="0"/>
              <a:t>(</a:t>
            </a:r>
            <a:r>
              <a:rPr lang="fr-FR" sz="2600" dirty="0" err="1"/>
              <a:t>fluxuri</a:t>
            </a:r>
            <a:r>
              <a:rPr lang="fr-FR" sz="2600" dirty="0"/>
              <a:t> mari de </a:t>
            </a:r>
            <a:r>
              <a:rPr lang="fr-FR" sz="2600" dirty="0" err="1"/>
              <a:t>text</a:t>
            </a:r>
            <a:r>
              <a:rPr lang="fr-FR" sz="2600" dirty="0"/>
              <a:t>, </a:t>
            </a:r>
            <a:r>
              <a:rPr lang="fr-FR" sz="2600" dirty="0" err="1"/>
              <a:t>imagini</a:t>
            </a:r>
            <a:r>
              <a:rPr lang="fr-FR" sz="2600" dirty="0"/>
              <a:t>, </a:t>
            </a:r>
            <a:r>
              <a:rPr lang="fr-FR" sz="2600" dirty="0" err="1"/>
              <a:t>video</a:t>
            </a:r>
            <a:r>
              <a:rPr lang="fr-FR" sz="2600" dirty="0"/>
              <a:t>)</a:t>
            </a:r>
            <a:endParaRPr sz="2600" dirty="0"/>
          </a:p>
          <a:p>
            <a:r>
              <a:rPr sz="2600" dirty="0" err="1"/>
              <a:t>Dispozitive</a:t>
            </a:r>
            <a:r>
              <a:rPr sz="2600" dirty="0"/>
              <a:t> IoT </a:t>
            </a:r>
            <a:r>
              <a:rPr sz="2600" dirty="0" err="1"/>
              <a:t>și</a:t>
            </a:r>
            <a:r>
              <a:rPr sz="2600" dirty="0"/>
              <a:t> </a:t>
            </a:r>
            <a:r>
              <a:rPr sz="2600" dirty="0" err="1"/>
              <a:t>senzori</a:t>
            </a:r>
            <a:r>
              <a:rPr sz="2600" dirty="0"/>
              <a:t> </a:t>
            </a:r>
            <a:r>
              <a:rPr sz="2600" dirty="0" err="1"/>
              <a:t>inteligenți</a:t>
            </a:r>
            <a:r>
              <a:rPr lang="en-US" sz="2600" dirty="0"/>
              <a:t>: </a:t>
            </a:r>
            <a:r>
              <a:rPr lang="it-IT" sz="2600" dirty="0"/>
              <a:t>case smart, mașini autonome, rețele industriale</a:t>
            </a:r>
            <a:endParaRPr sz="2600" dirty="0"/>
          </a:p>
          <a:p>
            <a:r>
              <a:rPr sz="2600" dirty="0" err="1"/>
              <a:t>Tranzacții</a:t>
            </a:r>
            <a:r>
              <a:rPr sz="2600" dirty="0"/>
              <a:t> </a:t>
            </a:r>
            <a:r>
              <a:rPr sz="2600" dirty="0" err="1"/>
              <a:t>comerciale</a:t>
            </a:r>
            <a:r>
              <a:rPr sz="2600" dirty="0"/>
              <a:t> </a:t>
            </a:r>
            <a:r>
              <a:rPr sz="2600" dirty="0" err="1"/>
              <a:t>și</a:t>
            </a:r>
            <a:r>
              <a:rPr sz="2600" dirty="0"/>
              <a:t> </a:t>
            </a:r>
            <a:r>
              <a:rPr sz="2600" dirty="0" err="1"/>
              <a:t>bancare</a:t>
            </a:r>
            <a:r>
              <a:rPr lang="en-US" sz="2600" dirty="0"/>
              <a:t>: </a:t>
            </a:r>
            <a:r>
              <a:rPr lang="ro-RO" sz="2600" dirty="0"/>
              <a:t>plăți online, POS-uri</a:t>
            </a:r>
            <a:r>
              <a:rPr lang="en-US" sz="2600" dirty="0"/>
              <a:t> (</a:t>
            </a:r>
            <a:r>
              <a:rPr lang="ro-RO" sz="2600" dirty="0"/>
              <a:t>dispozitivele și sistemele folosite pentru a efectua tranzacții comerciale</a:t>
            </a:r>
            <a:r>
              <a:rPr lang="en-US" sz="2600" dirty="0"/>
              <a:t>)</a:t>
            </a:r>
            <a:r>
              <a:rPr lang="ro-RO" sz="2600" dirty="0"/>
              <a:t>, </a:t>
            </a:r>
            <a:r>
              <a:rPr lang="ro-RO" sz="2600" dirty="0" err="1"/>
              <a:t>blockchain</a:t>
            </a:r>
            <a:endParaRPr sz="2600" dirty="0"/>
          </a:p>
          <a:p>
            <a:r>
              <a:rPr sz="2600" dirty="0" err="1"/>
              <a:t>Domeniul</a:t>
            </a:r>
            <a:r>
              <a:rPr sz="2600" dirty="0"/>
              <a:t> medical </a:t>
            </a:r>
            <a:r>
              <a:rPr sz="2600" dirty="0" err="1"/>
              <a:t>și</a:t>
            </a:r>
            <a:r>
              <a:rPr sz="2600" dirty="0"/>
              <a:t> </a:t>
            </a:r>
            <a:r>
              <a:rPr sz="2600" dirty="0" err="1"/>
              <a:t>educațional</a:t>
            </a:r>
            <a:r>
              <a:rPr lang="en-US" sz="2600" dirty="0"/>
              <a:t>: </a:t>
            </a:r>
            <a:r>
              <a:rPr lang="ro-RO" sz="2600" dirty="0"/>
              <a:t>dosare electronice, platforme de învățare, dispozitive de monitorizare</a:t>
            </a:r>
            <a:endParaRPr sz="2600" dirty="0"/>
          </a:p>
          <a:p>
            <a:r>
              <a:rPr sz="2600" dirty="0" err="1"/>
              <a:t>Servicii</a:t>
            </a:r>
            <a:r>
              <a:rPr sz="2600" dirty="0"/>
              <a:t> </a:t>
            </a:r>
            <a:r>
              <a:rPr sz="2600" dirty="0" err="1"/>
              <a:t>publice</a:t>
            </a:r>
            <a:r>
              <a:rPr sz="2600" dirty="0"/>
              <a:t> </a:t>
            </a:r>
            <a:r>
              <a:rPr sz="2600" dirty="0" err="1"/>
              <a:t>și</a:t>
            </a:r>
            <a:r>
              <a:rPr sz="2600" dirty="0"/>
              <a:t> </a:t>
            </a:r>
            <a:r>
              <a:rPr sz="2600" dirty="0" err="1"/>
              <a:t>infrastructuri</a:t>
            </a:r>
            <a:r>
              <a:rPr sz="2600" dirty="0"/>
              <a:t> </a:t>
            </a:r>
            <a:r>
              <a:rPr sz="2600" dirty="0" err="1"/>
              <a:t>inteligente</a:t>
            </a:r>
            <a:r>
              <a:rPr lang="en-US" sz="2600" dirty="0"/>
              <a:t>: </a:t>
            </a:r>
            <a:r>
              <a:rPr lang="fr-FR" sz="2600" dirty="0"/>
              <a:t>trafic </a:t>
            </a:r>
            <a:r>
              <a:rPr lang="fr-FR" sz="2600" dirty="0" err="1"/>
              <a:t>rutier</a:t>
            </a:r>
            <a:r>
              <a:rPr lang="fr-FR" sz="2600" dirty="0"/>
              <a:t>, </a:t>
            </a:r>
            <a:r>
              <a:rPr lang="fr-FR" sz="2600" dirty="0" err="1"/>
              <a:t>rețele</a:t>
            </a:r>
            <a:r>
              <a:rPr lang="fr-FR" sz="2600" dirty="0"/>
              <a:t> de </a:t>
            </a:r>
            <a:r>
              <a:rPr lang="fr-FR" sz="2600" dirty="0" err="1"/>
              <a:t>electricitate</a:t>
            </a:r>
            <a:r>
              <a:rPr lang="fr-FR" sz="2600" dirty="0"/>
              <a:t>, </a:t>
            </a:r>
            <a:r>
              <a:rPr lang="fr-FR" sz="2600" dirty="0" err="1"/>
              <a:t>orașe</a:t>
            </a:r>
            <a:r>
              <a:rPr lang="fr-FR" sz="2600" dirty="0"/>
              <a:t> smart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55"/>
            <a:ext cx="8229600" cy="913139"/>
          </a:xfrm>
        </p:spPr>
        <p:txBody>
          <a:bodyPr/>
          <a:lstStyle/>
          <a:p>
            <a:r>
              <a:rPr sz="3600" b="1" dirty="0" err="1">
                <a:solidFill>
                  <a:srgbClr val="004274"/>
                </a:solidFill>
                <a:latin typeface="+mn-lt"/>
              </a:rPr>
              <a:t>Tehnologii</a:t>
            </a:r>
            <a:r>
              <a:rPr sz="3600" b="1" dirty="0">
                <a:solidFill>
                  <a:srgbClr val="004274"/>
                </a:solidFill>
                <a:latin typeface="+mn-lt"/>
              </a:rPr>
              <a:t> </a:t>
            </a:r>
            <a:r>
              <a:rPr sz="3600" b="1" dirty="0" err="1">
                <a:solidFill>
                  <a:srgbClr val="004274"/>
                </a:solidFill>
                <a:latin typeface="+mn-lt"/>
              </a:rPr>
              <a:t>utilizate</a:t>
            </a:r>
            <a:endParaRPr sz="36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58" y="1168295"/>
            <a:ext cx="8535971" cy="3592242"/>
          </a:xfrm>
        </p:spPr>
        <p:txBody>
          <a:bodyPr>
            <a:normAutofit/>
          </a:bodyPr>
          <a:lstStyle/>
          <a:p>
            <a:r>
              <a:rPr lang="ro-RO" sz="2800" dirty="0"/>
              <a:t>Platforme Big Data</a:t>
            </a:r>
            <a:r>
              <a:rPr lang="en-US" sz="2800" dirty="0"/>
              <a:t>:</a:t>
            </a:r>
            <a:r>
              <a:rPr lang="ro-RO" sz="2800" dirty="0"/>
              <a:t> </a:t>
            </a:r>
            <a:r>
              <a:rPr lang="ro-RO" sz="2800" dirty="0" err="1"/>
              <a:t>Hadoop</a:t>
            </a:r>
            <a:r>
              <a:rPr lang="en-US" sz="2800" dirty="0"/>
              <a:t>, </a:t>
            </a:r>
            <a:r>
              <a:rPr lang="ro-RO" sz="2800" dirty="0"/>
              <a:t>Apache </a:t>
            </a:r>
            <a:r>
              <a:rPr lang="ro-RO" sz="2800" dirty="0" err="1"/>
              <a:t>Spark</a:t>
            </a:r>
            <a:r>
              <a:rPr lang="en-US" sz="2800" dirty="0"/>
              <a:t>, </a:t>
            </a:r>
            <a:r>
              <a:rPr lang="ro-RO" sz="2800" dirty="0"/>
              <a:t>Apache </a:t>
            </a:r>
            <a:r>
              <a:rPr lang="ro-RO" sz="2800" dirty="0" err="1"/>
              <a:t>Flink</a:t>
            </a:r>
            <a:r>
              <a:rPr lang="en-US" sz="2800" dirty="0"/>
              <a:t>, </a:t>
            </a:r>
            <a:r>
              <a:rPr lang="ro-RO" sz="2800" dirty="0"/>
              <a:t>Apache </a:t>
            </a:r>
            <a:r>
              <a:rPr lang="ro-RO" sz="2800" dirty="0" err="1"/>
              <a:t>Hive</a:t>
            </a:r>
            <a:r>
              <a:rPr lang="ro-RO" sz="2800" dirty="0"/>
              <a:t> </a:t>
            </a:r>
            <a:endParaRPr lang="en-US" sz="2800" dirty="0"/>
          </a:p>
          <a:p>
            <a:r>
              <a:rPr sz="2800" dirty="0" err="1"/>
              <a:t>Limbaje</a:t>
            </a:r>
            <a:r>
              <a:rPr lang="en-US" sz="2800" dirty="0"/>
              <a:t> de </a:t>
            </a:r>
            <a:r>
              <a:rPr lang="en-US" sz="2800" dirty="0" err="1"/>
              <a:t>programare</a:t>
            </a:r>
            <a:r>
              <a:rPr lang="en-US" sz="2800" dirty="0"/>
              <a:t>: </a:t>
            </a:r>
            <a:r>
              <a:rPr lang="ro-RO" sz="2800" dirty="0" err="1"/>
              <a:t>Python</a:t>
            </a:r>
            <a:r>
              <a:rPr lang="en-US" sz="2800" dirty="0"/>
              <a:t>, R,</a:t>
            </a:r>
          </a:p>
          <a:p>
            <a:r>
              <a:rPr lang="en-US" sz="2800" dirty="0"/>
              <a:t>L</a:t>
            </a:r>
            <a:r>
              <a:rPr lang="ro-RO" sz="2800" dirty="0" err="1"/>
              <a:t>imbaj</a:t>
            </a:r>
            <a:r>
              <a:rPr lang="ro-RO" sz="2800" dirty="0"/>
              <a:t> de interogare a datelor</a:t>
            </a:r>
            <a:r>
              <a:rPr lang="en-US" sz="2800" dirty="0"/>
              <a:t>: SQL</a:t>
            </a:r>
            <a:endParaRPr sz="2800" dirty="0"/>
          </a:p>
          <a:p>
            <a:r>
              <a:rPr lang="ro-RO" sz="2800" dirty="0"/>
              <a:t>Biblioteci </a:t>
            </a:r>
            <a:r>
              <a:rPr lang="ro-RO" sz="2800" dirty="0" err="1"/>
              <a:t>Python</a:t>
            </a:r>
            <a:r>
              <a:rPr lang="en-US" sz="2800" dirty="0"/>
              <a:t>: </a:t>
            </a:r>
            <a:r>
              <a:rPr lang="ro-RO" sz="2800" dirty="0" err="1"/>
              <a:t>pandas</a:t>
            </a:r>
            <a:r>
              <a:rPr lang="en-US" sz="2800" dirty="0"/>
              <a:t>, </a:t>
            </a:r>
            <a:r>
              <a:rPr lang="ro-RO" sz="2800" dirty="0" err="1"/>
              <a:t>dask</a:t>
            </a:r>
            <a:r>
              <a:rPr lang="en-US" sz="2800" dirty="0"/>
              <a:t>, </a:t>
            </a:r>
            <a:r>
              <a:rPr lang="ro-RO" sz="2800" dirty="0" err="1"/>
              <a:t>PySpark</a:t>
            </a:r>
            <a:endParaRPr lang="ro-RO" sz="2800" dirty="0"/>
          </a:p>
          <a:p>
            <a:r>
              <a:rPr lang="ro-RO" sz="2800" dirty="0"/>
              <a:t>Instrumente de vizualizare a datelor</a:t>
            </a:r>
            <a:r>
              <a:rPr sz="2800" dirty="0"/>
              <a:t>: Tableau, Power BI, matplotlib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0107-E5DB-41A5-827A-2043D668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750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Platforme Big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256A5-8B9E-4626-B619-CF7E851C90E2}"/>
              </a:ext>
            </a:extLst>
          </p:cNvPr>
          <p:cNvSpPr txBox="1"/>
          <p:nvPr/>
        </p:nvSpPr>
        <p:spPr>
          <a:xfrm>
            <a:off x="457200" y="1065228"/>
            <a:ext cx="8328580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 err="1"/>
              <a:t>Hadoop</a:t>
            </a:r>
            <a:r>
              <a:rPr lang="ro-RO" sz="2800" dirty="0"/>
              <a:t> – ecosistem open-</a:t>
            </a:r>
            <a:r>
              <a:rPr lang="ro-RO" sz="2800" dirty="0" err="1"/>
              <a:t>source</a:t>
            </a:r>
            <a:r>
              <a:rPr lang="ro-RO" sz="2800" dirty="0"/>
              <a:t> pentru stocarea (HDFS) și procesarea distribuită a datelor pe mai multe noduri.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/>
              <a:t>Apache </a:t>
            </a:r>
            <a:r>
              <a:rPr lang="ro-RO" sz="2800" dirty="0" err="1"/>
              <a:t>Spark</a:t>
            </a:r>
            <a:r>
              <a:rPr lang="ro-RO" sz="2800" dirty="0"/>
              <a:t> – motor de procesare in-</a:t>
            </a:r>
            <a:r>
              <a:rPr lang="ro-RO" sz="2800" dirty="0" err="1"/>
              <a:t>memory</a:t>
            </a:r>
            <a:r>
              <a:rPr lang="ro-RO" sz="2800" dirty="0"/>
              <a:t>, mult mai rapid decât </a:t>
            </a:r>
            <a:r>
              <a:rPr lang="ro-RO" sz="2800" dirty="0" err="1"/>
              <a:t>Hadoop</a:t>
            </a:r>
            <a:r>
              <a:rPr lang="ro-RO" sz="2800" dirty="0"/>
              <a:t> </a:t>
            </a:r>
            <a:r>
              <a:rPr lang="ro-RO" sz="2800" dirty="0" err="1"/>
              <a:t>MapReduce</a:t>
            </a:r>
            <a:r>
              <a:rPr lang="ro-RO" sz="2800" dirty="0"/>
              <a:t>; suportă </a:t>
            </a:r>
            <a:r>
              <a:rPr lang="ro-RO" sz="2800" dirty="0" err="1"/>
              <a:t>batch</a:t>
            </a:r>
            <a:r>
              <a:rPr lang="ro-RO" sz="2800" dirty="0"/>
              <a:t>, </a:t>
            </a:r>
            <a:r>
              <a:rPr lang="ro-RO" sz="2800" dirty="0" err="1"/>
              <a:t>streaming</a:t>
            </a:r>
            <a:r>
              <a:rPr lang="ro-RO" sz="2800" dirty="0"/>
              <a:t>, ML și SQL.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/>
              <a:t>Apache </a:t>
            </a:r>
            <a:r>
              <a:rPr lang="ro-RO" sz="2800" dirty="0" err="1"/>
              <a:t>Flink</a:t>
            </a:r>
            <a:r>
              <a:rPr lang="ro-RO" sz="2800" dirty="0"/>
              <a:t> – excelent pentru procesarea în timp real (</a:t>
            </a:r>
            <a:r>
              <a:rPr lang="ro-RO" sz="2800" dirty="0" err="1"/>
              <a:t>streaming</a:t>
            </a:r>
            <a:r>
              <a:rPr lang="ro-RO" sz="2800" dirty="0"/>
              <a:t>), cu latență foarte mică.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800" dirty="0"/>
              <a:t>Apache </a:t>
            </a:r>
            <a:r>
              <a:rPr lang="ro-RO" sz="2800" dirty="0" err="1"/>
              <a:t>Hive</a:t>
            </a:r>
            <a:r>
              <a:rPr lang="ro-RO" sz="2800" dirty="0"/>
              <a:t> – sistem de tip „data </a:t>
            </a:r>
            <a:r>
              <a:rPr lang="ro-RO" sz="2800" dirty="0" err="1"/>
              <a:t>warehouse</a:t>
            </a:r>
            <a:r>
              <a:rPr lang="ro-RO" sz="2800" dirty="0"/>
              <a:t>” care oferă o interfață SQL-</a:t>
            </a:r>
            <a:r>
              <a:rPr lang="ro-RO" sz="2800" dirty="0" err="1"/>
              <a:t>like</a:t>
            </a:r>
            <a:r>
              <a:rPr lang="ro-RO" sz="2800" dirty="0"/>
              <a:t> pentru datele din </a:t>
            </a:r>
            <a:r>
              <a:rPr lang="ro-RO" sz="2800" dirty="0" err="1"/>
              <a:t>Hadoop</a:t>
            </a:r>
            <a:r>
              <a:rPr lang="ro-R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18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6B25-0990-450B-AF2C-EAD32DF1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60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Limbaje de programare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E990-0757-441A-88C7-99F156755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4019"/>
            <a:ext cx="8229600" cy="314148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sz="2400" b="1" dirty="0" err="1"/>
              <a:t>Python</a:t>
            </a:r>
            <a:r>
              <a:rPr lang="ro-RO" sz="2400" dirty="0"/>
              <a:t> – limbaj flexibil</a:t>
            </a:r>
            <a:r>
              <a:rPr lang="en-US" sz="2400" dirty="0"/>
              <a:t> </a:t>
            </a:r>
            <a:r>
              <a:rPr lang="ro-RO" sz="2400" dirty="0"/>
              <a:t>pentru prelucrarea, analiza și vizualizarea datelor.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/>
              <a:t>R</a:t>
            </a:r>
            <a:r>
              <a:rPr lang="ro-RO" sz="2400" dirty="0"/>
              <a:t> – limbaj specializat pentru statistică, modelare și vizualizare avansată.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04274"/>
                </a:solidFill>
                <a:ea typeface="+mj-ea"/>
                <a:cs typeface="+mj-cs"/>
              </a:rPr>
              <a:t>L</a:t>
            </a:r>
            <a:r>
              <a:rPr lang="ro-RO" sz="2800" b="1" dirty="0" err="1">
                <a:solidFill>
                  <a:srgbClr val="004274"/>
                </a:solidFill>
                <a:ea typeface="+mj-ea"/>
                <a:cs typeface="+mj-cs"/>
              </a:rPr>
              <a:t>imbaj</a:t>
            </a:r>
            <a:r>
              <a:rPr lang="ro-RO" sz="2800" b="1" dirty="0">
                <a:solidFill>
                  <a:srgbClr val="004274"/>
                </a:solidFill>
                <a:ea typeface="+mj-ea"/>
                <a:cs typeface="+mj-cs"/>
              </a:rPr>
              <a:t> de interogare a datelor</a:t>
            </a:r>
            <a:r>
              <a:rPr lang="en-US" sz="2800" b="1" dirty="0">
                <a:solidFill>
                  <a:srgbClr val="004274"/>
                </a:solidFill>
                <a:ea typeface="+mj-ea"/>
                <a:cs typeface="+mj-cs"/>
              </a:rPr>
              <a:t>:</a:t>
            </a:r>
            <a:endParaRPr lang="ro-RO" sz="2800" b="1" dirty="0">
              <a:solidFill>
                <a:srgbClr val="004274"/>
              </a:solidFill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2400" b="1" dirty="0"/>
              <a:t>SQL</a:t>
            </a:r>
            <a:r>
              <a:rPr lang="ro-RO" sz="2400" dirty="0"/>
              <a:t> – esențial pentru extragerea, manipularea și interogarea datelor structurate din baze de date relaționale</a:t>
            </a:r>
          </a:p>
        </p:txBody>
      </p:sp>
    </p:spTree>
    <p:extLst>
      <p:ext uri="{BB962C8B-B14F-4D97-AF65-F5344CB8AC3E}">
        <p14:creationId xmlns:p14="http://schemas.microsoft.com/office/powerpoint/2010/main" val="24278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FF02-4FAE-42AE-A47D-6085F46F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1" y="73224"/>
            <a:ext cx="8229600" cy="686896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04274"/>
                </a:solidFill>
                <a:latin typeface="+mn-lt"/>
              </a:rPr>
              <a:t>Biblioteci </a:t>
            </a:r>
            <a:r>
              <a:rPr lang="ro-RO" sz="3200" b="1" dirty="0" err="1">
                <a:solidFill>
                  <a:srgbClr val="004274"/>
                </a:solidFill>
                <a:latin typeface="+mn-lt"/>
              </a:rPr>
              <a:t>Python</a:t>
            </a:r>
            <a:endParaRPr lang="ro-RO" sz="3200" b="1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5ACD1-D412-43BC-AE64-82D8049F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867266"/>
            <a:ext cx="8625525" cy="57032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sz="2000" b="1" dirty="0" err="1"/>
              <a:t>Pandas</a:t>
            </a:r>
            <a:r>
              <a:rPr lang="ro-RO" sz="2000" b="1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B</a:t>
            </a:r>
            <a:r>
              <a:rPr lang="pt-BR" sz="2000" dirty="0"/>
              <a:t>iblioteca de bază pentru manipularea și analiza datelor în Python.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Ofer</a:t>
            </a:r>
            <a:r>
              <a:rPr lang="ro-RO" sz="2000" dirty="0"/>
              <a:t>ă structuri de date eficiente: </a:t>
            </a:r>
            <a:r>
              <a:rPr lang="ro-RO" sz="2000" dirty="0" err="1"/>
              <a:t>DataFrame</a:t>
            </a:r>
            <a:r>
              <a:rPr lang="ro-RO" sz="2000" dirty="0"/>
              <a:t>, </a:t>
            </a:r>
            <a:r>
              <a:rPr lang="ro-RO" sz="2000" dirty="0" err="1"/>
              <a:t>Series</a:t>
            </a:r>
            <a:endParaRPr lang="ro-RO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Ideal pentru seturi de date mici/medii, ușor de integrat cu vizualizări (</a:t>
            </a:r>
            <a:r>
              <a:rPr lang="ro-RO" sz="2000" dirty="0" err="1"/>
              <a:t>matplotlib</a:t>
            </a:r>
            <a:r>
              <a:rPr lang="ro-RO" sz="2000" dirty="0"/>
              <a:t>, </a:t>
            </a:r>
            <a:r>
              <a:rPr lang="ro-RO" sz="2000" dirty="0" err="1"/>
              <a:t>seaborn</a:t>
            </a:r>
            <a:r>
              <a:rPr lang="ro-RO" sz="2000" dirty="0"/>
              <a:t>).</a:t>
            </a:r>
            <a:endParaRPr lang="pt-B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b="1" dirty="0" err="1"/>
              <a:t>Dask</a:t>
            </a:r>
            <a:r>
              <a:rPr lang="ro-RO" sz="2000" b="1" dirty="0"/>
              <a:t>: </a:t>
            </a:r>
            <a:r>
              <a:rPr lang="ro-RO" sz="20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Extinde </a:t>
            </a:r>
            <a:r>
              <a:rPr lang="ro-RO" sz="2000" dirty="0" err="1"/>
              <a:t>Pandas</a:t>
            </a:r>
            <a:r>
              <a:rPr lang="ro-RO" sz="2000" dirty="0"/>
              <a:t> pentru procesare paralelă și pe volume mari de date</a:t>
            </a:r>
            <a:r>
              <a:rPr lang="ro-RO" sz="2000" b="1" dirty="0"/>
              <a:t>, </a:t>
            </a:r>
            <a:r>
              <a:rPr lang="ro-RO" sz="2000" dirty="0"/>
              <a:t>ce nu încap în memorie.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Permite lucrul cu </a:t>
            </a:r>
            <a:r>
              <a:rPr lang="ro-RO" sz="2000" dirty="0" err="1"/>
              <a:t>DataFrame</a:t>
            </a:r>
            <a:r>
              <a:rPr lang="ro-RO" sz="2000" dirty="0"/>
              <a:t>-uri prea mari pentru RAM.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Se comportă similar cu </a:t>
            </a:r>
            <a:r>
              <a:rPr lang="ro-RO" sz="2000" dirty="0" err="1"/>
              <a:t>pandas</a:t>
            </a:r>
            <a:r>
              <a:rPr lang="ro-RO" sz="2000" dirty="0"/>
              <a:t>, </a:t>
            </a:r>
            <a:r>
              <a:rPr lang="it-IT" sz="2000" dirty="0"/>
              <a:t>dar în fundal rulează pe mai multe nuclee.</a:t>
            </a:r>
            <a:endParaRPr lang="ro-R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b="1" dirty="0" err="1"/>
              <a:t>PySpark</a:t>
            </a:r>
            <a:r>
              <a:rPr lang="ro-RO" sz="20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Este interfață </a:t>
            </a:r>
            <a:r>
              <a:rPr lang="ro-RO" sz="2000" dirty="0" err="1"/>
              <a:t>Python</a:t>
            </a:r>
            <a:r>
              <a:rPr lang="ro-RO" sz="2000" dirty="0"/>
              <a:t> pentru Apache </a:t>
            </a:r>
            <a:r>
              <a:rPr lang="ro-RO" sz="2000" dirty="0" err="1"/>
              <a:t>Spark</a:t>
            </a:r>
            <a:r>
              <a:rPr lang="ro-RO" sz="2000" dirty="0"/>
              <a:t>, permite procesare paralelă pe clustere mari.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Permite procesarea distribuită de date folosind Apache </a:t>
            </a:r>
            <a:r>
              <a:rPr lang="ro-RO" sz="2000" dirty="0" err="1"/>
              <a:t>Spark</a:t>
            </a:r>
            <a:r>
              <a:rPr lang="ro-RO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000" dirty="0"/>
              <a:t>Utilizat pentru big data în medii precum </a:t>
            </a:r>
            <a:r>
              <a:rPr lang="ro-RO" sz="2000" dirty="0" err="1"/>
              <a:t>Hadoop</a:t>
            </a:r>
            <a:r>
              <a:rPr lang="ro-RO" sz="2000" dirty="0"/>
              <a:t>, clustere </a:t>
            </a:r>
            <a:r>
              <a:rPr lang="ro-RO" sz="2000" dirty="0" err="1"/>
              <a:t>cloud</a:t>
            </a:r>
            <a:r>
              <a:rPr lang="ro-RO" sz="20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68542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1039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Analiza statistică și vizualizarea datelor</vt:lpstr>
      <vt:lpstr>Caracteristicile Big Data (5V)</vt:lpstr>
      <vt:lpstr>PowerPoint Presentation</vt:lpstr>
      <vt:lpstr>PowerPoint Presentation</vt:lpstr>
      <vt:lpstr>Surse de Big Data</vt:lpstr>
      <vt:lpstr>Tehnologii utilizate</vt:lpstr>
      <vt:lpstr>Platforme Big Data</vt:lpstr>
      <vt:lpstr>Limbaje de programare</vt:lpstr>
      <vt:lpstr>Biblioteci Python</vt:lpstr>
      <vt:lpstr>Instrumente de vizualizare a datelor</vt:lpstr>
      <vt:lpstr>Analiza statistică în Big Data</vt:lpstr>
      <vt:lpstr>Vizualizarea datelor masive</vt:lpstr>
      <vt:lpstr>Aplicații practice</vt:lpstr>
      <vt:lpstr>Studii de caz</vt:lpstr>
      <vt:lpstr>Provocări și limitări</vt:lpstr>
      <vt:lpstr>PowerPoint Presentation</vt:lpstr>
      <vt:lpstr>PowerPoint Presentation</vt:lpstr>
      <vt:lpstr>Concluzii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statistică și vizualizarea datelor</dc:title>
  <dc:subject/>
  <dc:creator>User</dc:creator>
  <cp:keywords/>
  <dc:description>generated using python-pptx</dc:description>
  <cp:lastModifiedBy>Galina Marusic</cp:lastModifiedBy>
  <cp:revision>13</cp:revision>
  <dcterms:created xsi:type="dcterms:W3CDTF">2013-01-27T09:14:16Z</dcterms:created>
  <dcterms:modified xsi:type="dcterms:W3CDTF">2026-02-17T12:45:46Z</dcterms:modified>
  <cp:category/>
</cp:coreProperties>
</file>