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59" r:id="rId3"/>
    <p:sldId id="345" r:id="rId4"/>
    <p:sldId id="346" r:id="rId5"/>
    <p:sldId id="350" r:id="rId6"/>
    <p:sldId id="347" r:id="rId7"/>
    <p:sldId id="348" r:id="rId8"/>
    <p:sldId id="351" r:id="rId9"/>
    <p:sldId id="352" r:id="rId10"/>
    <p:sldId id="353" r:id="rId11"/>
    <p:sldId id="354" r:id="rId12"/>
    <p:sldId id="349" r:id="rId1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A"/>
    <a:srgbClr val="007434"/>
    <a:srgbClr val="0053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7" autoAdjust="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ina Marusic" userId="3b10c7f6ff6549c7" providerId="LiveId" clId="{2BCF4FCB-F4D7-4509-92BF-565550112253}"/>
    <pc:docChg chg="modSld">
      <pc:chgData name="Galina Marusic" userId="3b10c7f6ff6549c7" providerId="LiveId" clId="{2BCF4FCB-F4D7-4509-92BF-565550112253}" dt="2026-02-17T12:44:13.811" v="1" actId="20577"/>
      <pc:docMkLst>
        <pc:docMk/>
      </pc:docMkLst>
      <pc:sldChg chg="modSp mod">
        <pc:chgData name="Galina Marusic" userId="3b10c7f6ff6549c7" providerId="LiveId" clId="{2BCF4FCB-F4D7-4509-92BF-565550112253}" dt="2026-02-17T12:44:13.811" v="1" actId="20577"/>
        <pc:sldMkLst>
          <pc:docMk/>
          <pc:sldMk cId="980662740" sldId="258"/>
        </pc:sldMkLst>
        <pc:spChg chg="mod">
          <ac:chgData name="Galina Marusic" userId="3b10c7f6ff6549c7" providerId="LiveId" clId="{2BCF4FCB-F4D7-4509-92BF-565550112253}" dt="2026-02-17T12:44:13.811" v="1" actId="20577"/>
          <ac:spMkLst>
            <pc:docMk/>
            <pc:sldMk cId="980662740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DC395-AD40-4877-A4DD-F968257ABEF3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133A2-AE3F-4E0C-BBA7-DB784E49C8B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419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C4CC-328F-4D2F-B8CF-CCAE9A5A5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B7D266-3E5E-49FD-B64F-B8ADF4B2B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D94C5-3FFE-47EE-ABAC-BE641F0A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2F4C-7667-4AEA-AE1C-DB6095BFF6C6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FEC97-958B-42F5-8E3C-B9B86D57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89317-C302-4729-ADBE-40AEEC80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510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0F33A-5B24-49F0-A135-CEF1EA85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FD3CD-C61A-43D1-8CF0-BE3FA9C4D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8CAB9-DF37-473A-BF12-0A3A5D2C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561-EDEA-43B3-8ED5-AF555DCA293E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92B19-CFB0-4CED-BE3F-5FC17155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0771B-2544-46D4-AAA3-B5A39C9F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315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332FC2-6A35-499B-8DD5-5DCF7A68BE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29EC2F-ECF4-4F2B-9916-F2F64EA65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F948D-C74A-4943-9929-78267EDF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9FB2-E8F8-4140-ADB8-25EEA4420F8A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73975-151B-4731-8376-6A5D17D6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0205C-91A4-4CC0-BF34-7F4EAE7AF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73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2A49C-4181-4D93-9143-04EB1F43A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90991-4CC0-4C88-BAB6-0F42610E4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F662D-3DC9-4140-8ED4-9552AFD74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FC01-C5F2-4271-9967-F1551C8DB64A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5BE3-3BC7-4766-B0BD-5EC8E556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C5B48-BB38-49E5-82D0-17262C83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7490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013E6-7D00-4D69-907D-A8CCB05B5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ED3EC-B2B2-4121-8D2C-4F7A0B41C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B093E-B795-422A-B6F8-9B814D21B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849-AE5B-4755-95BE-7B7AE0809E4C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CCD77-9B02-4CEF-9158-3E68E6D3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C63E1-B03C-46E9-91BA-B9C98444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6452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E4BB-B361-4937-A0ED-7FEB3E36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F04AC-78BD-4B7B-B0DB-66636B2CDE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E4D787-AF43-476B-AA08-3E190E3C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E5142F-C76B-4439-AE23-EF2AD46B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5C9E-5646-4C8C-99F6-DAEE23A20561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E9AAA-7F81-41FE-877D-D98B3AA2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54C7B-96EE-49D1-A86C-237EBD5F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687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393FA-D93F-468E-BDB9-8BD43C35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EAF1C-5CB5-4082-A70F-FA79DA391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7B7D10-9F23-46B2-86BF-3D3EB1F8C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61F4E-03B3-42C4-BC44-1E100D826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C9C4AB-F58D-4EB8-9975-9207D3FB5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4F2A0-39BF-488C-8007-378F2E20F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7F82A-AA40-406C-B1ED-7F5ABF7BCBCD}" type="datetime1">
              <a:rPr lang="ro-RO" smtClean="0"/>
              <a:t>17.02.2026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DFEA71-F48E-44CA-832F-2E00ED7EC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ECA2B9-7B0A-4382-96C4-339C6697A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2739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72DC-E8C0-4427-8693-35C98158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414FD-EF62-476E-9A94-9555465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0A0A-6AFC-4B0D-8E30-F1E6CCFD8078}" type="datetime1">
              <a:rPr lang="ro-RO" smtClean="0"/>
              <a:t>17.02.2026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FF551-7391-4E35-9F57-862566F79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3FA1E-75E4-4799-98CC-A5DAF7BB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5256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8F454-363B-4175-826B-BCEC2F7D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458EA-3865-44A6-BEA6-867D1F2C90EC}" type="datetime1">
              <a:rPr lang="ro-RO" smtClean="0"/>
              <a:t>17.02.2026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297124-F453-44B1-9EF3-9364CF0C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7E15B-B169-4DF7-A5C4-B0F07B1C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123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4F3C-8E63-49DA-82E1-C0844BF6D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89729-1820-497D-B318-4F31EA8AC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4CAFE-735C-482E-9139-70F769E2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D4983-4F78-4E43-81AD-7DFB1AA2A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E3CDB-383F-4A00-A298-49FCE671258B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6D42B-7C5F-4066-A536-3060C000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B83A1-E09A-419F-B20B-7F03B29A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440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08FB1-3C6F-408C-9583-87F052D6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4F82F-9489-4DC7-ACB8-DE73C68D4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C78B8-3ACF-469C-B51B-5403112E1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0553F-CABC-4A01-8C68-8CF25203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E734-9E05-41DE-A590-9F6A3AB59C9B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26777-18F7-4964-98F0-93548E0A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438C8-FB4B-414A-97F7-56EEEA56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9987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26FFA6-C1A1-4833-8DA5-F10E7F70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74F63-92CD-4EBA-8347-FD41EADC4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4BCD6-9690-4161-A9BB-69B382787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B8D38-D4A8-4C12-9152-3E02F22E8081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C90A5-8C41-465C-B758-938D03DEE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24EFB-7D99-4271-9D94-54B137239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0109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7568" y="1052737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ro-RO" sz="4000" b="1" dirty="0">
                <a:latin typeface="+mn-lt"/>
              </a:rPr>
              <a:t>Analiza statistică și vizualizarea datelor</a:t>
            </a:r>
            <a:endParaRPr lang="en-US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1" y="2420888"/>
            <a:ext cx="10658474" cy="4146599"/>
          </a:xfrm>
        </p:spPr>
        <p:txBody>
          <a:bodyPr>
            <a:normAutofit/>
          </a:bodyPr>
          <a:lstStyle/>
          <a:p>
            <a:r>
              <a:rPr lang="ro-RO" sz="2800" b="1" dirty="0"/>
              <a:t>Prelegere nr. 8</a:t>
            </a:r>
            <a:endParaRPr lang="ru-RU" sz="2800" b="1" dirty="0"/>
          </a:p>
          <a:p>
            <a:r>
              <a:rPr lang="ro-RO" sz="3600" b="1" dirty="0">
                <a:solidFill>
                  <a:srgbClr val="004274"/>
                </a:solidFill>
              </a:rPr>
              <a:t>Analiza seriilor temporale</a:t>
            </a:r>
            <a:endParaRPr lang="en-US" sz="3600" b="1" dirty="0">
              <a:solidFill>
                <a:srgbClr val="004274"/>
              </a:solidFill>
            </a:endParaRPr>
          </a:p>
          <a:p>
            <a:endParaRPr lang="en-US" sz="2800" b="1" dirty="0">
              <a:solidFill>
                <a:srgbClr val="004274"/>
              </a:solidFill>
            </a:endParaRPr>
          </a:p>
          <a:p>
            <a:endParaRPr lang="en-US" sz="2800" b="1" dirty="0">
              <a:solidFill>
                <a:srgbClr val="004274"/>
              </a:solidFill>
            </a:endParaRPr>
          </a:p>
          <a:p>
            <a:pPr algn="r"/>
            <a:endParaRPr lang="ru-RU" sz="2800" b="1" dirty="0">
              <a:solidFill>
                <a:srgbClr val="004274"/>
              </a:solidFill>
            </a:endParaRPr>
          </a:p>
          <a:p>
            <a:r>
              <a:rPr lang="ro-RO" sz="2800" b="1" dirty="0"/>
              <a:t>Titularul cursului </a:t>
            </a:r>
            <a:r>
              <a:rPr lang="en-US" sz="2800" b="1" dirty="0">
                <a:solidFill>
                  <a:srgbClr val="004274"/>
                </a:solidFill>
              </a:rPr>
              <a:t>conf. univ. dr. Galina Marusic</a:t>
            </a:r>
            <a:endParaRPr lang="ro-RO" sz="2800" b="1" dirty="0">
              <a:solidFill>
                <a:srgbClr val="004274"/>
              </a:solidFill>
            </a:endParaRPr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endParaRPr lang="ro-RO" sz="1200" b="1" dirty="0"/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r>
              <a:rPr lang="en-US" b="1" dirty="0"/>
              <a:t>Chi</a:t>
            </a:r>
            <a:r>
              <a:rPr lang="ro-RO" b="1" dirty="0" err="1"/>
              <a:t>șinău</a:t>
            </a:r>
            <a:r>
              <a:rPr lang="ro-RO" b="1" dirty="0"/>
              <a:t>, 202</a:t>
            </a:r>
            <a:r>
              <a:rPr lang="en-US" b="1" dirty="0"/>
              <a:t>6</a:t>
            </a:r>
            <a:endParaRPr lang="ru-RU" b="1" dirty="0"/>
          </a:p>
          <a:p>
            <a:pPr algn="r"/>
            <a:endParaRPr lang="ro-RO" sz="2800" b="1" dirty="0">
              <a:solidFill>
                <a:srgbClr val="004274"/>
              </a:solidFill>
            </a:endParaRPr>
          </a:p>
          <a:p>
            <a:pPr algn="r"/>
            <a:endParaRPr lang="en-US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76B9AE-472B-4E60-876C-83F7FA7DEA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290513"/>
            <a:ext cx="2532380" cy="57912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71D50-8D64-4151-8117-A41DEBBF4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662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00BDB-6938-4E9E-9542-DD97E1623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10</a:t>
            </a:fld>
            <a:endParaRPr lang="ro-R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4F3F91-C431-4E6D-A177-D5F2F6F60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8802" y="590551"/>
            <a:ext cx="8691197" cy="528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128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E8682B6-125A-46D7-ABB5-C4865E74A5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7187" y="571500"/>
            <a:ext cx="8544645" cy="51387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9DF5A-7C80-4EA8-BFCD-72FF43DCF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84692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19153-67F2-4B36-B9DB-819339779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0725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Concluzii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CA6AA-E039-40DE-AE1D-688AC13FD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336676"/>
            <a:ext cx="10515600" cy="3044824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Analiza seriilor temporale este un domeniu esențial în statistică și știința datelor. Metodele tradiționale (ARIMA) și cele moderne (LSTM, </a:t>
            </a:r>
            <a:r>
              <a:rPr kumimoji="0" lang="ro-RO" altLang="ro-RO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XGBoost</a:t>
            </a:r>
            <a:r>
              <a:rPr kumimoji="0" lang="ro-RO" altLang="ro-R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permit realizarea unor predicții precise și fundamentate pe date istorice. Vizualizarea datelor joacă un rol important în înțelegerea și interpretarea seriilor temporale.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76B9D-0A61-487B-99C1-50EE749A8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18298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1A7ED-82E5-490B-A7D6-07CC9EC5B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2</a:t>
            </a:fld>
            <a:endParaRPr lang="ro-RO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CCF9605-E41B-48E4-B5D0-51253C161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189036"/>
            <a:ext cx="10515600" cy="187007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o-RO" dirty="0"/>
              <a:t>Seriile temporale reprezintă un set de observații colectate în timp, în mod regulat sau neregulat. Acestea sunt utilizate într-o gamă largă de domenii, inclusiv economie, meteorologie, finanțe și științele naturale.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40601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46C02-FC9C-4457-9B36-3801A1E1B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Caracteristici ale seriilor temporale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7A379-76D8-41BB-AD3E-153BC7A8E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0176"/>
            <a:ext cx="11115675" cy="27146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/>
              <a:t>Tendința (Trend)</a:t>
            </a:r>
            <a:r>
              <a:rPr lang="ro-RO" sz="2400" dirty="0"/>
              <a:t>: Evoluția pe termen lung a datelor.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 err="1"/>
              <a:t>Sezonalitate</a:t>
            </a:r>
            <a:r>
              <a:rPr lang="ro-RO" sz="2400" b="1" dirty="0"/>
              <a:t> (</a:t>
            </a:r>
            <a:r>
              <a:rPr lang="ro-RO" sz="2400" b="1" dirty="0" err="1"/>
              <a:t>Seasonality</a:t>
            </a:r>
            <a:r>
              <a:rPr lang="ro-RO" sz="2400" b="1" dirty="0"/>
              <a:t>)</a:t>
            </a:r>
            <a:r>
              <a:rPr lang="ro-RO" sz="2400" dirty="0"/>
              <a:t>: Modele repetitive la intervale regulate.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/>
              <a:t>Ciclicitate (</a:t>
            </a:r>
            <a:r>
              <a:rPr lang="ro-RO" sz="2400" b="1" dirty="0" err="1"/>
              <a:t>Cyclic</a:t>
            </a:r>
            <a:r>
              <a:rPr lang="ro-RO" sz="2400" b="1" dirty="0"/>
              <a:t> </a:t>
            </a:r>
            <a:r>
              <a:rPr lang="ro-RO" sz="2400" b="1" dirty="0" err="1"/>
              <a:t>Behavior</a:t>
            </a:r>
            <a:r>
              <a:rPr lang="ro-RO" sz="2400" b="1" dirty="0"/>
              <a:t>)</a:t>
            </a:r>
            <a:r>
              <a:rPr lang="ro-RO" sz="2400" dirty="0"/>
              <a:t>: Fluctuații pe termen lung, dar fără o periodicitate fixă.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/>
              <a:t>Componente aleatorii (</a:t>
            </a:r>
            <a:r>
              <a:rPr lang="ro-RO" sz="2400" b="1" dirty="0" err="1"/>
              <a:t>Irregularity</a:t>
            </a:r>
            <a:r>
              <a:rPr lang="ro-RO" sz="2400" b="1" dirty="0"/>
              <a:t>/</a:t>
            </a:r>
            <a:r>
              <a:rPr lang="ro-RO" sz="2400" b="1" dirty="0" err="1"/>
              <a:t>Noise</a:t>
            </a:r>
            <a:r>
              <a:rPr lang="ro-RO" sz="2400" b="1" dirty="0"/>
              <a:t>)</a:t>
            </a:r>
            <a:r>
              <a:rPr lang="ro-RO" sz="2400" dirty="0"/>
              <a:t>: Variații nestructurate și imprevizibile.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o-RO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6409FE-29A1-4EF9-8EFA-364323EE3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58007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B59E7-02FC-474E-80AE-CA4030026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764"/>
            <a:ext cx="10515600" cy="53975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solidFill>
                  <a:srgbClr val="004274"/>
                </a:solidFill>
                <a:latin typeface="+mn-lt"/>
              </a:rPr>
              <a:t>Metode de analiză a seriilor temporale</a:t>
            </a:r>
            <a:endParaRPr lang="ro-RO" sz="36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8B9AD-3C6A-485E-8B0B-79C0DDBF7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4</a:t>
            </a:fld>
            <a:endParaRPr lang="ro-RO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5037B6-279D-4E24-8310-220886FF2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25" y="1152525"/>
            <a:ext cx="11487150" cy="38354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o-RO" sz="2400" b="1" dirty="0">
                <a:solidFill>
                  <a:srgbClr val="00589A"/>
                </a:solidFill>
              </a:rPr>
              <a:t>Analiza Exploratorie</a:t>
            </a:r>
          </a:p>
          <a:p>
            <a:pPr>
              <a:lnSpc>
                <a:spcPct val="150000"/>
              </a:lnSpc>
            </a:pPr>
            <a:r>
              <a:rPr lang="ro-RO" sz="2400" dirty="0"/>
              <a:t>Reprezentări grafice: histograme, diagrame de dispersie, </a:t>
            </a:r>
            <a:r>
              <a:rPr lang="ro-RO" sz="2400" dirty="0" err="1"/>
              <a:t>plotarea</a:t>
            </a:r>
            <a:r>
              <a:rPr lang="ro-RO" sz="2400" dirty="0"/>
              <a:t> seriilor în timp.</a:t>
            </a:r>
          </a:p>
          <a:p>
            <a:pPr>
              <a:lnSpc>
                <a:spcPct val="150000"/>
              </a:lnSpc>
            </a:pPr>
            <a:r>
              <a:rPr lang="ro-RO" sz="2400" dirty="0"/>
              <a:t>Statistici descriptive: media, deviația standard, coeficientul de asimetrie.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o-RO" sz="2400" b="1" dirty="0">
                <a:solidFill>
                  <a:srgbClr val="00589A"/>
                </a:solidFill>
              </a:rPr>
              <a:t>Descompunerea seriilor temporale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 err="1"/>
              <a:t>Adunativă</a:t>
            </a:r>
            <a:r>
              <a:rPr lang="ro-RO" sz="2400" dirty="0"/>
              <a:t>: Serie = Tendință + </a:t>
            </a:r>
            <a:r>
              <a:rPr lang="ro-RO" sz="2400" dirty="0" err="1"/>
              <a:t>Sezonalitate</a:t>
            </a:r>
            <a:r>
              <a:rPr lang="ro-RO" sz="2400" dirty="0"/>
              <a:t> + Reziduuri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2400" b="1" dirty="0"/>
              <a:t>Multiplicativă</a:t>
            </a:r>
            <a:r>
              <a:rPr lang="ro-RO" sz="2400" dirty="0"/>
              <a:t>: Serie = Tendință * </a:t>
            </a:r>
            <a:r>
              <a:rPr lang="ro-RO" sz="2400" dirty="0" err="1"/>
              <a:t>Sezonalitate</a:t>
            </a:r>
            <a:r>
              <a:rPr lang="ro-RO" sz="2400" dirty="0"/>
              <a:t> * Reziduuri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69513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13E45-F598-4A9C-94FE-A7D30AD9F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87" y="225424"/>
            <a:ext cx="11553825" cy="749300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>
                <a:solidFill>
                  <a:srgbClr val="004274"/>
                </a:solidFill>
                <a:latin typeface="+mn-lt"/>
              </a:rPr>
              <a:t>Metode de analiză a seriilor temporale</a:t>
            </a:r>
            <a:r>
              <a:rPr lang="ro-RO" sz="3600" b="1" dirty="0">
                <a:solidFill>
                  <a:srgbClr val="004274"/>
                </a:solidFill>
                <a:latin typeface="+mn-lt"/>
              </a:rPr>
              <a:t> (continuare)</a:t>
            </a:r>
            <a:endParaRPr lang="ro-RO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E88D7-2458-4B27-A0E1-45E4734E9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4" y="974724"/>
            <a:ext cx="11553825" cy="546734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ro-RO" b="1" dirty="0">
                <a:solidFill>
                  <a:srgbClr val="00589A"/>
                </a:solidFill>
              </a:rPr>
              <a:t>Modele Autoregresive</a:t>
            </a:r>
          </a:p>
          <a:p>
            <a:pPr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o-RO" b="1" dirty="0"/>
              <a:t>AR (</a:t>
            </a:r>
            <a:r>
              <a:rPr lang="ro-RO" b="1" dirty="0" err="1"/>
              <a:t>AutoRegressive</a:t>
            </a:r>
            <a:r>
              <a:rPr lang="ro-RO" b="1" dirty="0"/>
              <a:t>)</a:t>
            </a:r>
            <a:r>
              <a:rPr lang="ro-RO" dirty="0"/>
              <a:t>: Modelul folosește valorile trecute ale seriei pentru a prezice valorile viitoare.</a:t>
            </a:r>
          </a:p>
          <a:p>
            <a:pPr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o-RO" b="1" dirty="0"/>
              <a:t>MA (</a:t>
            </a:r>
            <a:r>
              <a:rPr lang="ro-RO" b="1" dirty="0" err="1"/>
              <a:t>Moving</a:t>
            </a:r>
            <a:r>
              <a:rPr lang="ro-RO" b="1" dirty="0"/>
              <a:t> </a:t>
            </a:r>
            <a:r>
              <a:rPr lang="ro-RO" b="1" dirty="0" err="1"/>
              <a:t>Average</a:t>
            </a:r>
            <a:r>
              <a:rPr lang="ro-RO" b="1" dirty="0"/>
              <a:t>)</a:t>
            </a:r>
            <a:r>
              <a:rPr lang="ro-RO" dirty="0"/>
              <a:t>: Utilizează erorile anterioare pentru predicție.</a:t>
            </a:r>
          </a:p>
          <a:p>
            <a:pPr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o-RO" b="1" dirty="0"/>
              <a:t>ARMA (</a:t>
            </a:r>
            <a:r>
              <a:rPr lang="ro-RO" b="1" dirty="0" err="1"/>
              <a:t>AutoRegressive</a:t>
            </a:r>
            <a:r>
              <a:rPr lang="ro-RO" b="1" dirty="0"/>
              <a:t> </a:t>
            </a:r>
            <a:r>
              <a:rPr lang="ro-RO" b="1" dirty="0" err="1"/>
              <a:t>Moving</a:t>
            </a:r>
            <a:r>
              <a:rPr lang="ro-RO" b="1" dirty="0"/>
              <a:t> </a:t>
            </a:r>
            <a:r>
              <a:rPr lang="ro-RO" b="1" dirty="0" err="1"/>
              <a:t>Average</a:t>
            </a:r>
            <a:r>
              <a:rPr lang="ro-RO" b="1" dirty="0"/>
              <a:t>)</a:t>
            </a:r>
            <a:r>
              <a:rPr lang="ro-RO" dirty="0"/>
              <a:t>: Combină AR și MA.</a:t>
            </a:r>
          </a:p>
          <a:p>
            <a:pPr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o-RO" b="1" dirty="0"/>
              <a:t>ARIMA (</a:t>
            </a:r>
            <a:r>
              <a:rPr lang="ro-RO" b="1" dirty="0" err="1"/>
              <a:t>AutoRegressive</a:t>
            </a:r>
            <a:r>
              <a:rPr lang="ro-RO" b="1" dirty="0"/>
              <a:t> </a:t>
            </a:r>
            <a:r>
              <a:rPr lang="ro-RO" b="1" dirty="0" err="1"/>
              <a:t>Integrated</a:t>
            </a:r>
            <a:r>
              <a:rPr lang="ro-RO" b="1" dirty="0"/>
              <a:t> </a:t>
            </a:r>
            <a:r>
              <a:rPr lang="ro-RO" b="1" dirty="0" err="1"/>
              <a:t>Moving</a:t>
            </a:r>
            <a:r>
              <a:rPr lang="ro-RO" b="1" dirty="0"/>
              <a:t> </a:t>
            </a:r>
            <a:r>
              <a:rPr lang="ro-RO" b="1" dirty="0" err="1"/>
              <a:t>Average</a:t>
            </a:r>
            <a:r>
              <a:rPr lang="ro-RO" b="1" dirty="0"/>
              <a:t>)</a:t>
            </a:r>
            <a:r>
              <a:rPr lang="ro-RO" dirty="0"/>
              <a:t>: Adaugă o componentă de diferențiere pentru a face seria staționară.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ro-RO" b="1" dirty="0">
                <a:solidFill>
                  <a:srgbClr val="00589A"/>
                </a:solidFill>
              </a:rPr>
              <a:t>Modele avansate</a:t>
            </a:r>
          </a:p>
          <a:p>
            <a:pPr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o-RO" b="1" dirty="0"/>
              <a:t>SARIMA (</a:t>
            </a:r>
            <a:r>
              <a:rPr lang="ro-RO" b="1" dirty="0" err="1"/>
              <a:t>Seasonal</a:t>
            </a:r>
            <a:r>
              <a:rPr lang="ro-RO" b="1" dirty="0"/>
              <a:t> ARIMA)</a:t>
            </a:r>
            <a:r>
              <a:rPr lang="ro-RO" dirty="0"/>
              <a:t>: Extinde ARIMA pentru serii cu </a:t>
            </a:r>
            <a:r>
              <a:rPr lang="ro-RO" dirty="0" err="1"/>
              <a:t>sezonalitate</a:t>
            </a:r>
            <a:r>
              <a:rPr lang="ro-RO" dirty="0"/>
              <a:t>.</a:t>
            </a:r>
          </a:p>
          <a:p>
            <a:pPr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ro-RO" b="1" dirty="0"/>
              <a:t>Modele de învățare automată (LSTM, </a:t>
            </a:r>
            <a:r>
              <a:rPr lang="ro-RO" b="1" dirty="0" err="1"/>
              <a:t>XGBoost</a:t>
            </a:r>
            <a:r>
              <a:rPr lang="ro-RO" b="1" dirty="0"/>
              <a:t>, </a:t>
            </a:r>
            <a:r>
              <a:rPr lang="ro-RO" b="1" dirty="0" err="1"/>
              <a:t>Prophet</a:t>
            </a:r>
            <a:r>
              <a:rPr lang="ro-RO" b="1" dirty="0"/>
              <a:t>)</a:t>
            </a:r>
            <a:r>
              <a:rPr lang="ro-RO" dirty="0"/>
              <a:t>: Tehnici moderne pentru predicția seriilor temporale.</a:t>
            </a: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E4B62-0255-4B9B-88F4-E74A7A130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3450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05C05-C095-4D74-A9EE-3B0611F2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441325"/>
            <a:ext cx="10515600" cy="473075"/>
          </a:xfrm>
        </p:spPr>
        <p:txBody>
          <a:bodyPr>
            <a:normAutofit fontScale="90000"/>
          </a:bodyPr>
          <a:lstStyle/>
          <a:p>
            <a:pPr algn="ctr"/>
            <a:b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000" b="1" dirty="0">
                <a:solidFill>
                  <a:srgbClr val="004274"/>
                </a:solidFill>
                <a:latin typeface="+mn-lt"/>
              </a:rPr>
              <a:t>Vizualizarea datelor</a:t>
            </a:r>
            <a:br>
              <a:rPr lang="ro-RO" sz="1100" b="1" dirty="0"/>
            </a:br>
            <a:br>
              <a:rPr lang="ro-RO" sz="2700" b="1" dirty="0">
                <a:solidFill>
                  <a:srgbClr val="004274"/>
                </a:solidFill>
                <a:latin typeface="+mn-lt"/>
              </a:rPr>
            </a:br>
            <a:endParaRPr lang="ro-RO" sz="27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25A16-2625-408A-B278-C069FF02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6</a:t>
            </a:fld>
            <a:endParaRPr lang="ro-RO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97B811-A624-4006-8240-7B73ACB8695F}"/>
              </a:ext>
            </a:extLst>
          </p:cNvPr>
          <p:cNvSpPr txBox="1"/>
          <p:nvPr/>
        </p:nvSpPr>
        <p:spPr>
          <a:xfrm>
            <a:off x="742949" y="1190536"/>
            <a:ext cx="10515599" cy="2204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o-RO" sz="2400" b="1" dirty="0" err="1"/>
              <a:t>Plotarea</a:t>
            </a:r>
            <a:r>
              <a:rPr lang="ro-RO" sz="2400" b="1" dirty="0"/>
              <a:t> seriilor</a:t>
            </a:r>
            <a:r>
              <a:rPr lang="ro-RO" sz="2400" dirty="0"/>
              <a:t>: </a:t>
            </a:r>
            <a:r>
              <a:rPr lang="ro-RO" sz="2400" dirty="0" err="1"/>
              <a:t>Matplotlib</a:t>
            </a:r>
            <a:r>
              <a:rPr lang="ro-RO" sz="2400" dirty="0"/>
              <a:t>, </a:t>
            </a:r>
            <a:r>
              <a:rPr lang="ro-RO" sz="2400" dirty="0" err="1"/>
              <a:t>Seaborn</a:t>
            </a:r>
            <a:r>
              <a:rPr lang="ro-RO" sz="2400" dirty="0"/>
              <a:t>, </a:t>
            </a:r>
            <a:r>
              <a:rPr lang="ro-RO" sz="2400" dirty="0" err="1"/>
              <a:t>Plotly</a:t>
            </a:r>
            <a:r>
              <a:rPr lang="ro-RO" sz="2400" dirty="0"/>
              <a:t>.</a:t>
            </a:r>
          </a:p>
          <a:p>
            <a:pPr>
              <a:lnSpc>
                <a:spcPct val="200000"/>
              </a:lnSpc>
            </a:pPr>
            <a:r>
              <a:rPr lang="ro-RO" sz="2400" b="1" dirty="0"/>
              <a:t>Diagrame de autocorelare (ACF, PACF)</a:t>
            </a:r>
            <a:r>
              <a:rPr lang="ro-RO" sz="2400" dirty="0"/>
              <a:t>: Identificarea dependențelor temporale.</a:t>
            </a:r>
          </a:p>
          <a:p>
            <a:pPr>
              <a:lnSpc>
                <a:spcPct val="200000"/>
              </a:lnSpc>
            </a:pPr>
            <a:r>
              <a:rPr lang="ro-RO" sz="2400" b="1" dirty="0" err="1"/>
              <a:t>Heatmaps</a:t>
            </a:r>
            <a:r>
              <a:rPr lang="ro-RO" sz="2400" b="1" dirty="0"/>
              <a:t> și grafice sezoniere</a:t>
            </a:r>
            <a:r>
              <a:rPr lang="ro-RO" sz="2400" dirty="0"/>
              <a:t>: Analiza </a:t>
            </a:r>
            <a:r>
              <a:rPr lang="ro-RO" sz="2400" dirty="0" err="1"/>
              <a:t>sezonalității</a:t>
            </a:r>
            <a:r>
              <a:rPr lang="ro-RO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0465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30CFB-5888-4F1C-96BD-391A3EDF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7</a:t>
            </a:fld>
            <a:endParaRPr lang="ro-RO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5C361E-D4E2-4A7B-BF15-DB10FFBB7E55}"/>
              </a:ext>
            </a:extLst>
          </p:cNvPr>
          <p:cNvSpPr txBox="1"/>
          <p:nvPr/>
        </p:nvSpPr>
        <p:spPr>
          <a:xfrm>
            <a:off x="3228975" y="49160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3600" b="1" dirty="0">
                <a:solidFill>
                  <a:srgbClr val="004274"/>
                </a:solidFill>
                <a:ea typeface="+mj-ea"/>
                <a:cs typeface="+mj-cs"/>
              </a:rPr>
              <a:t>Aplicații practice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262FB2-3BD3-487B-8EA9-3A210DF19D30}"/>
              </a:ext>
            </a:extLst>
          </p:cNvPr>
          <p:cNvSpPr txBox="1"/>
          <p:nvPr/>
        </p:nvSpPr>
        <p:spPr>
          <a:xfrm>
            <a:off x="1104900" y="1342936"/>
            <a:ext cx="10534650" cy="2943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o-RO" sz="2400" b="1" dirty="0"/>
              <a:t>Finanțe</a:t>
            </a:r>
            <a:r>
              <a:rPr lang="ro-RO" sz="2400" dirty="0"/>
              <a:t>: Predicția prețului acțiunilor.</a:t>
            </a:r>
          </a:p>
          <a:p>
            <a:pPr>
              <a:lnSpc>
                <a:spcPct val="200000"/>
              </a:lnSpc>
            </a:pPr>
            <a:r>
              <a:rPr lang="ro-RO" sz="2400" b="1" dirty="0"/>
              <a:t>Meteorologie</a:t>
            </a:r>
            <a:r>
              <a:rPr lang="ro-RO" sz="2400" dirty="0"/>
              <a:t>: Prognoza temperaturii și precipitațiilor.</a:t>
            </a:r>
          </a:p>
          <a:p>
            <a:pPr>
              <a:lnSpc>
                <a:spcPct val="200000"/>
              </a:lnSpc>
            </a:pPr>
            <a:r>
              <a:rPr lang="ro-RO" sz="2400" b="1" dirty="0"/>
              <a:t>Sănătate</a:t>
            </a:r>
            <a:r>
              <a:rPr lang="ro-RO" sz="2400" dirty="0"/>
              <a:t>: Analiza evoluției bolilor contagioase.</a:t>
            </a:r>
          </a:p>
          <a:p>
            <a:pPr>
              <a:lnSpc>
                <a:spcPct val="200000"/>
              </a:lnSpc>
            </a:pPr>
            <a:r>
              <a:rPr lang="ro-RO" sz="2400" b="1" dirty="0"/>
              <a:t>Energie</a:t>
            </a:r>
            <a:r>
              <a:rPr lang="ro-RO" sz="2400" dirty="0"/>
              <a:t>: Estimarea consumului de electricitate.</a:t>
            </a:r>
          </a:p>
        </p:txBody>
      </p:sp>
    </p:spTree>
    <p:extLst>
      <p:ext uri="{BB962C8B-B14F-4D97-AF65-F5344CB8AC3E}">
        <p14:creationId xmlns:p14="http://schemas.microsoft.com/office/powerpoint/2010/main" val="1426830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DEFDF-CAA6-4D76-A6FC-0724C25BB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692" y="141674"/>
            <a:ext cx="3714555" cy="568325"/>
          </a:xfrm>
        </p:spPr>
        <p:txBody>
          <a:bodyPr>
            <a:normAutofit/>
          </a:bodyPr>
          <a:lstStyle/>
          <a:p>
            <a:pPr algn="ctr"/>
            <a:r>
              <a:rPr lang="ro-RO" sz="2800" b="1" dirty="0">
                <a:solidFill>
                  <a:srgbClr val="004274"/>
                </a:solidFill>
                <a:latin typeface="+mn-lt"/>
              </a:rPr>
              <a:t>Exemplu practic în 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2625D5-E803-4C31-97A6-C05DDF458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8</a:t>
            </a:fld>
            <a:endParaRPr lang="ro-RO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671D8017-2FB8-40D9-86CE-5F3F1C2A40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333875" y="326340"/>
            <a:ext cx="4693593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o-RO" altLang="ro-RO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# Instalarea și încărcarea pachetelor necesare &gt;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o-RO" altLang="ro-RO" sz="12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install.packages</a:t>
            </a:r>
            <a:r>
              <a:rPr kumimoji="0" lang="ro-RO" altLang="ro-RO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("</a:t>
            </a:r>
            <a:r>
              <a:rPr kumimoji="0" lang="ro-RO" altLang="ro-RO" sz="12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forecast</a:t>
            </a:r>
            <a:r>
              <a:rPr kumimoji="0" lang="ro-RO" altLang="ro-RO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")</a:t>
            </a:r>
            <a:r>
              <a:rPr kumimoji="0" lang="ro-RO" altLang="ro-RO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ro-RO" altLang="ro-RO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&gt; </a:t>
            </a:r>
            <a:r>
              <a:rPr kumimoji="0" lang="ro-RO" altLang="ro-RO" sz="12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library</a:t>
            </a:r>
            <a:r>
              <a:rPr kumimoji="0" lang="ro-RO" altLang="ro-RO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(</a:t>
            </a:r>
            <a:r>
              <a:rPr kumimoji="0" lang="ro-RO" altLang="ro-RO" sz="12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forecast</a:t>
            </a:r>
            <a:r>
              <a:rPr kumimoji="0" lang="ro-RO" altLang="ro-RO" sz="12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Lucida Console" panose="020B0609040504020204" pitchFamily="49" charset="0"/>
              </a:rPr>
              <a:t>)</a:t>
            </a:r>
            <a:r>
              <a:rPr kumimoji="0" lang="ro-RO" altLang="ro-R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o-RO" altLang="ro-RO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3ED5D511-4A65-4510-9320-EBF450BE1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AAFF8AF-EBEB-4CF8-817E-08D3117EC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875" y="1034554"/>
            <a:ext cx="6906174" cy="573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34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30D706A-488E-498D-89BD-A5FD800552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5724" y="731494"/>
            <a:ext cx="7600551" cy="4569169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3CC2B-5D2A-4CBF-9C5A-8492D5043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9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80148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9002</TotalTime>
  <Words>420</Words>
  <Application>Microsoft Office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Lucida Console</vt:lpstr>
      <vt:lpstr>Times New Roman</vt:lpstr>
      <vt:lpstr>Wingdings</vt:lpstr>
      <vt:lpstr>Office Theme</vt:lpstr>
      <vt:lpstr>Analiza statistică și vizualizarea datelor</vt:lpstr>
      <vt:lpstr>PowerPoint Presentation</vt:lpstr>
      <vt:lpstr>Caracteristici ale seriilor temporale</vt:lpstr>
      <vt:lpstr>Metode de analiză a seriilor temporale</vt:lpstr>
      <vt:lpstr>Metode de analiză a seriilor temporale (continuare)</vt:lpstr>
      <vt:lpstr>   Vizualizarea datelor  </vt:lpstr>
      <vt:lpstr>PowerPoint Presentation</vt:lpstr>
      <vt:lpstr>Exemplu practic în R</vt:lpstr>
      <vt:lpstr>PowerPoint Presentation</vt:lpstr>
      <vt:lpstr>PowerPoint Presentation</vt:lpstr>
      <vt:lpstr>PowerPoint Presentation</vt:lpstr>
      <vt:lpstr>Concluzii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statistică a datelor</dc:title>
  <dc:creator>Galina Marusic</dc:creator>
  <cp:lastModifiedBy>Galina Marusic</cp:lastModifiedBy>
  <cp:revision>205</cp:revision>
  <dcterms:created xsi:type="dcterms:W3CDTF">2021-01-29T19:26:06Z</dcterms:created>
  <dcterms:modified xsi:type="dcterms:W3CDTF">2026-02-17T12:44:17Z</dcterms:modified>
</cp:coreProperties>
</file>