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59" r:id="rId3"/>
    <p:sldId id="334" r:id="rId4"/>
    <p:sldId id="335" r:id="rId5"/>
    <p:sldId id="336" r:id="rId6"/>
    <p:sldId id="337" r:id="rId7"/>
    <p:sldId id="340" r:id="rId8"/>
    <p:sldId id="338" r:id="rId9"/>
    <p:sldId id="339" r:id="rId10"/>
    <p:sldId id="341" r:id="rId11"/>
    <p:sldId id="342" r:id="rId12"/>
    <p:sldId id="343" r:id="rId13"/>
    <p:sldId id="344" r:id="rId14"/>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434"/>
    <a:srgbClr val="005392"/>
    <a:srgbClr val="00589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507" autoAdjust="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lina Marusic" userId="3b10c7f6ff6549c7" providerId="LiveId" clId="{2BCF4FCB-F4D7-4509-92BF-565550112253}"/>
    <pc:docChg chg="modSld">
      <pc:chgData name="Galina Marusic" userId="3b10c7f6ff6549c7" providerId="LiveId" clId="{2BCF4FCB-F4D7-4509-92BF-565550112253}" dt="2026-02-17T12:41:18.529" v="1" actId="20577"/>
      <pc:docMkLst>
        <pc:docMk/>
      </pc:docMkLst>
      <pc:sldChg chg="modSp mod">
        <pc:chgData name="Galina Marusic" userId="3b10c7f6ff6549c7" providerId="LiveId" clId="{2BCF4FCB-F4D7-4509-92BF-565550112253}" dt="2026-02-17T12:41:18.529" v="1" actId="20577"/>
        <pc:sldMkLst>
          <pc:docMk/>
          <pc:sldMk cId="980662740" sldId="258"/>
        </pc:sldMkLst>
        <pc:spChg chg="mod">
          <ac:chgData name="Galina Marusic" userId="3b10c7f6ff6549c7" providerId="LiveId" clId="{2BCF4FCB-F4D7-4509-92BF-565550112253}" dt="2026-02-17T12:41:18.529" v="1" actId="20577"/>
          <ac:spMkLst>
            <pc:docMk/>
            <pc:sldMk cId="980662740" sldId="258"/>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EDC395-AD40-4877-A4DD-F968257ABEF3}" type="datetimeFigureOut">
              <a:rPr lang="ro-RO" smtClean="0"/>
              <a:t>17.02.2026</a:t>
            </a:fld>
            <a:endParaRPr lang="ro-R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9133A2-AE3F-4E0C-BBA7-DB784E49C8B6}" type="slidenum">
              <a:rPr lang="ro-RO" smtClean="0"/>
              <a:t>‹#›</a:t>
            </a:fld>
            <a:endParaRPr lang="ro-RO"/>
          </a:p>
        </p:txBody>
      </p:sp>
    </p:spTree>
    <p:extLst>
      <p:ext uri="{BB962C8B-B14F-4D97-AF65-F5344CB8AC3E}">
        <p14:creationId xmlns:p14="http://schemas.microsoft.com/office/powerpoint/2010/main" val="1694198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6C4CC-328F-4D2F-B8CF-CCAE9A5A5C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o-RO"/>
          </a:p>
        </p:txBody>
      </p:sp>
      <p:sp>
        <p:nvSpPr>
          <p:cNvPr id="3" name="Subtitle 2">
            <a:extLst>
              <a:ext uri="{FF2B5EF4-FFF2-40B4-BE49-F238E27FC236}">
                <a16:creationId xmlns:a16="http://schemas.microsoft.com/office/drawing/2014/main" id="{50B7D266-3E5E-49FD-B64F-B8ADF4B2B2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o-RO"/>
          </a:p>
        </p:txBody>
      </p:sp>
      <p:sp>
        <p:nvSpPr>
          <p:cNvPr id="4" name="Date Placeholder 3">
            <a:extLst>
              <a:ext uri="{FF2B5EF4-FFF2-40B4-BE49-F238E27FC236}">
                <a16:creationId xmlns:a16="http://schemas.microsoft.com/office/drawing/2014/main" id="{88ED94C5-3FFE-47EE-ABAC-BE641F0A6C97}"/>
              </a:ext>
            </a:extLst>
          </p:cNvPr>
          <p:cNvSpPr>
            <a:spLocks noGrp="1"/>
          </p:cNvSpPr>
          <p:nvPr>
            <p:ph type="dt" sz="half" idx="10"/>
          </p:nvPr>
        </p:nvSpPr>
        <p:spPr/>
        <p:txBody>
          <a:bodyPr/>
          <a:lstStyle/>
          <a:p>
            <a:fld id="{655B2F4C-7667-4AEA-AE1C-DB6095BFF6C6}" type="datetime1">
              <a:rPr lang="ro-RO" smtClean="0"/>
              <a:t>17.02.2026</a:t>
            </a:fld>
            <a:endParaRPr lang="ro-RO"/>
          </a:p>
        </p:txBody>
      </p:sp>
      <p:sp>
        <p:nvSpPr>
          <p:cNvPr id="5" name="Footer Placeholder 4">
            <a:extLst>
              <a:ext uri="{FF2B5EF4-FFF2-40B4-BE49-F238E27FC236}">
                <a16:creationId xmlns:a16="http://schemas.microsoft.com/office/drawing/2014/main" id="{251FEC97-958B-42F5-8E3C-B9B86D57B871}"/>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A3789317-C302-4729-ADBE-40AEEC808EA0}"/>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15101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0F33A-5B24-49F0-A135-CEF1EA85DB05}"/>
              </a:ext>
            </a:extLst>
          </p:cNvPr>
          <p:cNvSpPr>
            <a:spLocks noGrp="1"/>
          </p:cNvSpPr>
          <p:nvPr>
            <p:ph type="title"/>
          </p:nvPr>
        </p:nvSpPr>
        <p:spPr/>
        <p:txBody>
          <a:bodyPr/>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353FD3CD-C61A-43D1-8CF0-BE3FA9C4DE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EF68CAB9-DF37-473A-BF12-0A3A5D2CC5D1}"/>
              </a:ext>
            </a:extLst>
          </p:cNvPr>
          <p:cNvSpPr>
            <a:spLocks noGrp="1"/>
          </p:cNvSpPr>
          <p:nvPr>
            <p:ph type="dt" sz="half" idx="10"/>
          </p:nvPr>
        </p:nvSpPr>
        <p:spPr/>
        <p:txBody>
          <a:bodyPr/>
          <a:lstStyle/>
          <a:p>
            <a:fld id="{DA6EA561-EDEA-43B3-8ED5-AF555DCA293E}" type="datetime1">
              <a:rPr lang="ro-RO" smtClean="0"/>
              <a:t>17.02.2026</a:t>
            </a:fld>
            <a:endParaRPr lang="ro-RO"/>
          </a:p>
        </p:txBody>
      </p:sp>
      <p:sp>
        <p:nvSpPr>
          <p:cNvPr id="5" name="Footer Placeholder 4">
            <a:extLst>
              <a:ext uri="{FF2B5EF4-FFF2-40B4-BE49-F238E27FC236}">
                <a16:creationId xmlns:a16="http://schemas.microsoft.com/office/drawing/2014/main" id="{04992B19-CFB0-4CED-BE3F-5FC171559AE7}"/>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7140771B-2544-46D4-AAA3-B5A39C9F5D46}"/>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973152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332FC2-6A35-499B-8DD5-5DCF7A68BE4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9129EC2F-ECF4-4F2B-9916-F2F64EA65C8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ECCF948D-C74A-4943-9929-78267EDFBFB2}"/>
              </a:ext>
            </a:extLst>
          </p:cNvPr>
          <p:cNvSpPr>
            <a:spLocks noGrp="1"/>
          </p:cNvSpPr>
          <p:nvPr>
            <p:ph type="dt" sz="half" idx="10"/>
          </p:nvPr>
        </p:nvSpPr>
        <p:spPr/>
        <p:txBody>
          <a:bodyPr/>
          <a:lstStyle/>
          <a:p>
            <a:fld id="{650B9FB2-E8F8-4140-ADB8-25EEA4420F8A}" type="datetime1">
              <a:rPr lang="ro-RO" smtClean="0"/>
              <a:t>17.02.2026</a:t>
            </a:fld>
            <a:endParaRPr lang="ro-RO"/>
          </a:p>
        </p:txBody>
      </p:sp>
      <p:sp>
        <p:nvSpPr>
          <p:cNvPr id="5" name="Footer Placeholder 4">
            <a:extLst>
              <a:ext uri="{FF2B5EF4-FFF2-40B4-BE49-F238E27FC236}">
                <a16:creationId xmlns:a16="http://schemas.microsoft.com/office/drawing/2014/main" id="{33A73975-151B-4731-8376-6A5D17D6BB45}"/>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CAC0205C-91A4-4CC0-BF34-7F4EAE7AFD5B}"/>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8073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2A49C-4181-4D93-9143-04EB1F43AA43}"/>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82D90991-4CC0-4C88-BAB6-0F42610E47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4EEF662D-3DC9-4140-8ED4-9552AFD74FD2}"/>
              </a:ext>
            </a:extLst>
          </p:cNvPr>
          <p:cNvSpPr>
            <a:spLocks noGrp="1"/>
          </p:cNvSpPr>
          <p:nvPr>
            <p:ph type="dt" sz="half" idx="10"/>
          </p:nvPr>
        </p:nvSpPr>
        <p:spPr/>
        <p:txBody>
          <a:bodyPr/>
          <a:lstStyle/>
          <a:p>
            <a:fld id="{806DFC01-C5F2-4271-9967-F1551C8DB64A}" type="datetime1">
              <a:rPr lang="ro-RO" smtClean="0"/>
              <a:t>17.02.2026</a:t>
            </a:fld>
            <a:endParaRPr lang="ro-RO"/>
          </a:p>
        </p:txBody>
      </p:sp>
      <p:sp>
        <p:nvSpPr>
          <p:cNvPr id="5" name="Footer Placeholder 4">
            <a:extLst>
              <a:ext uri="{FF2B5EF4-FFF2-40B4-BE49-F238E27FC236}">
                <a16:creationId xmlns:a16="http://schemas.microsoft.com/office/drawing/2014/main" id="{4B445BE3-3BC7-4766-B0BD-5EC8E5563CC1}"/>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A05C5B48-BB38-49E5-82D0-17262C831FD0}"/>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2174902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013E6-7D00-4D69-907D-A8CCB05B5D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o-RO"/>
          </a:p>
        </p:txBody>
      </p:sp>
      <p:sp>
        <p:nvSpPr>
          <p:cNvPr id="3" name="Text Placeholder 2">
            <a:extLst>
              <a:ext uri="{FF2B5EF4-FFF2-40B4-BE49-F238E27FC236}">
                <a16:creationId xmlns:a16="http://schemas.microsoft.com/office/drawing/2014/main" id="{75CED3EC-B2B2-4121-8D2C-4F7A0B41C2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DB093E-B795-422A-B6F8-9B814D21BF04}"/>
              </a:ext>
            </a:extLst>
          </p:cNvPr>
          <p:cNvSpPr>
            <a:spLocks noGrp="1"/>
          </p:cNvSpPr>
          <p:nvPr>
            <p:ph type="dt" sz="half" idx="10"/>
          </p:nvPr>
        </p:nvSpPr>
        <p:spPr/>
        <p:txBody>
          <a:bodyPr/>
          <a:lstStyle/>
          <a:p>
            <a:fld id="{38C25849-AE5B-4755-95BE-7B7AE0809E4C}" type="datetime1">
              <a:rPr lang="ro-RO" smtClean="0"/>
              <a:t>17.02.2026</a:t>
            </a:fld>
            <a:endParaRPr lang="ro-RO"/>
          </a:p>
        </p:txBody>
      </p:sp>
      <p:sp>
        <p:nvSpPr>
          <p:cNvPr id="5" name="Footer Placeholder 4">
            <a:extLst>
              <a:ext uri="{FF2B5EF4-FFF2-40B4-BE49-F238E27FC236}">
                <a16:creationId xmlns:a16="http://schemas.microsoft.com/office/drawing/2014/main" id="{F41CCD77-9B02-4CEF-9158-3E68E6D37207}"/>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612C63E1-B03C-46E9-91BA-B9C98444886B}"/>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426452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CE4BB-B361-4937-A0ED-7FEB3E36F121}"/>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75BF04AC-78BD-4B7B-B0DB-66636B2CDE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a:extLst>
              <a:ext uri="{FF2B5EF4-FFF2-40B4-BE49-F238E27FC236}">
                <a16:creationId xmlns:a16="http://schemas.microsoft.com/office/drawing/2014/main" id="{5FE4D787-AF43-476B-AA08-3E190E3C62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4">
            <a:extLst>
              <a:ext uri="{FF2B5EF4-FFF2-40B4-BE49-F238E27FC236}">
                <a16:creationId xmlns:a16="http://schemas.microsoft.com/office/drawing/2014/main" id="{D1E5142F-C76B-4439-AE23-EF2AD46B0FF7}"/>
              </a:ext>
            </a:extLst>
          </p:cNvPr>
          <p:cNvSpPr>
            <a:spLocks noGrp="1"/>
          </p:cNvSpPr>
          <p:nvPr>
            <p:ph type="dt" sz="half" idx="10"/>
          </p:nvPr>
        </p:nvSpPr>
        <p:spPr/>
        <p:txBody>
          <a:bodyPr/>
          <a:lstStyle/>
          <a:p>
            <a:fld id="{71625C9E-5646-4C8C-99F6-DAEE23A20561}" type="datetime1">
              <a:rPr lang="ro-RO" smtClean="0"/>
              <a:t>17.02.2026</a:t>
            </a:fld>
            <a:endParaRPr lang="ro-RO"/>
          </a:p>
        </p:txBody>
      </p:sp>
      <p:sp>
        <p:nvSpPr>
          <p:cNvPr id="6" name="Footer Placeholder 5">
            <a:extLst>
              <a:ext uri="{FF2B5EF4-FFF2-40B4-BE49-F238E27FC236}">
                <a16:creationId xmlns:a16="http://schemas.microsoft.com/office/drawing/2014/main" id="{BE3E9AAA-7F81-41FE-877D-D98B3AA20B04}"/>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BC154C7B-96EE-49D1-A86C-237EBD5F6E99}"/>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2546877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393FA-D93F-468E-BDB9-8BD43C354F55}"/>
              </a:ext>
            </a:extLst>
          </p:cNvPr>
          <p:cNvSpPr>
            <a:spLocks noGrp="1"/>
          </p:cNvSpPr>
          <p:nvPr>
            <p:ph type="title"/>
          </p:nvPr>
        </p:nvSpPr>
        <p:spPr>
          <a:xfrm>
            <a:off x="839788" y="365125"/>
            <a:ext cx="10515600" cy="1325563"/>
          </a:xfrm>
        </p:spPr>
        <p:txBody>
          <a:bodyPr/>
          <a:lstStyle/>
          <a:p>
            <a:r>
              <a:rPr lang="en-US"/>
              <a:t>Click to edit Master title style</a:t>
            </a:r>
            <a:endParaRPr lang="ro-RO"/>
          </a:p>
        </p:txBody>
      </p:sp>
      <p:sp>
        <p:nvSpPr>
          <p:cNvPr id="3" name="Text Placeholder 2">
            <a:extLst>
              <a:ext uri="{FF2B5EF4-FFF2-40B4-BE49-F238E27FC236}">
                <a16:creationId xmlns:a16="http://schemas.microsoft.com/office/drawing/2014/main" id="{473EAF1C-5CB5-4082-A70F-FA79DA3913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37B7D10-9F23-46B2-86BF-3D3EB1F8C3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a:extLst>
              <a:ext uri="{FF2B5EF4-FFF2-40B4-BE49-F238E27FC236}">
                <a16:creationId xmlns:a16="http://schemas.microsoft.com/office/drawing/2014/main" id="{E4061F4E-03B3-42C4-BC44-1E100D8264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C9C4AB-F58D-4EB8-9975-9207D3FB54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6">
            <a:extLst>
              <a:ext uri="{FF2B5EF4-FFF2-40B4-BE49-F238E27FC236}">
                <a16:creationId xmlns:a16="http://schemas.microsoft.com/office/drawing/2014/main" id="{3D44F2A0-39BF-488C-8007-378F2E20FEF3}"/>
              </a:ext>
            </a:extLst>
          </p:cNvPr>
          <p:cNvSpPr>
            <a:spLocks noGrp="1"/>
          </p:cNvSpPr>
          <p:nvPr>
            <p:ph type="dt" sz="half" idx="10"/>
          </p:nvPr>
        </p:nvSpPr>
        <p:spPr/>
        <p:txBody>
          <a:bodyPr/>
          <a:lstStyle/>
          <a:p>
            <a:fld id="{64F7F82A-AA40-406C-B1ED-7F5ABF7BCBCD}" type="datetime1">
              <a:rPr lang="ro-RO" smtClean="0"/>
              <a:t>17.02.2026</a:t>
            </a:fld>
            <a:endParaRPr lang="ro-RO"/>
          </a:p>
        </p:txBody>
      </p:sp>
      <p:sp>
        <p:nvSpPr>
          <p:cNvPr id="8" name="Footer Placeholder 7">
            <a:extLst>
              <a:ext uri="{FF2B5EF4-FFF2-40B4-BE49-F238E27FC236}">
                <a16:creationId xmlns:a16="http://schemas.microsoft.com/office/drawing/2014/main" id="{27DFEA71-F48E-44CA-832F-2E00ED7EC238}"/>
              </a:ext>
            </a:extLst>
          </p:cNvPr>
          <p:cNvSpPr>
            <a:spLocks noGrp="1"/>
          </p:cNvSpPr>
          <p:nvPr>
            <p:ph type="ftr" sz="quarter" idx="11"/>
          </p:nvPr>
        </p:nvSpPr>
        <p:spPr/>
        <p:txBody>
          <a:bodyPr/>
          <a:lstStyle/>
          <a:p>
            <a:endParaRPr lang="ro-RO"/>
          </a:p>
        </p:txBody>
      </p:sp>
      <p:sp>
        <p:nvSpPr>
          <p:cNvPr id="9" name="Slide Number Placeholder 8">
            <a:extLst>
              <a:ext uri="{FF2B5EF4-FFF2-40B4-BE49-F238E27FC236}">
                <a16:creationId xmlns:a16="http://schemas.microsoft.com/office/drawing/2014/main" id="{D2ECA2B9-7B0A-4382-96C4-339C6697A55E}"/>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3127393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C72DC-E8C0-4427-8693-35C9815884F7}"/>
              </a:ext>
            </a:extLst>
          </p:cNvPr>
          <p:cNvSpPr>
            <a:spLocks noGrp="1"/>
          </p:cNvSpPr>
          <p:nvPr>
            <p:ph type="title"/>
          </p:nvPr>
        </p:nvSpPr>
        <p:spPr/>
        <p:txBody>
          <a:bodyPr/>
          <a:lstStyle/>
          <a:p>
            <a:r>
              <a:rPr lang="en-US"/>
              <a:t>Click to edit Master title style</a:t>
            </a:r>
            <a:endParaRPr lang="ro-RO"/>
          </a:p>
        </p:txBody>
      </p:sp>
      <p:sp>
        <p:nvSpPr>
          <p:cNvPr id="3" name="Date Placeholder 2">
            <a:extLst>
              <a:ext uri="{FF2B5EF4-FFF2-40B4-BE49-F238E27FC236}">
                <a16:creationId xmlns:a16="http://schemas.microsoft.com/office/drawing/2014/main" id="{0D5414FD-EF62-476E-9A94-95554654CA6F}"/>
              </a:ext>
            </a:extLst>
          </p:cNvPr>
          <p:cNvSpPr>
            <a:spLocks noGrp="1"/>
          </p:cNvSpPr>
          <p:nvPr>
            <p:ph type="dt" sz="half" idx="10"/>
          </p:nvPr>
        </p:nvSpPr>
        <p:spPr/>
        <p:txBody>
          <a:bodyPr/>
          <a:lstStyle/>
          <a:p>
            <a:fld id="{CFF50A0A-6AFC-4B0D-8E30-F1E6CCFD8078}" type="datetime1">
              <a:rPr lang="ro-RO" smtClean="0"/>
              <a:t>17.02.2026</a:t>
            </a:fld>
            <a:endParaRPr lang="ro-RO"/>
          </a:p>
        </p:txBody>
      </p:sp>
      <p:sp>
        <p:nvSpPr>
          <p:cNvPr id="4" name="Footer Placeholder 3">
            <a:extLst>
              <a:ext uri="{FF2B5EF4-FFF2-40B4-BE49-F238E27FC236}">
                <a16:creationId xmlns:a16="http://schemas.microsoft.com/office/drawing/2014/main" id="{21CFF551-7391-4E35-9F57-862566F79FDD}"/>
              </a:ext>
            </a:extLst>
          </p:cNvPr>
          <p:cNvSpPr>
            <a:spLocks noGrp="1"/>
          </p:cNvSpPr>
          <p:nvPr>
            <p:ph type="ftr" sz="quarter" idx="11"/>
          </p:nvPr>
        </p:nvSpPr>
        <p:spPr/>
        <p:txBody>
          <a:bodyPr/>
          <a:lstStyle/>
          <a:p>
            <a:endParaRPr lang="ro-RO"/>
          </a:p>
        </p:txBody>
      </p:sp>
      <p:sp>
        <p:nvSpPr>
          <p:cNvPr id="5" name="Slide Number Placeholder 4">
            <a:extLst>
              <a:ext uri="{FF2B5EF4-FFF2-40B4-BE49-F238E27FC236}">
                <a16:creationId xmlns:a16="http://schemas.microsoft.com/office/drawing/2014/main" id="{A723FA1E-75E4-4799-98CC-A5DAF7BB2397}"/>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452566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D8F454-363B-4175-826B-BCEC2F7DCA35}"/>
              </a:ext>
            </a:extLst>
          </p:cNvPr>
          <p:cNvSpPr>
            <a:spLocks noGrp="1"/>
          </p:cNvSpPr>
          <p:nvPr>
            <p:ph type="dt" sz="half" idx="10"/>
          </p:nvPr>
        </p:nvSpPr>
        <p:spPr/>
        <p:txBody>
          <a:bodyPr/>
          <a:lstStyle/>
          <a:p>
            <a:fld id="{6F5458EA-3865-44A6-BEA6-867D1F2C90EC}" type="datetime1">
              <a:rPr lang="ro-RO" smtClean="0"/>
              <a:t>17.02.2026</a:t>
            </a:fld>
            <a:endParaRPr lang="ro-RO"/>
          </a:p>
        </p:txBody>
      </p:sp>
      <p:sp>
        <p:nvSpPr>
          <p:cNvPr id="3" name="Footer Placeholder 2">
            <a:extLst>
              <a:ext uri="{FF2B5EF4-FFF2-40B4-BE49-F238E27FC236}">
                <a16:creationId xmlns:a16="http://schemas.microsoft.com/office/drawing/2014/main" id="{26297124-F453-44B1-9EF3-9364CF0C278D}"/>
              </a:ext>
            </a:extLst>
          </p:cNvPr>
          <p:cNvSpPr>
            <a:spLocks noGrp="1"/>
          </p:cNvSpPr>
          <p:nvPr>
            <p:ph type="ftr" sz="quarter" idx="11"/>
          </p:nvPr>
        </p:nvSpPr>
        <p:spPr/>
        <p:txBody>
          <a:bodyPr/>
          <a:lstStyle/>
          <a:p>
            <a:endParaRPr lang="ro-RO"/>
          </a:p>
        </p:txBody>
      </p:sp>
      <p:sp>
        <p:nvSpPr>
          <p:cNvPr id="4" name="Slide Number Placeholder 3">
            <a:extLst>
              <a:ext uri="{FF2B5EF4-FFF2-40B4-BE49-F238E27FC236}">
                <a16:creationId xmlns:a16="http://schemas.microsoft.com/office/drawing/2014/main" id="{E957E15B-B169-4DF7-A5C4-B0F07B1CB957}"/>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631234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A4F3C-8E63-49DA-82E1-C0844BF6D3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Content Placeholder 2">
            <a:extLst>
              <a:ext uri="{FF2B5EF4-FFF2-40B4-BE49-F238E27FC236}">
                <a16:creationId xmlns:a16="http://schemas.microsoft.com/office/drawing/2014/main" id="{1ED89729-1820-497D-B318-4F31EA8ACC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a:extLst>
              <a:ext uri="{FF2B5EF4-FFF2-40B4-BE49-F238E27FC236}">
                <a16:creationId xmlns:a16="http://schemas.microsoft.com/office/drawing/2014/main" id="{2924CAFE-735C-482E-9139-70F769E2C5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5D4983-4F78-4E43-81AD-7DFB1AA2A672}"/>
              </a:ext>
            </a:extLst>
          </p:cNvPr>
          <p:cNvSpPr>
            <a:spLocks noGrp="1"/>
          </p:cNvSpPr>
          <p:nvPr>
            <p:ph type="dt" sz="half" idx="10"/>
          </p:nvPr>
        </p:nvSpPr>
        <p:spPr/>
        <p:txBody>
          <a:bodyPr/>
          <a:lstStyle/>
          <a:p>
            <a:fld id="{4F0E3CDB-383F-4A00-A298-49FCE671258B}" type="datetime1">
              <a:rPr lang="ro-RO" smtClean="0"/>
              <a:t>17.02.2026</a:t>
            </a:fld>
            <a:endParaRPr lang="ro-RO"/>
          </a:p>
        </p:txBody>
      </p:sp>
      <p:sp>
        <p:nvSpPr>
          <p:cNvPr id="6" name="Footer Placeholder 5">
            <a:extLst>
              <a:ext uri="{FF2B5EF4-FFF2-40B4-BE49-F238E27FC236}">
                <a16:creationId xmlns:a16="http://schemas.microsoft.com/office/drawing/2014/main" id="{22C6D42B-7C5F-4066-A536-3060C000AEA2}"/>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591B83A1-E09A-419F-B20B-7F03B29A534C}"/>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844046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08FB1-3C6F-408C-9583-87F052D64A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Picture Placeholder 2">
            <a:extLst>
              <a:ext uri="{FF2B5EF4-FFF2-40B4-BE49-F238E27FC236}">
                <a16:creationId xmlns:a16="http://schemas.microsoft.com/office/drawing/2014/main" id="{9CD4F82F-9489-4DC7-ACB8-DE73C68D43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a:extLst>
              <a:ext uri="{FF2B5EF4-FFF2-40B4-BE49-F238E27FC236}">
                <a16:creationId xmlns:a16="http://schemas.microsoft.com/office/drawing/2014/main" id="{2EBC78B8-3ACF-469C-B51B-5403112E1C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30553F-CABC-4A01-8C68-8CF252034232}"/>
              </a:ext>
            </a:extLst>
          </p:cNvPr>
          <p:cNvSpPr>
            <a:spLocks noGrp="1"/>
          </p:cNvSpPr>
          <p:nvPr>
            <p:ph type="dt" sz="half" idx="10"/>
          </p:nvPr>
        </p:nvSpPr>
        <p:spPr/>
        <p:txBody>
          <a:bodyPr/>
          <a:lstStyle/>
          <a:p>
            <a:fld id="{42FEE734-9E05-41DE-A590-9F6A3AB59C9B}" type="datetime1">
              <a:rPr lang="ro-RO" smtClean="0"/>
              <a:t>17.02.2026</a:t>
            </a:fld>
            <a:endParaRPr lang="ro-RO"/>
          </a:p>
        </p:txBody>
      </p:sp>
      <p:sp>
        <p:nvSpPr>
          <p:cNvPr id="6" name="Footer Placeholder 5">
            <a:extLst>
              <a:ext uri="{FF2B5EF4-FFF2-40B4-BE49-F238E27FC236}">
                <a16:creationId xmlns:a16="http://schemas.microsoft.com/office/drawing/2014/main" id="{54826777-18F7-4964-98F0-93548E0AD362}"/>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6C6438C8-FB4B-414A-97F7-56EEEA569E15}"/>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3099875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26FFA6-C1A1-4833-8DA5-F10E7F703C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o-RO"/>
          </a:p>
        </p:txBody>
      </p:sp>
      <p:sp>
        <p:nvSpPr>
          <p:cNvPr id="3" name="Text Placeholder 2">
            <a:extLst>
              <a:ext uri="{FF2B5EF4-FFF2-40B4-BE49-F238E27FC236}">
                <a16:creationId xmlns:a16="http://schemas.microsoft.com/office/drawing/2014/main" id="{13A74F63-92CD-4EBA-8347-FD41EADC4E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ED74BCD6-9690-4161-A9BB-69B382787C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AB8D38-D4A8-4C12-9152-3E02F22E8081}" type="datetime1">
              <a:rPr lang="ro-RO" smtClean="0"/>
              <a:t>17.02.2026</a:t>
            </a:fld>
            <a:endParaRPr lang="ro-RO"/>
          </a:p>
        </p:txBody>
      </p:sp>
      <p:sp>
        <p:nvSpPr>
          <p:cNvPr id="5" name="Footer Placeholder 4">
            <a:extLst>
              <a:ext uri="{FF2B5EF4-FFF2-40B4-BE49-F238E27FC236}">
                <a16:creationId xmlns:a16="http://schemas.microsoft.com/office/drawing/2014/main" id="{A1AC90A5-8C41-465C-B758-938D03DEEA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a:extLst>
              <a:ext uri="{FF2B5EF4-FFF2-40B4-BE49-F238E27FC236}">
                <a16:creationId xmlns:a16="http://schemas.microsoft.com/office/drawing/2014/main" id="{A3824EFB-7D99-4271-9D94-54B1372394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14D8B6-DA12-4183-AA94-4DCB7F295F89}" type="slidenum">
              <a:rPr lang="ro-RO" smtClean="0"/>
              <a:t>‹#›</a:t>
            </a:fld>
            <a:endParaRPr lang="ro-RO"/>
          </a:p>
        </p:txBody>
      </p:sp>
    </p:spTree>
    <p:extLst>
      <p:ext uri="{BB962C8B-B14F-4D97-AF65-F5344CB8AC3E}">
        <p14:creationId xmlns:p14="http://schemas.microsoft.com/office/powerpoint/2010/main" val="1401091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despretot.info/2012/09/valoare-medie-a-unei-serii-statistice-definiti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07568" y="1052737"/>
            <a:ext cx="7772400" cy="1008112"/>
          </a:xfrm>
        </p:spPr>
        <p:txBody>
          <a:bodyPr>
            <a:normAutofit fontScale="90000"/>
          </a:bodyPr>
          <a:lstStyle/>
          <a:p>
            <a:r>
              <a:rPr lang="ro-RO" sz="4000" b="1" dirty="0">
                <a:latin typeface="+mn-lt"/>
              </a:rPr>
              <a:t>Analiza statistică și vizualizarea datelor</a:t>
            </a:r>
            <a:endParaRPr lang="en-US" sz="4000" b="1" dirty="0"/>
          </a:p>
        </p:txBody>
      </p:sp>
      <p:sp>
        <p:nvSpPr>
          <p:cNvPr id="3" name="Подзаголовок 2"/>
          <p:cNvSpPr>
            <a:spLocks noGrp="1"/>
          </p:cNvSpPr>
          <p:nvPr>
            <p:ph type="subTitle" idx="1"/>
          </p:nvPr>
        </p:nvSpPr>
        <p:spPr>
          <a:xfrm>
            <a:off x="838201" y="2420888"/>
            <a:ext cx="10658474" cy="4146599"/>
          </a:xfrm>
        </p:spPr>
        <p:txBody>
          <a:bodyPr>
            <a:normAutofit/>
          </a:bodyPr>
          <a:lstStyle/>
          <a:p>
            <a:r>
              <a:rPr lang="ro-RO" sz="2800" b="1" dirty="0"/>
              <a:t>Prelegere nr. </a:t>
            </a:r>
            <a:r>
              <a:rPr lang="en-US" sz="2800" b="1" dirty="0"/>
              <a:t>5</a:t>
            </a:r>
            <a:endParaRPr lang="ru-RU" sz="2800" b="1" dirty="0"/>
          </a:p>
          <a:p>
            <a:r>
              <a:rPr lang="ro-RO" sz="3200" b="1" dirty="0">
                <a:solidFill>
                  <a:srgbClr val="004274"/>
                </a:solidFill>
              </a:rPr>
              <a:t>Măsuri de tendință centrală și dispersie</a:t>
            </a:r>
            <a:endParaRPr lang="en-US" sz="3200" b="1" dirty="0">
              <a:solidFill>
                <a:srgbClr val="004274"/>
              </a:solidFill>
            </a:endParaRPr>
          </a:p>
          <a:p>
            <a:pPr algn="r"/>
            <a:endParaRPr lang="en-US" sz="2800" b="1" dirty="0">
              <a:solidFill>
                <a:srgbClr val="004274"/>
              </a:solidFill>
            </a:endParaRPr>
          </a:p>
          <a:p>
            <a:pPr algn="r"/>
            <a:endParaRPr lang="ru-RU" sz="2800" b="1" dirty="0">
              <a:solidFill>
                <a:srgbClr val="004274"/>
              </a:solidFill>
            </a:endParaRPr>
          </a:p>
          <a:p>
            <a:r>
              <a:rPr lang="ro-RO" sz="2800" b="1" dirty="0"/>
              <a:t>Titularul cursului </a:t>
            </a:r>
            <a:r>
              <a:rPr lang="en-US" sz="2800" b="1" dirty="0">
                <a:solidFill>
                  <a:srgbClr val="004274"/>
                </a:solidFill>
              </a:rPr>
              <a:t>conf. univ. dr. Galina Marusic</a:t>
            </a:r>
            <a:endParaRPr lang="ro-RO" sz="2800" b="1" dirty="0">
              <a:solidFill>
                <a:srgbClr val="004274"/>
              </a:solidFill>
            </a:endParaRPr>
          </a:p>
          <a:p>
            <a:pPr defTabSz="685800">
              <a:lnSpc>
                <a:spcPct val="130000"/>
              </a:lnSpc>
              <a:spcBef>
                <a:spcPct val="0"/>
              </a:spcBef>
            </a:pPr>
            <a:endParaRPr lang="ro-RO" sz="1200" b="1" dirty="0"/>
          </a:p>
          <a:p>
            <a:pPr defTabSz="685800">
              <a:lnSpc>
                <a:spcPct val="130000"/>
              </a:lnSpc>
              <a:spcBef>
                <a:spcPct val="0"/>
              </a:spcBef>
            </a:pPr>
            <a:r>
              <a:rPr lang="en-US" b="1" dirty="0"/>
              <a:t>Chi</a:t>
            </a:r>
            <a:r>
              <a:rPr lang="ro-RO" b="1" dirty="0" err="1"/>
              <a:t>șinău</a:t>
            </a:r>
            <a:r>
              <a:rPr lang="ro-RO" b="1" dirty="0"/>
              <a:t>, 202</a:t>
            </a:r>
            <a:r>
              <a:rPr lang="en-US" b="1" dirty="0"/>
              <a:t>6</a:t>
            </a:r>
            <a:endParaRPr lang="ru-RU" b="1" dirty="0"/>
          </a:p>
          <a:p>
            <a:pPr algn="r"/>
            <a:endParaRPr lang="ro-RO" sz="2800" b="1" dirty="0">
              <a:solidFill>
                <a:srgbClr val="004274"/>
              </a:solidFill>
            </a:endParaRPr>
          </a:p>
          <a:p>
            <a:pPr algn="r"/>
            <a:endParaRPr lang="en-US" sz="2800" b="1" dirty="0"/>
          </a:p>
        </p:txBody>
      </p:sp>
      <p:pic>
        <p:nvPicPr>
          <p:cNvPr id="4" name="Picture 3">
            <a:extLst>
              <a:ext uri="{FF2B5EF4-FFF2-40B4-BE49-F238E27FC236}">
                <a16:creationId xmlns:a16="http://schemas.microsoft.com/office/drawing/2014/main" id="{CF76B9AE-472B-4E60-876C-83F7FA7DEA7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919536" y="290513"/>
            <a:ext cx="2532380" cy="579120"/>
          </a:xfrm>
          <a:prstGeom prst="rect">
            <a:avLst/>
          </a:prstGeom>
        </p:spPr>
      </p:pic>
      <p:sp>
        <p:nvSpPr>
          <p:cNvPr id="5" name="Slide Number Placeholder 4">
            <a:extLst>
              <a:ext uri="{FF2B5EF4-FFF2-40B4-BE49-F238E27FC236}">
                <a16:creationId xmlns:a16="http://schemas.microsoft.com/office/drawing/2014/main" id="{13D71D50-8D64-4151-8117-A41DEBBF40C9}"/>
              </a:ext>
            </a:extLst>
          </p:cNvPr>
          <p:cNvSpPr>
            <a:spLocks noGrp="1"/>
          </p:cNvSpPr>
          <p:nvPr>
            <p:ph type="sldNum" sz="quarter" idx="12"/>
          </p:nvPr>
        </p:nvSpPr>
        <p:spPr/>
        <p:txBody>
          <a:bodyPr/>
          <a:lstStyle/>
          <a:p>
            <a:fld id="{B19B0651-EE4F-4900-A07F-96A6BFA9D0F0}" type="slidenum">
              <a:rPr lang="ru-RU" smtClean="0"/>
              <a:t>1</a:t>
            </a:fld>
            <a:endParaRPr lang="ru-RU"/>
          </a:p>
        </p:txBody>
      </p:sp>
    </p:spTree>
    <p:extLst>
      <p:ext uri="{BB962C8B-B14F-4D97-AF65-F5344CB8AC3E}">
        <p14:creationId xmlns:p14="http://schemas.microsoft.com/office/powerpoint/2010/main" val="980662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6635A90-91BB-4921-996D-6EB0FE0560BA}"/>
              </a:ext>
            </a:extLst>
          </p:cNvPr>
          <p:cNvSpPr>
            <a:spLocks noGrp="1"/>
          </p:cNvSpPr>
          <p:nvPr>
            <p:ph type="sldNum" sz="quarter" idx="12"/>
          </p:nvPr>
        </p:nvSpPr>
        <p:spPr/>
        <p:txBody>
          <a:bodyPr/>
          <a:lstStyle/>
          <a:p>
            <a:fld id="{3C14D8B6-DA12-4183-AA94-4DCB7F295F89}" type="slidenum">
              <a:rPr lang="ro-RO" smtClean="0"/>
              <a:t>10</a:t>
            </a:fld>
            <a:endParaRPr lang="ro-RO"/>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6F64773C-6E3E-4462-A692-98427E952FD8}"/>
                  </a:ext>
                </a:extLst>
              </p:cNvPr>
              <p:cNvSpPr txBox="1"/>
              <p:nvPr/>
            </p:nvSpPr>
            <p:spPr>
              <a:xfrm>
                <a:off x="614362" y="657224"/>
                <a:ext cx="11363325" cy="4234108"/>
              </a:xfrm>
              <a:prstGeom prst="rect">
                <a:avLst/>
              </a:prstGeom>
              <a:noFill/>
            </p:spPr>
            <p:txBody>
              <a:bodyPr wrap="square">
                <a:spAutoFit/>
              </a:bodyPr>
              <a:lstStyle/>
              <a:p>
                <a:r>
                  <a:rPr lang="ro-RO" sz="2000" dirty="0">
                    <a:solidFill>
                      <a:srgbClr val="202122"/>
                    </a:solidFill>
                    <a:effectLst/>
                    <a:ea typeface="Times New Roman" panose="02020603050405020304" pitchFamily="18" charset="0"/>
                  </a:rPr>
                  <a:t>Varianța unei mulțimi de n</a:t>
                </a:r>
                <a:r>
                  <a:rPr lang="en-US" sz="2000" dirty="0">
                    <a:solidFill>
                      <a:srgbClr val="202122"/>
                    </a:solidFill>
                    <a:effectLst/>
                    <a:ea typeface="Times New Roman" panose="02020603050405020304" pitchFamily="18" charset="0"/>
                  </a:rPr>
                  <a:t> </a:t>
                </a:r>
                <a:r>
                  <a:rPr lang="ro-RO" sz="2000" dirty="0">
                    <a:solidFill>
                      <a:srgbClr val="202122"/>
                    </a:solidFill>
                    <a:effectLst/>
                    <a:ea typeface="Times New Roman" panose="02020603050405020304" pitchFamily="18" charset="0"/>
                  </a:rPr>
                  <a:t>elemente, având probabilități echivalente, poate fi scrisă ca:</a:t>
                </a:r>
                <a:endParaRPr lang="ro-RO" sz="2000" dirty="0">
                  <a:effectLst/>
                  <a:ea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sSup>
                        <m:sSupPr>
                          <m:ctrlPr>
                            <a:rPr lang="ro-RO" sz="1800" i="1">
                              <a:effectLst/>
                              <a:latin typeface="Cambria Math" panose="02040503050406030204" pitchFamily="18" charset="0"/>
                              <a:ea typeface="Times New Roman" panose="02020603050405020304" pitchFamily="18" charset="0"/>
                            </a:rPr>
                          </m:ctrlPr>
                        </m:sSupPr>
                        <m:e>
                          <m:r>
                            <a:rPr lang="ro-RO" sz="1800" i="1">
                              <a:effectLst/>
                              <a:latin typeface="Cambria Math" panose="02040503050406030204" pitchFamily="18" charset="0"/>
                              <a:ea typeface="Times New Roman" panose="02020603050405020304" pitchFamily="18" charset="0"/>
                            </a:rPr>
                            <m:t>𝐷</m:t>
                          </m:r>
                        </m:e>
                        <m:sup>
                          <m:r>
                            <a:rPr lang="ro-RO" sz="1800" i="1">
                              <a:effectLst/>
                              <a:latin typeface="Cambria Math" panose="02040503050406030204" pitchFamily="18" charset="0"/>
                              <a:ea typeface="Times New Roman" panose="02020603050405020304" pitchFamily="18" charset="0"/>
                            </a:rPr>
                            <m:t>2</m:t>
                          </m:r>
                        </m:sup>
                      </m:sSup>
                      <m:d>
                        <m:dPr>
                          <m:begChr m:val="["/>
                          <m:endChr m:val="]"/>
                          <m:ctrlPr>
                            <a:rPr lang="ro-RO" sz="1800" i="1">
                              <a:effectLst/>
                              <a:latin typeface="Cambria Math" panose="02040503050406030204" pitchFamily="18" charset="0"/>
                              <a:ea typeface="Times New Roman" panose="02020603050405020304" pitchFamily="18" charset="0"/>
                            </a:rPr>
                          </m:ctrlPr>
                        </m:dPr>
                        <m:e>
                          <m:r>
                            <a:rPr lang="ro-RO" sz="1800" i="1">
                              <a:effectLst/>
                              <a:latin typeface="Cambria Math" panose="02040503050406030204" pitchFamily="18" charset="0"/>
                              <a:ea typeface="Times New Roman" panose="02020603050405020304" pitchFamily="18" charset="0"/>
                            </a:rPr>
                            <m:t>𝑋</m:t>
                          </m:r>
                        </m:e>
                      </m:d>
                      <m:r>
                        <a:rPr lang="ro-RO" sz="1800" i="1">
                          <a:effectLst/>
                          <a:latin typeface="Cambria Math" panose="02040503050406030204" pitchFamily="18" charset="0"/>
                          <a:ea typeface="Times New Roman" panose="02020603050405020304" pitchFamily="18" charset="0"/>
                        </a:rPr>
                        <m:t>=</m:t>
                      </m:r>
                      <m:f>
                        <m:fPr>
                          <m:ctrlPr>
                            <a:rPr lang="ro-RO" sz="1800" i="1">
                              <a:effectLst/>
                              <a:latin typeface="Cambria Math" panose="02040503050406030204" pitchFamily="18" charset="0"/>
                              <a:ea typeface="Times New Roman" panose="02020603050405020304" pitchFamily="18" charset="0"/>
                            </a:rPr>
                          </m:ctrlPr>
                        </m:fPr>
                        <m:num>
                          <m:r>
                            <a:rPr lang="ro-RO" sz="1800" i="1">
                              <a:effectLst/>
                              <a:latin typeface="Cambria Math" panose="02040503050406030204" pitchFamily="18" charset="0"/>
                              <a:ea typeface="Times New Roman" panose="02020603050405020304" pitchFamily="18" charset="0"/>
                            </a:rPr>
                            <m:t>1</m:t>
                          </m:r>
                        </m:num>
                        <m:den>
                          <m:r>
                            <a:rPr lang="ro-RO" sz="1800" i="1">
                              <a:effectLst/>
                              <a:latin typeface="Cambria Math" panose="02040503050406030204" pitchFamily="18" charset="0"/>
                              <a:ea typeface="Times New Roman" panose="02020603050405020304" pitchFamily="18" charset="0"/>
                            </a:rPr>
                            <m:t>𝑛</m:t>
                          </m:r>
                        </m:den>
                      </m:f>
                      <m:nary>
                        <m:naryPr>
                          <m:chr m:val="∑"/>
                          <m:ctrlPr>
                            <a:rPr lang="ro-RO" sz="1800" i="1">
                              <a:effectLst/>
                              <a:latin typeface="Cambria Math" panose="02040503050406030204" pitchFamily="18" charset="0"/>
                              <a:ea typeface="Times New Roman" panose="02020603050405020304" pitchFamily="18" charset="0"/>
                            </a:rPr>
                          </m:ctrlPr>
                        </m:naryPr>
                        <m:sub>
                          <m:r>
                            <a:rPr lang="ro-RO" sz="1800" i="1">
                              <a:effectLst/>
                              <a:latin typeface="Cambria Math" panose="02040503050406030204" pitchFamily="18" charset="0"/>
                              <a:ea typeface="Times New Roman" panose="02020603050405020304" pitchFamily="18" charset="0"/>
                            </a:rPr>
                            <m:t>𝑖</m:t>
                          </m:r>
                          <m:r>
                            <a:rPr lang="ro-RO" sz="1800" i="1">
                              <a:effectLst/>
                              <a:latin typeface="Cambria Math" panose="02040503050406030204" pitchFamily="18" charset="0"/>
                              <a:ea typeface="Times New Roman" panose="02020603050405020304" pitchFamily="18" charset="0"/>
                            </a:rPr>
                            <m:t>=1</m:t>
                          </m:r>
                        </m:sub>
                        <m:sup>
                          <m:r>
                            <a:rPr lang="ro-RO" sz="1800" i="1">
                              <a:effectLst/>
                              <a:latin typeface="Cambria Math" panose="02040503050406030204" pitchFamily="18" charset="0"/>
                              <a:ea typeface="Times New Roman" panose="02020603050405020304" pitchFamily="18" charset="0"/>
                            </a:rPr>
                            <m:t>𝑛</m:t>
                          </m:r>
                        </m:sup>
                        <m:e>
                          <m:sSup>
                            <m:sSupPr>
                              <m:ctrlPr>
                                <a:rPr lang="ro-RO" sz="1800" i="1">
                                  <a:effectLst/>
                                  <a:latin typeface="Cambria Math" panose="02040503050406030204" pitchFamily="18" charset="0"/>
                                  <a:ea typeface="Times New Roman" panose="02020603050405020304" pitchFamily="18" charset="0"/>
                                </a:rPr>
                              </m:ctrlPr>
                            </m:sSupPr>
                            <m:e>
                              <m:d>
                                <m:dPr>
                                  <m:ctrlPr>
                                    <a:rPr lang="ro-RO" sz="1800" i="1">
                                      <a:effectLst/>
                                      <a:latin typeface="Cambria Math" panose="02040503050406030204" pitchFamily="18" charset="0"/>
                                      <a:ea typeface="Times New Roman" panose="02020603050405020304" pitchFamily="18" charset="0"/>
                                    </a:rPr>
                                  </m:ctrlPr>
                                </m:dPr>
                                <m:e>
                                  <m:sSub>
                                    <m:sSubPr>
                                      <m:ctrlPr>
                                        <a:rPr lang="ro-RO" sz="1800" i="1">
                                          <a:effectLst/>
                                          <a:latin typeface="Cambria Math" panose="02040503050406030204" pitchFamily="18" charset="0"/>
                                          <a:ea typeface="Times New Roman" panose="02020603050405020304" pitchFamily="18" charset="0"/>
                                        </a:rPr>
                                      </m:ctrlPr>
                                    </m:sSubPr>
                                    <m:e>
                                      <m:r>
                                        <a:rPr lang="ro-RO" sz="1800" i="1">
                                          <a:effectLst/>
                                          <a:latin typeface="Cambria Math" panose="02040503050406030204" pitchFamily="18" charset="0"/>
                                          <a:ea typeface="Times New Roman" panose="02020603050405020304" pitchFamily="18" charset="0"/>
                                        </a:rPr>
                                        <m:t>𝑥</m:t>
                                      </m:r>
                                    </m:e>
                                    <m:sub>
                                      <m:r>
                                        <a:rPr lang="ro-RO" sz="1800" i="1">
                                          <a:effectLst/>
                                          <a:latin typeface="Cambria Math" panose="02040503050406030204" pitchFamily="18" charset="0"/>
                                          <a:ea typeface="Times New Roman" panose="02020603050405020304" pitchFamily="18" charset="0"/>
                                        </a:rPr>
                                        <m:t>𝑖</m:t>
                                      </m:r>
                                    </m:sub>
                                  </m:sSub>
                                  <m:r>
                                    <a:rPr lang="ro-RO" sz="1800" i="1">
                                      <a:effectLst/>
                                      <a:latin typeface="Cambria Math" panose="02040503050406030204" pitchFamily="18" charset="0"/>
                                      <a:ea typeface="Times New Roman" panose="02020603050405020304" pitchFamily="18" charset="0"/>
                                    </a:rPr>
                                    <m:t>−</m:t>
                                  </m:r>
                                  <m:r>
                                    <a:rPr lang="ro-RO" sz="1800" i="1">
                                      <a:effectLst/>
                                      <a:latin typeface="Cambria Math" panose="02040503050406030204" pitchFamily="18" charset="0"/>
                                      <a:ea typeface="Times New Roman" panose="02020603050405020304" pitchFamily="18" charset="0"/>
                                    </a:rPr>
                                    <m:t>𝑚</m:t>
                                  </m:r>
                                </m:e>
                              </m:d>
                            </m:e>
                            <m:sup>
                              <m:r>
                                <a:rPr lang="ro-RO" sz="1800" i="1">
                                  <a:effectLst/>
                                  <a:latin typeface="Cambria Math" panose="02040503050406030204" pitchFamily="18" charset="0"/>
                                  <a:ea typeface="Times New Roman" panose="02020603050405020304" pitchFamily="18" charset="0"/>
                                </a:rPr>
                                <m:t>2</m:t>
                              </m:r>
                            </m:sup>
                          </m:sSup>
                        </m:e>
                      </m:nary>
                    </m:oMath>
                  </m:oMathPara>
                </a14:m>
                <a:endParaRPr lang="ro-RO" sz="1800" dirty="0">
                  <a:effectLst/>
                  <a:latin typeface="Times New Roman" panose="02020603050405020304" pitchFamily="18" charset="0"/>
                  <a:ea typeface="Times New Roman" panose="02020603050405020304" pitchFamily="18" charset="0"/>
                </a:endParaRPr>
              </a:p>
              <a:p>
                <a:r>
                  <a:rPr lang="ro-RO" sz="2000" dirty="0">
                    <a:solidFill>
                      <a:srgbClr val="0070C0"/>
                    </a:solidFill>
                    <a:effectLst/>
                    <a:ea typeface="Times New Roman" panose="02020603050405020304" pitchFamily="18" charset="0"/>
                  </a:rPr>
                  <a:t>Formula este suma pătratelor diferențelor dintre fiecare valoare și media aritmetică, împărțită la numărul de valori.</a:t>
                </a:r>
              </a:p>
              <a:p>
                <a:pPr marL="342900" lvl="0" indent="-342900">
                  <a:buSzPts val="1000"/>
                  <a:buFont typeface="Symbol" panose="05050102010706020507" pitchFamily="18" charset="2"/>
                  <a:buChar char=""/>
                  <a:tabLst>
                    <a:tab pos="457200" algn="l"/>
                  </a:tabLst>
                </a:pPr>
                <a:r>
                  <a:rPr lang="ro-RO" sz="2000" b="1" dirty="0">
                    <a:effectLst/>
                    <a:ea typeface="Times New Roman" panose="02020603050405020304" pitchFamily="18" charset="0"/>
                  </a:rPr>
                  <a:t>2019:</a:t>
                </a:r>
                <a:r>
                  <a:rPr lang="ro-RO" sz="2000" dirty="0">
                    <a:effectLst/>
                    <a:ea typeface="Times New Roman" panose="02020603050405020304" pitchFamily="18" charset="0"/>
                  </a:rPr>
                  <a:t> Varianța = </a:t>
                </a:r>
                <a:r>
                  <a:rPr lang="ro-RO" sz="2000" dirty="0">
                    <a:solidFill>
                      <a:srgbClr val="0070C0"/>
                    </a:solidFill>
                    <a:effectLst/>
                    <a:ea typeface="Times New Roman" panose="02020603050405020304" pitchFamily="18" charset="0"/>
                  </a:rPr>
                  <a:t>0.1921</a:t>
                </a:r>
                <a:r>
                  <a:rPr lang="ro-RO" sz="2000" dirty="0">
                    <a:solidFill>
                      <a:srgbClr val="FF0000"/>
                    </a:solidFill>
                    <a:effectLst/>
                    <a:ea typeface="Times New Roman" panose="02020603050405020304" pitchFamily="18" charset="0"/>
                  </a:rPr>
                  <a:t> </a:t>
                </a:r>
                <a:r>
                  <a:rPr lang="ro-RO" sz="2000" dirty="0">
                    <a:effectLst/>
                    <a:ea typeface="Times New Roman" panose="02020603050405020304" pitchFamily="18" charset="0"/>
                  </a:rPr>
                  <a:t>mg²/L²</a:t>
                </a:r>
              </a:p>
              <a:p>
                <a:pPr marL="342900" lvl="0" indent="-342900">
                  <a:buSzPts val="1000"/>
                  <a:buFont typeface="Symbol" panose="05050102010706020507" pitchFamily="18" charset="2"/>
                  <a:buChar char=""/>
                  <a:tabLst>
                    <a:tab pos="457200" algn="l"/>
                  </a:tabLst>
                </a:pPr>
                <a:r>
                  <a:rPr lang="ro-RO" sz="2000" b="1" dirty="0">
                    <a:effectLst/>
                    <a:ea typeface="Times New Roman" panose="02020603050405020304" pitchFamily="18" charset="0"/>
                  </a:rPr>
                  <a:t>2020:</a:t>
                </a:r>
                <a:r>
                  <a:rPr lang="ro-RO" sz="2000" dirty="0">
                    <a:effectLst/>
                    <a:ea typeface="Times New Roman" panose="02020603050405020304" pitchFamily="18" charset="0"/>
                  </a:rPr>
                  <a:t> Varianța = 0.0834 mg²/L²</a:t>
                </a:r>
              </a:p>
              <a:p>
                <a:pPr marL="342900" lvl="0" indent="-342900">
                  <a:buSzPts val="1000"/>
                  <a:buFont typeface="Symbol" panose="05050102010706020507" pitchFamily="18" charset="2"/>
                  <a:buChar char=""/>
                  <a:tabLst>
                    <a:tab pos="457200" algn="l"/>
                  </a:tabLst>
                </a:pPr>
                <a:r>
                  <a:rPr lang="ro-RO" sz="2000" b="1" dirty="0">
                    <a:effectLst/>
                    <a:ea typeface="Times New Roman" panose="02020603050405020304" pitchFamily="18" charset="0"/>
                  </a:rPr>
                  <a:t>2021:</a:t>
                </a:r>
                <a:r>
                  <a:rPr lang="ro-RO" sz="2000" dirty="0">
                    <a:effectLst/>
                    <a:ea typeface="Times New Roman" panose="02020603050405020304" pitchFamily="18" charset="0"/>
                  </a:rPr>
                  <a:t> Varianța = 0.0566 mg²/L²</a:t>
                </a:r>
              </a:p>
              <a:p>
                <a:pPr marL="342900" lvl="0" indent="-342900">
                  <a:buSzPts val="1000"/>
                  <a:buFont typeface="Symbol" panose="05050102010706020507" pitchFamily="18" charset="2"/>
                  <a:buChar char=""/>
                  <a:tabLst>
                    <a:tab pos="457200" algn="l"/>
                  </a:tabLst>
                </a:pPr>
                <a:r>
                  <a:rPr lang="ro-RO" sz="2000" b="1" dirty="0">
                    <a:effectLst/>
                    <a:ea typeface="Times New Roman" panose="02020603050405020304" pitchFamily="18" charset="0"/>
                  </a:rPr>
                  <a:t>2022:</a:t>
                </a:r>
                <a:r>
                  <a:rPr lang="ro-RO" sz="2000" dirty="0">
                    <a:effectLst/>
                    <a:ea typeface="Times New Roman" panose="02020603050405020304" pitchFamily="18" charset="0"/>
                  </a:rPr>
                  <a:t> Varianța = 12.9196 mg²/L²</a:t>
                </a:r>
              </a:p>
              <a:p>
                <a:pPr marL="342900" lvl="0" indent="-342900">
                  <a:buSzPts val="1000"/>
                  <a:buFont typeface="Symbol" panose="05050102010706020507" pitchFamily="18" charset="2"/>
                  <a:buChar char=""/>
                  <a:tabLst>
                    <a:tab pos="457200" algn="l"/>
                  </a:tabLst>
                </a:pPr>
                <a:r>
                  <a:rPr lang="ro-RO" sz="2000" b="1" dirty="0">
                    <a:effectLst/>
                    <a:ea typeface="Times New Roman" panose="02020603050405020304" pitchFamily="18" charset="0"/>
                  </a:rPr>
                  <a:t>2023:</a:t>
                </a:r>
                <a:r>
                  <a:rPr lang="ro-RO" sz="2000" dirty="0">
                    <a:effectLst/>
                    <a:ea typeface="Times New Roman" panose="02020603050405020304" pitchFamily="18" charset="0"/>
                  </a:rPr>
                  <a:t> Varianța = 3.3533 mg²/L²</a:t>
                </a:r>
              </a:p>
              <a:p>
                <a:pPr marL="457200"/>
                <a:r>
                  <a:rPr lang="ro-RO" sz="2000" dirty="0">
                    <a:effectLst/>
                    <a:ea typeface="Times New Roman" panose="02020603050405020304" pitchFamily="18" charset="0"/>
                  </a:rPr>
                  <a:t> </a:t>
                </a:r>
              </a:p>
              <a:p>
                <a:pPr marL="457200"/>
                <a:r>
                  <a:rPr lang="ro-RO" sz="2000" dirty="0">
                    <a:effectLst/>
                    <a:ea typeface="Times New Roman" panose="02020603050405020304" pitchFamily="18" charset="0"/>
                  </a:rPr>
                  <a:t>(5.39-6.22)2+(6.31-6.22)2+(6.32-6.22)2+(6.4-6.22)2+(6.69-6.22)2=0.6889+0.0081+0.01+0.0324+0.2209=0.9603/5=</a:t>
                </a:r>
                <a:r>
                  <a:rPr lang="ro-RO" sz="2000" dirty="0">
                    <a:solidFill>
                      <a:srgbClr val="0070C0"/>
                    </a:solidFill>
                    <a:effectLst/>
                    <a:ea typeface="Times New Roman" panose="02020603050405020304" pitchFamily="18" charset="0"/>
                  </a:rPr>
                  <a:t>0.1921</a:t>
                </a:r>
              </a:p>
            </p:txBody>
          </p:sp>
        </mc:Choice>
        <mc:Fallback xmlns="">
          <p:sp>
            <p:nvSpPr>
              <p:cNvPr id="7" name="TextBox 6">
                <a:extLst>
                  <a:ext uri="{FF2B5EF4-FFF2-40B4-BE49-F238E27FC236}">
                    <a16:creationId xmlns:a16="http://schemas.microsoft.com/office/drawing/2014/main" id="{6F64773C-6E3E-4462-A692-98427E952FD8}"/>
                  </a:ext>
                </a:extLst>
              </p:cNvPr>
              <p:cNvSpPr txBox="1">
                <a:spLocks noRot="1" noChangeAspect="1" noMove="1" noResize="1" noEditPoints="1" noAdjustHandles="1" noChangeArrowheads="1" noChangeShapeType="1" noTextEdit="1"/>
              </p:cNvSpPr>
              <p:nvPr/>
            </p:nvSpPr>
            <p:spPr>
              <a:xfrm>
                <a:off x="614362" y="657224"/>
                <a:ext cx="11363325" cy="4234108"/>
              </a:xfrm>
              <a:prstGeom prst="rect">
                <a:avLst/>
              </a:prstGeom>
              <a:blipFill>
                <a:blip r:embed="rId2"/>
                <a:stretch>
                  <a:fillRect l="-590" t="-865" b="-1729"/>
                </a:stretch>
              </a:blipFill>
            </p:spPr>
            <p:txBody>
              <a:bodyPr/>
              <a:lstStyle/>
              <a:p>
                <a:r>
                  <a:rPr lang="ro-RO">
                    <a:noFill/>
                  </a:rPr>
                  <a:t> </a:t>
                </a:r>
              </a:p>
            </p:txBody>
          </p:sp>
        </mc:Fallback>
      </mc:AlternateContent>
    </p:spTree>
    <p:extLst>
      <p:ext uri="{BB962C8B-B14F-4D97-AF65-F5344CB8AC3E}">
        <p14:creationId xmlns:p14="http://schemas.microsoft.com/office/powerpoint/2010/main" val="47196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EC54B-5AE7-4DB8-AE16-30C3915B5CEC}"/>
              </a:ext>
            </a:extLst>
          </p:cNvPr>
          <p:cNvSpPr>
            <a:spLocks noGrp="1"/>
          </p:cNvSpPr>
          <p:nvPr>
            <p:ph type="title"/>
          </p:nvPr>
        </p:nvSpPr>
        <p:spPr>
          <a:xfrm>
            <a:off x="838200" y="98425"/>
            <a:ext cx="10515600" cy="644525"/>
          </a:xfrm>
        </p:spPr>
        <p:txBody>
          <a:bodyPr>
            <a:normAutofit/>
          </a:bodyPr>
          <a:lstStyle/>
          <a:p>
            <a:pPr algn="ctr"/>
            <a:r>
              <a:rPr lang="ro-RO" sz="3200" b="1" dirty="0">
                <a:solidFill>
                  <a:srgbClr val="004274"/>
                </a:solidFill>
                <a:latin typeface="+mn-lt"/>
              </a:rPr>
              <a:t>Măsuri de dispersie:</a:t>
            </a:r>
            <a:r>
              <a:rPr lang="en-US" sz="3200" b="1" dirty="0">
                <a:solidFill>
                  <a:srgbClr val="004274"/>
                </a:solidFill>
                <a:latin typeface="+mn-lt"/>
              </a:rPr>
              <a:t> </a:t>
            </a:r>
            <a:r>
              <a:rPr lang="ro-RO" sz="3200" b="1" dirty="0">
                <a:solidFill>
                  <a:srgbClr val="004274"/>
                </a:solidFill>
                <a:latin typeface="+mn-lt"/>
                <a:ea typeface="+mn-ea"/>
                <a:cs typeface="+mn-cs"/>
              </a:rPr>
              <a:t>abaterea (</a:t>
            </a:r>
            <a:r>
              <a:rPr lang="en-US" sz="3200" b="1" dirty="0">
                <a:solidFill>
                  <a:srgbClr val="C00000"/>
                </a:solidFill>
                <a:latin typeface="+mn-lt"/>
              </a:rPr>
              <a:t>d</a:t>
            </a:r>
            <a:r>
              <a:rPr lang="ro-RO" sz="3200" b="1" dirty="0" err="1">
                <a:solidFill>
                  <a:srgbClr val="C00000"/>
                </a:solidFill>
                <a:latin typeface="+mn-lt"/>
              </a:rPr>
              <a:t>eviația</a:t>
            </a:r>
            <a:r>
              <a:rPr lang="ro-RO" sz="3200" b="1" dirty="0">
                <a:solidFill>
                  <a:srgbClr val="C00000"/>
                </a:solidFill>
                <a:latin typeface="+mn-lt"/>
              </a:rPr>
              <a:t>) </a:t>
            </a:r>
            <a:r>
              <a:rPr lang="ro-RO" sz="3200" b="1" dirty="0">
                <a:solidFill>
                  <a:srgbClr val="004274"/>
                </a:solidFill>
                <a:latin typeface="+mn-lt"/>
                <a:ea typeface="+mn-ea"/>
                <a:cs typeface="+mn-cs"/>
              </a:rPr>
              <a:t>standard </a:t>
            </a:r>
            <a:endParaRPr lang="ro-RO" sz="3200"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31193E9-B40B-4D38-AD3E-967E4E09E892}"/>
                  </a:ext>
                </a:extLst>
              </p:cNvPr>
              <p:cNvSpPr>
                <a:spLocks noGrp="1"/>
              </p:cNvSpPr>
              <p:nvPr>
                <p:ph idx="1"/>
              </p:nvPr>
            </p:nvSpPr>
            <p:spPr>
              <a:xfrm>
                <a:off x="304800" y="742950"/>
                <a:ext cx="11620500" cy="5978525"/>
              </a:xfrm>
            </p:spPr>
            <p:txBody>
              <a:bodyPr>
                <a:normAutofit/>
              </a:bodyPr>
              <a:lstStyle/>
              <a:p>
                <a:pPr marL="0" indent="0">
                  <a:buNone/>
                </a:pPr>
                <a:r>
                  <a:rPr lang="ro-RO" sz="1800" dirty="0"/>
                  <a:t>În practică deseori nu se folosește dispersia, ci </a:t>
                </a:r>
                <a:r>
                  <a:rPr lang="ro-RO" sz="1800" b="1" dirty="0"/>
                  <a:t>abaterea standard</a:t>
                </a:r>
                <a:r>
                  <a:rPr lang="ro-RO" sz="1800" dirty="0"/>
                  <a:t>  </a:t>
                </a:r>
                <a:r>
                  <a:rPr lang="ru-RU" sz="1800" i="1" dirty="0"/>
                  <a:t>(</a:t>
                </a:r>
                <a:r>
                  <a:rPr lang="ro-RO" sz="1800" i="1" dirty="0"/>
                  <a:t>engl. standard </a:t>
                </a:r>
                <a:r>
                  <a:rPr lang="ro-RO" sz="1800" i="1" dirty="0" err="1"/>
                  <a:t>deviation</a:t>
                </a:r>
                <a:r>
                  <a:rPr lang="ro-RO" sz="1800" i="1" dirty="0"/>
                  <a:t>):</a:t>
                </a:r>
              </a:p>
              <a:p>
                <a:pPr marL="0" indent="0">
                  <a:buNone/>
                </a:pPr>
                <a14:m>
                  <m:oMathPara xmlns:m="http://schemas.openxmlformats.org/officeDocument/2006/math">
                    <m:oMathParaPr>
                      <m:jc m:val="centerGroup"/>
                    </m:oMathParaPr>
                    <m:oMath xmlns:m="http://schemas.openxmlformats.org/officeDocument/2006/math">
                      <m:r>
                        <a:rPr lang="ro-RO" sz="1800" i="1" smtClean="0">
                          <a:latin typeface="Cambria Math" panose="02040503050406030204" pitchFamily="18" charset="0"/>
                          <a:ea typeface="Cambria Math" panose="02040503050406030204" pitchFamily="18" charset="0"/>
                        </a:rPr>
                        <m:t>𝜎</m:t>
                      </m:r>
                      <m:r>
                        <a:rPr lang="ro-RO" sz="1800" b="0" i="1" smtClean="0">
                          <a:latin typeface="Cambria Math" panose="02040503050406030204" pitchFamily="18" charset="0"/>
                          <a:ea typeface="Cambria Math" panose="02040503050406030204" pitchFamily="18" charset="0"/>
                        </a:rPr>
                        <m:t>=</m:t>
                      </m:r>
                      <m:rad>
                        <m:radPr>
                          <m:degHide m:val="on"/>
                          <m:ctrlPr>
                            <a:rPr lang="ro-RO" sz="1800" b="0" i="1" smtClean="0">
                              <a:latin typeface="Cambria Math" panose="02040503050406030204" pitchFamily="18" charset="0"/>
                              <a:ea typeface="Cambria Math" panose="02040503050406030204" pitchFamily="18" charset="0"/>
                            </a:rPr>
                          </m:ctrlPr>
                        </m:radPr>
                        <m:deg/>
                        <m:e>
                          <m:sSup>
                            <m:sSupPr>
                              <m:ctrlPr>
                                <a:rPr lang="ro-RO" sz="1800" b="0" i="1" smtClean="0">
                                  <a:latin typeface="Cambria Math" panose="02040503050406030204" pitchFamily="18" charset="0"/>
                                  <a:ea typeface="Cambria Math" panose="02040503050406030204" pitchFamily="18" charset="0"/>
                                </a:rPr>
                              </m:ctrlPr>
                            </m:sSupPr>
                            <m:e>
                              <m:r>
                                <a:rPr lang="ro-RO" sz="1800" b="0" i="1" smtClean="0">
                                  <a:latin typeface="Cambria Math" panose="02040503050406030204" pitchFamily="18" charset="0"/>
                                  <a:ea typeface="Cambria Math" panose="02040503050406030204" pitchFamily="18" charset="0"/>
                                </a:rPr>
                                <m:t>𝐷</m:t>
                              </m:r>
                            </m:e>
                            <m:sup>
                              <m:r>
                                <a:rPr lang="ro-RO" sz="1800" b="0" i="1" smtClean="0">
                                  <a:latin typeface="Cambria Math" panose="02040503050406030204" pitchFamily="18" charset="0"/>
                                  <a:ea typeface="Cambria Math" panose="02040503050406030204" pitchFamily="18" charset="0"/>
                                </a:rPr>
                                <m:t>2</m:t>
                              </m:r>
                            </m:sup>
                          </m:sSup>
                          <m:d>
                            <m:dPr>
                              <m:begChr m:val="["/>
                              <m:endChr m:val="]"/>
                              <m:ctrlPr>
                                <a:rPr lang="ro-RO" sz="1800" b="0" i="1" smtClean="0">
                                  <a:latin typeface="Cambria Math" panose="02040503050406030204" pitchFamily="18" charset="0"/>
                                  <a:ea typeface="Cambria Math" panose="02040503050406030204" pitchFamily="18" charset="0"/>
                                </a:rPr>
                              </m:ctrlPr>
                            </m:dPr>
                            <m:e>
                              <m:r>
                                <a:rPr lang="ro-RO" sz="1800" b="0" i="1" smtClean="0">
                                  <a:latin typeface="Cambria Math" panose="02040503050406030204" pitchFamily="18" charset="0"/>
                                  <a:ea typeface="Cambria Math" panose="02040503050406030204" pitchFamily="18" charset="0"/>
                                </a:rPr>
                                <m:t>𝑋</m:t>
                              </m:r>
                            </m:e>
                          </m:d>
                        </m:e>
                      </m:rad>
                    </m:oMath>
                  </m:oMathPara>
                </a14:m>
                <a:endParaRPr lang="ro-RO" sz="1800" i="1" dirty="0"/>
              </a:p>
              <a:p>
                <a:pPr marL="0" indent="0">
                  <a:buNone/>
                </a:pPr>
                <a:r>
                  <a:rPr lang="ro-RO" sz="1800" i="1" dirty="0"/>
                  <a:t>Are avantajul exprimării prin aceleași unități de măsură ca și valorile variabilei </a:t>
                </a:r>
                <a:r>
                  <a:rPr lang="ro-RO" sz="1800" i="1" dirty="0" err="1"/>
                  <a:t>aleatoare</a:t>
                </a:r>
                <a:r>
                  <a:rPr lang="ro-RO" sz="1800" i="1" dirty="0"/>
                  <a:t> </a:t>
                </a:r>
                <a14:m>
                  <m:oMath xmlns:m="http://schemas.openxmlformats.org/officeDocument/2006/math">
                    <m:r>
                      <a:rPr lang="ro-RO" sz="1800" b="0" i="1" smtClean="0">
                        <a:latin typeface="Cambria Math" panose="02040503050406030204" pitchFamily="18" charset="0"/>
                      </a:rPr>
                      <m:t>𝑋</m:t>
                    </m:r>
                    <m:r>
                      <a:rPr lang="ru-RU" sz="1800" b="0" i="1" smtClean="0">
                        <a:latin typeface="Cambria Math" panose="02040503050406030204" pitchFamily="18" charset="0"/>
                      </a:rPr>
                      <m:t>.</m:t>
                    </m:r>
                  </m:oMath>
                </a14:m>
                <a:endParaRPr lang="ru-RU" sz="1800" i="1" dirty="0"/>
              </a:p>
              <a:p>
                <a:pPr marL="0" indent="0">
                  <a:buNone/>
                </a:pPr>
                <a:r>
                  <a:rPr lang="ro-RO" sz="1800" dirty="0"/>
                  <a:t>1. Este o caracteristică statistică a distribuției unei variabile </a:t>
                </a:r>
                <a:r>
                  <a:rPr lang="ro-RO" sz="1800" dirty="0" err="1"/>
                  <a:t>aleatoare</a:t>
                </a:r>
                <a:r>
                  <a:rPr lang="ro-RO" sz="1800" dirty="0"/>
                  <a:t>, care arată gradul mediu de dispersie a valorilor în raport cu media.</a:t>
                </a:r>
              </a:p>
              <a:p>
                <a:pPr marL="0" indent="0">
                  <a:buNone/>
                </a:pPr>
                <a:r>
                  <a:rPr lang="ro-RO" sz="1800" dirty="0"/>
                  <a:t> 2. Se utilizează la calcularea erorii standard a mediei aritmetice, la construirea intervalelor de încredere, la testarea statistică a ipotezelor, la măsurarea relației liniare dintre variabile </a:t>
                </a:r>
                <a:r>
                  <a:rPr lang="ro-RO" sz="1800" dirty="0" err="1"/>
                  <a:t>aleatoare</a:t>
                </a:r>
                <a:r>
                  <a:rPr lang="ro-RO" sz="1800" dirty="0"/>
                  <a:t>.</a:t>
                </a:r>
              </a:p>
              <a:p>
                <a:pPr marL="0" indent="0">
                  <a:buNone/>
                </a:pPr>
                <a:r>
                  <a:rPr lang="ro-RO" sz="1800" dirty="0"/>
                  <a:t>3. O valoare mai mare a deviației standard indică o dispersie mai mare a valorilor observate în raport cu media; o valoare mai mică indică faptul că valorile din set sunt grupate în jurul mediei.</a:t>
                </a:r>
              </a:p>
              <a:p>
                <a:pPr marL="0" indent="0">
                  <a:buNone/>
                </a:pPr>
                <a:endParaRPr lang="ro-RO" sz="1800" dirty="0">
                  <a:effectLst/>
                  <a:latin typeface="Times New Roman" panose="02020603050405020304" pitchFamily="18" charset="0"/>
                  <a:ea typeface="Times New Roman" panose="02020603050405020304" pitchFamily="18" charset="0"/>
                </a:endParaRPr>
              </a:p>
              <a:p>
                <a:pPr marL="0" indent="0">
                  <a:buNone/>
                </a:pPr>
                <a:r>
                  <a:rPr lang="ro-RO" sz="1800" dirty="0">
                    <a:effectLst/>
                    <a:ea typeface="Times New Roman" panose="02020603050405020304" pitchFamily="18" charset="0"/>
                  </a:rPr>
                  <a:t>Deviația standard indică variația valorilor în jurul mediei. Este radicalul pătrat al varianței.</a:t>
                </a:r>
              </a:p>
              <a:p>
                <a:pPr marL="0" lvl="0" indent="0">
                  <a:buSzPts val="1000"/>
                  <a:buNone/>
                  <a:tabLst>
                    <a:tab pos="457200" algn="l"/>
                  </a:tabLst>
                </a:pPr>
                <a:r>
                  <a:rPr lang="ro-RO" sz="1800" b="1" dirty="0">
                    <a:effectLst/>
                    <a:ea typeface="Times New Roman" panose="02020603050405020304" pitchFamily="18" charset="0"/>
                  </a:rPr>
                  <a:t>2019:</a:t>
                </a:r>
                <a:r>
                  <a:rPr lang="ro-RO" sz="1800" dirty="0">
                    <a:effectLst/>
                    <a:ea typeface="Times New Roman" panose="02020603050405020304" pitchFamily="18" charset="0"/>
                  </a:rPr>
                  <a:t> Deviația standard = √0.1921 = 0.44 mg/L</a:t>
                </a:r>
              </a:p>
              <a:p>
                <a:pPr marL="0" lvl="0" indent="0">
                  <a:buSzPts val="1000"/>
                  <a:buNone/>
                  <a:tabLst>
                    <a:tab pos="457200" algn="l"/>
                  </a:tabLst>
                </a:pPr>
                <a:r>
                  <a:rPr lang="ro-RO" sz="1800" b="1" dirty="0">
                    <a:effectLst/>
                    <a:ea typeface="Times New Roman" panose="02020603050405020304" pitchFamily="18" charset="0"/>
                  </a:rPr>
                  <a:t>2020:</a:t>
                </a:r>
                <a:r>
                  <a:rPr lang="ro-RO" sz="1800" dirty="0">
                    <a:effectLst/>
                    <a:ea typeface="Times New Roman" panose="02020603050405020304" pitchFamily="18" charset="0"/>
                  </a:rPr>
                  <a:t> Deviația standard = √0.0834 = 0.29 mg/L</a:t>
                </a:r>
              </a:p>
              <a:p>
                <a:pPr marL="0" lvl="0" indent="0">
                  <a:buSzPts val="1000"/>
                  <a:buNone/>
                  <a:tabLst>
                    <a:tab pos="457200" algn="l"/>
                  </a:tabLst>
                </a:pPr>
                <a:r>
                  <a:rPr lang="ro-RO" sz="1800" b="1" dirty="0">
                    <a:effectLst/>
                    <a:ea typeface="Times New Roman" panose="02020603050405020304" pitchFamily="18" charset="0"/>
                  </a:rPr>
                  <a:t>2021:</a:t>
                </a:r>
                <a:r>
                  <a:rPr lang="ro-RO" sz="1800" dirty="0">
                    <a:effectLst/>
                    <a:ea typeface="Times New Roman" panose="02020603050405020304" pitchFamily="18" charset="0"/>
                  </a:rPr>
                  <a:t> Deviația standard = √0.0566 = 0.24 mg/L</a:t>
                </a:r>
              </a:p>
              <a:p>
                <a:pPr marL="0" lvl="0" indent="0">
                  <a:buSzPts val="1000"/>
                  <a:buNone/>
                  <a:tabLst>
                    <a:tab pos="457200" algn="l"/>
                  </a:tabLst>
                </a:pPr>
                <a:r>
                  <a:rPr lang="ro-RO" sz="1800" b="1" dirty="0">
                    <a:effectLst/>
                    <a:ea typeface="Times New Roman" panose="02020603050405020304" pitchFamily="18" charset="0"/>
                  </a:rPr>
                  <a:t>2022:</a:t>
                </a:r>
                <a:r>
                  <a:rPr lang="ro-RO" sz="1800" dirty="0">
                    <a:effectLst/>
                    <a:ea typeface="Times New Roman" panose="02020603050405020304" pitchFamily="18" charset="0"/>
                  </a:rPr>
                  <a:t> Deviația standard = √12.9196 = 3.59 mg/L</a:t>
                </a:r>
              </a:p>
              <a:p>
                <a:pPr marL="0" lvl="0" indent="0">
                  <a:buSzPts val="1000"/>
                  <a:buNone/>
                  <a:tabLst>
                    <a:tab pos="457200" algn="l"/>
                  </a:tabLst>
                </a:pPr>
                <a:r>
                  <a:rPr lang="ro-RO" sz="1800" b="1" dirty="0">
                    <a:effectLst/>
                    <a:ea typeface="Times New Roman" panose="02020603050405020304" pitchFamily="18" charset="0"/>
                  </a:rPr>
                  <a:t>2023:</a:t>
                </a:r>
                <a:r>
                  <a:rPr lang="ro-RO" sz="1800" dirty="0">
                    <a:effectLst/>
                    <a:ea typeface="Times New Roman" panose="02020603050405020304" pitchFamily="18" charset="0"/>
                  </a:rPr>
                  <a:t> Deviația standard = √3.3533 = 1.83 mg/L</a:t>
                </a:r>
              </a:p>
              <a:p>
                <a:pPr marL="0" indent="0">
                  <a:buNone/>
                </a:pPr>
                <a:endParaRPr lang="ro-RO" dirty="0"/>
              </a:p>
            </p:txBody>
          </p:sp>
        </mc:Choice>
        <mc:Fallback xmlns="">
          <p:sp>
            <p:nvSpPr>
              <p:cNvPr id="3" name="Content Placeholder 2">
                <a:extLst>
                  <a:ext uri="{FF2B5EF4-FFF2-40B4-BE49-F238E27FC236}">
                    <a16:creationId xmlns:a16="http://schemas.microsoft.com/office/drawing/2014/main" id="{431193E9-B40B-4D38-AD3E-967E4E09E892}"/>
                  </a:ext>
                </a:extLst>
              </p:cNvPr>
              <p:cNvSpPr>
                <a:spLocks noGrp="1" noRot="1" noChangeAspect="1" noMove="1" noResize="1" noEditPoints="1" noAdjustHandles="1" noChangeArrowheads="1" noChangeShapeType="1" noTextEdit="1"/>
              </p:cNvSpPr>
              <p:nvPr>
                <p:ph idx="1"/>
              </p:nvPr>
            </p:nvSpPr>
            <p:spPr>
              <a:xfrm>
                <a:off x="304800" y="742950"/>
                <a:ext cx="11620500" cy="5978525"/>
              </a:xfrm>
              <a:blipFill>
                <a:blip r:embed="rId2"/>
                <a:stretch>
                  <a:fillRect l="-420" t="-1019"/>
                </a:stretch>
              </a:blipFill>
            </p:spPr>
            <p:txBody>
              <a:bodyPr/>
              <a:lstStyle/>
              <a:p>
                <a:r>
                  <a:rPr lang="ro-RO">
                    <a:noFill/>
                  </a:rPr>
                  <a:t> </a:t>
                </a:r>
              </a:p>
            </p:txBody>
          </p:sp>
        </mc:Fallback>
      </mc:AlternateContent>
      <p:sp>
        <p:nvSpPr>
          <p:cNvPr id="4" name="Slide Number Placeholder 3">
            <a:extLst>
              <a:ext uri="{FF2B5EF4-FFF2-40B4-BE49-F238E27FC236}">
                <a16:creationId xmlns:a16="http://schemas.microsoft.com/office/drawing/2014/main" id="{2F4977E8-ECDA-47D9-AFC8-83170918597B}"/>
              </a:ext>
            </a:extLst>
          </p:cNvPr>
          <p:cNvSpPr>
            <a:spLocks noGrp="1"/>
          </p:cNvSpPr>
          <p:nvPr>
            <p:ph type="sldNum" sz="quarter" idx="12"/>
          </p:nvPr>
        </p:nvSpPr>
        <p:spPr/>
        <p:txBody>
          <a:bodyPr/>
          <a:lstStyle/>
          <a:p>
            <a:fld id="{3C14D8B6-DA12-4183-AA94-4DCB7F295F89}" type="slidenum">
              <a:rPr lang="ro-RO" smtClean="0"/>
              <a:t>11</a:t>
            </a:fld>
            <a:endParaRPr lang="ro-RO"/>
          </a:p>
        </p:txBody>
      </p:sp>
    </p:spTree>
    <p:extLst>
      <p:ext uri="{BB962C8B-B14F-4D97-AF65-F5344CB8AC3E}">
        <p14:creationId xmlns:p14="http://schemas.microsoft.com/office/powerpoint/2010/main" val="3127712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AB086DC-87F9-4E5D-9D95-65943902F6AF}"/>
                  </a:ext>
                </a:extLst>
              </p:cNvPr>
              <p:cNvSpPr>
                <a:spLocks noGrp="1"/>
              </p:cNvSpPr>
              <p:nvPr>
                <p:ph idx="1"/>
              </p:nvPr>
            </p:nvSpPr>
            <p:spPr>
              <a:xfrm>
                <a:off x="295275" y="885826"/>
                <a:ext cx="11610975" cy="4629150"/>
              </a:xfrm>
            </p:spPr>
            <p:txBody>
              <a:bodyPr/>
              <a:lstStyle/>
              <a:p>
                <a:pPr marL="0" indent="0">
                  <a:buNone/>
                </a:pPr>
                <a:r>
                  <a:rPr lang="ro-RO" sz="2400" dirty="0">
                    <a:effectLst/>
                    <a:ea typeface="Times New Roman" panose="02020603050405020304" pitchFamily="18" charset="0"/>
                  </a:rPr>
                  <a:t>Coeficientul de variație exprimă deviația standard ca procent din media aritmetică, oferind o măsură relativă a dispersiei.</a:t>
                </a:r>
              </a:p>
              <a:p>
                <a:pPr marL="0" indent="0">
                  <a:buNone/>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ro-MD" sz="2400" b="0" i="1" smtClean="0">
                              <a:latin typeface="Cambria Math" panose="02040503050406030204" pitchFamily="18" charset="0"/>
                            </a:rPr>
                            <m:t>𝐶</m:t>
                          </m:r>
                        </m:e>
                        <m:sub>
                          <m:r>
                            <a:rPr lang="ro-MD" sz="2400" b="0" i="1" smtClean="0">
                              <a:latin typeface="Cambria Math" panose="02040503050406030204" pitchFamily="18" charset="0"/>
                            </a:rPr>
                            <m:t>𝑉</m:t>
                          </m:r>
                        </m:sub>
                      </m:sSub>
                      <m:r>
                        <a:rPr lang="ro-MD" sz="2400" b="0" i="1" smtClean="0">
                          <a:latin typeface="Cambria Math" panose="02040503050406030204" pitchFamily="18" charset="0"/>
                        </a:rPr>
                        <m:t>=</m:t>
                      </m:r>
                      <m:f>
                        <m:fPr>
                          <m:ctrlPr>
                            <a:rPr lang="ro-MD" sz="2400" b="0" i="1" smtClean="0">
                              <a:latin typeface="Cambria Math" panose="02040503050406030204" pitchFamily="18" charset="0"/>
                            </a:rPr>
                          </m:ctrlPr>
                        </m:fPr>
                        <m:num>
                          <m:rad>
                            <m:radPr>
                              <m:degHide m:val="on"/>
                              <m:ctrlPr>
                                <a:rPr lang="ro-MD" sz="2400" b="0" i="1" smtClean="0">
                                  <a:latin typeface="Cambria Math" panose="02040503050406030204" pitchFamily="18" charset="0"/>
                                </a:rPr>
                              </m:ctrlPr>
                            </m:radPr>
                            <m:deg/>
                            <m:e>
                              <m:sSup>
                                <m:sSupPr>
                                  <m:ctrlPr>
                                    <a:rPr lang="ro-MD" sz="2400" b="0" i="1" smtClean="0">
                                      <a:latin typeface="Cambria Math" panose="02040503050406030204" pitchFamily="18" charset="0"/>
                                    </a:rPr>
                                  </m:ctrlPr>
                                </m:sSupPr>
                                <m:e>
                                  <m:r>
                                    <a:rPr lang="ro-MD" sz="2400" b="0" i="1" smtClean="0">
                                      <a:latin typeface="Cambria Math" panose="02040503050406030204" pitchFamily="18" charset="0"/>
                                      <a:ea typeface="Cambria Math" panose="02040503050406030204" pitchFamily="18" charset="0"/>
                                    </a:rPr>
                                    <m:t>𝜎</m:t>
                                  </m:r>
                                </m:e>
                                <m:sup>
                                  <m:r>
                                    <a:rPr lang="ro-MD" sz="2400" b="0" i="1" smtClean="0">
                                      <a:latin typeface="Cambria Math" panose="02040503050406030204" pitchFamily="18" charset="0"/>
                                    </a:rPr>
                                    <m:t>2</m:t>
                                  </m:r>
                                </m:sup>
                              </m:sSup>
                            </m:e>
                          </m:rad>
                        </m:num>
                        <m:den>
                          <m:acc>
                            <m:accPr>
                              <m:chr m:val="̅"/>
                              <m:ctrlPr>
                                <a:rPr lang="ro-MD" sz="2400" b="0" i="1" smtClean="0">
                                  <a:latin typeface="Cambria Math" panose="02040503050406030204" pitchFamily="18" charset="0"/>
                                </a:rPr>
                              </m:ctrlPr>
                            </m:accPr>
                            <m:e>
                              <m:r>
                                <a:rPr lang="ro-MD" sz="2400" b="0" i="1" smtClean="0">
                                  <a:latin typeface="Cambria Math" panose="02040503050406030204" pitchFamily="18" charset="0"/>
                                </a:rPr>
                                <m:t>𝑥</m:t>
                              </m:r>
                            </m:e>
                          </m:acc>
                        </m:den>
                      </m:f>
                      <m:r>
                        <a:rPr lang="ro-MD" sz="2400" b="0" i="1" smtClean="0">
                          <a:latin typeface="Cambria Math" panose="02040503050406030204" pitchFamily="18" charset="0"/>
                        </a:rPr>
                        <m:t>=</m:t>
                      </m:r>
                      <m:f>
                        <m:fPr>
                          <m:ctrlPr>
                            <a:rPr lang="ro-MD" sz="2400" b="0" i="1" smtClean="0">
                              <a:latin typeface="Cambria Math" panose="02040503050406030204" pitchFamily="18" charset="0"/>
                            </a:rPr>
                          </m:ctrlPr>
                        </m:fPr>
                        <m:num>
                          <m:r>
                            <a:rPr lang="ro-MD" sz="2400" b="0" i="1" smtClean="0">
                              <a:latin typeface="Cambria Math" panose="02040503050406030204" pitchFamily="18" charset="0"/>
                              <a:ea typeface="Cambria Math" panose="02040503050406030204" pitchFamily="18" charset="0"/>
                            </a:rPr>
                            <m:t>𝜎</m:t>
                          </m:r>
                        </m:num>
                        <m:den>
                          <m:acc>
                            <m:accPr>
                              <m:chr m:val="̅"/>
                              <m:ctrlPr>
                                <a:rPr lang="ro-MD" sz="2400" b="0" i="1" smtClean="0">
                                  <a:latin typeface="Cambria Math" panose="02040503050406030204" pitchFamily="18" charset="0"/>
                                </a:rPr>
                              </m:ctrlPr>
                            </m:accPr>
                            <m:e>
                              <m:r>
                                <a:rPr lang="ro-MD" sz="2400" b="0" i="1" smtClean="0">
                                  <a:latin typeface="Cambria Math" panose="02040503050406030204" pitchFamily="18" charset="0"/>
                                </a:rPr>
                                <m:t>𝑥</m:t>
                              </m:r>
                            </m:e>
                          </m:acc>
                        </m:den>
                      </m:f>
                    </m:oMath>
                  </m:oMathPara>
                </a14:m>
                <a:endParaRPr lang="ro-RO" sz="2400" dirty="0">
                  <a:ea typeface="Times New Roman" panose="02020603050405020304" pitchFamily="18" charset="0"/>
                </a:endParaRPr>
              </a:p>
              <a:p>
                <a:pPr algn="l"/>
                <a:r>
                  <a:rPr lang="ro-RO" sz="2400" b="1" i="0" dirty="0">
                    <a:solidFill>
                      <a:srgbClr val="152247"/>
                    </a:solidFill>
                    <a:effectLst/>
                  </a:rPr>
                  <a:t>Coeficient de </a:t>
                </a:r>
                <a:r>
                  <a:rPr lang="ro-RO" sz="2400" b="1" i="0" dirty="0" err="1">
                    <a:solidFill>
                      <a:srgbClr val="152247"/>
                    </a:solidFill>
                    <a:effectLst/>
                  </a:rPr>
                  <a:t>variatie</a:t>
                </a:r>
                <a:r>
                  <a:rPr lang="ro-RO" sz="2400" b="1" i="0" dirty="0">
                    <a:solidFill>
                      <a:srgbClr val="152247"/>
                    </a:solidFill>
                    <a:effectLst/>
                  </a:rPr>
                  <a:t>  (CV)</a:t>
                </a:r>
                <a:r>
                  <a:rPr lang="ro-RO" sz="2400" b="0" i="0" dirty="0">
                    <a:solidFill>
                      <a:srgbClr val="152247"/>
                    </a:solidFill>
                    <a:effectLst/>
                  </a:rPr>
                  <a:t> a unui set de date se </a:t>
                </a:r>
                <a:r>
                  <a:rPr lang="ro-RO" sz="2400" b="0" i="0" dirty="0" err="1">
                    <a:solidFill>
                      <a:srgbClr val="152247"/>
                    </a:solidFill>
                    <a:effectLst/>
                  </a:rPr>
                  <a:t>defineşte</a:t>
                </a:r>
                <a:r>
                  <a:rPr lang="ro-RO" sz="2400" b="0" i="0" dirty="0">
                    <a:solidFill>
                      <a:srgbClr val="152247"/>
                    </a:solidFill>
                    <a:effectLst/>
                  </a:rPr>
                  <a:t> ca raportul dintre valoarea </a:t>
                </a:r>
                <a:r>
                  <a:rPr lang="ro-RO" sz="2400" u="sng" dirty="0" err="1">
                    <a:solidFill>
                      <a:srgbClr val="0000FF"/>
                    </a:solidFill>
                  </a:rPr>
                  <a:t>deviaţiei</a:t>
                </a:r>
                <a:r>
                  <a:rPr lang="ro-RO" sz="2400" u="sng" dirty="0">
                    <a:solidFill>
                      <a:srgbClr val="0000FF"/>
                    </a:solidFill>
                  </a:rPr>
                  <a:t> standard</a:t>
                </a:r>
                <a:r>
                  <a:rPr lang="ro-RO" sz="2400" b="0" i="0" baseline="-25000" dirty="0">
                    <a:solidFill>
                      <a:srgbClr val="152247"/>
                    </a:solidFill>
                    <a:effectLst/>
                  </a:rPr>
                  <a:t> </a:t>
                </a:r>
                <a:r>
                  <a:rPr lang="ro-RO" sz="2400" b="0" i="0" dirty="0" err="1">
                    <a:solidFill>
                      <a:srgbClr val="152247"/>
                    </a:solidFill>
                    <a:effectLst/>
                  </a:rPr>
                  <a:t>şi</a:t>
                </a:r>
                <a:r>
                  <a:rPr lang="ro-RO" sz="2400" b="0" i="0" dirty="0">
                    <a:solidFill>
                      <a:srgbClr val="152247"/>
                    </a:solidFill>
                    <a:effectLst/>
                  </a:rPr>
                  <a:t> </a:t>
                </a:r>
                <a:r>
                  <a:rPr lang="ro-RO" sz="2400" b="0" i="0" u="sng" dirty="0">
                    <a:solidFill>
                      <a:srgbClr val="0000FF"/>
                    </a:solidFill>
                    <a:effectLst/>
                    <a:hlinkClick r:id="rId2" tooltip="Valoare medie a unei serii statistice – Definitie"/>
                  </a:rPr>
                  <a:t>valoarea medie</a:t>
                </a:r>
                <a:r>
                  <a:rPr lang="ro-RO" sz="2400" b="0" i="0" u="sng" dirty="0">
                    <a:solidFill>
                      <a:srgbClr val="0000FF"/>
                    </a:solidFill>
                    <a:effectLst/>
                  </a:rPr>
                  <a:t>.</a:t>
                </a:r>
                <a:endParaRPr lang="en-US" sz="2400" b="0" i="0" u="sng" dirty="0">
                  <a:solidFill>
                    <a:srgbClr val="0000FF"/>
                  </a:solidFill>
                  <a:effectLst/>
                </a:endParaRPr>
              </a:p>
              <a:p>
                <a:pPr algn="l"/>
                <a:r>
                  <a:rPr lang="ro-RO" sz="2400" b="1" i="0" dirty="0">
                    <a:solidFill>
                      <a:srgbClr val="152247"/>
                    </a:solidFill>
                    <a:effectLst/>
                  </a:rPr>
                  <a:t>Coeficientul de </a:t>
                </a:r>
                <a:r>
                  <a:rPr lang="ro-RO" sz="2400" b="1" i="0" dirty="0" err="1">
                    <a:solidFill>
                      <a:srgbClr val="152247"/>
                    </a:solidFill>
                    <a:effectLst/>
                  </a:rPr>
                  <a:t>variatie</a:t>
                </a:r>
                <a:r>
                  <a:rPr lang="ro-RO" sz="2400" b="1" i="0" dirty="0">
                    <a:solidFill>
                      <a:srgbClr val="152247"/>
                    </a:solidFill>
                    <a:effectLst/>
                  </a:rPr>
                  <a:t> </a:t>
                </a:r>
                <a:r>
                  <a:rPr lang="ro-RO" sz="2400" b="0" i="0" dirty="0">
                    <a:solidFill>
                      <a:srgbClr val="152247"/>
                    </a:solidFill>
                    <a:effectLst/>
                  </a:rPr>
                  <a:t>permite compararea unor serii statistice din punct de vedere al </a:t>
                </a:r>
                <a:r>
                  <a:rPr lang="ro-RO" sz="2400" b="0" i="0" dirty="0" err="1">
                    <a:solidFill>
                      <a:srgbClr val="152247"/>
                    </a:solidFill>
                    <a:effectLst/>
                  </a:rPr>
                  <a:t>deviaţiei</a:t>
                </a:r>
                <a:r>
                  <a:rPr lang="ro-RO" sz="2400" b="0" i="0" dirty="0">
                    <a:solidFill>
                      <a:srgbClr val="152247"/>
                    </a:solidFill>
                    <a:effectLst/>
                  </a:rPr>
                  <a:t> standard.</a:t>
                </a:r>
              </a:p>
              <a:p>
                <a:pPr algn="l"/>
                <a:r>
                  <a:rPr lang="ro-RO" sz="2400" b="0" i="0" dirty="0">
                    <a:solidFill>
                      <a:srgbClr val="152247"/>
                    </a:solidFill>
                    <a:effectLst/>
                  </a:rPr>
                  <a:t>Un </a:t>
                </a:r>
                <a:r>
                  <a:rPr lang="ro-RO" sz="2400" b="1" i="0" dirty="0">
                    <a:solidFill>
                      <a:srgbClr val="152247"/>
                    </a:solidFill>
                    <a:effectLst/>
                  </a:rPr>
                  <a:t>coeficient de </a:t>
                </a:r>
                <a:r>
                  <a:rPr lang="ro-RO" sz="2400" b="1" i="0" dirty="0" err="1">
                    <a:solidFill>
                      <a:srgbClr val="152247"/>
                    </a:solidFill>
                    <a:effectLst/>
                  </a:rPr>
                  <a:t>variaţie</a:t>
                </a:r>
                <a:r>
                  <a:rPr lang="ro-RO" sz="2400" b="0" i="0" dirty="0">
                    <a:solidFill>
                      <a:srgbClr val="152247"/>
                    </a:solidFill>
                    <a:effectLst/>
                  </a:rPr>
                  <a:t> mai mic indică o grupare mai bună  în jurul valorii medii.</a:t>
                </a:r>
              </a:p>
              <a:p>
                <a:pPr marL="0" indent="0">
                  <a:buNone/>
                </a:pPr>
                <a:endParaRPr lang="ro-RO" sz="2400" dirty="0">
                  <a:effectLst/>
                  <a:ea typeface="Times New Roman" panose="02020603050405020304" pitchFamily="18" charset="0"/>
                </a:endParaRPr>
              </a:p>
              <a:p>
                <a:pPr marL="0" lvl="0" indent="0">
                  <a:buSzPts val="1000"/>
                  <a:buNone/>
                  <a:tabLst>
                    <a:tab pos="457200" algn="l"/>
                  </a:tabLst>
                </a:pPr>
                <a:r>
                  <a:rPr lang="ro-RO" sz="2400" b="1" dirty="0">
                    <a:effectLst/>
                    <a:ea typeface="Times New Roman" panose="02020603050405020304" pitchFamily="18" charset="0"/>
                  </a:rPr>
                  <a:t>2019:</a:t>
                </a:r>
                <a:r>
                  <a:rPr lang="ro-RO" sz="2400" dirty="0">
                    <a:effectLst/>
                    <a:ea typeface="Times New Roman" panose="02020603050405020304" pitchFamily="18" charset="0"/>
                  </a:rPr>
                  <a:t> Coeficientul de variație = (0.44 / 6.22) 100 = 7.07%</a:t>
                </a:r>
              </a:p>
              <a:p>
                <a:pPr marL="0" indent="0">
                  <a:buNone/>
                </a:pPr>
                <a:endParaRPr lang="ro-RO" dirty="0"/>
              </a:p>
            </p:txBody>
          </p:sp>
        </mc:Choice>
        <mc:Fallback xmlns="">
          <p:sp>
            <p:nvSpPr>
              <p:cNvPr id="3" name="Content Placeholder 2">
                <a:extLst>
                  <a:ext uri="{FF2B5EF4-FFF2-40B4-BE49-F238E27FC236}">
                    <a16:creationId xmlns:a16="http://schemas.microsoft.com/office/drawing/2014/main" id="{7AB086DC-87F9-4E5D-9D95-65943902F6AF}"/>
                  </a:ext>
                </a:extLst>
              </p:cNvPr>
              <p:cNvSpPr>
                <a:spLocks noGrp="1" noRot="1" noChangeAspect="1" noMove="1" noResize="1" noEditPoints="1" noAdjustHandles="1" noChangeArrowheads="1" noChangeShapeType="1" noTextEdit="1"/>
              </p:cNvSpPr>
              <p:nvPr>
                <p:ph idx="1"/>
              </p:nvPr>
            </p:nvSpPr>
            <p:spPr>
              <a:xfrm>
                <a:off x="295275" y="885826"/>
                <a:ext cx="11610975" cy="4629150"/>
              </a:xfrm>
              <a:blipFill>
                <a:blip r:embed="rId3"/>
                <a:stretch>
                  <a:fillRect l="-787" t="-1842" r="-1102"/>
                </a:stretch>
              </a:blipFill>
            </p:spPr>
            <p:txBody>
              <a:bodyPr/>
              <a:lstStyle/>
              <a:p>
                <a:r>
                  <a:rPr lang="ro-RO">
                    <a:noFill/>
                  </a:rPr>
                  <a:t> </a:t>
                </a:r>
              </a:p>
            </p:txBody>
          </p:sp>
        </mc:Fallback>
      </mc:AlternateContent>
      <p:sp>
        <p:nvSpPr>
          <p:cNvPr id="4" name="Slide Number Placeholder 3">
            <a:extLst>
              <a:ext uri="{FF2B5EF4-FFF2-40B4-BE49-F238E27FC236}">
                <a16:creationId xmlns:a16="http://schemas.microsoft.com/office/drawing/2014/main" id="{192197AE-B046-4FC0-84CA-A0CA7588AE16}"/>
              </a:ext>
            </a:extLst>
          </p:cNvPr>
          <p:cNvSpPr>
            <a:spLocks noGrp="1"/>
          </p:cNvSpPr>
          <p:nvPr>
            <p:ph type="sldNum" sz="quarter" idx="12"/>
          </p:nvPr>
        </p:nvSpPr>
        <p:spPr/>
        <p:txBody>
          <a:bodyPr/>
          <a:lstStyle/>
          <a:p>
            <a:fld id="{3C14D8B6-DA12-4183-AA94-4DCB7F295F89}" type="slidenum">
              <a:rPr lang="ro-RO" smtClean="0"/>
              <a:t>12</a:t>
            </a:fld>
            <a:endParaRPr lang="ro-RO"/>
          </a:p>
        </p:txBody>
      </p:sp>
      <p:sp>
        <p:nvSpPr>
          <p:cNvPr id="5" name="Title 1">
            <a:extLst>
              <a:ext uri="{FF2B5EF4-FFF2-40B4-BE49-F238E27FC236}">
                <a16:creationId xmlns:a16="http://schemas.microsoft.com/office/drawing/2014/main" id="{8394BA66-55E3-4FEC-9B63-1AE84076A268}"/>
              </a:ext>
            </a:extLst>
          </p:cNvPr>
          <p:cNvSpPr>
            <a:spLocks noGrp="1"/>
          </p:cNvSpPr>
          <p:nvPr>
            <p:ph type="title"/>
          </p:nvPr>
        </p:nvSpPr>
        <p:spPr>
          <a:xfrm>
            <a:off x="838200" y="136526"/>
            <a:ext cx="10515600" cy="615950"/>
          </a:xfrm>
        </p:spPr>
        <p:txBody>
          <a:bodyPr>
            <a:normAutofit/>
          </a:bodyPr>
          <a:lstStyle/>
          <a:p>
            <a:pPr algn="ctr"/>
            <a:r>
              <a:rPr lang="ro-RO" sz="3600" b="1" dirty="0">
                <a:solidFill>
                  <a:srgbClr val="004274"/>
                </a:solidFill>
                <a:latin typeface="+mn-lt"/>
              </a:rPr>
              <a:t>Măsuri de dispersie:</a:t>
            </a:r>
            <a:r>
              <a:rPr lang="en-US" sz="3600" b="1" dirty="0">
                <a:solidFill>
                  <a:srgbClr val="004274"/>
                </a:solidFill>
                <a:latin typeface="+mn-lt"/>
              </a:rPr>
              <a:t> </a:t>
            </a:r>
            <a:r>
              <a:rPr lang="en-US" sz="3600" b="1" dirty="0">
                <a:solidFill>
                  <a:srgbClr val="C00000"/>
                </a:solidFill>
                <a:latin typeface="+mn-lt"/>
              </a:rPr>
              <a:t>c</a:t>
            </a:r>
            <a:r>
              <a:rPr lang="ro-RO" sz="3600" b="1" dirty="0" err="1">
                <a:solidFill>
                  <a:srgbClr val="C00000"/>
                </a:solidFill>
                <a:latin typeface="+mn-lt"/>
              </a:rPr>
              <a:t>oeficientul</a:t>
            </a:r>
            <a:r>
              <a:rPr lang="ro-RO" sz="3600" b="1" dirty="0">
                <a:solidFill>
                  <a:srgbClr val="C00000"/>
                </a:solidFill>
                <a:latin typeface="+mn-lt"/>
              </a:rPr>
              <a:t> de variație</a:t>
            </a:r>
            <a:endParaRPr lang="ro-RO" sz="3600" dirty="0"/>
          </a:p>
        </p:txBody>
      </p:sp>
    </p:spTree>
    <p:extLst>
      <p:ext uri="{BB962C8B-B14F-4D97-AF65-F5344CB8AC3E}">
        <p14:creationId xmlns:p14="http://schemas.microsoft.com/office/powerpoint/2010/main" val="1683788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6C941-7C6E-4A1C-B909-D601275DC57E}"/>
              </a:ext>
            </a:extLst>
          </p:cNvPr>
          <p:cNvSpPr>
            <a:spLocks noGrp="1"/>
          </p:cNvSpPr>
          <p:nvPr>
            <p:ph type="title"/>
          </p:nvPr>
        </p:nvSpPr>
        <p:spPr>
          <a:xfrm>
            <a:off x="838200" y="201612"/>
            <a:ext cx="10515600" cy="844550"/>
          </a:xfrm>
        </p:spPr>
        <p:txBody>
          <a:bodyPr/>
          <a:lstStyle/>
          <a:p>
            <a:pPr algn="ctr"/>
            <a:r>
              <a:rPr lang="ro-RO" b="1" dirty="0">
                <a:solidFill>
                  <a:srgbClr val="004274"/>
                </a:solidFill>
                <a:latin typeface="+mn-lt"/>
              </a:rPr>
              <a:t>Concluzii</a:t>
            </a:r>
            <a:endParaRPr lang="ro-RO" dirty="0"/>
          </a:p>
        </p:txBody>
      </p:sp>
      <p:sp>
        <p:nvSpPr>
          <p:cNvPr id="3" name="Content Placeholder 2">
            <a:extLst>
              <a:ext uri="{FF2B5EF4-FFF2-40B4-BE49-F238E27FC236}">
                <a16:creationId xmlns:a16="http://schemas.microsoft.com/office/drawing/2014/main" id="{646E8AA0-EF31-46B7-9A5B-EE0BD17D6917}"/>
              </a:ext>
            </a:extLst>
          </p:cNvPr>
          <p:cNvSpPr>
            <a:spLocks noGrp="1"/>
          </p:cNvSpPr>
          <p:nvPr>
            <p:ph idx="1"/>
          </p:nvPr>
        </p:nvSpPr>
        <p:spPr>
          <a:xfrm>
            <a:off x="690562" y="1174750"/>
            <a:ext cx="10810875" cy="4351338"/>
          </a:xfrm>
        </p:spPr>
        <p:txBody>
          <a:bodyPr/>
          <a:lstStyle/>
          <a:p>
            <a:r>
              <a:rPr lang="ro-RO" sz="2400" dirty="0">
                <a:effectLst/>
                <a:ea typeface="Times New Roman" panose="02020603050405020304" pitchFamily="18" charset="0"/>
              </a:rPr>
              <a:t>Analiza măsurilor de tendință centrală și dispersie pentru concentrațiile de oxigen dizolvat care au depășit CMA între 2019 și 2023 relevă următoarele:</a:t>
            </a:r>
          </a:p>
          <a:p>
            <a:pPr lvl="0">
              <a:buSzPts val="1000"/>
              <a:buFont typeface="Wingdings" panose="05000000000000000000" pitchFamily="2" charset="2"/>
              <a:buChar char="ü"/>
              <a:tabLst>
                <a:tab pos="457200" algn="l"/>
              </a:tabLst>
            </a:pPr>
            <a:r>
              <a:rPr lang="ro-RO" sz="2400" dirty="0">
                <a:effectLst/>
                <a:ea typeface="Times New Roman" panose="02020603050405020304" pitchFamily="18" charset="0"/>
              </a:rPr>
              <a:t>Valorile medii au variat considerabil, fiind mai mari în anii 2022 și 2023, ceea ce sugerează condiții diferite față de ceilalți ani.</a:t>
            </a:r>
          </a:p>
          <a:p>
            <a:pPr lvl="0">
              <a:buSzPts val="1000"/>
              <a:buFont typeface="Wingdings" panose="05000000000000000000" pitchFamily="2" charset="2"/>
              <a:buChar char="ü"/>
              <a:tabLst>
                <a:tab pos="457200" algn="l"/>
              </a:tabLst>
            </a:pPr>
            <a:r>
              <a:rPr lang="ro-RO" sz="2400" dirty="0">
                <a:effectLst/>
                <a:ea typeface="Times New Roman" panose="02020603050405020304" pitchFamily="18" charset="0"/>
              </a:rPr>
              <a:t>Abaterile medii și deviațiile standard indică o dispersie semnificativă a datelor în anumite perioade, mai ales în 2022.</a:t>
            </a:r>
          </a:p>
          <a:p>
            <a:pPr lvl="0">
              <a:buSzPts val="1000"/>
              <a:buFont typeface="Wingdings" panose="05000000000000000000" pitchFamily="2" charset="2"/>
              <a:buChar char="ü"/>
              <a:tabLst>
                <a:tab pos="457200" algn="l"/>
              </a:tabLst>
            </a:pPr>
            <a:r>
              <a:rPr lang="ro-RO" sz="2400" dirty="0">
                <a:effectLst/>
                <a:ea typeface="Times New Roman" panose="02020603050405020304" pitchFamily="18" charset="0"/>
              </a:rPr>
              <a:t>Coeficientul de variație mai ridicat în anii 2022 și 2023 sugerează o variabilitate crescută a concentrațiilor de oxigen dizolvat.</a:t>
            </a:r>
          </a:p>
          <a:p>
            <a:r>
              <a:rPr lang="ro-RO" sz="2400" dirty="0">
                <a:effectLst/>
                <a:ea typeface="Times New Roman" panose="02020603050405020304" pitchFamily="18" charset="0"/>
              </a:rPr>
              <a:t>Aceste rezultate pot constitui baza unor investigații suplimentare pentru a identifica factorii care influențează concentrația de oxigen dizolvat în râuri.</a:t>
            </a:r>
          </a:p>
          <a:p>
            <a:pPr marL="0" indent="0">
              <a:buNone/>
            </a:pPr>
            <a:endParaRPr lang="ro-RO" dirty="0"/>
          </a:p>
        </p:txBody>
      </p:sp>
      <p:sp>
        <p:nvSpPr>
          <p:cNvPr id="4" name="Slide Number Placeholder 3">
            <a:extLst>
              <a:ext uri="{FF2B5EF4-FFF2-40B4-BE49-F238E27FC236}">
                <a16:creationId xmlns:a16="http://schemas.microsoft.com/office/drawing/2014/main" id="{EA32575A-F9A4-432D-BA42-5A1371ADCA50}"/>
              </a:ext>
            </a:extLst>
          </p:cNvPr>
          <p:cNvSpPr>
            <a:spLocks noGrp="1"/>
          </p:cNvSpPr>
          <p:nvPr>
            <p:ph type="sldNum" sz="quarter" idx="12"/>
          </p:nvPr>
        </p:nvSpPr>
        <p:spPr/>
        <p:txBody>
          <a:bodyPr/>
          <a:lstStyle/>
          <a:p>
            <a:fld id="{3C14D8B6-DA12-4183-AA94-4DCB7F295F89}" type="slidenum">
              <a:rPr lang="ro-RO" smtClean="0"/>
              <a:t>13</a:t>
            </a:fld>
            <a:endParaRPr lang="ro-RO"/>
          </a:p>
        </p:txBody>
      </p:sp>
    </p:spTree>
    <p:extLst>
      <p:ext uri="{BB962C8B-B14F-4D97-AF65-F5344CB8AC3E}">
        <p14:creationId xmlns:p14="http://schemas.microsoft.com/office/powerpoint/2010/main" val="2145415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766A13-34B0-418D-8929-FB1643031911}"/>
              </a:ext>
            </a:extLst>
          </p:cNvPr>
          <p:cNvSpPr>
            <a:spLocks noGrp="1"/>
          </p:cNvSpPr>
          <p:nvPr>
            <p:ph idx="1"/>
          </p:nvPr>
        </p:nvSpPr>
        <p:spPr>
          <a:xfrm>
            <a:off x="495300" y="1094981"/>
            <a:ext cx="10934700" cy="3391293"/>
          </a:xfrm>
        </p:spPr>
        <p:txBody>
          <a:bodyPr>
            <a:noAutofit/>
          </a:bodyPr>
          <a:lstStyle/>
          <a:p>
            <a:pPr marL="0" indent="0" algn="just">
              <a:lnSpc>
                <a:spcPct val="107000"/>
              </a:lnSpc>
              <a:spcAft>
                <a:spcPts val="800"/>
              </a:spcAft>
              <a:buNone/>
            </a:pPr>
            <a:r>
              <a:rPr lang="ro-RO" sz="2400" dirty="0">
                <a:effectLst/>
                <a:ea typeface="Times New Roman" panose="02020603050405020304" pitchFamily="18" charset="0"/>
                <a:cs typeface="Times New Roman" panose="02020603050405020304" pitchFamily="18" charset="0"/>
              </a:rPr>
              <a:t>Măsurile de tendință centrală și dispersie sunt instrumente esențiale în analiza statistică pentru rezumarea și interpretarea datelor. Acestea oferă informații despre valoarea centrală a unui set de date și despre variația datelor în jurul acestei valori centrale. În cadrul acest</a:t>
            </a:r>
            <a:r>
              <a:rPr lang="en-US" sz="2400" dirty="0" err="1">
                <a:effectLst/>
                <a:ea typeface="Times New Roman" panose="02020603050405020304" pitchFamily="18" charset="0"/>
                <a:cs typeface="Times New Roman" panose="02020603050405020304" pitchFamily="18" charset="0"/>
              </a:rPr>
              <a:t>ei</a:t>
            </a:r>
            <a:r>
              <a:rPr lang="en-US" sz="2400" dirty="0">
                <a:effectLst/>
                <a:ea typeface="Times New Roman" panose="02020603050405020304" pitchFamily="18" charset="0"/>
                <a:cs typeface="Times New Roman" panose="02020603050405020304" pitchFamily="18" charset="0"/>
              </a:rPr>
              <a:t> </a:t>
            </a:r>
            <a:r>
              <a:rPr lang="en-US" sz="2400" dirty="0" err="1">
                <a:effectLst/>
                <a:ea typeface="Times New Roman" panose="02020603050405020304" pitchFamily="18" charset="0"/>
                <a:cs typeface="Times New Roman" panose="02020603050405020304" pitchFamily="18" charset="0"/>
              </a:rPr>
              <a:t>teme</a:t>
            </a:r>
            <a:r>
              <a:rPr lang="en-US" sz="2400" dirty="0">
                <a:effectLst/>
                <a:ea typeface="Times New Roman" panose="02020603050405020304" pitchFamily="18" charset="0"/>
                <a:cs typeface="Times New Roman" panose="02020603050405020304" pitchFamily="18" charset="0"/>
              </a:rPr>
              <a:t> </a:t>
            </a:r>
            <a:r>
              <a:rPr lang="ro-RO" sz="2400" dirty="0">
                <a:effectLst/>
                <a:ea typeface="Times New Roman" panose="02020603050405020304" pitchFamily="18" charset="0"/>
                <a:cs typeface="Times New Roman" panose="02020603050405020304" pitchFamily="18" charset="0"/>
              </a:rPr>
              <a:t>vom analiza </a:t>
            </a:r>
            <a:r>
              <a:rPr lang="ro-RO" sz="2400" b="1" dirty="0">
                <a:effectLst/>
                <a:ea typeface="Times New Roman" panose="02020603050405020304" pitchFamily="18" charset="0"/>
                <a:cs typeface="Times New Roman" panose="02020603050405020304" pitchFamily="18" charset="0"/>
              </a:rPr>
              <a:t>măsurile de tendință centrală </a:t>
            </a:r>
            <a:r>
              <a:rPr lang="ro-RO" sz="2400" dirty="0">
                <a:effectLst/>
                <a:ea typeface="Times New Roman" panose="02020603050405020304" pitchFamily="18" charset="0"/>
                <a:cs typeface="Times New Roman" panose="02020603050405020304" pitchFamily="18" charset="0"/>
              </a:rPr>
              <a:t>(în special </a:t>
            </a:r>
            <a:r>
              <a:rPr lang="ro-RO" sz="2400" b="1" dirty="0">
                <a:effectLst/>
                <a:ea typeface="Times New Roman" panose="02020603050405020304" pitchFamily="18" charset="0"/>
                <a:cs typeface="Times New Roman" panose="02020603050405020304" pitchFamily="18" charset="0"/>
              </a:rPr>
              <a:t>media, mediana și modulul</a:t>
            </a:r>
            <a:r>
              <a:rPr lang="ro-RO" sz="2400" dirty="0">
                <a:effectLst/>
                <a:ea typeface="Times New Roman" panose="02020603050405020304" pitchFamily="18" charset="0"/>
                <a:cs typeface="Times New Roman" panose="02020603050405020304" pitchFamily="18" charset="0"/>
              </a:rPr>
              <a:t>) și </a:t>
            </a:r>
            <a:r>
              <a:rPr lang="ro-RO" sz="2400" b="1" dirty="0">
                <a:effectLst/>
                <a:ea typeface="Times New Roman" panose="02020603050405020304" pitchFamily="18" charset="0"/>
                <a:cs typeface="Times New Roman" panose="02020603050405020304" pitchFamily="18" charset="0"/>
              </a:rPr>
              <a:t>măsurile de dispersie </a:t>
            </a:r>
            <a:r>
              <a:rPr lang="ro-RO" sz="2400" dirty="0">
                <a:effectLst/>
                <a:ea typeface="Times New Roman" panose="02020603050405020304" pitchFamily="18" charset="0"/>
                <a:cs typeface="Times New Roman" panose="02020603050405020304" pitchFamily="18" charset="0"/>
              </a:rPr>
              <a:t>(</a:t>
            </a:r>
            <a:r>
              <a:rPr lang="ro-RO" sz="2400" b="1" dirty="0">
                <a:effectLst/>
                <a:ea typeface="Times New Roman" panose="02020603050405020304" pitchFamily="18" charset="0"/>
                <a:cs typeface="Times New Roman" panose="02020603050405020304" pitchFamily="18" charset="0"/>
              </a:rPr>
              <a:t>abaterea medie, varianța, deviația standard, coeficientul de variație</a:t>
            </a:r>
            <a:r>
              <a:rPr lang="ro-RO" sz="2400" dirty="0">
                <a:effectLst/>
                <a:ea typeface="Times New Roman" panose="02020603050405020304" pitchFamily="18" charset="0"/>
                <a:cs typeface="Times New Roman" panose="02020603050405020304" pitchFamily="18" charset="0"/>
              </a:rPr>
              <a:t>), utilizând un set de date privind concentrațiile de oxigen dizolvat care au depășit concentrația maximă admisibilă (CMA) pentru anii 2019-2023</a:t>
            </a:r>
            <a:r>
              <a:rPr lang="en-US" sz="2400" dirty="0">
                <a:effectLst/>
                <a:ea typeface="Times New Roman" panose="02020603050405020304" pitchFamily="18" charset="0"/>
                <a:cs typeface="Times New Roman" panose="02020603050405020304" pitchFamily="18" charset="0"/>
              </a:rPr>
              <a:t>, </a:t>
            </a:r>
            <a:r>
              <a:rPr lang="ro-RO" sz="2400" dirty="0">
                <a:effectLst/>
                <a:ea typeface="Times New Roman" panose="02020603050405020304" pitchFamily="18" charset="0"/>
                <a:cs typeface="Times New Roman" panose="02020603050405020304" pitchFamily="18" charset="0"/>
              </a:rPr>
              <a:t>în râul Nistru.</a:t>
            </a:r>
            <a:endParaRPr lang="ro-RO" sz="2400" dirty="0">
              <a:effectLst/>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F381A7ED-82E5-490B-A7D6-07CC9EC5BFE9}"/>
              </a:ext>
            </a:extLst>
          </p:cNvPr>
          <p:cNvSpPr>
            <a:spLocks noGrp="1"/>
          </p:cNvSpPr>
          <p:nvPr>
            <p:ph type="sldNum" sz="quarter" idx="12"/>
          </p:nvPr>
        </p:nvSpPr>
        <p:spPr/>
        <p:txBody>
          <a:bodyPr/>
          <a:lstStyle/>
          <a:p>
            <a:fld id="{3C14D8B6-DA12-4183-AA94-4DCB7F295F89}" type="slidenum">
              <a:rPr lang="ro-RO" smtClean="0"/>
              <a:t>2</a:t>
            </a:fld>
            <a:endParaRPr lang="ro-RO"/>
          </a:p>
        </p:txBody>
      </p:sp>
    </p:spTree>
    <p:extLst>
      <p:ext uri="{BB962C8B-B14F-4D97-AF65-F5344CB8AC3E}">
        <p14:creationId xmlns:p14="http://schemas.microsoft.com/office/powerpoint/2010/main" val="1406017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FA0EB-C87D-4E95-A69D-65BCEC1A4CAE}"/>
              </a:ext>
            </a:extLst>
          </p:cNvPr>
          <p:cNvSpPr>
            <a:spLocks noGrp="1"/>
          </p:cNvSpPr>
          <p:nvPr>
            <p:ph type="title"/>
          </p:nvPr>
        </p:nvSpPr>
        <p:spPr>
          <a:xfrm>
            <a:off x="838200" y="250826"/>
            <a:ext cx="10515600" cy="749300"/>
          </a:xfrm>
        </p:spPr>
        <p:txBody>
          <a:bodyPr>
            <a:normAutofit/>
          </a:bodyPr>
          <a:lstStyle/>
          <a:p>
            <a:pPr algn="ctr"/>
            <a:r>
              <a:rPr lang="ro-RO" sz="3600" b="1" dirty="0">
                <a:solidFill>
                  <a:srgbClr val="004274"/>
                </a:solidFill>
                <a:latin typeface="+mn-lt"/>
              </a:rPr>
              <a:t>Datele utilizate</a:t>
            </a:r>
            <a:endParaRPr lang="ro-RO" dirty="0"/>
          </a:p>
        </p:txBody>
      </p:sp>
      <p:sp>
        <p:nvSpPr>
          <p:cNvPr id="4" name="Slide Number Placeholder 3">
            <a:extLst>
              <a:ext uri="{FF2B5EF4-FFF2-40B4-BE49-F238E27FC236}">
                <a16:creationId xmlns:a16="http://schemas.microsoft.com/office/drawing/2014/main" id="{76D1838E-297F-48AB-BC99-FBFD07C0D67A}"/>
              </a:ext>
            </a:extLst>
          </p:cNvPr>
          <p:cNvSpPr>
            <a:spLocks noGrp="1"/>
          </p:cNvSpPr>
          <p:nvPr>
            <p:ph type="sldNum" sz="quarter" idx="12"/>
          </p:nvPr>
        </p:nvSpPr>
        <p:spPr/>
        <p:txBody>
          <a:bodyPr/>
          <a:lstStyle/>
          <a:p>
            <a:fld id="{3C14D8B6-DA12-4183-AA94-4DCB7F295F89}" type="slidenum">
              <a:rPr lang="ro-RO" smtClean="0"/>
              <a:t>3</a:t>
            </a:fld>
            <a:endParaRPr lang="ro-RO"/>
          </a:p>
        </p:txBody>
      </p:sp>
      <p:sp>
        <p:nvSpPr>
          <p:cNvPr id="5" name="Rectangle 1">
            <a:extLst>
              <a:ext uri="{FF2B5EF4-FFF2-40B4-BE49-F238E27FC236}">
                <a16:creationId xmlns:a16="http://schemas.microsoft.com/office/drawing/2014/main" id="{71E050F9-016F-44ED-9151-4B1C2815A14E}"/>
              </a:ext>
            </a:extLst>
          </p:cNvPr>
          <p:cNvSpPr>
            <a:spLocks noGrp="1" noChangeArrowheads="1"/>
          </p:cNvSpPr>
          <p:nvPr>
            <p:ph idx="1"/>
          </p:nvPr>
        </p:nvSpPr>
        <p:spPr bwMode="auto">
          <a:xfrm>
            <a:off x="619125" y="1140377"/>
            <a:ext cx="10953749" cy="3890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buNone/>
            </a:pPr>
            <a:r>
              <a:rPr lang="ro-RO" sz="2400" dirty="0">
                <a:effectLst/>
                <a:ea typeface="Times New Roman" panose="02020603050405020304" pitchFamily="18" charset="0"/>
              </a:rPr>
              <a:t>Setul de date analizat reprezintă concentrațiile de oxigen dizolvat (DO) care au depășit CMA, exprimate în mg/L, colectate pe o perioadă de cinci ani:</a:t>
            </a:r>
          </a:p>
          <a:p>
            <a:pPr marL="0" indent="0">
              <a:buNone/>
            </a:pPr>
            <a:endParaRPr lang="ro-RO" sz="2400" dirty="0">
              <a:effectLst/>
              <a:ea typeface="Times New Roman" panose="02020603050405020304" pitchFamily="18" charset="0"/>
            </a:endParaRPr>
          </a:p>
          <a:p>
            <a:pPr marL="0" lvl="0" indent="0">
              <a:buSzPts val="1000"/>
              <a:buNone/>
              <a:tabLst>
                <a:tab pos="457200" algn="l"/>
              </a:tabLst>
            </a:pPr>
            <a:r>
              <a:rPr lang="ro-RO" sz="2400" b="1" dirty="0">
                <a:effectLst/>
                <a:ea typeface="Times New Roman" panose="02020603050405020304" pitchFamily="18" charset="0"/>
              </a:rPr>
              <a:t>2019:</a:t>
            </a:r>
            <a:r>
              <a:rPr lang="ro-RO" sz="2400" dirty="0">
                <a:effectLst/>
                <a:ea typeface="Times New Roman" panose="02020603050405020304" pitchFamily="18" charset="0"/>
              </a:rPr>
              <a:t> 5.39, 6.32, 6.31, 6.4, 6.69</a:t>
            </a:r>
          </a:p>
          <a:p>
            <a:pPr marL="0" lvl="0" indent="0">
              <a:buSzPts val="1000"/>
              <a:buNone/>
              <a:tabLst>
                <a:tab pos="457200" algn="l"/>
              </a:tabLst>
            </a:pPr>
            <a:r>
              <a:rPr lang="ro-RO" sz="2400" b="1" dirty="0">
                <a:effectLst/>
                <a:ea typeface="Times New Roman" panose="02020603050405020304" pitchFamily="18" charset="0"/>
              </a:rPr>
              <a:t>2020:</a:t>
            </a:r>
            <a:r>
              <a:rPr lang="ro-RO" sz="2400" dirty="0">
                <a:effectLst/>
                <a:ea typeface="Times New Roman" panose="02020603050405020304" pitchFamily="18" charset="0"/>
              </a:rPr>
              <a:t> 6.82, 6.16, 6.91, 6.72, 6.96</a:t>
            </a:r>
          </a:p>
          <a:p>
            <a:pPr marL="0" lvl="0" indent="0">
              <a:buSzPts val="1000"/>
              <a:buNone/>
              <a:tabLst>
                <a:tab pos="457200" algn="l"/>
              </a:tabLst>
            </a:pPr>
            <a:r>
              <a:rPr lang="ro-RO" sz="2400" b="1" dirty="0">
                <a:effectLst/>
                <a:ea typeface="Times New Roman" panose="02020603050405020304" pitchFamily="18" charset="0"/>
              </a:rPr>
              <a:t>2021:</a:t>
            </a:r>
            <a:r>
              <a:rPr lang="ro-RO" sz="2400" dirty="0">
                <a:effectLst/>
                <a:ea typeface="Times New Roman" panose="02020603050405020304" pitchFamily="18" charset="0"/>
              </a:rPr>
              <a:t> 6.82, 6.96, 6.4</a:t>
            </a:r>
          </a:p>
          <a:p>
            <a:pPr marL="0" lvl="0" indent="0">
              <a:buSzPts val="1000"/>
              <a:buNone/>
              <a:tabLst>
                <a:tab pos="457200" algn="l"/>
              </a:tabLst>
            </a:pPr>
            <a:r>
              <a:rPr lang="ro-RO" sz="2400" b="1" dirty="0">
                <a:effectLst/>
                <a:ea typeface="Times New Roman" panose="02020603050405020304" pitchFamily="18" charset="0"/>
              </a:rPr>
              <a:t>2022:</a:t>
            </a:r>
            <a:r>
              <a:rPr lang="ro-RO" sz="2400" dirty="0">
                <a:effectLst/>
                <a:ea typeface="Times New Roman" panose="02020603050405020304" pitchFamily="18" charset="0"/>
              </a:rPr>
              <a:t> 5.2, 6.9, 16.0, 8.3, 10.5, 13.9, 8.1</a:t>
            </a:r>
          </a:p>
          <a:p>
            <a:pPr marL="0" lvl="0" indent="0">
              <a:buSzPts val="1000"/>
              <a:buNone/>
              <a:tabLst>
                <a:tab pos="457200" algn="l"/>
              </a:tabLst>
            </a:pPr>
            <a:r>
              <a:rPr lang="ro-RO" sz="2400" b="1" dirty="0">
                <a:effectLst/>
                <a:ea typeface="Times New Roman" panose="02020603050405020304" pitchFamily="18" charset="0"/>
              </a:rPr>
              <a:t>2023:</a:t>
            </a:r>
            <a:r>
              <a:rPr lang="ro-RO" sz="2400" dirty="0">
                <a:effectLst/>
                <a:ea typeface="Times New Roman" panose="02020603050405020304" pitchFamily="18" charset="0"/>
              </a:rPr>
              <a:t> 5.02, 11.1, 6.24, 5.34, 5.66, 5.22, 7.0, 5.7, 8.0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o-RO" altLang="ro-RO" sz="24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881326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4BEF0-6AC7-4850-B4B3-DE02CFDD1419}"/>
              </a:ext>
            </a:extLst>
          </p:cNvPr>
          <p:cNvSpPr>
            <a:spLocks noGrp="1"/>
          </p:cNvSpPr>
          <p:nvPr>
            <p:ph type="title"/>
          </p:nvPr>
        </p:nvSpPr>
        <p:spPr>
          <a:xfrm>
            <a:off x="838200" y="365125"/>
            <a:ext cx="10515600" cy="777875"/>
          </a:xfrm>
        </p:spPr>
        <p:txBody>
          <a:bodyPr>
            <a:normAutofit/>
          </a:bodyPr>
          <a:lstStyle/>
          <a:p>
            <a:pPr algn="ctr"/>
            <a:r>
              <a:rPr lang="ro-RO" sz="3600" b="1" dirty="0">
                <a:solidFill>
                  <a:srgbClr val="004274"/>
                </a:solidFill>
                <a:latin typeface="+mn-lt"/>
              </a:rPr>
              <a:t>Măsuri de tendință centrală: </a:t>
            </a:r>
            <a:r>
              <a:rPr lang="ro-RO" sz="3600" b="1" dirty="0">
                <a:solidFill>
                  <a:srgbClr val="C00000"/>
                </a:solidFill>
                <a:latin typeface="+mn-lt"/>
              </a:rPr>
              <a:t>media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2DDADCD-44EA-44BC-B7BF-5759BDF2698A}"/>
                  </a:ext>
                </a:extLst>
              </p:cNvPr>
              <p:cNvSpPr>
                <a:spLocks noGrp="1"/>
              </p:cNvSpPr>
              <p:nvPr>
                <p:ph idx="1"/>
              </p:nvPr>
            </p:nvSpPr>
            <p:spPr>
              <a:xfrm>
                <a:off x="733425" y="1219200"/>
                <a:ext cx="10515600" cy="4592638"/>
              </a:xfrm>
            </p:spPr>
            <p:txBody>
              <a:bodyPr>
                <a:normAutofit/>
              </a:bodyPr>
              <a:lstStyle/>
              <a:p>
                <a:pPr marL="0" indent="0">
                  <a:buNone/>
                </a:pPr>
                <a:r>
                  <a:rPr lang="ro-RO" sz="2800" dirty="0"/>
                  <a:t>Se notează: </a:t>
                </a:r>
                <a14:m>
                  <m:oMath xmlns:m="http://schemas.openxmlformats.org/officeDocument/2006/math">
                    <m:r>
                      <a:rPr lang="ro-RO" sz="2800" b="1" i="1" smtClean="0">
                        <a:solidFill>
                          <a:srgbClr val="C00000"/>
                        </a:solidFill>
                        <a:latin typeface="Cambria Math" panose="02040503050406030204" pitchFamily="18" charset="0"/>
                      </a:rPr>
                      <m:t>𝑴</m:t>
                    </m:r>
                    <m:d>
                      <m:dPr>
                        <m:begChr m:val="["/>
                        <m:endChr m:val="]"/>
                        <m:ctrlPr>
                          <a:rPr lang="en-US" sz="2800" b="1" i="1" smtClean="0">
                            <a:solidFill>
                              <a:srgbClr val="C00000"/>
                            </a:solidFill>
                            <a:latin typeface="Cambria Math" panose="02040503050406030204" pitchFamily="18" charset="0"/>
                          </a:rPr>
                        </m:ctrlPr>
                      </m:dPr>
                      <m:e>
                        <m:r>
                          <a:rPr lang="en-US" sz="2800" b="1" i="1" smtClean="0">
                            <a:solidFill>
                              <a:srgbClr val="C00000"/>
                            </a:solidFill>
                            <a:latin typeface="Cambria Math" panose="02040503050406030204" pitchFamily="18" charset="0"/>
                          </a:rPr>
                          <m:t>𝑿</m:t>
                        </m:r>
                      </m:e>
                    </m:d>
                    <m:r>
                      <a:rPr lang="ro-RO" sz="2800" b="1" i="1" smtClean="0">
                        <a:solidFill>
                          <a:srgbClr val="C00000"/>
                        </a:solidFill>
                        <a:latin typeface="Cambria Math" panose="02040503050406030204" pitchFamily="18" charset="0"/>
                      </a:rPr>
                      <m:t>, </m:t>
                    </m:r>
                    <m:r>
                      <a:rPr lang="ro-RO" sz="2800" b="1" i="1" smtClean="0">
                        <a:solidFill>
                          <a:srgbClr val="C00000"/>
                        </a:solidFill>
                        <a:latin typeface="Cambria Math" panose="02040503050406030204" pitchFamily="18" charset="0"/>
                      </a:rPr>
                      <m:t>𝑬</m:t>
                    </m:r>
                    <m:d>
                      <m:dPr>
                        <m:begChr m:val="["/>
                        <m:endChr m:val="]"/>
                        <m:ctrlPr>
                          <a:rPr lang="ro-RO" sz="2800" b="1" i="1" smtClean="0">
                            <a:solidFill>
                              <a:srgbClr val="C00000"/>
                            </a:solidFill>
                            <a:latin typeface="Cambria Math" panose="02040503050406030204" pitchFamily="18" charset="0"/>
                          </a:rPr>
                        </m:ctrlPr>
                      </m:dPr>
                      <m:e>
                        <m:r>
                          <a:rPr lang="ro-RO" sz="2800" b="1" i="1" smtClean="0">
                            <a:solidFill>
                              <a:srgbClr val="C00000"/>
                            </a:solidFill>
                            <a:latin typeface="Cambria Math" panose="02040503050406030204" pitchFamily="18" charset="0"/>
                          </a:rPr>
                          <m:t>𝑿</m:t>
                        </m:r>
                      </m:e>
                    </m:d>
                    <m:r>
                      <a:rPr lang="ro-RO" sz="2800" b="1" i="1" smtClean="0">
                        <a:solidFill>
                          <a:srgbClr val="C00000"/>
                        </a:solidFill>
                        <a:latin typeface="Cambria Math" panose="02040503050406030204" pitchFamily="18" charset="0"/>
                      </a:rPr>
                      <m:t>, </m:t>
                    </m:r>
                    <m:r>
                      <a:rPr lang="ro-RO" sz="2800" b="1" i="1" smtClean="0">
                        <a:solidFill>
                          <a:srgbClr val="C00000"/>
                        </a:solidFill>
                        <a:latin typeface="Cambria Math" panose="02040503050406030204" pitchFamily="18" charset="0"/>
                      </a:rPr>
                      <m:t>𝒎</m:t>
                    </m:r>
                    <m:r>
                      <a:rPr lang="ro-RO" sz="2800" b="1" i="1" smtClean="0">
                        <a:solidFill>
                          <a:srgbClr val="C00000"/>
                        </a:solidFill>
                        <a:latin typeface="Cambria Math" panose="02040503050406030204" pitchFamily="18" charset="0"/>
                      </a:rPr>
                      <m:t>, </m:t>
                    </m:r>
                    <m:r>
                      <a:rPr lang="ro-RO" sz="2800" b="1" i="1" smtClean="0">
                        <a:solidFill>
                          <a:srgbClr val="C00000"/>
                        </a:solidFill>
                        <a:latin typeface="Cambria Math" panose="02040503050406030204" pitchFamily="18" charset="0"/>
                        <a:ea typeface="Cambria Math" panose="02040503050406030204" pitchFamily="18" charset="0"/>
                      </a:rPr>
                      <m:t>𝝁</m:t>
                    </m:r>
                  </m:oMath>
                </a14:m>
                <a:r>
                  <a:rPr lang="ro-RO" sz="2800" b="1" dirty="0">
                    <a:solidFill>
                      <a:srgbClr val="C00000"/>
                    </a:solidFill>
                  </a:rPr>
                  <a:t> </a:t>
                </a:r>
                <a:endParaRPr lang="ru-RU" sz="2800" b="1" dirty="0"/>
              </a:p>
              <a:p>
                <a:pPr marL="0" indent="0" algn="ctr">
                  <a:buNone/>
                </a:pPr>
                <a:r>
                  <a:rPr lang="ro-RO" sz="2800" b="1" dirty="0"/>
                  <a:t>Variabila discretă:</a:t>
                </a:r>
              </a:p>
              <a:p>
                <a:pPr>
                  <a:buFont typeface="Wingdings" panose="05000000000000000000" pitchFamily="2" charset="2"/>
                  <a:buChar char="ü"/>
                </a:pPr>
                <a:r>
                  <a:rPr lang="ru-RU" sz="2800" b="1" i="1" dirty="0"/>
                  <a:t> </a:t>
                </a:r>
                <a:r>
                  <a:rPr lang="ro-RO" sz="2800" i="1" dirty="0"/>
                  <a:t>variabilă</a:t>
                </a:r>
                <a:r>
                  <a:rPr lang="ro-RO" sz="2800" b="1" i="1" dirty="0"/>
                  <a:t> </a:t>
                </a:r>
                <a:r>
                  <a:rPr lang="ro-RO" sz="2800" i="1" dirty="0" err="1"/>
                  <a:t>aleatoare</a:t>
                </a:r>
                <a:r>
                  <a:rPr lang="ro-RO" sz="2800" i="1" dirty="0"/>
                  <a:t> discretă simplă:</a:t>
                </a:r>
                <a:endParaRPr lang="ru-RU" sz="2800" i="1" dirty="0"/>
              </a:p>
              <a:p>
                <a:pPr marL="0" indent="0">
                  <a:buNone/>
                </a:pPr>
                <a14:m>
                  <m:oMath xmlns:m="http://schemas.openxmlformats.org/officeDocument/2006/math">
                    <m:r>
                      <a:rPr lang="ro-RO" sz="2800" b="0" i="1" smtClean="0">
                        <a:latin typeface="Cambria Math" panose="02040503050406030204" pitchFamily="18" charset="0"/>
                      </a:rPr>
                      <m:t>𝑀</m:t>
                    </m:r>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𝑋</m:t>
                        </m:r>
                      </m:e>
                    </m:d>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𝑥</m:t>
                        </m:r>
                      </m:e>
                      <m:sub>
                        <m:r>
                          <a:rPr lang="en-US" sz="2800" b="0" i="1" smtClean="0">
                            <a:latin typeface="Cambria Math" panose="02040503050406030204" pitchFamily="18" charset="0"/>
                          </a:rPr>
                          <m:t>1</m:t>
                        </m:r>
                      </m:sub>
                    </m:sSub>
                    <m:r>
                      <a:rPr lang="en-US" sz="2800" b="0" i="1" smtClean="0">
                        <a:latin typeface="Cambria Math" panose="02040503050406030204" pitchFamily="18" charset="0"/>
                        <a:ea typeface="Cambria Math" panose="02040503050406030204" pitchFamily="18" charset="0"/>
                      </a:rPr>
                      <m:t>∙</m:t>
                    </m:r>
                    <m:sSub>
                      <m:sSubPr>
                        <m:ctrlPr>
                          <a:rPr lang="en-US" sz="2800" b="0" i="1" smtClean="0">
                            <a:latin typeface="Cambria Math" panose="02040503050406030204" pitchFamily="18" charset="0"/>
                            <a:ea typeface="Cambria Math" panose="02040503050406030204" pitchFamily="18" charset="0"/>
                          </a:rPr>
                        </m:ctrlPr>
                      </m:sSubPr>
                      <m:e>
                        <m:r>
                          <a:rPr lang="en-US" sz="2800" b="0" i="1" smtClean="0">
                            <a:latin typeface="Cambria Math" panose="02040503050406030204" pitchFamily="18" charset="0"/>
                            <a:ea typeface="Cambria Math" panose="02040503050406030204" pitchFamily="18" charset="0"/>
                          </a:rPr>
                          <m:t>𝑝</m:t>
                        </m:r>
                      </m:e>
                      <m:sub>
                        <m:r>
                          <a:rPr lang="en-US" sz="2800" b="0" i="1" smtClean="0">
                            <a:latin typeface="Cambria Math" panose="02040503050406030204" pitchFamily="18" charset="0"/>
                            <a:ea typeface="Cambria Math" panose="02040503050406030204" pitchFamily="18" charset="0"/>
                          </a:rPr>
                          <m:t>1</m:t>
                        </m:r>
                      </m:sub>
                    </m:sSub>
                    <m:r>
                      <a:rPr lang="en-US" sz="2800" b="0" i="1" smtClean="0">
                        <a:latin typeface="Cambria Math" panose="02040503050406030204" pitchFamily="18" charset="0"/>
                        <a:ea typeface="Cambria Math" panose="02040503050406030204" pitchFamily="18" charset="0"/>
                      </a:rPr>
                      <m:t>+</m:t>
                    </m:r>
                    <m:sSub>
                      <m:sSubPr>
                        <m:ctrlPr>
                          <a:rPr lang="en-US" sz="2800" b="0" i="1" smtClean="0">
                            <a:latin typeface="Cambria Math" panose="02040503050406030204" pitchFamily="18" charset="0"/>
                            <a:ea typeface="Cambria Math" panose="02040503050406030204" pitchFamily="18" charset="0"/>
                          </a:rPr>
                        </m:ctrlPr>
                      </m:sSubPr>
                      <m:e>
                        <m:r>
                          <a:rPr lang="en-US" sz="2800" b="0" i="1" smtClean="0">
                            <a:latin typeface="Cambria Math" panose="02040503050406030204" pitchFamily="18" charset="0"/>
                            <a:ea typeface="Cambria Math" panose="02040503050406030204" pitchFamily="18" charset="0"/>
                          </a:rPr>
                          <m:t>𝑥</m:t>
                        </m:r>
                      </m:e>
                      <m:sub>
                        <m:r>
                          <a:rPr lang="en-US" sz="2800" b="0" i="1" smtClean="0">
                            <a:latin typeface="Cambria Math" panose="02040503050406030204" pitchFamily="18" charset="0"/>
                            <a:ea typeface="Cambria Math" panose="02040503050406030204" pitchFamily="18" charset="0"/>
                          </a:rPr>
                          <m:t>2</m:t>
                        </m:r>
                      </m:sub>
                    </m:sSub>
                    <m:r>
                      <a:rPr lang="en-US" sz="2800" b="0" i="1" smtClean="0">
                        <a:latin typeface="Cambria Math" panose="02040503050406030204" pitchFamily="18" charset="0"/>
                        <a:ea typeface="Cambria Math" panose="02040503050406030204" pitchFamily="18" charset="0"/>
                      </a:rPr>
                      <m:t>∙</m:t>
                    </m:r>
                    <m:sSub>
                      <m:sSubPr>
                        <m:ctrlPr>
                          <a:rPr lang="en-US" sz="2800" b="0" i="1" smtClean="0">
                            <a:latin typeface="Cambria Math" panose="02040503050406030204" pitchFamily="18" charset="0"/>
                            <a:ea typeface="Cambria Math" panose="02040503050406030204" pitchFamily="18" charset="0"/>
                          </a:rPr>
                        </m:ctrlPr>
                      </m:sSubPr>
                      <m:e>
                        <m:r>
                          <a:rPr lang="en-US" sz="2800" b="0" i="1" smtClean="0">
                            <a:latin typeface="Cambria Math" panose="02040503050406030204" pitchFamily="18" charset="0"/>
                            <a:ea typeface="Cambria Math" panose="02040503050406030204" pitchFamily="18" charset="0"/>
                          </a:rPr>
                          <m:t>𝑝</m:t>
                        </m:r>
                      </m:e>
                      <m:sub>
                        <m:r>
                          <a:rPr lang="en-US" sz="2800" b="0" i="1" smtClean="0">
                            <a:latin typeface="Cambria Math" panose="02040503050406030204" pitchFamily="18" charset="0"/>
                            <a:ea typeface="Cambria Math" panose="02040503050406030204" pitchFamily="18" charset="0"/>
                          </a:rPr>
                          <m:t>2</m:t>
                        </m:r>
                      </m:sub>
                    </m:sSub>
                    <m:r>
                      <a:rPr lang="en-US" sz="2800" b="0" i="1" smtClean="0">
                        <a:latin typeface="Cambria Math" panose="02040503050406030204" pitchFamily="18" charset="0"/>
                        <a:ea typeface="Cambria Math" panose="02040503050406030204" pitchFamily="18" charset="0"/>
                      </a:rPr>
                      <m:t>+…+</m:t>
                    </m:r>
                    <m:sSub>
                      <m:sSubPr>
                        <m:ctrlPr>
                          <a:rPr lang="en-US" sz="2800" b="0" i="1" smtClean="0">
                            <a:latin typeface="Cambria Math" panose="02040503050406030204" pitchFamily="18" charset="0"/>
                            <a:ea typeface="Cambria Math" panose="02040503050406030204" pitchFamily="18" charset="0"/>
                          </a:rPr>
                        </m:ctrlPr>
                      </m:sSubPr>
                      <m:e>
                        <m:r>
                          <a:rPr lang="en-US" sz="2800" b="0" i="1" smtClean="0">
                            <a:latin typeface="Cambria Math" panose="02040503050406030204" pitchFamily="18" charset="0"/>
                            <a:ea typeface="Cambria Math" panose="02040503050406030204" pitchFamily="18" charset="0"/>
                          </a:rPr>
                          <m:t>𝑥</m:t>
                        </m:r>
                      </m:e>
                      <m:sub>
                        <m:r>
                          <a:rPr lang="en-US" sz="2800" b="0" i="1" smtClean="0">
                            <a:latin typeface="Cambria Math" panose="02040503050406030204" pitchFamily="18" charset="0"/>
                            <a:ea typeface="Cambria Math" panose="02040503050406030204" pitchFamily="18" charset="0"/>
                          </a:rPr>
                          <m:t>𝑛</m:t>
                        </m:r>
                      </m:sub>
                    </m:sSub>
                    <m:r>
                      <a:rPr lang="en-US" sz="2800" b="0" i="1" smtClean="0">
                        <a:latin typeface="Cambria Math" panose="02040503050406030204" pitchFamily="18" charset="0"/>
                        <a:ea typeface="Cambria Math" panose="02040503050406030204" pitchFamily="18" charset="0"/>
                      </a:rPr>
                      <m:t>∙</m:t>
                    </m:r>
                    <m:sSub>
                      <m:sSubPr>
                        <m:ctrlPr>
                          <a:rPr lang="en-US" sz="2800" b="0" i="1" smtClean="0">
                            <a:latin typeface="Cambria Math" panose="02040503050406030204" pitchFamily="18" charset="0"/>
                            <a:ea typeface="Cambria Math" panose="02040503050406030204" pitchFamily="18" charset="0"/>
                          </a:rPr>
                        </m:ctrlPr>
                      </m:sSubPr>
                      <m:e>
                        <m:r>
                          <a:rPr lang="en-US" sz="2800" b="0" i="1" smtClean="0">
                            <a:latin typeface="Cambria Math" panose="02040503050406030204" pitchFamily="18" charset="0"/>
                            <a:ea typeface="Cambria Math" panose="02040503050406030204" pitchFamily="18" charset="0"/>
                          </a:rPr>
                          <m:t>𝑝</m:t>
                        </m:r>
                      </m:e>
                      <m:sub>
                        <m:r>
                          <a:rPr lang="en-US" sz="2800" b="0" i="1" smtClean="0">
                            <a:latin typeface="Cambria Math" panose="02040503050406030204" pitchFamily="18" charset="0"/>
                            <a:ea typeface="Cambria Math" panose="02040503050406030204" pitchFamily="18" charset="0"/>
                          </a:rPr>
                          <m:t>𝑛</m:t>
                        </m:r>
                      </m:sub>
                    </m:sSub>
                    <m:r>
                      <a:rPr lang="en-US" sz="2800" b="0" i="1" smtClean="0">
                        <a:latin typeface="Cambria Math" panose="02040503050406030204" pitchFamily="18" charset="0"/>
                        <a:ea typeface="Cambria Math" panose="02040503050406030204" pitchFamily="18" charset="0"/>
                      </a:rPr>
                      <m:t>=</m:t>
                    </m:r>
                    <m:nary>
                      <m:naryPr>
                        <m:chr m:val="∑"/>
                        <m:ctrlPr>
                          <a:rPr lang="en-US" sz="2800" b="0" i="1" smtClean="0">
                            <a:latin typeface="Cambria Math" panose="02040503050406030204" pitchFamily="18" charset="0"/>
                            <a:ea typeface="Cambria Math" panose="02040503050406030204" pitchFamily="18" charset="0"/>
                          </a:rPr>
                        </m:ctrlPr>
                      </m:naryPr>
                      <m:sub>
                        <m:r>
                          <m:rPr>
                            <m:brk m:alnAt="23"/>
                          </m:rPr>
                          <a:rPr lang="en-US" sz="2800" b="0" i="1" smtClean="0">
                            <a:latin typeface="Cambria Math" panose="02040503050406030204" pitchFamily="18" charset="0"/>
                            <a:ea typeface="Cambria Math" panose="02040503050406030204" pitchFamily="18" charset="0"/>
                          </a:rPr>
                          <m:t>𝑖</m:t>
                        </m:r>
                        <m:r>
                          <a:rPr lang="en-US" sz="2800" b="0" i="1" smtClean="0">
                            <a:latin typeface="Cambria Math" panose="02040503050406030204" pitchFamily="18" charset="0"/>
                            <a:ea typeface="Cambria Math" panose="02040503050406030204" pitchFamily="18" charset="0"/>
                          </a:rPr>
                          <m:t>=1</m:t>
                        </m:r>
                      </m:sub>
                      <m:sup>
                        <m:r>
                          <a:rPr lang="en-US" sz="2800" b="0" i="1" smtClean="0">
                            <a:latin typeface="Cambria Math" panose="02040503050406030204" pitchFamily="18" charset="0"/>
                            <a:ea typeface="Cambria Math" panose="02040503050406030204" pitchFamily="18" charset="0"/>
                          </a:rPr>
                          <m:t>𝑛</m:t>
                        </m:r>
                      </m:sup>
                      <m:e>
                        <m:sSub>
                          <m:sSubPr>
                            <m:ctrlPr>
                              <a:rPr lang="en-US" sz="2800" b="0" i="1" smtClean="0">
                                <a:latin typeface="Cambria Math" panose="02040503050406030204" pitchFamily="18" charset="0"/>
                                <a:ea typeface="Cambria Math" panose="02040503050406030204" pitchFamily="18" charset="0"/>
                              </a:rPr>
                            </m:ctrlPr>
                          </m:sSubPr>
                          <m:e>
                            <m:r>
                              <a:rPr lang="en-US" sz="2800" b="0" i="1" smtClean="0">
                                <a:latin typeface="Cambria Math" panose="02040503050406030204" pitchFamily="18" charset="0"/>
                                <a:ea typeface="Cambria Math" panose="02040503050406030204" pitchFamily="18" charset="0"/>
                              </a:rPr>
                              <m:t>𝑥</m:t>
                            </m:r>
                          </m:e>
                          <m:sub>
                            <m:r>
                              <a:rPr lang="en-US" sz="2800" b="0" i="1" smtClean="0">
                                <a:latin typeface="Cambria Math" panose="02040503050406030204" pitchFamily="18" charset="0"/>
                                <a:ea typeface="Cambria Math" panose="02040503050406030204" pitchFamily="18" charset="0"/>
                              </a:rPr>
                              <m:t>𝑖</m:t>
                            </m:r>
                          </m:sub>
                        </m:sSub>
                        <m:r>
                          <a:rPr lang="en-US" sz="2800" b="0" i="1" smtClean="0">
                            <a:latin typeface="Cambria Math" panose="02040503050406030204" pitchFamily="18" charset="0"/>
                            <a:ea typeface="Cambria Math" panose="02040503050406030204" pitchFamily="18" charset="0"/>
                          </a:rPr>
                          <m:t>∙</m:t>
                        </m:r>
                        <m:sSub>
                          <m:sSubPr>
                            <m:ctrlPr>
                              <a:rPr lang="en-US" sz="2800" b="0" i="1" smtClean="0">
                                <a:latin typeface="Cambria Math" panose="02040503050406030204" pitchFamily="18" charset="0"/>
                                <a:ea typeface="Cambria Math" panose="02040503050406030204" pitchFamily="18" charset="0"/>
                              </a:rPr>
                            </m:ctrlPr>
                          </m:sSubPr>
                          <m:e>
                            <m:r>
                              <a:rPr lang="en-US" sz="2800" b="0" i="1" smtClean="0">
                                <a:latin typeface="Cambria Math" panose="02040503050406030204" pitchFamily="18" charset="0"/>
                                <a:ea typeface="Cambria Math" panose="02040503050406030204" pitchFamily="18" charset="0"/>
                              </a:rPr>
                              <m:t>𝑝</m:t>
                            </m:r>
                          </m:e>
                          <m:sub>
                            <m:r>
                              <a:rPr lang="en-US" sz="2800" b="0" i="1" smtClean="0">
                                <a:latin typeface="Cambria Math" panose="02040503050406030204" pitchFamily="18" charset="0"/>
                                <a:ea typeface="Cambria Math" panose="02040503050406030204" pitchFamily="18" charset="0"/>
                              </a:rPr>
                              <m:t>𝑖</m:t>
                            </m:r>
                          </m:sub>
                        </m:sSub>
                      </m:e>
                    </m:nary>
                  </m:oMath>
                </a14:m>
                <a:r>
                  <a:rPr lang="ro-RO" sz="2800" i="1" dirty="0"/>
                  <a:t> </a:t>
                </a:r>
              </a:p>
              <a:p>
                <a:pPr>
                  <a:buFont typeface="Wingdings" panose="05000000000000000000" pitchFamily="2" charset="2"/>
                  <a:buChar char="ü"/>
                </a:pPr>
                <a:r>
                  <a:rPr lang="ro-RO" sz="2800" i="1" dirty="0"/>
                  <a:t>variabilă</a:t>
                </a:r>
                <a:r>
                  <a:rPr lang="ro-RO" sz="2800" b="1" i="1" dirty="0"/>
                  <a:t> </a:t>
                </a:r>
                <a:r>
                  <a:rPr lang="ro-RO" sz="2800" i="1" dirty="0" err="1"/>
                  <a:t>aleatoare</a:t>
                </a:r>
                <a:r>
                  <a:rPr lang="ro-RO" sz="2800" i="1" dirty="0"/>
                  <a:t> discretă simplă cu o infinitate de valori:</a:t>
                </a:r>
                <a:endParaRPr lang="ru-RU" sz="2800" i="1" dirty="0"/>
              </a:p>
              <a:p>
                <a:pPr marL="0" indent="0">
                  <a:buNone/>
                </a:pPr>
                <a14:m>
                  <m:oMath xmlns:m="http://schemas.openxmlformats.org/officeDocument/2006/math">
                    <m:r>
                      <a:rPr lang="en-US" sz="2800" b="0" i="1" smtClean="0">
                        <a:latin typeface="Cambria Math" panose="02040503050406030204" pitchFamily="18" charset="0"/>
                      </a:rPr>
                      <m:t>𝑀</m:t>
                    </m:r>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𝑋</m:t>
                        </m:r>
                      </m:e>
                    </m:d>
                    <m:r>
                      <a:rPr lang="en-US" sz="2800" b="0" i="1" smtClean="0">
                        <a:latin typeface="Cambria Math" panose="02040503050406030204" pitchFamily="18" charset="0"/>
                      </a:rPr>
                      <m:t>=</m:t>
                    </m:r>
                    <m:nary>
                      <m:naryPr>
                        <m:chr m:val="∑"/>
                        <m:supHide m:val="on"/>
                        <m:ctrlPr>
                          <a:rPr lang="en-US" sz="2800" b="0" i="1" smtClean="0">
                            <a:latin typeface="Cambria Math" panose="02040503050406030204" pitchFamily="18" charset="0"/>
                          </a:rPr>
                        </m:ctrlPr>
                      </m:naryPr>
                      <m:sub>
                        <m:r>
                          <m:rPr>
                            <m:brk m:alnAt="7"/>
                          </m:rPr>
                          <a:rPr lang="en-US" sz="2800" b="0" i="1" smtClean="0">
                            <a:latin typeface="Cambria Math" panose="02040503050406030204" pitchFamily="18" charset="0"/>
                          </a:rPr>
                          <m:t>𝑛</m:t>
                        </m:r>
                        <m:r>
                          <a:rPr lang="en-US" sz="2800" b="0" i="1" smtClean="0">
                            <a:latin typeface="Cambria Math" panose="02040503050406030204" pitchFamily="18" charset="0"/>
                            <a:ea typeface="Cambria Math" panose="02040503050406030204" pitchFamily="18" charset="0"/>
                          </a:rPr>
                          <m:t>≥0</m:t>
                        </m:r>
                      </m:sub>
                      <m:sup/>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𝑥</m:t>
                            </m:r>
                          </m:e>
                          <m:sub>
                            <m:r>
                              <a:rPr lang="en-US" sz="2800" b="0" i="1" smtClean="0">
                                <a:latin typeface="Cambria Math" panose="02040503050406030204" pitchFamily="18" charset="0"/>
                              </a:rPr>
                              <m:t>𝑛</m:t>
                            </m:r>
                          </m:sub>
                        </m:sSub>
                        <m:r>
                          <a:rPr lang="en-US" sz="2800" b="0" i="1" smtClean="0">
                            <a:latin typeface="Cambria Math" panose="02040503050406030204" pitchFamily="18" charset="0"/>
                            <a:ea typeface="Cambria Math" panose="02040503050406030204" pitchFamily="18" charset="0"/>
                          </a:rPr>
                          <m:t>∙</m:t>
                        </m:r>
                        <m:sSub>
                          <m:sSubPr>
                            <m:ctrlPr>
                              <a:rPr lang="en-US" sz="2800" b="0" i="1" smtClean="0">
                                <a:latin typeface="Cambria Math" panose="02040503050406030204" pitchFamily="18" charset="0"/>
                                <a:ea typeface="Cambria Math" panose="02040503050406030204" pitchFamily="18" charset="0"/>
                              </a:rPr>
                            </m:ctrlPr>
                          </m:sSubPr>
                          <m:e>
                            <m:r>
                              <a:rPr lang="en-US" sz="2800" b="0" i="1" smtClean="0">
                                <a:latin typeface="Cambria Math" panose="02040503050406030204" pitchFamily="18" charset="0"/>
                                <a:ea typeface="Cambria Math" panose="02040503050406030204" pitchFamily="18" charset="0"/>
                              </a:rPr>
                              <m:t>𝑝</m:t>
                            </m:r>
                          </m:e>
                          <m:sub>
                            <m:r>
                              <a:rPr lang="en-US" sz="2800" b="0" i="1" smtClean="0">
                                <a:latin typeface="Cambria Math" panose="02040503050406030204" pitchFamily="18" charset="0"/>
                                <a:ea typeface="Cambria Math" panose="02040503050406030204" pitchFamily="18" charset="0"/>
                              </a:rPr>
                              <m:t>𝑛</m:t>
                            </m:r>
                          </m:sub>
                        </m:sSub>
                      </m:e>
                    </m:nary>
                  </m:oMath>
                </a14:m>
                <a:r>
                  <a:rPr lang="ro-RO" sz="2800" i="1" dirty="0"/>
                  <a:t>    - dacă seria este convergentă</a:t>
                </a:r>
                <a:r>
                  <a:rPr lang="ru-RU" sz="2800" i="1" dirty="0"/>
                  <a:t>.</a:t>
                </a:r>
                <a:endParaRPr lang="en-US" sz="2800" i="1" dirty="0"/>
              </a:p>
              <a:p>
                <a:pPr marL="0" indent="0">
                  <a:buNone/>
                </a:pPr>
                <a:endParaRPr lang="ro-RO" sz="1600" i="1" dirty="0"/>
              </a:p>
              <a:p>
                <a:pPr marL="0" indent="0" algn="ctr">
                  <a:buNone/>
                </a:pPr>
                <a:r>
                  <a:rPr lang="ro-RO" sz="2800" b="1" dirty="0"/>
                  <a:t>Variabila </a:t>
                </a:r>
                <a:r>
                  <a:rPr lang="ro-RO" sz="2800" b="1" dirty="0" err="1"/>
                  <a:t>aleatoare</a:t>
                </a:r>
                <a:r>
                  <a:rPr lang="ro-RO" sz="2800" b="1" dirty="0"/>
                  <a:t> continuă:</a:t>
                </a:r>
              </a:p>
              <a:p>
                <a:pPr marL="0" indent="0">
                  <a:buNone/>
                </a:pPr>
                <a14:m>
                  <m:oMath xmlns:m="http://schemas.openxmlformats.org/officeDocument/2006/math">
                    <m:r>
                      <a:rPr lang="ro-RO" sz="2800" b="0" i="1" smtClean="0">
                        <a:latin typeface="Cambria Math" panose="02040503050406030204" pitchFamily="18" charset="0"/>
                      </a:rPr>
                      <m:t>𝑀</m:t>
                    </m:r>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𝑋</m:t>
                        </m:r>
                      </m:e>
                    </m:d>
                    <m:r>
                      <a:rPr lang="en-US" sz="2800" b="0" i="1" smtClean="0">
                        <a:latin typeface="Cambria Math" panose="02040503050406030204" pitchFamily="18" charset="0"/>
                      </a:rPr>
                      <m:t>=</m:t>
                    </m:r>
                    <m:nary>
                      <m:naryPr>
                        <m:limLoc m:val="undOvr"/>
                        <m:ctrlPr>
                          <a:rPr lang="en-US" sz="2800" b="0" i="1" smtClean="0">
                            <a:latin typeface="Cambria Math" panose="02040503050406030204" pitchFamily="18" charset="0"/>
                          </a:rPr>
                        </m:ctrlPr>
                      </m:naryPr>
                      <m:sub>
                        <m:r>
                          <m:rPr>
                            <m:brk m:alnAt="24"/>
                          </m:rPr>
                          <a:rPr lang="en-US" sz="2800" b="0" i="1" smtClean="0">
                            <a:latin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m:t>
                        </m:r>
                      </m:sub>
                      <m:sup>
                        <m:r>
                          <a:rPr lang="en-US" sz="2800" b="0" i="1" smtClean="0">
                            <a:latin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m:t>
                        </m:r>
                      </m:sup>
                      <m:e>
                        <m:r>
                          <a:rPr lang="en-US" sz="2800" b="0" i="1" smtClean="0">
                            <a:latin typeface="Cambria Math" panose="02040503050406030204" pitchFamily="18" charset="0"/>
                          </a:rPr>
                          <m:t>𝑥</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𝑓</m:t>
                        </m:r>
                        <m:d>
                          <m:dPr>
                            <m:ctrlPr>
                              <a:rPr lang="en-US" sz="2800" b="0" i="1" smtClean="0">
                                <a:latin typeface="Cambria Math" panose="02040503050406030204" pitchFamily="18" charset="0"/>
                                <a:ea typeface="Cambria Math" panose="02040503050406030204" pitchFamily="18" charset="0"/>
                              </a:rPr>
                            </m:ctrlPr>
                          </m:dPr>
                          <m:e>
                            <m:r>
                              <a:rPr lang="en-US" sz="2800" b="0" i="1" smtClean="0">
                                <a:latin typeface="Cambria Math" panose="02040503050406030204" pitchFamily="18" charset="0"/>
                                <a:ea typeface="Cambria Math" panose="02040503050406030204" pitchFamily="18" charset="0"/>
                              </a:rPr>
                              <m:t>𝑥</m:t>
                            </m:r>
                          </m:e>
                        </m:d>
                        <m:r>
                          <a:rPr lang="en-US" sz="2800" b="0" i="1" smtClean="0">
                            <a:latin typeface="Cambria Math" panose="02040503050406030204" pitchFamily="18" charset="0"/>
                            <a:ea typeface="Cambria Math" panose="02040503050406030204" pitchFamily="18" charset="0"/>
                          </a:rPr>
                          <m:t>𝑑𝑥</m:t>
                        </m:r>
                      </m:e>
                    </m:nary>
                  </m:oMath>
                </a14:m>
                <a:r>
                  <a:rPr lang="en-US" sz="2800" i="1" dirty="0"/>
                  <a:t>  - </a:t>
                </a:r>
                <a:r>
                  <a:rPr lang="ro-RO" sz="2800" i="1" dirty="0"/>
                  <a:t>dacă integrala este convergentă</a:t>
                </a:r>
                <a:r>
                  <a:rPr lang="ru-RU" sz="2800" i="1" dirty="0"/>
                  <a:t>. </a:t>
                </a:r>
                <a:endParaRPr lang="ro-RO" sz="2800" i="1" dirty="0"/>
              </a:p>
              <a:p>
                <a:pPr marL="0" indent="0">
                  <a:buNone/>
                </a:pPr>
                <a:endParaRPr lang="ro-RO" dirty="0"/>
              </a:p>
            </p:txBody>
          </p:sp>
        </mc:Choice>
        <mc:Fallback xmlns="">
          <p:sp>
            <p:nvSpPr>
              <p:cNvPr id="3" name="Content Placeholder 2">
                <a:extLst>
                  <a:ext uri="{FF2B5EF4-FFF2-40B4-BE49-F238E27FC236}">
                    <a16:creationId xmlns:a16="http://schemas.microsoft.com/office/drawing/2014/main" id="{62DDADCD-44EA-44BC-B7BF-5759BDF2698A}"/>
                  </a:ext>
                </a:extLst>
              </p:cNvPr>
              <p:cNvSpPr>
                <a:spLocks noGrp="1" noRot="1" noChangeAspect="1" noMove="1" noResize="1" noEditPoints="1" noAdjustHandles="1" noChangeArrowheads="1" noChangeShapeType="1" noTextEdit="1"/>
              </p:cNvSpPr>
              <p:nvPr>
                <p:ph idx="1"/>
              </p:nvPr>
            </p:nvSpPr>
            <p:spPr>
              <a:xfrm>
                <a:off x="733425" y="1219200"/>
                <a:ext cx="10515600" cy="4592638"/>
              </a:xfrm>
              <a:blipFill>
                <a:blip r:embed="rId2"/>
                <a:stretch>
                  <a:fillRect l="-1159" t="-2125" b="-1461"/>
                </a:stretch>
              </a:blipFill>
            </p:spPr>
            <p:txBody>
              <a:bodyPr/>
              <a:lstStyle/>
              <a:p>
                <a:r>
                  <a:rPr lang="ro-RO">
                    <a:noFill/>
                  </a:rPr>
                  <a:t> </a:t>
                </a:r>
              </a:p>
            </p:txBody>
          </p:sp>
        </mc:Fallback>
      </mc:AlternateContent>
      <p:sp>
        <p:nvSpPr>
          <p:cNvPr id="4" name="Slide Number Placeholder 3">
            <a:extLst>
              <a:ext uri="{FF2B5EF4-FFF2-40B4-BE49-F238E27FC236}">
                <a16:creationId xmlns:a16="http://schemas.microsoft.com/office/drawing/2014/main" id="{5591E891-19C7-4639-B06D-8CD14A1DF081}"/>
              </a:ext>
            </a:extLst>
          </p:cNvPr>
          <p:cNvSpPr>
            <a:spLocks noGrp="1"/>
          </p:cNvSpPr>
          <p:nvPr>
            <p:ph type="sldNum" sz="quarter" idx="12"/>
          </p:nvPr>
        </p:nvSpPr>
        <p:spPr/>
        <p:txBody>
          <a:bodyPr/>
          <a:lstStyle/>
          <a:p>
            <a:fld id="{3C14D8B6-DA12-4183-AA94-4DCB7F295F89}" type="slidenum">
              <a:rPr lang="ro-RO" smtClean="0"/>
              <a:t>4</a:t>
            </a:fld>
            <a:endParaRPr lang="ro-RO"/>
          </a:p>
        </p:txBody>
      </p:sp>
    </p:spTree>
    <p:extLst>
      <p:ext uri="{BB962C8B-B14F-4D97-AF65-F5344CB8AC3E}">
        <p14:creationId xmlns:p14="http://schemas.microsoft.com/office/powerpoint/2010/main" val="1164488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E580BC8-5389-4DB6-9855-FAAA191D80B6}"/>
                  </a:ext>
                </a:extLst>
              </p:cNvPr>
              <p:cNvSpPr>
                <a:spLocks noGrp="1"/>
              </p:cNvSpPr>
              <p:nvPr>
                <p:ph idx="1"/>
              </p:nvPr>
            </p:nvSpPr>
            <p:spPr>
              <a:xfrm>
                <a:off x="466725" y="615950"/>
                <a:ext cx="11563350" cy="4232275"/>
              </a:xfrm>
            </p:spPr>
            <p:txBody>
              <a:bodyPr/>
              <a:lstStyle/>
              <a:p>
                <a:pPr marL="0" indent="0">
                  <a:buNone/>
                </a:pPr>
                <a:r>
                  <a:rPr lang="ro-RO" sz="2400" dirty="0">
                    <a:effectLst/>
                    <a:ea typeface="Calibri" panose="020F0502020204030204" pitchFamily="34" charset="0"/>
                    <a:cs typeface="Times New Roman" panose="02020603050405020304" pitchFamily="18" charset="0"/>
                  </a:rPr>
                  <a:t>Media aritmetică reprezintă suma tuturor valorilor din setul de date împărțită la numărul total de observații:</a:t>
                </a:r>
              </a:p>
              <a:p>
                <a:pPr marL="0" indent="0" algn="ctr">
                  <a:buNone/>
                </a:pPr>
                <a14:m>
                  <m:oMath xmlns:m="http://schemas.openxmlformats.org/officeDocument/2006/math">
                    <m:r>
                      <a:rPr lang="ro-RO" sz="2400" b="0" i="1" smtClean="0">
                        <a:latin typeface="Cambria Math" panose="02040503050406030204" pitchFamily="18" charset="0"/>
                      </a:rPr>
                      <m:t>𝑀</m:t>
                    </m:r>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𝑋</m:t>
                        </m:r>
                      </m:e>
                    </m:d>
                    <m:r>
                      <a:rPr lang="en-US" sz="2400" b="0" i="1" smtClean="0">
                        <a:latin typeface="Cambria Math" panose="02040503050406030204" pitchFamily="18" charset="0"/>
                        <a:ea typeface="Cambria Math" panose="02040503050406030204" pitchFamily="18" charset="0"/>
                      </a:rPr>
                      <m:t>=</m:t>
                    </m:r>
                    <m:bar>
                      <m:barPr>
                        <m:pos m:val="top"/>
                        <m:ctrlPr>
                          <a:rPr lang="en-US" sz="2400" b="0" i="1" smtClean="0">
                            <a:latin typeface="Cambria Math" panose="02040503050406030204" pitchFamily="18" charset="0"/>
                            <a:ea typeface="Cambria Math" panose="02040503050406030204" pitchFamily="18" charset="0"/>
                          </a:rPr>
                        </m:ctrlPr>
                      </m:barPr>
                      <m:e>
                        <m:r>
                          <a:rPr lang="ro-RO" sz="2400" b="0" i="1" smtClean="0">
                            <a:latin typeface="Cambria Math" panose="02040503050406030204" pitchFamily="18" charset="0"/>
                            <a:ea typeface="Cambria Math" panose="02040503050406030204" pitchFamily="18" charset="0"/>
                          </a:rPr>
                          <m:t>𝑥</m:t>
                        </m:r>
                      </m:e>
                    </m:bar>
                    <m:r>
                      <a:rPr lang="ro-RO" sz="2400" b="0" i="1" smtClean="0">
                        <a:latin typeface="Cambria Math" panose="02040503050406030204" pitchFamily="18" charset="0"/>
                        <a:ea typeface="Cambria Math" panose="02040503050406030204" pitchFamily="18" charset="0"/>
                      </a:rPr>
                      <m:t>=</m:t>
                    </m:r>
                    <m:f>
                      <m:fPr>
                        <m:ctrlPr>
                          <a:rPr lang="en-US" sz="2400" b="0" i="1" smtClean="0">
                            <a:latin typeface="Cambria Math" panose="02040503050406030204" pitchFamily="18" charset="0"/>
                            <a:ea typeface="Cambria Math" panose="02040503050406030204" pitchFamily="18" charset="0"/>
                          </a:rPr>
                        </m:ctrlPr>
                      </m:fPr>
                      <m:num>
                        <m:r>
                          <a:rPr lang="ro-RO" sz="2400" b="0" i="1" smtClean="0">
                            <a:latin typeface="Cambria Math" panose="02040503050406030204" pitchFamily="18" charset="0"/>
                            <a:ea typeface="Cambria Math" panose="02040503050406030204" pitchFamily="18" charset="0"/>
                          </a:rPr>
                          <m:t>1</m:t>
                        </m:r>
                      </m:num>
                      <m:den>
                        <m:r>
                          <a:rPr lang="ro-RO" sz="2400" b="0" i="1" smtClean="0">
                            <a:latin typeface="Cambria Math" panose="02040503050406030204" pitchFamily="18" charset="0"/>
                            <a:ea typeface="Cambria Math" panose="02040503050406030204" pitchFamily="18" charset="0"/>
                          </a:rPr>
                          <m:t>𝑛</m:t>
                        </m:r>
                      </m:den>
                    </m:f>
                    <m:r>
                      <a:rPr lang="en-US" sz="2400" b="0" i="1" smtClean="0">
                        <a:latin typeface="Cambria Math" panose="02040503050406030204" pitchFamily="18" charset="0"/>
                        <a:ea typeface="Cambria Math" panose="02040503050406030204" pitchFamily="18" charset="0"/>
                      </a:rPr>
                      <m:t>∙</m:t>
                    </m:r>
                    <m:nary>
                      <m:naryPr>
                        <m:chr m:val="∑"/>
                        <m:ctrlPr>
                          <a:rPr lang="en-US" sz="2400" b="0" i="1" smtClean="0">
                            <a:latin typeface="Cambria Math" panose="02040503050406030204" pitchFamily="18" charset="0"/>
                            <a:ea typeface="Cambria Math" panose="02040503050406030204" pitchFamily="18" charset="0"/>
                          </a:rPr>
                        </m:ctrlPr>
                      </m:naryPr>
                      <m:sub>
                        <m:r>
                          <m:rPr>
                            <m:brk m:alnAt="23"/>
                          </m:rPr>
                          <a:rPr lang="en-US" sz="2400" b="0" i="1" smtClean="0">
                            <a:latin typeface="Cambria Math" panose="02040503050406030204" pitchFamily="18" charset="0"/>
                            <a:ea typeface="Cambria Math" panose="02040503050406030204" pitchFamily="18" charset="0"/>
                          </a:rPr>
                          <m:t>𝑖</m:t>
                        </m:r>
                        <m:r>
                          <a:rPr lang="en-US" sz="2400" b="0" i="1" smtClean="0">
                            <a:latin typeface="Cambria Math" panose="02040503050406030204" pitchFamily="18" charset="0"/>
                            <a:ea typeface="Cambria Math" panose="02040503050406030204" pitchFamily="18" charset="0"/>
                          </a:rPr>
                          <m:t>=1</m:t>
                        </m:r>
                      </m:sub>
                      <m:sup>
                        <m:r>
                          <a:rPr lang="en-US" sz="2400" b="0" i="1" smtClean="0">
                            <a:latin typeface="Cambria Math" panose="02040503050406030204" pitchFamily="18" charset="0"/>
                            <a:ea typeface="Cambria Math" panose="02040503050406030204" pitchFamily="18" charset="0"/>
                          </a:rPr>
                          <m:t>𝑛</m:t>
                        </m:r>
                      </m:sup>
                      <m:e>
                        <m:sSub>
                          <m:sSubPr>
                            <m:ctrlPr>
                              <a:rPr lang="en-US" sz="2400" b="0" i="1" smtClean="0">
                                <a:latin typeface="Cambria Math" panose="02040503050406030204" pitchFamily="18" charset="0"/>
                                <a:ea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𝑥</m:t>
                            </m:r>
                          </m:e>
                          <m:sub>
                            <m:r>
                              <a:rPr lang="en-US" sz="2400" b="0" i="1" smtClean="0">
                                <a:latin typeface="Cambria Math" panose="02040503050406030204" pitchFamily="18" charset="0"/>
                                <a:ea typeface="Cambria Math" panose="02040503050406030204" pitchFamily="18" charset="0"/>
                              </a:rPr>
                              <m:t>𝑖</m:t>
                            </m:r>
                          </m:sub>
                        </m:sSub>
                      </m:e>
                    </m:nary>
                  </m:oMath>
                </a14:m>
                <a:r>
                  <a:rPr lang="ro-RO" sz="2400" i="1" dirty="0"/>
                  <a:t> </a:t>
                </a:r>
              </a:p>
              <a:p>
                <a:pPr marL="0" indent="0" algn="ctr">
                  <a:buNone/>
                </a:pPr>
                <a:endParaRPr lang="ro-RO" sz="2400" i="1" dirty="0"/>
              </a:p>
              <a:p>
                <a:pPr marL="0" lvl="0" indent="0">
                  <a:buSzPts val="1000"/>
                  <a:buNone/>
                  <a:tabLst>
                    <a:tab pos="457200" algn="l"/>
                  </a:tabLst>
                </a:pPr>
                <a:r>
                  <a:rPr lang="ro-RO" sz="2400" b="1" dirty="0">
                    <a:effectLst/>
                    <a:ea typeface="Times New Roman" panose="02020603050405020304" pitchFamily="18" charset="0"/>
                  </a:rPr>
                  <a:t>2019:</a:t>
                </a:r>
                <a:r>
                  <a:rPr lang="ro-RO" sz="2400" dirty="0">
                    <a:effectLst/>
                    <a:ea typeface="Times New Roman" panose="02020603050405020304" pitchFamily="18" charset="0"/>
                  </a:rPr>
                  <a:t> Media = (5.39 + 6.32 + 6.31 + 6.4 + 6.69) / 5 = 6.22 mg/L</a:t>
                </a:r>
              </a:p>
              <a:p>
                <a:pPr marL="0" lvl="0" indent="0">
                  <a:buSzPts val="1000"/>
                  <a:buNone/>
                  <a:tabLst>
                    <a:tab pos="457200" algn="l"/>
                  </a:tabLst>
                </a:pPr>
                <a:r>
                  <a:rPr lang="ro-RO" sz="2400" b="1" dirty="0">
                    <a:effectLst/>
                    <a:ea typeface="Times New Roman" panose="02020603050405020304" pitchFamily="18" charset="0"/>
                  </a:rPr>
                  <a:t>2020:</a:t>
                </a:r>
                <a:r>
                  <a:rPr lang="ro-RO" sz="2400" dirty="0">
                    <a:effectLst/>
                    <a:ea typeface="Times New Roman" panose="02020603050405020304" pitchFamily="18" charset="0"/>
                  </a:rPr>
                  <a:t> Media = (6.82 + 6.16 + 6.91 + 6.72 + 6.96) / 5 = 6.71 mg/L</a:t>
                </a:r>
              </a:p>
              <a:p>
                <a:pPr marL="0" lvl="0" indent="0">
                  <a:buSzPts val="1000"/>
                  <a:buNone/>
                  <a:tabLst>
                    <a:tab pos="457200" algn="l"/>
                  </a:tabLst>
                </a:pPr>
                <a:r>
                  <a:rPr lang="ro-RO" sz="2400" b="1" dirty="0">
                    <a:effectLst/>
                    <a:ea typeface="Times New Roman" panose="02020603050405020304" pitchFamily="18" charset="0"/>
                  </a:rPr>
                  <a:t>2021:</a:t>
                </a:r>
                <a:r>
                  <a:rPr lang="ro-RO" sz="2400" dirty="0">
                    <a:effectLst/>
                    <a:ea typeface="Times New Roman" panose="02020603050405020304" pitchFamily="18" charset="0"/>
                  </a:rPr>
                  <a:t> Media = (6.82 + 6.96 + 6.4) / 3 = 6.73 mg/L</a:t>
                </a:r>
              </a:p>
              <a:p>
                <a:pPr marL="0" lvl="0" indent="0">
                  <a:buSzPts val="1000"/>
                  <a:buNone/>
                  <a:tabLst>
                    <a:tab pos="457200" algn="l"/>
                  </a:tabLst>
                </a:pPr>
                <a:r>
                  <a:rPr lang="ro-RO" sz="2400" b="1" dirty="0">
                    <a:effectLst/>
                    <a:ea typeface="Times New Roman" panose="02020603050405020304" pitchFamily="18" charset="0"/>
                  </a:rPr>
                  <a:t>2022:</a:t>
                </a:r>
                <a:r>
                  <a:rPr lang="ro-RO" sz="2400" dirty="0">
                    <a:effectLst/>
                    <a:ea typeface="Times New Roman" panose="02020603050405020304" pitchFamily="18" charset="0"/>
                  </a:rPr>
                  <a:t> Media = (5.2 + 6.9 + 16.0 + 8.3 + 10.5 + 13.9 + 8.1) / 7 = 9.56 mg/L</a:t>
                </a:r>
              </a:p>
              <a:p>
                <a:pPr marL="0" lvl="0" indent="0">
                  <a:buSzPts val="1000"/>
                  <a:buNone/>
                  <a:tabLst>
                    <a:tab pos="457200" algn="l"/>
                  </a:tabLst>
                </a:pPr>
                <a:r>
                  <a:rPr lang="ro-RO" sz="2400" b="1" dirty="0">
                    <a:effectLst/>
                    <a:ea typeface="Times New Roman" panose="02020603050405020304" pitchFamily="18" charset="0"/>
                  </a:rPr>
                  <a:t>2023:</a:t>
                </a:r>
                <a:r>
                  <a:rPr lang="ro-RO" sz="2400" dirty="0">
                    <a:effectLst/>
                    <a:ea typeface="Times New Roman" panose="02020603050405020304" pitchFamily="18" charset="0"/>
                  </a:rPr>
                  <a:t> Media = (5.02 + 11.1 + 6.24 + 5.34 + 5.66 + 5.22 + 7.0 + 5.7 + 8.0) / 9 = 6.92 mg/L</a:t>
                </a:r>
              </a:p>
              <a:p>
                <a:pPr marL="0" indent="0" algn="ctr">
                  <a:buNone/>
                </a:pPr>
                <a:endParaRPr lang="ro-RO" sz="2400" i="1" dirty="0"/>
              </a:p>
              <a:p>
                <a:pPr marL="0" indent="0">
                  <a:buNone/>
                </a:pPr>
                <a:endParaRPr lang="ro-RO" dirty="0"/>
              </a:p>
            </p:txBody>
          </p:sp>
        </mc:Choice>
        <mc:Fallback xmlns="">
          <p:sp>
            <p:nvSpPr>
              <p:cNvPr id="3" name="Content Placeholder 2">
                <a:extLst>
                  <a:ext uri="{FF2B5EF4-FFF2-40B4-BE49-F238E27FC236}">
                    <a16:creationId xmlns:a16="http://schemas.microsoft.com/office/drawing/2014/main" id="{CE580BC8-5389-4DB6-9855-FAAA191D80B6}"/>
                  </a:ext>
                </a:extLst>
              </p:cNvPr>
              <p:cNvSpPr>
                <a:spLocks noGrp="1" noRot="1" noChangeAspect="1" noMove="1" noResize="1" noEditPoints="1" noAdjustHandles="1" noChangeArrowheads="1" noChangeShapeType="1" noTextEdit="1"/>
              </p:cNvSpPr>
              <p:nvPr>
                <p:ph idx="1"/>
              </p:nvPr>
            </p:nvSpPr>
            <p:spPr>
              <a:xfrm>
                <a:off x="466725" y="615950"/>
                <a:ext cx="11563350" cy="4232275"/>
              </a:xfrm>
              <a:blipFill>
                <a:blip r:embed="rId2"/>
                <a:stretch>
                  <a:fillRect l="-844" t="-2017"/>
                </a:stretch>
              </a:blipFill>
            </p:spPr>
            <p:txBody>
              <a:bodyPr/>
              <a:lstStyle/>
              <a:p>
                <a:r>
                  <a:rPr lang="ro-RO">
                    <a:noFill/>
                  </a:rPr>
                  <a:t> </a:t>
                </a:r>
              </a:p>
            </p:txBody>
          </p:sp>
        </mc:Fallback>
      </mc:AlternateContent>
      <p:sp>
        <p:nvSpPr>
          <p:cNvPr id="4" name="Slide Number Placeholder 3">
            <a:extLst>
              <a:ext uri="{FF2B5EF4-FFF2-40B4-BE49-F238E27FC236}">
                <a16:creationId xmlns:a16="http://schemas.microsoft.com/office/drawing/2014/main" id="{0E7F3032-A624-4C95-BB81-CF5DF6CD84FE}"/>
              </a:ext>
            </a:extLst>
          </p:cNvPr>
          <p:cNvSpPr>
            <a:spLocks noGrp="1"/>
          </p:cNvSpPr>
          <p:nvPr>
            <p:ph type="sldNum" sz="quarter" idx="12"/>
          </p:nvPr>
        </p:nvSpPr>
        <p:spPr/>
        <p:txBody>
          <a:bodyPr/>
          <a:lstStyle/>
          <a:p>
            <a:fld id="{3C14D8B6-DA12-4183-AA94-4DCB7F295F89}" type="slidenum">
              <a:rPr lang="ro-RO" smtClean="0"/>
              <a:t>5</a:t>
            </a:fld>
            <a:endParaRPr lang="ro-RO"/>
          </a:p>
        </p:txBody>
      </p:sp>
    </p:spTree>
    <p:extLst>
      <p:ext uri="{BB962C8B-B14F-4D97-AF65-F5344CB8AC3E}">
        <p14:creationId xmlns:p14="http://schemas.microsoft.com/office/powerpoint/2010/main" val="1910058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FD2C6-631A-42CD-9174-3E6EA8F80B49}"/>
              </a:ext>
            </a:extLst>
          </p:cNvPr>
          <p:cNvSpPr>
            <a:spLocks noGrp="1"/>
          </p:cNvSpPr>
          <p:nvPr>
            <p:ph type="title"/>
          </p:nvPr>
        </p:nvSpPr>
        <p:spPr>
          <a:xfrm>
            <a:off x="838199" y="185739"/>
            <a:ext cx="10515600" cy="806450"/>
          </a:xfrm>
        </p:spPr>
        <p:txBody>
          <a:bodyPr>
            <a:normAutofit/>
          </a:bodyPr>
          <a:lstStyle/>
          <a:p>
            <a:pPr algn="ctr"/>
            <a:r>
              <a:rPr lang="ro-RO" sz="3600" b="1" dirty="0">
                <a:solidFill>
                  <a:srgbClr val="004274"/>
                </a:solidFill>
                <a:latin typeface="+mn-lt"/>
              </a:rPr>
              <a:t>Măsuri de tendință centrală: </a:t>
            </a:r>
            <a:r>
              <a:rPr lang="ro-RO" sz="3600" b="1" dirty="0">
                <a:solidFill>
                  <a:srgbClr val="C00000"/>
                </a:solidFill>
                <a:latin typeface="+mn-lt"/>
              </a:rPr>
              <a:t>mediana</a:t>
            </a:r>
            <a:endParaRPr lang="ro-RO" sz="3600" dirty="0"/>
          </a:p>
        </p:txBody>
      </p:sp>
      <p:sp>
        <p:nvSpPr>
          <p:cNvPr id="3" name="Content Placeholder 2">
            <a:extLst>
              <a:ext uri="{FF2B5EF4-FFF2-40B4-BE49-F238E27FC236}">
                <a16:creationId xmlns:a16="http://schemas.microsoft.com/office/drawing/2014/main" id="{0F6AD53A-A00D-4523-B131-0E7F8DAA76BB}"/>
              </a:ext>
            </a:extLst>
          </p:cNvPr>
          <p:cNvSpPr>
            <a:spLocks noGrp="1"/>
          </p:cNvSpPr>
          <p:nvPr>
            <p:ph idx="1"/>
          </p:nvPr>
        </p:nvSpPr>
        <p:spPr>
          <a:xfrm>
            <a:off x="838199" y="1171576"/>
            <a:ext cx="11058525" cy="3981449"/>
          </a:xfrm>
        </p:spPr>
        <p:txBody>
          <a:bodyPr/>
          <a:lstStyle/>
          <a:p>
            <a:pPr marL="0" indent="0">
              <a:buNone/>
            </a:pPr>
            <a:r>
              <a:rPr lang="ro-RO" sz="2400" b="1" dirty="0">
                <a:effectLst/>
                <a:ea typeface="Times New Roman" panose="02020603050405020304" pitchFamily="18" charset="0"/>
              </a:rPr>
              <a:t>Mediana</a:t>
            </a:r>
            <a:r>
              <a:rPr lang="ro-RO" sz="2400" dirty="0">
                <a:effectLst/>
                <a:ea typeface="Times New Roman" panose="02020603050405020304" pitchFamily="18" charset="0"/>
              </a:rPr>
              <a:t> </a:t>
            </a:r>
            <a:r>
              <a:rPr lang="ro-RO" sz="2400" i="0" dirty="0">
                <a:solidFill>
                  <a:srgbClr val="333333"/>
                </a:solidFill>
                <a:effectLst/>
              </a:rPr>
              <a:t>(din latină mediana - mijloc) </a:t>
            </a:r>
            <a:r>
              <a:rPr lang="ro-RO" sz="2400" dirty="0">
                <a:effectLst/>
                <a:ea typeface="Times New Roman" panose="02020603050405020304" pitchFamily="18" charset="0"/>
              </a:rPr>
              <a:t>este valoarea din mijloc a unui </a:t>
            </a:r>
            <a:r>
              <a:rPr lang="ro-RO" sz="2400" b="1" dirty="0">
                <a:effectLst/>
                <a:ea typeface="Times New Roman" panose="02020603050405020304" pitchFamily="18" charset="0"/>
              </a:rPr>
              <a:t>set de date ordonat.</a:t>
            </a:r>
            <a:r>
              <a:rPr lang="ro-RO" sz="2400" dirty="0">
                <a:effectLst/>
                <a:ea typeface="Times New Roman" panose="02020603050405020304" pitchFamily="18" charset="0"/>
              </a:rPr>
              <a:t> Dacă numărul de valori este par, mediana este media celor două valori centrale. </a:t>
            </a:r>
            <a:r>
              <a:rPr lang="ro-RO" sz="2400" dirty="0">
                <a:solidFill>
                  <a:srgbClr val="333333"/>
                </a:solidFill>
              </a:rPr>
              <a:t>D</a:t>
            </a:r>
            <a:r>
              <a:rPr lang="ro-RO" sz="2400" i="0" dirty="0">
                <a:solidFill>
                  <a:srgbClr val="333333"/>
                </a:solidFill>
                <a:effectLst/>
              </a:rPr>
              <a:t>efinește centrul distribuției, punctul mediu al distribuției. </a:t>
            </a:r>
          </a:p>
          <a:p>
            <a:pPr marL="0" indent="0">
              <a:buNone/>
            </a:pPr>
            <a:endParaRPr lang="ro-RO" sz="1800" dirty="0">
              <a:effectLst/>
              <a:ea typeface="Times New Roman" panose="02020603050405020304" pitchFamily="18" charset="0"/>
            </a:endParaRPr>
          </a:p>
          <a:p>
            <a:pPr marL="0" lvl="0" indent="0">
              <a:buSzPts val="1000"/>
              <a:buNone/>
              <a:tabLst>
                <a:tab pos="457200" algn="l"/>
              </a:tabLst>
            </a:pPr>
            <a:r>
              <a:rPr lang="ro-RO" sz="2400" b="1" dirty="0">
                <a:effectLst/>
                <a:ea typeface="Times New Roman" panose="02020603050405020304" pitchFamily="18" charset="0"/>
              </a:rPr>
              <a:t>2019:</a:t>
            </a:r>
            <a:r>
              <a:rPr lang="ro-RO" sz="2400" dirty="0">
                <a:effectLst/>
                <a:ea typeface="Times New Roman" panose="02020603050405020304" pitchFamily="18" charset="0"/>
              </a:rPr>
              <a:t> Valorile ordonate: 5.39, 6.31, </a:t>
            </a:r>
            <a:r>
              <a:rPr lang="ro-RO" sz="2400" dirty="0">
                <a:solidFill>
                  <a:srgbClr val="C00000"/>
                </a:solidFill>
                <a:effectLst/>
                <a:ea typeface="Times New Roman" panose="02020603050405020304" pitchFamily="18" charset="0"/>
              </a:rPr>
              <a:t>6.32,</a:t>
            </a:r>
            <a:r>
              <a:rPr lang="ro-RO" sz="2400" dirty="0">
                <a:effectLst/>
                <a:ea typeface="Times New Roman" panose="02020603050405020304" pitchFamily="18" charset="0"/>
              </a:rPr>
              <a:t> 6.4, 6.69. Mediana = 6.32</a:t>
            </a:r>
          </a:p>
          <a:p>
            <a:pPr marL="0" lvl="0" indent="0">
              <a:buSzPts val="1000"/>
              <a:buNone/>
              <a:tabLst>
                <a:tab pos="457200" algn="l"/>
              </a:tabLst>
            </a:pPr>
            <a:r>
              <a:rPr lang="ro-RO" sz="2400" b="1" dirty="0">
                <a:effectLst/>
                <a:ea typeface="Times New Roman" panose="02020603050405020304" pitchFamily="18" charset="0"/>
              </a:rPr>
              <a:t>2020:</a:t>
            </a:r>
            <a:r>
              <a:rPr lang="ro-RO" sz="2400" dirty="0">
                <a:effectLst/>
                <a:ea typeface="Times New Roman" panose="02020603050405020304" pitchFamily="18" charset="0"/>
              </a:rPr>
              <a:t> Valorile ordonate: 6.16, 6.72, </a:t>
            </a:r>
            <a:r>
              <a:rPr lang="ro-RO" sz="2400" dirty="0">
                <a:solidFill>
                  <a:srgbClr val="C00000"/>
                </a:solidFill>
                <a:effectLst/>
                <a:ea typeface="Times New Roman" panose="02020603050405020304" pitchFamily="18" charset="0"/>
              </a:rPr>
              <a:t>6.82</a:t>
            </a:r>
            <a:r>
              <a:rPr lang="ro-RO" sz="2400" dirty="0">
                <a:effectLst/>
                <a:ea typeface="Times New Roman" panose="02020603050405020304" pitchFamily="18" charset="0"/>
              </a:rPr>
              <a:t>, 6.91, 6.96. Mediana = 6.82</a:t>
            </a:r>
          </a:p>
          <a:p>
            <a:pPr marL="0" lvl="0" indent="0">
              <a:buSzPts val="1000"/>
              <a:buNone/>
              <a:tabLst>
                <a:tab pos="457200" algn="l"/>
              </a:tabLst>
            </a:pPr>
            <a:r>
              <a:rPr lang="ro-RO" sz="2400" b="1" dirty="0">
                <a:effectLst/>
                <a:ea typeface="Times New Roman" panose="02020603050405020304" pitchFamily="18" charset="0"/>
              </a:rPr>
              <a:t>2021:</a:t>
            </a:r>
            <a:r>
              <a:rPr lang="ro-RO" sz="2400" dirty="0">
                <a:effectLst/>
                <a:ea typeface="Times New Roman" panose="02020603050405020304" pitchFamily="18" charset="0"/>
              </a:rPr>
              <a:t> Valorile ordonate: 6.4, </a:t>
            </a:r>
            <a:r>
              <a:rPr lang="ro-RO" sz="2400" dirty="0">
                <a:solidFill>
                  <a:srgbClr val="C00000"/>
                </a:solidFill>
                <a:effectLst/>
                <a:ea typeface="Times New Roman" panose="02020603050405020304" pitchFamily="18" charset="0"/>
              </a:rPr>
              <a:t>6.82</a:t>
            </a:r>
            <a:r>
              <a:rPr lang="ro-RO" sz="2400" dirty="0">
                <a:effectLst/>
                <a:ea typeface="Times New Roman" panose="02020603050405020304" pitchFamily="18" charset="0"/>
              </a:rPr>
              <a:t>, 6.96. Mediana = 6.82</a:t>
            </a:r>
          </a:p>
          <a:p>
            <a:pPr marL="0" lvl="0" indent="0">
              <a:buSzPts val="1000"/>
              <a:buNone/>
              <a:tabLst>
                <a:tab pos="457200" algn="l"/>
              </a:tabLst>
            </a:pPr>
            <a:r>
              <a:rPr lang="ro-RO" sz="2400" b="1" dirty="0">
                <a:effectLst/>
                <a:ea typeface="Times New Roman" panose="02020603050405020304" pitchFamily="18" charset="0"/>
              </a:rPr>
              <a:t>2022:</a:t>
            </a:r>
            <a:r>
              <a:rPr lang="ro-RO" sz="2400" dirty="0">
                <a:effectLst/>
                <a:ea typeface="Times New Roman" panose="02020603050405020304" pitchFamily="18" charset="0"/>
              </a:rPr>
              <a:t> Valorile ordonate: 5.2, 6.9, 8.1, </a:t>
            </a:r>
            <a:r>
              <a:rPr lang="ro-RO" sz="2400" dirty="0">
                <a:solidFill>
                  <a:srgbClr val="C00000"/>
                </a:solidFill>
                <a:effectLst/>
                <a:ea typeface="Times New Roman" panose="02020603050405020304" pitchFamily="18" charset="0"/>
              </a:rPr>
              <a:t>8.3</a:t>
            </a:r>
            <a:r>
              <a:rPr lang="ro-RO" sz="2400" dirty="0">
                <a:effectLst/>
                <a:ea typeface="Times New Roman" panose="02020603050405020304" pitchFamily="18" charset="0"/>
              </a:rPr>
              <a:t>, 10.5, 13.9, 16.0. Mediana = 8.3</a:t>
            </a:r>
          </a:p>
          <a:p>
            <a:pPr marL="0" lvl="0" indent="0">
              <a:buSzPts val="1000"/>
              <a:buNone/>
              <a:tabLst>
                <a:tab pos="457200" algn="l"/>
              </a:tabLst>
            </a:pPr>
            <a:r>
              <a:rPr lang="ro-RO" sz="2400" b="1" dirty="0">
                <a:effectLst/>
                <a:ea typeface="Times New Roman" panose="02020603050405020304" pitchFamily="18" charset="0"/>
              </a:rPr>
              <a:t>2023:</a:t>
            </a:r>
            <a:r>
              <a:rPr lang="ro-RO" sz="2400" dirty="0">
                <a:effectLst/>
                <a:ea typeface="Times New Roman" panose="02020603050405020304" pitchFamily="18" charset="0"/>
              </a:rPr>
              <a:t> Valorile ordonate: 5.02, 5.22, 5.34, 5.66, </a:t>
            </a:r>
            <a:r>
              <a:rPr lang="ro-RO" sz="2400" dirty="0">
                <a:solidFill>
                  <a:srgbClr val="C00000"/>
                </a:solidFill>
                <a:effectLst/>
                <a:ea typeface="Times New Roman" panose="02020603050405020304" pitchFamily="18" charset="0"/>
              </a:rPr>
              <a:t>5.7,</a:t>
            </a:r>
            <a:r>
              <a:rPr lang="ro-RO" sz="2400" dirty="0">
                <a:effectLst/>
                <a:ea typeface="Times New Roman" panose="02020603050405020304" pitchFamily="18" charset="0"/>
              </a:rPr>
              <a:t> 6.24, 7.0, 8.0, 11.1. Mediana = 5.7</a:t>
            </a:r>
          </a:p>
        </p:txBody>
      </p:sp>
      <p:sp>
        <p:nvSpPr>
          <p:cNvPr id="4" name="Slide Number Placeholder 3">
            <a:extLst>
              <a:ext uri="{FF2B5EF4-FFF2-40B4-BE49-F238E27FC236}">
                <a16:creationId xmlns:a16="http://schemas.microsoft.com/office/drawing/2014/main" id="{3322C506-2726-42E8-B7A8-6EF0DB076FA2}"/>
              </a:ext>
            </a:extLst>
          </p:cNvPr>
          <p:cNvSpPr>
            <a:spLocks noGrp="1"/>
          </p:cNvSpPr>
          <p:nvPr>
            <p:ph type="sldNum" sz="quarter" idx="12"/>
          </p:nvPr>
        </p:nvSpPr>
        <p:spPr/>
        <p:txBody>
          <a:bodyPr/>
          <a:lstStyle/>
          <a:p>
            <a:fld id="{3C14D8B6-DA12-4183-AA94-4DCB7F295F89}" type="slidenum">
              <a:rPr lang="ro-RO" smtClean="0"/>
              <a:t>6</a:t>
            </a:fld>
            <a:endParaRPr lang="ro-RO"/>
          </a:p>
        </p:txBody>
      </p:sp>
    </p:spTree>
    <p:extLst>
      <p:ext uri="{BB962C8B-B14F-4D97-AF65-F5344CB8AC3E}">
        <p14:creationId xmlns:p14="http://schemas.microsoft.com/office/powerpoint/2010/main" val="1970327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5FE8D-15FD-4BD1-AD3F-C5DABEE80AE9}"/>
              </a:ext>
            </a:extLst>
          </p:cNvPr>
          <p:cNvSpPr>
            <a:spLocks noGrp="1"/>
          </p:cNvSpPr>
          <p:nvPr>
            <p:ph type="title"/>
          </p:nvPr>
        </p:nvSpPr>
        <p:spPr>
          <a:xfrm>
            <a:off x="838200" y="136525"/>
            <a:ext cx="10515600" cy="711200"/>
          </a:xfrm>
        </p:spPr>
        <p:txBody>
          <a:bodyPr>
            <a:normAutofit/>
          </a:bodyPr>
          <a:lstStyle/>
          <a:p>
            <a:pPr algn="ctr"/>
            <a:r>
              <a:rPr lang="ro-RO" sz="3600" b="1" dirty="0">
                <a:solidFill>
                  <a:srgbClr val="004274"/>
                </a:solidFill>
                <a:latin typeface="+mn-lt"/>
              </a:rPr>
              <a:t>Măsuri de tendință centrală: </a:t>
            </a:r>
            <a:r>
              <a:rPr lang="ro-RO" sz="3600" b="1" dirty="0">
                <a:solidFill>
                  <a:srgbClr val="C00000"/>
                </a:solidFill>
                <a:latin typeface="+mn-lt"/>
              </a:rPr>
              <a:t>modulul</a:t>
            </a:r>
            <a:endParaRPr lang="ro-RO" sz="3600" dirty="0"/>
          </a:p>
        </p:txBody>
      </p:sp>
      <p:sp>
        <p:nvSpPr>
          <p:cNvPr id="3" name="Content Placeholder 2">
            <a:extLst>
              <a:ext uri="{FF2B5EF4-FFF2-40B4-BE49-F238E27FC236}">
                <a16:creationId xmlns:a16="http://schemas.microsoft.com/office/drawing/2014/main" id="{65EE8051-14D7-4E65-AE88-965450A68A5B}"/>
              </a:ext>
            </a:extLst>
          </p:cNvPr>
          <p:cNvSpPr>
            <a:spLocks noGrp="1"/>
          </p:cNvSpPr>
          <p:nvPr>
            <p:ph idx="1"/>
          </p:nvPr>
        </p:nvSpPr>
        <p:spPr>
          <a:xfrm>
            <a:off x="323850" y="847725"/>
            <a:ext cx="11753850" cy="5100637"/>
          </a:xfrm>
        </p:spPr>
        <p:txBody>
          <a:bodyPr/>
          <a:lstStyle/>
          <a:p>
            <a:pPr marL="0" indent="0">
              <a:buNone/>
            </a:pPr>
            <a:r>
              <a:rPr lang="ro-RO" sz="2400" dirty="0">
                <a:effectLst/>
                <a:ea typeface="Times New Roman" panose="02020603050405020304" pitchFamily="18" charset="0"/>
              </a:rPr>
              <a:t>Modulul reprezintă valoarea care apare cel mai frecvent într-un set de date.</a:t>
            </a:r>
          </a:p>
          <a:p>
            <a:pPr marL="0" lvl="0" indent="0">
              <a:buSzPts val="1000"/>
              <a:buNone/>
              <a:tabLst>
                <a:tab pos="457200" algn="l"/>
              </a:tabLst>
            </a:pPr>
            <a:r>
              <a:rPr lang="ro-RO" sz="2400" b="1" dirty="0">
                <a:effectLst/>
                <a:ea typeface="Times New Roman" panose="02020603050405020304" pitchFamily="18" charset="0"/>
              </a:rPr>
              <a:t>2019-2023:</a:t>
            </a:r>
            <a:r>
              <a:rPr lang="ro-RO" sz="2400" dirty="0">
                <a:effectLst/>
                <a:ea typeface="Times New Roman" panose="02020603050405020304" pitchFamily="18" charset="0"/>
              </a:rPr>
              <a:t> Nu există valori repetate, deci modulul nu este definit.</a:t>
            </a:r>
          </a:p>
          <a:p>
            <a:pPr marL="0" indent="0">
              <a:buNone/>
            </a:pPr>
            <a:r>
              <a:rPr lang="ro-RO" sz="2000" dirty="0">
                <a:solidFill>
                  <a:srgbClr val="333333"/>
                </a:solidFill>
              </a:rPr>
              <a:t>Un modul formează un vârf pe graficul funcției de repartiție. În cazul în care există mai multe valori care apar mult mai des decât altele, atunci distribuția poate avea mai multe module (vârfuri distincte). În statistică modul este ceea ce în viața obișnuită se numește tipic. De exemplu, prețul la care un anumit produs este cel mai des vândut pe piață. </a:t>
            </a:r>
          </a:p>
          <a:p>
            <a:pPr marL="0" indent="0">
              <a:buNone/>
            </a:pPr>
            <a:r>
              <a:rPr lang="ro-RO" sz="2000" dirty="0">
                <a:solidFill>
                  <a:srgbClr val="333333"/>
                </a:solidFill>
              </a:rPr>
              <a:t>O distribuție cu un singur modul se numește </a:t>
            </a:r>
            <a:r>
              <a:rPr lang="ro-RO" sz="2000" i="1" dirty="0" err="1">
                <a:solidFill>
                  <a:srgbClr val="333333"/>
                </a:solidFill>
              </a:rPr>
              <a:t>unimodală</a:t>
            </a:r>
            <a:r>
              <a:rPr lang="ro-RO" sz="2000" dirty="0">
                <a:solidFill>
                  <a:srgbClr val="333333"/>
                </a:solidFill>
              </a:rPr>
              <a:t>, în caz contrar </a:t>
            </a:r>
            <a:r>
              <a:rPr lang="ro-RO" sz="2000" i="1" dirty="0" err="1">
                <a:solidFill>
                  <a:srgbClr val="333333"/>
                </a:solidFill>
              </a:rPr>
              <a:t>multimodală</a:t>
            </a:r>
            <a:r>
              <a:rPr lang="ro-RO" sz="2000" dirty="0">
                <a:solidFill>
                  <a:srgbClr val="333333"/>
                </a:solidFill>
              </a:rPr>
              <a:t>.</a:t>
            </a:r>
          </a:p>
          <a:p>
            <a:pPr marL="0" indent="0">
              <a:buNone/>
            </a:pPr>
            <a:endParaRPr lang="ro-RO" dirty="0"/>
          </a:p>
        </p:txBody>
      </p:sp>
      <p:sp>
        <p:nvSpPr>
          <p:cNvPr id="4" name="Slide Number Placeholder 3">
            <a:extLst>
              <a:ext uri="{FF2B5EF4-FFF2-40B4-BE49-F238E27FC236}">
                <a16:creationId xmlns:a16="http://schemas.microsoft.com/office/drawing/2014/main" id="{458FB22B-C1BF-4B76-BD39-933C310F5263}"/>
              </a:ext>
            </a:extLst>
          </p:cNvPr>
          <p:cNvSpPr>
            <a:spLocks noGrp="1"/>
          </p:cNvSpPr>
          <p:nvPr>
            <p:ph type="sldNum" sz="quarter" idx="12"/>
          </p:nvPr>
        </p:nvSpPr>
        <p:spPr/>
        <p:txBody>
          <a:bodyPr/>
          <a:lstStyle/>
          <a:p>
            <a:fld id="{3C14D8B6-DA12-4183-AA94-4DCB7F295F89}" type="slidenum">
              <a:rPr lang="ro-RO" smtClean="0"/>
              <a:t>7</a:t>
            </a:fld>
            <a:endParaRPr lang="ro-RO"/>
          </a:p>
        </p:txBody>
      </p:sp>
      <p:pic>
        <p:nvPicPr>
          <p:cNvPr id="5" name="Picture 4">
            <a:extLst>
              <a:ext uri="{FF2B5EF4-FFF2-40B4-BE49-F238E27FC236}">
                <a16:creationId xmlns:a16="http://schemas.microsoft.com/office/drawing/2014/main" id="{FD85AF07-59E6-40A1-8DD9-C266261C44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8742" y="3514342"/>
            <a:ext cx="6463383" cy="2842007"/>
          </a:xfrm>
          <a:prstGeom prst="rect">
            <a:avLst/>
          </a:prstGeom>
        </p:spPr>
      </p:pic>
    </p:spTree>
    <p:extLst>
      <p:ext uri="{BB962C8B-B14F-4D97-AF65-F5344CB8AC3E}">
        <p14:creationId xmlns:p14="http://schemas.microsoft.com/office/powerpoint/2010/main" val="1726392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95D80-3AA0-45C0-95F3-937D1BB731ED}"/>
              </a:ext>
            </a:extLst>
          </p:cNvPr>
          <p:cNvSpPr>
            <a:spLocks noGrp="1"/>
          </p:cNvSpPr>
          <p:nvPr>
            <p:ph type="title"/>
          </p:nvPr>
        </p:nvSpPr>
        <p:spPr>
          <a:xfrm>
            <a:off x="838200" y="185739"/>
            <a:ext cx="10515600" cy="692150"/>
          </a:xfrm>
        </p:spPr>
        <p:txBody>
          <a:bodyPr/>
          <a:lstStyle/>
          <a:p>
            <a:pPr algn="ctr"/>
            <a:r>
              <a:rPr lang="ro-RO" sz="3600" b="1" dirty="0">
                <a:solidFill>
                  <a:srgbClr val="004274"/>
                </a:solidFill>
                <a:latin typeface="+mn-lt"/>
              </a:rPr>
              <a:t>Măsuri de dispersie:</a:t>
            </a:r>
            <a:r>
              <a:rPr lang="en-US" sz="3600" b="1" dirty="0">
                <a:solidFill>
                  <a:srgbClr val="004274"/>
                </a:solidFill>
                <a:latin typeface="+mn-lt"/>
              </a:rPr>
              <a:t> </a:t>
            </a:r>
            <a:r>
              <a:rPr lang="en-US" sz="3600" b="1" dirty="0">
                <a:solidFill>
                  <a:srgbClr val="C00000"/>
                </a:solidFill>
                <a:latin typeface="+mn-lt"/>
              </a:rPr>
              <a:t>a</a:t>
            </a:r>
            <a:r>
              <a:rPr lang="ro-RO" sz="3600" b="1" dirty="0">
                <a:solidFill>
                  <a:srgbClr val="C00000"/>
                </a:solidFill>
                <a:latin typeface="+mn-lt"/>
              </a:rPr>
              <a:t>baterea medie</a:t>
            </a:r>
            <a:r>
              <a:rPr lang="ro-RO" sz="3600" b="1" dirty="0">
                <a:solidFill>
                  <a:srgbClr val="004274"/>
                </a:solidFill>
                <a:latin typeface="+mn-lt"/>
              </a:rPr>
              <a:t> </a:t>
            </a:r>
          </a:p>
        </p:txBody>
      </p:sp>
      <p:sp>
        <p:nvSpPr>
          <p:cNvPr id="3" name="Content Placeholder 2">
            <a:extLst>
              <a:ext uri="{FF2B5EF4-FFF2-40B4-BE49-F238E27FC236}">
                <a16:creationId xmlns:a16="http://schemas.microsoft.com/office/drawing/2014/main" id="{F6D4B9F5-C86E-4B6F-B095-283754BAD3B3}"/>
              </a:ext>
            </a:extLst>
          </p:cNvPr>
          <p:cNvSpPr>
            <a:spLocks noGrp="1"/>
          </p:cNvSpPr>
          <p:nvPr>
            <p:ph idx="1"/>
          </p:nvPr>
        </p:nvSpPr>
        <p:spPr>
          <a:xfrm>
            <a:off x="485775" y="952500"/>
            <a:ext cx="11125199" cy="5224463"/>
          </a:xfrm>
        </p:spPr>
        <p:txBody>
          <a:bodyPr/>
          <a:lstStyle/>
          <a:p>
            <a:pPr marL="0" indent="0">
              <a:buNone/>
            </a:pPr>
            <a:r>
              <a:rPr lang="ro-RO" sz="2400" dirty="0">
                <a:effectLst/>
                <a:ea typeface="Times New Roman" panose="02020603050405020304" pitchFamily="18" charset="0"/>
              </a:rPr>
              <a:t>Abaterea medie indică cât de mult variază valorile față de media aritmetică. Se calculează ca media valorilor absolute ale diferențelor dintre fiecare valoare și media aritmetică.</a:t>
            </a:r>
          </a:p>
          <a:p>
            <a:pPr marL="0" indent="0">
              <a:buNone/>
            </a:pPr>
            <a:r>
              <a:rPr lang="ro-RO" sz="2400" b="1" dirty="0">
                <a:effectLst/>
                <a:ea typeface="Times New Roman" panose="02020603050405020304" pitchFamily="18" charset="0"/>
              </a:rPr>
              <a:t>2019:</a:t>
            </a:r>
            <a:r>
              <a:rPr lang="ro-RO" sz="2400" dirty="0">
                <a:effectLst/>
                <a:ea typeface="Times New Roman" panose="02020603050405020304" pitchFamily="18" charset="0"/>
              </a:rPr>
              <a:t> Abaterea medie = [(|5.39 - 6.22|) + (|6.32 - 6.22|) + (|6.31 - 6.22|) + (|6.4 - 6.22|) + (|6.69 - 6.22|)] / 5 = 0.34 mg/L</a:t>
            </a:r>
          </a:p>
          <a:p>
            <a:pPr marL="0" indent="0">
              <a:buNone/>
            </a:pPr>
            <a:endParaRPr lang="ro-RO" dirty="0"/>
          </a:p>
        </p:txBody>
      </p:sp>
      <p:sp>
        <p:nvSpPr>
          <p:cNvPr id="4" name="Slide Number Placeholder 3">
            <a:extLst>
              <a:ext uri="{FF2B5EF4-FFF2-40B4-BE49-F238E27FC236}">
                <a16:creationId xmlns:a16="http://schemas.microsoft.com/office/drawing/2014/main" id="{274ED1CF-D616-4B38-843C-BE9FFD34E45B}"/>
              </a:ext>
            </a:extLst>
          </p:cNvPr>
          <p:cNvSpPr>
            <a:spLocks noGrp="1"/>
          </p:cNvSpPr>
          <p:nvPr>
            <p:ph type="sldNum" sz="quarter" idx="12"/>
          </p:nvPr>
        </p:nvSpPr>
        <p:spPr/>
        <p:txBody>
          <a:bodyPr/>
          <a:lstStyle/>
          <a:p>
            <a:fld id="{3C14D8B6-DA12-4183-AA94-4DCB7F295F89}" type="slidenum">
              <a:rPr lang="ro-RO" smtClean="0"/>
              <a:t>8</a:t>
            </a:fld>
            <a:endParaRPr lang="ro-RO"/>
          </a:p>
        </p:txBody>
      </p:sp>
    </p:spTree>
    <p:extLst>
      <p:ext uri="{BB962C8B-B14F-4D97-AF65-F5344CB8AC3E}">
        <p14:creationId xmlns:p14="http://schemas.microsoft.com/office/powerpoint/2010/main" val="1992417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9447327-573A-4935-9311-4D002F612B41}"/>
                  </a:ext>
                </a:extLst>
              </p:cNvPr>
              <p:cNvSpPr>
                <a:spLocks noGrp="1"/>
              </p:cNvSpPr>
              <p:nvPr>
                <p:ph idx="1"/>
              </p:nvPr>
            </p:nvSpPr>
            <p:spPr>
              <a:xfrm>
                <a:off x="409575" y="752476"/>
                <a:ext cx="10944225" cy="5424488"/>
              </a:xfrm>
            </p:spPr>
            <p:txBody>
              <a:bodyPr/>
              <a:lstStyle/>
              <a:p>
                <a:pPr marL="0" indent="0">
                  <a:buNone/>
                </a:pPr>
                <a:r>
                  <a:rPr lang="ro-RO" sz="2400" dirty="0">
                    <a:effectLst/>
                    <a:ea typeface="Times New Roman" panose="02020603050405020304" pitchFamily="18" charset="0"/>
                  </a:rPr>
                  <a:t>Varianța măsoară cât de mult sunt răspândite valorile în jurul mediei. </a:t>
                </a:r>
              </a:p>
              <a:p>
                <a:pPr marL="0" indent="0">
                  <a:buNone/>
                </a:pPr>
                <a:r>
                  <a:rPr lang="ro-RO" sz="2400" dirty="0">
                    <a:effectLst/>
                    <a:ea typeface="Times New Roman" panose="02020603050405020304" pitchFamily="18" charset="0"/>
                  </a:rPr>
                  <a:t>Dispersia variabilei </a:t>
                </a:r>
                <a:r>
                  <a:rPr lang="ro-RO" sz="2400" dirty="0" err="1">
                    <a:effectLst/>
                    <a:ea typeface="Times New Roman" panose="02020603050405020304" pitchFamily="18" charset="0"/>
                  </a:rPr>
                  <a:t>aleatoare</a:t>
                </a:r>
                <a:r>
                  <a:rPr lang="ro-RO" sz="2400" dirty="0">
                    <a:effectLst/>
                    <a:ea typeface="Times New Roman" panose="02020603050405020304" pitchFamily="18" charset="0"/>
                  </a:rPr>
                  <a:t> </a:t>
                </a:r>
                <a14:m>
                  <m:oMath xmlns:m="http://schemas.openxmlformats.org/officeDocument/2006/math">
                    <m:r>
                      <a:rPr lang="ro-RO" sz="2400" i="1">
                        <a:effectLst/>
                        <a:latin typeface="Cambria Math" panose="02040503050406030204" pitchFamily="18" charset="0"/>
                        <a:ea typeface="Times New Roman" panose="02020603050405020304" pitchFamily="18" charset="0"/>
                      </a:rPr>
                      <m:t>𝑋</m:t>
                    </m:r>
                  </m:oMath>
                </a14:m>
                <a:r>
                  <a:rPr lang="ro-RO" sz="2400" dirty="0">
                    <a:effectLst/>
                    <a:ea typeface="Times New Roman" panose="02020603050405020304" pitchFamily="18" charset="0"/>
                  </a:rPr>
                  <a:t> este momentul centrat de ordin 2 al variabilei: </a:t>
                </a:r>
              </a:p>
              <a:p>
                <a:pPr marL="0" indent="0">
                  <a:buNone/>
                </a:pPr>
                <a14:m>
                  <m:oMath xmlns:m="http://schemas.openxmlformats.org/officeDocument/2006/math">
                    <m:sSup>
                      <m:sSupPr>
                        <m:ctrlPr>
                          <a:rPr lang="ro-RO" sz="2400" i="1">
                            <a:effectLst/>
                            <a:latin typeface="Cambria Math" panose="02040503050406030204" pitchFamily="18" charset="0"/>
                            <a:ea typeface="Times New Roman" panose="02020603050405020304" pitchFamily="18" charset="0"/>
                          </a:rPr>
                        </m:ctrlPr>
                      </m:sSupPr>
                      <m:e>
                        <m:r>
                          <a:rPr lang="ro-RO" sz="2400" i="1">
                            <a:effectLst/>
                            <a:latin typeface="Cambria Math" panose="02040503050406030204" pitchFamily="18" charset="0"/>
                            <a:ea typeface="Times New Roman" panose="02020603050405020304" pitchFamily="18" charset="0"/>
                          </a:rPr>
                          <m:t>𝐷</m:t>
                        </m:r>
                      </m:e>
                      <m:sup>
                        <m:r>
                          <a:rPr lang="ro-RO" sz="2400" i="1">
                            <a:effectLst/>
                            <a:latin typeface="Cambria Math" panose="02040503050406030204" pitchFamily="18" charset="0"/>
                            <a:ea typeface="Times New Roman" panose="02020603050405020304" pitchFamily="18" charset="0"/>
                          </a:rPr>
                          <m:t>2</m:t>
                        </m:r>
                      </m:sup>
                    </m:sSup>
                    <m:d>
                      <m:dPr>
                        <m:begChr m:val="["/>
                        <m:endChr m:val="]"/>
                        <m:ctrlPr>
                          <a:rPr lang="ro-RO" sz="2400" i="1">
                            <a:effectLst/>
                            <a:latin typeface="Cambria Math" panose="02040503050406030204" pitchFamily="18" charset="0"/>
                            <a:ea typeface="Times New Roman" panose="02020603050405020304" pitchFamily="18" charset="0"/>
                          </a:rPr>
                        </m:ctrlPr>
                      </m:dPr>
                      <m:e>
                        <m:r>
                          <a:rPr lang="ro-RO" sz="2400" i="1">
                            <a:effectLst/>
                            <a:latin typeface="Cambria Math" panose="02040503050406030204" pitchFamily="18" charset="0"/>
                            <a:ea typeface="Times New Roman" panose="02020603050405020304" pitchFamily="18" charset="0"/>
                          </a:rPr>
                          <m:t>𝑋</m:t>
                        </m:r>
                      </m:e>
                    </m:d>
                    <m:r>
                      <a:rPr lang="ro-RO" sz="2400" i="1">
                        <a:effectLst/>
                        <a:latin typeface="Cambria Math" panose="02040503050406030204" pitchFamily="18" charset="0"/>
                        <a:ea typeface="Times New Roman" panose="02020603050405020304" pitchFamily="18" charset="0"/>
                      </a:rPr>
                      <m:t>=</m:t>
                    </m:r>
                    <m:r>
                      <a:rPr lang="ro-RO" sz="2400" i="1">
                        <a:effectLst/>
                        <a:latin typeface="Cambria Math" panose="02040503050406030204" pitchFamily="18" charset="0"/>
                        <a:ea typeface="Times New Roman" panose="02020603050405020304" pitchFamily="18" charset="0"/>
                      </a:rPr>
                      <m:t>𝑀</m:t>
                    </m:r>
                    <m:d>
                      <m:dPr>
                        <m:begChr m:val="["/>
                        <m:endChr m:val="]"/>
                        <m:ctrlPr>
                          <a:rPr lang="ro-RO" sz="2400" i="1">
                            <a:effectLst/>
                            <a:latin typeface="Cambria Math" panose="02040503050406030204" pitchFamily="18" charset="0"/>
                            <a:ea typeface="Times New Roman" panose="02020603050405020304" pitchFamily="18" charset="0"/>
                          </a:rPr>
                        </m:ctrlPr>
                      </m:dPr>
                      <m:e>
                        <m:sSup>
                          <m:sSupPr>
                            <m:ctrlPr>
                              <a:rPr lang="ro-RO" sz="2400" i="1">
                                <a:effectLst/>
                                <a:latin typeface="Cambria Math" panose="02040503050406030204" pitchFamily="18" charset="0"/>
                                <a:ea typeface="Times New Roman" panose="02020603050405020304" pitchFamily="18" charset="0"/>
                              </a:rPr>
                            </m:ctrlPr>
                          </m:sSupPr>
                          <m:e>
                            <m:d>
                              <m:dPr>
                                <m:ctrlPr>
                                  <a:rPr lang="ro-RO" sz="2400" i="1">
                                    <a:effectLst/>
                                    <a:latin typeface="Cambria Math" panose="02040503050406030204" pitchFamily="18" charset="0"/>
                                    <a:ea typeface="Times New Roman" panose="02020603050405020304" pitchFamily="18" charset="0"/>
                                  </a:rPr>
                                </m:ctrlPr>
                              </m:dPr>
                              <m:e>
                                <m:r>
                                  <a:rPr lang="ro-RO" sz="2400" i="1">
                                    <a:effectLst/>
                                    <a:latin typeface="Cambria Math" panose="02040503050406030204" pitchFamily="18" charset="0"/>
                                    <a:ea typeface="Times New Roman" panose="02020603050405020304" pitchFamily="18" charset="0"/>
                                  </a:rPr>
                                  <m:t>𝑋</m:t>
                                </m:r>
                                <m:r>
                                  <a:rPr lang="ro-RO" sz="2400" i="1">
                                    <a:effectLst/>
                                    <a:latin typeface="Cambria Math" panose="02040503050406030204" pitchFamily="18" charset="0"/>
                                    <a:ea typeface="Times New Roman" panose="02020603050405020304" pitchFamily="18" charset="0"/>
                                  </a:rPr>
                                  <m:t>−</m:t>
                                </m:r>
                                <m:r>
                                  <a:rPr lang="ro-RO" sz="2400" i="1">
                                    <a:effectLst/>
                                    <a:latin typeface="Cambria Math" panose="02040503050406030204" pitchFamily="18" charset="0"/>
                                    <a:ea typeface="Times New Roman" panose="02020603050405020304" pitchFamily="18" charset="0"/>
                                  </a:rPr>
                                  <m:t>𝑚</m:t>
                                </m:r>
                              </m:e>
                            </m:d>
                          </m:e>
                          <m:sup>
                            <m:r>
                              <a:rPr lang="ro-RO" sz="2400" i="1">
                                <a:effectLst/>
                                <a:latin typeface="Cambria Math" panose="02040503050406030204" pitchFamily="18" charset="0"/>
                                <a:ea typeface="Times New Roman" panose="02020603050405020304" pitchFamily="18" charset="0"/>
                              </a:rPr>
                              <m:t>2</m:t>
                            </m:r>
                          </m:sup>
                        </m:sSup>
                      </m:e>
                    </m:d>
                  </m:oMath>
                </a14:m>
                <a:r>
                  <a:rPr lang="ro-RO" sz="2400" dirty="0">
                    <a:effectLst/>
                    <a:ea typeface="Times New Roman" panose="02020603050405020304" pitchFamily="18" charset="0"/>
                  </a:rPr>
                  <a:t>, </a:t>
                </a:r>
                <a:r>
                  <a:rPr lang="ru-RU" sz="2400" dirty="0">
                    <a:effectLst/>
                    <a:ea typeface="Times New Roman" panose="02020603050405020304" pitchFamily="18" charset="0"/>
                  </a:rPr>
                  <a:t>  где </a:t>
                </a:r>
                <a14:m>
                  <m:oMath xmlns:m="http://schemas.openxmlformats.org/officeDocument/2006/math">
                    <m:r>
                      <a:rPr lang="ro-RO" sz="2400" i="1">
                        <a:effectLst/>
                        <a:latin typeface="Cambria Math" panose="02040503050406030204" pitchFamily="18" charset="0"/>
                        <a:ea typeface="Times New Roman" panose="02020603050405020304" pitchFamily="18" charset="0"/>
                      </a:rPr>
                      <m:t>𝑚</m:t>
                    </m:r>
                    <m:r>
                      <a:rPr lang="ro-RO" sz="2400" i="1">
                        <a:effectLst/>
                        <a:latin typeface="Cambria Math" panose="02040503050406030204" pitchFamily="18" charset="0"/>
                        <a:ea typeface="Times New Roman" panose="02020603050405020304" pitchFamily="18" charset="0"/>
                      </a:rPr>
                      <m:t>=</m:t>
                    </m:r>
                    <m:r>
                      <a:rPr lang="ro-RO" sz="2400" i="1">
                        <a:effectLst/>
                        <a:latin typeface="Cambria Math" panose="02040503050406030204" pitchFamily="18" charset="0"/>
                        <a:ea typeface="Times New Roman" panose="02020603050405020304" pitchFamily="18" charset="0"/>
                      </a:rPr>
                      <m:t>𝑀</m:t>
                    </m:r>
                    <m:d>
                      <m:dPr>
                        <m:begChr m:val="["/>
                        <m:endChr m:val="]"/>
                        <m:ctrlPr>
                          <a:rPr lang="ro-RO" sz="2400" i="1">
                            <a:effectLst/>
                            <a:latin typeface="Cambria Math" panose="02040503050406030204" pitchFamily="18" charset="0"/>
                            <a:ea typeface="Times New Roman" panose="02020603050405020304" pitchFamily="18" charset="0"/>
                          </a:rPr>
                        </m:ctrlPr>
                      </m:dPr>
                      <m:e>
                        <m:r>
                          <a:rPr lang="ro-RO" sz="2400" i="1">
                            <a:effectLst/>
                            <a:latin typeface="Cambria Math" panose="02040503050406030204" pitchFamily="18" charset="0"/>
                            <a:ea typeface="Times New Roman" panose="02020603050405020304" pitchFamily="18" charset="0"/>
                          </a:rPr>
                          <m:t>𝑋</m:t>
                        </m:r>
                      </m:e>
                    </m:d>
                  </m:oMath>
                </a14:m>
                <a:endParaRPr lang="ro-RO" sz="2400" dirty="0">
                  <a:effectLst/>
                  <a:ea typeface="Times New Roman" panose="02020603050405020304" pitchFamily="18" charset="0"/>
                </a:endParaRPr>
              </a:p>
              <a:p>
                <a:pPr marL="0" indent="0">
                  <a:buNone/>
                </a:pPr>
                <a:r>
                  <a:rPr lang="ro-RO" sz="2400" dirty="0">
                    <a:effectLst/>
                    <a:ea typeface="Times New Roman" panose="02020603050405020304" pitchFamily="18" charset="0"/>
                  </a:rPr>
                  <a:t>sau</a:t>
                </a:r>
                <a:r>
                  <a:rPr lang="ru-RU" sz="2400" dirty="0">
                    <a:effectLst/>
                    <a:ea typeface="Times New Roman" panose="02020603050405020304" pitchFamily="18" charset="0"/>
                  </a:rPr>
                  <a:t>, </a:t>
                </a:r>
                <a:r>
                  <a:rPr lang="ro-RO" sz="2400" dirty="0">
                    <a:effectLst/>
                    <a:ea typeface="Times New Roman" panose="02020603050405020304" pitchFamily="18" charset="0"/>
                  </a:rPr>
                  <a:t>echivalent</a:t>
                </a:r>
              </a:p>
              <a:p>
                <a:pPr marL="0" indent="0">
                  <a:buNone/>
                </a:pPr>
                <a14:m>
                  <m:oMathPara xmlns:m="http://schemas.openxmlformats.org/officeDocument/2006/math">
                    <m:oMathParaPr>
                      <m:jc m:val="centerGroup"/>
                    </m:oMathParaPr>
                    <m:oMath xmlns:m="http://schemas.openxmlformats.org/officeDocument/2006/math">
                      <m:sSup>
                        <m:sSupPr>
                          <m:ctrlPr>
                            <a:rPr lang="ro-RO" sz="2400" i="1">
                              <a:effectLst/>
                              <a:latin typeface="Cambria Math" panose="02040503050406030204" pitchFamily="18" charset="0"/>
                              <a:ea typeface="Times New Roman" panose="02020603050405020304" pitchFamily="18" charset="0"/>
                            </a:rPr>
                          </m:ctrlPr>
                        </m:sSupPr>
                        <m:e>
                          <m:r>
                            <a:rPr lang="ro-RO" sz="2400" i="1">
                              <a:effectLst/>
                              <a:latin typeface="Cambria Math" panose="02040503050406030204" pitchFamily="18" charset="0"/>
                              <a:ea typeface="Times New Roman" panose="02020603050405020304" pitchFamily="18" charset="0"/>
                            </a:rPr>
                            <m:t>𝐷</m:t>
                          </m:r>
                        </m:e>
                        <m:sup>
                          <m:r>
                            <a:rPr lang="ro-RO" sz="2400" i="1">
                              <a:effectLst/>
                              <a:latin typeface="Cambria Math" panose="02040503050406030204" pitchFamily="18" charset="0"/>
                              <a:ea typeface="Times New Roman" panose="02020603050405020304" pitchFamily="18" charset="0"/>
                            </a:rPr>
                            <m:t>2</m:t>
                          </m:r>
                        </m:sup>
                      </m:sSup>
                      <m:d>
                        <m:dPr>
                          <m:begChr m:val="["/>
                          <m:endChr m:val="]"/>
                          <m:ctrlPr>
                            <a:rPr lang="ro-RO" sz="2400" i="1">
                              <a:effectLst/>
                              <a:latin typeface="Cambria Math" panose="02040503050406030204" pitchFamily="18" charset="0"/>
                              <a:ea typeface="Times New Roman" panose="02020603050405020304" pitchFamily="18" charset="0"/>
                            </a:rPr>
                          </m:ctrlPr>
                        </m:dPr>
                        <m:e>
                          <m:r>
                            <a:rPr lang="ro-RO" sz="2400" i="1">
                              <a:effectLst/>
                              <a:latin typeface="Cambria Math" panose="02040503050406030204" pitchFamily="18" charset="0"/>
                              <a:ea typeface="Times New Roman" panose="02020603050405020304" pitchFamily="18" charset="0"/>
                            </a:rPr>
                            <m:t>𝑋</m:t>
                          </m:r>
                        </m:e>
                      </m:d>
                      <m:r>
                        <a:rPr lang="ro-RO" sz="2400" i="1">
                          <a:effectLst/>
                          <a:latin typeface="Cambria Math" panose="02040503050406030204" pitchFamily="18" charset="0"/>
                          <a:ea typeface="Times New Roman" panose="02020603050405020304" pitchFamily="18" charset="0"/>
                        </a:rPr>
                        <m:t>=</m:t>
                      </m:r>
                      <m:r>
                        <a:rPr lang="ro-RO" sz="2400" i="1">
                          <a:effectLst/>
                          <a:latin typeface="Cambria Math" panose="02040503050406030204" pitchFamily="18" charset="0"/>
                          <a:ea typeface="Times New Roman" panose="02020603050405020304" pitchFamily="18" charset="0"/>
                        </a:rPr>
                        <m:t>𝑀</m:t>
                      </m:r>
                      <m:d>
                        <m:dPr>
                          <m:begChr m:val="["/>
                          <m:endChr m:val="]"/>
                          <m:ctrlPr>
                            <a:rPr lang="ro-RO" sz="2400" i="1">
                              <a:effectLst/>
                              <a:latin typeface="Cambria Math" panose="02040503050406030204" pitchFamily="18" charset="0"/>
                              <a:ea typeface="Times New Roman" panose="02020603050405020304" pitchFamily="18" charset="0"/>
                            </a:rPr>
                          </m:ctrlPr>
                        </m:dPr>
                        <m:e>
                          <m:sSup>
                            <m:sSupPr>
                              <m:ctrlPr>
                                <a:rPr lang="ro-RO" sz="2400" i="1">
                                  <a:effectLst/>
                                  <a:latin typeface="Cambria Math" panose="02040503050406030204" pitchFamily="18" charset="0"/>
                                  <a:ea typeface="Times New Roman" panose="02020603050405020304" pitchFamily="18" charset="0"/>
                                </a:rPr>
                              </m:ctrlPr>
                            </m:sSupPr>
                            <m:e>
                              <m:r>
                                <a:rPr lang="ro-RO" sz="2400" i="1">
                                  <a:effectLst/>
                                  <a:latin typeface="Cambria Math" panose="02040503050406030204" pitchFamily="18" charset="0"/>
                                  <a:ea typeface="Times New Roman" panose="02020603050405020304" pitchFamily="18" charset="0"/>
                                </a:rPr>
                                <m:t>𝑋</m:t>
                              </m:r>
                            </m:e>
                            <m:sup>
                              <m:r>
                                <a:rPr lang="ro-RO" sz="2400" i="1">
                                  <a:effectLst/>
                                  <a:latin typeface="Cambria Math" panose="02040503050406030204" pitchFamily="18" charset="0"/>
                                  <a:ea typeface="Times New Roman" panose="02020603050405020304" pitchFamily="18" charset="0"/>
                                </a:rPr>
                                <m:t>2</m:t>
                              </m:r>
                            </m:sup>
                          </m:sSup>
                        </m:e>
                      </m:d>
                      <m:r>
                        <a:rPr lang="ro-RO" sz="2400" i="1">
                          <a:effectLst/>
                          <a:latin typeface="Cambria Math" panose="02040503050406030204" pitchFamily="18" charset="0"/>
                          <a:ea typeface="Times New Roman" panose="02020603050405020304" pitchFamily="18" charset="0"/>
                        </a:rPr>
                        <m:t>−</m:t>
                      </m:r>
                      <m:sSup>
                        <m:sSupPr>
                          <m:ctrlPr>
                            <a:rPr lang="ro-RO" sz="2400" i="1">
                              <a:effectLst/>
                              <a:latin typeface="Cambria Math" panose="02040503050406030204" pitchFamily="18" charset="0"/>
                              <a:ea typeface="Times New Roman" panose="02020603050405020304" pitchFamily="18" charset="0"/>
                            </a:rPr>
                          </m:ctrlPr>
                        </m:sSupPr>
                        <m:e>
                          <m:d>
                            <m:dPr>
                              <m:ctrlPr>
                                <a:rPr lang="ro-RO" sz="2400" i="1">
                                  <a:effectLst/>
                                  <a:latin typeface="Cambria Math" panose="02040503050406030204" pitchFamily="18" charset="0"/>
                                  <a:ea typeface="Times New Roman" panose="02020603050405020304" pitchFamily="18" charset="0"/>
                                </a:rPr>
                              </m:ctrlPr>
                            </m:dPr>
                            <m:e>
                              <m:r>
                                <a:rPr lang="ro-RO" sz="2400" i="1">
                                  <a:effectLst/>
                                  <a:latin typeface="Cambria Math" panose="02040503050406030204" pitchFamily="18" charset="0"/>
                                  <a:ea typeface="Times New Roman" panose="02020603050405020304" pitchFamily="18" charset="0"/>
                                </a:rPr>
                                <m:t>𝑀</m:t>
                              </m:r>
                              <m:d>
                                <m:dPr>
                                  <m:begChr m:val="["/>
                                  <m:endChr m:val="]"/>
                                  <m:ctrlPr>
                                    <a:rPr lang="ro-RO" sz="2400" i="1">
                                      <a:effectLst/>
                                      <a:latin typeface="Cambria Math" panose="02040503050406030204" pitchFamily="18" charset="0"/>
                                      <a:ea typeface="Times New Roman" panose="02020603050405020304" pitchFamily="18" charset="0"/>
                                    </a:rPr>
                                  </m:ctrlPr>
                                </m:dPr>
                                <m:e>
                                  <m:r>
                                    <a:rPr lang="ro-RO" sz="2400" i="1">
                                      <a:effectLst/>
                                      <a:latin typeface="Cambria Math" panose="02040503050406030204" pitchFamily="18" charset="0"/>
                                      <a:ea typeface="Times New Roman" panose="02020603050405020304" pitchFamily="18" charset="0"/>
                                    </a:rPr>
                                    <m:t>𝑋</m:t>
                                  </m:r>
                                </m:e>
                              </m:d>
                            </m:e>
                          </m:d>
                        </m:e>
                        <m:sup>
                          <m:r>
                            <a:rPr lang="ro-RO" sz="2400" i="1">
                              <a:effectLst/>
                              <a:latin typeface="Cambria Math" panose="02040503050406030204" pitchFamily="18" charset="0"/>
                              <a:ea typeface="Times New Roman" panose="02020603050405020304" pitchFamily="18" charset="0"/>
                            </a:rPr>
                            <m:t>2</m:t>
                          </m:r>
                        </m:sup>
                      </m:sSup>
                    </m:oMath>
                  </m:oMathPara>
                </a14:m>
                <a:endParaRPr lang="ro-RO" sz="2400" dirty="0">
                  <a:effectLst/>
                  <a:ea typeface="Times New Roman" panose="02020603050405020304" pitchFamily="18" charset="0"/>
                </a:endParaRPr>
              </a:p>
              <a:p>
                <a:pPr marL="0" indent="0">
                  <a:buNone/>
                </a:pPr>
                <a:r>
                  <a:rPr lang="ro-RO" sz="2400" i="1" dirty="0">
                    <a:effectLst/>
                    <a:ea typeface="Times New Roman" panose="02020603050405020304" pitchFamily="18" charset="0"/>
                  </a:rPr>
                  <a:t>Variabilă</a:t>
                </a:r>
                <a:r>
                  <a:rPr lang="ro-RO" sz="2400" b="1" i="1" dirty="0">
                    <a:effectLst/>
                    <a:ea typeface="Times New Roman" panose="02020603050405020304" pitchFamily="18" charset="0"/>
                  </a:rPr>
                  <a:t> </a:t>
                </a:r>
                <a:r>
                  <a:rPr lang="ro-RO" sz="2400" i="1" dirty="0" err="1">
                    <a:effectLst/>
                    <a:ea typeface="Times New Roman" panose="02020603050405020304" pitchFamily="18" charset="0"/>
                  </a:rPr>
                  <a:t>aleatoare</a:t>
                </a:r>
                <a:r>
                  <a:rPr lang="ro-RO" sz="2400" i="1" dirty="0">
                    <a:effectLst/>
                    <a:ea typeface="Times New Roman" panose="02020603050405020304" pitchFamily="18" charset="0"/>
                  </a:rPr>
                  <a:t> discretă simplă:</a:t>
                </a:r>
                <a:endParaRPr lang="ro-RO" sz="2400" dirty="0">
                  <a:effectLst/>
                  <a:ea typeface="Times New Roman" panose="02020603050405020304" pitchFamily="18" charset="0"/>
                </a:endParaRPr>
              </a:p>
              <a:p>
                <a:pPr marL="0" indent="0">
                  <a:buNone/>
                </a:pPr>
                <a14:m>
                  <m:oMathPara xmlns:m="http://schemas.openxmlformats.org/officeDocument/2006/math">
                    <m:oMathParaPr>
                      <m:jc m:val="centerGroup"/>
                    </m:oMathParaPr>
                    <m:oMath xmlns:m="http://schemas.openxmlformats.org/officeDocument/2006/math">
                      <m:sSup>
                        <m:sSupPr>
                          <m:ctrlPr>
                            <a:rPr lang="ro-RO" sz="2400" i="1">
                              <a:effectLst/>
                              <a:latin typeface="Cambria Math" panose="02040503050406030204" pitchFamily="18" charset="0"/>
                              <a:ea typeface="Times New Roman" panose="02020603050405020304" pitchFamily="18" charset="0"/>
                            </a:rPr>
                          </m:ctrlPr>
                        </m:sSupPr>
                        <m:e>
                          <m:r>
                            <a:rPr lang="ro-RO" sz="2400" i="1">
                              <a:effectLst/>
                              <a:latin typeface="Cambria Math" panose="02040503050406030204" pitchFamily="18" charset="0"/>
                              <a:ea typeface="Times New Roman" panose="02020603050405020304" pitchFamily="18" charset="0"/>
                            </a:rPr>
                            <m:t>𝐷</m:t>
                          </m:r>
                        </m:e>
                        <m:sup>
                          <m:r>
                            <a:rPr lang="ro-RO" sz="2400" i="1">
                              <a:effectLst/>
                              <a:latin typeface="Cambria Math" panose="02040503050406030204" pitchFamily="18" charset="0"/>
                              <a:ea typeface="Times New Roman" panose="02020603050405020304" pitchFamily="18" charset="0"/>
                            </a:rPr>
                            <m:t>2</m:t>
                          </m:r>
                        </m:sup>
                      </m:sSup>
                      <m:d>
                        <m:dPr>
                          <m:begChr m:val="["/>
                          <m:endChr m:val="]"/>
                          <m:ctrlPr>
                            <a:rPr lang="ro-RO" sz="2400" i="1">
                              <a:effectLst/>
                              <a:latin typeface="Cambria Math" panose="02040503050406030204" pitchFamily="18" charset="0"/>
                              <a:ea typeface="Times New Roman" panose="02020603050405020304" pitchFamily="18" charset="0"/>
                            </a:rPr>
                          </m:ctrlPr>
                        </m:dPr>
                        <m:e>
                          <m:r>
                            <a:rPr lang="ro-RO" sz="2400" i="1">
                              <a:effectLst/>
                              <a:latin typeface="Cambria Math" panose="02040503050406030204" pitchFamily="18" charset="0"/>
                              <a:ea typeface="Times New Roman" panose="02020603050405020304" pitchFamily="18" charset="0"/>
                            </a:rPr>
                            <m:t>𝑋</m:t>
                          </m:r>
                        </m:e>
                      </m:d>
                      <m:r>
                        <a:rPr lang="ro-RO" sz="2400" i="1">
                          <a:effectLst/>
                          <a:latin typeface="Cambria Math" panose="02040503050406030204" pitchFamily="18" charset="0"/>
                          <a:ea typeface="Times New Roman" panose="02020603050405020304" pitchFamily="18" charset="0"/>
                        </a:rPr>
                        <m:t>=</m:t>
                      </m:r>
                      <m:nary>
                        <m:naryPr>
                          <m:chr m:val="∑"/>
                          <m:ctrlPr>
                            <a:rPr lang="ro-RO" sz="2400" i="1">
                              <a:effectLst/>
                              <a:latin typeface="Cambria Math" panose="02040503050406030204" pitchFamily="18" charset="0"/>
                              <a:ea typeface="Times New Roman" panose="02020603050405020304" pitchFamily="18" charset="0"/>
                            </a:rPr>
                          </m:ctrlPr>
                        </m:naryPr>
                        <m:sub>
                          <m:r>
                            <a:rPr lang="ro-RO" sz="2400" i="1">
                              <a:effectLst/>
                              <a:latin typeface="Cambria Math" panose="02040503050406030204" pitchFamily="18" charset="0"/>
                              <a:ea typeface="Times New Roman" panose="02020603050405020304" pitchFamily="18" charset="0"/>
                            </a:rPr>
                            <m:t>𝑖</m:t>
                          </m:r>
                          <m:r>
                            <a:rPr lang="ro-RO" sz="2400" i="1">
                              <a:effectLst/>
                              <a:latin typeface="Cambria Math" panose="02040503050406030204" pitchFamily="18" charset="0"/>
                              <a:ea typeface="Times New Roman" panose="02020603050405020304" pitchFamily="18" charset="0"/>
                            </a:rPr>
                            <m:t>=1</m:t>
                          </m:r>
                        </m:sub>
                        <m:sup>
                          <m:r>
                            <a:rPr lang="ro-RO" sz="2400" i="1">
                              <a:effectLst/>
                              <a:latin typeface="Cambria Math" panose="02040503050406030204" pitchFamily="18" charset="0"/>
                              <a:ea typeface="Times New Roman" panose="02020603050405020304" pitchFamily="18" charset="0"/>
                            </a:rPr>
                            <m:t>𝑛</m:t>
                          </m:r>
                        </m:sup>
                        <m:e>
                          <m:sSup>
                            <m:sSupPr>
                              <m:ctrlPr>
                                <a:rPr lang="ro-RO" sz="2400" i="1">
                                  <a:effectLst/>
                                  <a:latin typeface="Cambria Math" panose="02040503050406030204" pitchFamily="18" charset="0"/>
                                  <a:ea typeface="Times New Roman" panose="02020603050405020304" pitchFamily="18" charset="0"/>
                                </a:rPr>
                              </m:ctrlPr>
                            </m:sSupPr>
                            <m:e>
                              <m:d>
                                <m:dPr>
                                  <m:ctrlPr>
                                    <a:rPr lang="ro-RO" sz="2400" i="1">
                                      <a:effectLst/>
                                      <a:latin typeface="Cambria Math" panose="02040503050406030204" pitchFamily="18" charset="0"/>
                                      <a:ea typeface="Times New Roman" panose="02020603050405020304" pitchFamily="18" charset="0"/>
                                    </a:rPr>
                                  </m:ctrlPr>
                                </m:dPr>
                                <m:e>
                                  <m:sSub>
                                    <m:sSubPr>
                                      <m:ctrlPr>
                                        <a:rPr lang="ro-RO" sz="2400" i="1">
                                          <a:effectLst/>
                                          <a:latin typeface="Cambria Math" panose="02040503050406030204" pitchFamily="18" charset="0"/>
                                          <a:ea typeface="Times New Roman" panose="02020603050405020304" pitchFamily="18" charset="0"/>
                                        </a:rPr>
                                      </m:ctrlPr>
                                    </m:sSubPr>
                                    <m:e>
                                      <m:r>
                                        <a:rPr lang="ro-RO" sz="2400" i="1">
                                          <a:effectLst/>
                                          <a:latin typeface="Cambria Math" panose="02040503050406030204" pitchFamily="18" charset="0"/>
                                          <a:ea typeface="Times New Roman" panose="02020603050405020304" pitchFamily="18" charset="0"/>
                                        </a:rPr>
                                        <m:t>𝑥</m:t>
                                      </m:r>
                                    </m:e>
                                    <m:sub>
                                      <m:r>
                                        <a:rPr lang="ro-RO" sz="2400" i="1">
                                          <a:effectLst/>
                                          <a:latin typeface="Cambria Math" panose="02040503050406030204" pitchFamily="18" charset="0"/>
                                          <a:ea typeface="Times New Roman" panose="02020603050405020304" pitchFamily="18" charset="0"/>
                                        </a:rPr>
                                        <m:t>𝑖</m:t>
                                      </m:r>
                                    </m:sub>
                                  </m:sSub>
                                  <m:r>
                                    <a:rPr lang="ro-RO" sz="2400" i="1">
                                      <a:effectLst/>
                                      <a:latin typeface="Cambria Math" panose="02040503050406030204" pitchFamily="18" charset="0"/>
                                      <a:ea typeface="Times New Roman" panose="02020603050405020304" pitchFamily="18" charset="0"/>
                                    </a:rPr>
                                    <m:t>−</m:t>
                                  </m:r>
                                  <m:r>
                                    <a:rPr lang="ro-RO" sz="2400" i="1">
                                      <a:effectLst/>
                                      <a:latin typeface="Cambria Math" panose="02040503050406030204" pitchFamily="18" charset="0"/>
                                      <a:ea typeface="Times New Roman" panose="02020603050405020304" pitchFamily="18" charset="0"/>
                                    </a:rPr>
                                    <m:t>𝑚</m:t>
                                  </m:r>
                                </m:e>
                              </m:d>
                            </m:e>
                            <m:sup>
                              <m:r>
                                <a:rPr lang="ro-RO" sz="2400" i="1">
                                  <a:effectLst/>
                                  <a:latin typeface="Cambria Math" panose="02040503050406030204" pitchFamily="18" charset="0"/>
                                  <a:ea typeface="Times New Roman" panose="02020603050405020304" pitchFamily="18" charset="0"/>
                                </a:rPr>
                                <m:t>2</m:t>
                              </m:r>
                            </m:sup>
                          </m:sSup>
                          <m:r>
                            <a:rPr lang="ro-RO" sz="2400" i="1">
                              <a:effectLst/>
                              <a:latin typeface="Cambria Math" panose="02040503050406030204" pitchFamily="18" charset="0"/>
                              <a:ea typeface="Times New Roman" panose="02020603050405020304" pitchFamily="18" charset="0"/>
                            </a:rPr>
                            <m:t>∙</m:t>
                          </m:r>
                          <m:sSub>
                            <m:sSubPr>
                              <m:ctrlPr>
                                <a:rPr lang="ro-RO" sz="2400" i="1">
                                  <a:effectLst/>
                                  <a:latin typeface="Cambria Math" panose="02040503050406030204" pitchFamily="18" charset="0"/>
                                  <a:ea typeface="Times New Roman" panose="02020603050405020304" pitchFamily="18" charset="0"/>
                                </a:rPr>
                              </m:ctrlPr>
                            </m:sSubPr>
                            <m:e>
                              <m:r>
                                <a:rPr lang="ro-RO" sz="2400" i="1">
                                  <a:effectLst/>
                                  <a:latin typeface="Cambria Math" panose="02040503050406030204" pitchFamily="18" charset="0"/>
                                  <a:ea typeface="Times New Roman" panose="02020603050405020304" pitchFamily="18" charset="0"/>
                                </a:rPr>
                                <m:t>𝑝</m:t>
                              </m:r>
                            </m:e>
                            <m:sub>
                              <m:r>
                                <a:rPr lang="ro-RO" sz="2400" i="1">
                                  <a:effectLst/>
                                  <a:latin typeface="Cambria Math" panose="02040503050406030204" pitchFamily="18" charset="0"/>
                                  <a:ea typeface="Times New Roman" panose="02020603050405020304" pitchFamily="18" charset="0"/>
                                </a:rPr>
                                <m:t>𝑖</m:t>
                              </m:r>
                            </m:sub>
                          </m:sSub>
                        </m:e>
                      </m:nary>
                    </m:oMath>
                  </m:oMathPara>
                </a14:m>
                <a:endParaRPr lang="ro-RO" sz="2400" dirty="0">
                  <a:effectLst/>
                  <a:ea typeface="Times New Roman" panose="02020603050405020304" pitchFamily="18" charset="0"/>
                </a:endParaRPr>
              </a:p>
              <a:p>
                <a:pPr marL="0" indent="0">
                  <a:buNone/>
                </a:pPr>
                <a:r>
                  <a:rPr lang="ro-RO" sz="2400" i="1" dirty="0">
                    <a:effectLst/>
                    <a:ea typeface="Times New Roman" panose="02020603050405020304" pitchFamily="18" charset="0"/>
                  </a:rPr>
                  <a:t>Variabilă </a:t>
                </a:r>
                <a:r>
                  <a:rPr lang="ro-RO" sz="2400" i="1" dirty="0" err="1">
                    <a:effectLst/>
                    <a:ea typeface="Times New Roman" panose="02020603050405020304" pitchFamily="18" charset="0"/>
                  </a:rPr>
                  <a:t>aleatoare</a:t>
                </a:r>
                <a:r>
                  <a:rPr lang="ro-RO" sz="2400" i="1" dirty="0">
                    <a:effectLst/>
                    <a:ea typeface="Times New Roman" panose="02020603050405020304" pitchFamily="18" charset="0"/>
                  </a:rPr>
                  <a:t> continuă:</a:t>
                </a:r>
                <a:endParaRPr lang="ro-RO" sz="2400" dirty="0">
                  <a:effectLst/>
                  <a:ea typeface="Times New Roman" panose="02020603050405020304" pitchFamily="18" charset="0"/>
                </a:endParaRPr>
              </a:p>
              <a:p>
                <a:pPr marL="0" indent="0">
                  <a:buNone/>
                </a:pPr>
                <a14:m>
                  <m:oMathPara xmlns:m="http://schemas.openxmlformats.org/officeDocument/2006/math">
                    <m:oMathParaPr>
                      <m:jc m:val="centerGroup"/>
                    </m:oMathParaPr>
                    <m:oMath xmlns:m="http://schemas.openxmlformats.org/officeDocument/2006/math">
                      <m:sSup>
                        <m:sSupPr>
                          <m:ctrlPr>
                            <a:rPr lang="ro-RO" sz="2400" i="1">
                              <a:effectLst/>
                              <a:latin typeface="Cambria Math" panose="02040503050406030204" pitchFamily="18" charset="0"/>
                              <a:ea typeface="Times New Roman" panose="02020603050405020304" pitchFamily="18" charset="0"/>
                            </a:rPr>
                          </m:ctrlPr>
                        </m:sSupPr>
                        <m:e>
                          <m:r>
                            <a:rPr lang="ro-RO" sz="2400" i="1">
                              <a:effectLst/>
                              <a:latin typeface="Cambria Math" panose="02040503050406030204" pitchFamily="18" charset="0"/>
                              <a:ea typeface="Times New Roman" panose="02020603050405020304" pitchFamily="18" charset="0"/>
                            </a:rPr>
                            <m:t>𝐷</m:t>
                          </m:r>
                        </m:e>
                        <m:sup>
                          <m:r>
                            <a:rPr lang="ro-RO" sz="2400" i="1">
                              <a:effectLst/>
                              <a:latin typeface="Cambria Math" panose="02040503050406030204" pitchFamily="18" charset="0"/>
                              <a:ea typeface="Times New Roman" panose="02020603050405020304" pitchFamily="18" charset="0"/>
                            </a:rPr>
                            <m:t>2</m:t>
                          </m:r>
                        </m:sup>
                      </m:sSup>
                      <m:d>
                        <m:dPr>
                          <m:begChr m:val="["/>
                          <m:endChr m:val="]"/>
                          <m:ctrlPr>
                            <a:rPr lang="ro-RO" sz="2400" i="1">
                              <a:effectLst/>
                              <a:latin typeface="Cambria Math" panose="02040503050406030204" pitchFamily="18" charset="0"/>
                              <a:ea typeface="Times New Roman" panose="02020603050405020304" pitchFamily="18" charset="0"/>
                            </a:rPr>
                          </m:ctrlPr>
                        </m:dPr>
                        <m:e>
                          <m:r>
                            <a:rPr lang="ro-RO" sz="2400" i="1">
                              <a:effectLst/>
                              <a:latin typeface="Cambria Math" panose="02040503050406030204" pitchFamily="18" charset="0"/>
                              <a:ea typeface="Times New Roman" panose="02020603050405020304" pitchFamily="18" charset="0"/>
                            </a:rPr>
                            <m:t>𝑋</m:t>
                          </m:r>
                        </m:e>
                      </m:d>
                      <m:r>
                        <a:rPr lang="ro-RO" sz="2400" i="1">
                          <a:effectLst/>
                          <a:latin typeface="Cambria Math" panose="02040503050406030204" pitchFamily="18" charset="0"/>
                          <a:ea typeface="Times New Roman" panose="02020603050405020304" pitchFamily="18" charset="0"/>
                        </a:rPr>
                        <m:t>=</m:t>
                      </m:r>
                      <m:nary>
                        <m:naryPr>
                          <m:ctrlPr>
                            <a:rPr lang="ro-RO" sz="2400" i="1">
                              <a:effectLst/>
                              <a:latin typeface="Cambria Math" panose="02040503050406030204" pitchFamily="18" charset="0"/>
                              <a:ea typeface="Times New Roman" panose="02020603050405020304" pitchFamily="18" charset="0"/>
                            </a:rPr>
                          </m:ctrlPr>
                        </m:naryPr>
                        <m:sub>
                          <m:r>
                            <a:rPr lang="ro-RO" sz="2400" i="1">
                              <a:effectLst/>
                              <a:latin typeface="Cambria Math" panose="02040503050406030204" pitchFamily="18" charset="0"/>
                              <a:ea typeface="Times New Roman" panose="02020603050405020304" pitchFamily="18" charset="0"/>
                            </a:rPr>
                            <m:t>−∞</m:t>
                          </m:r>
                        </m:sub>
                        <m:sup>
                          <m:r>
                            <a:rPr lang="ro-RO" sz="2400" i="1">
                              <a:effectLst/>
                              <a:latin typeface="Cambria Math" panose="02040503050406030204" pitchFamily="18" charset="0"/>
                              <a:ea typeface="Times New Roman" panose="02020603050405020304" pitchFamily="18" charset="0"/>
                            </a:rPr>
                            <m:t>+∞</m:t>
                          </m:r>
                        </m:sup>
                        <m:e>
                          <m:sSup>
                            <m:sSupPr>
                              <m:ctrlPr>
                                <a:rPr lang="ro-RO" sz="2400" i="1">
                                  <a:effectLst/>
                                  <a:latin typeface="Cambria Math" panose="02040503050406030204" pitchFamily="18" charset="0"/>
                                  <a:ea typeface="Times New Roman" panose="02020603050405020304" pitchFamily="18" charset="0"/>
                                </a:rPr>
                              </m:ctrlPr>
                            </m:sSupPr>
                            <m:e>
                              <m:d>
                                <m:dPr>
                                  <m:ctrlPr>
                                    <a:rPr lang="ro-RO" sz="2400" i="1">
                                      <a:effectLst/>
                                      <a:latin typeface="Cambria Math" panose="02040503050406030204" pitchFamily="18" charset="0"/>
                                      <a:ea typeface="Times New Roman" panose="02020603050405020304" pitchFamily="18" charset="0"/>
                                    </a:rPr>
                                  </m:ctrlPr>
                                </m:dPr>
                                <m:e>
                                  <m:r>
                                    <a:rPr lang="ro-RO" sz="2400" i="1">
                                      <a:effectLst/>
                                      <a:latin typeface="Cambria Math" panose="02040503050406030204" pitchFamily="18" charset="0"/>
                                      <a:ea typeface="Times New Roman" panose="02020603050405020304" pitchFamily="18" charset="0"/>
                                    </a:rPr>
                                    <m:t>𝑥</m:t>
                                  </m:r>
                                  <m:r>
                                    <a:rPr lang="ro-RO" sz="2400" i="1">
                                      <a:effectLst/>
                                      <a:latin typeface="Cambria Math" panose="02040503050406030204" pitchFamily="18" charset="0"/>
                                      <a:ea typeface="Times New Roman" panose="02020603050405020304" pitchFamily="18" charset="0"/>
                                    </a:rPr>
                                    <m:t>−</m:t>
                                  </m:r>
                                  <m:r>
                                    <a:rPr lang="ro-RO" sz="2400" i="1">
                                      <a:effectLst/>
                                      <a:latin typeface="Cambria Math" panose="02040503050406030204" pitchFamily="18" charset="0"/>
                                      <a:ea typeface="Times New Roman" panose="02020603050405020304" pitchFamily="18" charset="0"/>
                                    </a:rPr>
                                    <m:t>𝑚</m:t>
                                  </m:r>
                                </m:e>
                              </m:d>
                            </m:e>
                            <m:sup>
                              <m:r>
                                <a:rPr lang="ro-RO" sz="2400" i="1">
                                  <a:effectLst/>
                                  <a:latin typeface="Cambria Math" panose="02040503050406030204" pitchFamily="18" charset="0"/>
                                  <a:ea typeface="Times New Roman" panose="02020603050405020304" pitchFamily="18" charset="0"/>
                                </a:rPr>
                                <m:t>2</m:t>
                              </m:r>
                            </m:sup>
                          </m:sSup>
                          <m:r>
                            <a:rPr lang="ro-RO" sz="2400" i="1">
                              <a:effectLst/>
                              <a:latin typeface="Cambria Math" panose="02040503050406030204" pitchFamily="18" charset="0"/>
                              <a:ea typeface="Times New Roman" panose="02020603050405020304" pitchFamily="18" charset="0"/>
                            </a:rPr>
                            <m:t>∙</m:t>
                          </m:r>
                          <m:r>
                            <a:rPr lang="ro-RO" sz="2400" i="1">
                              <a:effectLst/>
                              <a:latin typeface="Cambria Math" panose="02040503050406030204" pitchFamily="18" charset="0"/>
                              <a:ea typeface="Times New Roman" panose="02020603050405020304" pitchFamily="18" charset="0"/>
                            </a:rPr>
                            <m:t>𝑓</m:t>
                          </m:r>
                          <m:d>
                            <m:dPr>
                              <m:ctrlPr>
                                <a:rPr lang="ro-RO" sz="2400" i="1">
                                  <a:effectLst/>
                                  <a:latin typeface="Cambria Math" panose="02040503050406030204" pitchFamily="18" charset="0"/>
                                  <a:ea typeface="Times New Roman" panose="02020603050405020304" pitchFamily="18" charset="0"/>
                                </a:rPr>
                              </m:ctrlPr>
                            </m:dPr>
                            <m:e>
                              <m:r>
                                <a:rPr lang="ro-RO" sz="2400" i="1">
                                  <a:effectLst/>
                                  <a:latin typeface="Cambria Math" panose="02040503050406030204" pitchFamily="18" charset="0"/>
                                  <a:ea typeface="Times New Roman" panose="02020603050405020304" pitchFamily="18" charset="0"/>
                                </a:rPr>
                                <m:t>𝑥</m:t>
                              </m:r>
                            </m:e>
                          </m:d>
                          <m:r>
                            <a:rPr lang="ro-RO" sz="2400" i="1">
                              <a:effectLst/>
                              <a:latin typeface="Cambria Math" panose="02040503050406030204" pitchFamily="18" charset="0"/>
                              <a:ea typeface="Times New Roman" panose="02020603050405020304" pitchFamily="18" charset="0"/>
                            </a:rPr>
                            <m:t>𝑑𝑥</m:t>
                          </m:r>
                        </m:e>
                      </m:nary>
                    </m:oMath>
                  </m:oMathPara>
                </a14:m>
                <a:endParaRPr lang="ro-RO" sz="2400" dirty="0">
                  <a:effectLst/>
                  <a:ea typeface="Times New Roman" panose="02020603050405020304" pitchFamily="18" charset="0"/>
                </a:endParaRPr>
              </a:p>
              <a:p>
                <a:pPr marL="0" indent="0">
                  <a:buNone/>
                </a:pPr>
                <a:endParaRPr lang="ro-RO" dirty="0"/>
              </a:p>
            </p:txBody>
          </p:sp>
        </mc:Choice>
        <mc:Fallback xmlns="">
          <p:sp>
            <p:nvSpPr>
              <p:cNvPr id="3" name="Content Placeholder 2">
                <a:extLst>
                  <a:ext uri="{FF2B5EF4-FFF2-40B4-BE49-F238E27FC236}">
                    <a16:creationId xmlns:a16="http://schemas.microsoft.com/office/drawing/2014/main" id="{F9447327-573A-4935-9311-4D002F612B41}"/>
                  </a:ext>
                </a:extLst>
              </p:cNvPr>
              <p:cNvSpPr>
                <a:spLocks noGrp="1" noRot="1" noChangeAspect="1" noMove="1" noResize="1" noEditPoints="1" noAdjustHandles="1" noChangeArrowheads="1" noChangeShapeType="1" noTextEdit="1"/>
              </p:cNvSpPr>
              <p:nvPr>
                <p:ph idx="1"/>
              </p:nvPr>
            </p:nvSpPr>
            <p:spPr>
              <a:xfrm>
                <a:off x="409575" y="752476"/>
                <a:ext cx="10944225" cy="5424488"/>
              </a:xfrm>
              <a:blipFill>
                <a:blip r:embed="rId2"/>
                <a:stretch>
                  <a:fillRect l="-835" t="-1573"/>
                </a:stretch>
              </a:blipFill>
            </p:spPr>
            <p:txBody>
              <a:bodyPr/>
              <a:lstStyle/>
              <a:p>
                <a:r>
                  <a:rPr lang="ro-RO">
                    <a:noFill/>
                  </a:rPr>
                  <a:t> </a:t>
                </a:r>
              </a:p>
            </p:txBody>
          </p:sp>
        </mc:Fallback>
      </mc:AlternateContent>
      <p:sp>
        <p:nvSpPr>
          <p:cNvPr id="4" name="Slide Number Placeholder 3">
            <a:extLst>
              <a:ext uri="{FF2B5EF4-FFF2-40B4-BE49-F238E27FC236}">
                <a16:creationId xmlns:a16="http://schemas.microsoft.com/office/drawing/2014/main" id="{E52BD116-D514-4017-AAE0-B9BD2CDAE1CD}"/>
              </a:ext>
            </a:extLst>
          </p:cNvPr>
          <p:cNvSpPr>
            <a:spLocks noGrp="1"/>
          </p:cNvSpPr>
          <p:nvPr>
            <p:ph type="sldNum" sz="quarter" idx="12"/>
          </p:nvPr>
        </p:nvSpPr>
        <p:spPr/>
        <p:txBody>
          <a:bodyPr/>
          <a:lstStyle/>
          <a:p>
            <a:fld id="{3C14D8B6-DA12-4183-AA94-4DCB7F295F89}" type="slidenum">
              <a:rPr lang="ro-RO" smtClean="0"/>
              <a:t>9</a:t>
            </a:fld>
            <a:endParaRPr lang="ro-RO"/>
          </a:p>
        </p:txBody>
      </p:sp>
      <p:sp>
        <p:nvSpPr>
          <p:cNvPr id="5" name="Title 1">
            <a:extLst>
              <a:ext uri="{FF2B5EF4-FFF2-40B4-BE49-F238E27FC236}">
                <a16:creationId xmlns:a16="http://schemas.microsoft.com/office/drawing/2014/main" id="{CEE6D542-290B-4793-93A5-8254A08577C5}"/>
              </a:ext>
            </a:extLst>
          </p:cNvPr>
          <p:cNvSpPr>
            <a:spLocks noGrp="1"/>
          </p:cNvSpPr>
          <p:nvPr>
            <p:ph type="title"/>
          </p:nvPr>
        </p:nvSpPr>
        <p:spPr>
          <a:xfrm>
            <a:off x="838200" y="136525"/>
            <a:ext cx="10515600" cy="720725"/>
          </a:xfrm>
        </p:spPr>
        <p:txBody>
          <a:bodyPr/>
          <a:lstStyle/>
          <a:p>
            <a:pPr algn="ctr"/>
            <a:r>
              <a:rPr lang="ro-RO" sz="3600" b="1" dirty="0">
                <a:solidFill>
                  <a:srgbClr val="004274"/>
                </a:solidFill>
                <a:latin typeface="+mn-lt"/>
              </a:rPr>
              <a:t>Măsuri de dispersie:</a:t>
            </a:r>
            <a:r>
              <a:rPr lang="en-US" sz="3600" b="1" dirty="0">
                <a:solidFill>
                  <a:srgbClr val="004274"/>
                </a:solidFill>
                <a:latin typeface="+mn-lt"/>
              </a:rPr>
              <a:t> </a:t>
            </a:r>
            <a:r>
              <a:rPr lang="ro-RO" sz="3600" b="1" dirty="0">
                <a:solidFill>
                  <a:srgbClr val="C00000"/>
                </a:solidFill>
                <a:latin typeface="+mn-lt"/>
              </a:rPr>
              <a:t>varianța</a:t>
            </a:r>
            <a:endParaRPr lang="ro-RO" sz="3600" b="1" dirty="0">
              <a:solidFill>
                <a:srgbClr val="004274"/>
              </a:solidFill>
              <a:latin typeface="+mn-lt"/>
            </a:endParaRPr>
          </a:p>
        </p:txBody>
      </p:sp>
    </p:spTree>
    <p:extLst>
      <p:ext uri="{BB962C8B-B14F-4D97-AF65-F5344CB8AC3E}">
        <p14:creationId xmlns:p14="http://schemas.microsoft.com/office/powerpoint/2010/main" val="38235956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8812</TotalTime>
  <Words>1386</Words>
  <Application>Microsoft Office PowerPoint</Application>
  <PresentationFormat>Widescreen</PresentationFormat>
  <Paragraphs>112</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Calibri Light</vt:lpstr>
      <vt:lpstr>Cambria Math</vt:lpstr>
      <vt:lpstr>Symbol</vt:lpstr>
      <vt:lpstr>Times New Roman</vt:lpstr>
      <vt:lpstr>Wingdings</vt:lpstr>
      <vt:lpstr>Office Theme</vt:lpstr>
      <vt:lpstr>Analiza statistică și vizualizarea datelor</vt:lpstr>
      <vt:lpstr>PowerPoint Presentation</vt:lpstr>
      <vt:lpstr>Datele utilizate</vt:lpstr>
      <vt:lpstr>Măsuri de tendință centrală: media </vt:lpstr>
      <vt:lpstr>PowerPoint Presentation</vt:lpstr>
      <vt:lpstr>Măsuri de tendință centrală: mediana</vt:lpstr>
      <vt:lpstr>Măsuri de tendință centrală: modulul</vt:lpstr>
      <vt:lpstr>Măsuri de dispersie: abaterea medie </vt:lpstr>
      <vt:lpstr>Măsuri de dispersie: varianța</vt:lpstr>
      <vt:lpstr>PowerPoint Presentation</vt:lpstr>
      <vt:lpstr>Măsuri de dispersie: abaterea (deviația) standard </vt:lpstr>
      <vt:lpstr>Măsuri de dispersie: coeficientul de variație</vt:lpstr>
      <vt:lpstr>Concluzii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Analiza statistică a datelor</dc:title>
  <dc:creator>Galina Marusic</dc:creator>
  <cp:lastModifiedBy>Galina Marusic</cp:lastModifiedBy>
  <cp:revision>202</cp:revision>
  <dcterms:created xsi:type="dcterms:W3CDTF">2021-01-29T19:26:06Z</dcterms:created>
  <dcterms:modified xsi:type="dcterms:W3CDTF">2026-02-17T12:41:42Z</dcterms:modified>
</cp:coreProperties>
</file>