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8" r:id="rId2"/>
    <p:sldId id="259" r:id="rId3"/>
    <p:sldId id="334" r:id="rId4"/>
    <p:sldId id="335" r:id="rId5"/>
    <p:sldId id="336" r:id="rId6"/>
    <p:sldId id="337" r:id="rId7"/>
    <p:sldId id="338" r:id="rId8"/>
    <p:sldId id="339" r:id="rId9"/>
    <p:sldId id="340" r:id="rId10"/>
    <p:sldId id="341" r:id="rId11"/>
    <p:sldId id="342" r:id="rId12"/>
    <p:sldId id="343" r:id="rId13"/>
    <p:sldId id="344" r:id="rId14"/>
  </p:sldIdLst>
  <p:sldSz cx="12192000" cy="6858000"/>
  <p:notesSz cx="6858000" cy="9144000"/>
  <p:defaultText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434"/>
    <a:srgbClr val="005392"/>
    <a:srgbClr val="00589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07" autoAdjust="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alina Marusic" userId="3b10c7f6ff6549c7" providerId="LiveId" clId="{2BCF4FCB-F4D7-4509-92BF-565550112253}"/>
    <pc:docChg chg="modSld">
      <pc:chgData name="Galina Marusic" userId="3b10c7f6ff6549c7" providerId="LiveId" clId="{2BCF4FCB-F4D7-4509-92BF-565550112253}" dt="2026-02-16T18:41:05.050" v="1" actId="20577"/>
      <pc:docMkLst>
        <pc:docMk/>
      </pc:docMkLst>
      <pc:sldChg chg="modSp mod">
        <pc:chgData name="Galina Marusic" userId="3b10c7f6ff6549c7" providerId="LiveId" clId="{2BCF4FCB-F4D7-4509-92BF-565550112253}" dt="2026-02-16T18:41:05.050" v="1" actId="20577"/>
        <pc:sldMkLst>
          <pc:docMk/>
          <pc:sldMk cId="980662740" sldId="258"/>
        </pc:sldMkLst>
        <pc:spChg chg="mod">
          <ac:chgData name="Galina Marusic" userId="3b10c7f6ff6549c7" providerId="LiveId" clId="{2BCF4FCB-F4D7-4509-92BF-565550112253}" dt="2026-02-16T18:41:05.050" v="1" actId="20577"/>
          <ac:spMkLst>
            <pc:docMk/>
            <pc:sldMk cId="980662740" sldId="25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EDC395-AD40-4877-A4DD-F968257ABEF3}" type="datetimeFigureOut">
              <a:rPr lang="ro-RO" smtClean="0"/>
              <a:t>16.02.2026</a:t>
            </a:fld>
            <a:endParaRPr lang="ro-R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9133A2-AE3F-4E0C-BBA7-DB784E49C8B6}" type="slidenum">
              <a:rPr lang="ro-RO" smtClean="0"/>
              <a:t>‹#›</a:t>
            </a:fld>
            <a:endParaRPr lang="ro-RO"/>
          </a:p>
        </p:txBody>
      </p:sp>
    </p:spTree>
    <p:extLst>
      <p:ext uri="{BB962C8B-B14F-4D97-AF65-F5344CB8AC3E}">
        <p14:creationId xmlns:p14="http://schemas.microsoft.com/office/powerpoint/2010/main" val="16941981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F6C4CC-328F-4D2F-B8CF-CCAE9A5A5C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ro-RO"/>
          </a:p>
        </p:txBody>
      </p:sp>
      <p:sp>
        <p:nvSpPr>
          <p:cNvPr id="3" name="Subtitle 2">
            <a:extLst>
              <a:ext uri="{FF2B5EF4-FFF2-40B4-BE49-F238E27FC236}">
                <a16:creationId xmlns:a16="http://schemas.microsoft.com/office/drawing/2014/main" id="{50B7D266-3E5E-49FD-B64F-B8ADF4B2B2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ro-RO"/>
          </a:p>
        </p:txBody>
      </p:sp>
      <p:sp>
        <p:nvSpPr>
          <p:cNvPr id="4" name="Date Placeholder 3">
            <a:extLst>
              <a:ext uri="{FF2B5EF4-FFF2-40B4-BE49-F238E27FC236}">
                <a16:creationId xmlns:a16="http://schemas.microsoft.com/office/drawing/2014/main" id="{88ED94C5-3FFE-47EE-ABAC-BE641F0A6C97}"/>
              </a:ext>
            </a:extLst>
          </p:cNvPr>
          <p:cNvSpPr>
            <a:spLocks noGrp="1"/>
          </p:cNvSpPr>
          <p:nvPr>
            <p:ph type="dt" sz="half" idx="10"/>
          </p:nvPr>
        </p:nvSpPr>
        <p:spPr/>
        <p:txBody>
          <a:bodyPr/>
          <a:lstStyle/>
          <a:p>
            <a:fld id="{655B2F4C-7667-4AEA-AE1C-DB6095BFF6C6}" type="datetime1">
              <a:rPr lang="ro-RO" smtClean="0"/>
              <a:t>16.02.2026</a:t>
            </a:fld>
            <a:endParaRPr lang="ro-RO"/>
          </a:p>
        </p:txBody>
      </p:sp>
      <p:sp>
        <p:nvSpPr>
          <p:cNvPr id="5" name="Footer Placeholder 4">
            <a:extLst>
              <a:ext uri="{FF2B5EF4-FFF2-40B4-BE49-F238E27FC236}">
                <a16:creationId xmlns:a16="http://schemas.microsoft.com/office/drawing/2014/main" id="{251FEC97-958B-42F5-8E3C-B9B86D57B87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3789317-C302-4729-ADBE-40AEEC808EA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15101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0F33A-5B24-49F0-A135-CEF1EA85DB05}"/>
              </a:ext>
            </a:extLst>
          </p:cNvPr>
          <p:cNvSpPr>
            <a:spLocks noGrp="1"/>
          </p:cNvSpPr>
          <p:nvPr>
            <p:ph type="title"/>
          </p:nvPr>
        </p:nvSpPr>
        <p:spPr/>
        <p:txBody>
          <a:bodyPr/>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353FD3CD-C61A-43D1-8CF0-BE3FA9C4DE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F68CAB9-DF37-473A-BF12-0A3A5D2CC5D1}"/>
              </a:ext>
            </a:extLst>
          </p:cNvPr>
          <p:cNvSpPr>
            <a:spLocks noGrp="1"/>
          </p:cNvSpPr>
          <p:nvPr>
            <p:ph type="dt" sz="half" idx="10"/>
          </p:nvPr>
        </p:nvSpPr>
        <p:spPr/>
        <p:txBody>
          <a:bodyPr/>
          <a:lstStyle/>
          <a:p>
            <a:fld id="{DA6EA561-EDEA-43B3-8ED5-AF555DCA293E}" type="datetime1">
              <a:rPr lang="ro-RO" smtClean="0"/>
              <a:t>16.02.2026</a:t>
            </a:fld>
            <a:endParaRPr lang="ro-RO"/>
          </a:p>
        </p:txBody>
      </p:sp>
      <p:sp>
        <p:nvSpPr>
          <p:cNvPr id="5" name="Footer Placeholder 4">
            <a:extLst>
              <a:ext uri="{FF2B5EF4-FFF2-40B4-BE49-F238E27FC236}">
                <a16:creationId xmlns:a16="http://schemas.microsoft.com/office/drawing/2014/main" id="{04992B19-CFB0-4CED-BE3F-5FC171559AE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7140771B-2544-46D4-AAA3-B5A39C9F5D46}"/>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973152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4332FC2-6A35-499B-8DD5-5DCF7A68BE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ro-RO"/>
          </a:p>
        </p:txBody>
      </p:sp>
      <p:sp>
        <p:nvSpPr>
          <p:cNvPr id="3" name="Vertical Text Placeholder 2">
            <a:extLst>
              <a:ext uri="{FF2B5EF4-FFF2-40B4-BE49-F238E27FC236}">
                <a16:creationId xmlns:a16="http://schemas.microsoft.com/office/drawing/2014/main" id="{9129EC2F-ECF4-4F2B-9916-F2F64EA65C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CCF948D-C74A-4943-9929-78267EDFBFB2}"/>
              </a:ext>
            </a:extLst>
          </p:cNvPr>
          <p:cNvSpPr>
            <a:spLocks noGrp="1"/>
          </p:cNvSpPr>
          <p:nvPr>
            <p:ph type="dt" sz="half" idx="10"/>
          </p:nvPr>
        </p:nvSpPr>
        <p:spPr/>
        <p:txBody>
          <a:bodyPr/>
          <a:lstStyle/>
          <a:p>
            <a:fld id="{650B9FB2-E8F8-4140-ADB8-25EEA4420F8A}" type="datetime1">
              <a:rPr lang="ro-RO" smtClean="0"/>
              <a:t>16.02.2026</a:t>
            </a:fld>
            <a:endParaRPr lang="ro-RO"/>
          </a:p>
        </p:txBody>
      </p:sp>
      <p:sp>
        <p:nvSpPr>
          <p:cNvPr id="5" name="Footer Placeholder 4">
            <a:extLst>
              <a:ext uri="{FF2B5EF4-FFF2-40B4-BE49-F238E27FC236}">
                <a16:creationId xmlns:a16="http://schemas.microsoft.com/office/drawing/2014/main" id="{33A73975-151B-4731-8376-6A5D17D6BB45}"/>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CAC0205C-91A4-4CC0-BF34-7F4EAE7AFD5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073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2A49C-4181-4D93-9143-04EB1F43AA43}"/>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82D90991-4CC0-4C88-BAB6-0F42610E47F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4EEF662D-3DC9-4140-8ED4-9552AFD74FD2}"/>
              </a:ext>
            </a:extLst>
          </p:cNvPr>
          <p:cNvSpPr>
            <a:spLocks noGrp="1"/>
          </p:cNvSpPr>
          <p:nvPr>
            <p:ph type="dt" sz="half" idx="10"/>
          </p:nvPr>
        </p:nvSpPr>
        <p:spPr/>
        <p:txBody>
          <a:bodyPr/>
          <a:lstStyle/>
          <a:p>
            <a:fld id="{806DFC01-C5F2-4271-9967-F1551C8DB64A}" type="datetime1">
              <a:rPr lang="ro-RO" smtClean="0"/>
              <a:t>16.02.2026</a:t>
            </a:fld>
            <a:endParaRPr lang="ro-RO"/>
          </a:p>
        </p:txBody>
      </p:sp>
      <p:sp>
        <p:nvSpPr>
          <p:cNvPr id="5" name="Footer Placeholder 4">
            <a:extLst>
              <a:ext uri="{FF2B5EF4-FFF2-40B4-BE49-F238E27FC236}">
                <a16:creationId xmlns:a16="http://schemas.microsoft.com/office/drawing/2014/main" id="{4B445BE3-3BC7-4766-B0BD-5EC8E5563CC1}"/>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A05C5B48-BB38-49E5-82D0-17262C831FD0}"/>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174902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013E6-7D00-4D69-907D-A8CCB05B5DD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ro-RO"/>
          </a:p>
        </p:txBody>
      </p:sp>
      <p:sp>
        <p:nvSpPr>
          <p:cNvPr id="3" name="Text Placeholder 2">
            <a:extLst>
              <a:ext uri="{FF2B5EF4-FFF2-40B4-BE49-F238E27FC236}">
                <a16:creationId xmlns:a16="http://schemas.microsoft.com/office/drawing/2014/main" id="{75CED3EC-B2B2-4121-8D2C-4F7A0B41C2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DB093E-B795-422A-B6F8-9B814D21BF04}"/>
              </a:ext>
            </a:extLst>
          </p:cNvPr>
          <p:cNvSpPr>
            <a:spLocks noGrp="1"/>
          </p:cNvSpPr>
          <p:nvPr>
            <p:ph type="dt" sz="half" idx="10"/>
          </p:nvPr>
        </p:nvSpPr>
        <p:spPr/>
        <p:txBody>
          <a:bodyPr/>
          <a:lstStyle/>
          <a:p>
            <a:fld id="{38C25849-AE5B-4755-95BE-7B7AE0809E4C}" type="datetime1">
              <a:rPr lang="ro-RO" smtClean="0"/>
              <a:t>16.02.2026</a:t>
            </a:fld>
            <a:endParaRPr lang="ro-RO"/>
          </a:p>
        </p:txBody>
      </p:sp>
      <p:sp>
        <p:nvSpPr>
          <p:cNvPr id="5" name="Footer Placeholder 4">
            <a:extLst>
              <a:ext uri="{FF2B5EF4-FFF2-40B4-BE49-F238E27FC236}">
                <a16:creationId xmlns:a16="http://schemas.microsoft.com/office/drawing/2014/main" id="{F41CCD77-9B02-4CEF-9158-3E68E6D37207}"/>
              </a:ext>
            </a:extLst>
          </p:cNvPr>
          <p:cNvSpPr>
            <a:spLocks noGrp="1"/>
          </p:cNvSpPr>
          <p:nvPr>
            <p:ph type="ftr" sz="quarter" idx="11"/>
          </p:nvPr>
        </p:nvSpPr>
        <p:spPr/>
        <p:txBody>
          <a:bodyPr/>
          <a:lstStyle/>
          <a:p>
            <a:endParaRPr lang="ro-RO"/>
          </a:p>
        </p:txBody>
      </p:sp>
      <p:sp>
        <p:nvSpPr>
          <p:cNvPr id="6" name="Slide Number Placeholder 5">
            <a:extLst>
              <a:ext uri="{FF2B5EF4-FFF2-40B4-BE49-F238E27FC236}">
                <a16:creationId xmlns:a16="http://schemas.microsoft.com/office/drawing/2014/main" id="{612C63E1-B03C-46E9-91BA-B9C98444886B}"/>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4264520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4CE4BB-B361-4937-A0ED-7FEB3E36F121}"/>
              </a:ext>
            </a:extLst>
          </p:cNvPr>
          <p:cNvSpPr>
            <a:spLocks noGrp="1"/>
          </p:cNvSpPr>
          <p:nvPr>
            <p:ph type="title"/>
          </p:nvPr>
        </p:nvSpPr>
        <p:spPr/>
        <p:txBody>
          <a:bodyPr/>
          <a:lstStyle/>
          <a:p>
            <a:r>
              <a:rPr lang="en-US"/>
              <a:t>Click to edit Master title style</a:t>
            </a:r>
            <a:endParaRPr lang="ro-RO"/>
          </a:p>
        </p:txBody>
      </p:sp>
      <p:sp>
        <p:nvSpPr>
          <p:cNvPr id="3" name="Content Placeholder 2">
            <a:extLst>
              <a:ext uri="{FF2B5EF4-FFF2-40B4-BE49-F238E27FC236}">
                <a16:creationId xmlns:a16="http://schemas.microsoft.com/office/drawing/2014/main" id="{75BF04AC-78BD-4B7B-B0DB-66636B2CDED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Content Placeholder 3">
            <a:extLst>
              <a:ext uri="{FF2B5EF4-FFF2-40B4-BE49-F238E27FC236}">
                <a16:creationId xmlns:a16="http://schemas.microsoft.com/office/drawing/2014/main" id="{5FE4D787-AF43-476B-AA08-3E190E3C62B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Date Placeholder 4">
            <a:extLst>
              <a:ext uri="{FF2B5EF4-FFF2-40B4-BE49-F238E27FC236}">
                <a16:creationId xmlns:a16="http://schemas.microsoft.com/office/drawing/2014/main" id="{D1E5142F-C76B-4439-AE23-EF2AD46B0FF7}"/>
              </a:ext>
            </a:extLst>
          </p:cNvPr>
          <p:cNvSpPr>
            <a:spLocks noGrp="1"/>
          </p:cNvSpPr>
          <p:nvPr>
            <p:ph type="dt" sz="half" idx="10"/>
          </p:nvPr>
        </p:nvSpPr>
        <p:spPr/>
        <p:txBody>
          <a:bodyPr/>
          <a:lstStyle/>
          <a:p>
            <a:fld id="{71625C9E-5646-4C8C-99F6-DAEE23A20561}" type="datetime1">
              <a:rPr lang="ro-RO" smtClean="0"/>
              <a:t>16.02.2026</a:t>
            </a:fld>
            <a:endParaRPr lang="ro-RO"/>
          </a:p>
        </p:txBody>
      </p:sp>
      <p:sp>
        <p:nvSpPr>
          <p:cNvPr id="6" name="Footer Placeholder 5">
            <a:extLst>
              <a:ext uri="{FF2B5EF4-FFF2-40B4-BE49-F238E27FC236}">
                <a16:creationId xmlns:a16="http://schemas.microsoft.com/office/drawing/2014/main" id="{BE3E9AAA-7F81-41FE-877D-D98B3AA20B04}"/>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BC154C7B-96EE-49D1-A86C-237EBD5F6E99}"/>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2546877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393FA-D93F-468E-BDB9-8BD43C354F55}"/>
              </a:ext>
            </a:extLst>
          </p:cNvPr>
          <p:cNvSpPr>
            <a:spLocks noGrp="1"/>
          </p:cNvSpPr>
          <p:nvPr>
            <p:ph type="title"/>
          </p:nvPr>
        </p:nvSpPr>
        <p:spPr>
          <a:xfrm>
            <a:off x="839788" y="365125"/>
            <a:ext cx="10515600" cy="1325563"/>
          </a:xfrm>
        </p:spPr>
        <p:txBody>
          <a:bodyPr/>
          <a:lstStyle/>
          <a:p>
            <a:r>
              <a:rPr lang="en-US"/>
              <a:t>Click to edit Master title style</a:t>
            </a:r>
            <a:endParaRPr lang="ro-RO"/>
          </a:p>
        </p:txBody>
      </p:sp>
      <p:sp>
        <p:nvSpPr>
          <p:cNvPr id="3" name="Text Placeholder 2">
            <a:extLst>
              <a:ext uri="{FF2B5EF4-FFF2-40B4-BE49-F238E27FC236}">
                <a16:creationId xmlns:a16="http://schemas.microsoft.com/office/drawing/2014/main" id="{473EAF1C-5CB5-4082-A70F-FA79DA39133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37B7D10-9F23-46B2-86BF-3D3EB1F8C35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5" name="Text Placeholder 4">
            <a:extLst>
              <a:ext uri="{FF2B5EF4-FFF2-40B4-BE49-F238E27FC236}">
                <a16:creationId xmlns:a16="http://schemas.microsoft.com/office/drawing/2014/main" id="{E4061F4E-03B3-42C4-BC44-1E100D82646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C9C4AB-F58D-4EB8-9975-9207D3FB54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7" name="Date Placeholder 6">
            <a:extLst>
              <a:ext uri="{FF2B5EF4-FFF2-40B4-BE49-F238E27FC236}">
                <a16:creationId xmlns:a16="http://schemas.microsoft.com/office/drawing/2014/main" id="{3D44F2A0-39BF-488C-8007-378F2E20FEF3}"/>
              </a:ext>
            </a:extLst>
          </p:cNvPr>
          <p:cNvSpPr>
            <a:spLocks noGrp="1"/>
          </p:cNvSpPr>
          <p:nvPr>
            <p:ph type="dt" sz="half" idx="10"/>
          </p:nvPr>
        </p:nvSpPr>
        <p:spPr/>
        <p:txBody>
          <a:bodyPr/>
          <a:lstStyle/>
          <a:p>
            <a:fld id="{64F7F82A-AA40-406C-B1ED-7F5ABF7BCBCD}" type="datetime1">
              <a:rPr lang="ro-RO" smtClean="0"/>
              <a:t>16.02.2026</a:t>
            </a:fld>
            <a:endParaRPr lang="ro-RO"/>
          </a:p>
        </p:txBody>
      </p:sp>
      <p:sp>
        <p:nvSpPr>
          <p:cNvPr id="8" name="Footer Placeholder 7">
            <a:extLst>
              <a:ext uri="{FF2B5EF4-FFF2-40B4-BE49-F238E27FC236}">
                <a16:creationId xmlns:a16="http://schemas.microsoft.com/office/drawing/2014/main" id="{27DFEA71-F48E-44CA-832F-2E00ED7EC238}"/>
              </a:ext>
            </a:extLst>
          </p:cNvPr>
          <p:cNvSpPr>
            <a:spLocks noGrp="1"/>
          </p:cNvSpPr>
          <p:nvPr>
            <p:ph type="ftr" sz="quarter" idx="11"/>
          </p:nvPr>
        </p:nvSpPr>
        <p:spPr/>
        <p:txBody>
          <a:bodyPr/>
          <a:lstStyle/>
          <a:p>
            <a:endParaRPr lang="ro-RO"/>
          </a:p>
        </p:txBody>
      </p:sp>
      <p:sp>
        <p:nvSpPr>
          <p:cNvPr id="9" name="Slide Number Placeholder 8">
            <a:extLst>
              <a:ext uri="{FF2B5EF4-FFF2-40B4-BE49-F238E27FC236}">
                <a16:creationId xmlns:a16="http://schemas.microsoft.com/office/drawing/2014/main" id="{D2ECA2B9-7B0A-4382-96C4-339C6697A55E}"/>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127393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CC72DC-E8C0-4427-8693-35C9815884F7}"/>
              </a:ext>
            </a:extLst>
          </p:cNvPr>
          <p:cNvSpPr>
            <a:spLocks noGrp="1"/>
          </p:cNvSpPr>
          <p:nvPr>
            <p:ph type="title"/>
          </p:nvPr>
        </p:nvSpPr>
        <p:spPr/>
        <p:txBody>
          <a:bodyPr/>
          <a:lstStyle/>
          <a:p>
            <a:r>
              <a:rPr lang="en-US"/>
              <a:t>Click to edit Master title style</a:t>
            </a:r>
            <a:endParaRPr lang="ro-RO"/>
          </a:p>
        </p:txBody>
      </p:sp>
      <p:sp>
        <p:nvSpPr>
          <p:cNvPr id="3" name="Date Placeholder 2">
            <a:extLst>
              <a:ext uri="{FF2B5EF4-FFF2-40B4-BE49-F238E27FC236}">
                <a16:creationId xmlns:a16="http://schemas.microsoft.com/office/drawing/2014/main" id="{0D5414FD-EF62-476E-9A94-95554654CA6F}"/>
              </a:ext>
            </a:extLst>
          </p:cNvPr>
          <p:cNvSpPr>
            <a:spLocks noGrp="1"/>
          </p:cNvSpPr>
          <p:nvPr>
            <p:ph type="dt" sz="half" idx="10"/>
          </p:nvPr>
        </p:nvSpPr>
        <p:spPr/>
        <p:txBody>
          <a:bodyPr/>
          <a:lstStyle/>
          <a:p>
            <a:fld id="{CFF50A0A-6AFC-4B0D-8E30-F1E6CCFD8078}" type="datetime1">
              <a:rPr lang="ro-RO" smtClean="0"/>
              <a:t>16.02.2026</a:t>
            </a:fld>
            <a:endParaRPr lang="ro-RO"/>
          </a:p>
        </p:txBody>
      </p:sp>
      <p:sp>
        <p:nvSpPr>
          <p:cNvPr id="4" name="Footer Placeholder 3">
            <a:extLst>
              <a:ext uri="{FF2B5EF4-FFF2-40B4-BE49-F238E27FC236}">
                <a16:creationId xmlns:a16="http://schemas.microsoft.com/office/drawing/2014/main" id="{21CFF551-7391-4E35-9F57-862566F79FDD}"/>
              </a:ext>
            </a:extLst>
          </p:cNvPr>
          <p:cNvSpPr>
            <a:spLocks noGrp="1"/>
          </p:cNvSpPr>
          <p:nvPr>
            <p:ph type="ftr" sz="quarter" idx="11"/>
          </p:nvPr>
        </p:nvSpPr>
        <p:spPr/>
        <p:txBody>
          <a:bodyPr/>
          <a:lstStyle/>
          <a:p>
            <a:endParaRPr lang="ro-RO"/>
          </a:p>
        </p:txBody>
      </p:sp>
      <p:sp>
        <p:nvSpPr>
          <p:cNvPr id="5" name="Slide Number Placeholder 4">
            <a:extLst>
              <a:ext uri="{FF2B5EF4-FFF2-40B4-BE49-F238E27FC236}">
                <a16:creationId xmlns:a16="http://schemas.microsoft.com/office/drawing/2014/main" id="{A723FA1E-75E4-4799-98CC-A5DAF7BB239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452566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D8F454-363B-4175-826B-BCEC2F7DCA35}"/>
              </a:ext>
            </a:extLst>
          </p:cNvPr>
          <p:cNvSpPr>
            <a:spLocks noGrp="1"/>
          </p:cNvSpPr>
          <p:nvPr>
            <p:ph type="dt" sz="half" idx="10"/>
          </p:nvPr>
        </p:nvSpPr>
        <p:spPr/>
        <p:txBody>
          <a:bodyPr/>
          <a:lstStyle/>
          <a:p>
            <a:fld id="{6F5458EA-3865-44A6-BEA6-867D1F2C90EC}" type="datetime1">
              <a:rPr lang="ro-RO" smtClean="0"/>
              <a:t>16.02.2026</a:t>
            </a:fld>
            <a:endParaRPr lang="ro-RO"/>
          </a:p>
        </p:txBody>
      </p:sp>
      <p:sp>
        <p:nvSpPr>
          <p:cNvPr id="3" name="Footer Placeholder 2">
            <a:extLst>
              <a:ext uri="{FF2B5EF4-FFF2-40B4-BE49-F238E27FC236}">
                <a16:creationId xmlns:a16="http://schemas.microsoft.com/office/drawing/2014/main" id="{26297124-F453-44B1-9EF3-9364CF0C278D}"/>
              </a:ext>
            </a:extLst>
          </p:cNvPr>
          <p:cNvSpPr>
            <a:spLocks noGrp="1"/>
          </p:cNvSpPr>
          <p:nvPr>
            <p:ph type="ftr" sz="quarter" idx="11"/>
          </p:nvPr>
        </p:nvSpPr>
        <p:spPr/>
        <p:txBody>
          <a:bodyPr/>
          <a:lstStyle/>
          <a:p>
            <a:endParaRPr lang="ro-RO"/>
          </a:p>
        </p:txBody>
      </p:sp>
      <p:sp>
        <p:nvSpPr>
          <p:cNvPr id="4" name="Slide Number Placeholder 3">
            <a:extLst>
              <a:ext uri="{FF2B5EF4-FFF2-40B4-BE49-F238E27FC236}">
                <a16:creationId xmlns:a16="http://schemas.microsoft.com/office/drawing/2014/main" id="{E957E15B-B169-4DF7-A5C4-B0F07B1CB957}"/>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631234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9A4F3C-8E63-49DA-82E1-C0844BF6D37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Content Placeholder 2">
            <a:extLst>
              <a:ext uri="{FF2B5EF4-FFF2-40B4-BE49-F238E27FC236}">
                <a16:creationId xmlns:a16="http://schemas.microsoft.com/office/drawing/2014/main" id="{1ED89729-1820-497D-B318-4F31EA8ACC5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Text Placeholder 3">
            <a:extLst>
              <a:ext uri="{FF2B5EF4-FFF2-40B4-BE49-F238E27FC236}">
                <a16:creationId xmlns:a16="http://schemas.microsoft.com/office/drawing/2014/main" id="{2924CAFE-735C-482E-9139-70F769E2C5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5D4983-4F78-4E43-81AD-7DFB1AA2A672}"/>
              </a:ext>
            </a:extLst>
          </p:cNvPr>
          <p:cNvSpPr>
            <a:spLocks noGrp="1"/>
          </p:cNvSpPr>
          <p:nvPr>
            <p:ph type="dt" sz="half" idx="10"/>
          </p:nvPr>
        </p:nvSpPr>
        <p:spPr/>
        <p:txBody>
          <a:bodyPr/>
          <a:lstStyle/>
          <a:p>
            <a:fld id="{4F0E3CDB-383F-4A00-A298-49FCE671258B}" type="datetime1">
              <a:rPr lang="ro-RO" smtClean="0"/>
              <a:t>16.02.2026</a:t>
            </a:fld>
            <a:endParaRPr lang="ro-RO"/>
          </a:p>
        </p:txBody>
      </p:sp>
      <p:sp>
        <p:nvSpPr>
          <p:cNvPr id="6" name="Footer Placeholder 5">
            <a:extLst>
              <a:ext uri="{FF2B5EF4-FFF2-40B4-BE49-F238E27FC236}">
                <a16:creationId xmlns:a16="http://schemas.microsoft.com/office/drawing/2014/main" id="{22C6D42B-7C5F-4066-A536-3060C000AEA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591B83A1-E09A-419F-B20B-7F03B29A534C}"/>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18440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08FB1-3C6F-408C-9583-87F052D64A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ro-RO"/>
          </a:p>
        </p:txBody>
      </p:sp>
      <p:sp>
        <p:nvSpPr>
          <p:cNvPr id="3" name="Picture Placeholder 2">
            <a:extLst>
              <a:ext uri="{FF2B5EF4-FFF2-40B4-BE49-F238E27FC236}">
                <a16:creationId xmlns:a16="http://schemas.microsoft.com/office/drawing/2014/main" id="{9CD4F82F-9489-4DC7-ACB8-DE73C68D43E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o-RO"/>
          </a:p>
        </p:txBody>
      </p:sp>
      <p:sp>
        <p:nvSpPr>
          <p:cNvPr id="4" name="Text Placeholder 3">
            <a:extLst>
              <a:ext uri="{FF2B5EF4-FFF2-40B4-BE49-F238E27FC236}">
                <a16:creationId xmlns:a16="http://schemas.microsoft.com/office/drawing/2014/main" id="{2EBC78B8-3ACF-469C-B51B-5403112E1C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30553F-CABC-4A01-8C68-8CF252034232}"/>
              </a:ext>
            </a:extLst>
          </p:cNvPr>
          <p:cNvSpPr>
            <a:spLocks noGrp="1"/>
          </p:cNvSpPr>
          <p:nvPr>
            <p:ph type="dt" sz="half" idx="10"/>
          </p:nvPr>
        </p:nvSpPr>
        <p:spPr/>
        <p:txBody>
          <a:bodyPr/>
          <a:lstStyle/>
          <a:p>
            <a:fld id="{42FEE734-9E05-41DE-A590-9F6A3AB59C9B}" type="datetime1">
              <a:rPr lang="ro-RO" smtClean="0"/>
              <a:t>16.02.2026</a:t>
            </a:fld>
            <a:endParaRPr lang="ro-RO"/>
          </a:p>
        </p:txBody>
      </p:sp>
      <p:sp>
        <p:nvSpPr>
          <p:cNvPr id="6" name="Footer Placeholder 5">
            <a:extLst>
              <a:ext uri="{FF2B5EF4-FFF2-40B4-BE49-F238E27FC236}">
                <a16:creationId xmlns:a16="http://schemas.microsoft.com/office/drawing/2014/main" id="{54826777-18F7-4964-98F0-93548E0AD362}"/>
              </a:ext>
            </a:extLst>
          </p:cNvPr>
          <p:cNvSpPr>
            <a:spLocks noGrp="1"/>
          </p:cNvSpPr>
          <p:nvPr>
            <p:ph type="ftr" sz="quarter" idx="11"/>
          </p:nvPr>
        </p:nvSpPr>
        <p:spPr/>
        <p:txBody>
          <a:bodyPr/>
          <a:lstStyle/>
          <a:p>
            <a:endParaRPr lang="ro-RO"/>
          </a:p>
        </p:txBody>
      </p:sp>
      <p:sp>
        <p:nvSpPr>
          <p:cNvPr id="7" name="Slide Number Placeholder 6">
            <a:extLst>
              <a:ext uri="{FF2B5EF4-FFF2-40B4-BE49-F238E27FC236}">
                <a16:creationId xmlns:a16="http://schemas.microsoft.com/office/drawing/2014/main" id="{6C6438C8-FB4B-414A-97F7-56EEEA569E15}"/>
              </a:ext>
            </a:extLst>
          </p:cNvPr>
          <p:cNvSpPr>
            <a:spLocks noGrp="1"/>
          </p:cNvSpPr>
          <p:nvPr>
            <p:ph type="sldNum" sz="quarter" idx="12"/>
          </p:nvPr>
        </p:nvSpPr>
        <p:spPr/>
        <p:txBody>
          <a:bodyPr/>
          <a:lstStyle/>
          <a:p>
            <a:fld id="{3C14D8B6-DA12-4183-AA94-4DCB7F295F89}" type="slidenum">
              <a:rPr lang="ro-RO" smtClean="0"/>
              <a:t>‹#›</a:t>
            </a:fld>
            <a:endParaRPr lang="ro-RO"/>
          </a:p>
        </p:txBody>
      </p:sp>
    </p:spTree>
    <p:extLst>
      <p:ext uri="{BB962C8B-B14F-4D97-AF65-F5344CB8AC3E}">
        <p14:creationId xmlns:p14="http://schemas.microsoft.com/office/powerpoint/2010/main" val="30998757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26FFA6-C1A1-4833-8DA5-F10E7F703CF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ro-RO"/>
          </a:p>
        </p:txBody>
      </p:sp>
      <p:sp>
        <p:nvSpPr>
          <p:cNvPr id="3" name="Text Placeholder 2">
            <a:extLst>
              <a:ext uri="{FF2B5EF4-FFF2-40B4-BE49-F238E27FC236}">
                <a16:creationId xmlns:a16="http://schemas.microsoft.com/office/drawing/2014/main" id="{13A74F63-92CD-4EBA-8347-FD41EADC4EC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ro-RO"/>
          </a:p>
        </p:txBody>
      </p:sp>
      <p:sp>
        <p:nvSpPr>
          <p:cNvPr id="4" name="Date Placeholder 3">
            <a:extLst>
              <a:ext uri="{FF2B5EF4-FFF2-40B4-BE49-F238E27FC236}">
                <a16:creationId xmlns:a16="http://schemas.microsoft.com/office/drawing/2014/main" id="{ED74BCD6-9690-4161-A9BB-69B382787C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AB8D38-D4A8-4C12-9152-3E02F22E8081}" type="datetime1">
              <a:rPr lang="ro-RO" smtClean="0"/>
              <a:t>16.02.2026</a:t>
            </a:fld>
            <a:endParaRPr lang="ro-RO"/>
          </a:p>
        </p:txBody>
      </p:sp>
      <p:sp>
        <p:nvSpPr>
          <p:cNvPr id="5" name="Footer Placeholder 4">
            <a:extLst>
              <a:ext uri="{FF2B5EF4-FFF2-40B4-BE49-F238E27FC236}">
                <a16:creationId xmlns:a16="http://schemas.microsoft.com/office/drawing/2014/main" id="{A1AC90A5-8C41-465C-B758-938D03DEEA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o-RO"/>
          </a:p>
        </p:txBody>
      </p:sp>
      <p:sp>
        <p:nvSpPr>
          <p:cNvPr id="6" name="Slide Number Placeholder 5">
            <a:extLst>
              <a:ext uri="{FF2B5EF4-FFF2-40B4-BE49-F238E27FC236}">
                <a16:creationId xmlns:a16="http://schemas.microsoft.com/office/drawing/2014/main" id="{A3824EFB-7D99-4271-9D94-54B1372394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14D8B6-DA12-4183-AA94-4DCB7F295F89}" type="slidenum">
              <a:rPr lang="ro-RO" smtClean="0"/>
              <a:t>‹#›</a:t>
            </a:fld>
            <a:endParaRPr lang="ro-RO"/>
          </a:p>
        </p:txBody>
      </p:sp>
    </p:spTree>
    <p:extLst>
      <p:ext uri="{BB962C8B-B14F-4D97-AF65-F5344CB8AC3E}">
        <p14:creationId xmlns:p14="http://schemas.microsoft.com/office/powerpoint/2010/main" val="14010913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o-R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07568" y="1052737"/>
            <a:ext cx="7772400" cy="1008112"/>
          </a:xfrm>
        </p:spPr>
        <p:txBody>
          <a:bodyPr>
            <a:normAutofit fontScale="90000"/>
          </a:bodyPr>
          <a:lstStyle/>
          <a:p>
            <a:r>
              <a:rPr lang="ro-RO" sz="4000" b="1" dirty="0">
                <a:latin typeface="+mn-lt"/>
              </a:rPr>
              <a:t>Analiza statistică și vizualizarea datelor</a:t>
            </a:r>
            <a:endParaRPr lang="en-US" sz="4000" b="1" dirty="0"/>
          </a:p>
        </p:txBody>
      </p:sp>
      <p:sp>
        <p:nvSpPr>
          <p:cNvPr id="3" name="Подзаголовок 2"/>
          <p:cNvSpPr>
            <a:spLocks noGrp="1"/>
          </p:cNvSpPr>
          <p:nvPr>
            <p:ph type="subTitle" idx="1"/>
          </p:nvPr>
        </p:nvSpPr>
        <p:spPr>
          <a:xfrm>
            <a:off x="838201" y="2420888"/>
            <a:ext cx="10658474" cy="4146599"/>
          </a:xfrm>
        </p:spPr>
        <p:txBody>
          <a:bodyPr>
            <a:normAutofit/>
          </a:bodyPr>
          <a:lstStyle/>
          <a:p>
            <a:r>
              <a:rPr lang="ro-RO" sz="2800" b="1" dirty="0"/>
              <a:t>Prelegere nr. </a:t>
            </a:r>
            <a:r>
              <a:rPr lang="en-US" sz="2800" b="1" dirty="0"/>
              <a:t>4</a:t>
            </a:r>
            <a:endParaRPr lang="ru-RU" sz="2800" b="1" dirty="0"/>
          </a:p>
          <a:p>
            <a:r>
              <a:rPr lang="en-US" sz="3200" b="1" dirty="0" err="1">
                <a:solidFill>
                  <a:srgbClr val="004274"/>
                </a:solidFill>
              </a:rPr>
              <a:t>Reprezentări</a:t>
            </a:r>
            <a:r>
              <a:rPr lang="en-US" sz="3200" b="1" dirty="0">
                <a:solidFill>
                  <a:srgbClr val="004274"/>
                </a:solidFill>
              </a:rPr>
              <a:t> </a:t>
            </a:r>
            <a:r>
              <a:rPr lang="en-US" sz="3200" b="1" dirty="0" err="1">
                <a:solidFill>
                  <a:srgbClr val="004274"/>
                </a:solidFill>
              </a:rPr>
              <a:t>grafice</a:t>
            </a:r>
            <a:r>
              <a:rPr lang="en-US" sz="3200" b="1" dirty="0">
                <a:solidFill>
                  <a:srgbClr val="004274"/>
                </a:solidFill>
              </a:rPr>
              <a:t> ale </a:t>
            </a:r>
            <a:r>
              <a:rPr lang="en-US" sz="3200" b="1" dirty="0" err="1">
                <a:solidFill>
                  <a:srgbClr val="004274"/>
                </a:solidFill>
              </a:rPr>
              <a:t>datelor</a:t>
            </a:r>
            <a:r>
              <a:rPr lang="en-US" sz="3200" b="1" dirty="0">
                <a:solidFill>
                  <a:srgbClr val="004274"/>
                </a:solidFill>
              </a:rPr>
              <a:t> </a:t>
            </a:r>
          </a:p>
          <a:p>
            <a:pPr algn="r"/>
            <a:endParaRPr lang="en-US" sz="2800" b="1" dirty="0">
              <a:solidFill>
                <a:srgbClr val="004274"/>
              </a:solidFill>
            </a:endParaRPr>
          </a:p>
          <a:p>
            <a:pPr algn="r"/>
            <a:endParaRPr lang="ru-RU" sz="2800" b="1" dirty="0">
              <a:solidFill>
                <a:srgbClr val="004274"/>
              </a:solidFill>
            </a:endParaRPr>
          </a:p>
          <a:p>
            <a:r>
              <a:rPr lang="ro-RO" sz="2800" b="1" dirty="0"/>
              <a:t>Titularul cursului </a:t>
            </a:r>
            <a:r>
              <a:rPr lang="en-US" sz="2800" b="1" dirty="0">
                <a:solidFill>
                  <a:srgbClr val="004274"/>
                </a:solidFill>
              </a:rPr>
              <a:t>conf. univ. dr. Galina Marusic</a:t>
            </a:r>
            <a:endParaRPr lang="ro-RO" sz="2800" b="1" dirty="0">
              <a:solidFill>
                <a:srgbClr val="004274"/>
              </a:solidFill>
            </a:endParaRPr>
          </a:p>
          <a:p>
            <a:pPr defTabSz="685800">
              <a:lnSpc>
                <a:spcPct val="130000"/>
              </a:lnSpc>
              <a:spcBef>
                <a:spcPct val="0"/>
              </a:spcBef>
            </a:pPr>
            <a:endParaRPr lang="ro-RO" sz="1200" b="1" dirty="0"/>
          </a:p>
          <a:p>
            <a:pPr defTabSz="685800">
              <a:lnSpc>
                <a:spcPct val="130000"/>
              </a:lnSpc>
              <a:spcBef>
                <a:spcPct val="0"/>
              </a:spcBef>
            </a:pPr>
            <a:r>
              <a:rPr lang="en-US" b="1" dirty="0"/>
              <a:t>Chi</a:t>
            </a:r>
            <a:r>
              <a:rPr lang="ro-RO" b="1" dirty="0" err="1"/>
              <a:t>șinău</a:t>
            </a:r>
            <a:r>
              <a:rPr lang="ro-RO" b="1" dirty="0"/>
              <a:t>, 202</a:t>
            </a:r>
            <a:r>
              <a:rPr lang="ru-MD" b="1" dirty="0"/>
              <a:t>6</a:t>
            </a:r>
            <a:endParaRPr lang="ru-RU" b="1" dirty="0"/>
          </a:p>
          <a:p>
            <a:pPr algn="r"/>
            <a:endParaRPr lang="ro-RO" sz="2800" b="1" dirty="0">
              <a:solidFill>
                <a:srgbClr val="004274"/>
              </a:solidFill>
            </a:endParaRPr>
          </a:p>
          <a:p>
            <a:pPr algn="r"/>
            <a:endParaRPr lang="en-US" sz="2800" b="1" dirty="0"/>
          </a:p>
        </p:txBody>
      </p:sp>
      <p:pic>
        <p:nvPicPr>
          <p:cNvPr id="4" name="Picture 3">
            <a:extLst>
              <a:ext uri="{FF2B5EF4-FFF2-40B4-BE49-F238E27FC236}">
                <a16:creationId xmlns:a16="http://schemas.microsoft.com/office/drawing/2014/main" id="{CF76B9AE-472B-4E60-876C-83F7FA7DEA76}"/>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1919536" y="290513"/>
            <a:ext cx="2532380" cy="579120"/>
          </a:xfrm>
          <a:prstGeom prst="rect">
            <a:avLst/>
          </a:prstGeom>
        </p:spPr>
      </p:pic>
      <p:sp>
        <p:nvSpPr>
          <p:cNvPr id="5" name="Slide Number Placeholder 4">
            <a:extLst>
              <a:ext uri="{FF2B5EF4-FFF2-40B4-BE49-F238E27FC236}">
                <a16:creationId xmlns:a16="http://schemas.microsoft.com/office/drawing/2014/main" id="{13D71D50-8D64-4151-8117-A41DEBBF40C9}"/>
              </a:ext>
            </a:extLst>
          </p:cNvPr>
          <p:cNvSpPr>
            <a:spLocks noGrp="1"/>
          </p:cNvSpPr>
          <p:nvPr>
            <p:ph type="sldNum" sz="quarter" idx="12"/>
          </p:nvPr>
        </p:nvSpPr>
        <p:spPr/>
        <p:txBody>
          <a:bodyPr/>
          <a:lstStyle/>
          <a:p>
            <a:fld id="{B19B0651-EE4F-4900-A07F-96A6BFA9D0F0}" type="slidenum">
              <a:rPr lang="ru-RU" smtClean="0"/>
              <a:t>1</a:t>
            </a:fld>
            <a:endParaRPr lang="ru-RU"/>
          </a:p>
        </p:txBody>
      </p:sp>
    </p:spTree>
    <p:extLst>
      <p:ext uri="{BB962C8B-B14F-4D97-AF65-F5344CB8AC3E}">
        <p14:creationId xmlns:p14="http://schemas.microsoft.com/office/powerpoint/2010/main" val="9806627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779F36-8BA2-4C46-A468-2AA67973FD07}"/>
              </a:ext>
            </a:extLst>
          </p:cNvPr>
          <p:cNvSpPr>
            <a:spLocks noGrp="1"/>
          </p:cNvSpPr>
          <p:nvPr>
            <p:ph type="title"/>
          </p:nvPr>
        </p:nvSpPr>
        <p:spPr>
          <a:xfrm>
            <a:off x="838200" y="365126"/>
            <a:ext cx="10515600" cy="787400"/>
          </a:xfrm>
        </p:spPr>
        <p:txBody>
          <a:bodyPr/>
          <a:lstStyle/>
          <a:p>
            <a:pPr algn="ctr"/>
            <a:r>
              <a:rPr lang="ro-RO" sz="3200" b="1" dirty="0">
                <a:solidFill>
                  <a:srgbClr val="004274"/>
                </a:solidFill>
                <a:latin typeface="+mn-lt"/>
              </a:rPr>
              <a:t>Box-plot-uri (diagramele boxă și </a:t>
            </a:r>
            <a:r>
              <a:rPr lang="ro-RO" sz="3200" b="1" dirty="0" err="1">
                <a:solidFill>
                  <a:srgbClr val="004274"/>
                </a:solidFill>
                <a:latin typeface="+mn-lt"/>
              </a:rPr>
              <a:t>mustațe</a:t>
            </a:r>
            <a:r>
              <a:rPr lang="ro-RO" sz="3200" b="1" dirty="0">
                <a:solidFill>
                  <a:srgbClr val="004274"/>
                </a:solidFill>
                <a:latin typeface="+mn-lt"/>
              </a:rPr>
              <a:t>)</a:t>
            </a:r>
          </a:p>
        </p:txBody>
      </p:sp>
      <p:sp>
        <p:nvSpPr>
          <p:cNvPr id="3" name="Content Placeholder 2">
            <a:extLst>
              <a:ext uri="{FF2B5EF4-FFF2-40B4-BE49-F238E27FC236}">
                <a16:creationId xmlns:a16="http://schemas.microsoft.com/office/drawing/2014/main" id="{F7AFA311-D187-424E-AA65-15CCB041F03B}"/>
              </a:ext>
            </a:extLst>
          </p:cNvPr>
          <p:cNvSpPr>
            <a:spLocks noGrp="1"/>
          </p:cNvSpPr>
          <p:nvPr>
            <p:ph idx="1"/>
          </p:nvPr>
        </p:nvSpPr>
        <p:spPr>
          <a:xfrm>
            <a:off x="752474" y="1460500"/>
            <a:ext cx="10982325" cy="2422525"/>
          </a:xfrm>
        </p:spPr>
        <p:txBody>
          <a:bodyPr/>
          <a:lstStyle/>
          <a:p>
            <a:pPr marL="0" indent="0">
              <a:buNone/>
            </a:pPr>
            <a:r>
              <a:rPr lang="ro-RO" sz="2000" dirty="0">
                <a:effectLst/>
                <a:ea typeface="Times New Roman" panose="02020603050405020304" pitchFamily="18" charset="0"/>
              </a:rPr>
              <a:t>Box-plot-urile sunt utilizate pentru a reprezenta distribuția unui set de date și pentru a identifica valorile extreme (</a:t>
            </a:r>
            <a:r>
              <a:rPr lang="ro-RO" sz="2000" b="1" dirty="0" err="1">
                <a:effectLst/>
                <a:ea typeface="Times New Roman" panose="02020603050405020304" pitchFamily="18" charset="0"/>
              </a:rPr>
              <a:t>outliers</a:t>
            </a:r>
            <a:r>
              <a:rPr lang="ro-RO" sz="2000" dirty="0">
                <a:effectLst/>
                <a:ea typeface="Times New Roman" panose="02020603050405020304" pitchFamily="18" charset="0"/>
              </a:rPr>
              <a:t>).</a:t>
            </a:r>
          </a:p>
          <a:p>
            <a:pPr marL="0" lvl="0" indent="0">
              <a:buSzPts val="1000"/>
              <a:buNone/>
              <a:tabLst>
                <a:tab pos="457200" algn="l"/>
              </a:tabLst>
            </a:pPr>
            <a:r>
              <a:rPr lang="ro-RO" sz="2000" b="1" dirty="0">
                <a:effectLst/>
                <a:ea typeface="Times New Roman" panose="02020603050405020304" pitchFamily="18" charset="0"/>
              </a:rPr>
              <a:t>Exemplu</a:t>
            </a:r>
            <a:r>
              <a:rPr lang="ro-RO" sz="2000" dirty="0">
                <a:effectLst/>
                <a:ea typeface="Times New Roman" panose="02020603050405020304" pitchFamily="18" charset="0"/>
              </a:rPr>
              <a:t>: Analiza distribuției concentrației azotului de amoniu în raport cu CMA (0.2 mg/L).</a:t>
            </a:r>
          </a:p>
          <a:p>
            <a:pPr marL="342900" lvl="0" indent="-342900">
              <a:buSzPts val="1000"/>
              <a:buFont typeface="Symbol" panose="05050102010706020507" pitchFamily="18" charset="2"/>
              <a:buChar char=""/>
              <a:tabLst>
                <a:tab pos="457200" algn="l"/>
              </a:tabLst>
            </a:pPr>
            <a:r>
              <a:rPr lang="ro-RO" sz="2000" b="1" dirty="0">
                <a:effectLst/>
                <a:ea typeface="Times New Roman" panose="02020603050405020304" pitchFamily="18" charset="0"/>
              </a:rPr>
              <a:t>Caracteristici importante</a:t>
            </a:r>
            <a:r>
              <a:rPr lang="ro-RO" sz="2000" dirty="0">
                <a:effectLst/>
                <a:ea typeface="Times New Roman" panose="02020603050405020304" pitchFamily="18" charset="0"/>
              </a:rPr>
              <a:t>:</a:t>
            </a:r>
          </a:p>
          <a:p>
            <a:pPr lvl="1">
              <a:buSzPts val="1000"/>
              <a:buFont typeface="Wingdings" panose="05000000000000000000" pitchFamily="2" charset="2"/>
              <a:buChar char="ü"/>
              <a:tabLst>
                <a:tab pos="914400" algn="l"/>
              </a:tabLst>
            </a:pPr>
            <a:r>
              <a:rPr lang="ro-RO" sz="2000" dirty="0">
                <a:effectLst/>
                <a:ea typeface="Times New Roman" panose="02020603050405020304" pitchFamily="18" charset="0"/>
                <a:cs typeface="Times New Roman" panose="02020603050405020304" pitchFamily="18" charset="0"/>
              </a:rPr>
              <a:t>Include valori precum mediană, </a:t>
            </a:r>
            <a:r>
              <a:rPr lang="ro-RO" sz="2000" dirty="0" err="1">
                <a:effectLst/>
                <a:ea typeface="Times New Roman" panose="02020603050405020304" pitchFamily="18" charset="0"/>
                <a:cs typeface="Times New Roman" panose="02020603050405020304" pitchFamily="18" charset="0"/>
              </a:rPr>
              <a:t>quartile</a:t>
            </a:r>
            <a:r>
              <a:rPr lang="ro-RO" sz="2000" dirty="0">
                <a:effectLst/>
                <a:ea typeface="Times New Roman" panose="02020603050405020304" pitchFamily="18" charset="0"/>
                <a:cs typeface="Times New Roman" panose="02020603050405020304" pitchFamily="18" charset="0"/>
              </a:rPr>
              <a:t>, minim, maxim.</a:t>
            </a:r>
          </a:p>
          <a:p>
            <a:pPr lvl="1">
              <a:buSzPts val="1000"/>
              <a:buFont typeface="Wingdings" panose="05000000000000000000" pitchFamily="2" charset="2"/>
              <a:buChar char="ü"/>
              <a:tabLst>
                <a:tab pos="914400" algn="l"/>
              </a:tabLst>
            </a:pPr>
            <a:r>
              <a:rPr lang="ro-RO" sz="2000" dirty="0">
                <a:effectLst/>
                <a:ea typeface="Times New Roman" panose="02020603050405020304" pitchFamily="18" charset="0"/>
                <a:cs typeface="Times New Roman" panose="02020603050405020304" pitchFamily="18" charset="0"/>
              </a:rPr>
              <a:t>Oferă o imagine clară a variației datelor și a simetriei distribuției.</a:t>
            </a:r>
          </a:p>
          <a:p>
            <a:endParaRPr lang="ro-RO" dirty="0"/>
          </a:p>
        </p:txBody>
      </p:sp>
      <p:sp>
        <p:nvSpPr>
          <p:cNvPr id="4" name="Slide Number Placeholder 3">
            <a:extLst>
              <a:ext uri="{FF2B5EF4-FFF2-40B4-BE49-F238E27FC236}">
                <a16:creationId xmlns:a16="http://schemas.microsoft.com/office/drawing/2014/main" id="{4E73CE52-9DC7-4D6F-849E-290F21682FAA}"/>
              </a:ext>
            </a:extLst>
          </p:cNvPr>
          <p:cNvSpPr>
            <a:spLocks noGrp="1"/>
          </p:cNvSpPr>
          <p:nvPr>
            <p:ph type="sldNum" sz="quarter" idx="12"/>
          </p:nvPr>
        </p:nvSpPr>
        <p:spPr/>
        <p:txBody>
          <a:bodyPr/>
          <a:lstStyle/>
          <a:p>
            <a:fld id="{3C14D8B6-DA12-4183-AA94-4DCB7F295F89}" type="slidenum">
              <a:rPr lang="ro-RO" smtClean="0"/>
              <a:t>10</a:t>
            </a:fld>
            <a:endParaRPr lang="ro-RO"/>
          </a:p>
        </p:txBody>
      </p:sp>
    </p:spTree>
    <p:extLst>
      <p:ext uri="{BB962C8B-B14F-4D97-AF65-F5344CB8AC3E}">
        <p14:creationId xmlns:p14="http://schemas.microsoft.com/office/powerpoint/2010/main" val="4217091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D4C13D55-F01C-4C70-9022-539CC2276D80}"/>
              </a:ext>
            </a:extLst>
          </p:cNvPr>
          <p:cNvSpPr>
            <a:spLocks noGrp="1"/>
          </p:cNvSpPr>
          <p:nvPr>
            <p:ph type="sldNum" sz="quarter" idx="12"/>
          </p:nvPr>
        </p:nvSpPr>
        <p:spPr/>
        <p:txBody>
          <a:bodyPr/>
          <a:lstStyle/>
          <a:p>
            <a:fld id="{3C14D8B6-DA12-4183-AA94-4DCB7F295F89}" type="slidenum">
              <a:rPr lang="ro-RO" smtClean="0"/>
              <a:t>11</a:t>
            </a:fld>
            <a:endParaRPr lang="ro-RO"/>
          </a:p>
        </p:txBody>
      </p:sp>
      <p:pic>
        <p:nvPicPr>
          <p:cNvPr id="6" name="Picture 5">
            <a:extLst>
              <a:ext uri="{FF2B5EF4-FFF2-40B4-BE49-F238E27FC236}">
                <a16:creationId xmlns:a16="http://schemas.microsoft.com/office/drawing/2014/main" id="{6EC7E99E-94F4-4F52-B3FA-4959EBE19468}"/>
              </a:ext>
            </a:extLst>
          </p:cNvPr>
          <p:cNvPicPr>
            <a:picLocks noChangeAspect="1"/>
          </p:cNvPicPr>
          <p:nvPr/>
        </p:nvPicPr>
        <p:blipFill>
          <a:blip r:embed="rId2"/>
          <a:stretch>
            <a:fillRect/>
          </a:stretch>
        </p:blipFill>
        <p:spPr>
          <a:xfrm>
            <a:off x="2044741" y="342842"/>
            <a:ext cx="8102518" cy="914457"/>
          </a:xfrm>
          <a:prstGeom prst="rect">
            <a:avLst/>
          </a:prstGeom>
        </p:spPr>
      </p:pic>
      <p:pic>
        <p:nvPicPr>
          <p:cNvPr id="8" name="Picture 7">
            <a:extLst>
              <a:ext uri="{FF2B5EF4-FFF2-40B4-BE49-F238E27FC236}">
                <a16:creationId xmlns:a16="http://schemas.microsoft.com/office/drawing/2014/main" id="{066D2DAB-A919-4C84-B5CB-C7CD077A0CBB}"/>
              </a:ext>
            </a:extLst>
          </p:cNvPr>
          <p:cNvPicPr>
            <a:picLocks noChangeAspect="1"/>
          </p:cNvPicPr>
          <p:nvPr/>
        </p:nvPicPr>
        <p:blipFill>
          <a:blip r:embed="rId3"/>
          <a:stretch>
            <a:fillRect/>
          </a:stretch>
        </p:blipFill>
        <p:spPr>
          <a:xfrm>
            <a:off x="2174314" y="1943101"/>
            <a:ext cx="7099300" cy="4210050"/>
          </a:xfrm>
          <a:prstGeom prst="rect">
            <a:avLst/>
          </a:prstGeom>
        </p:spPr>
      </p:pic>
    </p:spTree>
    <p:extLst>
      <p:ext uri="{BB962C8B-B14F-4D97-AF65-F5344CB8AC3E}">
        <p14:creationId xmlns:p14="http://schemas.microsoft.com/office/powerpoint/2010/main" val="12850329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C8120-2E1F-4BAF-9F14-E4316A5A2216}"/>
              </a:ext>
            </a:extLst>
          </p:cNvPr>
          <p:cNvSpPr>
            <a:spLocks noGrp="1"/>
          </p:cNvSpPr>
          <p:nvPr>
            <p:ph type="title"/>
          </p:nvPr>
        </p:nvSpPr>
        <p:spPr>
          <a:xfrm>
            <a:off x="838200" y="365125"/>
            <a:ext cx="10515600" cy="758825"/>
          </a:xfrm>
        </p:spPr>
        <p:txBody>
          <a:bodyPr>
            <a:normAutofit/>
          </a:bodyPr>
          <a:lstStyle/>
          <a:p>
            <a:pPr algn="ctr"/>
            <a:r>
              <a:rPr lang="ro-RO" sz="3600" b="1" dirty="0">
                <a:solidFill>
                  <a:srgbClr val="004274"/>
                </a:solidFill>
                <a:latin typeface="+mn-lt"/>
              </a:rPr>
              <a:t>Erori frecvente în reprezentarea grafică</a:t>
            </a:r>
          </a:p>
        </p:txBody>
      </p:sp>
      <p:sp>
        <p:nvSpPr>
          <p:cNvPr id="3" name="Content Placeholder 2">
            <a:extLst>
              <a:ext uri="{FF2B5EF4-FFF2-40B4-BE49-F238E27FC236}">
                <a16:creationId xmlns:a16="http://schemas.microsoft.com/office/drawing/2014/main" id="{263D4B50-6949-4CFE-8D3B-DCFDFB54CFE1}"/>
              </a:ext>
            </a:extLst>
          </p:cNvPr>
          <p:cNvSpPr>
            <a:spLocks noGrp="1"/>
          </p:cNvSpPr>
          <p:nvPr>
            <p:ph idx="1"/>
          </p:nvPr>
        </p:nvSpPr>
        <p:spPr>
          <a:xfrm>
            <a:off x="647700" y="1253331"/>
            <a:ext cx="11201400" cy="4351338"/>
          </a:xfrm>
        </p:spPr>
        <p:txBody>
          <a:bodyPr>
            <a:normAutofit/>
          </a:bodyPr>
          <a:lstStyle/>
          <a:p>
            <a:pPr marL="342900" lvl="0" indent="-342900">
              <a:tabLst>
                <a:tab pos="457200" algn="l"/>
              </a:tabLst>
            </a:pPr>
            <a:r>
              <a:rPr lang="ro-RO" sz="2400" b="1" dirty="0">
                <a:effectLst/>
                <a:ea typeface="Times New Roman" panose="02020603050405020304" pitchFamily="18" charset="0"/>
              </a:rPr>
              <a:t>Scalarea eronată a axelor:</a:t>
            </a:r>
            <a:r>
              <a:rPr lang="ro-RO" sz="2400" dirty="0">
                <a:effectLst/>
                <a:ea typeface="Times New Roman" panose="02020603050405020304" pitchFamily="18" charset="0"/>
              </a:rPr>
              <a:t> Axele grafice neuniforme sau </a:t>
            </a:r>
            <a:r>
              <a:rPr lang="ro-RO" sz="2400" dirty="0" err="1">
                <a:effectLst/>
                <a:ea typeface="Times New Roman" panose="02020603050405020304" pitchFamily="18" charset="0"/>
              </a:rPr>
              <a:t>scalate</a:t>
            </a:r>
            <a:r>
              <a:rPr lang="ro-RO" sz="2400" dirty="0">
                <a:effectLst/>
                <a:ea typeface="Times New Roman" panose="02020603050405020304" pitchFamily="18" charset="0"/>
              </a:rPr>
              <a:t> incorect pot distorsiona percepția asupra datelor. De exemplu, utilizarea unei axe y care nu pornește de la zero poate exagera diferențele.</a:t>
            </a:r>
          </a:p>
          <a:p>
            <a:pPr marL="342900" lvl="0" indent="-342900">
              <a:tabLst>
                <a:tab pos="457200" algn="l"/>
              </a:tabLst>
            </a:pPr>
            <a:r>
              <a:rPr lang="ro-RO" sz="2400" b="1" dirty="0">
                <a:effectLst/>
                <a:ea typeface="Times New Roman" panose="02020603050405020304" pitchFamily="18" charset="0"/>
              </a:rPr>
              <a:t>Prea multe informații pe un singur grafic:</a:t>
            </a:r>
            <a:r>
              <a:rPr lang="ro-RO" sz="2400" dirty="0">
                <a:effectLst/>
                <a:ea typeface="Times New Roman" panose="02020603050405020304" pitchFamily="18" charset="0"/>
              </a:rPr>
              <a:t> Supraîncărcarea unui grafic cu prea multe serii de date sau elemente poate face interpretarea dificilă.</a:t>
            </a:r>
          </a:p>
          <a:p>
            <a:pPr marL="342900" lvl="0" indent="-342900">
              <a:tabLst>
                <a:tab pos="457200" algn="l"/>
              </a:tabLst>
            </a:pPr>
            <a:r>
              <a:rPr lang="ro-RO" sz="2400" b="1" dirty="0">
                <a:effectLst/>
                <a:ea typeface="Times New Roman" panose="02020603050405020304" pitchFamily="18" charset="0"/>
              </a:rPr>
              <a:t>Culori nepotrivite:</a:t>
            </a:r>
            <a:r>
              <a:rPr lang="ro-RO" sz="2400" dirty="0">
                <a:effectLst/>
                <a:ea typeface="Times New Roman" panose="02020603050405020304" pitchFamily="18" charset="0"/>
              </a:rPr>
              <a:t> Alegerea culorilor similare pentru categorii diferite poate crea confuzie.</a:t>
            </a:r>
          </a:p>
          <a:p>
            <a:pPr marL="342900" lvl="0" indent="-342900">
              <a:tabLst>
                <a:tab pos="457200" algn="l"/>
              </a:tabLst>
            </a:pPr>
            <a:r>
              <a:rPr lang="ro-RO" sz="2400" b="1" dirty="0">
                <a:effectLst/>
                <a:ea typeface="Times New Roman" panose="02020603050405020304" pitchFamily="18" charset="0"/>
              </a:rPr>
              <a:t>Omiterea elementelor esențiale:</a:t>
            </a:r>
            <a:r>
              <a:rPr lang="ro-RO" sz="2400" dirty="0">
                <a:effectLst/>
                <a:ea typeface="Times New Roman" panose="02020603050405020304" pitchFamily="18" charset="0"/>
              </a:rPr>
              <a:t> Lipsa titlului, a etichetelor axelor sau a legendei poate face graficul inutilizabil.</a:t>
            </a:r>
          </a:p>
          <a:p>
            <a:pPr marL="342900" lvl="0" indent="-342900">
              <a:tabLst>
                <a:tab pos="457200" algn="l"/>
              </a:tabLst>
            </a:pPr>
            <a:r>
              <a:rPr lang="ro-RO" sz="2400" b="1" dirty="0">
                <a:effectLst/>
                <a:ea typeface="Times New Roman" panose="02020603050405020304" pitchFamily="18" charset="0"/>
              </a:rPr>
              <a:t>Grafic inadecvat tipului de date:</a:t>
            </a:r>
            <a:r>
              <a:rPr lang="ro-RO" sz="2400" dirty="0">
                <a:effectLst/>
                <a:ea typeface="Times New Roman" panose="02020603050405020304" pitchFamily="18" charset="0"/>
              </a:rPr>
              <a:t> Utilizarea unui grafic circular pentru date cantitative sau a unui grafic cu linii pentru date categorice poate duce la concluzii eronate.</a:t>
            </a:r>
          </a:p>
          <a:p>
            <a:pPr marL="0" indent="0">
              <a:buNone/>
            </a:pPr>
            <a:endParaRPr lang="ro-RO" dirty="0"/>
          </a:p>
        </p:txBody>
      </p:sp>
      <p:sp>
        <p:nvSpPr>
          <p:cNvPr id="4" name="Slide Number Placeholder 3">
            <a:extLst>
              <a:ext uri="{FF2B5EF4-FFF2-40B4-BE49-F238E27FC236}">
                <a16:creationId xmlns:a16="http://schemas.microsoft.com/office/drawing/2014/main" id="{9AE88235-EEAC-46A7-AB4B-78D2A3532A96}"/>
              </a:ext>
            </a:extLst>
          </p:cNvPr>
          <p:cNvSpPr>
            <a:spLocks noGrp="1"/>
          </p:cNvSpPr>
          <p:nvPr>
            <p:ph type="sldNum" sz="quarter" idx="12"/>
          </p:nvPr>
        </p:nvSpPr>
        <p:spPr/>
        <p:txBody>
          <a:bodyPr/>
          <a:lstStyle/>
          <a:p>
            <a:fld id="{3C14D8B6-DA12-4183-AA94-4DCB7F295F89}" type="slidenum">
              <a:rPr lang="ro-RO" smtClean="0"/>
              <a:t>12</a:t>
            </a:fld>
            <a:endParaRPr lang="ro-RO"/>
          </a:p>
        </p:txBody>
      </p:sp>
    </p:spTree>
    <p:extLst>
      <p:ext uri="{BB962C8B-B14F-4D97-AF65-F5344CB8AC3E}">
        <p14:creationId xmlns:p14="http://schemas.microsoft.com/office/powerpoint/2010/main" val="892361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2ED5-4A07-4F5D-BDF5-D8A090A38082}"/>
              </a:ext>
            </a:extLst>
          </p:cNvPr>
          <p:cNvSpPr>
            <a:spLocks noGrp="1"/>
          </p:cNvSpPr>
          <p:nvPr>
            <p:ph type="title"/>
          </p:nvPr>
        </p:nvSpPr>
        <p:spPr>
          <a:xfrm>
            <a:off x="838200" y="51331"/>
            <a:ext cx="10515600" cy="1325563"/>
          </a:xfrm>
        </p:spPr>
        <p:txBody>
          <a:bodyPr/>
          <a:lstStyle/>
          <a:p>
            <a:pPr algn="ctr"/>
            <a:r>
              <a:rPr lang="ro-RO" sz="3600" b="1" dirty="0">
                <a:solidFill>
                  <a:srgbClr val="004274"/>
                </a:solidFill>
                <a:latin typeface="+mn-lt"/>
              </a:rPr>
              <a:t>Concluzii</a:t>
            </a:r>
          </a:p>
        </p:txBody>
      </p:sp>
      <p:sp>
        <p:nvSpPr>
          <p:cNvPr id="4" name="Slide Number Placeholder 3">
            <a:extLst>
              <a:ext uri="{FF2B5EF4-FFF2-40B4-BE49-F238E27FC236}">
                <a16:creationId xmlns:a16="http://schemas.microsoft.com/office/drawing/2014/main" id="{EAF1DD17-0376-4847-86E5-4E5E683C0D62}"/>
              </a:ext>
            </a:extLst>
          </p:cNvPr>
          <p:cNvSpPr>
            <a:spLocks noGrp="1"/>
          </p:cNvSpPr>
          <p:nvPr>
            <p:ph type="sldNum" sz="quarter" idx="12"/>
          </p:nvPr>
        </p:nvSpPr>
        <p:spPr/>
        <p:txBody>
          <a:bodyPr/>
          <a:lstStyle/>
          <a:p>
            <a:fld id="{3C14D8B6-DA12-4183-AA94-4DCB7F295F89}" type="slidenum">
              <a:rPr lang="ro-RO" smtClean="0"/>
              <a:t>13</a:t>
            </a:fld>
            <a:endParaRPr lang="ro-RO"/>
          </a:p>
        </p:txBody>
      </p:sp>
      <p:sp>
        <p:nvSpPr>
          <p:cNvPr id="9" name="TextBox 8">
            <a:extLst>
              <a:ext uri="{FF2B5EF4-FFF2-40B4-BE49-F238E27FC236}">
                <a16:creationId xmlns:a16="http://schemas.microsoft.com/office/drawing/2014/main" id="{C78F763E-D68E-433A-B7CA-20FC095FCD70}"/>
              </a:ext>
            </a:extLst>
          </p:cNvPr>
          <p:cNvSpPr txBox="1"/>
          <p:nvPr/>
        </p:nvSpPr>
        <p:spPr>
          <a:xfrm>
            <a:off x="838200" y="1278999"/>
            <a:ext cx="10706100" cy="3785652"/>
          </a:xfrm>
          <a:prstGeom prst="rect">
            <a:avLst/>
          </a:prstGeom>
          <a:noFill/>
        </p:spPr>
        <p:txBody>
          <a:bodyPr wrap="square">
            <a:spAutoFit/>
          </a:bodyPr>
          <a:lstStyle/>
          <a:p>
            <a:pPr algn="just"/>
            <a:r>
              <a:rPr lang="ro-RO" sz="2400" dirty="0">
                <a:effectLst/>
                <a:ea typeface="Times New Roman" panose="02020603050405020304" pitchFamily="18" charset="0"/>
              </a:rPr>
              <a:t>Reprezentările grafice sunt esențiale pentru explorarea, analiza și comunicarea datelor în statistică. Ele facilitează înțelegerea tendințelor și relațiilor complexe, evidențiază anomaliile și oferă o platformă vizuală pentru interpretarea rapidă a informațiilor.</a:t>
            </a:r>
          </a:p>
          <a:p>
            <a:pPr algn="just"/>
            <a:r>
              <a:rPr lang="ro-RO" sz="2400" dirty="0">
                <a:effectLst/>
                <a:ea typeface="Times New Roman" panose="02020603050405020304" pitchFamily="18" charset="0"/>
              </a:rPr>
              <a:t>Limbajul R, prin pachete precum </a:t>
            </a:r>
            <a:r>
              <a:rPr lang="ro-RO" sz="2400" i="1" dirty="0">
                <a:effectLst/>
                <a:ea typeface="Times New Roman" panose="02020603050405020304" pitchFamily="18" charset="0"/>
              </a:rPr>
              <a:t>ggplot2, </a:t>
            </a:r>
            <a:r>
              <a:rPr lang="ro-RO" sz="2400" i="1" dirty="0" err="1">
                <a:effectLst/>
                <a:ea typeface="Times New Roman" panose="02020603050405020304" pitchFamily="18" charset="0"/>
              </a:rPr>
              <a:t>base</a:t>
            </a:r>
            <a:r>
              <a:rPr lang="ro-RO" sz="2400" i="1" dirty="0">
                <a:effectLst/>
                <a:ea typeface="Times New Roman" panose="02020603050405020304" pitchFamily="18" charset="0"/>
              </a:rPr>
              <a:t> sau </a:t>
            </a:r>
            <a:r>
              <a:rPr lang="ro-RO" sz="2400" i="1" dirty="0" err="1">
                <a:effectLst/>
                <a:ea typeface="Times New Roman" panose="02020603050405020304" pitchFamily="18" charset="0"/>
              </a:rPr>
              <a:t>lattice</a:t>
            </a:r>
            <a:r>
              <a:rPr lang="ro-RO" sz="2400" dirty="0">
                <a:effectLst/>
                <a:ea typeface="Times New Roman" panose="02020603050405020304" pitchFamily="18" charset="0"/>
              </a:rPr>
              <a:t>, oferă un arsenal vast de instrumente pentru a crea reprezentări grafice precise și personalizabile. Utilizarea corectă a acestor instrumente necesită înțelegerea principiilor de bază și evitarea erorilor comune. Astfel, graficul devine nu doar o simplă imagine, ci un mijloc puternic de exprimare analitică, contribuind semnificativ la procesul decizional și la diseminarea rezultatelor științifice.</a:t>
            </a:r>
          </a:p>
        </p:txBody>
      </p:sp>
    </p:spTree>
    <p:extLst>
      <p:ext uri="{BB962C8B-B14F-4D97-AF65-F5344CB8AC3E}">
        <p14:creationId xmlns:p14="http://schemas.microsoft.com/office/powerpoint/2010/main" val="2988661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766A13-34B0-418D-8929-FB1643031911}"/>
              </a:ext>
            </a:extLst>
          </p:cNvPr>
          <p:cNvSpPr>
            <a:spLocks noGrp="1"/>
          </p:cNvSpPr>
          <p:nvPr>
            <p:ph idx="1"/>
          </p:nvPr>
        </p:nvSpPr>
        <p:spPr>
          <a:xfrm>
            <a:off x="495300" y="1094982"/>
            <a:ext cx="10934700" cy="2334018"/>
          </a:xfrm>
        </p:spPr>
        <p:txBody>
          <a:bodyPr>
            <a:normAutofit/>
          </a:bodyPr>
          <a:lstStyle/>
          <a:p>
            <a:pPr marL="0" indent="0" algn="just">
              <a:buNone/>
            </a:pPr>
            <a:r>
              <a:rPr lang="ro-RO" sz="2400" dirty="0"/>
              <a:t>Reprezentările grafice ale datelor sunt instrumente fundamentale pentru analiza statistică, deoarece permit observarea rapidă a tendințelor, relațiilor și anomaliilor. Vizualizarea datelor nu doar că facilitează interpretarea informațiilor complexe, dar și ajută la comunicarea rezultatelor. Această temă detaliază principiile de bază pentru crearea graficelor corecte, tipuri comune de reprezentări grafice, erorile frecvente care trebuie evitate și implementările specifice în limbajul R.</a:t>
            </a:r>
          </a:p>
        </p:txBody>
      </p:sp>
      <p:sp>
        <p:nvSpPr>
          <p:cNvPr id="4" name="Slide Number Placeholder 3">
            <a:extLst>
              <a:ext uri="{FF2B5EF4-FFF2-40B4-BE49-F238E27FC236}">
                <a16:creationId xmlns:a16="http://schemas.microsoft.com/office/drawing/2014/main" id="{F381A7ED-82E5-490B-A7D6-07CC9EC5BFE9}"/>
              </a:ext>
            </a:extLst>
          </p:cNvPr>
          <p:cNvSpPr>
            <a:spLocks noGrp="1"/>
          </p:cNvSpPr>
          <p:nvPr>
            <p:ph type="sldNum" sz="quarter" idx="12"/>
          </p:nvPr>
        </p:nvSpPr>
        <p:spPr/>
        <p:txBody>
          <a:bodyPr/>
          <a:lstStyle/>
          <a:p>
            <a:fld id="{3C14D8B6-DA12-4183-AA94-4DCB7F295F89}" type="slidenum">
              <a:rPr lang="ro-RO" smtClean="0"/>
              <a:t>2</a:t>
            </a:fld>
            <a:endParaRPr lang="ro-RO"/>
          </a:p>
        </p:txBody>
      </p:sp>
    </p:spTree>
    <p:extLst>
      <p:ext uri="{BB962C8B-B14F-4D97-AF65-F5344CB8AC3E}">
        <p14:creationId xmlns:p14="http://schemas.microsoft.com/office/powerpoint/2010/main" val="1406017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FA0EB-C87D-4E95-A69D-65BCEC1A4CAE}"/>
              </a:ext>
            </a:extLst>
          </p:cNvPr>
          <p:cNvSpPr>
            <a:spLocks noGrp="1"/>
          </p:cNvSpPr>
          <p:nvPr>
            <p:ph type="title"/>
          </p:nvPr>
        </p:nvSpPr>
        <p:spPr>
          <a:xfrm>
            <a:off x="838200" y="250826"/>
            <a:ext cx="10515600" cy="749300"/>
          </a:xfrm>
        </p:spPr>
        <p:txBody>
          <a:bodyPr>
            <a:normAutofit/>
          </a:bodyPr>
          <a:lstStyle/>
          <a:p>
            <a:pPr algn="ctr"/>
            <a:r>
              <a:rPr lang="ro-RO" sz="3600" b="1" dirty="0">
                <a:solidFill>
                  <a:srgbClr val="004274"/>
                </a:solidFill>
                <a:latin typeface="+mn-lt"/>
              </a:rPr>
              <a:t>Principii de bază pentru crearea graficelor corecte</a:t>
            </a:r>
            <a:endParaRPr lang="ro-RO" dirty="0"/>
          </a:p>
        </p:txBody>
      </p:sp>
      <p:sp>
        <p:nvSpPr>
          <p:cNvPr id="4" name="Slide Number Placeholder 3">
            <a:extLst>
              <a:ext uri="{FF2B5EF4-FFF2-40B4-BE49-F238E27FC236}">
                <a16:creationId xmlns:a16="http://schemas.microsoft.com/office/drawing/2014/main" id="{76D1838E-297F-48AB-BC99-FBFD07C0D67A}"/>
              </a:ext>
            </a:extLst>
          </p:cNvPr>
          <p:cNvSpPr>
            <a:spLocks noGrp="1"/>
          </p:cNvSpPr>
          <p:nvPr>
            <p:ph type="sldNum" sz="quarter" idx="12"/>
          </p:nvPr>
        </p:nvSpPr>
        <p:spPr/>
        <p:txBody>
          <a:bodyPr/>
          <a:lstStyle/>
          <a:p>
            <a:fld id="{3C14D8B6-DA12-4183-AA94-4DCB7F295F89}" type="slidenum">
              <a:rPr lang="ro-RO" smtClean="0"/>
              <a:t>3</a:t>
            </a:fld>
            <a:endParaRPr lang="ro-RO"/>
          </a:p>
        </p:txBody>
      </p:sp>
      <p:sp>
        <p:nvSpPr>
          <p:cNvPr id="5" name="Rectangle 1">
            <a:extLst>
              <a:ext uri="{FF2B5EF4-FFF2-40B4-BE49-F238E27FC236}">
                <a16:creationId xmlns:a16="http://schemas.microsoft.com/office/drawing/2014/main" id="{71E050F9-016F-44ED-9151-4B1C2815A14E}"/>
              </a:ext>
            </a:extLst>
          </p:cNvPr>
          <p:cNvSpPr>
            <a:spLocks noGrp="1" noChangeArrowheads="1"/>
          </p:cNvSpPr>
          <p:nvPr>
            <p:ph idx="1"/>
          </p:nvPr>
        </p:nvSpPr>
        <p:spPr bwMode="auto">
          <a:xfrm>
            <a:off x="552450" y="902626"/>
            <a:ext cx="10953749" cy="5756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ro-RO" sz="2400" dirty="0"/>
              <a:t>Un grafic bine realizat ar trebui să fie clar, concis și să transmită informațiile esențiale fără ambiguități. Pentru a realiza acest lucru, următoarele principii sunt esențiale:</a:t>
            </a:r>
          </a:p>
          <a:p>
            <a:pPr>
              <a:buFont typeface="+mj-lt"/>
              <a:buAutoNum type="arabicPeriod"/>
            </a:pPr>
            <a:r>
              <a:rPr lang="ro-RO" sz="2400" b="1" dirty="0"/>
              <a:t>Claritatea vizuală</a:t>
            </a:r>
            <a:r>
              <a:rPr lang="ro-RO" sz="2400" dirty="0"/>
              <a:t>: Graficele trebuie să fie lizibile, folosind culori și elemente care nu confundă privitorul. Alegerea fonturilor și a dimensiunii etichetelor este foarte importantă.</a:t>
            </a:r>
          </a:p>
          <a:p>
            <a:pPr>
              <a:buFont typeface="+mj-lt"/>
              <a:buAutoNum type="arabicPeriod"/>
            </a:pPr>
            <a:r>
              <a:rPr lang="ro-RO" sz="2400" b="1" dirty="0"/>
              <a:t>Minimizarea supraîncărcării vizuale</a:t>
            </a:r>
            <a:r>
              <a:rPr lang="ro-RO" sz="2400" dirty="0"/>
              <a:t>: Evitați utilizarea excesivă a culorilor, textului sau a altor elemente care pot distrage atenția de la informația principală.</a:t>
            </a:r>
          </a:p>
          <a:p>
            <a:pPr>
              <a:buFont typeface="+mj-lt"/>
              <a:buAutoNum type="arabicPeriod"/>
            </a:pPr>
            <a:r>
              <a:rPr lang="ro-RO" sz="2400" b="1" dirty="0"/>
              <a:t>Adecvarea reprezentării la tipul de date</a:t>
            </a:r>
            <a:r>
              <a:rPr lang="ro-RO" sz="2400" dirty="0"/>
              <a:t>: Alegerea corectă a tipului de grafic (de exemplu, histogramă pentru date cantitative, diagramă cu bare pentru date categorice) este importantă pentru interpretarea corectă a datelor.</a:t>
            </a:r>
          </a:p>
          <a:p>
            <a:pPr>
              <a:buFont typeface="+mj-lt"/>
              <a:buAutoNum type="arabicPeriod"/>
            </a:pPr>
            <a:r>
              <a:rPr lang="ro-RO" sz="2400" b="1" dirty="0"/>
              <a:t>Proporții corecte</a:t>
            </a:r>
            <a:r>
              <a:rPr lang="ro-RO" sz="2400" dirty="0"/>
              <a:t>: Axele graficelor trebuie </a:t>
            </a:r>
            <a:r>
              <a:rPr lang="ro-RO" sz="2400" dirty="0" err="1"/>
              <a:t>scalate</a:t>
            </a:r>
            <a:r>
              <a:rPr lang="ro-RO" sz="2400" dirty="0"/>
              <a:t> corespunzător pentru a evita deformarea vizuală a datelor.</a:t>
            </a:r>
          </a:p>
          <a:p>
            <a:pPr>
              <a:buFont typeface="+mj-lt"/>
              <a:buAutoNum type="arabicPeriod"/>
            </a:pPr>
            <a:r>
              <a:rPr lang="ro-RO" sz="2400" b="1" dirty="0" err="1"/>
              <a:t>Anotările</a:t>
            </a:r>
            <a:r>
              <a:rPr lang="ro-RO" sz="2400" b="1" dirty="0"/>
              <a:t> clare</a:t>
            </a:r>
            <a:r>
              <a:rPr lang="ro-RO" sz="2400" dirty="0"/>
              <a:t>: Titlurile, etichetele axelor și legendelor trebuie să fie explicite și descriptive.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ro-RO" altLang="ro-RO" sz="2400" b="0" i="0" u="none" strike="noStrike" cap="none" normalizeH="0" baseline="0" dirty="0">
              <a:ln>
                <a:noFill/>
              </a:ln>
              <a:solidFill>
                <a:schemeClr val="tx1"/>
              </a:solidFill>
              <a:effectLst/>
            </a:endParaRPr>
          </a:p>
        </p:txBody>
      </p:sp>
    </p:spTree>
    <p:extLst>
      <p:ext uri="{BB962C8B-B14F-4D97-AF65-F5344CB8AC3E}">
        <p14:creationId xmlns:p14="http://schemas.microsoft.com/office/powerpoint/2010/main" val="38813264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56C28-5F79-4394-B61C-837FFD001EAA}"/>
              </a:ext>
            </a:extLst>
          </p:cNvPr>
          <p:cNvSpPr>
            <a:spLocks noGrp="1"/>
          </p:cNvSpPr>
          <p:nvPr>
            <p:ph type="title"/>
          </p:nvPr>
        </p:nvSpPr>
        <p:spPr>
          <a:xfrm>
            <a:off x="838200" y="365126"/>
            <a:ext cx="10515600" cy="806450"/>
          </a:xfrm>
        </p:spPr>
        <p:txBody>
          <a:bodyPr/>
          <a:lstStyle/>
          <a:p>
            <a:pPr algn="ctr"/>
            <a:r>
              <a:rPr lang="ro-RO" sz="3600" b="1" dirty="0">
                <a:solidFill>
                  <a:srgbClr val="004274"/>
                </a:solidFill>
                <a:latin typeface="+mn-lt"/>
              </a:rPr>
              <a:t>Vizualizări comune</a:t>
            </a:r>
          </a:p>
        </p:txBody>
      </p:sp>
      <p:sp>
        <p:nvSpPr>
          <p:cNvPr id="3" name="Content Placeholder 2">
            <a:extLst>
              <a:ext uri="{FF2B5EF4-FFF2-40B4-BE49-F238E27FC236}">
                <a16:creationId xmlns:a16="http://schemas.microsoft.com/office/drawing/2014/main" id="{9FB40186-DF7A-4CA5-B325-95536A52B620}"/>
              </a:ext>
            </a:extLst>
          </p:cNvPr>
          <p:cNvSpPr>
            <a:spLocks noGrp="1"/>
          </p:cNvSpPr>
          <p:nvPr>
            <p:ph idx="1"/>
          </p:nvPr>
        </p:nvSpPr>
        <p:spPr>
          <a:xfrm>
            <a:off x="676275" y="1620839"/>
            <a:ext cx="11163300" cy="1628774"/>
          </a:xfrm>
        </p:spPr>
        <p:txBody>
          <a:bodyPr/>
          <a:lstStyle/>
          <a:p>
            <a:pPr marL="0" indent="0">
              <a:buNone/>
            </a:pPr>
            <a:r>
              <a:rPr lang="ro-RO" sz="2400" dirty="0">
                <a:effectLst/>
                <a:ea typeface="Times New Roman" panose="02020603050405020304" pitchFamily="18" charset="0"/>
                <a:cs typeface="Times New Roman" panose="02020603050405020304" pitchFamily="18" charset="0"/>
              </a:rPr>
              <a:t>Există mai multe tipuri de grafice utilizate frecvent pentru vizualizarea datelor. Fiecare tip este adecvat unui anumit scop sau tip de date. Limbajul </a:t>
            </a:r>
            <a:r>
              <a:rPr lang="ro-RO" sz="2400" b="1" dirty="0">
                <a:effectLst/>
                <a:ea typeface="Times New Roman" panose="02020603050405020304" pitchFamily="18" charset="0"/>
                <a:cs typeface="Times New Roman" panose="02020603050405020304" pitchFamily="18" charset="0"/>
              </a:rPr>
              <a:t>R</a:t>
            </a:r>
            <a:r>
              <a:rPr lang="ro-RO" sz="2400" dirty="0">
                <a:effectLst/>
                <a:ea typeface="Times New Roman" panose="02020603050405020304" pitchFamily="18" charset="0"/>
                <a:cs typeface="Times New Roman" panose="02020603050405020304" pitchFamily="18" charset="0"/>
              </a:rPr>
              <a:t> oferă funcții și pachete puternice pentru crearea acestor vizualizări, cum ar fi </a:t>
            </a:r>
            <a:r>
              <a:rPr lang="ro-RO" sz="2400" b="1" dirty="0">
                <a:effectLst/>
                <a:ea typeface="Times New Roman" panose="02020603050405020304" pitchFamily="18" charset="0"/>
                <a:cs typeface="Times New Roman" panose="02020603050405020304" pitchFamily="18" charset="0"/>
              </a:rPr>
              <a:t>ggplot2, </a:t>
            </a:r>
            <a:r>
              <a:rPr lang="ro-RO" sz="2400" b="1" dirty="0" err="1">
                <a:effectLst/>
                <a:ea typeface="Times New Roman" panose="02020603050405020304" pitchFamily="18" charset="0"/>
                <a:cs typeface="Times New Roman" panose="02020603050405020304" pitchFamily="18" charset="0"/>
              </a:rPr>
              <a:t>base</a:t>
            </a:r>
            <a:r>
              <a:rPr lang="ro-RO" sz="2400" dirty="0">
                <a:effectLst/>
                <a:ea typeface="Times New Roman" panose="02020603050405020304" pitchFamily="18" charset="0"/>
                <a:cs typeface="Times New Roman" panose="02020603050405020304" pitchFamily="18" charset="0"/>
              </a:rPr>
              <a:t>, </a:t>
            </a:r>
            <a:r>
              <a:rPr lang="ro-RO" sz="2400" b="1" dirty="0" err="1">
                <a:effectLst/>
                <a:ea typeface="Times New Roman" panose="02020603050405020304" pitchFamily="18" charset="0"/>
                <a:cs typeface="Times New Roman" panose="02020603050405020304" pitchFamily="18" charset="0"/>
              </a:rPr>
              <a:t>lattice</a:t>
            </a:r>
            <a:r>
              <a:rPr lang="ro-RO" sz="2400" dirty="0">
                <a:effectLst/>
                <a:ea typeface="Times New Roman" panose="02020603050405020304" pitchFamily="18" charset="0"/>
                <a:cs typeface="Times New Roman" panose="02020603050405020304" pitchFamily="18" charset="0"/>
              </a:rPr>
              <a:t> și altele.</a:t>
            </a:r>
          </a:p>
          <a:p>
            <a:pPr marL="0" indent="0">
              <a:buNone/>
            </a:pPr>
            <a:endParaRPr lang="ro-RO" dirty="0"/>
          </a:p>
        </p:txBody>
      </p:sp>
      <p:sp>
        <p:nvSpPr>
          <p:cNvPr id="4" name="Slide Number Placeholder 3">
            <a:extLst>
              <a:ext uri="{FF2B5EF4-FFF2-40B4-BE49-F238E27FC236}">
                <a16:creationId xmlns:a16="http://schemas.microsoft.com/office/drawing/2014/main" id="{CA8942F1-8340-477C-B941-8B27B24EDBE3}"/>
              </a:ext>
            </a:extLst>
          </p:cNvPr>
          <p:cNvSpPr>
            <a:spLocks noGrp="1"/>
          </p:cNvSpPr>
          <p:nvPr>
            <p:ph type="sldNum" sz="quarter" idx="12"/>
          </p:nvPr>
        </p:nvSpPr>
        <p:spPr/>
        <p:txBody>
          <a:bodyPr/>
          <a:lstStyle/>
          <a:p>
            <a:fld id="{3C14D8B6-DA12-4183-AA94-4DCB7F295F89}" type="slidenum">
              <a:rPr lang="ro-RO" smtClean="0"/>
              <a:t>4</a:t>
            </a:fld>
            <a:endParaRPr lang="ro-RO"/>
          </a:p>
        </p:txBody>
      </p:sp>
    </p:spTree>
    <p:extLst>
      <p:ext uri="{BB962C8B-B14F-4D97-AF65-F5344CB8AC3E}">
        <p14:creationId xmlns:p14="http://schemas.microsoft.com/office/powerpoint/2010/main" val="1281232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0557A-36BB-4200-9E19-EFB455604042}"/>
              </a:ext>
            </a:extLst>
          </p:cNvPr>
          <p:cNvSpPr>
            <a:spLocks noGrp="1"/>
          </p:cNvSpPr>
          <p:nvPr>
            <p:ph type="title"/>
          </p:nvPr>
        </p:nvSpPr>
        <p:spPr>
          <a:xfrm>
            <a:off x="581025" y="136525"/>
            <a:ext cx="10515600" cy="622300"/>
          </a:xfrm>
        </p:spPr>
        <p:txBody>
          <a:bodyPr>
            <a:normAutofit/>
          </a:bodyPr>
          <a:lstStyle/>
          <a:p>
            <a:pPr algn="ctr"/>
            <a:r>
              <a:rPr lang="ro-RO" sz="3200" b="1" dirty="0">
                <a:solidFill>
                  <a:srgbClr val="004274"/>
                </a:solidFill>
                <a:latin typeface="+mn-lt"/>
              </a:rPr>
              <a:t>Diagrame cu bare</a:t>
            </a:r>
          </a:p>
        </p:txBody>
      </p:sp>
      <p:sp>
        <p:nvSpPr>
          <p:cNvPr id="3" name="Content Placeholder 2">
            <a:extLst>
              <a:ext uri="{FF2B5EF4-FFF2-40B4-BE49-F238E27FC236}">
                <a16:creationId xmlns:a16="http://schemas.microsoft.com/office/drawing/2014/main" id="{67484BB9-F53D-4D36-944C-BD9CA8B8433E}"/>
              </a:ext>
            </a:extLst>
          </p:cNvPr>
          <p:cNvSpPr>
            <a:spLocks noGrp="1"/>
          </p:cNvSpPr>
          <p:nvPr>
            <p:ph idx="1"/>
          </p:nvPr>
        </p:nvSpPr>
        <p:spPr>
          <a:xfrm>
            <a:off x="266701" y="758825"/>
            <a:ext cx="11687174" cy="2022475"/>
          </a:xfrm>
        </p:spPr>
        <p:txBody>
          <a:bodyPr/>
          <a:lstStyle/>
          <a:p>
            <a:pPr marL="0" indent="0">
              <a:buNone/>
            </a:pPr>
            <a:r>
              <a:rPr lang="ro-RO" sz="1800" dirty="0">
                <a:effectLst/>
                <a:ea typeface="Times New Roman" panose="02020603050405020304" pitchFamily="18" charset="0"/>
              </a:rPr>
              <a:t>Diagramele cu bare sunt utilizate pentru a compara frecvențele sau valorile unor categorii distincte. Sunt ideale pentru date calitative sau categorice.</a:t>
            </a:r>
          </a:p>
          <a:p>
            <a:pPr marL="0" lvl="0" indent="0">
              <a:buSzPts val="1000"/>
              <a:buNone/>
              <a:tabLst>
                <a:tab pos="457200" algn="l"/>
              </a:tabLst>
            </a:pPr>
            <a:r>
              <a:rPr lang="ro-RO" sz="1800" b="1" dirty="0">
                <a:effectLst/>
                <a:ea typeface="Times New Roman" panose="02020603050405020304" pitchFamily="18" charset="0"/>
              </a:rPr>
              <a:t>Exemplu</a:t>
            </a:r>
            <a:r>
              <a:rPr lang="ro-RO" sz="1800" dirty="0">
                <a:effectLst/>
                <a:ea typeface="Times New Roman" panose="02020603050405020304" pitchFamily="18" charset="0"/>
              </a:rPr>
              <a:t>: Compararea frecvenței depășirilor CMA pentru azotul de amoniu la diverse locații de prelevare.</a:t>
            </a:r>
          </a:p>
          <a:p>
            <a:pPr marL="342900" lvl="0" indent="-342900">
              <a:buSzPts val="1000"/>
              <a:buFont typeface="Symbol" panose="05050102010706020507" pitchFamily="18" charset="2"/>
              <a:buChar char=""/>
              <a:tabLst>
                <a:tab pos="457200" algn="l"/>
              </a:tabLst>
            </a:pPr>
            <a:r>
              <a:rPr lang="ro-RO" sz="1800" b="1" dirty="0">
                <a:effectLst/>
                <a:ea typeface="Times New Roman" panose="02020603050405020304" pitchFamily="18" charset="0"/>
              </a:rPr>
              <a:t>Caracteristici importante</a:t>
            </a:r>
            <a:r>
              <a:rPr lang="ro-RO" sz="1800" dirty="0">
                <a:effectLst/>
                <a:ea typeface="Times New Roman" panose="02020603050405020304" pitchFamily="18" charset="0"/>
              </a:rPr>
              <a:t>:</a:t>
            </a:r>
          </a:p>
          <a:p>
            <a:pPr lvl="1">
              <a:buSzPts val="1000"/>
              <a:buFont typeface="Wingdings" panose="05000000000000000000" pitchFamily="2" charset="2"/>
              <a:buChar char="ü"/>
              <a:tabLst>
                <a:tab pos="914400" algn="l"/>
              </a:tabLst>
            </a:pPr>
            <a:r>
              <a:rPr lang="ro-RO" sz="1800" dirty="0">
                <a:effectLst/>
                <a:ea typeface="Times New Roman" panose="02020603050405020304" pitchFamily="18" charset="0"/>
                <a:cs typeface="Times New Roman" panose="02020603050405020304" pitchFamily="18" charset="0"/>
              </a:rPr>
              <a:t>Barele pot fi verticale sau orizontale.</a:t>
            </a:r>
          </a:p>
          <a:p>
            <a:pPr lvl="1">
              <a:buSzPts val="1000"/>
              <a:buFont typeface="Wingdings" panose="05000000000000000000" pitchFamily="2" charset="2"/>
              <a:buChar char="ü"/>
              <a:tabLst>
                <a:tab pos="914400" algn="l"/>
              </a:tabLst>
            </a:pPr>
            <a:r>
              <a:rPr lang="ro-RO" sz="1800" dirty="0">
                <a:effectLst/>
                <a:ea typeface="Times New Roman" panose="02020603050405020304" pitchFamily="18" charset="0"/>
                <a:cs typeface="Times New Roman" panose="02020603050405020304" pitchFamily="18" charset="0"/>
              </a:rPr>
              <a:t>Lungimea barelor este proporțională cu valoarea fiecărei categorii.</a:t>
            </a:r>
          </a:p>
          <a:p>
            <a:pPr marL="0" indent="0">
              <a:buNone/>
            </a:pPr>
            <a:endParaRPr lang="ro-RO" dirty="0"/>
          </a:p>
        </p:txBody>
      </p:sp>
      <p:sp>
        <p:nvSpPr>
          <p:cNvPr id="4" name="Slide Number Placeholder 3">
            <a:extLst>
              <a:ext uri="{FF2B5EF4-FFF2-40B4-BE49-F238E27FC236}">
                <a16:creationId xmlns:a16="http://schemas.microsoft.com/office/drawing/2014/main" id="{275B62F8-8627-4C78-BBAB-E42680ECC972}"/>
              </a:ext>
            </a:extLst>
          </p:cNvPr>
          <p:cNvSpPr>
            <a:spLocks noGrp="1"/>
          </p:cNvSpPr>
          <p:nvPr>
            <p:ph type="sldNum" sz="quarter" idx="12"/>
          </p:nvPr>
        </p:nvSpPr>
        <p:spPr/>
        <p:txBody>
          <a:bodyPr/>
          <a:lstStyle/>
          <a:p>
            <a:fld id="{3C14D8B6-DA12-4183-AA94-4DCB7F295F89}" type="slidenum">
              <a:rPr lang="ro-RO" smtClean="0"/>
              <a:t>5</a:t>
            </a:fld>
            <a:endParaRPr lang="ro-RO"/>
          </a:p>
        </p:txBody>
      </p:sp>
      <p:pic>
        <p:nvPicPr>
          <p:cNvPr id="6" name="Picture 5">
            <a:extLst>
              <a:ext uri="{FF2B5EF4-FFF2-40B4-BE49-F238E27FC236}">
                <a16:creationId xmlns:a16="http://schemas.microsoft.com/office/drawing/2014/main" id="{6B4E2CA5-2928-4F90-97D6-B67084AF2A7D}"/>
              </a:ext>
            </a:extLst>
          </p:cNvPr>
          <p:cNvPicPr>
            <a:picLocks noChangeAspect="1"/>
          </p:cNvPicPr>
          <p:nvPr/>
        </p:nvPicPr>
        <p:blipFill>
          <a:blip r:embed="rId2"/>
          <a:stretch>
            <a:fillRect/>
          </a:stretch>
        </p:blipFill>
        <p:spPr>
          <a:xfrm>
            <a:off x="153439" y="2917757"/>
            <a:ext cx="5828261" cy="977968"/>
          </a:xfrm>
          <a:prstGeom prst="rect">
            <a:avLst/>
          </a:prstGeom>
        </p:spPr>
      </p:pic>
      <p:pic>
        <p:nvPicPr>
          <p:cNvPr id="8" name="Picture 7">
            <a:extLst>
              <a:ext uri="{FF2B5EF4-FFF2-40B4-BE49-F238E27FC236}">
                <a16:creationId xmlns:a16="http://schemas.microsoft.com/office/drawing/2014/main" id="{4EE8CE51-9DB7-45D7-B9FA-B7289EEB4D1A}"/>
              </a:ext>
            </a:extLst>
          </p:cNvPr>
          <p:cNvPicPr>
            <a:picLocks noChangeAspect="1"/>
          </p:cNvPicPr>
          <p:nvPr/>
        </p:nvPicPr>
        <p:blipFill>
          <a:blip r:embed="rId3"/>
          <a:stretch>
            <a:fillRect/>
          </a:stretch>
        </p:blipFill>
        <p:spPr>
          <a:xfrm>
            <a:off x="6110288" y="3009558"/>
            <a:ext cx="5675862" cy="3529354"/>
          </a:xfrm>
          <a:prstGeom prst="rect">
            <a:avLst/>
          </a:prstGeom>
        </p:spPr>
      </p:pic>
    </p:spTree>
    <p:extLst>
      <p:ext uri="{BB962C8B-B14F-4D97-AF65-F5344CB8AC3E}">
        <p14:creationId xmlns:p14="http://schemas.microsoft.com/office/powerpoint/2010/main" val="24145396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15B6C-AD6E-45BC-88F0-E8655A8B0402}"/>
              </a:ext>
            </a:extLst>
          </p:cNvPr>
          <p:cNvSpPr>
            <a:spLocks noGrp="1"/>
          </p:cNvSpPr>
          <p:nvPr>
            <p:ph type="title"/>
          </p:nvPr>
        </p:nvSpPr>
        <p:spPr>
          <a:xfrm>
            <a:off x="666750" y="437358"/>
            <a:ext cx="10515600" cy="869950"/>
          </a:xfrm>
        </p:spPr>
        <p:txBody>
          <a:bodyPr/>
          <a:lstStyle/>
          <a:p>
            <a:pPr algn="ctr"/>
            <a:r>
              <a:rPr lang="ro-RO" sz="3200" b="1" dirty="0">
                <a:solidFill>
                  <a:srgbClr val="004274"/>
                </a:solidFill>
                <a:latin typeface="+mn-lt"/>
              </a:rPr>
              <a:t>Histograme</a:t>
            </a:r>
          </a:p>
        </p:txBody>
      </p:sp>
      <p:sp>
        <p:nvSpPr>
          <p:cNvPr id="3" name="Content Placeholder 2">
            <a:extLst>
              <a:ext uri="{FF2B5EF4-FFF2-40B4-BE49-F238E27FC236}">
                <a16:creationId xmlns:a16="http://schemas.microsoft.com/office/drawing/2014/main" id="{BEDCC32B-4F82-40D3-812C-5B502843C712}"/>
              </a:ext>
            </a:extLst>
          </p:cNvPr>
          <p:cNvSpPr>
            <a:spLocks noGrp="1"/>
          </p:cNvSpPr>
          <p:nvPr>
            <p:ph idx="1"/>
          </p:nvPr>
        </p:nvSpPr>
        <p:spPr>
          <a:xfrm>
            <a:off x="447675" y="1494631"/>
            <a:ext cx="11544300" cy="2502693"/>
          </a:xfrm>
        </p:spPr>
        <p:txBody>
          <a:bodyPr>
            <a:normAutofit fontScale="92500"/>
          </a:bodyPr>
          <a:lstStyle/>
          <a:p>
            <a:pPr marL="0" indent="0">
              <a:buNone/>
            </a:pPr>
            <a:r>
              <a:rPr lang="ro-RO" sz="2400" dirty="0">
                <a:effectLst/>
                <a:ea typeface="Times New Roman" panose="02020603050405020304" pitchFamily="18" charset="0"/>
              </a:rPr>
              <a:t>Histogramele sunt folosite pentru a reprezenta distribuția datelor cantitative. Ele grupează datele în intervale (</a:t>
            </a:r>
            <a:r>
              <a:rPr lang="ro-RO" sz="2400" b="1" dirty="0" err="1">
                <a:effectLst/>
                <a:ea typeface="Times New Roman" panose="02020603050405020304" pitchFamily="18" charset="0"/>
              </a:rPr>
              <a:t>bin</a:t>
            </a:r>
            <a:r>
              <a:rPr lang="ro-RO" sz="2400" b="1" dirty="0">
                <a:effectLst/>
                <a:ea typeface="Times New Roman" panose="02020603050405020304" pitchFamily="18" charset="0"/>
              </a:rPr>
              <a:t>-uri</a:t>
            </a:r>
            <a:r>
              <a:rPr lang="ro-RO" sz="2400" dirty="0">
                <a:effectLst/>
                <a:ea typeface="Times New Roman" panose="02020603050405020304" pitchFamily="18" charset="0"/>
              </a:rPr>
              <a:t>) și arată frecvența fiecărui interval.</a:t>
            </a:r>
          </a:p>
          <a:p>
            <a:pPr marL="0" lvl="0" indent="0">
              <a:buSzPts val="1000"/>
              <a:buNone/>
              <a:tabLst>
                <a:tab pos="457200" algn="l"/>
              </a:tabLst>
            </a:pPr>
            <a:r>
              <a:rPr lang="ro-RO" sz="2400" b="1" dirty="0">
                <a:effectLst/>
                <a:ea typeface="Times New Roman" panose="02020603050405020304" pitchFamily="18" charset="0"/>
              </a:rPr>
              <a:t>Exemplu</a:t>
            </a:r>
            <a:r>
              <a:rPr lang="ro-RO" sz="2400" dirty="0">
                <a:effectLst/>
                <a:ea typeface="Times New Roman" panose="02020603050405020304" pitchFamily="18" charset="0"/>
              </a:rPr>
              <a:t>: Distribuția concentrației de azot de amoniu în râul Prut.</a:t>
            </a:r>
          </a:p>
          <a:p>
            <a:pPr marL="342900" lvl="0" indent="-342900">
              <a:buSzPts val="1000"/>
              <a:buFont typeface="Symbol" panose="05050102010706020507" pitchFamily="18" charset="2"/>
              <a:buChar char=""/>
              <a:tabLst>
                <a:tab pos="457200" algn="l"/>
              </a:tabLst>
            </a:pPr>
            <a:r>
              <a:rPr lang="ro-RO" sz="2400" b="1" dirty="0">
                <a:effectLst/>
                <a:ea typeface="Times New Roman" panose="02020603050405020304" pitchFamily="18" charset="0"/>
              </a:rPr>
              <a:t>Caracteristici importante</a:t>
            </a:r>
            <a:r>
              <a:rPr lang="ro-RO" sz="2400" dirty="0">
                <a:effectLst/>
                <a:ea typeface="Times New Roman" panose="02020603050405020304" pitchFamily="18" charset="0"/>
              </a:rPr>
              <a:t>:</a:t>
            </a:r>
          </a:p>
          <a:p>
            <a:pPr lvl="1">
              <a:buSzPts val="1000"/>
              <a:buFont typeface="Wingdings" panose="05000000000000000000" pitchFamily="2" charset="2"/>
              <a:buChar char="ü"/>
              <a:tabLst>
                <a:tab pos="914400" algn="l"/>
              </a:tabLst>
            </a:pPr>
            <a:r>
              <a:rPr lang="ro-RO" dirty="0">
                <a:effectLst/>
                <a:ea typeface="Times New Roman" panose="02020603050405020304" pitchFamily="18" charset="0"/>
                <a:cs typeface="Times New Roman" panose="02020603050405020304" pitchFamily="18" charset="0"/>
              </a:rPr>
              <a:t>Axele trebuie etichetate clar, iar dimensiunea intervalelor trebuie aleasă corespunzător.</a:t>
            </a:r>
          </a:p>
          <a:p>
            <a:pPr lvl="1">
              <a:buSzPts val="1000"/>
              <a:buFont typeface="Wingdings" panose="05000000000000000000" pitchFamily="2" charset="2"/>
              <a:buChar char="ü"/>
              <a:tabLst>
                <a:tab pos="914400" algn="l"/>
              </a:tabLst>
            </a:pPr>
            <a:r>
              <a:rPr lang="ro-RO" dirty="0">
                <a:effectLst/>
                <a:ea typeface="Times New Roman" panose="02020603050405020304" pitchFamily="18" charset="0"/>
                <a:cs typeface="Times New Roman" panose="02020603050405020304" pitchFamily="18" charset="0"/>
              </a:rPr>
              <a:t>Barele histogramelor sunt lipite, sugerând continuitatea datelor.</a:t>
            </a:r>
          </a:p>
          <a:p>
            <a:pPr marL="0" indent="0">
              <a:buNone/>
            </a:pPr>
            <a:endParaRPr lang="ro-RO" dirty="0"/>
          </a:p>
        </p:txBody>
      </p:sp>
      <p:sp>
        <p:nvSpPr>
          <p:cNvPr id="4" name="Slide Number Placeholder 3">
            <a:extLst>
              <a:ext uri="{FF2B5EF4-FFF2-40B4-BE49-F238E27FC236}">
                <a16:creationId xmlns:a16="http://schemas.microsoft.com/office/drawing/2014/main" id="{385C467A-6825-4047-AB67-D39ADCD5D389}"/>
              </a:ext>
            </a:extLst>
          </p:cNvPr>
          <p:cNvSpPr>
            <a:spLocks noGrp="1"/>
          </p:cNvSpPr>
          <p:nvPr>
            <p:ph type="sldNum" sz="quarter" idx="12"/>
          </p:nvPr>
        </p:nvSpPr>
        <p:spPr/>
        <p:txBody>
          <a:bodyPr/>
          <a:lstStyle/>
          <a:p>
            <a:fld id="{3C14D8B6-DA12-4183-AA94-4DCB7F295F89}" type="slidenum">
              <a:rPr lang="ro-RO" smtClean="0"/>
              <a:t>6</a:t>
            </a:fld>
            <a:endParaRPr lang="ro-RO"/>
          </a:p>
        </p:txBody>
      </p:sp>
    </p:spTree>
    <p:extLst>
      <p:ext uri="{BB962C8B-B14F-4D97-AF65-F5344CB8AC3E}">
        <p14:creationId xmlns:p14="http://schemas.microsoft.com/office/powerpoint/2010/main" val="606338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9D6215A-73E0-489D-ADCB-7351B6BE0D62}"/>
              </a:ext>
            </a:extLst>
          </p:cNvPr>
          <p:cNvSpPr>
            <a:spLocks noGrp="1"/>
          </p:cNvSpPr>
          <p:nvPr>
            <p:ph type="sldNum" sz="quarter" idx="12"/>
          </p:nvPr>
        </p:nvSpPr>
        <p:spPr/>
        <p:txBody>
          <a:bodyPr/>
          <a:lstStyle/>
          <a:p>
            <a:fld id="{3C14D8B6-DA12-4183-AA94-4DCB7F295F89}" type="slidenum">
              <a:rPr lang="ro-RO" smtClean="0"/>
              <a:t>7</a:t>
            </a:fld>
            <a:endParaRPr lang="ro-RO"/>
          </a:p>
        </p:txBody>
      </p:sp>
      <p:pic>
        <p:nvPicPr>
          <p:cNvPr id="5" name="Picture 4">
            <a:extLst>
              <a:ext uri="{FF2B5EF4-FFF2-40B4-BE49-F238E27FC236}">
                <a16:creationId xmlns:a16="http://schemas.microsoft.com/office/drawing/2014/main" id="{E4312CF8-5F3F-401B-8232-DDC857CA49CD}"/>
              </a:ext>
            </a:extLst>
          </p:cNvPr>
          <p:cNvPicPr>
            <a:picLocks noChangeAspect="1"/>
          </p:cNvPicPr>
          <p:nvPr/>
        </p:nvPicPr>
        <p:blipFill>
          <a:blip r:embed="rId2"/>
          <a:stretch>
            <a:fillRect/>
          </a:stretch>
        </p:blipFill>
        <p:spPr>
          <a:xfrm>
            <a:off x="351776" y="222250"/>
            <a:ext cx="10354324" cy="2032269"/>
          </a:xfrm>
          <a:prstGeom prst="rect">
            <a:avLst/>
          </a:prstGeom>
        </p:spPr>
      </p:pic>
      <p:pic>
        <p:nvPicPr>
          <p:cNvPr id="6" name="Picture 5">
            <a:extLst>
              <a:ext uri="{FF2B5EF4-FFF2-40B4-BE49-F238E27FC236}">
                <a16:creationId xmlns:a16="http://schemas.microsoft.com/office/drawing/2014/main" id="{586F56DC-A4C4-4504-AF0F-E6C609611710}"/>
              </a:ext>
            </a:extLst>
          </p:cNvPr>
          <p:cNvPicPr>
            <a:picLocks noChangeAspect="1"/>
          </p:cNvPicPr>
          <p:nvPr/>
        </p:nvPicPr>
        <p:blipFill>
          <a:blip r:embed="rId3"/>
          <a:stretch>
            <a:fillRect/>
          </a:stretch>
        </p:blipFill>
        <p:spPr>
          <a:xfrm>
            <a:off x="2609849" y="2454069"/>
            <a:ext cx="6657975" cy="4084843"/>
          </a:xfrm>
          <a:prstGeom prst="rect">
            <a:avLst/>
          </a:prstGeom>
        </p:spPr>
      </p:pic>
    </p:spTree>
    <p:extLst>
      <p:ext uri="{BB962C8B-B14F-4D97-AF65-F5344CB8AC3E}">
        <p14:creationId xmlns:p14="http://schemas.microsoft.com/office/powerpoint/2010/main" val="1126813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BB31FB-D813-4FC3-B248-90B79FDF69EF}"/>
              </a:ext>
            </a:extLst>
          </p:cNvPr>
          <p:cNvSpPr>
            <a:spLocks noGrp="1"/>
          </p:cNvSpPr>
          <p:nvPr>
            <p:ph type="title"/>
          </p:nvPr>
        </p:nvSpPr>
        <p:spPr>
          <a:xfrm>
            <a:off x="838200" y="204788"/>
            <a:ext cx="10515600" cy="739775"/>
          </a:xfrm>
        </p:spPr>
        <p:txBody>
          <a:bodyPr/>
          <a:lstStyle/>
          <a:p>
            <a:pPr algn="ctr"/>
            <a:r>
              <a:rPr lang="ro-RO" sz="3200" b="1" dirty="0">
                <a:solidFill>
                  <a:srgbClr val="004274"/>
                </a:solidFill>
                <a:latin typeface="+mn-lt"/>
              </a:rPr>
              <a:t>Grafice cu linii</a:t>
            </a:r>
          </a:p>
        </p:txBody>
      </p:sp>
      <p:sp>
        <p:nvSpPr>
          <p:cNvPr id="3" name="Content Placeholder 2">
            <a:extLst>
              <a:ext uri="{FF2B5EF4-FFF2-40B4-BE49-F238E27FC236}">
                <a16:creationId xmlns:a16="http://schemas.microsoft.com/office/drawing/2014/main" id="{727A286D-86D2-40C1-BAE7-07570A3BC9FE}"/>
              </a:ext>
            </a:extLst>
          </p:cNvPr>
          <p:cNvSpPr>
            <a:spLocks noGrp="1"/>
          </p:cNvSpPr>
          <p:nvPr>
            <p:ph idx="1"/>
          </p:nvPr>
        </p:nvSpPr>
        <p:spPr>
          <a:xfrm>
            <a:off x="838200" y="1104900"/>
            <a:ext cx="10515600" cy="4351338"/>
          </a:xfrm>
        </p:spPr>
        <p:txBody>
          <a:bodyPr/>
          <a:lstStyle/>
          <a:p>
            <a:pPr marL="0" indent="0">
              <a:buNone/>
            </a:pPr>
            <a:r>
              <a:rPr lang="ro-RO" sz="2000" dirty="0">
                <a:effectLst/>
                <a:ea typeface="Times New Roman" panose="02020603050405020304" pitchFamily="18" charset="0"/>
              </a:rPr>
              <a:t>Graficele cu linii sunt utilizate pentru a reprezenta tendințe în timp sau în funcție de o variabilă continuă.</a:t>
            </a:r>
          </a:p>
          <a:p>
            <a:pPr marL="342900" lvl="0" indent="-342900">
              <a:buSzPts val="1000"/>
              <a:buFont typeface="Symbol" panose="05050102010706020507" pitchFamily="18" charset="2"/>
              <a:buChar char=""/>
              <a:tabLst>
                <a:tab pos="457200" algn="l"/>
              </a:tabLst>
            </a:pPr>
            <a:r>
              <a:rPr lang="ro-RO" sz="2000" b="1" dirty="0">
                <a:effectLst/>
                <a:ea typeface="Times New Roman" panose="02020603050405020304" pitchFamily="18" charset="0"/>
              </a:rPr>
              <a:t>Exemplu</a:t>
            </a:r>
            <a:r>
              <a:rPr lang="ro-RO" sz="2000" dirty="0">
                <a:effectLst/>
                <a:ea typeface="Times New Roman" panose="02020603050405020304" pitchFamily="18" charset="0"/>
              </a:rPr>
              <a:t>: Evoluția concentrației azotului de amoniu de-a lungul timpului.</a:t>
            </a:r>
          </a:p>
          <a:p>
            <a:pPr marL="342900" lvl="0" indent="-342900">
              <a:buSzPts val="1000"/>
              <a:buFont typeface="Symbol" panose="05050102010706020507" pitchFamily="18" charset="2"/>
              <a:buChar char=""/>
              <a:tabLst>
                <a:tab pos="457200" algn="l"/>
              </a:tabLst>
            </a:pPr>
            <a:r>
              <a:rPr lang="ro-RO" sz="2000" b="1" dirty="0">
                <a:effectLst/>
                <a:ea typeface="Times New Roman" panose="02020603050405020304" pitchFamily="18" charset="0"/>
              </a:rPr>
              <a:t>Caracteristici importante</a:t>
            </a:r>
            <a:r>
              <a:rPr lang="ro-RO" sz="2000" dirty="0">
                <a:effectLst/>
                <a:ea typeface="Times New Roman" panose="02020603050405020304" pitchFamily="18" charset="0"/>
              </a:rPr>
              <a:t>:</a:t>
            </a:r>
          </a:p>
          <a:p>
            <a:pPr lvl="1">
              <a:buSzPts val="1000"/>
              <a:buFont typeface="Wingdings" panose="05000000000000000000" pitchFamily="2" charset="2"/>
              <a:buChar char="ü"/>
              <a:tabLst>
                <a:tab pos="914400" algn="l"/>
              </a:tabLst>
            </a:pPr>
            <a:r>
              <a:rPr lang="ro-RO" sz="2000" dirty="0">
                <a:effectLst/>
                <a:ea typeface="Times New Roman" panose="02020603050405020304" pitchFamily="18" charset="0"/>
                <a:cs typeface="Times New Roman" panose="02020603050405020304" pitchFamily="18" charset="0"/>
              </a:rPr>
              <a:t>Punctele de date sunt conectate prin linii drepte.</a:t>
            </a:r>
          </a:p>
          <a:p>
            <a:pPr lvl="1">
              <a:buSzPts val="1000"/>
              <a:buFont typeface="Wingdings" panose="05000000000000000000" pitchFamily="2" charset="2"/>
              <a:buChar char="ü"/>
              <a:tabLst>
                <a:tab pos="914400" algn="l"/>
              </a:tabLst>
            </a:pPr>
            <a:r>
              <a:rPr lang="ro-RO" sz="2000" dirty="0">
                <a:effectLst/>
                <a:ea typeface="Times New Roman" panose="02020603050405020304" pitchFamily="18" charset="0"/>
                <a:cs typeface="Times New Roman" panose="02020603050405020304" pitchFamily="18" charset="0"/>
              </a:rPr>
              <a:t>Sunt utile pentru a evidenția fluctuațiile sau tendințele generale.</a:t>
            </a:r>
          </a:p>
          <a:p>
            <a:endParaRPr lang="ro-RO" dirty="0"/>
          </a:p>
        </p:txBody>
      </p:sp>
      <p:sp>
        <p:nvSpPr>
          <p:cNvPr id="4" name="Slide Number Placeholder 3">
            <a:extLst>
              <a:ext uri="{FF2B5EF4-FFF2-40B4-BE49-F238E27FC236}">
                <a16:creationId xmlns:a16="http://schemas.microsoft.com/office/drawing/2014/main" id="{0A7F6A37-6D64-4715-90EE-6D85F2C37FF8}"/>
              </a:ext>
            </a:extLst>
          </p:cNvPr>
          <p:cNvSpPr>
            <a:spLocks noGrp="1"/>
          </p:cNvSpPr>
          <p:nvPr>
            <p:ph type="sldNum" sz="quarter" idx="12"/>
          </p:nvPr>
        </p:nvSpPr>
        <p:spPr/>
        <p:txBody>
          <a:bodyPr/>
          <a:lstStyle/>
          <a:p>
            <a:fld id="{3C14D8B6-DA12-4183-AA94-4DCB7F295F89}" type="slidenum">
              <a:rPr lang="ro-RO" smtClean="0"/>
              <a:t>8</a:t>
            </a:fld>
            <a:endParaRPr lang="ro-RO"/>
          </a:p>
        </p:txBody>
      </p:sp>
    </p:spTree>
    <p:extLst>
      <p:ext uri="{BB962C8B-B14F-4D97-AF65-F5344CB8AC3E}">
        <p14:creationId xmlns:p14="http://schemas.microsoft.com/office/powerpoint/2010/main" val="15757287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D9788D-B210-480D-BE43-0FAADFC7A69D}"/>
              </a:ext>
            </a:extLst>
          </p:cNvPr>
          <p:cNvSpPr>
            <a:spLocks noGrp="1"/>
          </p:cNvSpPr>
          <p:nvPr>
            <p:ph type="sldNum" sz="quarter" idx="12"/>
          </p:nvPr>
        </p:nvSpPr>
        <p:spPr/>
        <p:txBody>
          <a:bodyPr/>
          <a:lstStyle/>
          <a:p>
            <a:fld id="{3C14D8B6-DA12-4183-AA94-4DCB7F295F89}" type="slidenum">
              <a:rPr lang="ro-RO" smtClean="0"/>
              <a:t>9</a:t>
            </a:fld>
            <a:endParaRPr lang="ro-RO"/>
          </a:p>
        </p:txBody>
      </p:sp>
      <p:pic>
        <p:nvPicPr>
          <p:cNvPr id="6" name="Picture 5">
            <a:extLst>
              <a:ext uri="{FF2B5EF4-FFF2-40B4-BE49-F238E27FC236}">
                <a16:creationId xmlns:a16="http://schemas.microsoft.com/office/drawing/2014/main" id="{0568608D-3ED1-415B-A0B0-9A4F42300DDB}"/>
              </a:ext>
            </a:extLst>
          </p:cNvPr>
          <p:cNvPicPr>
            <a:picLocks noChangeAspect="1"/>
          </p:cNvPicPr>
          <p:nvPr/>
        </p:nvPicPr>
        <p:blipFill>
          <a:blip r:embed="rId2"/>
          <a:stretch>
            <a:fillRect/>
          </a:stretch>
        </p:blipFill>
        <p:spPr>
          <a:xfrm>
            <a:off x="1356651" y="480917"/>
            <a:ext cx="9759024" cy="1402553"/>
          </a:xfrm>
          <a:prstGeom prst="rect">
            <a:avLst/>
          </a:prstGeom>
        </p:spPr>
      </p:pic>
      <p:pic>
        <p:nvPicPr>
          <p:cNvPr id="8" name="Picture 7">
            <a:extLst>
              <a:ext uri="{FF2B5EF4-FFF2-40B4-BE49-F238E27FC236}">
                <a16:creationId xmlns:a16="http://schemas.microsoft.com/office/drawing/2014/main" id="{4DF3345C-8A33-484C-AF8B-10EF0E7CA08C}"/>
              </a:ext>
            </a:extLst>
          </p:cNvPr>
          <p:cNvPicPr>
            <a:picLocks noChangeAspect="1"/>
          </p:cNvPicPr>
          <p:nvPr/>
        </p:nvPicPr>
        <p:blipFill>
          <a:blip r:embed="rId3"/>
          <a:stretch>
            <a:fillRect/>
          </a:stretch>
        </p:blipFill>
        <p:spPr>
          <a:xfrm>
            <a:off x="2342865" y="2024652"/>
            <a:ext cx="7506270" cy="4514260"/>
          </a:xfrm>
          <a:prstGeom prst="rect">
            <a:avLst/>
          </a:prstGeom>
        </p:spPr>
      </p:pic>
    </p:spTree>
    <p:extLst>
      <p:ext uri="{BB962C8B-B14F-4D97-AF65-F5344CB8AC3E}">
        <p14:creationId xmlns:p14="http://schemas.microsoft.com/office/powerpoint/2010/main" val="68217911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8700</TotalTime>
  <Words>793</Words>
  <Application>Microsoft Office PowerPoint</Application>
  <PresentationFormat>Widescreen</PresentationFormat>
  <Paragraphs>64</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Symbol</vt:lpstr>
      <vt:lpstr>Times New Roman</vt:lpstr>
      <vt:lpstr>Wingdings</vt:lpstr>
      <vt:lpstr>Office Theme</vt:lpstr>
      <vt:lpstr>Analiza statistică și vizualizarea datelor</vt:lpstr>
      <vt:lpstr>PowerPoint Presentation</vt:lpstr>
      <vt:lpstr>Principii de bază pentru crearea graficelor corecte</vt:lpstr>
      <vt:lpstr>Vizualizări comune</vt:lpstr>
      <vt:lpstr>Diagrame cu bare</vt:lpstr>
      <vt:lpstr>Histograme</vt:lpstr>
      <vt:lpstr>PowerPoint Presentation</vt:lpstr>
      <vt:lpstr>Grafice cu linii</vt:lpstr>
      <vt:lpstr>PowerPoint Presentation</vt:lpstr>
      <vt:lpstr>Box-plot-uri (diagramele boxă și mustațe)</vt:lpstr>
      <vt:lpstr>PowerPoint Presentation</vt:lpstr>
      <vt:lpstr>Erori frecvente în reprezentarea grafică</vt:lpstr>
      <vt:lpstr>Concluzii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Analiza statistică a datelor</dc:title>
  <dc:creator>Galina Marusic</dc:creator>
  <cp:lastModifiedBy>Galina Marusic</cp:lastModifiedBy>
  <cp:revision>192</cp:revision>
  <dcterms:created xsi:type="dcterms:W3CDTF">2021-01-29T19:26:06Z</dcterms:created>
  <dcterms:modified xsi:type="dcterms:W3CDTF">2026-02-16T18:43:39Z</dcterms:modified>
</cp:coreProperties>
</file>