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8" r:id="rId2"/>
    <p:sldId id="259" r:id="rId3"/>
    <p:sldId id="311" r:id="rId4"/>
    <p:sldId id="312" r:id="rId5"/>
    <p:sldId id="313" r:id="rId6"/>
    <p:sldId id="314" r:id="rId7"/>
    <p:sldId id="315" r:id="rId8"/>
    <p:sldId id="316" r:id="rId9"/>
    <p:sldId id="317" r:id="rId10"/>
    <p:sldId id="327" r:id="rId11"/>
    <p:sldId id="328" r:id="rId12"/>
    <p:sldId id="329" r:id="rId13"/>
    <p:sldId id="330" r:id="rId14"/>
    <p:sldId id="331" r:id="rId15"/>
    <p:sldId id="332" r:id="rId16"/>
    <p:sldId id="333" r:id="rId17"/>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434"/>
    <a:srgbClr val="005392"/>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07" autoAdjust="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ina Marusic" userId="3b10c7f6ff6549c7" providerId="LiveId" clId="{2BCF4FCB-F4D7-4509-92BF-565550112253}"/>
    <pc:docChg chg="modSld">
      <pc:chgData name="Galina Marusic" userId="3b10c7f6ff6549c7" providerId="LiveId" clId="{2BCF4FCB-F4D7-4509-92BF-565550112253}" dt="2026-01-31T12:35:47.226" v="1" actId="20577"/>
      <pc:docMkLst>
        <pc:docMk/>
      </pc:docMkLst>
      <pc:sldChg chg="modSp mod">
        <pc:chgData name="Galina Marusic" userId="3b10c7f6ff6549c7" providerId="LiveId" clId="{2BCF4FCB-F4D7-4509-92BF-565550112253}" dt="2026-01-31T12:35:47.226" v="1" actId="20577"/>
        <pc:sldMkLst>
          <pc:docMk/>
          <pc:sldMk cId="980662740" sldId="258"/>
        </pc:sldMkLst>
        <pc:spChg chg="mod">
          <ac:chgData name="Galina Marusic" userId="3b10c7f6ff6549c7" providerId="LiveId" clId="{2BCF4FCB-F4D7-4509-92BF-565550112253}" dt="2026-01-31T12:35:47.226" v="1" actId="20577"/>
          <ac:spMkLst>
            <pc:docMk/>
            <pc:sldMk cId="980662740"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EDC395-AD40-4877-A4DD-F968257ABEF3}" type="datetimeFigureOut">
              <a:rPr lang="ro-RO" smtClean="0"/>
              <a:t>31.01.2026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9133A2-AE3F-4E0C-BBA7-DB784E49C8B6}" type="slidenum">
              <a:rPr lang="ro-RO" smtClean="0"/>
              <a:t>‹#›</a:t>
            </a:fld>
            <a:endParaRPr lang="ro-RO"/>
          </a:p>
        </p:txBody>
      </p:sp>
    </p:spTree>
    <p:extLst>
      <p:ext uri="{BB962C8B-B14F-4D97-AF65-F5344CB8AC3E}">
        <p14:creationId xmlns:p14="http://schemas.microsoft.com/office/powerpoint/2010/main" val="169419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C4CC-328F-4D2F-B8CF-CCAE9A5A5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50B7D266-3E5E-49FD-B64F-B8ADF4B2B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88ED94C5-3FFE-47EE-ABAC-BE641F0A6C97}"/>
              </a:ext>
            </a:extLst>
          </p:cNvPr>
          <p:cNvSpPr>
            <a:spLocks noGrp="1"/>
          </p:cNvSpPr>
          <p:nvPr>
            <p:ph type="dt" sz="half" idx="10"/>
          </p:nvPr>
        </p:nvSpPr>
        <p:spPr/>
        <p:txBody>
          <a:bodyPr/>
          <a:lstStyle/>
          <a:p>
            <a:fld id="{655B2F4C-7667-4AEA-AE1C-DB6095BFF6C6}" type="datetime1">
              <a:rPr lang="ro-RO" smtClean="0"/>
              <a:t>31.01.2026</a:t>
            </a:fld>
            <a:endParaRPr lang="ro-RO"/>
          </a:p>
        </p:txBody>
      </p:sp>
      <p:sp>
        <p:nvSpPr>
          <p:cNvPr id="5" name="Footer Placeholder 4">
            <a:extLst>
              <a:ext uri="{FF2B5EF4-FFF2-40B4-BE49-F238E27FC236}">
                <a16:creationId xmlns:a16="http://schemas.microsoft.com/office/drawing/2014/main" id="{251FEC97-958B-42F5-8E3C-B9B86D57B87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3789317-C302-4729-ADBE-40AEEC808EA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1510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0F33A-5B24-49F0-A135-CEF1EA85DB05}"/>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353FD3CD-C61A-43D1-8CF0-BE3FA9C4DE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F68CAB9-DF37-473A-BF12-0A3A5D2CC5D1}"/>
              </a:ext>
            </a:extLst>
          </p:cNvPr>
          <p:cNvSpPr>
            <a:spLocks noGrp="1"/>
          </p:cNvSpPr>
          <p:nvPr>
            <p:ph type="dt" sz="half" idx="10"/>
          </p:nvPr>
        </p:nvSpPr>
        <p:spPr/>
        <p:txBody>
          <a:bodyPr/>
          <a:lstStyle/>
          <a:p>
            <a:fld id="{DA6EA561-EDEA-43B3-8ED5-AF555DCA293E}" type="datetime1">
              <a:rPr lang="ro-RO" smtClean="0"/>
              <a:t>31.01.2026</a:t>
            </a:fld>
            <a:endParaRPr lang="ro-RO"/>
          </a:p>
        </p:txBody>
      </p:sp>
      <p:sp>
        <p:nvSpPr>
          <p:cNvPr id="5" name="Footer Placeholder 4">
            <a:extLst>
              <a:ext uri="{FF2B5EF4-FFF2-40B4-BE49-F238E27FC236}">
                <a16:creationId xmlns:a16="http://schemas.microsoft.com/office/drawing/2014/main" id="{04992B19-CFB0-4CED-BE3F-5FC171559AE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140771B-2544-46D4-AAA3-B5A39C9F5D46}"/>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97315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332FC2-6A35-499B-8DD5-5DCF7A68BE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9129EC2F-ECF4-4F2B-9916-F2F64EA65C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CCF948D-C74A-4943-9929-78267EDFBFB2}"/>
              </a:ext>
            </a:extLst>
          </p:cNvPr>
          <p:cNvSpPr>
            <a:spLocks noGrp="1"/>
          </p:cNvSpPr>
          <p:nvPr>
            <p:ph type="dt" sz="half" idx="10"/>
          </p:nvPr>
        </p:nvSpPr>
        <p:spPr/>
        <p:txBody>
          <a:bodyPr/>
          <a:lstStyle/>
          <a:p>
            <a:fld id="{650B9FB2-E8F8-4140-ADB8-25EEA4420F8A}" type="datetime1">
              <a:rPr lang="ro-RO" smtClean="0"/>
              <a:t>31.01.2026</a:t>
            </a:fld>
            <a:endParaRPr lang="ro-RO"/>
          </a:p>
        </p:txBody>
      </p:sp>
      <p:sp>
        <p:nvSpPr>
          <p:cNvPr id="5" name="Footer Placeholder 4">
            <a:extLst>
              <a:ext uri="{FF2B5EF4-FFF2-40B4-BE49-F238E27FC236}">
                <a16:creationId xmlns:a16="http://schemas.microsoft.com/office/drawing/2014/main" id="{33A73975-151B-4731-8376-6A5D17D6BB45}"/>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AC0205C-91A4-4CC0-BF34-7F4EAE7AFD5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073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A49C-4181-4D93-9143-04EB1F43AA43}"/>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82D90991-4CC0-4C88-BAB6-0F42610E47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4EEF662D-3DC9-4140-8ED4-9552AFD74FD2}"/>
              </a:ext>
            </a:extLst>
          </p:cNvPr>
          <p:cNvSpPr>
            <a:spLocks noGrp="1"/>
          </p:cNvSpPr>
          <p:nvPr>
            <p:ph type="dt" sz="half" idx="10"/>
          </p:nvPr>
        </p:nvSpPr>
        <p:spPr/>
        <p:txBody>
          <a:bodyPr/>
          <a:lstStyle/>
          <a:p>
            <a:fld id="{806DFC01-C5F2-4271-9967-F1551C8DB64A}" type="datetime1">
              <a:rPr lang="ro-RO" smtClean="0"/>
              <a:t>31.01.2026</a:t>
            </a:fld>
            <a:endParaRPr lang="ro-RO"/>
          </a:p>
        </p:txBody>
      </p:sp>
      <p:sp>
        <p:nvSpPr>
          <p:cNvPr id="5" name="Footer Placeholder 4">
            <a:extLst>
              <a:ext uri="{FF2B5EF4-FFF2-40B4-BE49-F238E27FC236}">
                <a16:creationId xmlns:a16="http://schemas.microsoft.com/office/drawing/2014/main" id="{4B445BE3-3BC7-4766-B0BD-5EC8E5563CC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05C5B48-BB38-49E5-82D0-17262C831FD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174902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13E6-7D00-4D69-907D-A8CCB05B5D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75CED3EC-B2B2-4121-8D2C-4F7A0B41C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B093E-B795-422A-B6F8-9B814D21BF04}"/>
              </a:ext>
            </a:extLst>
          </p:cNvPr>
          <p:cNvSpPr>
            <a:spLocks noGrp="1"/>
          </p:cNvSpPr>
          <p:nvPr>
            <p:ph type="dt" sz="half" idx="10"/>
          </p:nvPr>
        </p:nvSpPr>
        <p:spPr/>
        <p:txBody>
          <a:bodyPr/>
          <a:lstStyle/>
          <a:p>
            <a:fld id="{38C25849-AE5B-4755-95BE-7B7AE0809E4C}" type="datetime1">
              <a:rPr lang="ro-RO" smtClean="0"/>
              <a:t>31.01.2026</a:t>
            </a:fld>
            <a:endParaRPr lang="ro-RO"/>
          </a:p>
        </p:txBody>
      </p:sp>
      <p:sp>
        <p:nvSpPr>
          <p:cNvPr id="5" name="Footer Placeholder 4">
            <a:extLst>
              <a:ext uri="{FF2B5EF4-FFF2-40B4-BE49-F238E27FC236}">
                <a16:creationId xmlns:a16="http://schemas.microsoft.com/office/drawing/2014/main" id="{F41CCD77-9B02-4CEF-9158-3E68E6D3720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12C63E1-B03C-46E9-91BA-B9C98444886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426452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CE4BB-B361-4937-A0ED-7FEB3E36F121}"/>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75BF04AC-78BD-4B7B-B0DB-66636B2CDE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FE4D787-AF43-476B-AA08-3E190E3C62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D1E5142F-C76B-4439-AE23-EF2AD46B0FF7}"/>
              </a:ext>
            </a:extLst>
          </p:cNvPr>
          <p:cNvSpPr>
            <a:spLocks noGrp="1"/>
          </p:cNvSpPr>
          <p:nvPr>
            <p:ph type="dt" sz="half" idx="10"/>
          </p:nvPr>
        </p:nvSpPr>
        <p:spPr/>
        <p:txBody>
          <a:bodyPr/>
          <a:lstStyle/>
          <a:p>
            <a:fld id="{71625C9E-5646-4C8C-99F6-DAEE23A20561}" type="datetime1">
              <a:rPr lang="ro-RO" smtClean="0"/>
              <a:t>31.01.2026</a:t>
            </a:fld>
            <a:endParaRPr lang="ro-RO"/>
          </a:p>
        </p:txBody>
      </p:sp>
      <p:sp>
        <p:nvSpPr>
          <p:cNvPr id="6" name="Footer Placeholder 5">
            <a:extLst>
              <a:ext uri="{FF2B5EF4-FFF2-40B4-BE49-F238E27FC236}">
                <a16:creationId xmlns:a16="http://schemas.microsoft.com/office/drawing/2014/main" id="{BE3E9AAA-7F81-41FE-877D-D98B3AA20B04}"/>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C154C7B-96EE-49D1-A86C-237EBD5F6E99}"/>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54687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93FA-D93F-468E-BDB9-8BD43C354F55}"/>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473EAF1C-5CB5-4082-A70F-FA79DA391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7B7D10-9F23-46B2-86BF-3D3EB1F8C3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E4061F4E-03B3-42C4-BC44-1E100D826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C9C4AB-F58D-4EB8-9975-9207D3FB5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3D44F2A0-39BF-488C-8007-378F2E20FEF3}"/>
              </a:ext>
            </a:extLst>
          </p:cNvPr>
          <p:cNvSpPr>
            <a:spLocks noGrp="1"/>
          </p:cNvSpPr>
          <p:nvPr>
            <p:ph type="dt" sz="half" idx="10"/>
          </p:nvPr>
        </p:nvSpPr>
        <p:spPr/>
        <p:txBody>
          <a:bodyPr/>
          <a:lstStyle/>
          <a:p>
            <a:fld id="{64F7F82A-AA40-406C-B1ED-7F5ABF7BCBCD}" type="datetime1">
              <a:rPr lang="ro-RO" smtClean="0"/>
              <a:t>31.01.2026</a:t>
            </a:fld>
            <a:endParaRPr lang="ro-RO"/>
          </a:p>
        </p:txBody>
      </p:sp>
      <p:sp>
        <p:nvSpPr>
          <p:cNvPr id="8" name="Footer Placeholder 7">
            <a:extLst>
              <a:ext uri="{FF2B5EF4-FFF2-40B4-BE49-F238E27FC236}">
                <a16:creationId xmlns:a16="http://schemas.microsoft.com/office/drawing/2014/main" id="{27DFEA71-F48E-44CA-832F-2E00ED7EC238}"/>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2ECA2B9-7B0A-4382-96C4-339C6697A55E}"/>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12739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72DC-E8C0-4427-8693-35C9815884F7}"/>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0D5414FD-EF62-476E-9A94-95554654CA6F}"/>
              </a:ext>
            </a:extLst>
          </p:cNvPr>
          <p:cNvSpPr>
            <a:spLocks noGrp="1"/>
          </p:cNvSpPr>
          <p:nvPr>
            <p:ph type="dt" sz="half" idx="10"/>
          </p:nvPr>
        </p:nvSpPr>
        <p:spPr/>
        <p:txBody>
          <a:bodyPr/>
          <a:lstStyle/>
          <a:p>
            <a:fld id="{CFF50A0A-6AFC-4B0D-8E30-F1E6CCFD8078}" type="datetime1">
              <a:rPr lang="ro-RO" smtClean="0"/>
              <a:t>31.01.2026</a:t>
            </a:fld>
            <a:endParaRPr lang="ro-RO"/>
          </a:p>
        </p:txBody>
      </p:sp>
      <p:sp>
        <p:nvSpPr>
          <p:cNvPr id="4" name="Footer Placeholder 3">
            <a:extLst>
              <a:ext uri="{FF2B5EF4-FFF2-40B4-BE49-F238E27FC236}">
                <a16:creationId xmlns:a16="http://schemas.microsoft.com/office/drawing/2014/main" id="{21CFF551-7391-4E35-9F57-862566F79FDD}"/>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A723FA1E-75E4-4799-98CC-A5DAF7BB239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452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8F454-363B-4175-826B-BCEC2F7DCA35}"/>
              </a:ext>
            </a:extLst>
          </p:cNvPr>
          <p:cNvSpPr>
            <a:spLocks noGrp="1"/>
          </p:cNvSpPr>
          <p:nvPr>
            <p:ph type="dt" sz="half" idx="10"/>
          </p:nvPr>
        </p:nvSpPr>
        <p:spPr/>
        <p:txBody>
          <a:bodyPr/>
          <a:lstStyle/>
          <a:p>
            <a:fld id="{6F5458EA-3865-44A6-BEA6-867D1F2C90EC}" type="datetime1">
              <a:rPr lang="ro-RO" smtClean="0"/>
              <a:t>31.01.2026</a:t>
            </a:fld>
            <a:endParaRPr lang="ro-RO"/>
          </a:p>
        </p:txBody>
      </p:sp>
      <p:sp>
        <p:nvSpPr>
          <p:cNvPr id="3" name="Footer Placeholder 2">
            <a:extLst>
              <a:ext uri="{FF2B5EF4-FFF2-40B4-BE49-F238E27FC236}">
                <a16:creationId xmlns:a16="http://schemas.microsoft.com/office/drawing/2014/main" id="{26297124-F453-44B1-9EF3-9364CF0C278D}"/>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E957E15B-B169-4DF7-A5C4-B0F07B1CB95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63123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A4F3C-8E63-49DA-82E1-C0844BF6D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1ED89729-1820-497D-B318-4F31EA8AC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2924CAFE-735C-482E-9139-70F769E2C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5D4983-4F78-4E43-81AD-7DFB1AA2A672}"/>
              </a:ext>
            </a:extLst>
          </p:cNvPr>
          <p:cNvSpPr>
            <a:spLocks noGrp="1"/>
          </p:cNvSpPr>
          <p:nvPr>
            <p:ph type="dt" sz="half" idx="10"/>
          </p:nvPr>
        </p:nvSpPr>
        <p:spPr/>
        <p:txBody>
          <a:bodyPr/>
          <a:lstStyle/>
          <a:p>
            <a:fld id="{4F0E3CDB-383F-4A00-A298-49FCE671258B}" type="datetime1">
              <a:rPr lang="ro-RO" smtClean="0"/>
              <a:t>31.01.2026</a:t>
            </a:fld>
            <a:endParaRPr lang="ro-RO"/>
          </a:p>
        </p:txBody>
      </p:sp>
      <p:sp>
        <p:nvSpPr>
          <p:cNvPr id="6" name="Footer Placeholder 5">
            <a:extLst>
              <a:ext uri="{FF2B5EF4-FFF2-40B4-BE49-F238E27FC236}">
                <a16:creationId xmlns:a16="http://schemas.microsoft.com/office/drawing/2014/main" id="{22C6D42B-7C5F-4066-A536-3060C000AEA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91B83A1-E09A-419F-B20B-7F03B29A534C}"/>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440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8FB1-3C6F-408C-9583-87F052D64A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9CD4F82F-9489-4DC7-ACB8-DE73C68D4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2EBC78B8-3ACF-469C-B51B-5403112E1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0553F-CABC-4A01-8C68-8CF252034232}"/>
              </a:ext>
            </a:extLst>
          </p:cNvPr>
          <p:cNvSpPr>
            <a:spLocks noGrp="1"/>
          </p:cNvSpPr>
          <p:nvPr>
            <p:ph type="dt" sz="half" idx="10"/>
          </p:nvPr>
        </p:nvSpPr>
        <p:spPr/>
        <p:txBody>
          <a:bodyPr/>
          <a:lstStyle/>
          <a:p>
            <a:fld id="{42FEE734-9E05-41DE-A590-9F6A3AB59C9B}" type="datetime1">
              <a:rPr lang="ro-RO" smtClean="0"/>
              <a:t>31.01.2026</a:t>
            </a:fld>
            <a:endParaRPr lang="ro-RO"/>
          </a:p>
        </p:txBody>
      </p:sp>
      <p:sp>
        <p:nvSpPr>
          <p:cNvPr id="6" name="Footer Placeholder 5">
            <a:extLst>
              <a:ext uri="{FF2B5EF4-FFF2-40B4-BE49-F238E27FC236}">
                <a16:creationId xmlns:a16="http://schemas.microsoft.com/office/drawing/2014/main" id="{54826777-18F7-4964-98F0-93548E0AD36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6C6438C8-FB4B-414A-97F7-56EEEA569E15}"/>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09987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26FFA6-C1A1-4833-8DA5-F10E7F703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13A74F63-92CD-4EBA-8347-FD41EADC4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D74BCD6-9690-4161-A9BB-69B382787C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AB8D38-D4A8-4C12-9152-3E02F22E8081}" type="datetime1">
              <a:rPr lang="ro-RO" smtClean="0"/>
              <a:t>31.01.2026</a:t>
            </a:fld>
            <a:endParaRPr lang="ro-RO"/>
          </a:p>
        </p:txBody>
      </p:sp>
      <p:sp>
        <p:nvSpPr>
          <p:cNvPr id="5" name="Footer Placeholder 4">
            <a:extLst>
              <a:ext uri="{FF2B5EF4-FFF2-40B4-BE49-F238E27FC236}">
                <a16:creationId xmlns:a16="http://schemas.microsoft.com/office/drawing/2014/main" id="{A1AC90A5-8C41-465C-B758-938D03DEEA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A3824EFB-7D99-4271-9D94-54B137239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4D8B6-DA12-4183-AA94-4DCB7F295F89}" type="slidenum">
              <a:rPr lang="ro-RO" smtClean="0"/>
              <a:t>‹#›</a:t>
            </a:fld>
            <a:endParaRPr lang="ro-RO"/>
          </a:p>
        </p:txBody>
      </p:sp>
    </p:spTree>
    <p:extLst>
      <p:ext uri="{BB962C8B-B14F-4D97-AF65-F5344CB8AC3E}">
        <p14:creationId xmlns:p14="http://schemas.microsoft.com/office/powerpoint/2010/main" val="140109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7568" y="1052737"/>
            <a:ext cx="7772400" cy="1008112"/>
          </a:xfrm>
        </p:spPr>
        <p:txBody>
          <a:bodyPr>
            <a:normAutofit fontScale="90000"/>
          </a:bodyPr>
          <a:lstStyle/>
          <a:p>
            <a:r>
              <a:rPr lang="ro-RO" sz="4000" b="1" dirty="0">
                <a:latin typeface="+mn-lt"/>
              </a:rPr>
              <a:t>Analiza statistică și vizualizarea datelor</a:t>
            </a:r>
            <a:endParaRPr lang="en-US" sz="4000" b="1" dirty="0"/>
          </a:p>
        </p:txBody>
      </p:sp>
      <p:sp>
        <p:nvSpPr>
          <p:cNvPr id="3" name="Подзаголовок 2"/>
          <p:cNvSpPr>
            <a:spLocks noGrp="1"/>
          </p:cNvSpPr>
          <p:nvPr>
            <p:ph type="subTitle" idx="1"/>
          </p:nvPr>
        </p:nvSpPr>
        <p:spPr>
          <a:xfrm>
            <a:off x="1919536" y="2420888"/>
            <a:ext cx="8273008" cy="4146599"/>
          </a:xfrm>
        </p:spPr>
        <p:txBody>
          <a:bodyPr>
            <a:normAutofit/>
          </a:bodyPr>
          <a:lstStyle/>
          <a:p>
            <a:r>
              <a:rPr lang="ro-RO" sz="2800" b="1" dirty="0"/>
              <a:t>Prelegere nr. </a:t>
            </a:r>
            <a:r>
              <a:rPr lang="en-US" sz="2800" b="1" dirty="0"/>
              <a:t>2</a:t>
            </a:r>
            <a:r>
              <a:rPr lang="ro-RO" sz="2800" b="1" dirty="0"/>
              <a:t> </a:t>
            </a:r>
            <a:endParaRPr lang="ru-RU" sz="2800" b="1" dirty="0"/>
          </a:p>
          <a:p>
            <a:r>
              <a:rPr lang="en-US" sz="3200" b="1" dirty="0" err="1">
                <a:solidFill>
                  <a:srgbClr val="004274"/>
                </a:solidFill>
              </a:rPr>
              <a:t>Tipuri</a:t>
            </a:r>
            <a:r>
              <a:rPr lang="en-US" sz="3200" b="1" dirty="0">
                <a:solidFill>
                  <a:srgbClr val="004274"/>
                </a:solidFill>
              </a:rPr>
              <a:t> de date </a:t>
            </a:r>
            <a:r>
              <a:rPr lang="en-US" sz="3200" b="1" dirty="0" err="1">
                <a:solidFill>
                  <a:srgbClr val="004274"/>
                </a:solidFill>
              </a:rPr>
              <a:t>și</a:t>
            </a:r>
            <a:r>
              <a:rPr lang="en-US" sz="3200" b="1" dirty="0">
                <a:solidFill>
                  <a:srgbClr val="004274"/>
                </a:solidFill>
              </a:rPr>
              <a:t> </a:t>
            </a:r>
            <a:r>
              <a:rPr lang="en-US" sz="3200" b="1" dirty="0" err="1">
                <a:solidFill>
                  <a:srgbClr val="004274"/>
                </a:solidFill>
              </a:rPr>
              <a:t>măsurători</a:t>
            </a:r>
            <a:r>
              <a:rPr lang="en-US" sz="3200" b="1" dirty="0">
                <a:solidFill>
                  <a:srgbClr val="004274"/>
                </a:solidFill>
              </a:rPr>
              <a:t> </a:t>
            </a:r>
            <a:r>
              <a:rPr lang="en-US" sz="3200" b="1" dirty="0" err="1">
                <a:solidFill>
                  <a:srgbClr val="004274"/>
                </a:solidFill>
              </a:rPr>
              <a:t>statistice</a:t>
            </a:r>
            <a:endParaRPr lang="ro-RO" sz="3200" b="1" dirty="0">
              <a:solidFill>
                <a:srgbClr val="004274"/>
              </a:solidFill>
            </a:endParaRPr>
          </a:p>
          <a:p>
            <a:pPr algn="r"/>
            <a:endParaRPr lang="ro-RO" sz="2800" b="1" dirty="0">
              <a:solidFill>
                <a:srgbClr val="004274"/>
              </a:solidFill>
            </a:endParaRPr>
          </a:p>
          <a:p>
            <a:pPr algn="r"/>
            <a:endParaRPr lang="ru-RU" sz="2800" b="1" dirty="0">
              <a:solidFill>
                <a:srgbClr val="004274"/>
              </a:solidFill>
            </a:endParaRPr>
          </a:p>
          <a:p>
            <a:pPr algn="r"/>
            <a:r>
              <a:rPr lang="ro-RO" sz="2800" b="1" dirty="0"/>
              <a:t>Titularul cursului </a:t>
            </a:r>
            <a:r>
              <a:rPr lang="en-US" sz="2800" b="1" dirty="0">
                <a:solidFill>
                  <a:srgbClr val="004274"/>
                </a:solidFill>
              </a:rPr>
              <a:t>conf. univ. dr. Galina Marusic</a:t>
            </a:r>
            <a:endParaRPr lang="ro-RO" sz="2800" b="1" dirty="0">
              <a:solidFill>
                <a:srgbClr val="004274"/>
              </a:solidFill>
            </a:endParaRPr>
          </a:p>
          <a:p>
            <a:pPr defTabSz="685800">
              <a:lnSpc>
                <a:spcPct val="130000"/>
              </a:lnSpc>
              <a:spcBef>
                <a:spcPct val="0"/>
              </a:spcBef>
            </a:pPr>
            <a:endParaRPr lang="ro-RO" sz="1200" b="1" dirty="0"/>
          </a:p>
          <a:p>
            <a:pPr defTabSz="685800">
              <a:lnSpc>
                <a:spcPct val="130000"/>
              </a:lnSpc>
              <a:spcBef>
                <a:spcPct val="0"/>
              </a:spcBef>
            </a:pPr>
            <a:r>
              <a:rPr lang="en-US" b="1" dirty="0"/>
              <a:t>Chi</a:t>
            </a:r>
            <a:r>
              <a:rPr lang="ro-RO" b="1" dirty="0" err="1"/>
              <a:t>șinău</a:t>
            </a:r>
            <a:r>
              <a:rPr lang="ro-RO" b="1" dirty="0"/>
              <a:t>, 202</a:t>
            </a:r>
            <a:r>
              <a:rPr lang="en-US" b="1" dirty="0"/>
              <a:t>6</a:t>
            </a:r>
            <a:endParaRPr lang="ru-RU" b="1" dirty="0"/>
          </a:p>
          <a:p>
            <a:pPr algn="r"/>
            <a:endParaRPr lang="ro-RO" sz="2800" b="1" dirty="0">
              <a:solidFill>
                <a:srgbClr val="004274"/>
              </a:solidFill>
            </a:endParaRPr>
          </a:p>
          <a:p>
            <a:pPr algn="r"/>
            <a:endParaRPr lang="en-US" sz="2800" b="1" dirty="0"/>
          </a:p>
        </p:txBody>
      </p:sp>
      <p:pic>
        <p:nvPicPr>
          <p:cNvPr id="4" name="Picture 3">
            <a:extLst>
              <a:ext uri="{FF2B5EF4-FFF2-40B4-BE49-F238E27FC236}">
                <a16:creationId xmlns:a16="http://schemas.microsoft.com/office/drawing/2014/main" id="{CF76B9AE-472B-4E60-876C-83F7FA7DEA7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19536" y="290513"/>
            <a:ext cx="2532380" cy="579120"/>
          </a:xfrm>
          <a:prstGeom prst="rect">
            <a:avLst/>
          </a:prstGeom>
        </p:spPr>
      </p:pic>
      <p:sp>
        <p:nvSpPr>
          <p:cNvPr id="5" name="Slide Number Placeholder 4">
            <a:extLst>
              <a:ext uri="{FF2B5EF4-FFF2-40B4-BE49-F238E27FC236}">
                <a16:creationId xmlns:a16="http://schemas.microsoft.com/office/drawing/2014/main" id="{13D71D50-8D64-4151-8117-A41DEBBF40C9}"/>
              </a:ext>
            </a:extLst>
          </p:cNvPr>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98066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78977-55A4-44C8-AF45-658D112F4E06}"/>
              </a:ext>
            </a:extLst>
          </p:cNvPr>
          <p:cNvSpPr>
            <a:spLocks noGrp="1"/>
          </p:cNvSpPr>
          <p:nvPr>
            <p:ph type="title"/>
          </p:nvPr>
        </p:nvSpPr>
        <p:spPr>
          <a:xfrm>
            <a:off x="990600" y="250826"/>
            <a:ext cx="10515600" cy="996950"/>
          </a:xfrm>
        </p:spPr>
        <p:txBody>
          <a:bodyPr/>
          <a:lstStyle/>
          <a:p>
            <a:pPr algn="ctr"/>
            <a:r>
              <a:rPr lang="ro-RO" sz="3600" b="1" dirty="0">
                <a:solidFill>
                  <a:srgbClr val="004274"/>
                </a:solidFill>
                <a:latin typeface="+mn-lt"/>
                <a:ea typeface="+mn-ea"/>
                <a:cs typeface="+mn-cs"/>
              </a:rPr>
              <a:t>Avantajele utilizării tabelelor de frecvență</a:t>
            </a:r>
          </a:p>
        </p:txBody>
      </p:sp>
      <p:sp>
        <p:nvSpPr>
          <p:cNvPr id="3" name="Content Placeholder 2">
            <a:extLst>
              <a:ext uri="{FF2B5EF4-FFF2-40B4-BE49-F238E27FC236}">
                <a16:creationId xmlns:a16="http://schemas.microsoft.com/office/drawing/2014/main" id="{9E64143D-5DF1-4F6C-9B38-D2F9A6E1A0AA}"/>
              </a:ext>
            </a:extLst>
          </p:cNvPr>
          <p:cNvSpPr>
            <a:spLocks noGrp="1"/>
          </p:cNvSpPr>
          <p:nvPr>
            <p:ph idx="1"/>
          </p:nvPr>
        </p:nvSpPr>
        <p:spPr>
          <a:xfrm>
            <a:off x="838200" y="1387475"/>
            <a:ext cx="10515600" cy="2365375"/>
          </a:xfrm>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ro-RO" sz="2400" dirty="0">
                <a:effectLst/>
                <a:ea typeface="Calibri" panose="020F0502020204030204" pitchFamily="34" charset="0"/>
                <a:cs typeface="Times New Roman" panose="02020603050405020304" pitchFamily="18" charset="0"/>
              </a:rPr>
              <a:t>Simplifică interpretarea datelor.</a:t>
            </a:r>
          </a:p>
          <a:p>
            <a:pPr marL="342900" lvl="0" indent="-342900">
              <a:lnSpc>
                <a:spcPct val="107000"/>
              </a:lnSpc>
              <a:spcAft>
                <a:spcPts val="800"/>
              </a:spcAft>
              <a:buSzPts val="1000"/>
              <a:buFont typeface="Symbol" panose="05050102010706020507" pitchFamily="18" charset="2"/>
              <a:buChar char=""/>
              <a:tabLst>
                <a:tab pos="457200" algn="l"/>
              </a:tabLst>
            </a:pPr>
            <a:r>
              <a:rPr lang="ro-RO" sz="2400" dirty="0">
                <a:effectLst/>
                <a:ea typeface="Calibri" panose="020F0502020204030204" pitchFamily="34" charset="0"/>
                <a:cs typeface="Times New Roman" panose="02020603050405020304" pitchFamily="18" charset="0"/>
              </a:rPr>
              <a:t>Evidențiază tendințele și distribuțiile.</a:t>
            </a:r>
          </a:p>
          <a:p>
            <a:pPr marL="342900" lvl="0" indent="-342900">
              <a:lnSpc>
                <a:spcPct val="107000"/>
              </a:lnSpc>
              <a:spcAft>
                <a:spcPts val="800"/>
              </a:spcAft>
              <a:buSzPts val="1000"/>
              <a:buFont typeface="Symbol" panose="05050102010706020507" pitchFamily="18" charset="2"/>
              <a:buChar char=""/>
              <a:tabLst>
                <a:tab pos="457200" algn="l"/>
              </a:tabLst>
            </a:pPr>
            <a:r>
              <a:rPr lang="pt-BR" sz="2400" dirty="0"/>
              <a:t>Facilitează reprezentarea vizuală a datelor (cum ar fi histogramele sau graficele de bare).</a:t>
            </a:r>
            <a:endParaRPr lang="ro-RO" sz="2400" dirty="0"/>
          </a:p>
        </p:txBody>
      </p:sp>
      <p:sp>
        <p:nvSpPr>
          <p:cNvPr id="4" name="Slide Number Placeholder 3">
            <a:extLst>
              <a:ext uri="{FF2B5EF4-FFF2-40B4-BE49-F238E27FC236}">
                <a16:creationId xmlns:a16="http://schemas.microsoft.com/office/drawing/2014/main" id="{6B4B52F0-C909-4C76-BF1C-CD7EAB56F33C}"/>
              </a:ext>
            </a:extLst>
          </p:cNvPr>
          <p:cNvSpPr>
            <a:spLocks noGrp="1"/>
          </p:cNvSpPr>
          <p:nvPr>
            <p:ph type="sldNum" sz="quarter" idx="12"/>
          </p:nvPr>
        </p:nvSpPr>
        <p:spPr/>
        <p:txBody>
          <a:bodyPr/>
          <a:lstStyle/>
          <a:p>
            <a:fld id="{3C14D8B6-DA12-4183-AA94-4DCB7F295F89}" type="slidenum">
              <a:rPr lang="ro-RO" smtClean="0"/>
              <a:t>10</a:t>
            </a:fld>
            <a:endParaRPr lang="ro-RO"/>
          </a:p>
        </p:txBody>
      </p:sp>
    </p:spTree>
    <p:extLst>
      <p:ext uri="{BB962C8B-B14F-4D97-AF65-F5344CB8AC3E}">
        <p14:creationId xmlns:p14="http://schemas.microsoft.com/office/powerpoint/2010/main" val="3996870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F289B-4C38-46BA-929D-B9771D0ACA4D}"/>
              </a:ext>
            </a:extLst>
          </p:cNvPr>
          <p:cNvSpPr>
            <a:spLocks noGrp="1"/>
          </p:cNvSpPr>
          <p:nvPr>
            <p:ph type="title"/>
          </p:nvPr>
        </p:nvSpPr>
        <p:spPr>
          <a:xfrm>
            <a:off x="838200" y="365126"/>
            <a:ext cx="10515600" cy="692150"/>
          </a:xfrm>
        </p:spPr>
        <p:txBody>
          <a:bodyPr/>
          <a:lstStyle/>
          <a:p>
            <a:pPr algn="ctr"/>
            <a:r>
              <a:rPr lang="ro-RO" sz="3600" b="1" dirty="0">
                <a:solidFill>
                  <a:srgbClr val="004274"/>
                </a:solidFill>
                <a:latin typeface="+mn-lt"/>
                <a:ea typeface="+mn-ea"/>
                <a:cs typeface="+mn-cs"/>
              </a:rPr>
              <a:t>Măsurători </a:t>
            </a:r>
            <a:r>
              <a:rPr lang="en-US" sz="3600" b="1" dirty="0">
                <a:solidFill>
                  <a:srgbClr val="004274"/>
                </a:solidFill>
                <a:latin typeface="+mn-lt"/>
                <a:ea typeface="+mn-ea"/>
                <a:cs typeface="+mn-cs"/>
              </a:rPr>
              <a:t>s</a:t>
            </a:r>
            <a:r>
              <a:rPr lang="ro-RO" sz="3600" b="1" dirty="0" err="1">
                <a:solidFill>
                  <a:srgbClr val="004274"/>
                </a:solidFill>
                <a:latin typeface="+mn-lt"/>
                <a:ea typeface="+mn-ea"/>
                <a:cs typeface="+mn-cs"/>
              </a:rPr>
              <a:t>tatistice</a:t>
            </a:r>
            <a:endParaRPr lang="ro-RO" dirty="0"/>
          </a:p>
        </p:txBody>
      </p:sp>
      <p:sp>
        <p:nvSpPr>
          <p:cNvPr id="3" name="Content Placeholder 2">
            <a:extLst>
              <a:ext uri="{FF2B5EF4-FFF2-40B4-BE49-F238E27FC236}">
                <a16:creationId xmlns:a16="http://schemas.microsoft.com/office/drawing/2014/main" id="{12D874EE-A4ED-4087-9DFF-A307E6A5F26B}"/>
              </a:ext>
            </a:extLst>
          </p:cNvPr>
          <p:cNvSpPr>
            <a:spLocks noGrp="1"/>
          </p:cNvSpPr>
          <p:nvPr>
            <p:ph idx="1"/>
          </p:nvPr>
        </p:nvSpPr>
        <p:spPr>
          <a:xfrm>
            <a:off x="838200" y="1460500"/>
            <a:ext cx="10515600" cy="2813050"/>
          </a:xfrm>
        </p:spPr>
        <p:txBody>
          <a:bodyPr>
            <a:normAutofit/>
          </a:bodyPr>
          <a:lstStyle/>
          <a:p>
            <a:r>
              <a:rPr lang="ro-RO" sz="2400" dirty="0">
                <a:effectLst/>
                <a:ea typeface="Times New Roman" panose="02020603050405020304" pitchFamily="18" charset="0"/>
              </a:rPr>
              <a:t>Măsurătorile statistice implică procesul de colectare, organizare, analiză și interpretare a datelor pentru a descrie și înțelege fenomenele observate. Ele implică utilizarea metodelor și tehnicilor care permit cuantificarea și evaluarea datelor pentru a trage concluzii valide și fundamentate.</a:t>
            </a:r>
          </a:p>
          <a:p>
            <a:pPr>
              <a:lnSpc>
                <a:spcPct val="107000"/>
              </a:lnSpc>
              <a:spcAft>
                <a:spcPts val="800"/>
              </a:spcAft>
            </a:pPr>
            <a:r>
              <a:rPr lang="ro-RO" sz="2400" dirty="0">
                <a:effectLst/>
                <a:ea typeface="Times New Roman" panose="02020603050405020304" pitchFamily="18" charset="0"/>
                <a:cs typeface="Times New Roman" panose="02020603050405020304" pitchFamily="18" charset="0"/>
              </a:rPr>
              <a:t>Aceste măsurători sunt fundamentale pentru analiza statistică, fiind utilizate pentru descrierea datelor, identificarea tiparelor, testarea ipotezelor și luarea deciziilor bazate pe dovezi.</a:t>
            </a:r>
            <a:endParaRPr lang="ro-RO" sz="2400" dirty="0">
              <a:effectLst/>
              <a:ea typeface="Calibri" panose="020F0502020204030204" pitchFamily="34" charset="0"/>
              <a:cs typeface="Times New Roman" panose="02020603050405020304" pitchFamily="18" charset="0"/>
            </a:endParaRPr>
          </a:p>
          <a:p>
            <a:endParaRPr lang="ro-RO" dirty="0"/>
          </a:p>
        </p:txBody>
      </p:sp>
      <p:sp>
        <p:nvSpPr>
          <p:cNvPr id="4" name="Slide Number Placeholder 3">
            <a:extLst>
              <a:ext uri="{FF2B5EF4-FFF2-40B4-BE49-F238E27FC236}">
                <a16:creationId xmlns:a16="http://schemas.microsoft.com/office/drawing/2014/main" id="{7D981BCF-588D-4248-8756-1DE38B4111B3}"/>
              </a:ext>
            </a:extLst>
          </p:cNvPr>
          <p:cNvSpPr>
            <a:spLocks noGrp="1"/>
          </p:cNvSpPr>
          <p:nvPr>
            <p:ph type="sldNum" sz="quarter" idx="12"/>
          </p:nvPr>
        </p:nvSpPr>
        <p:spPr/>
        <p:txBody>
          <a:bodyPr/>
          <a:lstStyle/>
          <a:p>
            <a:fld id="{3C14D8B6-DA12-4183-AA94-4DCB7F295F89}" type="slidenum">
              <a:rPr lang="ro-RO" smtClean="0"/>
              <a:t>11</a:t>
            </a:fld>
            <a:endParaRPr lang="ro-RO"/>
          </a:p>
        </p:txBody>
      </p:sp>
    </p:spTree>
    <p:extLst>
      <p:ext uri="{BB962C8B-B14F-4D97-AF65-F5344CB8AC3E}">
        <p14:creationId xmlns:p14="http://schemas.microsoft.com/office/powerpoint/2010/main" val="3101419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8C23F-048C-4866-A051-05D1870BD466}"/>
              </a:ext>
            </a:extLst>
          </p:cNvPr>
          <p:cNvSpPr>
            <a:spLocks noGrp="1"/>
          </p:cNvSpPr>
          <p:nvPr>
            <p:ph type="title"/>
          </p:nvPr>
        </p:nvSpPr>
        <p:spPr>
          <a:xfrm>
            <a:off x="838200" y="365126"/>
            <a:ext cx="10515600" cy="815974"/>
          </a:xfrm>
        </p:spPr>
        <p:txBody>
          <a:bodyPr>
            <a:normAutofit fontScale="90000"/>
          </a:bodyPr>
          <a:lstStyle/>
          <a:p>
            <a:pPr algn="ctr"/>
            <a:r>
              <a:rPr lang="ro-RO" sz="3200" b="1" dirty="0">
                <a:solidFill>
                  <a:srgbClr val="004274"/>
                </a:solidFill>
                <a:latin typeface="+mn-lt"/>
                <a:ea typeface="+mn-ea"/>
                <a:cs typeface="+mn-cs"/>
              </a:rPr>
              <a:t>Clasificarea măsurătorilor statistice</a:t>
            </a:r>
            <a:r>
              <a:rPr lang="en-US" sz="3200" b="1" dirty="0">
                <a:solidFill>
                  <a:srgbClr val="004274"/>
                </a:solidFill>
                <a:latin typeface="+mn-lt"/>
                <a:ea typeface="+mn-ea"/>
                <a:cs typeface="+mn-cs"/>
              </a:rPr>
              <a:t>:</a:t>
            </a:r>
            <a:br>
              <a:rPr lang="en-US" sz="3200" b="1" dirty="0">
                <a:solidFill>
                  <a:srgbClr val="004274"/>
                </a:solidFill>
                <a:latin typeface="+mn-lt"/>
                <a:ea typeface="+mn-ea"/>
                <a:cs typeface="+mn-cs"/>
              </a:rPr>
            </a:br>
            <a:r>
              <a:rPr lang="en-US" sz="3100" b="1" dirty="0">
                <a:solidFill>
                  <a:srgbClr val="004274"/>
                </a:solidFill>
                <a:latin typeface="+mn-lt"/>
                <a:ea typeface="+mn-ea"/>
                <a:cs typeface="+mn-cs"/>
              </a:rPr>
              <a:t>descriptive </a:t>
            </a:r>
            <a:r>
              <a:rPr lang="ro-RO" sz="3100" b="1" dirty="0">
                <a:solidFill>
                  <a:srgbClr val="004274"/>
                </a:solidFill>
                <a:latin typeface="+mn-lt"/>
                <a:ea typeface="+mn-ea"/>
                <a:cs typeface="+mn-cs"/>
              </a:rPr>
              <a:t>și inferențiale</a:t>
            </a:r>
          </a:p>
        </p:txBody>
      </p:sp>
      <p:sp>
        <p:nvSpPr>
          <p:cNvPr id="3" name="Content Placeholder 2">
            <a:extLst>
              <a:ext uri="{FF2B5EF4-FFF2-40B4-BE49-F238E27FC236}">
                <a16:creationId xmlns:a16="http://schemas.microsoft.com/office/drawing/2014/main" id="{9F98007A-AC96-45A8-B197-694CF260A7D3}"/>
              </a:ext>
            </a:extLst>
          </p:cNvPr>
          <p:cNvSpPr>
            <a:spLocks noGrp="1"/>
          </p:cNvSpPr>
          <p:nvPr>
            <p:ph idx="1"/>
          </p:nvPr>
        </p:nvSpPr>
        <p:spPr>
          <a:xfrm>
            <a:off x="838200" y="1253330"/>
            <a:ext cx="10515600" cy="5239543"/>
          </a:xfrm>
        </p:spPr>
        <p:txBody>
          <a:bodyPr>
            <a:normAutofit fontScale="92500" lnSpcReduction="10000"/>
          </a:bodyPr>
          <a:lstStyle/>
          <a:p>
            <a:pPr marL="0" lvl="0" indent="0" algn="ctr">
              <a:lnSpc>
                <a:spcPct val="107000"/>
              </a:lnSpc>
              <a:spcAft>
                <a:spcPts val="600"/>
              </a:spcAft>
              <a:buNone/>
              <a:tabLst>
                <a:tab pos="457200" algn="l"/>
              </a:tabLst>
            </a:pPr>
            <a:r>
              <a:rPr lang="ro-RO" b="1" i="1" dirty="0">
                <a:effectLst/>
                <a:ea typeface="Times New Roman" panose="02020603050405020304" pitchFamily="18" charset="0"/>
                <a:cs typeface="Times New Roman" panose="02020603050405020304" pitchFamily="18" charset="0"/>
              </a:rPr>
              <a:t>Măsurători descriptive</a:t>
            </a:r>
          </a:p>
          <a:p>
            <a:pPr marL="0" lvl="0" indent="0">
              <a:lnSpc>
                <a:spcPct val="107000"/>
              </a:lnSpc>
              <a:spcAft>
                <a:spcPts val="800"/>
              </a:spcAft>
              <a:buNone/>
              <a:tabLst>
                <a:tab pos="457200" algn="l"/>
              </a:tabLst>
            </a:pPr>
            <a:r>
              <a:rPr lang="ro-RO" sz="2400" dirty="0">
                <a:ea typeface="Times New Roman" panose="02020603050405020304" pitchFamily="18" charset="0"/>
                <a:cs typeface="Times New Roman" panose="02020603050405020304" pitchFamily="18" charset="0"/>
              </a:rPr>
              <a:t>D</a:t>
            </a:r>
            <a:r>
              <a:rPr lang="ro-RO" sz="2400" dirty="0">
                <a:effectLst/>
                <a:ea typeface="Times New Roman" panose="02020603050405020304" pitchFamily="18" charset="0"/>
                <a:cs typeface="Times New Roman" panose="02020603050405020304" pitchFamily="18" charset="0"/>
              </a:rPr>
              <a:t>escriu datele colectate prin rezumate numerice, tabele sau grafice, fără a trage concluzii asupra populației generale.</a:t>
            </a:r>
            <a:endParaRPr lang="ro-RO" sz="2400" dirty="0">
              <a:effectLst/>
              <a:ea typeface="Calibri" panose="020F0502020204030204" pitchFamily="34" charset="0"/>
              <a:cs typeface="Times New Roman" panose="02020603050405020304" pitchFamily="18" charset="0"/>
            </a:endParaRPr>
          </a:p>
          <a:p>
            <a:pPr indent="0">
              <a:lnSpc>
                <a:spcPct val="107000"/>
              </a:lnSpc>
              <a:spcAft>
                <a:spcPts val="800"/>
              </a:spcAft>
              <a:buNone/>
            </a:pPr>
            <a:r>
              <a:rPr lang="ro-RO" sz="2400" b="1" dirty="0">
                <a:effectLst/>
                <a:ea typeface="Times New Roman" panose="02020603050405020304" pitchFamily="18" charset="0"/>
                <a:cs typeface="Times New Roman" panose="02020603050405020304" pitchFamily="18" charset="0"/>
              </a:rPr>
              <a:t>Exemple de măsurători descriptive:</a:t>
            </a:r>
            <a:endParaRPr lang="ro-RO" sz="2400"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Media aritmetică (</a:t>
            </a:r>
            <a:r>
              <a:rPr lang="ro-RO" dirty="0" err="1">
                <a:effectLst/>
                <a:ea typeface="Times New Roman" panose="02020603050405020304" pitchFamily="18" charset="0"/>
                <a:cs typeface="Times New Roman" panose="02020603050405020304" pitchFamily="18" charset="0"/>
              </a:rPr>
              <a:t>mean</a:t>
            </a:r>
            <a:r>
              <a:rPr lang="ro-RO" dirty="0">
                <a:effectLst/>
                <a:ea typeface="Times New Roman" panose="02020603050405020304" pitchFamily="18" charset="0"/>
                <a:cs typeface="Times New Roman" panose="02020603050405020304" pitchFamily="18" charset="0"/>
              </a:rPr>
              <a:t>)</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Mediana (median)</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Modulul (mode)</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Dispersia (</a:t>
            </a:r>
            <a:r>
              <a:rPr lang="ro-RO" dirty="0" err="1">
                <a:effectLst/>
                <a:ea typeface="Times New Roman" panose="02020603050405020304" pitchFamily="18" charset="0"/>
                <a:cs typeface="Times New Roman" panose="02020603050405020304" pitchFamily="18" charset="0"/>
              </a:rPr>
              <a:t>variance</a:t>
            </a:r>
            <a:r>
              <a:rPr lang="ro-RO" dirty="0">
                <a:effectLst/>
                <a:ea typeface="Times New Roman" panose="02020603050405020304" pitchFamily="18" charset="0"/>
                <a:cs typeface="Times New Roman" panose="02020603050405020304" pitchFamily="18" charset="0"/>
              </a:rPr>
              <a:t>)</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Abaterea standard (standard </a:t>
            </a:r>
            <a:r>
              <a:rPr lang="ro-RO" dirty="0" err="1">
                <a:effectLst/>
                <a:ea typeface="Times New Roman" panose="02020603050405020304" pitchFamily="18" charset="0"/>
                <a:cs typeface="Times New Roman" panose="02020603050405020304" pitchFamily="18" charset="0"/>
              </a:rPr>
              <a:t>deviation</a:t>
            </a:r>
            <a:r>
              <a:rPr lang="ro-RO" dirty="0">
                <a:effectLst/>
                <a:ea typeface="Times New Roman" panose="02020603050405020304" pitchFamily="18" charset="0"/>
                <a:cs typeface="Times New Roman" panose="02020603050405020304" pitchFamily="18" charset="0"/>
              </a:rPr>
              <a:t>)</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Intervalele (</a:t>
            </a:r>
            <a:r>
              <a:rPr lang="ro-RO" dirty="0" err="1">
                <a:effectLst/>
                <a:ea typeface="Times New Roman" panose="02020603050405020304" pitchFamily="18" charset="0"/>
                <a:cs typeface="Times New Roman" panose="02020603050405020304" pitchFamily="18" charset="0"/>
              </a:rPr>
              <a:t>range</a:t>
            </a:r>
            <a:r>
              <a:rPr lang="ro-RO" dirty="0">
                <a:effectLst/>
                <a:ea typeface="Times New Roman" panose="02020603050405020304" pitchFamily="18" charset="0"/>
                <a:cs typeface="Times New Roman" panose="02020603050405020304" pitchFamily="18" charset="0"/>
              </a:rPr>
              <a:t>, </a:t>
            </a:r>
            <a:r>
              <a:rPr lang="ro-RO" dirty="0" err="1">
                <a:effectLst/>
                <a:ea typeface="Times New Roman" panose="02020603050405020304" pitchFamily="18" charset="0"/>
                <a:cs typeface="Times New Roman" panose="02020603050405020304" pitchFamily="18" charset="0"/>
              </a:rPr>
              <a:t>interquartile</a:t>
            </a:r>
            <a:r>
              <a:rPr lang="ro-RO" dirty="0">
                <a:effectLst/>
                <a:ea typeface="Times New Roman" panose="02020603050405020304" pitchFamily="18" charset="0"/>
                <a:cs typeface="Times New Roman" panose="02020603050405020304" pitchFamily="18" charset="0"/>
              </a:rPr>
              <a:t> </a:t>
            </a:r>
            <a:r>
              <a:rPr lang="ro-RO" dirty="0" err="1">
                <a:effectLst/>
                <a:ea typeface="Times New Roman" panose="02020603050405020304" pitchFamily="18" charset="0"/>
                <a:cs typeface="Times New Roman" panose="02020603050405020304" pitchFamily="18" charset="0"/>
              </a:rPr>
              <a:t>range</a:t>
            </a:r>
            <a:r>
              <a:rPr lang="ro-RO" dirty="0">
                <a:effectLst/>
                <a:ea typeface="Times New Roman" panose="02020603050405020304" pitchFamily="18" charset="0"/>
                <a:cs typeface="Times New Roman" panose="02020603050405020304" pitchFamily="18" charset="0"/>
              </a:rPr>
              <a:t>)</a:t>
            </a:r>
            <a:endParaRPr lang="ro-RO"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3C60D08E-438F-40CF-B3ED-840FFBBDC3DA}"/>
              </a:ext>
            </a:extLst>
          </p:cNvPr>
          <p:cNvSpPr>
            <a:spLocks noGrp="1"/>
          </p:cNvSpPr>
          <p:nvPr>
            <p:ph type="sldNum" sz="quarter" idx="12"/>
          </p:nvPr>
        </p:nvSpPr>
        <p:spPr/>
        <p:txBody>
          <a:bodyPr/>
          <a:lstStyle/>
          <a:p>
            <a:fld id="{3C14D8B6-DA12-4183-AA94-4DCB7F295F89}" type="slidenum">
              <a:rPr lang="ro-RO" smtClean="0"/>
              <a:t>12</a:t>
            </a:fld>
            <a:endParaRPr lang="ro-RO"/>
          </a:p>
        </p:txBody>
      </p:sp>
    </p:spTree>
    <p:extLst>
      <p:ext uri="{BB962C8B-B14F-4D97-AF65-F5344CB8AC3E}">
        <p14:creationId xmlns:p14="http://schemas.microsoft.com/office/powerpoint/2010/main" val="3828789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DE12E-1174-413D-A80B-C088BDDFE19B}"/>
              </a:ext>
            </a:extLst>
          </p:cNvPr>
          <p:cNvSpPr>
            <a:spLocks noGrp="1"/>
          </p:cNvSpPr>
          <p:nvPr>
            <p:ph idx="1"/>
          </p:nvPr>
        </p:nvSpPr>
        <p:spPr>
          <a:xfrm>
            <a:off x="933450" y="568325"/>
            <a:ext cx="10515600" cy="4613276"/>
          </a:xfrm>
        </p:spPr>
        <p:txBody>
          <a:bodyPr>
            <a:normAutofit/>
          </a:bodyPr>
          <a:lstStyle/>
          <a:p>
            <a:pPr marL="0" lvl="0" indent="0" algn="ctr">
              <a:lnSpc>
                <a:spcPct val="107000"/>
              </a:lnSpc>
              <a:spcAft>
                <a:spcPts val="800"/>
              </a:spcAft>
              <a:buNone/>
              <a:tabLst>
                <a:tab pos="457200" algn="l"/>
              </a:tabLst>
            </a:pPr>
            <a:r>
              <a:rPr lang="ro-RO" sz="2600" b="1" i="1" dirty="0">
                <a:cs typeface="Times New Roman" panose="02020603050405020304" pitchFamily="18" charset="0"/>
              </a:rPr>
              <a:t>Măsurători inferențiale</a:t>
            </a:r>
          </a:p>
          <a:p>
            <a:pPr marL="0" lvl="0" indent="0">
              <a:lnSpc>
                <a:spcPct val="107000"/>
              </a:lnSpc>
              <a:spcAft>
                <a:spcPts val="800"/>
              </a:spcAft>
              <a:buNone/>
              <a:tabLst>
                <a:tab pos="457200" algn="l"/>
              </a:tabLst>
            </a:pPr>
            <a:r>
              <a:rPr lang="ro-RO" sz="2400" dirty="0">
                <a:ea typeface="Times New Roman" panose="02020603050405020304" pitchFamily="18" charset="0"/>
                <a:cs typeface="Times New Roman" panose="02020603050405020304" pitchFamily="18" charset="0"/>
              </a:rPr>
              <a:t>S</a:t>
            </a:r>
            <a:r>
              <a:rPr lang="ro-RO" sz="2400" dirty="0">
                <a:effectLst/>
                <a:ea typeface="Times New Roman" panose="02020603050405020304" pitchFamily="18" charset="0"/>
                <a:cs typeface="Times New Roman" panose="02020603050405020304" pitchFamily="18" charset="0"/>
              </a:rPr>
              <a:t>unt folosite pentru a face predicții sau inferențe despre o populație pe baza unui eșantion de date. Metodele inferențiale includ teste de ipoteză, estimarea parametrilor și analiza relațiilor dintre variabile.</a:t>
            </a:r>
            <a:endParaRPr lang="ro-RO" sz="2400" dirty="0">
              <a:effectLst/>
              <a:ea typeface="Calibri" panose="020F0502020204030204" pitchFamily="34" charset="0"/>
              <a:cs typeface="Times New Roman" panose="02020603050405020304" pitchFamily="18" charset="0"/>
            </a:endParaRPr>
          </a:p>
          <a:p>
            <a:pPr indent="0">
              <a:lnSpc>
                <a:spcPct val="107000"/>
              </a:lnSpc>
              <a:spcAft>
                <a:spcPts val="800"/>
              </a:spcAft>
              <a:buNone/>
            </a:pPr>
            <a:r>
              <a:rPr lang="ro-RO" sz="2400" b="1" dirty="0">
                <a:effectLst/>
                <a:ea typeface="Times New Roman" panose="02020603050405020304" pitchFamily="18" charset="0"/>
                <a:cs typeface="Times New Roman" panose="02020603050405020304" pitchFamily="18" charset="0"/>
              </a:rPr>
              <a:t>Exemple de măsurători inferențiale:</a:t>
            </a:r>
            <a:endParaRPr lang="ro-RO" sz="2400"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Testul t-Student pentru diferența între medii.</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Intervalele de încredere pentru medii sau proporții.</a:t>
            </a:r>
            <a:endParaRPr lang="ro-RO" dirty="0">
              <a:effectLst/>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ro-RO" dirty="0">
                <a:effectLst/>
                <a:ea typeface="Times New Roman" panose="02020603050405020304" pitchFamily="18" charset="0"/>
                <a:cs typeface="Times New Roman" panose="02020603050405020304" pitchFamily="18" charset="0"/>
              </a:rPr>
              <a:t>Testul Chi-pătrat pentru asocierea între variabile categorice.</a:t>
            </a:r>
            <a:endParaRPr lang="ro-RO" dirty="0">
              <a:effectLst/>
              <a:ea typeface="Calibri" panose="020F0502020204030204" pitchFamily="34" charset="0"/>
              <a:cs typeface="Times New Roman" panose="02020603050405020304" pitchFamily="18" charset="0"/>
            </a:endParaRPr>
          </a:p>
          <a:p>
            <a:endParaRPr lang="ro-RO" dirty="0"/>
          </a:p>
        </p:txBody>
      </p:sp>
      <p:sp>
        <p:nvSpPr>
          <p:cNvPr id="4" name="Slide Number Placeholder 3">
            <a:extLst>
              <a:ext uri="{FF2B5EF4-FFF2-40B4-BE49-F238E27FC236}">
                <a16:creationId xmlns:a16="http://schemas.microsoft.com/office/drawing/2014/main" id="{7FEEE8F0-0C1B-42D9-B4CF-DB5F64447AC8}"/>
              </a:ext>
            </a:extLst>
          </p:cNvPr>
          <p:cNvSpPr>
            <a:spLocks noGrp="1"/>
          </p:cNvSpPr>
          <p:nvPr>
            <p:ph type="sldNum" sz="quarter" idx="12"/>
          </p:nvPr>
        </p:nvSpPr>
        <p:spPr/>
        <p:txBody>
          <a:bodyPr/>
          <a:lstStyle/>
          <a:p>
            <a:fld id="{3C14D8B6-DA12-4183-AA94-4DCB7F295F89}" type="slidenum">
              <a:rPr lang="ro-RO" smtClean="0"/>
              <a:t>13</a:t>
            </a:fld>
            <a:endParaRPr lang="ro-RO"/>
          </a:p>
        </p:txBody>
      </p:sp>
    </p:spTree>
    <p:extLst>
      <p:ext uri="{BB962C8B-B14F-4D97-AF65-F5344CB8AC3E}">
        <p14:creationId xmlns:p14="http://schemas.microsoft.com/office/powerpoint/2010/main" val="3892547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CE943-9FE7-43F3-93FD-CB4330A85603}"/>
              </a:ext>
            </a:extLst>
          </p:cNvPr>
          <p:cNvSpPr>
            <a:spLocks noGrp="1"/>
          </p:cNvSpPr>
          <p:nvPr>
            <p:ph type="title"/>
          </p:nvPr>
        </p:nvSpPr>
        <p:spPr>
          <a:xfrm>
            <a:off x="838200" y="136525"/>
            <a:ext cx="10515600" cy="682625"/>
          </a:xfrm>
        </p:spPr>
        <p:txBody>
          <a:bodyPr>
            <a:normAutofit/>
          </a:bodyPr>
          <a:lstStyle/>
          <a:p>
            <a:pPr algn="ctr"/>
            <a:r>
              <a:rPr lang="ro-RO" sz="3200" b="1" dirty="0">
                <a:solidFill>
                  <a:srgbClr val="004274"/>
                </a:solidFill>
                <a:latin typeface="+mn-lt"/>
                <a:ea typeface="+mn-ea"/>
                <a:cs typeface="+mn-cs"/>
              </a:rPr>
              <a:t>Nivelurile de măsurare a datelor (scările de măsurare)</a:t>
            </a:r>
          </a:p>
        </p:txBody>
      </p:sp>
      <p:sp>
        <p:nvSpPr>
          <p:cNvPr id="3" name="Content Placeholder 2">
            <a:extLst>
              <a:ext uri="{FF2B5EF4-FFF2-40B4-BE49-F238E27FC236}">
                <a16:creationId xmlns:a16="http://schemas.microsoft.com/office/drawing/2014/main" id="{B337F8DD-F3FB-465C-A679-6875F66853DF}"/>
              </a:ext>
            </a:extLst>
          </p:cNvPr>
          <p:cNvSpPr>
            <a:spLocks noGrp="1"/>
          </p:cNvSpPr>
          <p:nvPr>
            <p:ph idx="1"/>
          </p:nvPr>
        </p:nvSpPr>
        <p:spPr>
          <a:xfrm>
            <a:off x="838199" y="819151"/>
            <a:ext cx="11020425" cy="5673724"/>
          </a:xfrm>
        </p:spPr>
        <p:txBody>
          <a:bodyPr>
            <a:normAutofit fontScale="92500" lnSpcReduction="20000"/>
          </a:bodyPr>
          <a:lstStyle/>
          <a:p>
            <a:pPr marL="0" indent="0">
              <a:lnSpc>
                <a:spcPct val="120000"/>
              </a:lnSpc>
              <a:spcBef>
                <a:spcPts val="0"/>
              </a:spcBef>
              <a:buNone/>
            </a:pPr>
            <a:r>
              <a:rPr lang="ro-RO" sz="2100" dirty="0">
                <a:effectLst/>
                <a:ea typeface="Times New Roman" panose="02020603050405020304" pitchFamily="18" charset="0"/>
                <a:cs typeface="Times New Roman" panose="02020603050405020304" pitchFamily="18" charset="0"/>
              </a:rPr>
              <a:t>Datele pot fi colectate și analizate în funcție de 4 niveluri de măsurare. Acestea determină tipul de operații statistice care pot fi aplicate asupra datelor:</a:t>
            </a:r>
            <a:endParaRPr lang="ro-RO" sz="2100" dirty="0">
              <a:effectLst/>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ro-RO" sz="2100" b="1" dirty="0">
                <a:effectLst/>
                <a:ea typeface="Times New Roman" panose="02020603050405020304" pitchFamily="18" charset="0"/>
                <a:cs typeface="Times New Roman" panose="02020603050405020304" pitchFamily="18" charset="0"/>
              </a:rPr>
              <a:t>Scara nominală</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Date calitative, care clasifică sau etichetează fără a implica ordine sau mărimi.</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Operații posibile: Numărare, determinarea frecvenței.</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Exemplu: Genul (masculin, feminin), culorile (roșu, verde, albastru).</a:t>
            </a:r>
            <a:endParaRPr lang="ro-RO" sz="2100" dirty="0">
              <a:effectLst/>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ro-RO" sz="2100" b="1" dirty="0">
                <a:effectLst/>
                <a:ea typeface="Times New Roman" panose="02020603050405020304" pitchFamily="18" charset="0"/>
                <a:cs typeface="Times New Roman" panose="02020603050405020304" pitchFamily="18" charset="0"/>
              </a:rPr>
              <a:t>Scara ordinară</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Date calitative, cu o ordine specifică între categorii, dar fără măsuri de distanță.</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Operații posibile: Compararea și ordonarea.</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Exemplu: Nivelurile de educație (liceu, licență, masterat).</a:t>
            </a:r>
            <a:endParaRPr lang="ro-RO" sz="2100" dirty="0">
              <a:effectLst/>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ro-RO" sz="2100" b="1" dirty="0">
                <a:effectLst/>
                <a:ea typeface="Times New Roman" panose="02020603050405020304" pitchFamily="18" charset="0"/>
                <a:cs typeface="Times New Roman" panose="02020603050405020304" pitchFamily="18" charset="0"/>
              </a:rPr>
              <a:t>Scara de interval</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Date cantitative, unde distanțele între valori sunt semnificative, dar nu există un punct zero absolut.</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Operații posibile: Adunare și scădere.</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Exemplu: Temperatura în grade Celsius sau Fahrenheit.</a:t>
            </a:r>
            <a:endParaRPr lang="ro-RO" sz="2100" dirty="0">
              <a:effectLst/>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ro-RO" sz="2100" b="1" dirty="0">
                <a:effectLst/>
                <a:ea typeface="Times New Roman" panose="02020603050405020304" pitchFamily="18" charset="0"/>
                <a:cs typeface="Times New Roman" panose="02020603050405020304" pitchFamily="18" charset="0"/>
              </a:rPr>
              <a:t>Scara de raport (raportară)</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Date cantitative, unde există un punct zero absolut și toate operațiile aritmetice sunt posibile.</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Operații posibile: Înmulțire și împărțire.</a:t>
            </a:r>
            <a:endParaRPr lang="ro-RO" sz="2100" dirty="0">
              <a:effectLst/>
              <a:ea typeface="Calibri" panose="020F0502020204030204" pitchFamily="34" charset="0"/>
              <a:cs typeface="Times New Roman" panose="02020603050405020304" pitchFamily="18" charset="0"/>
            </a:endParaRPr>
          </a:p>
          <a:p>
            <a:pPr marL="742950" lvl="1" indent="-285750">
              <a:lnSpc>
                <a:spcPct val="120000"/>
              </a:lnSpc>
              <a:spcBef>
                <a:spcPts val="0"/>
              </a:spcBef>
              <a:buSzPts val="1000"/>
              <a:buFont typeface="Courier New" panose="02070309020205020404" pitchFamily="49" charset="0"/>
              <a:buChar char="o"/>
              <a:tabLst>
                <a:tab pos="914400" algn="l"/>
              </a:tabLst>
            </a:pPr>
            <a:r>
              <a:rPr lang="ro-RO" sz="2100" dirty="0">
                <a:effectLst/>
                <a:ea typeface="Times New Roman" panose="02020603050405020304" pitchFamily="18" charset="0"/>
                <a:cs typeface="Times New Roman" panose="02020603050405020304" pitchFamily="18" charset="0"/>
              </a:rPr>
              <a:t>Exemplu: Masa unui obiect (kg), înălțimea (cm).</a:t>
            </a:r>
            <a:endParaRPr lang="ro-RO" sz="2100" dirty="0">
              <a:effectLst/>
              <a:ea typeface="Calibri" panose="020F0502020204030204" pitchFamily="34" charset="0"/>
              <a:cs typeface="Times New Roman" panose="02020603050405020304" pitchFamily="18" charset="0"/>
            </a:endParaRPr>
          </a:p>
          <a:p>
            <a:endParaRPr lang="ro-RO" dirty="0"/>
          </a:p>
        </p:txBody>
      </p:sp>
      <p:sp>
        <p:nvSpPr>
          <p:cNvPr id="4" name="Slide Number Placeholder 3">
            <a:extLst>
              <a:ext uri="{FF2B5EF4-FFF2-40B4-BE49-F238E27FC236}">
                <a16:creationId xmlns:a16="http://schemas.microsoft.com/office/drawing/2014/main" id="{03CF81A2-7ED1-47ED-96E7-B86C3553200E}"/>
              </a:ext>
            </a:extLst>
          </p:cNvPr>
          <p:cNvSpPr>
            <a:spLocks noGrp="1"/>
          </p:cNvSpPr>
          <p:nvPr>
            <p:ph type="sldNum" sz="quarter" idx="12"/>
          </p:nvPr>
        </p:nvSpPr>
        <p:spPr/>
        <p:txBody>
          <a:bodyPr/>
          <a:lstStyle/>
          <a:p>
            <a:fld id="{3C14D8B6-DA12-4183-AA94-4DCB7F295F89}" type="slidenum">
              <a:rPr lang="ro-RO" smtClean="0"/>
              <a:t>14</a:t>
            </a:fld>
            <a:endParaRPr lang="ro-RO"/>
          </a:p>
        </p:txBody>
      </p:sp>
    </p:spTree>
    <p:extLst>
      <p:ext uri="{BB962C8B-B14F-4D97-AF65-F5344CB8AC3E}">
        <p14:creationId xmlns:p14="http://schemas.microsoft.com/office/powerpoint/2010/main" val="4186558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25F57-7AFC-4CB5-9C8B-002E8BA2E759}"/>
              </a:ext>
            </a:extLst>
          </p:cNvPr>
          <p:cNvSpPr>
            <a:spLocks noGrp="1"/>
          </p:cNvSpPr>
          <p:nvPr>
            <p:ph type="title"/>
          </p:nvPr>
        </p:nvSpPr>
        <p:spPr>
          <a:xfrm>
            <a:off x="838200" y="231775"/>
            <a:ext cx="10515600" cy="739775"/>
          </a:xfrm>
        </p:spPr>
        <p:txBody>
          <a:bodyPr/>
          <a:lstStyle/>
          <a:p>
            <a:pPr algn="ctr"/>
            <a:r>
              <a:rPr lang="ro-RO" sz="3200" b="1" dirty="0">
                <a:solidFill>
                  <a:srgbClr val="004274"/>
                </a:solidFill>
                <a:latin typeface="+mn-lt"/>
                <a:ea typeface="+mn-ea"/>
                <a:cs typeface="+mn-cs"/>
              </a:rPr>
              <a:t>Importanța măsurătorilor statistice</a:t>
            </a:r>
          </a:p>
        </p:txBody>
      </p:sp>
      <p:sp>
        <p:nvSpPr>
          <p:cNvPr id="3" name="Content Placeholder 2">
            <a:extLst>
              <a:ext uri="{FF2B5EF4-FFF2-40B4-BE49-F238E27FC236}">
                <a16:creationId xmlns:a16="http://schemas.microsoft.com/office/drawing/2014/main" id="{E35105E8-D62E-4D0F-9A44-840256911C1C}"/>
              </a:ext>
            </a:extLst>
          </p:cNvPr>
          <p:cNvSpPr>
            <a:spLocks noGrp="1"/>
          </p:cNvSpPr>
          <p:nvPr>
            <p:ph idx="1"/>
          </p:nvPr>
        </p:nvSpPr>
        <p:spPr>
          <a:xfrm>
            <a:off x="838200" y="1066800"/>
            <a:ext cx="10515600" cy="5110163"/>
          </a:xfrm>
        </p:spPr>
        <p:txBody>
          <a:bodyPr/>
          <a:lstStyle/>
          <a:p>
            <a:pPr marL="342900" lvl="0" indent="-342900">
              <a:lnSpc>
                <a:spcPct val="107000"/>
              </a:lnSpc>
              <a:spcAft>
                <a:spcPts val="800"/>
              </a:spcAft>
              <a:buFont typeface="+mj-lt"/>
              <a:buAutoNum type="arabicPeriod"/>
              <a:tabLst>
                <a:tab pos="457200" algn="l"/>
              </a:tabLst>
            </a:pPr>
            <a:r>
              <a:rPr lang="ro-RO" sz="2400" b="1" dirty="0">
                <a:effectLst/>
                <a:ea typeface="Times New Roman" panose="02020603050405020304" pitchFamily="18" charset="0"/>
                <a:cs typeface="Times New Roman" panose="02020603050405020304" pitchFamily="18" charset="0"/>
              </a:rPr>
              <a:t>Pentru organizarea și descrierea datelor:</a:t>
            </a:r>
            <a:endParaRPr lang="ro-RO" sz="24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dirty="0">
                <a:effectLst/>
                <a:ea typeface="Times New Roman" panose="02020603050405020304" pitchFamily="18" charset="0"/>
                <a:cs typeface="Times New Roman" panose="02020603050405020304" pitchFamily="18" charset="0"/>
              </a:rPr>
              <a:t>Măsurătorile descriptive ajută la sintetizarea datelor brute în indicatori ușor de interpretat.</a:t>
            </a:r>
            <a:endParaRPr lang="ro-RO"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400" b="1" dirty="0">
                <a:effectLst/>
                <a:ea typeface="Times New Roman" panose="02020603050405020304" pitchFamily="18" charset="0"/>
                <a:cs typeface="Times New Roman" panose="02020603050405020304" pitchFamily="18" charset="0"/>
              </a:rPr>
              <a:t>Pentru luarea deciziilor:</a:t>
            </a:r>
            <a:endParaRPr lang="ro-RO" sz="24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dirty="0">
                <a:effectLst/>
                <a:ea typeface="Times New Roman" panose="02020603050405020304" pitchFamily="18" charset="0"/>
                <a:cs typeface="Times New Roman" panose="02020603050405020304" pitchFamily="18" charset="0"/>
              </a:rPr>
              <a:t>În domenii precum științele sociale, economie sau medicină, măsurătorile inferențiale oferă dovezi pentru luarea deciziilor.</a:t>
            </a:r>
            <a:endParaRPr lang="ro-RO"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400" b="1" dirty="0">
                <a:effectLst/>
                <a:ea typeface="Times New Roman" panose="02020603050405020304" pitchFamily="18" charset="0"/>
                <a:cs typeface="Times New Roman" panose="02020603050405020304" pitchFamily="18" charset="0"/>
              </a:rPr>
              <a:t>Pentru înțelegerea relațiilor dintre variabile:</a:t>
            </a:r>
            <a:endParaRPr lang="ro-RO" sz="24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dirty="0">
                <a:effectLst/>
                <a:ea typeface="Times New Roman" panose="02020603050405020304" pitchFamily="18" charset="0"/>
                <a:cs typeface="Times New Roman" panose="02020603050405020304" pitchFamily="18" charset="0"/>
              </a:rPr>
              <a:t>De exemplu, analiza corelației și regresiei permite măsurarea și modelarea relației dintre două variabile.</a:t>
            </a:r>
            <a:endParaRPr lang="ro-RO"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0A01C8E3-79C2-4BCD-AE64-3FDAA6541AE9}"/>
              </a:ext>
            </a:extLst>
          </p:cNvPr>
          <p:cNvSpPr>
            <a:spLocks noGrp="1"/>
          </p:cNvSpPr>
          <p:nvPr>
            <p:ph type="sldNum" sz="quarter" idx="12"/>
          </p:nvPr>
        </p:nvSpPr>
        <p:spPr/>
        <p:txBody>
          <a:bodyPr/>
          <a:lstStyle/>
          <a:p>
            <a:fld id="{3C14D8B6-DA12-4183-AA94-4DCB7F295F89}" type="slidenum">
              <a:rPr lang="ro-RO" smtClean="0"/>
              <a:t>15</a:t>
            </a:fld>
            <a:endParaRPr lang="ro-RO"/>
          </a:p>
        </p:txBody>
      </p:sp>
    </p:spTree>
    <p:extLst>
      <p:ext uri="{BB962C8B-B14F-4D97-AF65-F5344CB8AC3E}">
        <p14:creationId xmlns:p14="http://schemas.microsoft.com/office/powerpoint/2010/main" val="2683558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C68DC-FC86-4299-A63C-A231935A6277}"/>
              </a:ext>
            </a:extLst>
          </p:cNvPr>
          <p:cNvSpPr>
            <a:spLocks noGrp="1"/>
          </p:cNvSpPr>
          <p:nvPr>
            <p:ph type="title"/>
          </p:nvPr>
        </p:nvSpPr>
        <p:spPr>
          <a:xfrm>
            <a:off x="838200" y="365126"/>
            <a:ext cx="10515600" cy="635000"/>
          </a:xfrm>
        </p:spPr>
        <p:txBody>
          <a:bodyPr>
            <a:normAutofit/>
          </a:bodyPr>
          <a:lstStyle/>
          <a:p>
            <a:pPr algn="ctr"/>
            <a:r>
              <a:rPr lang="ro-RO" sz="3600" b="1" dirty="0">
                <a:solidFill>
                  <a:srgbClr val="004274"/>
                </a:solidFill>
                <a:latin typeface="+mn-lt"/>
                <a:ea typeface="+mn-ea"/>
                <a:cs typeface="+mn-cs"/>
              </a:rPr>
              <a:t>Concluzii</a:t>
            </a:r>
          </a:p>
        </p:txBody>
      </p:sp>
      <p:sp>
        <p:nvSpPr>
          <p:cNvPr id="3" name="Content Placeholder 2">
            <a:extLst>
              <a:ext uri="{FF2B5EF4-FFF2-40B4-BE49-F238E27FC236}">
                <a16:creationId xmlns:a16="http://schemas.microsoft.com/office/drawing/2014/main" id="{E6595591-D1E9-41BD-96A4-FAF608EF03E6}"/>
              </a:ext>
            </a:extLst>
          </p:cNvPr>
          <p:cNvSpPr>
            <a:spLocks noGrp="1"/>
          </p:cNvSpPr>
          <p:nvPr>
            <p:ph idx="1"/>
          </p:nvPr>
        </p:nvSpPr>
        <p:spPr>
          <a:xfrm>
            <a:off x="838200" y="1200151"/>
            <a:ext cx="10515600" cy="3448050"/>
          </a:xfrm>
        </p:spPr>
        <p:txBody>
          <a:bodyPr/>
          <a:lstStyle/>
          <a:p>
            <a:pPr marL="0" indent="0">
              <a:buNone/>
            </a:pPr>
            <a:r>
              <a:rPr lang="ro-RO" sz="2400" dirty="0">
                <a:effectLst/>
                <a:ea typeface="Times New Roman" panose="02020603050405020304" pitchFamily="18" charset="0"/>
              </a:rPr>
              <a:t>Cunoașterea tipurilor de date și a metodelor de organizare a acestora este un pas esențial în analiza statistică. Alegerea metodelor de măsurare, precum și utilizarea tabelelor de frecvență, facilitează o înțelegere mai profundă a datelor și permite aplicarea tehnicilor adecvate pentru analiza lor.</a:t>
            </a:r>
          </a:p>
          <a:p>
            <a:pPr marL="0" indent="0">
              <a:buNone/>
            </a:pPr>
            <a:endParaRPr lang="ro-RO" sz="1200" dirty="0">
              <a:effectLst/>
              <a:ea typeface="Times New Roman" panose="02020603050405020304" pitchFamily="18" charset="0"/>
            </a:endParaRPr>
          </a:p>
          <a:p>
            <a:pPr marL="0" indent="0">
              <a:buNone/>
            </a:pPr>
            <a:r>
              <a:rPr lang="ro-RO" sz="2400" dirty="0">
                <a:effectLst/>
                <a:ea typeface="Times New Roman" panose="02020603050405020304" pitchFamily="18" charset="0"/>
              </a:rPr>
              <a:t>Măsurătorile statistice sunt esențiale pentru a descrie, organiza și analiza datele. Ele oferă o bază solidă pentru interpretarea informațiilor, evidențierea tendințelor și luarea deciziilor. Învățarea și aplicarea corectă a acestor măsurători reprezintă o abilitate fundamentală pentru orice specialist în domeniul analizei datelor.</a:t>
            </a:r>
          </a:p>
        </p:txBody>
      </p:sp>
      <p:sp>
        <p:nvSpPr>
          <p:cNvPr id="4" name="Slide Number Placeholder 3">
            <a:extLst>
              <a:ext uri="{FF2B5EF4-FFF2-40B4-BE49-F238E27FC236}">
                <a16:creationId xmlns:a16="http://schemas.microsoft.com/office/drawing/2014/main" id="{305377E7-58E4-4095-8424-6420E64DD04A}"/>
              </a:ext>
            </a:extLst>
          </p:cNvPr>
          <p:cNvSpPr>
            <a:spLocks noGrp="1"/>
          </p:cNvSpPr>
          <p:nvPr>
            <p:ph type="sldNum" sz="quarter" idx="12"/>
          </p:nvPr>
        </p:nvSpPr>
        <p:spPr/>
        <p:txBody>
          <a:bodyPr/>
          <a:lstStyle/>
          <a:p>
            <a:fld id="{3C14D8B6-DA12-4183-AA94-4DCB7F295F89}" type="slidenum">
              <a:rPr lang="ro-RO" smtClean="0"/>
              <a:t>16</a:t>
            </a:fld>
            <a:endParaRPr lang="ro-RO"/>
          </a:p>
        </p:txBody>
      </p:sp>
    </p:spTree>
    <p:extLst>
      <p:ext uri="{BB962C8B-B14F-4D97-AF65-F5344CB8AC3E}">
        <p14:creationId xmlns:p14="http://schemas.microsoft.com/office/powerpoint/2010/main" val="583040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66A13-34B0-418D-8929-FB1643031911}"/>
              </a:ext>
            </a:extLst>
          </p:cNvPr>
          <p:cNvSpPr>
            <a:spLocks noGrp="1"/>
          </p:cNvSpPr>
          <p:nvPr>
            <p:ph idx="1"/>
          </p:nvPr>
        </p:nvSpPr>
        <p:spPr>
          <a:xfrm>
            <a:off x="419100" y="1304533"/>
            <a:ext cx="10934700" cy="2219718"/>
          </a:xfrm>
        </p:spPr>
        <p:txBody>
          <a:bodyPr>
            <a:normAutofit/>
          </a:bodyPr>
          <a:lstStyle/>
          <a:p>
            <a:pPr marL="0" indent="0" algn="just">
              <a:lnSpc>
                <a:spcPct val="107000"/>
              </a:lnSpc>
              <a:spcBef>
                <a:spcPts val="600"/>
              </a:spcBef>
              <a:spcAft>
                <a:spcPts val="600"/>
              </a:spcAft>
              <a:buNone/>
            </a:pPr>
            <a:r>
              <a:rPr lang="ro-RO" sz="2400" dirty="0">
                <a:cs typeface="Times New Roman" panose="02020603050405020304" pitchFamily="18" charset="0"/>
              </a:rPr>
              <a:t>Statistica este o disciplină care implică colectarea, organizarea, analiza, interpretarea și prezentarea datelor. O înțelegere adecvată a tipurilor de date și a modului de măsurare este esențială pentru a alege metodele corecte de analiză și vizualizare. Această temă se concentrează pe clasificarea datelor și măsurători statistice, precum și pe utilizarea tabelelor de frecvență pentru organizarea lor.</a:t>
            </a:r>
          </a:p>
          <a:p>
            <a:pPr marL="0" indent="0" algn="just">
              <a:lnSpc>
                <a:spcPct val="107000"/>
              </a:lnSpc>
              <a:spcBef>
                <a:spcPts val="600"/>
              </a:spcBef>
              <a:spcAft>
                <a:spcPts val="600"/>
              </a:spcAft>
              <a:buNone/>
            </a:pP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F381A7ED-82E5-490B-A7D6-07CC9EC5BFE9}"/>
              </a:ext>
            </a:extLst>
          </p:cNvPr>
          <p:cNvSpPr>
            <a:spLocks noGrp="1"/>
          </p:cNvSpPr>
          <p:nvPr>
            <p:ph type="sldNum" sz="quarter" idx="12"/>
          </p:nvPr>
        </p:nvSpPr>
        <p:spPr/>
        <p:txBody>
          <a:bodyPr/>
          <a:lstStyle/>
          <a:p>
            <a:fld id="{3C14D8B6-DA12-4183-AA94-4DCB7F295F89}" type="slidenum">
              <a:rPr lang="ro-RO" smtClean="0"/>
              <a:t>2</a:t>
            </a:fld>
            <a:endParaRPr lang="ro-RO"/>
          </a:p>
        </p:txBody>
      </p:sp>
    </p:spTree>
    <p:extLst>
      <p:ext uri="{BB962C8B-B14F-4D97-AF65-F5344CB8AC3E}">
        <p14:creationId xmlns:p14="http://schemas.microsoft.com/office/powerpoint/2010/main" val="140601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8018-551F-4183-9CF2-F06665316E8E}"/>
              </a:ext>
            </a:extLst>
          </p:cNvPr>
          <p:cNvSpPr>
            <a:spLocks noGrp="1"/>
          </p:cNvSpPr>
          <p:nvPr>
            <p:ph type="title"/>
          </p:nvPr>
        </p:nvSpPr>
        <p:spPr>
          <a:xfrm>
            <a:off x="838200" y="136525"/>
            <a:ext cx="10515600" cy="968374"/>
          </a:xfrm>
        </p:spPr>
        <p:txBody>
          <a:bodyPr/>
          <a:lstStyle/>
          <a:p>
            <a:pPr algn="ctr"/>
            <a:r>
              <a:rPr lang="ro-RO" sz="3600" b="1" dirty="0">
                <a:solidFill>
                  <a:srgbClr val="004274"/>
                </a:solidFill>
                <a:latin typeface="+mn-lt"/>
              </a:rPr>
              <a:t>Tipuri de date: calitative și cantitative</a:t>
            </a:r>
          </a:p>
        </p:txBody>
      </p:sp>
      <p:sp>
        <p:nvSpPr>
          <p:cNvPr id="3" name="Content Placeholder 2">
            <a:extLst>
              <a:ext uri="{FF2B5EF4-FFF2-40B4-BE49-F238E27FC236}">
                <a16:creationId xmlns:a16="http://schemas.microsoft.com/office/drawing/2014/main" id="{891E98E4-4DE3-4194-A4C7-220680FF50C0}"/>
              </a:ext>
            </a:extLst>
          </p:cNvPr>
          <p:cNvSpPr>
            <a:spLocks noGrp="1"/>
          </p:cNvSpPr>
          <p:nvPr>
            <p:ph idx="1"/>
          </p:nvPr>
        </p:nvSpPr>
        <p:spPr>
          <a:xfrm>
            <a:off x="838200" y="1173162"/>
            <a:ext cx="10515600" cy="4351338"/>
          </a:xfrm>
        </p:spPr>
        <p:txBody>
          <a:bodyPr>
            <a:normAutofit lnSpcReduction="10000"/>
          </a:bodyPr>
          <a:lstStyle/>
          <a:p>
            <a:pPr marL="0" indent="0" algn="ctr">
              <a:buNone/>
            </a:pPr>
            <a:r>
              <a:rPr lang="ro-RO" b="1" i="1" dirty="0">
                <a:solidFill>
                  <a:srgbClr val="002060"/>
                </a:solidFill>
                <a:effectLst/>
                <a:ea typeface="Times New Roman" panose="02020603050405020304" pitchFamily="18" charset="0"/>
              </a:rPr>
              <a:t>Date calitative (categorice)</a:t>
            </a:r>
          </a:p>
          <a:p>
            <a:pPr marL="0" indent="0">
              <a:buNone/>
            </a:pPr>
            <a:r>
              <a:rPr lang="ro-RO" sz="2400" dirty="0">
                <a:effectLst/>
                <a:ea typeface="Calibri" panose="020F0502020204030204" pitchFamily="34" charset="0"/>
                <a:cs typeface="Times New Roman" panose="02020603050405020304" pitchFamily="18" charset="0"/>
              </a:rPr>
              <a:t>Aceste date exprimă atribute, caracteristici sau categorii care nu pot fi măsurate numeric. De obicei, ele sunt folosite pentru a clasifica sau grupa obiectele sau evenimentele.</a:t>
            </a:r>
          </a:p>
          <a:p>
            <a:pPr marL="0" indent="0" algn="ctr">
              <a:buNone/>
            </a:pPr>
            <a:r>
              <a:rPr lang="ro-RO" sz="2400" b="1" dirty="0">
                <a:effectLst/>
                <a:ea typeface="Times New Roman" panose="02020603050405020304" pitchFamily="18" charset="0"/>
              </a:rPr>
              <a:t>Tipuri de date calitative:</a:t>
            </a:r>
            <a:endParaRPr lang="ro-RO" sz="2400" dirty="0">
              <a:effectLst/>
              <a:ea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Nominale:</a:t>
            </a:r>
            <a:r>
              <a:rPr lang="ro-RO" sz="2400" dirty="0">
                <a:effectLst/>
                <a:ea typeface="Calibri" panose="020F0502020204030204" pitchFamily="34" charset="0"/>
                <a:cs typeface="Times New Roman" panose="02020603050405020304" pitchFamily="18" charset="0"/>
              </a:rPr>
              <a:t> Nu există o ordine între categorii.</a:t>
            </a:r>
            <a:br>
              <a:rPr lang="ro-RO" sz="2400" dirty="0">
                <a:effectLst/>
                <a:ea typeface="Calibri" panose="020F0502020204030204" pitchFamily="34" charset="0"/>
                <a:cs typeface="Times New Roman" panose="02020603050405020304" pitchFamily="18" charset="0"/>
              </a:rPr>
            </a:br>
            <a:r>
              <a:rPr lang="ro-RO" sz="2400" i="1" dirty="0">
                <a:effectLst/>
                <a:ea typeface="Calibri" panose="020F0502020204030204" pitchFamily="34" charset="0"/>
                <a:cs typeface="Times New Roman" panose="02020603050405020304" pitchFamily="18" charset="0"/>
              </a:rPr>
              <a:t>Exemplu:</a:t>
            </a:r>
            <a:r>
              <a:rPr lang="ro-RO" sz="2400" dirty="0">
                <a:effectLst/>
                <a:ea typeface="Calibri" panose="020F0502020204030204" pitchFamily="34" charset="0"/>
                <a:cs typeface="Times New Roman" panose="02020603050405020304" pitchFamily="18" charset="0"/>
              </a:rPr>
              <a:t> Culorile ochilor (albastru, verde, maro), genul (masculin, feminin).</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Ordinale:</a:t>
            </a:r>
            <a:r>
              <a:rPr lang="ro-RO" sz="2400" dirty="0">
                <a:effectLst/>
                <a:ea typeface="Calibri" panose="020F0502020204030204" pitchFamily="34" charset="0"/>
                <a:cs typeface="Times New Roman" panose="02020603050405020304" pitchFamily="18" charset="0"/>
              </a:rPr>
              <a:t> Categoriile pot fi ordonate, dar diferențele dintre ele nu sunt măsurabile.</a:t>
            </a:r>
            <a:br>
              <a:rPr lang="ro-RO" sz="2400" dirty="0">
                <a:effectLst/>
                <a:ea typeface="Calibri" panose="020F0502020204030204" pitchFamily="34" charset="0"/>
                <a:cs typeface="Times New Roman" panose="02020603050405020304" pitchFamily="18" charset="0"/>
              </a:rPr>
            </a:br>
            <a:r>
              <a:rPr lang="ro-RO" sz="2400" i="1" dirty="0">
                <a:effectLst/>
                <a:ea typeface="Calibri" panose="020F0502020204030204" pitchFamily="34" charset="0"/>
                <a:cs typeface="Times New Roman" panose="02020603050405020304" pitchFamily="18" charset="0"/>
              </a:rPr>
              <a:t>Exemplu:</a:t>
            </a:r>
            <a:r>
              <a:rPr lang="ro-RO" sz="2400" dirty="0">
                <a:effectLst/>
                <a:ea typeface="Calibri" panose="020F0502020204030204" pitchFamily="34" charset="0"/>
                <a:cs typeface="Times New Roman" panose="02020603050405020304" pitchFamily="18" charset="0"/>
              </a:rPr>
              <a:t> Niveluri de educație (primar, secundar, universitar).</a:t>
            </a:r>
          </a:p>
          <a:p>
            <a:pPr marL="0" indent="0">
              <a:buNone/>
            </a:pPr>
            <a:endParaRPr lang="ro-RO" dirty="0"/>
          </a:p>
        </p:txBody>
      </p:sp>
      <p:sp>
        <p:nvSpPr>
          <p:cNvPr id="4" name="Slide Number Placeholder 3">
            <a:extLst>
              <a:ext uri="{FF2B5EF4-FFF2-40B4-BE49-F238E27FC236}">
                <a16:creationId xmlns:a16="http://schemas.microsoft.com/office/drawing/2014/main" id="{003375AE-5022-441A-ADA0-30484F1839A7}"/>
              </a:ext>
            </a:extLst>
          </p:cNvPr>
          <p:cNvSpPr>
            <a:spLocks noGrp="1"/>
          </p:cNvSpPr>
          <p:nvPr>
            <p:ph type="sldNum" sz="quarter" idx="12"/>
          </p:nvPr>
        </p:nvSpPr>
        <p:spPr/>
        <p:txBody>
          <a:bodyPr/>
          <a:lstStyle/>
          <a:p>
            <a:fld id="{3C14D8B6-DA12-4183-AA94-4DCB7F295F89}" type="slidenum">
              <a:rPr lang="ro-RO" smtClean="0"/>
              <a:t>3</a:t>
            </a:fld>
            <a:endParaRPr lang="ro-RO"/>
          </a:p>
        </p:txBody>
      </p:sp>
    </p:spTree>
    <p:extLst>
      <p:ext uri="{BB962C8B-B14F-4D97-AF65-F5344CB8AC3E}">
        <p14:creationId xmlns:p14="http://schemas.microsoft.com/office/powerpoint/2010/main" val="44359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E7E09-FEE7-484D-805E-8731801EC66E}"/>
              </a:ext>
            </a:extLst>
          </p:cNvPr>
          <p:cNvSpPr>
            <a:spLocks noGrp="1"/>
          </p:cNvSpPr>
          <p:nvPr>
            <p:ph type="title"/>
          </p:nvPr>
        </p:nvSpPr>
        <p:spPr>
          <a:xfrm>
            <a:off x="838200" y="249237"/>
            <a:ext cx="10515600" cy="863600"/>
          </a:xfrm>
        </p:spPr>
        <p:txBody>
          <a:bodyPr/>
          <a:lstStyle/>
          <a:p>
            <a:pPr algn="ctr"/>
            <a:r>
              <a:rPr lang="ro-RO" sz="2800" b="1" i="1" dirty="0">
                <a:solidFill>
                  <a:srgbClr val="002060"/>
                </a:solidFill>
                <a:latin typeface="+mn-lt"/>
                <a:cs typeface="+mn-cs"/>
              </a:rPr>
              <a:t>Date cantitative (numerice)</a:t>
            </a:r>
          </a:p>
        </p:txBody>
      </p:sp>
      <p:sp>
        <p:nvSpPr>
          <p:cNvPr id="3" name="Content Placeholder 2">
            <a:extLst>
              <a:ext uri="{FF2B5EF4-FFF2-40B4-BE49-F238E27FC236}">
                <a16:creationId xmlns:a16="http://schemas.microsoft.com/office/drawing/2014/main" id="{B147532F-0D02-45A2-A48E-D944BF27ABE7}"/>
              </a:ext>
            </a:extLst>
          </p:cNvPr>
          <p:cNvSpPr>
            <a:spLocks noGrp="1"/>
          </p:cNvSpPr>
          <p:nvPr>
            <p:ph idx="1"/>
          </p:nvPr>
        </p:nvSpPr>
        <p:spPr>
          <a:xfrm>
            <a:off x="942975" y="1112837"/>
            <a:ext cx="10515600" cy="2982913"/>
          </a:xfrm>
        </p:spPr>
        <p:txBody>
          <a:bodyPr/>
          <a:lstStyle/>
          <a:p>
            <a:pPr marL="0" indent="0">
              <a:buNone/>
            </a:pPr>
            <a:r>
              <a:rPr lang="ro-RO" sz="2400" b="0" dirty="0">
                <a:effectLst/>
                <a:ea typeface="Times New Roman" panose="02020603050405020304" pitchFamily="18" charset="0"/>
              </a:rPr>
              <a:t>Aceste date sunt exprimate numeric și permit măsurători precise. </a:t>
            </a:r>
            <a:endParaRPr lang="ro-RO" sz="2400" b="1" dirty="0">
              <a:effectLst/>
              <a:ea typeface="Times New Roman" panose="02020603050405020304" pitchFamily="18" charset="0"/>
            </a:endParaRPr>
          </a:p>
          <a:p>
            <a:pPr marL="0" indent="0" algn="ctr">
              <a:buNone/>
            </a:pPr>
            <a:r>
              <a:rPr lang="ro-RO" sz="2400" b="1" dirty="0">
                <a:effectLst/>
                <a:ea typeface="Times New Roman" panose="02020603050405020304" pitchFamily="18" charset="0"/>
              </a:rPr>
              <a:t>Tipuri de date cantitative:</a:t>
            </a:r>
            <a:endParaRPr lang="ro-RO" sz="2400" dirty="0">
              <a:effectLst/>
              <a:ea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Continue:</a:t>
            </a:r>
            <a:r>
              <a:rPr lang="ro-RO" sz="2400" dirty="0">
                <a:effectLst/>
                <a:ea typeface="Calibri" panose="020F0502020204030204" pitchFamily="34" charset="0"/>
                <a:cs typeface="Times New Roman" panose="02020603050405020304" pitchFamily="18" charset="0"/>
              </a:rPr>
              <a:t> Pot lua orice valoare dintr-un interval.</a:t>
            </a:r>
            <a:br>
              <a:rPr lang="ro-RO" sz="2400" dirty="0">
                <a:effectLst/>
                <a:ea typeface="Calibri" panose="020F0502020204030204" pitchFamily="34" charset="0"/>
                <a:cs typeface="Times New Roman" panose="02020603050405020304" pitchFamily="18" charset="0"/>
              </a:rPr>
            </a:br>
            <a:r>
              <a:rPr lang="ro-RO" sz="2400" i="1" dirty="0">
                <a:effectLst/>
                <a:ea typeface="Calibri" panose="020F0502020204030204" pitchFamily="34" charset="0"/>
                <a:cs typeface="Times New Roman" panose="02020603050405020304" pitchFamily="18" charset="0"/>
              </a:rPr>
              <a:t>Exemplu:</a:t>
            </a:r>
            <a:r>
              <a:rPr lang="ro-RO" sz="2400" dirty="0">
                <a:effectLst/>
                <a:ea typeface="Calibri" panose="020F0502020204030204" pitchFamily="34" charset="0"/>
                <a:cs typeface="Times New Roman" panose="02020603050405020304" pitchFamily="18" charset="0"/>
              </a:rPr>
              <a:t> Înălțimea unei persoane (cm), temperatura (°C).</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Discrete:</a:t>
            </a:r>
            <a:r>
              <a:rPr lang="ro-RO" sz="2400" dirty="0">
                <a:effectLst/>
                <a:ea typeface="Calibri" panose="020F0502020204030204" pitchFamily="34" charset="0"/>
                <a:cs typeface="Times New Roman" panose="02020603050405020304" pitchFamily="18" charset="0"/>
              </a:rPr>
              <a:t> Sunt numere întregi, finite, care reprezintă o numărare.</a:t>
            </a:r>
            <a:br>
              <a:rPr lang="ro-RO" sz="2400" dirty="0">
                <a:effectLst/>
                <a:ea typeface="Calibri" panose="020F0502020204030204" pitchFamily="34" charset="0"/>
                <a:cs typeface="Times New Roman" panose="02020603050405020304" pitchFamily="18" charset="0"/>
              </a:rPr>
            </a:br>
            <a:r>
              <a:rPr lang="ro-RO" sz="2400" i="1" dirty="0">
                <a:effectLst/>
                <a:ea typeface="Calibri" panose="020F0502020204030204" pitchFamily="34" charset="0"/>
                <a:cs typeface="Times New Roman" panose="02020603050405020304" pitchFamily="18" charset="0"/>
              </a:rPr>
              <a:t>Exemplu:</a:t>
            </a:r>
            <a:r>
              <a:rPr lang="ro-RO" sz="2400" dirty="0">
                <a:effectLst/>
                <a:ea typeface="Calibri" panose="020F0502020204030204" pitchFamily="34" charset="0"/>
                <a:cs typeface="Times New Roman" panose="02020603050405020304" pitchFamily="18" charset="0"/>
              </a:rPr>
              <a:t> Numărul de studenți într-o sală.</a:t>
            </a:r>
          </a:p>
        </p:txBody>
      </p:sp>
      <p:sp>
        <p:nvSpPr>
          <p:cNvPr id="4" name="Slide Number Placeholder 3">
            <a:extLst>
              <a:ext uri="{FF2B5EF4-FFF2-40B4-BE49-F238E27FC236}">
                <a16:creationId xmlns:a16="http://schemas.microsoft.com/office/drawing/2014/main" id="{F035D71D-DDDA-4F31-B6CC-B2CC92537ACE}"/>
              </a:ext>
            </a:extLst>
          </p:cNvPr>
          <p:cNvSpPr>
            <a:spLocks noGrp="1"/>
          </p:cNvSpPr>
          <p:nvPr>
            <p:ph type="sldNum" sz="quarter" idx="12"/>
          </p:nvPr>
        </p:nvSpPr>
        <p:spPr/>
        <p:txBody>
          <a:bodyPr/>
          <a:lstStyle/>
          <a:p>
            <a:fld id="{3C14D8B6-DA12-4183-AA94-4DCB7F295F89}" type="slidenum">
              <a:rPr lang="ro-RO" smtClean="0"/>
              <a:t>4</a:t>
            </a:fld>
            <a:endParaRPr lang="ro-RO"/>
          </a:p>
        </p:txBody>
      </p:sp>
    </p:spTree>
    <p:extLst>
      <p:ext uri="{BB962C8B-B14F-4D97-AF65-F5344CB8AC3E}">
        <p14:creationId xmlns:p14="http://schemas.microsoft.com/office/powerpoint/2010/main" val="2484798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785E-4AA1-4D67-BD70-495D9ACBE1FD}"/>
              </a:ext>
            </a:extLst>
          </p:cNvPr>
          <p:cNvSpPr>
            <a:spLocks noGrp="1"/>
          </p:cNvSpPr>
          <p:nvPr>
            <p:ph type="title"/>
          </p:nvPr>
        </p:nvSpPr>
        <p:spPr>
          <a:xfrm>
            <a:off x="838200" y="250825"/>
            <a:ext cx="10515600" cy="758825"/>
          </a:xfrm>
        </p:spPr>
        <p:txBody>
          <a:bodyPr/>
          <a:lstStyle/>
          <a:p>
            <a:pPr algn="ctr">
              <a:lnSpc>
                <a:spcPct val="107000"/>
              </a:lnSpc>
              <a:spcBef>
                <a:spcPts val="200"/>
              </a:spcBef>
            </a:pPr>
            <a:r>
              <a:rPr lang="ro-RO" sz="3600" b="1" dirty="0">
                <a:solidFill>
                  <a:srgbClr val="004274"/>
                </a:solidFill>
                <a:latin typeface="+mn-lt"/>
              </a:rPr>
              <a:t>Importanța diferențierii tipurilor de date</a:t>
            </a:r>
          </a:p>
        </p:txBody>
      </p:sp>
      <p:sp>
        <p:nvSpPr>
          <p:cNvPr id="3" name="Content Placeholder 2">
            <a:extLst>
              <a:ext uri="{FF2B5EF4-FFF2-40B4-BE49-F238E27FC236}">
                <a16:creationId xmlns:a16="http://schemas.microsoft.com/office/drawing/2014/main" id="{AA3A5AC6-2BA4-4A78-85A4-F1426C45D021}"/>
              </a:ext>
            </a:extLst>
          </p:cNvPr>
          <p:cNvSpPr>
            <a:spLocks noGrp="1"/>
          </p:cNvSpPr>
          <p:nvPr>
            <p:ph idx="1"/>
          </p:nvPr>
        </p:nvSpPr>
        <p:spPr>
          <a:xfrm>
            <a:off x="752475" y="1253331"/>
            <a:ext cx="10515600" cy="4351338"/>
          </a:xfrm>
        </p:spPr>
        <p:txBody>
          <a:bodyPr>
            <a:normAutofit lnSpcReduction="10000"/>
          </a:bodyPr>
          <a:lstStyle/>
          <a:p>
            <a:pPr marL="0" indent="0">
              <a:buNone/>
            </a:pPr>
            <a:r>
              <a:rPr lang="ro-RO" sz="2400" dirty="0">
                <a:effectLst/>
                <a:ea typeface="Times New Roman" panose="02020603050405020304" pitchFamily="18" charset="0"/>
              </a:rPr>
              <a:t>Cunoașterea tipului de date determină alegerea tehnicilor statistice corecte. De exemplu:</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Testele t-Student și ANOVA </a:t>
            </a:r>
            <a:r>
              <a:rPr lang="ro-RO" sz="2400" dirty="0">
                <a:effectLst/>
                <a:ea typeface="Calibri" panose="020F0502020204030204" pitchFamily="34" charset="0"/>
                <a:cs typeface="Times New Roman" panose="02020603050405020304" pitchFamily="18" charset="0"/>
              </a:rPr>
              <a:t>sunt aplicabile pentru date cantitative.</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Testul Chi-pătrat </a:t>
            </a:r>
            <a:r>
              <a:rPr lang="ro-RO" sz="2400" dirty="0">
                <a:effectLst/>
                <a:ea typeface="Calibri" panose="020F0502020204030204" pitchFamily="34" charset="0"/>
                <a:cs typeface="Times New Roman" panose="02020603050405020304" pitchFamily="18" charset="0"/>
              </a:rPr>
              <a:t>este aplicabil pentru date calitative.</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t>Corelația </a:t>
            </a:r>
            <a:r>
              <a:rPr lang="ro-RO" sz="2400" b="1" dirty="0" err="1"/>
              <a:t>Pearson</a:t>
            </a:r>
            <a:r>
              <a:rPr lang="ro-RO" sz="2400" dirty="0"/>
              <a:t> este folosită pentru a măsura relațiile liniare între două variabile cantitative.</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t>Analiza clusterelor</a:t>
            </a:r>
            <a:r>
              <a:rPr lang="ro-RO" sz="2400" dirty="0"/>
              <a:t>: Grupează datele calitative în funcție de similitudini.</a:t>
            </a:r>
          </a:p>
          <a:p>
            <a:pPr marL="342900" indent="-342900">
              <a:lnSpc>
                <a:spcPct val="107000"/>
              </a:lnSpc>
              <a:spcAft>
                <a:spcPts val="800"/>
              </a:spcAft>
              <a:buSzPts val="1000"/>
              <a:buFont typeface="Symbol" panose="05050102010706020507" pitchFamily="18" charset="2"/>
              <a:buChar char=""/>
              <a:tabLst>
                <a:tab pos="457200" algn="l"/>
              </a:tabLst>
            </a:pPr>
            <a:r>
              <a:rPr lang="ro-RO" sz="2400" b="1" dirty="0"/>
              <a:t>Corelația </a:t>
            </a:r>
            <a:r>
              <a:rPr lang="ro-RO" sz="2400" b="1" dirty="0" err="1"/>
              <a:t>Spearman</a:t>
            </a:r>
            <a:r>
              <a:rPr lang="ro-RO" sz="2400" dirty="0"/>
              <a:t> este utilizată pentru a evalua relații monotone între două variabile, fie cantitative, fie ordinale.</a:t>
            </a:r>
          </a:p>
          <a:p>
            <a:pPr marL="342900" lvl="0" indent="-342900">
              <a:lnSpc>
                <a:spcPct val="107000"/>
              </a:lnSpc>
              <a:spcAft>
                <a:spcPts val="800"/>
              </a:spcAft>
              <a:buSzPts val="1000"/>
              <a:buFont typeface="Symbol" panose="05050102010706020507" pitchFamily="18" charset="2"/>
              <a:buChar char=""/>
              <a:tabLst>
                <a:tab pos="457200" algn="l"/>
              </a:tabLst>
            </a:pPr>
            <a:endParaRPr lang="ro-RO" sz="2400" dirty="0">
              <a:effectLst/>
              <a:ea typeface="Calibri" panose="020F0502020204030204" pitchFamily="34" charset="0"/>
              <a:cs typeface="Times New Roman" panose="02020603050405020304" pitchFamily="18" charset="0"/>
            </a:endParaRPr>
          </a:p>
          <a:p>
            <a:pPr marL="0" indent="0">
              <a:buNone/>
            </a:pPr>
            <a:endParaRPr lang="ro-RO" dirty="0"/>
          </a:p>
          <a:p>
            <a:pPr marL="0" indent="0">
              <a:buNone/>
            </a:pPr>
            <a:endParaRPr lang="ro-RO" dirty="0"/>
          </a:p>
        </p:txBody>
      </p:sp>
      <p:sp>
        <p:nvSpPr>
          <p:cNvPr id="4" name="Slide Number Placeholder 3">
            <a:extLst>
              <a:ext uri="{FF2B5EF4-FFF2-40B4-BE49-F238E27FC236}">
                <a16:creationId xmlns:a16="http://schemas.microsoft.com/office/drawing/2014/main" id="{1D616D71-7AAF-49B6-B000-BF393E0C0BFD}"/>
              </a:ext>
            </a:extLst>
          </p:cNvPr>
          <p:cNvSpPr>
            <a:spLocks noGrp="1"/>
          </p:cNvSpPr>
          <p:nvPr>
            <p:ph type="sldNum" sz="quarter" idx="12"/>
          </p:nvPr>
        </p:nvSpPr>
        <p:spPr/>
        <p:txBody>
          <a:bodyPr/>
          <a:lstStyle/>
          <a:p>
            <a:fld id="{3C14D8B6-DA12-4183-AA94-4DCB7F295F89}" type="slidenum">
              <a:rPr lang="ro-RO" smtClean="0"/>
              <a:t>5</a:t>
            </a:fld>
            <a:endParaRPr lang="ro-RO"/>
          </a:p>
        </p:txBody>
      </p:sp>
    </p:spTree>
    <p:extLst>
      <p:ext uri="{BB962C8B-B14F-4D97-AF65-F5344CB8AC3E}">
        <p14:creationId xmlns:p14="http://schemas.microsoft.com/office/powerpoint/2010/main" val="3432110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91B6F-00BC-4B9A-A8D7-982BFD8AC01F}"/>
              </a:ext>
            </a:extLst>
          </p:cNvPr>
          <p:cNvSpPr>
            <a:spLocks noGrp="1"/>
          </p:cNvSpPr>
          <p:nvPr>
            <p:ph type="title"/>
          </p:nvPr>
        </p:nvSpPr>
        <p:spPr>
          <a:xfrm>
            <a:off x="838200" y="295275"/>
            <a:ext cx="10515600" cy="873125"/>
          </a:xfrm>
        </p:spPr>
        <p:txBody>
          <a:bodyPr/>
          <a:lstStyle/>
          <a:p>
            <a:pPr algn="ctr"/>
            <a:r>
              <a:rPr lang="ro-RO" sz="3600" b="1" dirty="0">
                <a:solidFill>
                  <a:srgbClr val="004274"/>
                </a:solidFill>
                <a:latin typeface="+mn-lt"/>
              </a:rPr>
              <a:t>Prezentarea datelor prin tabele de frecvență</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E4D9E62-218D-4C26-997B-E03E89873DCE}"/>
                  </a:ext>
                </a:extLst>
              </p:cNvPr>
              <p:cNvSpPr>
                <a:spLocks noGrp="1"/>
              </p:cNvSpPr>
              <p:nvPr>
                <p:ph idx="1"/>
              </p:nvPr>
            </p:nvSpPr>
            <p:spPr>
              <a:xfrm>
                <a:off x="838200" y="1253331"/>
                <a:ext cx="10515600" cy="4652169"/>
              </a:xfrm>
            </p:spPr>
            <p:txBody>
              <a:bodyPr/>
              <a:lstStyle/>
              <a:p>
                <a:pPr marL="0" indent="0">
                  <a:buNone/>
                </a:pPr>
                <a:r>
                  <a:rPr lang="ro-RO" sz="2400" dirty="0">
                    <a:effectLst/>
                    <a:ea typeface="Times New Roman" panose="02020603050405020304" pitchFamily="18" charset="0"/>
                  </a:rPr>
                  <a:t>Tabelele de frecvență sunt o metodă simplă și eficientă pentru organizarea datelor. Ele arată frecvența (numărul de apariții) a fiecărei valori sau categorii</a:t>
                </a:r>
                <a:r>
                  <a:rPr lang="en-US" sz="2400" dirty="0">
                    <a:effectLst/>
                    <a:ea typeface="Times New Roman" panose="02020603050405020304" pitchFamily="18" charset="0"/>
                  </a:rPr>
                  <a:t> </a:t>
                </a:r>
                <a:r>
                  <a:rPr lang="ro-RO" sz="2400" dirty="0">
                    <a:effectLst/>
                    <a:ea typeface="Times New Roman" panose="02020603050405020304" pitchFamily="18" charset="0"/>
                  </a:rPr>
                  <a:t>și au </a:t>
                </a:r>
                <a:r>
                  <a:rPr lang="ro-RO" sz="2400" b="0" dirty="0">
                    <a:effectLst/>
                    <a:ea typeface="Times New Roman" panose="02020603050405020304" pitchFamily="18" charset="0"/>
                  </a:rPr>
                  <a:t>următoarele componente:</a:t>
                </a:r>
                <a:endParaRPr lang="ro-RO" sz="2400" b="1" dirty="0">
                  <a:effectLst/>
                  <a:ea typeface="Times New Roman" panose="02020603050405020304" pitchFamily="18" charset="0"/>
                </a:endParaRPr>
              </a:p>
              <a:p>
                <a:pPr marL="0" lvl="0" indent="0">
                  <a:lnSpc>
                    <a:spcPct val="107000"/>
                  </a:lnSpc>
                  <a:spcAft>
                    <a:spcPts val="800"/>
                  </a:spcAft>
                  <a:buNone/>
                  <a:tabLst>
                    <a:tab pos="457200" algn="l"/>
                  </a:tabLst>
                </a:pPr>
                <a:r>
                  <a:rPr lang="ro-RO" sz="2400" b="1" dirty="0">
                    <a:effectLst/>
                    <a:ea typeface="Calibri" panose="020F0502020204030204" pitchFamily="34" charset="0"/>
                    <a:cs typeface="Times New Roman" panose="02020603050405020304" pitchFamily="18" charset="0"/>
                  </a:rPr>
                  <a:t>Valoarea:</a:t>
                </a:r>
                <a:r>
                  <a:rPr lang="ro-RO" sz="2400" dirty="0">
                    <a:effectLst/>
                    <a:ea typeface="Calibri" panose="020F0502020204030204" pitchFamily="34" charset="0"/>
                    <a:cs typeface="Times New Roman" panose="02020603050405020304" pitchFamily="18" charset="0"/>
                  </a:rPr>
                  <a:t> Categoria sau intervalul de date.</a:t>
                </a:r>
              </a:p>
              <a:p>
                <a:pPr marL="0" lvl="0" indent="0">
                  <a:lnSpc>
                    <a:spcPct val="107000"/>
                  </a:lnSpc>
                  <a:spcAft>
                    <a:spcPts val="800"/>
                  </a:spcAft>
                  <a:buNone/>
                  <a:tabLst>
                    <a:tab pos="457200" algn="l"/>
                  </a:tabLst>
                </a:pPr>
                <a:r>
                  <a:rPr lang="ro-RO" sz="2400" b="1" dirty="0">
                    <a:effectLst/>
                    <a:ea typeface="Calibri" panose="020F0502020204030204" pitchFamily="34" charset="0"/>
                    <a:cs typeface="Times New Roman" panose="02020603050405020304" pitchFamily="18" charset="0"/>
                  </a:rPr>
                  <a:t>Frecvența absolută:</a:t>
                </a:r>
                <a:r>
                  <a:rPr lang="ro-RO" sz="2400" dirty="0">
                    <a:effectLst/>
                    <a:ea typeface="Calibri" panose="020F0502020204030204" pitchFamily="34" charset="0"/>
                    <a:cs typeface="Times New Roman" panose="02020603050405020304" pitchFamily="18" charset="0"/>
                  </a:rPr>
                  <a:t> Numărul de apariții al fiecărei valori.</a:t>
                </a:r>
              </a:p>
              <a:p>
                <a:pPr marL="0" lvl="0" indent="0">
                  <a:lnSpc>
                    <a:spcPct val="107000"/>
                  </a:lnSpc>
                  <a:spcAft>
                    <a:spcPts val="800"/>
                  </a:spcAft>
                  <a:buNone/>
                  <a:tabLst>
                    <a:tab pos="457200" algn="l"/>
                  </a:tabLst>
                </a:pPr>
                <a:r>
                  <a:rPr lang="ro-RO" sz="2400" b="1" dirty="0">
                    <a:effectLst/>
                    <a:ea typeface="Calibri" panose="020F0502020204030204" pitchFamily="34" charset="0"/>
                    <a:cs typeface="Times New Roman" panose="02020603050405020304" pitchFamily="18" charset="0"/>
                  </a:rPr>
                  <a:t>Frecvența relativă:</a:t>
                </a:r>
                <a:r>
                  <a:rPr lang="ro-RO" sz="2400" dirty="0">
                    <a:effectLst/>
                    <a:ea typeface="Calibri" panose="020F0502020204030204" pitchFamily="34" charset="0"/>
                    <a:cs typeface="Times New Roman" panose="02020603050405020304" pitchFamily="18" charset="0"/>
                  </a:rPr>
                  <a:t> Proporția fiecărei valori din totalul observațiilor </a:t>
                </a:r>
              </a:p>
              <a:p>
                <a:pPr marL="0" indent="0">
                  <a:lnSpc>
                    <a:spcPct val="107000"/>
                  </a:lnSpc>
                  <a:spcAft>
                    <a:spcPts val="800"/>
                  </a:spcAft>
                  <a:buNone/>
                </a:pPr>
                <a14:m>
                  <m:oMathPara xmlns:m="http://schemas.openxmlformats.org/officeDocument/2006/math">
                    <m:oMathParaPr>
                      <m:jc m:val="centerGroup"/>
                    </m:oMathParaPr>
                    <m:oMath xmlns:m="http://schemas.openxmlformats.org/officeDocument/2006/math">
                      <m:r>
                        <a:rPr lang="ro-RO" sz="2400" i="1">
                          <a:effectLst/>
                          <a:latin typeface="Cambria Math" panose="02040503050406030204" pitchFamily="18" charset="0"/>
                          <a:ea typeface="Calibri" panose="020F0502020204030204" pitchFamily="34" charset="0"/>
                          <a:cs typeface="Times New Roman" panose="02020603050405020304" pitchFamily="18" charset="0"/>
                        </a:rPr>
                        <m:t>𝐹𝑟𝑒𝑐𝑣𝑒𝑛</m:t>
                      </m:r>
                      <m:r>
                        <a:rPr lang="ro-RO" sz="2400" i="1">
                          <a:effectLst/>
                          <a:latin typeface="Cambria Math" panose="02040503050406030204" pitchFamily="18" charset="0"/>
                          <a:ea typeface="Calibri" panose="020F0502020204030204" pitchFamily="34" charset="0"/>
                          <a:cs typeface="Times New Roman" panose="02020603050405020304" pitchFamily="18" charset="0"/>
                        </a:rPr>
                        <m:t>ț</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𝑎</m:t>
                      </m:r>
                      <m:r>
                        <a:rPr lang="ro-RO" sz="2400" i="1">
                          <a:effectLst/>
                          <a:latin typeface="Cambria Math" panose="02040503050406030204" pitchFamily="18" charset="0"/>
                          <a:ea typeface="Calibri" panose="020F0502020204030204" pitchFamily="34" charset="0"/>
                          <a:cs typeface="Times New Roman" panose="02020603050405020304" pitchFamily="18" charset="0"/>
                        </a:rPr>
                        <m:t> </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𝑟𝑒𝑙𝑎𝑡𝑖𝑣</m:t>
                      </m:r>
                      <m:r>
                        <a:rPr lang="ro-RO" sz="2400" i="1">
                          <a:effectLst/>
                          <a:latin typeface="Cambria Math" panose="02040503050406030204" pitchFamily="18" charset="0"/>
                          <a:ea typeface="Calibri" panose="020F0502020204030204" pitchFamily="34" charset="0"/>
                          <a:cs typeface="Times New Roman" panose="02020603050405020304" pitchFamily="18" charset="0"/>
                        </a:rPr>
                        <m:t>ă= </m:t>
                      </m:r>
                      <m:f>
                        <m:fPr>
                          <m:ctrlPr>
                            <a:rPr lang="ro-RO" sz="2400" i="1">
                              <a:effectLst/>
                              <a:latin typeface="Cambria Math" panose="02040503050406030204" pitchFamily="18" charset="0"/>
                              <a:ea typeface="Calibri" panose="020F0502020204030204" pitchFamily="34" charset="0"/>
                              <a:cs typeface="Times New Roman" panose="02020603050405020304" pitchFamily="18" charset="0"/>
                            </a:rPr>
                          </m:ctrlPr>
                        </m:fPr>
                        <m:num>
                          <m:r>
                            <a:rPr lang="ro-RO" sz="2400" i="1">
                              <a:effectLst/>
                              <a:latin typeface="Cambria Math" panose="02040503050406030204" pitchFamily="18" charset="0"/>
                              <a:ea typeface="Calibri" panose="020F0502020204030204" pitchFamily="34" charset="0"/>
                              <a:cs typeface="Times New Roman" panose="02020603050405020304" pitchFamily="18" charset="0"/>
                            </a:rPr>
                            <m:t>𝑓𝑟𝑒𝑐𝑣𝑒𝑛</m:t>
                          </m:r>
                          <m:r>
                            <a:rPr lang="ro-RO" sz="2400" i="1">
                              <a:effectLst/>
                              <a:latin typeface="Cambria Math" panose="02040503050406030204" pitchFamily="18" charset="0"/>
                              <a:ea typeface="Calibri" panose="020F0502020204030204" pitchFamily="34" charset="0"/>
                              <a:cs typeface="Times New Roman" panose="02020603050405020304" pitchFamily="18" charset="0"/>
                            </a:rPr>
                            <m:t>ț</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𝑎</m:t>
                          </m:r>
                          <m:r>
                            <a:rPr lang="ro-RO" sz="2400" i="1">
                              <a:effectLst/>
                              <a:latin typeface="Cambria Math" panose="02040503050406030204" pitchFamily="18" charset="0"/>
                              <a:ea typeface="Calibri" panose="020F0502020204030204" pitchFamily="34" charset="0"/>
                              <a:cs typeface="Times New Roman" panose="02020603050405020304" pitchFamily="18" charset="0"/>
                            </a:rPr>
                            <m:t> </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𝑎𝑏𝑠𝑜𝑙𝑢𝑡</m:t>
                          </m:r>
                          <m:r>
                            <a:rPr lang="ro-RO" sz="2400" i="1">
                              <a:effectLst/>
                              <a:latin typeface="Cambria Math" panose="02040503050406030204" pitchFamily="18" charset="0"/>
                              <a:ea typeface="Calibri" panose="020F0502020204030204" pitchFamily="34" charset="0"/>
                              <a:cs typeface="Times New Roman" panose="02020603050405020304" pitchFamily="18" charset="0"/>
                            </a:rPr>
                            <m:t>ă</m:t>
                          </m:r>
                        </m:num>
                        <m:den>
                          <m:r>
                            <a:rPr lang="ro-RO" sz="2400" i="1">
                              <a:effectLst/>
                              <a:latin typeface="Cambria Math" panose="02040503050406030204" pitchFamily="18" charset="0"/>
                              <a:ea typeface="Calibri" panose="020F0502020204030204" pitchFamily="34" charset="0"/>
                              <a:cs typeface="Times New Roman" panose="02020603050405020304" pitchFamily="18" charset="0"/>
                            </a:rPr>
                            <m:t>𝑛𝑢𝑚</m:t>
                          </m:r>
                          <m:r>
                            <a:rPr lang="ro-RO" sz="2400" i="1">
                              <a:effectLst/>
                              <a:latin typeface="Cambria Math" panose="02040503050406030204" pitchFamily="18" charset="0"/>
                              <a:ea typeface="Calibri" panose="020F0502020204030204" pitchFamily="34" charset="0"/>
                              <a:cs typeface="Times New Roman" panose="02020603050405020304" pitchFamily="18" charset="0"/>
                            </a:rPr>
                            <m:t>ă</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𝑟</m:t>
                          </m:r>
                          <m:r>
                            <a:rPr lang="ro-RO" sz="2400" i="1">
                              <a:effectLst/>
                              <a:latin typeface="Cambria Math" panose="02040503050406030204" pitchFamily="18" charset="0"/>
                              <a:ea typeface="Calibri" panose="020F0502020204030204" pitchFamily="34" charset="0"/>
                              <a:cs typeface="Times New Roman" panose="02020603050405020304" pitchFamily="18" charset="0"/>
                            </a:rPr>
                            <m:t> </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𝑡𝑜𝑡𝑎𝑙</m:t>
                          </m:r>
                          <m:r>
                            <a:rPr lang="ro-RO" sz="2400" i="1">
                              <a:effectLst/>
                              <a:latin typeface="Cambria Math" panose="02040503050406030204" pitchFamily="18" charset="0"/>
                              <a:ea typeface="Calibri" panose="020F0502020204030204" pitchFamily="34" charset="0"/>
                              <a:cs typeface="Times New Roman" panose="02020603050405020304" pitchFamily="18" charset="0"/>
                            </a:rPr>
                            <m:t> </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𝑑𝑒</m:t>
                          </m:r>
                          <m:r>
                            <a:rPr lang="ro-RO" sz="2400" i="1">
                              <a:effectLst/>
                              <a:latin typeface="Cambria Math" panose="02040503050406030204" pitchFamily="18" charset="0"/>
                              <a:ea typeface="Calibri" panose="020F0502020204030204" pitchFamily="34" charset="0"/>
                              <a:cs typeface="Times New Roman" panose="02020603050405020304" pitchFamily="18" charset="0"/>
                            </a:rPr>
                            <m:t> </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𝑜𝑏𝑠𝑒𝑟𝑣𝑎</m:t>
                          </m:r>
                          <m:r>
                            <a:rPr lang="ro-RO" sz="2400" i="1">
                              <a:effectLst/>
                              <a:latin typeface="Cambria Math" panose="02040503050406030204" pitchFamily="18" charset="0"/>
                              <a:ea typeface="Calibri" panose="020F0502020204030204" pitchFamily="34" charset="0"/>
                              <a:cs typeface="Times New Roman" panose="02020603050405020304" pitchFamily="18" charset="0"/>
                            </a:rPr>
                            <m:t>ț</m:t>
                          </m:r>
                          <m:r>
                            <a:rPr lang="ro-RO" sz="2400" i="1">
                              <a:effectLst/>
                              <a:latin typeface="Cambria Math" panose="02040503050406030204" pitchFamily="18" charset="0"/>
                              <a:ea typeface="Calibri" panose="020F0502020204030204" pitchFamily="34" charset="0"/>
                              <a:cs typeface="Times New Roman" panose="02020603050405020304" pitchFamily="18" charset="0"/>
                            </a:rPr>
                            <m:t>𝑖𝑖</m:t>
                          </m:r>
                        </m:den>
                      </m:f>
                    </m:oMath>
                  </m:oMathPara>
                </a14:m>
                <a:endParaRPr lang="ro-RO" sz="2400" dirty="0">
                  <a:effectLst/>
                  <a:ea typeface="Calibri" panose="020F0502020204030204" pitchFamily="34" charset="0"/>
                  <a:cs typeface="Times New Roman" panose="02020603050405020304" pitchFamily="18" charset="0"/>
                </a:endParaRPr>
              </a:p>
              <a:p>
                <a:pPr marL="0" lvl="0" indent="0">
                  <a:lnSpc>
                    <a:spcPct val="107000"/>
                  </a:lnSpc>
                  <a:spcAft>
                    <a:spcPts val="800"/>
                  </a:spcAft>
                  <a:buNone/>
                  <a:tabLst>
                    <a:tab pos="457200" algn="l"/>
                  </a:tabLst>
                </a:pPr>
                <a:r>
                  <a:rPr lang="ro-RO" sz="2400" b="1" dirty="0">
                    <a:effectLst/>
                    <a:ea typeface="Calibri" panose="020F0502020204030204" pitchFamily="34" charset="0"/>
                    <a:cs typeface="Times New Roman" panose="02020603050405020304" pitchFamily="18" charset="0"/>
                  </a:rPr>
                  <a:t>Frecvența cumulativă:</a:t>
                </a:r>
                <a:r>
                  <a:rPr lang="ro-RO" sz="2400" dirty="0">
                    <a:effectLst/>
                    <a:ea typeface="Calibri" panose="020F0502020204030204" pitchFamily="34" charset="0"/>
                    <a:cs typeface="Times New Roman" panose="02020603050405020304" pitchFamily="18" charset="0"/>
                  </a:rPr>
                  <a:t> Suma frecvențelor până la o anumită categorie sau valoare.</a:t>
                </a:r>
              </a:p>
              <a:p>
                <a:pPr marL="0" indent="0">
                  <a:buNone/>
                </a:pPr>
                <a:endParaRPr lang="ro-RO" sz="1800" dirty="0">
                  <a:effectLst/>
                  <a:latin typeface="Times New Roman" panose="02020603050405020304" pitchFamily="18" charset="0"/>
                  <a:ea typeface="Times New Roman" panose="02020603050405020304" pitchFamily="18" charset="0"/>
                </a:endParaRPr>
              </a:p>
              <a:p>
                <a:pPr marL="0" indent="0">
                  <a:buNone/>
                </a:pPr>
                <a:endParaRPr lang="ro-RO" dirty="0"/>
              </a:p>
            </p:txBody>
          </p:sp>
        </mc:Choice>
        <mc:Fallback xmlns="">
          <p:sp>
            <p:nvSpPr>
              <p:cNvPr id="3" name="Content Placeholder 2">
                <a:extLst>
                  <a:ext uri="{FF2B5EF4-FFF2-40B4-BE49-F238E27FC236}">
                    <a16:creationId xmlns:a16="http://schemas.microsoft.com/office/drawing/2014/main" id="{4E4D9E62-218D-4C26-997B-E03E89873DCE}"/>
                  </a:ext>
                </a:extLst>
              </p:cNvPr>
              <p:cNvSpPr>
                <a:spLocks noGrp="1" noRot="1" noChangeAspect="1" noMove="1" noResize="1" noEditPoints="1" noAdjustHandles="1" noChangeArrowheads="1" noChangeShapeType="1" noTextEdit="1"/>
              </p:cNvSpPr>
              <p:nvPr>
                <p:ph idx="1"/>
              </p:nvPr>
            </p:nvSpPr>
            <p:spPr>
              <a:xfrm>
                <a:off x="838200" y="1253331"/>
                <a:ext cx="10515600" cy="4652169"/>
              </a:xfrm>
              <a:blipFill>
                <a:blip r:embed="rId2"/>
                <a:stretch>
                  <a:fillRect l="-928" t="-1835" r="-174"/>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74051845-7310-4B71-B580-FF055BF77CF2}"/>
              </a:ext>
            </a:extLst>
          </p:cNvPr>
          <p:cNvSpPr>
            <a:spLocks noGrp="1"/>
          </p:cNvSpPr>
          <p:nvPr>
            <p:ph type="sldNum" sz="quarter" idx="12"/>
          </p:nvPr>
        </p:nvSpPr>
        <p:spPr/>
        <p:txBody>
          <a:bodyPr/>
          <a:lstStyle/>
          <a:p>
            <a:fld id="{3C14D8B6-DA12-4183-AA94-4DCB7F295F89}" type="slidenum">
              <a:rPr lang="ro-RO" smtClean="0"/>
              <a:t>6</a:t>
            </a:fld>
            <a:endParaRPr lang="ro-RO"/>
          </a:p>
        </p:txBody>
      </p:sp>
    </p:spTree>
    <p:extLst>
      <p:ext uri="{BB962C8B-B14F-4D97-AF65-F5344CB8AC3E}">
        <p14:creationId xmlns:p14="http://schemas.microsoft.com/office/powerpoint/2010/main" val="559476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3096-6C46-4B9C-83C9-326CBE15F2CE}"/>
              </a:ext>
            </a:extLst>
          </p:cNvPr>
          <p:cNvSpPr>
            <a:spLocks noGrp="1"/>
          </p:cNvSpPr>
          <p:nvPr>
            <p:ph type="title"/>
          </p:nvPr>
        </p:nvSpPr>
        <p:spPr>
          <a:xfrm>
            <a:off x="838200" y="288926"/>
            <a:ext cx="10515600" cy="730250"/>
          </a:xfrm>
        </p:spPr>
        <p:txBody>
          <a:bodyPr>
            <a:normAutofit/>
          </a:bodyPr>
          <a:lstStyle/>
          <a:p>
            <a:pPr algn="ctr"/>
            <a:r>
              <a:rPr lang="ro-RO" sz="3600" b="1" dirty="0">
                <a:solidFill>
                  <a:srgbClr val="004274"/>
                </a:solidFill>
                <a:latin typeface="+mn-lt"/>
              </a:rPr>
              <a:t>Exemplu </a:t>
            </a:r>
            <a:r>
              <a:rPr lang="ro-RO" sz="2800" b="1" dirty="0">
                <a:solidFill>
                  <a:srgbClr val="004274"/>
                </a:solidFill>
                <a:latin typeface="+mn-lt"/>
              </a:rPr>
              <a:t>(date continue discrete)</a:t>
            </a:r>
          </a:p>
        </p:txBody>
      </p:sp>
      <p:sp>
        <p:nvSpPr>
          <p:cNvPr id="3" name="Content Placeholder 2">
            <a:extLst>
              <a:ext uri="{FF2B5EF4-FFF2-40B4-BE49-F238E27FC236}">
                <a16:creationId xmlns:a16="http://schemas.microsoft.com/office/drawing/2014/main" id="{A78F4C56-7865-454C-AFA8-51BD900CAEF3}"/>
              </a:ext>
            </a:extLst>
          </p:cNvPr>
          <p:cNvSpPr>
            <a:spLocks noGrp="1"/>
          </p:cNvSpPr>
          <p:nvPr>
            <p:ph idx="1"/>
          </p:nvPr>
        </p:nvSpPr>
        <p:spPr>
          <a:xfrm>
            <a:off x="838200" y="1019176"/>
            <a:ext cx="11087101" cy="5486400"/>
          </a:xfrm>
        </p:spPr>
        <p:txBody>
          <a:bodyPr/>
          <a:lstStyle/>
          <a:p>
            <a:pPr marL="0" indent="0">
              <a:buNone/>
            </a:pPr>
            <a:r>
              <a:rPr lang="ro-RO" sz="2400" dirty="0">
                <a:effectLst/>
                <a:ea typeface="Times New Roman" panose="02020603050405020304" pitchFamily="18" charset="0"/>
                <a:cs typeface="Times New Roman" panose="02020603050405020304" pitchFamily="18" charset="0"/>
              </a:rPr>
              <a:t>Considerăm un sondaj despre numărul de copii dintr-o familie. Datele sunt: 0, 1, 2, 2, 3, 3, 3, 4, 4, 5.</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26D1D481-6CC9-4CBE-ACF9-1D8858510CDD}"/>
              </a:ext>
            </a:extLst>
          </p:cNvPr>
          <p:cNvSpPr>
            <a:spLocks noGrp="1"/>
          </p:cNvSpPr>
          <p:nvPr>
            <p:ph type="sldNum" sz="quarter" idx="12"/>
          </p:nvPr>
        </p:nvSpPr>
        <p:spPr/>
        <p:txBody>
          <a:bodyPr/>
          <a:lstStyle/>
          <a:p>
            <a:fld id="{3C14D8B6-DA12-4183-AA94-4DCB7F295F89}" type="slidenum">
              <a:rPr lang="ro-RO" smtClean="0"/>
              <a:t>7</a:t>
            </a:fld>
            <a:endParaRPr lang="ro-RO"/>
          </a:p>
        </p:txBody>
      </p:sp>
      <p:graphicFrame>
        <p:nvGraphicFramePr>
          <p:cNvPr id="5" name="Table 4">
            <a:extLst>
              <a:ext uri="{FF2B5EF4-FFF2-40B4-BE49-F238E27FC236}">
                <a16:creationId xmlns:a16="http://schemas.microsoft.com/office/drawing/2014/main" id="{4B8054DE-D70C-41E8-9C0A-BF3B4B023E1E}"/>
              </a:ext>
            </a:extLst>
          </p:cNvPr>
          <p:cNvGraphicFramePr>
            <a:graphicFrameLocks noGrp="1"/>
          </p:cNvGraphicFramePr>
          <p:nvPr>
            <p:extLst>
              <p:ext uri="{D42A27DB-BD31-4B8C-83A1-F6EECF244321}">
                <p14:modId xmlns:p14="http://schemas.microsoft.com/office/powerpoint/2010/main" val="362609687"/>
              </p:ext>
            </p:extLst>
          </p:nvPr>
        </p:nvGraphicFramePr>
        <p:xfrm>
          <a:off x="3476624" y="1749426"/>
          <a:ext cx="5743577" cy="4222747"/>
        </p:xfrm>
        <a:graphic>
          <a:graphicData uri="http://schemas.openxmlformats.org/drawingml/2006/table">
            <a:tbl>
              <a:tblPr firstRow="1" firstCol="1" bandRow="1">
                <a:tableStyleId>{5C22544A-7EE6-4342-B048-85BDC9FD1C3A}</a:tableStyleId>
              </a:tblPr>
              <a:tblGrid>
                <a:gridCol w="1035205">
                  <a:extLst>
                    <a:ext uri="{9D8B030D-6E8A-4147-A177-3AD203B41FA5}">
                      <a16:colId xmlns:a16="http://schemas.microsoft.com/office/drawing/2014/main" val="2577433138"/>
                    </a:ext>
                  </a:extLst>
                </a:gridCol>
                <a:gridCol w="1366734">
                  <a:extLst>
                    <a:ext uri="{9D8B030D-6E8A-4147-A177-3AD203B41FA5}">
                      <a16:colId xmlns:a16="http://schemas.microsoft.com/office/drawing/2014/main" val="3053718370"/>
                    </a:ext>
                  </a:extLst>
                </a:gridCol>
                <a:gridCol w="1679601">
                  <a:extLst>
                    <a:ext uri="{9D8B030D-6E8A-4147-A177-3AD203B41FA5}">
                      <a16:colId xmlns:a16="http://schemas.microsoft.com/office/drawing/2014/main" val="2797293026"/>
                    </a:ext>
                  </a:extLst>
                </a:gridCol>
                <a:gridCol w="1662037">
                  <a:extLst>
                    <a:ext uri="{9D8B030D-6E8A-4147-A177-3AD203B41FA5}">
                      <a16:colId xmlns:a16="http://schemas.microsoft.com/office/drawing/2014/main" val="200818558"/>
                    </a:ext>
                  </a:extLst>
                </a:gridCol>
              </a:tblGrid>
              <a:tr h="1035559">
                <a:tc>
                  <a:txBody>
                    <a:bodyPr/>
                    <a:lstStyle/>
                    <a:p>
                      <a:pPr algn="ctr">
                        <a:lnSpc>
                          <a:spcPct val="107000"/>
                        </a:lnSpc>
                        <a:spcAft>
                          <a:spcPts val="800"/>
                        </a:spcAft>
                      </a:pPr>
                      <a:r>
                        <a:rPr lang="ro-RO" sz="1800" dirty="0">
                          <a:effectLst/>
                        </a:rPr>
                        <a:t>Număr de copii</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Frecvență absolută</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Frecvență relativă</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Frecvență cumulativă</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056475993"/>
                  </a:ext>
                </a:extLst>
              </a:tr>
              <a:tr h="531198">
                <a:tc>
                  <a:txBody>
                    <a:bodyPr/>
                    <a:lstStyle/>
                    <a:p>
                      <a:pPr algn="ctr">
                        <a:lnSpc>
                          <a:spcPct val="107000"/>
                        </a:lnSpc>
                        <a:spcAft>
                          <a:spcPts val="800"/>
                        </a:spcAft>
                      </a:pPr>
                      <a:r>
                        <a:rPr lang="ro-RO" sz="1800" dirty="0">
                          <a:effectLst/>
                        </a:rPr>
                        <a:t>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1</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0.10</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0.10</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82056792"/>
                  </a:ext>
                </a:extLst>
              </a:tr>
              <a:tr h="531198">
                <a:tc>
                  <a:txBody>
                    <a:bodyPr/>
                    <a:lstStyle/>
                    <a:p>
                      <a:pPr algn="ctr">
                        <a:lnSpc>
                          <a:spcPct val="107000"/>
                        </a:lnSpc>
                        <a:spcAft>
                          <a:spcPts val="800"/>
                        </a:spcAft>
                      </a:pPr>
                      <a:r>
                        <a:rPr lang="ro-RO" sz="1800">
                          <a:effectLst/>
                        </a:rPr>
                        <a:t>1</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1</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0.10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0.20</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14700252"/>
                  </a:ext>
                </a:extLst>
              </a:tr>
              <a:tr h="531198">
                <a:tc>
                  <a:txBody>
                    <a:bodyPr/>
                    <a:lstStyle/>
                    <a:p>
                      <a:pPr algn="ctr">
                        <a:lnSpc>
                          <a:spcPct val="107000"/>
                        </a:lnSpc>
                        <a:spcAft>
                          <a:spcPts val="800"/>
                        </a:spcAft>
                      </a:pPr>
                      <a:r>
                        <a:rPr lang="ro-RO" sz="1800">
                          <a:effectLst/>
                        </a:rPr>
                        <a:t>2</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2</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0.20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0.40</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500883276"/>
                  </a:ext>
                </a:extLst>
              </a:tr>
              <a:tr h="531198">
                <a:tc>
                  <a:txBody>
                    <a:bodyPr/>
                    <a:lstStyle/>
                    <a:p>
                      <a:pPr algn="ctr">
                        <a:lnSpc>
                          <a:spcPct val="107000"/>
                        </a:lnSpc>
                        <a:spcAft>
                          <a:spcPts val="800"/>
                        </a:spcAft>
                      </a:pPr>
                      <a:r>
                        <a:rPr lang="ro-RO" sz="1800">
                          <a:effectLst/>
                        </a:rPr>
                        <a:t>3</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3</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0.30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0.70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54594100"/>
                  </a:ext>
                </a:extLst>
              </a:tr>
              <a:tr h="531198">
                <a:tc>
                  <a:txBody>
                    <a:bodyPr/>
                    <a:lstStyle/>
                    <a:p>
                      <a:pPr algn="ctr">
                        <a:lnSpc>
                          <a:spcPct val="107000"/>
                        </a:lnSpc>
                        <a:spcAft>
                          <a:spcPts val="800"/>
                        </a:spcAft>
                      </a:pPr>
                      <a:r>
                        <a:rPr lang="ro-RO" sz="1800">
                          <a:effectLst/>
                        </a:rPr>
                        <a:t>4</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2</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0.20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0.90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0735693"/>
                  </a:ext>
                </a:extLst>
              </a:tr>
              <a:tr h="531198">
                <a:tc>
                  <a:txBody>
                    <a:bodyPr/>
                    <a:lstStyle/>
                    <a:p>
                      <a:pPr algn="ctr">
                        <a:lnSpc>
                          <a:spcPct val="107000"/>
                        </a:lnSpc>
                        <a:spcAft>
                          <a:spcPts val="800"/>
                        </a:spcAft>
                      </a:pPr>
                      <a:r>
                        <a:rPr lang="ro-RO" sz="1800">
                          <a:effectLst/>
                        </a:rPr>
                        <a:t>5</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1</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a:effectLst/>
                        </a:rPr>
                        <a:t>0.10</a:t>
                      </a:r>
                      <a:endParaRPr lang="ro-RO"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800" dirty="0">
                          <a:effectLst/>
                        </a:rPr>
                        <a:t>1.00</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488333493"/>
                  </a:ext>
                </a:extLst>
              </a:tr>
            </a:tbl>
          </a:graphicData>
        </a:graphic>
      </p:graphicFrame>
    </p:spTree>
    <p:extLst>
      <p:ext uri="{BB962C8B-B14F-4D97-AF65-F5344CB8AC3E}">
        <p14:creationId xmlns:p14="http://schemas.microsoft.com/office/powerpoint/2010/main" val="1612860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30CB285-B601-4F64-BB34-3FD6D4D70E09}"/>
              </a:ext>
            </a:extLst>
          </p:cNvPr>
          <p:cNvSpPr>
            <a:spLocks noGrp="1"/>
          </p:cNvSpPr>
          <p:nvPr>
            <p:ph type="sldNum" sz="quarter" idx="12"/>
          </p:nvPr>
        </p:nvSpPr>
        <p:spPr/>
        <p:txBody>
          <a:bodyPr/>
          <a:lstStyle/>
          <a:p>
            <a:fld id="{3C14D8B6-DA12-4183-AA94-4DCB7F295F89}" type="slidenum">
              <a:rPr lang="ro-RO" smtClean="0"/>
              <a:t>8</a:t>
            </a:fld>
            <a:endParaRPr lang="ro-RO"/>
          </a:p>
        </p:txBody>
      </p:sp>
      <p:sp>
        <p:nvSpPr>
          <p:cNvPr id="9" name="TextBox 8">
            <a:extLst>
              <a:ext uri="{FF2B5EF4-FFF2-40B4-BE49-F238E27FC236}">
                <a16:creationId xmlns:a16="http://schemas.microsoft.com/office/drawing/2014/main" id="{C198B9C9-6B8E-4A91-A656-7837842D2C63}"/>
              </a:ext>
            </a:extLst>
          </p:cNvPr>
          <p:cNvSpPr txBox="1"/>
          <p:nvPr/>
        </p:nvSpPr>
        <p:spPr>
          <a:xfrm>
            <a:off x="2295525" y="283518"/>
            <a:ext cx="8782050" cy="646331"/>
          </a:xfrm>
          <a:prstGeom prst="rect">
            <a:avLst/>
          </a:prstGeom>
          <a:noFill/>
        </p:spPr>
        <p:txBody>
          <a:bodyPr wrap="square">
            <a:spAutoFit/>
          </a:bodyPr>
          <a:lstStyle/>
          <a:p>
            <a:pPr algn="ctr"/>
            <a:r>
              <a:rPr lang="ro-RO" sz="3600" b="1" dirty="0">
                <a:solidFill>
                  <a:srgbClr val="004274"/>
                </a:solidFill>
                <a:latin typeface="+mn-lt"/>
              </a:rPr>
              <a:t>Exemplu</a:t>
            </a:r>
            <a:r>
              <a:rPr lang="ro-RO" sz="3200" b="1" dirty="0">
                <a:solidFill>
                  <a:srgbClr val="004274"/>
                </a:solidFill>
                <a:latin typeface="+mn-lt"/>
              </a:rPr>
              <a:t> </a:t>
            </a:r>
            <a:r>
              <a:rPr lang="ro-RO" sz="2800" b="1" dirty="0">
                <a:solidFill>
                  <a:srgbClr val="004274"/>
                </a:solidFill>
                <a:latin typeface="+mn-lt"/>
              </a:rPr>
              <a:t>(date cantitative continue)</a:t>
            </a:r>
            <a:endParaRPr lang="ro-RO" sz="2800" dirty="0"/>
          </a:p>
        </p:txBody>
      </p:sp>
      <p:sp>
        <p:nvSpPr>
          <p:cNvPr id="10" name="TextBox 9">
            <a:extLst>
              <a:ext uri="{FF2B5EF4-FFF2-40B4-BE49-F238E27FC236}">
                <a16:creationId xmlns:a16="http://schemas.microsoft.com/office/drawing/2014/main" id="{54C031BF-2371-4DB2-B4F0-008B339A1951}"/>
              </a:ext>
            </a:extLst>
          </p:cNvPr>
          <p:cNvSpPr txBox="1"/>
          <p:nvPr/>
        </p:nvSpPr>
        <p:spPr>
          <a:xfrm>
            <a:off x="531018" y="1154043"/>
            <a:ext cx="11129963" cy="3046219"/>
          </a:xfrm>
          <a:prstGeom prst="rect">
            <a:avLst/>
          </a:prstGeom>
          <a:noFill/>
        </p:spPr>
        <p:txBody>
          <a:bodyPr wrap="square">
            <a:spAutoFit/>
          </a:bodyPr>
          <a:lstStyle/>
          <a:p>
            <a:pPr algn="just">
              <a:lnSpc>
                <a:spcPct val="107000"/>
              </a:lnSpc>
              <a:spcAft>
                <a:spcPts val="800"/>
              </a:spcAft>
            </a:pPr>
            <a:r>
              <a:rPr lang="ro-RO" sz="2400" dirty="0">
                <a:effectLst/>
                <a:ea typeface="Times New Roman" panose="02020603050405020304" pitchFamily="18" charset="0"/>
              </a:rPr>
              <a:t>Vom analiza concentrațiile de azot de amoniu în râul Prut, pentru perioada anilor 2019 -2021: </a:t>
            </a:r>
            <a:r>
              <a:rPr lang="ro-RO" sz="2400" dirty="0">
                <a:effectLst/>
                <a:ea typeface="Calibri" panose="020F0502020204030204" pitchFamily="34" charset="0"/>
                <a:cs typeface="Times New Roman" panose="02020603050405020304" pitchFamily="18" charset="0"/>
              </a:rPr>
              <a:t>0.53, 2.445, 0.439, 0.413, 0.937, 0.442, 0.503, 0.417, 0.62, 0.818, 1.123, 3.85, 0.685, 0.5, 1.07, 0.629, 0.434, 0.87, 0.402, 0.51, 0.55, 0.706, 0.418, 0.584, 0.488, 1.013</a:t>
            </a:r>
          </a:p>
          <a:p>
            <a:pPr algn="just">
              <a:lnSpc>
                <a:spcPct val="107000"/>
              </a:lnSpc>
              <a:spcAft>
                <a:spcPts val="800"/>
              </a:spcAft>
            </a:pPr>
            <a:r>
              <a:rPr lang="ro-RO" sz="2400" dirty="0">
                <a:effectLst/>
                <a:ea typeface="Times New Roman" panose="02020603050405020304" pitchFamily="18" charset="0"/>
                <a:cs typeface="Times New Roman" panose="02020603050405020304" pitchFamily="18" charset="0"/>
              </a:rPr>
              <a:t>Concentrația maximă admisibilă (CMA) pentru azot de amoniu este </a:t>
            </a:r>
            <a:r>
              <a:rPr lang="ro-RO" sz="2400" b="1" dirty="0">
                <a:effectLst/>
                <a:ea typeface="Times New Roman" panose="02020603050405020304" pitchFamily="18" charset="0"/>
                <a:cs typeface="Times New Roman" panose="02020603050405020304" pitchFamily="18" charset="0"/>
              </a:rPr>
              <a:t>0.2 mg/L</a:t>
            </a:r>
            <a:r>
              <a:rPr lang="ro-RO" sz="2400" dirty="0">
                <a:effectLst/>
                <a:ea typeface="Times New Roman" panose="02020603050405020304" pitchFamily="18" charset="0"/>
                <a:cs typeface="Times New Roman" panose="02020603050405020304" pitchFamily="18" charset="0"/>
              </a:rPr>
              <a:t>, iar analiza are scopul de a evidenția cât de frecvent sunt depășite limitele admise. </a:t>
            </a:r>
          </a:p>
          <a:p>
            <a:pPr algn="just">
              <a:lnSpc>
                <a:spcPct val="107000"/>
              </a:lnSpc>
              <a:spcAft>
                <a:spcPts val="800"/>
              </a:spcAft>
            </a:pPr>
            <a:r>
              <a:rPr lang="ro-RO" sz="2400" dirty="0">
                <a:effectLst/>
                <a:ea typeface="Times New Roman" panose="02020603050405020304" pitchFamily="18" charset="0"/>
              </a:rPr>
              <a:t>Pentru a organiza datele, le grupăm în intervale și calculăm frecvențele absolute și relative.</a:t>
            </a:r>
            <a:r>
              <a:rPr lang="ro-RO" sz="1800" dirty="0">
                <a:effectLst/>
                <a:latin typeface="Times New Roman" panose="02020603050405020304" pitchFamily="18" charset="0"/>
                <a:ea typeface="Times New Roman" panose="02020603050405020304" pitchFamily="18" charset="0"/>
              </a:rPr>
              <a:t> </a:t>
            </a:r>
            <a:endParaRPr lang="ro-RO" dirty="0"/>
          </a:p>
        </p:txBody>
      </p:sp>
    </p:spTree>
    <p:extLst>
      <p:ext uri="{BB962C8B-B14F-4D97-AF65-F5344CB8AC3E}">
        <p14:creationId xmlns:p14="http://schemas.microsoft.com/office/powerpoint/2010/main" val="357545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D0D060C-EBCC-4986-A779-EC9C41EC7AE8}"/>
              </a:ext>
            </a:extLst>
          </p:cNvPr>
          <p:cNvSpPr>
            <a:spLocks noGrp="1"/>
          </p:cNvSpPr>
          <p:nvPr>
            <p:ph type="sldNum" sz="quarter" idx="12"/>
          </p:nvPr>
        </p:nvSpPr>
        <p:spPr/>
        <p:txBody>
          <a:bodyPr/>
          <a:lstStyle/>
          <a:p>
            <a:fld id="{3C14D8B6-DA12-4183-AA94-4DCB7F295F89}" type="slidenum">
              <a:rPr lang="ro-RO" smtClean="0"/>
              <a:t>9</a:t>
            </a:fld>
            <a:endParaRPr lang="ro-RO"/>
          </a:p>
        </p:txBody>
      </p:sp>
      <p:graphicFrame>
        <p:nvGraphicFramePr>
          <p:cNvPr id="5" name="Table 4">
            <a:extLst>
              <a:ext uri="{FF2B5EF4-FFF2-40B4-BE49-F238E27FC236}">
                <a16:creationId xmlns:a16="http://schemas.microsoft.com/office/drawing/2014/main" id="{B0473DC0-B6B4-4146-B79C-96372D5A1BD5}"/>
              </a:ext>
            </a:extLst>
          </p:cNvPr>
          <p:cNvGraphicFramePr>
            <a:graphicFrameLocks noGrp="1"/>
          </p:cNvGraphicFramePr>
          <p:nvPr>
            <p:extLst>
              <p:ext uri="{D42A27DB-BD31-4B8C-83A1-F6EECF244321}">
                <p14:modId xmlns:p14="http://schemas.microsoft.com/office/powerpoint/2010/main" val="1664921175"/>
              </p:ext>
            </p:extLst>
          </p:nvPr>
        </p:nvGraphicFramePr>
        <p:xfrm>
          <a:off x="314324" y="428625"/>
          <a:ext cx="5238750" cy="4905374"/>
        </p:xfrm>
        <a:graphic>
          <a:graphicData uri="http://schemas.openxmlformats.org/drawingml/2006/table">
            <a:tbl>
              <a:tblPr firstRow="1" firstCol="1" bandRow="1">
                <a:tableStyleId>{5C22544A-7EE6-4342-B048-85BDC9FD1C3A}</a:tableStyleId>
              </a:tblPr>
              <a:tblGrid>
                <a:gridCol w="2125173">
                  <a:extLst>
                    <a:ext uri="{9D8B030D-6E8A-4147-A177-3AD203B41FA5}">
                      <a16:colId xmlns:a16="http://schemas.microsoft.com/office/drawing/2014/main" val="798230292"/>
                    </a:ext>
                  </a:extLst>
                </a:gridCol>
                <a:gridCol w="1419169">
                  <a:extLst>
                    <a:ext uri="{9D8B030D-6E8A-4147-A177-3AD203B41FA5}">
                      <a16:colId xmlns:a16="http://schemas.microsoft.com/office/drawing/2014/main" val="2977076300"/>
                    </a:ext>
                  </a:extLst>
                </a:gridCol>
                <a:gridCol w="1694408">
                  <a:extLst>
                    <a:ext uri="{9D8B030D-6E8A-4147-A177-3AD203B41FA5}">
                      <a16:colId xmlns:a16="http://schemas.microsoft.com/office/drawing/2014/main" val="3740465780"/>
                    </a:ext>
                  </a:extLst>
                </a:gridCol>
              </a:tblGrid>
              <a:tr h="1065195">
                <a:tc>
                  <a:txBody>
                    <a:bodyPr/>
                    <a:lstStyle/>
                    <a:p>
                      <a:pPr algn="ctr">
                        <a:lnSpc>
                          <a:spcPct val="107000"/>
                        </a:lnSpc>
                        <a:spcAft>
                          <a:spcPts val="800"/>
                        </a:spcAft>
                      </a:pPr>
                      <a:r>
                        <a:rPr lang="ro-RO" sz="1600" dirty="0">
                          <a:effectLst/>
                        </a:rPr>
                        <a:t>Interval de concentrație (mg/L)</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a:effectLst/>
                        </a:rPr>
                        <a:t>Frecvență absolută</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a:effectLst/>
                        </a:rPr>
                        <a:t>Frecvență relativă (%)</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76774786"/>
                  </a:ext>
                </a:extLst>
              </a:tr>
              <a:tr h="548597">
                <a:tc>
                  <a:txBody>
                    <a:bodyPr/>
                    <a:lstStyle/>
                    <a:p>
                      <a:pPr algn="ctr">
                        <a:lnSpc>
                          <a:spcPct val="107000"/>
                        </a:lnSpc>
                        <a:spcAft>
                          <a:spcPts val="800"/>
                        </a:spcAft>
                      </a:pPr>
                      <a:r>
                        <a:rPr lang="ro-RO" sz="1600" dirty="0">
                          <a:effectLst/>
                        </a:rPr>
                        <a:t>0.0 – 0.5</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13</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50.0%</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53701373"/>
                  </a:ext>
                </a:extLst>
              </a:tr>
              <a:tr h="548597">
                <a:tc>
                  <a:txBody>
                    <a:bodyPr/>
                    <a:lstStyle/>
                    <a:p>
                      <a:pPr algn="ctr">
                        <a:lnSpc>
                          <a:spcPct val="107000"/>
                        </a:lnSpc>
                        <a:spcAft>
                          <a:spcPts val="800"/>
                        </a:spcAft>
                      </a:pPr>
                      <a:r>
                        <a:rPr lang="ro-RO" sz="1600" dirty="0">
                          <a:effectLst/>
                        </a:rPr>
                        <a:t>0.5 – 1.0</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9</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34.6%</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2890914"/>
                  </a:ext>
                </a:extLst>
              </a:tr>
              <a:tr h="548597">
                <a:tc>
                  <a:txBody>
                    <a:bodyPr/>
                    <a:lstStyle/>
                    <a:p>
                      <a:pPr algn="ctr">
                        <a:lnSpc>
                          <a:spcPct val="107000"/>
                        </a:lnSpc>
                        <a:spcAft>
                          <a:spcPts val="800"/>
                        </a:spcAft>
                      </a:pPr>
                      <a:r>
                        <a:rPr lang="ro-RO" sz="1600">
                          <a:effectLst/>
                        </a:rPr>
                        <a:t>1.0 – 1.5</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2</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a:effectLst/>
                        </a:rPr>
                        <a:t>7.7%</a:t>
                      </a:r>
                      <a:endParaRPr lang="ro-RO" sz="16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52320260"/>
                  </a:ext>
                </a:extLst>
              </a:tr>
              <a:tr h="548597">
                <a:tc>
                  <a:txBody>
                    <a:bodyPr/>
                    <a:lstStyle/>
                    <a:p>
                      <a:pPr algn="ctr">
                        <a:lnSpc>
                          <a:spcPct val="107000"/>
                        </a:lnSpc>
                        <a:spcAft>
                          <a:spcPts val="800"/>
                        </a:spcAft>
                      </a:pPr>
                      <a:r>
                        <a:rPr lang="ro-RO" sz="1600">
                          <a:effectLst/>
                        </a:rPr>
                        <a:t>1.5 – 2.0</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0</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0.0%</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61131803"/>
                  </a:ext>
                </a:extLst>
              </a:tr>
              <a:tr h="548597">
                <a:tc>
                  <a:txBody>
                    <a:bodyPr/>
                    <a:lstStyle/>
                    <a:p>
                      <a:pPr algn="ctr">
                        <a:lnSpc>
                          <a:spcPct val="107000"/>
                        </a:lnSpc>
                        <a:spcAft>
                          <a:spcPts val="800"/>
                        </a:spcAft>
                      </a:pPr>
                      <a:r>
                        <a:rPr lang="ro-RO" sz="1600">
                          <a:effectLst/>
                        </a:rPr>
                        <a:t>2.0 – 2.5</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1</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3.8%</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90544004"/>
                  </a:ext>
                </a:extLst>
              </a:tr>
              <a:tr h="548597">
                <a:tc>
                  <a:txBody>
                    <a:bodyPr/>
                    <a:lstStyle/>
                    <a:p>
                      <a:pPr algn="ctr">
                        <a:lnSpc>
                          <a:spcPct val="107000"/>
                        </a:lnSpc>
                        <a:spcAft>
                          <a:spcPts val="800"/>
                        </a:spcAft>
                      </a:pPr>
                      <a:r>
                        <a:rPr lang="ro-RO" sz="1600">
                          <a:effectLst/>
                        </a:rPr>
                        <a:t>2.5 – 3.0</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a:effectLst/>
                        </a:rPr>
                        <a:t>0</a:t>
                      </a:r>
                      <a:endParaRPr lang="ro-RO" sz="16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0.0%</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32497065"/>
                  </a:ext>
                </a:extLst>
              </a:tr>
              <a:tr h="548597">
                <a:tc>
                  <a:txBody>
                    <a:bodyPr/>
                    <a:lstStyle/>
                    <a:p>
                      <a:pPr algn="ctr">
                        <a:lnSpc>
                          <a:spcPct val="107000"/>
                        </a:lnSpc>
                        <a:spcAft>
                          <a:spcPts val="800"/>
                        </a:spcAft>
                      </a:pPr>
                      <a:r>
                        <a:rPr lang="ro-RO" sz="1600">
                          <a:effectLst/>
                        </a:rPr>
                        <a:t>3.0 – 4.0</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a:effectLst/>
                        </a:rPr>
                        <a:t>1</a:t>
                      </a:r>
                      <a:endParaRPr lang="ro-RO" sz="16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ro-RO" sz="1600" b="1" dirty="0">
                          <a:effectLst/>
                        </a:rPr>
                        <a:t>3.8%</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54960174"/>
                  </a:ext>
                </a:extLst>
              </a:tr>
            </a:tbl>
          </a:graphicData>
        </a:graphic>
      </p:graphicFrame>
      <p:sp>
        <p:nvSpPr>
          <p:cNvPr id="9" name="TextBox 8">
            <a:extLst>
              <a:ext uri="{FF2B5EF4-FFF2-40B4-BE49-F238E27FC236}">
                <a16:creationId xmlns:a16="http://schemas.microsoft.com/office/drawing/2014/main" id="{DBAFA452-027E-4990-A4FF-ADA2A2C8F54A}"/>
              </a:ext>
            </a:extLst>
          </p:cNvPr>
          <p:cNvSpPr txBox="1"/>
          <p:nvPr/>
        </p:nvSpPr>
        <p:spPr>
          <a:xfrm>
            <a:off x="5734050" y="315471"/>
            <a:ext cx="5819774" cy="6221575"/>
          </a:xfrm>
          <a:prstGeom prst="rect">
            <a:avLst/>
          </a:prstGeom>
          <a:noFill/>
        </p:spPr>
        <p:txBody>
          <a:bodyPr wrap="square">
            <a:spAutoFit/>
          </a:bodyPr>
          <a:lstStyle/>
          <a:p>
            <a:pPr lvl="0">
              <a:lnSpc>
                <a:spcPct val="107000"/>
              </a:lnSpc>
              <a:spcAft>
                <a:spcPts val="800"/>
              </a:spcAft>
              <a:tabLst>
                <a:tab pos="457200" algn="l"/>
              </a:tabLst>
            </a:pPr>
            <a:r>
              <a:rPr lang="ro-RO" b="1" dirty="0">
                <a:effectLst/>
                <a:ea typeface="Times New Roman" panose="02020603050405020304" pitchFamily="18" charset="0"/>
                <a:cs typeface="Times New Roman" panose="02020603050405020304" pitchFamily="18" charset="0"/>
              </a:rPr>
              <a:t>Distribuția datelor:</a:t>
            </a:r>
            <a:endParaRPr lang="ro-RO"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dirty="0">
                <a:effectLst/>
                <a:ea typeface="Times New Roman" panose="02020603050405020304" pitchFamily="18" charset="0"/>
                <a:cs typeface="Times New Roman" panose="02020603050405020304" pitchFamily="18" charset="0"/>
              </a:rPr>
              <a:t>Cele mai multe valori (50%) se află în intervalul 0.0 – 0.5 mg/L, ceea ce indică faptul că în anumite momente concentrația de azot de amoniu a fost apropiată de valori scăzute.</a:t>
            </a:r>
            <a:endParaRPr lang="ro-RO"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dirty="0">
                <a:effectLst/>
                <a:ea typeface="Times New Roman" panose="02020603050405020304" pitchFamily="18" charset="0"/>
                <a:cs typeface="Times New Roman" panose="02020603050405020304" pitchFamily="18" charset="0"/>
              </a:rPr>
              <a:t>34.6% dintre observații se află între 0.5 – 1.0 mg/L, iar acest interval reprezintă o depășire semnificativă a CMA.</a:t>
            </a:r>
            <a:endParaRPr lang="ro-RO"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dirty="0">
                <a:effectLst/>
                <a:ea typeface="Times New Roman" panose="02020603050405020304" pitchFamily="18" charset="0"/>
                <a:cs typeface="Times New Roman" panose="02020603050405020304" pitchFamily="18" charset="0"/>
              </a:rPr>
              <a:t>Concentrațiile mai mari de 2.0 mg/L sunt rare (7.6% în total), dar indică episoade severe de poluare.</a:t>
            </a:r>
            <a:endParaRPr lang="ro-RO" dirty="0">
              <a:effectLst/>
              <a:ea typeface="Calibri" panose="020F0502020204030204" pitchFamily="34" charset="0"/>
              <a:cs typeface="Times New Roman" panose="02020603050405020304" pitchFamily="18" charset="0"/>
            </a:endParaRPr>
          </a:p>
          <a:p>
            <a:pPr lvl="0">
              <a:lnSpc>
                <a:spcPct val="107000"/>
              </a:lnSpc>
              <a:spcAft>
                <a:spcPts val="800"/>
              </a:spcAft>
              <a:tabLst>
                <a:tab pos="457200" algn="l"/>
              </a:tabLst>
            </a:pPr>
            <a:r>
              <a:rPr lang="ro-RO" b="1" dirty="0">
                <a:effectLst/>
                <a:ea typeface="Times New Roman" panose="02020603050405020304" pitchFamily="18" charset="0"/>
                <a:cs typeface="Times New Roman" panose="02020603050405020304" pitchFamily="18" charset="0"/>
              </a:rPr>
              <a:t>Depășirea CMA:</a:t>
            </a:r>
            <a:br>
              <a:rPr lang="ro-RO" dirty="0">
                <a:effectLst/>
                <a:ea typeface="Times New Roman" panose="02020603050405020304" pitchFamily="18" charset="0"/>
                <a:cs typeface="Times New Roman" panose="02020603050405020304" pitchFamily="18" charset="0"/>
              </a:rPr>
            </a:br>
            <a:r>
              <a:rPr lang="ro-RO" dirty="0">
                <a:effectLst/>
                <a:ea typeface="Times New Roman" panose="02020603050405020304" pitchFamily="18" charset="0"/>
                <a:cs typeface="Times New Roman" panose="02020603050405020304" pitchFamily="18" charset="0"/>
              </a:rPr>
              <a:t>Din cele 26 de observații, toate depășesc limita CMA (0.2 mg/L). Astfel, situația din râu arată o poluare constantă.</a:t>
            </a:r>
          </a:p>
          <a:p>
            <a:pPr>
              <a:lnSpc>
                <a:spcPct val="107000"/>
              </a:lnSpc>
              <a:spcAft>
                <a:spcPts val="800"/>
              </a:spcAft>
              <a:tabLst>
                <a:tab pos="457200" algn="l"/>
              </a:tabLst>
            </a:pPr>
            <a:r>
              <a:rPr lang="ro-RO" sz="1800" dirty="0">
                <a:effectLst/>
                <a:latin typeface="Times New Roman" panose="02020603050405020304" pitchFamily="18" charset="0"/>
                <a:ea typeface="Times New Roman" panose="02020603050405020304" pitchFamily="18" charset="0"/>
              </a:rPr>
              <a:t>Analiza datelor despre concentrația de azot de amoniu în râul Prut indică depășiri constante ale limitei admise, ceea ce poate afecta negativ ecosistemul și sănătatea publică. Vizualizările și organizarea datelor în tabele de frecvență sunt esențiale pentru înțelegerea distribuției și identificarea problemelor critice.</a:t>
            </a:r>
            <a:endParaRPr lang="ro-RO"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5573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8208</TotalTime>
  <Words>1432</Words>
  <Application>Microsoft Office PowerPoint</Application>
  <PresentationFormat>Widescreen</PresentationFormat>
  <Paragraphs>167</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Cambria Math</vt:lpstr>
      <vt:lpstr>Courier New</vt:lpstr>
      <vt:lpstr>Symbol</vt:lpstr>
      <vt:lpstr>Times New Roman</vt:lpstr>
      <vt:lpstr>Office Theme</vt:lpstr>
      <vt:lpstr>Analiza statistică și vizualizarea datelor</vt:lpstr>
      <vt:lpstr>PowerPoint Presentation</vt:lpstr>
      <vt:lpstr>Tipuri de date: calitative și cantitative</vt:lpstr>
      <vt:lpstr>Date cantitative (numerice)</vt:lpstr>
      <vt:lpstr>Importanța diferențierii tipurilor de date</vt:lpstr>
      <vt:lpstr>Prezentarea datelor prin tabele de frecvență</vt:lpstr>
      <vt:lpstr>Exemplu (date continue discrete)</vt:lpstr>
      <vt:lpstr>PowerPoint Presentation</vt:lpstr>
      <vt:lpstr>PowerPoint Presentation</vt:lpstr>
      <vt:lpstr>Avantajele utilizării tabelelor de frecvență</vt:lpstr>
      <vt:lpstr>Măsurători statistice</vt:lpstr>
      <vt:lpstr>Clasificarea măsurătorilor statistice: descriptive și inferențiale</vt:lpstr>
      <vt:lpstr>PowerPoint Presentation</vt:lpstr>
      <vt:lpstr>Nivelurile de măsurare a datelor (scările de măsurare)</vt:lpstr>
      <vt:lpstr>Importanța măsurătorilor statistice</vt:lpstr>
      <vt:lpstr>Concluzii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statistică a datelor</dc:title>
  <dc:creator>Galina Marusic</dc:creator>
  <cp:lastModifiedBy>Galina Marusic</cp:lastModifiedBy>
  <cp:revision>180</cp:revision>
  <dcterms:created xsi:type="dcterms:W3CDTF">2021-01-29T19:26:06Z</dcterms:created>
  <dcterms:modified xsi:type="dcterms:W3CDTF">2026-01-31T12:41:44Z</dcterms:modified>
</cp:coreProperties>
</file>