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361" r:id="rId3"/>
    <p:sldId id="362" r:id="rId4"/>
    <p:sldId id="363" r:id="rId5"/>
    <p:sldId id="371" r:id="rId6"/>
    <p:sldId id="364" r:id="rId7"/>
    <p:sldId id="365" r:id="rId8"/>
    <p:sldId id="369" r:id="rId9"/>
    <p:sldId id="366" r:id="rId10"/>
    <p:sldId id="367" r:id="rId11"/>
    <p:sldId id="368" r:id="rId12"/>
    <p:sldId id="370" r:id="rId13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89A"/>
    <a:srgbClr val="007434"/>
    <a:srgbClr val="0053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07" autoAdjust="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ina Marusic" userId="3b10c7f6ff6549c7" providerId="LiveId" clId="{2BCF4FCB-F4D7-4509-92BF-565550112253}"/>
    <pc:docChg chg="modSld">
      <pc:chgData name="Galina Marusic" userId="3b10c7f6ff6549c7" providerId="LiveId" clId="{2BCF4FCB-F4D7-4509-92BF-565550112253}" dt="2026-02-17T12:45:17.069" v="1" actId="20577"/>
      <pc:docMkLst>
        <pc:docMk/>
      </pc:docMkLst>
      <pc:sldChg chg="modSp mod">
        <pc:chgData name="Galina Marusic" userId="3b10c7f6ff6549c7" providerId="LiveId" clId="{2BCF4FCB-F4D7-4509-92BF-565550112253}" dt="2026-02-17T12:45:17.069" v="1" actId="20577"/>
        <pc:sldMkLst>
          <pc:docMk/>
          <pc:sldMk cId="980662740" sldId="258"/>
        </pc:sldMkLst>
        <pc:spChg chg="mod">
          <ac:chgData name="Galina Marusic" userId="3b10c7f6ff6549c7" providerId="LiveId" clId="{2BCF4FCB-F4D7-4509-92BF-565550112253}" dt="2026-02-17T12:45:17.069" v="1" actId="20577"/>
          <ac:spMkLst>
            <pc:docMk/>
            <pc:sldMk cId="980662740" sldId="25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DC395-AD40-4877-A4DD-F968257ABEF3}" type="datetimeFigureOut">
              <a:rPr lang="ro-RO" smtClean="0"/>
              <a:t>17.02.2026</a:t>
            </a:fld>
            <a:endParaRPr lang="ro-R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9133A2-AE3F-4E0C-BBA7-DB784E49C8B6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9419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6C4CC-328F-4D2F-B8CF-CCAE9A5A5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B7D266-3E5E-49FD-B64F-B8ADF4B2B2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D94C5-3FFE-47EE-ABAC-BE641F0A6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B2F4C-7667-4AEA-AE1C-DB6095BFF6C6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EC97-958B-42F5-8E3C-B9B86D57B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89317-C302-4729-ADBE-40AEEC808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5101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F33A-5B24-49F0-A135-CEF1EA85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FD3CD-C61A-43D1-8CF0-BE3FA9C4DE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8CAB9-DF37-473A-BF12-0A3A5D2CC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561-EDEA-43B3-8ED5-AF555DCA293E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992B19-CFB0-4CED-BE3F-5FC171559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0771B-2544-46D4-AAA3-B5A39C9F5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315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332FC2-6A35-499B-8DD5-5DCF7A68B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29EC2F-ECF4-4F2B-9916-F2F64EA65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CF948D-C74A-4943-9929-78267EDFB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B9FB2-E8F8-4140-ADB8-25EEA4420F8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A73975-151B-4731-8376-6A5D17D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C0205C-91A4-4CC0-BF34-7F4EAE7AF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073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2A49C-4181-4D93-9143-04EB1F43A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90991-4CC0-4C88-BAB6-0F42610E4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F662D-3DC9-4140-8ED4-9552AFD74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DFC01-C5F2-4271-9967-F1551C8DB64A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445BE3-3BC7-4766-B0BD-5EC8E5563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C5B48-BB38-49E5-82D0-17262C83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7490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013E6-7D00-4D69-907D-A8CCB05B5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CED3EC-B2B2-4121-8D2C-4F7A0B41C2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B093E-B795-422A-B6F8-9B814D21B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25849-AE5B-4755-95BE-7B7AE0809E4C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1CCD77-9B02-4CEF-9158-3E68E6D37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2C63E1-B03C-46E9-91BA-B9C984448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6452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CE4BB-B361-4937-A0ED-7FEB3E36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F04AC-78BD-4B7B-B0DB-66636B2CDE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4D787-AF43-476B-AA08-3E190E3C62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5142F-C76B-4439-AE23-EF2AD46B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25C9E-5646-4C8C-99F6-DAEE23A20561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E9AAA-7F81-41FE-877D-D98B3AA2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154C7B-96EE-49D1-A86C-237EBD5F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4687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393FA-D93F-468E-BDB9-8BD43C354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EAF1C-5CB5-4082-A70F-FA79DA391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7B7D10-9F23-46B2-86BF-3D3EB1F8C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61F4E-03B3-42C4-BC44-1E100D826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C9C4AB-F58D-4EB8-9975-9207D3FB5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44F2A0-39BF-488C-8007-378F2E20F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7F82A-AA40-406C-B1ED-7F5ABF7BCBCD}" type="datetime1">
              <a:rPr lang="ro-RO" smtClean="0"/>
              <a:t>17.02.2026</a:t>
            </a:fld>
            <a:endParaRPr lang="ro-R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DFEA71-F48E-44CA-832F-2E00ED7E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ECA2B9-7B0A-4382-96C4-339C6697A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27393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C72DC-E8C0-4427-8693-35C98158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414FD-EF62-476E-9A94-95554654C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50A0A-6AFC-4B0D-8E30-F1E6CCFD8078}" type="datetime1">
              <a:rPr lang="ro-RO" smtClean="0"/>
              <a:t>17.02.2026</a:t>
            </a:fld>
            <a:endParaRPr lang="ro-R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CFF551-7391-4E35-9F57-862566F79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23FA1E-75E4-4799-98CC-A5DAF7BB2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56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8F454-363B-4175-826B-BCEC2F7DC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58EA-3865-44A6-BEA6-867D1F2C90EC}" type="datetime1">
              <a:rPr lang="ro-RO" smtClean="0"/>
              <a:t>17.02.2026</a:t>
            </a:fld>
            <a:endParaRPr lang="ro-R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297124-F453-44B1-9EF3-9364CF0C2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7E15B-B169-4DF7-A5C4-B0F07B1C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123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A4F3C-8E63-49DA-82E1-C0844BF6D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89729-1820-497D-B318-4F31EA8A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24CAFE-735C-482E-9139-70F769E2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5D4983-4F78-4E43-81AD-7DFB1AA2A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E3CDB-383F-4A00-A298-49FCE671258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C6D42B-7C5F-4066-A536-3060C000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1B83A1-E09A-419F-B20B-7F03B29A5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40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08FB1-3C6F-408C-9583-87F052D6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D4F82F-9489-4DC7-ACB8-DE73C68D43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C78B8-3ACF-469C-B51B-5403112E1C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30553F-CABC-4A01-8C68-8CF25203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E734-9E05-41DE-A590-9F6A3AB59C9B}" type="datetime1">
              <a:rPr lang="ro-RO" smtClean="0"/>
              <a:t>17.02.2026</a:t>
            </a:fld>
            <a:endParaRPr lang="ro-R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26777-18F7-4964-98F0-93548E0AD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438C8-FB4B-414A-97F7-56EEEA569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99875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26FFA6-C1A1-4833-8DA5-F10E7F703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A74F63-92CD-4EBA-8347-FD41EADC4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4BCD6-9690-4161-A9BB-69B382787C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B8D38-D4A8-4C12-9152-3E02F22E8081}" type="datetime1">
              <a:rPr lang="ro-RO" smtClean="0"/>
              <a:t>17.02.2026</a:t>
            </a:fld>
            <a:endParaRPr lang="ro-R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AC90A5-8C41-465C-B758-938D03DEEA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24EFB-7D99-4271-9D94-54B1372394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4D8B6-DA12-4183-AA94-4DCB7F295F89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01091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07568" y="1052737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ro-RO" sz="4000" b="1" dirty="0">
                <a:latin typeface="+mn-lt"/>
              </a:rPr>
              <a:t>Analiza statistică și vizualizarea datelor</a:t>
            </a:r>
            <a:endParaRPr lang="en-US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8201" y="2420888"/>
            <a:ext cx="10658474" cy="4146599"/>
          </a:xfrm>
        </p:spPr>
        <p:txBody>
          <a:bodyPr>
            <a:normAutofit fontScale="92500" lnSpcReduction="10000"/>
          </a:bodyPr>
          <a:lstStyle/>
          <a:p>
            <a:r>
              <a:rPr lang="ro-RO" sz="2800" b="1" dirty="0"/>
              <a:t>Prelegere nr. </a:t>
            </a:r>
            <a:r>
              <a:rPr lang="en-US" sz="2800" b="1" dirty="0"/>
              <a:t>10-11</a:t>
            </a:r>
            <a:endParaRPr lang="ru-RU" sz="2800" b="1" dirty="0"/>
          </a:p>
          <a:p>
            <a:pPr>
              <a:lnSpc>
                <a:spcPct val="100000"/>
              </a:lnSpc>
            </a:pPr>
            <a:r>
              <a:rPr lang="en-US" sz="3600" b="1" dirty="0" err="1">
                <a:solidFill>
                  <a:srgbClr val="004274"/>
                </a:solidFill>
              </a:rPr>
              <a:t>Distribuții</a:t>
            </a:r>
            <a:r>
              <a:rPr lang="en-US" sz="3600" b="1" dirty="0">
                <a:solidFill>
                  <a:srgbClr val="004274"/>
                </a:solidFill>
              </a:rPr>
              <a:t> de </a:t>
            </a:r>
            <a:r>
              <a:rPr lang="en-US" sz="3600" b="1" dirty="0" err="1">
                <a:solidFill>
                  <a:srgbClr val="004274"/>
                </a:solidFill>
              </a:rPr>
              <a:t>probabilitate</a:t>
            </a:r>
            <a:r>
              <a:rPr lang="en-US" sz="3600" b="1" dirty="0">
                <a:solidFill>
                  <a:srgbClr val="004274"/>
                </a:solidFill>
              </a:rPr>
              <a:t>.</a:t>
            </a:r>
          </a:p>
          <a:p>
            <a:pPr>
              <a:lnSpc>
                <a:spcPct val="100000"/>
              </a:lnSpc>
            </a:pPr>
            <a:r>
              <a:rPr lang="en-US" sz="3600" b="1" dirty="0" err="1">
                <a:solidFill>
                  <a:srgbClr val="004274"/>
                </a:solidFill>
              </a:rPr>
              <a:t>Aproximarea</a:t>
            </a:r>
            <a:r>
              <a:rPr lang="en-US" sz="3600" b="1" dirty="0">
                <a:solidFill>
                  <a:srgbClr val="004274"/>
                </a:solidFill>
              </a:rPr>
              <a:t> </a:t>
            </a:r>
            <a:r>
              <a:rPr lang="en-US" sz="3600" b="1" dirty="0" err="1">
                <a:solidFill>
                  <a:srgbClr val="004274"/>
                </a:solidFill>
              </a:rPr>
              <a:t>distribu</a:t>
            </a:r>
            <a:r>
              <a:rPr lang="ro-RO" sz="3600" b="1" dirty="0" err="1">
                <a:solidFill>
                  <a:srgbClr val="004274"/>
                </a:solidFill>
              </a:rPr>
              <a:t>țiilor</a:t>
            </a:r>
            <a:r>
              <a:rPr lang="ro-RO" sz="3600" b="1" dirty="0">
                <a:solidFill>
                  <a:srgbClr val="004274"/>
                </a:solidFill>
              </a:rPr>
              <a:t> prin distribuția normală</a:t>
            </a:r>
            <a:endParaRPr lang="en-US" sz="36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endParaRPr lang="en-US" sz="2800" b="1" dirty="0">
              <a:solidFill>
                <a:srgbClr val="004274"/>
              </a:solidFill>
            </a:endParaRPr>
          </a:p>
          <a:p>
            <a:pPr algn="r"/>
            <a:endParaRPr lang="ru-RU" sz="2800" b="1" dirty="0">
              <a:solidFill>
                <a:srgbClr val="004274"/>
              </a:solidFill>
            </a:endParaRPr>
          </a:p>
          <a:p>
            <a:r>
              <a:rPr lang="ro-RO" sz="2800" b="1" dirty="0"/>
              <a:t>Titularul cursului </a:t>
            </a:r>
            <a:r>
              <a:rPr lang="en-US" sz="2800" b="1" dirty="0">
                <a:solidFill>
                  <a:srgbClr val="004274"/>
                </a:solidFill>
              </a:rPr>
              <a:t>conf. univ. dr. Galina Marusic</a:t>
            </a:r>
            <a:endParaRPr lang="ro-RO" sz="2800" b="1" dirty="0">
              <a:solidFill>
                <a:srgbClr val="004274"/>
              </a:solidFill>
            </a:endParaRPr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endParaRPr lang="ro-RO" sz="1200" b="1" dirty="0"/>
          </a:p>
          <a:p>
            <a:pPr defTabSz="685800">
              <a:lnSpc>
                <a:spcPct val="130000"/>
              </a:lnSpc>
              <a:spcBef>
                <a:spcPct val="0"/>
              </a:spcBef>
            </a:pPr>
            <a:r>
              <a:rPr lang="en-US" b="1" dirty="0"/>
              <a:t>Chi</a:t>
            </a:r>
            <a:r>
              <a:rPr lang="ro-RO" b="1" dirty="0" err="1"/>
              <a:t>șinău</a:t>
            </a:r>
            <a:r>
              <a:rPr lang="ro-RO" b="1" dirty="0"/>
              <a:t>, 202</a:t>
            </a:r>
            <a:r>
              <a:rPr lang="en-US" b="1" dirty="0"/>
              <a:t>6</a:t>
            </a:r>
            <a:endParaRPr lang="ru-RU" b="1" dirty="0"/>
          </a:p>
          <a:p>
            <a:pPr algn="r"/>
            <a:endParaRPr lang="ro-RO" sz="2800" b="1" dirty="0">
              <a:solidFill>
                <a:srgbClr val="004274"/>
              </a:solidFill>
            </a:endParaRPr>
          </a:p>
          <a:p>
            <a:pPr algn="r"/>
            <a:endParaRPr lang="en-US" sz="28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76B9AE-472B-4E60-876C-83F7FA7DEA7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536" y="290513"/>
            <a:ext cx="2532380" cy="57912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71D50-8D64-4151-8117-A41DEBBF4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0662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E8628-0A60-4BA7-BF10-2BC58B3EE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3603"/>
            <a:ext cx="10515600" cy="927497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Distribuția </a:t>
            </a:r>
            <a:r>
              <a:rPr lang="en-US" sz="3600" b="1" dirty="0">
                <a:solidFill>
                  <a:srgbClr val="004274"/>
                </a:solidFill>
                <a:latin typeface="+mn-lt"/>
              </a:rPr>
              <a:t>u</a:t>
            </a:r>
            <a:r>
              <a:rPr lang="ro-RO" sz="3600" b="1" dirty="0" err="1">
                <a:solidFill>
                  <a:srgbClr val="004274"/>
                </a:solidFill>
                <a:latin typeface="+mn-lt"/>
              </a:rPr>
              <a:t>niformă</a:t>
            </a:r>
            <a:endParaRPr lang="ro-RO" sz="3600" b="1" dirty="0">
              <a:solidFill>
                <a:srgbClr val="004274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09353-1837-4CD5-B9EE-C169277B9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4" y="1181100"/>
            <a:ext cx="11096625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 cazul unei distribuții uniforme continue, fiecare valoare dintr-un interval [</a:t>
            </a: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] are aceeași probabilitate de a apărea. Funcția de densitate este dată de: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32DB0F-A8AC-4299-ADCF-D60EB5D0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10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F46723-73B0-4644-825E-AB4862E13E84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52750" y="2720975"/>
            <a:ext cx="5067300" cy="1271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3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EDE253-A670-4008-9217-76ED7B5A1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1" y="590551"/>
            <a:ext cx="11134724" cy="35623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Aproximarea Poisson prin Distribuția Normală</a:t>
            </a:r>
            <a:endParaRPr lang="ro-R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o-RO" sz="2400" dirty="0">
                <a:effectLst/>
                <a:ea typeface="Times New Roman" panose="02020603050405020304" pitchFamily="18" charset="0"/>
              </a:rPr>
              <a:t>Distribuția Poisson, utilizată pentru modelarea numărului de evenimente într-un interval de timp sau spațiu fix, poate fi aproximată de o distribuție normală atunci când λ (rata evenimentelor) este mare. Aproape orice distribuție Poisson cu un parametru mare λ va fi apropiată de o distribuție normală cu medie λ și deviație standard </a:t>
            </a:r>
            <a:endParaRPr lang="ro-RO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308F13-298A-46A8-9462-34C6A99D0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11</a:t>
            </a:fld>
            <a:endParaRPr lang="ro-RO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A302C5-A573-4971-BB72-180DC147610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9348787" y="2924175"/>
            <a:ext cx="390525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784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7D682-6208-4E9F-9CDE-57D72937F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82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b="1" dirty="0">
                <a:solidFill>
                  <a:srgbClr val="004274"/>
                </a:solidFill>
                <a:latin typeface="+mn-lt"/>
              </a:rPr>
            </a:br>
            <a:r>
              <a:rPr lang="ro-RO" sz="3600" b="1" dirty="0">
                <a:solidFill>
                  <a:srgbClr val="004274"/>
                </a:solidFill>
                <a:latin typeface="+mn-lt"/>
              </a:rPr>
              <a:t>Teorema Limită Centrală</a:t>
            </a:r>
            <a:br>
              <a:rPr lang="ro-RO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o-R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FE15C-27C4-4BEB-920B-0185C3AEC7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625"/>
            <a:ext cx="10515600" cy="352425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Teorema Limită Centrală este un principiu fundamental în statistica inferențială. Ea spune că, indiferent de distribuția de probabilitate a variabilei </a:t>
            </a: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aleatoare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inițiale, suma (sau media) unui număr mare de observații independente va urma o distribuție normală, cu condiția ca fiecare observație să aibă o medie și o varianță finite. Aceasta este esențială în inferența statistică, deoarece permite utilizarea distribuției normale pentru aproximarea multor tipuri de date.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47FC04-012F-4BB0-83B2-3A8540A1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621863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FC54C-4374-47A5-98BE-8B882F834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111250"/>
            <a:ext cx="11363324" cy="3470275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o-RO" dirty="0">
                <a:effectLst/>
                <a:ea typeface="Times New Roman" panose="02020603050405020304" pitchFamily="18" charset="0"/>
              </a:rPr>
              <a:t>Distribuțiile de probabilitate sunt funcții care descriu cum sunt distribuite valorile unei variabile </a:t>
            </a:r>
            <a:r>
              <a:rPr lang="ro-RO" dirty="0" err="1">
                <a:effectLst/>
                <a:ea typeface="Times New Roman" panose="02020603050405020304" pitchFamily="18" charset="0"/>
              </a:rPr>
              <a:t>aleatoare</a:t>
            </a:r>
            <a:r>
              <a:rPr lang="ro-RO" dirty="0">
                <a:effectLst/>
                <a:ea typeface="Times New Roman" panose="02020603050405020304" pitchFamily="18" charset="0"/>
              </a:rPr>
              <a:t> într-un anumit interval sau set de valori posibile. Acestea sunt esențiale în analiza datelor statistice și în modelarea fenomenelor aleatorii, permițându-ne să înțelegem și să prezicem comportamentele variabilelor </a:t>
            </a:r>
            <a:r>
              <a:rPr lang="ro-RO" dirty="0" err="1">
                <a:effectLst/>
                <a:ea typeface="Times New Roman" panose="02020603050405020304" pitchFamily="18" charset="0"/>
              </a:rPr>
              <a:t>aleatoare</a:t>
            </a:r>
            <a:r>
              <a:rPr lang="ro-RO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027C98-F6B4-42B6-8C81-E33ECD65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96628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0DB6A-9DE8-448C-9EFC-09CB0D6BB7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765"/>
            <a:ext cx="10515600" cy="72072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Distribuția Normală (</a:t>
            </a:r>
            <a:r>
              <a:rPr lang="ro-RO" sz="3600" b="1" dirty="0" err="1">
                <a:solidFill>
                  <a:srgbClr val="004274"/>
                </a:solidFill>
                <a:latin typeface="+mn-lt"/>
              </a:rPr>
              <a:t>Gaussiana</a:t>
            </a:r>
            <a:r>
              <a:rPr lang="ro-RO" sz="3600" b="1" dirty="0">
                <a:solidFill>
                  <a:srgbClr val="004274"/>
                </a:solidFill>
                <a:latin typeface="+mn-lt"/>
              </a:rPr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4BD71-D019-4F25-98C0-B7A7454AF5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930671"/>
            <a:ext cx="11353799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Distribuția normală este una dintre cele mai utilizate distribuții de probabilitate în statistică. Aceasta descrie distribuția unei variabile </a:t>
            </a: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aleatoare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care se centrează în jurul unei medii și are o formă simetrică. Funcția de densitate a distribuției normale este dată de formula: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A1142-DCEC-49CF-A4A0-C17629217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3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1E6194-DA9B-45DA-97B5-9C4D0573904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132454" y="2690019"/>
            <a:ext cx="5935346" cy="2796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89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D2119-B338-4CA0-AE11-F1EE0073B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4" y="520699"/>
            <a:ext cx="11020425" cy="6200775"/>
          </a:xfrm>
        </p:spPr>
        <p:txBody>
          <a:bodyPr>
            <a:no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Proprietăți:</a:t>
            </a:r>
            <a:endParaRPr lang="ro-RO" sz="20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o-RO" sz="2000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Simetri</a:t>
            </a: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000" dirty="0">
                <a:cs typeface="Times New Roman" panose="02020603050405020304" pitchFamily="18" charset="0"/>
              </a:rPr>
              <a:t>Distribuția normală este simetrică față de media sa (</a:t>
            </a:r>
            <a:r>
              <a:rPr lang="el-GR" sz="2000" dirty="0">
                <a:cs typeface="Times New Roman" panose="02020603050405020304" pitchFamily="18" charset="0"/>
              </a:rPr>
              <a:t>μ). </a:t>
            </a:r>
            <a:r>
              <a:rPr lang="ro-RO" sz="2000" dirty="0">
                <a:cs typeface="Times New Roman" panose="02020603050405020304" pitchFamily="18" charset="0"/>
              </a:rPr>
              <a:t>Aceasta înseamnă că distribuția are o formă de clopot și că valorile de ambele părți ale mediei sunt distribuite în mod egal.</a:t>
            </a: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o-RO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Regula 68-95-99.7</a:t>
            </a:r>
            <a:r>
              <a:rPr lang="ro-RO" sz="20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2000" dirty="0"/>
              <a:t>Această regulă se aplică distribuției normale. Ea spune că:</a:t>
            </a:r>
            <a:endParaRPr lang="en-US" sz="2000" dirty="0"/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o-RO" sz="2000" dirty="0"/>
              <a:t>Aproape 68% din valorile dintr-o distribuție normală se află într-un interval de o abatere standard (</a:t>
            </a:r>
            <a:r>
              <a:rPr lang="el-GR" sz="2000" dirty="0"/>
              <a:t>σ) </a:t>
            </a:r>
            <a:r>
              <a:rPr lang="ro-RO" sz="2000" dirty="0"/>
              <a:t>față de media (</a:t>
            </a:r>
            <a:r>
              <a:rPr lang="el-GR" sz="2000" dirty="0"/>
              <a:t>μ), </a:t>
            </a:r>
            <a:r>
              <a:rPr lang="ro-RO" sz="2000" dirty="0"/>
              <a:t>adică între [</a:t>
            </a:r>
            <a:r>
              <a:rPr lang="el-GR" sz="2000" dirty="0"/>
              <a:t>μ − σ, μ + σ].</a:t>
            </a:r>
            <a:endParaRPr lang="en-US" sz="2000" dirty="0"/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o-RO" sz="2000" dirty="0"/>
              <a:t>Aproape 95% din valori se află într-un interval de două abateri standard față de media, adică între [</a:t>
            </a:r>
            <a:r>
              <a:rPr lang="el-GR" sz="2000" dirty="0"/>
              <a:t>μ − 2σ, μ + 2σ].</a:t>
            </a:r>
            <a:endParaRPr lang="en-US" sz="2000" dirty="0"/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ro-RO" sz="2000" dirty="0"/>
              <a:t>Aproape 99.7% din valori se află într-un interval de trei abateri standard față de media, adică între [</a:t>
            </a:r>
            <a:r>
              <a:rPr lang="el-GR" sz="2000" dirty="0"/>
              <a:t>μ − 3σ, μ + 3σ].</a:t>
            </a:r>
            <a:endParaRPr lang="en-US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en-US" sz="20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o-RO" sz="2000" b="1" dirty="0" err="1"/>
              <a:t>Asimptoticitatea</a:t>
            </a:r>
            <a:r>
              <a:rPr lang="ro-RO" sz="2000" dirty="0"/>
              <a:t>: Aceasta este o proprietate corectă. Curba distribuției normale se apropie foarte mult de axa orizontală (axa valorilor) pe măsură ce valorile devin din ce în ce mai îndepărtate de la media </a:t>
            </a:r>
            <a:r>
              <a:rPr lang="el-GR" sz="2000" dirty="0"/>
              <a:t>μ, </a:t>
            </a:r>
            <a:r>
              <a:rPr lang="ro-RO" sz="2000" dirty="0"/>
              <a:t>dar nu o atinge niciodată. În practică, valorile sunt foarte mici la distanțe mari de la medie, dar nu ajung niciodată la zero.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698B4-9CBE-4F50-A010-21DA3BDE6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07664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1D342B7-127A-4F5C-B481-CD510FF93D8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599" y="372269"/>
            <a:ext cx="6200775" cy="5371306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A1FB9-80D3-4768-BF48-EDDFD0144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5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10881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CB819-E387-49B4-9A4F-33EC3DADF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Distribuția Exponențială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00ACC4-F42C-47A7-A398-964516E40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1368425"/>
            <a:ext cx="10515600" cy="3222625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 utilizată pentru modelarea timpului până la apariția unui eveniment, cum ar fi timpul de viață al unui sistem sau al unui component.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Funcția de densitate: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unde λ este rata evenimentului.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19F7C0-21B8-4761-8873-D8C19CCE3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6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7E78AC-03D1-422E-B213-D179480DA813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886324" y="2638425"/>
            <a:ext cx="311467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616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90C0D-762D-4193-90C9-689FA07D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2250"/>
            <a:ext cx="10515600" cy="892175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Distribuția Binomială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0C534-8A35-4B4F-94B1-E4348BC6C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7300"/>
            <a:ext cx="10515600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Modelază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numărul de </a:t>
            </a: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succesuri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într-o serie de </a:t>
            </a:r>
            <a:r>
              <a:rPr lang="ro-RO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 încercări independente, fiecare cu o probabilitate de succes </a:t>
            </a:r>
            <a:r>
              <a:rPr lang="ro-RO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Funcția de masă a probabilității: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E237C7-4A83-4420-929E-15AC64153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7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201FF59-D4EB-48FD-B04B-62EFAC9517AA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390775" y="3281362"/>
            <a:ext cx="6657976" cy="126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060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9D729-4DE4-412D-AF84-ECE981927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" y="368300"/>
            <a:ext cx="11410950" cy="4351338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Aproximarea Distribuției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o-RO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inomiale</a:t>
            </a:r>
            <a:r>
              <a:rPr lang="ro-RO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prin Distribuția </a:t>
            </a:r>
            <a:r>
              <a:rPr lang="en-US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b="1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ormală</a:t>
            </a:r>
            <a:endParaRPr lang="ro-RO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Pentru un număr mare de încercări, distribuția binomială poate fi aproximată de o distribuție normală. Acesta este un rezultat al Teoremei Limită Centrale. Aproximarea are loc atunci când: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o-RO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este mare,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o-RO" sz="2400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nu este foarte aproape de 0 sau 1.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În acest caz, distribuția binomială B(</a:t>
            </a:r>
            <a:r>
              <a:rPr lang="ro-RO" sz="240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n,p</a:t>
            </a: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poate fi aproximată cu distribuția normală N(μ,σ2), unde:</a:t>
            </a:r>
            <a:endParaRPr lang="en-US" sz="2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1E470-3597-4F6C-B2BF-5DEA75F90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8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19BF786-4C73-4E60-9FB6-25D584E927B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4893309" y="4366260"/>
            <a:ext cx="2621915" cy="958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9847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CC0F3-AFEC-4528-A8BE-9339D24E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7494"/>
            <a:ext cx="10515600" cy="920750"/>
          </a:xfrm>
        </p:spPr>
        <p:txBody>
          <a:bodyPr/>
          <a:lstStyle/>
          <a:p>
            <a:pPr algn="ctr"/>
            <a:r>
              <a:rPr lang="ro-RO" sz="3600" b="1" dirty="0">
                <a:solidFill>
                  <a:srgbClr val="004274"/>
                </a:solidFill>
                <a:latin typeface="+mn-lt"/>
              </a:rPr>
              <a:t>Distribuția Poisson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8937F-6327-46EB-9CD0-C3921C17E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450" y="1188244"/>
            <a:ext cx="11258550" cy="4351338"/>
          </a:xfrm>
        </p:spPr>
        <p:txBody>
          <a:bodyPr/>
          <a:lstStyle/>
          <a:p>
            <a:pPr marL="0" lvl="0" indent="0">
              <a:lnSpc>
                <a:spcPct val="150000"/>
              </a:lnSpc>
              <a:spcAft>
                <a:spcPts val="800"/>
              </a:spcAft>
              <a:buNone/>
              <a:tabLst>
                <a:tab pos="457200" algn="l"/>
              </a:tabLst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Este utilizată pentru numărarea evenimentelor rare într-un interval fix de timp sau spațiu, având un număr mare de posibile evenimente mici. Este utilă în domenii precum analiza traficului sau a defectelor de fabricație.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ro-RO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Funcția de masă a probabilității:</a:t>
            </a:r>
            <a:endParaRPr lang="ro-RO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o-R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98D793-A010-4CBF-95EC-97EDFC384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4D8B6-DA12-4183-AA94-4DCB7F295F89}" type="slidenum">
              <a:rPr lang="ro-RO" smtClean="0"/>
              <a:t>9</a:t>
            </a:fld>
            <a:endParaRPr lang="ro-RO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AE4D55A-3F6B-4643-89E4-3A8AA62D53BD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714625" y="3693319"/>
            <a:ext cx="5448299" cy="1021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14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9501</TotalTime>
  <Words>719</Words>
  <Application>Microsoft Office PowerPoint</Application>
  <PresentationFormat>Widescreen</PresentationFormat>
  <Paragraphs>55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Times New Roman</vt:lpstr>
      <vt:lpstr>Office Theme</vt:lpstr>
      <vt:lpstr>Analiza statistică și vizualizarea datelor</vt:lpstr>
      <vt:lpstr>PowerPoint Presentation</vt:lpstr>
      <vt:lpstr>Distribuția Normală (Gaussiana)</vt:lpstr>
      <vt:lpstr>PowerPoint Presentation</vt:lpstr>
      <vt:lpstr>PowerPoint Presentation</vt:lpstr>
      <vt:lpstr>Distribuția Exponențială</vt:lpstr>
      <vt:lpstr>Distribuția Binomială</vt:lpstr>
      <vt:lpstr>PowerPoint Presentation</vt:lpstr>
      <vt:lpstr>Distribuția Poisson</vt:lpstr>
      <vt:lpstr>Distribuția uniformă</vt:lpstr>
      <vt:lpstr>PowerPoint Presentation</vt:lpstr>
      <vt:lpstr> Teorema Limită Centrală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Analiza statistică a datelor</dc:title>
  <dc:creator>Galina Marusic</dc:creator>
  <cp:lastModifiedBy>Galina Marusic</cp:lastModifiedBy>
  <cp:revision>221</cp:revision>
  <dcterms:created xsi:type="dcterms:W3CDTF">2021-01-29T19:26:06Z</dcterms:created>
  <dcterms:modified xsi:type="dcterms:W3CDTF">2026-02-17T12:45:20Z</dcterms:modified>
</cp:coreProperties>
</file>