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259" r:id="rId3"/>
    <p:sldId id="311"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434"/>
    <a:srgbClr val="005392"/>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07" autoAdjust="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ina Marusic" userId="3b10c7f6ff6549c7" providerId="LiveId" clId="{2BCF4FCB-F4D7-4509-92BF-565550112253}"/>
    <pc:docChg chg="modSld">
      <pc:chgData name="Galina Marusic" userId="3b10c7f6ff6549c7" providerId="LiveId" clId="{2BCF4FCB-F4D7-4509-92BF-565550112253}" dt="2026-01-26T12:06:43.448" v="1" actId="20577"/>
      <pc:docMkLst>
        <pc:docMk/>
      </pc:docMkLst>
      <pc:sldChg chg="modSp mod">
        <pc:chgData name="Galina Marusic" userId="3b10c7f6ff6549c7" providerId="LiveId" clId="{2BCF4FCB-F4D7-4509-92BF-565550112253}" dt="2026-01-26T12:06:43.448" v="1" actId="20577"/>
        <pc:sldMkLst>
          <pc:docMk/>
          <pc:sldMk cId="980662740" sldId="258"/>
        </pc:sldMkLst>
        <pc:spChg chg="mod">
          <ac:chgData name="Galina Marusic" userId="3b10c7f6ff6549c7" providerId="LiveId" clId="{2BCF4FCB-F4D7-4509-92BF-565550112253}" dt="2026-01-26T12:06:43.448" v="1" actId="20577"/>
          <ac:spMkLst>
            <pc:docMk/>
            <pc:sldMk cId="980662740"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EDC395-AD40-4877-A4DD-F968257ABEF3}" type="datetimeFigureOut">
              <a:rPr lang="ro-RO" smtClean="0"/>
              <a:t>26.01.2026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9133A2-AE3F-4E0C-BBA7-DB784E49C8B6}" type="slidenum">
              <a:rPr lang="ro-RO" smtClean="0"/>
              <a:t>‹#›</a:t>
            </a:fld>
            <a:endParaRPr lang="ro-RO"/>
          </a:p>
        </p:txBody>
      </p:sp>
    </p:spTree>
    <p:extLst>
      <p:ext uri="{BB962C8B-B14F-4D97-AF65-F5344CB8AC3E}">
        <p14:creationId xmlns:p14="http://schemas.microsoft.com/office/powerpoint/2010/main" val="169419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C4CC-328F-4D2F-B8CF-CCAE9A5A5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50B7D266-3E5E-49FD-B64F-B8ADF4B2B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88ED94C5-3FFE-47EE-ABAC-BE641F0A6C97}"/>
              </a:ext>
            </a:extLst>
          </p:cNvPr>
          <p:cNvSpPr>
            <a:spLocks noGrp="1"/>
          </p:cNvSpPr>
          <p:nvPr>
            <p:ph type="dt" sz="half" idx="10"/>
          </p:nvPr>
        </p:nvSpPr>
        <p:spPr/>
        <p:txBody>
          <a:bodyPr/>
          <a:lstStyle/>
          <a:p>
            <a:fld id="{655B2F4C-7667-4AEA-AE1C-DB6095BFF6C6}" type="datetime1">
              <a:rPr lang="ro-RO" smtClean="0"/>
              <a:t>26.01.2026</a:t>
            </a:fld>
            <a:endParaRPr lang="ro-RO"/>
          </a:p>
        </p:txBody>
      </p:sp>
      <p:sp>
        <p:nvSpPr>
          <p:cNvPr id="5" name="Footer Placeholder 4">
            <a:extLst>
              <a:ext uri="{FF2B5EF4-FFF2-40B4-BE49-F238E27FC236}">
                <a16:creationId xmlns:a16="http://schemas.microsoft.com/office/drawing/2014/main" id="{251FEC97-958B-42F5-8E3C-B9B86D57B87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3789317-C302-4729-ADBE-40AEEC808EA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1510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0F33A-5B24-49F0-A135-CEF1EA85DB05}"/>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353FD3CD-C61A-43D1-8CF0-BE3FA9C4DE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F68CAB9-DF37-473A-BF12-0A3A5D2CC5D1}"/>
              </a:ext>
            </a:extLst>
          </p:cNvPr>
          <p:cNvSpPr>
            <a:spLocks noGrp="1"/>
          </p:cNvSpPr>
          <p:nvPr>
            <p:ph type="dt" sz="half" idx="10"/>
          </p:nvPr>
        </p:nvSpPr>
        <p:spPr/>
        <p:txBody>
          <a:bodyPr/>
          <a:lstStyle/>
          <a:p>
            <a:fld id="{DA6EA561-EDEA-43B3-8ED5-AF555DCA293E}" type="datetime1">
              <a:rPr lang="ro-RO" smtClean="0"/>
              <a:t>26.01.2026</a:t>
            </a:fld>
            <a:endParaRPr lang="ro-RO"/>
          </a:p>
        </p:txBody>
      </p:sp>
      <p:sp>
        <p:nvSpPr>
          <p:cNvPr id="5" name="Footer Placeholder 4">
            <a:extLst>
              <a:ext uri="{FF2B5EF4-FFF2-40B4-BE49-F238E27FC236}">
                <a16:creationId xmlns:a16="http://schemas.microsoft.com/office/drawing/2014/main" id="{04992B19-CFB0-4CED-BE3F-5FC171559AE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140771B-2544-46D4-AAA3-B5A39C9F5D46}"/>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97315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332FC2-6A35-499B-8DD5-5DCF7A68BE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9129EC2F-ECF4-4F2B-9916-F2F64EA65C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CCF948D-C74A-4943-9929-78267EDFBFB2}"/>
              </a:ext>
            </a:extLst>
          </p:cNvPr>
          <p:cNvSpPr>
            <a:spLocks noGrp="1"/>
          </p:cNvSpPr>
          <p:nvPr>
            <p:ph type="dt" sz="half" idx="10"/>
          </p:nvPr>
        </p:nvSpPr>
        <p:spPr/>
        <p:txBody>
          <a:bodyPr/>
          <a:lstStyle/>
          <a:p>
            <a:fld id="{650B9FB2-E8F8-4140-ADB8-25EEA4420F8A}" type="datetime1">
              <a:rPr lang="ro-RO" smtClean="0"/>
              <a:t>26.01.2026</a:t>
            </a:fld>
            <a:endParaRPr lang="ro-RO"/>
          </a:p>
        </p:txBody>
      </p:sp>
      <p:sp>
        <p:nvSpPr>
          <p:cNvPr id="5" name="Footer Placeholder 4">
            <a:extLst>
              <a:ext uri="{FF2B5EF4-FFF2-40B4-BE49-F238E27FC236}">
                <a16:creationId xmlns:a16="http://schemas.microsoft.com/office/drawing/2014/main" id="{33A73975-151B-4731-8376-6A5D17D6BB45}"/>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AC0205C-91A4-4CC0-BF34-7F4EAE7AFD5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073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A49C-4181-4D93-9143-04EB1F43AA43}"/>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82D90991-4CC0-4C88-BAB6-0F42610E47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4EEF662D-3DC9-4140-8ED4-9552AFD74FD2}"/>
              </a:ext>
            </a:extLst>
          </p:cNvPr>
          <p:cNvSpPr>
            <a:spLocks noGrp="1"/>
          </p:cNvSpPr>
          <p:nvPr>
            <p:ph type="dt" sz="half" idx="10"/>
          </p:nvPr>
        </p:nvSpPr>
        <p:spPr/>
        <p:txBody>
          <a:bodyPr/>
          <a:lstStyle/>
          <a:p>
            <a:fld id="{806DFC01-C5F2-4271-9967-F1551C8DB64A}" type="datetime1">
              <a:rPr lang="ro-RO" smtClean="0"/>
              <a:t>26.01.2026</a:t>
            </a:fld>
            <a:endParaRPr lang="ro-RO"/>
          </a:p>
        </p:txBody>
      </p:sp>
      <p:sp>
        <p:nvSpPr>
          <p:cNvPr id="5" name="Footer Placeholder 4">
            <a:extLst>
              <a:ext uri="{FF2B5EF4-FFF2-40B4-BE49-F238E27FC236}">
                <a16:creationId xmlns:a16="http://schemas.microsoft.com/office/drawing/2014/main" id="{4B445BE3-3BC7-4766-B0BD-5EC8E5563CC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05C5B48-BB38-49E5-82D0-17262C831FD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174902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13E6-7D00-4D69-907D-A8CCB05B5D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75CED3EC-B2B2-4121-8D2C-4F7A0B41C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B093E-B795-422A-B6F8-9B814D21BF04}"/>
              </a:ext>
            </a:extLst>
          </p:cNvPr>
          <p:cNvSpPr>
            <a:spLocks noGrp="1"/>
          </p:cNvSpPr>
          <p:nvPr>
            <p:ph type="dt" sz="half" idx="10"/>
          </p:nvPr>
        </p:nvSpPr>
        <p:spPr/>
        <p:txBody>
          <a:bodyPr/>
          <a:lstStyle/>
          <a:p>
            <a:fld id="{38C25849-AE5B-4755-95BE-7B7AE0809E4C}" type="datetime1">
              <a:rPr lang="ro-RO" smtClean="0"/>
              <a:t>26.01.2026</a:t>
            </a:fld>
            <a:endParaRPr lang="ro-RO"/>
          </a:p>
        </p:txBody>
      </p:sp>
      <p:sp>
        <p:nvSpPr>
          <p:cNvPr id="5" name="Footer Placeholder 4">
            <a:extLst>
              <a:ext uri="{FF2B5EF4-FFF2-40B4-BE49-F238E27FC236}">
                <a16:creationId xmlns:a16="http://schemas.microsoft.com/office/drawing/2014/main" id="{F41CCD77-9B02-4CEF-9158-3E68E6D3720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12C63E1-B03C-46E9-91BA-B9C98444886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426452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CE4BB-B361-4937-A0ED-7FEB3E36F121}"/>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75BF04AC-78BD-4B7B-B0DB-66636B2CDE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FE4D787-AF43-476B-AA08-3E190E3C62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D1E5142F-C76B-4439-AE23-EF2AD46B0FF7}"/>
              </a:ext>
            </a:extLst>
          </p:cNvPr>
          <p:cNvSpPr>
            <a:spLocks noGrp="1"/>
          </p:cNvSpPr>
          <p:nvPr>
            <p:ph type="dt" sz="half" idx="10"/>
          </p:nvPr>
        </p:nvSpPr>
        <p:spPr/>
        <p:txBody>
          <a:bodyPr/>
          <a:lstStyle/>
          <a:p>
            <a:fld id="{71625C9E-5646-4C8C-99F6-DAEE23A20561}" type="datetime1">
              <a:rPr lang="ro-RO" smtClean="0"/>
              <a:t>26.01.2026</a:t>
            </a:fld>
            <a:endParaRPr lang="ro-RO"/>
          </a:p>
        </p:txBody>
      </p:sp>
      <p:sp>
        <p:nvSpPr>
          <p:cNvPr id="6" name="Footer Placeholder 5">
            <a:extLst>
              <a:ext uri="{FF2B5EF4-FFF2-40B4-BE49-F238E27FC236}">
                <a16:creationId xmlns:a16="http://schemas.microsoft.com/office/drawing/2014/main" id="{BE3E9AAA-7F81-41FE-877D-D98B3AA20B04}"/>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C154C7B-96EE-49D1-A86C-237EBD5F6E99}"/>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54687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93FA-D93F-468E-BDB9-8BD43C354F55}"/>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473EAF1C-5CB5-4082-A70F-FA79DA391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7B7D10-9F23-46B2-86BF-3D3EB1F8C3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E4061F4E-03B3-42C4-BC44-1E100D826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C9C4AB-F58D-4EB8-9975-9207D3FB5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3D44F2A0-39BF-488C-8007-378F2E20FEF3}"/>
              </a:ext>
            </a:extLst>
          </p:cNvPr>
          <p:cNvSpPr>
            <a:spLocks noGrp="1"/>
          </p:cNvSpPr>
          <p:nvPr>
            <p:ph type="dt" sz="half" idx="10"/>
          </p:nvPr>
        </p:nvSpPr>
        <p:spPr/>
        <p:txBody>
          <a:bodyPr/>
          <a:lstStyle/>
          <a:p>
            <a:fld id="{64F7F82A-AA40-406C-B1ED-7F5ABF7BCBCD}" type="datetime1">
              <a:rPr lang="ro-RO" smtClean="0"/>
              <a:t>26.01.2026</a:t>
            </a:fld>
            <a:endParaRPr lang="ro-RO"/>
          </a:p>
        </p:txBody>
      </p:sp>
      <p:sp>
        <p:nvSpPr>
          <p:cNvPr id="8" name="Footer Placeholder 7">
            <a:extLst>
              <a:ext uri="{FF2B5EF4-FFF2-40B4-BE49-F238E27FC236}">
                <a16:creationId xmlns:a16="http://schemas.microsoft.com/office/drawing/2014/main" id="{27DFEA71-F48E-44CA-832F-2E00ED7EC238}"/>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2ECA2B9-7B0A-4382-96C4-339C6697A55E}"/>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12739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72DC-E8C0-4427-8693-35C9815884F7}"/>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0D5414FD-EF62-476E-9A94-95554654CA6F}"/>
              </a:ext>
            </a:extLst>
          </p:cNvPr>
          <p:cNvSpPr>
            <a:spLocks noGrp="1"/>
          </p:cNvSpPr>
          <p:nvPr>
            <p:ph type="dt" sz="half" idx="10"/>
          </p:nvPr>
        </p:nvSpPr>
        <p:spPr/>
        <p:txBody>
          <a:bodyPr/>
          <a:lstStyle/>
          <a:p>
            <a:fld id="{CFF50A0A-6AFC-4B0D-8E30-F1E6CCFD8078}" type="datetime1">
              <a:rPr lang="ro-RO" smtClean="0"/>
              <a:t>26.01.2026</a:t>
            </a:fld>
            <a:endParaRPr lang="ro-RO"/>
          </a:p>
        </p:txBody>
      </p:sp>
      <p:sp>
        <p:nvSpPr>
          <p:cNvPr id="4" name="Footer Placeholder 3">
            <a:extLst>
              <a:ext uri="{FF2B5EF4-FFF2-40B4-BE49-F238E27FC236}">
                <a16:creationId xmlns:a16="http://schemas.microsoft.com/office/drawing/2014/main" id="{21CFF551-7391-4E35-9F57-862566F79FDD}"/>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A723FA1E-75E4-4799-98CC-A5DAF7BB239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452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8F454-363B-4175-826B-BCEC2F7DCA35}"/>
              </a:ext>
            </a:extLst>
          </p:cNvPr>
          <p:cNvSpPr>
            <a:spLocks noGrp="1"/>
          </p:cNvSpPr>
          <p:nvPr>
            <p:ph type="dt" sz="half" idx="10"/>
          </p:nvPr>
        </p:nvSpPr>
        <p:spPr/>
        <p:txBody>
          <a:bodyPr/>
          <a:lstStyle/>
          <a:p>
            <a:fld id="{6F5458EA-3865-44A6-BEA6-867D1F2C90EC}" type="datetime1">
              <a:rPr lang="ro-RO" smtClean="0"/>
              <a:t>26.01.2026</a:t>
            </a:fld>
            <a:endParaRPr lang="ro-RO"/>
          </a:p>
        </p:txBody>
      </p:sp>
      <p:sp>
        <p:nvSpPr>
          <p:cNvPr id="3" name="Footer Placeholder 2">
            <a:extLst>
              <a:ext uri="{FF2B5EF4-FFF2-40B4-BE49-F238E27FC236}">
                <a16:creationId xmlns:a16="http://schemas.microsoft.com/office/drawing/2014/main" id="{26297124-F453-44B1-9EF3-9364CF0C278D}"/>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E957E15B-B169-4DF7-A5C4-B0F07B1CB95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63123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A4F3C-8E63-49DA-82E1-C0844BF6D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1ED89729-1820-497D-B318-4F31EA8AC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2924CAFE-735C-482E-9139-70F769E2C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5D4983-4F78-4E43-81AD-7DFB1AA2A672}"/>
              </a:ext>
            </a:extLst>
          </p:cNvPr>
          <p:cNvSpPr>
            <a:spLocks noGrp="1"/>
          </p:cNvSpPr>
          <p:nvPr>
            <p:ph type="dt" sz="half" idx="10"/>
          </p:nvPr>
        </p:nvSpPr>
        <p:spPr/>
        <p:txBody>
          <a:bodyPr/>
          <a:lstStyle/>
          <a:p>
            <a:fld id="{4F0E3CDB-383F-4A00-A298-49FCE671258B}" type="datetime1">
              <a:rPr lang="ro-RO" smtClean="0"/>
              <a:t>26.01.2026</a:t>
            </a:fld>
            <a:endParaRPr lang="ro-RO"/>
          </a:p>
        </p:txBody>
      </p:sp>
      <p:sp>
        <p:nvSpPr>
          <p:cNvPr id="6" name="Footer Placeholder 5">
            <a:extLst>
              <a:ext uri="{FF2B5EF4-FFF2-40B4-BE49-F238E27FC236}">
                <a16:creationId xmlns:a16="http://schemas.microsoft.com/office/drawing/2014/main" id="{22C6D42B-7C5F-4066-A536-3060C000AEA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91B83A1-E09A-419F-B20B-7F03B29A534C}"/>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440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8FB1-3C6F-408C-9583-87F052D64A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9CD4F82F-9489-4DC7-ACB8-DE73C68D4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2EBC78B8-3ACF-469C-B51B-5403112E1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0553F-CABC-4A01-8C68-8CF252034232}"/>
              </a:ext>
            </a:extLst>
          </p:cNvPr>
          <p:cNvSpPr>
            <a:spLocks noGrp="1"/>
          </p:cNvSpPr>
          <p:nvPr>
            <p:ph type="dt" sz="half" idx="10"/>
          </p:nvPr>
        </p:nvSpPr>
        <p:spPr/>
        <p:txBody>
          <a:bodyPr/>
          <a:lstStyle/>
          <a:p>
            <a:fld id="{42FEE734-9E05-41DE-A590-9F6A3AB59C9B}" type="datetime1">
              <a:rPr lang="ro-RO" smtClean="0"/>
              <a:t>26.01.2026</a:t>
            </a:fld>
            <a:endParaRPr lang="ro-RO"/>
          </a:p>
        </p:txBody>
      </p:sp>
      <p:sp>
        <p:nvSpPr>
          <p:cNvPr id="6" name="Footer Placeholder 5">
            <a:extLst>
              <a:ext uri="{FF2B5EF4-FFF2-40B4-BE49-F238E27FC236}">
                <a16:creationId xmlns:a16="http://schemas.microsoft.com/office/drawing/2014/main" id="{54826777-18F7-4964-98F0-93548E0AD36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6C6438C8-FB4B-414A-97F7-56EEEA569E15}"/>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09987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26FFA6-C1A1-4833-8DA5-F10E7F703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13A74F63-92CD-4EBA-8347-FD41EADC4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D74BCD6-9690-4161-A9BB-69B382787C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AB8D38-D4A8-4C12-9152-3E02F22E8081}" type="datetime1">
              <a:rPr lang="ro-RO" smtClean="0"/>
              <a:t>26.01.2026</a:t>
            </a:fld>
            <a:endParaRPr lang="ro-RO"/>
          </a:p>
        </p:txBody>
      </p:sp>
      <p:sp>
        <p:nvSpPr>
          <p:cNvPr id="5" name="Footer Placeholder 4">
            <a:extLst>
              <a:ext uri="{FF2B5EF4-FFF2-40B4-BE49-F238E27FC236}">
                <a16:creationId xmlns:a16="http://schemas.microsoft.com/office/drawing/2014/main" id="{A1AC90A5-8C41-465C-B758-938D03DEEA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A3824EFB-7D99-4271-9D94-54B137239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4D8B6-DA12-4183-AA94-4DCB7F295F89}" type="slidenum">
              <a:rPr lang="ro-RO" smtClean="0"/>
              <a:t>‹#›</a:t>
            </a:fld>
            <a:endParaRPr lang="ro-RO"/>
          </a:p>
        </p:txBody>
      </p:sp>
    </p:spTree>
    <p:extLst>
      <p:ext uri="{BB962C8B-B14F-4D97-AF65-F5344CB8AC3E}">
        <p14:creationId xmlns:p14="http://schemas.microsoft.com/office/powerpoint/2010/main" val="140109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7568" y="1052737"/>
            <a:ext cx="7772400" cy="1008112"/>
          </a:xfrm>
        </p:spPr>
        <p:txBody>
          <a:bodyPr>
            <a:normAutofit fontScale="90000"/>
          </a:bodyPr>
          <a:lstStyle/>
          <a:p>
            <a:r>
              <a:rPr lang="ro-RO" sz="4000" b="1" dirty="0">
                <a:latin typeface="+mn-lt"/>
              </a:rPr>
              <a:t>Analiza statistică și vizualizarea datelor</a:t>
            </a:r>
            <a:endParaRPr lang="en-US" sz="4000" b="1" dirty="0"/>
          </a:p>
        </p:txBody>
      </p:sp>
      <p:sp>
        <p:nvSpPr>
          <p:cNvPr id="3" name="Подзаголовок 2"/>
          <p:cNvSpPr>
            <a:spLocks noGrp="1"/>
          </p:cNvSpPr>
          <p:nvPr>
            <p:ph type="subTitle" idx="1"/>
          </p:nvPr>
        </p:nvSpPr>
        <p:spPr>
          <a:xfrm>
            <a:off x="1919536" y="2420888"/>
            <a:ext cx="8273008" cy="4146599"/>
          </a:xfrm>
        </p:spPr>
        <p:txBody>
          <a:bodyPr>
            <a:normAutofit/>
          </a:bodyPr>
          <a:lstStyle/>
          <a:p>
            <a:r>
              <a:rPr lang="ro-RO" sz="2800" b="1" dirty="0"/>
              <a:t>Prelegere nr. 1 </a:t>
            </a:r>
            <a:endParaRPr lang="ru-RU" sz="2800" b="1" dirty="0"/>
          </a:p>
          <a:p>
            <a:r>
              <a:rPr lang="ro-RO" sz="3200" b="1" dirty="0">
                <a:solidFill>
                  <a:srgbClr val="004274"/>
                </a:solidFill>
              </a:rPr>
              <a:t>Introducere în analiza </a:t>
            </a:r>
            <a:r>
              <a:rPr lang="en-US" sz="3200" b="1" dirty="0">
                <a:solidFill>
                  <a:srgbClr val="004274"/>
                </a:solidFill>
              </a:rPr>
              <a:t>s</a:t>
            </a:r>
            <a:r>
              <a:rPr lang="ro-RO" sz="3200" b="1" dirty="0" err="1">
                <a:solidFill>
                  <a:srgbClr val="004274"/>
                </a:solidFill>
              </a:rPr>
              <a:t>tatistică</a:t>
            </a:r>
            <a:r>
              <a:rPr lang="ro-RO" sz="3200" b="1" dirty="0">
                <a:solidFill>
                  <a:srgbClr val="004274"/>
                </a:solidFill>
              </a:rPr>
              <a:t> și vizualizarea datelor</a:t>
            </a:r>
          </a:p>
          <a:p>
            <a:pPr algn="r"/>
            <a:endParaRPr lang="ro-RO" sz="2800" b="1" dirty="0">
              <a:solidFill>
                <a:srgbClr val="004274"/>
              </a:solidFill>
            </a:endParaRPr>
          </a:p>
          <a:p>
            <a:pPr algn="r"/>
            <a:endParaRPr lang="ru-RU" sz="2800" b="1" dirty="0">
              <a:solidFill>
                <a:srgbClr val="004274"/>
              </a:solidFill>
            </a:endParaRPr>
          </a:p>
          <a:p>
            <a:pPr algn="r"/>
            <a:r>
              <a:rPr lang="ro-RO" sz="2800" b="1" dirty="0"/>
              <a:t>Titularul cursului </a:t>
            </a:r>
            <a:r>
              <a:rPr lang="en-US" sz="2800" b="1" dirty="0">
                <a:solidFill>
                  <a:srgbClr val="004274"/>
                </a:solidFill>
              </a:rPr>
              <a:t>conf. univ. dr. Galina Marusic</a:t>
            </a:r>
            <a:endParaRPr lang="ro-RO" sz="2800" b="1" dirty="0">
              <a:solidFill>
                <a:srgbClr val="004274"/>
              </a:solidFill>
            </a:endParaRPr>
          </a:p>
          <a:p>
            <a:pPr defTabSz="685800">
              <a:lnSpc>
                <a:spcPct val="130000"/>
              </a:lnSpc>
              <a:spcBef>
                <a:spcPct val="0"/>
              </a:spcBef>
            </a:pPr>
            <a:endParaRPr lang="ro-RO" sz="1200" b="1" dirty="0"/>
          </a:p>
          <a:p>
            <a:pPr defTabSz="685800">
              <a:lnSpc>
                <a:spcPct val="130000"/>
              </a:lnSpc>
              <a:spcBef>
                <a:spcPct val="0"/>
              </a:spcBef>
            </a:pPr>
            <a:r>
              <a:rPr lang="en-US" b="1" dirty="0"/>
              <a:t>Chi</a:t>
            </a:r>
            <a:r>
              <a:rPr lang="ro-RO" b="1" dirty="0" err="1"/>
              <a:t>șinău</a:t>
            </a:r>
            <a:r>
              <a:rPr lang="ro-RO" b="1" dirty="0"/>
              <a:t>, 202</a:t>
            </a:r>
            <a:r>
              <a:rPr lang="en-US" b="1" dirty="0"/>
              <a:t>6</a:t>
            </a:r>
            <a:endParaRPr lang="ru-RU" b="1" dirty="0"/>
          </a:p>
          <a:p>
            <a:pPr algn="r"/>
            <a:endParaRPr lang="ro-RO" sz="2800" b="1" dirty="0">
              <a:solidFill>
                <a:srgbClr val="004274"/>
              </a:solidFill>
            </a:endParaRPr>
          </a:p>
          <a:p>
            <a:pPr algn="r"/>
            <a:endParaRPr lang="en-US" sz="2800" b="1" dirty="0"/>
          </a:p>
        </p:txBody>
      </p:sp>
      <p:pic>
        <p:nvPicPr>
          <p:cNvPr id="4" name="Picture 3">
            <a:extLst>
              <a:ext uri="{FF2B5EF4-FFF2-40B4-BE49-F238E27FC236}">
                <a16:creationId xmlns:a16="http://schemas.microsoft.com/office/drawing/2014/main" id="{CF76B9AE-472B-4E60-876C-83F7FA7DEA7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19536" y="290513"/>
            <a:ext cx="2532380" cy="579120"/>
          </a:xfrm>
          <a:prstGeom prst="rect">
            <a:avLst/>
          </a:prstGeom>
        </p:spPr>
      </p:pic>
      <p:sp>
        <p:nvSpPr>
          <p:cNvPr id="5" name="Slide Number Placeholder 4">
            <a:extLst>
              <a:ext uri="{FF2B5EF4-FFF2-40B4-BE49-F238E27FC236}">
                <a16:creationId xmlns:a16="http://schemas.microsoft.com/office/drawing/2014/main" id="{13D71D50-8D64-4151-8117-A41DEBBF40C9}"/>
              </a:ext>
            </a:extLst>
          </p:cNvPr>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98066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47AAB-95E1-4B6F-8617-EE68AEB6EFD3}"/>
              </a:ext>
            </a:extLst>
          </p:cNvPr>
          <p:cNvSpPr>
            <a:spLocks noGrp="1"/>
          </p:cNvSpPr>
          <p:nvPr>
            <p:ph type="title"/>
          </p:nvPr>
        </p:nvSpPr>
        <p:spPr>
          <a:xfrm>
            <a:off x="838200" y="260350"/>
            <a:ext cx="10515600" cy="625475"/>
          </a:xfrm>
        </p:spPr>
        <p:txBody>
          <a:bodyPr/>
          <a:lstStyle/>
          <a:p>
            <a:pPr algn="ctr"/>
            <a:r>
              <a:rPr lang="ro-RO" sz="3600" b="1" dirty="0">
                <a:solidFill>
                  <a:srgbClr val="004274"/>
                </a:solidFill>
                <a:latin typeface="+mn-lt"/>
              </a:rPr>
              <a:t>Analiza descriptivă</a:t>
            </a:r>
          </a:p>
        </p:txBody>
      </p:sp>
      <p:sp>
        <p:nvSpPr>
          <p:cNvPr id="4" name="Slide Number Placeholder 3">
            <a:extLst>
              <a:ext uri="{FF2B5EF4-FFF2-40B4-BE49-F238E27FC236}">
                <a16:creationId xmlns:a16="http://schemas.microsoft.com/office/drawing/2014/main" id="{50267323-EFA6-48C1-BC0A-A35F15722EC6}"/>
              </a:ext>
            </a:extLst>
          </p:cNvPr>
          <p:cNvSpPr>
            <a:spLocks noGrp="1"/>
          </p:cNvSpPr>
          <p:nvPr>
            <p:ph type="sldNum" sz="quarter" idx="12"/>
          </p:nvPr>
        </p:nvSpPr>
        <p:spPr/>
        <p:txBody>
          <a:bodyPr/>
          <a:lstStyle/>
          <a:p>
            <a:fld id="{3C14D8B6-DA12-4183-AA94-4DCB7F295F89}" type="slidenum">
              <a:rPr lang="ro-RO" smtClean="0"/>
              <a:t>10</a:t>
            </a:fld>
            <a:endParaRPr lang="ro-RO"/>
          </a:p>
        </p:txBody>
      </p:sp>
      <p:pic>
        <p:nvPicPr>
          <p:cNvPr id="6" name="Picture 5">
            <a:extLst>
              <a:ext uri="{FF2B5EF4-FFF2-40B4-BE49-F238E27FC236}">
                <a16:creationId xmlns:a16="http://schemas.microsoft.com/office/drawing/2014/main" id="{46F67CC9-2E93-463F-9A93-D72886FD8F36}"/>
              </a:ext>
            </a:extLst>
          </p:cNvPr>
          <p:cNvPicPr>
            <a:picLocks noChangeAspect="1"/>
          </p:cNvPicPr>
          <p:nvPr/>
        </p:nvPicPr>
        <p:blipFill>
          <a:blip r:embed="rId2"/>
          <a:stretch>
            <a:fillRect/>
          </a:stretch>
        </p:blipFill>
        <p:spPr>
          <a:xfrm>
            <a:off x="733425" y="1001557"/>
            <a:ext cx="11001572" cy="4446743"/>
          </a:xfrm>
          <a:prstGeom prst="rect">
            <a:avLst/>
          </a:prstGeom>
        </p:spPr>
      </p:pic>
    </p:spTree>
    <p:extLst>
      <p:ext uri="{BB962C8B-B14F-4D97-AF65-F5344CB8AC3E}">
        <p14:creationId xmlns:p14="http://schemas.microsoft.com/office/powerpoint/2010/main" val="4284953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17D16-466F-41FE-8E36-1C133138DCA6}"/>
              </a:ext>
            </a:extLst>
          </p:cNvPr>
          <p:cNvSpPr>
            <a:spLocks noGrp="1"/>
          </p:cNvSpPr>
          <p:nvPr>
            <p:ph type="title"/>
          </p:nvPr>
        </p:nvSpPr>
        <p:spPr>
          <a:xfrm>
            <a:off x="838200" y="0"/>
            <a:ext cx="10515600" cy="768350"/>
          </a:xfrm>
        </p:spPr>
        <p:txBody>
          <a:bodyPr>
            <a:normAutofit/>
          </a:bodyPr>
          <a:lstStyle/>
          <a:p>
            <a:pPr algn="ctr"/>
            <a:r>
              <a:rPr lang="ro-RO" sz="3600" b="1" dirty="0">
                <a:solidFill>
                  <a:srgbClr val="004274"/>
                </a:solidFill>
                <a:latin typeface="+mn-lt"/>
              </a:rPr>
              <a:t>Analiza descriptivă (continuare)</a:t>
            </a:r>
            <a:endParaRPr lang="ro-RO" sz="3600" dirty="0"/>
          </a:p>
        </p:txBody>
      </p:sp>
      <p:sp>
        <p:nvSpPr>
          <p:cNvPr id="3" name="Content Placeholder 2">
            <a:extLst>
              <a:ext uri="{FF2B5EF4-FFF2-40B4-BE49-F238E27FC236}">
                <a16:creationId xmlns:a16="http://schemas.microsoft.com/office/drawing/2014/main" id="{0314A126-2B24-4880-BF78-917B9642542E}"/>
              </a:ext>
            </a:extLst>
          </p:cNvPr>
          <p:cNvSpPr>
            <a:spLocks noGrp="1"/>
          </p:cNvSpPr>
          <p:nvPr>
            <p:ph idx="1"/>
          </p:nvPr>
        </p:nvSpPr>
        <p:spPr>
          <a:xfrm>
            <a:off x="533401" y="695325"/>
            <a:ext cx="11287124" cy="5661025"/>
          </a:xfrm>
        </p:spPr>
        <p:txBody>
          <a:bodyPr>
            <a:normAutofit/>
          </a:bodyPr>
          <a:lstStyle/>
          <a:p>
            <a:pPr marL="0" indent="0" algn="just">
              <a:lnSpc>
                <a:spcPct val="110000"/>
              </a:lnSpc>
              <a:spcBef>
                <a:spcPts val="0"/>
              </a:spcBef>
              <a:buNone/>
            </a:pPr>
            <a:r>
              <a:rPr lang="ro-RO" sz="2000" dirty="0">
                <a:effectLst/>
                <a:ea typeface="Times New Roman" panose="02020603050405020304" pitchFamily="18" charset="0"/>
                <a:cs typeface="Times New Roman" panose="02020603050405020304" pitchFamily="18" charset="0"/>
              </a:rPr>
              <a:t>Analiza descriptivă ne oferă o imagine de ansamblu asupra distribuției datelor.</a:t>
            </a:r>
            <a:endParaRPr lang="ro-RO" sz="2000" dirty="0">
              <a:effectLst/>
              <a:ea typeface="Calibri" panose="020F0502020204030204" pitchFamily="34" charset="0"/>
              <a:cs typeface="Times New Roman" panose="02020603050405020304" pitchFamily="18" charset="0"/>
            </a:endParaRPr>
          </a:p>
          <a:p>
            <a:pPr marL="342900" lvl="0" indent="-342900">
              <a:lnSpc>
                <a:spcPct val="110000"/>
              </a:lnSpc>
              <a:spcBef>
                <a:spcPts val="0"/>
              </a:spcBef>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Media:</a:t>
            </a:r>
            <a:r>
              <a:rPr lang="ro-RO" sz="2000" dirty="0">
                <a:effectLst/>
                <a:ea typeface="Times New Roman" panose="02020603050405020304" pitchFamily="18" charset="0"/>
                <a:cs typeface="Times New Roman" panose="02020603050405020304" pitchFamily="18" charset="0"/>
              </a:rPr>
              <a:t> </a:t>
            </a:r>
            <a:r>
              <a:rPr lang="ro-RO" sz="2000" dirty="0" err="1">
                <a:effectLst/>
                <a:ea typeface="Times New Roman" panose="02020603050405020304" pitchFamily="18" charset="0"/>
                <a:cs typeface="Times New Roman" panose="02020603050405020304" pitchFamily="18" charset="0"/>
              </a:rPr>
              <a:t>Mean</a:t>
            </a:r>
            <a:r>
              <a:rPr lang="ro-RO" sz="2000" dirty="0">
                <a:effectLst/>
                <a:ea typeface="Times New Roman" panose="02020603050405020304" pitchFamily="18" charset="0"/>
                <a:cs typeface="Times New Roman" panose="02020603050405020304" pitchFamily="18" charset="0"/>
              </a:rPr>
              <a:t> = </a:t>
            </a:r>
            <a:r>
              <a:rPr lang="ro-RO" sz="2000" dirty="0">
                <a:solidFill>
                  <a:srgbClr val="000000"/>
                </a:solidFill>
                <a:effectLst/>
                <a:ea typeface="Times New Roman" panose="02020603050405020304" pitchFamily="18" charset="0"/>
                <a:cs typeface="Courier New" panose="02070309020205020404" pitchFamily="49" charset="0"/>
              </a:rPr>
              <a:t>0.8229231 </a:t>
            </a:r>
            <a:r>
              <a:rPr lang="ro-RO" sz="2000" dirty="0">
                <a:effectLst/>
                <a:ea typeface="Times New Roman" panose="02020603050405020304" pitchFamily="18" charset="0"/>
                <a:cs typeface="Times New Roman" panose="02020603050405020304" pitchFamily="18" charset="0"/>
              </a:rPr>
              <a:t> mg/L. </a:t>
            </a:r>
            <a:br>
              <a:rPr lang="ro-RO" sz="2000" dirty="0">
                <a:effectLst/>
                <a:ea typeface="Times New Roman" panose="02020603050405020304" pitchFamily="18" charset="0"/>
                <a:cs typeface="Times New Roman" panose="02020603050405020304" pitchFamily="18" charset="0"/>
              </a:rPr>
            </a:br>
            <a:r>
              <a:rPr lang="ro-RO" sz="2000" dirty="0">
                <a:effectLst/>
                <a:ea typeface="Times New Roman" panose="02020603050405020304" pitchFamily="18" charset="0"/>
                <a:cs typeface="Times New Roman" panose="02020603050405020304" pitchFamily="18" charset="0"/>
              </a:rPr>
              <a:t>Media reprezintă valoarea medie a concentrațiilor și indică o tendință centrală generală. Asta înseamnă că, în medie, concentrația azotului de amoniu este de 0.8456 mg/L. </a:t>
            </a:r>
            <a:endParaRPr lang="ro-RO" sz="2000" dirty="0">
              <a:effectLst/>
              <a:ea typeface="Calibri" panose="020F0502020204030204" pitchFamily="34" charset="0"/>
              <a:cs typeface="Times New Roman" panose="02020603050405020304" pitchFamily="18" charset="0"/>
            </a:endParaRPr>
          </a:p>
          <a:p>
            <a:pPr marL="342900" lvl="0" indent="-342900">
              <a:lnSpc>
                <a:spcPct val="110000"/>
              </a:lnSpc>
              <a:spcBef>
                <a:spcPts val="0"/>
              </a:spcBef>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Mediana:</a:t>
            </a:r>
            <a:r>
              <a:rPr lang="ro-RO" sz="2000" dirty="0">
                <a:effectLst/>
                <a:ea typeface="Times New Roman" panose="02020603050405020304" pitchFamily="18" charset="0"/>
                <a:cs typeface="Times New Roman" panose="02020603050405020304" pitchFamily="18" charset="0"/>
              </a:rPr>
              <a:t> Median = 0.567 mg/L </a:t>
            </a:r>
            <a:br>
              <a:rPr lang="ro-RO" sz="2000" dirty="0">
                <a:effectLst/>
                <a:ea typeface="Times New Roman" panose="02020603050405020304" pitchFamily="18" charset="0"/>
                <a:cs typeface="Times New Roman" panose="02020603050405020304" pitchFamily="18" charset="0"/>
              </a:rPr>
            </a:br>
            <a:r>
              <a:rPr lang="ro-RO" sz="2000" dirty="0">
                <a:effectLst/>
                <a:ea typeface="Times New Roman" panose="02020603050405020304" pitchFamily="18" charset="0"/>
                <a:cs typeface="Times New Roman" panose="02020603050405020304" pitchFamily="18" charset="0"/>
              </a:rPr>
              <a:t>Mediana, fiind mai mică decât media, sugerează o distribuție ușor asimetrică cu câteva valori mari care ridică media.</a:t>
            </a:r>
            <a:endParaRPr lang="ro-RO" sz="2000" dirty="0">
              <a:effectLst/>
              <a:ea typeface="Calibri" panose="020F0502020204030204" pitchFamily="34" charset="0"/>
              <a:cs typeface="Times New Roman" panose="02020603050405020304" pitchFamily="18" charset="0"/>
            </a:endParaRPr>
          </a:p>
          <a:p>
            <a:pPr marL="342900" lvl="0" indent="-342900">
              <a:lnSpc>
                <a:spcPct val="110000"/>
              </a:lnSpc>
              <a:spcBef>
                <a:spcPts val="0"/>
              </a:spcBef>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Deviația standard:</a:t>
            </a:r>
            <a:r>
              <a:rPr lang="ro-RO" sz="2000" dirty="0">
                <a:effectLst/>
                <a:ea typeface="Times New Roman" panose="02020603050405020304" pitchFamily="18" charset="0"/>
                <a:cs typeface="Times New Roman" panose="02020603050405020304" pitchFamily="18" charset="0"/>
              </a:rPr>
              <a:t> Standard </a:t>
            </a:r>
            <a:r>
              <a:rPr lang="en-US" sz="2000" dirty="0">
                <a:effectLst/>
                <a:ea typeface="Times New Roman" panose="02020603050405020304" pitchFamily="18" charset="0"/>
                <a:cs typeface="Times New Roman" panose="02020603050405020304" pitchFamily="18" charset="0"/>
              </a:rPr>
              <a:t>d</a:t>
            </a:r>
            <a:r>
              <a:rPr lang="ro-RO" sz="2000" dirty="0" err="1">
                <a:effectLst/>
                <a:ea typeface="Times New Roman" panose="02020603050405020304" pitchFamily="18" charset="0"/>
                <a:cs typeface="Times New Roman" panose="02020603050405020304" pitchFamily="18" charset="0"/>
              </a:rPr>
              <a:t>eviation</a:t>
            </a:r>
            <a:r>
              <a:rPr lang="ro-RO" sz="2000" dirty="0">
                <a:effectLst/>
                <a:ea typeface="Times New Roman" panose="02020603050405020304" pitchFamily="18" charset="0"/>
                <a:cs typeface="Times New Roman" panose="02020603050405020304" pitchFamily="18" charset="0"/>
              </a:rPr>
              <a:t>=0.7445829 mg/L</a:t>
            </a:r>
            <a:br>
              <a:rPr lang="ro-RO" sz="2000" dirty="0">
                <a:effectLst/>
                <a:ea typeface="Times New Roman" panose="02020603050405020304" pitchFamily="18" charset="0"/>
                <a:cs typeface="Times New Roman" panose="02020603050405020304" pitchFamily="18" charset="0"/>
              </a:rPr>
            </a:br>
            <a:r>
              <a:rPr lang="ro-RO" sz="2000" dirty="0">
                <a:effectLst/>
                <a:ea typeface="Times New Roman" panose="02020603050405020304" pitchFamily="18" charset="0"/>
                <a:cs typeface="Times New Roman" panose="02020603050405020304" pitchFamily="18" charset="0"/>
              </a:rPr>
              <a:t>Acest indicator arată cât de mult variază concentrațiile în jurul valorii medii. O deviație standard relativ mare (comparativ cu media) arată că datele sunt dispersate, cu unele valori foarte mari.</a:t>
            </a:r>
            <a:endParaRPr lang="ro-RO" sz="2000" dirty="0">
              <a:effectLst/>
              <a:ea typeface="Calibri" panose="020F0502020204030204" pitchFamily="34" charset="0"/>
              <a:cs typeface="Times New Roman" panose="02020603050405020304" pitchFamily="18" charset="0"/>
            </a:endParaRPr>
          </a:p>
          <a:p>
            <a:pPr marL="342900" lvl="0" indent="-342900">
              <a:lnSpc>
                <a:spcPct val="110000"/>
              </a:lnSpc>
              <a:spcBef>
                <a:spcPts val="0"/>
              </a:spcBef>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Valoarea minimă:</a:t>
            </a:r>
            <a:r>
              <a:rPr lang="ro-RO" sz="2000" dirty="0">
                <a:effectLst/>
                <a:ea typeface="Times New Roman" panose="02020603050405020304" pitchFamily="18" charset="0"/>
                <a:cs typeface="Times New Roman" panose="02020603050405020304" pitchFamily="18" charset="0"/>
              </a:rPr>
              <a:t> Min=0.402 mg/L </a:t>
            </a:r>
            <a:br>
              <a:rPr lang="ro-RO" sz="2000" dirty="0">
                <a:effectLst/>
                <a:ea typeface="Times New Roman" panose="02020603050405020304" pitchFamily="18" charset="0"/>
                <a:cs typeface="Times New Roman" panose="02020603050405020304" pitchFamily="18" charset="0"/>
              </a:rPr>
            </a:br>
            <a:r>
              <a:rPr lang="ro-RO" sz="2000" dirty="0">
                <a:effectLst/>
                <a:ea typeface="Times New Roman" panose="02020603050405020304" pitchFamily="18" charset="0"/>
                <a:cs typeface="Times New Roman" panose="02020603050405020304" pitchFamily="18" charset="0"/>
              </a:rPr>
              <a:t>Cea mai mică valoare a concentrației.</a:t>
            </a:r>
            <a:endParaRPr lang="ro-RO" sz="2000" dirty="0">
              <a:effectLst/>
              <a:ea typeface="Calibri" panose="020F0502020204030204" pitchFamily="34" charset="0"/>
              <a:cs typeface="Times New Roman" panose="02020603050405020304" pitchFamily="18" charset="0"/>
            </a:endParaRPr>
          </a:p>
          <a:p>
            <a:pPr marL="342900" lvl="0" indent="-342900">
              <a:lnSpc>
                <a:spcPct val="110000"/>
              </a:lnSpc>
              <a:spcBef>
                <a:spcPts val="0"/>
              </a:spcBef>
              <a:buSzPts val="1000"/>
              <a:buFont typeface="Symbol" panose="05050102010706020507" pitchFamily="18" charset="2"/>
              <a:buChar char=""/>
              <a:tabLst>
                <a:tab pos="457200" algn="l"/>
              </a:tabLst>
            </a:pPr>
            <a:r>
              <a:rPr lang="ro-RO" sz="2000" b="1" dirty="0">
                <a:effectLst/>
                <a:ea typeface="Times New Roman" panose="02020603050405020304" pitchFamily="18" charset="0"/>
                <a:cs typeface="Times New Roman" panose="02020603050405020304" pitchFamily="18" charset="0"/>
              </a:rPr>
              <a:t>Valoarea maximă:</a:t>
            </a:r>
            <a:r>
              <a:rPr lang="ro-RO" sz="2000" dirty="0">
                <a:effectLst/>
                <a:ea typeface="Times New Roman" panose="02020603050405020304" pitchFamily="18" charset="0"/>
                <a:cs typeface="Times New Roman" panose="02020603050405020304" pitchFamily="18" charset="0"/>
              </a:rPr>
              <a:t> Max=3.85 mg/L </a:t>
            </a:r>
            <a:br>
              <a:rPr lang="ro-RO" sz="2000" dirty="0">
                <a:effectLst/>
                <a:ea typeface="Times New Roman" panose="02020603050405020304" pitchFamily="18" charset="0"/>
                <a:cs typeface="Times New Roman" panose="02020603050405020304" pitchFamily="18" charset="0"/>
              </a:rPr>
            </a:br>
            <a:endParaRPr lang="ro-RO" sz="2000" dirty="0">
              <a:effectLst/>
              <a:ea typeface="Calibri" panose="020F0502020204030204" pitchFamily="34" charset="0"/>
              <a:cs typeface="Times New Roman" panose="02020603050405020304" pitchFamily="18" charset="0"/>
            </a:endParaRPr>
          </a:p>
          <a:p>
            <a:pPr marL="0" indent="0" algn="just">
              <a:lnSpc>
                <a:spcPct val="110000"/>
              </a:lnSpc>
              <a:spcBef>
                <a:spcPts val="0"/>
              </a:spcBef>
              <a:buNone/>
            </a:pPr>
            <a:r>
              <a:rPr lang="ro-RO" sz="2000" dirty="0">
                <a:effectLst/>
                <a:ea typeface="Times New Roman" panose="02020603050405020304" pitchFamily="18" charset="0"/>
                <a:cs typeface="Times New Roman" panose="02020603050405020304" pitchFamily="18" charset="0"/>
              </a:rPr>
              <a:t>Datele arată că există depășiri semnificative ale CMA </a:t>
            </a:r>
            <a:r>
              <a:rPr lang="ro-RO" sz="2000" dirty="0">
                <a:solidFill>
                  <a:srgbClr val="000000"/>
                </a:solidFill>
                <a:effectLst/>
                <a:ea typeface="Times New Roman" panose="02020603050405020304" pitchFamily="18" charset="0"/>
                <a:cs typeface="Times New Roman" panose="02020603050405020304" pitchFamily="18" charset="0"/>
              </a:rPr>
              <a:t>(</a:t>
            </a:r>
            <a:r>
              <a:rPr lang="ro-RO" sz="2000" b="1" dirty="0">
                <a:solidFill>
                  <a:srgbClr val="000000"/>
                </a:solidFill>
                <a:effectLst/>
                <a:ea typeface="Times New Roman" panose="02020603050405020304" pitchFamily="18" charset="0"/>
                <a:cs typeface="Times New Roman" panose="02020603050405020304" pitchFamily="18" charset="0"/>
              </a:rPr>
              <a:t>0,2 mg/L</a:t>
            </a:r>
            <a:r>
              <a:rPr lang="ro-RO" sz="2000" dirty="0">
                <a:solidFill>
                  <a:srgbClr val="000000"/>
                </a:solidFill>
                <a:effectLst/>
                <a:ea typeface="Times New Roman" panose="02020603050405020304" pitchFamily="18" charset="0"/>
                <a:cs typeface="Times New Roman" panose="02020603050405020304" pitchFamily="18" charset="0"/>
              </a:rPr>
              <a:t>). </a:t>
            </a:r>
            <a:r>
              <a:rPr lang="ro-RO" sz="2000" dirty="0">
                <a:effectLst/>
                <a:ea typeface="Times New Roman" panose="02020603050405020304" pitchFamily="18" charset="0"/>
                <a:cs typeface="Times New Roman" panose="02020603050405020304" pitchFamily="18" charset="0"/>
              </a:rPr>
              <a:t>Spre exemplu, valorile de 2.445 mg/L și 3.85 mg/L sunt considerate extreme și pot fi vizualizate ca </a:t>
            </a:r>
            <a:r>
              <a:rPr lang="ro-RO" sz="2000" dirty="0" err="1">
                <a:effectLst/>
                <a:ea typeface="Times New Roman" panose="02020603050405020304" pitchFamily="18" charset="0"/>
                <a:cs typeface="Times New Roman" panose="02020603050405020304" pitchFamily="18" charset="0"/>
              </a:rPr>
              <a:t>outlieri</a:t>
            </a:r>
            <a:r>
              <a:rPr lang="ro-RO" sz="2000" dirty="0">
                <a:effectLst/>
                <a:ea typeface="Times New Roman" panose="02020603050405020304" pitchFamily="18" charset="0"/>
                <a:cs typeface="Times New Roman" panose="02020603050405020304" pitchFamily="18" charset="0"/>
              </a:rPr>
              <a:t>.</a:t>
            </a:r>
            <a:endParaRPr lang="ro-RO" sz="20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90AABA74-FDB8-4090-AB92-5C773BDEF7D9}"/>
              </a:ext>
            </a:extLst>
          </p:cNvPr>
          <p:cNvSpPr>
            <a:spLocks noGrp="1"/>
          </p:cNvSpPr>
          <p:nvPr>
            <p:ph type="sldNum" sz="quarter" idx="12"/>
          </p:nvPr>
        </p:nvSpPr>
        <p:spPr/>
        <p:txBody>
          <a:bodyPr/>
          <a:lstStyle/>
          <a:p>
            <a:fld id="{3C14D8B6-DA12-4183-AA94-4DCB7F295F89}" type="slidenum">
              <a:rPr lang="ro-RO" smtClean="0"/>
              <a:t>11</a:t>
            </a:fld>
            <a:endParaRPr lang="ro-RO"/>
          </a:p>
        </p:txBody>
      </p:sp>
    </p:spTree>
    <p:extLst>
      <p:ext uri="{BB962C8B-B14F-4D97-AF65-F5344CB8AC3E}">
        <p14:creationId xmlns:p14="http://schemas.microsoft.com/office/powerpoint/2010/main" val="1325103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8C59A-D334-4C51-A17C-33ECC1FBCFCC}"/>
              </a:ext>
            </a:extLst>
          </p:cNvPr>
          <p:cNvSpPr>
            <a:spLocks noGrp="1"/>
          </p:cNvSpPr>
          <p:nvPr>
            <p:ph type="title"/>
          </p:nvPr>
        </p:nvSpPr>
        <p:spPr>
          <a:xfrm>
            <a:off x="838200" y="234949"/>
            <a:ext cx="10515600" cy="993776"/>
          </a:xfrm>
        </p:spPr>
        <p:txBody>
          <a:bodyPr>
            <a:normAutofit/>
          </a:bodyPr>
          <a:lstStyle/>
          <a:p>
            <a:pPr algn="ctr"/>
            <a:r>
              <a:rPr lang="ro-RO" sz="3600" b="1" dirty="0">
                <a:solidFill>
                  <a:srgbClr val="004274"/>
                </a:solidFill>
                <a:latin typeface="+mn-lt"/>
              </a:rPr>
              <a:t>Vizualizări Grafice</a:t>
            </a:r>
            <a:br>
              <a:rPr lang="en-US" sz="3600" b="1" dirty="0">
                <a:solidFill>
                  <a:srgbClr val="004274"/>
                </a:solidFill>
                <a:latin typeface="+mn-lt"/>
              </a:rPr>
            </a:br>
            <a:r>
              <a:rPr lang="en-US" sz="2800" b="1" dirty="0" err="1">
                <a:solidFill>
                  <a:srgbClr val="004274"/>
                </a:solidFill>
                <a:latin typeface="+mn-lt"/>
              </a:rPr>
              <a:t>Histograma</a:t>
            </a:r>
            <a:endParaRPr lang="ro-RO" sz="2800" b="1" dirty="0">
              <a:solidFill>
                <a:srgbClr val="004274"/>
              </a:solidFill>
              <a:latin typeface="+mn-lt"/>
            </a:endParaRPr>
          </a:p>
        </p:txBody>
      </p:sp>
      <p:sp>
        <p:nvSpPr>
          <p:cNvPr id="4" name="Slide Number Placeholder 3">
            <a:extLst>
              <a:ext uri="{FF2B5EF4-FFF2-40B4-BE49-F238E27FC236}">
                <a16:creationId xmlns:a16="http://schemas.microsoft.com/office/drawing/2014/main" id="{FCAD9E83-EFED-4D71-9013-91BF4B6F202B}"/>
              </a:ext>
            </a:extLst>
          </p:cNvPr>
          <p:cNvSpPr>
            <a:spLocks noGrp="1"/>
          </p:cNvSpPr>
          <p:nvPr>
            <p:ph type="sldNum" sz="quarter" idx="12"/>
          </p:nvPr>
        </p:nvSpPr>
        <p:spPr/>
        <p:txBody>
          <a:bodyPr/>
          <a:lstStyle/>
          <a:p>
            <a:fld id="{3C14D8B6-DA12-4183-AA94-4DCB7F295F89}" type="slidenum">
              <a:rPr lang="ro-RO" smtClean="0"/>
              <a:t>12</a:t>
            </a:fld>
            <a:endParaRPr lang="ro-RO"/>
          </a:p>
        </p:txBody>
      </p:sp>
      <p:pic>
        <p:nvPicPr>
          <p:cNvPr id="6" name="Picture 5">
            <a:extLst>
              <a:ext uri="{FF2B5EF4-FFF2-40B4-BE49-F238E27FC236}">
                <a16:creationId xmlns:a16="http://schemas.microsoft.com/office/drawing/2014/main" id="{1D2B3838-75CC-4218-9EDB-3E98A9BA9FBE}"/>
              </a:ext>
            </a:extLst>
          </p:cNvPr>
          <p:cNvPicPr>
            <a:picLocks noChangeAspect="1"/>
          </p:cNvPicPr>
          <p:nvPr/>
        </p:nvPicPr>
        <p:blipFill>
          <a:blip r:embed="rId2"/>
          <a:stretch>
            <a:fillRect/>
          </a:stretch>
        </p:blipFill>
        <p:spPr>
          <a:xfrm>
            <a:off x="695325" y="1369168"/>
            <a:ext cx="10854324" cy="826689"/>
          </a:xfrm>
          <a:prstGeom prst="rect">
            <a:avLst/>
          </a:prstGeom>
        </p:spPr>
      </p:pic>
      <p:pic>
        <p:nvPicPr>
          <p:cNvPr id="7" name="Picture 6">
            <a:extLst>
              <a:ext uri="{FF2B5EF4-FFF2-40B4-BE49-F238E27FC236}">
                <a16:creationId xmlns:a16="http://schemas.microsoft.com/office/drawing/2014/main" id="{0BE74CAA-E642-4790-A03E-C90DF80A4126}"/>
              </a:ext>
            </a:extLst>
          </p:cNvPr>
          <p:cNvPicPr/>
          <p:nvPr/>
        </p:nvPicPr>
        <p:blipFill>
          <a:blip r:embed="rId3">
            <a:extLst>
              <a:ext uri="{28A0092B-C50C-407E-A947-70E740481C1C}">
                <a14:useLocalDpi xmlns:a14="http://schemas.microsoft.com/office/drawing/2010/main" val="0"/>
              </a:ext>
            </a:extLst>
          </a:blip>
          <a:stretch>
            <a:fillRect/>
          </a:stretch>
        </p:blipFill>
        <p:spPr>
          <a:xfrm>
            <a:off x="2705099" y="2369184"/>
            <a:ext cx="6677025" cy="3745866"/>
          </a:xfrm>
          <a:prstGeom prst="rect">
            <a:avLst/>
          </a:prstGeom>
        </p:spPr>
      </p:pic>
    </p:spTree>
    <p:extLst>
      <p:ext uri="{BB962C8B-B14F-4D97-AF65-F5344CB8AC3E}">
        <p14:creationId xmlns:p14="http://schemas.microsoft.com/office/powerpoint/2010/main" val="750799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F273C-D090-43FB-B6A8-0A3FC00F33AE}"/>
              </a:ext>
            </a:extLst>
          </p:cNvPr>
          <p:cNvSpPr>
            <a:spLocks noGrp="1"/>
          </p:cNvSpPr>
          <p:nvPr>
            <p:ph type="title"/>
          </p:nvPr>
        </p:nvSpPr>
        <p:spPr>
          <a:xfrm>
            <a:off x="838200" y="287337"/>
            <a:ext cx="10515600" cy="787400"/>
          </a:xfrm>
        </p:spPr>
        <p:txBody>
          <a:bodyPr/>
          <a:lstStyle/>
          <a:p>
            <a:pPr algn="ctr"/>
            <a:r>
              <a:rPr lang="en-US" sz="3600" b="1" dirty="0" err="1">
                <a:solidFill>
                  <a:srgbClr val="004274"/>
                </a:solidFill>
                <a:latin typeface="+mn-lt"/>
              </a:rPr>
              <a:t>Histograma</a:t>
            </a:r>
            <a:r>
              <a:rPr lang="en-US" sz="4400" b="1" dirty="0">
                <a:solidFill>
                  <a:srgbClr val="004274"/>
                </a:solidFill>
                <a:latin typeface="+mn-lt"/>
              </a:rPr>
              <a:t> </a:t>
            </a:r>
            <a:r>
              <a:rPr lang="en-US" sz="2800" b="1" dirty="0">
                <a:solidFill>
                  <a:srgbClr val="004274"/>
                </a:solidFill>
                <a:latin typeface="+mn-lt"/>
              </a:rPr>
              <a:t>(</a:t>
            </a:r>
            <a:r>
              <a:rPr lang="en-US" sz="2800" b="1" dirty="0" err="1">
                <a:solidFill>
                  <a:srgbClr val="004274"/>
                </a:solidFill>
                <a:latin typeface="+mn-lt"/>
              </a:rPr>
              <a:t>continuare</a:t>
            </a:r>
            <a:r>
              <a:rPr lang="en-US" sz="2800" b="1" dirty="0">
                <a:solidFill>
                  <a:srgbClr val="004274"/>
                </a:solidFill>
                <a:latin typeface="+mn-lt"/>
              </a:rPr>
              <a:t>)</a:t>
            </a:r>
            <a:endParaRPr lang="ro-RO" sz="2800" dirty="0"/>
          </a:p>
        </p:txBody>
      </p:sp>
      <p:sp>
        <p:nvSpPr>
          <p:cNvPr id="3" name="Content Placeholder 2">
            <a:extLst>
              <a:ext uri="{FF2B5EF4-FFF2-40B4-BE49-F238E27FC236}">
                <a16:creationId xmlns:a16="http://schemas.microsoft.com/office/drawing/2014/main" id="{6DE242CF-6B6C-4830-A61E-434FF146D63D}"/>
              </a:ext>
            </a:extLst>
          </p:cNvPr>
          <p:cNvSpPr>
            <a:spLocks noGrp="1"/>
          </p:cNvSpPr>
          <p:nvPr>
            <p:ph idx="1"/>
          </p:nvPr>
        </p:nvSpPr>
        <p:spPr>
          <a:xfrm>
            <a:off x="762000" y="1562101"/>
            <a:ext cx="10515600" cy="2400300"/>
          </a:xfrm>
        </p:spPr>
        <p:txBody>
          <a:bodyPr>
            <a:noAutofit/>
          </a:bodyPr>
          <a:lstStyle/>
          <a:p>
            <a:pPr algn="just">
              <a:spcAft>
                <a:spcPts val="600"/>
              </a:spcAft>
            </a:pPr>
            <a:r>
              <a:rPr lang="ro-RO" sz="2400" dirty="0">
                <a:effectLst/>
                <a:ea typeface="Times New Roman" panose="02020603050405020304" pitchFamily="18" charset="0"/>
              </a:rPr>
              <a:t>Graficul de tip histogramă arată frecvența cu care apar concentrații în diferite intervale. Intervalele de concentrație sunt reprezentate pe axa X, iar frecvența (numărul de apariții) este pe axa Y.</a:t>
            </a:r>
          </a:p>
          <a:p>
            <a:pPr algn="just">
              <a:spcAft>
                <a:spcPts val="600"/>
              </a:spcAft>
            </a:pPr>
            <a:r>
              <a:rPr lang="ro-RO" sz="2400" dirty="0">
                <a:effectLst/>
                <a:ea typeface="Times New Roman" panose="02020603050405020304" pitchFamily="18" charset="0"/>
              </a:rPr>
              <a:t>Se observă că majoritatea valorilor sunt între 0.4 mg/L si 1.0 mg/L, dar există bare mai rare care depășesc 2.0 mg/L și 3.0 mg/L. Acestea evidențiază posibile poluări excesive.</a:t>
            </a:r>
          </a:p>
          <a:p>
            <a:endParaRPr lang="ro-RO" sz="2400" dirty="0"/>
          </a:p>
        </p:txBody>
      </p:sp>
      <p:sp>
        <p:nvSpPr>
          <p:cNvPr id="4" name="Slide Number Placeholder 3">
            <a:extLst>
              <a:ext uri="{FF2B5EF4-FFF2-40B4-BE49-F238E27FC236}">
                <a16:creationId xmlns:a16="http://schemas.microsoft.com/office/drawing/2014/main" id="{2A90F746-8CC8-4124-904E-C41B8A81C1BA}"/>
              </a:ext>
            </a:extLst>
          </p:cNvPr>
          <p:cNvSpPr>
            <a:spLocks noGrp="1"/>
          </p:cNvSpPr>
          <p:nvPr>
            <p:ph type="sldNum" sz="quarter" idx="12"/>
          </p:nvPr>
        </p:nvSpPr>
        <p:spPr/>
        <p:txBody>
          <a:bodyPr/>
          <a:lstStyle/>
          <a:p>
            <a:fld id="{3C14D8B6-DA12-4183-AA94-4DCB7F295F89}" type="slidenum">
              <a:rPr lang="ro-RO" smtClean="0"/>
              <a:t>13</a:t>
            </a:fld>
            <a:endParaRPr lang="ro-RO"/>
          </a:p>
        </p:txBody>
      </p:sp>
    </p:spTree>
    <p:extLst>
      <p:ext uri="{BB962C8B-B14F-4D97-AF65-F5344CB8AC3E}">
        <p14:creationId xmlns:p14="http://schemas.microsoft.com/office/powerpoint/2010/main" val="3479987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727CE-8F81-4CBA-A845-A8B69EDF32BF}"/>
              </a:ext>
            </a:extLst>
          </p:cNvPr>
          <p:cNvSpPr>
            <a:spLocks noGrp="1"/>
          </p:cNvSpPr>
          <p:nvPr>
            <p:ph type="title"/>
          </p:nvPr>
        </p:nvSpPr>
        <p:spPr>
          <a:xfrm>
            <a:off x="838200" y="365125"/>
            <a:ext cx="10515600" cy="758825"/>
          </a:xfrm>
        </p:spPr>
        <p:txBody>
          <a:bodyPr/>
          <a:lstStyle/>
          <a:p>
            <a:pPr algn="ctr"/>
            <a:r>
              <a:rPr lang="ro-RO" sz="3600" b="1" dirty="0" err="1">
                <a:solidFill>
                  <a:srgbClr val="004274"/>
                </a:solidFill>
                <a:latin typeface="+mn-lt"/>
              </a:rPr>
              <a:t>Boxplot</a:t>
            </a:r>
            <a:endParaRPr lang="ro-RO" dirty="0"/>
          </a:p>
        </p:txBody>
      </p:sp>
      <p:sp>
        <p:nvSpPr>
          <p:cNvPr id="4" name="Slide Number Placeholder 3">
            <a:extLst>
              <a:ext uri="{FF2B5EF4-FFF2-40B4-BE49-F238E27FC236}">
                <a16:creationId xmlns:a16="http://schemas.microsoft.com/office/drawing/2014/main" id="{198FDBF1-DEC9-433E-B1FB-7A432C5C0C06}"/>
              </a:ext>
            </a:extLst>
          </p:cNvPr>
          <p:cNvSpPr>
            <a:spLocks noGrp="1"/>
          </p:cNvSpPr>
          <p:nvPr>
            <p:ph type="sldNum" sz="quarter" idx="12"/>
          </p:nvPr>
        </p:nvSpPr>
        <p:spPr/>
        <p:txBody>
          <a:bodyPr/>
          <a:lstStyle/>
          <a:p>
            <a:fld id="{3C14D8B6-DA12-4183-AA94-4DCB7F295F89}" type="slidenum">
              <a:rPr lang="ro-RO" smtClean="0"/>
              <a:t>14</a:t>
            </a:fld>
            <a:endParaRPr lang="ro-RO"/>
          </a:p>
        </p:txBody>
      </p:sp>
      <p:pic>
        <p:nvPicPr>
          <p:cNvPr id="6" name="Picture 5">
            <a:extLst>
              <a:ext uri="{FF2B5EF4-FFF2-40B4-BE49-F238E27FC236}">
                <a16:creationId xmlns:a16="http://schemas.microsoft.com/office/drawing/2014/main" id="{99B5DFE8-39E5-45E1-9B49-9A8345259141}"/>
              </a:ext>
            </a:extLst>
          </p:cNvPr>
          <p:cNvPicPr>
            <a:picLocks noChangeAspect="1"/>
          </p:cNvPicPr>
          <p:nvPr/>
        </p:nvPicPr>
        <p:blipFill>
          <a:blip r:embed="rId2"/>
          <a:stretch>
            <a:fillRect/>
          </a:stretch>
        </p:blipFill>
        <p:spPr>
          <a:xfrm>
            <a:off x="676275" y="1292933"/>
            <a:ext cx="10896600" cy="676265"/>
          </a:xfrm>
          <a:prstGeom prst="rect">
            <a:avLst/>
          </a:prstGeom>
        </p:spPr>
      </p:pic>
      <p:pic>
        <p:nvPicPr>
          <p:cNvPr id="7" name="Picture 6">
            <a:extLst>
              <a:ext uri="{FF2B5EF4-FFF2-40B4-BE49-F238E27FC236}">
                <a16:creationId xmlns:a16="http://schemas.microsoft.com/office/drawing/2014/main" id="{5140325E-DA70-42A3-93C8-B52E7ACBABF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295649" y="2314575"/>
            <a:ext cx="5915026" cy="3724275"/>
          </a:xfrm>
          <a:prstGeom prst="rect">
            <a:avLst/>
          </a:prstGeom>
        </p:spPr>
      </p:pic>
    </p:spTree>
    <p:extLst>
      <p:ext uri="{BB962C8B-B14F-4D97-AF65-F5344CB8AC3E}">
        <p14:creationId xmlns:p14="http://schemas.microsoft.com/office/powerpoint/2010/main" val="3770496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5CDF0-0344-490C-8211-795B05EF91C4}"/>
              </a:ext>
            </a:extLst>
          </p:cNvPr>
          <p:cNvSpPr>
            <a:spLocks noGrp="1"/>
          </p:cNvSpPr>
          <p:nvPr>
            <p:ph type="title"/>
          </p:nvPr>
        </p:nvSpPr>
        <p:spPr>
          <a:xfrm>
            <a:off x="838200" y="365126"/>
            <a:ext cx="10515600" cy="692149"/>
          </a:xfrm>
        </p:spPr>
        <p:txBody>
          <a:bodyPr>
            <a:normAutofit/>
          </a:bodyPr>
          <a:lstStyle/>
          <a:p>
            <a:pPr algn="ctr"/>
            <a:r>
              <a:rPr lang="ro-RO" sz="3600" b="1" dirty="0" err="1">
                <a:solidFill>
                  <a:srgbClr val="004274"/>
                </a:solidFill>
                <a:latin typeface="+mn-lt"/>
              </a:rPr>
              <a:t>Boxplot</a:t>
            </a:r>
            <a:r>
              <a:rPr lang="en-US" sz="3600" b="1" dirty="0">
                <a:solidFill>
                  <a:srgbClr val="004274"/>
                </a:solidFill>
                <a:latin typeface="+mn-lt"/>
              </a:rPr>
              <a:t> </a:t>
            </a:r>
            <a:r>
              <a:rPr lang="en-US" sz="2800" b="1" dirty="0">
                <a:solidFill>
                  <a:srgbClr val="004274"/>
                </a:solidFill>
                <a:latin typeface="+mn-lt"/>
              </a:rPr>
              <a:t>(</a:t>
            </a:r>
            <a:r>
              <a:rPr lang="en-US" sz="2800" b="1" dirty="0" err="1">
                <a:solidFill>
                  <a:srgbClr val="004274"/>
                </a:solidFill>
                <a:latin typeface="+mn-lt"/>
              </a:rPr>
              <a:t>continuare</a:t>
            </a:r>
            <a:r>
              <a:rPr lang="en-US" sz="2800" b="1" dirty="0">
                <a:solidFill>
                  <a:srgbClr val="004274"/>
                </a:solidFill>
                <a:latin typeface="+mn-lt"/>
              </a:rPr>
              <a:t>)</a:t>
            </a:r>
            <a:endParaRPr lang="ro-RO" sz="2800" dirty="0"/>
          </a:p>
        </p:txBody>
      </p:sp>
      <p:sp>
        <p:nvSpPr>
          <p:cNvPr id="3" name="Content Placeholder 2">
            <a:extLst>
              <a:ext uri="{FF2B5EF4-FFF2-40B4-BE49-F238E27FC236}">
                <a16:creationId xmlns:a16="http://schemas.microsoft.com/office/drawing/2014/main" id="{07F388C1-DD2C-4DF0-A79C-B8C473166695}"/>
              </a:ext>
            </a:extLst>
          </p:cNvPr>
          <p:cNvSpPr>
            <a:spLocks noGrp="1"/>
          </p:cNvSpPr>
          <p:nvPr>
            <p:ph idx="1"/>
          </p:nvPr>
        </p:nvSpPr>
        <p:spPr>
          <a:xfrm>
            <a:off x="838200" y="1133476"/>
            <a:ext cx="10515600" cy="4351338"/>
          </a:xfrm>
        </p:spPr>
        <p:txBody>
          <a:bodyPr/>
          <a:lstStyle/>
          <a:p>
            <a:pPr marL="0" indent="0" algn="just">
              <a:lnSpc>
                <a:spcPct val="107000"/>
              </a:lnSpc>
              <a:spcBef>
                <a:spcPts val="600"/>
              </a:spcBef>
              <a:spcAft>
                <a:spcPts val="600"/>
              </a:spcAft>
              <a:buNone/>
            </a:pPr>
            <a:r>
              <a:rPr lang="ro-RO" sz="2400" dirty="0">
                <a:effectLst/>
                <a:ea typeface="Times New Roman" panose="02020603050405020304" pitchFamily="18" charset="0"/>
                <a:cs typeface="Times New Roman" panose="02020603050405020304" pitchFamily="18" charset="0"/>
              </a:rPr>
              <a:t>Graficul de tip </a:t>
            </a:r>
            <a:r>
              <a:rPr lang="ro-RO" sz="2400" dirty="0" err="1">
                <a:effectLst/>
                <a:ea typeface="Times New Roman" panose="02020603050405020304" pitchFamily="18" charset="0"/>
                <a:cs typeface="Times New Roman" panose="02020603050405020304" pitchFamily="18" charset="0"/>
              </a:rPr>
              <a:t>boxplot</a:t>
            </a:r>
            <a:r>
              <a:rPr lang="ro-RO" sz="2400" dirty="0">
                <a:effectLst/>
                <a:ea typeface="Times New Roman" panose="02020603050405020304" pitchFamily="18" charset="0"/>
                <a:cs typeface="Times New Roman" panose="02020603050405020304" pitchFamily="18" charset="0"/>
              </a:rPr>
              <a:t> rezumă distribuția datelor și evidențiază valorile extreme (</a:t>
            </a:r>
            <a:r>
              <a:rPr lang="ro-RO" sz="2400" dirty="0" err="1">
                <a:effectLst/>
                <a:ea typeface="Times New Roman" panose="02020603050405020304" pitchFamily="18" charset="0"/>
                <a:cs typeface="Times New Roman" panose="02020603050405020304" pitchFamily="18" charset="0"/>
              </a:rPr>
              <a:t>outlieri</a:t>
            </a:r>
            <a:r>
              <a:rPr lang="ro-RO" sz="2400" dirty="0">
                <a:effectLst/>
                <a:ea typeface="Times New Roman" panose="02020603050405020304" pitchFamily="18" charset="0"/>
                <a:cs typeface="Times New Roman" panose="02020603050405020304" pitchFamily="18" charset="0"/>
              </a:rPr>
              <a:t>).</a:t>
            </a:r>
            <a:endParaRPr lang="ro-RO" sz="2400"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pPr>
            <a:r>
              <a:rPr lang="ro-RO" dirty="0">
                <a:effectLst/>
                <a:ea typeface="Times New Roman" panose="02020603050405020304" pitchFamily="18" charset="0"/>
                <a:cs typeface="Times New Roman" panose="02020603050405020304" pitchFamily="18" charset="0"/>
              </a:rPr>
              <a:t>Linia groasă din interiorul dreptunghiului reprezintă </a:t>
            </a:r>
            <a:r>
              <a:rPr lang="ro-RO" b="1" dirty="0">
                <a:effectLst/>
                <a:ea typeface="Times New Roman" panose="02020603050405020304" pitchFamily="18" charset="0"/>
                <a:cs typeface="Times New Roman" panose="02020603050405020304" pitchFamily="18" charset="0"/>
              </a:rPr>
              <a:t>mediana</a:t>
            </a:r>
            <a:r>
              <a:rPr lang="ro-RO" dirty="0">
                <a:effectLst/>
                <a:ea typeface="Times New Roman" panose="02020603050405020304" pitchFamily="18" charset="0"/>
                <a:cs typeface="Times New Roman" panose="02020603050405020304" pitchFamily="18" charset="0"/>
              </a:rPr>
              <a:t> (0.629 mg/L).</a:t>
            </a:r>
            <a:endParaRPr lang="ro-RO"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pPr>
            <a:r>
              <a:rPr lang="ro-RO" dirty="0">
                <a:effectLst/>
                <a:ea typeface="Times New Roman" panose="02020603050405020304" pitchFamily="18" charset="0"/>
                <a:cs typeface="Times New Roman" panose="02020603050405020304" pitchFamily="18" charset="0"/>
              </a:rPr>
              <a:t>Cutia reprezintă </a:t>
            </a:r>
            <a:r>
              <a:rPr lang="ro-RO" b="1" dirty="0" err="1">
                <a:effectLst/>
                <a:ea typeface="Times New Roman" panose="02020603050405020304" pitchFamily="18" charset="0"/>
                <a:cs typeface="Times New Roman" panose="02020603050405020304" pitchFamily="18" charset="0"/>
              </a:rPr>
              <a:t>cuartilele</a:t>
            </a:r>
            <a:r>
              <a:rPr lang="ro-RO" b="1" dirty="0">
                <a:effectLst/>
                <a:ea typeface="Times New Roman" panose="02020603050405020304" pitchFamily="18" charset="0"/>
                <a:cs typeface="Times New Roman" panose="02020603050405020304" pitchFamily="18" charset="0"/>
              </a:rPr>
              <a:t> 25% și 75%</a:t>
            </a:r>
            <a:r>
              <a:rPr lang="ro-RO" dirty="0">
                <a:effectLst/>
                <a:ea typeface="Times New Roman" panose="02020603050405020304" pitchFamily="18" charset="0"/>
                <a:cs typeface="Times New Roman" panose="02020603050405020304" pitchFamily="18" charset="0"/>
              </a:rPr>
              <a:t> (Q1 și Q3).</a:t>
            </a:r>
            <a:endParaRPr lang="ro-RO" dirty="0">
              <a:effectLst/>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Symbol" panose="05050102010706020507" pitchFamily="18" charset="2"/>
              <a:buChar char=""/>
            </a:pPr>
            <a:r>
              <a:rPr lang="ro-RO" dirty="0">
                <a:effectLst/>
                <a:ea typeface="Times New Roman" panose="02020603050405020304" pitchFamily="18" charset="0"/>
                <a:cs typeface="Times New Roman" panose="02020603050405020304" pitchFamily="18" charset="0"/>
              </a:rPr>
              <a:t>Liniile (mustățile) indică valori care se încadrează în intervalul normal, iar punctele din afara lor sunt </a:t>
            </a:r>
            <a:r>
              <a:rPr lang="ro-RO" b="1" dirty="0" err="1">
                <a:effectLst/>
                <a:ea typeface="Times New Roman" panose="02020603050405020304" pitchFamily="18" charset="0"/>
                <a:cs typeface="Times New Roman" panose="02020603050405020304" pitchFamily="18" charset="0"/>
              </a:rPr>
              <a:t>outlieri</a:t>
            </a:r>
            <a:r>
              <a:rPr lang="ro-RO" dirty="0">
                <a:effectLst/>
                <a:ea typeface="Times New Roman" panose="02020603050405020304" pitchFamily="18" charset="0"/>
                <a:cs typeface="Times New Roman" panose="02020603050405020304" pitchFamily="18" charset="0"/>
              </a:rPr>
              <a:t>.</a:t>
            </a:r>
            <a:endParaRPr lang="ro-RO" dirty="0">
              <a:effectLst/>
              <a:ea typeface="Calibri" panose="020F0502020204030204" pitchFamily="34" charset="0"/>
              <a:cs typeface="Times New Roman" panose="02020603050405020304" pitchFamily="18" charset="0"/>
            </a:endParaRPr>
          </a:p>
          <a:p>
            <a:pPr marL="0" indent="0" algn="just">
              <a:lnSpc>
                <a:spcPct val="107000"/>
              </a:lnSpc>
              <a:spcBef>
                <a:spcPts val="600"/>
              </a:spcBef>
              <a:spcAft>
                <a:spcPts val="600"/>
              </a:spcAft>
              <a:buNone/>
            </a:pPr>
            <a:r>
              <a:rPr lang="ro-RO" sz="2400" dirty="0" err="1">
                <a:effectLst/>
                <a:ea typeface="Times New Roman" panose="02020603050405020304" pitchFamily="18" charset="0"/>
                <a:cs typeface="Times New Roman" panose="02020603050405020304" pitchFamily="18" charset="0"/>
              </a:rPr>
              <a:t>Outlieri</a:t>
            </a:r>
            <a:r>
              <a:rPr lang="ro-RO" sz="2400" dirty="0">
                <a:effectLst/>
                <a:ea typeface="Times New Roman" panose="02020603050405020304" pitchFamily="18" charset="0"/>
                <a:cs typeface="Times New Roman" panose="02020603050405020304" pitchFamily="18" charset="0"/>
              </a:rPr>
              <a:t> semnificativi, cum ar fi 2.445 mg/L  și 3.85 mg/L, apar clar în afara distribuției principale.</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44E85342-B514-4045-B634-2E411730EFFE}"/>
              </a:ext>
            </a:extLst>
          </p:cNvPr>
          <p:cNvSpPr>
            <a:spLocks noGrp="1"/>
          </p:cNvSpPr>
          <p:nvPr>
            <p:ph type="sldNum" sz="quarter" idx="12"/>
          </p:nvPr>
        </p:nvSpPr>
        <p:spPr/>
        <p:txBody>
          <a:bodyPr/>
          <a:lstStyle/>
          <a:p>
            <a:fld id="{3C14D8B6-DA12-4183-AA94-4DCB7F295F89}" type="slidenum">
              <a:rPr lang="ro-RO" smtClean="0"/>
              <a:t>15</a:t>
            </a:fld>
            <a:endParaRPr lang="ro-RO"/>
          </a:p>
        </p:txBody>
      </p:sp>
    </p:spTree>
    <p:extLst>
      <p:ext uri="{BB962C8B-B14F-4D97-AF65-F5344CB8AC3E}">
        <p14:creationId xmlns:p14="http://schemas.microsoft.com/office/powerpoint/2010/main" val="920592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70199-584A-4374-A64F-E00BC57ABC76}"/>
              </a:ext>
            </a:extLst>
          </p:cNvPr>
          <p:cNvSpPr>
            <a:spLocks noGrp="1"/>
          </p:cNvSpPr>
          <p:nvPr>
            <p:ph type="title"/>
          </p:nvPr>
        </p:nvSpPr>
        <p:spPr>
          <a:xfrm>
            <a:off x="838200" y="365126"/>
            <a:ext cx="10515600" cy="768350"/>
          </a:xfrm>
        </p:spPr>
        <p:txBody>
          <a:bodyPr/>
          <a:lstStyle/>
          <a:p>
            <a:pPr algn="ctr"/>
            <a:r>
              <a:rPr lang="ro-RO" sz="3600" b="1" dirty="0">
                <a:solidFill>
                  <a:srgbClr val="004274"/>
                </a:solidFill>
                <a:latin typeface="+mn-lt"/>
              </a:rPr>
              <a:t>Grafic cu linii</a:t>
            </a:r>
          </a:p>
        </p:txBody>
      </p:sp>
      <p:pic>
        <p:nvPicPr>
          <p:cNvPr id="6" name="Content Placeholder 5">
            <a:extLst>
              <a:ext uri="{FF2B5EF4-FFF2-40B4-BE49-F238E27FC236}">
                <a16:creationId xmlns:a16="http://schemas.microsoft.com/office/drawing/2014/main" id="{F28DDAC0-497D-40F0-9491-7FF72F61CAC7}"/>
              </a:ext>
            </a:extLst>
          </p:cNvPr>
          <p:cNvPicPr>
            <a:picLocks noGrp="1" noChangeAspect="1"/>
          </p:cNvPicPr>
          <p:nvPr>
            <p:ph idx="1"/>
          </p:nvPr>
        </p:nvPicPr>
        <p:blipFill>
          <a:blip r:embed="rId2"/>
          <a:stretch>
            <a:fillRect/>
          </a:stretch>
        </p:blipFill>
        <p:spPr>
          <a:xfrm>
            <a:off x="846856" y="1112838"/>
            <a:ext cx="10777735" cy="1495424"/>
          </a:xfrm>
        </p:spPr>
      </p:pic>
      <p:sp>
        <p:nvSpPr>
          <p:cNvPr id="4" name="Slide Number Placeholder 3">
            <a:extLst>
              <a:ext uri="{FF2B5EF4-FFF2-40B4-BE49-F238E27FC236}">
                <a16:creationId xmlns:a16="http://schemas.microsoft.com/office/drawing/2014/main" id="{36545540-A401-4499-9ADC-6828CF20C905}"/>
              </a:ext>
            </a:extLst>
          </p:cNvPr>
          <p:cNvSpPr>
            <a:spLocks noGrp="1"/>
          </p:cNvSpPr>
          <p:nvPr>
            <p:ph type="sldNum" sz="quarter" idx="12"/>
          </p:nvPr>
        </p:nvSpPr>
        <p:spPr/>
        <p:txBody>
          <a:bodyPr/>
          <a:lstStyle/>
          <a:p>
            <a:fld id="{3C14D8B6-DA12-4183-AA94-4DCB7F295F89}" type="slidenum">
              <a:rPr lang="ro-RO" smtClean="0"/>
              <a:t>16</a:t>
            </a:fld>
            <a:endParaRPr lang="ro-RO"/>
          </a:p>
        </p:txBody>
      </p:sp>
      <p:pic>
        <p:nvPicPr>
          <p:cNvPr id="7" name="Picture 6">
            <a:extLst>
              <a:ext uri="{FF2B5EF4-FFF2-40B4-BE49-F238E27FC236}">
                <a16:creationId xmlns:a16="http://schemas.microsoft.com/office/drawing/2014/main" id="{53613535-7C02-4414-9F82-F6321D95B559}"/>
              </a:ext>
            </a:extLst>
          </p:cNvPr>
          <p:cNvPicPr/>
          <p:nvPr/>
        </p:nvPicPr>
        <p:blipFill>
          <a:blip r:embed="rId3">
            <a:extLst>
              <a:ext uri="{28A0092B-C50C-407E-A947-70E740481C1C}">
                <a14:useLocalDpi xmlns:a14="http://schemas.microsoft.com/office/drawing/2010/main" val="0"/>
              </a:ext>
            </a:extLst>
          </a:blip>
          <a:stretch>
            <a:fillRect/>
          </a:stretch>
        </p:blipFill>
        <p:spPr>
          <a:xfrm>
            <a:off x="3487737" y="2699226"/>
            <a:ext cx="5940425" cy="3566160"/>
          </a:xfrm>
          <a:prstGeom prst="rect">
            <a:avLst/>
          </a:prstGeom>
        </p:spPr>
      </p:pic>
    </p:spTree>
    <p:extLst>
      <p:ext uri="{BB962C8B-B14F-4D97-AF65-F5344CB8AC3E}">
        <p14:creationId xmlns:p14="http://schemas.microsoft.com/office/powerpoint/2010/main" val="431466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C2EEB-F848-4DA6-8E96-6066BFBAEEA2}"/>
              </a:ext>
            </a:extLst>
          </p:cNvPr>
          <p:cNvSpPr>
            <a:spLocks noGrp="1"/>
          </p:cNvSpPr>
          <p:nvPr>
            <p:ph type="title"/>
          </p:nvPr>
        </p:nvSpPr>
        <p:spPr>
          <a:xfrm>
            <a:off x="838200" y="365126"/>
            <a:ext cx="10515600" cy="787400"/>
          </a:xfrm>
        </p:spPr>
        <p:txBody>
          <a:bodyPr/>
          <a:lstStyle/>
          <a:p>
            <a:pPr algn="ctr"/>
            <a:r>
              <a:rPr lang="ro-RO" sz="3600" b="1" dirty="0">
                <a:solidFill>
                  <a:srgbClr val="004274"/>
                </a:solidFill>
                <a:latin typeface="+mn-lt"/>
              </a:rPr>
              <a:t>Grafic cu linii</a:t>
            </a:r>
            <a:r>
              <a:rPr lang="en-US" sz="3600" b="1" dirty="0">
                <a:solidFill>
                  <a:srgbClr val="004274"/>
                </a:solidFill>
                <a:latin typeface="+mn-lt"/>
              </a:rPr>
              <a:t> </a:t>
            </a:r>
            <a:r>
              <a:rPr lang="en-US" sz="2800" b="1" dirty="0">
                <a:solidFill>
                  <a:srgbClr val="004274"/>
                </a:solidFill>
                <a:latin typeface="+mn-lt"/>
              </a:rPr>
              <a:t>(</a:t>
            </a:r>
            <a:r>
              <a:rPr lang="en-US" sz="2800" b="1" dirty="0" err="1">
                <a:solidFill>
                  <a:srgbClr val="004274"/>
                </a:solidFill>
                <a:latin typeface="+mn-lt"/>
              </a:rPr>
              <a:t>continuare</a:t>
            </a:r>
            <a:r>
              <a:rPr lang="en-US" sz="2800" b="1" dirty="0">
                <a:solidFill>
                  <a:srgbClr val="004274"/>
                </a:solidFill>
                <a:latin typeface="+mn-lt"/>
              </a:rPr>
              <a:t>)</a:t>
            </a:r>
            <a:endParaRPr lang="ro-RO" sz="2800" dirty="0"/>
          </a:p>
        </p:txBody>
      </p:sp>
      <p:sp>
        <p:nvSpPr>
          <p:cNvPr id="3" name="Content Placeholder 2">
            <a:extLst>
              <a:ext uri="{FF2B5EF4-FFF2-40B4-BE49-F238E27FC236}">
                <a16:creationId xmlns:a16="http://schemas.microsoft.com/office/drawing/2014/main" id="{6478ECC9-D739-4248-BAA0-DDAE2775B46F}"/>
              </a:ext>
            </a:extLst>
          </p:cNvPr>
          <p:cNvSpPr>
            <a:spLocks noGrp="1"/>
          </p:cNvSpPr>
          <p:nvPr>
            <p:ph idx="1"/>
          </p:nvPr>
        </p:nvSpPr>
        <p:spPr>
          <a:xfrm>
            <a:off x="971550" y="1308100"/>
            <a:ext cx="10515600" cy="3006725"/>
          </a:xfrm>
        </p:spPr>
        <p:txBody>
          <a:bodyPr/>
          <a:lstStyle/>
          <a:p>
            <a:pPr marL="0" indent="0" algn="just">
              <a:lnSpc>
                <a:spcPct val="107000"/>
              </a:lnSpc>
              <a:spcBef>
                <a:spcPts val="600"/>
              </a:spcBef>
              <a:spcAft>
                <a:spcPts val="600"/>
              </a:spcAft>
              <a:buNone/>
            </a:pPr>
            <a:r>
              <a:rPr lang="ro-RO" sz="2400" dirty="0">
                <a:effectLst/>
                <a:ea typeface="Times New Roman" panose="02020603050405020304" pitchFamily="18" charset="0"/>
                <a:cs typeface="Times New Roman" panose="02020603050405020304" pitchFamily="18" charset="0"/>
              </a:rPr>
              <a:t>Acest grafic arată evoluția concentrației pe parcursul observațiilor (poziționate pe axa X).</a:t>
            </a:r>
            <a:endParaRPr lang="ro-RO" sz="2400" dirty="0">
              <a:effectLst/>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o-RO" sz="2400" dirty="0">
                <a:effectLst/>
                <a:ea typeface="Times New Roman" panose="02020603050405020304" pitchFamily="18" charset="0"/>
                <a:cs typeface="Times New Roman" panose="02020603050405020304" pitchFamily="18" charset="0"/>
              </a:rPr>
              <a:t>Fiecare punct reprezintă o valoare a concentrației, iar linia conectează observațiile pentru a ilustra variația.</a:t>
            </a:r>
            <a:endParaRPr lang="en-US" sz="2400" dirty="0">
              <a:effectLst/>
              <a:ea typeface="Times New Roman" panose="02020603050405020304" pitchFamily="18" charset="0"/>
              <a:cs typeface="Times New Roman" panose="02020603050405020304" pitchFamily="18" charset="0"/>
            </a:endParaRPr>
          </a:p>
          <a:p>
            <a:pPr algn="just">
              <a:lnSpc>
                <a:spcPct val="107000"/>
              </a:lnSpc>
              <a:spcBef>
                <a:spcPts val="600"/>
              </a:spcBef>
              <a:spcAft>
                <a:spcPts val="600"/>
              </a:spcAft>
            </a:pPr>
            <a:r>
              <a:rPr lang="ro-RO" sz="2400" dirty="0">
                <a:effectLst/>
                <a:ea typeface="Times New Roman" panose="02020603050405020304" pitchFamily="18" charset="0"/>
                <a:cs typeface="Times New Roman" panose="02020603050405020304" pitchFamily="18" charset="0"/>
              </a:rPr>
              <a:t>O </a:t>
            </a:r>
            <a:r>
              <a:rPr lang="ro-RO" sz="2400" b="1" dirty="0">
                <a:effectLst/>
                <a:ea typeface="Times New Roman" panose="02020603050405020304" pitchFamily="18" charset="0"/>
                <a:cs typeface="Times New Roman" panose="02020603050405020304" pitchFamily="18" charset="0"/>
              </a:rPr>
              <a:t>linie roșie punctată</a:t>
            </a:r>
            <a:r>
              <a:rPr lang="ro-RO" sz="2400" dirty="0">
                <a:effectLst/>
                <a:ea typeface="Times New Roman" panose="02020603050405020304" pitchFamily="18" charset="0"/>
                <a:cs typeface="Times New Roman" panose="02020603050405020304" pitchFamily="18" charset="0"/>
              </a:rPr>
              <a:t> este inclusă la 0.2 mg/L, reprezentând CMA.</a:t>
            </a:r>
            <a:endParaRPr lang="ro-RO" sz="2400" dirty="0">
              <a:effectLst/>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o-RO" sz="2400" dirty="0">
                <a:effectLst/>
                <a:ea typeface="Times New Roman" panose="02020603050405020304" pitchFamily="18" charset="0"/>
                <a:cs typeface="Times New Roman" panose="02020603050405020304" pitchFamily="18" charset="0"/>
              </a:rPr>
              <a:t>Toate valorilor depășesc valorile CMA și se află </a:t>
            </a:r>
            <a:r>
              <a:rPr lang="ro-RO" sz="2400" dirty="0" err="1">
                <a:effectLst/>
                <a:ea typeface="Times New Roman" panose="02020603050405020304" pitchFamily="18" charset="0"/>
                <a:cs typeface="Times New Roman" panose="02020603050405020304" pitchFamily="18" charset="0"/>
              </a:rPr>
              <a:t>deasupa</a:t>
            </a:r>
            <a:r>
              <a:rPr lang="ro-RO" sz="2400" dirty="0">
                <a:effectLst/>
                <a:ea typeface="Times New Roman" panose="02020603050405020304" pitchFamily="18" charset="0"/>
                <a:cs typeface="Times New Roman" panose="02020603050405020304" pitchFamily="18" charset="0"/>
              </a:rPr>
              <a:t> liniei CMA. </a:t>
            </a:r>
            <a:endParaRPr lang="ro-RO" sz="2400" dirty="0">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4AF46AD-D89E-44EF-A1CD-EAF7F99C1D8B}"/>
              </a:ext>
            </a:extLst>
          </p:cNvPr>
          <p:cNvSpPr>
            <a:spLocks noGrp="1"/>
          </p:cNvSpPr>
          <p:nvPr>
            <p:ph type="sldNum" sz="quarter" idx="12"/>
          </p:nvPr>
        </p:nvSpPr>
        <p:spPr/>
        <p:txBody>
          <a:bodyPr/>
          <a:lstStyle/>
          <a:p>
            <a:fld id="{3C14D8B6-DA12-4183-AA94-4DCB7F295F89}" type="slidenum">
              <a:rPr lang="ro-RO" smtClean="0"/>
              <a:t>17</a:t>
            </a:fld>
            <a:endParaRPr lang="ro-RO"/>
          </a:p>
        </p:txBody>
      </p:sp>
    </p:spTree>
    <p:extLst>
      <p:ext uri="{BB962C8B-B14F-4D97-AF65-F5344CB8AC3E}">
        <p14:creationId xmlns:p14="http://schemas.microsoft.com/office/powerpoint/2010/main" val="2390756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124F-A974-40DB-9D20-F6CA6DCCEAFF}"/>
              </a:ext>
            </a:extLst>
          </p:cNvPr>
          <p:cNvSpPr>
            <a:spLocks noGrp="1"/>
          </p:cNvSpPr>
          <p:nvPr>
            <p:ph type="title"/>
          </p:nvPr>
        </p:nvSpPr>
        <p:spPr>
          <a:xfrm>
            <a:off x="838200" y="365126"/>
            <a:ext cx="10515600" cy="882650"/>
          </a:xfrm>
        </p:spPr>
        <p:txBody>
          <a:bodyPr/>
          <a:lstStyle/>
          <a:p>
            <a:pPr algn="ctr"/>
            <a:r>
              <a:rPr lang="ro-RO" sz="3600" b="1" dirty="0">
                <a:solidFill>
                  <a:srgbClr val="004274"/>
                </a:solidFill>
                <a:latin typeface="+mn-lt"/>
              </a:rPr>
              <a:t>Concluzii</a:t>
            </a:r>
            <a:endParaRPr lang="ro-RO" dirty="0"/>
          </a:p>
        </p:txBody>
      </p:sp>
      <p:sp>
        <p:nvSpPr>
          <p:cNvPr id="3" name="Content Placeholder 2">
            <a:extLst>
              <a:ext uri="{FF2B5EF4-FFF2-40B4-BE49-F238E27FC236}">
                <a16:creationId xmlns:a16="http://schemas.microsoft.com/office/drawing/2014/main" id="{5C5D1D07-B5B8-457B-99AB-42F5B367845C}"/>
              </a:ext>
            </a:extLst>
          </p:cNvPr>
          <p:cNvSpPr>
            <a:spLocks noGrp="1"/>
          </p:cNvSpPr>
          <p:nvPr>
            <p:ph idx="1"/>
          </p:nvPr>
        </p:nvSpPr>
        <p:spPr>
          <a:xfrm>
            <a:off x="1019175" y="1463674"/>
            <a:ext cx="10515600" cy="3451226"/>
          </a:xfrm>
        </p:spPr>
        <p:txBody>
          <a:bodyPr>
            <a:normAutofit/>
          </a:bodyPr>
          <a:lstStyle/>
          <a:p>
            <a:pPr marL="0" indent="0">
              <a:lnSpc>
                <a:spcPct val="160000"/>
              </a:lnSpc>
              <a:buNone/>
            </a:pPr>
            <a:r>
              <a:rPr lang="ro-RO" sz="2400" dirty="0">
                <a:effectLst/>
                <a:ea typeface="Times New Roman" panose="02020603050405020304" pitchFamily="18" charset="0"/>
                <a:cs typeface="Times New Roman" panose="02020603050405020304" pitchFamily="18" charset="0"/>
              </a:rPr>
              <a:t>Analiza statistică și vizualizarea datelor reprezintă un domeniu interdisciplinar care combină gândirea logică, matematica și arta comunicării. Prin intermediul metodelor statistice riguroase și al vizualizărilor eficiente, datele pot deveni un instrument valoros pentru descoperirea de informații semnificative și sprijinirea procesului decizional.</a:t>
            </a:r>
            <a:endParaRPr lang="ro-RO" sz="2400" dirty="0">
              <a:effectLst/>
              <a:ea typeface="Calibri" panose="020F0502020204030204" pitchFamily="34" charset="0"/>
              <a:cs typeface="Times New Roman" panose="02020603050405020304" pitchFamily="18" charset="0"/>
            </a:endParaRPr>
          </a:p>
          <a:p>
            <a:endParaRPr lang="ro-RO" dirty="0"/>
          </a:p>
        </p:txBody>
      </p:sp>
      <p:sp>
        <p:nvSpPr>
          <p:cNvPr id="4" name="Slide Number Placeholder 3">
            <a:extLst>
              <a:ext uri="{FF2B5EF4-FFF2-40B4-BE49-F238E27FC236}">
                <a16:creationId xmlns:a16="http://schemas.microsoft.com/office/drawing/2014/main" id="{8E33DD12-CA53-4A91-AD99-AE8B7F598296}"/>
              </a:ext>
            </a:extLst>
          </p:cNvPr>
          <p:cNvSpPr>
            <a:spLocks noGrp="1"/>
          </p:cNvSpPr>
          <p:nvPr>
            <p:ph type="sldNum" sz="quarter" idx="12"/>
          </p:nvPr>
        </p:nvSpPr>
        <p:spPr/>
        <p:txBody>
          <a:bodyPr/>
          <a:lstStyle/>
          <a:p>
            <a:fld id="{3C14D8B6-DA12-4183-AA94-4DCB7F295F89}" type="slidenum">
              <a:rPr lang="ro-RO" smtClean="0"/>
              <a:t>18</a:t>
            </a:fld>
            <a:endParaRPr lang="ro-RO"/>
          </a:p>
        </p:txBody>
      </p:sp>
    </p:spTree>
    <p:extLst>
      <p:ext uri="{BB962C8B-B14F-4D97-AF65-F5344CB8AC3E}">
        <p14:creationId xmlns:p14="http://schemas.microsoft.com/office/powerpoint/2010/main" val="2497150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CC833-F314-4026-9921-FC40ACB701FC}"/>
              </a:ext>
            </a:extLst>
          </p:cNvPr>
          <p:cNvSpPr>
            <a:spLocks noGrp="1"/>
          </p:cNvSpPr>
          <p:nvPr>
            <p:ph type="title"/>
          </p:nvPr>
        </p:nvSpPr>
        <p:spPr>
          <a:xfrm>
            <a:off x="762000" y="383972"/>
            <a:ext cx="10515600" cy="669342"/>
          </a:xfrm>
        </p:spPr>
        <p:txBody>
          <a:bodyPr>
            <a:normAutofit/>
          </a:bodyPr>
          <a:lstStyle/>
          <a:p>
            <a:pPr algn="ctr">
              <a:spcBef>
                <a:spcPts val="1000"/>
              </a:spcBef>
            </a:pPr>
            <a:r>
              <a:rPr lang="ro-RO" sz="3600" b="1" dirty="0">
                <a:solidFill>
                  <a:srgbClr val="004274"/>
                </a:solidFill>
                <a:latin typeface="+mn-lt"/>
              </a:rPr>
              <a:t>Definiții și concepte fundamentale</a:t>
            </a:r>
            <a:endParaRPr lang="ro-RO" sz="3600" b="1" dirty="0">
              <a:solidFill>
                <a:srgbClr val="004274"/>
              </a:solidFill>
              <a:latin typeface="+mn-lt"/>
              <a:ea typeface="+mn-ea"/>
              <a:cs typeface="+mn-cs"/>
            </a:endParaRPr>
          </a:p>
        </p:txBody>
      </p:sp>
      <p:sp>
        <p:nvSpPr>
          <p:cNvPr id="3" name="Content Placeholder 2">
            <a:extLst>
              <a:ext uri="{FF2B5EF4-FFF2-40B4-BE49-F238E27FC236}">
                <a16:creationId xmlns:a16="http://schemas.microsoft.com/office/drawing/2014/main" id="{40766A13-34B0-418D-8929-FB1643031911}"/>
              </a:ext>
            </a:extLst>
          </p:cNvPr>
          <p:cNvSpPr>
            <a:spLocks noGrp="1"/>
          </p:cNvSpPr>
          <p:nvPr>
            <p:ph idx="1"/>
          </p:nvPr>
        </p:nvSpPr>
        <p:spPr>
          <a:xfrm>
            <a:off x="419100" y="1304532"/>
            <a:ext cx="10934700" cy="3791343"/>
          </a:xfrm>
        </p:spPr>
        <p:txBody>
          <a:bodyPr>
            <a:normAutofit/>
          </a:bodyPr>
          <a:lstStyle/>
          <a:p>
            <a:pPr algn="just">
              <a:lnSpc>
                <a:spcPct val="107000"/>
              </a:lnSpc>
              <a:spcBef>
                <a:spcPts val="600"/>
              </a:spcBef>
              <a:spcAft>
                <a:spcPts val="600"/>
              </a:spcAft>
            </a:pPr>
            <a:r>
              <a:rPr lang="ro-RO" sz="2400" dirty="0">
                <a:effectLst/>
                <a:ea typeface="Times New Roman" panose="02020603050405020304" pitchFamily="18" charset="0"/>
                <a:cs typeface="Times New Roman" panose="02020603050405020304" pitchFamily="18" charset="0"/>
              </a:rPr>
              <a:t>Analiza statistică este procesul de colectare, organizare, interpretare și prezentare a datelor. Aceasta permite identificarea unor tipare și tendințe, sprijinind procesul decizional bazat pe date. În era digitală, analiza statistică este utilizată pe scară largă în științe sociale, medicină, economie, tehnologie și multe alte domenii.</a:t>
            </a:r>
            <a:endParaRPr lang="ro-RO" sz="2400" dirty="0">
              <a:effectLst/>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ro-RO" sz="2400" dirty="0">
                <a:effectLst/>
                <a:ea typeface="Times New Roman" panose="02020603050405020304" pitchFamily="18" charset="0"/>
                <a:cs typeface="Times New Roman" panose="02020603050405020304" pitchFamily="18" charset="0"/>
              </a:rPr>
              <a:t>Vizualizarea datelor reprezintă procesul de traducere a datelor brute în reprezentări vizuale clare și intuitive, precum diagrame și grafice, pentru a facilita înțelegerea informațiilor complexe. Scopul principal este de a face datele accesibile și de a evidenția corelațiile, tendințele sau anomaliile.</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F381A7ED-82E5-490B-A7D6-07CC9EC5BFE9}"/>
              </a:ext>
            </a:extLst>
          </p:cNvPr>
          <p:cNvSpPr>
            <a:spLocks noGrp="1"/>
          </p:cNvSpPr>
          <p:nvPr>
            <p:ph type="sldNum" sz="quarter" idx="12"/>
          </p:nvPr>
        </p:nvSpPr>
        <p:spPr/>
        <p:txBody>
          <a:bodyPr/>
          <a:lstStyle/>
          <a:p>
            <a:fld id="{3C14D8B6-DA12-4183-AA94-4DCB7F295F89}" type="slidenum">
              <a:rPr lang="ro-RO" smtClean="0"/>
              <a:t>2</a:t>
            </a:fld>
            <a:endParaRPr lang="ro-RO"/>
          </a:p>
        </p:txBody>
      </p:sp>
    </p:spTree>
    <p:extLst>
      <p:ext uri="{BB962C8B-B14F-4D97-AF65-F5344CB8AC3E}">
        <p14:creationId xmlns:p14="http://schemas.microsoft.com/office/powerpoint/2010/main" val="140601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8018-551F-4183-9CF2-F06665316E8E}"/>
              </a:ext>
            </a:extLst>
          </p:cNvPr>
          <p:cNvSpPr>
            <a:spLocks noGrp="1"/>
          </p:cNvSpPr>
          <p:nvPr>
            <p:ph type="title"/>
          </p:nvPr>
        </p:nvSpPr>
        <p:spPr>
          <a:xfrm>
            <a:off x="838200" y="204788"/>
            <a:ext cx="10515600" cy="968374"/>
          </a:xfrm>
        </p:spPr>
        <p:txBody>
          <a:bodyPr/>
          <a:lstStyle/>
          <a:p>
            <a:pPr algn="ctr"/>
            <a:r>
              <a:rPr lang="ro-RO" sz="3600" b="1" dirty="0">
                <a:solidFill>
                  <a:srgbClr val="004274"/>
                </a:solidFill>
                <a:latin typeface="+mn-lt"/>
              </a:rPr>
              <a:t>Importanța analizei statistice și vizualizării datelor</a:t>
            </a:r>
          </a:p>
        </p:txBody>
      </p:sp>
      <p:sp>
        <p:nvSpPr>
          <p:cNvPr id="3" name="Content Placeholder 2">
            <a:extLst>
              <a:ext uri="{FF2B5EF4-FFF2-40B4-BE49-F238E27FC236}">
                <a16:creationId xmlns:a16="http://schemas.microsoft.com/office/drawing/2014/main" id="{891E98E4-4DE3-4194-A4C7-220680FF50C0}"/>
              </a:ext>
            </a:extLst>
          </p:cNvPr>
          <p:cNvSpPr>
            <a:spLocks noGrp="1"/>
          </p:cNvSpPr>
          <p:nvPr>
            <p:ph idx="1"/>
          </p:nvPr>
        </p:nvSpPr>
        <p:spPr>
          <a:xfrm>
            <a:off x="838200" y="1333500"/>
            <a:ext cx="10515600" cy="4351338"/>
          </a:xfrm>
        </p:spPr>
        <p:txBody>
          <a:bodyPr>
            <a:normAutofit lnSpcReduction="10000"/>
          </a:bodyPr>
          <a:lstStyle/>
          <a:p>
            <a:pPr marL="0" indent="0" algn="just">
              <a:lnSpc>
                <a:spcPct val="107000"/>
              </a:lnSpc>
              <a:spcBef>
                <a:spcPts val="600"/>
              </a:spcBef>
              <a:spcAft>
                <a:spcPts val="600"/>
              </a:spcAft>
              <a:buNone/>
            </a:pPr>
            <a:r>
              <a:rPr lang="ro-RO" sz="2400" dirty="0">
                <a:effectLst/>
                <a:ea typeface="Times New Roman" panose="02020603050405020304" pitchFamily="18" charset="0"/>
                <a:cs typeface="Times New Roman" panose="02020603050405020304" pitchFamily="18" charset="0"/>
              </a:rPr>
              <a:t>Statisticile și vizualizarea joacă un rol esențial în:</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Luarea deciziilor:</a:t>
            </a:r>
            <a:r>
              <a:rPr lang="ro-RO" sz="2400" dirty="0">
                <a:effectLst/>
                <a:ea typeface="Times New Roman" panose="02020603050405020304" pitchFamily="18" charset="0"/>
                <a:cs typeface="Times New Roman" panose="02020603050405020304" pitchFamily="18" charset="0"/>
              </a:rPr>
              <a:t> Guvernele și companiile utilizează statistici pentru a-și planifica acțiunile.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Validarea ipotezelor:</a:t>
            </a:r>
            <a:r>
              <a:rPr lang="ro-RO" sz="2400" dirty="0">
                <a:effectLst/>
                <a:ea typeface="Times New Roman" panose="02020603050405020304" pitchFamily="18" charset="0"/>
                <a:cs typeface="Times New Roman" panose="02020603050405020304" pitchFamily="18" charset="0"/>
              </a:rPr>
              <a:t> Cercetarea științifică folosește metode statistice pentru a verifica ipotezele.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Detectarea tendințelor:</a:t>
            </a:r>
            <a:r>
              <a:rPr lang="ro-RO" sz="2400" dirty="0">
                <a:effectLst/>
                <a:ea typeface="Times New Roman" panose="02020603050405020304" pitchFamily="18" charset="0"/>
                <a:cs typeface="Times New Roman" panose="02020603050405020304" pitchFamily="18" charset="0"/>
              </a:rPr>
              <a:t> Analiza seriilor temporale evidențiază schimbările în timp.</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Prezentarea informațiilor:</a:t>
            </a:r>
            <a:r>
              <a:rPr lang="ro-RO" sz="2400" dirty="0">
                <a:effectLst/>
                <a:ea typeface="Times New Roman" panose="02020603050405020304" pitchFamily="18" charset="0"/>
                <a:cs typeface="Times New Roman" panose="02020603050405020304" pitchFamily="18" charset="0"/>
              </a:rPr>
              <a:t> Graficele și </a:t>
            </a:r>
            <a:r>
              <a:rPr lang="ro-RO" sz="2400" dirty="0" err="1">
                <a:effectLst/>
                <a:ea typeface="Times New Roman" panose="02020603050405020304" pitchFamily="18" charset="0"/>
                <a:cs typeface="Times New Roman" panose="02020603050405020304" pitchFamily="18" charset="0"/>
              </a:rPr>
              <a:t>dashboard</a:t>
            </a:r>
            <a:r>
              <a:rPr lang="ro-RO" sz="2400" dirty="0">
                <a:effectLst/>
                <a:ea typeface="Times New Roman" panose="02020603050405020304" pitchFamily="18" charset="0"/>
                <a:cs typeface="Times New Roman" panose="02020603050405020304" pitchFamily="18" charset="0"/>
              </a:rPr>
              <a:t>-urile vizuale sunt utilizate pentru a comunica eficient datele unui public larg.</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003375AE-5022-441A-ADA0-30484F1839A7}"/>
              </a:ext>
            </a:extLst>
          </p:cNvPr>
          <p:cNvSpPr>
            <a:spLocks noGrp="1"/>
          </p:cNvSpPr>
          <p:nvPr>
            <p:ph type="sldNum" sz="quarter" idx="12"/>
          </p:nvPr>
        </p:nvSpPr>
        <p:spPr/>
        <p:txBody>
          <a:bodyPr/>
          <a:lstStyle/>
          <a:p>
            <a:fld id="{3C14D8B6-DA12-4183-AA94-4DCB7F295F89}" type="slidenum">
              <a:rPr lang="ro-RO" smtClean="0"/>
              <a:t>3</a:t>
            </a:fld>
            <a:endParaRPr lang="ro-RO"/>
          </a:p>
        </p:txBody>
      </p:sp>
    </p:spTree>
    <p:extLst>
      <p:ext uri="{BB962C8B-B14F-4D97-AF65-F5344CB8AC3E}">
        <p14:creationId xmlns:p14="http://schemas.microsoft.com/office/powerpoint/2010/main" val="44359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E7E09-FEE7-484D-805E-8731801EC66E}"/>
              </a:ext>
            </a:extLst>
          </p:cNvPr>
          <p:cNvSpPr>
            <a:spLocks noGrp="1"/>
          </p:cNvSpPr>
          <p:nvPr>
            <p:ph type="title"/>
          </p:nvPr>
        </p:nvSpPr>
        <p:spPr>
          <a:xfrm>
            <a:off x="838200" y="249237"/>
            <a:ext cx="10515600" cy="863600"/>
          </a:xfrm>
        </p:spPr>
        <p:txBody>
          <a:bodyPr/>
          <a:lstStyle/>
          <a:p>
            <a:pPr algn="ctr"/>
            <a:r>
              <a:rPr lang="ro-RO" sz="3600" b="1" dirty="0">
                <a:solidFill>
                  <a:srgbClr val="004274"/>
                </a:solidFill>
                <a:latin typeface="+mn-lt"/>
              </a:rPr>
              <a:t>Domenii de aplicare</a:t>
            </a:r>
          </a:p>
        </p:txBody>
      </p:sp>
      <p:sp>
        <p:nvSpPr>
          <p:cNvPr id="3" name="Content Placeholder 2">
            <a:extLst>
              <a:ext uri="{FF2B5EF4-FFF2-40B4-BE49-F238E27FC236}">
                <a16:creationId xmlns:a16="http://schemas.microsoft.com/office/drawing/2014/main" id="{B147532F-0D02-45A2-A48E-D944BF27ABE7}"/>
              </a:ext>
            </a:extLst>
          </p:cNvPr>
          <p:cNvSpPr>
            <a:spLocks noGrp="1"/>
          </p:cNvSpPr>
          <p:nvPr>
            <p:ph idx="1"/>
          </p:nvPr>
        </p:nvSpPr>
        <p:spPr>
          <a:xfrm>
            <a:off x="942975" y="1112837"/>
            <a:ext cx="10515600" cy="4351338"/>
          </a:xfrm>
        </p:spPr>
        <p:txBody>
          <a:bodyPr/>
          <a:lstStyle/>
          <a:p>
            <a:pPr marL="0" indent="0" algn="just">
              <a:lnSpc>
                <a:spcPct val="107000"/>
              </a:lnSpc>
              <a:spcBef>
                <a:spcPts val="600"/>
              </a:spcBef>
              <a:spcAft>
                <a:spcPts val="600"/>
              </a:spcAft>
              <a:buNone/>
            </a:pPr>
            <a:r>
              <a:rPr lang="ro-RO" sz="2400" dirty="0">
                <a:effectLst/>
                <a:ea typeface="Times New Roman" panose="02020603050405020304" pitchFamily="18" charset="0"/>
                <a:cs typeface="Times New Roman" panose="02020603050405020304" pitchFamily="18" charset="0"/>
              </a:rPr>
              <a:t>Statisticile și vizualizarea datelor sunt aplicabile într-o gamă variată de domenii:</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Științe sociale:</a:t>
            </a:r>
            <a:r>
              <a:rPr lang="ro-RO" sz="2400" dirty="0">
                <a:effectLst/>
                <a:ea typeface="Times New Roman" panose="02020603050405020304" pitchFamily="18" charset="0"/>
                <a:cs typeface="Times New Roman" panose="02020603050405020304" pitchFamily="18" charset="0"/>
              </a:rPr>
              <a:t> Analiza comportamentului uman pe baza sondajelor și datelor demografice.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Medicină:</a:t>
            </a:r>
            <a:r>
              <a:rPr lang="ro-RO" sz="2400" dirty="0">
                <a:effectLst/>
                <a:ea typeface="Times New Roman" panose="02020603050405020304" pitchFamily="18" charset="0"/>
                <a:cs typeface="Times New Roman" panose="02020603050405020304" pitchFamily="18" charset="0"/>
              </a:rPr>
              <a:t> Studiul eficacității tratamentelor și monitorizarea sănătății publice.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Economie:</a:t>
            </a:r>
            <a:r>
              <a:rPr lang="ro-RO" sz="2400" dirty="0">
                <a:effectLst/>
                <a:ea typeface="Times New Roman" panose="02020603050405020304" pitchFamily="18" charset="0"/>
                <a:cs typeface="Times New Roman" panose="02020603050405020304" pitchFamily="18" charset="0"/>
              </a:rPr>
              <a:t> Monitorizarea indicatorilor economici, precum PIB-ul și rata șomajului.</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IT și tehnologii:</a:t>
            </a:r>
            <a:r>
              <a:rPr lang="ro-RO" sz="2400" dirty="0">
                <a:effectLst/>
                <a:ea typeface="Times New Roman" panose="02020603050405020304" pitchFamily="18" charset="0"/>
                <a:cs typeface="Times New Roman" panose="02020603050405020304" pitchFamily="18" charset="0"/>
              </a:rPr>
              <a:t> Dezvoltarea modelelor predictive și analiza datelor mari (Big Data).</a:t>
            </a:r>
            <a:endParaRPr lang="ro-RO" sz="2400" dirty="0">
              <a:effectLst/>
              <a:ea typeface="Calibri" panose="020F0502020204030204" pitchFamily="34" charset="0"/>
              <a:cs typeface="Times New Roman" panose="02020603050405020304" pitchFamily="18" charset="0"/>
            </a:endParaRPr>
          </a:p>
          <a:p>
            <a:endParaRPr lang="ro-RO" dirty="0"/>
          </a:p>
        </p:txBody>
      </p:sp>
      <p:sp>
        <p:nvSpPr>
          <p:cNvPr id="4" name="Slide Number Placeholder 3">
            <a:extLst>
              <a:ext uri="{FF2B5EF4-FFF2-40B4-BE49-F238E27FC236}">
                <a16:creationId xmlns:a16="http://schemas.microsoft.com/office/drawing/2014/main" id="{F035D71D-DDDA-4F31-B6CC-B2CC92537ACE}"/>
              </a:ext>
            </a:extLst>
          </p:cNvPr>
          <p:cNvSpPr>
            <a:spLocks noGrp="1"/>
          </p:cNvSpPr>
          <p:nvPr>
            <p:ph type="sldNum" sz="quarter" idx="12"/>
          </p:nvPr>
        </p:nvSpPr>
        <p:spPr/>
        <p:txBody>
          <a:bodyPr/>
          <a:lstStyle/>
          <a:p>
            <a:fld id="{3C14D8B6-DA12-4183-AA94-4DCB7F295F89}" type="slidenum">
              <a:rPr lang="ro-RO" smtClean="0"/>
              <a:t>4</a:t>
            </a:fld>
            <a:endParaRPr lang="ro-RO"/>
          </a:p>
        </p:txBody>
      </p:sp>
    </p:spTree>
    <p:extLst>
      <p:ext uri="{BB962C8B-B14F-4D97-AF65-F5344CB8AC3E}">
        <p14:creationId xmlns:p14="http://schemas.microsoft.com/office/powerpoint/2010/main" val="2484798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785E-4AA1-4D67-BD70-495D9ACBE1FD}"/>
              </a:ext>
            </a:extLst>
          </p:cNvPr>
          <p:cNvSpPr>
            <a:spLocks noGrp="1"/>
          </p:cNvSpPr>
          <p:nvPr>
            <p:ph type="title"/>
          </p:nvPr>
        </p:nvSpPr>
        <p:spPr>
          <a:xfrm>
            <a:off x="838200" y="365125"/>
            <a:ext cx="10515600" cy="758825"/>
          </a:xfrm>
        </p:spPr>
        <p:txBody>
          <a:bodyPr/>
          <a:lstStyle/>
          <a:p>
            <a:pPr algn="ctr"/>
            <a:r>
              <a:rPr lang="ro-RO" sz="3600" b="1" dirty="0">
                <a:solidFill>
                  <a:srgbClr val="004274"/>
                </a:solidFill>
                <a:latin typeface="+mn-lt"/>
              </a:rPr>
              <a:t>Etapele procesului de analiză statistică</a:t>
            </a:r>
          </a:p>
        </p:txBody>
      </p:sp>
      <p:sp>
        <p:nvSpPr>
          <p:cNvPr id="3" name="Content Placeholder 2">
            <a:extLst>
              <a:ext uri="{FF2B5EF4-FFF2-40B4-BE49-F238E27FC236}">
                <a16:creationId xmlns:a16="http://schemas.microsoft.com/office/drawing/2014/main" id="{AA3A5AC6-2BA4-4A78-85A4-F1426C45D021}"/>
              </a:ext>
            </a:extLst>
          </p:cNvPr>
          <p:cNvSpPr>
            <a:spLocks noGrp="1"/>
          </p:cNvSpPr>
          <p:nvPr>
            <p:ph idx="1"/>
          </p:nvPr>
        </p:nvSpPr>
        <p:spPr>
          <a:xfrm>
            <a:off x="752475" y="1253331"/>
            <a:ext cx="10515600" cy="4351338"/>
          </a:xfrm>
        </p:spPr>
        <p:txBody>
          <a:bodyPr>
            <a:normAutofit lnSpcReduction="10000"/>
          </a:bodyPr>
          <a:lstStyle/>
          <a:p>
            <a:pPr marL="342900" lvl="0" indent="-342900" algn="just">
              <a:lnSpc>
                <a:spcPct val="107000"/>
              </a:lnSpc>
              <a:spcAft>
                <a:spcPts val="800"/>
              </a:spcAft>
              <a:tabLst>
                <a:tab pos="457200" algn="l"/>
              </a:tabLst>
            </a:pPr>
            <a:r>
              <a:rPr lang="ro-RO" sz="2400" b="1" dirty="0">
                <a:effectLst/>
                <a:ea typeface="Times New Roman" panose="02020603050405020304" pitchFamily="18" charset="0"/>
                <a:cs typeface="Times New Roman" panose="02020603050405020304" pitchFamily="18" charset="0"/>
              </a:rPr>
              <a:t>Colectarea datelor:</a:t>
            </a:r>
            <a:r>
              <a:rPr lang="ro-RO" sz="2400" dirty="0">
                <a:effectLst/>
                <a:ea typeface="Times New Roman" panose="02020603050405020304" pitchFamily="18" charset="0"/>
                <a:cs typeface="Times New Roman" panose="02020603050405020304" pitchFamily="18" charset="0"/>
              </a:rPr>
              <a:t> Alegerea metodelor adecvate (sondaje, experimente, baze de date existente).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tabLst>
                <a:tab pos="457200" algn="l"/>
              </a:tabLst>
            </a:pPr>
            <a:r>
              <a:rPr lang="ro-RO" sz="2400" b="1" dirty="0">
                <a:effectLst/>
                <a:ea typeface="Times New Roman" panose="02020603050405020304" pitchFamily="18" charset="0"/>
                <a:cs typeface="Times New Roman" panose="02020603050405020304" pitchFamily="18" charset="0"/>
              </a:rPr>
              <a:t>Organizarea și curățarea datelor:</a:t>
            </a:r>
            <a:r>
              <a:rPr lang="ro-RO" sz="2400" dirty="0">
                <a:effectLst/>
                <a:ea typeface="Times New Roman" panose="02020603050405020304" pitchFamily="18" charset="0"/>
                <a:cs typeface="Times New Roman" panose="02020603050405020304" pitchFamily="18" charset="0"/>
              </a:rPr>
              <a:t> Identificarea și eliminarea valorilor lipsă sau anomaliilor.</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tabLst>
                <a:tab pos="457200" algn="l"/>
              </a:tabLst>
            </a:pPr>
            <a:r>
              <a:rPr lang="ro-RO" sz="2400" b="1" dirty="0">
                <a:effectLst/>
                <a:ea typeface="Times New Roman" panose="02020603050405020304" pitchFamily="18" charset="0"/>
                <a:cs typeface="Times New Roman" panose="02020603050405020304" pitchFamily="18" charset="0"/>
              </a:rPr>
              <a:t>Analiza descriptivă:</a:t>
            </a:r>
            <a:r>
              <a:rPr lang="ro-RO" sz="2400" dirty="0">
                <a:effectLst/>
                <a:ea typeface="Times New Roman" panose="02020603050405020304" pitchFamily="18" charset="0"/>
                <a:cs typeface="Times New Roman" panose="02020603050405020304" pitchFamily="18" charset="0"/>
              </a:rPr>
              <a:t> Calcularea măsurilor de tendință centrală și dispersie.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tabLst>
                <a:tab pos="457200" algn="l"/>
              </a:tabLst>
            </a:pPr>
            <a:r>
              <a:rPr lang="ro-RO" sz="2400" b="1" dirty="0">
                <a:effectLst/>
                <a:ea typeface="Times New Roman" panose="02020603050405020304" pitchFamily="18" charset="0"/>
                <a:cs typeface="Times New Roman" panose="02020603050405020304" pitchFamily="18" charset="0"/>
              </a:rPr>
              <a:t>Modelarea statistică:</a:t>
            </a:r>
            <a:r>
              <a:rPr lang="ro-RO" sz="2400" dirty="0">
                <a:effectLst/>
                <a:ea typeface="Times New Roman" panose="02020603050405020304" pitchFamily="18" charset="0"/>
                <a:cs typeface="Times New Roman" panose="02020603050405020304" pitchFamily="18" charset="0"/>
              </a:rPr>
              <a:t> Construirea și testarea modelelor pentru a explica relațiile dintre variabile.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tabLst>
                <a:tab pos="457200" algn="l"/>
              </a:tabLst>
            </a:pPr>
            <a:r>
              <a:rPr lang="ro-RO" sz="2400" b="1" dirty="0">
                <a:effectLst/>
                <a:ea typeface="Times New Roman" panose="02020603050405020304" pitchFamily="18" charset="0"/>
                <a:cs typeface="Times New Roman" panose="02020603050405020304" pitchFamily="18" charset="0"/>
              </a:rPr>
              <a:t>Prezentarea rezultatelor:</a:t>
            </a:r>
            <a:r>
              <a:rPr lang="ro-RO" sz="2400" dirty="0">
                <a:effectLst/>
                <a:ea typeface="Times New Roman" panose="02020603050405020304" pitchFamily="18" charset="0"/>
                <a:cs typeface="Times New Roman" panose="02020603050405020304" pitchFamily="18" charset="0"/>
              </a:rPr>
              <a:t> Crearea de rapoarte, grafice și interpretări clare pentru public.</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1D616D71-7AAF-49B6-B000-BF393E0C0BFD}"/>
              </a:ext>
            </a:extLst>
          </p:cNvPr>
          <p:cNvSpPr>
            <a:spLocks noGrp="1"/>
          </p:cNvSpPr>
          <p:nvPr>
            <p:ph type="sldNum" sz="quarter" idx="12"/>
          </p:nvPr>
        </p:nvSpPr>
        <p:spPr/>
        <p:txBody>
          <a:bodyPr/>
          <a:lstStyle/>
          <a:p>
            <a:fld id="{3C14D8B6-DA12-4183-AA94-4DCB7F295F89}" type="slidenum">
              <a:rPr lang="ro-RO" smtClean="0"/>
              <a:t>5</a:t>
            </a:fld>
            <a:endParaRPr lang="ro-RO"/>
          </a:p>
        </p:txBody>
      </p:sp>
    </p:spTree>
    <p:extLst>
      <p:ext uri="{BB962C8B-B14F-4D97-AF65-F5344CB8AC3E}">
        <p14:creationId xmlns:p14="http://schemas.microsoft.com/office/powerpoint/2010/main" val="3432110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91B6F-00BC-4B9A-A8D7-982BFD8AC01F}"/>
              </a:ext>
            </a:extLst>
          </p:cNvPr>
          <p:cNvSpPr>
            <a:spLocks noGrp="1"/>
          </p:cNvSpPr>
          <p:nvPr>
            <p:ph type="title"/>
          </p:nvPr>
        </p:nvSpPr>
        <p:spPr>
          <a:xfrm>
            <a:off x="247651" y="295275"/>
            <a:ext cx="11706224" cy="828675"/>
          </a:xfrm>
        </p:spPr>
        <p:txBody>
          <a:bodyPr/>
          <a:lstStyle/>
          <a:p>
            <a:pPr algn="ctr"/>
            <a:r>
              <a:rPr lang="en-US" sz="3600" b="1" dirty="0">
                <a:solidFill>
                  <a:srgbClr val="004274"/>
                </a:solidFill>
                <a:latin typeface="+mn-lt"/>
              </a:rPr>
              <a:t>S</a:t>
            </a:r>
            <a:r>
              <a:rPr lang="ro-RO" sz="3600" b="1" dirty="0" err="1">
                <a:solidFill>
                  <a:srgbClr val="004274"/>
                </a:solidFill>
                <a:latin typeface="+mn-lt"/>
              </a:rPr>
              <a:t>oftware</a:t>
            </a:r>
            <a:r>
              <a:rPr lang="ro-RO" sz="3600" b="1" dirty="0">
                <a:solidFill>
                  <a:srgbClr val="004274"/>
                </a:solidFill>
                <a:latin typeface="+mn-lt"/>
              </a:rPr>
              <a:t> și instrumente modern</a:t>
            </a:r>
            <a:r>
              <a:rPr lang="en-US" sz="3600" b="1" dirty="0">
                <a:solidFill>
                  <a:srgbClr val="004274"/>
                </a:solidFill>
                <a:latin typeface="+mn-lt"/>
              </a:rPr>
              <a:t>e   </a:t>
            </a:r>
            <a:endParaRPr lang="ro-RO" sz="3600" b="1" dirty="0">
              <a:solidFill>
                <a:srgbClr val="004274"/>
              </a:solidFill>
              <a:latin typeface="+mn-lt"/>
            </a:endParaRPr>
          </a:p>
        </p:txBody>
      </p:sp>
      <p:sp>
        <p:nvSpPr>
          <p:cNvPr id="3" name="Content Placeholder 2">
            <a:extLst>
              <a:ext uri="{FF2B5EF4-FFF2-40B4-BE49-F238E27FC236}">
                <a16:creationId xmlns:a16="http://schemas.microsoft.com/office/drawing/2014/main" id="{4E4D9E62-218D-4C26-997B-E03E89873DCE}"/>
              </a:ext>
            </a:extLst>
          </p:cNvPr>
          <p:cNvSpPr>
            <a:spLocks noGrp="1"/>
          </p:cNvSpPr>
          <p:nvPr>
            <p:ph idx="1"/>
          </p:nvPr>
        </p:nvSpPr>
        <p:spPr>
          <a:xfrm>
            <a:off x="838199" y="1253331"/>
            <a:ext cx="11115675" cy="4351338"/>
          </a:xfrm>
        </p:spPr>
        <p:txBody>
          <a:bodyPr>
            <a:normAutofit/>
          </a:bodyPr>
          <a:lstStyle/>
          <a:p>
            <a:pPr marL="0" indent="0" algn="just">
              <a:lnSpc>
                <a:spcPct val="107000"/>
              </a:lnSpc>
              <a:spcBef>
                <a:spcPts val="600"/>
              </a:spcBef>
              <a:spcAft>
                <a:spcPts val="600"/>
              </a:spcAft>
              <a:buNone/>
            </a:pPr>
            <a:r>
              <a:rPr lang="ro-RO" sz="2400" dirty="0">
                <a:effectLst/>
                <a:ea typeface="Times New Roman" panose="02020603050405020304" pitchFamily="18" charset="0"/>
                <a:cs typeface="Times New Roman" panose="02020603050405020304" pitchFamily="18" charset="0"/>
              </a:rPr>
              <a:t>Pentru a efectua analiza statistică și a crea vizualizări, există o varietate de instrumente disponibile: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Excel:</a:t>
            </a:r>
            <a:r>
              <a:rPr lang="ro-RO" sz="2400" dirty="0">
                <a:effectLst/>
                <a:ea typeface="Times New Roman" panose="02020603050405020304" pitchFamily="18" charset="0"/>
                <a:cs typeface="Times New Roman" panose="02020603050405020304" pitchFamily="18" charset="0"/>
              </a:rPr>
              <a:t> </a:t>
            </a:r>
            <a:r>
              <a:rPr lang="en-US" sz="2400" dirty="0">
                <a:ea typeface="Times New Roman" panose="02020603050405020304" pitchFamily="18" charset="0"/>
                <a:cs typeface="Times New Roman" panose="02020603050405020304" pitchFamily="18" charset="0"/>
              </a:rPr>
              <a:t>Este </a:t>
            </a:r>
            <a:r>
              <a:rPr lang="en-US" sz="2400" dirty="0" err="1">
                <a:ea typeface="Times New Roman" panose="02020603050405020304" pitchFamily="18" charset="0"/>
                <a:cs typeface="Times New Roman" panose="02020603050405020304" pitchFamily="18" charset="0"/>
              </a:rPr>
              <a:t>potrivit</a:t>
            </a:r>
            <a:r>
              <a:rPr lang="ro-RO" sz="2400" dirty="0">
                <a:effectLst/>
                <a:ea typeface="Times New Roman" panose="02020603050405020304" pitchFamily="18" charset="0"/>
                <a:cs typeface="Times New Roman" panose="02020603050405020304" pitchFamily="18" charset="0"/>
              </a:rPr>
              <a:t> pentru operațiuni statistice de bază și crearea graficelor simple.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solidFill>
                  <a:srgbClr val="0070C0"/>
                </a:solidFill>
                <a:effectLst/>
                <a:ea typeface="Times New Roman" panose="02020603050405020304" pitchFamily="18" charset="0"/>
                <a:cs typeface="Times New Roman" panose="02020603050405020304" pitchFamily="18" charset="0"/>
              </a:rPr>
              <a:t>R:</a:t>
            </a:r>
            <a:r>
              <a:rPr lang="ro-RO" sz="2400" dirty="0">
                <a:solidFill>
                  <a:srgbClr val="0070C0"/>
                </a:solidFill>
                <a:effectLst/>
                <a:ea typeface="Times New Roman" panose="02020603050405020304" pitchFamily="18" charset="0"/>
                <a:cs typeface="Times New Roman" panose="02020603050405020304" pitchFamily="18" charset="0"/>
              </a:rPr>
              <a:t> Limbaj de programare orientat către statistici, cu pachete puternice precum ggplot2 pentru vizualizare.</a:t>
            </a:r>
            <a:endParaRPr lang="ro-RO" sz="2400" dirty="0">
              <a:solidFill>
                <a:srgbClr val="0070C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o-RO" sz="2400" b="1" dirty="0" err="1">
                <a:effectLst/>
                <a:ea typeface="Times New Roman" panose="02020603050405020304" pitchFamily="18" charset="0"/>
                <a:cs typeface="Times New Roman" panose="02020603050405020304" pitchFamily="18" charset="0"/>
              </a:rPr>
              <a:t>Python</a:t>
            </a:r>
            <a:r>
              <a:rPr lang="ro-RO" sz="2400" b="1" dirty="0">
                <a:effectLst/>
                <a:ea typeface="Times New Roman" panose="02020603050405020304" pitchFamily="18" charset="0"/>
                <a:cs typeface="Times New Roman" panose="02020603050405020304" pitchFamily="18" charset="0"/>
              </a:rPr>
              <a:t>:</a:t>
            </a:r>
            <a:r>
              <a:rPr lang="ro-RO" sz="2400" dirty="0">
                <a:effectLst/>
                <a:ea typeface="Times New Roman" panose="02020603050405020304" pitchFamily="18" charset="0"/>
                <a:cs typeface="Times New Roman" panose="02020603050405020304" pitchFamily="18" charset="0"/>
              </a:rPr>
              <a:t> </a:t>
            </a:r>
            <a:r>
              <a:rPr lang="ro-RO" sz="2400" dirty="0">
                <a:cs typeface="Times New Roman" panose="02020603050405020304" pitchFamily="18" charset="0"/>
              </a:rPr>
              <a:t>Oferă biblioteca </a:t>
            </a:r>
            <a:r>
              <a:rPr lang="ro-RO" sz="2400" i="1" dirty="0" err="1">
                <a:cs typeface="Times New Roman" panose="02020603050405020304" pitchFamily="18" charset="0"/>
              </a:rPr>
              <a:t>pandas</a:t>
            </a:r>
            <a:r>
              <a:rPr lang="ro-RO" sz="2400" dirty="0">
                <a:cs typeface="Times New Roman" panose="02020603050405020304" pitchFamily="18" charset="0"/>
              </a:rPr>
              <a:t> pentru manipularea datelor și</a:t>
            </a:r>
            <a:r>
              <a:rPr lang="en-US" sz="2400" dirty="0">
                <a:cs typeface="Times New Roman" panose="02020603050405020304" pitchFamily="18" charset="0"/>
              </a:rPr>
              <a:t> </a:t>
            </a:r>
            <a:r>
              <a:rPr lang="ro-RO" sz="2400" i="1" dirty="0" err="1">
                <a:cs typeface="Times New Roman" panose="02020603050405020304" pitchFamily="18" charset="0"/>
              </a:rPr>
              <a:t>matplotlib</a:t>
            </a:r>
            <a:r>
              <a:rPr lang="ro-RO" sz="2400" i="1" dirty="0">
                <a:cs typeface="Times New Roman" panose="02020603050405020304" pitchFamily="18" charset="0"/>
              </a:rPr>
              <a:t>/</a:t>
            </a:r>
            <a:r>
              <a:rPr lang="ro-RO" sz="2400" i="1" dirty="0" err="1">
                <a:cs typeface="Times New Roman" panose="02020603050405020304" pitchFamily="18" charset="0"/>
              </a:rPr>
              <a:t>seaborn</a:t>
            </a:r>
            <a:r>
              <a:rPr lang="ro-RO" sz="2400" i="1" dirty="0">
                <a:cs typeface="Times New Roman" panose="02020603050405020304" pitchFamily="18" charset="0"/>
              </a:rPr>
              <a:t> </a:t>
            </a:r>
            <a:r>
              <a:rPr lang="ro-RO" sz="2400" dirty="0">
                <a:cs typeface="Times New Roman" panose="02020603050405020304" pitchFamily="18" charset="0"/>
              </a:rPr>
              <a:t>pentru vizualizare.</a:t>
            </a: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err="1">
                <a:effectLst/>
                <a:ea typeface="Times New Roman" panose="02020603050405020304" pitchFamily="18" charset="0"/>
                <a:cs typeface="Times New Roman" panose="02020603050405020304" pitchFamily="18" charset="0"/>
              </a:rPr>
              <a:t>Tableau</a:t>
            </a:r>
            <a:r>
              <a:rPr lang="ro-RO" sz="2400" b="1" dirty="0">
                <a:effectLst/>
                <a:ea typeface="Times New Roman" panose="02020603050405020304" pitchFamily="18" charset="0"/>
                <a:cs typeface="Times New Roman" panose="02020603050405020304" pitchFamily="18" charset="0"/>
              </a:rPr>
              <a:t>:</a:t>
            </a:r>
            <a:r>
              <a:rPr lang="ro-RO" sz="2400" dirty="0">
                <a:effectLst/>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rPr>
              <a:t>un </a:t>
            </a:r>
            <a:r>
              <a:rPr lang="en-US" sz="2400" dirty="0" err="1">
                <a:effectLst/>
                <a:ea typeface="Times New Roman" panose="02020603050405020304" pitchFamily="18" charset="0"/>
                <a:cs typeface="Times New Roman" panose="02020603050405020304" pitchFamily="18" charset="0"/>
              </a:rPr>
              <a:t>i</a:t>
            </a:r>
            <a:r>
              <a:rPr lang="ro-RO" sz="2400" dirty="0" err="1">
                <a:effectLst/>
                <a:ea typeface="Times New Roman" panose="02020603050405020304" pitchFamily="18" charset="0"/>
                <a:cs typeface="Times New Roman" panose="02020603050405020304" pitchFamily="18" charset="0"/>
              </a:rPr>
              <a:t>nstrument</a:t>
            </a:r>
            <a:r>
              <a:rPr lang="ro-RO" sz="2400" dirty="0">
                <a:effectLst/>
                <a:ea typeface="Times New Roman" panose="02020603050405020304" pitchFamily="18" charset="0"/>
                <a:cs typeface="Times New Roman" panose="02020603050405020304" pitchFamily="18" charset="0"/>
              </a:rPr>
              <a:t> profesional pentru crearea vizualizărilor interactive.</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74051845-7310-4B71-B580-FF055BF77CF2}"/>
              </a:ext>
            </a:extLst>
          </p:cNvPr>
          <p:cNvSpPr>
            <a:spLocks noGrp="1"/>
          </p:cNvSpPr>
          <p:nvPr>
            <p:ph type="sldNum" sz="quarter" idx="12"/>
          </p:nvPr>
        </p:nvSpPr>
        <p:spPr/>
        <p:txBody>
          <a:bodyPr/>
          <a:lstStyle/>
          <a:p>
            <a:fld id="{3C14D8B6-DA12-4183-AA94-4DCB7F295F89}" type="slidenum">
              <a:rPr lang="ro-RO" smtClean="0"/>
              <a:t>6</a:t>
            </a:fld>
            <a:endParaRPr lang="ro-RO"/>
          </a:p>
        </p:txBody>
      </p:sp>
    </p:spTree>
    <p:extLst>
      <p:ext uri="{BB962C8B-B14F-4D97-AF65-F5344CB8AC3E}">
        <p14:creationId xmlns:p14="http://schemas.microsoft.com/office/powerpoint/2010/main" val="559476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3096-6C46-4B9C-83C9-326CBE15F2CE}"/>
              </a:ext>
            </a:extLst>
          </p:cNvPr>
          <p:cNvSpPr>
            <a:spLocks noGrp="1"/>
          </p:cNvSpPr>
          <p:nvPr>
            <p:ph type="title"/>
          </p:nvPr>
        </p:nvSpPr>
        <p:spPr>
          <a:xfrm>
            <a:off x="838200" y="288925"/>
            <a:ext cx="10515600" cy="835025"/>
          </a:xfrm>
        </p:spPr>
        <p:txBody>
          <a:bodyPr/>
          <a:lstStyle/>
          <a:p>
            <a:pPr algn="ctr"/>
            <a:r>
              <a:rPr lang="ro-RO" sz="3600" b="1" dirty="0">
                <a:solidFill>
                  <a:srgbClr val="004274"/>
                </a:solidFill>
                <a:latin typeface="+mn-lt"/>
              </a:rPr>
              <a:t>Provocări și limitări</a:t>
            </a:r>
          </a:p>
        </p:txBody>
      </p:sp>
      <p:sp>
        <p:nvSpPr>
          <p:cNvPr id="3" name="Content Placeholder 2">
            <a:extLst>
              <a:ext uri="{FF2B5EF4-FFF2-40B4-BE49-F238E27FC236}">
                <a16:creationId xmlns:a16="http://schemas.microsoft.com/office/drawing/2014/main" id="{A78F4C56-7865-454C-AFA8-51BD900CAEF3}"/>
              </a:ext>
            </a:extLst>
          </p:cNvPr>
          <p:cNvSpPr>
            <a:spLocks noGrp="1"/>
          </p:cNvSpPr>
          <p:nvPr>
            <p:ph idx="1"/>
          </p:nvPr>
        </p:nvSpPr>
        <p:spPr>
          <a:xfrm>
            <a:off x="838200" y="1460500"/>
            <a:ext cx="10515600" cy="2660650"/>
          </a:xfrm>
        </p:spPr>
        <p:txBody>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Calitatea datelor:</a:t>
            </a:r>
            <a:r>
              <a:rPr lang="ro-RO" sz="2400" dirty="0">
                <a:effectLst/>
                <a:ea typeface="Times New Roman" panose="02020603050405020304" pitchFamily="18" charset="0"/>
                <a:cs typeface="Times New Roman" panose="02020603050405020304" pitchFamily="18" charset="0"/>
              </a:rPr>
              <a:t> Analizele depind de acuratețea datelor colectate.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err="1">
                <a:effectLst/>
                <a:ea typeface="Times New Roman" panose="02020603050405020304" pitchFamily="18" charset="0"/>
                <a:cs typeface="Times New Roman" panose="02020603050405020304" pitchFamily="18" charset="0"/>
              </a:rPr>
              <a:t>Bias-ul</a:t>
            </a:r>
            <a:r>
              <a:rPr lang="ro-RO" sz="2400" b="1" dirty="0">
                <a:effectLst/>
                <a:ea typeface="Times New Roman" panose="02020603050405020304" pitchFamily="18" charset="0"/>
                <a:cs typeface="Times New Roman" panose="02020603050405020304" pitchFamily="18" charset="0"/>
              </a:rPr>
              <a:t> în interpretare:</a:t>
            </a:r>
            <a:r>
              <a:rPr lang="ro-RO" sz="2400" dirty="0">
                <a:effectLst/>
                <a:ea typeface="Times New Roman" panose="02020603050405020304" pitchFamily="18" charset="0"/>
                <a:cs typeface="Times New Roman" panose="02020603050405020304" pitchFamily="18" charset="0"/>
              </a:rPr>
              <a:t> Concluziile greșite pot apărea din utilizarea eronată a tehnicilor statistice.</a:t>
            </a:r>
            <a:endParaRPr lang="ro-RO" sz="2400" dirty="0">
              <a:effectLst/>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ro-RO" sz="2400" b="1" dirty="0">
                <a:effectLst/>
                <a:ea typeface="Times New Roman" panose="02020603050405020304" pitchFamily="18" charset="0"/>
                <a:cs typeface="Times New Roman" panose="02020603050405020304" pitchFamily="18" charset="0"/>
              </a:rPr>
              <a:t>Complexitatea tehnică:</a:t>
            </a:r>
            <a:r>
              <a:rPr lang="ro-RO" sz="2400" dirty="0">
                <a:effectLst/>
                <a:ea typeface="Times New Roman" panose="02020603050405020304" pitchFamily="18" charset="0"/>
                <a:cs typeface="Times New Roman" panose="02020603050405020304" pitchFamily="18" charset="0"/>
              </a:rPr>
              <a:t> Alegerea corectă a metodei statistice sau a reprezentării vizuale necesită experiență.</a:t>
            </a:r>
            <a:endParaRPr lang="ro-RO" sz="2400" dirty="0">
              <a:effectLst/>
              <a:ea typeface="Calibri" panose="020F0502020204030204" pitchFamily="34" charset="0"/>
              <a:cs typeface="Times New Roman" panose="02020603050405020304" pitchFamily="18" charset="0"/>
            </a:endParaRPr>
          </a:p>
          <a:p>
            <a:pPr marL="0" indent="0">
              <a:buNone/>
            </a:pPr>
            <a:endParaRPr lang="ro-RO" dirty="0"/>
          </a:p>
        </p:txBody>
      </p:sp>
      <p:sp>
        <p:nvSpPr>
          <p:cNvPr id="4" name="Slide Number Placeholder 3">
            <a:extLst>
              <a:ext uri="{FF2B5EF4-FFF2-40B4-BE49-F238E27FC236}">
                <a16:creationId xmlns:a16="http://schemas.microsoft.com/office/drawing/2014/main" id="{26D1D481-6CC9-4CBE-ACF9-1D8858510CDD}"/>
              </a:ext>
            </a:extLst>
          </p:cNvPr>
          <p:cNvSpPr>
            <a:spLocks noGrp="1"/>
          </p:cNvSpPr>
          <p:nvPr>
            <p:ph type="sldNum" sz="quarter" idx="12"/>
          </p:nvPr>
        </p:nvSpPr>
        <p:spPr/>
        <p:txBody>
          <a:bodyPr/>
          <a:lstStyle/>
          <a:p>
            <a:fld id="{3C14D8B6-DA12-4183-AA94-4DCB7F295F89}" type="slidenum">
              <a:rPr lang="ro-RO" smtClean="0"/>
              <a:t>7</a:t>
            </a:fld>
            <a:endParaRPr lang="ro-RO"/>
          </a:p>
        </p:txBody>
      </p:sp>
    </p:spTree>
    <p:extLst>
      <p:ext uri="{BB962C8B-B14F-4D97-AF65-F5344CB8AC3E}">
        <p14:creationId xmlns:p14="http://schemas.microsoft.com/office/powerpoint/2010/main" val="1612860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2A237-5721-4D13-B2ED-99B2CB37A725}"/>
              </a:ext>
            </a:extLst>
          </p:cNvPr>
          <p:cNvSpPr>
            <a:spLocks noGrp="1"/>
          </p:cNvSpPr>
          <p:nvPr>
            <p:ph type="title"/>
          </p:nvPr>
        </p:nvSpPr>
        <p:spPr>
          <a:xfrm>
            <a:off x="276225" y="279400"/>
            <a:ext cx="11639549" cy="587375"/>
          </a:xfrm>
        </p:spPr>
        <p:txBody>
          <a:bodyPr>
            <a:noAutofit/>
          </a:bodyPr>
          <a:lstStyle/>
          <a:p>
            <a:r>
              <a:rPr lang="ro-RO" sz="1800" b="1" dirty="0">
                <a:solidFill>
                  <a:srgbClr val="004274"/>
                </a:solidFill>
                <a:latin typeface="+mn-lt"/>
              </a:rPr>
              <a:t>Exemplu practic: </a:t>
            </a:r>
            <a:r>
              <a:rPr lang="ro-RO" sz="1800" dirty="0">
                <a:effectLst/>
                <a:latin typeface="+mn-lt"/>
                <a:ea typeface="Times New Roman" panose="02020603050405020304" pitchFamily="18" charset="0"/>
                <a:cs typeface="Times New Roman" panose="02020603050405020304" pitchFamily="18" charset="0"/>
              </a:rPr>
              <a:t>Vom analiza un set de date despre concentrațiile de azot de amoniu în r. Prut, care au depășit concentrația maximă admisibilă de 0,2 mg/L. Datele au fost colectate în perioada anilor 2019-2021:</a:t>
            </a:r>
            <a:br>
              <a:rPr lang="ro-RO" sz="1800" dirty="0">
                <a:effectLst/>
                <a:latin typeface="+mn-lt"/>
                <a:ea typeface="Times New Roman" panose="02020603050405020304" pitchFamily="18" charset="0"/>
                <a:cs typeface="Times New Roman" panose="02020603050405020304" pitchFamily="18" charset="0"/>
              </a:rPr>
            </a:br>
            <a:endParaRPr lang="ro-RO" sz="1800" dirty="0">
              <a:solidFill>
                <a:srgbClr val="004274"/>
              </a:solidFill>
              <a:latin typeface="+mn-lt"/>
            </a:endParaRPr>
          </a:p>
        </p:txBody>
      </p:sp>
      <p:sp>
        <p:nvSpPr>
          <p:cNvPr id="4" name="Slide Number Placeholder 3">
            <a:extLst>
              <a:ext uri="{FF2B5EF4-FFF2-40B4-BE49-F238E27FC236}">
                <a16:creationId xmlns:a16="http://schemas.microsoft.com/office/drawing/2014/main" id="{430CB285-B601-4F64-BB34-3FD6D4D70E09}"/>
              </a:ext>
            </a:extLst>
          </p:cNvPr>
          <p:cNvSpPr>
            <a:spLocks noGrp="1"/>
          </p:cNvSpPr>
          <p:nvPr>
            <p:ph type="sldNum" sz="quarter" idx="12"/>
          </p:nvPr>
        </p:nvSpPr>
        <p:spPr/>
        <p:txBody>
          <a:bodyPr/>
          <a:lstStyle/>
          <a:p>
            <a:fld id="{3C14D8B6-DA12-4183-AA94-4DCB7F295F89}" type="slidenum">
              <a:rPr lang="ro-RO" smtClean="0"/>
              <a:t>8</a:t>
            </a:fld>
            <a:endParaRPr lang="ro-RO"/>
          </a:p>
        </p:txBody>
      </p:sp>
      <p:graphicFrame>
        <p:nvGraphicFramePr>
          <p:cNvPr id="8" name="Table 7">
            <a:extLst>
              <a:ext uri="{FF2B5EF4-FFF2-40B4-BE49-F238E27FC236}">
                <a16:creationId xmlns:a16="http://schemas.microsoft.com/office/drawing/2014/main" id="{F6F87FA5-E061-428C-BB44-BB041E11E065}"/>
              </a:ext>
            </a:extLst>
          </p:cNvPr>
          <p:cNvGraphicFramePr>
            <a:graphicFrameLocks noGrp="1"/>
          </p:cNvGraphicFramePr>
          <p:nvPr>
            <p:extLst>
              <p:ext uri="{D42A27DB-BD31-4B8C-83A1-F6EECF244321}">
                <p14:modId xmlns:p14="http://schemas.microsoft.com/office/powerpoint/2010/main" val="2380868645"/>
              </p:ext>
            </p:extLst>
          </p:nvPr>
        </p:nvGraphicFramePr>
        <p:xfrm>
          <a:off x="2971801" y="771524"/>
          <a:ext cx="6162674" cy="5807063"/>
        </p:xfrm>
        <a:graphic>
          <a:graphicData uri="http://schemas.openxmlformats.org/drawingml/2006/table">
            <a:tbl>
              <a:tblPr firstRow="1" firstCol="1" bandRow="1">
                <a:tableStyleId>{5C22544A-7EE6-4342-B048-85BDC9FD1C3A}</a:tableStyleId>
              </a:tblPr>
              <a:tblGrid>
                <a:gridCol w="538783">
                  <a:extLst>
                    <a:ext uri="{9D8B030D-6E8A-4147-A177-3AD203B41FA5}">
                      <a16:colId xmlns:a16="http://schemas.microsoft.com/office/drawing/2014/main" val="1472101753"/>
                    </a:ext>
                  </a:extLst>
                </a:gridCol>
                <a:gridCol w="2385960">
                  <a:extLst>
                    <a:ext uri="{9D8B030D-6E8A-4147-A177-3AD203B41FA5}">
                      <a16:colId xmlns:a16="http://schemas.microsoft.com/office/drawing/2014/main" val="188384342"/>
                    </a:ext>
                  </a:extLst>
                </a:gridCol>
                <a:gridCol w="1471970">
                  <a:extLst>
                    <a:ext uri="{9D8B030D-6E8A-4147-A177-3AD203B41FA5}">
                      <a16:colId xmlns:a16="http://schemas.microsoft.com/office/drawing/2014/main" val="3386858073"/>
                    </a:ext>
                  </a:extLst>
                </a:gridCol>
                <a:gridCol w="1765961">
                  <a:extLst>
                    <a:ext uri="{9D8B030D-6E8A-4147-A177-3AD203B41FA5}">
                      <a16:colId xmlns:a16="http://schemas.microsoft.com/office/drawing/2014/main" val="3273808883"/>
                    </a:ext>
                  </a:extLst>
                </a:gridCol>
              </a:tblGrid>
              <a:tr h="413282">
                <a:tc>
                  <a:txBody>
                    <a:bodyPr/>
                    <a:lstStyle/>
                    <a:p>
                      <a:pPr algn="ctr"/>
                      <a:r>
                        <a:rPr lang="ro-RO" sz="1000">
                          <a:effectLst/>
                        </a:rPr>
                        <a:t>Nr</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tc>
                <a:tc>
                  <a:txBody>
                    <a:bodyPr/>
                    <a:lstStyle/>
                    <a:p>
                      <a:pPr algn="ctr"/>
                      <a:r>
                        <a:rPr lang="ro-RO" sz="1100" dirty="0" err="1">
                          <a:effectLst/>
                        </a:rPr>
                        <a:t>Locality</a:t>
                      </a:r>
                      <a:endParaRPr lang="ro-R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tc>
                <a:tc>
                  <a:txBody>
                    <a:bodyPr/>
                    <a:lstStyle/>
                    <a:p>
                      <a:pPr algn="ctr"/>
                      <a:r>
                        <a:rPr lang="ro-RO" sz="1100" dirty="0">
                          <a:effectLst/>
                        </a:rPr>
                        <a:t>Date</a:t>
                      </a:r>
                      <a:endParaRPr lang="ro-R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tc>
                <a:tc>
                  <a:txBody>
                    <a:bodyPr/>
                    <a:lstStyle/>
                    <a:p>
                      <a:pPr algn="ctr"/>
                      <a:r>
                        <a:rPr lang="ro-RO" sz="1100" dirty="0">
                          <a:effectLst/>
                        </a:rPr>
                        <a:t>The </a:t>
                      </a:r>
                      <a:r>
                        <a:rPr lang="ro-RO" sz="1100" dirty="0" err="1">
                          <a:effectLst/>
                        </a:rPr>
                        <a:t>registered</a:t>
                      </a:r>
                      <a:r>
                        <a:rPr lang="ro-RO" sz="1100" dirty="0">
                          <a:effectLst/>
                        </a:rPr>
                        <a:t> </a:t>
                      </a:r>
                      <a:r>
                        <a:rPr lang="ro-RO" sz="1100" dirty="0" err="1">
                          <a:effectLst/>
                        </a:rPr>
                        <a:t>value</a:t>
                      </a:r>
                      <a:r>
                        <a:rPr lang="ro-RO" sz="1100" dirty="0">
                          <a:effectLst/>
                        </a:rPr>
                        <a:t> (m/L</a:t>
                      </a:r>
                      <a:endParaRPr lang="ro-R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tc>
                <a:extLst>
                  <a:ext uri="{0D108BD9-81ED-4DB2-BD59-A6C34878D82A}">
                    <a16:rowId xmlns:a16="http://schemas.microsoft.com/office/drawing/2014/main" val="3382321217"/>
                  </a:ext>
                </a:extLst>
              </a:tr>
              <a:tr h="206640">
                <a:tc>
                  <a:txBody>
                    <a:bodyPr/>
                    <a:lstStyle/>
                    <a:p>
                      <a:pPr marL="0" lvl="0" indent="0" algn="ctr">
                        <a:buFont typeface="+mj-lt"/>
                        <a:buNone/>
                      </a:pPr>
                      <a:r>
                        <a:rPr lang="ro-RO" sz="1000" dirty="0">
                          <a:effectLst/>
                        </a:rPr>
                        <a:t>1 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15.05.2019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1053956366"/>
                  </a:ext>
                </a:extLst>
              </a:tr>
              <a:tr h="208989">
                <a:tc>
                  <a:txBody>
                    <a:bodyPr/>
                    <a:lstStyle/>
                    <a:p>
                      <a:pPr marL="0" lvl="0" indent="0" algn="ctr">
                        <a:buFont typeface="+mj-lt"/>
                        <a:buNone/>
                      </a:pPr>
                      <a:r>
                        <a:rPr lang="ro-RO" sz="1000" dirty="0">
                          <a:effectLst/>
                        </a:rPr>
                        <a:t>2 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Leova</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19.06.2019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3,85</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3643626299"/>
                  </a:ext>
                </a:extLst>
              </a:tr>
              <a:tr h="206640">
                <a:tc>
                  <a:txBody>
                    <a:bodyPr/>
                    <a:lstStyle/>
                    <a:p>
                      <a:pPr marL="0" lvl="0" indent="0" algn="ctr">
                        <a:buFont typeface="+mj-lt"/>
                        <a:buNone/>
                      </a:pPr>
                      <a:r>
                        <a:rPr lang="ro-RO" sz="1000" dirty="0">
                          <a:effectLst/>
                        </a:rPr>
                        <a:t>3 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Ungheni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13.11.2019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0,62</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668437049"/>
                  </a:ext>
                </a:extLst>
              </a:tr>
              <a:tr h="206640">
                <a:tc>
                  <a:txBody>
                    <a:bodyPr/>
                    <a:lstStyle/>
                    <a:p>
                      <a:pPr marL="0" lvl="0" indent="0" algn="ctr">
                        <a:buFont typeface="+mj-lt"/>
                        <a:buNone/>
                      </a:pPr>
                      <a:r>
                        <a:rPr lang="ro-RO" sz="1000" dirty="0">
                          <a:effectLst/>
                        </a:rPr>
                        <a:t>4 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13.11.2019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1,07</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102750585"/>
                  </a:ext>
                </a:extLst>
              </a:tr>
              <a:tr h="208989">
                <a:tc>
                  <a:txBody>
                    <a:bodyPr/>
                    <a:lstStyle/>
                    <a:p>
                      <a:pPr marL="0" lvl="0" indent="0" algn="ctr">
                        <a:buFont typeface="+mj-lt"/>
                        <a:buNone/>
                      </a:pPr>
                      <a:r>
                        <a:rPr lang="ro-RO" sz="1000" dirty="0">
                          <a:effectLst/>
                        </a:rPr>
                        <a:t>5 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Giurgiulesti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20.11.2019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0,55</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964551064"/>
                  </a:ext>
                </a:extLst>
              </a:tr>
              <a:tr h="206640">
                <a:tc>
                  <a:txBody>
                    <a:bodyPr/>
                    <a:lstStyle/>
                    <a:p>
                      <a:pPr marL="0" lvl="0" indent="0" algn="ctr">
                        <a:buFont typeface="+mj-lt"/>
                        <a:buNone/>
                      </a:pPr>
                      <a:r>
                        <a:rPr lang="ro-RO" sz="1000" dirty="0">
                          <a:effectLst/>
                        </a:rPr>
                        <a:t>6 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12.02.2020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0,629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671474418"/>
                  </a:ext>
                </a:extLst>
              </a:tr>
              <a:tr h="206640">
                <a:tc>
                  <a:txBody>
                    <a:bodyPr/>
                    <a:lstStyle/>
                    <a:p>
                      <a:pPr marL="0" lvl="0" indent="0" algn="ctr">
                        <a:buFont typeface="+mj-lt"/>
                        <a:buNone/>
                      </a:pPr>
                      <a:r>
                        <a:rPr lang="ro-RO" sz="1000" dirty="0">
                          <a:effectLst/>
                        </a:rPr>
                        <a:t>7 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03.05.2020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0,53</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708632636"/>
                  </a:ext>
                </a:extLst>
              </a:tr>
              <a:tr h="208989">
                <a:tc>
                  <a:txBody>
                    <a:bodyPr/>
                    <a:lstStyle/>
                    <a:p>
                      <a:pPr marL="0" lvl="0" indent="0" algn="ctr">
                        <a:buFont typeface="+mj-lt"/>
                        <a:buNone/>
                      </a:pPr>
                      <a:r>
                        <a:rPr lang="ro-RO" sz="1000" dirty="0">
                          <a:effectLst/>
                        </a:rPr>
                        <a:t>8 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05.06.2020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2,445</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4118124583"/>
                  </a:ext>
                </a:extLst>
              </a:tr>
              <a:tr h="206640">
                <a:tc>
                  <a:txBody>
                    <a:bodyPr/>
                    <a:lstStyle/>
                    <a:p>
                      <a:pPr marL="0" lvl="0" indent="0" algn="ctr">
                        <a:buFont typeface="+mj-lt"/>
                        <a:buNone/>
                      </a:pPr>
                      <a:r>
                        <a:rPr lang="ro-RO" sz="1000" dirty="0">
                          <a:effectLst/>
                        </a:rPr>
                        <a:t>9 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10.06.2020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0,434</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096171973"/>
                  </a:ext>
                </a:extLst>
              </a:tr>
              <a:tr h="208989">
                <a:tc>
                  <a:txBody>
                    <a:bodyPr/>
                    <a:lstStyle/>
                    <a:p>
                      <a:pPr marL="0" lvl="0" indent="0" algn="ctr">
                        <a:buFont typeface="+mj-lt"/>
                        <a:buNone/>
                      </a:pPr>
                      <a:r>
                        <a:rPr lang="ro-RO" sz="1000" dirty="0">
                          <a:effectLst/>
                        </a:rPr>
                        <a:t>10 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10.07.2020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0,439</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957624299"/>
                  </a:ext>
                </a:extLst>
              </a:tr>
              <a:tr h="206640">
                <a:tc>
                  <a:txBody>
                    <a:bodyPr/>
                    <a:lstStyle/>
                    <a:p>
                      <a:pPr marL="0" lvl="0" indent="0" algn="ctr">
                        <a:buFont typeface="+mj-lt"/>
                        <a:buNone/>
                      </a:pPr>
                      <a:r>
                        <a:rPr lang="ro-RO" sz="1000" dirty="0">
                          <a:effectLst/>
                        </a:rPr>
                        <a:t>11 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Ungheni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15.07.2020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0,818</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1041478454"/>
                  </a:ext>
                </a:extLst>
              </a:tr>
              <a:tr h="206640">
                <a:tc>
                  <a:txBody>
                    <a:bodyPr/>
                    <a:lstStyle/>
                    <a:p>
                      <a:pPr marL="0" lvl="0" indent="0" algn="ctr">
                        <a:buFont typeface="+mj-lt"/>
                        <a:buNone/>
                      </a:pPr>
                      <a:r>
                        <a:rPr lang="ro-RO" sz="1000" dirty="0">
                          <a:effectLst/>
                        </a:rPr>
                        <a:t>12 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15.07.2020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0,870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778608232"/>
                  </a:ext>
                </a:extLst>
              </a:tr>
              <a:tr h="208989">
                <a:tc>
                  <a:txBody>
                    <a:bodyPr/>
                    <a:lstStyle/>
                    <a:p>
                      <a:pPr marL="0" lvl="0" indent="0" algn="ctr">
                        <a:buFont typeface="+mj-lt"/>
                        <a:buNone/>
                      </a:pPr>
                      <a:r>
                        <a:rPr lang="ro-RO" sz="1000" dirty="0">
                          <a:effectLst/>
                        </a:rPr>
                        <a:t>13 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Cahul</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19.08.2020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1,123</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484196412"/>
                  </a:ext>
                </a:extLst>
              </a:tr>
              <a:tr h="206640">
                <a:tc>
                  <a:txBody>
                    <a:bodyPr/>
                    <a:lstStyle/>
                    <a:p>
                      <a:pPr marL="0" lvl="0" indent="0" algn="ctr">
                        <a:buFont typeface="+mj-lt"/>
                        <a:buNone/>
                      </a:pPr>
                      <a:r>
                        <a:rPr lang="ro-RO" sz="1000" dirty="0">
                          <a:effectLst/>
                        </a:rPr>
                        <a:t>14 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Leova</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19.08.2020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0,685</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3648536118"/>
                  </a:ext>
                </a:extLst>
              </a:tr>
              <a:tr h="206640">
                <a:tc>
                  <a:txBody>
                    <a:bodyPr/>
                    <a:lstStyle/>
                    <a:p>
                      <a:pPr marL="0" lvl="0" indent="0" algn="ctr">
                        <a:buFont typeface="+mj-lt"/>
                        <a:buNone/>
                      </a:pPr>
                      <a:r>
                        <a:rPr lang="ro-RO" sz="1000" dirty="0">
                          <a:effectLst/>
                        </a:rPr>
                        <a:t>15 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Giurgiulesti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19.08.2020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0,706</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1250726592"/>
                  </a:ext>
                </a:extLst>
              </a:tr>
              <a:tr h="208989">
                <a:tc>
                  <a:txBody>
                    <a:bodyPr/>
                    <a:lstStyle/>
                    <a:p>
                      <a:pPr marL="0" lvl="0" indent="0" algn="ctr">
                        <a:buFont typeface="+mj-lt"/>
                        <a:buNone/>
                      </a:pPr>
                      <a:r>
                        <a:rPr lang="ro-RO" sz="1000" dirty="0">
                          <a:effectLst/>
                        </a:rPr>
                        <a:t>16 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Giurgiulesti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09.09.2020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0,418</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966492197"/>
                  </a:ext>
                </a:extLst>
              </a:tr>
              <a:tr h="206640">
                <a:tc>
                  <a:txBody>
                    <a:bodyPr/>
                    <a:lstStyle/>
                    <a:p>
                      <a:pPr marL="0" lvl="0" indent="0" algn="ctr">
                        <a:buFont typeface="+mj-lt"/>
                        <a:buNone/>
                      </a:pPr>
                      <a:r>
                        <a:rPr lang="ro-RO" sz="1000" dirty="0">
                          <a:effectLst/>
                        </a:rPr>
                        <a:t>17 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13.10.2020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0,413</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593060951"/>
                  </a:ext>
                </a:extLst>
              </a:tr>
              <a:tr h="206640">
                <a:tc>
                  <a:txBody>
                    <a:bodyPr/>
                    <a:lstStyle/>
                    <a:p>
                      <a:pPr marL="0" lvl="0" indent="0" algn="ctr">
                        <a:buFont typeface="+mj-lt"/>
                        <a:buNone/>
                      </a:pPr>
                      <a:r>
                        <a:rPr lang="ro-RO" sz="1000" dirty="0">
                          <a:effectLst/>
                        </a:rPr>
                        <a:t>18 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14.10.2020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0,402</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412061628"/>
                  </a:ext>
                </a:extLst>
              </a:tr>
              <a:tr h="208989">
                <a:tc>
                  <a:txBody>
                    <a:bodyPr/>
                    <a:lstStyle/>
                    <a:p>
                      <a:pPr marL="0" lvl="0" indent="0" algn="ctr">
                        <a:buFont typeface="+mj-lt"/>
                        <a:buNone/>
                      </a:pPr>
                      <a:r>
                        <a:rPr lang="ro-RO" sz="1000" dirty="0">
                          <a:effectLst/>
                        </a:rPr>
                        <a:t>19 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Giurgiulesti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21.10.2020</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0,584</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80651312"/>
                  </a:ext>
                </a:extLst>
              </a:tr>
              <a:tr h="206640">
                <a:tc>
                  <a:txBody>
                    <a:bodyPr/>
                    <a:lstStyle/>
                    <a:p>
                      <a:pPr marL="0" lvl="0" indent="0" algn="ctr">
                        <a:buFont typeface="+mj-lt"/>
                        <a:buNone/>
                      </a:pPr>
                      <a:r>
                        <a:rPr lang="ro-RO" sz="1000" dirty="0">
                          <a:effectLst/>
                        </a:rPr>
                        <a:t>20 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03.03.2021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0,937</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07993151"/>
                  </a:ext>
                </a:extLst>
              </a:tr>
              <a:tr h="208989">
                <a:tc>
                  <a:txBody>
                    <a:bodyPr/>
                    <a:lstStyle/>
                    <a:p>
                      <a:pPr marL="0" lvl="0" indent="0" algn="ctr">
                        <a:buFont typeface="+mj-lt"/>
                        <a:buNone/>
                      </a:pPr>
                      <a:r>
                        <a:rPr lang="ro-RO" sz="1000" dirty="0">
                          <a:effectLst/>
                        </a:rPr>
                        <a:t>21 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Valea Mare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10.03.2021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747204597"/>
                  </a:ext>
                </a:extLst>
              </a:tr>
              <a:tr h="206640">
                <a:tc>
                  <a:txBody>
                    <a:bodyPr/>
                    <a:lstStyle/>
                    <a:p>
                      <a:pPr marL="0" lvl="0" indent="0" algn="ctr">
                        <a:buFont typeface="+mj-lt"/>
                        <a:buNone/>
                      </a:pPr>
                      <a:r>
                        <a:rPr lang="ro-RO" sz="1000" dirty="0">
                          <a:effectLst/>
                        </a:rPr>
                        <a:t>22 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Giurgiulesti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17.03.2021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0,488</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554531146"/>
                  </a:ext>
                </a:extLst>
              </a:tr>
              <a:tr h="206640">
                <a:tc>
                  <a:txBody>
                    <a:bodyPr/>
                    <a:lstStyle/>
                    <a:p>
                      <a:pPr marL="0" lvl="0" indent="0" algn="ctr">
                        <a:buFont typeface="+mj-lt"/>
                        <a:buNone/>
                      </a:pPr>
                      <a:r>
                        <a:rPr lang="ro-RO" sz="1000" dirty="0">
                          <a:effectLst/>
                        </a:rPr>
                        <a:t>23 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Pererita</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23.03.2021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1,013</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4210297230"/>
                  </a:ext>
                </a:extLst>
              </a:tr>
              <a:tr h="208989">
                <a:tc>
                  <a:txBody>
                    <a:bodyPr/>
                    <a:lstStyle/>
                    <a:p>
                      <a:pPr marL="0" lvl="0" indent="0" algn="ctr">
                        <a:buFont typeface="+mj-lt"/>
                        <a:buNone/>
                      </a:pPr>
                      <a:r>
                        <a:rPr lang="ro-RO" sz="1000" dirty="0">
                          <a:effectLst/>
                        </a:rPr>
                        <a:t>24 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06.04.2021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0,442</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1110139307"/>
                  </a:ext>
                </a:extLst>
              </a:tr>
              <a:tr h="206640">
                <a:tc>
                  <a:txBody>
                    <a:bodyPr/>
                    <a:lstStyle/>
                    <a:p>
                      <a:pPr marL="0" lvl="0" indent="0" algn="ctr">
                        <a:buFont typeface="+mj-lt"/>
                        <a:buNone/>
                      </a:pPr>
                      <a:r>
                        <a:rPr lang="ro-RO" sz="1000" dirty="0">
                          <a:effectLst/>
                        </a:rPr>
                        <a:t>25 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Village Braniste</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06.04.2021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0,417</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25232616"/>
                  </a:ext>
                </a:extLst>
              </a:tr>
              <a:tr h="206640">
                <a:tc>
                  <a:txBody>
                    <a:bodyPr/>
                    <a:lstStyle/>
                    <a:p>
                      <a:pPr marL="0" lvl="0" indent="0" algn="ctr">
                        <a:buFont typeface="+mj-lt"/>
                        <a:buNone/>
                      </a:pPr>
                      <a:r>
                        <a:rPr lang="ro-RO" sz="1000" dirty="0">
                          <a:effectLst/>
                        </a:rPr>
                        <a:t>26 </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Town Lipcani</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a:effectLst/>
                        </a:rPr>
                        <a:t>05.05.2021</a:t>
                      </a:r>
                      <a:endParaRPr lang="ro-R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tc>
                  <a:txBody>
                    <a:bodyPr/>
                    <a:lstStyle/>
                    <a:p>
                      <a:pPr algn="ctr"/>
                      <a:r>
                        <a:rPr lang="ro-RO" sz="1000" dirty="0">
                          <a:effectLst/>
                        </a:rPr>
                        <a:t>0,503</a:t>
                      </a:r>
                      <a:endParaRPr lang="ro-R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3343" marR="63343" marT="0" marB="0" anchor="ctr"/>
                </a:tc>
                <a:extLst>
                  <a:ext uri="{0D108BD9-81ED-4DB2-BD59-A6C34878D82A}">
                    <a16:rowId xmlns:a16="http://schemas.microsoft.com/office/drawing/2014/main" val="898268534"/>
                  </a:ext>
                </a:extLst>
              </a:tr>
            </a:tbl>
          </a:graphicData>
        </a:graphic>
      </p:graphicFrame>
    </p:spTree>
    <p:extLst>
      <p:ext uri="{BB962C8B-B14F-4D97-AF65-F5344CB8AC3E}">
        <p14:creationId xmlns:p14="http://schemas.microsoft.com/office/powerpoint/2010/main" val="357545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BB97A263-4B0E-4F3A-BA18-9414C2FD1F28}"/>
              </a:ext>
            </a:extLst>
          </p:cNvPr>
          <p:cNvPicPr>
            <a:picLocks noGrp="1" noChangeAspect="1"/>
          </p:cNvPicPr>
          <p:nvPr>
            <p:ph idx="1"/>
          </p:nvPr>
        </p:nvPicPr>
        <p:blipFill>
          <a:blip r:embed="rId2"/>
          <a:stretch>
            <a:fillRect/>
          </a:stretch>
        </p:blipFill>
        <p:spPr>
          <a:xfrm>
            <a:off x="671512" y="1572386"/>
            <a:ext cx="10848975" cy="656464"/>
          </a:xfrm>
        </p:spPr>
      </p:pic>
      <p:sp>
        <p:nvSpPr>
          <p:cNvPr id="4" name="Slide Number Placeholder 3">
            <a:extLst>
              <a:ext uri="{FF2B5EF4-FFF2-40B4-BE49-F238E27FC236}">
                <a16:creationId xmlns:a16="http://schemas.microsoft.com/office/drawing/2014/main" id="{3D0D060C-EBCC-4986-A779-EC9C41EC7AE8}"/>
              </a:ext>
            </a:extLst>
          </p:cNvPr>
          <p:cNvSpPr>
            <a:spLocks noGrp="1"/>
          </p:cNvSpPr>
          <p:nvPr>
            <p:ph type="sldNum" sz="quarter" idx="12"/>
          </p:nvPr>
        </p:nvSpPr>
        <p:spPr/>
        <p:txBody>
          <a:bodyPr/>
          <a:lstStyle/>
          <a:p>
            <a:fld id="{3C14D8B6-DA12-4183-AA94-4DCB7F295F89}" type="slidenum">
              <a:rPr lang="ro-RO" smtClean="0"/>
              <a:t>9</a:t>
            </a:fld>
            <a:endParaRPr lang="ro-RO"/>
          </a:p>
        </p:txBody>
      </p:sp>
      <p:sp>
        <p:nvSpPr>
          <p:cNvPr id="8" name="TextBox 7">
            <a:extLst>
              <a:ext uri="{FF2B5EF4-FFF2-40B4-BE49-F238E27FC236}">
                <a16:creationId xmlns:a16="http://schemas.microsoft.com/office/drawing/2014/main" id="{5327F099-FAE7-42B5-B858-BEF324A72BF6}"/>
              </a:ext>
            </a:extLst>
          </p:cNvPr>
          <p:cNvSpPr txBox="1"/>
          <p:nvPr/>
        </p:nvSpPr>
        <p:spPr>
          <a:xfrm>
            <a:off x="2800350" y="263009"/>
            <a:ext cx="6096000" cy="646331"/>
          </a:xfrm>
          <a:prstGeom prst="rect">
            <a:avLst/>
          </a:prstGeom>
          <a:noFill/>
        </p:spPr>
        <p:txBody>
          <a:bodyPr wrap="square">
            <a:spAutoFit/>
          </a:bodyPr>
          <a:lstStyle/>
          <a:p>
            <a:pPr algn="ctr"/>
            <a:r>
              <a:rPr lang="ro-RO" sz="3600" b="1" dirty="0">
                <a:solidFill>
                  <a:srgbClr val="0000FF"/>
                </a:solidFill>
                <a:effectLst/>
                <a:ea typeface="Times New Roman" panose="02020603050405020304" pitchFamily="18" charset="0"/>
                <a:cs typeface="Courier New" panose="02070309020205020404" pitchFamily="49" charset="0"/>
              </a:rPr>
              <a:t>Input data</a:t>
            </a:r>
            <a:endParaRPr lang="ro-RO" sz="3600" b="1" dirty="0"/>
          </a:p>
        </p:txBody>
      </p:sp>
    </p:spTree>
    <p:extLst>
      <p:ext uri="{BB962C8B-B14F-4D97-AF65-F5344CB8AC3E}">
        <p14:creationId xmlns:p14="http://schemas.microsoft.com/office/powerpoint/2010/main" val="2155573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8261</TotalTime>
  <Words>1164</Words>
  <Application>Microsoft Office PowerPoint</Application>
  <PresentationFormat>Widescreen</PresentationFormat>
  <Paragraphs>195</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Symbol</vt:lpstr>
      <vt:lpstr>Times New Roman</vt:lpstr>
      <vt:lpstr>Office Theme</vt:lpstr>
      <vt:lpstr>Analiza statistică și vizualizarea datelor</vt:lpstr>
      <vt:lpstr>Definiții și concepte fundamentale</vt:lpstr>
      <vt:lpstr>Importanța analizei statistice și vizualizării datelor</vt:lpstr>
      <vt:lpstr>Domenii de aplicare</vt:lpstr>
      <vt:lpstr>Etapele procesului de analiză statistică</vt:lpstr>
      <vt:lpstr>Software și instrumente moderne   </vt:lpstr>
      <vt:lpstr>Provocări și limitări</vt:lpstr>
      <vt:lpstr>Exemplu practic: Vom analiza un set de date despre concentrațiile de azot de amoniu în r. Prut, care au depășit concentrația maximă admisibilă de 0,2 mg/L. Datele au fost colectate în perioada anilor 2019-2021: </vt:lpstr>
      <vt:lpstr>PowerPoint Presentation</vt:lpstr>
      <vt:lpstr>Analiza descriptivă</vt:lpstr>
      <vt:lpstr>Analiza descriptivă (continuare)</vt:lpstr>
      <vt:lpstr>Vizualizări Grafice Histograma</vt:lpstr>
      <vt:lpstr>Histograma (continuare)</vt:lpstr>
      <vt:lpstr>Boxplot</vt:lpstr>
      <vt:lpstr>Boxplot (continuare)</vt:lpstr>
      <vt:lpstr>Grafic cu linii</vt:lpstr>
      <vt:lpstr>Grafic cu linii (continuare)</vt:lpstr>
      <vt:lpstr>Concluzii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statistică a datelor</dc:title>
  <dc:creator>Galina Marusic</dc:creator>
  <cp:lastModifiedBy>Galina Marusic</cp:lastModifiedBy>
  <cp:revision>178</cp:revision>
  <dcterms:created xsi:type="dcterms:W3CDTF">2021-01-29T19:26:06Z</dcterms:created>
  <dcterms:modified xsi:type="dcterms:W3CDTF">2026-01-26T12:06:50Z</dcterms:modified>
</cp:coreProperties>
</file>