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27" r:id="rId1"/>
    <p:sldMasterId id="2147483728" r:id="rId2"/>
    <p:sldMasterId id="2147483729" r:id="rId3"/>
  </p:sldMasterIdLst>
  <p:notesMasterIdLst>
    <p:notesMasterId r:id="rId18"/>
  </p:notesMasterIdLst>
  <p:sldIdLst>
    <p:sldId id="318" r:id="rId4"/>
    <p:sldId id="262" r:id="rId5"/>
    <p:sldId id="312" r:id="rId6"/>
    <p:sldId id="263" r:id="rId7"/>
    <p:sldId id="260" r:id="rId8"/>
    <p:sldId id="261" r:id="rId9"/>
    <p:sldId id="308" r:id="rId10"/>
    <p:sldId id="309" r:id="rId11"/>
    <p:sldId id="310" r:id="rId12"/>
    <p:sldId id="311" r:id="rId13"/>
    <p:sldId id="313" r:id="rId14"/>
    <p:sldId id="314" r:id="rId15"/>
    <p:sldId id="315" r:id="rId16"/>
    <p:sldId id="316" r:id="rId17"/>
  </p:sldIdLst>
  <p:sldSz cx="9144000" cy="5143500" type="screen16x9"/>
  <p:notesSz cx="6858000" cy="9144000"/>
  <p:embeddedFontLst>
    <p:embeddedFont>
      <p:font typeface="Hammersmith One" panose="020F0502020204030204" pitchFamily="2" charset="0"/>
      <p:regular r:id="rId19"/>
    </p:embeddedFont>
    <p:embeddedFont>
      <p:font typeface="Manjari" panose="020B0604020202020204" charset="0"/>
      <p:regular r:id="rId20"/>
      <p:bold r:id="rId21"/>
    </p:embeddedFont>
    <p:embeddedFont>
      <p:font typeface="Segoe UI" panose="020B0502040204020203" pitchFamily="3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B25F1C1-7D83-4305-9D94-BB9E1B193EF0}">
  <a:tblStyle styleId="{BB25F1C1-7D83-4305-9D94-BB9E1B193EF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3C68893-A276-4C1A-B09F-2ED5238DC0AD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4E7E7"/>
          </a:solidFill>
        </a:fill>
      </a:tcStyle>
    </a:wholeTbl>
    <a:band1H>
      <a:tcTxStyle/>
      <a:tcStyle>
        <a:tcBdr/>
        <a:fill>
          <a:solidFill>
            <a:srgbClr val="E8CC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8CC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CBD2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CBD2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546BDE7-113A-4945-8522-B194E50E8854}" styleName="Table_2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CF3"/>
          </a:solidFill>
        </a:fill>
      </a:tcStyle>
    </a:wholeTbl>
    <a:band1H>
      <a:tcTxStyle/>
      <a:tcStyle>
        <a:tcBdr/>
        <a:fill>
          <a:solidFill>
            <a:srgbClr val="CBD7E6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7E6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EB2FC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EB2FC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00E165E-EE2E-4488-A8AD-5F53FBADF804}" styleName="Table_3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7E8"/>
          </a:solidFill>
        </a:fill>
      </a:tcStyle>
    </a:wholeTbl>
    <a:band1H>
      <a:tcTxStyle/>
      <a:tcStyle>
        <a:tcBdr/>
        <a:fill>
          <a:solidFill>
            <a:srgbClr val="CECBC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ECBC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C3A3B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EC3A3B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BEF6E31-32E9-4139-9BD1-435E9EEAF683}" styleName="Table_4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0ED"/>
          </a:solidFill>
        </a:fill>
      </a:tcStyle>
    </a:wholeTbl>
    <a:band1H>
      <a:tcTxStyle/>
      <a:tcStyle>
        <a:tcBdr/>
        <a:fill>
          <a:solidFill>
            <a:srgbClr val="CADF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F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69E78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69E78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E39AE1B-2CFA-454A-9EAD-D149ECD87A63}" styleName="Table_5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FE6"/>
          </a:solidFill>
        </a:fill>
      </a:tcStyle>
    </a:wholeTbl>
    <a:band1H>
      <a:tcTxStyle/>
      <a:tcStyle>
        <a:tcBdr/>
        <a:fill>
          <a:solidFill>
            <a:srgbClr val="FAD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AD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4949E7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4949E7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font" Target="fonts/font3.fntdata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font" Target="fonts/font7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font" Target="fonts/font2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6.fntdata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font" Target="fonts/font5.fntdata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font" Target="fonts/font1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font" Target="fonts/font4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ina Marusic" userId="3b10c7f6ff6549c7" providerId="LiveId" clId="{2BCF4FCB-F4D7-4509-92BF-565550112253}"/>
    <pc:docChg chg="modSld">
      <pc:chgData name="Galina Marusic" userId="3b10c7f6ff6549c7" providerId="LiveId" clId="{2BCF4FCB-F4D7-4509-92BF-565550112253}" dt="2026-02-17T12:43:24.219" v="1" actId="20577"/>
      <pc:docMkLst>
        <pc:docMk/>
      </pc:docMkLst>
      <pc:sldChg chg="modSp mod">
        <pc:chgData name="Galina Marusic" userId="3b10c7f6ff6549c7" providerId="LiveId" clId="{2BCF4FCB-F4D7-4509-92BF-565550112253}" dt="2026-02-17T12:43:24.219" v="1" actId="20577"/>
        <pc:sldMkLst>
          <pc:docMk/>
          <pc:sldMk cId="980662740" sldId="318"/>
        </pc:sldMkLst>
        <pc:spChg chg="mod">
          <ac:chgData name="Galina Marusic" userId="3b10c7f6ff6549c7" providerId="LiveId" clId="{2BCF4FCB-F4D7-4509-92BF-565550112253}" dt="2026-02-17T12:43:24.219" v="1" actId="20577"/>
          <ac:spMkLst>
            <pc:docMk/>
            <pc:sldMk cId="980662740" sldId="31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Google Shape;2068;gc6a01074ef_0_20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9" name="Google Shape;2069;gc6a01074ef_0_20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4" name="Google Shape;2904;gc6fa47cb4f_0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5" name="Google Shape;2905;gc6fa47cb4f_0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" name="Google Shape;2918;g10363c24f6e_1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9" name="Google Shape;2919;g10363c24f6e_1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3" name="Google Shape;2933;g10363c24f6e_1_4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4" name="Google Shape;2934;g10363c24f6e_1_4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3" name="Google Shape;2943;gc6a01074ef_0_199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4" name="Google Shape;2944;gc6a01074ef_0_199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0" name="Google Shape;2890;gc6fa47cb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1" name="Google Shape;2891;gc6fa47cb4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c6a01074ef_0_214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c6a01074ef_0_214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Google Shape;2054;gc33250489b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5" name="Google Shape;2055;gc33250489b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Google Shape;2061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2" name="Google Shape;2062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3" name="Google Shape;2823;gc6a01074ef_0_216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4" name="Google Shape;2824;gc6a01074ef_0_216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0" name="Google Shape;2830;gc6a01074ef_0_217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1" name="Google Shape;2831;gc6a01074ef_0_217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5" name="Google Shape;2855;gc6a01074ef_0_217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6" name="Google Shape;2856;gc6a01074ef_0_217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1" name="Google Shape;2861;g10363c24f6e_1_10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2" name="Google Shape;2862;g10363c24f6e_1_10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9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2" name="Google Shape;112;p7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Hammersmith One"/>
              <a:buAutoNum type="arabicPeriod"/>
              <a:defRPr sz="1600">
                <a:solidFill>
                  <a:srgbClr val="806860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Hammersmith One"/>
              <a:buAutoNum type="alphaLcPeriod"/>
              <a:defRPr sz="16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74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8">
  <p:cSld name="Title only 8">
    <p:spTree>
      <p:nvGrpSpPr>
        <p:cNvPr id="1" name="Shape 1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Google Shape;1218;p50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1114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1" name="Google Shape;1151;p4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6257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Title only 6">
    <p:spTree>
      <p:nvGrpSpPr>
        <p:cNvPr id="1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" name="Google Shape;1210;p48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7249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" name="Google Shape;1199;p46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1350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 only 5"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Google Shape;1205;p4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9920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Google Shape;1190;p4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299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5">
  <p:cSld name="Section header 5">
    <p:spTree>
      <p:nvGrpSpPr>
        <p:cNvPr id="1" name="Shape 1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Google Shape;1506;p61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07" name="Google Shape;1507;p61"/>
          <p:cNvSpPr txBox="1">
            <a:spLocks noGrp="1"/>
          </p:cNvSpPr>
          <p:nvPr>
            <p:ph type="title" idx="2" hasCustomPrompt="1"/>
          </p:nvPr>
        </p:nvSpPr>
        <p:spPr>
          <a:xfrm>
            <a:off x="2019300" y="91440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06795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9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CUSTOM">
    <p:spTree>
      <p:nvGrpSpPr>
        <p:cNvPr id="1" name="Shape 1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" name="Google Shape;1996;p80"/>
          <p:cNvSpPr txBox="1">
            <a:spLocks noGrp="1"/>
          </p:cNvSpPr>
          <p:nvPr>
            <p:ph type="title"/>
          </p:nvPr>
        </p:nvSpPr>
        <p:spPr>
          <a:xfrm>
            <a:off x="1048350" y="323850"/>
            <a:ext cx="7047300" cy="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0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59388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41" name="Google Shape;541;p23"/>
          <p:cNvSpPr txBox="1">
            <a:spLocks noGrp="1"/>
          </p:cNvSpPr>
          <p:nvPr>
            <p:ph type="subTitle" idx="1"/>
          </p:nvPr>
        </p:nvSpPr>
        <p:spPr>
          <a:xfrm>
            <a:off x="713250" y="112345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AutoNum type="alphaLcPeriod"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337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1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Google Shape;1195;p45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873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22"/>
          <p:cNvSpPr txBox="1">
            <a:spLocks noGrp="1"/>
          </p:cNvSpPr>
          <p:nvPr>
            <p:ph type="title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6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38" name="Google Shape;538;p22"/>
          <p:cNvSpPr txBox="1">
            <a:spLocks noGrp="1"/>
          </p:cNvSpPr>
          <p:nvPr>
            <p:ph type="subTitle" idx="1"/>
          </p:nvPr>
        </p:nvSpPr>
        <p:spPr>
          <a:xfrm>
            <a:off x="1569450" y="2756350"/>
            <a:ext cx="60051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0304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 txBox="1">
            <a:spLocks noGrp="1"/>
          </p:cNvSpPr>
          <p:nvPr>
            <p:ph type="title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6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62" name="Google Shape;162;p9"/>
          <p:cNvSpPr txBox="1">
            <a:spLocks noGrp="1"/>
          </p:cNvSpPr>
          <p:nvPr>
            <p:ph type="subTitle" idx="1"/>
          </p:nvPr>
        </p:nvSpPr>
        <p:spPr>
          <a:xfrm>
            <a:off x="1904250" y="2756350"/>
            <a:ext cx="53355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742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E2A47"/>
        </a:solidFill>
        <a:effectLst/>
      </p:bgPr>
    </p:bg>
    <p:spTree>
      <p:nvGrpSpPr>
        <p:cNvPr id="1" name="Shape 1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8" name="Google Shape;1988;p76"/>
          <p:cNvSpPr txBox="1">
            <a:spLocks noGrp="1"/>
          </p:cNvSpPr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1989" name="Google Shape;1989;p76"/>
          <p:cNvSpPr txBox="1">
            <a:spLocks noGrp="1"/>
          </p:cNvSpPr>
          <p:nvPr>
            <p:ph type="body" idx="1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2" r:id="rId1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E2A47"/>
        </a:solidFill>
        <a:effectLst/>
      </p:bgPr>
    </p:bg>
    <p:spTree>
      <p:nvGrpSpPr>
        <p:cNvPr id="1" name="Shape 1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2" name="Google Shape;1992;p78"/>
          <p:cNvSpPr txBox="1">
            <a:spLocks noGrp="1"/>
          </p:cNvSpPr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993" name="Google Shape;1993;p78"/>
          <p:cNvSpPr txBox="1">
            <a:spLocks noGrp="1"/>
          </p:cNvSpPr>
          <p:nvPr>
            <p:ph type="body" idx="1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3" r:id="rId1"/>
    <p:sldLayoutId id="2147483724" r:id="rId2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E2A47"/>
        </a:solidFill>
        <a:effectLst/>
      </p:bgPr>
    </p:bg>
    <p:spTree>
      <p:nvGrpSpPr>
        <p:cNvPr id="1" name="Shape 1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8" name="Google Shape;1998;p81"/>
          <p:cNvSpPr txBox="1">
            <a:spLocks noGrp="1"/>
          </p:cNvSpPr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1999" name="Google Shape;1999;p81"/>
          <p:cNvSpPr txBox="1">
            <a:spLocks noGrp="1"/>
          </p:cNvSpPr>
          <p:nvPr>
            <p:ph type="body" idx="1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5" r:id="rId1"/>
    <p:sldLayoutId id="2147483760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5676" y="789553"/>
            <a:ext cx="6711810" cy="434340"/>
          </a:xfrm>
        </p:spPr>
        <p:txBody>
          <a:bodyPr>
            <a:normAutofit fontScale="90000"/>
          </a:bodyPr>
          <a:lstStyle/>
          <a:p>
            <a:pPr algn="ctr"/>
            <a:r>
              <a:rPr lang="ro-RO" sz="20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Analiza statistică și vizualizarea datelor</a:t>
            </a:r>
            <a:endParaRPr lang="en-US" sz="2000" b="1" kern="120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9651" y="1815667"/>
            <a:ext cx="7457605" cy="3109949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ro-RO" sz="2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Prelegere nr. 7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ru-RU" sz="2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/>
            <a:r>
              <a:rPr lang="en" sz="2600" b="1" dirty="0">
                <a:solidFill>
                  <a:srgbClr val="004274"/>
                </a:solidFill>
              </a:rPr>
              <a:t>Regresie liniar</a:t>
            </a:r>
            <a:r>
              <a:rPr lang="ro-RO" sz="2600" b="1" dirty="0">
                <a:solidFill>
                  <a:srgbClr val="004274"/>
                </a:solidFill>
              </a:rPr>
              <a:t>ă</a:t>
            </a:r>
            <a:r>
              <a:rPr lang="en" sz="2600" b="1" dirty="0">
                <a:solidFill>
                  <a:srgbClr val="004274"/>
                </a:solidFill>
              </a:rPr>
              <a:t> multipl</a:t>
            </a:r>
            <a:r>
              <a:rPr lang="ro-RO" sz="2600" b="1" dirty="0">
                <a:solidFill>
                  <a:srgbClr val="004274"/>
                </a:solidFill>
              </a:rPr>
              <a:t>ă</a:t>
            </a:r>
          </a:p>
          <a:p>
            <a:endParaRPr lang="ro-RO" sz="2400" b="1" dirty="0">
              <a:solidFill>
                <a:srgbClr val="004274"/>
              </a:solidFill>
            </a:endParaRPr>
          </a:p>
          <a:p>
            <a:pPr algn="r"/>
            <a:endParaRPr lang="ro-RO" sz="2100" b="1" dirty="0">
              <a:solidFill>
                <a:srgbClr val="004274"/>
              </a:solidFill>
            </a:endParaRPr>
          </a:p>
          <a:p>
            <a:pPr algn="r"/>
            <a:endParaRPr lang="ru-RU" sz="2100" b="1" dirty="0">
              <a:solidFill>
                <a:srgbClr val="004274"/>
              </a:solidFill>
            </a:endParaRPr>
          </a:p>
          <a:p>
            <a:pPr algn="ctr"/>
            <a:r>
              <a:rPr lang="ro-RO" sz="2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Titularul cursului </a:t>
            </a:r>
            <a:r>
              <a:rPr lang="en-US" sz="2200" b="1" dirty="0">
                <a:solidFill>
                  <a:srgbClr val="004274"/>
                </a:solidFill>
              </a:rPr>
              <a:t>conf. univ. dr. Galina Marusic</a:t>
            </a:r>
            <a:endParaRPr lang="ro-RO" sz="2200" b="1" dirty="0">
              <a:solidFill>
                <a:srgbClr val="004274"/>
              </a:solidFill>
            </a:endParaRPr>
          </a:p>
          <a:p>
            <a:pPr algn="ctr" defTabSz="514350">
              <a:lnSpc>
                <a:spcPct val="130000"/>
              </a:lnSpc>
              <a:spcBef>
                <a:spcPct val="0"/>
              </a:spcBef>
            </a:pPr>
            <a:endParaRPr lang="ro-RO" sz="2200" b="1" dirty="0"/>
          </a:p>
          <a:p>
            <a:pPr algn="ctr" defTabSz="514350">
              <a:lnSpc>
                <a:spcPct val="130000"/>
              </a:lnSpc>
              <a:spcBef>
                <a:spcPct val="0"/>
              </a:spcBef>
            </a:pPr>
            <a:r>
              <a:rPr lang="en-US" sz="2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</a:t>
            </a:r>
            <a:r>
              <a:rPr lang="ro-RO" sz="2200" b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șinău</a:t>
            </a:r>
            <a:r>
              <a:rPr lang="ro-RO" sz="2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202</a:t>
            </a:r>
            <a:r>
              <a:rPr lang="en-US" sz="2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</a:t>
            </a:r>
            <a:endParaRPr lang="ru-RU" sz="2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r"/>
            <a:endParaRPr lang="ro-RO" sz="2100" b="1" dirty="0">
              <a:solidFill>
                <a:srgbClr val="004274"/>
              </a:solidFill>
            </a:endParaRPr>
          </a:p>
          <a:p>
            <a:pPr algn="r"/>
            <a:endParaRPr lang="en-US" sz="21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76B9AE-472B-4E60-876C-83F7FA7DEA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652" y="217885"/>
            <a:ext cx="1899285" cy="43434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71D50-8D64-4151-8117-A41DEBBF4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662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4" name="Google Shape;2864;p138"/>
          <p:cNvSpPr txBox="1">
            <a:spLocks noGrp="1"/>
          </p:cNvSpPr>
          <p:nvPr>
            <p:ph type="title"/>
          </p:nvPr>
        </p:nvSpPr>
        <p:spPr>
          <a:xfrm>
            <a:off x="713250" y="130118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 err="1"/>
              <a:t>Codul</a:t>
            </a:r>
            <a:r>
              <a:rPr lang="en" dirty="0"/>
              <a:t> in </a:t>
            </a:r>
            <a:r>
              <a:rPr lang="en" dirty="0" err="1"/>
              <a:t>limbajul</a:t>
            </a:r>
            <a:r>
              <a:rPr lang="en" dirty="0"/>
              <a:t> R</a:t>
            </a:r>
            <a:endParaRPr lang="en-US" dirty="0"/>
          </a:p>
        </p:txBody>
      </p:sp>
      <p:pic>
        <p:nvPicPr>
          <p:cNvPr id="2" name="Picture 1" descr="A screenshot of a computer code&#10;&#10;Description automatically generated">
            <a:extLst>
              <a:ext uri="{FF2B5EF4-FFF2-40B4-BE49-F238E27FC236}">
                <a16:creationId xmlns:a16="http://schemas.microsoft.com/office/drawing/2014/main" id="{FFBB7F53-A9D2-936E-0D19-B441DC522A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496" y="750722"/>
            <a:ext cx="5975008" cy="346409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7" name="Google Shape;2907;p140"/>
          <p:cNvSpPr txBox="1">
            <a:spLocks noGrp="1"/>
          </p:cNvSpPr>
          <p:nvPr>
            <p:ph type="title"/>
          </p:nvPr>
        </p:nvSpPr>
        <p:spPr>
          <a:xfrm>
            <a:off x="713250" y="2586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 err="1"/>
              <a:t>Coeficientii</a:t>
            </a:r>
            <a:r>
              <a:rPr lang="en" dirty="0"/>
              <a:t> </a:t>
            </a:r>
            <a:r>
              <a:rPr lang="en" dirty="0" err="1"/>
              <a:t>estimati</a:t>
            </a:r>
            <a:endParaRPr lang="en-US" dirty="0" err="1"/>
          </a:p>
        </p:txBody>
      </p:sp>
      <p:sp>
        <p:nvSpPr>
          <p:cNvPr id="2909" name="Google Shape;2909;p140"/>
          <p:cNvSpPr txBox="1"/>
          <p:nvPr/>
        </p:nvSpPr>
        <p:spPr>
          <a:xfrm>
            <a:off x="1207650" y="1630325"/>
            <a:ext cx="2957400" cy="4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lt2"/>
                </a:solidFill>
                <a:latin typeface="Manjari"/>
                <a:ea typeface="Manjari"/>
                <a:cs typeface="Manjari"/>
                <a:sym typeface="Manjari"/>
              </a:rPr>
              <a:t>3. </a:t>
            </a:r>
            <a:r>
              <a:rPr lang="en" sz="1600">
                <a:solidFill>
                  <a:schemeClr val="lt2"/>
                </a:solidFill>
                <a:latin typeface="Manjari"/>
                <a:ea typeface="Manjari"/>
                <a:cs typeface="Manjari"/>
                <a:sym typeface="Manjari"/>
              </a:rPr>
              <a:t>    Describe Venus:</a:t>
            </a:r>
            <a:endParaRPr sz="1600">
              <a:solidFill>
                <a:schemeClr val="lt2"/>
              </a:solidFill>
              <a:latin typeface="Manjari"/>
              <a:ea typeface="Manjari"/>
              <a:cs typeface="Manjari"/>
              <a:sym typeface="Manjari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2"/>
              </a:solidFill>
              <a:latin typeface="Manjari"/>
              <a:ea typeface="Manjari"/>
              <a:cs typeface="Manjari"/>
              <a:sym typeface="Manjari"/>
            </a:endParaRPr>
          </a:p>
        </p:txBody>
      </p:sp>
      <p:cxnSp>
        <p:nvCxnSpPr>
          <p:cNvPr id="2911" name="Google Shape;2911;p140"/>
          <p:cNvCxnSpPr/>
          <p:nvPr/>
        </p:nvCxnSpPr>
        <p:spPr>
          <a:xfrm>
            <a:off x="3770550" y="1945775"/>
            <a:ext cx="4035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12" name="Google Shape;2912;p140"/>
          <p:cNvCxnSpPr/>
          <p:nvPr/>
        </p:nvCxnSpPr>
        <p:spPr>
          <a:xfrm>
            <a:off x="3770550" y="2185900"/>
            <a:ext cx="4057500" cy="120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13" name="Google Shape;2913;p140"/>
          <p:cNvCxnSpPr/>
          <p:nvPr/>
        </p:nvCxnSpPr>
        <p:spPr>
          <a:xfrm>
            <a:off x="3770550" y="2427225"/>
            <a:ext cx="4057500" cy="120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 descr="A screenshot of a computer error&#10;&#10;Description automatically generated">
            <a:extLst>
              <a:ext uri="{FF2B5EF4-FFF2-40B4-BE49-F238E27FC236}">
                <a16:creationId xmlns:a16="http://schemas.microsoft.com/office/drawing/2014/main" id="{0640BA59-2FC3-4225-036F-F29B788F44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3056" y="1052547"/>
            <a:ext cx="5917586" cy="300495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1" name="Google Shape;2921;p141"/>
          <p:cNvSpPr txBox="1">
            <a:spLocks noGrp="1"/>
          </p:cNvSpPr>
          <p:nvPr>
            <p:ph type="title"/>
          </p:nvPr>
        </p:nvSpPr>
        <p:spPr>
          <a:xfrm>
            <a:off x="777544" y="207114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 err="1"/>
              <a:t>Codul</a:t>
            </a:r>
            <a:r>
              <a:rPr lang="en" dirty="0"/>
              <a:t> </a:t>
            </a:r>
            <a:r>
              <a:rPr lang="en" dirty="0" err="1"/>
              <a:t>pentru</a:t>
            </a:r>
            <a:r>
              <a:rPr lang="en" dirty="0"/>
              <a:t> </a:t>
            </a:r>
            <a:r>
              <a:rPr lang="en" dirty="0" err="1"/>
              <a:t>grafic</a:t>
            </a:r>
          </a:p>
        </p:txBody>
      </p:sp>
      <p:sp>
        <p:nvSpPr>
          <p:cNvPr id="2926" name="Google Shape;2926;p141"/>
          <p:cNvSpPr/>
          <p:nvPr/>
        </p:nvSpPr>
        <p:spPr>
          <a:xfrm>
            <a:off x="1970493" y="2857800"/>
            <a:ext cx="252012" cy="232416"/>
          </a:xfrm>
          <a:custGeom>
            <a:avLst/>
            <a:gdLst/>
            <a:ahLst/>
            <a:cxnLst/>
            <a:rect l="l" t="t" r="r" b="b"/>
            <a:pathLst>
              <a:path w="19393" h="17885" extrusionOk="0">
                <a:moveTo>
                  <a:pt x="8404" y="1"/>
                </a:moveTo>
                <a:cubicBezTo>
                  <a:pt x="7772" y="1"/>
                  <a:pt x="7139" y="81"/>
                  <a:pt x="6536" y="254"/>
                </a:cubicBezTo>
                <a:cubicBezTo>
                  <a:pt x="5380" y="527"/>
                  <a:pt x="4286" y="1074"/>
                  <a:pt x="3344" y="1804"/>
                </a:cubicBezTo>
                <a:cubicBezTo>
                  <a:pt x="2189" y="2685"/>
                  <a:pt x="1277" y="3871"/>
                  <a:pt x="760" y="5269"/>
                </a:cubicBezTo>
                <a:cubicBezTo>
                  <a:pt x="183" y="6819"/>
                  <a:pt x="0" y="8521"/>
                  <a:pt x="304" y="10193"/>
                </a:cubicBezTo>
                <a:cubicBezTo>
                  <a:pt x="639" y="12047"/>
                  <a:pt x="1520" y="13749"/>
                  <a:pt x="2858" y="15056"/>
                </a:cubicBezTo>
                <a:cubicBezTo>
                  <a:pt x="4286" y="16455"/>
                  <a:pt x="6110" y="17397"/>
                  <a:pt x="8086" y="17731"/>
                </a:cubicBezTo>
                <a:cubicBezTo>
                  <a:pt x="8660" y="17834"/>
                  <a:pt x="9235" y="17885"/>
                  <a:pt x="9804" y="17885"/>
                </a:cubicBezTo>
                <a:cubicBezTo>
                  <a:pt x="13095" y="17885"/>
                  <a:pt x="16216" y="16209"/>
                  <a:pt x="18055" y="13385"/>
                </a:cubicBezTo>
                <a:cubicBezTo>
                  <a:pt x="18511" y="12655"/>
                  <a:pt x="18846" y="11834"/>
                  <a:pt x="19089" y="11014"/>
                </a:cubicBezTo>
                <a:cubicBezTo>
                  <a:pt x="19302" y="10223"/>
                  <a:pt x="19393" y="9403"/>
                  <a:pt x="19393" y="8613"/>
                </a:cubicBezTo>
                <a:cubicBezTo>
                  <a:pt x="19393" y="7123"/>
                  <a:pt x="18998" y="5695"/>
                  <a:pt x="18268" y="4418"/>
                </a:cubicBezTo>
                <a:cubicBezTo>
                  <a:pt x="17660" y="3384"/>
                  <a:pt x="16809" y="2503"/>
                  <a:pt x="15806" y="1865"/>
                </a:cubicBezTo>
                <a:cubicBezTo>
                  <a:pt x="15077" y="1378"/>
                  <a:pt x="14226" y="1014"/>
                  <a:pt x="13375" y="831"/>
                </a:cubicBezTo>
                <a:cubicBezTo>
                  <a:pt x="12919" y="705"/>
                  <a:pt x="12442" y="641"/>
                  <a:pt x="11979" y="641"/>
                </a:cubicBezTo>
                <a:cubicBezTo>
                  <a:pt x="11886" y="641"/>
                  <a:pt x="11794" y="644"/>
                  <a:pt x="11703" y="649"/>
                </a:cubicBezTo>
                <a:cubicBezTo>
                  <a:pt x="11338" y="679"/>
                  <a:pt x="11125" y="710"/>
                  <a:pt x="11125" y="740"/>
                </a:cubicBezTo>
                <a:cubicBezTo>
                  <a:pt x="11125" y="831"/>
                  <a:pt x="11946" y="770"/>
                  <a:pt x="13253" y="1226"/>
                </a:cubicBezTo>
                <a:cubicBezTo>
                  <a:pt x="14074" y="1470"/>
                  <a:pt x="14834" y="1865"/>
                  <a:pt x="15502" y="2351"/>
                </a:cubicBezTo>
                <a:cubicBezTo>
                  <a:pt x="16384" y="2989"/>
                  <a:pt x="17144" y="3840"/>
                  <a:pt x="17660" y="4813"/>
                </a:cubicBezTo>
                <a:cubicBezTo>
                  <a:pt x="18299" y="5968"/>
                  <a:pt x="18603" y="7275"/>
                  <a:pt x="18572" y="8613"/>
                </a:cubicBezTo>
                <a:cubicBezTo>
                  <a:pt x="18572" y="9342"/>
                  <a:pt x="18451" y="10072"/>
                  <a:pt x="18238" y="10771"/>
                </a:cubicBezTo>
                <a:cubicBezTo>
                  <a:pt x="18025" y="11530"/>
                  <a:pt x="17691" y="12230"/>
                  <a:pt x="17296" y="12898"/>
                </a:cubicBezTo>
                <a:cubicBezTo>
                  <a:pt x="16353" y="14296"/>
                  <a:pt x="15046" y="15391"/>
                  <a:pt x="13527" y="16090"/>
                </a:cubicBezTo>
                <a:cubicBezTo>
                  <a:pt x="12342" y="16628"/>
                  <a:pt x="11082" y="16892"/>
                  <a:pt x="9821" y="16892"/>
                </a:cubicBezTo>
                <a:cubicBezTo>
                  <a:pt x="9301" y="16892"/>
                  <a:pt x="8782" y="16847"/>
                  <a:pt x="8268" y="16759"/>
                </a:cubicBezTo>
                <a:cubicBezTo>
                  <a:pt x="6475" y="16455"/>
                  <a:pt x="4833" y="15634"/>
                  <a:pt x="3526" y="14388"/>
                </a:cubicBezTo>
                <a:cubicBezTo>
                  <a:pt x="2341" y="13202"/>
                  <a:pt x="1520" y="11682"/>
                  <a:pt x="1216" y="10041"/>
                </a:cubicBezTo>
                <a:cubicBezTo>
                  <a:pt x="912" y="8552"/>
                  <a:pt x="1034" y="7002"/>
                  <a:pt x="1551" y="5543"/>
                </a:cubicBezTo>
                <a:cubicBezTo>
                  <a:pt x="2007" y="4296"/>
                  <a:pt x="2766" y="3202"/>
                  <a:pt x="3800" y="2351"/>
                </a:cubicBezTo>
                <a:cubicBezTo>
                  <a:pt x="4651" y="1652"/>
                  <a:pt x="5624" y="1105"/>
                  <a:pt x="6688" y="801"/>
                </a:cubicBezTo>
                <a:cubicBezTo>
                  <a:pt x="7478" y="527"/>
                  <a:pt x="8329" y="406"/>
                  <a:pt x="9180" y="406"/>
                </a:cubicBezTo>
                <a:cubicBezTo>
                  <a:pt x="10410" y="406"/>
                  <a:pt x="11123" y="665"/>
                  <a:pt x="11297" y="665"/>
                </a:cubicBezTo>
                <a:cubicBezTo>
                  <a:pt x="11321" y="665"/>
                  <a:pt x="11334" y="660"/>
                  <a:pt x="11338" y="649"/>
                </a:cubicBezTo>
                <a:cubicBezTo>
                  <a:pt x="11338" y="618"/>
                  <a:pt x="11186" y="527"/>
                  <a:pt x="10821" y="375"/>
                </a:cubicBezTo>
                <a:cubicBezTo>
                  <a:pt x="10639" y="284"/>
                  <a:pt x="10426" y="254"/>
                  <a:pt x="10153" y="163"/>
                </a:cubicBezTo>
                <a:cubicBezTo>
                  <a:pt x="10001" y="132"/>
                  <a:pt x="9849" y="132"/>
                  <a:pt x="9697" y="102"/>
                </a:cubicBezTo>
                <a:cubicBezTo>
                  <a:pt x="9545" y="71"/>
                  <a:pt x="9362" y="41"/>
                  <a:pt x="9180" y="41"/>
                </a:cubicBezTo>
                <a:cubicBezTo>
                  <a:pt x="8923" y="14"/>
                  <a:pt x="8663" y="1"/>
                  <a:pt x="8404" y="1"/>
                </a:cubicBezTo>
                <a:close/>
              </a:path>
            </a:pathLst>
          </a:cu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 descr="A computer code with blue text&#10;&#10;Description automatically generated">
            <a:extLst>
              <a:ext uri="{FF2B5EF4-FFF2-40B4-BE49-F238E27FC236}">
                <a16:creationId xmlns:a16="http://schemas.microsoft.com/office/drawing/2014/main" id="{933DA8E4-1172-78A7-80F7-BE9DD2BBA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0776" y="963876"/>
            <a:ext cx="6203068" cy="253339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6" name="Google Shape;2936;p142"/>
          <p:cNvSpPr txBox="1">
            <a:spLocks noGrp="1"/>
          </p:cNvSpPr>
          <p:nvPr>
            <p:ph type="title"/>
          </p:nvPr>
        </p:nvSpPr>
        <p:spPr>
          <a:xfrm>
            <a:off x="713250" y="27479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 err="1"/>
              <a:t>Graficul</a:t>
            </a:r>
            <a:r>
              <a:rPr lang="en" dirty="0"/>
              <a:t> </a:t>
            </a:r>
            <a:r>
              <a:rPr lang="en" dirty="0" err="1"/>
              <a:t>regresiei</a:t>
            </a:r>
            <a:r>
              <a:rPr lang="en" dirty="0"/>
              <a:t> </a:t>
            </a:r>
            <a:r>
              <a:rPr lang="en" dirty="0" err="1"/>
              <a:t>lineare</a:t>
            </a:r>
            <a:r>
              <a:rPr lang="en" dirty="0"/>
              <a:t> multiple</a:t>
            </a:r>
            <a:endParaRPr dirty="0"/>
          </a:p>
        </p:txBody>
      </p:sp>
      <p:pic>
        <p:nvPicPr>
          <p:cNvPr id="2" name="Picture 1" descr="A graph with a line&#10;&#10;Description automatically generated">
            <a:extLst>
              <a:ext uri="{FF2B5EF4-FFF2-40B4-BE49-F238E27FC236}">
                <a16:creationId xmlns:a16="http://schemas.microsoft.com/office/drawing/2014/main" id="{03EE020B-B018-C28E-99EE-1B1AFE716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768" y="1105082"/>
            <a:ext cx="6269246" cy="376362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219A44-5253-2EDB-FFCA-0A2687531F50}"/>
              </a:ext>
            </a:extLst>
          </p:cNvPr>
          <p:cNvSpPr txBox="1"/>
          <p:nvPr/>
        </p:nvSpPr>
        <p:spPr>
          <a:xfrm>
            <a:off x="1330660" y="1189102"/>
            <a:ext cx="6482680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o-RO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 fost analizate principiile regresiei liniare multiple, o metodă statistică utilizată pentru a prezice o variabilă dependentă pe baza mai multor variabile independente. S-a prezentat un exemplu practic de estimare a prețului unei case în funcție de suprafață și numărul de camere. Coeficienții de regresie au fost calculați și utilizați pentru realizarea unei predicții. În încheiere, a fost ilustrată implementarea acestui model în limbajul de programare R, evidențiind aplicabilitatea sa în analiza datelor.</a:t>
            </a:r>
            <a:endParaRPr lang="en-US" sz="1800" dirty="0">
              <a:solidFill>
                <a:srgbClr val="11111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A103F4-A823-4108-A49A-FC19373EEF6D}"/>
              </a:ext>
            </a:extLst>
          </p:cNvPr>
          <p:cNvSpPr txBox="1"/>
          <p:nvPr/>
        </p:nvSpPr>
        <p:spPr>
          <a:xfrm>
            <a:off x="3271838" y="450056"/>
            <a:ext cx="23860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Concluzii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8C0EBF-C522-EA07-8713-8056C3038B7A}"/>
              </a:ext>
            </a:extLst>
          </p:cNvPr>
          <p:cNvSpPr txBox="1"/>
          <p:nvPr/>
        </p:nvSpPr>
        <p:spPr>
          <a:xfrm>
            <a:off x="1011447" y="542582"/>
            <a:ext cx="741224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Char char="•"/>
            </a:pPr>
            <a:r>
              <a:rPr lang="en-US" sz="1800" dirty="0" err="1">
                <a:solidFill>
                  <a:srgbClr val="111111"/>
                </a:solidFill>
                <a:latin typeface="Calibri"/>
              </a:rPr>
              <a:t>Regresia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liniară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multiplă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este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o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tehnică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statistică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utilizată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pentru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a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prezice</a:t>
            </a:r>
            <a:endParaRPr lang="en-US" sz="1800" dirty="0">
              <a:latin typeface="Calibri"/>
            </a:endParaRPr>
          </a:p>
          <a:p>
            <a:r>
              <a:rPr lang="en-US" sz="1800" dirty="0" err="1">
                <a:solidFill>
                  <a:srgbClr val="111111"/>
                </a:solidFill>
                <a:latin typeface="Calibri"/>
              </a:rPr>
              <a:t>variabilă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dependentă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pe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baza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a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două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sau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mai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multe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variabile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independente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.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Acest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model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extinde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regresia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liniară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simplă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prin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adăugarea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de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variabile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suplimentare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.</a:t>
            </a:r>
            <a:endParaRPr lang="en-US" sz="1800" dirty="0"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966E87-CA28-DFEE-2CD2-EB3D6C91520D}"/>
              </a:ext>
            </a:extLst>
          </p:cNvPr>
          <p:cNvSpPr txBox="1"/>
          <p:nvPr/>
        </p:nvSpPr>
        <p:spPr>
          <a:xfrm>
            <a:off x="1011447" y="2033812"/>
            <a:ext cx="7423030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Char char="•"/>
            </a:pPr>
            <a:r>
              <a:rPr lang="en-US" sz="1800" dirty="0">
                <a:solidFill>
                  <a:srgbClr val="111111"/>
                </a:solidFill>
                <a:latin typeface="Calibri"/>
              </a:rPr>
              <a:t>Este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utilizată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în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economie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psihologie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biologie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și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multe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altele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. De</a:t>
            </a:r>
            <a:endParaRPr lang="en-US" sz="1800" dirty="0">
              <a:latin typeface="Calibri"/>
            </a:endParaRPr>
          </a:p>
          <a:p>
            <a:r>
              <a:rPr lang="en-US" sz="1800" dirty="0" err="1">
                <a:solidFill>
                  <a:srgbClr val="111111"/>
                </a:solidFill>
                <a:latin typeface="Calibri"/>
              </a:rPr>
              <a:t>exemplu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în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economie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poate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fi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folosită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pentru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a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prezice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venitul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unei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persoane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pe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baza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vârstei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nivelului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de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educație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și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experienței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de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muncă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.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În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biologie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poate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fi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folosită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pentru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a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prezice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rata de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supraviețuire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a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unei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specii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pe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baza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mai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multor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factori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de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mediu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.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În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psihologie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poate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fi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folosită</a:t>
            </a:r>
            <a:endParaRPr lang="en-US" sz="1800" dirty="0">
              <a:latin typeface="Calibri"/>
            </a:endParaRPr>
          </a:p>
          <a:p>
            <a:r>
              <a:rPr lang="en-US" sz="1800" dirty="0" err="1">
                <a:solidFill>
                  <a:srgbClr val="111111"/>
                </a:solidFill>
                <a:latin typeface="Calibri"/>
              </a:rPr>
              <a:t>pentru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a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prezice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scorul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unui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test pe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baza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vârstei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,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sexului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și</a:t>
            </a:r>
            <a:endParaRPr lang="en-US" sz="1800" dirty="0">
              <a:latin typeface="Calibri"/>
            </a:endParaRPr>
          </a:p>
          <a:p>
            <a:r>
              <a:rPr lang="en-US" sz="1800" dirty="0" err="1">
                <a:solidFill>
                  <a:srgbClr val="111111"/>
                </a:solidFill>
                <a:latin typeface="Calibri"/>
              </a:rPr>
              <a:t>nivelului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de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stres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al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unei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 </a:t>
            </a:r>
            <a:r>
              <a:rPr lang="en-US" sz="1800" dirty="0" err="1">
                <a:solidFill>
                  <a:srgbClr val="111111"/>
                </a:solidFill>
                <a:latin typeface="Calibri"/>
              </a:rPr>
              <a:t>persoane</a:t>
            </a:r>
            <a:r>
              <a:rPr lang="en-US" sz="1800" dirty="0">
                <a:solidFill>
                  <a:srgbClr val="111111"/>
                </a:solidFill>
                <a:latin typeface="Calibri"/>
              </a:rPr>
              <a:t>.</a:t>
            </a:r>
            <a:endParaRPr lang="en-US" sz="1800" dirty="0"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3" name="Google Shape;2893;p139"/>
          <p:cNvSpPr txBox="1">
            <a:spLocks noGrp="1"/>
          </p:cNvSpPr>
          <p:nvPr>
            <p:ph type="title"/>
          </p:nvPr>
        </p:nvSpPr>
        <p:spPr>
          <a:xfrm>
            <a:off x="713250" y="48573"/>
            <a:ext cx="7717500" cy="101595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 err="1"/>
              <a:t>Diferenta</a:t>
            </a:r>
            <a:r>
              <a:rPr lang="en" dirty="0"/>
              <a:t> </a:t>
            </a:r>
            <a:r>
              <a:rPr lang="en" dirty="0" err="1"/>
              <a:t>principala</a:t>
            </a:r>
            <a:r>
              <a:rPr lang="en" dirty="0"/>
              <a:t> </a:t>
            </a:r>
            <a:r>
              <a:rPr lang="en" dirty="0" err="1"/>
              <a:t>dintre</a:t>
            </a:r>
            <a:r>
              <a:rPr lang="en" dirty="0"/>
              <a:t> </a:t>
            </a:r>
            <a:r>
              <a:rPr lang="en" dirty="0" err="1"/>
              <a:t>regresia</a:t>
            </a:r>
            <a:r>
              <a:rPr lang="en" dirty="0"/>
              <a:t> </a:t>
            </a:r>
            <a:r>
              <a:rPr lang="en" dirty="0" err="1"/>
              <a:t>lineara</a:t>
            </a:r>
            <a:r>
              <a:rPr lang="en" dirty="0"/>
              <a:t> </a:t>
            </a:r>
            <a:r>
              <a:rPr lang="en" dirty="0" err="1"/>
              <a:t>simpla</a:t>
            </a:r>
            <a:r>
              <a:rPr lang="en" dirty="0"/>
              <a:t> </a:t>
            </a:r>
            <a:r>
              <a:rPr lang="en" dirty="0" err="1"/>
              <a:t>si</a:t>
            </a:r>
            <a:r>
              <a:rPr lang="en" dirty="0"/>
              <a:t> </a:t>
            </a:r>
            <a:r>
              <a:rPr lang="en" dirty="0" err="1"/>
              <a:t>multipla</a:t>
            </a:r>
            <a:endParaRPr lang="en-US" dirty="0" err="1"/>
          </a:p>
        </p:txBody>
      </p:sp>
      <p:sp>
        <p:nvSpPr>
          <p:cNvPr id="2894" name="Google Shape;2894;p139"/>
          <p:cNvSpPr/>
          <p:nvPr/>
        </p:nvSpPr>
        <p:spPr>
          <a:xfrm>
            <a:off x="713225" y="1126925"/>
            <a:ext cx="7717500" cy="347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5" name="Google Shape;2895;p139"/>
          <p:cNvSpPr txBox="1"/>
          <p:nvPr/>
        </p:nvSpPr>
        <p:spPr>
          <a:xfrm>
            <a:off x="1444007" y="1450519"/>
            <a:ext cx="1123268" cy="5016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 err="1">
                <a:solidFill>
                  <a:schemeClr val="accent2"/>
                </a:solidFill>
                <a:latin typeface="Hammersmith One"/>
                <a:sym typeface="Hammersmith One"/>
              </a:rPr>
              <a:t>Simpla</a:t>
            </a:r>
            <a:endParaRPr lang="en-US" dirty="0" err="1"/>
          </a:p>
        </p:txBody>
      </p:sp>
      <p:pic>
        <p:nvPicPr>
          <p:cNvPr id="2" name="Picture 1" descr="A black line with a point&#10;&#10;Description automatically generated">
            <a:extLst>
              <a:ext uri="{FF2B5EF4-FFF2-40B4-BE49-F238E27FC236}">
                <a16:creationId xmlns:a16="http://schemas.microsoft.com/office/drawing/2014/main" id="{7FE64AB9-903B-E2C7-48BD-D3F5696B50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41" y="2082381"/>
            <a:ext cx="1991803" cy="666031"/>
          </a:xfrm>
          <a:prstGeom prst="rect">
            <a:avLst/>
          </a:prstGeom>
        </p:spPr>
      </p:pic>
      <p:sp>
        <p:nvSpPr>
          <p:cNvPr id="4" name="Google Shape;2895;p139">
            <a:extLst>
              <a:ext uri="{FF2B5EF4-FFF2-40B4-BE49-F238E27FC236}">
                <a16:creationId xmlns:a16="http://schemas.microsoft.com/office/drawing/2014/main" id="{26F235E4-E51D-D2AC-70EB-288FE01E1FCE}"/>
              </a:ext>
            </a:extLst>
          </p:cNvPr>
          <p:cNvSpPr txBox="1"/>
          <p:nvPr/>
        </p:nvSpPr>
        <p:spPr>
          <a:xfrm>
            <a:off x="6405634" y="1451957"/>
            <a:ext cx="1328145" cy="5016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 err="1">
                <a:solidFill>
                  <a:schemeClr val="accent2"/>
                </a:solidFill>
                <a:latin typeface="Hammersmith One"/>
                <a:sym typeface="Hammersmith One"/>
              </a:rPr>
              <a:t>Multipla</a:t>
            </a:r>
            <a:endParaRPr lang="en-US" dirty="0" err="1"/>
          </a:p>
        </p:txBody>
      </p:sp>
      <p:pic>
        <p:nvPicPr>
          <p:cNvPr id="6" name="Picture 5" descr="A diagram of a diagram&#10;&#10;Description automatically generated">
            <a:extLst>
              <a:ext uri="{FF2B5EF4-FFF2-40B4-BE49-F238E27FC236}">
                <a16:creationId xmlns:a16="http://schemas.microsoft.com/office/drawing/2014/main" id="{045EF630-02CA-EDB1-7D7D-085FB3871B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4164" y="1943738"/>
            <a:ext cx="1945257" cy="154716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64E11E1-E725-3D03-B469-72E113B737A8}"/>
              </a:ext>
            </a:extLst>
          </p:cNvPr>
          <p:cNvSpPr txBox="1"/>
          <p:nvPr/>
        </p:nvSpPr>
        <p:spPr>
          <a:xfrm>
            <a:off x="926287" y="3652812"/>
            <a:ext cx="3280666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Char char="•"/>
            </a:pPr>
            <a:r>
              <a:rPr lang="en-US" dirty="0"/>
              <a:t>O </a:t>
            </a:r>
            <a:r>
              <a:rPr lang="en-US" dirty="0" err="1"/>
              <a:t>singura</a:t>
            </a:r>
            <a:r>
              <a:rPr lang="en-US" dirty="0"/>
              <a:t> </a:t>
            </a:r>
            <a:r>
              <a:rPr lang="en-US" dirty="0" err="1"/>
              <a:t>variabila</a:t>
            </a:r>
            <a:r>
              <a:rPr lang="en-US" dirty="0"/>
              <a:t> </a:t>
            </a:r>
            <a:r>
              <a:rPr lang="en-US" dirty="0" err="1"/>
              <a:t>independenta</a:t>
            </a:r>
            <a:r>
              <a:rPr lang="en-US" dirty="0"/>
              <a:t>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folosita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prezica</a:t>
            </a:r>
            <a:r>
              <a:rPr lang="en-US" dirty="0"/>
              <a:t> </a:t>
            </a:r>
            <a:r>
              <a:rPr lang="en-US" dirty="0" err="1"/>
              <a:t>variabila</a:t>
            </a:r>
            <a:r>
              <a:rPr lang="en-US" dirty="0"/>
              <a:t> </a:t>
            </a:r>
            <a:r>
              <a:rPr lang="en-US" dirty="0" err="1"/>
              <a:t>dependenta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C1DCDF-8F31-C344-72E3-38F99F040AC4}"/>
              </a:ext>
            </a:extLst>
          </p:cNvPr>
          <p:cNvSpPr txBox="1"/>
          <p:nvPr/>
        </p:nvSpPr>
        <p:spPr>
          <a:xfrm>
            <a:off x="4808174" y="3652812"/>
            <a:ext cx="3280666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Char char="•"/>
            </a:pPr>
            <a:r>
              <a:rPr lang="en-US" dirty="0"/>
              <a:t>Mai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variabile</a:t>
            </a:r>
            <a:r>
              <a:rPr lang="en-US" dirty="0"/>
              <a:t> </a:t>
            </a:r>
            <a:r>
              <a:rPr lang="en-US" dirty="0" err="1"/>
              <a:t>independente</a:t>
            </a:r>
            <a:r>
              <a:rPr lang="en-US" dirty="0"/>
              <a:t> care sunt </a:t>
            </a:r>
            <a:r>
              <a:rPr lang="en-US" dirty="0" err="1"/>
              <a:t>folosite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prezica</a:t>
            </a:r>
            <a:r>
              <a:rPr lang="en-US" dirty="0"/>
              <a:t> </a:t>
            </a:r>
            <a:r>
              <a:rPr lang="en-US" dirty="0" err="1"/>
              <a:t>variabila</a:t>
            </a:r>
            <a:r>
              <a:rPr lang="en-US" dirty="0"/>
              <a:t> </a:t>
            </a:r>
            <a:r>
              <a:rPr lang="en-US" dirty="0" err="1"/>
              <a:t>dependenta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6434B9F-BD5E-0544-A5B8-D37660994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806" y="1707604"/>
            <a:ext cx="6236898" cy="3157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781FD09-8A6C-E55C-2E68-C1CCE47A2E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30" y="3136499"/>
            <a:ext cx="5579133" cy="26528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FF7E5E4-80B7-333F-5CB6-7B2A6E1C6D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30" y="885645"/>
            <a:ext cx="2784355" cy="2667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2EC22CF-F1DC-E005-AD04-3E403ED41E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1806" y="1325456"/>
            <a:ext cx="5740879" cy="271286"/>
          </a:xfrm>
          <a:prstGeom prst="rect">
            <a:avLst/>
          </a:prstGeom>
        </p:spPr>
      </p:pic>
      <p:pic>
        <p:nvPicPr>
          <p:cNvPr id="4" name="Picture 3" descr="A close up of black text&#10;&#10;Description automatically generated">
            <a:extLst>
              <a:ext uri="{FF2B5EF4-FFF2-40B4-BE49-F238E27FC236}">
                <a16:creationId xmlns:a16="http://schemas.microsoft.com/office/drawing/2014/main" id="{8B5B8300-2AF7-8064-1911-BE202636DE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91806" y="2173037"/>
            <a:ext cx="6366294" cy="68959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Google Shape;2057;p87"/>
          <p:cNvSpPr txBox="1">
            <a:spLocks noGrp="1"/>
          </p:cNvSpPr>
          <p:nvPr>
            <p:ph type="title"/>
          </p:nvPr>
        </p:nvSpPr>
        <p:spPr>
          <a:xfrm>
            <a:off x="1569450" y="303059"/>
            <a:ext cx="6005100" cy="79433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err="1"/>
              <a:t>Etape</a:t>
            </a:r>
            <a:endParaRPr lang="en-US" dirty="0" err="1"/>
          </a:p>
        </p:txBody>
      </p:sp>
      <p:sp>
        <p:nvSpPr>
          <p:cNvPr id="2058" name="Google Shape;2058;p87"/>
          <p:cNvSpPr txBox="1">
            <a:spLocks noGrp="1"/>
          </p:cNvSpPr>
          <p:nvPr>
            <p:ph type="subTitle" idx="1"/>
          </p:nvPr>
        </p:nvSpPr>
        <p:spPr>
          <a:xfrm>
            <a:off x="2588968" y="1253304"/>
            <a:ext cx="3987623" cy="26368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31800" lvl="1" indent="-215900" algn="l">
              <a:lnSpc>
                <a:spcPts val="2800"/>
              </a:lnSpc>
              <a:buClr>
                <a:srgbClr val="40474B"/>
              </a:buClr>
              <a:buFont typeface="Arial,Sans-Serif"/>
              <a:buChar char="•"/>
            </a:pP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Colectarea</a:t>
            </a:r>
            <a:r>
              <a:rPr lang="en-US" sz="1600" b="1" dirty="0">
                <a:solidFill>
                  <a:srgbClr val="305577"/>
                </a:solidFill>
                <a:latin typeface="Arial"/>
                <a:cs typeface="Arial"/>
              </a:rPr>
              <a:t> </a:t>
            </a: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datelor</a:t>
            </a:r>
            <a:endParaRPr lang="en-US" sz="1600" dirty="0">
              <a:solidFill>
                <a:srgbClr val="305577"/>
              </a:solidFill>
              <a:latin typeface="Arial"/>
              <a:cs typeface="Arial"/>
            </a:endParaRPr>
          </a:p>
          <a:p>
            <a:pPr marL="431800" lvl="1" indent="-215900" algn="l">
              <a:lnSpc>
                <a:spcPts val="2800"/>
              </a:lnSpc>
              <a:buClr>
                <a:srgbClr val="40474B"/>
              </a:buClr>
              <a:buFont typeface="Arial,Sans-Serif"/>
              <a:buChar char="•"/>
            </a:pPr>
            <a:r>
              <a:rPr lang="en-US" sz="1600" b="1" dirty="0">
                <a:solidFill>
                  <a:srgbClr val="305577"/>
                </a:solidFill>
                <a:latin typeface="Arial"/>
                <a:cs typeface="Arial"/>
              </a:rPr>
              <a:t>Analiza </a:t>
            </a: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corelațiilor</a:t>
            </a:r>
            <a:endParaRPr lang="en-US" sz="1600" dirty="0">
              <a:solidFill>
                <a:srgbClr val="305577"/>
              </a:solidFill>
              <a:latin typeface="Arial"/>
              <a:cs typeface="Arial"/>
            </a:endParaRPr>
          </a:p>
          <a:p>
            <a:pPr marL="431800" lvl="1" indent="-215900" algn="l">
              <a:lnSpc>
                <a:spcPts val="2800"/>
              </a:lnSpc>
              <a:buClr>
                <a:srgbClr val="40474B"/>
              </a:buClr>
              <a:buFont typeface="Arial,Sans-Serif"/>
              <a:buChar char="•"/>
            </a:pP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Construirea</a:t>
            </a:r>
            <a:r>
              <a:rPr lang="en-US" sz="1600" b="1" dirty="0">
                <a:solidFill>
                  <a:srgbClr val="305577"/>
                </a:solidFill>
                <a:latin typeface="Arial"/>
                <a:cs typeface="Arial"/>
              </a:rPr>
              <a:t> </a:t>
            </a: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modelului</a:t>
            </a:r>
            <a:endParaRPr lang="en-US" sz="1600" dirty="0">
              <a:solidFill>
                <a:srgbClr val="305577"/>
              </a:solidFill>
              <a:latin typeface="Arial"/>
              <a:cs typeface="Arial"/>
            </a:endParaRPr>
          </a:p>
          <a:p>
            <a:pPr marL="431800" lvl="1" indent="-215900" algn="l">
              <a:lnSpc>
                <a:spcPts val="2800"/>
              </a:lnSpc>
              <a:buClr>
                <a:srgbClr val="40474B"/>
              </a:buClr>
              <a:buFont typeface="Arial,Sans-Serif"/>
              <a:buChar char="•"/>
            </a:pP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Evaluarea</a:t>
            </a:r>
            <a:r>
              <a:rPr lang="en-US" sz="1600" b="1" dirty="0">
                <a:solidFill>
                  <a:srgbClr val="305577"/>
                </a:solidFill>
                <a:latin typeface="Arial"/>
                <a:cs typeface="Arial"/>
              </a:rPr>
              <a:t> </a:t>
            </a: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modelului</a:t>
            </a:r>
            <a:endParaRPr lang="en-US" sz="1600" dirty="0">
              <a:solidFill>
                <a:srgbClr val="305577"/>
              </a:solidFill>
              <a:latin typeface="Arial"/>
              <a:cs typeface="Arial"/>
            </a:endParaRPr>
          </a:p>
          <a:p>
            <a:pPr marL="431800" lvl="1" indent="-215900" algn="l">
              <a:lnSpc>
                <a:spcPts val="2800"/>
              </a:lnSpc>
              <a:buClr>
                <a:srgbClr val="40474B"/>
              </a:buClr>
              <a:buFont typeface="Arial,Sans-Serif"/>
              <a:buChar char="•"/>
            </a:pP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Interpretarea</a:t>
            </a:r>
            <a:r>
              <a:rPr lang="en-US" sz="1600" b="1" dirty="0">
                <a:solidFill>
                  <a:srgbClr val="305577"/>
                </a:solidFill>
                <a:latin typeface="Arial"/>
                <a:cs typeface="Arial"/>
              </a:rPr>
              <a:t> </a:t>
            </a: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rezultatelor</a:t>
            </a:r>
            <a:endParaRPr lang="en-US" sz="1600" b="1" dirty="0">
              <a:solidFill>
                <a:srgbClr val="305577"/>
              </a:solidFill>
              <a:latin typeface="Arial"/>
              <a:cs typeface="Arial"/>
            </a:endParaRPr>
          </a:p>
          <a:p>
            <a:pPr marL="431800" lvl="1" indent="-215900" algn="l">
              <a:lnSpc>
                <a:spcPts val="2800"/>
              </a:lnSpc>
              <a:buClr>
                <a:srgbClr val="40474B"/>
              </a:buClr>
              <a:buFont typeface="Arial,Sans-Serif"/>
              <a:buChar char="•"/>
            </a:pP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Validarea</a:t>
            </a:r>
            <a:r>
              <a:rPr lang="en-US" sz="1600" b="1" dirty="0">
                <a:solidFill>
                  <a:srgbClr val="305577"/>
                </a:solidFill>
                <a:latin typeface="Arial"/>
                <a:cs typeface="Arial"/>
              </a:rPr>
              <a:t> </a:t>
            </a: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și</a:t>
            </a:r>
            <a:r>
              <a:rPr lang="en-US" sz="1600" b="1" dirty="0">
                <a:solidFill>
                  <a:srgbClr val="305577"/>
                </a:solidFill>
                <a:latin typeface="Arial"/>
                <a:cs typeface="Arial"/>
              </a:rPr>
              <a:t> </a:t>
            </a: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ajustarea</a:t>
            </a:r>
            <a:r>
              <a:rPr lang="en-US" sz="1600" b="1" dirty="0">
                <a:solidFill>
                  <a:srgbClr val="305577"/>
                </a:solidFill>
                <a:latin typeface="Arial"/>
                <a:cs typeface="Arial"/>
              </a:rPr>
              <a:t> </a:t>
            </a:r>
            <a:r>
              <a:rPr lang="en-US" sz="1600" b="1" dirty="0" err="1">
                <a:solidFill>
                  <a:srgbClr val="305577"/>
                </a:solidFill>
                <a:latin typeface="Arial"/>
                <a:cs typeface="Arial"/>
              </a:rPr>
              <a:t>modelului</a:t>
            </a:r>
            <a:endParaRPr lang="en-US" sz="1600" dirty="0">
              <a:solidFill>
                <a:srgbClr val="305577"/>
              </a:solidFill>
              <a:latin typeface="Arial"/>
              <a:cs typeface="Arial"/>
            </a:endParaRPr>
          </a:p>
          <a:p>
            <a:pPr marL="0" indent="0" algn="l">
              <a:lnSpc>
                <a:spcPts val="2800"/>
              </a:lnSpc>
            </a:pPr>
            <a:endParaRPr lang="en-US" sz="1600" dirty="0">
              <a:solidFill>
                <a:srgbClr val="305577"/>
              </a:solidFill>
              <a:latin typeface="Segoe UI"/>
              <a:cs typeface="Segoe UI"/>
            </a:endParaRPr>
          </a:p>
          <a:p>
            <a:pPr marL="0" lvl="0" indent="0" algn="l">
              <a:spcBef>
                <a:spcPts val="0"/>
              </a:spcBef>
              <a:spcAft>
                <a:spcPts val="1200"/>
              </a:spcAft>
              <a:buSzPts val="1100"/>
              <a:buFont typeface="Arial"/>
              <a:buNone/>
            </a:pPr>
            <a:endParaRPr lang="en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Google Shape;2064;p88"/>
          <p:cNvSpPr txBox="1">
            <a:spLocks noGrp="1"/>
          </p:cNvSpPr>
          <p:nvPr>
            <p:ph type="title"/>
          </p:nvPr>
        </p:nvSpPr>
        <p:spPr>
          <a:xfrm>
            <a:off x="812919" y="243257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err="1"/>
              <a:t>Exemplu</a:t>
            </a:r>
            <a:endParaRPr lang="en-US" dirty="0" err="1"/>
          </a:p>
        </p:txBody>
      </p:sp>
      <p:sp>
        <p:nvSpPr>
          <p:cNvPr id="2065" name="Google Shape;2065;p88"/>
          <p:cNvSpPr txBox="1">
            <a:spLocks noGrp="1"/>
          </p:cNvSpPr>
          <p:nvPr>
            <p:ph type="body" idx="1"/>
          </p:nvPr>
        </p:nvSpPr>
        <p:spPr>
          <a:xfrm>
            <a:off x="806000" y="784757"/>
            <a:ext cx="7717500" cy="8968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14999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dirty="0">
                <a:solidFill>
                  <a:srgbClr val="111111"/>
                </a:solidFill>
              </a:rPr>
              <a:t>De </a:t>
            </a:r>
            <a:r>
              <a:rPr lang="en-US" dirty="0" err="1">
                <a:solidFill>
                  <a:srgbClr val="111111"/>
                </a:solidFill>
              </a:rPr>
              <a:t>exemplu</a:t>
            </a:r>
            <a:r>
              <a:rPr lang="en-US" dirty="0">
                <a:solidFill>
                  <a:srgbClr val="111111"/>
                </a:solidFill>
              </a:rPr>
              <a:t> </a:t>
            </a:r>
            <a:r>
              <a:rPr lang="en-US" dirty="0" err="1">
                <a:solidFill>
                  <a:srgbClr val="111111"/>
                </a:solidFill>
              </a:rPr>
              <a:t>dorim</a:t>
            </a:r>
            <a:r>
              <a:rPr lang="en-US" dirty="0">
                <a:solidFill>
                  <a:srgbClr val="111111"/>
                </a:solidFill>
              </a:rPr>
              <a:t> </a:t>
            </a:r>
            <a:r>
              <a:rPr lang="en-US" dirty="0" err="1">
                <a:solidFill>
                  <a:srgbClr val="111111"/>
                </a:solidFill>
              </a:rPr>
              <a:t>să</a:t>
            </a:r>
            <a:r>
              <a:rPr lang="en-US" dirty="0">
                <a:solidFill>
                  <a:srgbClr val="111111"/>
                </a:solidFill>
              </a:rPr>
              <a:t> </a:t>
            </a:r>
            <a:r>
              <a:rPr lang="en-US" dirty="0" err="1">
                <a:solidFill>
                  <a:srgbClr val="111111"/>
                </a:solidFill>
              </a:rPr>
              <a:t>prezicem</a:t>
            </a:r>
            <a:r>
              <a:rPr lang="en-US" dirty="0">
                <a:solidFill>
                  <a:srgbClr val="111111"/>
                </a:solidFill>
              </a:rPr>
              <a:t> </a:t>
            </a:r>
            <a:r>
              <a:rPr lang="en-US" dirty="0" err="1">
                <a:solidFill>
                  <a:srgbClr val="111111"/>
                </a:solidFill>
              </a:rPr>
              <a:t>pretul</a:t>
            </a:r>
            <a:r>
              <a:rPr lang="en-US" dirty="0">
                <a:solidFill>
                  <a:srgbClr val="111111"/>
                </a:solidFill>
              </a:rPr>
              <a:t> </a:t>
            </a:r>
            <a:r>
              <a:rPr lang="en-US" dirty="0" err="1">
                <a:solidFill>
                  <a:srgbClr val="111111"/>
                </a:solidFill>
              </a:rPr>
              <a:t>unei</a:t>
            </a:r>
            <a:r>
              <a:rPr lang="en-US" dirty="0">
                <a:solidFill>
                  <a:srgbClr val="111111"/>
                </a:solidFill>
              </a:rPr>
              <a:t> case pe </a:t>
            </a:r>
            <a:r>
              <a:rPr lang="en-US" dirty="0" err="1">
                <a:solidFill>
                  <a:srgbClr val="111111"/>
                </a:solidFill>
              </a:rPr>
              <a:t>baza</a:t>
            </a:r>
            <a:r>
              <a:rPr lang="en-US" dirty="0">
                <a:solidFill>
                  <a:srgbClr val="111111"/>
                </a:solidFill>
              </a:rPr>
              <a:t> </a:t>
            </a:r>
            <a:r>
              <a:rPr lang="en-US" dirty="0" err="1">
                <a:solidFill>
                  <a:srgbClr val="111111"/>
                </a:solidFill>
              </a:rPr>
              <a:t>suprafetei</a:t>
            </a:r>
            <a:r>
              <a:rPr lang="en-US" dirty="0">
                <a:solidFill>
                  <a:srgbClr val="111111"/>
                </a:solidFill>
              </a:rPr>
              <a:t> sale </a:t>
            </a:r>
            <a:r>
              <a:rPr lang="en-US" dirty="0" err="1">
                <a:solidFill>
                  <a:srgbClr val="111111"/>
                </a:solidFill>
              </a:rPr>
              <a:t>și</a:t>
            </a:r>
            <a:r>
              <a:rPr lang="en-US" dirty="0">
                <a:solidFill>
                  <a:srgbClr val="111111"/>
                </a:solidFill>
              </a:rPr>
              <a:t> a </a:t>
            </a:r>
            <a:r>
              <a:rPr lang="en-US" dirty="0" err="1">
                <a:solidFill>
                  <a:srgbClr val="111111"/>
                </a:solidFill>
              </a:rPr>
              <a:t>numarului</a:t>
            </a:r>
            <a:r>
              <a:rPr lang="en-US" dirty="0">
                <a:solidFill>
                  <a:srgbClr val="111111"/>
                </a:solidFill>
              </a:rPr>
              <a:t> de </a:t>
            </a:r>
            <a:r>
              <a:rPr lang="en-US" dirty="0" err="1">
                <a:solidFill>
                  <a:srgbClr val="111111"/>
                </a:solidFill>
              </a:rPr>
              <a:t>camere</a:t>
            </a:r>
            <a:r>
              <a:rPr lang="en-US" dirty="0">
                <a:solidFill>
                  <a:srgbClr val="111111"/>
                </a:solidFill>
              </a:rPr>
              <a:t>. </a:t>
            </a:r>
            <a:r>
              <a:rPr lang="en-US" dirty="0" err="1">
                <a:solidFill>
                  <a:srgbClr val="111111"/>
                </a:solidFill>
              </a:rPr>
              <a:t>Avem</a:t>
            </a:r>
            <a:r>
              <a:rPr lang="en-US" dirty="0">
                <a:solidFill>
                  <a:srgbClr val="111111"/>
                </a:solidFill>
              </a:rPr>
              <a:t> </a:t>
            </a:r>
            <a:r>
              <a:rPr lang="en-US" dirty="0" err="1">
                <a:solidFill>
                  <a:srgbClr val="111111"/>
                </a:solidFill>
              </a:rPr>
              <a:t>următoarele</a:t>
            </a:r>
            <a:r>
              <a:rPr lang="en-US" dirty="0">
                <a:solidFill>
                  <a:srgbClr val="111111"/>
                </a:solidFill>
              </a:rPr>
              <a:t> date:</a:t>
            </a:r>
            <a:endParaRPr lang="en-US" dirty="0"/>
          </a:p>
        </p:txBody>
      </p:sp>
      <p:sp>
        <p:nvSpPr>
          <p:cNvPr id="2066" name="Google Shape;2066;p88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 descr="A screenshot of a table&#10;&#10;Description automatically generated">
            <a:extLst>
              <a:ext uri="{FF2B5EF4-FFF2-40B4-BE49-F238E27FC236}">
                <a16:creationId xmlns:a16="http://schemas.microsoft.com/office/drawing/2014/main" id="{08E7E6AB-7FA3-3DF1-C467-2EF8CCECE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027" y="2060355"/>
            <a:ext cx="6776049" cy="17379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" name="Google Shape;2826;p135"/>
          <p:cNvSpPr txBox="1">
            <a:spLocks noGrp="1"/>
          </p:cNvSpPr>
          <p:nvPr>
            <p:ph type="title"/>
          </p:nvPr>
        </p:nvSpPr>
        <p:spPr>
          <a:xfrm>
            <a:off x="-1389439" y="91704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 err="1"/>
              <a:t>Rezovarea</a:t>
            </a:r>
            <a:r>
              <a:rPr lang="en" dirty="0"/>
              <a:t> </a:t>
            </a:r>
            <a:r>
              <a:rPr lang="en" dirty="0" err="1"/>
              <a:t>matematica</a:t>
            </a:r>
            <a:endParaRPr lang="en-US" dirty="0" err="1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CB6FBE-33EF-50E9-C6D2-F533CADEA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8947" y="727457"/>
            <a:ext cx="3735237" cy="3566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04977A-00A7-57E8-854D-4BD7BF458246}"/>
              </a:ext>
            </a:extLst>
          </p:cNvPr>
          <p:cNvSpPr txBox="1"/>
          <p:nvPr/>
        </p:nvSpPr>
        <p:spPr>
          <a:xfrm>
            <a:off x="306132" y="764016"/>
            <a:ext cx="285644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/>
              <a:t>Aflam</a:t>
            </a:r>
            <a:r>
              <a:rPr lang="en-US" dirty="0"/>
              <a:t> media </a:t>
            </a:r>
            <a:r>
              <a:rPr lang="en-US" dirty="0" err="1"/>
              <a:t>lui</a:t>
            </a:r>
            <a:r>
              <a:rPr lang="en-US" dirty="0"/>
              <a:t> X1, X2, Y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CCD55E-F78F-2781-A8C7-DEF335F918A5}"/>
              </a:ext>
            </a:extLst>
          </p:cNvPr>
          <p:cNvSpPr txBox="1"/>
          <p:nvPr/>
        </p:nvSpPr>
        <p:spPr>
          <a:xfrm>
            <a:off x="304817" y="1531977"/>
            <a:ext cx="496229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2.    </a:t>
            </a:r>
            <a:r>
              <a:rPr lang="en-US" dirty="0" err="1"/>
              <a:t>Aflam</a:t>
            </a:r>
            <a:r>
              <a:rPr lang="en-US" dirty="0"/>
              <a:t> </a:t>
            </a:r>
            <a:r>
              <a:rPr lang="en-US" dirty="0" err="1"/>
              <a:t>coeficientii</a:t>
            </a:r>
            <a:r>
              <a:rPr lang="en-US" dirty="0"/>
              <a:t>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formulele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84DB1E-6741-FC3B-459A-F6D2BEC0B6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1900" y="2569363"/>
            <a:ext cx="2743200" cy="10183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63B38A4-A9C5-EA8C-B5DA-4CD1559C22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1900" y="1291654"/>
            <a:ext cx="2743200" cy="1115268"/>
          </a:xfrm>
          <a:prstGeom prst="rect">
            <a:avLst/>
          </a:prstGeom>
        </p:spPr>
      </p:pic>
      <p:pic>
        <p:nvPicPr>
          <p:cNvPr id="8" name="Picture 7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B431D07D-0AD7-950A-A4EE-C6259E1BB1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1900" y="3765369"/>
            <a:ext cx="3390181" cy="64279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3" name="Google Shape;2833;p136"/>
          <p:cNvSpPr txBox="1">
            <a:spLocks noGrp="1"/>
          </p:cNvSpPr>
          <p:nvPr>
            <p:ph type="title"/>
          </p:nvPr>
        </p:nvSpPr>
        <p:spPr>
          <a:xfrm>
            <a:off x="314279" y="382846"/>
            <a:ext cx="4256151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 err="1"/>
              <a:t>Calculam</a:t>
            </a:r>
            <a:r>
              <a:rPr lang="en" dirty="0"/>
              <a:t> </a:t>
            </a:r>
            <a:r>
              <a:rPr lang="en" dirty="0" err="1"/>
              <a:t>coeficientii</a:t>
            </a:r>
            <a:endParaRPr lang="en-US" dirty="0" err="1"/>
          </a:p>
        </p:txBody>
      </p:sp>
      <p:pic>
        <p:nvPicPr>
          <p:cNvPr id="2" name="Picture 1" descr="A black line with numbers&#10;&#10;Description automatically generated">
            <a:extLst>
              <a:ext uri="{FF2B5EF4-FFF2-40B4-BE49-F238E27FC236}">
                <a16:creationId xmlns:a16="http://schemas.microsoft.com/office/drawing/2014/main" id="{5723F322-DF27-C5DF-1970-89183E2DB2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91" y="1092418"/>
            <a:ext cx="7563208" cy="478569"/>
          </a:xfrm>
          <a:prstGeom prst="rect">
            <a:avLst/>
          </a:prstGeom>
        </p:spPr>
      </p:pic>
      <p:pic>
        <p:nvPicPr>
          <p:cNvPr id="3" name="Picture 2" descr="A black line with numbers&#10;&#10;Description automatically generated">
            <a:extLst>
              <a:ext uri="{FF2B5EF4-FFF2-40B4-BE49-F238E27FC236}">
                <a16:creationId xmlns:a16="http://schemas.microsoft.com/office/drawing/2014/main" id="{B77CA944-2E62-C903-9841-CD24FC1F51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891" y="1852700"/>
            <a:ext cx="7563209" cy="4999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607449-1518-CE1B-CB17-D3976729D0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7692" y="4440692"/>
            <a:ext cx="4360653" cy="3704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414340-1680-9CBE-60A4-18CEA7F968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87693" y="3746702"/>
            <a:ext cx="3735237" cy="356634"/>
          </a:xfrm>
          <a:prstGeom prst="rect">
            <a:avLst/>
          </a:prstGeom>
        </p:spPr>
      </p:pic>
      <p:pic>
        <p:nvPicPr>
          <p:cNvPr id="11" name="Picture 10" descr="A black and white image of a number&#10;&#10;Description automatically generated">
            <a:extLst>
              <a:ext uri="{FF2B5EF4-FFF2-40B4-BE49-F238E27FC236}">
                <a16:creationId xmlns:a16="http://schemas.microsoft.com/office/drawing/2014/main" id="{AC6DE0D4-E88C-6399-1C8F-DA996B5156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87693" y="2725659"/>
            <a:ext cx="3896983" cy="66265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DBB9A58-8CFC-74BE-0291-20CDB56E4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49" y="538256"/>
            <a:ext cx="7717500" cy="541500"/>
          </a:xfrm>
        </p:spPr>
        <p:txBody>
          <a:bodyPr/>
          <a:lstStyle/>
          <a:p>
            <a:r>
              <a:rPr lang="en-US" dirty="0" err="1"/>
              <a:t>Ecuatia</a:t>
            </a:r>
            <a:r>
              <a:rPr lang="en-US" dirty="0"/>
              <a:t> </a:t>
            </a:r>
            <a:r>
              <a:rPr lang="en-US" dirty="0" err="1"/>
              <a:t>regresiei</a:t>
            </a:r>
            <a:r>
              <a:rPr lang="en-US" dirty="0"/>
              <a:t> </a:t>
            </a:r>
            <a:r>
              <a:rPr lang="en-US" dirty="0" err="1"/>
              <a:t>lineare</a:t>
            </a:r>
            <a:r>
              <a:rPr lang="en-US" dirty="0"/>
              <a:t> multiple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818EFB-9255-3B7B-6700-BF90CE11A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2725" y="1564481"/>
            <a:ext cx="4478547" cy="5477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344</Words>
  <Application>Microsoft Office PowerPoint</Application>
  <PresentationFormat>On-screen Show (16:9)</PresentationFormat>
  <Paragraphs>42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Segoe UI</vt:lpstr>
      <vt:lpstr>Proxima Nova</vt:lpstr>
      <vt:lpstr>Hammersmith One</vt:lpstr>
      <vt:lpstr>Manjari</vt:lpstr>
      <vt:lpstr>Arial</vt:lpstr>
      <vt:lpstr>Calibri</vt:lpstr>
      <vt:lpstr>Proxima Nova Semibold</vt:lpstr>
      <vt:lpstr>Arial,Sans-Serif</vt:lpstr>
      <vt:lpstr>Slidesgo Final Pages</vt:lpstr>
      <vt:lpstr>Slidesgo Final Pages</vt:lpstr>
      <vt:lpstr>Slidesgo Final Pages</vt:lpstr>
      <vt:lpstr>Analiza statistică și vizualizarea datelor</vt:lpstr>
      <vt:lpstr>PowerPoint Presentation</vt:lpstr>
      <vt:lpstr>Diferenta principala dintre regresia lineara simpla si multipla</vt:lpstr>
      <vt:lpstr>PowerPoint Presentation</vt:lpstr>
      <vt:lpstr>Etape</vt:lpstr>
      <vt:lpstr>Exemplu</vt:lpstr>
      <vt:lpstr>Rezovarea matematica</vt:lpstr>
      <vt:lpstr>Calculam coeficientii</vt:lpstr>
      <vt:lpstr>Ecuatia regresiei lineare multiple </vt:lpstr>
      <vt:lpstr>Codul in limbajul R</vt:lpstr>
      <vt:lpstr>Coeficientii estimati</vt:lpstr>
      <vt:lpstr>Codul pentru grafic</vt:lpstr>
      <vt:lpstr>Graficul regresiei lineare multiple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 </dc:title>
  <cp:lastModifiedBy>Galina Marusic</cp:lastModifiedBy>
  <cp:revision>516</cp:revision>
  <dcterms:modified xsi:type="dcterms:W3CDTF">2026-02-17T12:43:29Z</dcterms:modified>
</cp:coreProperties>
</file>