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ina Marusic" userId="3b10c7f6ff6549c7" providerId="LiveId" clId="{2BCF4FCB-F4D7-4509-92BF-565550112253}"/>
    <pc:docChg chg="modSld">
      <pc:chgData name="Galina Marusic" userId="3b10c7f6ff6549c7" providerId="LiveId" clId="{2BCF4FCB-F4D7-4509-92BF-565550112253}" dt="2026-02-17T12:43:12.228" v="1" actId="20577"/>
      <pc:docMkLst>
        <pc:docMk/>
      </pc:docMkLst>
      <pc:sldChg chg="modSp mod">
        <pc:chgData name="Galina Marusic" userId="3b10c7f6ff6549c7" providerId="LiveId" clId="{2BCF4FCB-F4D7-4509-92BF-565550112253}" dt="2026-02-17T12:43:12.228" v="1" actId="20577"/>
        <pc:sldMkLst>
          <pc:docMk/>
          <pc:sldMk cId="980662740" sldId="258"/>
        </pc:sldMkLst>
        <pc:spChg chg="mod">
          <ac:chgData name="Galina Marusic" userId="3b10c7f6ff6549c7" providerId="LiveId" clId="{2BCF4FCB-F4D7-4509-92BF-565550112253}" dt="2026-02-17T12:43:12.228" v="1" actId="20577"/>
          <ac:spMkLst>
            <pc:docMk/>
            <pc:sldMk cId="980662740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761EB-E06A-46F8-A678-207E34FA0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D7B597-1C70-4E2F-804F-74B3CA8F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33A6F-14A4-49DD-B685-07A506EA7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C8230-8E3F-4001-8E8B-054700DD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3E27A-9BAB-4553-BD68-6C7C3C7B4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91537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05A1D-1A16-4143-AE8D-FB5A7357D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1C2867-098E-4B22-99E8-141438C4B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7599B-9F0A-4E37-8725-6A6F1BE5C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39D75-EBEB-4BB3-A02A-685623A9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88057-29D5-4510-BF4A-BD6BBB720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4720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D7E114-905B-4109-90DF-4B46138751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B697F-6B7F-48F1-9206-122C8F1FB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796B8-6E9F-4DE4-BED1-0235AA835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4F9A1-3374-4375-B377-9C1F64C38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AC36D-CB55-4A0B-B4AB-C5D3278D7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7909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FDC50-E067-4FCF-B247-0E49F8B8B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BF62F-E1D4-4DE5-BA4F-CDD6B9FDC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B4C36-983C-47DB-85FF-EB83A8870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34397-31FC-477C-9373-2E935630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C58AC-D00F-4039-8C79-6BEBDD160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8476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307FF-97DF-4167-912C-85B5010DD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76A21-C299-4058-99A2-2E11E9D8F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B9675-3EDD-4560-9CC8-FC88CEC72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20E43-AB67-4D91-86F2-C01660C18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476AD-A88D-4DEF-8342-9FC98F4F3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479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00B8C-AF36-4FC0-89E2-0A4284F77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6DAFD-030D-4329-AEF4-3EE61EA60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B3732-C2F0-43C4-848A-493B7C9BA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4EA957-1C03-4C67-B494-2A5444DB9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C9CBB2-5710-49F5-9B2D-B094638BF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17D3F-3B1E-4FC1-AF7D-63315D6CA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9575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150C3-484E-4342-ADB8-4AF20D013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F699F-70AB-45A6-9966-2494C3944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35EC1-30EE-449A-8DF0-EC6084072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C1ED5A-9CF3-4343-845B-EF67756134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C00DCB-F8D8-470A-B57E-5A2309181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C09282-356F-484C-ACEB-62E5FADC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D86DBD-5197-45D5-A137-9BB03F251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944B49-5936-4BF9-A8A0-F7A585808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08430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75CFE-2548-4F98-99AC-219D1040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A149FD-27B6-41E0-8984-B3A6F5BF9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81364-9BC2-4406-BF58-402DED413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032A2-D06A-456E-AC52-842F1E3B6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2828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F1C2AF-23C1-4DAC-AAAE-0D5DB6EC2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D1030A-F61B-400F-8D17-2FC4F4989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80992-1542-4A24-9CAF-FB1825A64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7834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05577-1776-4F4E-8060-77ECB9647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98748-45C5-41FB-BEAA-465A34EA4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ED3FB6-2E53-455D-899F-7A902AFB4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59C20-1E16-4534-98CF-6D54E8209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463D1-B7F4-4028-AEA0-BDF77B1DF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C2027-E2F2-43E4-B087-10248F9AE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1953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EB907-8FB1-49C2-8128-78DB0936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B12BA6-A8A7-4149-8781-9D3801BB27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BA8B4E-2040-4303-981D-1E4A71E73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29E4C0-6C84-4A63-8382-44DEAF4B7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97764-4CCA-4B91-AADA-46F2E744B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7340C7-794A-4609-BB22-A40A716D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3634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B5B9A-81E0-4FB5-8104-3D1D6BA31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3D5B6-05BF-472C-BFD6-D48F8FF35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50C1F-0ADD-4D17-9B0E-E49ADAEA66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85FE5-DB46-4FDA-9DD4-FF10F440F064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4C96E-5E55-460F-8426-F89A31E9F0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12AF5-F901-4811-9373-97960C64B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44847-BC7D-49A7-B956-50345935469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37129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7568" y="1052737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ro-RO" sz="4400" b="1" dirty="0">
                <a:latin typeface="+mn-lt"/>
              </a:rPr>
              <a:t>Probabilitate și statistică aplicată</a:t>
            </a:r>
            <a:endParaRPr lang="en-US" sz="4400" b="1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4695" y="2209751"/>
            <a:ext cx="8273008" cy="4228755"/>
          </a:xfrm>
        </p:spPr>
        <p:txBody>
          <a:bodyPr>
            <a:normAutofit lnSpcReduction="10000"/>
          </a:bodyPr>
          <a:lstStyle/>
          <a:p>
            <a:endParaRPr lang="en-US" sz="2800" b="1" dirty="0"/>
          </a:p>
          <a:p>
            <a:r>
              <a:rPr lang="ro-RO" sz="2800" b="1" dirty="0"/>
              <a:t>Prelegere nr. 7a</a:t>
            </a:r>
            <a:endParaRPr lang="ru-RU" sz="2800" b="1" dirty="0"/>
          </a:p>
          <a:p>
            <a:r>
              <a:rPr lang="en-US" sz="2800" b="1" dirty="0" err="1"/>
              <a:t>Tema</a:t>
            </a:r>
            <a:r>
              <a:rPr lang="en-US" sz="2800" b="1" dirty="0"/>
              <a:t>:</a:t>
            </a:r>
            <a:r>
              <a:rPr lang="en-US" sz="2800" b="1" dirty="0">
                <a:solidFill>
                  <a:srgbClr val="004274"/>
                </a:solidFill>
              </a:rPr>
              <a:t> </a:t>
            </a:r>
            <a:r>
              <a:rPr lang="ro-RO" sz="2800" b="1" dirty="0">
                <a:solidFill>
                  <a:srgbClr val="004274"/>
                </a:solidFill>
              </a:rPr>
              <a:t>Regresie liniară simplă.  </a:t>
            </a:r>
            <a:r>
              <a:rPr lang="en-US" sz="2800" b="1" dirty="0">
                <a:solidFill>
                  <a:srgbClr val="004274"/>
                </a:solidFill>
              </a:rPr>
              <a:t> </a:t>
            </a:r>
          </a:p>
          <a:p>
            <a:pPr algn="r"/>
            <a:endParaRPr lang="en-US" sz="3600" b="1" dirty="0"/>
          </a:p>
          <a:p>
            <a:pPr algn="r"/>
            <a:endParaRPr lang="ro-RO" sz="3600" b="1" dirty="0"/>
          </a:p>
          <a:p>
            <a:pPr algn="r"/>
            <a:r>
              <a:rPr lang="ro-RO" sz="2800" b="1" dirty="0"/>
              <a:t>Titularul cursului </a:t>
            </a:r>
            <a:r>
              <a:rPr lang="en-US" sz="2800" b="1" dirty="0">
                <a:solidFill>
                  <a:srgbClr val="004274"/>
                </a:solidFill>
              </a:rPr>
              <a:t>conf. univ. dr. Galina Marusic</a:t>
            </a:r>
          </a:p>
          <a:p>
            <a:pPr algn="r"/>
            <a:endParaRPr lang="en-US" sz="2800" b="1" dirty="0">
              <a:solidFill>
                <a:srgbClr val="004274"/>
              </a:solidFill>
            </a:endParaRPr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r>
              <a:rPr lang="en-US" b="1" dirty="0"/>
              <a:t>Chi</a:t>
            </a:r>
            <a:r>
              <a:rPr lang="ro-RO" b="1" dirty="0" err="1"/>
              <a:t>șinău</a:t>
            </a:r>
            <a:r>
              <a:rPr lang="ro-RO" b="1" dirty="0"/>
              <a:t>, 202</a:t>
            </a:r>
            <a:r>
              <a:rPr lang="en-US" b="1" dirty="0"/>
              <a:t>6</a:t>
            </a:r>
            <a:endParaRPr lang="ru-RU" b="1" dirty="0"/>
          </a:p>
          <a:p>
            <a:pPr algn="r"/>
            <a:endParaRPr lang="ro-RO" sz="2800" b="1" dirty="0">
              <a:solidFill>
                <a:srgbClr val="004274"/>
              </a:solidFill>
            </a:endParaRPr>
          </a:p>
          <a:p>
            <a:pPr algn="r"/>
            <a:endParaRPr lang="en-US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76B9AE-472B-4E60-876C-83F7FA7DEA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290513"/>
            <a:ext cx="2532380" cy="57912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71D50-8D64-4151-8117-A41DEBBF4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662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24679F5-9EEF-4EA1-950A-7DC5E69BA5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7167" y="618419"/>
            <a:ext cx="8337220" cy="478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790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C99CE-DA24-4BE2-9D54-0BB41CA7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879318" cy="27645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RO" sz="2400" b="1" dirty="0">
                <a:latin typeface="+mn-lt"/>
              </a:rPr>
              <a:t>Exemplu:</a:t>
            </a:r>
            <a:r>
              <a:rPr lang="ro-RO" sz="2400" dirty="0">
                <a:latin typeface="+mn-lt"/>
              </a:rPr>
              <a:t> Să presupunem că avem date privind numărul de ore de somn și nivelul de oboseală al unui grup de persoane. Obiectivul este de a utiliza regresia liniară pentru a prezice nivelul de oboseală în funcție de numărul de ore de somn.</a:t>
            </a:r>
            <a:br>
              <a:rPr lang="en-US" sz="2400" dirty="0">
                <a:latin typeface="+mn-lt"/>
              </a:rPr>
            </a:br>
            <a:r>
              <a:rPr lang="ro-RO" sz="2400" b="1" dirty="0">
                <a:solidFill>
                  <a:srgbClr val="0070C0"/>
                </a:solidFill>
                <a:latin typeface="+mn-lt"/>
              </a:rPr>
              <a:t>Ore de somn - 6,8,5,7,9</a:t>
            </a:r>
            <a:r>
              <a:rPr lang="en-US" sz="2400" b="1" dirty="0">
                <a:solidFill>
                  <a:srgbClr val="0070C0"/>
                </a:solidFill>
                <a:latin typeface="+mn-lt"/>
              </a:rPr>
              <a:t> - </a:t>
            </a:r>
            <a:r>
              <a:rPr lang="ro-RO" sz="2400" dirty="0"/>
              <a:t>(variabila independentă).</a:t>
            </a:r>
            <a:br>
              <a:rPr lang="en-US" sz="2400" dirty="0">
                <a:latin typeface="+mn-lt"/>
              </a:rPr>
            </a:br>
            <a:r>
              <a:rPr lang="ro-RO" sz="2400" b="1" dirty="0">
                <a:solidFill>
                  <a:srgbClr val="00B050"/>
                </a:solidFill>
                <a:latin typeface="+mn-lt"/>
              </a:rPr>
              <a:t>Nivel de oboseală - 3,2,4,3,1</a:t>
            </a:r>
            <a:r>
              <a:rPr lang="en-US" sz="2400" b="1" dirty="0">
                <a:solidFill>
                  <a:srgbClr val="00B050"/>
                </a:solidFill>
                <a:latin typeface="+mn-lt"/>
              </a:rPr>
              <a:t> - </a:t>
            </a:r>
            <a:r>
              <a:rPr lang="ro-RO" sz="2400" dirty="0"/>
              <a:t>(variabila dependentă)</a:t>
            </a:r>
            <a:endParaRPr lang="ro-RO" sz="2400" b="1" dirty="0">
              <a:solidFill>
                <a:srgbClr val="00B05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79354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B3C57-43FE-4C3C-9DB6-05B7F2864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4372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Regresia </a:t>
            </a:r>
            <a:r>
              <a:rPr lang="en-US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l</a:t>
            </a:r>
            <a:r>
              <a:rPr lang="ro-RO" sz="3600" b="1" dirty="0" err="1">
                <a:solidFill>
                  <a:srgbClr val="004274"/>
                </a:solidFill>
                <a:latin typeface="+mn-lt"/>
                <a:ea typeface="+mn-ea"/>
                <a:cs typeface="+mn-cs"/>
              </a:rPr>
              <a:t>iniară</a:t>
            </a:r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s</a:t>
            </a:r>
            <a:r>
              <a:rPr lang="ro-RO" sz="3600" b="1" dirty="0" err="1">
                <a:solidFill>
                  <a:srgbClr val="004274"/>
                </a:solidFill>
                <a:latin typeface="+mn-lt"/>
                <a:ea typeface="+mn-ea"/>
                <a:cs typeface="+mn-cs"/>
              </a:rPr>
              <a:t>implă</a:t>
            </a:r>
            <a:endParaRPr lang="ro-RO" sz="3600" b="1" dirty="0">
              <a:solidFill>
                <a:srgbClr val="00427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5F84F-B6F8-4964-B243-444B8A3FA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5" y="1357460"/>
            <a:ext cx="10515600" cy="21775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0F0F0F"/>
                </a:solidFill>
                <a:latin typeface="Söhne"/>
              </a:rPr>
              <a:t>Un </a:t>
            </a:r>
            <a:r>
              <a:rPr lang="ro-RO" b="0" i="0" dirty="0">
                <a:solidFill>
                  <a:srgbClr val="0F0F0F"/>
                </a:solidFill>
                <a:effectLst/>
                <a:latin typeface="Söhne"/>
              </a:rPr>
              <a:t>concept fundamental în analiza datelor și statisticii</a:t>
            </a:r>
            <a:r>
              <a:rPr lang="en-US" b="0" i="0" dirty="0">
                <a:solidFill>
                  <a:srgbClr val="0F0F0F"/>
                </a:solidFill>
                <a:effectLst/>
                <a:latin typeface="Söhne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F0F0F"/>
                </a:solidFill>
                <a:latin typeface="Söhne"/>
              </a:rPr>
              <a:t>R</a:t>
            </a:r>
            <a:r>
              <a:rPr lang="ro-RO" b="0" i="0" dirty="0" err="1">
                <a:solidFill>
                  <a:srgbClr val="0F0F0F"/>
                </a:solidFill>
                <a:effectLst/>
                <a:latin typeface="Söhne"/>
              </a:rPr>
              <a:t>eprezintă</a:t>
            </a:r>
            <a:r>
              <a:rPr lang="ro-RO" b="0" i="0" dirty="0">
                <a:solidFill>
                  <a:srgbClr val="0F0F0F"/>
                </a:solidFill>
                <a:effectLst/>
                <a:latin typeface="Söhne"/>
              </a:rPr>
              <a:t> un instrument puternic în înțelegerea relațiilor dintre două variabile și în predicția valorilor viitoare.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096116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7C8E2-24A6-4517-B6AA-25944F253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091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Ce este </a:t>
            </a:r>
            <a:r>
              <a:rPr lang="en-US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r</a:t>
            </a:r>
            <a:r>
              <a:rPr lang="ro-RO" sz="3600" b="1" dirty="0" err="1">
                <a:solidFill>
                  <a:srgbClr val="004274"/>
                </a:solidFill>
                <a:latin typeface="+mn-lt"/>
                <a:ea typeface="+mn-ea"/>
                <a:cs typeface="+mn-cs"/>
              </a:rPr>
              <a:t>egresia</a:t>
            </a:r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l</a:t>
            </a:r>
            <a:r>
              <a:rPr lang="ro-RO" sz="3600" b="1" dirty="0" err="1">
                <a:solidFill>
                  <a:srgbClr val="004274"/>
                </a:solidFill>
                <a:latin typeface="+mn-lt"/>
                <a:ea typeface="+mn-ea"/>
                <a:cs typeface="+mn-cs"/>
              </a:rPr>
              <a:t>iniară</a:t>
            </a:r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s</a:t>
            </a:r>
            <a:r>
              <a:rPr lang="ro-RO" sz="3600" b="1" dirty="0" err="1">
                <a:solidFill>
                  <a:srgbClr val="004274"/>
                </a:solidFill>
                <a:latin typeface="+mn-lt"/>
                <a:ea typeface="+mn-ea"/>
                <a:cs typeface="+mn-cs"/>
              </a:rPr>
              <a:t>implă</a:t>
            </a:r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D972D-C609-4AB5-A4FC-2EABF145D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1217"/>
            <a:ext cx="10860464" cy="268664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0F0F0F"/>
                </a:solidFill>
                <a:latin typeface="Söhne"/>
              </a:rPr>
              <a:t>E</a:t>
            </a:r>
            <a:r>
              <a:rPr lang="ro-RO" b="0" i="0" dirty="0" err="1">
                <a:solidFill>
                  <a:srgbClr val="0F0F0F"/>
                </a:solidFill>
                <a:effectLst/>
                <a:latin typeface="Söhne"/>
              </a:rPr>
              <a:t>ste</a:t>
            </a:r>
            <a:r>
              <a:rPr lang="ro-RO" b="0" i="0" dirty="0">
                <a:solidFill>
                  <a:srgbClr val="0F0F0F"/>
                </a:solidFill>
                <a:effectLst/>
                <a:latin typeface="Söhne"/>
              </a:rPr>
              <a:t> o metodă statistică ce investighează relația liniară dintre o variabilă dependentă și o variabilă independentă. În esență, încercăm să găsim o linie de regresie care să descrie cât mai bine relația dintre aceste două variabile.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712477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59B35-703B-46B5-9202-182484151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882"/>
            <a:ext cx="10515600" cy="766091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Cum funcționează?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5BB200-739A-4FCB-87CB-44AE0E1C4C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20511" y="904973"/>
                <a:ext cx="11481847" cy="553353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ro-RO" b="0" i="0" dirty="0">
                    <a:solidFill>
                      <a:srgbClr val="0F0F0F"/>
                    </a:solidFill>
                    <a:effectLst/>
                    <a:latin typeface="Söhne"/>
                  </a:rPr>
                  <a:t>Modelul de regresie liniară simplă presupune că există o relație liniară între variabila dependentă (ceea ce încercăm să prezicem) și variabila independentă (ceea ce folosim pentru a face predicții). Linia de regresie </a:t>
                </a:r>
                <a:r>
                  <a:rPr lang="ro-RO" b="0" i="0" dirty="0" err="1">
                    <a:solidFill>
                      <a:srgbClr val="0F0F0F"/>
                    </a:solidFill>
                    <a:effectLst/>
                    <a:latin typeface="Söhne"/>
                  </a:rPr>
                  <a:t>minimiz</a:t>
                </a:r>
                <a:r>
                  <a:rPr lang="en-US" b="0" i="0" dirty="0" err="1">
                    <a:solidFill>
                      <a:srgbClr val="0F0F0F"/>
                    </a:solidFill>
                    <a:effectLst/>
                    <a:latin typeface="Söhne"/>
                  </a:rPr>
                  <a:t>eaz</a:t>
                </a:r>
                <a:r>
                  <a:rPr lang="ro-RO" b="0" i="0" dirty="0">
                    <a:solidFill>
                      <a:srgbClr val="0F0F0F"/>
                    </a:solidFill>
                    <a:effectLst/>
                    <a:latin typeface="Söhne"/>
                  </a:rPr>
                  <a:t>ă discrepanța dintre valorile prezise și cele observate.</a:t>
                </a:r>
                <a:endParaRPr lang="en-US" b="0" i="0" dirty="0">
                  <a:solidFill>
                    <a:srgbClr val="0F0F0F"/>
                  </a:solidFill>
                  <a:effectLst/>
                  <a:latin typeface="Söhne"/>
                </a:endParaRPr>
              </a:p>
              <a:p>
                <a:pPr marL="0" indent="0">
                  <a:buNone/>
                </a:pPr>
                <a:r>
                  <a:rPr lang="ro-RO" b="1" i="0" dirty="0" err="1">
                    <a:solidFill>
                      <a:srgbClr val="0F0F0F"/>
                    </a:solidFill>
                    <a:effectLst/>
                    <a:latin typeface="Söhne"/>
                  </a:rPr>
                  <a:t>Ecuatia</a:t>
                </a:r>
                <a:r>
                  <a:rPr lang="ro-RO" b="1" i="0" dirty="0">
                    <a:solidFill>
                      <a:srgbClr val="0F0F0F"/>
                    </a:solidFill>
                    <a:effectLst/>
                    <a:latin typeface="Söhne"/>
                  </a:rPr>
                  <a:t> regresiei liniare simple poate fi exprimată matematic astfel:</a:t>
                </a:r>
                <a:endParaRPr lang="en-US" b="1" i="0" dirty="0">
                  <a:solidFill>
                    <a:srgbClr val="0F0F0F"/>
                  </a:solidFill>
                  <a:effectLst/>
                  <a:latin typeface="Söhne"/>
                </a:endParaRPr>
              </a:p>
              <a:p>
                <a:pPr marL="0" indent="0" algn="ctr">
                  <a:buNone/>
                </a:pPr>
                <a:r>
                  <a:rPr lang="ro-RO" b="0" i="1" dirty="0">
                    <a:solidFill>
                      <a:srgbClr val="0F0F0F"/>
                    </a:solidFill>
                    <a:effectLst/>
                    <a:latin typeface="KaTeX_Math"/>
                  </a:rPr>
                  <a:t> </a:t>
                </a:r>
                <a14:m>
                  <m:oMath xmlns:m="http://schemas.openxmlformats.org/officeDocument/2006/math">
                    <m:r>
                      <a:rPr lang="ro-RO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𝑌</m:t>
                    </m:r>
                    <m:r>
                      <a:rPr lang="ro-RO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ro-RO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o-RO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𝑋</m:t>
                    </m:r>
                    <m:r>
                      <a:rPr lang="ro-RO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+</m:t>
                    </m:r>
                    <m:r>
                      <a:rPr lang="ro-RO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ro-RO" b="0" i="1" dirty="0">
                    <a:solidFill>
                      <a:srgbClr val="0F0F0F"/>
                    </a:solidFill>
                    <a:effectLst/>
                    <a:latin typeface="KaTeX_Math"/>
                  </a:rPr>
                  <a:t>  </a:t>
                </a:r>
                <a:endParaRPr lang="en-US" b="1" dirty="0">
                  <a:solidFill>
                    <a:srgbClr val="0F0F0F"/>
                  </a:solidFill>
                  <a:latin typeface="Söhne"/>
                </a:endParaRPr>
              </a:p>
              <a:p>
                <a:pPr marL="0" indent="0" algn="l">
                  <a:buNone/>
                </a:pPr>
                <a:r>
                  <a:rPr lang="ro-RO" b="0" i="0" dirty="0">
                    <a:effectLst/>
                    <a:latin typeface="Söhne"/>
                  </a:rPr>
                  <a:t>unde: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ro-RO" b="0" i="1" dirty="0">
                    <a:effectLst/>
                    <a:latin typeface="KaTeX_Math"/>
                  </a:rPr>
                  <a:t>Y</a:t>
                </a:r>
                <a:r>
                  <a:rPr lang="ro-RO" b="0" i="0" dirty="0">
                    <a:effectLst/>
                    <a:latin typeface="Söhne"/>
                  </a:rPr>
                  <a:t> </a:t>
                </a:r>
                <a:r>
                  <a:rPr lang="en-US" b="0" i="0" dirty="0">
                    <a:effectLst/>
                    <a:latin typeface="Söhne"/>
                  </a:rPr>
                  <a:t>- </a:t>
                </a:r>
                <a:r>
                  <a:rPr lang="ro-RO" b="0" i="0" dirty="0">
                    <a:effectLst/>
                    <a:latin typeface="Söhne"/>
                  </a:rPr>
                  <a:t>variabila dependentă (ceea ce încercăm să prezicem),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ro-RO" b="0" i="1" dirty="0">
                    <a:effectLst/>
                    <a:latin typeface="KaTeX_Math"/>
                  </a:rPr>
                  <a:t>X</a:t>
                </a:r>
                <a:r>
                  <a:rPr lang="ro-RO" b="0" i="0" dirty="0">
                    <a:effectLst/>
                    <a:latin typeface="Söhne"/>
                  </a:rPr>
                  <a:t> </a:t>
                </a:r>
                <a:r>
                  <a:rPr lang="en-US" b="0" i="0" dirty="0">
                    <a:effectLst/>
                    <a:latin typeface="Söhne"/>
                  </a:rPr>
                  <a:t>- </a:t>
                </a:r>
                <a:r>
                  <a:rPr lang="ro-RO" b="0" i="0" dirty="0">
                    <a:effectLst/>
                    <a:latin typeface="Söhne"/>
                  </a:rPr>
                  <a:t>variabila independentă (ceea ce folosim pentru a face predicții),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ro-RO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i="0" dirty="0">
                    <a:effectLst/>
                    <a:latin typeface="KaTeX_Main"/>
                  </a:rPr>
                  <a:t>-</a:t>
                </a:r>
                <a:r>
                  <a:rPr lang="el-GR" b="0" i="0" dirty="0">
                    <a:effectLst/>
                    <a:latin typeface="KaTeX_Main"/>
                  </a:rPr>
                  <a:t>​</a:t>
                </a:r>
                <a:r>
                  <a:rPr lang="el-GR" b="0" i="0" dirty="0">
                    <a:effectLst/>
                    <a:latin typeface="Söhne"/>
                  </a:rPr>
                  <a:t> </a:t>
                </a:r>
                <a:r>
                  <a:rPr lang="ro-RO" b="0" i="0" dirty="0">
                    <a:effectLst/>
                    <a:latin typeface="Söhne"/>
                  </a:rPr>
                  <a:t>interceptarea (punctul în care linia de regresie intersectează axa Y),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o-RO" i="1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0" i="0" dirty="0">
                    <a:effectLst/>
                    <a:latin typeface="KaTeX_Main"/>
                  </a:rPr>
                  <a:t>- </a:t>
                </a:r>
                <a:r>
                  <a:rPr lang="el-GR" b="0" i="0" dirty="0">
                    <a:effectLst/>
                    <a:latin typeface="KaTeX_Main"/>
                  </a:rPr>
                  <a:t>​</a:t>
                </a:r>
                <a:r>
                  <a:rPr lang="el-GR" b="0" i="0" dirty="0">
                    <a:effectLst/>
                    <a:latin typeface="Söhne"/>
                  </a:rPr>
                  <a:t> </a:t>
                </a:r>
                <a:r>
                  <a:rPr lang="ro-RO" b="0" i="0" dirty="0">
                    <a:effectLst/>
                    <a:latin typeface="Söhne"/>
                  </a:rPr>
                  <a:t>panta (coeficientul de regresie, reprezentând schimbarea în</a:t>
                </a:r>
                <a:r>
                  <a:rPr lang="en-US" b="0" i="0" dirty="0">
                    <a:effectLst/>
                    <a:latin typeface="Söhne"/>
                  </a:rPr>
                  <a:t> </a:t>
                </a:r>
                <a:r>
                  <a:rPr lang="ro-RO" b="0" i="1" dirty="0">
                    <a:effectLst/>
                    <a:latin typeface="KaTeX_Math"/>
                  </a:rPr>
                  <a:t>Y</a:t>
                </a:r>
                <a:r>
                  <a:rPr lang="ro-RO" b="0" i="0" dirty="0">
                    <a:effectLst/>
                    <a:latin typeface="Söhne"/>
                  </a:rPr>
                  <a:t> pentru o unitate de schimbare în </a:t>
                </a:r>
                <a:r>
                  <a:rPr lang="ro-RO" b="0" i="1" dirty="0">
                    <a:effectLst/>
                    <a:latin typeface="KaTeX_Math"/>
                  </a:rPr>
                  <a:t>X</a:t>
                </a:r>
                <a:r>
                  <a:rPr lang="ro-RO" b="0" i="0" dirty="0">
                    <a:effectLst/>
                    <a:latin typeface="Söhne"/>
                  </a:rPr>
                  <a:t>),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el-GR" b="0" i="1" dirty="0">
                    <a:effectLst/>
                    <a:latin typeface="KaTeX_Math"/>
                  </a:rPr>
                  <a:t>ε</a:t>
                </a:r>
                <a:r>
                  <a:rPr lang="el-GR" b="0" i="0" dirty="0">
                    <a:effectLst/>
                    <a:latin typeface="Söhne"/>
                  </a:rPr>
                  <a:t> </a:t>
                </a:r>
                <a:r>
                  <a:rPr lang="en-US" dirty="0">
                    <a:latin typeface="Söhne"/>
                  </a:rPr>
                  <a:t>- </a:t>
                </a:r>
                <a:r>
                  <a:rPr lang="ro-RO" b="0" i="0" dirty="0">
                    <a:effectLst/>
                    <a:latin typeface="Söhne"/>
                  </a:rPr>
                  <a:t>eroarea </a:t>
                </a:r>
                <a:r>
                  <a:rPr lang="ro-RO" b="0" i="0" dirty="0" err="1">
                    <a:effectLst/>
                    <a:latin typeface="Söhne"/>
                  </a:rPr>
                  <a:t>aleatoare</a:t>
                </a:r>
                <a:r>
                  <a:rPr lang="ro-RO" b="0" i="0" dirty="0">
                    <a:effectLst/>
                    <a:latin typeface="Söhne"/>
                  </a:rPr>
                  <a:t> (diferența dintre valoarea observată și valoarea prezisă).</a:t>
                </a:r>
                <a:endParaRPr lang="en-US" b="0" i="0" dirty="0">
                  <a:effectLst/>
                  <a:latin typeface="Söhne"/>
                </a:endParaRPr>
              </a:p>
              <a:p>
                <a:pPr marL="0" indent="0" algn="l">
                  <a:buNone/>
                </a:pPr>
                <a:endParaRPr lang="en-US" b="0" i="0" dirty="0">
                  <a:effectLst/>
                  <a:latin typeface="Söhne"/>
                </a:endParaRPr>
              </a:p>
              <a:p>
                <a:pPr marL="0" indent="0">
                  <a:buNone/>
                </a:pPr>
                <a:r>
                  <a:rPr lang="ro-RO" b="0" i="0" dirty="0" err="1">
                    <a:solidFill>
                      <a:srgbClr val="0F0F0F"/>
                    </a:solidFill>
                    <a:effectLst/>
                    <a:latin typeface="Söhne"/>
                  </a:rPr>
                  <a:t>Ecuatia</a:t>
                </a:r>
                <a:r>
                  <a:rPr lang="ro-RO" b="0" i="0" dirty="0">
                    <a:solidFill>
                      <a:srgbClr val="0F0F0F"/>
                    </a:solidFill>
                    <a:effectLst/>
                    <a:latin typeface="Söhne"/>
                  </a:rPr>
                  <a:t> regresiei liniare simplă are ca scop găsirea valorilor optime pentru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ro-RO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ro-RO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b="0" i="0" dirty="0">
                    <a:solidFill>
                      <a:srgbClr val="0F0F0F"/>
                    </a:solidFill>
                    <a:effectLst/>
                    <a:latin typeface="KaTeX_Main"/>
                  </a:rPr>
                  <a:t>​</a:t>
                </a:r>
                <a:r>
                  <a:rPr lang="el-GR" b="0" i="0" dirty="0">
                    <a:solidFill>
                      <a:srgbClr val="0F0F0F"/>
                    </a:solidFill>
                    <a:effectLst/>
                    <a:latin typeface="Söhne"/>
                  </a:rPr>
                  <a:t> </a:t>
                </a:r>
                <a:r>
                  <a:rPr lang="ro-RO" b="0" i="0" dirty="0">
                    <a:solidFill>
                      <a:srgbClr val="0F0F0F"/>
                    </a:solidFill>
                    <a:effectLst/>
                    <a:latin typeface="Söhne"/>
                  </a:rPr>
                  <a:t>și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o-RO" i="1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o-RO" i="1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ro-RO" i="1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o-RO" b="0" i="0" dirty="0">
                    <a:solidFill>
                      <a:srgbClr val="0F0F0F"/>
                    </a:solidFill>
                    <a:effectLst/>
                    <a:latin typeface="Söhne"/>
                  </a:rPr>
                  <a:t>astfel încât suma pătratelor diferențelor dintre valorile observate și cele prezise să fie minimă. Acest lucru se realizează prin metoda celor mai mici pătrate.</a:t>
                </a:r>
                <a:r>
                  <a:rPr lang="en-US" b="0" i="0" dirty="0">
                    <a:solidFill>
                      <a:srgbClr val="0F0F0F"/>
                    </a:solidFill>
                    <a:effectLst/>
                    <a:latin typeface="Söhne"/>
                  </a:rPr>
                  <a:t> </a:t>
                </a:r>
                <a:endParaRPr lang="ro-RO" b="0" i="0" dirty="0">
                  <a:effectLst/>
                  <a:latin typeface="Söhne"/>
                </a:endParaRPr>
              </a:p>
              <a:p>
                <a:pPr marL="0" indent="0">
                  <a:buNone/>
                </a:pPr>
                <a:endParaRPr lang="ro-RO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5BB200-739A-4FCB-87CB-44AE0E1C4C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0511" y="904973"/>
                <a:ext cx="11481847" cy="5533533"/>
              </a:xfrm>
              <a:blipFill>
                <a:blip r:embed="rId2"/>
                <a:stretch>
                  <a:fillRect l="-690" t="-2203" r="-372"/>
                </a:stretch>
              </a:blipFill>
            </p:spPr>
            <p:txBody>
              <a:bodyPr/>
              <a:lstStyle/>
              <a:p>
                <a:r>
                  <a:rPr lang="ro-R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3463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F7E36-E809-4A31-B67B-5AF276A83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0933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Păși în </a:t>
            </a:r>
            <a:r>
              <a:rPr lang="en-US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r</a:t>
            </a:r>
            <a:r>
              <a:rPr lang="ro-RO" sz="3600" b="1" dirty="0" err="1">
                <a:solidFill>
                  <a:srgbClr val="004274"/>
                </a:solidFill>
                <a:latin typeface="+mn-lt"/>
                <a:ea typeface="+mn-ea"/>
                <a:cs typeface="+mn-cs"/>
              </a:rPr>
              <a:t>egresia</a:t>
            </a:r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l</a:t>
            </a:r>
            <a:r>
              <a:rPr lang="ro-RO" sz="3600" b="1" dirty="0" err="1">
                <a:solidFill>
                  <a:srgbClr val="004274"/>
                </a:solidFill>
                <a:latin typeface="+mn-lt"/>
                <a:ea typeface="+mn-ea"/>
                <a:cs typeface="+mn-cs"/>
              </a:rPr>
              <a:t>iniară</a:t>
            </a:r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s</a:t>
            </a:r>
            <a:r>
              <a:rPr lang="ro-RO" sz="3600" b="1" dirty="0" err="1">
                <a:solidFill>
                  <a:srgbClr val="004274"/>
                </a:solidFill>
                <a:latin typeface="+mn-lt"/>
                <a:ea typeface="+mn-ea"/>
                <a:cs typeface="+mn-cs"/>
              </a:rPr>
              <a:t>implă</a:t>
            </a:r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C077C-4E43-428F-B3DB-F8DD040E0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786" y="1253331"/>
            <a:ext cx="10515600" cy="4351338"/>
          </a:xfrm>
        </p:spPr>
        <p:txBody>
          <a:bodyPr/>
          <a:lstStyle/>
          <a:p>
            <a:pPr algn="l">
              <a:buFont typeface="+mj-lt"/>
              <a:buAutoNum type="arabicPeriod"/>
            </a:pPr>
            <a:r>
              <a:rPr lang="ro-RO" b="1" i="0" dirty="0">
                <a:effectLst/>
                <a:latin typeface="Söhne"/>
              </a:rPr>
              <a:t>Colectarea </a:t>
            </a:r>
            <a:r>
              <a:rPr lang="en-US" b="1" i="0" dirty="0">
                <a:effectLst/>
                <a:latin typeface="Söhne"/>
              </a:rPr>
              <a:t>d</a:t>
            </a:r>
            <a:r>
              <a:rPr lang="ro-RO" b="1" i="0" dirty="0" err="1">
                <a:effectLst/>
                <a:latin typeface="Söhne"/>
              </a:rPr>
              <a:t>atelor</a:t>
            </a:r>
            <a:r>
              <a:rPr lang="ro-RO" b="1" i="0" dirty="0">
                <a:effectLst/>
                <a:latin typeface="Söhne"/>
              </a:rPr>
              <a:t>:</a:t>
            </a:r>
            <a:r>
              <a:rPr lang="ro-RO" b="0" i="0" dirty="0">
                <a:effectLst/>
                <a:latin typeface="Söhne"/>
              </a:rPr>
              <a:t> Obținem perechi de date (x, y), unde x este variabila independentă, iar y este variabila dependentă.</a:t>
            </a:r>
          </a:p>
          <a:p>
            <a:pPr algn="l">
              <a:buFont typeface="+mj-lt"/>
              <a:buAutoNum type="arabicPeriod"/>
            </a:pPr>
            <a:r>
              <a:rPr lang="ro-RO" b="1" i="0" dirty="0">
                <a:effectLst/>
                <a:latin typeface="Söhne"/>
              </a:rPr>
              <a:t>Calcularea </a:t>
            </a:r>
            <a:r>
              <a:rPr lang="en-US" b="1" i="0" dirty="0">
                <a:effectLst/>
                <a:latin typeface="Söhne"/>
              </a:rPr>
              <a:t>p</a:t>
            </a:r>
            <a:r>
              <a:rPr lang="ro-RO" b="1" i="0" dirty="0" err="1">
                <a:effectLst/>
                <a:latin typeface="Söhne"/>
              </a:rPr>
              <a:t>arametrilor</a:t>
            </a:r>
            <a:r>
              <a:rPr lang="ro-RO" b="1" i="0" dirty="0">
                <a:effectLst/>
                <a:latin typeface="Söhne"/>
              </a:rPr>
              <a:t>:</a:t>
            </a:r>
            <a:r>
              <a:rPr lang="ro-RO" b="0" i="0" dirty="0">
                <a:effectLst/>
                <a:latin typeface="Söhne"/>
              </a:rPr>
              <a:t> Folosim metoda celor mai mici pătrate pentru a găsi coeficienții liniei de regresie (panta și interceptarea).</a:t>
            </a:r>
          </a:p>
          <a:p>
            <a:pPr algn="l">
              <a:buFont typeface="+mj-lt"/>
              <a:buAutoNum type="arabicPeriod"/>
            </a:pPr>
            <a:r>
              <a:rPr lang="ro-RO" b="1" i="0" dirty="0">
                <a:effectLst/>
                <a:latin typeface="Söhne"/>
              </a:rPr>
              <a:t>Construirea </a:t>
            </a:r>
            <a:r>
              <a:rPr lang="en-US" b="1" i="0" dirty="0">
                <a:effectLst/>
                <a:latin typeface="Söhne"/>
              </a:rPr>
              <a:t>m</a:t>
            </a:r>
            <a:r>
              <a:rPr lang="ro-RO" b="1" i="0" dirty="0" err="1">
                <a:effectLst/>
                <a:latin typeface="Söhne"/>
              </a:rPr>
              <a:t>odelului</a:t>
            </a:r>
            <a:r>
              <a:rPr lang="ro-RO" b="1" i="0" dirty="0">
                <a:effectLst/>
                <a:latin typeface="Söhne"/>
              </a:rPr>
              <a:t>:</a:t>
            </a:r>
            <a:r>
              <a:rPr lang="ro-RO" b="0" i="0" dirty="0">
                <a:effectLst/>
                <a:latin typeface="Söhne"/>
              </a:rPr>
              <a:t> Cu parametrii găsiți, construim linia de regresie în spațiul datelor.</a:t>
            </a:r>
          </a:p>
          <a:p>
            <a:pPr algn="l">
              <a:buFont typeface="+mj-lt"/>
              <a:buAutoNum type="arabicPeriod"/>
            </a:pPr>
            <a:r>
              <a:rPr lang="ro-RO" b="1" i="0" dirty="0">
                <a:effectLst/>
                <a:latin typeface="Söhne"/>
              </a:rPr>
              <a:t>Evaluare și </a:t>
            </a:r>
            <a:r>
              <a:rPr lang="en-US" b="1" i="0" dirty="0" err="1">
                <a:effectLst/>
                <a:latin typeface="Söhne"/>
              </a:rPr>
              <a:t>i</a:t>
            </a:r>
            <a:r>
              <a:rPr lang="ro-RO" b="1" i="0" dirty="0" err="1">
                <a:effectLst/>
                <a:latin typeface="Söhne"/>
              </a:rPr>
              <a:t>nterpretare</a:t>
            </a:r>
            <a:r>
              <a:rPr lang="ro-RO" b="1" i="0" dirty="0">
                <a:effectLst/>
                <a:latin typeface="Söhne"/>
              </a:rPr>
              <a:t>:</a:t>
            </a:r>
            <a:r>
              <a:rPr lang="ro-RO" b="0" i="0" dirty="0">
                <a:effectLst/>
                <a:latin typeface="Söhne"/>
              </a:rPr>
              <a:t> Analizăm calitatea ajustării modelului și interpretează semnificația coeficienților.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89194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51F8-F5CE-4A1A-ADDF-5E4B687E0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652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De ce este importantă?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1C2D8-5290-4C67-873C-0C968FE86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7778"/>
            <a:ext cx="10515600" cy="4989185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ro-RO" b="1" i="0" dirty="0">
                <a:effectLst/>
                <a:latin typeface="Söhne"/>
              </a:rPr>
              <a:t>Predictivitate:</a:t>
            </a:r>
            <a:r>
              <a:rPr lang="ro-RO" b="0" i="0" dirty="0">
                <a:effectLst/>
                <a:latin typeface="Söhne"/>
              </a:rPr>
              <a:t> Permite anticiparea valorilor viitoare pe baza relației identificate.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o-RO" b="1" i="0" dirty="0">
                <a:effectLst/>
                <a:latin typeface="Söhne"/>
              </a:rPr>
              <a:t>Înțelegere a </a:t>
            </a:r>
            <a:r>
              <a:rPr lang="en-US" b="1" i="0" dirty="0">
                <a:effectLst/>
                <a:latin typeface="Söhne"/>
              </a:rPr>
              <a:t>r</a:t>
            </a:r>
            <a:r>
              <a:rPr lang="ro-RO" b="1" i="0" dirty="0" err="1">
                <a:effectLst/>
                <a:latin typeface="Söhne"/>
              </a:rPr>
              <a:t>elațiilor</a:t>
            </a:r>
            <a:r>
              <a:rPr lang="ro-RO" b="1" i="0" dirty="0">
                <a:effectLst/>
                <a:latin typeface="Söhne"/>
              </a:rPr>
              <a:t>:</a:t>
            </a:r>
            <a:r>
              <a:rPr lang="ro-RO" b="0" i="0" dirty="0">
                <a:effectLst/>
                <a:latin typeface="Söhne"/>
              </a:rPr>
              <a:t> Ajută la înțelegerea influenței unei variabile asupra celeilalte.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o-RO" b="1" i="0" dirty="0">
                <a:effectLst/>
                <a:latin typeface="Söhne"/>
              </a:rPr>
              <a:t>Luarea </a:t>
            </a:r>
            <a:r>
              <a:rPr lang="en-US" b="1" i="0" dirty="0">
                <a:effectLst/>
                <a:latin typeface="Söhne"/>
              </a:rPr>
              <a:t>d</a:t>
            </a:r>
            <a:r>
              <a:rPr lang="ro-RO" b="1" i="0" dirty="0" err="1">
                <a:effectLst/>
                <a:latin typeface="Söhne"/>
              </a:rPr>
              <a:t>eciziilor</a:t>
            </a:r>
            <a:r>
              <a:rPr lang="ro-RO" b="1" i="0" dirty="0">
                <a:effectLst/>
                <a:latin typeface="Söhne"/>
              </a:rPr>
              <a:t>:</a:t>
            </a:r>
            <a:r>
              <a:rPr lang="ro-RO" b="0" i="0" dirty="0">
                <a:effectLst/>
                <a:latin typeface="Söhne"/>
              </a:rPr>
              <a:t> Oferă baza pentru luarea deciziilor informate în diverse domenii.</a:t>
            </a:r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856621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EEBAC-FD8F-4046-9048-B0193D6EF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63" y="91748"/>
            <a:ext cx="11877773" cy="945200"/>
          </a:xfrm>
        </p:spPr>
        <p:txBody>
          <a:bodyPr>
            <a:normAutofit/>
          </a:bodyPr>
          <a:lstStyle/>
          <a:p>
            <a:r>
              <a:rPr lang="en-US" sz="2000" b="1" dirty="0" err="1">
                <a:solidFill>
                  <a:srgbClr val="004274"/>
                </a:solidFill>
                <a:latin typeface="+mn-lt"/>
                <a:ea typeface="+mn-ea"/>
                <a:cs typeface="+mn-cs"/>
              </a:rPr>
              <a:t>Exemplu</a:t>
            </a:r>
            <a:r>
              <a:rPr lang="en-US" sz="20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2000" dirty="0">
                <a:solidFill>
                  <a:srgbClr val="0F0F0F"/>
                </a:solidFill>
                <a:latin typeface="+mn-lt"/>
              </a:rPr>
              <a:t>Fie </a:t>
            </a:r>
            <a:r>
              <a:rPr lang="en-US" sz="2000" dirty="0" err="1">
                <a:solidFill>
                  <a:srgbClr val="0F0F0F"/>
                </a:solidFill>
                <a:latin typeface="+mn-lt"/>
              </a:rPr>
              <a:t>este</a:t>
            </a:r>
            <a:r>
              <a:rPr lang="en-US" sz="2000" dirty="0">
                <a:solidFill>
                  <a:srgbClr val="0F0F0F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rgbClr val="0F0F0F"/>
                </a:solidFill>
                <a:latin typeface="+mn-lt"/>
              </a:rPr>
              <a:t>necesar</a:t>
            </a:r>
            <a:r>
              <a:rPr lang="en-US" sz="2000" dirty="0">
                <a:solidFill>
                  <a:srgbClr val="0F0F0F"/>
                </a:solidFill>
                <a:latin typeface="+mn-lt"/>
              </a:rPr>
              <a:t> de a </a:t>
            </a:r>
            <a:r>
              <a:rPr lang="ro-RO" sz="2000" b="0" i="0" dirty="0" err="1">
                <a:solidFill>
                  <a:srgbClr val="0F0F0F"/>
                </a:solidFill>
                <a:effectLst/>
                <a:latin typeface="+mn-lt"/>
              </a:rPr>
              <a:t>analiz</a:t>
            </a:r>
            <a:r>
              <a:rPr lang="en-US" sz="2000" b="0" i="0" dirty="0">
                <a:solidFill>
                  <a:srgbClr val="0F0F0F"/>
                </a:solidFill>
                <a:effectLst/>
                <a:latin typeface="+mn-lt"/>
              </a:rPr>
              <a:t>a </a:t>
            </a:r>
            <a:r>
              <a:rPr lang="ro-RO" sz="2000" b="0" i="0" dirty="0">
                <a:solidFill>
                  <a:srgbClr val="0F0F0F"/>
                </a:solidFill>
                <a:effectLst/>
                <a:latin typeface="+mn-lt"/>
              </a:rPr>
              <a:t>relația dintre numărul de ore de studiu </a:t>
            </a:r>
            <a:r>
              <a:rPr lang="ro-RO" sz="2000" b="0" i="1" dirty="0">
                <a:solidFill>
                  <a:srgbClr val="0F0F0F"/>
                </a:solidFill>
                <a:effectLst/>
                <a:latin typeface="+mn-lt"/>
              </a:rPr>
              <a:t>X</a:t>
            </a:r>
            <a:r>
              <a:rPr lang="ro-RO" sz="2000" b="0" i="0" dirty="0">
                <a:solidFill>
                  <a:srgbClr val="0F0F0F"/>
                </a:solidFill>
                <a:effectLst/>
                <a:latin typeface="+mn-lt"/>
              </a:rPr>
              <a:t> și notele obținute </a:t>
            </a:r>
            <a:r>
              <a:rPr lang="ro-RO" sz="2000" b="0" i="1" dirty="0">
                <a:solidFill>
                  <a:srgbClr val="0F0F0F"/>
                </a:solidFill>
                <a:effectLst/>
                <a:latin typeface="+mn-lt"/>
              </a:rPr>
              <a:t>Y</a:t>
            </a:r>
            <a:r>
              <a:rPr lang="ro-RO" sz="2000" b="0" i="0" dirty="0">
                <a:solidFill>
                  <a:srgbClr val="0F0F0F"/>
                </a:solidFill>
                <a:effectLst/>
                <a:latin typeface="+mn-lt"/>
              </a:rPr>
              <a:t> de către studenți. Presupunem că această relație poate fi aproximată printr-o regresie liniară simplă.</a:t>
            </a:r>
            <a:endParaRPr lang="ro-RO" sz="2000" b="1" dirty="0">
              <a:solidFill>
                <a:srgbClr val="004274"/>
              </a:solidFill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2D0074-384C-4B7A-B67B-F4E8665E38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7963" y="876693"/>
                <a:ext cx="11877773" cy="5618375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 algn="l">
                  <a:buNone/>
                </a:pPr>
                <a:r>
                  <a:rPr lang="en-US" sz="2000" dirty="0"/>
                  <a:t>1. </a:t>
                </a:r>
                <a:r>
                  <a:rPr lang="ro-RO" sz="2000" b="1" i="0" dirty="0">
                    <a:solidFill>
                      <a:srgbClr val="0F0F0F"/>
                    </a:solidFill>
                    <a:effectLst/>
                  </a:rPr>
                  <a:t>Datele de intrare:</a:t>
                </a:r>
                <a:endParaRPr lang="ro-RO" sz="2000" b="0" i="0" dirty="0">
                  <a:solidFill>
                    <a:srgbClr val="0F0F0F"/>
                  </a:solidFill>
                  <a:effectLst/>
                </a:endParaRPr>
              </a:p>
              <a:p>
                <a:pPr marL="0" indent="0" algn="l">
                  <a:buNone/>
                </a:pPr>
                <a:r>
                  <a:rPr lang="ro-RO" sz="2000" b="0" i="1" dirty="0">
                    <a:solidFill>
                      <a:srgbClr val="0F0F0F"/>
                    </a:solidFill>
                    <a:effectLst/>
                  </a:rPr>
                  <a:t>X</a:t>
                </a: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 </a:t>
                </a:r>
                <a:r>
                  <a:rPr lang="en-US" sz="2000" b="0" i="0" dirty="0">
                    <a:solidFill>
                      <a:srgbClr val="0F0F0F"/>
                    </a:solidFill>
                    <a:effectLst/>
                  </a:rPr>
                  <a:t> - </a:t>
                </a: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(numărul de ore de studiu): [10, 20, 30, 40, 50]</a:t>
                </a:r>
              </a:p>
              <a:p>
                <a:pPr marL="0" indent="0" algn="l">
                  <a:buNone/>
                </a:pPr>
                <a:r>
                  <a:rPr lang="ro-RO" sz="2000" b="0" i="1" dirty="0">
                    <a:solidFill>
                      <a:srgbClr val="0F0F0F"/>
                    </a:solidFill>
                    <a:effectLst/>
                  </a:rPr>
                  <a:t>Y</a:t>
                </a:r>
                <a:r>
                  <a:rPr lang="en-US" sz="2000" b="0" i="1" dirty="0">
                    <a:solidFill>
                      <a:srgbClr val="0F0F0F"/>
                    </a:solidFill>
                    <a:effectLst/>
                  </a:rPr>
                  <a:t> - </a:t>
                </a: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 (notele obținute): [5, 6, 7, 8, 9]</a:t>
                </a:r>
              </a:p>
              <a:p>
                <a:pPr marL="0" indent="0" algn="l">
                  <a:buNone/>
                </a:pPr>
                <a:r>
                  <a:rPr lang="en-US" sz="2000" dirty="0"/>
                  <a:t>2. </a:t>
                </a:r>
                <a:r>
                  <a:rPr lang="ro-RO" sz="2000" b="1" i="0" dirty="0">
                    <a:solidFill>
                      <a:srgbClr val="0F0F0F"/>
                    </a:solidFill>
                    <a:effectLst/>
                  </a:rPr>
                  <a:t>Calculul mediei:</a:t>
                </a:r>
                <a:endParaRPr lang="ro-RO" sz="2000" b="0" i="0" dirty="0">
                  <a:solidFill>
                    <a:srgbClr val="0F0F0F"/>
                  </a:solidFill>
                  <a:effectLst/>
                </a:endParaRPr>
              </a:p>
              <a:p>
                <a:pPr marL="0" indent="0" algn="l">
                  <a:buNone/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bar>
                  </m:oMath>
                </a14:m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 </a:t>
                </a:r>
                <a:r>
                  <a:rPr lang="en-US" sz="2000" b="0" i="0" dirty="0">
                    <a:solidFill>
                      <a:srgbClr val="0F0F0F"/>
                    </a:solidFill>
                    <a:effectLst/>
                  </a:rPr>
                  <a:t>- </a:t>
                </a: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(media numărului de ore): (10+20+30+40+50)/5=30</a:t>
                </a:r>
              </a:p>
              <a:p>
                <a:pPr marL="0" indent="0" algn="l">
                  <a:buNone/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bar>
                  </m:oMath>
                </a14:m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 </a:t>
                </a:r>
                <a:r>
                  <a:rPr lang="en-US" sz="2000" b="0" i="0" dirty="0">
                    <a:solidFill>
                      <a:srgbClr val="0F0F0F"/>
                    </a:solidFill>
                    <a:effectLst/>
                  </a:rPr>
                  <a:t>- </a:t>
                </a: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(media notelor): (5+6+7+8+9)/5</a:t>
                </a:r>
                <a:r>
                  <a:rPr lang="en-US" sz="2000" dirty="0">
                    <a:solidFill>
                      <a:srgbClr val="0F0F0F"/>
                    </a:solidFill>
                  </a:rPr>
                  <a:t>=7</a:t>
                </a:r>
                <a:endParaRPr lang="ro-RO" sz="2000" b="0" i="0" dirty="0">
                  <a:solidFill>
                    <a:srgbClr val="0F0F0F"/>
                  </a:solidFill>
                  <a:effectLst/>
                </a:endParaRPr>
              </a:p>
              <a:p>
                <a:pPr marL="0" indent="0" algn="l">
                  <a:buNone/>
                </a:pPr>
                <a:r>
                  <a:rPr lang="en-US" sz="2000" dirty="0"/>
                  <a:t>3. </a:t>
                </a:r>
                <a:r>
                  <a:rPr lang="ro-RO" sz="2000" b="1" i="0" dirty="0">
                    <a:solidFill>
                      <a:srgbClr val="0F0F0F"/>
                    </a:solidFill>
                    <a:effectLst/>
                  </a:rPr>
                  <a:t>Calculul coeficienților de regresie:</a:t>
                </a:r>
                <a:endParaRPr lang="ro-RO" sz="2000" b="0" i="0" dirty="0">
                  <a:solidFill>
                    <a:srgbClr val="0F0F0F"/>
                  </a:solidFill>
                  <a:effectLst/>
                </a:endParaRP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covarianța dintre </a:t>
                </a:r>
                <a:r>
                  <a:rPr lang="ro-RO" sz="2000" b="0" i="1" dirty="0">
                    <a:solidFill>
                      <a:srgbClr val="0F0F0F"/>
                    </a:solidFill>
                    <a:effectLst/>
                  </a:rPr>
                  <a:t>X</a:t>
                </a: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 și </a:t>
                </a:r>
                <a:r>
                  <a:rPr lang="ro-RO" sz="2000" b="0" i="1" dirty="0">
                    <a:solidFill>
                      <a:srgbClr val="0F0F0F"/>
                    </a:solidFill>
                    <a:effectLst/>
                  </a:rPr>
                  <a:t>Y</a:t>
                </a: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: </a:t>
                </a:r>
              </a:p>
              <a:p>
                <a:pPr marL="0" indent="0" algn="l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𝑋𝑌</m:t>
                        </m:r>
                      </m:sub>
                    </m:sSub>
                    <m:r>
                      <a:rPr lang="ro-RO" sz="18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−</m:t>
                            </m:r>
                            <m:bar>
                              <m:barPr>
                                <m:pos m:val="top"/>
                                <m:ctrlP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bar>
                          </m:e>
                        </m:d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−</m:t>
                            </m:r>
                            <m:bar>
                              <m:barPr>
                                <m:pos m:val="top"/>
                                <m:ctrlP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ro-RO" sz="1800" b="0" i="1" smtClean="0">
                                    <a:solidFill>
                                      <a:srgbClr val="0F0F0F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</m:bar>
                          </m:e>
                        </m:d>
                        <m: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10−30</m:t>
                            </m:r>
                          </m:e>
                        </m:d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5−7</m:t>
                            </m:r>
                          </m:e>
                        </m:d>
                        <m: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20−30</m:t>
                            </m:r>
                          </m:e>
                        </m:d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6−7</m:t>
                            </m:r>
                          </m:e>
                        </m:d>
                        <m: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30−30</m:t>
                            </m:r>
                          </m:e>
                        </m:d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7−7</m:t>
                            </m:r>
                          </m:e>
                        </m:d>
                        <m: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40−30</m:t>
                            </m:r>
                          </m:e>
                        </m:d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8−7</m:t>
                            </m:r>
                          </m:e>
                        </m:d>
                        <m: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50−30</m:t>
                            </m:r>
                          </m:e>
                        </m:d>
                        <m:d>
                          <m:dPr>
                            <m:ctrlP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8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9−7</m:t>
                            </m:r>
                          </m:e>
                        </m:d>
                        <m:r>
                          <a:rPr lang="ro-RO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nary>
                  </m:oMath>
                </a14:m>
                <a:r>
                  <a:rPr lang="ro-RO" sz="1800" b="0" i="0" dirty="0">
                    <a:solidFill>
                      <a:srgbClr val="0F0F0F"/>
                    </a:solidFill>
                    <a:effectLst/>
                  </a:rPr>
                  <a:t>  </a:t>
                </a:r>
                <a:endParaRPr lang="en-US" sz="1800" b="0" i="0" dirty="0">
                  <a:solidFill>
                    <a:srgbClr val="0F0F0F"/>
                  </a:solidFill>
                  <a:effectLst/>
                </a:endParaRPr>
              </a:p>
              <a:p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varianța lui </a:t>
                </a:r>
                <a:r>
                  <a:rPr lang="ro-RO" sz="2000" b="0" i="1" dirty="0">
                    <a:solidFill>
                      <a:srgbClr val="0F0F0F"/>
                    </a:solidFill>
                    <a:effectLst/>
                  </a:rPr>
                  <a:t>X</a:t>
                </a: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:</a:t>
                </a:r>
              </a:p>
              <a:p>
                <a:pPr marL="0" indent="0">
                  <a:buNone/>
                </a:pPr>
                <a:r>
                  <a:rPr lang="ro-RO" sz="2000" dirty="0">
                    <a:solidFill>
                      <a:srgbClr val="0F0F0F"/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o-RO" sz="200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𝑋𝑋</m:t>
                        </m:r>
                      </m:sub>
                    </m:sSub>
                    <m:r>
                      <a:rPr lang="ro-RO" sz="2000" b="0" i="1" smtClean="0">
                        <a:solidFill>
                          <a:srgbClr val="0F0F0F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ro-RO" sz="2000" b="0" i="1" smtClean="0">
                                        <a:solidFill>
                                          <a:srgbClr val="0F0F0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2000" b="0" i="1" smtClean="0">
                                        <a:solidFill>
                                          <a:srgbClr val="0F0F0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ro-RO" sz="2000" b="0" i="1" smtClean="0">
                                        <a:solidFill>
                                          <a:srgbClr val="0F0F0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bar>
                                  <m:barPr>
                                    <m:pos m:val="top"/>
                                    <m:ctrlPr>
                                      <a:rPr lang="ro-RO" sz="2000" b="0" i="1" smtClean="0">
                                        <a:solidFill>
                                          <a:srgbClr val="0F0F0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arPr>
                                  <m:e>
                                    <m:r>
                                      <a:rPr lang="ro-RO" sz="2000" b="0" i="1" smtClean="0">
                                        <a:solidFill>
                                          <a:srgbClr val="0F0F0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bar>
                              </m:e>
                            </m:d>
                          </m:e>
                          <m:sup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  <m:t>10−30</m:t>
                                </m:r>
                              </m:e>
                            </m:d>
                          </m:e>
                          <m:sup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  <m:t>20−30</m:t>
                                </m:r>
                              </m:e>
                            </m:d>
                          </m:e>
                          <m:sup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  <m:t>30−30</m:t>
                                </m:r>
                              </m:e>
                            </m:d>
                          </m:e>
                          <m:sup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  <m:t>40−30</m:t>
                                </m:r>
                              </m:e>
                            </m:d>
                          </m:e>
                          <m:sup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sz="2000" b="0" i="1" smtClean="0">
                                    <a:solidFill>
                                      <a:srgbClr val="0F0F0F"/>
                                    </a:solidFill>
                                    <a:latin typeface="Cambria Math" panose="02040503050406030204" pitchFamily="18" charset="0"/>
                                  </a:rPr>
                                  <m:t>50−30</m:t>
                                </m:r>
                              </m:e>
                            </m:d>
                          </m:e>
                          <m:sup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latin typeface="Cambria Math" panose="02040503050406030204" pitchFamily="18" charset="0"/>
                          </a:rPr>
                          <m:t>00</m:t>
                        </m:r>
                      </m:e>
                    </m:nary>
                  </m:oMath>
                </a14:m>
                <a:endParaRPr lang="ro-RO" sz="2000" b="0" i="0" dirty="0">
                  <a:solidFill>
                    <a:srgbClr val="0F0F0F"/>
                  </a:solidFill>
                  <a:effectLst/>
                </a:endParaRPr>
              </a:p>
              <a:p>
                <a:pPr algn="l"/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Coeficientul de regresie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o-RO" sz="20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o-RO" sz="20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𝑋𝑌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o-RO" sz="20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ro-RO" sz="2000" b="0" i="1" smtClean="0">
                                <a:solidFill>
                                  <a:srgbClr val="0F0F0F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𝑋𝑋</m:t>
                            </m:r>
                          </m:sub>
                        </m:sSub>
                      </m:den>
                    </m:f>
                    <m:r>
                      <a:rPr lang="ro-RO" sz="20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00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00</m:t>
                        </m:r>
                      </m:den>
                    </m:f>
                    <m:r>
                      <a:rPr lang="ro-RO" sz="20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=0.</m:t>
                    </m:r>
                    <m:r>
                      <a:rPr lang="en-US" sz="2000" b="0" i="0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ro-RO" sz="2000" b="0" i="0" dirty="0">
                  <a:solidFill>
                    <a:srgbClr val="FF0000"/>
                  </a:solidFill>
                  <a:effectLst/>
                </a:endParaRPr>
              </a:p>
              <a:p>
                <a:r>
                  <a:rPr lang="ro-RO" sz="2000" dirty="0">
                    <a:solidFill>
                      <a:srgbClr val="0F0F0F"/>
                    </a:solidFill>
                  </a:rPr>
                  <a:t>C</a:t>
                </a:r>
                <a:r>
                  <a:rPr lang="ro-RO" sz="2000" b="0" i="0" dirty="0">
                    <a:solidFill>
                      <a:srgbClr val="0F0F0F"/>
                    </a:solidFill>
                    <a:effectLst/>
                  </a:rPr>
                  <a:t>oeficientul interceptării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ro-RO" sz="20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bar>
                    <m:r>
                      <a:rPr lang="ro-RO" sz="20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bar>
                      <m:barPr>
                        <m:pos m:val="top"/>
                        <m:ctrlP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ro-RO" sz="2000" b="0" i="1" smtClean="0">
                            <a:solidFill>
                              <a:srgbClr val="0F0F0F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bar>
                    <m:r>
                      <a:rPr lang="ro-RO" sz="20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</a:rPr>
                      <m:t>7−0,1</m:t>
                    </m:r>
                    <m:r>
                      <a:rPr lang="ro-RO" sz="20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∙30=</m:t>
                    </m:r>
                    <m:r>
                      <a:rPr lang="en-US" sz="2000" b="0" i="1" smtClean="0">
                        <a:solidFill>
                          <a:srgbClr val="0F0F0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2000" b="0" i="0" dirty="0">
                  <a:solidFill>
                    <a:srgbClr val="FF0000"/>
                  </a:solidFill>
                  <a:effectLst/>
                </a:endParaRPr>
              </a:p>
              <a:p>
                <a:pPr marL="0" indent="0" algn="l">
                  <a:buNone/>
                </a:pPr>
                <a:r>
                  <a:rPr lang="en-US" sz="2000" dirty="0">
                    <a:solidFill>
                      <a:srgbClr val="0F0F0F"/>
                    </a:solidFill>
                  </a:rPr>
                  <a:t>4. </a:t>
                </a:r>
                <a:r>
                  <a:rPr lang="ro-RO" sz="2000" b="1" i="0" dirty="0">
                    <a:effectLst/>
                  </a:rPr>
                  <a:t>Ecuația regresiei liniare simplă:</a:t>
                </a:r>
              </a:p>
              <a:p>
                <a:pPr marL="0" indent="0" algn="l">
                  <a:buNone/>
                </a:pPr>
                <a14:m>
                  <m:oMath xmlns:m="http://schemas.openxmlformats.org/officeDocument/2006/math">
                    <m:r>
                      <a:rPr lang="ro-RO" sz="2000" b="0" i="1" smtClean="0">
                        <a:effectLst/>
                        <a:latin typeface="Cambria Math" panose="02040503050406030204" pitchFamily="18" charset="0"/>
                      </a:rPr>
                      <m:t>𝑌</m:t>
                    </m:r>
                    <m:r>
                      <a:rPr lang="ro-RO" sz="2000" b="0" i="1" smtClean="0">
                        <a:effectLst/>
                        <a:latin typeface="Cambria Math" panose="02040503050406030204" pitchFamily="18" charset="0"/>
                      </a:rPr>
                      <m:t>=4+0.1</m:t>
                    </m:r>
                    <m:r>
                      <a:rPr lang="ro-RO" sz="2000" b="0" i="1" smtClean="0">
                        <a:effectLst/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000" b="0" i="0" dirty="0">
                    <a:effectLst/>
                  </a:rPr>
                  <a:t>                </a:t>
                </a:r>
                <a:endParaRPr lang="ro-RO" sz="2000" b="0" i="0" dirty="0">
                  <a:solidFill>
                    <a:srgbClr val="FF0000"/>
                  </a:solidFill>
                  <a:effectLst/>
                </a:endParaRPr>
              </a:p>
              <a:p>
                <a:pPr marL="0" indent="0" algn="l">
                  <a:buNone/>
                </a:pPr>
                <a:r>
                  <a:rPr lang="ro-RO" sz="2000" b="0" i="0" dirty="0">
                    <a:effectLst/>
                  </a:rPr>
                  <a:t>Cu această ecuație, putem prezice notele </a:t>
                </a:r>
                <a:r>
                  <a:rPr lang="ro-RO" sz="2000" b="0" i="1" dirty="0">
                    <a:effectLst/>
                  </a:rPr>
                  <a:t>Y</a:t>
                </a:r>
                <a:r>
                  <a:rPr lang="ro-RO" sz="2000" b="0" i="0" dirty="0">
                    <a:effectLst/>
                  </a:rPr>
                  <a:t> în funcție de numărul de ore de studiu </a:t>
                </a:r>
                <a:r>
                  <a:rPr lang="ro-RO" sz="2000" dirty="0"/>
                  <a:t> </a:t>
                </a:r>
                <a:r>
                  <a:rPr lang="ro-RO" sz="2000" b="0" i="1" dirty="0">
                    <a:effectLst/>
                  </a:rPr>
                  <a:t>X</a:t>
                </a:r>
                <a:r>
                  <a:rPr lang="ro-RO" sz="2000" b="0" i="0" dirty="0">
                    <a:effectLst/>
                  </a:rPr>
                  <a:t>. De exemplu, pentru </a:t>
                </a:r>
                <a:r>
                  <a:rPr lang="ro-RO" sz="2000" b="0" i="1" dirty="0">
                    <a:effectLst/>
                  </a:rPr>
                  <a:t>X</a:t>
                </a:r>
                <a:r>
                  <a:rPr lang="ro-RO" sz="2000" b="0" i="0" dirty="0">
                    <a:effectLst/>
                  </a:rPr>
                  <a:t>=35,  </a:t>
                </a:r>
                <a:r>
                  <a:rPr lang="ro-RO" sz="2000" b="0" i="1" dirty="0">
                    <a:effectLst/>
                  </a:rPr>
                  <a:t>Y</a:t>
                </a:r>
                <a:r>
                  <a:rPr lang="ro-RO" sz="2000" b="0" i="0" dirty="0">
                    <a:effectLst/>
                  </a:rPr>
                  <a:t> ar fi:</a:t>
                </a:r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000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ro-RO" sz="2000" b="0" i="1" smtClean="0">
                          <a:latin typeface="Cambria Math" panose="02040503050406030204" pitchFamily="18" charset="0"/>
                        </a:rPr>
                        <m:t>=4+0.1∙35=7,5</m:t>
                      </m:r>
                    </m:oMath>
                  </m:oMathPara>
                </a14:m>
                <a:endParaRPr lang="ro-RO" sz="2000" dirty="0">
                  <a:solidFill>
                    <a:srgbClr val="FF0000"/>
                  </a:solidFill>
                </a:endParaRPr>
              </a:p>
              <a:p>
                <a:pPr marL="0" indent="0" algn="l">
                  <a:buNone/>
                </a:pPr>
                <a:r>
                  <a:rPr lang="ro-RO" sz="2000" b="0" i="0" dirty="0">
                    <a:effectLst/>
                  </a:rPr>
                  <a:t>Deci, conform acestei regresii, estimăm că un student care studiază 35 de ore ar obține o notă de aproximativ 7</a:t>
                </a:r>
                <a:r>
                  <a:rPr lang="en-US" sz="2000" b="0" i="0" dirty="0">
                    <a:effectLst/>
                  </a:rPr>
                  <a:t>,5</a:t>
                </a:r>
                <a:endParaRPr lang="ro-RO" sz="2000" b="0" i="0" dirty="0">
                  <a:effectLst/>
                </a:endParaRPr>
              </a:p>
              <a:p>
                <a:pPr marL="0" indent="0" algn="l">
                  <a:buNone/>
                </a:pPr>
                <a:endParaRPr lang="ro-RO" sz="1900" b="0" i="0" dirty="0">
                  <a:solidFill>
                    <a:srgbClr val="0F0F0F"/>
                  </a:solidFill>
                  <a:effectLst/>
                  <a:latin typeface="Söhne"/>
                </a:endParaRPr>
              </a:p>
              <a:p>
                <a:pPr marL="0" indent="0">
                  <a:buNone/>
                </a:pPr>
                <a:endParaRPr lang="ro-RO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2D0074-384C-4B7A-B67B-F4E8665E38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7963" y="876693"/>
                <a:ext cx="11877773" cy="5618375"/>
              </a:xfrm>
              <a:blipFill>
                <a:blip r:embed="rId2"/>
                <a:stretch>
                  <a:fillRect l="-257" t="-1412"/>
                </a:stretch>
              </a:blipFill>
            </p:spPr>
            <p:txBody>
              <a:bodyPr/>
              <a:lstStyle/>
              <a:p>
                <a:r>
                  <a:rPr lang="ro-R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1245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593BB-B2AB-4B91-BC18-B85CDA0AE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162"/>
            <a:ext cx="10515600" cy="643543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>
                <a:solidFill>
                  <a:srgbClr val="004274"/>
                </a:solidFill>
                <a:latin typeface="+mn-lt"/>
                <a:ea typeface="+mn-ea"/>
                <a:cs typeface="+mn-cs"/>
              </a:rPr>
              <a:t>Implementare in limbajul R</a:t>
            </a:r>
            <a:endParaRPr lang="ro-RO" sz="2800" b="1" dirty="0">
              <a:solidFill>
                <a:srgbClr val="00427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F371A-BFCB-4FC0-A68F-6A2E4E11F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87" y="810705"/>
            <a:ext cx="11378152" cy="536625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o-RO" dirty="0"/>
              <a:t># </a:t>
            </a:r>
            <a:r>
              <a:rPr lang="ro-RO" b="1" dirty="0"/>
              <a:t>Datele de intrare</a:t>
            </a:r>
          </a:p>
          <a:p>
            <a:pPr marL="0" indent="0">
              <a:buNone/>
            </a:pPr>
            <a:r>
              <a:rPr lang="ro-RO" dirty="0"/>
              <a:t>X &lt;- c(10, 20, 30, 40, 50)</a:t>
            </a:r>
          </a:p>
          <a:p>
            <a:pPr marL="0" indent="0">
              <a:buNone/>
            </a:pPr>
            <a:r>
              <a:rPr lang="ro-RO" dirty="0"/>
              <a:t>Y &lt;- c(5, 6, 7, 8, 9)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# </a:t>
            </a:r>
            <a:r>
              <a:rPr lang="ro-RO" b="1" dirty="0"/>
              <a:t>Calculul coeficienților de regresie</a:t>
            </a:r>
          </a:p>
          <a:p>
            <a:pPr marL="0" indent="0">
              <a:buNone/>
            </a:pPr>
            <a:r>
              <a:rPr lang="ro-RO" dirty="0" err="1"/>
              <a:t>regression_model</a:t>
            </a:r>
            <a:r>
              <a:rPr lang="ro-RO" dirty="0"/>
              <a:t> &lt;- lm(Y ~ X)</a:t>
            </a:r>
          </a:p>
          <a:p>
            <a:pPr marL="0" indent="0">
              <a:buNone/>
            </a:pPr>
            <a:r>
              <a:rPr lang="ro-RO" dirty="0"/>
              <a:t>beta0 &lt;- </a:t>
            </a:r>
            <a:r>
              <a:rPr lang="ro-RO" dirty="0" err="1"/>
              <a:t>coef</a:t>
            </a:r>
            <a:r>
              <a:rPr lang="ro-RO" dirty="0"/>
              <a:t>(</a:t>
            </a:r>
            <a:r>
              <a:rPr lang="ro-RO" dirty="0" err="1"/>
              <a:t>regression_model</a:t>
            </a:r>
            <a:r>
              <a:rPr lang="ro-RO" dirty="0"/>
              <a:t>)[1]  # interceptarea (beta0)</a:t>
            </a:r>
          </a:p>
          <a:p>
            <a:pPr marL="0" indent="0">
              <a:buNone/>
            </a:pPr>
            <a:r>
              <a:rPr lang="ro-RO" dirty="0"/>
              <a:t>beta1 &lt;- </a:t>
            </a:r>
            <a:r>
              <a:rPr lang="ro-RO" dirty="0" err="1"/>
              <a:t>coef</a:t>
            </a:r>
            <a:r>
              <a:rPr lang="ro-RO" dirty="0"/>
              <a:t>(</a:t>
            </a:r>
            <a:r>
              <a:rPr lang="ro-RO" dirty="0" err="1"/>
              <a:t>regression_model</a:t>
            </a:r>
            <a:r>
              <a:rPr lang="ro-RO" dirty="0"/>
              <a:t>)[2]  # coeficientul de regresie (beta1)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# </a:t>
            </a:r>
            <a:r>
              <a:rPr lang="ro-RO" b="1" dirty="0"/>
              <a:t>Afișarea ecuației regresiei</a:t>
            </a:r>
          </a:p>
          <a:p>
            <a:pPr marL="0" indent="0">
              <a:buNone/>
            </a:pPr>
            <a:r>
              <a:rPr lang="ro-RO" dirty="0"/>
              <a:t>cat("</a:t>
            </a:r>
            <a:r>
              <a:rPr lang="ro-RO" dirty="0" err="1"/>
              <a:t>Ecuția</a:t>
            </a:r>
            <a:r>
              <a:rPr lang="ro-RO" dirty="0"/>
              <a:t> regresiei liniare simplă: Y =", </a:t>
            </a:r>
            <a:r>
              <a:rPr lang="ro-RO" dirty="0" err="1"/>
              <a:t>round</a:t>
            </a:r>
            <a:r>
              <a:rPr lang="ro-RO" dirty="0"/>
              <a:t>(beta0, 2), "+", </a:t>
            </a:r>
            <a:r>
              <a:rPr lang="ro-RO" dirty="0" err="1"/>
              <a:t>round</a:t>
            </a:r>
            <a:r>
              <a:rPr lang="ro-RO" dirty="0"/>
              <a:t>(beta1, 2), "X\n")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# </a:t>
            </a:r>
            <a:r>
              <a:rPr lang="ro-RO" b="1" dirty="0"/>
              <a:t>Face o predicție pentru X = 35</a:t>
            </a:r>
          </a:p>
          <a:p>
            <a:pPr marL="0" indent="0">
              <a:buNone/>
            </a:pPr>
            <a:r>
              <a:rPr lang="ro-RO" dirty="0" err="1"/>
              <a:t>new_X</a:t>
            </a:r>
            <a:r>
              <a:rPr lang="ro-RO" dirty="0"/>
              <a:t> &lt;- 35</a:t>
            </a:r>
          </a:p>
          <a:p>
            <a:pPr marL="0" indent="0">
              <a:buNone/>
            </a:pPr>
            <a:r>
              <a:rPr lang="ro-RO" dirty="0" err="1"/>
              <a:t>predicted_Y</a:t>
            </a:r>
            <a:r>
              <a:rPr lang="ro-RO" dirty="0"/>
              <a:t> &lt;- </a:t>
            </a:r>
            <a:r>
              <a:rPr lang="ro-RO" dirty="0" err="1"/>
              <a:t>predict</a:t>
            </a:r>
            <a:r>
              <a:rPr lang="ro-RO" dirty="0"/>
              <a:t>(</a:t>
            </a:r>
            <a:r>
              <a:rPr lang="ro-RO" dirty="0" err="1"/>
              <a:t>regression_model</a:t>
            </a:r>
            <a:r>
              <a:rPr lang="ro-RO" dirty="0"/>
              <a:t>, </a:t>
            </a:r>
            <a:r>
              <a:rPr lang="ro-RO" dirty="0" err="1"/>
              <a:t>data.frame</a:t>
            </a:r>
            <a:r>
              <a:rPr lang="ro-RO" dirty="0"/>
              <a:t>(X = </a:t>
            </a:r>
            <a:r>
              <a:rPr lang="ro-RO" dirty="0" err="1"/>
              <a:t>new_X</a:t>
            </a:r>
            <a:r>
              <a:rPr lang="ro-RO" dirty="0"/>
              <a:t>))</a:t>
            </a:r>
          </a:p>
          <a:p>
            <a:pPr marL="0" indent="0">
              <a:buNone/>
            </a:pPr>
            <a:r>
              <a:rPr lang="ro-RO" dirty="0"/>
              <a:t>cat("Pentru X =", </a:t>
            </a:r>
            <a:r>
              <a:rPr lang="ro-RO" dirty="0" err="1"/>
              <a:t>new_X</a:t>
            </a:r>
            <a:r>
              <a:rPr lang="ro-RO" dirty="0"/>
              <a:t>, ", Y (nota estimată) =", </a:t>
            </a:r>
            <a:r>
              <a:rPr lang="ro-RO" dirty="0" err="1"/>
              <a:t>round</a:t>
            </a:r>
            <a:r>
              <a:rPr lang="ro-RO" dirty="0"/>
              <a:t>(</a:t>
            </a:r>
            <a:r>
              <a:rPr lang="ro-RO" dirty="0" err="1"/>
              <a:t>predicted_Y</a:t>
            </a:r>
            <a:r>
              <a:rPr lang="ro-RO" dirty="0"/>
              <a:t>, 2), "\n")</a:t>
            </a:r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761359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DB57D-D697-433E-9F07-15DAF9E94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8E2845-CED2-44A7-A1BD-BC11AF2EB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651" y="358218"/>
            <a:ext cx="10332003" cy="545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64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893</Words>
  <Application>Microsoft Office PowerPoint</Application>
  <PresentationFormat>Widescreen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KaTeX_Main</vt:lpstr>
      <vt:lpstr>KaTeX_Math</vt:lpstr>
      <vt:lpstr>Söhne</vt:lpstr>
      <vt:lpstr>Office Theme</vt:lpstr>
      <vt:lpstr>Probabilitate și statistică aplicată</vt:lpstr>
      <vt:lpstr>Regresia liniară simplă</vt:lpstr>
      <vt:lpstr>Ce este regresia liniară simplă?</vt:lpstr>
      <vt:lpstr>Cum funcționează?</vt:lpstr>
      <vt:lpstr>Păși în regresia liniară simplă:</vt:lpstr>
      <vt:lpstr>De ce este importantă?</vt:lpstr>
      <vt:lpstr>Exemplu: Fie este necesar de a analiza relația dintre numărul de ore de studiu X și notele obținute Y de către studenți. Presupunem că această relație poate fi aproximată printr-o regresie liniară simplă.</vt:lpstr>
      <vt:lpstr>Implementare in limbajul R</vt:lpstr>
      <vt:lpstr>PowerPoint Presentation</vt:lpstr>
      <vt:lpstr>PowerPoint Presentation</vt:lpstr>
      <vt:lpstr>Exemplu: Să presupunem că avem date privind numărul de ore de somn și nivelul de oboseală al unui grup de persoane. Obiectivul este de a utiliza regresia liniară pentru a prezice nivelul de oboseală în funcție de numărul de ore de somn. Ore de somn - 6,8,5,7,9 - (variabila independentă). Nivel de oboseală - 3,2,4,3,1 - (variabila dependentă)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Probabilitate și statistică aplicată</dc:title>
  <dc:creator>Galina Marusic</dc:creator>
  <cp:lastModifiedBy>Galina Marusic</cp:lastModifiedBy>
  <cp:revision>23</cp:revision>
  <dcterms:created xsi:type="dcterms:W3CDTF">2023-11-19T15:34:24Z</dcterms:created>
  <dcterms:modified xsi:type="dcterms:W3CDTF">2026-02-17T12:43:15Z</dcterms:modified>
</cp:coreProperties>
</file>