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9" r:id="rId4"/>
    <p:sldId id="280" r:id="rId5"/>
    <p:sldId id="257" r:id="rId6"/>
    <p:sldId id="278" r:id="rId7"/>
    <p:sldId id="277" r:id="rId8"/>
    <p:sldId id="258" r:id="rId9"/>
    <p:sldId id="259" r:id="rId10"/>
    <p:sldId id="260" r:id="rId11"/>
    <p:sldId id="283" r:id="rId12"/>
    <p:sldId id="284" r:id="rId13"/>
    <p:sldId id="261" r:id="rId14"/>
    <p:sldId id="285" r:id="rId15"/>
    <p:sldId id="286" r:id="rId16"/>
    <p:sldId id="262" r:id="rId17"/>
  </p:sldIdLst>
  <p:sldSz cx="12192000" cy="6858000"/>
  <p:notesSz cx="6858000" cy="9144000"/>
  <p:defaultTex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3792" autoAdjust="0"/>
  </p:normalViewPr>
  <p:slideViewPr>
    <p:cSldViewPr snapToGrid="0" showGuides="1">
      <p:cViewPr varScale="1">
        <p:scale>
          <a:sx n="63" d="100"/>
          <a:sy n="63" d="100"/>
        </p:scale>
        <p:origin x="73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8C6B-DDA2-4B52-9607-B8EC6E326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596B4AFD-D512-43BA-80F4-3153A3A7B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D84B112D-C85A-4AE8-B26D-0915FFF0B613}"/>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5" name="Footer Placeholder 4">
            <a:extLst>
              <a:ext uri="{FF2B5EF4-FFF2-40B4-BE49-F238E27FC236}">
                <a16:creationId xmlns:a16="http://schemas.microsoft.com/office/drawing/2014/main" id="{22C596E9-3450-4D23-8086-E938083E87E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F64FF74-465B-4888-AB82-FDE1361BE667}"/>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263450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3057-BD31-4918-A959-E6B82BF60E69}"/>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8300ADF1-5B73-4CF2-A5F9-AB0B06D56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84B1399-2F74-450E-8388-021A0B1FB54E}"/>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5" name="Footer Placeholder 4">
            <a:extLst>
              <a:ext uri="{FF2B5EF4-FFF2-40B4-BE49-F238E27FC236}">
                <a16:creationId xmlns:a16="http://schemas.microsoft.com/office/drawing/2014/main" id="{E4DD2FA8-8E1A-4CE6-8900-E17CF03A946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637B0BA-7DD0-480D-8314-45EEB03ADDF6}"/>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107449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CA98B-D906-421A-B003-F6B73DD302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F31F909-23FF-4D98-89B4-FF8EF817CC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EE11942-9990-402B-9D71-BA875A1AA1FF}"/>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5" name="Footer Placeholder 4">
            <a:extLst>
              <a:ext uri="{FF2B5EF4-FFF2-40B4-BE49-F238E27FC236}">
                <a16:creationId xmlns:a16="http://schemas.microsoft.com/office/drawing/2014/main" id="{27E42F54-3E17-4373-BBA0-7BACC53B5AD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84B5CC2-B9EE-4576-944D-9E57A31A7D36}"/>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11468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E181-132B-48C4-8416-091AA11E430C}"/>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8AFCF80D-3E14-4AE0-807F-D7F4463E2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8A111E7-6D9B-4DD7-BF98-F70CDB9A2414}"/>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5" name="Footer Placeholder 4">
            <a:extLst>
              <a:ext uri="{FF2B5EF4-FFF2-40B4-BE49-F238E27FC236}">
                <a16:creationId xmlns:a16="http://schemas.microsoft.com/office/drawing/2014/main" id="{F39949F6-BFBF-4F59-9BE9-40844873594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01FC012-1FB8-4BEF-9667-B4787B426805}"/>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177011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4C32-F350-4BE8-99A4-C4D0CD7F9B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3884F2FE-55A8-4051-8832-376430FAB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7AC06-11AA-4A83-AD08-02AFB49420CA}"/>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5" name="Footer Placeholder 4">
            <a:extLst>
              <a:ext uri="{FF2B5EF4-FFF2-40B4-BE49-F238E27FC236}">
                <a16:creationId xmlns:a16="http://schemas.microsoft.com/office/drawing/2014/main" id="{86C9D2BB-0F93-4194-9459-64D47FB5DCA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DD7571E-F517-49F1-ADB9-F6E0552385B0}"/>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416810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D1F-C3A9-4521-B811-14B2CC72227B}"/>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741D58E-D0C0-439C-AAF2-440F231D8B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EC4ADF40-B3C0-4792-9B23-6414C6E684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17DBCE16-9408-498E-A4A2-DB4CB077A5FD}"/>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6" name="Footer Placeholder 5">
            <a:extLst>
              <a:ext uri="{FF2B5EF4-FFF2-40B4-BE49-F238E27FC236}">
                <a16:creationId xmlns:a16="http://schemas.microsoft.com/office/drawing/2014/main" id="{C0D599D9-C09C-4D84-A084-4AC6727CB6B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361805F1-CA99-4A26-BE3A-D27119536002}"/>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281691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BD5-F518-4F98-8442-CE9E02B204D6}"/>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FDC904D5-71C2-4BEF-AD04-7AE99927C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96FA7-1EC2-49DB-9B80-235D304CD2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8424B5A4-9D88-454A-AA64-752267FFF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B32B7-BFFA-4E35-94CE-2870519DF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E9340149-988A-426E-9542-48DF2F11B0A1}"/>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8" name="Footer Placeholder 7">
            <a:extLst>
              <a:ext uri="{FF2B5EF4-FFF2-40B4-BE49-F238E27FC236}">
                <a16:creationId xmlns:a16="http://schemas.microsoft.com/office/drawing/2014/main" id="{A17DECB2-0371-4217-B7F2-4E5289339303}"/>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CD9444A3-5388-4739-8798-A2E58C82CEC8}"/>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297601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F57D-C52A-4FFD-913F-DAB2A8A47B44}"/>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2602F47-C608-416B-B7F6-1921BF6E5FF1}"/>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4" name="Footer Placeholder 3">
            <a:extLst>
              <a:ext uri="{FF2B5EF4-FFF2-40B4-BE49-F238E27FC236}">
                <a16:creationId xmlns:a16="http://schemas.microsoft.com/office/drawing/2014/main" id="{4BD84831-2657-46E2-81E8-4AD8C807369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F9A3C99F-C12E-4ABC-9521-08DDD30A4828}"/>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263266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E4B0A-3771-4A95-B272-B37736D98188}"/>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3" name="Footer Placeholder 2">
            <a:extLst>
              <a:ext uri="{FF2B5EF4-FFF2-40B4-BE49-F238E27FC236}">
                <a16:creationId xmlns:a16="http://schemas.microsoft.com/office/drawing/2014/main" id="{FED09ABD-CB4B-41DD-8E3D-FAD114D40049}"/>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1DCDE3C7-15FD-459F-8C9A-5832A4BE64AE}"/>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394723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4890-8B26-4D74-8B90-1195618F2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A2B69941-6498-457D-8494-1442E9EBC9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E2FCA655-E15B-4E1E-8AB4-FB4F1A41A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1076C-E01F-469A-8A6F-51AC7448EC3F}"/>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6" name="Footer Placeholder 5">
            <a:extLst>
              <a:ext uri="{FF2B5EF4-FFF2-40B4-BE49-F238E27FC236}">
                <a16:creationId xmlns:a16="http://schemas.microsoft.com/office/drawing/2014/main" id="{EF2CD1DD-7D79-40A8-8DD1-2316A6080C2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5CB372F-E1E2-4A37-9949-0DC12AEE5081}"/>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172473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61A6-C030-4762-8247-9FBD31D1C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A345BD7C-5399-4D5B-BE24-F4DEC21F4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9BAEDDCD-A459-4E07-83D3-343A842D2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E15E7-6EFA-401D-B1C5-42AF9751C8CF}"/>
              </a:ext>
            </a:extLst>
          </p:cNvPr>
          <p:cNvSpPr>
            <a:spLocks noGrp="1"/>
          </p:cNvSpPr>
          <p:nvPr>
            <p:ph type="dt" sz="half" idx="10"/>
          </p:nvPr>
        </p:nvSpPr>
        <p:spPr/>
        <p:txBody>
          <a:bodyPr/>
          <a:lstStyle/>
          <a:p>
            <a:fld id="{A3BA17DF-2B58-4D63-BAAA-B67B1337649D}" type="datetimeFigureOut">
              <a:rPr lang="ro-RO" smtClean="0"/>
              <a:t>30.01.2026</a:t>
            </a:fld>
            <a:endParaRPr lang="ro-RO"/>
          </a:p>
        </p:txBody>
      </p:sp>
      <p:sp>
        <p:nvSpPr>
          <p:cNvPr id="6" name="Footer Placeholder 5">
            <a:extLst>
              <a:ext uri="{FF2B5EF4-FFF2-40B4-BE49-F238E27FC236}">
                <a16:creationId xmlns:a16="http://schemas.microsoft.com/office/drawing/2014/main" id="{44E9A933-AAF2-42ED-9A63-A2CC8B058EF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EFD553C7-6BCA-49CD-83B3-947FA800E3D7}"/>
              </a:ext>
            </a:extLst>
          </p:cNvPr>
          <p:cNvSpPr>
            <a:spLocks noGrp="1"/>
          </p:cNvSpPr>
          <p:nvPr>
            <p:ph type="sldNum" sz="quarter" idx="12"/>
          </p:nvPr>
        </p:nvSpPr>
        <p:spPr/>
        <p:txBody>
          <a:bodyPr/>
          <a:lstStyle/>
          <a:p>
            <a:fld id="{334745B7-3C21-4317-A8C9-8F923D14C865}" type="slidenum">
              <a:rPr lang="ro-RO" smtClean="0"/>
              <a:t>‹#›</a:t>
            </a:fld>
            <a:endParaRPr lang="ro-RO"/>
          </a:p>
        </p:txBody>
      </p:sp>
    </p:spTree>
    <p:extLst>
      <p:ext uri="{BB962C8B-B14F-4D97-AF65-F5344CB8AC3E}">
        <p14:creationId xmlns:p14="http://schemas.microsoft.com/office/powerpoint/2010/main" val="87574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B0B05-FC01-4304-8442-55251A6AA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4ACBA160-81D9-453F-BFEF-98E2382438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F5FB4D8-0954-4D18-9764-FBF19F389E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A17DF-2B58-4D63-BAAA-B67B1337649D}" type="datetimeFigureOut">
              <a:rPr lang="ro-RO" smtClean="0"/>
              <a:t>30.01.2026</a:t>
            </a:fld>
            <a:endParaRPr lang="ro-RO"/>
          </a:p>
        </p:txBody>
      </p:sp>
      <p:sp>
        <p:nvSpPr>
          <p:cNvPr id="5" name="Footer Placeholder 4">
            <a:extLst>
              <a:ext uri="{FF2B5EF4-FFF2-40B4-BE49-F238E27FC236}">
                <a16:creationId xmlns:a16="http://schemas.microsoft.com/office/drawing/2014/main" id="{CC586F8A-F9A4-48F2-8B3D-5E66F91DB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303AB5B2-8944-410F-B0AB-0BEAF7875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745B7-3C21-4317-A8C9-8F923D14C865}" type="slidenum">
              <a:rPr lang="ro-RO" smtClean="0"/>
              <a:t>‹#›</a:t>
            </a:fld>
            <a:endParaRPr lang="ro-RO"/>
          </a:p>
        </p:txBody>
      </p:sp>
    </p:spTree>
    <p:extLst>
      <p:ext uri="{BB962C8B-B14F-4D97-AF65-F5344CB8AC3E}">
        <p14:creationId xmlns:p14="http://schemas.microsoft.com/office/powerpoint/2010/main" val="45090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04C9-CB67-4CBA-B5F3-81E027E5CC42}"/>
              </a:ext>
            </a:extLst>
          </p:cNvPr>
          <p:cNvSpPr>
            <a:spLocks noGrp="1"/>
          </p:cNvSpPr>
          <p:nvPr>
            <p:ph type="ctrTitle"/>
          </p:nvPr>
        </p:nvSpPr>
        <p:spPr>
          <a:xfrm>
            <a:off x="-54078" y="618659"/>
            <a:ext cx="12300155" cy="5809379"/>
          </a:xfrm>
        </p:spPr>
        <p:txBody>
          <a:bodyPr>
            <a:normAutofit fontScale="90000"/>
          </a:bodyPr>
          <a:lstStyle/>
          <a:p>
            <a:pPr>
              <a:lnSpc>
                <a:spcPct val="107000"/>
              </a:lnSpc>
              <a:spcAft>
                <a:spcPts val="800"/>
              </a:spcAft>
            </a:pPr>
            <a:br>
              <a:rPr lang="ro-RO" sz="6000" b="1" dirty="0">
                <a:effectLst/>
                <a:latin typeface="Times New Roman" panose="02020603050405020304" pitchFamily="18" charset="0"/>
                <a:ea typeface="Times New Roman" panose="02020603050405020304" pitchFamily="18" charset="0"/>
                <a:cs typeface="Arial" panose="020B0604020202020204" pitchFamily="34" charset="0"/>
              </a:rPr>
            </a:br>
            <a:br>
              <a:rPr lang="ro-RO" sz="6000" b="1" dirty="0">
                <a:effectLst/>
                <a:latin typeface="Times New Roman" panose="02020603050405020304" pitchFamily="18" charset="0"/>
                <a:ea typeface="Times New Roman" panose="02020603050405020304" pitchFamily="18" charset="0"/>
                <a:cs typeface="Arial" panose="020B0604020202020204" pitchFamily="34" charset="0"/>
              </a:rPr>
            </a:br>
            <a:br>
              <a:rPr lang="en-US" sz="4900" b="1" dirty="0">
                <a:effectLst/>
                <a:latin typeface="Times New Roman" panose="02020603050405020304" pitchFamily="18" charset="0"/>
                <a:ea typeface="Times New Roman" panose="02020603050405020304" pitchFamily="18" charset="0"/>
                <a:cs typeface="Arial" panose="020B0604020202020204" pitchFamily="34" charset="0"/>
              </a:rPr>
            </a:br>
            <a:r>
              <a:rPr lang="ru" sz="4900" b="1" dirty="0">
                <a:latin typeface="Times New Roman" panose="02020603050405020304" pitchFamily="18" charset="0"/>
                <a:ea typeface="Times New Roman" panose="02020603050405020304" pitchFamily="18" charset="0"/>
                <a:cs typeface="Arial" panose="020B0604020202020204" pitchFamily="34" charset="0"/>
              </a:rPr>
              <a:t>« </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От </a:t>
            </a:r>
            <a:r>
              <a:rPr lang="ru" sz="49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реальности </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к </a:t>
            </a:r>
            <a:r>
              <a:rPr lang="ru" sz="4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данным, </a:t>
            </a:r>
            <a:br>
              <a:rPr lang="en-US" sz="4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br>
            <a:r>
              <a:rPr lang="ru" sz="4900" b="1" dirty="0">
                <a:effectLst/>
                <a:latin typeface="Times New Roman" panose="02020603050405020304" pitchFamily="18" charset="0"/>
                <a:ea typeface="Times New Roman" panose="02020603050405020304" pitchFamily="18" charset="0"/>
                <a:cs typeface="Arial" panose="020B0604020202020204" pitchFamily="34" charset="0"/>
              </a:rPr>
              <a:t>от </a:t>
            </a:r>
            <a:r>
              <a:rPr lang="ru" sz="4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данных … </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к </a:t>
            </a:r>
            <a:r>
              <a:rPr lang="ru" sz="4900" b="1"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rPr>
              <a:t>базам данных, </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от </a:t>
            </a:r>
            <a:r>
              <a:rPr lang="ru" sz="4900" b="1"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rPr>
              <a:t>базы данных</a:t>
            </a:r>
            <a:br>
              <a:rPr lang="en-US" sz="4900" b="1" dirty="0">
                <a:effectLst/>
                <a:latin typeface="Times New Roman" panose="02020603050405020304" pitchFamily="18" charset="0"/>
                <a:ea typeface="Times New Roman" panose="02020603050405020304" pitchFamily="18" charset="0"/>
                <a:cs typeface="Arial" panose="020B0604020202020204" pitchFamily="34" charset="0"/>
              </a:rPr>
            </a:br>
            <a:r>
              <a:rPr lang="ru" sz="4900" b="1"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rPr>
              <a:t> </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к </a:t>
            </a:r>
            <a:r>
              <a:rPr lang="ru" sz="4900" b="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приложениям</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49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Web</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 или </a:t>
            </a:r>
            <a:r>
              <a:rPr lang="en-US" sz="49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Desktop</a:t>
            </a:r>
            <a:r>
              <a:rPr lang="ru" sz="49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 </a:t>
            </a:r>
            <a:br>
              <a:rPr lang="en-US" sz="4900" b="1" dirty="0">
                <a:effectLst/>
                <a:latin typeface="Times New Roman" panose="02020603050405020304" pitchFamily="18" charset="0"/>
                <a:ea typeface="Times New Roman" panose="02020603050405020304" pitchFamily="18" charset="0"/>
                <a:cs typeface="Arial" panose="020B0604020202020204" pitchFamily="34" charset="0"/>
              </a:rPr>
            </a:br>
            <a:r>
              <a:rPr lang="ru" sz="4900" b="1" dirty="0">
                <a:effectLst/>
                <a:latin typeface="Times New Roman" panose="02020603050405020304" pitchFamily="18" charset="0"/>
                <a:ea typeface="Times New Roman" panose="02020603050405020304" pitchFamily="18" charset="0"/>
                <a:cs typeface="Arial" panose="020B0604020202020204" pitchFamily="34" charset="0"/>
              </a:rPr>
              <a:t>от </a:t>
            </a:r>
            <a:r>
              <a:rPr lang="ru" sz="4900" b="1" dirty="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запросов </a:t>
            </a:r>
            <a:r>
              <a:rPr lang="ru" sz="4900" b="1" dirty="0">
                <a:effectLst/>
                <a:latin typeface="Times New Roman" panose="02020603050405020304" pitchFamily="18" charset="0"/>
                <a:ea typeface="Times New Roman" panose="02020603050405020304" pitchFamily="18" charset="0"/>
                <a:cs typeface="Arial" panose="020B0604020202020204" pitchFamily="34" charset="0"/>
              </a:rPr>
              <a:t>(SQL), к</a:t>
            </a:r>
            <a:r>
              <a:rPr lang="ru" sz="49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4900" b="1" dirty="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СМЫСЛУ</a:t>
            </a:r>
            <a:r>
              <a:rPr lang="ru" sz="4900" b="1" dirty="0">
                <a:latin typeface="Times New Roman" panose="02020603050405020304" pitchFamily="18" charset="0"/>
                <a:ea typeface="Times New Roman" panose="02020603050405020304" pitchFamily="18" charset="0"/>
                <a:cs typeface="Arial" panose="020B0604020202020204" pitchFamily="34" charset="0"/>
              </a:rPr>
              <a:t>, </a:t>
            </a:r>
            <a:br>
              <a:rPr lang="en-US" sz="4900" b="1" dirty="0">
                <a:latin typeface="Times New Roman" panose="02020603050405020304" pitchFamily="18" charset="0"/>
                <a:ea typeface="Times New Roman" panose="02020603050405020304" pitchFamily="18" charset="0"/>
                <a:cs typeface="Arial" panose="020B0604020202020204" pitchFamily="34" charset="0"/>
              </a:rPr>
            </a:br>
            <a:r>
              <a:rPr lang="ru" sz="4900" b="1" dirty="0">
                <a:latin typeface="Times New Roman" panose="02020603050405020304" pitchFamily="18" charset="0"/>
                <a:ea typeface="Times New Roman" panose="02020603050405020304" pitchFamily="18" charset="0"/>
                <a:cs typeface="Arial" panose="020B0604020202020204" pitchFamily="34" charset="0"/>
              </a:rPr>
              <a:t>к </a:t>
            </a:r>
            <a:r>
              <a:rPr lang="ru" sz="4900" b="1" dirty="0">
                <a:solidFill>
                  <a:srgbClr val="00B0F0"/>
                </a:solidFill>
                <a:latin typeface="Times New Roman" panose="02020603050405020304" pitchFamily="18" charset="0"/>
                <a:ea typeface="Times New Roman" panose="02020603050405020304" pitchFamily="18" charset="0"/>
                <a:cs typeface="Arial" panose="020B0604020202020204" pitchFamily="34" charset="0"/>
              </a:rPr>
              <a:t>пониманию ЯВЛЕНИЯ, изучения реальности </a:t>
            </a:r>
            <a:r>
              <a:rPr lang="ru" sz="4900" b="1" dirty="0">
                <a:latin typeface="Times New Roman" panose="02020603050405020304" pitchFamily="18" charset="0"/>
                <a:ea typeface="Times New Roman" panose="02020603050405020304" pitchFamily="18" charset="0"/>
                <a:cs typeface="Arial" panose="020B0604020202020204" pitchFamily="34" charset="0"/>
              </a:rPr>
              <a:t>и принятия </a:t>
            </a:r>
            <a:r>
              <a:rPr lang="ru" sz="4900" b="1" i="1" dirty="0">
                <a:highlight>
                  <a:srgbClr val="00FFFF"/>
                </a:highlight>
                <a:latin typeface="Times New Roman" panose="02020603050405020304" pitchFamily="18" charset="0"/>
                <a:ea typeface="Times New Roman" panose="02020603050405020304" pitchFamily="18" charset="0"/>
                <a:cs typeface="Arial" panose="020B0604020202020204" pitchFamily="34" charset="0"/>
              </a:rPr>
              <a:t>решений на основе информации, полученной в результате </a:t>
            </a:r>
            <a:r>
              <a:rPr lang="ru" sz="49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обработки </a:t>
            </a:r>
            <a:br>
              <a:rPr lang="en-US" sz="4900" b="1" dirty="0">
                <a:solidFill>
                  <a:srgbClr val="00B0F0"/>
                </a:solidFill>
                <a:latin typeface="Times New Roman" panose="02020603050405020304" pitchFamily="18" charset="0"/>
                <a:ea typeface="Times New Roman" panose="02020603050405020304" pitchFamily="18" charset="0"/>
                <a:cs typeface="Arial" panose="020B0604020202020204" pitchFamily="34" charset="0"/>
              </a:rPr>
            </a:br>
            <a:r>
              <a:rPr lang="ru" sz="49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данных»</a:t>
            </a:r>
            <a:r>
              <a:rPr lang="ru" sz="4900" b="1" dirty="0">
                <a:latin typeface="Times New Roman" panose="02020603050405020304" pitchFamily="18" charset="0"/>
                <a:ea typeface="Times New Roman" panose="02020603050405020304" pitchFamily="18" charset="0"/>
                <a:cs typeface="Arial" panose="020B0604020202020204" pitchFamily="34" charset="0"/>
              </a:rPr>
              <a:t>.</a:t>
            </a:r>
            <a:endParaRPr lang="ro-RO" dirty="0"/>
          </a:p>
        </p:txBody>
      </p:sp>
    </p:spTree>
    <p:extLst>
      <p:ext uri="{BB962C8B-B14F-4D97-AF65-F5344CB8AC3E}">
        <p14:creationId xmlns:p14="http://schemas.microsoft.com/office/powerpoint/2010/main" val="17489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C569-712E-40DD-89EA-A6DE201E267A}"/>
              </a:ext>
            </a:extLst>
          </p:cNvPr>
          <p:cNvSpPr>
            <a:spLocks noGrp="1"/>
          </p:cNvSpPr>
          <p:nvPr>
            <p:ph type="title"/>
          </p:nvPr>
        </p:nvSpPr>
        <p:spPr>
          <a:xfrm>
            <a:off x="838200" y="-75032"/>
            <a:ext cx="10515600" cy="979271"/>
          </a:xfrm>
        </p:spPr>
        <p:txBody>
          <a:bodyPr>
            <a:normAutofit fontScale="90000"/>
          </a:bodyPr>
          <a:lstStyle/>
          <a:p>
            <a:pPr marR="0" lvl="0" algn="ctr" defTabSz="914400" rtl="0" eaLnBrk="1" fontAlgn="auto" latinLnBrk="0" hangingPunct="1">
              <a:lnSpc>
                <a:spcPct val="107000"/>
              </a:lnSpc>
              <a:spcBef>
                <a:spcPts val="1000"/>
              </a:spcBef>
              <a:spcAft>
                <a:spcPts val="800"/>
              </a:spcAft>
              <a:buClrTx/>
              <a:buSzTx/>
              <a:tabLst/>
              <a:defRPr/>
            </a:pPr>
            <a:r>
              <a:rPr kumimoji="0" lang="ru"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t>Модуль 4 : Моно-запросы в командной строке </a:t>
            </a:r>
            <a:r>
              <a:rPr kumimoji="0" lang="ru"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t>SQLite. </a:t>
            </a:r>
            <a:br>
              <a:rPr kumimoji="0" lang="ro-RO"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br>
            <a:r>
              <a:rPr kumimoji="0" lang="ru"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Пример/тематическое исследование – </a:t>
            </a:r>
            <a:r>
              <a:rPr kumimoji="0" lang="ru" sz="36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endParaRPr lang="ro-RO" sz="3600" dirty="0">
              <a:solidFill>
                <a:srgbClr val="FF0000"/>
              </a:solidFill>
            </a:endParaRPr>
          </a:p>
        </p:txBody>
      </p:sp>
      <p:sp>
        <p:nvSpPr>
          <p:cNvPr id="7" name="TextBox 6">
            <a:extLst>
              <a:ext uri="{FF2B5EF4-FFF2-40B4-BE49-F238E27FC236}">
                <a16:creationId xmlns:a16="http://schemas.microsoft.com/office/drawing/2014/main" id="{FEA38716-8532-4D35-B961-6E12FC1187E5}"/>
              </a:ext>
            </a:extLst>
          </p:cNvPr>
          <p:cNvSpPr txBox="1"/>
          <p:nvPr/>
        </p:nvSpPr>
        <p:spPr>
          <a:xfrm>
            <a:off x="542740" y="904239"/>
            <a:ext cx="11557819" cy="5447645"/>
          </a:xfrm>
          <a:prstGeom prst="rect">
            <a:avLst/>
          </a:prstGeom>
          <a:noFill/>
        </p:spPr>
        <p:txBody>
          <a:bodyPr wrap="square">
            <a:spAutoFit/>
          </a:bodyPr>
          <a:lstStyle/>
          <a:p>
            <a:pPr>
              <a:spcAft>
                <a:spcPts val="600"/>
              </a:spcAft>
            </a:pPr>
            <a:r>
              <a:rPr lang="ru" sz="2000" b="1" dirty="0">
                <a:effectLst/>
                <a:latin typeface="Arial" panose="020B0604020202020204" pitchFamily="34" charset="0"/>
                <a:ea typeface="Times New Roman" panose="02020603050405020304" pitchFamily="18" charset="0"/>
                <a:cs typeface="Arial" panose="020B0604020202020204" pitchFamily="34" charset="0"/>
              </a:rPr>
              <a:t>Объем:</a:t>
            </a:r>
            <a:r>
              <a:rPr lang="ru" sz="2000" dirty="0">
                <a:effectLst/>
                <a:latin typeface="Arial" panose="020B0604020202020204" pitchFamily="34" charset="0"/>
                <a:ea typeface="Times New Roman" panose="02020603050405020304" pitchFamily="18" charset="0"/>
                <a:cs typeface="Arial" panose="020B0604020202020204" pitchFamily="34" charset="0"/>
              </a:rPr>
              <a:t> </a:t>
            </a:r>
            <a:r>
              <a:rPr lang="ru" sz="2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Давайте разберемся, как оператор SELECT </a:t>
            </a:r>
            <a:r>
              <a:rPr lang="ru" sz="24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становится </a:t>
            </a:r>
            <a:r>
              <a:rPr lang="ru" sz="2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окном в реальность </a:t>
            </a:r>
            <a:r>
              <a:rPr lang="ru" sz="2000" dirty="0">
                <a:effectLst/>
                <a:latin typeface="Arial" panose="020B0604020202020204" pitchFamily="34" charset="0"/>
                <a:ea typeface="Times New Roman" panose="02020603050405020304" pitchFamily="18" charset="0"/>
                <a:cs typeface="Arial" panose="020B0604020202020204" pitchFamily="34" charset="0"/>
              </a:rPr>
              <a:t>.</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ru"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Цель 1 – Производительность (оптимальные температуры)</a:t>
            </a:r>
            <a:endParaRPr lang="ro-RO" sz="20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Cod </a:t>
            </a:r>
            <a:r>
              <a:rPr lang="ro-RO" sz="2000" b="1" i="1"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Sql</a:t>
            </a:r>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ro-RO"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SELECT model, component,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value</a:t>
            </a:r>
            <a:endParaRPr lang="ro-RO" sz="2000" b="1"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FROM PC</a:t>
            </a:r>
            <a:endParaRPr lang="ro-RO" sz="2000" b="1"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JOIN Temperatura ON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PC.id_pc</a:t>
            </a:r>
            <a:r>
              <a:rPr lang="ro-RO" sz="2000" b="1" dirty="0">
                <a:effectLst/>
                <a:latin typeface="Arial" panose="020B0604020202020204" pitchFamily="34" charset="0"/>
                <a:ea typeface="Times New Roman" panose="02020603050405020304" pitchFamily="18" charset="0"/>
                <a:cs typeface="Arial" panose="020B0604020202020204" pitchFamily="34" charset="0"/>
              </a:rPr>
              <a:t> =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Temperatura.id_pc</a:t>
            </a:r>
            <a:endParaRPr lang="ro-RO" sz="2000" b="1"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WHERE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value</a:t>
            </a:r>
            <a:r>
              <a:rPr lang="ro-RO" sz="2000" b="1" dirty="0">
                <a:effectLst/>
                <a:latin typeface="Arial" panose="020B0604020202020204" pitchFamily="34" charset="0"/>
                <a:ea typeface="Times New Roman" panose="02020603050405020304" pitchFamily="18" charset="0"/>
                <a:cs typeface="Arial" panose="020B0604020202020204" pitchFamily="34" charset="0"/>
              </a:rPr>
              <a:t> BETWEEN 30 AND 70;</a:t>
            </a:r>
            <a:endParaRPr lang="ro-RO" sz="2000" b="1"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ru"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Цель 2 – Долголетие (ресурсы под контролем)</a:t>
            </a:r>
            <a:endParaRPr lang="ro-RO" sz="20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Cod </a:t>
            </a:r>
            <a:r>
              <a:rPr lang="ro-RO" sz="2000" b="1" i="1"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Sql</a:t>
            </a:r>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ro-RO"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SELECT model,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usage</a:t>
            </a:r>
            <a:endParaRPr lang="ru-RU" sz="20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FROM Disk</a:t>
            </a:r>
            <a:endParaRPr lang="ru-RU" sz="20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JOIN PC ON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Disk.id_pc</a:t>
            </a:r>
            <a:r>
              <a:rPr lang="ro-RO" sz="2000" b="1" dirty="0">
                <a:effectLst/>
                <a:latin typeface="Arial" panose="020B0604020202020204" pitchFamily="34" charset="0"/>
                <a:ea typeface="Times New Roman" panose="02020603050405020304" pitchFamily="18" charset="0"/>
                <a:cs typeface="Arial" panose="020B0604020202020204" pitchFamily="34" charset="0"/>
              </a:rPr>
              <a:t> =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PC.id_pc</a:t>
            </a:r>
            <a:endParaRPr lang="ru-RU" sz="20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WHERE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usage</a:t>
            </a:r>
            <a:r>
              <a:rPr lang="ro-RO" sz="2000" b="1" dirty="0">
                <a:effectLst/>
                <a:latin typeface="Arial" panose="020B0604020202020204" pitchFamily="34" charset="0"/>
                <a:ea typeface="Times New Roman" panose="02020603050405020304" pitchFamily="18" charset="0"/>
                <a:cs typeface="Arial" panose="020B0604020202020204" pitchFamily="34" charset="0"/>
              </a:rPr>
              <a:t> &gt; 90;</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581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C569-712E-40DD-89EA-A6DE201E267A}"/>
              </a:ext>
            </a:extLst>
          </p:cNvPr>
          <p:cNvSpPr>
            <a:spLocks noGrp="1"/>
          </p:cNvSpPr>
          <p:nvPr>
            <p:ph type="title"/>
          </p:nvPr>
        </p:nvSpPr>
        <p:spPr>
          <a:xfrm>
            <a:off x="157316" y="158649"/>
            <a:ext cx="12034683" cy="816896"/>
          </a:xfrm>
        </p:spPr>
        <p:txBody>
          <a:bodyPr>
            <a:normAutofit fontScale="90000"/>
          </a:bodyPr>
          <a:lstStyle/>
          <a:p>
            <a:pPr marR="0" lvl="0" algn="ctr" defTabSz="914400" rtl="0" eaLnBrk="1" fontAlgn="auto" latinLnBrk="0" hangingPunct="1">
              <a:lnSpc>
                <a:spcPct val="107000"/>
              </a:lnSpc>
              <a:spcBef>
                <a:spcPts val="1000"/>
              </a:spcBef>
              <a:spcAft>
                <a:spcPts val="800"/>
              </a:spcAft>
              <a:buClrTx/>
              <a:buSzTx/>
              <a:tabLst/>
              <a:defRPr/>
            </a:pPr>
            <a:r>
              <a:rPr kumimoji="0" lang="ru"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t>Модуль 4 : Моно-запросы в SQLite CLI </a:t>
            </a:r>
            <a:r>
              <a:rPr kumimoji="0" lang="ru"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 из практики/тематическое исследование – </a:t>
            </a:r>
            <a:r>
              <a:rPr kumimoji="0" lang="ru" sz="36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endParaRPr lang="ro-RO" sz="3600" i="1" dirty="0">
              <a:solidFill>
                <a:srgbClr val="7030A0"/>
              </a:solidFill>
            </a:endParaRPr>
          </a:p>
        </p:txBody>
      </p:sp>
      <p:sp>
        <p:nvSpPr>
          <p:cNvPr id="7" name="TextBox 6">
            <a:extLst>
              <a:ext uri="{FF2B5EF4-FFF2-40B4-BE49-F238E27FC236}">
                <a16:creationId xmlns:a16="http://schemas.microsoft.com/office/drawing/2014/main" id="{FEA38716-8532-4D35-B961-6E12FC1187E5}"/>
              </a:ext>
            </a:extLst>
          </p:cNvPr>
          <p:cNvSpPr txBox="1"/>
          <p:nvPr/>
        </p:nvSpPr>
        <p:spPr>
          <a:xfrm>
            <a:off x="619433" y="1158996"/>
            <a:ext cx="10923638" cy="5699189"/>
          </a:xfrm>
          <a:prstGeom prst="rect">
            <a:avLst/>
          </a:prstGeom>
          <a:noFill/>
        </p:spPr>
        <p:txBody>
          <a:bodyPr wrap="square">
            <a:spAutoFit/>
          </a:bodyPr>
          <a:lstStyle/>
          <a:p>
            <a:pPr>
              <a:lnSpc>
                <a:spcPct val="107000"/>
              </a:lnSpc>
              <a:spcAft>
                <a:spcPts val="800"/>
              </a:spcAft>
            </a:pPr>
            <a:r>
              <a:rPr lang="ru" sz="2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Цель: Понять, как SELECT </a:t>
            </a:r>
            <a:r>
              <a:rPr lang="ru" sz="24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становится </a:t>
            </a:r>
            <a:r>
              <a:rPr lang="ru" sz="2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окном в реальность.</a:t>
            </a:r>
            <a:endParaRPr lang="ro-RO" sz="24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r>
              <a:rPr lang="ru"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Цель 3 – Надежность и стабильность (предотвращение блокировок)</a:t>
            </a:r>
            <a:endPar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endParaRPr lang="ro-RO" sz="18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Cod </a:t>
            </a:r>
            <a:r>
              <a:rPr lang="ro-RO" sz="2000" b="1" i="1"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Sql</a:t>
            </a:r>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ro-RO"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SELECT model,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usage</a:t>
            </a:r>
            <a:endParaRPr lang="ro-RO" sz="1800" b="1" dirty="0">
              <a:effectLs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FROM Memorie</a:t>
            </a:r>
            <a:endParaRPr lang="ro-RO" sz="1800" b="1" dirty="0">
              <a:effectLs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JOIN PC ON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Memorie.id_pc</a:t>
            </a:r>
            <a:r>
              <a:rPr lang="ro-RO" sz="2000" b="1" dirty="0">
                <a:effectLst/>
                <a:latin typeface="Arial" panose="020B0604020202020204" pitchFamily="34" charset="0"/>
                <a:ea typeface="Times New Roman" panose="02020603050405020304" pitchFamily="18" charset="0"/>
                <a:cs typeface="Arial" panose="020B0604020202020204" pitchFamily="34" charset="0"/>
              </a:rPr>
              <a:t> =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PC.id_pc</a:t>
            </a:r>
            <a:endParaRPr lang="ro-RO" sz="1800" b="1" dirty="0">
              <a:effectLs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WHERE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usage</a:t>
            </a:r>
            <a:r>
              <a:rPr lang="ro-RO" sz="2000" b="1" dirty="0">
                <a:effectLst/>
                <a:latin typeface="Arial" panose="020B0604020202020204" pitchFamily="34" charset="0"/>
                <a:ea typeface="Times New Roman" panose="02020603050405020304" pitchFamily="18" charset="0"/>
                <a:cs typeface="Arial" panose="020B0604020202020204" pitchFamily="34" charset="0"/>
              </a:rPr>
              <a:t> &gt; 80</a:t>
            </a:r>
            <a:r>
              <a:rPr lang="ro-RO" sz="2000" dirty="0">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o-RO" sz="1800" dirty="0">
              <a:effectLst/>
              <a:latin typeface="Arial" panose="020B0604020202020204" pitchFamily="34" charset="0"/>
              <a:ea typeface="Calibri" panose="020F0502020204030204" pitchFamily="34" charset="0"/>
              <a:cs typeface="Arial" panose="020B0604020202020204" pitchFamily="34" charset="0"/>
            </a:endParaRPr>
          </a:p>
          <a:p>
            <a:r>
              <a:rPr lang="ru"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Цель 4 – Безопасность (дисковое пространство)</a:t>
            </a:r>
            <a:endPar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endParaRPr lang="ro-RO" sz="18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Cod </a:t>
            </a:r>
            <a:r>
              <a:rPr lang="ro-RO" sz="2000" b="1" i="1"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Sql</a:t>
            </a:r>
            <a:r>
              <a:rPr lang="en-US"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ro-RO"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SELECT model,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usage</a:t>
            </a:r>
            <a:endParaRPr lang="ro-RO" sz="1800" b="1" dirty="0">
              <a:effectLs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FROM Disk</a:t>
            </a:r>
            <a:endParaRPr lang="ro-RO" sz="1800" b="1" dirty="0">
              <a:effectLs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JOIN PC ON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Disk.id_pc</a:t>
            </a:r>
            <a:r>
              <a:rPr lang="ro-RO" sz="2000" b="1" dirty="0">
                <a:effectLst/>
                <a:latin typeface="Arial" panose="020B0604020202020204" pitchFamily="34" charset="0"/>
                <a:ea typeface="Times New Roman" panose="02020603050405020304" pitchFamily="18" charset="0"/>
                <a:cs typeface="Arial" panose="020B0604020202020204" pitchFamily="34" charset="0"/>
              </a:rPr>
              <a:t> =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PC.id_pc</a:t>
            </a:r>
            <a:endParaRPr lang="ro-RO" sz="1800" b="1" dirty="0">
              <a:effectLst/>
              <a:latin typeface="Arial" panose="020B0604020202020204" pitchFamily="34" charset="0"/>
              <a:ea typeface="Calibri" panose="020F0502020204030204" pitchFamily="34"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000" b="1" dirty="0">
                <a:effectLst/>
                <a:latin typeface="Arial" panose="020B0604020202020204" pitchFamily="34" charset="0"/>
                <a:ea typeface="Times New Roman" panose="02020603050405020304" pitchFamily="18" charset="0"/>
                <a:cs typeface="Arial" panose="020B0604020202020204" pitchFamily="34" charset="0"/>
              </a:rPr>
              <a:t>WHERE </a:t>
            </a:r>
            <a:r>
              <a:rPr lang="ro-RO" sz="2000" b="1" dirty="0" err="1">
                <a:effectLst/>
                <a:latin typeface="Arial" panose="020B0604020202020204" pitchFamily="34" charset="0"/>
                <a:ea typeface="Times New Roman" panose="02020603050405020304" pitchFamily="18" charset="0"/>
                <a:cs typeface="Arial" panose="020B0604020202020204" pitchFamily="34" charset="0"/>
              </a:rPr>
              <a:t>usage</a:t>
            </a:r>
            <a:r>
              <a:rPr lang="ro-RO" sz="2000" b="1" dirty="0">
                <a:effectLst/>
                <a:latin typeface="Arial" panose="020B0604020202020204" pitchFamily="34" charset="0"/>
                <a:ea typeface="Times New Roman" panose="02020603050405020304" pitchFamily="18" charset="0"/>
                <a:cs typeface="Arial" panose="020B0604020202020204" pitchFamily="34" charset="0"/>
              </a:rPr>
              <a:t> &gt; 90;</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o-RO" sz="1800" b="1" dirty="0">
              <a:effectLst/>
              <a:latin typeface="Arial" panose="020B0604020202020204" pitchFamily="34" charset="0"/>
              <a:ea typeface="Calibri" panose="020F0502020204030204" pitchFamily="34" charset="0"/>
              <a:cs typeface="Arial" panose="020B0604020202020204" pitchFamily="34" charset="0"/>
            </a:endParaRPr>
          </a:p>
          <a:p>
            <a:r>
              <a:rPr lang="ru"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ru"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 sz="2000" b="1" i="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Момент размышления </a:t>
            </a:r>
            <a:r>
              <a:rPr lang="ru" sz="2000" b="1" i="1" dirty="0">
                <a:effectLst/>
                <a:latin typeface="Times New Roman" panose="02020603050405020304" pitchFamily="18" charset="0"/>
                <a:ea typeface="Times New Roman" panose="02020603050405020304" pitchFamily="18" charset="0"/>
                <a:cs typeface="Arial" panose="020B0604020202020204" pitchFamily="34" charset="0"/>
              </a:rPr>
              <a:t>:</a:t>
            </a:r>
            <a:r>
              <a:rPr lang="ru" sz="2000" b="1" dirty="0">
                <a:effectLst/>
                <a:latin typeface="Times New Roman" panose="02020603050405020304" pitchFamily="18" charset="0"/>
                <a:ea typeface="Times New Roman" panose="02020603050405020304" pitchFamily="18" charset="0"/>
                <a:cs typeface="Arial" panose="020B0604020202020204" pitchFamily="34" charset="0"/>
              </a:rPr>
              <a:t> </a:t>
            </a:r>
            <a:r>
              <a:rPr lang="ru" sz="2000" dirty="0">
                <a:effectLst/>
                <a:latin typeface="Arial" panose="020B0604020202020204" pitchFamily="34" charset="0"/>
                <a:ea typeface="Times New Roman" panose="02020603050405020304" pitchFamily="18" charset="0"/>
                <a:cs typeface="Arial" panose="020B0604020202020204" pitchFamily="34" charset="0"/>
              </a:rPr>
              <a:t>Что значит определять «нормально» через место (WHERE)?</a:t>
            </a:r>
            <a:endParaRPr lang="ro-RO"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399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741680" y="46284"/>
            <a:ext cx="14224000" cy="972625"/>
          </a:xfrm>
        </p:spPr>
        <p:txBody>
          <a:bodyPr>
            <a:normAutofit fontScale="90000"/>
          </a:bodyPr>
          <a:lstStyle/>
          <a:p>
            <a:pPr algn="ctr">
              <a:lnSpc>
                <a:spcPct val="107000"/>
              </a:lnSpc>
              <a:spcAft>
                <a:spcPts val="800"/>
              </a:spcAft>
            </a:pPr>
            <a:br>
              <a:rPr lang="en-US" sz="4400" b="1" dirty="0">
                <a:effectLst/>
                <a:latin typeface="Segoe UI Emoji" panose="020B0502040204020203" pitchFamily="34" charset="0"/>
                <a:ea typeface="Times New Roman" panose="02020603050405020304" pitchFamily="18" charset="0"/>
                <a:cs typeface="Segoe UI Emoji" panose="020B0502040204020203" pitchFamily="34" charset="0"/>
              </a:rPr>
            </a:br>
            <a:r>
              <a:rPr lang="ru" sz="4400" b="1" dirty="0">
                <a:effectLst/>
                <a:latin typeface="Times New Roman" panose="02020603050405020304" pitchFamily="18" charset="0"/>
                <a:ea typeface="Times New Roman" panose="02020603050405020304" pitchFamily="18" charset="0"/>
                <a:cs typeface="Arial" panose="020B0604020202020204" pitchFamily="34" charset="0"/>
              </a:rPr>
              <a:t> </a:t>
            </a:r>
            <a:r>
              <a:rPr lang="ru"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Модуль 5 : Скриптинг на языке программирования Python. </a:t>
            </a:r>
            <a:br>
              <a:rPr lang="ro-RO"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br>
            <a:r>
              <a:rPr kumimoji="0" lang="ru"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Пример/тематическое исследование </a:t>
            </a:r>
            <a:r>
              <a:rPr lang="ru"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ru" sz="36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br>
              <a:rPr lang="ro-RO" sz="3600" dirty="0">
                <a:effectLst/>
                <a:latin typeface="Calibri" panose="020F0502020204030204" pitchFamily="34" charset="0"/>
                <a:ea typeface="Calibri" panose="020F0502020204030204" pitchFamily="34" charset="0"/>
                <a:cs typeface="Arial" panose="020B0604020202020204" pitchFamily="34" charset="0"/>
              </a:rPr>
            </a:br>
            <a:endParaRPr lang="ro-RO" dirty="0"/>
          </a:p>
        </p:txBody>
      </p:sp>
      <p:pic>
        <p:nvPicPr>
          <p:cNvPr id="7" name="Picture 6">
            <a:extLst>
              <a:ext uri="{FF2B5EF4-FFF2-40B4-BE49-F238E27FC236}">
                <a16:creationId xmlns:a16="http://schemas.microsoft.com/office/drawing/2014/main" id="{AF4F3633-0F9B-4B21-87FD-DCCC8CA9015A}"/>
              </a:ext>
            </a:extLst>
          </p:cNvPr>
          <p:cNvPicPr>
            <a:picLocks noChangeAspect="1"/>
          </p:cNvPicPr>
          <p:nvPr/>
        </p:nvPicPr>
        <p:blipFill rotWithShape="1">
          <a:blip r:embed="rId2"/>
          <a:srcRect l="23951" t="15340" r="30727" b="18709"/>
          <a:stretch/>
        </p:blipFill>
        <p:spPr>
          <a:xfrm>
            <a:off x="4118406" y="1483984"/>
            <a:ext cx="7847453" cy="5283200"/>
          </a:xfrm>
          <a:prstGeom prst="rect">
            <a:avLst/>
          </a:prstGeom>
          <a:ln>
            <a:solidFill>
              <a:schemeClr val="accent1"/>
            </a:solidFill>
          </a:ln>
        </p:spPr>
      </p:pic>
      <p:pic>
        <p:nvPicPr>
          <p:cNvPr id="9" name="Picture 8">
            <a:extLst>
              <a:ext uri="{FF2B5EF4-FFF2-40B4-BE49-F238E27FC236}">
                <a16:creationId xmlns:a16="http://schemas.microsoft.com/office/drawing/2014/main" id="{1C2FBB0C-AD45-4163-BA1F-560390497318}"/>
              </a:ext>
            </a:extLst>
          </p:cNvPr>
          <p:cNvPicPr>
            <a:picLocks noChangeAspect="1"/>
          </p:cNvPicPr>
          <p:nvPr/>
        </p:nvPicPr>
        <p:blipFill rotWithShape="1">
          <a:blip r:embed="rId3"/>
          <a:srcRect l="2500" t="12187" r="73387" b="58136"/>
          <a:stretch/>
        </p:blipFill>
        <p:spPr>
          <a:xfrm>
            <a:off x="226141" y="4264742"/>
            <a:ext cx="3746090" cy="2593258"/>
          </a:xfrm>
          <a:prstGeom prst="rect">
            <a:avLst/>
          </a:prstGeom>
        </p:spPr>
      </p:pic>
      <p:pic>
        <p:nvPicPr>
          <p:cNvPr id="11" name="Picture 10">
            <a:extLst>
              <a:ext uri="{FF2B5EF4-FFF2-40B4-BE49-F238E27FC236}">
                <a16:creationId xmlns:a16="http://schemas.microsoft.com/office/drawing/2014/main" id="{ECF34480-7E51-434A-A9EF-CBDF6D3E3DDE}"/>
              </a:ext>
            </a:extLst>
          </p:cNvPr>
          <p:cNvPicPr>
            <a:picLocks noChangeAspect="1"/>
          </p:cNvPicPr>
          <p:nvPr/>
        </p:nvPicPr>
        <p:blipFill rotWithShape="1">
          <a:blip r:embed="rId4"/>
          <a:srcRect l="2419" t="42868" r="79678" b="31612"/>
          <a:stretch/>
        </p:blipFill>
        <p:spPr>
          <a:xfrm>
            <a:off x="250722" y="2059009"/>
            <a:ext cx="3746090" cy="1666465"/>
          </a:xfrm>
          <a:prstGeom prst="rect">
            <a:avLst/>
          </a:prstGeom>
        </p:spPr>
      </p:pic>
      <p:sp>
        <p:nvSpPr>
          <p:cNvPr id="13" name="TextBox 12">
            <a:extLst>
              <a:ext uri="{FF2B5EF4-FFF2-40B4-BE49-F238E27FC236}">
                <a16:creationId xmlns:a16="http://schemas.microsoft.com/office/drawing/2014/main" id="{1D919565-29FB-43CA-88D9-D33C09DF2CB8}"/>
              </a:ext>
            </a:extLst>
          </p:cNvPr>
          <p:cNvSpPr txBox="1"/>
          <p:nvPr/>
        </p:nvSpPr>
        <p:spPr>
          <a:xfrm>
            <a:off x="250722" y="1060785"/>
            <a:ext cx="3975837" cy="1015663"/>
          </a:xfrm>
          <a:prstGeom prst="rect">
            <a:avLst/>
          </a:prstGeom>
          <a:noFill/>
        </p:spPr>
        <p:txBody>
          <a:bodyPr wrap="square">
            <a:spAutoFit/>
          </a:bodyPr>
          <a:lstStyle/>
          <a:p>
            <a:r>
              <a:rPr lang="ru" sz="2000" b="1" dirty="0">
                <a:solidFill>
                  <a:srgbClr val="0000FF"/>
                </a:solidFill>
                <a:effectLst/>
                <a:latin typeface="Arial" panose="020B0604020202020204" pitchFamily="34" charset="0"/>
                <a:ea typeface="Times New Roman" panose="02020603050405020304" pitchFamily="18" charset="0"/>
              </a:rPr>
              <a:t>База данных SQLITE ' pc_metriks.db </a:t>
            </a:r>
            <a:endParaRPr lang="ro-RO" sz="1200" dirty="0">
              <a:solidFill>
                <a:srgbClr val="0000FF"/>
              </a:solidFill>
              <a:effectLst/>
              <a:latin typeface="Times New Roman" panose="02020603050405020304" pitchFamily="18" charset="0"/>
              <a:ea typeface="Times New Roman" panose="02020603050405020304" pitchFamily="18" charset="0"/>
            </a:endParaRPr>
          </a:p>
          <a:p>
            <a:r>
              <a:rPr lang="ru" sz="2000" b="1" dirty="0">
                <a:solidFill>
                  <a:srgbClr val="FF0000"/>
                </a:solidFill>
                <a:effectLst/>
                <a:latin typeface="Arial" panose="020B0604020202020204" pitchFamily="34" charset="0"/>
                <a:ea typeface="Times New Roman" panose="02020603050405020304" pitchFamily="18" charset="0"/>
              </a:rPr>
              <a:t>Таблица </a:t>
            </a:r>
            <a:r>
              <a:rPr lang="en-US" sz="2000" b="1" dirty="0">
                <a:solidFill>
                  <a:srgbClr val="FF0000"/>
                </a:solidFill>
                <a:effectLst/>
                <a:latin typeface="Arial" panose="020B0604020202020204" pitchFamily="34" charset="0"/>
                <a:ea typeface="Times New Roman" panose="02020603050405020304" pitchFamily="18" charset="0"/>
              </a:rPr>
              <a:t>PC</a:t>
            </a:r>
            <a:endParaRPr lang="ro-RO" sz="1200" dirty="0">
              <a:solidFill>
                <a:srgbClr val="FF0000"/>
              </a:solidFill>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F3EAF19-3ADD-45A5-858D-E58FE85D9142}"/>
              </a:ext>
            </a:extLst>
          </p:cNvPr>
          <p:cNvSpPr txBox="1"/>
          <p:nvPr/>
        </p:nvSpPr>
        <p:spPr>
          <a:xfrm>
            <a:off x="117987" y="3725474"/>
            <a:ext cx="6715432" cy="400110"/>
          </a:xfrm>
          <a:prstGeom prst="rect">
            <a:avLst/>
          </a:prstGeom>
          <a:noFill/>
        </p:spPr>
        <p:txBody>
          <a:bodyPr wrap="square">
            <a:spAutoFit/>
          </a:bodyPr>
          <a:lstStyle/>
          <a:p>
            <a:r>
              <a:rPr lang="ru" sz="2000" b="1" dirty="0">
                <a:solidFill>
                  <a:srgbClr val="FF0000"/>
                </a:solidFill>
                <a:effectLst/>
                <a:latin typeface="Arial" panose="020B0604020202020204" pitchFamily="34" charset="0"/>
                <a:ea typeface="Times New Roman" panose="02020603050405020304" pitchFamily="18" charset="0"/>
              </a:rPr>
              <a:t>Таблица </a:t>
            </a:r>
            <a:r>
              <a:rPr lang="en-US" sz="2000" b="1" dirty="0" err="1">
                <a:solidFill>
                  <a:srgbClr val="FF0000"/>
                </a:solidFill>
                <a:effectLst/>
                <a:latin typeface="Arial" panose="020B0604020202020204" pitchFamily="34" charset="0"/>
                <a:ea typeface="Times New Roman" panose="02020603050405020304" pitchFamily="18" charset="0"/>
              </a:rPr>
              <a:t>Temperatura</a:t>
            </a:r>
            <a:endParaRPr lang="ro-RO" sz="1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728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226141" y="79571"/>
            <a:ext cx="12480414" cy="591522"/>
          </a:xfrm>
        </p:spPr>
        <p:txBody>
          <a:bodyPr>
            <a:noAutofit/>
          </a:bodyPr>
          <a:lstStyle/>
          <a:p>
            <a:pPr>
              <a:lnSpc>
                <a:spcPct val="107000"/>
              </a:lnSpc>
              <a:spcAft>
                <a:spcPts val="800"/>
              </a:spcAft>
            </a:pPr>
            <a:br>
              <a:rPr lang="en-US" sz="3200" b="1" dirty="0">
                <a:effectLst/>
                <a:latin typeface="Segoe UI Emoji" panose="020B0502040204020203" pitchFamily="34" charset="0"/>
                <a:ea typeface="Times New Roman" panose="02020603050405020304" pitchFamily="18" charset="0"/>
                <a:cs typeface="Segoe UI Emoji" panose="020B0502040204020203" pitchFamily="34" charset="0"/>
              </a:rPr>
            </a:br>
            <a:r>
              <a:rPr lang="ru" sz="32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Модуль 5 : </a:t>
            </a:r>
            <a:r>
              <a:rPr lang="ru" sz="32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Скриптинг </a:t>
            </a:r>
            <a:r>
              <a:rPr lang="ru" sz="32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на языках программирования Flask</a:t>
            </a:r>
            <a:br>
              <a:rPr lang="ro-RO" sz="3200" dirty="0">
                <a:effectLst/>
                <a:latin typeface="Calibri" panose="020F0502020204030204" pitchFamily="34" charset="0"/>
                <a:ea typeface="Calibri" panose="020F0502020204030204" pitchFamily="34" charset="0"/>
                <a:cs typeface="Arial" panose="020B0604020202020204" pitchFamily="34" charset="0"/>
              </a:rPr>
            </a:br>
            <a:endParaRPr lang="ro-RO" sz="3200" dirty="0"/>
          </a:p>
        </p:txBody>
      </p:sp>
      <p:pic>
        <p:nvPicPr>
          <p:cNvPr id="9" name="Picture 8">
            <a:extLst>
              <a:ext uri="{FF2B5EF4-FFF2-40B4-BE49-F238E27FC236}">
                <a16:creationId xmlns:a16="http://schemas.microsoft.com/office/drawing/2014/main" id="{1C2FBB0C-AD45-4163-BA1F-560390497318}"/>
              </a:ext>
            </a:extLst>
          </p:cNvPr>
          <p:cNvPicPr>
            <a:picLocks noChangeAspect="1"/>
          </p:cNvPicPr>
          <p:nvPr/>
        </p:nvPicPr>
        <p:blipFill rotWithShape="1">
          <a:blip r:embed="rId2"/>
          <a:srcRect l="2500" t="12187" r="73387" b="58136"/>
          <a:stretch/>
        </p:blipFill>
        <p:spPr>
          <a:xfrm>
            <a:off x="226141" y="4264742"/>
            <a:ext cx="3746090" cy="2593258"/>
          </a:xfrm>
          <a:prstGeom prst="rect">
            <a:avLst/>
          </a:prstGeom>
        </p:spPr>
      </p:pic>
      <p:pic>
        <p:nvPicPr>
          <p:cNvPr id="11" name="Picture 10">
            <a:extLst>
              <a:ext uri="{FF2B5EF4-FFF2-40B4-BE49-F238E27FC236}">
                <a16:creationId xmlns:a16="http://schemas.microsoft.com/office/drawing/2014/main" id="{ECF34480-7E51-434A-A9EF-CBDF6D3E3DDE}"/>
              </a:ext>
            </a:extLst>
          </p:cNvPr>
          <p:cNvPicPr>
            <a:picLocks noChangeAspect="1"/>
          </p:cNvPicPr>
          <p:nvPr/>
        </p:nvPicPr>
        <p:blipFill rotWithShape="1">
          <a:blip r:embed="rId3"/>
          <a:srcRect l="2419" t="42868" r="79678" b="31612"/>
          <a:stretch/>
        </p:blipFill>
        <p:spPr>
          <a:xfrm>
            <a:off x="177801" y="1700448"/>
            <a:ext cx="3746090" cy="2086898"/>
          </a:xfrm>
          <a:prstGeom prst="rect">
            <a:avLst/>
          </a:prstGeom>
        </p:spPr>
      </p:pic>
      <p:sp>
        <p:nvSpPr>
          <p:cNvPr id="13" name="TextBox 12">
            <a:extLst>
              <a:ext uri="{FF2B5EF4-FFF2-40B4-BE49-F238E27FC236}">
                <a16:creationId xmlns:a16="http://schemas.microsoft.com/office/drawing/2014/main" id="{1D919565-29FB-43CA-88D9-D33C09DF2CB8}"/>
              </a:ext>
            </a:extLst>
          </p:cNvPr>
          <p:cNvSpPr txBox="1"/>
          <p:nvPr/>
        </p:nvSpPr>
        <p:spPr>
          <a:xfrm>
            <a:off x="226141" y="746656"/>
            <a:ext cx="3858179" cy="1015663"/>
          </a:xfrm>
          <a:prstGeom prst="rect">
            <a:avLst/>
          </a:prstGeom>
          <a:noFill/>
        </p:spPr>
        <p:txBody>
          <a:bodyPr wrap="square">
            <a:spAutoFit/>
          </a:bodyPr>
          <a:lstStyle/>
          <a:p>
            <a:r>
              <a:rPr lang="ru" sz="2000" b="1" dirty="0">
                <a:solidFill>
                  <a:srgbClr val="0000FF"/>
                </a:solidFill>
                <a:effectLst/>
                <a:latin typeface="Arial" panose="020B0604020202020204" pitchFamily="34" charset="0"/>
                <a:ea typeface="Times New Roman" panose="02020603050405020304" pitchFamily="18" charset="0"/>
              </a:rPr>
              <a:t>База данных SQLITE ' </a:t>
            </a:r>
            <a:r>
              <a:rPr lang="ru" sz="2000" b="1" dirty="0" err="1">
                <a:solidFill>
                  <a:srgbClr val="0000FF"/>
                </a:solidFill>
                <a:effectLst/>
                <a:latin typeface="Arial" panose="020B0604020202020204" pitchFamily="34" charset="0"/>
                <a:ea typeface="Times New Roman" panose="02020603050405020304" pitchFamily="18" charset="0"/>
              </a:rPr>
              <a:t>pc_metriks.db </a:t>
            </a:r>
            <a:r>
              <a:rPr lang="ru" sz="2000" b="1" dirty="0">
                <a:solidFill>
                  <a:srgbClr val="0000FF"/>
                </a:solidFill>
                <a:effectLst/>
                <a:latin typeface="Arial" panose="020B0604020202020204" pitchFamily="34" charset="0"/>
                <a:ea typeface="Times New Roman" panose="02020603050405020304" pitchFamily="18" charset="0"/>
              </a:rPr>
              <a:t>'</a:t>
            </a:r>
            <a:endParaRPr lang="ro-RO" sz="1200" dirty="0">
              <a:solidFill>
                <a:srgbClr val="0000FF"/>
              </a:solidFill>
              <a:effectLst/>
              <a:latin typeface="Times New Roman" panose="02020603050405020304" pitchFamily="18" charset="0"/>
              <a:ea typeface="Times New Roman" panose="02020603050405020304" pitchFamily="18" charset="0"/>
            </a:endParaRPr>
          </a:p>
          <a:p>
            <a:r>
              <a:rPr lang="ru" sz="2000" b="1" dirty="0">
                <a:solidFill>
                  <a:srgbClr val="FF0000"/>
                </a:solidFill>
                <a:effectLst/>
                <a:latin typeface="Arial" panose="020B0604020202020204" pitchFamily="34" charset="0"/>
                <a:ea typeface="Times New Roman" panose="02020603050405020304" pitchFamily="18" charset="0"/>
              </a:rPr>
              <a:t>Таблица </a:t>
            </a:r>
            <a:r>
              <a:rPr lang="en-US" sz="2000" b="1" dirty="0">
                <a:solidFill>
                  <a:srgbClr val="FF0000"/>
                </a:solidFill>
                <a:effectLst/>
                <a:latin typeface="Arial" panose="020B0604020202020204" pitchFamily="34" charset="0"/>
                <a:ea typeface="Times New Roman" panose="02020603050405020304" pitchFamily="18" charset="0"/>
              </a:rPr>
              <a:t>PC</a:t>
            </a:r>
            <a:endParaRPr lang="ro-RO" sz="1200" dirty="0">
              <a:solidFill>
                <a:srgbClr val="FF0000"/>
              </a:solidFill>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F3EAF19-3ADD-45A5-858D-E58FE85D9142}"/>
              </a:ext>
            </a:extLst>
          </p:cNvPr>
          <p:cNvSpPr txBox="1"/>
          <p:nvPr/>
        </p:nvSpPr>
        <p:spPr>
          <a:xfrm>
            <a:off x="117987" y="3725474"/>
            <a:ext cx="6715432" cy="400110"/>
          </a:xfrm>
          <a:prstGeom prst="rect">
            <a:avLst/>
          </a:prstGeom>
          <a:noFill/>
        </p:spPr>
        <p:txBody>
          <a:bodyPr wrap="square">
            <a:spAutoFit/>
          </a:bodyPr>
          <a:lstStyle/>
          <a:p>
            <a:r>
              <a:rPr lang="ru" sz="2000" b="1" dirty="0">
                <a:solidFill>
                  <a:srgbClr val="FF0000"/>
                </a:solidFill>
                <a:effectLst/>
                <a:latin typeface="Arial" panose="020B0604020202020204" pitchFamily="34" charset="0"/>
                <a:ea typeface="Times New Roman" panose="02020603050405020304" pitchFamily="18" charset="0"/>
              </a:rPr>
              <a:t>Таблица </a:t>
            </a:r>
            <a:r>
              <a:rPr lang="en-US" sz="2000" b="1" dirty="0" err="1">
                <a:solidFill>
                  <a:srgbClr val="FF0000"/>
                </a:solidFill>
                <a:effectLst/>
                <a:latin typeface="Arial" panose="020B0604020202020204" pitchFamily="34" charset="0"/>
                <a:ea typeface="Times New Roman" panose="02020603050405020304" pitchFamily="18" charset="0"/>
              </a:rPr>
              <a:t>Temperatura</a:t>
            </a:r>
            <a:endParaRPr lang="ro-RO" sz="1200" dirty="0">
              <a:solidFill>
                <a:srgbClr val="FF0000"/>
              </a:solidFill>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FC019D49-0D2C-4D23-9338-360B668A024B}"/>
              </a:ext>
            </a:extLst>
          </p:cNvPr>
          <p:cNvPicPr>
            <a:picLocks noChangeAspect="1"/>
          </p:cNvPicPr>
          <p:nvPr/>
        </p:nvPicPr>
        <p:blipFill rotWithShape="1">
          <a:blip r:embed="rId4"/>
          <a:srcRect l="22500" t="31398" r="28956" b="16298"/>
          <a:stretch/>
        </p:blipFill>
        <p:spPr>
          <a:xfrm>
            <a:off x="4434348" y="746656"/>
            <a:ext cx="7290291" cy="3144624"/>
          </a:xfrm>
          <a:prstGeom prst="rect">
            <a:avLst/>
          </a:prstGeom>
          <a:ln>
            <a:solidFill>
              <a:schemeClr val="accent1"/>
            </a:solidFill>
          </a:ln>
        </p:spPr>
      </p:pic>
      <p:pic>
        <p:nvPicPr>
          <p:cNvPr id="19" name="Picture 18">
            <a:extLst>
              <a:ext uri="{FF2B5EF4-FFF2-40B4-BE49-F238E27FC236}">
                <a16:creationId xmlns:a16="http://schemas.microsoft.com/office/drawing/2014/main" id="{FF3D24FF-743B-48BF-B9F5-A1F5B926D757}"/>
              </a:ext>
            </a:extLst>
          </p:cNvPr>
          <p:cNvPicPr>
            <a:picLocks noChangeAspect="1"/>
          </p:cNvPicPr>
          <p:nvPr/>
        </p:nvPicPr>
        <p:blipFill rotWithShape="1">
          <a:blip r:embed="rId5"/>
          <a:srcRect t="57778" r="30162" b="6729"/>
          <a:stretch/>
        </p:blipFill>
        <p:spPr>
          <a:xfrm>
            <a:off x="4159045" y="4344313"/>
            <a:ext cx="7806814" cy="2434116"/>
          </a:xfrm>
          <a:prstGeom prst="rect">
            <a:avLst/>
          </a:prstGeom>
        </p:spPr>
      </p:pic>
      <p:sp>
        <p:nvSpPr>
          <p:cNvPr id="21" name="TextBox 20">
            <a:extLst>
              <a:ext uri="{FF2B5EF4-FFF2-40B4-BE49-F238E27FC236}">
                <a16:creationId xmlns:a16="http://schemas.microsoft.com/office/drawing/2014/main" id="{4D4596F9-BF86-4774-A45D-8F2DB0CC678D}"/>
              </a:ext>
            </a:extLst>
          </p:cNvPr>
          <p:cNvSpPr txBox="1"/>
          <p:nvPr/>
        </p:nvSpPr>
        <p:spPr>
          <a:xfrm>
            <a:off x="4162650" y="4003693"/>
            <a:ext cx="6096000" cy="307777"/>
          </a:xfrm>
          <a:prstGeom prst="rect">
            <a:avLst/>
          </a:prstGeom>
          <a:noFill/>
        </p:spPr>
        <p:txBody>
          <a:bodyPr wrap="square">
            <a:spAutoFit/>
          </a:bodyPr>
          <a:lstStyle/>
          <a:p>
            <a:r>
              <a:rPr lang="ru" sz="1400" b="1" dirty="0">
                <a:solidFill>
                  <a:srgbClr val="000000"/>
                </a:solidFill>
                <a:effectLst/>
                <a:highlight>
                  <a:srgbClr val="00FFFF"/>
                </a:highlight>
                <a:latin typeface="Arial" panose="020B0604020202020204" pitchFamily="34" charset="0"/>
                <a:ea typeface="Times New Roman" panose="02020603050405020304" pitchFamily="18" charset="0"/>
              </a:rPr>
              <a:t>запуск в </a:t>
            </a:r>
            <a:r>
              <a:rPr lang="ru" sz="1400" b="1" dirty="0" err="1">
                <a:solidFill>
                  <a:srgbClr val="000000"/>
                </a:solidFill>
                <a:effectLst/>
                <a:highlight>
                  <a:srgbClr val="00FFFF"/>
                </a:highlight>
                <a:latin typeface="Arial" panose="020B0604020202020204" pitchFamily="34" charset="0"/>
                <a:ea typeface="Times New Roman" panose="02020603050405020304" pitchFamily="18" charset="0"/>
              </a:rPr>
              <a:t>PyCharm</a:t>
            </a:r>
            <a:endParaRPr lang="ro-RO"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880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0" y="0"/>
            <a:ext cx="12303759" cy="678427"/>
          </a:xfrm>
        </p:spPr>
        <p:txBody>
          <a:bodyPr>
            <a:normAutofit fontScale="90000"/>
          </a:bodyPr>
          <a:lstStyle/>
          <a:p>
            <a:pPr>
              <a:lnSpc>
                <a:spcPct val="107000"/>
              </a:lnSpc>
              <a:spcAft>
                <a:spcPts val="800"/>
              </a:spcAft>
            </a:pPr>
            <a:br>
              <a:rPr lang="en-US" sz="4400" b="1" dirty="0">
                <a:effectLst/>
                <a:latin typeface="Segoe UI Emoji" panose="020B0502040204020203" pitchFamily="34" charset="0"/>
                <a:ea typeface="Times New Roman" panose="02020603050405020304" pitchFamily="18" charset="0"/>
                <a:cs typeface="Segoe UI Emoji" panose="020B0502040204020203" pitchFamily="34" charset="0"/>
              </a:rPr>
            </a:br>
            <a:r>
              <a:rPr lang="ru" sz="4400" b="1" dirty="0">
                <a:effectLst/>
                <a:latin typeface="Times New Roman" panose="02020603050405020304" pitchFamily="18" charset="0"/>
                <a:ea typeface="Times New Roman" panose="02020603050405020304" pitchFamily="18" charset="0"/>
                <a:cs typeface="Arial" panose="020B0604020202020204" pitchFamily="34" charset="0"/>
              </a:rPr>
              <a:t> </a:t>
            </a:r>
            <a:r>
              <a:rPr lang="ru"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Модуль 5 : </a:t>
            </a:r>
            <a:r>
              <a:rPr lang="ru"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Скриптинг </a:t>
            </a:r>
            <a:r>
              <a:rPr lang="ru"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в языках программирования </a:t>
            </a:r>
            <a:r>
              <a:rPr lang="ru"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Стримлит</a:t>
            </a:r>
            <a:br>
              <a:rPr lang="ro-RO" sz="3600" dirty="0">
                <a:effectLst/>
                <a:latin typeface="Calibri" panose="020F0502020204030204" pitchFamily="34" charset="0"/>
                <a:ea typeface="Calibri" panose="020F0502020204030204" pitchFamily="34" charset="0"/>
                <a:cs typeface="Arial" panose="020B0604020202020204" pitchFamily="34" charset="0"/>
              </a:rPr>
            </a:br>
            <a:endParaRPr lang="ro-RO" dirty="0"/>
          </a:p>
        </p:txBody>
      </p:sp>
      <p:pic>
        <p:nvPicPr>
          <p:cNvPr id="9" name="Picture 8">
            <a:extLst>
              <a:ext uri="{FF2B5EF4-FFF2-40B4-BE49-F238E27FC236}">
                <a16:creationId xmlns:a16="http://schemas.microsoft.com/office/drawing/2014/main" id="{1C2FBB0C-AD45-4163-BA1F-560390497318}"/>
              </a:ext>
            </a:extLst>
          </p:cNvPr>
          <p:cNvPicPr>
            <a:picLocks noChangeAspect="1"/>
          </p:cNvPicPr>
          <p:nvPr/>
        </p:nvPicPr>
        <p:blipFill rotWithShape="1">
          <a:blip r:embed="rId2"/>
          <a:srcRect l="2500" t="12187" r="73387" b="58136"/>
          <a:stretch/>
        </p:blipFill>
        <p:spPr>
          <a:xfrm>
            <a:off x="226141" y="4264742"/>
            <a:ext cx="3746090" cy="2593258"/>
          </a:xfrm>
          <a:prstGeom prst="rect">
            <a:avLst/>
          </a:prstGeom>
        </p:spPr>
      </p:pic>
      <p:pic>
        <p:nvPicPr>
          <p:cNvPr id="11" name="Picture 10">
            <a:extLst>
              <a:ext uri="{FF2B5EF4-FFF2-40B4-BE49-F238E27FC236}">
                <a16:creationId xmlns:a16="http://schemas.microsoft.com/office/drawing/2014/main" id="{ECF34480-7E51-434A-A9EF-CBDF6D3E3DDE}"/>
              </a:ext>
            </a:extLst>
          </p:cNvPr>
          <p:cNvPicPr>
            <a:picLocks noChangeAspect="1"/>
          </p:cNvPicPr>
          <p:nvPr/>
        </p:nvPicPr>
        <p:blipFill rotWithShape="1">
          <a:blip r:embed="rId3"/>
          <a:srcRect l="2419" t="42868" r="79678" b="31612"/>
          <a:stretch/>
        </p:blipFill>
        <p:spPr>
          <a:xfrm>
            <a:off x="201071" y="1717122"/>
            <a:ext cx="3746090" cy="2086898"/>
          </a:xfrm>
          <a:prstGeom prst="rect">
            <a:avLst/>
          </a:prstGeom>
        </p:spPr>
      </p:pic>
      <p:sp>
        <p:nvSpPr>
          <p:cNvPr id="13" name="TextBox 12">
            <a:extLst>
              <a:ext uri="{FF2B5EF4-FFF2-40B4-BE49-F238E27FC236}">
                <a16:creationId xmlns:a16="http://schemas.microsoft.com/office/drawing/2014/main" id="{1D919565-29FB-43CA-88D9-D33C09DF2CB8}"/>
              </a:ext>
            </a:extLst>
          </p:cNvPr>
          <p:cNvSpPr txBox="1"/>
          <p:nvPr/>
        </p:nvSpPr>
        <p:spPr>
          <a:xfrm>
            <a:off x="226141" y="746656"/>
            <a:ext cx="3588775" cy="1015663"/>
          </a:xfrm>
          <a:prstGeom prst="rect">
            <a:avLst/>
          </a:prstGeom>
          <a:noFill/>
        </p:spPr>
        <p:txBody>
          <a:bodyPr wrap="square">
            <a:spAutoFit/>
          </a:bodyPr>
          <a:lstStyle/>
          <a:p>
            <a:r>
              <a:rPr lang="ru" sz="2000" b="1" dirty="0">
                <a:solidFill>
                  <a:srgbClr val="0000FF"/>
                </a:solidFill>
                <a:effectLst/>
                <a:latin typeface="Arial" panose="020B0604020202020204" pitchFamily="34" charset="0"/>
                <a:ea typeface="Times New Roman" panose="02020603050405020304" pitchFamily="18" charset="0"/>
              </a:rPr>
              <a:t>База данных SQLITE ' </a:t>
            </a:r>
            <a:r>
              <a:rPr lang="ru" sz="2000" b="1" dirty="0" err="1">
                <a:solidFill>
                  <a:srgbClr val="0000FF"/>
                </a:solidFill>
                <a:effectLst/>
                <a:latin typeface="Arial" panose="020B0604020202020204" pitchFamily="34" charset="0"/>
                <a:ea typeface="Times New Roman" panose="02020603050405020304" pitchFamily="18" charset="0"/>
              </a:rPr>
              <a:t>pc_metriks.db </a:t>
            </a:r>
            <a:r>
              <a:rPr lang="ru" sz="2000" b="1" dirty="0">
                <a:solidFill>
                  <a:srgbClr val="0000FF"/>
                </a:solidFill>
                <a:effectLst/>
                <a:latin typeface="Arial" panose="020B0604020202020204" pitchFamily="34" charset="0"/>
                <a:ea typeface="Times New Roman" panose="02020603050405020304" pitchFamily="18" charset="0"/>
              </a:rPr>
              <a:t>'</a:t>
            </a:r>
            <a:endParaRPr lang="ro-RO" sz="1200" dirty="0">
              <a:solidFill>
                <a:srgbClr val="0000FF"/>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Таблица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PC</a:t>
            </a:r>
            <a:endParaRPr kumimoji="0" lang="ro-RO" sz="1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5" name="TextBox 14">
            <a:extLst>
              <a:ext uri="{FF2B5EF4-FFF2-40B4-BE49-F238E27FC236}">
                <a16:creationId xmlns:a16="http://schemas.microsoft.com/office/drawing/2014/main" id="{EF3EAF19-3ADD-45A5-858D-E58FE85D9142}"/>
              </a:ext>
            </a:extLst>
          </p:cNvPr>
          <p:cNvSpPr txBox="1"/>
          <p:nvPr/>
        </p:nvSpPr>
        <p:spPr>
          <a:xfrm>
            <a:off x="117987" y="3730965"/>
            <a:ext cx="6715432" cy="400110"/>
          </a:xfrm>
          <a:prstGeom prst="rect">
            <a:avLst/>
          </a:prstGeom>
          <a:noFill/>
        </p:spPr>
        <p:txBody>
          <a:bodyPr wrap="square">
            <a:spAutoFit/>
          </a:bodyPr>
          <a:lstStyle/>
          <a:p>
            <a:r>
              <a:rPr lang="ru" sz="2000" b="1" dirty="0">
                <a:solidFill>
                  <a:srgbClr val="FF0000"/>
                </a:solidFill>
                <a:effectLst/>
                <a:latin typeface="Arial" panose="020B0604020202020204" pitchFamily="34" charset="0"/>
                <a:ea typeface="Times New Roman" panose="02020603050405020304" pitchFamily="18" charset="0"/>
              </a:rPr>
              <a:t>Таблица </a:t>
            </a:r>
            <a:r>
              <a:rPr lang="en-US" sz="2000" b="1" dirty="0" err="1">
                <a:solidFill>
                  <a:srgbClr val="FF0000"/>
                </a:solidFill>
                <a:effectLst/>
                <a:latin typeface="Arial" panose="020B0604020202020204" pitchFamily="34" charset="0"/>
                <a:ea typeface="Times New Roman" panose="02020603050405020304" pitchFamily="18" charset="0"/>
              </a:rPr>
              <a:t>Temperatura</a:t>
            </a:r>
            <a:endParaRPr lang="ro-RO" sz="1200" dirty="0">
              <a:solidFill>
                <a:srgbClr val="FF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6E2E2968-E959-437C-84DC-B13D2DB6CB37}"/>
              </a:ext>
            </a:extLst>
          </p:cNvPr>
          <p:cNvPicPr>
            <a:picLocks noChangeAspect="1"/>
          </p:cNvPicPr>
          <p:nvPr/>
        </p:nvPicPr>
        <p:blipFill rotWithShape="1">
          <a:blip r:embed="rId4"/>
          <a:srcRect l="13500" t="50000" r="16000" b="15259"/>
          <a:stretch/>
        </p:blipFill>
        <p:spPr>
          <a:xfrm>
            <a:off x="4079406" y="1046480"/>
            <a:ext cx="7994607" cy="2885440"/>
          </a:xfrm>
          <a:prstGeom prst="rect">
            <a:avLst/>
          </a:prstGeom>
          <a:ln>
            <a:solidFill>
              <a:schemeClr val="accent1"/>
            </a:solidFill>
          </a:ln>
        </p:spPr>
      </p:pic>
      <p:pic>
        <p:nvPicPr>
          <p:cNvPr id="8" name="Picture 7">
            <a:extLst>
              <a:ext uri="{FF2B5EF4-FFF2-40B4-BE49-F238E27FC236}">
                <a16:creationId xmlns:a16="http://schemas.microsoft.com/office/drawing/2014/main" id="{92A133D4-9375-4DD9-8799-5A802871D984}"/>
              </a:ext>
            </a:extLst>
          </p:cNvPr>
          <p:cNvPicPr>
            <a:picLocks noChangeAspect="1"/>
          </p:cNvPicPr>
          <p:nvPr/>
        </p:nvPicPr>
        <p:blipFill rotWithShape="1">
          <a:blip r:embed="rId5"/>
          <a:srcRect l="27000" r="16000" b="60000"/>
          <a:stretch/>
        </p:blipFill>
        <p:spPr>
          <a:xfrm>
            <a:off x="4079405" y="4058920"/>
            <a:ext cx="7994607" cy="2743200"/>
          </a:xfrm>
          <a:prstGeom prst="rect">
            <a:avLst/>
          </a:prstGeom>
          <a:ln>
            <a:solidFill>
              <a:srgbClr val="0000FF"/>
            </a:solidFill>
          </a:ln>
        </p:spPr>
      </p:pic>
    </p:spTree>
    <p:extLst>
      <p:ext uri="{BB962C8B-B14F-4D97-AF65-F5344CB8AC3E}">
        <p14:creationId xmlns:p14="http://schemas.microsoft.com/office/powerpoint/2010/main" val="62641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117986" y="0"/>
            <a:ext cx="12287373" cy="678427"/>
          </a:xfrm>
        </p:spPr>
        <p:txBody>
          <a:bodyPr>
            <a:normAutofit fontScale="90000"/>
          </a:bodyPr>
          <a:lstStyle/>
          <a:p>
            <a:pPr>
              <a:lnSpc>
                <a:spcPct val="107000"/>
              </a:lnSpc>
              <a:spcAft>
                <a:spcPts val="800"/>
              </a:spcAft>
            </a:pPr>
            <a:br>
              <a:rPr lang="en-US" sz="4400" b="1" dirty="0">
                <a:effectLst/>
                <a:latin typeface="Segoe UI Emoji" panose="020B0502040204020203" pitchFamily="34" charset="0"/>
                <a:ea typeface="Times New Roman" panose="02020603050405020304" pitchFamily="18" charset="0"/>
                <a:cs typeface="Segoe UI Emoji" panose="020B0502040204020203" pitchFamily="34" charset="0"/>
              </a:rPr>
            </a:br>
            <a:r>
              <a:rPr lang="ru" sz="4400" b="1" dirty="0">
                <a:effectLst/>
                <a:latin typeface="Times New Roman" panose="02020603050405020304" pitchFamily="18" charset="0"/>
                <a:ea typeface="Times New Roman" panose="02020603050405020304" pitchFamily="18" charset="0"/>
                <a:cs typeface="Arial" panose="020B0604020202020204" pitchFamily="34" charset="0"/>
              </a:rPr>
              <a:t> </a:t>
            </a:r>
            <a:r>
              <a:rPr lang="ru"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Модуль 5 : </a:t>
            </a:r>
            <a:r>
              <a:rPr lang="ru"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Скриптинг </a:t>
            </a:r>
            <a:r>
              <a:rPr lang="ru"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в языках программирования </a:t>
            </a:r>
            <a:r>
              <a:rPr lang="ru"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Ткинтер</a:t>
            </a:r>
            <a:br>
              <a:rPr lang="ro-RO" sz="3600" dirty="0">
                <a:effectLst/>
                <a:latin typeface="Calibri" panose="020F0502020204030204" pitchFamily="34" charset="0"/>
                <a:ea typeface="Calibri" panose="020F0502020204030204" pitchFamily="34" charset="0"/>
                <a:cs typeface="Arial" panose="020B0604020202020204" pitchFamily="34" charset="0"/>
              </a:rPr>
            </a:br>
            <a:endParaRPr lang="ro-RO" dirty="0"/>
          </a:p>
        </p:txBody>
      </p:sp>
      <p:pic>
        <p:nvPicPr>
          <p:cNvPr id="9" name="Picture 8">
            <a:extLst>
              <a:ext uri="{FF2B5EF4-FFF2-40B4-BE49-F238E27FC236}">
                <a16:creationId xmlns:a16="http://schemas.microsoft.com/office/drawing/2014/main" id="{1C2FBB0C-AD45-4163-BA1F-560390497318}"/>
              </a:ext>
            </a:extLst>
          </p:cNvPr>
          <p:cNvPicPr>
            <a:picLocks noChangeAspect="1"/>
          </p:cNvPicPr>
          <p:nvPr/>
        </p:nvPicPr>
        <p:blipFill rotWithShape="1">
          <a:blip r:embed="rId2"/>
          <a:srcRect l="2500" t="12187" r="73387" b="58136"/>
          <a:stretch/>
        </p:blipFill>
        <p:spPr>
          <a:xfrm>
            <a:off x="226141" y="4264742"/>
            <a:ext cx="3746090" cy="2593258"/>
          </a:xfrm>
          <a:prstGeom prst="rect">
            <a:avLst/>
          </a:prstGeom>
        </p:spPr>
      </p:pic>
      <p:pic>
        <p:nvPicPr>
          <p:cNvPr id="11" name="Picture 10">
            <a:extLst>
              <a:ext uri="{FF2B5EF4-FFF2-40B4-BE49-F238E27FC236}">
                <a16:creationId xmlns:a16="http://schemas.microsoft.com/office/drawing/2014/main" id="{ECF34480-7E51-434A-A9EF-CBDF6D3E3DDE}"/>
              </a:ext>
            </a:extLst>
          </p:cNvPr>
          <p:cNvPicPr>
            <a:picLocks noChangeAspect="1"/>
          </p:cNvPicPr>
          <p:nvPr/>
        </p:nvPicPr>
        <p:blipFill rotWithShape="1">
          <a:blip r:embed="rId3"/>
          <a:srcRect l="2419" t="42868" r="79678" b="31612"/>
          <a:stretch/>
        </p:blipFill>
        <p:spPr>
          <a:xfrm>
            <a:off x="240891" y="1747602"/>
            <a:ext cx="3746090" cy="2086898"/>
          </a:xfrm>
          <a:prstGeom prst="rect">
            <a:avLst/>
          </a:prstGeom>
        </p:spPr>
      </p:pic>
      <p:sp>
        <p:nvSpPr>
          <p:cNvPr id="13" name="TextBox 12">
            <a:extLst>
              <a:ext uri="{FF2B5EF4-FFF2-40B4-BE49-F238E27FC236}">
                <a16:creationId xmlns:a16="http://schemas.microsoft.com/office/drawing/2014/main" id="{1D919565-29FB-43CA-88D9-D33C09DF2CB8}"/>
              </a:ext>
            </a:extLst>
          </p:cNvPr>
          <p:cNvSpPr txBox="1"/>
          <p:nvPr/>
        </p:nvSpPr>
        <p:spPr>
          <a:xfrm>
            <a:off x="226141" y="746656"/>
            <a:ext cx="3588775" cy="1015663"/>
          </a:xfrm>
          <a:prstGeom prst="rect">
            <a:avLst/>
          </a:prstGeom>
          <a:noFill/>
        </p:spPr>
        <p:txBody>
          <a:bodyPr wrap="square">
            <a:spAutoFit/>
          </a:bodyPr>
          <a:lstStyle/>
          <a:p>
            <a:r>
              <a:rPr lang="ru" sz="2000" b="1" dirty="0">
                <a:solidFill>
                  <a:srgbClr val="0000FF"/>
                </a:solidFill>
                <a:effectLst/>
                <a:latin typeface="Arial" panose="020B0604020202020204" pitchFamily="34" charset="0"/>
                <a:ea typeface="Times New Roman" panose="02020603050405020304" pitchFamily="18" charset="0"/>
              </a:rPr>
              <a:t>База данных SQLITE ' </a:t>
            </a:r>
            <a:r>
              <a:rPr lang="ru" sz="2000" b="1" dirty="0" err="1">
                <a:solidFill>
                  <a:srgbClr val="0000FF"/>
                </a:solidFill>
                <a:effectLst/>
                <a:latin typeface="Arial" panose="020B0604020202020204" pitchFamily="34" charset="0"/>
                <a:ea typeface="Times New Roman" panose="02020603050405020304" pitchFamily="18" charset="0"/>
              </a:rPr>
              <a:t>pc_metriks.db </a:t>
            </a:r>
            <a:r>
              <a:rPr lang="ru" sz="2000" b="1" dirty="0">
                <a:solidFill>
                  <a:srgbClr val="0000FF"/>
                </a:solidFill>
                <a:effectLst/>
                <a:latin typeface="Arial" panose="020B0604020202020204" pitchFamily="34" charset="0"/>
                <a:ea typeface="Times New Roman" panose="02020603050405020304" pitchFamily="18" charset="0"/>
              </a:rPr>
              <a:t>'</a:t>
            </a:r>
            <a:endParaRPr lang="ro-RO" sz="1200" dirty="0">
              <a:solidFill>
                <a:srgbClr val="0000FF"/>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Таблица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PC</a:t>
            </a:r>
            <a:endParaRPr kumimoji="0" lang="ro-RO" sz="1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5" name="TextBox 14">
            <a:extLst>
              <a:ext uri="{FF2B5EF4-FFF2-40B4-BE49-F238E27FC236}">
                <a16:creationId xmlns:a16="http://schemas.microsoft.com/office/drawing/2014/main" id="{EF3EAF19-3ADD-45A5-858D-E58FE85D9142}"/>
              </a:ext>
            </a:extLst>
          </p:cNvPr>
          <p:cNvSpPr txBox="1"/>
          <p:nvPr/>
        </p:nvSpPr>
        <p:spPr>
          <a:xfrm>
            <a:off x="117986" y="3849566"/>
            <a:ext cx="671543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Таблица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mn-cs"/>
              </a:rPr>
              <a:t>Temperatura</a:t>
            </a:r>
            <a:endParaRPr kumimoji="0" lang="ro-RO" sz="1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7FD73FBC-30A4-4961-9915-8B548721B65C}"/>
              </a:ext>
            </a:extLst>
          </p:cNvPr>
          <p:cNvPicPr>
            <a:picLocks noChangeAspect="1"/>
          </p:cNvPicPr>
          <p:nvPr/>
        </p:nvPicPr>
        <p:blipFill rotWithShape="1">
          <a:blip r:embed="rId4"/>
          <a:srcRect l="36774" t="4731" r="3629" b="9678"/>
          <a:stretch/>
        </p:blipFill>
        <p:spPr>
          <a:xfrm>
            <a:off x="4159045" y="988141"/>
            <a:ext cx="7619999" cy="5869859"/>
          </a:xfrm>
          <a:prstGeom prst="rect">
            <a:avLst/>
          </a:prstGeom>
        </p:spPr>
      </p:pic>
    </p:spTree>
    <p:extLst>
      <p:ext uri="{BB962C8B-B14F-4D97-AF65-F5344CB8AC3E}">
        <p14:creationId xmlns:p14="http://schemas.microsoft.com/office/powerpoint/2010/main" val="427493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C569-712E-40DD-89EA-A6DE201E267A}"/>
              </a:ext>
            </a:extLst>
          </p:cNvPr>
          <p:cNvSpPr>
            <a:spLocks noGrp="1"/>
          </p:cNvSpPr>
          <p:nvPr>
            <p:ph type="title"/>
          </p:nvPr>
        </p:nvSpPr>
        <p:spPr/>
        <p:txBody>
          <a:bodyPr/>
          <a:lstStyle/>
          <a:p>
            <a:r>
              <a:rPr lang="ru" b="1">
                <a:solidFill>
                  <a:srgbClr val="FF0000"/>
                </a:solidFill>
                <a:latin typeface="Times New Roman" panose="02020603050405020304" pitchFamily="18" charset="0"/>
                <a:ea typeface="Times New Roman" panose="02020603050405020304" pitchFamily="18" charset="0"/>
                <a:cs typeface="Arial" panose="020B0604020202020204" pitchFamily="34" charset="0"/>
              </a:rPr>
              <a:t>Выводы</a:t>
            </a:r>
            <a:endParaRPr lang="ro-RO" dirty="0">
              <a:solidFill>
                <a:srgbClr val="FF0000"/>
              </a:solidFill>
            </a:endParaRPr>
          </a:p>
        </p:txBody>
      </p:sp>
      <p:sp>
        <p:nvSpPr>
          <p:cNvPr id="3" name="Content Placeholder 2">
            <a:extLst>
              <a:ext uri="{FF2B5EF4-FFF2-40B4-BE49-F238E27FC236}">
                <a16:creationId xmlns:a16="http://schemas.microsoft.com/office/drawing/2014/main" id="{BF555678-FAD1-4F41-9476-F967C22E10EF}"/>
              </a:ext>
            </a:extLst>
          </p:cNvPr>
          <p:cNvSpPr>
            <a:spLocks noGrp="1"/>
          </p:cNvSpPr>
          <p:nvPr>
            <p:ph idx="1"/>
          </p:nvPr>
        </p:nvSpPr>
        <p:spPr/>
        <p:txBody>
          <a:bodyPr>
            <a:normAutofit fontScale="70000" lnSpcReduction="20000"/>
          </a:bodyPr>
          <a:lstStyle/>
          <a:p>
            <a:pPr>
              <a:lnSpc>
                <a:spcPct val="107000"/>
              </a:lnSpc>
              <a:spcAft>
                <a:spcPts val="800"/>
              </a:spcAft>
            </a:pPr>
            <a:r>
              <a:rPr lang="ru" sz="4000" b="1" dirty="0">
                <a:effectLst/>
                <a:latin typeface="Arial" panose="020B0604020202020204" pitchFamily="34" charset="0"/>
                <a:ea typeface="Times New Roman" panose="02020603050405020304" pitchFamily="18" charset="0"/>
                <a:cs typeface="Arial" panose="020B0604020202020204" pitchFamily="34" charset="0"/>
              </a:rPr>
              <a:t>Каждый SQL-запрос — это вопрос о </a:t>
            </a:r>
            <a:r>
              <a:rPr lang="ru" sz="4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РЕАЛЬНОСТИ </a:t>
            </a:r>
            <a:r>
              <a:rPr lang="ru" sz="4000" b="1" dirty="0">
                <a:effectLst/>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r>
              <a:rPr lang="ru" sz="4000" b="1" dirty="0">
                <a:effectLst/>
                <a:latin typeface="Arial" panose="020B0604020202020204" pitchFamily="34" charset="0"/>
                <a:ea typeface="Times New Roman" panose="02020603050405020304" pitchFamily="18" charset="0"/>
                <a:cs typeface="Arial" panose="020B0604020202020204" pitchFamily="34" charset="0"/>
              </a:rPr>
              <a:t>Кажд</a:t>
            </a:r>
            <a:r>
              <a:rPr lang="ru-RU" sz="4000" b="1" dirty="0">
                <a:latin typeface="Arial" panose="020B0604020202020204" pitchFamily="34" charset="0"/>
                <a:ea typeface="Times New Roman" panose="02020603050405020304" pitchFamily="18" charset="0"/>
                <a:cs typeface="Arial" panose="020B0604020202020204" pitchFamily="34" charset="0"/>
              </a:rPr>
              <a:t>ая</a:t>
            </a:r>
            <a:r>
              <a:rPr lang="ru" sz="4000" b="1">
                <a:effectLst/>
                <a:latin typeface="Arial" panose="020B0604020202020204" pitchFamily="34" charset="0"/>
                <a:ea typeface="Times New Roman" panose="02020603050405020304" pitchFamily="18" charset="0"/>
                <a:cs typeface="Arial" panose="020B0604020202020204" pitchFamily="34" charset="0"/>
              </a:rPr>
              <a:t> таблица </a:t>
            </a:r>
            <a:r>
              <a:rPr lang="ru" sz="4000" b="1" dirty="0">
                <a:effectLst/>
                <a:latin typeface="Arial" panose="020B0604020202020204" pitchFamily="34" charset="0"/>
                <a:ea typeface="Times New Roman" panose="02020603050405020304" pitchFamily="18" charset="0"/>
                <a:cs typeface="Arial" panose="020B0604020202020204" pitchFamily="34" charset="0"/>
              </a:rPr>
              <a:t>представляет собой метафору сущности </a:t>
            </a:r>
            <a:r>
              <a:rPr lang="ru" sz="4000" b="1" i="1" dirty="0">
                <a:effectLst/>
                <a:latin typeface="Arial" panose="020B0604020202020204" pitchFamily="34" charset="0"/>
                <a:ea typeface="Times New Roman" panose="02020603050405020304" pitchFamily="18" charset="0"/>
                <a:cs typeface="Arial" panose="020B0604020202020204" pitchFamily="34" charset="0"/>
              </a:rPr>
              <a:t>, </a:t>
            </a:r>
            <a:r>
              <a:rPr lang="ru" sz="4000" b="1" dirty="0">
                <a:effectLst/>
                <a:latin typeface="Arial" panose="020B0604020202020204" pitchFamily="34" charset="0"/>
                <a:ea typeface="Times New Roman" panose="02020603050405020304" pitchFamily="18" charset="0"/>
                <a:cs typeface="Arial" panose="020B0604020202020204" pitchFamily="34" charset="0"/>
              </a:rPr>
              <a:t>отражающей смоделированную </a:t>
            </a:r>
            <a:r>
              <a:rPr lang="ru" sz="4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РЕАЛЬНОСТЬ </a:t>
            </a:r>
            <a:r>
              <a:rPr lang="ru" sz="4000" b="1" dirty="0">
                <a:effectLst/>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r>
              <a:rPr lang="ru" sz="4000" b="1" dirty="0">
                <a:effectLst/>
                <a:latin typeface="Arial" panose="020B0604020202020204" pitchFamily="34" charset="0"/>
                <a:ea typeface="Times New Roman" panose="02020603050405020304" pitchFamily="18" charset="0"/>
                <a:cs typeface="Arial" panose="020B0604020202020204" pitchFamily="34" charset="0"/>
              </a:rPr>
              <a:t>Каждый язык — это окно в </a:t>
            </a:r>
            <a:r>
              <a:rPr lang="ru" sz="4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понимание </a:t>
            </a:r>
            <a:r>
              <a:rPr lang="ru" sz="4000" b="1" dirty="0">
                <a:effectLst/>
                <a:latin typeface="Arial" panose="020B0604020202020204" pitchFamily="34" charset="0"/>
                <a:ea typeface="Times New Roman" panose="02020603050405020304" pitchFamily="18" charset="0"/>
                <a:cs typeface="Arial" panose="020B0604020202020204" pitchFamily="34" charset="0"/>
              </a:rPr>
              <a:t>РЕАЛЬНОСТИ </a:t>
            </a:r>
            <a:r>
              <a:rPr lang="ru" sz="4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r>
              <a:rPr lang="ru" sz="4000" b="1" dirty="0">
                <a:effectLst/>
                <a:latin typeface="Arial" panose="020B0604020202020204" pitchFamily="34" charset="0"/>
                <a:ea typeface="Times New Roman" panose="02020603050405020304" pitchFamily="18" charset="0"/>
                <a:cs typeface="Arial" panose="020B0604020202020204" pitchFamily="34" charset="0"/>
              </a:rPr>
              <a:t>Каждый </a:t>
            </a:r>
            <a:r>
              <a:rPr lang="ru" sz="4000" b="1" dirty="0">
                <a:latin typeface="Arial" panose="020B0604020202020204" pitchFamily="34" charset="0"/>
                <a:ea typeface="Times New Roman" panose="02020603050405020304" pitchFamily="18" charset="0"/>
                <a:cs typeface="Arial" panose="020B0604020202020204" pitchFamily="34" charset="0"/>
              </a:rPr>
              <a:t>инженер/ </a:t>
            </a:r>
            <a:r>
              <a:rPr lang="ru" sz="4000" b="1" dirty="0">
                <a:effectLst/>
                <a:latin typeface="Arial" panose="020B0604020202020204" pitchFamily="34" charset="0"/>
                <a:ea typeface="Times New Roman" panose="02020603050405020304" pitchFamily="18" charset="0"/>
                <a:cs typeface="Arial" panose="020B0604020202020204" pitchFamily="34" charset="0"/>
              </a:rPr>
              <a:t>студент/дизайнер — это строитель моста между </a:t>
            </a:r>
            <a:r>
              <a:rPr lang="ru"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ДАННЫМИ </a:t>
            </a:r>
            <a:r>
              <a:rPr lang="ru" sz="4000" b="1" dirty="0">
                <a:effectLst/>
                <a:latin typeface="Arial" panose="020B0604020202020204" pitchFamily="34" charset="0"/>
                <a:ea typeface="Times New Roman" panose="02020603050405020304" pitchFamily="18" charset="0"/>
                <a:cs typeface="Arial" panose="020B0604020202020204" pitchFamily="34" charset="0"/>
              </a:rPr>
              <a:t>и </a:t>
            </a:r>
            <a:r>
              <a:rPr lang="ru" sz="40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СМЫСЛОМ </a:t>
            </a:r>
            <a:r>
              <a:rPr lang="ru" sz="4000" b="1" dirty="0">
                <a:effectLst/>
                <a:latin typeface="Arial" panose="020B0604020202020204" pitchFamily="34" charset="0"/>
                <a:ea typeface="Times New Roman" panose="02020603050405020304" pitchFamily="18" charset="0"/>
                <a:cs typeface="Arial" panose="020B0604020202020204" pitchFamily="34" charset="0"/>
              </a:rPr>
              <a:t>.</a:t>
            </a:r>
            <a:endParaRPr lang="ro-RO" sz="4000" b="1" dirty="0">
              <a:effectLst/>
              <a:latin typeface="Arial" panose="020B0604020202020204" pitchFamily="34" charset="0"/>
              <a:ea typeface="Calibri" panose="020F0502020204030204" pitchFamily="34" charset="0"/>
              <a:cs typeface="Arial" panose="020B0604020202020204" pitchFamily="34" charset="0"/>
            </a:endParaRPr>
          </a:p>
          <a:p>
            <a:endParaRPr lang="ro-RO" dirty="0"/>
          </a:p>
        </p:txBody>
      </p:sp>
    </p:spTree>
    <p:extLst>
      <p:ext uri="{BB962C8B-B14F-4D97-AF65-F5344CB8AC3E}">
        <p14:creationId xmlns:p14="http://schemas.microsoft.com/office/powerpoint/2010/main" val="425871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C528-F3EE-4C2C-BBE7-575EB2EB0E58}"/>
              </a:ext>
            </a:extLst>
          </p:cNvPr>
          <p:cNvSpPr>
            <a:spLocks noGrp="1"/>
          </p:cNvSpPr>
          <p:nvPr>
            <p:ph type="title"/>
          </p:nvPr>
        </p:nvSpPr>
        <p:spPr>
          <a:xfrm>
            <a:off x="167148" y="0"/>
            <a:ext cx="12024852" cy="1971040"/>
          </a:xfrm>
        </p:spPr>
        <p:txBody>
          <a:bodyPr>
            <a:normAutofit fontScale="90000"/>
          </a:bodyPr>
          <a:lstStyle/>
          <a:p>
            <a:pPr algn="ctr"/>
            <a:r>
              <a:rPr lang="en-US" b="1" dirty="0" err="1">
                <a:solidFill>
                  <a:srgbClr val="0000FF"/>
                </a:solidFill>
                <a:latin typeface="Arial" panose="020B0604020202020204" pitchFamily="34" charset="0"/>
                <a:cs typeface="Arial" panose="020B0604020202020204" pitchFamily="34" charset="0"/>
              </a:rPr>
              <a:t>Vertabelo</a:t>
            </a:r>
            <a:r>
              <a:rPr lang="ru" dirty="0">
                <a:latin typeface="Arial" panose="020B0604020202020204" pitchFamily="34" charset="0"/>
                <a:cs typeface="Arial" panose="020B0604020202020204" pitchFamily="34" charset="0"/>
              </a:rPr>
              <a:t> </a:t>
            </a:r>
            <a:r>
              <a:rPr lang="ru" dirty="0"/>
              <a:t>– </a:t>
            </a:r>
            <a:r>
              <a:rPr lang="ru" b="1" dirty="0">
                <a:solidFill>
                  <a:srgbClr val="FF0000"/>
                </a:solidFill>
                <a:latin typeface="Arial" panose="020B0604020202020204" pitchFamily="34" charset="0"/>
                <a:cs typeface="Arial" panose="020B0604020202020204" pitchFamily="34" charset="0"/>
              </a:rPr>
              <a:t>Инструмент для структурирования бизнеса. </a:t>
            </a:r>
            <a:br>
              <a:rPr lang="ro-RO" b="1" dirty="0">
                <a:solidFill>
                  <a:srgbClr val="FF0000"/>
                </a:solidFill>
                <a:latin typeface="Arial" panose="020B0604020202020204" pitchFamily="34" charset="0"/>
                <a:cs typeface="Arial" panose="020B0604020202020204" pitchFamily="34" charset="0"/>
              </a:rPr>
            </a:b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 из практики/тематическое исследование </a:t>
            </a:r>
            <a:r>
              <a:rPr kumimoji="0" 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lang="ro-RO"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12812F9-FFE2-4087-957D-FB25F058B67C}"/>
              </a:ext>
            </a:extLst>
          </p:cNvPr>
          <p:cNvPicPr>
            <a:picLocks noChangeAspect="1"/>
          </p:cNvPicPr>
          <p:nvPr/>
        </p:nvPicPr>
        <p:blipFill rotWithShape="1">
          <a:blip r:embed="rId2"/>
          <a:srcRect b="9619"/>
          <a:stretch/>
        </p:blipFill>
        <p:spPr>
          <a:xfrm>
            <a:off x="83574" y="1798320"/>
            <a:ext cx="12024852" cy="5059680"/>
          </a:xfrm>
          <a:prstGeom prst="rect">
            <a:avLst/>
          </a:prstGeom>
        </p:spPr>
      </p:pic>
      <p:sp>
        <p:nvSpPr>
          <p:cNvPr id="6" name="Rectangle 5">
            <a:extLst>
              <a:ext uri="{FF2B5EF4-FFF2-40B4-BE49-F238E27FC236}">
                <a16:creationId xmlns:a16="http://schemas.microsoft.com/office/drawing/2014/main" id="{0F0B7C7C-769B-4528-B399-9AFB7572B995}"/>
              </a:ext>
            </a:extLst>
          </p:cNvPr>
          <p:cNvSpPr/>
          <p:nvPr/>
        </p:nvSpPr>
        <p:spPr>
          <a:xfrm>
            <a:off x="4896465" y="2644877"/>
            <a:ext cx="1986116" cy="17698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ectangle 6">
            <a:extLst>
              <a:ext uri="{FF2B5EF4-FFF2-40B4-BE49-F238E27FC236}">
                <a16:creationId xmlns:a16="http://schemas.microsoft.com/office/drawing/2014/main" id="{B1244DEE-84B5-42D8-BAD7-3E82D1F89090}"/>
              </a:ext>
            </a:extLst>
          </p:cNvPr>
          <p:cNvSpPr/>
          <p:nvPr/>
        </p:nvSpPr>
        <p:spPr>
          <a:xfrm>
            <a:off x="4896465" y="3185652"/>
            <a:ext cx="1032387" cy="1769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90374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398DC-F648-4BAC-B21F-24D470E2BE45}"/>
              </a:ext>
            </a:extLst>
          </p:cNvPr>
          <p:cNvPicPr/>
          <p:nvPr/>
        </p:nvPicPr>
        <p:blipFill rotWithShape="1">
          <a:blip r:embed="rId2"/>
          <a:srcRect t="9139" r="1933" b="5620"/>
          <a:stretch/>
        </p:blipFill>
        <p:spPr>
          <a:xfrm>
            <a:off x="81281" y="1859280"/>
            <a:ext cx="11795760" cy="4878111"/>
          </a:xfrm>
          <a:prstGeom prst="rect">
            <a:avLst/>
          </a:prstGeom>
        </p:spPr>
      </p:pic>
      <p:sp>
        <p:nvSpPr>
          <p:cNvPr id="7" name="Title 1">
            <a:extLst>
              <a:ext uri="{FF2B5EF4-FFF2-40B4-BE49-F238E27FC236}">
                <a16:creationId xmlns:a16="http://schemas.microsoft.com/office/drawing/2014/main" id="{20D66DAA-1BC5-484C-B3FC-AB8655B17B26}"/>
              </a:ext>
            </a:extLst>
          </p:cNvPr>
          <p:cNvSpPr>
            <a:spLocks noGrp="1"/>
          </p:cNvSpPr>
          <p:nvPr>
            <p:ph type="title"/>
          </p:nvPr>
        </p:nvSpPr>
        <p:spPr>
          <a:xfrm>
            <a:off x="167148" y="0"/>
            <a:ext cx="12024852" cy="1971040"/>
          </a:xfrm>
        </p:spPr>
        <p:txBody>
          <a:bodyPr>
            <a:normAutofit fontScale="90000"/>
          </a:bodyPr>
          <a:lstStyle/>
          <a:p>
            <a:pPr algn="ctr"/>
            <a:r>
              <a:rPr lang="en-US" b="1" dirty="0" err="1">
                <a:solidFill>
                  <a:srgbClr val="0000FF"/>
                </a:solidFill>
                <a:latin typeface="Arial" panose="020B0604020202020204" pitchFamily="34" charset="0"/>
                <a:cs typeface="Arial" panose="020B0604020202020204" pitchFamily="34" charset="0"/>
              </a:rPr>
              <a:t>Vertabelo</a:t>
            </a:r>
            <a:r>
              <a:rPr lang="ru" dirty="0">
                <a:latin typeface="Arial" panose="020B0604020202020204" pitchFamily="34" charset="0"/>
                <a:cs typeface="Arial" panose="020B0604020202020204" pitchFamily="34" charset="0"/>
              </a:rPr>
              <a:t> </a:t>
            </a:r>
            <a:r>
              <a:rPr lang="ru" dirty="0"/>
              <a:t>– </a:t>
            </a:r>
            <a:r>
              <a:rPr lang="ru" b="1" dirty="0">
                <a:solidFill>
                  <a:srgbClr val="FF0000"/>
                </a:solidFill>
                <a:latin typeface="Arial" panose="020B0604020202020204" pitchFamily="34" charset="0"/>
                <a:cs typeface="Arial" panose="020B0604020202020204" pitchFamily="34" charset="0"/>
              </a:rPr>
              <a:t>Инструмент для структурирования бизнеса. </a:t>
            </a:r>
            <a:br>
              <a:rPr lang="ro-RO" b="1" dirty="0">
                <a:solidFill>
                  <a:srgbClr val="FF0000"/>
                </a:solidFill>
                <a:latin typeface="Arial" panose="020B0604020202020204" pitchFamily="34" charset="0"/>
                <a:cs typeface="Arial" panose="020B0604020202020204" pitchFamily="34" charset="0"/>
              </a:rPr>
            </a:b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 из практики/тематическое исследование </a:t>
            </a:r>
            <a:r>
              <a:rPr kumimoji="0" 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lang="ro-RO"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77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50DF7B-E735-4E2E-A554-CD7D212E50DF}"/>
              </a:ext>
            </a:extLst>
          </p:cNvPr>
          <p:cNvPicPr>
            <a:picLocks noChangeAspect="1"/>
          </p:cNvPicPr>
          <p:nvPr/>
        </p:nvPicPr>
        <p:blipFill rotWithShape="1">
          <a:blip r:embed="rId2"/>
          <a:srcRect l="465" t="9886" r="-6" b="5501"/>
          <a:stretch/>
        </p:blipFill>
        <p:spPr>
          <a:xfrm>
            <a:off x="111760" y="1869440"/>
            <a:ext cx="11913092" cy="4988560"/>
          </a:xfrm>
          <a:prstGeom prst="rect">
            <a:avLst/>
          </a:prstGeom>
        </p:spPr>
      </p:pic>
      <p:sp>
        <p:nvSpPr>
          <p:cNvPr id="6" name="Title 1">
            <a:extLst>
              <a:ext uri="{FF2B5EF4-FFF2-40B4-BE49-F238E27FC236}">
                <a16:creationId xmlns:a16="http://schemas.microsoft.com/office/drawing/2014/main" id="{9E85F767-6EFE-48B5-8938-30A64DD2FDD1}"/>
              </a:ext>
            </a:extLst>
          </p:cNvPr>
          <p:cNvSpPr>
            <a:spLocks noGrp="1"/>
          </p:cNvSpPr>
          <p:nvPr>
            <p:ph type="title"/>
          </p:nvPr>
        </p:nvSpPr>
        <p:spPr>
          <a:xfrm>
            <a:off x="167148" y="0"/>
            <a:ext cx="12024852" cy="1971040"/>
          </a:xfrm>
        </p:spPr>
        <p:txBody>
          <a:bodyPr>
            <a:normAutofit fontScale="90000"/>
          </a:bodyPr>
          <a:lstStyle/>
          <a:p>
            <a:pPr algn="ctr"/>
            <a:r>
              <a:rPr lang="en-US" b="1" dirty="0" err="1">
                <a:solidFill>
                  <a:srgbClr val="0000FF"/>
                </a:solidFill>
                <a:latin typeface="Arial" panose="020B0604020202020204" pitchFamily="34" charset="0"/>
                <a:cs typeface="Arial" panose="020B0604020202020204" pitchFamily="34" charset="0"/>
              </a:rPr>
              <a:t>Vertabelo</a:t>
            </a:r>
            <a:r>
              <a:rPr lang="ru" dirty="0">
                <a:latin typeface="Arial" panose="020B0604020202020204" pitchFamily="34" charset="0"/>
                <a:cs typeface="Arial" panose="020B0604020202020204" pitchFamily="34" charset="0"/>
              </a:rPr>
              <a:t> </a:t>
            </a:r>
            <a:r>
              <a:rPr lang="ru" dirty="0"/>
              <a:t>– </a:t>
            </a:r>
            <a:r>
              <a:rPr lang="ru" b="1" dirty="0">
                <a:solidFill>
                  <a:srgbClr val="FF0000"/>
                </a:solidFill>
                <a:latin typeface="Arial" panose="020B0604020202020204" pitchFamily="34" charset="0"/>
                <a:cs typeface="Arial" panose="020B0604020202020204" pitchFamily="34" charset="0"/>
              </a:rPr>
              <a:t>Инструмент для структурирования бизнеса. </a:t>
            </a:r>
            <a:br>
              <a:rPr lang="ro-RO" b="1" dirty="0">
                <a:solidFill>
                  <a:srgbClr val="FF0000"/>
                </a:solidFill>
                <a:latin typeface="Arial" panose="020B0604020202020204" pitchFamily="34" charset="0"/>
                <a:cs typeface="Arial" panose="020B0604020202020204" pitchFamily="34" charset="0"/>
              </a:rPr>
            </a:b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 из практики/тематическое исследование </a:t>
            </a:r>
            <a:r>
              <a:rPr kumimoji="0" 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lang="ro-RO"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19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71120" y="152072"/>
            <a:ext cx="12192000" cy="1300808"/>
          </a:xfrm>
        </p:spPr>
        <p:txBody>
          <a:bodyPr>
            <a:normAutofit fontScale="90000"/>
          </a:bodyPr>
          <a:lstStyle/>
          <a:p>
            <a:pPr algn="ctr"/>
            <a:r>
              <a:rPr lang="ru" b="1" dirty="0">
                <a:solidFill>
                  <a:srgbClr val="0000FF"/>
                </a:solidFill>
                <a:latin typeface="Arial" panose="020B0604020202020204" pitchFamily="34" charset="0"/>
                <a:cs typeface="Arial" panose="020B0604020202020204" pitchFamily="34" charset="0"/>
              </a:rPr>
              <a:t>Моделирование Данные – Концептуальная модель, </a:t>
            </a:r>
            <a:br>
              <a:rPr lang="ro-RO" b="1" dirty="0">
                <a:solidFill>
                  <a:srgbClr val="0000FF"/>
                </a:solidFill>
                <a:latin typeface="Arial" panose="020B0604020202020204" pitchFamily="34" charset="0"/>
                <a:cs typeface="Arial" panose="020B0604020202020204" pitchFamily="34" charset="0"/>
              </a:rPr>
            </a:b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 из практики – </a:t>
            </a:r>
            <a:r>
              <a:rPr kumimoji="0" lang="ru" sz="44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endParaRPr lang="ro-RO" b="1" dirty="0">
              <a:solidFill>
                <a:srgbClr val="0000FF"/>
              </a:solidFill>
              <a:latin typeface="Arial" panose="020B0604020202020204" pitchFamily="34" charset="0"/>
              <a:cs typeface="Arial" panose="020B0604020202020204" pitchFamily="34" charset="0"/>
            </a:endParaRPr>
          </a:p>
        </p:txBody>
      </p:sp>
      <p:pic>
        <p:nvPicPr>
          <p:cNvPr id="13" name="Content Placeholder 12">
            <a:extLst>
              <a:ext uri="{FF2B5EF4-FFF2-40B4-BE49-F238E27FC236}">
                <a16:creationId xmlns:a16="http://schemas.microsoft.com/office/drawing/2014/main" id="{E6B8818E-7BBC-4765-86F5-EB40561227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437" y="4737135"/>
            <a:ext cx="10980885" cy="2255519"/>
          </a:xfrm>
        </p:spPr>
      </p:pic>
      <p:sp>
        <p:nvSpPr>
          <p:cNvPr id="5" name="TextBox 4">
            <a:extLst>
              <a:ext uri="{FF2B5EF4-FFF2-40B4-BE49-F238E27FC236}">
                <a16:creationId xmlns:a16="http://schemas.microsoft.com/office/drawing/2014/main" id="{009E2045-C943-4A0E-A191-807929CD0F5E}"/>
              </a:ext>
            </a:extLst>
          </p:cNvPr>
          <p:cNvSpPr txBox="1"/>
          <p:nvPr/>
        </p:nvSpPr>
        <p:spPr>
          <a:xfrm>
            <a:off x="534437" y="1625928"/>
            <a:ext cx="11362923" cy="3218766"/>
          </a:xfrm>
          <a:prstGeom prst="rect">
            <a:avLst/>
          </a:prstGeom>
          <a:noFill/>
        </p:spPr>
        <p:txBody>
          <a:bodyPr wrap="square">
            <a:spAutoFit/>
          </a:bodyPr>
          <a:lstStyle/>
          <a:p>
            <a:pPr>
              <a:lnSpc>
                <a:spcPct val="107000"/>
              </a:lnSpc>
              <a:spcAft>
                <a:spcPts val="800"/>
              </a:spcAft>
            </a:pPr>
            <a:r>
              <a:rPr lang="ru" sz="2800" b="1" dirty="0">
                <a:solidFill>
                  <a:srgbClr val="000000"/>
                </a:solidFill>
                <a:effectLst/>
                <a:highlight>
                  <a:srgbClr val="FFFF00"/>
                </a:highlight>
                <a:latin typeface="Open Sans" panose="020B0606030504020204" pitchFamily="34" charset="0"/>
                <a:ea typeface="Times New Roman" panose="02020603050405020304" pitchFamily="18" charset="0"/>
                <a:cs typeface="Arial" panose="020B0604020202020204" pitchFamily="34" charset="0"/>
              </a:rPr>
              <a:t>Что такое диаграмма «сущность-связь»?</a:t>
            </a:r>
            <a:endParaRPr lang="ro-RO" sz="28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ru" sz="28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ru" sz="2000" b="1" dirty="0">
                <a:solidFill>
                  <a:srgbClr val="0000FF"/>
                </a:solidFill>
                <a:effectLst/>
                <a:latin typeface="Open Sans" panose="020B0606030504020204" pitchFamily="34" charset="0"/>
                <a:ea typeface="Times New Roman" panose="02020603050405020304" pitchFamily="18" charset="0"/>
                <a:cs typeface="Arial" panose="020B0604020202020204" pitchFamily="34" charset="0"/>
              </a:rPr>
              <a:t>Диаграмма «сущность-связь»</a:t>
            </a:r>
            <a:r>
              <a:rPr lang="ru" sz="2000" dirty="0">
                <a:solidFill>
                  <a:srgbClr val="0000FF"/>
                </a:solidFill>
                <a:effectLst/>
                <a:latin typeface="Open Sans" panose="020B0606030504020204" pitchFamily="34" charset="0"/>
                <a:ea typeface="Times New Roman" panose="02020603050405020304" pitchFamily="18" charset="0"/>
                <a:cs typeface="Arial" panose="020B0604020202020204" pitchFamily="34" charset="0"/>
              </a:rPr>
              <a:t> </a:t>
            </a:r>
            <a:r>
              <a:rPr lang="ru" sz="20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(DER/ERD) — это </a:t>
            </a:r>
            <a:r>
              <a:rPr lang="ru" sz="20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графическое представление информации, которую может содержать база данных </a:t>
            </a:r>
            <a:r>
              <a:rPr lang="ru" sz="20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Такое «изображение» служит двум целям.</a:t>
            </a:r>
          </a:p>
          <a:p>
            <a:pPr algn="just">
              <a:lnSpc>
                <a:spcPct val="107000"/>
              </a:lnSpc>
              <a:spcAft>
                <a:spcPts val="800"/>
              </a:spcAft>
            </a:pPr>
            <a:r>
              <a:rPr lang="ru" sz="18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ru" sz="2000" b="1" dirty="0">
                <a:solidFill>
                  <a:srgbClr val="FF0000"/>
                </a:solidFill>
                <a:effectLst/>
                <a:latin typeface="Open Sans" panose="020B0606030504020204" pitchFamily="34" charset="0"/>
                <a:ea typeface="Times New Roman" panose="02020603050405020304" pitchFamily="18" charset="0"/>
                <a:cs typeface="Arial" panose="020B0604020202020204" pitchFamily="34" charset="0"/>
              </a:rPr>
              <a:t>Это позволяет </a:t>
            </a:r>
            <a:r>
              <a:rPr lang="ru" sz="20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специалистам по базам данных описать лаконичную, но точную общую структуру. </a:t>
            </a:r>
            <a:r>
              <a:rPr lang="ru" sz="20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ER-диаграмму можно легко преобразовать в реляционную схему </a:t>
            </a:r>
            <a:r>
              <a:rPr lang="ru" sz="20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t>
            </a:r>
          </a:p>
          <a:p>
            <a:pPr algn="just">
              <a:lnSpc>
                <a:spcPct val="107000"/>
              </a:lnSpc>
              <a:spcAft>
                <a:spcPts val="800"/>
              </a:spcAft>
            </a:pPr>
            <a:r>
              <a:rPr lang="ru" sz="1800" b="1" dirty="0">
                <a:solidFill>
                  <a:srgbClr val="000000"/>
                </a:solidFill>
                <a:effectLst/>
                <a:highlight>
                  <a:srgbClr val="00FFFF"/>
                </a:highlight>
                <a:latin typeface="Open Sans" panose="020B0606030504020204" pitchFamily="34" charset="0"/>
                <a:ea typeface="Times New Roman" panose="02020603050405020304" pitchFamily="18" charset="0"/>
                <a:cs typeface="Arial" panose="020B0604020202020204" pitchFamily="34" charset="0"/>
              </a:rPr>
              <a:t>Концептуальная </a:t>
            </a:r>
            <a:r>
              <a:rPr lang="ru" sz="1800" dirty="0">
                <a:solidFill>
                  <a:srgbClr val="000000"/>
                </a:solidFill>
                <a:effectLst/>
                <a:highlight>
                  <a:srgbClr val="00FFFF"/>
                </a:highlight>
                <a:latin typeface="Open Sans" panose="020B0606030504020204" pitchFamily="34" charset="0"/>
                <a:ea typeface="Times New Roman" panose="02020603050405020304" pitchFamily="18" charset="0"/>
                <a:cs typeface="Arial" panose="020B0604020202020204" pitchFamily="34" charset="0"/>
              </a:rPr>
              <a:t>модель </a:t>
            </a:r>
            <a:r>
              <a:rPr lang="ru" sz="18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Его цель — </a:t>
            </a:r>
            <a:r>
              <a:rPr lang="ru" sz="1800" b="1" dirty="0">
                <a:solidFill>
                  <a:srgbClr val="FF0000"/>
                </a:solidFill>
                <a:effectLst/>
                <a:latin typeface="Open Sans" panose="020B0606030504020204" pitchFamily="34" charset="0"/>
                <a:ea typeface="Times New Roman" panose="02020603050405020304" pitchFamily="18" charset="0"/>
                <a:cs typeface="Arial" panose="020B0604020202020204" pitchFamily="34" charset="0"/>
              </a:rPr>
              <a:t>установить </a:t>
            </a:r>
            <a:r>
              <a:rPr lang="ru" sz="18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сущности и описывающие их атрибуты, а также связи между </a:t>
            </a:r>
            <a:r>
              <a:rPr lang="ru" sz="18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сущностями </a:t>
            </a:r>
            <a:r>
              <a:rPr lang="ru" sz="18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t>
            </a:r>
            <a:endParaRPr lang="ro-RO"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105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284480" y="218276"/>
            <a:ext cx="11430000" cy="864788"/>
          </a:xfrm>
        </p:spPr>
        <p:txBody>
          <a:bodyPr>
            <a:normAutofit fontScale="90000"/>
          </a:bodyPr>
          <a:lstStyle/>
          <a:p>
            <a:pPr algn="ctr"/>
            <a:r>
              <a:rPr lang="ru" b="1" dirty="0" err="1">
                <a:solidFill>
                  <a:srgbClr val="0000FF"/>
                </a:solidFill>
                <a:latin typeface="Arial" panose="020B0604020202020204" pitchFamily="34" charset="0"/>
                <a:cs typeface="Arial" panose="020B0604020202020204" pitchFamily="34" charset="0"/>
              </a:rPr>
              <a:t>Моделирование</a:t>
            </a:r>
            <a:r>
              <a:rPr lang="ru" b="1" dirty="0">
                <a:solidFill>
                  <a:srgbClr val="0000FF"/>
                </a:solidFill>
                <a:latin typeface="Arial" panose="020B0604020202020204" pitchFamily="34" charset="0"/>
                <a:cs typeface="Arial" panose="020B0604020202020204" pitchFamily="34" charset="0"/>
              </a:rPr>
              <a:t> </a:t>
            </a:r>
            <a:r>
              <a:rPr lang="ru" b="1" dirty="0" err="1">
                <a:solidFill>
                  <a:srgbClr val="0000FF"/>
                </a:solidFill>
                <a:latin typeface="Arial" panose="020B0604020202020204" pitchFamily="34" charset="0"/>
                <a:cs typeface="Arial" panose="020B0604020202020204" pitchFamily="34" charset="0"/>
              </a:rPr>
              <a:t>данные </a:t>
            </a:r>
            <a:r>
              <a:rPr lang="ru" b="1" dirty="0">
                <a:solidFill>
                  <a:srgbClr val="0000FF"/>
                </a:solidFill>
                <a:latin typeface="Arial" panose="020B0604020202020204" pitchFamily="34" charset="0"/>
                <a:cs typeface="Arial" panose="020B0604020202020204" pitchFamily="34" charset="0"/>
              </a:rPr>
              <a:t>– логическая </a:t>
            </a:r>
            <a:br>
              <a:rPr lang="ro-RO" b="1" dirty="0">
                <a:solidFill>
                  <a:srgbClr val="0000FF"/>
                </a:solidFill>
                <a:latin typeface="Arial" panose="020B0604020202020204" pitchFamily="34" charset="0"/>
                <a:cs typeface="Arial" panose="020B0604020202020204" pitchFamily="34" charset="0"/>
              </a:rPr>
            </a:br>
            <a:r>
              <a:rPr lang="ru" b="1" dirty="0" err="1">
                <a:solidFill>
                  <a:srgbClr val="0000FF"/>
                </a:solidFill>
                <a:latin typeface="Arial" panose="020B0604020202020204" pitchFamily="34" charset="0"/>
                <a:cs typeface="Arial" panose="020B0604020202020204" pitchFamily="34" charset="0"/>
              </a:rPr>
              <a:t>модель. </a:t>
            </a: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 из практики/ </a:t>
            </a:r>
            <a:r>
              <a:rPr kumimoji="0" lang="ru" sz="44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endParaRPr lang="ro-RO" b="1" dirty="0">
              <a:solidFill>
                <a:srgbClr val="0000FF"/>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D8410D7-A6A0-45C8-BC3F-59E9127AE504}"/>
              </a:ext>
            </a:extLst>
          </p:cNvPr>
          <p:cNvPicPr>
            <a:picLocks noChangeAspect="1"/>
          </p:cNvPicPr>
          <p:nvPr/>
        </p:nvPicPr>
        <p:blipFill>
          <a:blip r:embed="rId2"/>
          <a:stretch>
            <a:fillRect/>
          </a:stretch>
        </p:blipFill>
        <p:spPr>
          <a:xfrm>
            <a:off x="50800" y="2275841"/>
            <a:ext cx="11878223" cy="4551680"/>
          </a:xfrm>
          <a:prstGeom prst="rect">
            <a:avLst/>
          </a:prstGeom>
        </p:spPr>
      </p:pic>
      <p:sp>
        <p:nvSpPr>
          <p:cNvPr id="5" name="TextBox 4">
            <a:extLst>
              <a:ext uri="{FF2B5EF4-FFF2-40B4-BE49-F238E27FC236}">
                <a16:creationId xmlns:a16="http://schemas.microsoft.com/office/drawing/2014/main" id="{49456276-4E4B-4982-A2ED-A08FA685AB00}"/>
              </a:ext>
            </a:extLst>
          </p:cNvPr>
          <p:cNvSpPr txBox="1"/>
          <p:nvPr/>
        </p:nvSpPr>
        <p:spPr>
          <a:xfrm>
            <a:off x="284480" y="1441531"/>
            <a:ext cx="11430000" cy="864789"/>
          </a:xfrm>
          <a:prstGeom prst="rect">
            <a:avLst/>
          </a:prstGeom>
          <a:noFill/>
        </p:spPr>
        <p:txBody>
          <a:bodyPr wrap="square">
            <a:spAutoFit/>
          </a:bodyPr>
          <a:lstStyle/>
          <a:p>
            <a:pPr marL="342900" lvl="0" indent="-342900" algn="just">
              <a:lnSpc>
                <a:spcPct val="107000"/>
              </a:lnSpc>
              <a:spcAft>
                <a:spcPts val="800"/>
              </a:spcAft>
              <a:buSzPts val="1000"/>
              <a:buFont typeface="+mj-lt"/>
              <a:buAutoNum type="arabicPeriod"/>
              <a:tabLst>
                <a:tab pos="678180" algn="l"/>
              </a:tabLst>
            </a:pPr>
            <a:r>
              <a:rPr lang="ru" sz="2400" dirty="0">
                <a:solidFill>
                  <a:srgbClr val="000000"/>
                </a:solidFill>
                <a:effectLst/>
                <a:highlight>
                  <a:srgbClr val="00FFFF"/>
                </a:highlight>
                <a:latin typeface="Open Sans" panose="020B0606030504020204" pitchFamily="34" charset="0"/>
                <a:ea typeface="Times New Roman" panose="02020603050405020304" pitchFamily="18" charset="0"/>
                <a:cs typeface="Arial" panose="020B0604020202020204" pitchFamily="34" charset="0"/>
              </a:rPr>
              <a:t>модель </a:t>
            </a:r>
            <a:r>
              <a:rPr lang="ru" sz="2400" b="1" dirty="0">
                <a:solidFill>
                  <a:srgbClr val="000000"/>
                </a:solidFill>
                <a:effectLst/>
                <a:highlight>
                  <a:srgbClr val="00FFFF"/>
                </a:highlight>
                <a:latin typeface="Open Sans" panose="020B0606030504020204" pitchFamily="34" charset="0"/>
                <a:ea typeface="Times New Roman" panose="02020603050405020304" pitchFamily="18" charset="0"/>
                <a:cs typeface="Arial" panose="020B0604020202020204" pitchFamily="34" charset="0"/>
              </a:rPr>
              <a:t>данных</a:t>
            </a:r>
            <a:r>
              <a:rPr lang="ru" sz="2400" dirty="0">
                <a:solidFill>
                  <a:srgbClr val="000000"/>
                </a:solidFill>
                <a:effectLst/>
                <a:highlight>
                  <a:srgbClr val="00FFFF"/>
                </a:highlight>
                <a:latin typeface="Open Sans" panose="020B0606030504020204" pitchFamily="34" charset="0"/>
                <a:ea typeface="Times New Roman" panose="02020603050405020304" pitchFamily="18" charset="0"/>
                <a:cs typeface="Arial" panose="020B0604020202020204" pitchFamily="34" charset="0"/>
              </a:rPr>
              <a:t> </a:t>
            </a:r>
            <a:r>
              <a:rPr lang="ru" sz="24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Определяет структуру элементов данных и </a:t>
            </a:r>
            <a:r>
              <a:rPr lang="ru" sz="2400" b="1" dirty="0">
                <a:solidFill>
                  <a:srgbClr val="FF0000"/>
                </a:solidFill>
                <a:effectLst/>
                <a:latin typeface="Open Sans" panose="020B0606030504020204" pitchFamily="34" charset="0"/>
                <a:ea typeface="Times New Roman" panose="02020603050405020304" pitchFamily="18" charset="0"/>
                <a:cs typeface="Arial" panose="020B0604020202020204" pitchFamily="34" charset="0"/>
              </a:rPr>
              <a:t>устанавливает </a:t>
            </a:r>
            <a:r>
              <a:rPr lang="ru" sz="2400" b="1" dirty="0">
                <a:effectLst/>
                <a:latin typeface="Open Sans" panose="020B0606030504020204" pitchFamily="34" charset="0"/>
                <a:ea typeface="Times New Roman" panose="02020603050405020304" pitchFamily="18" charset="0"/>
                <a:cs typeface="Arial" panose="020B0604020202020204" pitchFamily="34" charset="0"/>
              </a:rPr>
              <a:t>связи между ними посредством атрибутов.</a:t>
            </a:r>
            <a:endParaRPr lang="ro-RO"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467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0" y="-233680"/>
            <a:ext cx="11938000" cy="1266111"/>
          </a:xfrm>
        </p:spPr>
        <p:txBody>
          <a:bodyPr>
            <a:noAutofit/>
          </a:bodyPr>
          <a:lstStyle/>
          <a:p>
            <a:pPr algn="ctr"/>
            <a:r>
              <a:rPr lang="ru" sz="3200" b="1" dirty="0">
                <a:solidFill>
                  <a:srgbClr val="0000FF"/>
                </a:solidFill>
                <a:latin typeface="Arial" panose="020B0604020202020204" pitchFamily="34" charset="0"/>
                <a:cs typeface="Arial" panose="020B0604020202020204" pitchFamily="34" charset="0"/>
              </a:rPr>
              <a:t>Моделирование данные – модель Пример из практики/ физическая </a:t>
            </a:r>
            <a:r>
              <a:rPr lang="en-US" sz="3200" b="1" dirty="0">
                <a:solidFill>
                  <a:srgbClr val="0000FF"/>
                </a:solidFill>
                <a:latin typeface="Arial" panose="020B0604020202020204" pitchFamily="34" charset="0"/>
                <a:cs typeface="Arial" panose="020B0604020202020204" pitchFamily="34" charset="0"/>
              </a:rPr>
              <a:t> </a:t>
            </a:r>
            <a:r>
              <a:rPr lang="ru-RU" sz="3200" b="1" dirty="0">
                <a:solidFill>
                  <a:srgbClr val="ED7D31">
                    <a:lumMod val="75000"/>
                  </a:srgbClr>
                </a:solidFill>
                <a:latin typeface="Times New Roman" panose="02020603050405020304" pitchFamily="18" charset="0"/>
                <a:cs typeface="Arial" panose="020B0604020202020204" pitchFamily="34" charset="0"/>
              </a:rPr>
              <a:t>модель </a:t>
            </a:r>
            <a:r>
              <a:rPr kumimoji="0" lang="ru"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ru" sz="32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endParaRPr lang="ro-RO" sz="3200" b="1" dirty="0">
              <a:solidFill>
                <a:srgbClr val="0000FF"/>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40AB835-3071-4ABD-B719-111E8377E6A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005053" y="1685878"/>
            <a:ext cx="6096000" cy="4999401"/>
          </a:xfrm>
          <a:prstGeom prst="rect">
            <a:avLst/>
          </a:prstGeom>
        </p:spPr>
      </p:pic>
      <p:sp>
        <p:nvSpPr>
          <p:cNvPr id="8" name="TextBox 7">
            <a:extLst>
              <a:ext uri="{FF2B5EF4-FFF2-40B4-BE49-F238E27FC236}">
                <a16:creationId xmlns:a16="http://schemas.microsoft.com/office/drawing/2014/main" id="{0DF0E5DD-DA1F-4CD2-8703-A10194BA3587}"/>
              </a:ext>
            </a:extLst>
          </p:cNvPr>
          <p:cNvSpPr txBox="1"/>
          <p:nvPr/>
        </p:nvSpPr>
        <p:spPr>
          <a:xfrm>
            <a:off x="0" y="843995"/>
            <a:ext cx="11684000" cy="864789"/>
          </a:xfrm>
          <a:prstGeom prst="rect">
            <a:avLst/>
          </a:prstGeom>
          <a:noFill/>
        </p:spPr>
        <p:txBody>
          <a:bodyPr wrap="square">
            <a:spAutoFit/>
          </a:bodyPr>
          <a:lstStyle/>
          <a:p>
            <a:pPr marL="342900" lvl="0" indent="-342900" algn="just">
              <a:lnSpc>
                <a:spcPct val="107000"/>
              </a:lnSpc>
              <a:spcAft>
                <a:spcPts val="800"/>
              </a:spcAft>
              <a:buSzPts val="1000"/>
              <a:buFont typeface="+mj-lt"/>
              <a:buAutoNum type="arabicPeriod"/>
              <a:tabLst>
                <a:tab pos="678180" algn="l"/>
              </a:tabLst>
            </a:pPr>
            <a:r>
              <a:rPr lang="ru" sz="2400" b="1" dirty="0">
                <a:solidFill>
                  <a:srgbClr val="000000"/>
                </a:solidFill>
                <a:effectLst/>
                <a:highlight>
                  <a:srgbClr val="00FFFF"/>
                </a:highlight>
                <a:latin typeface="Open Sans" panose="020B0606030504020204" pitchFamily="34" charset="0"/>
                <a:ea typeface="Times New Roman" panose="02020603050405020304" pitchFamily="18" charset="0"/>
                <a:cs typeface="Arial" panose="020B0604020202020204" pitchFamily="34" charset="0"/>
              </a:rPr>
              <a:t>Физическая  модель данных</a:t>
            </a:r>
            <a:r>
              <a:rPr lang="ru" sz="2400" dirty="0">
                <a:solidFill>
                  <a:srgbClr val="000000"/>
                </a:solidFill>
                <a:effectLst/>
                <a:highlight>
                  <a:srgbClr val="00FFFF"/>
                </a:highlight>
                <a:latin typeface="Open Sans" panose="020B0606030504020204" pitchFamily="34" charset="0"/>
                <a:ea typeface="Times New Roman" panose="02020603050405020304" pitchFamily="18" charset="0"/>
                <a:cs typeface="Arial" panose="020B0604020202020204" pitchFamily="34" charset="0"/>
              </a:rPr>
              <a:t> </a:t>
            </a:r>
            <a:r>
              <a:rPr lang="ru" sz="2400" b="1" dirty="0">
                <a:solidFill>
                  <a:srgbClr val="FF0000"/>
                </a:solidFill>
                <a:effectLst/>
                <a:latin typeface="Open Sans" panose="020B0606030504020204" pitchFamily="34" charset="0"/>
                <a:ea typeface="Times New Roman" panose="02020603050405020304" pitchFamily="18" charset="0"/>
                <a:cs typeface="Arial" panose="020B0604020202020204" pitchFamily="34" charset="0"/>
              </a:rPr>
              <a:t>устанавливает </a:t>
            </a:r>
            <a:r>
              <a:rPr lang="ru" sz="24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модель данных, специфичную для конкретной </a:t>
            </a:r>
            <a:r>
              <a:rPr lang="ru"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базы данных </a:t>
            </a:r>
            <a:r>
              <a:rPr lang="ru" sz="24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t>
            </a:r>
            <a:endParaRPr lang="ro-RO"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EB388F2-E648-406D-A7F6-84E5335E44CC}"/>
              </a:ext>
            </a:extLst>
          </p:cNvPr>
          <p:cNvSpPr txBox="1"/>
          <p:nvPr/>
        </p:nvSpPr>
        <p:spPr>
          <a:xfrm>
            <a:off x="90947" y="2014889"/>
            <a:ext cx="3183194" cy="5252207"/>
          </a:xfrm>
          <a:prstGeom prst="rect">
            <a:avLst/>
          </a:prstGeom>
          <a:noFill/>
        </p:spPr>
        <p:txBody>
          <a:bodyPr wrap="square">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CREATE TABLE PC (</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 PRIMARY KEY,</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model TEXT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CREATE TABLE CPU (</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id_cpu</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 PRIMARY KEY,</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usage</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FOREIGN KEY(</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REFERENCES PC(</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CREATE TABLE Memorie (</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id_memorie</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 PRIMARY KEY,</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usage</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FOREIGN KEY(</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REFERENCES PC(</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dirty="0">
                <a:effectLst/>
                <a:latin typeface="Courier New" panose="02070309020205020404" pitchFamily="49" charset="0"/>
                <a:ea typeface="Times New Roman" panose="02020603050405020304" pitchFamily="18" charset="0"/>
                <a:cs typeface="Arial" panose="020B0604020202020204" pitchFamily="34" charset="0"/>
              </a:rPr>
              <a:t> </a:t>
            </a:r>
            <a:endParaRPr lang="ro-RO"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5941B50-1ED6-47EE-A6BC-E7AC07BC4441}"/>
              </a:ext>
            </a:extLst>
          </p:cNvPr>
          <p:cNvSpPr txBox="1"/>
          <p:nvPr/>
        </p:nvSpPr>
        <p:spPr>
          <a:xfrm>
            <a:off x="3057832" y="2014889"/>
            <a:ext cx="3038168" cy="4379340"/>
          </a:xfrm>
          <a:prstGeom prst="rect">
            <a:avLst/>
          </a:prstGeom>
          <a:noFill/>
        </p:spPr>
        <p:txBody>
          <a:bodyPr wrap="square">
            <a:spAutoFit/>
          </a:bodyPr>
          <a:lstStyle/>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CREATE TABLE Disk (</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id_disk</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 PRIMARY KEY,</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usage</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FOREIGN KEY(</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REFERENCES PC(</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CREATE TABLE Temperatura (</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id_temp</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 PRIMARY KEY,</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component TEXT,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value</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FOREIGN KEY(</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REFERENCES PC(</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321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C569-712E-40DD-89EA-A6DE201E267A}"/>
              </a:ext>
            </a:extLst>
          </p:cNvPr>
          <p:cNvSpPr>
            <a:spLocks noGrp="1"/>
          </p:cNvSpPr>
          <p:nvPr>
            <p:ph type="title"/>
          </p:nvPr>
        </p:nvSpPr>
        <p:spPr>
          <a:xfrm>
            <a:off x="-33724" y="-80020"/>
            <a:ext cx="12506960" cy="1643348"/>
          </a:xfrm>
        </p:spPr>
        <p:txBody>
          <a:bodyPr>
            <a:normAutofit fontScale="90000"/>
          </a:bodyPr>
          <a:lstStyle/>
          <a:p>
            <a:pPr algn="ctr"/>
            <a:r>
              <a:rPr lang="ru" sz="4400" b="1" dirty="0">
                <a:solidFill>
                  <a:srgbClr val="FF0000"/>
                </a:solidFill>
                <a:effectLst/>
                <a:latin typeface="Times New Roman" panose="02020603050405020304" pitchFamily="18" charset="0"/>
                <a:ea typeface="Times New Roman" panose="02020603050405020304" pitchFamily="18" charset="0"/>
              </a:rPr>
              <a:t>Модуль 2 : Создание базы данных в </a:t>
            </a:r>
            <a:r>
              <a:rPr lang="ru" sz="4400" b="1" dirty="0" err="1">
                <a:solidFill>
                  <a:srgbClr val="FF0000"/>
                </a:solidFill>
                <a:effectLst/>
                <a:latin typeface="Times New Roman" panose="02020603050405020304" pitchFamily="18" charset="0"/>
                <a:ea typeface="Times New Roman" panose="02020603050405020304" pitchFamily="18" charset="0"/>
              </a:rPr>
              <a:t>SQLite. </a:t>
            </a:r>
            <a:br>
              <a:rPr lang="ro-RO" sz="4400" b="1" dirty="0">
                <a:solidFill>
                  <a:srgbClr val="FF0000"/>
                </a:solidFill>
                <a:effectLst/>
                <a:latin typeface="Times New Roman" panose="02020603050405020304" pitchFamily="18" charset="0"/>
                <a:ea typeface="Times New Roman" panose="02020603050405020304" pitchFamily="18" charset="0"/>
              </a:rPr>
            </a:b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Пример/тематическое исследование - </a:t>
            </a:r>
            <a:r>
              <a:rPr kumimoji="0" lang="ru" sz="44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endParaRPr lang="ro-RO" dirty="0">
              <a:solidFill>
                <a:srgbClr val="FF0000"/>
              </a:solidFill>
            </a:endParaRPr>
          </a:p>
        </p:txBody>
      </p:sp>
      <p:pic>
        <p:nvPicPr>
          <p:cNvPr id="10" name="Picture 9">
            <a:extLst>
              <a:ext uri="{FF2B5EF4-FFF2-40B4-BE49-F238E27FC236}">
                <a16:creationId xmlns:a16="http://schemas.microsoft.com/office/drawing/2014/main" id="{564C197D-DD7F-40E5-88A5-8BF7F07AF531}"/>
              </a:ext>
            </a:extLst>
          </p:cNvPr>
          <p:cNvPicPr>
            <a:picLocks noChangeAspect="1"/>
          </p:cNvPicPr>
          <p:nvPr/>
        </p:nvPicPr>
        <p:blipFill rotWithShape="1">
          <a:blip r:embed="rId2"/>
          <a:srcRect l="2801" t="7775" r="51915" b="18015"/>
          <a:stretch/>
        </p:blipFill>
        <p:spPr>
          <a:xfrm>
            <a:off x="6149929" y="1291812"/>
            <a:ext cx="5813471" cy="5437037"/>
          </a:xfrm>
          <a:prstGeom prst="rect">
            <a:avLst/>
          </a:prstGeom>
        </p:spPr>
      </p:pic>
      <p:sp>
        <p:nvSpPr>
          <p:cNvPr id="12" name="TextBox 11">
            <a:extLst>
              <a:ext uri="{FF2B5EF4-FFF2-40B4-BE49-F238E27FC236}">
                <a16:creationId xmlns:a16="http://schemas.microsoft.com/office/drawing/2014/main" id="{81DED8C5-9C7B-4098-BD20-2EEF65EE5088}"/>
              </a:ext>
            </a:extLst>
          </p:cNvPr>
          <p:cNvSpPr txBox="1"/>
          <p:nvPr/>
        </p:nvSpPr>
        <p:spPr>
          <a:xfrm>
            <a:off x="228600" y="1193996"/>
            <a:ext cx="6097836" cy="369332"/>
          </a:xfrm>
          <a:prstGeom prst="rect">
            <a:avLst/>
          </a:prstGeom>
          <a:noFill/>
        </p:spPr>
        <p:txBody>
          <a:bodyPr wrap="square">
            <a:spAutoFit/>
          </a:bodyPr>
          <a:lstStyle/>
          <a:p>
            <a:r>
              <a:rPr lang="ru" b="1" i="0" dirty="0">
                <a:solidFill>
                  <a:srgbClr val="0000FF"/>
                </a:solidFill>
                <a:effectLst/>
                <a:latin typeface="Arial" panose="020B0604020202020204" pitchFamily="34" charset="0"/>
              </a:rPr>
              <a:t>CLI – </a:t>
            </a:r>
            <a:r>
              <a:rPr lang="ru" b="1" i="0" dirty="0" err="1">
                <a:solidFill>
                  <a:srgbClr val="0000FF"/>
                </a:solidFill>
                <a:effectLst/>
                <a:latin typeface="Arial" panose="020B0604020202020204" pitchFamily="34" charset="0"/>
              </a:rPr>
              <a:t>интерфейс командной </a:t>
            </a:r>
            <a:r>
              <a:rPr lang="ru" b="1" i="0" dirty="0">
                <a:solidFill>
                  <a:srgbClr val="0000FF"/>
                </a:solidFill>
                <a:effectLst/>
                <a:latin typeface="Arial" panose="020B0604020202020204" pitchFamily="34" charset="0"/>
              </a:rPr>
              <a:t>строки , GUI</a:t>
            </a:r>
            <a:endParaRPr lang="ro-RO" b="1" dirty="0">
              <a:solidFill>
                <a:srgbClr val="0000FF"/>
              </a:solidFill>
            </a:endParaRPr>
          </a:p>
        </p:txBody>
      </p:sp>
      <p:sp>
        <p:nvSpPr>
          <p:cNvPr id="7" name="TextBox 6">
            <a:extLst>
              <a:ext uri="{FF2B5EF4-FFF2-40B4-BE49-F238E27FC236}">
                <a16:creationId xmlns:a16="http://schemas.microsoft.com/office/drawing/2014/main" id="{25143BAC-422D-4670-8933-124426541267}"/>
              </a:ext>
            </a:extLst>
          </p:cNvPr>
          <p:cNvSpPr txBox="1"/>
          <p:nvPr/>
        </p:nvSpPr>
        <p:spPr>
          <a:xfrm>
            <a:off x="228600" y="1690688"/>
            <a:ext cx="3183194" cy="5252207"/>
          </a:xfrm>
          <a:prstGeom prst="rect">
            <a:avLst/>
          </a:prstGeom>
          <a:noFill/>
        </p:spPr>
        <p:txBody>
          <a:bodyPr wrap="square">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CREATE TABLE PC (</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 PRIMARY KEY,</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model TEXT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CREATE TABLE CPU (</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id_cpu</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 PRIMARY KEY,</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usage</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FOREIGN KEY(</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REFERENCES PC(</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CREATE TABLE Memorie (</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id_memorie</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 PRIMARY KEY,</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usage</a:t>
            </a:r>
            <a:r>
              <a:rPr lang="ro-RO" sz="1200" b="1" dirty="0">
                <a:effectLst/>
                <a:latin typeface="Arial" panose="020B0604020202020204" pitchFamily="34" charset="0"/>
                <a:ea typeface="Times New Roman" panose="02020603050405020304" pitchFamily="18" charset="0"/>
                <a:cs typeface="Arial" panose="020B0604020202020204" pitchFamily="34" charset="0"/>
              </a:rPr>
              <a:t> INTEGER,</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  FOREIGN KEY(</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 REFERENCES PC(</a:t>
            </a:r>
            <a:r>
              <a:rPr lang="ro-RO" sz="1200" b="1" dirty="0" err="1">
                <a:effectLst/>
                <a:latin typeface="Arial" panose="020B0604020202020204" pitchFamily="34" charset="0"/>
                <a:ea typeface="Times New Roman" panose="02020603050405020304" pitchFamily="18" charset="0"/>
                <a:cs typeface="Arial" panose="020B0604020202020204" pitchFamily="34" charset="0"/>
              </a:rPr>
              <a:t>id_pc</a:t>
            </a: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b="1" dirty="0">
                <a:effectLst/>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dirty="0">
                <a:effectLst/>
                <a:latin typeface="Courier New" panose="02070309020205020404" pitchFamily="49" charset="0"/>
                <a:ea typeface="Times New Roman" panose="02020603050405020304" pitchFamily="18" charset="0"/>
                <a:cs typeface="Arial" panose="020B0604020202020204" pitchFamily="34" charset="0"/>
              </a:rPr>
              <a:t> </a:t>
            </a:r>
            <a:endParaRPr lang="ro-RO"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64435236-D18F-4E48-83A9-9870064DEF36}"/>
              </a:ext>
            </a:extLst>
          </p:cNvPr>
          <p:cNvSpPr txBox="1"/>
          <p:nvPr/>
        </p:nvSpPr>
        <p:spPr>
          <a:xfrm>
            <a:off x="3159760" y="1690688"/>
            <a:ext cx="2882312" cy="4379340"/>
          </a:xfrm>
          <a:prstGeom prst="rect">
            <a:avLst/>
          </a:prstGeom>
          <a:noFill/>
        </p:spPr>
        <p:txBody>
          <a:bodyPr wrap="square">
            <a:spAutoFit/>
          </a:bodyPr>
          <a:lstStyle/>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CREATE TABLE Disk (</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id_disk</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 PRIMARY KEY,</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usage</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FOREIGN KEY(</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REFERENCES PC(</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CREATE TABLE Temperatura (</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id_temp</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 PRIMARY KEY,</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component TEXT,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value</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INTEGER,</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FOREIGN KEY(</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REFERENCES PC(</a:t>
            </a:r>
            <a:r>
              <a:rPr kumimoji="0" lang="ro-RO" sz="12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id_pc</a:t>
            </a: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o-RO"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77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2E5-8148-409E-9F63-F476B7050567}"/>
              </a:ext>
            </a:extLst>
          </p:cNvPr>
          <p:cNvSpPr>
            <a:spLocks noGrp="1"/>
          </p:cNvSpPr>
          <p:nvPr>
            <p:ph type="title"/>
          </p:nvPr>
        </p:nvSpPr>
        <p:spPr>
          <a:xfrm>
            <a:off x="71120" y="365125"/>
            <a:ext cx="12120880" cy="932733"/>
          </a:xfrm>
        </p:spPr>
        <p:txBody>
          <a:bodyPr>
            <a:normAutofit fontScale="90000"/>
          </a:bodyPr>
          <a:lstStyle/>
          <a:p>
            <a:pPr algn="ctr">
              <a:lnSpc>
                <a:spcPct val="107000"/>
              </a:lnSpc>
              <a:spcAft>
                <a:spcPts val="800"/>
              </a:spcAft>
            </a:pPr>
            <a:r>
              <a:rPr lang="ru"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Модуль 3 : Операции CRUD в </a:t>
            </a:r>
            <a:r>
              <a:rPr lang="ru" sz="44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SQLite. </a:t>
            </a:r>
            <a:br>
              <a:rPr lang="ro-RO"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br>
            <a:r>
              <a:rPr kumimoji="0" lang="ru"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rPr>
              <a:t>Пример/тематическое исследование – </a:t>
            </a:r>
            <a:r>
              <a:rPr kumimoji="0" lang="ru" sz="44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Times New Roman" panose="02020603050405020304" pitchFamily="18" charset="0"/>
                <a:cs typeface="Arial" panose="020B0604020202020204" pitchFamily="34" charset="0"/>
              </a:rPr>
              <a:t>продолжение.</a:t>
            </a:r>
            <a:endParaRPr lang="ro-RO" dirty="0"/>
          </a:p>
        </p:txBody>
      </p:sp>
      <p:sp>
        <p:nvSpPr>
          <p:cNvPr id="3" name="Content Placeholder 2">
            <a:extLst>
              <a:ext uri="{FF2B5EF4-FFF2-40B4-BE49-F238E27FC236}">
                <a16:creationId xmlns:a16="http://schemas.microsoft.com/office/drawing/2014/main" id="{B06E6501-1061-499F-ABDA-0181200BF091}"/>
              </a:ext>
            </a:extLst>
          </p:cNvPr>
          <p:cNvSpPr>
            <a:spLocks noGrp="1"/>
          </p:cNvSpPr>
          <p:nvPr>
            <p:ph idx="1"/>
          </p:nvPr>
        </p:nvSpPr>
        <p:spPr>
          <a:xfrm>
            <a:off x="838199" y="1825625"/>
            <a:ext cx="11009671" cy="4351338"/>
          </a:xfrm>
        </p:spPr>
        <p:txBody>
          <a:bodyPr>
            <a:normAutofit lnSpcReduction="10000"/>
          </a:bodyPr>
          <a:lstStyle/>
          <a:p>
            <a:pPr marL="0" indent="0">
              <a:lnSpc>
                <a:spcPct val="107000"/>
              </a:lnSpc>
              <a:spcAft>
                <a:spcPts val="800"/>
              </a:spcAft>
              <a:buNone/>
            </a:pPr>
            <a:r>
              <a:rPr lang="ru" sz="2800" b="1" dirty="0">
                <a:effectLst/>
                <a:latin typeface="Times New Roman" panose="02020603050405020304" pitchFamily="18" charset="0"/>
                <a:ea typeface="Times New Roman" panose="02020603050405020304" pitchFamily="18" charset="0"/>
                <a:cs typeface="Arial" panose="020B0604020202020204" pitchFamily="34" charset="0"/>
              </a:rPr>
              <a:t>Цель: </a:t>
            </a:r>
            <a:r>
              <a:rPr lang="ru" sz="2800" dirty="0">
                <a:effectLst/>
                <a:latin typeface="Times New Roman" panose="02020603050405020304" pitchFamily="18" charset="0"/>
                <a:ea typeface="Times New Roman" panose="02020603050405020304" pitchFamily="18" charset="0"/>
                <a:cs typeface="Arial" panose="020B0604020202020204" pitchFamily="34" charset="0"/>
              </a:rPr>
              <a:t>Изучить, как создается и изменяется цифровая реальность.</a:t>
            </a:r>
            <a:endParaRPr lang="ro-RO" sz="24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800"/>
              </a:spcAft>
              <a:buSzPts val="1000"/>
              <a:buFont typeface="Wingdings" panose="05000000000000000000" pitchFamily="2" charset="2"/>
              <a:buChar char="§"/>
              <a:tabLst>
                <a:tab pos="457200" algn="l"/>
              </a:tabLst>
            </a:pPr>
            <a:r>
              <a:rPr lang="ro-RO"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a:t>
            </a:r>
            <a:r>
              <a:rPr lang="ro-RO" sz="2800" b="1" dirty="0">
                <a:effectLst/>
                <a:latin typeface="Arial" panose="020B0604020202020204" pitchFamily="34" charset="0"/>
                <a:ea typeface="Times New Roman" panose="02020603050405020304" pitchFamily="18" charset="0"/>
                <a:cs typeface="Arial" panose="020B0604020202020204" pitchFamily="34" charset="0"/>
              </a:rPr>
              <a:t>reate:</a:t>
            </a:r>
            <a:r>
              <a:rPr lang="ru" sz="2800" dirty="0">
                <a:effectLst/>
                <a:latin typeface="Arial" panose="020B0604020202020204" pitchFamily="34" charset="0"/>
                <a:ea typeface="Times New Roman" panose="02020603050405020304" pitchFamily="18" charset="0"/>
                <a:cs typeface="Arial" panose="020B0604020202020204" pitchFamily="34" charset="0"/>
              </a:rPr>
              <a:t> </a:t>
            </a:r>
            <a:r>
              <a:rPr lang="ru" sz="24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rPr>
              <a:t>INSERT INTO CPU ( id_pc , usage ) VALUES (1, 45);</a:t>
            </a:r>
            <a:endParaRPr lang="ro-RO" sz="24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SzPts val="1000"/>
              <a:buFont typeface="Wingdings" panose="05000000000000000000" pitchFamily="2" charset="2"/>
              <a:buChar char="§"/>
              <a:tabLst>
                <a:tab pos="457200" algn="l"/>
              </a:tabLst>
            </a:pPr>
            <a:r>
              <a:rPr lang="ro-RO"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R</a:t>
            </a:r>
            <a:r>
              <a:rPr lang="ro-RO" sz="2800" b="1" dirty="0" err="1">
                <a:effectLst/>
                <a:latin typeface="Arial" panose="020B0604020202020204" pitchFamily="34" charset="0"/>
                <a:ea typeface="Times New Roman" panose="02020603050405020304" pitchFamily="18" charset="0"/>
                <a:cs typeface="Arial" panose="020B0604020202020204" pitchFamily="34" charset="0"/>
              </a:rPr>
              <a:t>ead</a:t>
            </a:r>
            <a:r>
              <a:rPr lang="ro-RO" sz="2800" b="1" dirty="0">
                <a:effectLst/>
                <a:latin typeface="Arial" panose="020B0604020202020204" pitchFamily="34" charset="0"/>
                <a:ea typeface="Times New Roman" panose="02020603050405020304" pitchFamily="18" charset="0"/>
                <a:cs typeface="Arial" panose="020B0604020202020204" pitchFamily="34" charset="0"/>
              </a:rPr>
              <a:t>:</a:t>
            </a:r>
            <a:r>
              <a:rPr lang="ru" sz="2800" dirty="0">
                <a:effectLst/>
                <a:latin typeface="Arial" panose="020B0604020202020204" pitchFamily="34" charset="0"/>
                <a:ea typeface="Times New Roman" panose="02020603050405020304" pitchFamily="18" charset="0"/>
                <a:cs typeface="Arial" panose="020B0604020202020204" pitchFamily="34" charset="0"/>
              </a:rPr>
              <a:t> </a:t>
            </a:r>
            <a:r>
              <a:rPr lang="ru" sz="24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rPr>
              <a:t>SELECT * FROM CPU WHERE usage &gt; 80;</a:t>
            </a:r>
            <a:endParaRPr lang="ro-RO" sz="24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SzPts val="1000"/>
              <a:buFont typeface="Wingdings" panose="05000000000000000000" pitchFamily="2" charset="2"/>
              <a:buChar char="§"/>
              <a:tabLst>
                <a:tab pos="457200" algn="l"/>
              </a:tabLst>
            </a:pPr>
            <a:r>
              <a:rPr lang="ro-RO"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U</a:t>
            </a:r>
            <a:r>
              <a:rPr lang="ro-RO" sz="2800" b="1" dirty="0">
                <a:effectLst/>
                <a:latin typeface="Arial" panose="020B0604020202020204" pitchFamily="34" charset="0"/>
                <a:ea typeface="Times New Roman" panose="02020603050405020304" pitchFamily="18" charset="0"/>
                <a:cs typeface="Arial" panose="020B0604020202020204" pitchFamily="34" charset="0"/>
              </a:rPr>
              <a:t>pdate:</a:t>
            </a:r>
            <a:r>
              <a:rPr lang="ro-RO" sz="2800" dirty="0">
                <a:effectLst/>
                <a:latin typeface="Arial" panose="020B0604020202020204" pitchFamily="34" charset="0"/>
                <a:ea typeface="Times New Roman" panose="02020603050405020304" pitchFamily="18" charset="0"/>
                <a:cs typeface="Arial" panose="020B0604020202020204" pitchFamily="34" charset="0"/>
              </a:rPr>
              <a:t> </a:t>
            </a:r>
            <a:r>
              <a:rPr lang="ru" sz="24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rPr>
              <a:t>UPDATE CPU SET usage = 30 WHERE id_cpu = 1;</a:t>
            </a:r>
            <a:endParaRPr lang="ro-RO" sz="24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SzPts val="1000"/>
              <a:buFont typeface="Wingdings" panose="05000000000000000000" pitchFamily="2" charset="2"/>
              <a:buChar char="§"/>
              <a:tabLst>
                <a:tab pos="457200" algn="l"/>
              </a:tabLst>
            </a:pPr>
            <a:r>
              <a:rPr lang="ro-RO"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D</a:t>
            </a:r>
            <a:r>
              <a:rPr lang="ro-RO" sz="2800" b="1" dirty="0" err="1">
                <a:effectLst/>
                <a:latin typeface="Arial" panose="020B0604020202020204" pitchFamily="34" charset="0"/>
                <a:ea typeface="Times New Roman" panose="02020603050405020304" pitchFamily="18" charset="0"/>
                <a:cs typeface="Arial" panose="020B0604020202020204" pitchFamily="34" charset="0"/>
              </a:rPr>
              <a:t>elete</a:t>
            </a:r>
            <a:r>
              <a:rPr lang="ro-RO" sz="2800" b="1" dirty="0">
                <a:effectLst/>
                <a:latin typeface="Arial" panose="020B0604020202020204" pitchFamily="34" charset="0"/>
                <a:ea typeface="Times New Roman" panose="02020603050405020304" pitchFamily="18" charset="0"/>
                <a:cs typeface="Arial" panose="020B0604020202020204" pitchFamily="34" charset="0"/>
              </a:rPr>
              <a:t>:</a:t>
            </a:r>
            <a:r>
              <a:rPr lang="ro-RO" sz="2800" dirty="0">
                <a:effectLst/>
                <a:latin typeface="Arial" panose="020B0604020202020204" pitchFamily="34" charset="0"/>
                <a:ea typeface="Times New Roman" panose="02020603050405020304" pitchFamily="18" charset="0"/>
                <a:cs typeface="Arial" panose="020B0604020202020204" pitchFamily="34" charset="0"/>
              </a:rPr>
              <a:t> </a:t>
            </a:r>
            <a:r>
              <a:rPr lang="ru" sz="24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rPr>
              <a:t>DELETE FROM CPU WHERE id_cpu = 1;</a:t>
            </a:r>
            <a:endParaRPr lang="ro-RO" sz="24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ru" sz="28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ru" sz="2800" dirty="0">
                <a:effectLst/>
                <a:latin typeface="Times New Roman" panose="02020603050405020304" pitchFamily="18" charset="0"/>
                <a:ea typeface="Times New Roman" panose="02020603050405020304" pitchFamily="18" charset="0"/>
                <a:cs typeface="Arial" panose="020B0604020202020204" pitchFamily="34" charset="0"/>
              </a:rPr>
              <a:t> </a:t>
            </a:r>
            <a:r>
              <a:rPr lang="ru" sz="2800" b="1" i="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Момент размышления </a:t>
            </a:r>
            <a:r>
              <a:rPr lang="ru" sz="2800" b="1" i="1" dirty="0">
                <a:effectLst/>
                <a:latin typeface="Times New Roman" panose="02020603050405020304" pitchFamily="18" charset="0"/>
                <a:ea typeface="Times New Roman" panose="02020603050405020304" pitchFamily="18" charset="0"/>
                <a:cs typeface="Arial" panose="020B0604020202020204" pitchFamily="34" charset="0"/>
              </a:rPr>
              <a:t>:</a:t>
            </a:r>
            <a:r>
              <a:rPr lang="ru" sz="2800" b="1" dirty="0">
                <a:effectLst/>
                <a:latin typeface="Times New Roman" panose="02020603050405020304" pitchFamily="18" charset="0"/>
                <a:ea typeface="Times New Roman" panose="02020603050405020304" pitchFamily="18" charset="0"/>
                <a:cs typeface="Arial" panose="020B0604020202020204" pitchFamily="34" charset="0"/>
              </a:rPr>
              <a:t> </a:t>
            </a:r>
            <a:r>
              <a:rPr lang="ru" sz="2800" dirty="0">
                <a:effectLst/>
                <a:latin typeface="Times New Roman" panose="02020603050405020304" pitchFamily="18" charset="0"/>
                <a:ea typeface="Times New Roman" panose="02020603050405020304" pitchFamily="18" charset="0"/>
                <a:cs typeface="Arial" panose="020B0604020202020204" pitchFamily="34" charset="0"/>
              </a:rPr>
              <a:t>Что значит «удалить» компонент? Что остаётся?</a:t>
            </a:r>
            <a:endParaRPr lang="ro-RO"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ro-RO" dirty="0"/>
          </a:p>
        </p:txBody>
      </p:sp>
    </p:spTree>
    <p:extLst>
      <p:ext uri="{BB962C8B-B14F-4D97-AF65-F5344CB8AC3E}">
        <p14:creationId xmlns:p14="http://schemas.microsoft.com/office/powerpoint/2010/main" val="3341317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1083</Words>
  <Application>Microsoft Office PowerPoint</Application>
  <PresentationFormat>Widescreen</PresentationFormat>
  <Paragraphs>139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Courier New</vt:lpstr>
      <vt:lpstr>Open Sans</vt:lpstr>
      <vt:lpstr>Segoe UI Emoji</vt:lpstr>
      <vt:lpstr>Times New Roman</vt:lpstr>
      <vt:lpstr>Wingdings</vt:lpstr>
      <vt:lpstr>Office Theme</vt:lpstr>
      <vt:lpstr>   « От реальности к данным,  от данных … к базам данных, от базы данных  к приложениям  Web или Desktop,  от запросов (SQL), к СМЫСЛУ,  к пониманию ЯВЛЕНИЯ, изучения реальности и принятия решений на основе информации, полученной в результате обработки  данных».</vt:lpstr>
      <vt:lpstr>Vertabelo – Инструмент для структурирования бизнеса.  Пример из практики/тематическое исследование   </vt:lpstr>
      <vt:lpstr>Vertabelo – Инструмент для структурирования бизнеса.  Пример из практики/тематическое исследование   </vt:lpstr>
      <vt:lpstr>Vertabelo – Инструмент для структурирования бизнеса.  Пример из практики/тематическое исследование   </vt:lpstr>
      <vt:lpstr>Моделирование Данные – Концептуальная модель,  Пример из практики – продолжение</vt:lpstr>
      <vt:lpstr>Моделирование данные – логическая  модель. Пример из практики/ продолжение.</vt:lpstr>
      <vt:lpstr>Моделирование данные – модель Пример из практики/ физическая  модель – продолжение</vt:lpstr>
      <vt:lpstr>Модуль 2 : Создание базы данных в SQLite.  Пример/тематическое исследование - продолжение.</vt:lpstr>
      <vt:lpstr>Модуль 3 : Операции CRUD в SQLite.  Пример/тематическое исследование – продолжение.</vt:lpstr>
      <vt:lpstr>Модуль 4 : Моно-запросы в командной строке SQLite.  Пример/тематическое исследование – продолжение.</vt:lpstr>
      <vt:lpstr>Модуль 4 : Моно-запросы в SQLite CLI Пример из практики/тематическое исследование – продолжение</vt:lpstr>
      <vt:lpstr>  Модуль 5 : Скриптинг на языке программирования Python.  Пример/тематическое исследование – продолжение. </vt:lpstr>
      <vt:lpstr> Модуль 5 : Скриптинг на языках программирования Flask </vt:lpstr>
      <vt:lpstr>  Модуль 5 : Скриптинг в языках программирования Стримлит </vt:lpstr>
      <vt:lpstr>  Модуль 5 : Скриптинг в языках программирования Ткинтер </vt:lpstr>
      <vt:lpstr>Выводы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 la Date la Baze de Date De la Baze de Date la aplicatii  Web sau Desktop De la interogari (SQL) la Sens, la înțelegerea fenomenului studiat și la decizii bazate de informație din prelucrare de Date” </dc:title>
  <dc:creator>Perebinos Mihail</dc:creator>
  <cp:lastModifiedBy>Perebinos Mihail</cp:lastModifiedBy>
  <cp:revision>54</cp:revision>
  <dcterms:created xsi:type="dcterms:W3CDTF">2025-09-30T08:01:39Z</dcterms:created>
  <dcterms:modified xsi:type="dcterms:W3CDTF">2026-01-30T16:09:57Z</dcterms:modified>
</cp:coreProperties>
</file>