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9" r:id="rId4"/>
    <p:sldId id="258" r:id="rId5"/>
  </p:sldIdLst>
  <p:sldSz cx="27273250" cy="15341600"/>
  <p:notesSz cx="15341600" cy="153416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28" d="100"/>
          <a:sy n="28" d="100"/>
        </p:scale>
        <p:origin x="640" y="40"/>
      </p:cViewPr>
      <p:guideLst>
        <p:guide orient="horz" pos="288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2045497" y="4755899"/>
            <a:ext cx="23182262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4090990" y="8591299"/>
            <a:ext cx="19091276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1363662" y="3528571"/>
            <a:ext cx="118638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14045724" y="3528571"/>
            <a:ext cx="11863864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363663" y="613667"/>
            <a:ext cx="245459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1363663" y="3528571"/>
            <a:ext cx="24545925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9272905" y="14267691"/>
            <a:ext cx="8727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1363663" y="14267691"/>
            <a:ext cx="62728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1/28/2026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9636739" y="14267691"/>
            <a:ext cx="6272848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8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2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189">
        <a:defRPr>
          <a:latin typeface="+mn-lt"/>
          <a:ea typeface="+mn-ea"/>
          <a:cs typeface="+mn-cs"/>
        </a:defRPr>
      </a:lvl2pPr>
      <a:lvl3pPr marL="914378">
        <a:defRPr>
          <a:latin typeface="+mn-lt"/>
          <a:ea typeface="+mn-ea"/>
          <a:cs typeface="+mn-cs"/>
        </a:defRPr>
      </a:lvl3pPr>
      <a:lvl4pPr marL="1371566">
        <a:defRPr>
          <a:latin typeface="+mn-lt"/>
          <a:ea typeface="+mn-ea"/>
          <a:cs typeface="+mn-cs"/>
        </a:defRPr>
      </a:lvl4pPr>
      <a:lvl5pPr marL="1828754">
        <a:defRPr>
          <a:latin typeface="+mn-lt"/>
          <a:ea typeface="+mn-ea"/>
          <a:cs typeface="+mn-cs"/>
        </a:defRPr>
      </a:lvl5pPr>
      <a:lvl6pPr marL="2285943">
        <a:defRPr>
          <a:latin typeface="+mn-lt"/>
          <a:ea typeface="+mn-ea"/>
          <a:cs typeface="+mn-cs"/>
        </a:defRPr>
      </a:lvl6pPr>
      <a:lvl7pPr marL="2743132">
        <a:defRPr>
          <a:latin typeface="+mn-lt"/>
          <a:ea typeface="+mn-ea"/>
          <a:cs typeface="+mn-cs"/>
        </a:defRPr>
      </a:lvl7pPr>
      <a:lvl8pPr marL="3200320">
        <a:defRPr>
          <a:latin typeface="+mn-lt"/>
          <a:ea typeface="+mn-ea"/>
          <a:cs typeface="+mn-cs"/>
        </a:defRPr>
      </a:lvl8pPr>
      <a:lvl9pPr marL="3657509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155575" y="9921"/>
            <a:ext cx="29664660" cy="15411480"/>
            <a:chOff x="0" y="-69880"/>
            <a:chExt cx="15341600" cy="1541148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5341600" cy="153416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0800" y="-69880"/>
              <a:ext cx="14720911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0" y="0"/>
                  </a:lnTo>
                  <a:lnTo>
                    <a:pt x="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53928" y="4729660"/>
              <a:ext cx="14617783" cy="9732645"/>
            </a:xfrm>
            <a:custGeom>
              <a:avLst/>
              <a:gdLst/>
              <a:ahLst/>
              <a:cxnLst/>
              <a:rect l="l" t="t" r="r" b="b"/>
              <a:pathLst>
                <a:path w="14020800" h="9732644">
                  <a:moveTo>
                    <a:pt x="13963039" y="0"/>
                  </a:moveTo>
                  <a:lnTo>
                    <a:pt x="57760" y="0"/>
                  </a:lnTo>
                  <a:lnTo>
                    <a:pt x="35277" y="4539"/>
                  </a:lnTo>
                  <a:lnTo>
                    <a:pt x="16917" y="16917"/>
                  </a:lnTo>
                  <a:lnTo>
                    <a:pt x="4539" y="35277"/>
                  </a:lnTo>
                  <a:lnTo>
                    <a:pt x="0" y="57760"/>
                  </a:lnTo>
                  <a:lnTo>
                    <a:pt x="0" y="9732615"/>
                  </a:lnTo>
                  <a:lnTo>
                    <a:pt x="14020800" y="9732615"/>
                  </a:lnTo>
                  <a:lnTo>
                    <a:pt x="14020800" y="57760"/>
                  </a:lnTo>
                  <a:lnTo>
                    <a:pt x="14016260" y="35277"/>
                  </a:lnTo>
                  <a:lnTo>
                    <a:pt x="14003882" y="16917"/>
                  </a:lnTo>
                  <a:lnTo>
                    <a:pt x="13985522" y="4539"/>
                  </a:lnTo>
                  <a:lnTo>
                    <a:pt x="13963039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460724" y="5036119"/>
              <a:ext cx="9310987" cy="9198610"/>
            </a:xfrm>
            <a:custGeom>
              <a:avLst/>
              <a:gdLst/>
              <a:ahLst/>
              <a:cxnLst/>
              <a:rect l="l" t="t" r="r" b="b"/>
              <a:pathLst>
                <a:path w="9357360" h="9198610">
                  <a:moveTo>
                    <a:pt x="9357169" y="7407770"/>
                  </a:moveTo>
                  <a:lnTo>
                    <a:pt x="0" y="7407770"/>
                  </a:lnTo>
                  <a:lnTo>
                    <a:pt x="0" y="9198343"/>
                  </a:lnTo>
                  <a:lnTo>
                    <a:pt x="9357169" y="9198343"/>
                  </a:lnTo>
                  <a:lnTo>
                    <a:pt x="9357169" y="7407770"/>
                  </a:lnTo>
                  <a:close/>
                </a:path>
                <a:path w="9357360" h="9198610">
                  <a:moveTo>
                    <a:pt x="9357169" y="5212880"/>
                  </a:moveTo>
                  <a:lnTo>
                    <a:pt x="0" y="5212880"/>
                  </a:lnTo>
                  <a:lnTo>
                    <a:pt x="0" y="7350011"/>
                  </a:lnTo>
                  <a:lnTo>
                    <a:pt x="9357169" y="7350011"/>
                  </a:lnTo>
                  <a:lnTo>
                    <a:pt x="9357169" y="5212880"/>
                  </a:lnTo>
                  <a:close/>
                </a:path>
                <a:path w="9357360" h="9198610">
                  <a:moveTo>
                    <a:pt x="9357169" y="3017977"/>
                  </a:moveTo>
                  <a:lnTo>
                    <a:pt x="0" y="3017977"/>
                  </a:lnTo>
                  <a:lnTo>
                    <a:pt x="0" y="5155120"/>
                  </a:lnTo>
                  <a:lnTo>
                    <a:pt x="9357169" y="5155120"/>
                  </a:lnTo>
                  <a:lnTo>
                    <a:pt x="9357169" y="3017977"/>
                  </a:lnTo>
                  <a:close/>
                </a:path>
                <a:path w="9357360" h="9198610">
                  <a:moveTo>
                    <a:pt x="9357169" y="0"/>
                  </a:moveTo>
                  <a:lnTo>
                    <a:pt x="0" y="0"/>
                  </a:lnTo>
                  <a:lnTo>
                    <a:pt x="0" y="2960217"/>
                  </a:lnTo>
                  <a:lnTo>
                    <a:pt x="9357169" y="2960217"/>
                  </a:lnTo>
                  <a:lnTo>
                    <a:pt x="9357169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6572" y="4827948"/>
              <a:ext cx="8272453" cy="9608711"/>
            </a:xfrm>
            <a:custGeom>
              <a:avLst/>
              <a:gdLst/>
              <a:ahLst/>
              <a:cxnLst/>
              <a:rect l="l" t="t" r="r" b="b"/>
              <a:pathLst>
                <a:path w="9370695" h="9400540">
                  <a:moveTo>
                    <a:pt x="41632" y="9316487"/>
                  </a:moveTo>
                  <a:lnTo>
                    <a:pt x="0" y="9400013"/>
                  </a:lnTo>
                  <a:lnTo>
                    <a:pt x="93327" y="9400013"/>
                  </a:lnTo>
                  <a:lnTo>
                    <a:pt x="93327" y="9342253"/>
                  </a:lnTo>
                  <a:lnTo>
                    <a:pt x="41632" y="9316487"/>
                  </a:lnTo>
                  <a:close/>
                </a:path>
                <a:path w="9370695" h="9400540">
                  <a:moveTo>
                    <a:pt x="93327" y="9342253"/>
                  </a:moveTo>
                  <a:lnTo>
                    <a:pt x="93327" y="9400013"/>
                  </a:lnTo>
                  <a:lnTo>
                    <a:pt x="9277219" y="9400013"/>
                  </a:lnTo>
                  <a:lnTo>
                    <a:pt x="9277219" y="9368020"/>
                  </a:lnTo>
                  <a:lnTo>
                    <a:pt x="145021" y="9368020"/>
                  </a:lnTo>
                  <a:lnTo>
                    <a:pt x="93327" y="9342253"/>
                  </a:lnTo>
                  <a:close/>
                </a:path>
                <a:path w="9370695" h="9400540">
                  <a:moveTo>
                    <a:pt x="9328913" y="9316487"/>
                  </a:moveTo>
                  <a:lnTo>
                    <a:pt x="9277219" y="9342253"/>
                  </a:lnTo>
                  <a:lnTo>
                    <a:pt x="9277219" y="9400013"/>
                  </a:lnTo>
                  <a:lnTo>
                    <a:pt x="9370546" y="9400013"/>
                  </a:lnTo>
                  <a:lnTo>
                    <a:pt x="9328913" y="9316487"/>
                  </a:lnTo>
                  <a:close/>
                </a:path>
                <a:path w="9370695" h="9400540">
                  <a:moveTo>
                    <a:pt x="186654" y="9284493"/>
                  </a:moveTo>
                  <a:lnTo>
                    <a:pt x="93327" y="9284493"/>
                  </a:lnTo>
                  <a:lnTo>
                    <a:pt x="93327" y="9342253"/>
                  </a:lnTo>
                  <a:lnTo>
                    <a:pt x="145021" y="9368020"/>
                  </a:lnTo>
                  <a:lnTo>
                    <a:pt x="186654" y="9284493"/>
                  </a:lnTo>
                  <a:close/>
                </a:path>
                <a:path w="9370695" h="9400540">
                  <a:moveTo>
                    <a:pt x="9183892" y="9284493"/>
                  </a:moveTo>
                  <a:lnTo>
                    <a:pt x="186654" y="9284493"/>
                  </a:lnTo>
                  <a:lnTo>
                    <a:pt x="145021" y="9368020"/>
                  </a:lnTo>
                  <a:lnTo>
                    <a:pt x="9225524" y="9368020"/>
                  </a:lnTo>
                  <a:lnTo>
                    <a:pt x="9183892" y="9284493"/>
                  </a:lnTo>
                  <a:close/>
                </a:path>
                <a:path w="9370695" h="9400540">
                  <a:moveTo>
                    <a:pt x="4736968" y="103714"/>
                  </a:moveTo>
                  <a:lnTo>
                    <a:pt x="4685273" y="129481"/>
                  </a:lnTo>
                  <a:lnTo>
                    <a:pt x="4736968" y="155247"/>
                  </a:lnTo>
                  <a:lnTo>
                    <a:pt x="4685273" y="258962"/>
                  </a:lnTo>
                  <a:lnTo>
                    <a:pt x="9225524" y="9368020"/>
                  </a:lnTo>
                  <a:lnTo>
                    <a:pt x="9277219" y="9342253"/>
                  </a:lnTo>
                  <a:lnTo>
                    <a:pt x="9277219" y="9284493"/>
                  </a:lnTo>
                  <a:lnTo>
                    <a:pt x="9312967" y="9284493"/>
                  </a:lnTo>
                  <a:lnTo>
                    <a:pt x="4736968" y="103714"/>
                  </a:lnTo>
                  <a:close/>
                </a:path>
                <a:path w="9370695" h="9400540">
                  <a:moveTo>
                    <a:pt x="9277219" y="9342253"/>
                  </a:moveTo>
                  <a:lnTo>
                    <a:pt x="9225524" y="9368020"/>
                  </a:lnTo>
                  <a:lnTo>
                    <a:pt x="9277219" y="9368020"/>
                  </a:lnTo>
                  <a:lnTo>
                    <a:pt x="9277219" y="9342253"/>
                  </a:lnTo>
                  <a:close/>
                </a:path>
                <a:path w="9370695" h="9400540">
                  <a:moveTo>
                    <a:pt x="4633578" y="103714"/>
                  </a:moveTo>
                  <a:lnTo>
                    <a:pt x="41632" y="9316487"/>
                  </a:lnTo>
                  <a:lnTo>
                    <a:pt x="93327" y="9342253"/>
                  </a:lnTo>
                  <a:lnTo>
                    <a:pt x="93327" y="9284493"/>
                  </a:lnTo>
                  <a:lnTo>
                    <a:pt x="186654" y="9284493"/>
                  </a:lnTo>
                  <a:lnTo>
                    <a:pt x="4685273" y="258962"/>
                  </a:lnTo>
                  <a:lnTo>
                    <a:pt x="4633578" y="155247"/>
                  </a:lnTo>
                  <a:lnTo>
                    <a:pt x="4685273" y="129481"/>
                  </a:lnTo>
                  <a:lnTo>
                    <a:pt x="4633578" y="103714"/>
                  </a:lnTo>
                  <a:close/>
                </a:path>
                <a:path w="9370695" h="9400540">
                  <a:moveTo>
                    <a:pt x="9312967" y="9284493"/>
                  </a:moveTo>
                  <a:lnTo>
                    <a:pt x="9277219" y="9284493"/>
                  </a:lnTo>
                  <a:lnTo>
                    <a:pt x="9277219" y="9342253"/>
                  </a:lnTo>
                  <a:lnTo>
                    <a:pt x="9328913" y="9316487"/>
                  </a:lnTo>
                  <a:lnTo>
                    <a:pt x="9312967" y="9284493"/>
                  </a:lnTo>
                  <a:close/>
                </a:path>
                <a:path w="9370695" h="9400540">
                  <a:moveTo>
                    <a:pt x="4685273" y="129481"/>
                  </a:moveTo>
                  <a:lnTo>
                    <a:pt x="4633578" y="155247"/>
                  </a:lnTo>
                  <a:lnTo>
                    <a:pt x="4685273" y="258962"/>
                  </a:lnTo>
                  <a:lnTo>
                    <a:pt x="4736968" y="155247"/>
                  </a:lnTo>
                  <a:lnTo>
                    <a:pt x="4685273" y="129481"/>
                  </a:lnTo>
                  <a:close/>
                </a:path>
                <a:path w="9370695" h="9400540">
                  <a:moveTo>
                    <a:pt x="4685273" y="0"/>
                  </a:moveTo>
                  <a:lnTo>
                    <a:pt x="4633578" y="103714"/>
                  </a:lnTo>
                  <a:lnTo>
                    <a:pt x="4685273" y="129481"/>
                  </a:lnTo>
                  <a:lnTo>
                    <a:pt x="4736968" y="103714"/>
                  </a:lnTo>
                  <a:lnTo>
                    <a:pt x="4685273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53927" y="5980055"/>
              <a:ext cx="7373033" cy="8908230"/>
            </a:xfrm>
            <a:custGeom>
              <a:avLst/>
              <a:gdLst/>
              <a:ahLst/>
              <a:cxnLst/>
              <a:rect l="l" t="t" r="r" b="b"/>
              <a:pathLst>
                <a:path w="9184005" h="9213215">
                  <a:moveTo>
                    <a:pt x="4591946" y="0"/>
                  </a:moveTo>
                  <a:lnTo>
                    <a:pt x="0" y="9212772"/>
                  </a:lnTo>
                  <a:lnTo>
                    <a:pt x="9183892" y="9212772"/>
                  </a:lnTo>
                  <a:lnTo>
                    <a:pt x="4591946" y="0"/>
                  </a:lnTo>
                  <a:close/>
                </a:path>
              </a:pathLst>
            </a:custGeom>
            <a:solidFill>
              <a:srgbClr val="7933FF"/>
            </a:solidFill>
          </p:spPr>
          <p:txBody>
            <a:bodyPr wrap="square" lIns="0" tIns="0" rIns="0" bIns="0" rtlCol="0"/>
            <a:lstStyle/>
            <a:p>
              <a:endParaRPr dirty="0"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5173" y="8125840"/>
              <a:ext cx="7393940" cy="4447540"/>
            </a:xfrm>
            <a:custGeom>
              <a:avLst/>
              <a:gdLst/>
              <a:ahLst/>
              <a:cxnLst/>
              <a:rect l="l" t="t" r="r" b="b"/>
              <a:pathLst>
                <a:path w="7393940" h="4447540">
                  <a:moveTo>
                    <a:pt x="5212867" y="0"/>
                  </a:moveTo>
                  <a:lnTo>
                    <a:pt x="2166010" y="0"/>
                  </a:lnTo>
                  <a:lnTo>
                    <a:pt x="2166010" y="57759"/>
                  </a:lnTo>
                  <a:lnTo>
                    <a:pt x="5212867" y="57759"/>
                  </a:lnTo>
                  <a:lnTo>
                    <a:pt x="5212867" y="0"/>
                  </a:lnTo>
                  <a:close/>
                </a:path>
                <a:path w="7393940" h="4447540">
                  <a:moveTo>
                    <a:pt x="6295860" y="2194890"/>
                  </a:moveTo>
                  <a:lnTo>
                    <a:pt x="1097432" y="2194890"/>
                  </a:lnTo>
                  <a:lnTo>
                    <a:pt x="1097432" y="2252649"/>
                  </a:lnTo>
                  <a:lnTo>
                    <a:pt x="6295860" y="2252649"/>
                  </a:lnTo>
                  <a:lnTo>
                    <a:pt x="6295860" y="2194890"/>
                  </a:lnTo>
                  <a:close/>
                </a:path>
                <a:path w="7393940" h="4447540">
                  <a:moveTo>
                    <a:pt x="7393318" y="4389780"/>
                  </a:moveTo>
                  <a:lnTo>
                    <a:pt x="0" y="4389780"/>
                  </a:lnTo>
                  <a:lnTo>
                    <a:pt x="0" y="4447540"/>
                  </a:lnTo>
                  <a:lnTo>
                    <a:pt x="7393318" y="4447540"/>
                  </a:lnTo>
                  <a:lnTo>
                    <a:pt x="7393318" y="438978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 rot="21415009">
              <a:off x="567420" y="7466323"/>
              <a:ext cx="3193275" cy="6022245"/>
            </a:xfrm>
            <a:custGeom>
              <a:avLst/>
              <a:gdLst/>
              <a:ahLst/>
              <a:cxnLst/>
              <a:rect l="l" t="t" r="r" b="b"/>
              <a:pathLst>
                <a:path w="3150870" h="5845175">
                  <a:moveTo>
                    <a:pt x="3150628" y="83375"/>
                  </a:moveTo>
                  <a:lnTo>
                    <a:pt x="3125622" y="68922"/>
                  </a:lnTo>
                  <a:lnTo>
                    <a:pt x="3006229" y="0"/>
                  </a:lnTo>
                  <a:lnTo>
                    <a:pt x="3006229" y="68922"/>
                  </a:lnTo>
                  <a:lnTo>
                    <a:pt x="2869044" y="68922"/>
                  </a:lnTo>
                  <a:lnTo>
                    <a:pt x="2860078" y="68922"/>
                  </a:lnTo>
                  <a:lnTo>
                    <a:pt x="2856103" y="76962"/>
                  </a:lnTo>
                  <a:lnTo>
                    <a:pt x="1910842" y="1986622"/>
                  </a:lnTo>
                  <a:lnTo>
                    <a:pt x="1907578" y="1986622"/>
                  </a:lnTo>
                  <a:lnTo>
                    <a:pt x="1903603" y="1994662"/>
                  </a:lnTo>
                  <a:lnTo>
                    <a:pt x="956462" y="3908120"/>
                  </a:lnTo>
                  <a:lnTo>
                    <a:pt x="946150" y="3928973"/>
                  </a:lnTo>
                  <a:lnTo>
                    <a:pt x="948182" y="3928973"/>
                  </a:lnTo>
                  <a:lnTo>
                    <a:pt x="10312" y="5823712"/>
                  </a:lnTo>
                  <a:lnTo>
                    <a:pt x="0" y="5844565"/>
                  </a:lnTo>
                  <a:lnTo>
                    <a:pt x="23266" y="5844565"/>
                  </a:lnTo>
                  <a:lnTo>
                    <a:pt x="261518" y="5844565"/>
                  </a:lnTo>
                  <a:lnTo>
                    <a:pt x="261518" y="5836526"/>
                  </a:lnTo>
                  <a:lnTo>
                    <a:pt x="261518" y="5815673"/>
                  </a:lnTo>
                  <a:lnTo>
                    <a:pt x="46520" y="5815673"/>
                  </a:lnTo>
                  <a:lnTo>
                    <a:pt x="979360" y="3931094"/>
                  </a:lnTo>
                  <a:lnTo>
                    <a:pt x="1107579" y="3931094"/>
                  </a:lnTo>
                  <a:lnTo>
                    <a:pt x="1107579" y="4000030"/>
                  </a:lnTo>
                  <a:lnTo>
                    <a:pt x="1226972" y="3931094"/>
                  </a:lnTo>
                  <a:lnTo>
                    <a:pt x="1251978" y="3916654"/>
                  </a:lnTo>
                  <a:lnTo>
                    <a:pt x="1226972" y="3902214"/>
                  </a:lnTo>
                  <a:lnTo>
                    <a:pt x="1107579" y="3833291"/>
                  </a:lnTo>
                  <a:lnTo>
                    <a:pt x="1107579" y="3900093"/>
                  </a:lnTo>
                  <a:lnTo>
                    <a:pt x="992670" y="3900093"/>
                  </a:lnTo>
                  <a:lnTo>
                    <a:pt x="1925510" y="2015515"/>
                  </a:lnTo>
                  <a:lnTo>
                    <a:pt x="2053729" y="2015515"/>
                  </a:lnTo>
                  <a:lnTo>
                    <a:pt x="2053729" y="2084438"/>
                  </a:lnTo>
                  <a:lnTo>
                    <a:pt x="2173122" y="2015515"/>
                  </a:lnTo>
                  <a:lnTo>
                    <a:pt x="2198128" y="2001075"/>
                  </a:lnTo>
                  <a:lnTo>
                    <a:pt x="2173122" y="1986622"/>
                  </a:lnTo>
                  <a:lnTo>
                    <a:pt x="2053729" y="1917700"/>
                  </a:lnTo>
                  <a:lnTo>
                    <a:pt x="2053729" y="1982393"/>
                  </a:lnTo>
                  <a:lnTo>
                    <a:pt x="1945170" y="1982393"/>
                  </a:lnTo>
                  <a:lnTo>
                    <a:pt x="2878010" y="97815"/>
                  </a:lnTo>
                  <a:lnTo>
                    <a:pt x="3006229" y="97815"/>
                  </a:lnTo>
                  <a:lnTo>
                    <a:pt x="3006229" y="166738"/>
                  </a:lnTo>
                  <a:lnTo>
                    <a:pt x="3125622" y="97815"/>
                  </a:lnTo>
                  <a:lnTo>
                    <a:pt x="3150628" y="83375"/>
                  </a:lnTo>
                  <a:close/>
                </a:path>
              </a:pathLst>
            </a:custGeom>
            <a:solidFill>
              <a:srgbClr val="05BC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5" name="TextBox 24">
            <a:extLst>
              <a:ext uri="{FF2B5EF4-FFF2-40B4-BE49-F238E27FC236}">
                <a16:creationId xmlns:a16="http://schemas.microsoft.com/office/drawing/2014/main" id="{35DA76D6-35FF-4534-9CFE-E2B250FB13F1}"/>
              </a:ext>
            </a:extLst>
          </p:cNvPr>
          <p:cNvSpPr txBox="1"/>
          <p:nvPr/>
        </p:nvSpPr>
        <p:spPr>
          <a:xfrm>
            <a:off x="5407025" y="-42114"/>
            <a:ext cx="20324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ПИРАМИДА ДАННЫХ-ИНФОРМАЦИИ-ЗНАНИЙ-МУДРОСТИ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DD66A616-2A3E-425B-88EA-E04DB8CB8812}"/>
              </a:ext>
            </a:extLst>
          </p:cNvPr>
          <p:cNvSpPr txBox="1"/>
          <p:nvPr/>
        </p:nvSpPr>
        <p:spPr>
          <a:xfrm>
            <a:off x="457163" y="705808"/>
            <a:ext cx="275812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dirty="0">
                <a:solidFill>
                  <a:schemeClr val="bg1"/>
                </a:solidFill>
              </a:rPr>
              <a:t>Пирамида «Данные-Информация-Знания-Мудрость» (ДИЗМ) иллюстрирует трансформацию / « восхождение » необработанных данных в ценную информацию.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32E850AC-0D7D-4498-9D91-6D75F1C4D351}"/>
              </a:ext>
            </a:extLst>
          </p:cNvPr>
          <p:cNvSpPr txBox="1"/>
          <p:nvPr/>
        </p:nvSpPr>
        <p:spPr>
          <a:xfrm>
            <a:off x="410139" y="2329897"/>
            <a:ext cx="28196413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000" b="1" dirty="0">
                <a:solidFill>
                  <a:srgbClr val="FFFF00"/>
                </a:solidFill>
              </a:rPr>
              <a:t>Пирамида «Данные-Информация-Знания-Мудрость» (ДИЗМ) иллюстрирует восхождение необработанных данных к ценной информации. Она предоставляет основу для обсуждения уровня смысла и полезности данных. Каждый уровень пирамиды строится на основе уровней ниже, и для принятия эффективных решений, основанных на данных, необходимы все четыре уровня, через которые данные преобразуются в </a:t>
            </a:r>
            <a:r>
              <a:rPr lang="ru" sz="4000" b="1" dirty="0" err="1">
                <a:solidFill>
                  <a:srgbClr val="FFFF00"/>
                </a:solidFill>
              </a:rPr>
              <a:t>ценную информацию </a:t>
            </a:r>
            <a:r>
              <a:rPr lang="ru" sz="4000" b="1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04D82E28-CF0C-4487-8DD8-830B4526CBDC}"/>
              </a:ext>
            </a:extLst>
          </p:cNvPr>
          <p:cNvSpPr txBox="1"/>
          <p:nvPr/>
        </p:nvSpPr>
        <p:spPr>
          <a:xfrm>
            <a:off x="8146472" y="4907749"/>
            <a:ext cx="19027662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u="sng" dirty="0">
                <a:solidFill>
                  <a:srgbClr val="00B0F0"/>
                </a:solidFill>
              </a:rPr>
              <a:t>Мудрость</a:t>
            </a:r>
            <a:r>
              <a:rPr lang="ru" sz="4400" b="1" dirty="0">
                <a:solidFill>
                  <a:srgbClr val="00B0F0"/>
                </a:solidFill>
              </a:rPr>
              <a:t>  </a:t>
            </a:r>
            <a:r>
              <a:rPr lang="ru" sz="4400" dirty="0">
                <a:solidFill>
                  <a:srgbClr val="FFFF00"/>
                </a:solidFill>
              </a:rPr>
              <a:t>Это способность </a:t>
            </a:r>
            <a:r>
              <a:rPr lang="ru" sz="4400" i="1" dirty="0">
                <a:solidFill>
                  <a:srgbClr val="FFFF00"/>
                </a:solidFill>
              </a:rPr>
              <a:t>принимать взвешенные решения </a:t>
            </a:r>
            <a:r>
              <a:rPr lang="ru" sz="4400" dirty="0">
                <a:solidFill>
                  <a:srgbClr val="FFFF00"/>
                </a:solidFill>
              </a:rPr>
              <a:t>и </a:t>
            </a:r>
            <a:r>
              <a:rPr lang="ru" sz="4400" i="1" dirty="0">
                <a:solidFill>
                  <a:srgbClr val="FFFF00"/>
                </a:solidFill>
              </a:rPr>
              <a:t>предпринимать эффективные действия, </a:t>
            </a:r>
            <a:r>
              <a:rPr lang="ru" sz="4400" dirty="0">
                <a:solidFill>
                  <a:srgbClr val="FFFF00"/>
                </a:solidFill>
              </a:rPr>
              <a:t>основываясь на понимании фундаментальных </a:t>
            </a:r>
            <a:r>
              <a:rPr lang="ru" sz="4400" b="1" i="1" u="sng" dirty="0">
                <a:solidFill>
                  <a:schemeClr val="bg1"/>
                </a:solidFill>
              </a:rPr>
              <a:t>знаний </a:t>
            </a:r>
            <a:r>
              <a:rPr lang="ru" sz="4400" dirty="0">
                <a:solidFill>
                  <a:srgbClr val="FFFF00"/>
                </a:solidFill>
              </a:rPr>
              <a:t>.</a:t>
            </a:r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607B153A-D2F4-4AEE-AEAF-C9F43A2B2115}"/>
              </a:ext>
            </a:extLst>
          </p:cNvPr>
          <p:cNvSpPr txBox="1"/>
          <p:nvPr/>
        </p:nvSpPr>
        <p:spPr>
          <a:xfrm>
            <a:off x="9618392" y="7005128"/>
            <a:ext cx="18697435" cy="21236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u="sng" dirty="0" err="1">
                <a:solidFill>
                  <a:srgbClr val="00B0F0"/>
                </a:solidFill>
              </a:rPr>
              <a:t>Знание</a:t>
            </a:r>
            <a:r>
              <a:rPr lang="ru" sz="4400" b="1" dirty="0">
                <a:solidFill>
                  <a:srgbClr val="00B0F0"/>
                </a:solidFill>
              </a:rPr>
              <a:t>  </a:t>
            </a:r>
            <a:r>
              <a:rPr lang="ru" sz="4400" dirty="0">
                <a:solidFill>
                  <a:srgbClr val="FFFF00"/>
                </a:solidFill>
              </a:rPr>
              <a:t>Это результат анализа и интерпретации </a:t>
            </a:r>
            <a:r>
              <a:rPr lang="ru" sz="4400" b="1" i="1" u="sng" dirty="0">
                <a:solidFill>
                  <a:schemeClr val="bg1"/>
                </a:solidFill>
              </a:rPr>
              <a:t>информации </a:t>
            </a:r>
            <a:r>
              <a:rPr lang="ru" sz="4400" dirty="0">
                <a:solidFill>
                  <a:srgbClr val="FFFF00"/>
                </a:solidFill>
              </a:rPr>
              <a:t>с целью выявления закономерностей, тенденций и взаимосвязей. Он позволяет понять, «как» и «почему» происходят те или иные явления.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9A89CCC6-AB8A-46F7-8A50-DED6D3740FB3}"/>
              </a:ext>
            </a:extLst>
          </p:cNvPr>
          <p:cNvSpPr txBox="1"/>
          <p:nvPr/>
        </p:nvSpPr>
        <p:spPr>
          <a:xfrm>
            <a:off x="12085847" y="9141644"/>
            <a:ext cx="16229980" cy="280076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u="sng" dirty="0">
                <a:solidFill>
                  <a:srgbClr val="00B0F0"/>
                </a:solidFill>
              </a:rPr>
              <a:t>Информация</a:t>
            </a:r>
            <a:r>
              <a:rPr lang="ru" sz="4400" b="1" dirty="0">
                <a:solidFill>
                  <a:srgbClr val="00B0F0"/>
                </a:solidFill>
              </a:rPr>
              <a:t>  </a:t>
            </a:r>
            <a:r>
              <a:rPr lang="ru" sz="4400" dirty="0">
                <a:solidFill>
                  <a:srgbClr val="FFFF00"/>
                </a:solidFill>
              </a:rPr>
              <a:t>Она представлена организованными, структурированными и контекстуализированными </a:t>
            </a:r>
            <a:r>
              <a:rPr lang="ru" sz="4400" b="1" i="1" u="sng" dirty="0">
                <a:solidFill>
                  <a:schemeClr val="bg1"/>
                </a:solidFill>
              </a:rPr>
              <a:t>данными </a:t>
            </a:r>
            <a:r>
              <a:rPr lang="ru" sz="4400" dirty="0">
                <a:solidFill>
                  <a:srgbClr val="FFFF00"/>
                </a:solidFill>
              </a:rPr>
              <a:t>. Эта информация полезна для ответа на основные вопросы, такие как «кто?», «что?», «где?» и «когда?».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16772625-5CE9-44FF-8BD1-6B699DA5D87B}"/>
              </a:ext>
            </a:extLst>
          </p:cNvPr>
          <p:cNvSpPr txBox="1"/>
          <p:nvPr/>
        </p:nvSpPr>
        <p:spPr>
          <a:xfrm>
            <a:off x="14737817" y="12058970"/>
            <a:ext cx="13578011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000" b="1" u="sng" dirty="0">
                <a:solidFill>
                  <a:srgbClr val="00B0F0"/>
                </a:solidFill>
              </a:rPr>
              <a:t>данные</a:t>
            </a:r>
            <a:r>
              <a:rPr lang="ru" sz="4000" b="1" dirty="0">
                <a:solidFill>
                  <a:srgbClr val="00B0F0"/>
                </a:solidFill>
              </a:rPr>
              <a:t>  </a:t>
            </a:r>
            <a:r>
              <a:rPr lang="ru" sz="4000" dirty="0">
                <a:solidFill>
                  <a:srgbClr val="FFFF00"/>
                </a:solidFill>
              </a:rPr>
              <a:t>относится к фактам и </a:t>
            </a:r>
            <a:r>
              <a:rPr lang="ru" sz="4000" b="1" i="1" u="sng" dirty="0" err="1">
                <a:solidFill>
                  <a:schemeClr val="bg1"/>
                </a:solidFill>
              </a:rPr>
              <a:t>числам</a:t>
            </a:r>
            <a:r>
              <a:rPr lang="ru" sz="4000" dirty="0">
                <a:solidFill>
                  <a:srgbClr val="FFFF00"/>
                </a:solidFill>
              </a:rPr>
              <a:t> жестоко </a:t>
            </a:r>
            <a:r>
              <a:rPr lang="ru" sz="4000" dirty="0" err="1">
                <a:solidFill>
                  <a:srgbClr val="FFFF00"/>
                </a:solidFill>
              </a:rPr>
              <a:t>То, что </a:t>
            </a:r>
            <a:r>
              <a:rPr lang="ru" sz="4000" dirty="0">
                <a:solidFill>
                  <a:srgbClr val="FFFF00"/>
                </a:solidFill>
              </a:rPr>
              <a:t>они </a:t>
            </a:r>
            <a:r>
              <a:rPr lang="ru" sz="4000" dirty="0" err="1">
                <a:solidFill>
                  <a:srgbClr val="FFFF00"/>
                </a:solidFill>
              </a:rPr>
              <a:t>описывают </a:t>
            </a:r>
            <a:r>
              <a:rPr lang="ru" sz="4000" dirty="0">
                <a:solidFill>
                  <a:srgbClr val="FFFF00"/>
                </a:solidFill>
              </a:rPr>
              <a:t>, в необработанном виде, без контекста. Они представляют собой основу для всех последующих слоев, но сами по себе имеют ограниченную ценность.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9394E16A-7650-4534-96FC-748B57CFB6E1}"/>
              </a:ext>
            </a:extLst>
          </p:cNvPr>
          <p:cNvSpPr txBox="1"/>
          <p:nvPr/>
        </p:nvSpPr>
        <p:spPr>
          <a:xfrm>
            <a:off x="6026425" y="7636070"/>
            <a:ext cx="452231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Мудрость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703EC486-2EBC-409C-AD5A-530AC3996891}"/>
              </a:ext>
            </a:extLst>
          </p:cNvPr>
          <p:cNvSpPr txBox="1"/>
          <p:nvPr/>
        </p:nvSpPr>
        <p:spPr>
          <a:xfrm>
            <a:off x="5809449" y="9141644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 err="1">
                <a:solidFill>
                  <a:srgbClr val="00B0F0"/>
                </a:solidFill>
              </a:rPr>
              <a:t>Знание</a:t>
            </a:r>
            <a:r>
              <a:rPr lang="ru" sz="4400" b="1" dirty="0">
                <a:solidFill>
                  <a:srgbClr val="00B0F0"/>
                </a:solidFill>
              </a:rPr>
              <a:t> </a:t>
            </a:r>
            <a:endParaRPr lang="ro-RO" sz="4400" dirty="0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30EEDE8-3D10-494D-8EF9-AF02FC0D91C3}"/>
              </a:ext>
            </a:extLst>
          </p:cNvPr>
          <p:cNvSpPr txBox="1"/>
          <p:nvPr/>
        </p:nvSpPr>
        <p:spPr>
          <a:xfrm>
            <a:off x="5336218" y="11256927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Информация</a:t>
            </a:r>
            <a:endParaRPr lang="ro-RO" sz="4400" dirty="0"/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8A4952CB-02C4-4B50-B98B-15BFB83281E7}"/>
              </a:ext>
            </a:extLst>
          </p:cNvPr>
          <p:cNvSpPr txBox="1"/>
          <p:nvPr/>
        </p:nvSpPr>
        <p:spPr>
          <a:xfrm>
            <a:off x="5680788" y="13314528"/>
            <a:ext cx="52494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данные</a:t>
            </a:r>
            <a:endParaRPr lang="ro-RO" sz="4400" dirty="0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0C755BCB-000C-44E4-B899-D5BA63E93C82}"/>
              </a:ext>
            </a:extLst>
          </p:cNvPr>
          <p:cNvSpPr txBox="1"/>
          <p:nvPr/>
        </p:nvSpPr>
        <p:spPr>
          <a:xfrm rot="18603582">
            <a:off x="2012156" y="9466314"/>
            <a:ext cx="2290553" cy="12091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id="{E890CDAA-F62C-45F1-9BBC-11FCDC5931B2}"/>
              </a:ext>
            </a:extLst>
          </p:cNvPr>
          <p:cNvSpPr txBox="1"/>
          <p:nvPr/>
        </p:nvSpPr>
        <p:spPr>
          <a:xfrm rot="18566681">
            <a:off x="3608097" y="7367921"/>
            <a:ext cx="2366828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+ </a:t>
            </a:r>
            <a:r>
              <a:rPr lang="ru" sz="3600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06056E0E-A229-4C09-8AD4-99C3AF0C1A43}"/>
              </a:ext>
            </a:extLst>
          </p:cNvPr>
          <p:cNvSpPr txBox="1"/>
          <p:nvPr/>
        </p:nvSpPr>
        <p:spPr>
          <a:xfrm rot="18757414">
            <a:off x="279246" y="11683612"/>
            <a:ext cx="2478405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контекст</a:t>
            </a: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BA9AECBB-A4A8-4386-9684-0D88FCCF285B}"/>
              </a:ext>
            </a:extLst>
          </p:cNvPr>
          <p:cNvCxnSpPr>
            <a:cxnSpLocks/>
          </p:cNvCxnSpPr>
          <p:nvPr/>
        </p:nvCxnSpPr>
        <p:spPr>
          <a:xfrm flipH="1" flipV="1">
            <a:off x="4112811" y="8020790"/>
            <a:ext cx="94084" cy="6361310"/>
          </a:xfrm>
          <a:prstGeom prst="straightConnector1">
            <a:avLst/>
          </a:prstGeom>
          <a:ln w="38100">
            <a:solidFill>
              <a:srgbClr val="FFFF00"/>
            </a:solidFill>
            <a:prstDash val="dash"/>
            <a:headEnd type="triangl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7B5DE531-0B5C-48AF-AB6C-1F3D21CC1CD5}"/>
              </a:ext>
            </a:extLst>
          </p:cNvPr>
          <p:cNvCxnSpPr>
            <a:cxnSpLocks/>
          </p:cNvCxnSpPr>
          <p:nvPr/>
        </p:nvCxnSpPr>
        <p:spPr>
          <a:xfrm flipH="1" flipV="1">
            <a:off x="9385278" y="7880482"/>
            <a:ext cx="161568" cy="5993126"/>
          </a:xfrm>
          <a:prstGeom prst="straightConnector1">
            <a:avLst/>
          </a:prstGeom>
          <a:ln w="38100">
            <a:solidFill>
              <a:srgbClr val="FFFF00"/>
            </a:solidFill>
            <a:prstDash val="dash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1" y="54833"/>
            <a:ext cx="27273249" cy="15341600"/>
            <a:chOff x="0" y="0"/>
            <a:chExt cx="15341600" cy="15341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5341600" cy="153416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0" y="0"/>
                  </a:lnTo>
                  <a:lnTo>
                    <a:pt x="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85090" y="4897918"/>
              <a:ext cx="15205709" cy="10342082"/>
            </a:xfrm>
            <a:custGeom>
              <a:avLst/>
              <a:gdLst/>
              <a:ahLst/>
              <a:cxnLst/>
              <a:rect l="l" t="t" r="r" b="b"/>
              <a:pathLst>
                <a:path w="14020800" h="9732644">
                  <a:moveTo>
                    <a:pt x="13963039" y="0"/>
                  </a:moveTo>
                  <a:lnTo>
                    <a:pt x="57760" y="0"/>
                  </a:lnTo>
                  <a:lnTo>
                    <a:pt x="35277" y="4539"/>
                  </a:lnTo>
                  <a:lnTo>
                    <a:pt x="16917" y="16917"/>
                  </a:lnTo>
                  <a:lnTo>
                    <a:pt x="4539" y="35277"/>
                  </a:lnTo>
                  <a:lnTo>
                    <a:pt x="0" y="57760"/>
                  </a:lnTo>
                  <a:lnTo>
                    <a:pt x="0" y="9732615"/>
                  </a:lnTo>
                  <a:lnTo>
                    <a:pt x="14020800" y="9732615"/>
                  </a:lnTo>
                  <a:lnTo>
                    <a:pt x="14020800" y="57760"/>
                  </a:lnTo>
                  <a:lnTo>
                    <a:pt x="14016260" y="35277"/>
                  </a:lnTo>
                  <a:lnTo>
                    <a:pt x="14003882" y="16917"/>
                  </a:lnTo>
                  <a:lnTo>
                    <a:pt x="13985522" y="4539"/>
                  </a:lnTo>
                  <a:lnTo>
                    <a:pt x="13963039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61839" y="5168899"/>
              <a:ext cx="10240469" cy="9194800"/>
            </a:xfrm>
            <a:custGeom>
              <a:avLst/>
              <a:gdLst/>
              <a:ahLst/>
              <a:cxnLst/>
              <a:rect l="l" t="t" r="r" b="b"/>
              <a:pathLst>
                <a:path w="9357360" h="9194800">
                  <a:moveTo>
                    <a:pt x="9357169" y="7404100"/>
                  </a:moveTo>
                  <a:lnTo>
                    <a:pt x="0" y="7404100"/>
                  </a:lnTo>
                  <a:lnTo>
                    <a:pt x="0" y="9194673"/>
                  </a:lnTo>
                  <a:lnTo>
                    <a:pt x="9357169" y="9194673"/>
                  </a:lnTo>
                  <a:lnTo>
                    <a:pt x="9357169" y="7404100"/>
                  </a:lnTo>
                  <a:close/>
                </a:path>
                <a:path w="9357360" h="9194800">
                  <a:moveTo>
                    <a:pt x="9357169" y="5207000"/>
                  </a:moveTo>
                  <a:lnTo>
                    <a:pt x="0" y="5207000"/>
                  </a:lnTo>
                  <a:lnTo>
                    <a:pt x="0" y="7344143"/>
                  </a:lnTo>
                  <a:lnTo>
                    <a:pt x="9357169" y="7344143"/>
                  </a:lnTo>
                  <a:lnTo>
                    <a:pt x="9357169" y="5207000"/>
                  </a:lnTo>
                  <a:close/>
                </a:path>
                <a:path w="9357360" h="9194800">
                  <a:moveTo>
                    <a:pt x="9357169" y="3014688"/>
                  </a:moveTo>
                  <a:lnTo>
                    <a:pt x="0" y="3014688"/>
                  </a:lnTo>
                  <a:lnTo>
                    <a:pt x="0" y="5151831"/>
                  </a:lnTo>
                  <a:lnTo>
                    <a:pt x="9357169" y="5151831"/>
                  </a:lnTo>
                  <a:lnTo>
                    <a:pt x="9357169" y="3014688"/>
                  </a:lnTo>
                  <a:close/>
                </a:path>
                <a:path w="9357360" h="9194800">
                  <a:moveTo>
                    <a:pt x="9357169" y="0"/>
                  </a:moveTo>
                  <a:lnTo>
                    <a:pt x="0" y="0"/>
                  </a:lnTo>
                  <a:lnTo>
                    <a:pt x="0" y="2960217"/>
                  </a:lnTo>
                  <a:lnTo>
                    <a:pt x="9357169" y="2960217"/>
                  </a:lnTo>
                  <a:lnTo>
                    <a:pt x="9357169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6572" y="5036119"/>
              <a:ext cx="9277333" cy="10012680"/>
            </a:xfrm>
            <a:custGeom>
              <a:avLst/>
              <a:gdLst/>
              <a:ahLst/>
              <a:cxnLst/>
              <a:rect l="l" t="t" r="r" b="b"/>
              <a:pathLst>
                <a:path w="9370695" h="9400540">
                  <a:moveTo>
                    <a:pt x="41632" y="9316487"/>
                  </a:moveTo>
                  <a:lnTo>
                    <a:pt x="0" y="9400013"/>
                  </a:lnTo>
                  <a:lnTo>
                    <a:pt x="93327" y="9400013"/>
                  </a:lnTo>
                  <a:lnTo>
                    <a:pt x="93327" y="9342253"/>
                  </a:lnTo>
                  <a:lnTo>
                    <a:pt x="41632" y="9316487"/>
                  </a:lnTo>
                  <a:close/>
                </a:path>
                <a:path w="9370695" h="9400540">
                  <a:moveTo>
                    <a:pt x="93327" y="9342253"/>
                  </a:moveTo>
                  <a:lnTo>
                    <a:pt x="93327" y="9400013"/>
                  </a:lnTo>
                  <a:lnTo>
                    <a:pt x="9277219" y="9400013"/>
                  </a:lnTo>
                  <a:lnTo>
                    <a:pt x="9277219" y="9368020"/>
                  </a:lnTo>
                  <a:lnTo>
                    <a:pt x="145021" y="9368020"/>
                  </a:lnTo>
                  <a:lnTo>
                    <a:pt x="93327" y="9342253"/>
                  </a:lnTo>
                  <a:close/>
                </a:path>
                <a:path w="9370695" h="9400540">
                  <a:moveTo>
                    <a:pt x="9328913" y="9316487"/>
                  </a:moveTo>
                  <a:lnTo>
                    <a:pt x="9277219" y="9342253"/>
                  </a:lnTo>
                  <a:lnTo>
                    <a:pt x="9277219" y="9400013"/>
                  </a:lnTo>
                  <a:lnTo>
                    <a:pt x="9370546" y="9400013"/>
                  </a:lnTo>
                  <a:lnTo>
                    <a:pt x="9328913" y="9316487"/>
                  </a:lnTo>
                  <a:close/>
                </a:path>
                <a:path w="9370695" h="9400540">
                  <a:moveTo>
                    <a:pt x="186654" y="9284493"/>
                  </a:moveTo>
                  <a:lnTo>
                    <a:pt x="93327" y="9284493"/>
                  </a:lnTo>
                  <a:lnTo>
                    <a:pt x="93327" y="9342253"/>
                  </a:lnTo>
                  <a:lnTo>
                    <a:pt x="145021" y="9368020"/>
                  </a:lnTo>
                  <a:lnTo>
                    <a:pt x="186654" y="9284493"/>
                  </a:lnTo>
                  <a:close/>
                </a:path>
                <a:path w="9370695" h="9400540">
                  <a:moveTo>
                    <a:pt x="9183892" y="9284493"/>
                  </a:moveTo>
                  <a:lnTo>
                    <a:pt x="186654" y="9284493"/>
                  </a:lnTo>
                  <a:lnTo>
                    <a:pt x="145021" y="9368020"/>
                  </a:lnTo>
                  <a:lnTo>
                    <a:pt x="9225524" y="9368020"/>
                  </a:lnTo>
                  <a:lnTo>
                    <a:pt x="9183892" y="9284493"/>
                  </a:lnTo>
                  <a:close/>
                </a:path>
                <a:path w="9370695" h="9400540">
                  <a:moveTo>
                    <a:pt x="4736968" y="103714"/>
                  </a:moveTo>
                  <a:lnTo>
                    <a:pt x="4685273" y="129481"/>
                  </a:lnTo>
                  <a:lnTo>
                    <a:pt x="4736968" y="155247"/>
                  </a:lnTo>
                  <a:lnTo>
                    <a:pt x="4685273" y="258962"/>
                  </a:lnTo>
                  <a:lnTo>
                    <a:pt x="9225524" y="9368020"/>
                  </a:lnTo>
                  <a:lnTo>
                    <a:pt x="9277219" y="9342253"/>
                  </a:lnTo>
                  <a:lnTo>
                    <a:pt x="9277219" y="9284493"/>
                  </a:lnTo>
                  <a:lnTo>
                    <a:pt x="9312967" y="9284493"/>
                  </a:lnTo>
                  <a:lnTo>
                    <a:pt x="4736968" y="103714"/>
                  </a:lnTo>
                  <a:close/>
                </a:path>
                <a:path w="9370695" h="9400540">
                  <a:moveTo>
                    <a:pt x="9277219" y="9342253"/>
                  </a:moveTo>
                  <a:lnTo>
                    <a:pt x="9225524" y="9368020"/>
                  </a:lnTo>
                  <a:lnTo>
                    <a:pt x="9277219" y="9368020"/>
                  </a:lnTo>
                  <a:lnTo>
                    <a:pt x="9277219" y="9342253"/>
                  </a:lnTo>
                  <a:close/>
                </a:path>
                <a:path w="9370695" h="9400540">
                  <a:moveTo>
                    <a:pt x="4633578" y="103714"/>
                  </a:moveTo>
                  <a:lnTo>
                    <a:pt x="41632" y="9316487"/>
                  </a:lnTo>
                  <a:lnTo>
                    <a:pt x="93327" y="9342253"/>
                  </a:lnTo>
                  <a:lnTo>
                    <a:pt x="93327" y="9284493"/>
                  </a:lnTo>
                  <a:lnTo>
                    <a:pt x="186654" y="9284493"/>
                  </a:lnTo>
                  <a:lnTo>
                    <a:pt x="4685273" y="258962"/>
                  </a:lnTo>
                  <a:lnTo>
                    <a:pt x="4633578" y="155247"/>
                  </a:lnTo>
                  <a:lnTo>
                    <a:pt x="4685273" y="129481"/>
                  </a:lnTo>
                  <a:lnTo>
                    <a:pt x="4633578" y="103714"/>
                  </a:lnTo>
                  <a:close/>
                </a:path>
                <a:path w="9370695" h="9400540">
                  <a:moveTo>
                    <a:pt x="9312967" y="9284493"/>
                  </a:moveTo>
                  <a:lnTo>
                    <a:pt x="9277219" y="9284493"/>
                  </a:lnTo>
                  <a:lnTo>
                    <a:pt x="9277219" y="9342253"/>
                  </a:lnTo>
                  <a:lnTo>
                    <a:pt x="9328913" y="9316487"/>
                  </a:lnTo>
                  <a:lnTo>
                    <a:pt x="9312967" y="9284493"/>
                  </a:lnTo>
                  <a:close/>
                </a:path>
                <a:path w="9370695" h="9400540">
                  <a:moveTo>
                    <a:pt x="4685273" y="129481"/>
                  </a:moveTo>
                  <a:lnTo>
                    <a:pt x="4633578" y="155247"/>
                  </a:lnTo>
                  <a:lnTo>
                    <a:pt x="4685273" y="258962"/>
                  </a:lnTo>
                  <a:lnTo>
                    <a:pt x="4736968" y="155247"/>
                  </a:lnTo>
                  <a:lnTo>
                    <a:pt x="4685273" y="129481"/>
                  </a:lnTo>
                  <a:close/>
                </a:path>
                <a:path w="9370695" h="9400540">
                  <a:moveTo>
                    <a:pt x="4685273" y="0"/>
                  </a:moveTo>
                  <a:lnTo>
                    <a:pt x="4633578" y="103714"/>
                  </a:lnTo>
                  <a:lnTo>
                    <a:pt x="4685273" y="129481"/>
                  </a:lnTo>
                  <a:lnTo>
                    <a:pt x="4736968" y="103714"/>
                  </a:lnTo>
                  <a:lnTo>
                    <a:pt x="4685273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90022" y="4609399"/>
              <a:ext cx="8747605" cy="10681401"/>
            </a:xfrm>
            <a:custGeom>
              <a:avLst/>
              <a:gdLst/>
              <a:ahLst/>
              <a:cxnLst/>
              <a:rect l="l" t="t" r="r" b="b"/>
              <a:pathLst>
                <a:path w="9184005" h="9213215">
                  <a:moveTo>
                    <a:pt x="4591946" y="0"/>
                  </a:moveTo>
                  <a:lnTo>
                    <a:pt x="0" y="9212772"/>
                  </a:lnTo>
                  <a:lnTo>
                    <a:pt x="9183892" y="9212772"/>
                  </a:lnTo>
                  <a:lnTo>
                    <a:pt x="4591946" y="0"/>
                  </a:lnTo>
                  <a:close/>
                </a:path>
              </a:pathLst>
            </a:custGeom>
            <a:solidFill>
              <a:srgbClr val="79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5173" y="8125840"/>
              <a:ext cx="7393940" cy="4447540"/>
            </a:xfrm>
            <a:custGeom>
              <a:avLst/>
              <a:gdLst/>
              <a:ahLst/>
              <a:cxnLst/>
              <a:rect l="l" t="t" r="r" b="b"/>
              <a:pathLst>
                <a:path w="7393940" h="4447540">
                  <a:moveTo>
                    <a:pt x="5212867" y="0"/>
                  </a:moveTo>
                  <a:lnTo>
                    <a:pt x="2166010" y="0"/>
                  </a:lnTo>
                  <a:lnTo>
                    <a:pt x="2166010" y="57759"/>
                  </a:lnTo>
                  <a:lnTo>
                    <a:pt x="5212867" y="57759"/>
                  </a:lnTo>
                  <a:lnTo>
                    <a:pt x="5212867" y="0"/>
                  </a:lnTo>
                  <a:close/>
                </a:path>
                <a:path w="7393940" h="4447540">
                  <a:moveTo>
                    <a:pt x="6295860" y="2194890"/>
                  </a:moveTo>
                  <a:lnTo>
                    <a:pt x="1097432" y="2194890"/>
                  </a:lnTo>
                  <a:lnTo>
                    <a:pt x="1097432" y="2252649"/>
                  </a:lnTo>
                  <a:lnTo>
                    <a:pt x="6295860" y="2252649"/>
                  </a:lnTo>
                  <a:lnTo>
                    <a:pt x="6295860" y="2194890"/>
                  </a:lnTo>
                  <a:close/>
                </a:path>
                <a:path w="7393940" h="4447540">
                  <a:moveTo>
                    <a:pt x="7393318" y="4389780"/>
                  </a:moveTo>
                  <a:lnTo>
                    <a:pt x="0" y="4389780"/>
                  </a:lnTo>
                  <a:lnTo>
                    <a:pt x="0" y="4447540"/>
                  </a:lnTo>
                  <a:lnTo>
                    <a:pt x="7393318" y="4447540"/>
                  </a:lnTo>
                  <a:lnTo>
                    <a:pt x="7393318" y="438978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 rot="21449151">
              <a:off x="649258" y="7371536"/>
              <a:ext cx="3150870" cy="5845175"/>
            </a:xfrm>
            <a:custGeom>
              <a:avLst/>
              <a:gdLst/>
              <a:ahLst/>
              <a:cxnLst/>
              <a:rect l="l" t="t" r="r" b="b"/>
              <a:pathLst>
                <a:path w="3150870" h="5845175">
                  <a:moveTo>
                    <a:pt x="3150628" y="83375"/>
                  </a:moveTo>
                  <a:lnTo>
                    <a:pt x="3125622" y="68922"/>
                  </a:lnTo>
                  <a:lnTo>
                    <a:pt x="3006229" y="0"/>
                  </a:lnTo>
                  <a:lnTo>
                    <a:pt x="3006229" y="68922"/>
                  </a:lnTo>
                  <a:lnTo>
                    <a:pt x="2869044" y="68922"/>
                  </a:lnTo>
                  <a:lnTo>
                    <a:pt x="2860078" y="68922"/>
                  </a:lnTo>
                  <a:lnTo>
                    <a:pt x="2856103" y="76962"/>
                  </a:lnTo>
                  <a:lnTo>
                    <a:pt x="1910842" y="1986622"/>
                  </a:lnTo>
                  <a:lnTo>
                    <a:pt x="1907578" y="1986622"/>
                  </a:lnTo>
                  <a:lnTo>
                    <a:pt x="1903603" y="1994662"/>
                  </a:lnTo>
                  <a:lnTo>
                    <a:pt x="956462" y="3908120"/>
                  </a:lnTo>
                  <a:lnTo>
                    <a:pt x="946150" y="3928973"/>
                  </a:lnTo>
                  <a:lnTo>
                    <a:pt x="948182" y="3928973"/>
                  </a:lnTo>
                  <a:lnTo>
                    <a:pt x="10312" y="5823712"/>
                  </a:lnTo>
                  <a:lnTo>
                    <a:pt x="0" y="5844565"/>
                  </a:lnTo>
                  <a:lnTo>
                    <a:pt x="23266" y="5844565"/>
                  </a:lnTo>
                  <a:lnTo>
                    <a:pt x="261518" y="5844565"/>
                  </a:lnTo>
                  <a:lnTo>
                    <a:pt x="261518" y="5836526"/>
                  </a:lnTo>
                  <a:lnTo>
                    <a:pt x="261518" y="5815673"/>
                  </a:lnTo>
                  <a:lnTo>
                    <a:pt x="46520" y="5815673"/>
                  </a:lnTo>
                  <a:lnTo>
                    <a:pt x="979360" y="3931094"/>
                  </a:lnTo>
                  <a:lnTo>
                    <a:pt x="1107579" y="3931094"/>
                  </a:lnTo>
                  <a:lnTo>
                    <a:pt x="1107579" y="4000030"/>
                  </a:lnTo>
                  <a:lnTo>
                    <a:pt x="1226972" y="3931094"/>
                  </a:lnTo>
                  <a:lnTo>
                    <a:pt x="1251978" y="3916654"/>
                  </a:lnTo>
                  <a:lnTo>
                    <a:pt x="1226972" y="3902214"/>
                  </a:lnTo>
                  <a:lnTo>
                    <a:pt x="1107579" y="3833291"/>
                  </a:lnTo>
                  <a:lnTo>
                    <a:pt x="1107579" y="3900093"/>
                  </a:lnTo>
                  <a:lnTo>
                    <a:pt x="992670" y="3900093"/>
                  </a:lnTo>
                  <a:lnTo>
                    <a:pt x="1925510" y="2015515"/>
                  </a:lnTo>
                  <a:lnTo>
                    <a:pt x="2053729" y="2015515"/>
                  </a:lnTo>
                  <a:lnTo>
                    <a:pt x="2053729" y="2084438"/>
                  </a:lnTo>
                  <a:lnTo>
                    <a:pt x="2173122" y="2015515"/>
                  </a:lnTo>
                  <a:lnTo>
                    <a:pt x="2198128" y="2001075"/>
                  </a:lnTo>
                  <a:lnTo>
                    <a:pt x="2173122" y="1986622"/>
                  </a:lnTo>
                  <a:lnTo>
                    <a:pt x="2053729" y="1917700"/>
                  </a:lnTo>
                  <a:lnTo>
                    <a:pt x="2053729" y="1982393"/>
                  </a:lnTo>
                  <a:lnTo>
                    <a:pt x="1945170" y="1982393"/>
                  </a:lnTo>
                  <a:lnTo>
                    <a:pt x="2878010" y="97815"/>
                  </a:lnTo>
                  <a:lnTo>
                    <a:pt x="3006229" y="97815"/>
                  </a:lnTo>
                  <a:lnTo>
                    <a:pt x="3006229" y="166738"/>
                  </a:lnTo>
                  <a:lnTo>
                    <a:pt x="3125622" y="97815"/>
                  </a:lnTo>
                  <a:lnTo>
                    <a:pt x="3150628" y="83375"/>
                  </a:lnTo>
                  <a:close/>
                </a:path>
              </a:pathLst>
            </a:custGeom>
            <a:solidFill>
              <a:srgbClr val="05BC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15227300" y="0"/>
                  </a:lnTo>
                  <a:lnTo>
                    <a:pt x="15227300" y="12700"/>
                  </a:lnTo>
                  <a:lnTo>
                    <a:pt x="15227300" y="15227300"/>
                  </a:lnTo>
                  <a:lnTo>
                    <a:pt x="12700" y="15227300"/>
                  </a:lnTo>
                  <a:lnTo>
                    <a:pt x="12700" y="12700"/>
                  </a:lnTo>
                  <a:lnTo>
                    <a:pt x="15227300" y="12700"/>
                  </a:lnTo>
                  <a:lnTo>
                    <a:pt x="15227300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5240000"/>
                  </a:lnTo>
                  <a:lnTo>
                    <a:pt x="12700" y="15240000"/>
                  </a:lnTo>
                  <a:lnTo>
                    <a:pt x="1522730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467685AB-EACD-453C-9CE6-E69A9178DAC3}"/>
              </a:ext>
            </a:extLst>
          </p:cNvPr>
          <p:cNvSpPr txBox="1"/>
          <p:nvPr/>
        </p:nvSpPr>
        <p:spPr>
          <a:xfrm>
            <a:off x="4772703" y="178315"/>
            <a:ext cx="20324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ПИРАМИДА ДАННЫХ-ИНФОРМАЦИИ-ЗНАНИЙ-МУДРОСТИ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C5A81E1-34F4-420D-A52F-4DFDF7D3E190}"/>
              </a:ext>
            </a:extLst>
          </p:cNvPr>
          <p:cNvSpPr txBox="1"/>
          <p:nvPr/>
        </p:nvSpPr>
        <p:spPr>
          <a:xfrm rot="18603582">
            <a:off x="1873521" y="9468299"/>
            <a:ext cx="2666873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1D93354D-D051-4DD0-8EEA-9165A11D59CB}"/>
              </a:ext>
            </a:extLst>
          </p:cNvPr>
          <p:cNvSpPr txBox="1"/>
          <p:nvPr/>
        </p:nvSpPr>
        <p:spPr>
          <a:xfrm rot="18566681">
            <a:off x="3620858" y="7570106"/>
            <a:ext cx="257611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+ </a:t>
            </a:r>
            <a:r>
              <a:rPr lang="ru" sz="3600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DE0991B5-1B39-403E-B2F5-402A1EEDD092}"/>
              </a:ext>
            </a:extLst>
          </p:cNvPr>
          <p:cNvSpPr txBox="1"/>
          <p:nvPr/>
        </p:nvSpPr>
        <p:spPr>
          <a:xfrm rot="18757414">
            <a:off x="-28107" y="12072580"/>
            <a:ext cx="271425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контекст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19F866E9-A1A3-491E-9E94-D0FDD5EF90B9}"/>
              </a:ext>
            </a:extLst>
          </p:cNvPr>
          <p:cNvSpPr txBox="1"/>
          <p:nvPr/>
        </p:nvSpPr>
        <p:spPr>
          <a:xfrm>
            <a:off x="1028701" y="1013192"/>
            <a:ext cx="25690194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u="sng" dirty="0">
                <a:solidFill>
                  <a:srgbClr val="FFFF00"/>
                </a:solidFill>
              </a:rPr>
              <a:t>Например :</a:t>
            </a:r>
            <a:r>
              <a:rPr lang="ru" sz="4800" b="1" u="sng" dirty="0" err="1">
                <a:solidFill>
                  <a:srgbClr val="FFFF00"/>
                </a:solidFill>
              </a:rPr>
              <a:t>​</a:t>
            </a:r>
            <a:r>
              <a:rPr lang="ru" sz="4800" b="1" dirty="0">
                <a:solidFill>
                  <a:srgbClr val="FFFF00"/>
                </a:solidFill>
              </a:rPr>
              <a:t> </a:t>
            </a:r>
            <a:r>
              <a:rPr lang="ru" sz="4800" b="1" dirty="0">
                <a:solidFill>
                  <a:schemeClr val="bg1"/>
                </a:solidFill>
              </a:rPr>
              <a:t>Устройства для отслеживания физической активности собирают данные о здоровье и активности, но конечная цель — использовать их для принятия решений о том, как тренироваться или как управлять своим здоровьем </a:t>
            </a:r>
            <a:r>
              <a:rPr lang="ru" sz="4800" b="1" dirty="0" err="1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C8ABC64-C2CB-4F6B-842F-948246972BEF}"/>
              </a:ext>
            </a:extLst>
          </p:cNvPr>
          <p:cNvSpPr txBox="1"/>
          <p:nvPr/>
        </p:nvSpPr>
        <p:spPr>
          <a:xfrm>
            <a:off x="10052680" y="3942805"/>
            <a:ext cx="17028172" cy="34778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u="sng" dirty="0">
                <a:solidFill>
                  <a:srgbClr val="00B0F0"/>
                </a:solidFill>
              </a:rPr>
              <a:t>Мудрость </a:t>
            </a:r>
            <a:r>
              <a:rPr lang="ru" sz="4400" b="1" dirty="0">
                <a:solidFill>
                  <a:srgbClr val="FFFF00"/>
                </a:solidFill>
              </a:rPr>
              <a:t>: Понимание этих закономерностей позволяет принимать обоснованные решения о корректировке вашей программы тренировок, режима сна и других факторов образа жизни для улучшения вашего здоровья и физической формы.</a:t>
            </a: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D23B274A-B72D-4B90-ADD9-802AA4CC4EFD}"/>
              </a:ext>
            </a:extLst>
          </p:cNvPr>
          <p:cNvSpPr txBox="1"/>
          <p:nvPr/>
        </p:nvSpPr>
        <p:spPr>
          <a:xfrm>
            <a:off x="6950381" y="6817638"/>
            <a:ext cx="52874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Мудрость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2520A141-389D-4E0F-BB6A-5059BF35795D}"/>
              </a:ext>
            </a:extLst>
          </p:cNvPr>
          <p:cNvSpPr txBox="1"/>
          <p:nvPr/>
        </p:nvSpPr>
        <p:spPr>
          <a:xfrm>
            <a:off x="7023726" y="8754868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 err="1">
                <a:solidFill>
                  <a:srgbClr val="00B0F0"/>
                </a:solidFill>
              </a:rPr>
              <a:t>Знание</a:t>
            </a:r>
            <a:r>
              <a:rPr lang="ru" sz="4400" b="1" dirty="0">
                <a:solidFill>
                  <a:srgbClr val="00B0F0"/>
                </a:solidFill>
              </a:rPr>
              <a:t> </a:t>
            </a:r>
            <a:endParaRPr lang="ro-RO" sz="4400" dirty="0"/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ECFF009F-96AE-4FE0-AE1A-D78C44111CD0}"/>
              </a:ext>
            </a:extLst>
          </p:cNvPr>
          <p:cNvSpPr txBox="1"/>
          <p:nvPr/>
        </p:nvSpPr>
        <p:spPr>
          <a:xfrm>
            <a:off x="7346637" y="10899868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Информация</a:t>
            </a:r>
            <a:endParaRPr lang="ro-RO" sz="4400" dirty="0"/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E920C997-4CAB-437C-9963-5D01B3788261}"/>
              </a:ext>
            </a:extLst>
          </p:cNvPr>
          <p:cNvSpPr txBox="1"/>
          <p:nvPr/>
        </p:nvSpPr>
        <p:spPr>
          <a:xfrm>
            <a:off x="8081745" y="13113444"/>
            <a:ext cx="52494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данные</a:t>
            </a:r>
            <a:endParaRPr lang="ro-RO" sz="4400" dirty="0"/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17308301-4937-4206-9643-CC5CBC82CF47}"/>
              </a:ext>
            </a:extLst>
          </p:cNvPr>
          <p:cNvSpPr txBox="1"/>
          <p:nvPr/>
        </p:nvSpPr>
        <p:spPr>
          <a:xfrm>
            <a:off x="11688671" y="7348614"/>
            <a:ext cx="15494268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</a:rPr>
              <a:t>Знания </a:t>
            </a:r>
            <a:r>
              <a:rPr lang="ru" sz="3600" b="1" dirty="0">
                <a:solidFill>
                  <a:srgbClr val="FFFF00"/>
                </a:solidFill>
              </a:rPr>
              <a:t>: Анализ и интерпретация информации могут выявить закономерности, например, увеличение количества шагов приводит к улучшению качества сна или существует корреляция между частотой сердечных сокращений и интенсивностью тренировки.</a:t>
            </a:r>
          </a:p>
        </p:txBody>
      </p:sp>
      <p:sp>
        <p:nvSpPr>
          <p:cNvPr id="44" name="TextBox 43">
            <a:extLst>
              <a:ext uri="{FF2B5EF4-FFF2-40B4-BE49-F238E27FC236}">
                <a16:creationId xmlns:a16="http://schemas.microsoft.com/office/drawing/2014/main" id="{6CA59EEC-9471-4F71-B86D-616A3B715ED9}"/>
              </a:ext>
            </a:extLst>
          </p:cNvPr>
          <p:cNvSpPr txBox="1"/>
          <p:nvPr/>
        </p:nvSpPr>
        <p:spPr>
          <a:xfrm>
            <a:off x="14077287" y="9975508"/>
            <a:ext cx="13105652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</a:rPr>
              <a:t>Информация:</a:t>
            </a:r>
            <a:r>
              <a:rPr lang="ru" sz="3600" b="1" dirty="0">
                <a:solidFill>
                  <a:srgbClr val="00B0F0"/>
                </a:solidFill>
              </a:rPr>
              <a:t> </a:t>
            </a:r>
            <a:r>
              <a:rPr lang="ru" sz="3600" b="1" dirty="0">
                <a:solidFill>
                  <a:srgbClr val="FFFF00"/>
                </a:solidFill>
              </a:rPr>
              <a:t>Приложение </a:t>
            </a:r>
            <a:r>
              <a:rPr lang="ru" sz="3600" b="1" dirty="0" err="1">
                <a:solidFill>
                  <a:srgbClr val="FFFF00"/>
                </a:solidFill>
              </a:rPr>
              <a:t>для умных часов </a:t>
            </a:r>
            <a:r>
              <a:rPr lang="ru" sz="3600" b="1" dirty="0">
                <a:solidFill>
                  <a:srgbClr val="FFFF00"/>
                </a:solidFill>
              </a:rPr>
              <a:t>организует и структурирует данные, отображая их в удобном для понимания формате, например, количество шагов за день, среднюю частоту сердечных сокращений и количество часов сна в сутки.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DE7A8CE6-346D-4123-9285-A50A5C6D06F0}"/>
              </a:ext>
            </a:extLst>
          </p:cNvPr>
          <p:cNvSpPr txBox="1"/>
          <p:nvPr/>
        </p:nvSpPr>
        <p:spPr>
          <a:xfrm>
            <a:off x="15491574" y="12834777"/>
            <a:ext cx="11621639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Даты:</a:t>
            </a:r>
            <a:r>
              <a:rPr lang="ru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" sz="36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Умные часы </a:t>
            </a:r>
            <a:r>
              <a:rPr lang="ru" sz="36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собирают необработанные данные, такие как количество пройденных шагов, частота сердечных сокращений и продолжительность сна.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id="{2D32276D-66D4-45C6-9B50-AC84010EECD1}"/>
              </a:ext>
            </a:extLst>
          </p:cNvPr>
          <p:cNvSpPr txBox="1"/>
          <p:nvPr/>
        </p:nvSpPr>
        <p:spPr>
          <a:xfrm>
            <a:off x="172211" y="3204344"/>
            <a:ext cx="13988374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</a:rPr>
              <a:t>мониторинг физической активности</a:t>
            </a:r>
            <a:endParaRPr lang="ro-RO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-77970" y="101600"/>
            <a:ext cx="27273249" cy="15364753"/>
            <a:chOff x="0" y="0"/>
            <a:chExt cx="15341600" cy="15364753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5341600" cy="153416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0" y="0"/>
                  </a:lnTo>
                  <a:lnTo>
                    <a:pt x="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13882" y="3889452"/>
              <a:ext cx="15035404" cy="11350548"/>
            </a:xfrm>
            <a:custGeom>
              <a:avLst/>
              <a:gdLst/>
              <a:ahLst/>
              <a:cxnLst/>
              <a:rect l="l" t="t" r="r" b="b"/>
              <a:pathLst>
                <a:path w="14020800" h="9732644">
                  <a:moveTo>
                    <a:pt x="13963039" y="0"/>
                  </a:moveTo>
                  <a:lnTo>
                    <a:pt x="57760" y="0"/>
                  </a:lnTo>
                  <a:lnTo>
                    <a:pt x="35277" y="4539"/>
                  </a:lnTo>
                  <a:lnTo>
                    <a:pt x="16917" y="16917"/>
                  </a:lnTo>
                  <a:lnTo>
                    <a:pt x="4539" y="35277"/>
                  </a:lnTo>
                  <a:lnTo>
                    <a:pt x="0" y="57760"/>
                  </a:lnTo>
                  <a:lnTo>
                    <a:pt x="0" y="9732615"/>
                  </a:lnTo>
                  <a:lnTo>
                    <a:pt x="14020800" y="9732615"/>
                  </a:lnTo>
                  <a:lnTo>
                    <a:pt x="14020800" y="57760"/>
                  </a:lnTo>
                  <a:lnTo>
                    <a:pt x="14016260" y="35277"/>
                  </a:lnTo>
                  <a:lnTo>
                    <a:pt x="14003882" y="16917"/>
                  </a:lnTo>
                  <a:lnTo>
                    <a:pt x="13985522" y="4539"/>
                  </a:lnTo>
                  <a:lnTo>
                    <a:pt x="13963039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50506" y="4419326"/>
              <a:ext cx="10117693" cy="10945427"/>
            </a:xfrm>
            <a:custGeom>
              <a:avLst/>
              <a:gdLst/>
              <a:ahLst/>
              <a:cxnLst/>
              <a:rect l="l" t="t" r="r" b="b"/>
              <a:pathLst>
                <a:path w="9357360" h="9194800">
                  <a:moveTo>
                    <a:pt x="9357169" y="7404100"/>
                  </a:moveTo>
                  <a:lnTo>
                    <a:pt x="0" y="7404100"/>
                  </a:lnTo>
                  <a:lnTo>
                    <a:pt x="0" y="9194673"/>
                  </a:lnTo>
                  <a:lnTo>
                    <a:pt x="9357169" y="9194673"/>
                  </a:lnTo>
                  <a:lnTo>
                    <a:pt x="9357169" y="7404100"/>
                  </a:lnTo>
                  <a:close/>
                </a:path>
                <a:path w="9357360" h="9194800">
                  <a:moveTo>
                    <a:pt x="9357169" y="5207000"/>
                  </a:moveTo>
                  <a:lnTo>
                    <a:pt x="0" y="5207000"/>
                  </a:lnTo>
                  <a:lnTo>
                    <a:pt x="0" y="7344143"/>
                  </a:lnTo>
                  <a:lnTo>
                    <a:pt x="9357169" y="7344143"/>
                  </a:lnTo>
                  <a:lnTo>
                    <a:pt x="9357169" y="5207000"/>
                  </a:lnTo>
                  <a:close/>
                </a:path>
                <a:path w="9357360" h="9194800">
                  <a:moveTo>
                    <a:pt x="9357169" y="3009900"/>
                  </a:moveTo>
                  <a:lnTo>
                    <a:pt x="0" y="3009900"/>
                  </a:lnTo>
                  <a:lnTo>
                    <a:pt x="0" y="5147043"/>
                  </a:lnTo>
                  <a:lnTo>
                    <a:pt x="9357169" y="5147043"/>
                  </a:lnTo>
                  <a:lnTo>
                    <a:pt x="9357169" y="3009900"/>
                  </a:lnTo>
                  <a:close/>
                </a:path>
                <a:path w="9357360" h="9194800">
                  <a:moveTo>
                    <a:pt x="9357169" y="0"/>
                  </a:moveTo>
                  <a:lnTo>
                    <a:pt x="0" y="0"/>
                  </a:lnTo>
                  <a:lnTo>
                    <a:pt x="0" y="2960217"/>
                  </a:lnTo>
                  <a:lnTo>
                    <a:pt x="9357169" y="2960217"/>
                  </a:lnTo>
                  <a:lnTo>
                    <a:pt x="9357169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6571" y="5036118"/>
              <a:ext cx="8483198" cy="10305482"/>
            </a:xfrm>
            <a:custGeom>
              <a:avLst/>
              <a:gdLst/>
              <a:ahLst/>
              <a:cxnLst/>
              <a:rect l="l" t="t" r="r" b="b"/>
              <a:pathLst>
                <a:path w="9370695" h="9400540">
                  <a:moveTo>
                    <a:pt x="41632" y="9316487"/>
                  </a:moveTo>
                  <a:lnTo>
                    <a:pt x="0" y="9400013"/>
                  </a:lnTo>
                  <a:lnTo>
                    <a:pt x="93327" y="9400013"/>
                  </a:lnTo>
                  <a:lnTo>
                    <a:pt x="93327" y="9342253"/>
                  </a:lnTo>
                  <a:lnTo>
                    <a:pt x="41632" y="9316487"/>
                  </a:lnTo>
                  <a:close/>
                </a:path>
                <a:path w="9370695" h="9400540">
                  <a:moveTo>
                    <a:pt x="93327" y="9342253"/>
                  </a:moveTo>
                  <a:lnTo>
                    <a:pt x="93327" y="9400013"/>
                  </a:lnTo>
                  <a:lnTo>
                    <a:pt x="9277219" y="9400013"/>
                  </a:lnTo>
                  <a:lnTo>
                    <a:pt x="9277219" y="9368020"/>
                  </a:lnTo>
                  <a:lnTo>
                    <a:pt x="145021" y="9368020"/>
                  </a:lnTo>
                  <a:lnTo>
                    <a:pt x="93327" y="9342253"/>
                  </a:lnTo>
                  <a:close/>
                </a:path>
                <a:path w="9370695" h="9400540">
                  <a:moveTo>
                    <a:pt x="9328913" y="9316487"/>
                  </a:moveTo>
                  <a:lnTo>
                    <a:pt x="9277219" y="9342253"/>
                  </a:lnTo>
                  <a:lnTo>
                    <a:pt x="9277219" y="9400013"/>
                  </a:lnTo>
                  <a:lnTo>
                    <a:pt x="9370546" y="9400013"/>
                  </a:lnTo>
                  <a:lnTo>
                    <a:pt x="9328913" y="9316487"/>
                  </a:lnTo>
                  <a:close/>
                </a:path>
                <a:path w="9370695" h="9400540">
                  <a:moveTo>
                    <a:pt x="186654" y="9284493"/>
                  </a:moveTo>
                  <a:lnTo>
                    <a:pt x="93327" y="9284493"/>
                  </a:lnTo>
                  <a:lnTo>
                    <a:pt x="93327" y="9342253"/>
                  </a:lnTo>
                  <a:lnTo>
                    <a:pt x="145021" y="9368020"/>
                  </a:lnTo>
                  <a:lnTo>
                    <a:pt x="186654" y="9284493"/>
                  </a:lnTo>
                  <a:close/>
                </a:path>
                <a:path w="9370695" h="9400540">
                  <a:moveTo>
                    <a:pt x="9183892" y="9284493"/>
                  </a:moveTo>
                  <a:lnTo>
                    <a:pt x="186654" y="9284493"/>
                  </a:lnTo>
                  <a:lnTo>
                    <a:pt x="145021" y="9368020"/>
                  </a:lnTo>
                  <a:lnTo>
                    <a:pt x="9225524" y="9368020"/>
                  </a:lnTo>
                  <a:lnTo>
                    <a:pt x="9183892" y="9284493"/>
                  </a:lnTo>
                  <a:close/>
                </a:path>
                <a:path w="9370695" h="9400540">
                  <a:moveTo>
                    <a:pt x="4736968" y="103714"/>
                  </a:moveTo>
                  <a:lnTo>
                    <a:pt x="4685273" y="129481"/>
                  </a:lnTo>
                  <a:lnTo>
                    <a:pt x="4736968" y="155247"/>
                  </a:lnTo>
                  <a:lnTo>
                    <a:pt x="4685273" y="258962"/>
                  </a:lnTo>
                  <a:lnTo>
                    <a:pt x="9225524" y="9368020"/>
                  </a:lnTo>
                  <a:lnTo>
                    <a:pt x="9277219" y="9342253"/>
                  </a:lnTo>
                  <a:lnTo>
                    <a:pt x="9277219" y="9284493"/>
                  </a:lnTo>
                  <a:lnTo>
                    <a:pt x="9312967" y="9284493"/>
                  </a:lnTo>
                  <a:lnTo>
                    <a:pt x="4736968" y="103714"/>
                  </a:lnTo>
                  <a:close/>
                </a:path>
                <a:path w="9370695" h="9400540">
                  <a:moveTo>
                    <a:pt x="9277219" y="9342253"/>
                  </a:moveTo>
                  <a:lnTo>
                    <a:pt x="9225524" y="9368020"/>
                  </a:lnTo>
                  <a:lnTo>
                    <a:pt x="9277219" y="9368020"/>
                  </a:lnTo>
                  <a:lnTo>
                    <a:pt x="9277219" y="9342253"/>
                  </a:lnTo>
                  <a:close/>
                </a:path>
                <a:path w="9370695" h="9400540">
                  <a:moveTo>
                    <a:pt x="4633578" y="103714"/>
                  </a:moveTo>
                  <a:lnTo>
                    <a:pt x="41632" y="9316487"/>
                  </a:lnTo>
                  <a:lnTo>
                    <a:pt x="93327" y="9342253"/>
                  </a:lnTo>
                  <a:lnTo>
                    <a:pt x="93327" y="9284493"/>
                  </a:lnTo>
                  <a:lnTo>
                    <a:pt x="186654" y="9284493"/>
                  </a:lnTo>
                  <a:lnTo>
                    <a:pt x="4685273" y="258962"/>
                  </a:lnTo>
                  <a:lnTo>
                    <a:pt x="4633578" y="155247"/>
                  </a:lnTo>
                  <a:lnTo>
                    <a:pt x="4685273" y="129481"/>
                  </a:lnTo>
                  <a:lnTo>
                    <a:pt x="4633578" y="103714"/>
                  </a:lnTo>
                  <a:close/>
                </a:path>
                <a:path w="9370695" h="9400540">
                  <a:moveTo>
                    <a:pt x="9312967" y="9284493"/>
                  </a:moveTo>
                  <a:lnTo>
                    <a:pt x="9277219" y="9284493"/>
                  </a:lnTo>
                  <a:lnTo>
                    <a:pt x="9277219" y="9342253"/>
                  </a:lnTo>
                  <a:lnTo>
                    <a:pt x="9328913" y="9316487"/>
                  </a:lnTo>
                  <a:lnTo>
                    <a:pt x="9312967" y="9284493"/>
                  </a:lnTo>
                  <a:close/>
                </a:path>
                <a:path w="9370695" h="9400540">
                  <a:moveTo>
                    <a:pt x="4685273" y="129481"/>
                  </a:moveTo>
                  <a:lnTo>
                    <a:pt x="4633578" y="155247"/>
                  </a:lnTo>
                  <a:lnTo>
                    <a:pt x="4685273" y="258962"/>
                  </a:lnTo>
                  <a:lnTo>
                    <a:pt x="4736968" y="155247"/>
                  </a:lnTo>
                  <a:lnTo>
                    <a:pt x="4685273" y="129481"/>
                  </a:lnTo>
                  <a:close/>
                </a:path>
                <a:path w="9370695" h="9400540">
                  <a:moveTo>
                    <a:pt x="4685273" y="0"/>
                  </a:moveTo>
                  <a:lnTo>
                    <a:pt x="4633578" y="103714"/>
                  </a:lnTo>
                  <a:lnTo>
                    <a:pt x="4685273" y="129481"/>
                  </a:lnTo>
                  <a:lnTo>
                    <a:pt x="4736968" y="103714"/>
                  </a:lnTo>
                  <a:lnTo>
                    <a:pt x="4685273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253609" y="4428319"/>
              <a:ext cx="8409124" cy="10811681"/>
            </a:xfrm>
            <a:custGeom>
              <a:avLst/>
              <a:gdLst/>
              <a:ahLst/>
              <a:cxnLst/>
              <a:rect l="l" t="t" r="r" b="b"/>
              <a:pathLst>
                <a:path w="9184005" h="9213215">
                  <a:moveTo>
                    <a:pt x="4591946" y="0"/>
                  </a:moveTo>
                  <a:lnTo>
                    <a:pt x="0" y="9212772"/>
                  </a:lnTo>
                  <a:lnTo>
                    <a:pt x="9183892" y="9212772"/>
                  </a:lnTo>
                  <a:lnTo>
                    <a:pt x="4591946" y="0"/>
                  </a:lnTo>
                  <a:close/>
                </a:path>
              </a:pathLst>
            </a:custGeom>
            <a:solidFill>
              <a:srgbClr val="79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5173" y="8125840"/>
              <a:ext cx="7393940" cy="4447540"/>
            </a:xfrm>
            <a:custGeom>
              <a:avLst/>
              <a:gdLst/>
              <a:ahLst/>
              <a:cxnLst/>
              <a:rect l="l" t="t" r="r" b="b"/>
              <a:pathLst>
                <a:path w="7393940" h="4447540">
                  <a:moveTo>
                    <a:pt x="5212867" y="0"/>
                  </a:moveTo>
                  <a:lnTo>
                    <a:pt x="2166010" y="0"/>
                  </a:lnTo>
                  <a:lnTo>
                    <a:pt x="2166010" y="57759"/>
                  </a:lnTo>
                  <a:lnTo>
                    <a:pt x="5212867" y="57759"/>
                  </a:lnTo>
                  <a:lnTo>
                    <a:pt x="5212867" y="0"/>
                  </a:lnTo>
                  <a:close/>
                </a:path>
                <a:path w="7393940" h="4447540">
                  <a:moveTo>
                    <a:pt x="6295860" y="2194890"/>
                  </a:moveTo>
                  <a:lnTo>
                    <a:pt x="1097432" y="2194890"/>
                  </a:lnTo>
                  <a:lnTo>
                    <a:pt x="1097432" y="2252649"/>
                  </a:lnTo>
                  <a:lnTo>
                    <a:pt x="6295860" y="2252649"/>
                  </a:lnTo>
                  <a:lnTo>
                    <a:pt x="6295860" y="2194890"/>
                  </a:lnTo>
                  <a:close/>
                </a:path>
                <a:path w="7393940" h="4447540">
                  <a:moveTo>
                    <a:pt x="7393318" y="4389780"/>
                  </a:moveTo>
                  <a:lnTo>
                    <a:pt x="0" y="4389780"/>
                  </a:lnTo>
                  <a:lnTo>
                    <a:pt x="0" y="4447540"/>
                  </a:lnTo>
                  <a:lnTo>
                    <a:pt x="7393318" y="4447540"/>
                  </a:lnTo>
                  <a:lnTo>
                    <a:pt x="7393318" y="438978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 rot="21176012">
              <a:off x="487110" y="7446110"/>
              <a:ext cx="3229155" cy="5738725"/>
            </a:xfrm>
            <a:custGeom>
              <a:avLst/>
              <a:gdLst/>
              <a:ahLst/>
              <a:cxnLst/>
              <a:rect l="l" t="t" r="r" b="b"/>
              <a:pathLst>
                <a:path w="3150870" h="5845175">
                  <a:moveTo>
                    <a:pt x="3150628" y="83375"/>
                  </a:moveTo>
                  <a:lnTo>
                    <a:pt x="3125622" y="68922"/>
                  </a:lnTo>
                  <a:lnTo>
                    <a:pt x="3006229" y="0"/>
                  </a:lnTo>
                  <a:lnTo>
                    <a:pt x="3006229" y="68922"/>
                  </a:lnTo>
                  <a:lnTo>
                    <a:pt x="2869044" y="68922"/>
                  </a:lnTo>
                  <a:lnTo>
                    <a:pt x="2860078" y="68922"/>
                  </a:lnTo>
                  <a:lnTo>
                    <a:pt x="2856103" y="76962"/>
                  </a:lnTo>
                  <a:lnTo>
                    <a:pt x="1910842" y="1986622"/>
                  </a:lnTo>
                  <a:lnTo>
                    <a:pt x="1907578" y="1986622"/>
                  </a:lnTo>
                  <a:lnTo>
                    <a:pt x="1903603" y="1994662"/>
                  </a:lnTo>
                  <a:lnTo>
                    <a:pt x="956462" y="3908120"/>
                  </a:lnTo>
                  <a:lnTo>
                    <a:pt x="946150" y="3928973"/>
                  </a:lnTo>
                  <a:lnTo>
                    <a:pt x="948182" y="3928973"/>
                  </a:lnTo>
                  <a:lnTo>
                    <a:pt x="10312" y="5823712"/>
                  </a:lnTo>
                  <a:lnTo>
                    <a:pt x="0" y="5844565"/>
                  </a:lnTo>
                  <a:lnTo>
                    <a:pt x="23266" y="5844565"/>
                  </a:lnTo>
                  <a:lnTo>
                    <a:pt x="261518" y="5844565"/>
                  </a:lnTo>
                  <a:lnTo>
                    <a:pt x="261518" y="5836526"/>
                  </a:lnTo>
                  <a:lnTo>
                    <a:pt x="261518" y="5815673"/>
                  </a:lnTo>
                  <a:lnTo>
                    <a:pt x="46520" y="5815673"/>
                  </a:lnTo>
                  <a:lnTo>
                    <a:pt x="979360" y="3931094"/>
                  </a:lnTo>
                  <a:lnTo>
                    <a:pt x="1107579" y="3931094"/>
                  </a:lnTo>
                  <a:lnTo>
                    <a:pt x="1107579" y="4000030"/>
                  </a:lnTo>
                  <a:lnTo>
                    <a:pt x="1226972" y="3931094"/>
                  </a:lnTo>
                  <a:lnTo>
                    <a:pt x="1251978" y="3916654"/>
                  </a:lnTo>
                  <a:lnTo>
                    <a:pt x="1226972" y="3902214"/>
                  </a:lnTo>
                  <a:lnTo>
                    <a:pt x="1107579" y="3833291"/>
                  </a:lnTo>
                  <a:lnTo>
                    <a:pt x="1107579" y="3900093"/>
                  </a:lnTo>
                  <a:lnTo>
                    <a:pt x="992670" y="3900093"/>
                  </a:lnTo>
                  <a:lnTo>
                    <a:pt x="1925510" y="2015515"/>
                  </a:lnTo>
                  <a:lnTo>
                    <a:pt x="2053729" y="2015515"/>
                  </a:lnTo>
                  <a:lnTo>
                    <a:pt x="2053729" y="2084438"/>
                  </a:lnTo>
                  <a:lnTo>
                    <a:pt x="2173122" y="2015515"/>
                  </a:lnTo>
                  <a:lnTo>
                    <a:pt x="2198128" y="2001075"/>
                  </a:lnTo>
                  <a:lnTo>
                    <a:pt x="2173122" y="1986622"/>
                  </a:lnTo>
                  <a:lnTo>
                    <a:pt x="2053729" y="1917700"/>
                  </a:lnTo>
                  <a:lnTo>
                    <a:pt x="2053729" y="1982393"/>
                  </a:lnTo>
                  <a:lnTo>
                    <a:pt x="1945170" y="1982393"/>
                  </a:lnTo>
                  <a:lnTo>
                    <a:pt x="2878010" y="97815"/>
                  </a:lnTo>
                  <a:lnTo>
                    <a:pt x="3006229" y="97815"/>
                  </a:lnTo>
                  <a:lnTo>
                    <a:pt x="3006229" y="166738"/>
                  </a:lnTo>
                  <a:lnTo>
                    <a:pt x="3125622" y="97815"/>
                  </a:lnTo>
                  <a:lnTo>
                    <a:pt x="3150628" y="83375"/>
                  </a:lnTo>
                  <a:close/>
                </a:path>
              </a:pathLst>
            </a:custGeom>
            <a:solidFill>
              <a:srgbClr val="05BC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15227300" y="0"/>
                  </a:lnTo>
                  <a:lnTo>
                    <a:pt x="15227300" y="12700"/>
                  </a:lnTo>
                  <a:lnTo>
                    <a:pt x="15227300" y="15227300"/>
                  </a:lnTo>
                  <a:lnTo>
                    <a:pt x="12700" y="15227300"/>
                  </a:lnTo>
                  <a:lnTo>
                    <a:pt x="12700" y="12700"/>
                  </a:lnTo>
                  <a:lnTo>
                    <a:pt x="15227300" y="12700"/>
                  </a:lnTo>
                  <a:lnTo>
                    <a:pt x="15227300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5240000"/>
                  </a:lnTo>
                  <a:lnTo>
                    <a:pt x="12700" y="15240000"/>
                  </a:lnTo>
                  <a:lnTo>
                    <a:pt x="1522730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340A252-6F2F-47CF-B434-4D7FC94BC474}"/>
              </a:ext>
            </a:extLst>
          </p:cNvPr>
          <p:cNvSpPr txBox="1"/>
          <p:nvPr/>
        </p:nvSpPr>
        <p:spPr>
          <a:xfrm rot="18362682">
            <a:off x="1984500" y="9467183"/>
            <a:ext cx="1784022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64C8B6-8A04-4837-A45E-5955D61050AC}"/>
              </a:ext>
            </a:extLst>
          </p:cNvPr>
          <p:cNvSpPr txBox="1"/>
          <p:nvPr/>
        </p:nvSpPr>
        <p:spPr>
          <a:xfrm rot="18566681">
            <a:off x="3295551" y="7480957"/>
            <a:ext cx="2083190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+ </a:t>
            </a:r>
            <a:r>
              <a:rPr lang="ru" sz="3600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C2E1E6-2FDC-434B-802E-B65111AB039B}"/>
              </a:ext>
            </a:extLst>
          </p:cNvPr>
          <p:cNvSpPr txBox="1"/>
          <p:nvPr/>
        </p:nvSpPr>
        <p:spPr>
          <a:xfrm rot="18538493">
            <a:off x="203893" y="11638600"/>
            <a:ext cx="207869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контекст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1C2923F0-FB78-4926-BC0E-4D550DF681AD}"/>
              </a:ext>
            </a:extLst>
          </p:cNvPr>
          <p:cNvSpPr txBox="1"/>
          <p:nvPr/>
        </p:nvSpPr>
        <p:spPr>
          <a:xfrm>
            <a:off x="6462689" y="7210615"/>
            <a:ext cx="52874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Мудрость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D0101B-6B52-411C-AD27-F8C52622A916}"/>
              </a:ext>
            </a:extLst>
          </p:cNvPr>
          <p:cNvSpPr txBox="1"/>
          <p:nvPr/>
        </p:nvSpPr>
        <p:spPr>
          <a:xfrm>
            <a:off x="6561337" y="9135003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Знание</a:t>
            </a:r>
            <a:endParaRPr lang="ro-RO" sz="4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2B4D54-1829-4FF5-8251-A567F71AF9E5}"/>
              </a:ext>
            </a:extLst>
          </p:cNvPr>
          <p:cNvSpPr txBox="1"/>
          <p:nvPr/>
        </p:nvSpPr>
        <p:spPr>
          <a:xfrm>
            <a:off x="6821601" y="11468298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Информация</a:t>
            </a:r>
            <a:endParaRPr lang="ro-RO" sz="4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421079-B11D-4781-A38D-2B5A67A94116}"/>
              </a:ext>
            </a:extLst>
          </p:cNvPr>
          <p:cNvSpPr txBox="1"/>
          <p:nvPr/>
        </p:nvSpPr>
        <p:spPr>
          <a:xfrm>
            <a:off x="7187433" y="13686020"/>
            <a:ext cx="52494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данные</a:t>
            </a:r>
            <a:endParaRPr lang="ro-RO" sz="4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7EE0DB-1F6B-4630-BF87-AB8B223015E7}"/>
              </a:ext>
            </a:extLst>
          </p:cNvPr>
          <p:cNvSpPr txBox="1"/>
          <p:nvPr/>
        </p:nvSpPr>
        <p:spPr>
          <a:xfrm>
            <a:off x="208220" y="1024778"/>
            <a:ext cx="27092631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u="sng" dirty="0">
                <a:solidFill>
                  <a:srgbClr val="FFFF00"/>
                </a:solidFill>
              </a:rPr>
              <a:t>Например :</a:t>
            </a:r>
            <a:r>
              <a:rPr lang="ru" sz="4800" b="1" u="sng" dirty="0" err="1">
                <a:solidFill>
                  <a:srgbClr val="FFFF00"/>
                </a:solidFill>
              </a:rPr>
              <a:t>​</a:t>
            </a:r>
            <a:r>
              <a:rPr lang="ru" sz="4800" b="1" dirty="0">
                <a:solidFill>
                  <a:srgbClr val="FFFF00"/>
                </a:solidFill>
              </a:rPr>
              <a:t> </a:t>
            </a:r>
            <a:r>
              <a:rPr lang="ru" sz="4800" b="1" dirty="0">
                <a:solidFill>
                  <a:schemeClr val="bg1"/>
                </a:solidFill>
              </a:rPr>
              <a:t>Инструменты отслеживания посещений сайта собирают данные о просмотрах и кликах, но конечная цель маркетинговой команды — принятие решений о том, как оптимизировать рентабельность инвестиций в рекламную </a:t>
            </a:r>
            <a:r>
              <a:rPr lang="ru" sz="4800" b="1" dirty="0" err="1">
                <a:solidFill>
                  <a:srgbClr val="FFFF00"/>
                </a:solidFill>
              </a:rPr>
              <a:t>кампанию </a:t>
            </a:r>
            <a:r>
              <a:rPr lang="ru" sz="4800" b="1" dirty="0" err="1">
                <a:solidFill>
                  <a:schemeClr val="bg1"/>
                </a:solidFill>
              </a:rPr>
              <a:t>.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ACBBB23E-A39B-4633-B6A2-F6A3028CAC2F}"/>
              </a:ext>
            </a:extLst>
          </p:cNvPr>
          <p:cNvSpPr txBox="1"/>
          <p:nvPr/>
        </p:nvSpPr>
        <p:spPr>
          <a:xfrm>
            <a:off x="9106426" y="3471364"/>
            <a:ext cx="17709970" cy="31700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000" b="1" u="sng" dirty="0">
                <a:solidFill>
                  <a:srgbClr val="00B0F0"/>
                </a:solidFill>
              </a:rPr>
              <a:t>Мудрость:</a:t>
            </a:r>
            <a:r>
              <a:rPr lang="ru" sz="4000" b="1" dirty="0">
                <a:solidFill>
                  <a:srgbClr val="00B0F0"/>
                </a:solidFill>
              </a:rPr>
              <a:t> </a:t>
            </a:r>
            <a:r>
              <a:rPr lang="ru" sz="4000" b="1" dirty="0">
                <a:solidFill>
                  <a:srgbClr val="FFFF00"/>
                </a:solidFill>
              </a:rPr>
              <a:t>Понимание предпочтений клиентов и рыночных тенденций позволяет маркетинговой команде принимать обоснованные решения о таргетировании конкретных аудиторий, адаптации сообщений и распределении ресурсов для максимизации рентабельности инвестиций в кампанию.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68F9D1A1-60BE-485E-BEFC-5A46EAF5AA85}"/>
              </a:ext>
            </a:extLst>
          </p:cNvPr>
          <p:cNvSpPr txBox="1"/>
          <p:nvPr/>
        </p:nvSpPr>
        <p:spPr>
          <a:xfrm>
            <a:off x="11173982" y="6699602"/>
            <a:ext cx="15332580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70C0"/>
                </a:solidFill>
              </a:rPr>
              <a:t>Знания </a:t>
            </a:r>
            <a:r>
              <a:rPr lang="ru" sz="3600" b="1" dirty="0">
                <a:solidFill>
                  <a:srgbClr val="FFFF00"/>
                </a:solidFill>
              </a:rPr>
              <a:t>: Анализ и интерпретация информации, полученной в ходе этой кампании, и сравнение ее с предыдущими кампаниями позволяют выявить закономерности, такие как наиболее эффективные форматы рекламы, оптимальное время публикации и ключевые характеристики клиентов с высокой конверсией.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34672D8F-7090-4564-B747-67FB0FA1067A}"/>
              </a:ext>
            </a:extLst>
          </p:cNvPr>
          <p:cNvSpPr txBox="1"/>
          <p:nvPr/>
        </p:nvSpPr>
        <p:spPr>
          <a:xfrm>
            <a:off x="12900801" y="9904444"/>
            <a:ext cx="13759388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</a:rPr>
              <a:t>Информация:</a:t>
            </a:r>
            <a:r>
              <a:rPr lang="ru" sz="3600" b="1" dirty="0">
                <a:solidFill>
                  <a:srgbClr val="00B0F0"/>
                </a:solidFill>
              </a:rPr>
              <a:t> </a:t>
            </a:r>
            <a:r>
              <a:rPr lang="ru" sz="3600" b="1" dirty="0">
                <a:solidFill>
                  <a:srgbClr val="FFFF00"/>
                </a:solidFill>
              </a:rPr>
              <a:t>Данные организованы и структурированы, что обеспечивает</a:t>
            </a:r>
          </a:p>
          <a:p>
            <a:r>
              <a:rPr lang="ru" sz="3600" b="1" dirty="0">
                <a:solidFill>
                  <a:srgbClr val="FFFF00"/>
                </a:solidFill>
              </a:rPr>
              <a:t>Показатели, такие как коэффициент кликабельности (CTR), коэффициент конверсии, показы и стоимость привлечения клиента (CPA) по каждому маркетинговому каналу.</a:t>
            </a: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0E89B4FD-4C92-48E9-ABC4-4E8FB301F87E}"/>
              </a:ext>
            </a:extLst>
          </p:cNvPr>
          <p:cNvSpPr txBox="1"/>
          <p:nvPr/>
        </p:nvSpPr>
        <p:spPr>
          <a:xfrm>
            <a:off x="15255590" y="12674980"/>
            <a:ext cx="11860895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</a:rPr>
              <a:t>Даты:</a:t>
            </a:r>
            <a:r>
              <a:rPr lang="ru" sz="3600" b="1" dirty="0">
                <a:solidFill>
                  <a:srgbClr val="00B0F0"/>
                </a:solidFill>
              </a:rPr>
              <a:t> </a:t>
            </a:r>
            <a:r>
              <a:rPr lang="ru" sz="3600" b="1" dirty="0">
                <a:solidFill>
                  <a:srgbClr val="FFFF00"/>
                </a:solidFill>
              </a:rPr>
              <a:t>Исходные данные рекламной кампании представляют собой информацию об индивидуальном взаимодействии пользователей с маркетинговыми материалами, такую как клики, просмотры, лайки, репосты и покупки.</a:t>
            </a:r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A22A6A54-37D1-4172-A003-4E9B8B223A07}"/>
              </a:ext>
            </a:extLst>
          </p:cNvPr>
          <p:cNvSpPr txBox="1"/>
          <p:nvPr/>
        </p:nvSpPr>
        <p:spPr>
          <a:xfrm>
            <a:off x="338276" y="3450182"/>
            <a:ext cx="8562199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ru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</a:rPr>
              <a:t>Цифровой  анализ сайтов</a:t>
            </a:r>
            <a:endParaRPr lang="ro-RO" dirty="0">
              <a:highlight>
                <a:srgbClr val="FF0000"/>
              </a:highlight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4F325C6E-E115-406E-838B-7A40104AB9BE}"/>
              </a:ext>
            </a:extLst>
          </p:cNvPr>
          <p:cNvSpPr txBox="1"/>
          <p:nvPr/>
        </p:nvSpPr>
        <p:spPr>
          <a:xfrm>
            <a:off x="4337146" y="154736"/>
            <a:ext cx="20324465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dirty="0">
                <a:solidFill>
                  <a:schemeClr val="accent6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ПИРАМИДА ДАННЫХ-ИНФОРМАЦИИ-ЗНАНИЙ-МУДРОСТИ</a:t>
            </a:r>
          </a:p>
        </p:txBody>
      </p:sp>
    </p:spTree>
    <p:extLst>
      <p:ext uri="{BB962C8B-B14F-4D97-AF65-F5344CB8AC3E}">
        <p14:creationId xmlns:p14="http://schemas.microsoft.com/office/powerpoint/2010/main" val="10165242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/>
          <p:cNvGrpSpPr/>
          <p:nvPr/>
        </p:nvGrpSpPr>
        <p:grpSpPr>
          <a:xfrm>
            <a:off x="0" y="-114016"/>
            <a:ext cx="27184030" cy="15341600"/>
            <a:chOff x="0" y="0"/>
            <a:chExt cx="15341600" cy="153416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15341600" cy="15341600"/>
            </a:xfrm>
            <a:prstGeom prst="rect">
              <a:avLst/>
            </a:prstGeom>
          </p:spPr>
        </p:pic>
        <p:sp>
          <p:nvSpPr>
            <p:cNvPr id="4" name="object 4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0" y="0"/>
                  </a:lnTo>
                  <a:lnTo>
                    <a:pt x="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50800" y="4902200"/>
              <a:ext cx="15035404" cy="10337800"/>
            </a:xfrm>
            <a:custGeom>
              <a:avLst/>
              <a:gdLst/>
              <a:ahLst/>
              <a:cxnLst/>
              <a:rect l="l" t="t" r="r" b="b"/>
              <a:pathLst>
                <a:path w="14020800" h="9732644">
                  <a:moveTo>
                    <a:pt x="13963039" y="0"/>
                  </a:moveTo>
                  <a:lnTo>
                    <a:pt x="57760" y="0"/>
                  </a:lnTo>
                  <a:lnTo>
                    <a:pt x="35277" y="4539"/>
                  </a:lnTo>
                  <a:lnTo>
                    <a:pt x="16917" y="16917"/>
                  </a:lnTo>
                  <a:lnTo>
                    <a:pt x="4539" y="35277"/>
                  </a:lnTo>
                  <a:lnTo>
                    <a:pt x="0" y="57760"/>
                  </a:lnTo>
                  <a:lnTo>
                    <a:pt x="0" y="9732615"/>
                  </a:lnTo>
                  <a:lnTo>
                    <a:pt x="14020800" y="9732615"/>
                  </a:lnTo>
                  <a:lnTo>
                    <a:pt x="14020800" y="57760"/>
                  </a:lnTo>
                  <a:lnTo>
                    <a:pt x="14016260" y="35277"/>
                  </a:lnTo>
                  <a:lnTo>
                    <a:pt x="14003882" y="16917"/>
                  </a:lnTo>
                  <a:lnTo>
                    <a:pt x="13985522" y="4539"/>
                  </a:lnTo>
                  <a:lnTo>
                    <a:pt x="13963039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7" name="object 7"/>
            <p:cNvSpPr/>
            <p:nvPr/>
          </p:nvSpPr>
          <p:spPr>
            <a:xfrm>
              <a:off x="5061839" y="5168899"/>
              <a:ext cx="10117693" cy="9877360"/>
            </a:xfrm>
            <a:custGeom>
              <a:avLst/>
              <a:gdLst/>
              <a:ahLst/>
              <a:cxnLst/>
              <a:rect l="l" t="t" r="r" b="b"/>
              <a:pathLst>
                <a:path w="9357360" h="9194800">
                  <a:moveTo>
                    <a:pt x="9357169" y="7404100"/>
                  </a:moveTo>
                  <a:lnTo>
                    <a:pt x="0" y="7404100"/>
                  </a:lnTo>
                  <a:lnTo>
                    <a:pt x="0" y="9194673"/>
                  </a:lnTo>
                  <a:lnTo>
                    <a:pt x="9357169" y="9194673"/>
                  </a:lnTo>
                  <a:lnTo>
                    <a:pt x="9357169" y="7404100"/>
                  </a:lnTo>
                  <a:close/>
                </a:path>
                <a:path w="9357360" h="9194800">
                  <a:moveTo>
                    <a:pt x="9357169" y="5207000"/>
                  </a:moveTo>
                  <a:lnTo>
                    <a:pt x="0" y="5207000"/>
                  </a:lnTo>
                  <a:lnTo>
                    <a:pt x="0" y="7344143"/>
                  </a:lnTo>
                  <a:lnTo>
                    <a:pt x="9357169" y="7344143"/>
                  </a:lnTo>
                  <a:lnTo>
                    <a:pt x="9357169" y="5207000"/>
                  </a:lnTo>
                  <a:close/>
                </a:path>
                <a:path w="9357360" h="9194800">
                  <a:moveTo>
                    <a:pt x="9357169" y="3009900"/>
                  </a:moveTo>
                  <a:lnTo>
                    <a:pt x="0" y="3009900"/>
                  </a:lnTo>
                  <a:lnTo>
                    <a:pt x="0" y="5147043"/>
                  </a:lnTo>
                  <a:lnTo>
                    <a:pt x="9357169" y="5147043"/>
                  </a:lnTo>
                  <a:lnTo>
                    <a:pt x="9357169" y="3009900"/>
                  </a:lnTo>
                  <a:close/>
                </a:path>
                <a:path w="9357360" h="9194800">
                  <a:moveTo>
                    <a:pt x="9357169" y="0"/>
                  </a:moveTo>
                  <a:lnTo>
                    <a:pt x="0" y="0"/>
                  </a:lnTo>
                  <a:lnTo>
                    <a:pt x="0" y="2960217"/>
                  </a:lnTo>
                  <a:lnTo>
                    <a:pt x="9357169" y="2960217"/>
                  </a:lnTo>
                  <a:lnTo>
                    <a:pt x="9357169" y="0"/>
                  </a:lnTo>
                  <a:close/>
                </a:path>
              </a:pathLst>
            </a:custGeom>
            <a:solidFill>
              <a:srgbClr val="05182D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8" name="object 8"/>
            <p:cNvSpPr/>
            <p:nvPr/>
          </p:nvSpPr>
          <p:spPr>
            <a:xfrm>
              <a:off x="376571" y="5036118"/>
              <a:ext cx="8135417" cy="10203882"/>
            </a:xfrm>
            <a:custGeom>
              <a:avLst/>
              <a:gdLst/>
              <a:ahLst/>
              <a:cxnLst/>
              <a:rect l="l" t="t" r="r" b="b"/>
              <a:pathLst>
                <a:path w="9370695" h="9400540">
                  <a:moveTo>
                    <a:pt x="41632" y="9316487"/>
                  </a:moveTo>
                  <a:lnTo>
                    <a:pt x="0" y="9400013"/>
                  </a:lnTo>
                  <a:lnTo>
                    <a:pt x="93327" y="9400013"/>
                  </a:lnTo>
                  <a:lnTo>
                    <a:pt x="93327" y="9342253"/>
                  </a:lnTo>
                  <a:lnTo>
                    <a:pt x="41632" y="9316487"/>
                  </a:lnTo>
                  <a:close/>
                </a:path>
                <a:path w="9370695" h="9400540">
                  <a:moveTo>
                    <a:pt x="93327" y="9342253"/>
                  </a:moveTo>
                  <a:lnTo>
                    <a:pt x="93327" y="9400013"/>
                  </a:lnTo>
                  <a:lnTo>
                    <a:pt x="9277219" y="9400013"/>
                  </a:lnTo>
                  <a:lnTo>
                    <a:pt x="9277219" y="9368020"/>
                  </a:lnTo>
                  <a:lnTo>
                    <a:pt x="145021" y="9368020"/>
                  </a:lnTo>
                  <a:lnTo>
                    <a:pt x="93327" y="9342253"/>
                  </a:lnTo>
                  <a:close/>
                </a:path>
                <a:path w="9370695" h="9400540">
                  <a:moveTo>
                    <a:pt x="9328913" y="9316487"/>
                  </a:moveTo>
                  <a:lnTo>
                    <a:pt x="9277219" y="9342253"/>
                  </a:lnTo>
                  <a:lnTo>
                    <a:pt x="9277219" y="9400013"/>
                  </a:lnTo>
                  <a:lnTo>
                    <a:pt x="9370546" y="9400013"/>
                  </a:lnTo>
                  <a:lnTo>
                    <a:pt x="9328913" y="9316487"/>
                  </a:lnTo>
                  <a:close/>
                </a:path>
                <a:path w="9370695" h="9400540">
                  <a:moveTo>
                    <a:pt x="186654" y="9284493"/>
                  </a:moveTo>
                  <a:lnTo>
                    <a:pt x="93327" y="9284493"/>
                  </a:lnTo>
                  <a:lnTo>
                    <a:pt x="93327" y="9342253"/>
                  </a:lnTo>
                  <a:lnTo>
                    <a:pt x="145021" y="9368020"/>
                  </a:lnTo>
                  <a:lnTo>
                    <a:pt x="186654" y="9284493"/>
                  </a:lnTo>
                  <a:close/>
                </a:path>
                <a:path w="9370695" h="9400540">
                  <a:moveTo>
                    <a:pt x="9183892" y="9284493"/>
                  </a:moveTo>
                  <a:lnTo>
                    <a:pt x="186654" y="9284493"/>
                  </a:lnTo>
                  <a:lnTo>
                    <a:pt x="145021" y="9368020"/>
                  </a:lnTo>
                  <a:lnTo>
                    <a:pt x="9225524" y="9368020"/>
                  </a:lnTo>
                  <a:lnTo>
                    <a:pt x="9183892" y="9284493"/>
                  </a:lnTo>
                  <a:close/>
                </a:path>
                <a:path w="9370695" h="9400540">
                  <a:moveTo>
                    <a:pt x="4736968" y="103714"/>
                  </a:moveTo>
                  <a:lnTo>
                    <a:pt x="4685273" y="129481"/>
                  </a:lnTo>
                  <a:lnTo>
                    <a:pt x="4736968" y="155247"/>
                  </a:lnTo>
                  <a:lnTo>
                    <a:pt x="4685273" y="258962"/>
                  </a:lnTo>
                  <a:lnTo>
                    <a:pt x="9225524" y="9368020"/>
                  </a:lnTo>
                  <a:lnTo>
                    <a:pt x="9277219" y="9342253"/>
                  </a:lnTo>
                  <a:lnTo>
                    <a:pt x="9277219" y="9284493"/>
                  </a:lnTo>
                  <a:lnTo>
                    <a:pt x="9312967" y="9284493"/>
                  </a:lnTo>
                  <a:lnTo>
                    <a:pt x="4736968" y="103714"/>
                  </a:lnTo>
                  <a:close/>
                </a:path>
                <a:path w="9370695" h="9400540">
                  <a:moveTo>
                    <a:pt x="9277219" y="9342253"/>
                  </a:moveTo>
                  <a:lnTo>
                    <a:pt x="9225524" y="9368020"/>
                  </a:lnTo>
                  <a:lnTo>
                    <a:pt x="9277219" y="9368020"/>
                  </a:lnTo>
                  <a:lnTo>
                    <a:pt x="9277219" y="9342253"/>
                  </a:lnTo>
                  <a:close/>
                </a:path>
                <a:path w="9370695" h="9400540">
                  <a:moveTo>
                    <a:pt x="4633578" y="103714"/>
                  </a:moveTo>
                  <a:lnTo>
                    <a:pt x="41632" y="9316487"/>
                  </a:lnTo>
                  <a:lnTo>
                    <a:pt x="93327" y="9342253"/>
                  </a:lnTo>
                  <a:lnTo>
                    <a:pt x="93327" y="9284493"/>
                  </a:lnTo>
                  <a:lnTo>
                    <a:pt x="186654" y="9284493"/>
                  </a:lnTo>
                  <a:lnTo>
                    <a:pt x="4685273" y="258962"/>
                  </a:lnTo>
                  <a:lnTo>
                    <a:pt x="4633578" y="155247"/>
                  </a:lnTo>
                  <a:lnTo>
                    <a:pt x="4685273" y="129481"/>
                  </a:lnTo>
                  <a:lnTo>
                    <a:pt x="4633578" y="103714"/>
                  </a:lnTo>
                  <a:close/>
                </a:path>
                <a:path w="9370695" h="9400540">
                  <a:moveTo>
                    <a:pt x="9312967" y="9284493"/>
                  </a:moveTo>
                  <a:lnTo>
                    <a:pt x="9277219" y="9284493"/>
                  </a:lnTo>
                  <a:lnTo>
                    <a:pt x="9277219" y="9342253"/>
                  </a:lnTo>
                  <a:lnTo>
                    <a:pt x="9328913" y="9316487"/>
                  </a:lnTo>
                  <a:lnTo>
                    <a:pt x="9312967" y="9284493"/>
                  </a:lnTo>
                  <a:close/>
                </a:path>
                <a:path w="9370695" h="9400540">
                  <a:moveTo>
                    <a:pt x="4685273" y="129481"/>
                  </a:moveTo>
                  <a:lnTo>
                    <a:pt x="4633578" y="155247"/>
                  </a:lnTo>
                  <a:lnTo>
                    <a:pt x="4685273" y="258962"/>
                  </a:lnTo>
                  <a:lnTo>
                    <a:pt x="4736968" y="155247"/>
                  </a:lnTo>
                  <a:lnTo>
                    <a:pt x="4685273" y="129481"/>
                  </a:lnTo>
                  <a:close/>
                </a:path>
                <a:path w="9370695" h="9400540">
                  <a:moveTo>
                    <a:pt x="4685273" y="0"/>
                  </a:moveTo>
                  <a:lnTo>
                    <a:pt x="4633578" y="103714"/>
                  </a:lnTo>
                  <a:lnTo>
                    <a:pt x="4685273" y="129481"/>
                  </a:lnTo>
                  <a:lnTo>
                    <a:pt x="4736968" y="103714"/>
                  </a:lnTo>
                  <a:lnTo>
                    <a:pt x="4685273" y="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9" name="object 9"/>
            <p:cNvSpPr/>
            <p:nvPr/>
          </p:nvSpPr>
          <p:spPr>
            <a:xfrm>
              <a:off x="171975" y="5100858"/>
              <a:ext cx="7524001" cy="9877360"/>
            </a:xfrm>
            <a:custGeom>
              <a:avLst/>
              <a:gdLst/>
              <a:ahLst/>
              <a:cxnLst/>
              <a:rect l="l" t="t" r="r" b="b"/>
              <a:pathLst>
                <a:path w="9184005" h="9213215">
                  <a:moveTo>
                    <a:pt x="4591946" y="0"/>
                  </a:moveTo>
                  <a:lnTo>
                    <a:pt x="0" y="9212772"/>
                  </a:lnTo>
                  <a:lnTo>
                    <a:pt x="9183892" y="9212772"/>
                  </a:lnTo>
                  <a:lnTo>
                    <a:pt x="4591946" y="0"/>
                  </a:lnTo>
                  <a:close/>
                </a:path>
              </a:pathLst>
            </a:custGeom>
            <a:solidFill>
              <a:srgbClr val="7933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1365173" y="8125840"/>
              <a:ext cx="7393940" cy="4447540"/>
            </a:xfrm>
            <a:custGeom>
              <a:avLst/>
              <a:gdLst/>
              <a:ahLst/>
              <a:cxnLst/>
              <a:rect l="l" t="t" r="r" b="b"/>
              <a:pathLst>
                <a:path w="7393940" h="4447540">
                  <a:moveTo>
                    <a:pt x="5212867" y="0"/>
                  </a:moveTo>
                  <a:lnTo>
                    <a:pt x="2166010" y="0"/>
                  </a:lnTo>
                  <a:lnTo>
                    <a:pt x="2166010" y="57759"/>
                  </a:lnTo>
                  <a:lnTo>
                    <a:pt x="5212867" y="57759"/>
                  </a:lnTo>
                  <a:lnTo>
                    <a:pt x="5212867" y="0"/>
                  </a:lnTo>
                  <a:close/>
                </a:path>
                <a:path w="7393940" h="4447540">
                  <a:moveTo>
                    <a:pt x="6295860" y="2194890"/>
                  </a:moveTo>
                  <a:lnTo>
                    <a:pt x="1097432" y="2194890"/>
                  </a:lnTo>
                  <a:lnTo>
                    <a:pt x="1097432" y="2252649"/>
                  </a:lnTo>
                  <a:lnTo>
                    <a:pt x="6295860" y="2252649"/>
                  </a:lnTo>
                  <a:lnTo>
                    <a:pt x="6295860" y="2194890"/>
                  </a:lnTo>
                  <a:close/>
                </a:path>
                <a:path w="7393940" h="4447540">
                  <a:moveTo>
                    <a:pt x="7393318" y="4389780"/>
                  </a:moveTo>
                  <a:lnTo>
                    <a:pt x="0" y="4389780"/>
                  </a:lnTo>
                  <a:lnTo>
                    <a:pt x="0" y="4447540"/>
                  </a:lnTo>
                  <a:lnTo>
                    <a:pt x="7393318" y="4447540"/>
                  </a:lnTo>
                  <a:lnTo>
                    <a:pt x="7393318" y="4389780"/>
                  </a:lnTo>
                  <a:close/>
                </a:path>
              </a:pathLst>
            </a:custGeom>
            <a:solidFill>
              <a:srgbClr val="21314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6" name="object 16"/>
            <p:cNvSpPr/>
            <p:nvPr/>
          </p:nvSpPr>
          <p:spPr>
            <a:xfrm rot="21222740">
              <a:off x="510310" y="7534470"/>
              <a:ext cx="3091087" cy="5337871"/>
            </a:xfrm>
            <a:custGeom>
              <a:avLst/>
              <a:gdLst/>
              <a:ahLst/>
              <a:cxnLst/>
              <a:rect l="l" t="t" r="r" b="b"/>
              <a:pathLst>
                <a:path w="3150870" h="5845175">
                  <a:moveTo>
                    <a:pt x="3150628" y="83375"/>
                  </a:moveTo>
                  <a:lnTo>
                    <a:pt x="3125622" y="68922"/>
                  </a:lnTo>
                  <a:lnTo>
                    <a:pt x="3006229" y="0"/>
                  </a:lnTo>
                  <a:lnTo>
                    <a:pt x="3006229" y="68922"/>
                  </a:lnTo>
                  <a:lnTo>
                    <a:pt x="2869044" y="68922"/>
                  </a:lnTo>
                  <a:lnTo>
                    <a:pt x="2860078" y="68922"/>
                  </a:lnTo>
                  <a:lnTo>
                    <a:pt x="2856103" y="76962"/>
                  </a:lnTo>
                  <a:lnTo>
                    <a:pt x="1910842" y="1986622"/>
                  </a:lnTo>
                  <a:lnTo>
                    <a:pt x="1907578" y="1986622"/>
                  </a:lnTo>
                  <a:lnTo>
                    <a:pt x="1903603" y="1994662"/>
                  </a:lnTo>
                  <a:lnTo>
                    <a:pt x="956462" y="3908120"/>
                  </a:lnTo>
                  <a:lnTo>
                    <a:pt x="946150" y="3928973"/>
                  </a:lnTo>
                  <a:lnTo>
                    <a:pt x="948182" y="3928973"/>
                  </a:lnTo>
                  <a:lnTo>
                    <a:pt x="10312" y="5823712"/>
                  </a:lnTo>
                  <a:lnTo>
                    <a:pt x="0" y="5844565"/>
                  </a:lnTo>
                  <a:lnTo>
                    <a:pt x="23266" y="5844565"/>
                  </a:lnTo>
                  <a:lnTo>
                    <a:pt x="261518" y="5844565"/>
                  </a:lnTo>
                  <a:lnTo>
                    <a:pt x="261518" y="5836526"/>
                  </a:lnTo>
                  <a:lnTo>
                    <a:pt x="261518" y="5815673"/>
                  </a:lnTo>
                  <a:lnTo>
                    <a:pt x="46520" y="5815673"/>
                  </a:lnTo>
                  <a:lnTo>
                    <a:pt x="979360" y="3931094"/>
                  </a:lnTo>
                  <a:lnTo>
                    <a:pt x="1107579" y="3931094"/>
                  </a:lnTo>
                  <a:lnTo>
                    <a:pt x="1107579" y="4000030"/>
                  </a:lnTo>
                  <a:lnTo>
                    <a:pt x="1226972" y="3931094"/>
                  </a:lnTo>
                  <a:lnTo>
                    <a:pt x="1251978" y="3916654"/>
                  </a:lnTo>
                  <a:lnTo>
                    <a:pt x="1226972" y="3902214"/>
                  </a:lnTo>
                  <a:lnTo>
                    <a:pt x="1107579" y="3833291"/>
                  </a:lnTo>
                  <a:lnTo>
                    <a:pt x="1107579" y="3900093"/>
                  </a:lnTo>
                  <a:lnTo>
                    <a:pt x="992670" y="3900093"/>
                  </a:lnTo>
                  <a:lnTo>
                    <a:pt x="1925510" y="2015515"/>
                  </a:lnTo>
                  <a:lnTo>
                    <a:pt x="2053729" y="2015515"/>
                  </a:lnTo>
                  <a:lnTo>
                    <a:pt x="2053729" y="2084438"/>
                  </a:lnTo>
                  <a:lnTo>
                    <a:pt x="2173122" y="2015515"/>
                  </a:lnTo>
                  <a:lnTo>
                    <a:pt x="2198128" y="2001075"/>
                  </a:lnTo>
                  <a:lnTo>
                    <a:pt x="2173122" y="1986622"/>
                  </a:lnTo>
                  <a:lnTo>
                    <a:pt x="2053729" y="1917700"/>
                  </a:lnTo>
                  <a:lnTo>
                    <a:pt x="2053729" y="1982393"/>
                  </a:lnTo>
                  <a:lnTo>
                    <a:pt x="1945170" y="1982393"/>
                  </a:lnTo>
                  <a:lnTo>
                    <a:pt x="2878010" y="97815"/>
                  </a:lnTo>
                  <a:lnTo>
                    <a:pt x="3006229" y="97815"/>
                  </a:lnTo>
                  <a:lnTo>
                    <a:pt x="3006229" y="166738"/>
                  </a:lnTo>
                  <a:lnTo>
                    <a:pt x="3125622" y="97815"/>
                  </a:lnTo>
                  <a:lnTo>
                    <a:pt x="3150628" y="83375"/>
                  </a:lnTo>
                  <a:close/>
                </a:path>
              </a:pathLst>
            </a:custGeom>
            <a:solidFill>
              <a:srgbClr val="05BCF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3" name="object 23"/>
            <p:cNvSpPr/>
            <p:nvPr/>
          </p:nvSpPr>
          <p:spPr>
            <a:xfrm>
              <a:off x="50800" y="0"/>
              <a:ext cx="15240000" cy="15240000"/>
            </a:xfrm>
            <a:custGeom>
              <a:avLst/>
              <a:gdLst/>
              <a:ahLst/>
              <a:cxnLst/>
              <a:rect l="l" t="t" r="r" b="b"/>
              <a:pathLst>
                <a:path w="15240000" h="15240000">
                  <a:moveTo>
                    <a:pt x="15240000" y="0"/>
                  </a:moveTo>
                  <a:lnTo>
                    <a:pt x="15227300" y="0"/>
                  </a:lnTo>
                  <a:lnTo>
                    <a:pt x="15227300" y="12700"/>
                  </a:lnTo>
                  <a:lnTo>
                    <a:pt x="15227300" y="15227300"/>
                  </a:lnTo>
                  <a:lnTo>
                    <a:pt x="12700" y="15227300"/>
                  </a:lnTo>
                  <a:lnTo>
                    <a:pt x="12700" y="12700"/>
                  </a:lnTo>
                  <a:lnTo>
                    <a:pt x="15227300" y="12700"/>
                  </a:lnTo>
                  <a:lnTo>
                    <a:pt x="15227300" y="0"/>
                  </a:lnTo>
                  <a:lnTo>
                    <a:pt x="12700" y="0"/>
                  </a:lnTo>
                  <a:lnTo>
                    <a:pt x="0" y="0"/>
                  </a:lnTo>
                  <a:lnTo>
                    <a:pt x="0" y="15240000"/>
                  </a:lnTo>
                  <a:lnTo>
                    <a:pt x="12700" y="15240000"/>
                  </a:lnTo>
                  <a:lnTo>
                    <a:pt x="15227300" y="15240000"/>
                  </a:lnTo>
                  <a:lnTo>
                    <a:pt x="15240000" y="15240000"/>
                  </a:lnTo>
                  <a:lnTo>
                    <a:pt x="15240000" y="0"/>
                  </a:lnTo>
                  <a:close/>
                </a:path>
              </a:pathLst>
            </a:custGeom>
            <a:solidFill>
              <a:srgbClr val="00000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1340A252-6F2F-47CF-B434-4D7FC94BC474}"/>
              </a:ext>
            </a:extLst>
          </p:cNvPr>
          <p:cNvSpPr txBox="1"/>
          <p:nvPr/>
        </p:nvSpPr>
        <p:spPr>
          <a:xfrm rot="18440899">
            <a:off x="1646108" y="9339373"/>
            <a:ext cx="241266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2864C8B6-8A04-4837-A45E-5955D61050AC}"/>
              </a:ext>
            </a:extLst>
          </p:cNvPr>
          <p:cNvSpPr txBox="1"/>
          <p:nvPr/>
        </p:nvSpPr>
        <p:spPr>
          <a:xfrm rot="18403998">
            <a:off x="3445103" y="7296914"/>
            <a:ext cx="2792851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dirty="0">
                <a:solidFill>
                  <a:srgbClr val="FFFF00"/>
                </a:solidFill>
              </a:rPr>
              <a:t>+ </a:t>
            </a:r>
            <a:r>
              <a:rPr lang="ru" sz="3600" dirty="0">
                <a:solidFill>
                  <a:srgbClr val="FF0000"/>
                </a:solidFill>
              </a:rPr>
              <a:t>значение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C2E1E6-2FDC-434B-802E-B65111AB039B}"/>
              </a:ext>
            </a:extLst>
          </p:cNvPr>
          <p:cNvSpPr txBox="1"/>
          <p:nvPr/>
        </p:nvSpPr>
        <p:spPr>
          <a:xfrm rot="18594731">
            <a:off x="-59177" y="11457034"/>
            <a:ext cx="2487771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dirty="0">
                <a:solidFill>
                  <a:srgbClr val="FFFF00"/>
                </a:solidFill>
              </a:rPr>
              <a:t>+ </a:t>
            </a:r>
            <a:r>
              <a:rPr lang="ru" sz="3600" b="1" dirty="0">
                <a:solidFill>
                  <a:srgbClr val="FF0000"/>
                </a:solidFill>
              </a:rPr>
              <a:t>контекст</a:t>
            </a:r>
          </a:p>
        </p:txBody>
      </p:sp>
      <p:pic>
        <p:nvPicPr>
          <p:cNvPr id="29" name="Picture 28">
            <a:extLst>
              <a:ext uri="{FF2B5EF4-FFF2-40B4-BE49-F238E27FC236}">
                <a16:creationId xmlns:a16="http://schemas.microsoft.com/office/drawing/2014/main" id="{AE2F568E-3B58-41D8-B84D-F301731630E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39501" y="-146386"/>
            <a:ext cx="20606266" cy="1286367"/>
          </a:xfrm>
          <a:prstGeom prst="rect">
            <a:avLst/>
          </a:prstGeom>
        </p:spPr>
      </p:pic>
      <p:sp>
        <p:nvSpPr>
          <p:cNvPr id="30" name="TextBox 29">
            <a:extLst>
              <a:ext uri="{FF2B5EF4-FFF2-40B4-BE49-F238E27FC236}">
                <a16:creationId xmlns:a16="http://schemas.microsoft.com/office/drawing/2014/main" id="{1C2923F0-FB78-4926-BC0E-4D550DF681AD}"/>
              </a:ext>
            </a:extLst>
          </p:cNvPr>
          <p:cNvSpPr txBox="1"/>
          <p:nvPr/>
        </p:nvSpPr>
        <p:spPr>
          <a:xfrm>
            <a:off x="5603926" y="7208362"/>
            <a:ext cx="528747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Мудрость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FD0101B-6B52-411C-AD27-F8C52622A916}"/>
              </a:ext>
            </a:extLst>
          </p:cNvPr>
          <p:cNvSpPr txBox="1"/>
          <p:nvPr/>
        </p:nvSpPr>
        <p:spPr>
          <a:xfrm>
            <a:off x="5636996" y="9170096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Знание</a:t>
            </a:r>
            <a:endParaRPr lang="ro-RO" sz="44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412B4D54-1829-4FF5-8251-A567F71AF9E5}"/>
              </a:ext>
            </a:extLst>
          </p:cNvPr>
          <p:cNvSpPr txBox="1"/>
          <p:nvPr/>
        </p:nvSpPr>
        <p:spPr>
          <a:xfrm>
            <a:off x="5364026" y="11356003"/>
            <a:ext cx="4522336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Информация</a:t>
            </a:r>
            <a:endParaRPr lang="ro-RO" sz="44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4E421079-B11D-4781-A38D-2B5A67A94116}"/>
              </a:ext>
            </a:extLst>
          </p:cNvPr>
          <p:cNvSpPr txBox="1"/>
          <p:nvPr/>
        </p:nvSpPr>
        <p:spPr>
          <a:xfrm>
            <a:off x="5750033" y="13479916"/>
            <a:ext cx="524946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dirty="0">
                <a:solidFill>
                  <a:srgbClr val="00B0F0"/>
                </a:solidFill>
              </a:rPr>
              <a:t>Данные</a:t>
            </a:r>
            <a:endParaRPr lang="ro-RO" sz="44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F7EE0DB-1F6B-4630-BF87-AB8B223015E7}"/>
              </a:ext>
            </a:extLst>
          </p:cNvPr>
          <p:cNvSpPr txBox="1"/>
          <p:nvPr/>
        </p:nvSpPr>
        <p:spPr>
          <a:xfrm>
            <a:off x="309170" y="753754"/>
            <a:ext cx="27092631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800" b="1" u="sng" dirty="0">
                <a:solidFill>
                  <a:srgbClr val="FFFF00"/>
                </a:solidFill>
              </a:rPr>
              <a:t>Например </a:t>
            </a:r>
            <a:r>
              <a:rPr lang="ru" sz="4800" b="1" u="sng" dirty="0" err="1">
                <a:solidFill>
                  <a:srgbClr val="FFFF00"/>
                </a:solidFill>
              </a:rPr>
              <a:t>: мобильные </a:t>
            </a:r>
            <a:r>
              <a:rPr lang="ru" sz="4800" b="1" dirty="0">
                <a:solidFill>
                  <a:srgbClr val="FFFF00"/>
                </a:solidFill>
              </a:rPr>
              <a:t>приложения </a:t>
            </a:r>
            <a:r>
              <a:rPr lang="ru" sz="4800" b="1" dirty="0" err="1">
                <a:solidFill>
                  <a:schemeClr val="bg1"/>
                </a:solidFill>
              </a:rPr>
              <a:t>собирают данные о пользователях </a:t>
            </a:r>
            <a:r>
              <a:rPr lang="ru" sz="4800" b="1" u="sng" dirty="0">
                <a:solidFill>
                  <a:srgbClr val="FFFF00"/>
                </a:solidFill>
              </a:rPr>
              <a:t>, </a:t>
            </a:r>
            <a:r>
              <a:rPr lang="ru" sz="4800" b="1" dirty="0">
                <a:solidFill>
                  <a:schemeClr val="bg1"/>
                </a:solidFill>
              </a:rPr>
              <a:t>и вы можете получать дополнительную обратную связь от пользователей, но конечная цель менеджера по продукту — принимать решения по улучшению приложения. </a:t>
            </a:r>
            <a:endParaRPr lang="ro-RO" sz="4800" b="1" dirty="0">
              <a:solidFill>
                <a:schemeClr val="bg1"/>
              </a:solidFill>
            </a:endParaRPr>
          </a:p>
          <a:p>
            <a:r>
              <a:rPr kumimoji="0" lang="ru" sz="4800" b="1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highlight>
                  <a:srgbClr val="FF0000"/>
                </a:highlight>
                <a:uLnTx/>
                <a:uFillTx/>
              </a:rPr>
              <a:t>Разработка мобильных приложений  </a:t>
            </a:r>
            <a:endParaRPr lang="ro-RO" sz="4800" b="1" dirty="0">
              <a:solidFill>
                <a:schemeClr val="bg1"/>
              </a:solidFill>
              <a:highlight>
                <a:srgbClr val="FF0000"/>
              </a:highlight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0035B39C-A89E-4F5A-A621-4C34FF298F54}"/>
              </a:ext>
            </a:extLst>
          </p:cNvPr>
          <p:cNvSpPr txBox="1"/>
          <p:nvPr/>
        </p:nvSpPr>
        <p:spPr>
          <a:xfrm>
            <a:off x="8302625" y="3654236"/>
            <a:ext cx="19006103" cy="384720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4400" b="1" u="sng" dirty="0">
                <a:solidFill>
                  <a:srgbClr val="00B0F0"/>
                </a:solidFill>
              </a:rPr>
              <a:t>Мудрость </a:t>
            </a:r>
            <a:r>
              <a:rPr lang="ru" sz="4400" dirty="0">
                <a:solidFill>
                  <a:srgbClr val="FFFF00"/>
                </a:solidFill>
              </a:rPr>
              <a:t>: </a:t>
            </a:r>
            <a:r>
              <a:rPr lang="ru" sz="4000" b="1" dirty="0">
                <a:solidFill>
                  <a:srgbClr val="FFFF00"/>
                </a:solidFill>
              </a:rPr>
              <a:t>Понимание потребностей, предпочтений и проблем пользователей позволяет менеджеру продукта принимать обо-снованные решения для определения приоритетов в разработке функций, улучшения пользовательского опыта и эффективного распределения ресурсов для максимизации удовлетворенности и удержания пользователей.</a:t>
            </a:r>
          </a:p>
        </p:txBody>
      </p:sp>
      <p:sp>
        <p:nvSpPr>
          <p:cNvPr id="43" name="TextBox 42">
            <a:extLst>
              <a:ext uri="{FF2B5EF4-FFF2-40B4-BE49-F238E27FC236}">
                <a16:creationId xmlns:a16="http://schemas.microsoft.com/office/drawing/2014/main" id="{0DD621A6-8999-4DB9-AF2E-44E9D5C97514}"/>
              </a:ext>
            </a:extLst>
          </p:cNvPr>
          <p:cNvSpPr txBox="1"/>
          <p:nvPr/>
        </p:nvSpPr>
        <p:spPr>
          <a:xfrm>
            <a:off x="10113862" y="7262745"/>
            <a:ext cx="17387225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600" b="1" u="sng" dirty="0">
                <a:solidFill>
                  <a:srgbClr val="00B0F0"/>
                </a:solidFill>
              </a:rPr>
              <a:t>Знания </a:t>
            </a:r>
            <a:r>
              <a:rPr lang="ru" sz="3600" b="1" dirty="0">
                <a:solidFill>
                  <a:srgbClr val="FFFF00"/>
                </a:solidFill>
              </a:rPr>
              <a:t>: Анализ и интерпретация информации об использовании приложения и отзывах пользователей </a:t>
            </a:r>
            <a:r>
              <a:rPr lang="ru" sz="3600" b="1" dirty="0" err="1">
                <a:solidFill>
                  <a:srgbClr val="FFFF00"/>
                </a:solidFill>
              </a:rPr>
              <a:t>позволяют выявить </a:t>
            </a:r>
            <a:r>
              <a:rPr lang="ru" sz="3600" b="1" dirty="0">
                <a:solidFill>
                  <a:srgbClr val="FFFF00"/>
                </a:solidFill>
              </a:rPr>
              <a:t>закономерности, такие как часто запрашиваемые функции, причины недовольства пользователей и ключевые факторы, влияющие на вовлеченность и лояльность пользователей.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B18FA40F-AF82-49C8-8765-37BB5A729A53}"/>
              </a:ext>
            </a:extLst>
          </p:cNvPr>
          <p:cNvSpPr txBox="1"/>
          <p:nvPr/>
        </p:nvSpPr>
        <p:spPr>
          <a:xfrm>
            <a:off x="11867450" y="10044350"/>
            <a:ext cx="15074416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200" b="1" u="sng" dirty="0">
                <a:solidFill>
                  <a:srgbClr val="00B0F0"/>
                </a:solidFill>
              </a:rPr>
              <a:t>Информация:</a:t>
            </a:r>
            <a:r>
              <a:rPr lang="ru" sz="3200" b="1" dirty="0">
                <a:solidFill>
                  <a:srgbClr val="00B0F0"/>
                </a:solidFill>
              </a:rPr>
              <a:t> </a:t>
            </a:r>
            <a:r>
              <a:rPr lang="ru" sz="3200" b="1" dirty="0">
                <a:solidFill>
                  <a:srgbClr val="FFFF00"/>
                </a:solidFill>
              </a:rPr>
              <a:t>Данные об использовании приложения и отзывы пользователей </a:t>
            </a:r>
            <a:r>
              <a:rPr lang="ru" sz="3200" b="1" dirty="0" err="1">
                <a:solidFill>
                  <a:srgbClr val="FFFF00"/>
                </a:solidFill>
              </a:rPr>
              <a:t>организованы </a:t>
            </a:r>
            <a:r>
              <a:rPr lang="ru" sz="3200" b="1" dirty="0">
                <a:solidFill>
                  <a:srgbClr val="FFFF00"/>
                </a:solidFill>
              </a:rPr>
              <a:t>и структурированы, предоставляя такие показатели, как средняя продолжительность сеанса, частота использования функций, показатели удержания пользователей и общие темы отзывов в различных сегментах пользователей.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id="{40B9349B-09FB-4BC8-B844-9A599361FCD1}"/>
              </a:ext>
            </a:extLst>
          </p:cNvPr>
          <p:cNvSpPr txBox="1"/>
          <p:nvPr/>
        </p:nvSpPr>
        <p:spPr>
          <a:xfrm>
            <a:off x="11960227" y="12603809"/>
            <a:ext cx="14947172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" sz="3200" b="1" u="sng" dirty="0">
                <a:solidFill>
                  <a:srgbClr val="00B0F0"/>
                </a:solidFill>
              </a:rPr>
              <a:t>Данные: </a:t>
            </a:r>
            <a:r>
              <a:rPr lang="ru" sz="3200" b="1" dirty="0">
                <a:solidFill>
                  <a:srgbClr val="FFFF00"/>
                </a:solidFill>
              </a:rPr>
              <a:t>Исходные данные включают в себя индивидуальные взаимодействия пользователей с приложением, такие как нажатия кнопок, просмотры экранов и время, проведенное в приложении, а также отзывы, предоставленные пользователями посредством обзоров, опросов и обращений в службу поддержки.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185</TotalTime>
  <Words>760</Words>
  <Application>Microsoft Office PowerPoint</Application>
  <PresentationFormat>Custom</PresentationFormat>
  <Paragraphs>56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Perebinos Mihail</cp:lastModifiedBy>
  <cp:revision>24</cp:revision>
  <dcterms:created xsi:type="dcterms:W3CDTF">2025-08-30T10:48:17Z</dcterms:created>
  <dcterms:modified xsi:type="dcterms:W3CDTF">2026-01-28T21:53:25Z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2025-08-30T00:00:00Z</vt:filetime>
  </property>
  <property fmtid="{D5CDD505-2E9C-101B-9397-08002B2CF9AE}" pid="3" name="LastSaved">
    <vt:filetime>2025-08-30T00:00:00Z</vt:filetime>
  </property>
  <property fmtid="{D5CDD505-2E9C-101B-9397-08002B2CF9AE}" pid="4" name="Producer">
    <vt:lpwstr>iLovePDF</vt:lpwstr>
  </property>
</Properties>
</file>