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9" r:id="rId4"/>
    <p:sldId id="258" r:id="rId5"/>
  </p:sldIdLst>
  <p:sldSz cx="27273250" cy="15341600"/>
  <p:notesSz cx="15341600" cy="15341600"/>
  <p:defaultTextStyle>
    <a:defPPr>
      <a:defRPr kern="0"/>
    </a:defPPr>
  </p:defaultTextStyle>
  <p:extLst>
    <p:ext uri="{EFAFB233-063F-42B5-8137-9DF3F51BA10A}">
      <p15:sldGuideLst xmlns:p15="http://schemas.microsoft.com/office/powerpoint/2012/main">
        <p15:guide id="1" orient="horz" pos="288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28" d="100"/>
          <a:sy n="28" d="100"/>
        </p:scale>
        <p:origin x="640" y="40"/>
      </p:cViewPr>
      <p:guideLst>
        <p:guide orient="horz" pos="288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045497" y="4755899"/>
            <a:ext cx="23182262"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4090990" y="8591299"/>
            <a:ext cx="19091276"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363662" y="3528571"/>
            <a:ext cx="11863864"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4045724" y="3528571"/>
            <a:ext cx="11863864"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363663" y="613667"/>
            <a:ext cx="24545925"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363663" y="3528571"/>
            <a:ext cx="24545925"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9272905" y="14267691"/>
            <a:ext cx="8727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363663" y="14267691"/>
            <a:ext cx="6272848"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1/27/2026</a:t>
            </a:fld>
            <a:endParaRPr lang="en-US"/>
          </a:p>
        </p:txBody>
      </p:sp>
      <p:sp>
        <p:nvSpPr>
          <p:cNvPr id="6" name="Holder 6"/>
          <p:cNvSpPr>
            <a:spLocks noGrp="1"/>
          </p:cNvSpPr>
          <p:nvPr>
            <p:ph type="sldNum" sz="quarter" idx="7"/>
          </p:nvPr>
        </p:nvSpPr>
        <p:spPr>
          <a:xfrm>
            <a:off x="19636739" y="14267691"/>
            <a:ext cx="6272848"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189">
        <a:defRPr>
          <a:latin typeface="+mn-lt"/>
          <a:ea typeface="+mn-ea"/>
          <a:cs typeface="+mn-cs"/>
        </a:defRPr>
      </a:lvl2pPr>
      <a:lvl3pPr marL="914378">
        <a:defRPr>
          <a:latin typeface="+mn-lt"/>
          <a:ea typeface="+mn-ea"/>
          <a:cs typeface="+mn-cs"/>
        </a:defRPr>
      </a:lvl3pPr>
      <a:lvl4pPr marL="1371566">
        <a:defRPr>
          <a:latin typeface="+mn-lt"/>
          <a:ea typeface="+mn-ea"/>
          <a:cs typeface="+mn-cs"/>
        </a:defRPr>
      </a:lvl4pPr>
      <a:lvl5pPr marL="1828754">
        <a:defRPr>
          <a:latin typeface="+mn-lt"/>
          <a:ea typeface="+mn-ea"/>
          <a:cs typeface="+mn-cs"/>
        </a:defRPr>
      </a:lvl5pPr>
      <a:lvl6pPr marL="2285943">
        <a:defRPr>
          <a:latin typeface="+mn-lt"/>
          <a:ea typeface="+mn-ea"/>
          <a:cs typeface="+mn-cs"/>
        </a:defRPr>
      </a:lvl6pPr>
      <a:lvl7pPr marL="2743132">
        <a:defRPr>
          <a:latin typeface="+mn-lt"/>
          <a:ea typeface="+mn-ea"/>
          <a:cs typeface="+mn-cs"/>
        </a:defRPr>
      </a:lvl7pPr>
      <a:lvl8pPr marL="3200320">
        <a:defRPr>
          <a:latin typeface="+mn-lt"/>
          <a:ea typeface="+mn-ea"/>
          <a:cs typeface="+mn-cs"/>
        </a:defRPr>
      </a:lvl8pPr>
      <a:lvl9pPr marL="3657509">
        <a:defRPr>
          <a:latin typeface="+mn-lt"/>
          <a:ea typeface="+mn-ea"/>
          <a:cs typeface="+mn-cs"/>
        </a:defRPr>
      </a:lvl9pPr>
    </p:bodyStyle>
    <p:otherStyle>
      <a:lvl1pPr marL="0">
        <a:defRPr>
          <a:latin typeface="+mn-lt"/>
          <a:ea typeface="+mn-ea"/>
          <a:cs typeface="+mn-cs"/>
        </a:defRPr>
      </a:lvl1pPr>
      <a:lvl2pPr marL="457189">
        <a:defRPr>
          <a:latin typeface="+mn-lt"/>
          <a:ea typeface="+mn-ea"/>
          <a:cs typeface="+mn-cs"/>
        </a:defRPr>
      </a:lvl2pPr>
      <a:lvl3pPr marL="914378">
        <a:defRPr>
          <a:latin typeface="+mn-lt"/>
          <a:ea typeface="+mn-ea"/>
          <a:cs typeface="+mn-cs"/>
        </a:defRPr>
      </a:lvl3pPr>
      <a:lvl4pPr marL="1371566">
        <a:defRPr>
          <a:latin typeface="+mn-lt"/>
          <a:ea typeface="+mn-ea"/>
          <a:cs typeface="+mn-cs"/>
        </a:defRPr>
      </a:lvl4pPr>
      <a:lvl5pPr marL="1828754">
        <a:defRPr>
          <a:latin typeface="+mn-lt"/>
          <a:ea typeface="+mn-ea"/>
          <a:cs typeface="+mn-cs"/>
        </a:defRPr>
      </a:lvl5pPr>
      <a:lvl6pPr marL="2285943">
        <a:defRPr>
          <a:latin typeface="+mn-lt"/>
          <a:ea typeface="+mn-ea"/>
          <a:cs typeface="+mn-cs"/>
        </a:defRPr>
      </a:lvl6pPr>
      <a:lvl7pPr marL="2743132">
        <a:defRPr>
          <a:latin typeface="+mn-lt"/>
          <a:ea typeface="+mn-ea"/>
          <a:cs typeface="+mn-cs"/>
        </a:defRPr>
      </a:lvl7pPr>
      <a:lvl8pPr marL="3200320">
        <a:defRPr>
          <a:latin typeface="+mn-lt"/>
          <a:ea typeface="+mn-ea"/>
          <a:cs typeface="+mn-cs"/>
        </a:defRPr>
      </a:lvl8pPr>
      <a:lvl9pPr marL="365750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175" y="-154075"/>
            <a:ext cx="28727400" cy="15411480"/>
            <a:chOff x="0" y="-69880"/>
            <a:chExt cx="15341600" cy="15411480"/>
          </a:xfrm>
        </p:grpSpPr>
        <p:pic>
          <p:nvPicPr>
            <p:cNvPr id="3" name="object 3"/>
            <p:cNvPicPr/>
            <p:nvPr/>
          </p:nvPicPr>
          <p:blipFill>
            <a:blip r:embed="rId2" cstate="print"/>
            <a:stretch>
              <a:fillRect/>
            </a:stretch>
          </p:blipFill>
          <p:spPr>
            <a:xfrm>
              <a:off x="0" y="0"/>
              <a:ext cx="15341600" cy="15341600"/>
            </a:xfrm>
            <a:prstGeom prst="rect">
              <a:avLst/>
            </a:prstGeom>
          </p:spPr>
        </p:pic>
        <p:sp>
          <p:nvSpPr>
            <p:cNvPr id="4" name="object 4"/>
            <p:cNvSpPr/>
            <p:nvPr/>
          </p:nvSpPr>
          <p:spPr>
            <a:xfrm>
              <a:off x="50800" y="-69880"/>
              <a:ext cx="14720911" cy="15240000"/>
            </a:xfrm>
            <a:custGeom>
              <a:avLst/>
              <a:gdLst/>
              <a:ahLst/>
              <a:cxnLst/>
              <a:rect l="l" t="t" r="r" b="b"/>
              <a:pathLst>
                <a:path w="15240000" h="15240000">
                  <a:moveTo>
                    <a:pt x="15240000" y="0"/>
                  </a:moveTo>
                  <a:lnTo>
                    <a:pt x="0" y="0"/>
                  </a:lnTo>
                  <a:lnTo>
                    <a:pt x="0" y="15240000"/>
                  </a:lnTo>
                  <a:lnTo>
                    <a:pt x="15240000" y="15240000"/>
                  </a:lnTo>
                  <a:lnTo>
                    <a:pt x="15240000" y="0"/>
                  </a:lnTo>
                  <a:close/>
                </a:path>
              </a:pathLst>
            </a:custGeom>
            <a:solidFill>
              <a:srgbClr val="05182D"/>
            </a:solidFill>
          </p:spPr>
          <p:txBody>
            <a:bodyPr wrap="square" lIns="0" tIns="0" rIns="0" bIns="0" rtlCol="0"/>
            <a:lstStyle/>
            <a:p>
              <a:endParaRPr/>
            </a:p>
          </p:txBody>
        </p:sp>
        <p:sp>
          <p:nvSpPr>
            <p:cNvPr id="5" name="object 5"/>
            <p:cNvSpPr/>
            <p:nvPr/>
          </p:nvSpPr>
          <p:spPr>
            <a:xfrm>
              <a:off x="153928" y="4729660"/>
              <a:ext cx="14617783" cy="9732645"/>
            </a:xfrm>
            <a:custGeom>
              <a:avLst/>
              <a:gdLst/>
              <a:ahLst/>
              <a:cxnLst/>
              <a:rect l="l" t="t" r="r" b="b"/>
              <a:pathLst>
                <a:path w="14020800" h="9732644">
                  <a:moveTo>
                    <a:pt x="13963039" y="0"/>
                  </a:moveTo>
                  <a:lnTo>
                    <a:pt x="57760" y="0"/>
                  </a:lnTo>
                  <a:lnTo>
                    <a:pt x="35277" y="4539"/>
                  </a:lnTo>
                  <a:lnTo>
                    <a:pt x="16917" y="16917"/>
                  </a:lnTo>
                  <a:lnTo>
                    <a:pt x="4539" y="35277"/>
                  </a:lnTo>
                  <a:lnTo>
                    <a:pt x="0" y="57760"/>
                  </a:lnTo>
                  <a:lnTo>
                    <a:pt x="0" y="9732615"/>
                  </a:lnTo>
                  <a:lnTo>
                    <a:pt x="14020800" y="9732615"/>
                  </a:lnTo>
                  <a:lnTo>
                    <a:pt x="14020800" y="57760"/>
                  </a:lnTo>
                  <a:lnTo>
                    <a:pt x="14016260" y="35277"/>
                  </a:lnTo>
                  <a:lnTo>
                    <a:pt x="14003882" y="16917"/>
                  </a:lnTo>
                  <a:lnTo>
                    <a:pt x="13985522" y="4539"/>
                  </a:lnTo>
                  <a:lnTo>
                    <a:pt x="13963039" y="0"/>
                  </a:lnTo>
                  <a:close/>
                </a:path>
              </a:pathLst>
            </a:custGeom>
            <a:solidFill>
              <a:srgbClr val="213146"/>
            </a:solidFill>
          </p:spPr>
          <p:txBody>
            <a:bodyPr wrap="square" lIns="0" tIns="0" rIns="0" bIns="0" rtlCol="0"/>
            <a:lstStyle/>
            <a:p>
              <a:endParaRPr/>
            </a:p>
          </p:txBody>
        </p:sp>
        <p:sp>
          <p:nvSpPr>
            <p:cNvPr id="7" name="object 7"/>
            <p:cNvSpPr/>
            <p:nvPr/>
          </p:nvSpPr>
          <p:spPr>
            <a:xfrm>
              <a:off x="5460724" y="5036119"/>
              <a:ext cx="9310987" cy="9198610"/>
            </a:xfrm>
            <a:custGeom>
              <a:avLst/>
              <a:gdLst/>
              <a:ahLst/>
              <a:cxnLst/>
              <a:rect l="l" t="t" r="r" b="b"/>
              <a:pathLst>
                <a:path w="9357360" h="9198610">
                  <a:moveTo>
                    <a:pt x="9357169" y="7407770"/>
                  </a:moveTo>
                  <a:lnTo>
                    <a:pt x="0" y="7407770"/>
                  </a:lnTo>
                  <a:lnTo>
                    <a:pt x="0" y="9198343"/>
                  </a:lnTo>
                  <a:lnTo>
                    <a:pt x="9357169" y="9198343"/>
                  </a:lnTo>
                  <a:lnTo>
                    <a:pt x="9357169" y="7407770"/>
                  </a:lnTo>
                  <a:close/>
                </a:path>
                <a:path w="9357360" h="9198610">
                  <a:moveTo>
                    <a:pt x="9357169" y="5212880"/>
                  </a:moveTo>
                  <a:lnTo>
                    <a:pt x="0" y="5212880"/>
                  </a:lnTo>
                  <a:lnTo>
                    <a:pt x="0" y="7350011"/>
                  </a:lnTo>
                  <a:lnTo>
                    <a:pt x="9357169" y="7350011"/>
                  </a:lnTo>
                  <a:lnTo>
                    <a:pt x="9357169" y="5212880"/>
                  </a:lnTo>
                  <a:close/>
                </a:path>
                <a:path w="9357360" h="9198610">
                  <a:moveTo>
                    <a:pt x="9357169" y="3017977"/>
                  </a:moveTo>
                  <a:lnTo>
                    <a:pt x="0" y="3017977"/>
                  </a:lnTo>
                  <a:lnTo>
                    <a:pt x="0" y="5155120"/>
                  </a:lnTo>
                  <a:lnTo>
                    <a:pt x="9357169" y="5155120"/>
                  </a:lnTo>
                  <a:lnTo>
                    <a:pt x="9357169" y="3017977"/>
                  </a:lnTo>
                  <a:close/>
                </a:path>
                <a:path w="9357360" h="9198610">
                  <a:moveTo>
                    <a:pt x="9357169" y="0"/>
                  </a:moveTo>
                  <a:lnTo>
                    <a:pt x="0" y="0"/>
                  </a:lnTo>
                  <a:lnTo>
                    <a:pt x="0" y="2960217"/>
                  </a:lnTo>
                  <a:lnTo>
                    <a:pt x="9357169" y="2960217"/>
                  </a:lnTo>
                  <a:lnTo>
                    <a:pt x="9357169" y="0"/>
                  </a:lnTo>
                  <a:close/>
                </a:path>
              </a:pathLst>
            </a:custGeom>
            <a:solidFill>
              <a:srgbClr val="05182D"/>
            </a:solidFill>
          </p:spPr>
          <p:txBody>
            <a:bodyPr wrap="square" lIns="0" tIns="0" rIns="0" bIns="0" rtlCol="0"/>
            <a:lstStyle/>
            <a:p>
              <a:endParaRPr/>
            </a:p>
          </p:txBody>
        </p:sp>
        <p:sp>
          <p:nvSpPr>
            <p:cNvPr id="8" name="object 8"/>
            <p:cNvSpPr/>
            <p:nvPr/>
          </p:nvSpPr>
          <p:spPr>
            <a:xfrm>
              <a:off x="376572" y="4827948"/>
              <a:ext cx="8272453" cy="9608711"/>
            </a:xfrm>
            <a:custGeom>
              <a:avLst/>
              <a:gdLst/>
              <a:ahLst/>
              <a:cxnLst/>
              <a:rect l="l" t="t" r="r" b="b"/>
              <a:pathLst>
                <a:path w="9370695" h="9400540">
                  <a:moveTo>
                    <a:pt x="41632" y="9316487"/>
                  </a:moveTo>
                  <a:lnTo>
                    <a:pt x="0" y="9400013"/>
                  </a:lnTo>
                  <a:lnTo>
                    <a:pt x="93327" y="9400013"/>
                  </a:lnTo>
                  <a:lnTo>
                    <a:pt x="93327" y="9342253"/>
                  </a:lnTo>
                  <a:lnTo>
                    <a:pt x="41632" y="9316487"/>
                  </a:lnTo>
                  <a:close/>
                </a:path>
                <a:path w="9370695" h="9400540">
                  <a:moveTo>
                    <a:pt x="93327" y="9342253"/>
                  </a:moveTo>
                  <a:lnTo>
                    <a:pt x="93327" y="9400013"/>
                  </a:lnTo>
                  <a:lnTo>
                    <a:pt x="9277219" y="9400013"/>
                  </a:lnTo>
                  <a:lnTo>
                    <a:pt x="9277219" y="9368020"/>
                  </a:lnTo>
                  <a:lnTo>
                    <a:pt x="145021" y="9368020"/>
                  </a:lnTo>
                  <a:lnTo>
                    <a:pt x="93327" y="9342253"/>
                  </a:lnTo>
                  <a:close/>
                </a:path>
                <a:path w="9370695" h="9400540">
                  <a:moveTo>
                    <a:pt x="9328913" y="9316487"/>
                  </a:moveTo>
                  <a:lnTo>
                    <a:pt x="9277219" y="9342253"/>
                  </a:lnTo>
                  <a:lnTo>
                    <a:pt x="9277219" y="9400013"/>
                  </a:lnTo>
                  <a:lnTo>
                    <a:pt x="9370546" y="9400013"/>
                  </a:lnTo>
                  <a:lnTo>
                    <a:pt x="9328913" y="9316487"/>
                  </a:lnTo>
                  <a:close/>
                </a:path>
                <a:path w="9370695" h="9400540">
                  <a:moveTo>
                    <a:pt x="186654" y="9284493"/>
                  </a:moveTo>
                  <a:lnTo>
                    <a:pt x="93327" y="9284493"/>
                  </a:lnTo>
                  <a:lnTo>
                    <a:pt x="93327" y="9342253"/>
                  </a:lnTo>
                  <a:lnTo>
                    <a:pt x="145021" y="9368020"/>
                  </a:lnTo>
                  <a:lnTo>
                    <a:pt x="186654" y="9284493"/>
                  </a:lnTo>
                  <a:close/>
                </a:path>
                <a:path w="9370695" h="9400540">
                  <a:moveTo>
                    <a:pt x="9183892" y="9284493"/>
                  </a:moveTo>
                  <a:lnTo>
                    <a:pt x="186654" y="9284493"/>
                  </a:lnTo>
                  <a:lnTo>
                    <a:pt x="145021" y="9368020"/>
                  </a:lnTo>
                  <a:lnTo>
                    <a:pt x="9225524" y="9368020"/>
                  </a:lnTo>
                  <a:lnTo>
                    <a:pt x="9183892" y="9284493"/>
                  </a:lnTo>
                  <a:close/>
                </a:path>
                <a:path w="9370695" h="9400540">
                  <a:moveTo>
                    <a:pt x="4736968" y="103714"/>
                  </a:moveTo>
                  <a:lnTo>
                    <a:pt x="4685273" y="129481"/>
                  </a:lnTo>
                  <a:lnTo>
                    <a:pt x="4736968" y="155247"/>
                  </a:lnTo>
                  <a:lnTo>
                    <a:pt x="4685273" y="258962"/>
                  </a:lnTo>
                  <a:lnTo>
                    <a:pt x="9225524" y="9368020"/>
                  </a:lnTo>
                  <a:lnTo>
                    <a:pt x="9277219" y="9342253"/>
                  </a:lnTo>
                  <a:lnTo>
                    <a:pt x="9277219" y="9284493"/>
                  </a:lnTo>
                  <a:lnTo>
                    <a:pt x="9312967" y="9284493"/>
                  </a:lnTo>
                  <a:lnTo>
                    <a:pt x="4736968" y="103714"/>
                  </a:lnTo>
                  <a:close/>
                </a:path>
                <a:path w="9370695" h="9400540">
                  <a:moveTo>
                    <a:pt x="9277219" y="9342253"/>
                  </a:moveTo>
                  <a:lnTo>
                    <a:pt x="9225524" y="9368020"/>
                  </a:lnTo>
                  <a:lnTo>
                    <a:pt x="9277219" y="9368020"/>
                  </a:lnTo>
                  <a:lnTo>
                    <a:pt x="9277219" y="9342253"/>
                  </a:lnTo>
                  <a:close/>
                </a:path>
                <a:path w="9370695" h="9400540">
                  <a:moveTo>
                    <a:pt x="4633578" y="103714"/>
                  </a:moveTo>
                  <a:lnTo>
                    <a:pt x="41632" y="9316487"/>
                  </a:lnTo>
                  <a:lnTo>
                    <a:pt x="93327" y="9342253"/>
                  </a:lnTo>
                  <a:lnTo>
                    <a:pt x="93327" y="9284493"/>
                  </a:lnTo>
                  <a:lnTo>
                    <a:pt x="186654" y="9284493"/>
                  </a:lnTo>
                  <a:lnTo>
                    <a:pt x="4685273" y="258962"/>
                  </a:lnTo>
                  <a:lnTo>
                    <a:pt x="4633578" y="155247"/>
                  </a:lnTo>
                  <a:lnTo>
                    <a:pt x="4685273" y="129481"/>
                  </a:lnTo>
                  <a:lnTo>
                    <a:pt x="4633578" y="103714"/>
                  </a:lnTo>
                  <a:close/>
                </a:path>
                <a:path w="9370695" h="9400540">
                  <a:moveTo>
                    <a:pt x="9312967" y="9284493"/>
                  </a:moveTo>
                  <a:lnTo>
                    <a:pt x="9277219" y="9284493"/>
                  </a:lnTo>
                  <a:lnTo>
                    <a:pt x="9277219" y="9342253"/>
                  </a:lnTo>
                  <a:lnTo>
                    <a:pt x="9328913" y="9316487"/>
                  </a:lnTo>
                  <a:lnTo>
                    <a:pt x="9312967" y="9284493"/>
                  </a:lnTo>
                  <a:close/>
                </a:path>
                <a:path w="9370695" h="9400540">
                  <a:moveTo>
                    <a:pt x="4685273" y="129481"/>
                  </a:moveTo>
                  <a:lnTo>
                    <a:pt x="4633578" y="155247"/>
                  </a:lnTo>
                  <a:lnTo>
                    <a:pt x="4685273" y="258962"/>
                  </a:lnTo>
                  <a:lnTo>
                    <a:pt x="4736968" y="155247"/>
                  </a:lnTo>
                  <a:lnTo>
                    <a:pt x="4685273" y="129481"/>
                  </a:lnTo>
                  <a:close/>
                </a:path>
                <a:path w="9370695" h="9400540">
                  <a:moveTo>
                    <a:pt x="4685273" y="0"/>
                  </a:moveTo>
                  <a:lnTo>
                    <a:pt x="4633578" y="103714"/>
                  </a:lnTo>
                  <a:lnTo>
                    <a:pt x="4685273" y="129481"/>
                  </a:lnTo>
                  <a:lnTo>
                    <a:pt x="4736968" y="103714"/>
                  </a:lnTo>
                  <a:lnTo>
                    <a:pt x="4685273" y="0"/>
                  </a:lnTo>
                  <a:close/>
                </a:path>
              </a:pathLst>
            </a:custGeom>
            <a:solidFill>
              <a:srgbClr val="213146"/>
            </a:solidFill>
          </p:spPr>
          <p:txBody>
            <a:bodyPr wrap="square" lIns="0" tIns="0" rIns="0" bIns="0" rtlCol="0"/>
            <a:lstStyle/>
            <a:p>
              <a:endParaRPr/>
            </a:p>
          </p:txBody>
        </p:sp>
        <p:sp>
          <p:nvSpPr>
            <p:cNvPr id="9" name="object 9"/>
            <p:cNvSpPr/>
            <p:nvPr/>
          </p:nvSpPr>
          <p:spPr>
            <a:xfrm>
              <a:off x="153928" y="5036119"/>
              <a:ext cx="8670458" cy="10086697"/>
            </a:xfrm>
            <a:custGeom>
              <a:avLst/>
              <a:gdLst/>
              <a:ahLst/>
              <a:cxnLst/>
              <a:rect l="l" t="t" r="r" b="b"/>
              <a:pathLst>
                <a:path w="9184005" h="9213215">
                  <a:moveTo>
                    <a:pt x="4591946" y="0"/>
                  </a:moveTo>
                  <a:lnTo>
                    <a:pt x="0" y="9212772"/>
                  </a:lnTo>
                  <a:lnTo>
                    <a:pt x="9183892" y="9212772"/>
                  </a:lnTo>
                  <a:lnTo>
                    <a:pt x="4591946" y="0"/>
                  </a:lnTo>
                  <a:close/>
                </a:path>
              </a:pathLst>
            </a:custGeom>
            <a:solidFill>
              <a:srgbClr val="7933FF"/>
            </a:solidFill>
          </p:spPr>
          <p:txBody>
            <a:bodyPr wrap="square" lIns="0" tIns="0" rIns="0" bIns="0" rtlCol="0"/>
            <a:lstStyle/>
            <a:p>
              <a:endParaRPr dirty="0"/>
            </a:p>
          </p:txBody>
        </p:sp>
        <p:sp>
          <p:nvSpPr>
            <p:cNvPr id="10" name="object 10"/>
            <p:cNvSpPr/>
            <p:nvPr/>
          </p:nvSpPr>
          <p:spPr>
            <a:xfrm>
              <a:off x="1365173" y="8125840"/>
              <a:ext cx="7393940" cy="4447540"/>
            </a:xfrm>
            <a:custGeom>
              <a:avLst/>
              <a:gdLst/>
              <a:ahLst/>
              <a:cxnLst/>
              <a:rect l="l" t="t" r="r" b="b"/>
              <a:pathLst>
                <a:path w="7393940" h="4447540">
                  <a:moveTo>
                    <a:pt x="5212867" y="0"/>
                  </a:moveTo>
                  <a:lnTo>
                    <a:pt x="2166010" y="0"/>
                  </a:lnTo>
                  <a:lnTo>
                    <a:pt x="2166010" y="57759"/>
                  </a:lnTo>
                  <a:lnTo>
                    <a:pt x="5212867" y="57759"/>
                  </a:lnTo>
                  <a:lnTo>
                    <a:pt x="5212867" y="0"/>
                  </a:lnTo>
                  <a:close/>
                </a:path>
                <a:path w="7393940" h="4447540">
                  <a:moveTo>
                    <a:pt x="6295860" y="2194890"/>
                  </a:moveTo>
                  <a:lnTo>
                    <a:pt x="1097432" y="2194890"/>
                  </a:lnTo>
                  <a:lnTo>
                    <a:pt x="1097432" y="2252649"/>
                  </a:lnTo>
                  <a:lnTo>
                    <a:pt x="6295860" y="2252649"/>
                  </a:lnTo>
                  <a:lnTo>
                    <a:pt x="6295860" y="2194890"/>
                  </a:lnTo>
                  <a:close/>
                </a:path>
                <a:path w="7393940" h="4447540">
                  <a:moveTo>
                    <a:pt x="7393318" y="4389780"/>
                  </a:moveTo>
                  <a:lnTo>
                    <a:pt x="0" y="4389780"/>
                  </a:lnTo>
                  <a:lnTo>
                    <a:pt x="0" y="4447540"/>
                  </a:lnTo>
                  <a:lnTo>
                    <a:pt x="7393318" y="4447540"/>
                  </a:lnTo>
                  <a:lnTo>
                    <a:pt x="7393318" y="4389780"/>
                  </a:lnTo>
                  <a:close/>
                </a:path>
              </a:pathLst>
            </a:custGeom>
            <a:solidFill>
              <a:srgbClr val="213146"/>
            </a:solidFill>
          </p:spPr>
          <p:txBody>
            <a:bodyPr wrap="square" lIns="0" tIns="0" rIns="0" bIns="0" rtlCol="0"/>
            <a:lstStyle/>
            <a:p>
              <a:endParaRPr/>
            </a:p>
          </p:txBody>
        </p:sp>
        <p:sp>
          <p:nvSpPr>
            <p:cNvPr id="16" name="object 16"/>
            <p:cNvSpPr/>
            <p:nvPr/>
          </p:nvSpPr>
          <p:spPr>
            <a:xfrm rot="21415009">
              <a:off x="567420" y="7466323"/>
              <a:ext cx="3193275" cy="6022245"/>
            </a:xfrm>
            <a:custGeom>
              <a:avLst/>
              <a:gdLst/>
              <a:ahLst/>
              <a:cxnLst/>
              <a:rect l="l" t="t" r="r" b="b"/>
              <a:pathLst>
                <a:path w="3150870" h="5845175">
                  <a:moveTo>
                    <a:pt x="3150628" y="83375"/>
                  </a:moveTo>
                  <a:lnTo>
                    <a:pt x="3125622" y="68922"/>
                  </a:lnTo>
                  <a:lnTo>
                    <a:pt x="3006229" y="0"/>
                  </a:lnTo>
                  <a:lnTo>
                    <a:pt x="3006229" y="68922"/>
                  </a:lnTo>
                  <a:lnTo>
                    <a:pt x="2869044" y="68922"/>
                  </a:lnTo>
                  <a:lnTo>
                    <a:pt x="2860078" y="68922"/>
                  </a:lnTo>
                  <a:lnTo>
                    <a:pt x="2856103" y="76962"/>
                  </a:lnTo>
                  <a:lnTo>
                    <a:pt x="1910842" y="1986622"/>
                  </a:lnTo>
                  <a:lnTo>
                    <a:pt x="1907578" y="1986622"/>
                  </a:lnTo>
                  <a:lnTo>
                    <a:pt x="1903603" y="1994662"/>
                  </a:lnTo>
                  <a:lnTo>
                    <a:pt x="956462" y="3908120"/>
                  </a:lnTo>
                  <a:lnTo>
                    <a:pt x="946150" y="3928973"/>
                  </a:lnTo>
                  <a:lnTo>
                    <a:pt x="948182" y="3928973"/>
                  </a:lnTo>
                  <a:lnTo>
                    <a:pt x="10312" y="5823712"/>
                  </a:lnTo>
                  <a:lnTo>
                    <a:pt x="0" y="5844565"/>
                  </a:lnTo>
                  <a:lnTo>
                    <a:pt x="23266" y="5844565"/>
                  </a:lnTo>
                  <a:lnTo>
                    <a:pt x="261518" y="5844565"/>
                  </a:lnTo>
                  <a:lnTo>
                    <a:pt x="261518" y="5836526"/>
                  </a:lnTo>
                  <a:lnTo>
                    <a:pt x="261518" y="5815673"/>
                  </a:lnTo>
                  <a:lnTo>
                    <a:pt x="46520" y="5815673"/>
                  </a:lnTo>
                  <a:lnTo>
                    <a:pt x="979360" y="3931094"/>
                  </a:lnTo>
                  <a:lnTo>
                    <a:pt x="1107579" y="3931094"/>
                  </a:lnTo>
                  <a:lnTo>
                    <a:pt x="1107579" y="4000030"/>
                  </a:lnTo>
                  <a:lnTo>
                    <a:pt x="1226972" y="3931094"/>
                  </a:lnTo>
                  <a:lnTo>
                    <a:pt x="1251978" y="3916654"/>
                  </a:lnTo>
                  <a:lnTo>
                    <a:pt x="1226972" y="3902214"/>
                  </a:lnTo>
                  <a:lnTo>
                    <a:pt x="1107579" y="3833291"/>
                  </a:lnTo>
                  <a:lnTo>
                    <a:pt x="1107579" y="3900093"/>
                  </a:lnTo>
                  <a:lnTo>
                    <a:pt x="992670" y="3900093"/>
                  </a:lnTo>
                  <a:lnTo>
                    <a:pt x="1925510" y="2015515"/>
                  </a:lnTo>
                  <a:lnTo>
                    <a:pt x="2053729" y="2015515"/>
                  </a:lnTo>
                  <a:lnTo>
                    <a:pt x="2053729" y="2084438"/>
                  </a:lnTo>
                  <a:lnTo>
                    <a:pt x="2173122" y="2015515"/>
                  </a:lnTo>
                  <a:lnTo>
                    <a:pt x="2198128" y="2001075"/>
                  </a:lnTo>
                  <a:lnTo>
                    <a:pt x="2173122" y="1986622"/>
                  </a:lnTo>
                  <a:lnTo>
                    <a:pt x="2053729" y="1917700"/>
                  </a:lnTo>
                  <a:lnTo>
                    <a:pt x="2053729" y="1982393"/>
                  </a:lnTo>
                  <a:lnTo>
                    <a:pt x="1945170" y="1982393"/>
                  </a:lnTo>
                  <a:lnTo>
                    <a:pt x="2878010" y="97815"/>
                  </a:lnTo>
                  <a:lnTo>
                    <a:pt x="3006229" y="97815"/>
                  </a:lnTo>
                  <a:lnTo>
                    <a:pt x="3006229" y="166738"/>
                  </a:lnTo>
                  <a:lnTo>
                    <a:pt x="3125622" y="97815"/>
                  </a:lnTo>
                  <a:lnTo>
                    <a:pt x="3150628" y="83375"/>
                  </a:lnTo>
                  <a:close/>
                </a:path>
              </a:pathLst>
            </a:custGeom>
            <a:solidFill>
              <a:srgbClr val="05BCFB"/>
            </a:solidFill>
          </p:spPr>
          <p:txBody>
            <a:bodyPr wrap="square" lIns="0" tIns="0" rIns="0" bIns="0" rtlCol="0"/>
            <a:lstStyle/>
            <a:p>
              <a:endParaRPr/>
            </a:p>
          </p:txBody>
        </p:sp>
      </p:grpSp>
      <p:sp>
        <p:nvSpPr>
          <p:cNvPr id="25" name="TextBox 24">
            <a:extLst>
              <a:ext uri="{FF2B5EF4-FFF2-40B4-BE49-F238E27FC236}">
                <a16:creationId xmlns:a16="http://schemas.microsoft.com/office/drawing/2014/main" id="{35DA76D6-35FF-4534-9CFE-E2B250FB13F1}"/>
              </a:ext>
            </a:extLst>
          </p:cNvPr>
          <p:cNvSpPr txBox="1"/>
          <p:nvPr/>
        </p:nvSpPr>
        <p:spPr>
          <a:xfrm>
            <a:off x="5407025" y="-42114"/>
            <a:ext cx="20324465" cy="830997"/>
          </a:xfrm>
          <a:prstGeom prst="rect">
            <a:avLst/>
          </a:prstGeom>
          <a:noFill/>
        </p:spPr>
        <p:txBody>
          <a:bodyPr wrap="square">
            <a:spAutoFit/>
          </a:bodyPr>
          <a:lstStyle/>
          <a:p>
            <a:r>
              <a:rPr lang="ro-RO" sz="4800" b="1" dirty="0">
                <a:solidFill>
                  <a:schemeClr val="accent6">
                    <a:lumMod val="75000"/>
                  </a:schemeClr>
                </a:solidFill>
                <a:latin typeface="Arial" panose="020B0604020202020204" pitchFamily="34" charset="0"/>
                <a:cs typeface="Arial" panose="020B0604020202020204" pitchFamily="34" charset="0"/>
              </a:rPr>
              <a:t>PIRAMIDA DATE-INFORMAȚIE-CUNOAȘTERE-ÎNȚELEPCIUNE</a:t>
            </a:r>
          </a:p>
        </p:txBody>
      </p:sp>
      <p:sp>
        <p:nvSpPr>
          <p:cNvPr id="27" name="TextBox 26">
            <a:extLst>
              <a:ext uri="{FF2B5EF4-FFF2-40B4-BE49-F238E27FC236}">
                <a16:creationId xmlns:a16="http://schemas.microsoft.com/office/drawing/2014/main" id="{DD66A616-2A3E-425B-88EA-E04DB8CB8812}"/>
              </a:ext>
            </a:extLst>
          </p:cNvPr>
          <p:cNvSpPr txBox="1"/>
          <p:nvPr/>
        </p:nvSpPr>
        <p:spPr>
          <a:xfrm>
            <a:off x="429858" y="889000"/>
            <a:ext cx="26751443" cy="1569660"/>
          </a:xfrm>
          <a:prstGeom prst="rect">
            <a:avLst/>
          </a:prstGeom>
          <a:noFill/>
        </p:spPr>
        <p:txBody>
          <a:bodyPr wrap="square">
            <a:spAutoFit/>
          </a:bodyPr>
          <a:lstStyle/>
          <a:p>
            <a:r>
              <a:rPr lang="ro-RO" sz="4800" b="1" dirty="0">
                <a:solidFill>
                  <a:schemeClr val="bg1"/>
                </a:solidFill>
              </a:rPr>
              <a:t>Piramida Date-Informație-Cunoaștere-Înțelepciune (DICÎ) ilustrează </a:t>
            </a:r>
            <a:r>
              <a:rPr lang="en-US" sz="4800" b="1" dirty="0" err="1">
                <a:solidFill>
                  <a:schemeClr val="bg1"/>
                </a:solidFill>
              </a:rPr>
              <a:t>transformarea</a:t>
            </a:r>
            <a:r>
              <a:rPr lang="en-US" sz="4800" b="1" dirty="0">
                <a:solidFill>
                  <a:schemeClr val="bg1"/>
                </a:solidFill>
              </a:rPr>
              <a:t> /  “</a:t>
            </a:r>
            <a:r>
              <a:rPr lang="en-US" sz="4800" b="1" dirty="0" err="1">
                <a:solidFill>
                  <a:schemeClr val="bg1"/>
                </a:solidFill>
              </a:rPr>
              <a:t>ascenden</a:t>
            </a:r>
            <a:r>
              <a:rPr lang="ro-RO" sz="4800" b="1" dirty="0">
                <a:solidFill>
                  <a:schemeClr val="bg1"/>
                </a:solidFill>
              </a:rPr>
              <a:t>ța</a:t>
            </a:r>
            <a:r>
              <a:rPr lang="en-US" sz="4800" b="1" dirty="0">
                <a:solidFill>
                  <a:schemeClr val="bg1"/>
                </a:solidFill>
              </a:rPr>
              <a:t>”</a:t>
            </a:r>
            <a:r>
              <a:rPr lang="ro-RO" sz="4800" b="1" dirty="0">
                <a:solidFill>
                  <a:schemeClr val="bg1"/>
                </a:solidFill>
              </a:rPr>
              <a:t> datelor brute către informații valoroase.</a:t>
            </a:r>
          </a:p>
        </p:txBody>
      </p:sp>
      <p:sp>
        <p:nvSpPr>
          <p:cNvPr id="29" name="TextBox 28">
            <a:extLst>
              <a:ext uri="{FF2B5EF4-FFF2-40B4-BE49-F238E27FC236}">
                <a16:creationId xmlns:a16="http://schemas.microsoft.com/office/drawing/2014/main" id="{32E850AC-0D7D-4498-9D91-6D75F1C4D351}"/>
              </a:ext>
            </a:extLst>
          </p:cNvPr>
          <p:cNvSpPr txBox="1"/>
          <p:nvPr/>
        </p:nvSpPr>
        <p:spPr>
          <a:xfrm>
            <a:off x="419694" y="2489200"/>
            <a:ext cx="27121877" cy="2554545"/>
          </a:xfrm>
          <a:prstGeom prst="rect">
            <a:avLst/>
          </a:prstGeom>
          <a:noFill/>
        </p:spPr>
        <p:txBody>
          <a:bodyPr wrap="square">
            <a:spAutoFit/>
          </a:bodyPr>
          <a:lstStyle/>
          <a:p>
            <a:r>
              <a:rPr lang="ro-RO" sz="4000" b="1" dirty="0">
                <a:solidFill>
                  <a:srgbClr val="FFFF00"/>
                </a:solidFill>
              </a:rPr>
              <a:t>Piramida Date-Informații-Cunoaștere-Înțelepciune (DICÎ) ilustrează </a:t>
            </a:r>
            <a:r>
              <a:rPr lang="en-US" sz="4000" b="1" dirty="0" err="1">
                <a:solidFill>
                  <a:srgbClr val="FFFF00"/>
                </a:solidFill>
              </a:rPr>
              <a:t>ascenden</a:t>
            </a:r>
            <a:r>
              <a:rPr lang="ro-RO" sz="4000" b="1" dirty="0">
                <a:solidFill>
                  <a:srgbClr val="FFFF00"/>
                </a:solidFill>
              </a:rPr>
              <a:t>ța datelor brute către informații valoroase. Aceasta oferă un cadru pentru a discuta nivelul de semnificație și utilitate din cadrul datelor. Fiecare nivel al piramidei se bazează pe niveluri inferioare, iar pentru a lua eficient decizii bazate pe date, aveți nevoie de toate cele patru niveluri prin care ele trec transformându-se in informații </a:t>
            </a:r>
            <a:r>
              <a:rPr lang="ro-RO" sz="4000" b="1" dirty="0" err="1">
                <a:solidFill>
                  <a:srgbClr val="FFFF00"/>
                </a:solidFill>
              </a:rPr>
              <a:t>valuroase</a:t>
            </a:r>
            <a:r>
              <a:rPr lang="ro-RO" sz="4000" b="1" dirty="0">
                <a:solidFill>
                  <a:srgbClr val="FFFF00"/>
                </a:solidFill>
              </a:rPr>
              <a:t>.</a:t>
            </a:r>
          </a:p>
        </p:txBody>
      </p:sp>
      <p:sp>
        <p:nvSpPr>
          <p:cNvPr id="31" name="TextBox 30">
            <a:extLst>
              <a:ext uri="{FF2B5EF4-FFF2-40B4-BE49-F238E27FC236}">
                <a16:creationId xmlns:a16="http://schemas.microsoft.com/office/drawing/2014/main" id="{04D82E28-CF0C-4487-8DD8-830B4526CBDC}"/>
              </a:ext>
            </a:extLst>
          </p:cNvPr>
          <p:cNvSpPr txBox="1"/>
          <p:nvPr/>
        </p:nvSpPr>
        <p:spPr>
          <a:xfrm>
            <a:off x="10478912" y="4927600"/>
            <a:ext cx="17060762" cy="2123658"/>
          </a:xfrm>
          <a:prstGeom prst="rect">
            <a:avLst/>
          </a:prstGeom>
          <a:noFill/>
        </p:spPr>
        <p:txBody>
          <a:bodyPr wrap="square">
            <a:spAutoFit/>
          </a:bodyPr>
          <a:lstStyle/>
          <a:p>
            <a:r>
              <a:rPr lang="ro-RO" sz="4400" b="1" u="sng" dirty="0">
                <a:solidFill>
                  <a:srgbClr val="00B0F0"/>
                </a:solidFill>
              </a:rPr>
              <a:t>Înțelepciune</a:t>
            </a:r>
            <a:r>
              <a:rPr lang="ro-RO" sz="4400" b="1" dirty="0">
                <a:solidFill>
                  <a:srgbClr val="00B0F0"/>
                </a:solidFill>
              </a:rPr>
              <a:t>  </a:t>
            </a:r>
            <a:r>
              <a:rPr lang="ro-RO" sz="4400" dirty="0">
                <a:solidFill>
                  <a:srgbClr val="FFFF00"/>
                </a:solidFill>
              </a:rPr>
              <a:t>este capacitatea de </a:t>
            </a:r>
            <a:r>
              <a:rPr lang="ro-RO" sz="4400" i="1" dirty="0">
                <a:solidFill>
                  <a:srgbClr val="FFFF00"/>
                </a:solidFill>
              </a:rPr>
              <a:t>a lua decizii bine informate </a:t>
            </a:r>
            <a:r>
              <a:rPr lang="ro-RO" sz="4400" dirty="0">
                <a:solidFill>
                  <a:srgbClr val="FFFF00"/>
                </a:solidFill>
              </a:rPr>
              <a:t>și de a </a:t>
            </a:r>
            <a:r>
              <a:rPr lang="ro-RO" sz="4400" i="1" dirty="0">
                <a:solidFill>
                  <a:srgbClr val="FFFF00"/>
                </a:solidFill>
              </a:rPr>
              <a:t>întreprinde acțiuni eficiente </a:t>
            </a:r>
            <a:r>
              <a:rPr lang="ro-RO" sz="4400" dirty="0">
                <a:solidFill>
                  <a:srgbClr val="FFFF00"/>
                </a:solidFill>
              </a:rPr>
              <a:t>bazate pe înțelegerea </a:t>
            </a:r>
            <a:r>
              <a:rPr lang="ro-RO" sz="4400" b="1" i="1" u="sng" dirty="0">
                <a:solidFill>
                  <a:schemeClr val="bg1"/>
                </a:solidFill>
              </a:rPr>
              <a:t>cunoștințelor</a:t>
            </a:r>
            <a:r>
              <a:rPr lang="ro-RO" sz="4400" dirty="0">
                <a:solidFill>
                  <a:srgbClr val="FFFF00"/>
                </a:solidFill>
              </a:rPr>
              <a:t> fundamentale.</a:t>
            </a:r>
          </a:p>
        </p:txBody>
      </p:sp>
      <p:sp>
        <p:nvSpPr>
          <p:cNvPr id="33" name="TextBox 32">
            <a:extLst>
              <a:ext uri="{FF2B5EF4-FFF2-40B4-BE49-F238E27FC236}">
                <a16:creationId xmlns:a16="http://schemas.microsoft.com/office/drawing/2014/main" id="{607B153A-D2F4-4AEE-AEAF-C9F43A2B2115}"/>
              </a:ext>
            </a:extLst>
          </p:cNvPr>
          <p:cNvSpPr txBox="1"/>
          <p:nvPr/>
        </p:nvSpPr>
        <p:spPr>
          <a:xfrm>
            <a:off x="12359494" y="6843137"/>
            <a:ext cx="15386000" cy="2800767"/>
          </a:xfrm>
          <a:prstGeom prst="rect">
            <a:avLst/>
          </a:prstGeom>
          <a:noFill/>
        </p:spPr>
        <p:txBody>
          <a:bodyPr wrap="square">
            <a:spAutoFit/>
          </a:bodyPr>
          <a:lstStyle/>
          <a:p>
            <a:r>
              <a:rPr lang="ro-RO" sz="4400" b="1" u="sng" dirty="0" err="1">
                <a:solidFill>
                  <a:srgbClr val="00B0F0"/>
                </a:solidFill>
              </a:rPr>
              <a:t>Cunoaștințe</a:t>
            </a:r>
            <a:r>
              <a:rPr lang="ro-RO" sz="4400" b="1" dirty="0">
                <a:solidFill>
                  <a:srgbClr val="00B0F0"/>
                </a:solidFill>
              </a:rPr>
              <a:t>  </a:t>
            </a:r>
            <a:r>
              <a:rPr lang="ro-RO" sz="4400" dirty="0">
                <a:solidFill>
                  <a:srgbClr val="FFFF00"/>
                </a:solidFill>
              </a:rPr>
              <a:t>este rezultatul analizării și interpretării </a:t>
            </a:r>
            <a:r>
              <a:rPr lang="ro-RO" sz="4400" b="1" i="1" u="sng" dirty="0">
                <a:solidFill>
                  <a:schemeClr val="bg1"/>
                </a:solidFill>
              </a:rPr>
              <a:t>informațiilor</a:t>
            </a:r>
            <a:r>
              <a:rPr lang="ro-RO" sz="4400" dirty="0">
                <a:solidFill>
                  <a:srgbClr val="FFFF00"/>
                </a:solidFill>
              </a:rPr>
              <a:t> pentru a descoperi tipare, tendințe și relații. Aceasta oferă o înțelegere a „cum?” și „de ce?” apar anumite fenomene.</a:t>
            </a:r>
          </a:p>
        </p:txBody>
      </p:sp>
      <p:sp>
        <p:nvSpPr>
          <p:cNvPr id="35" name="TextBox 34">
            <a:extLst>
              <a:ext uri="{FF2B5EF4-FFF2-40B4-BE49-F238E27FC236}">
                <a16:creationId xmlns:a16="http://schemas.microsoft.com/office/drawing/2014/main" id="{9A89CCC6-AB8A-46F7-8A50-DED6D3740FB3}"/>
              </a:ext>
            </a:extLst>
          </p:cNvPr>
          <p:cNvSpPr txBox="1"/>
          <p:nvPr/>
        </p:nvSpPr>
        <p:spPr>
          <a:xfrm>
            <a:off x="14322276" y="9398177"/>
            <a:ext cx="13313454" cy="2800767"/>
          </a:xfrm>
          <a:prstGeom prst="rect">
            <a:avLst/>
          </a:prstGeom>
          <a:noFill/>
        </p:spPr>
        <p:txBody>
          <a:bodyPr wrap="square">
            <a:spAutoFit/>
          </a:bodyPr>
          <a:lstStyle/>
          <a:p>
            <a:r>
              <a:rPr lang="ro-RO" sz="4400" b="1" u="sng" dirty="0">
                <a:solidFill>
                  <a:srgbClr val="00B0F0"/>
                </a:solidFill>
              </a:rPr>
              <a:t>Informație</a:t>
            </a:r>
            <a:r>
              <a:rPr lang="ro-RO" sz="4400" b="1" dirty="0">
                <a:solidFill>
                  <a:srgbClr val="00B0F0"/>
                </a:solidFill>
              </a:rPr>
              <a:t>  </a:t>
            </a:r>
            <a:r>
              <a:rPr lang="ro-RO" sz="4400" dirty="0">
                <a:solidFill>
                  <a:srgbClr val="FFFF00"/>
                </a:solidFill>
              </a:rPr>
              <a:t>este reprezentată de </a:t>
            </a:r>
            <a:r>
              <a:rPr lang="ro-RO" sz="4400" b="1" i="1" u="sng" dirty="0">
                <a:solidFill>
                  <a:schemeClr val="bg1"/>
                </a:solidFill>
              </a:rPr>
              <a:t>date</a:t>
            </a:r>
            <a:r>
              <a:rPr lang="ro-RO" sz="4400" dirty="0">
                <a:solidFill>
                  <a:srgbClr val="FFFF00"/>
                </a:solidFill>
              </a:rPr>
              <a:t> organizate, structurate și contextualizate. Informația este utilă pentru a răspunde la întrebări de bază precum „cine?”, „ce?”, „unde?” și „când?”.</a:t>
            </a:r>
          </a:p>
        </p:txBody>
      </p:sp>
      <p:sp>
        <p:nvSpPr>
          <p:cNvPr id="37" name="TextBox 36">
            <a:extLst>
              <a:ext uri="{FF2B5EF4-FFF2-40B4-BE49-F238E27FC236}">
                <a16:creationId xmlns:a16="http://schemas.microsoft.com/office/drawing/2014/main" id="{16772625-5CE9-44FF-8BD1-6B699DA5D87B}"/>
              </a:ext>
            </a:extLst>
          </p:cNvPr>
          <p:cNvSpPr txBox="1"/>
          <p:nvPr/>
        </p:nvSpPr>
        <p:spPr>
          <a:xfrm>
            <a:off x="16527074" y="11997729"/>
            <a:ext cx="10941246" cy="3170099"/>
          </a:xfrm>
          <a:prstGeom prst="rect">
            <a:avLst/>
          </a:prstGeom>
          <a:noFill/>
        </p:spPr>
        <p:txBody>
          <a:bodyPr wrap="square">
            <a:spAutoFit/>
          </a:bodyPr>
          <a:lstStyle/>
          <a:p>
            <a:r>
              <a:rPr lang="ro-RO" sz="4000" b="1" u="sng" dirty="0">
                <a:solidFill>
                  <a:srgbClr val="00B0F0"/>
                </a:solidFill>
              </a:rPr>
              <a:t>Date</a:t>
            </a:r>
            <a:r>
              <a:rPr lang="ro-RO" sz="4000" b="1" dirty="0">
                <a:solidFill>
                  <a:srgbClr val="00B0F0"/>
                </a:solidFill>
              </a:rPr>
              <a:t>  </a:t>
            </a:r>
            <a:r>
              <a:rPr lang="ro-RO" sz="4000" dirty="0">
                <a:solidFill>
                  <a:srgbClr val="FFFF00"/>
                </a:solidFill>
              </a:rPr>
              <a:t>se referă la fapte și </a:t>
            </a:r>
            <a:r>
              <a:rPr lang="en-US" sz="4000" b="1" i="1" u="sng" dirty="0" err="1">
                <a:solidFill>
                  <a:schemeClr val="bg1"/>
                </a:solidFill>
              </a:rPr>
              <a:t>numere</a:t>
            </a:r>
            <a:r>
              <a:rPr lang="en-US" sz="4000" dirty="0">
                <a:solidFill>
                  <a:srgbClr val="FFFF00"/>
                </a:solidFill>
              </a:rPr>
              <a:t> </a:t>
            </a:r>
            <a:r>
              <a:rPr lang="ro-RO" sz="4000" dirty="0">
                <a:solidFill>
                  <a:srgbClr val="FFFF00"/>
                </a:solidFill>
              </a:rPr>
              <a:t> brute</a:t>
            </a:r>
            <a:r>
              <a:rPr lang="en-US" sz="4000" dirty="0">
                <a:solidFill>
                  <a:srgbClr val="FFFF00"/>
                </a:solidFill>
              </a:rPr>
              <a:t> </a:t>
            </a:r>
            <a:r>
              <a:rPr lang="en-US" sz="4000" dirty="0" err="1">
                <a:solidFill>
                  <a:srgbClr val="FFFF00"/>
                </a:solidFill>
              </a:rPr>
              <a:t>ce</a:t>
            </a:r>
            <a:r>
              <a:rPr lang="en-US" sz="4000" dirty="0">
                <a:solidFill>
                  <a:srgbClr val="FFFF00"/>
                </a:solidFill>
              </a:rPr>
              <a:t> le </a:t>
            </a:r>
            <a:r>
              <a:rPr lang="en-US" sz="4000" dirty="0" err="1">
                <a:solidFill>
                  <a:srgbClr val="FFFF00"/>
                </a:solidFill>
              </a:rPr>
              <a:t>descriu</a:t>
            </a:r>
            <a:r>
              <a:rPr lang="ro-RO" sz="4000" dirty="0">
                <a:solidFill>
                  <a:srgbClr val="FFFF00"/>
                </a:solidFill>
              </a:rPr>
              <a:t>, neprocesate, fără context. Ele reprezintă fundamentul pentru toate straturile ulterioare, dar au o valoare limitată în mod izolat.</a:t>
            </a:r>
          </a:p>
        </p:txBody>
      </p:sp>
      <p:sp>
        <p:nvSpPr>
          <p:cNvPr id="39" name="TextBox 38">
            <a:extLst>
              <a:ext uri="{FF2B5EF4-FFF2-40B4-BE49-F238E27FC236}">
                <a16:creationId xmlns:a16="http://schemas.microsoft.com/office/drawing/2014/main" id="{9394E16A-7650-4534-96FC-748B57CFB6E1}"/>
              </a:ext>
            </a:extLst>
          </p:cNvPr>
          <p:cNvSpPr txBox="1"/>
          <p:nvPr/>
        </p:nvSpPr>
        <p:spPr>
          <a:xfrm>
            <a:off x="6466022" y="7225681"/>
            <a:ext cx="5287475" cy="769441"/>
          </a:xfrm>
          <a:prstGeom prst="rect">
            <a:avLst/>
          </a:prstGeom>
          <a:noFill/>
        </p:spPr>
        <p:txBody>
          <a:bodyPr wrap="square">
            <a:spAutoFit/>
          </a:bodyPr>
          <a:lstStyle/>
          <a:p>
            <a:r>
              <a:rPr lang="ro-RO" sz="4400" b="1" dirty="0">
                <a:solidFill>
                  <a:srgbClr val="00B0F0"/>
                </a:solidFill>
              </a:rPr>
              <a:t>Înțelepciune  </a:t>
            </a:r>
          </a:p>
        </p:txBody>
      </p:sp>
      <p:sp>
        <p:nvSpPr>
          <p:cNvPr id="43" name="TextBox 42">
            <a:extLst>
              <a:ext uri="{FF2B5EF4-FFF2-40B4-BE49-F238E27FC236}">
                <a16:creationId xmlns:a16="http://schemas.microsoft.com/office/drawing/2014/main" id="{703EC486-2EBC-409C-AD5A-530AC3996891}"/>
              </a:ext>
            </a:extLst>
          </p:cNvPr>
          <p:cNvSpPr txBox="1"/>
          <p:nvPr/>
        </p:nvSpPr>
        <p:spPr>
          <a:xfrm>
            <a:off x="6539367" y="9162911"/>
            <a:ext cx="4522336" cy="769441"/>
          </a:xfrm>
          <a:prstGeom prst="rect">
            <a:avLst/>
          </a:prstGeom>
          <a:noFill/>
        </p:spPr>
        <p:txBody>
          <a:bodyPr wrap="square">
            <a:spAutoFit/>
          </a:bodyPr>
          <a:lstStyle/>
          <a:p>
            <a:r>
              <a:rPr lang="ro-RO" sz="4400" b="1" dirty="0" err="1">
                <a:solidFill>
                  <a:srgbClr val="00B0F0"/>
                </a:solidFill>
              </a:rPr>
              <a:t>Cunoaștințe</a:t>
            </a:r>
            <a:r>
              <a:rPr lang="ro-RO" sz="4400" b="1" dirty="0">
                <a:solidFill>
                  <a:srgbClr val="00B0F0"/>
                </a:solidFill>
              </a:rPr>
              <a:t> </a:t>
            </a:r>
            <a:endParaRPr lang="ro-RO" sz="4400" dirty="0"/>
          </a:p>
        </p:txBody>
      </p:sp>
      <p:sp>
        <p:nvSpPr>
          <p:cNvPr id="45" name="TextBox 44">
            <a:extLst>
              <a:ext uri="{FF2B5EF4-FFF2-40B4-BE49-F238E27FC236}">
                <a16:creationId xmlns:a16="http://schemas.microsoft.com/office/drawing/2014/main" id="{630EEDE8-3D10-494D-8EF9-AF02FC0D91C3}"/>
              </a:ext>
            </a:extLst>
          </p:cNvPr>
          <p:cNvSpPr txBox="1"/>
          <p:nvPr/>
        </p:nvSpPr>
        <p:spPr>
          <a:xfrm>
            <a:off x="6862278" y="11307911"/>
            <a:ext cx="4522336" cy="769441"/>
          </a:xfrm>
          <a:prstGeom prst="rect">
            <a:avLst/>
          </a:prstGeom>
          <a:noFill/>
        </p:spPr>
        <p:txBody>
          <a:bodyPr wrap="square">
            <a:spAutoFit/>
          </a:bodyPr>
          <a:lstStyle/>
          <a:p>
            <a:r>
              <a:rPr lang="ro-RO" sz="4400" b="1" dirty="0">
                <a:solidFill>
                  <a:srgbClr val="00B0F0"/>
                </a:solidFill>
              </a:rPr>
              <a:t>Informație</a:t>
            </a:r>
            <a:endParaRPr lang="ro-RO" sz="4400" dirty="0"/>
          </a:p>
        </p:txBody>
      </p:sp>
      <p:sp>
        <p:nvSpPr>
          <p:cNvPr id="47" name="TextBox 46">
            <a:extLst>
              <a:ext uri="{FF2B5EF4-FFF2-40B4-BE49-F238E27FC236}">
                <a16:creationId xmlns:a16="http://schemas.microsoft.com/office/drawing/2014/main" id="{8A4952CB-02C4-4B50-B98B-15BFB83281E7}"/>
              </a:ext>
            </a:extLst>
          </p:cNvPr>
          <p:cNvSpPr txBox="1"/>
          <p:nvPr/>
        </p:nvSpPr>
        <p:spPr>
          <a:xfrm>
            <a:off x="7597386" y="13521487"/>
            <a:ext cx="5249469" cy="769441"/>
          </a:xfrm>
          <a:prstGeom prst="rect">
            <a:avLst/>
          </a:prstGeom>
          <a:noFill/>
        </p:spPr>
        <p:txBody>
          <a:bodyPr wrap="square">
            <a:spAutoFit/>
          </a:bodyPr>
          <a:lstStyle/>
          <a:p>
            <a:r>
              <a:rPr lang="ro-RO" sz="4400" b="1" dirty="0">
                <a:solidFill>
                  <a:srgbClr val="00B0F0"/>
                </a:solidFill>
              </a:rPr>
              <a:t>Date</a:t>
            </a:r>
            <a:endParaRPr lang="ro-RO" sz="4400" dirty="0"/>
          </a:p>
        </p:txBody>
      </p:sp>
      <p:sp>
        <p:nvSpPr>
          <p:cNvPr id="49" name="TextBox 48">
            <a:extLst>
              <a:ext uri="{FF2B5EF4-FFF2-40B4-BE49-F238E27FC236}">
                <a16:creationId xmlns:a16="http://schemas.microsoft.com/office/drawing/2014/main" id="{0C755BCB-000C-44E4-B899-D5BA63E93C82}"/>
              </a:ext>
            </a:extLst>
          </p:cNvPr>
          <p:cNvSpPr txBox="1"/>
          <p:nvPr/>
        </p:nvSpPr>
        <p:spPr>
          <a:xfrm rot="18603582">
            <a:off x="2643801" y="9734988"/>
            <a:ext cx="1784022" cy="646331"/>
          </a:xfrm>
          <a:prstGeom prst="rect">
            <a:avLst/>
          </a:prstGeom>
          <a:noFill/>
        </p:spPr>
        <p:txBody>
          <a:bodyPr wrap="square">
            <a:spAutoFit/>
          </a:bodyPr>
          <a:lstStyle/>
          <a:p>
            <a:r>
              <a:rPr lang="ro-RO" sz="3600" b="1" dirty="0">
                <a:solidFill>
                  <a:srgbClr val="FFFF00"/>
                </a:solidFill>
              </a:rPr>
              <a:t>+</a:t>
            </a:r>
            <a:r>
              <a:rPr lang="ro-RO" sz="3600" b="1" dirty="0">
                <a:solidFill>
                  <a:srgbClr val="FF0000"/>
                </a:solidFill>
              </a:rPr>
              <a:t>sens</a:t>
            </a:r>
          </a:p>
        </p:txBody>
      </p:sp>
      <p:sp>
        <p:nvSpPr>
          <p:cNvPr id="50" name="TextBox 49">
            <a:extLst>
              <a:ext uri="{FF2B5EF4-FFF2-40B4-BE49-F238E27FC236}">
                <a16:creationId xmlns:a16="http://schemas.microsoft.com/office/drawing/2014/main" id="{E890CDAA-F62C-45F1-9BBC-11FCDC5931B2}"/>
              </a:ext>
            </a:extLst>
          </p:cNvPr>
          <p:cNvSpPr txBox="1"/>
          <p:nvPr/>
        </p:nvSpPr>
        <p:spPr>
          <a:xfrm rot="18566681">
            <a:off x="3993745" y="7883333"/>
            <a:ext cx="2083190" cy="646331"/>
          </a:xfrm>
          <a:prstGeom prst="rect">
            <a:avLst/>
          </a:prstGeom>
          <a:noFill/>
        </p:spPr>
        <p:txBody>
          <a:bodyPr wrap="square">
            <a:spAutoFit/>
          </a:bodyPr>
          <a:lstStyle/>
          <a:p>
            <a:r>
              <a:rPr lang="ro-RO" sz="3600" dirty="0">
                <a:solidFill>
                  <a:srgbClr val="FFFF00"/>
                </a:solidFill>
              </a:rPr>
              <a:t>+</a:t>
            </a:r>
            <a:r>
              <a:rPr lang="ro-RO" sz="3600" dirty="0">
                <a:solidFill>
                  <a:srgbClr val="FF0000"/>
                </a:solidFill>
              </a:rPr>
              <a:t>înțeles</a:t>
            </a:r>
          </a:p>
        </p:txBody>
      </p:sp>
      <p:sp>
        <p:nvSpPr>
          <p:cNvPr id="51" name="TextBox 50">
            <a:extLst>
              <a:ext uri="{FF2B5EF4-FFF2-40B4-BE49-F238E27FC236}">
                <a16:creationId xmlns:a16="http://schemas.microsoft.com/office/drawing/2014/main" id="{06056E0E-A229-4C09-8AD4-99C3AF0C1A43}"/>
              </a:ext>
            </a:extLst>
          </p:cNvPr>
          <p:cNvSpPr txBox="1"/>
          <p:nvPr/>
        </p:nvSpPr>
        <p:spPr>
          <a:xfrm rot="18757414">
            <a:off x="737293" y="11926621"/>
            <a:ext cx="2078697" cy="646331"/>
          </a:xfrm>
          <a:prstGeom prst="rect">
            <a:avLst/>
          </a:prstGeom>
          <a:noFill/>
        </p:spPr>
        <p:txBody>
          <a:bodyPr wrap="square">
            <a:spAutoFit/>
          </a:bodyPr>
          <a:lstStyle/>
          <a:p>
            <a:r>
              <a:rPr lang="ro-RO" sz="3600" b="1" dirty="0">
                <a:solidFill>
                  <a:srgbClr val="FFFF00"/>
                </a:solidFill>
              </a:rPr>
              <a:t>+</a:t>
            </a:r>
            <a:r>
              <a:rPr lang="ro-RO" sz="3600" b="1" dirty="0">
                <a:solidFill>
                  <a:srgbClr val="FF0000"/>
                </a:solidFill>
              </a:rPr>
              <a:t>context</a:t>
            </a:r>
          </a:p>
        </p:txBody>
      </p:sp>
      <p:cxnSp>
        <p:nvCxnSpPr>
          <p:cNvPr id="11" name="Straight Arrow Connector 10">
            <a:extLst>
              <a:ext uri="{FF2B5EF4-FFF2-40B4-BE49-F238E27FC236}">
                <a16:creationId xmlns:a16="http://schemas.microsoft.com/office/drawing/2014/main" id="{BA9AECBB-A4A8-4386-9684-0D88FCCF285B}"/>
              </a:ext>
            </a:extLst>
          </p:cNvPr>
          <p:cNvCxnSpPr>
            <a:cxnSpLocks/>
          </p:cNvCxnSpPr>
          <p:nvPr/>
        </p:nvCxnSpPr>
        <p:spPr>
          <a:xfrm flipH="1" flipV="1">
            <a:off x="6123451" y="8132020"/>
            <a:ext cx="161568" cy="5993126"/>
          </a:xfrm>
          <a:prstGeom prst="straightConnector1">
            <a:avLst/>
          </a:prstGeom>
          <a:ln w="38100">
            <a:solidFill>
              <a:srgbClr val="FFFF00"/>
            </a:solidFill>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7B5DE531-0B5C-48AF-AB6C-1F3D21CC1CD5}"/>
              </a:ext>
            </a:extLst>
          </p:cNvPr>
          <p:cNvCxnSpPr>
            <a:cxnSpLocks/>
          </p:cNvCxnSpPr>
          <p:nvPr/>
        </p:nvCxnSpPr>
        <p:spPr>
          <a:xfrm flipH="1" flipV="1">
            <a:off x="10607657" y="8047073"/>
            <a:ext cx="161568" cy="5993126"/>
          </a:xfrm>
          <a:prstGeom prst="straightConnector1">
            <a:avLst/>
          </a:prstGeom>
          <a:ln w="38100">
            <a:solidFill>
              <a:srgbClr val="FFFF0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4926" y="13401"/>
            <a:ext cx="27273249" cy="15341600"/>
            <a:chOff x="0" y="0"/>
            <a:chExt cx="15341600" cy="15341600"/>
          </a:xfrm>
        </p:grpSpPr>
        <p:pic>
          <p:nvPicPr>
            <p:cNvPr id="3" name="object 3"/>
            <p:cNvPicPr/>
            <p:nvPr/>
          </p:nvPicPr>
          <p:blipFill>
            <a:blip r:embed="rId2" cstate="print"/>
            <a:stretch>
              <a:fillRect/>
            </a:stretch>
          </p:blipFill>
          <p:spPr>
            <a:xfrm>
              <a:off x="0" y="0"/>
              <a:ext cx="15341600" cy="15341600"/>
            </a:xfrm>
            <a:prstGeom prst="rect">
              <a:avLst/>
            </a:prstGeom>
          </p:spPr>
        </p:pic>
        <p:sp>
          <p:nvSpPr>
            <p:cNvPr id="4" name="object 4"/>
            <p:cNvSpPr/>
            <p:nvPr/>
          </p:nvSpPr>
          <p:spPr>
            <a:xfrm>
              <a:off x="50800" y="0"/>
              <a:ext cx="15240000" cy="15240000"/>
            </a:xfrm>
            <a:custGeom>
              <a:avLst/>
              <a:gdLst/>
              <a:ahLst/>
              <a:cxnLst/>
              <a:rect l="l" t="t" r="r" b="b"/>
              <a:pathLst>
                <a:path w="15240000" h="15240000">
                  <a:moveTo>
                    <a:pt x="15240000" y="0"/>
                  </a:moveTo>
                  <a:lnTo>
                    <a:pt x="0" y="0"/>
                  </a:lnTo>
                  <a:lnTo>
                    <a:pt x="0" y="15240000"/>
                  </a:lnTo>
                  <a:lnTo>
                    <a:pt x="15240000" y="15240000"/>
                  </a:lnTo>
                  <a:lnTo>
                    <a:pt x="15240000" y="0"/>
                  </a:lnTo>
                  <a:close/>
                </a:path>
              </a:pathLst>
            </a:custGeom>
            <a:solidFill>
              <a:srgbClr val="05182D"/>
            </a:solidFill>
          </p:spPr>
          <p:txBody>
            <a:bodyPr wrap="square" lIns="0" tIns="0" rIns="0" bIns="0" rtlCol="0"/>
            <a:lstStyle/>
            <a:p>
              <a:endParaRPr/>
            </a:p>
          </p:txBody>
        </p:sp>
        <p:sp>
          <p:nvSpPr>
            <p:cNvPr id="5" name="object 5"/>
            <p:cNvSpPr/>
            <p:nvPr/>
          </p:nvSpPr>
          <p:spPr>
            <a:xfrm>
              <a:off x="85090" y="4897918"/>
              <a:ext cx="15205709" cy="10342082"/>
            </a:xfrm>
            <a:custGeom>
              <a:avLst/>
              <a:gdLst/>
              <a:ahLst/>
              <a:cxnLst/>
              <a:rect l="l" t="t" r="r" b="b"/>
              <a:pathLst>
                <a:path w="14020800" h="9732644">
                  <a:moveTo>
                    <a:pt x="13963039" y="0"/>
                  </a:moveTo>
                  <a:lnTo>
                    <a:pt x="57760" y="0"/>
                  </a:lnTo>
                  <a:lnTo>
                    <a:pt x="35277" y="4539"/>
                  </a:lnTo>
                  <a:lnTo>
                    <a:pt x="16917" y="16917"/>
                  </a:lnTo>
                  <a:lnTo>
                    <a:pt x="4539" y="35277"/>
                  </a:lnTo>
                  <a:lnTo>
                    <a:pt x="0" y="57760"/>
                  </a:lnTo>
                  <a:lnTo>
                    <a:pt x="0" y="9732615"/>
                  </a:lnTo>
                  <a:lnTo>
                    <a:pt x="14020800" y="9732615"/>
                  </a:lnTo>
                  <a:lnTo>
                    <a:pt x="14020800" y="57760"/>
                  </a:lnTo>
                  <a:lnTo>
                    <a:pt x="14016260" y="35277"/>
                  </a:lnTo>
                  <a:lnTo>
                    <a:pt x="14003882" y="16917"/>
                  </a:lnTo>
                  <a:lnTo>
                    <a:pt x="13985522" y="4539"/>
                  </a:lnTo>
                  <a:lnTo>
                    <a:pt x="13963039" y="0"/>
                  </a:lnTo>
                  <a:close/>
                </a:path>
              </a:pathLst>
            </a:custGeom>
            <a:solidFill>
              <a:srgbClr val="213146"/>
            </a:solidFill>
          </p:spPr>
          <p:txBody>
            <a:bodyPr wrap="square" lIns="0" tIns="0" rIns="0" bIns="0" rtlCol="0"/>
            <a:lstStyle/>
            <a:p>
              <a:endParaRPr/>
            </a:p>
          </p:txBody>
        </p:sp>
        <p:sp>
          <p:nvSpPr>
            <p:cNvPr id="7" name="object 7"/>
            <p:cNvSpPr/>
            <p:nvPr/>
          </p:nvSpPr>
          <p:spPr>
            <a:xfrm>
              <a:off x="5061839" y="5168899"/>
              <a:ext cx="10240469" cy="9194800"/>
            </a:xfrm>
            <a:custGeom>
              <a:avLst/>
              <a:gdLst/>
              <a:ahLst/>
              <a:cxnLst/>
              <a:rect l="l" t="t" r="r" b="b"/>
              <a:pathLst>
                <a:path w="9357360" h="9194800">
                  <a:moveTo>
                    <a:pt x="9357169" y="7404100"/>
                  </a:moveTo>
                  <a:lnTo>
                    <a:pt x="0" y="7404100"/>
                  </a:lnTo>
                  <a:lnTo>
                    <a:pt x="0" y="9194673"/>
                  </a:lnTo>
                  <a:lnTo>
                    <a:pt x="9357169" y="9194673"/>
                  </a:lnTo>
                  <a:lnTo>
                    <a:pt x="9357169" y="7404100"/>
                  </a:lnTo>
                  <a:close/>
                </a:path>
                <a:path w="9357360" h="9194800">
                  <a:moveTo>
                    <a:pt x="9357169" y="5207000"/>
                  </a:moveTo>
                  <a:lnTo>
                    <a:pt x="0" y="5207000"/>
                  </a:lnTo>
                  <a:lnTo>
                    <a:pt x="0" y="7344143"/>
                  </a:lnTo>
                  <a:lnTo>
                    <a:pt x="9357169" y="7344143"/>
                  </a:lnTo>
                  <a:lnTo>
                    <a:pt x="9357169" y="5207000"/>
                  </a:lnTo>
                  <a:close/>
                </a:path>
                <a:path w="9357360" h="9194800">
                  <a:moveTo>
                    <a:pt x="9357169" y="3014688"/>
                  </a:moveTo>
                  <a:lnTo>
                    <a:pt x="0" y="3014688"/>
                  </a:lnTo>
                  <a:lnTo>
                    <a:pt x="0" y="5151831"/>
                  </a:lnTo>
                  <a:lnTo>
                    <a:pt x="9357169" y="5151831"/>
                  </a:lnTo>
                  <a:lnTo>
                    <a:pt x="9357169" y="3014688"/>
                  </a:lnTo>
                  <a:close/>
                </a:path>
                <a:path w="9357360" h="9194800">
                  <a:moveTo>
                    <a:pt x="9357169" y="0"/>
                  </a:moveTo>
                  <a:lnTo>
                    <a:pt x="0" y="0"/>
                  </a:lnTo>
                  <a:lnTo>
                    <a:pt x="0" y="2960217"/>
                  </a:lnTo>
                  <a:lnTo>
                    <a:pt x="9357169" y="2960217"/>
                  </a:lnTo>
                  <a:lnTo>
                    <a:pt x="9357169" y="0"/>
                  </a:lnTo>
                  <a:close/>
                </a:path>
              </a:pathLst>
            </a:custGeom>
            <a:solidFill>
              <a:srgbClr val="05182D"/>
            </a:solidFill>
          </p:spPr>
          <p:txBody>
            <a:bodyPr wrap="square" lIns="0" tIns="0" rIns="0" bIns="0" rtlCol="0"/>
            <a:lstStyle/>
            <a:p>
              <a:endParaRPr/>
            </a:p>
          </p:txBody>
        </p:sp>
        <p:sp>
          <p:nvSpPr>
            <p:cNvPr id="8" name="object 8"/>
            <p:cNvSpPr/>
            <p:nvPr/>
          </p:nvSpPr>
          <p:spPr>
            <a:xfrm>
              <a:off x="376572" y="5036119"/>
              <a:ext cx="9277333" cy="10012680"/>
            </a:xfrm>
            <a:custGeom>
              <a:avLst/>
              <a:gdLst/>
              <a:ahLst/>
              <a:cxnLst/>
              <a:rect l="l" t="t" r="r" b="b"/>
              <a:pathLst>
                <a:path w="9370695" h="9400540">
                  <a:moveTo>
                    <a:pt x="41632" y="9316487"/>
                  </a:moveTo>
                  <a:lnTo>
                    <a:pt x="0" y="9400013"/>
                  </a:lnTo>
                  <a:lnTo>
                    <a:pt x="93327" y="9400013"/>
                  </a:lnTo>
                  <a:lnTo>
                    <a:pt x="93327" y="9342253"/>
                  </a:lnTo>
                  <a:lnTo>
                    <a:pt x="41632" y="9316487"/>
                  </a:lnTo>
                  <a:close/>
                </a:path>
                <a:path w="9370695" h="9400540">
                  <a:moveTo>
                    <a:pt x="93327" y="9342253"/>
                  </a:moveTo>
                  <a:lnTo>
                    <a:pt x="93327" y="9400013"/>
                  </a:lnTo>
                  <a:lnTo>
                    <a:pt x="9277219" y="9400013"/>
                  </a:lnTo>
                  <a:lnTo>
                    <a:pt x="9277219" y="9368020"/>
                  </a:lnTo>
                  <a:lnTo>
                    <a:pt x="145021" y="9368020"/>
                  </a:lnTo>
                  <a:lnTo>
                    <a:pt x="93327" y="9342253"/>
                  </a:lnTo>
                  <a:close/>
                </a:path>
                <a:path w="9370695" h="9400540">
                  <a:moveTo>
                    <a:pt x="9328913" y="9316487"/>
                  </a:moveTo>
                  <a:lnTo>
                    <a:pt x="9277219" y="9342253"/>
                  </a:lnTo>
                  <a:lnTo>
                    <a:pt x="9277219" y="9400013"/>
                  </a:lnTo>
                  <a:lnTo>
                    <a:pt x="9370546" y="9400013"/>
                  </a:lnTo>
                  <a:lnTo>
                    <a:pt x="9328913" y="9316487"/>
                  </a:lnTo>
                  <a:close/>
                </a:path>
                <a:path w="9370695" h="9400540">
                  <a:moveTo>
                    <a:pt x="186654" y="9284493"/>
                  </a:moveTo>
                  <a:lnTo>
                    <a:pt x="93327" y="9284493"/>
                  </a:lnTo>
                  <a:lnTo>
                    <a:pt x="93327" y="9342253"/>
                  </a:lnTo>
                  <a:lnTo>
                    <a:pt x="145021" y="9368020"/>
                  </a:lnTo>
                  <a:lnTo>
                    <a:pt x="186654" y="9284493"/>
                  </a:lnTo>
                  <a:close/>
                </a:path>
                <a:path w="9370695" h="9400540">
                  <a:moveTo>
                    <a:pt x="9183892" y="9284493"/>
                  </a:moveTo>
                  <a:lnTo>
                    <a:pt x="186654" y="9284493"/>
                  </a:lnTo>
                  <a:lnTo>
                    <a:pt x="145021" y="9368020"/>
                  </a:lnTo>
                  <a:lnTo>
                    <a:pt x="9225524" y="9368020"/>
                  </a:lnTo>
                  <a:lnTo>
                    <a:pt x="9183892" y="9284493"/>
                  </a:lnTo>
                  <a:close/>
                </a:path>
                <a:path w="9370695" h="9400540">
                  <a:moveTo>
                    <a:pt x="4736968" y="103714"/>
                  </a:moveTo>
                  <a:lnTo>
                    <a:pt x="4685273" y="129481"/>
                  </a:lnTo>
                  <a:lnTo>
                    <a:pt x="4736968" y="155247"/>
                  </a:lnTo>
                  <a:lnTo>
                    <a:pt x="4685273" y="258962"/>
                  </a:lnTo>
                  <a:lnTo>
                    <a:pt x="9225524" y="9368020"/>
                  </a:lnTo>
                  <a:lnTo>
                    <a:pt x="9277219" y="9342253"/>
                  </a:lnTo>
                  <a:lnTo>
                    <a:pt x="9277219" y="9284493"/>
                  </a:lnTo>
                  <a:lnTo>
                    <a:pt x="9312967" y="9284493"/>
                  </a:lnTo>
                  <a:lnTo>
                    <a:pt x="4736968" y="103714"/>
                  </a:lnTo>
                  <a:close/>
                </a:path>
                <a:path w="9370695" h="9400540">
                  <a:moveTo>
                    <a:pt x="9277219" y="9342253"/>
                  </a:moveTo>
                  <a:lnTo>
                    <a:pt x="9225524" y="9368020"/>
                  </a:lnTo>
                  <a:lnTo>
                    <a:pt x="9277219" y="9368020"/>
                  </a:lnTo>
                  <a:lnTo>
                    <a:pt x="9277219" y="9342253"/>
                  </a:lnTo>
                  <a:close/>
                </a:path>
                <a:path w="9370695" h="9400540">
                  <a:moveTo>
                    <a:pt x="4633578" y="103714"/>
                  </a:moveTo>
                  <a:lnTo>
                    <a:pt x="41632" y="9316487"/>
                  </a:lnTo>
                  <a:lnTo>
                    <a:pt x="93327" y="9342253"/>
                  </a:lnTo>
                  <a:lnTo>
                    <a:pt x="93327" y="9284493"/>
                  </a:lnTo>
                  <a:lnTo>
                    <a:pt x="186654" y="9284493"/>
                  </a:lnTo>
                  <a:lnTo>
                    <a:pt x="4685273" y="258962"/>
                  </a:lnTo>
                  <a:lnTo>
                    <a:pt x="4633578" y="155247"/>
                  </a:lnTo>
                  <a:lnTo>
                    <a:pt x="4685273" y="129481"/>
                  </a:lnTo>
                  <a:lnTo>
                    <a:pt x="4633578" y="103714"/>
                  </a:lnTo>
                  <a:close/>
                </a:path>
                <a:path w="9370695" h="9400540">
                  <a:moveTo>
                    <a:pt x="9312967" y="9284493"/>
                  </a:moveTo>
                  <a:lnTo>
                    <a:pt x="9277219" y="9284493"/>
                  </a:lnTo>
                  <a:lnTo>
                    <a:pt x="9277219" y="9342253"/>
                  </a:lnTo>
                  <a:lnTo>
                    <a:pt x="9328913" y="9316487"/>
                  </a:lnTo>
                  <a:lnTo>
                    <a:pt x="9312967" y="9284493"/>
                  </a:lnTo>
                  <a:close/>
                </a:path>
                <a:path w="9370695" h="9400540">
                  <a:moveTo>
                    <a:pt x="4685273" y="129481"/>
                  </a:moveTo>
                  <a:lnTo>
                    <a:pt x="4633578" y="155247"/>
                  </a:lnTo>
                  <a:lnTo>
                    <a:pt x="4685273" y="258962"/>
                  </a:lnTo>
                  <a:lnTo>
                    <a:pt x="4736968" y="155247"/>
                  </a:lnTo>
                  <a:lnTo>
                    <a:pt x="4685273" y="129481"/>
                  </a:lnTo>
                  <a:close/>
                </a:path>
                <a:path w="9370695" h="9400540">
                  <a:moveTo>
                    <a:pt x="4685273" y="0"/>
                  </a:moveTo>
                  <a:lnTo>
                    <a:pt x="4633578" y="103714"/>
                  </a:lnTo>
                  <a:lnTo>
                    <a:pt x="4685273" y="129481"/>
                  </a:lnTo>
                  <a:lnTo>
                    <a:pt x="4736968" y="103714"/>
                  </a:lnTo>
                  <a:lnTo>
                    <a:pt x="4685273" y="0"/>
                  </a:lnTo>
                  <a:close/>
                </a:path>
              </a:pathLst>
            </a:custGeom>
            <a:solidFill>
              <a:srgbClr val="213146"/>
            </a:solidFill>
          </p:spPr>
          <p:txBody>
            <a:bodyPr wrap="square" lIns="0" tIns="0" rIns="0" bIns="0" rtlCol="0"/>
            <a:lstStyle/>
            <a:p>
              <a:endParaRPr/>
            </a:p>
          </p:txBody>
        </p:sp>
        <p:sp>
          <p:nvSpPr>
            <p:cNvPr id="9" name="object 9"/>
            <p:cNvSpPr/>
            <p:nvPr/>
          </p:nvSpPr>
          <p:spPr>
            <a:xfrm>
              <a:off x="11508" y="4558599"/>
              <a:ext cx="9642397" cy="10681401"/>
            </a:xfrm>
            <a:custGeom>
              <a:avLst/>
              <a:gdLst/>
              <a:ahLst/>
              <a:cxnLst/>
              <a:rect l="l" t="t" r="r" b="b"/>
              <a:pathLst>
                <a:path w="9184005" h="9213215">
                  <a:moveTo>
                    <a:pt x="4591946" y="0"/>
                  </a:moveTo>
                  <a:lnTo>
                    <a:pt x="0" y="9212772"/>
                  </a:lnTo>
                  <a:lnTo>
                    <a:pt x="9183892" y="9212772"/>
                  </a:lnTo>
                  <a:lnTo>
                    <a:pt x="4591946" y="0"/>
                  </a:lnTo>
                  <a:close/>
                </a:path>
              </a:pathLst>
            </a:custGeom>
            <a:solidFill>
              <a:srgbClr val="7933FF"/>
            </a:solidFill>
          </p:spPr>
          <p:txBody>
            <a:bodyPr wrap="square" lIns="0" tIns="0" rIns="0" bIns="0" rtlCol="0"/>
            <a:lstStyle/>
            <a:p>
              <a:endParaRPr/>
            </a:p>
          </p:txBody>
        </p:sp>
        <p:sp>
          <p:nvSpPr>
            <p:cNvPr id="10" name="object 10"/>
            <p:cNvSpPr/>
            <p:nvPr/>
          </p:nvSpPr>
          <p:spPr>
            <a:xfrm>
              <a:off x="1365173" y="8125840"/>
              <a:ext cx="7393940" cy="4447540"/>
            </a:xfrm>
            <a:custGeom>
              <a:avLst/>
              <a:gdLst/>
              <a:ahLst/>
              <a:cxnLst/>
              <a:rect l="l" t="t" r="r" b="b"/>
              <a:pathLst>
                <a:path w="7393940" h="4447540">
                  <a:moveTo>
                    <a:pt x="5212867" y="0"/>
                  </a:moveTo>
                  <a:lnTo>
                    <a:pt x="2166010" y="0"/>
                  </a:lnTo>
                  <a:lnTo>
                    <a:pt x="2166010" y="57759"/>
                  </a:lnTo>
                  <a:lnTo>
                    <a:pt x="5212867" y="57759"/>
                  </a:lnTo>
                  <a:lnTo>
                    <a:pt x="5212867" y="0"/>
                  </a:lnTo>
                  <a:close/>
                </a:path>
                <a:path w="7393940" h="4447540">
                  <a:moveTo>
                    <a:pt x="6295860" y="2194890"/>
                  </a:moveTo>
                  <a:lnTo>
                    <a:pt x="1097432" y="2194890"/>
                  </a:lnTo>
                  <a:lnTo>
                    <a:pt x="1097432" y="2252649"/>
                  </a:lnTo>
                  <a:lnTo>
                    <a:pt x="6295860" y="2252649"/>
                  </a:lnTo>
                  <a:lnTo>
                    <a:pt x="6295860" y="2194890"/>
                  </a:lnTo>
                  <a:close/>
                </a:path>
                <a:path w="7393940" h="4447540">
                  <a:moveTo>
                    <a:pt x="7393318" y="4389780"/>
                  </a:moveTo>
                  <a:lnTo>
                    <a:pt x="0" y="4389780"/>
                  </a:lnTo>
                  <a:lnTo>
                    <a:pt x="0" y="4447540"/>
                  </a:lnTo>
                  <a:lnTo>
                    <a:pt x="7393318" y="4447540"/>
                  </a:lnTo>
                  <a:lnTo>
                    <a:pt x="7393318" y="4389780"/>
                  </a:lnTo>
                  <a:close/>
                </a:path>
              </a:pathLst>
            </a:custGeom>
            <a:solidFill>
              <a:srgbClr val="213146"/>
            </a:solidFill>
          </p:spPr>
          <p:txBody>
            <a:bodyPr wrap="square" lIns="0" tIns="0" rIns="0" bIns="0" rtlCol="0"/>
            <a:lstStyle/>
            <a:p>
              <a:endParaRPr/>
            </a:p>
          </p:txBody>
        </p:sp>
        <p:sp>
          <p:nvSpPr>
            <p:cNvPr id="16" name="object 16"/>
            <p:cNvSpPr/>
            <p:nvPr/>
          </p:nvSpPr>
          <p:spPr>
            <a:xfrm rot="21449151">
              <a:off x="649258" y="7371536"/>
              <a:ext cx="3150870" cy="5845175"/>
            </a:xfrm>
            <a:custGeom>
              <a:avLst/>
              <a:gdLst/>
              <a:ahLst/>
              <a:cxnLst/>
              <a:rect l="l" t="t" r="r" b="b"/>
              <a:pathLst>
                <a:path w="3150870" h="5845175">
                  <a:moveTo>
                    <a:pt x="3150628" y="83375"/>
                  </a:moveTo>
                  <a:lnTo>
                    <a:pt x="3125622" y="68922"/>
                  </a:lnTo>
                  <a:lnTo>
                    <a:pt x="3006229" y="0"/>
                  </a:lnTo>
                  <a:lnTo>
                    <a:pt x="3006229" y="68922"/>
                  </a:lnTo>
                  <a:lnTo>
                    <a:pt x="2869044" y="68922"/>
                  </a:lnTo>
                  <a:lnTo>
                    <a:pt x="2860078" y="68922"/>
                  </a:lnTo>
                  <a:lnTo>
                    <a:pt x="2856103" y="76962"/>
                  </a:lnTo>
                  <a:lnTo>
                    <a:pt x="1910842" y="1986622"/>
                  </a:lnTo>
                  <a:lnTo>
                    <a:pt x="1907578" y="1986622"/>
                  </a:lnTo>
                  <a:lnTo>
                    <a:pt x="1903603" y="1994662"/>
                  </a:lnTo>
                  <a:lnTo>
                    <a:pt x="956462" y="3908120"/>
                  </a:lnTo>
                  <a:lnTo>
                    <a:pt x="946150" y="3928973"/>
                  </a:lnTo>
                  <a:lnTo>
                    <a:pt x="948182" y="3928973"/>
                  </a:lnTo>
                  <a:lnTo>
                    <a:pt x="10312" y="5823712"/>
                  </a:lnTo>
                  <a:lnTo>
                    <a:pt x="0" y="5844565"/>
                  </a:lnTo>
                  <a:lnTo>
                    <a:pt x="23266" y="5844565"/>
                  </a:lnTo>
                  <a:lnTo>
                    <a:pt x="261518" y="5844565"/>
                  </a:lnTo>
                  <a:lnTo>
                    <a:pt x="261518" y="5836526"/>
                  </a:lnTo>
                  <a:lnTo>
                    <a:pt x="261518" y="5815673"/>
                  </a:lnTo>
                  <a:lnTo>
                    <a:pt x="46520" y="5815673"/>
                  </a:lnTo>
                  <a:lnTo>
                    <a:pt x="979360" y="3931094"/>
                  </a:lnTo>
                  <a:lnTo>
                    <a:pt x="1107579" y="3931094"/>
                  </a:lnTo>
                  <a:lnTo>
                    <a:pt x="1107579" y="4000030"/>
                  </a:lnTo>
                  <a:lnTo>
                    <a:pt x="1226972" y="3931094"/>
                  </a:lnTo>
                  <a:lnTo>
                    <a:pt x="1251978" y="3916654"/>
                  </a:lnTo>
                  <a:lnTo>
                    <a:pt x="1226972" y="3902214"/>
                  </a:lnTo>
                  <a:lnTo>
                    <a:pt x="1107579" y="3833291"/>
                  </a:lnTo>
                  <a:lnTo>
                    <a:pt x="1107579" y="3900093"/>
                  </a:lnTo>
                  <a:lnTo>
                    <a:pt x="992670" y="3900093"/>
                  </a:lnTo>
                  <a:lnTo>
                    <a:pt x="1925510" y="2015515"/>
                  </a:lnTo>
                  <a:lnTo>
                    <a:pt x="2053729" y="2015515"/>
                  </a:lnTo>
                  <a:lnTo>
                    <a:pt x="2053729" y="2084438"/>
                  </a:lnTo>
                  <a:lnTo>
                    <a:pt x="2173122" y="2015515"/>
                  </a:lnTo>
                  <a:lnTo>
                    <a:pt x="2198128" y="2001075"/>
                  </a:lnTo>
                  <a:lnTo>
                    <a:pt x="2173122" y="1986622"/>
                  </a:lnTo>
                  <a:lnTo>
                    <a:pt x="2053729" y="1917700"/>
                  </a:lnTo>
                  <a:lnTo>
                    <a:pt x="2053729" y="1982393"/>
                  </a:lnTo>
                  <a:lnTo>
                    <a:pt x="1945170" y="1982393"/>
                  </a:lnTo>
                  <a:lnTo>
                    <a:pt x="2878010" y="97815"/>
                  </a:lnTo>
                  <a:lnTo>
                    <a:pt x="3006229" y="97815"/>
                  </a:lnTo>
                  <a:lnTo>
                    <a:pt x="3006229" y="166738"/>
                  </a:lnTo>
                  <a:lnTo>
                    <a:pt x="3125622" y="97815"/>
                  </a:lnTo>
                  <a:lnTo>
                    <a:pt x="3150628" y="83375"/>
                  </a:lnTo>
                  <a:close/>
                </a:path>
              </a:pathLst>
            </a:custGeom>
            <a:solidFill>
              <a:srgbClr val="05BCFB"/>
            </a:solidFill>
          </p:spPr>
          <p:txBody>
            <a:bodyPr wrap="square" lIns="0" tIns="0" rIns="0" bIns="0" rtlCol="0"/>
            <a:lstStyle/>
            <a:p>
              <a:endParaRPr/>
            </a:p>
          </p:txBody>
        </p:sp>
        <p:sp>
          <p:nvSpPr>
            <p:cNvPr id="23" name="object 23"/>
            <p:cNvSpPr/>
            <p:nvPr/>
          </p:nvSpPr>
          <p:spPr>
            <a:xfrm>
              <a:off x="50800" y="0"/>
              <a:ext cx="15240000" cy="15240000"/>
            </a:xfrm>
            <a:custGeom>
              <a:avLst/>
              <a:gdLst/>
              <a:ahLst/>
              <a:cxnLst/>
              <a:rect l="l" t="t" r="r" b="b"/>
              <a:pathLst>
                <a:path w="15240000" h="15240000">
                  <a:moveTo>
                    <a:pt x="15240000" y="0"/>
                  </a:moveTo>
                  <a:lnTo>
                    <a:pt x="15227300" y="0"/>
                  </a:lnTo>
                  <a:lnTo>
                    <a:pt x="15227300" y="12700"/>
                  </a:lnTo>
                  <a:lnTo>
                    <a:pt x="15227300" y="15227300"/>
                  </a:lnTo>
                  <a:lnTo>
                    <a:pt x="12700" y="15227300"/>
                  </a:lnTo>
                  <a:lnTo>
                    <a:pt x="12700" y="12700"/>
                  </a:lnTo>
                  <a:lnTo>
                    <a:pt x="15227300" y="12700"/>
                  </a:lnTo>
                  <a:lnTo>
                    <a:pt x="15227300" y="0"/>
                  </a:lnTo>
                  <a:lnTo>
                    <a:pt x="12700" y="0"/>
                  </a:lnTo>
                  <a:lnTo>
                    <a:pt x="0" y="0"/>
                  </a:lnTo>
                  <a:lnTo>
                    <a:pt x="0" y="15240000"/>
                  </a:lnTo>
                  <a:lnTo>
                    <a:pt x="12700" y="15240000"/>
                  </a:lnTo>
                  <a:lnTo>
                    <a:pt x="15227300" y="15240000"/>
                  </a:lnTo>
                  <a:lnTo>
                    <a:pt x="15240000" y="15240000"/>
                  </a:lnTo>
                  <a:lnTo>
                    <a:pt x="15240000" y="0"/>
                  </a:lnTo>
                  <a:close/>
                </a:path>
              </a:pathLst>
            </a:custGeom>
            <a:solidFill>
              <a:srgbClr val="000000"/>
            </a:solidFill>
          </p:spPr>
          <p:txBody>
            <a:bodyPr wrap="square" lIns="0" tIns="0" rIns="0" bIns="0" rtlCol="0"/>
            <a:lstStyle/>
            <a:p>
              <a:endParaRPr/>
            </a:p>
          </p:txBody>
        </p:sp>
      </p:grpSp>
      <p:sp>
        <p:nvSpPr>
          <p:cNvPr id="26" name="TextBox 25">
            <a:extLst>
              <a:ext uri="{FF2B5EF4-FFF2-40B4-BE49-F238E27FC236}">
                <a16:creationId xmlns:a16="http://schemas.microsoft.com/office/drawing/2014/main" id="{467685AB-EACD-453C-9CE6-E69A9178DAC3}"/>
              </a:ext>
            </a:extLst>
          </p:cNvPr>
          <p:cNvSpPr txBox="1"/>
          <p:nvPr/>
        </p:nvSpPr>
        <p:spPr>
          <a:xfrm>
            <a:off x="5102225" y="453927"/>
            <a:ext cx="20324465" cy="830997"/>
          </a:xfrm>
          <a:prstGeom prst="rect">
            <a:avLst/>
          </a:prstGeom>
          <a:noFill/>
        </p:spPr>
        <p:txBody>
          <a:bodyPr wrap="square">
            <a:spAutoFit/>
          </a:bodyPr>
          <a:lstStyle/>
          <a:p>
            <a:r>
              <a:rPr lang="ro-RO" sz="4800" b="1" dirty="0">
                <a:solidFill>
                  <a:schemeClr val="accent6">
                    <a:lumMod val="75000"/>
                  </a:schemeClr>
                </a:solidFill>
                <a:latin typeface="Arial" panose="020B0604020202020204" pitchFamily="34" charset="0"/>
                <a:cs typeface="Arial" panose="020B0604020202020204" pitchFamily="34" charset="0"/>
              </a:rPr>
              <a:t>PIRAMIDA DATE-INFORMAȚIE-CUNOAȘTERE-ÎNȚELEPCIUNE</a:t>
            </a:r>
          </a:p>
        </p:txBody>
      </p:sp>
      <p:sp>
        <p:nvSpPr>
          <p:cNvPr id="30" name="TextBox 29">
            <a:extLst>
              <a:ext uri="{FF2B5EF4-FFF2-40B4-BE49-F238E27FC236}">
                <a16:creationId xmlns:a16="http://schemas.microsoft.com/office/drawing/2014/main" id="{0C5A81E1-34F4-420D-A52F-4DFDF7D3E190}"/>
              </a:ext>
            </a:extLst>
          </p:cNvPr>
          <p:cNvSpPr txBox="1"/>
          <p:nvPr/>
        </p:nvSpPr>
        <p:spPr>
          <a:xfrm rot="18603582">
            <a:off x="2478807" y="9709182"/>
            <a:ext cx="1784022" cy="646331"/>
          </a:xfrm>
          <a:prstGeom prst="rect">
            <a:avLst/>
          </a:prstGeom>
          <a:noFill/>
        </p:spPr>
        <p:txBody>
          <a:bodyPr wrap="square">
            <a:spAutoFit/>
          </a:bodyPr>
          <a:lstStyle/>
          <a:p>
            <a:r>
              <a:rPr lang="ro-RO" sz="3600" b="1" dirty="0">
                <a:solidFill>
                  <a:srgbClr val="FFFF00"/>
                </a:solidFill>
              </a:rPr>
              <a:t>+</a:t>
            </a:r>
            <a:r>
              <a:rPr lang="ro-RO" sz="3600" b="1" dirty="0">
                <a:solidFill>
                  <a:srgbClr val="FF0000"/>
                </a:solidFill>
              </a:rPr>
              <a:t>sens</a:t>
            </a:r>
          </a:p>
        </p:txBody>
      </p:sp>
      <p:sp>
        <p:nvSpPr>
          <p:cNvPr id="31" name="TextBox 30">
            <a:extLst>
              <a:ext uri="{FF2B5EF4-FFF2-40B4-BE49-F238E27FC236}">
                <a16:creationId xmlns:a16="http://schemas.microsoft.com/office/drawing/2014/main" id="{1D93354D-D051-4DD0-8EEA-9165A11D59CB}"/>
              </a:ext>
            </a:extLst>
          </p:cNvPr>
          <p:cNvSpPr txBox="1"/>
          <p:nvPr/>
        </p:nvSpPr>
        <p:spPr>
          <a:xfrm rot="18566681">
            <a:off x="3828751" y="7857527"/>
            <a:ext cx="2083190" cy="646331"/>
          </a:xfrm>
          <a:prstGeom prst="rect">
            <a:avLst/>
          </a:prstGeom>
          <a:noFill/>
        </p:spPr>
        <p:txBody>
          <a:bodyPr wrap="square">
            <a:spAutoFit/>
          </a:bodyPr>
          <a:lstStyle/>
          <a:p>
            <a:r>
              <a:rPr lang="ro-RO" sz="3600" dirty="0">
                <a:solidFill>
                  <a:srgbClr val="FFFF00"/>
                </a:solidFill>
              </a:rPr>
              <a:t>+</a:t>
            </a:r>
            <a:r>
              <a:rPr lang="ro-RO" sz="3600" dirty="0">
                <a:solidFill>
                  <a:srgbClr val="FF0000"/>
                </a:solidFill>
              </a:rPr>
              <a:t>înțeles</a:t>
            </a:r>
          </a:p>
        </p:txBody>
      </p:sp>
      <p:sp>
        <p:nvSpPr>
          <p:cNvPr id="32" name="TextBox 31">
            <a:extLst>
              <a:ext uri="{FF2B5EF4-FFF2-40B4-BE49-F238E27FC236}">
                <a16:creationId xmlns:a16="http://schemas.microsoft.com/office/drawing/2014/main" id="{DE0991B5-1B39-403E-B2F5-402A1EEDD092}"/>
              </a:ext>
            </a:extLst>
          </p:cNvPr>
          <p:cNvSpPr txBox="1"/>
          <p:nvPr/>
        </p:nvSpPr>
        <p:spPr>
          <a:xfrm rot="18757414">
            <a:off x="572299" y="11900815"/>
            <a:ext cx="2078697" cy="646331"/>
          </a:xfrm>
          <a:prstGeom prst="rect">
            <a:avLst/>
          </a:prstGeom>
          <a:noFill/>
        </p:spPr>
        <p:txBody>
          <a:bodyPr wrap="square">
            <a:spAutoFit/>
          </a:bodyPr>
          <a:lstStyle/>
          <a:p>
            <a:r>
              <a:rPr lang="ro-RO" sz="3600" b="1" dirty="0">
                <a:solidFill>
                  <a:srgbClr val="FFFF00"/>
                </a:solidFill>
              </a:rPr>
              <a:t>+</a:t>
            </a:r>
            <a:r>
              <a:rPr lang="ro-RO" sz="3600" b="1" dirty="0">
                <a:solidFill>
                  <a:srgbClr val="FF0000"/>
                </a:solidFill>
              </a:rPr>
              <a:t>context</a:t>
            </a:r>
          </a:p>
        </p:txBody>
      </p:sp>
      <p:sp>
        <p:nvSpPr>
          <p:cNvPr id="34" name="TextBox 33">
            <a:extLst>
              <a:ext uri="{FF2B5EF4-FFF2-40B4-BE49-F238E27FC236}">
                <a16:creationId xmlns:a16="http://schemas.microsoft.com/office/drawing/2014/main" id="{19F866E9-A1A3-491E-9E94-D0FDD5EF90B9}"/>
              </a:ext>
            </a:extLst>
          </p:cNvPr>
          <p:cNvSpPr txBox="1"/>
          <p:nvPr/>
        </p:nvSpPr>
        <p:spPr>
          <a:xfrm>
            <a:off x="1052831" y="1679974"/>
            <a:ext cx="25690194" cy="2308324"/>
          </a:xfrm>
          <a:prstGeom prst="rect">
            <a:avLst/>
          </a:prstGeom>
          <a:noFill/>
        </p:spPr>
        <p:txBody>
          <a:bodyPr wrap="square">
            <a:spAutoFit/>
          </a:bodyPr>
          <a:lstStyle/>
          <a:p>
            <a:r>
              <a:rPr lang="en-US" sz="4800" b="1" u="sng" dirty="0">
                <a:solidFill>
                  <a:srgbClr val="FFFF00"/>
                </a:solidFill>
              </a:rPr>
              <a:t>De </a:t>
            </a:r>
            <a:r>
              <a:rPr lang="en-US" sz="4800" b="1" u="sng" dirty="0" err="1">
                <a:solidFill>
                  <a:srgbClr val="FFFF00"/>
                </a:solidFill>
              </a:rPr>
              <a:t>exemplu</a:t>
            </a:r>
            <a:r>
              <a:rPr lang="en-US" sz="4800" b="1" u="sng" dirty="0">
                <a:solidFill>
                  <a:srgbClr val="FFFF00"/>
                </a:solidFill>
              </a:rPr>
              <a:t>:</a:t>
            </a:r>
            <a:r>
              <a:rPr lang="en-US" sz="4800" b="1" dirty="0">
                <a:solidFill>
                  <a:srgbClr val="FFFF00"/>
                </a:solidFill>
              </a:rPr>
              <a:t> </a:t>
            </a:r>
            <a:r>
              <a:rPr lang="en-US" sz="4800" b="1" dirty="0">
                <a:solidFill>
                  <a:schemeClr val="bg1"/>
                </a:solidFill>
              </a:rPr>
              <a:t>d</a:t>
            </a:r>
            <a:r>
              <a:rPr lang="ro-RO" sz="4800" b="1" dirty="0" err="1">
                <a:solidFill>
                  <a:schemeClr val="bg1"/>
                </a:solidFill>
              </a:rPr>
              <a:t>ispozitivele</a:t>
            </a:r>
            <a:r>
              <a:rPr lang="ro-RO" sz="4800" b="1" dirty="0">
                <a:solidFill>
                  <a:schemeClr val="bg1"/>
                </a:solidFill>
              </a:rPr>
              <a:t> de monitorizare a fitness-ului colectează date despre sănătate și activitate, dar scopul final este să le folosești pentru a lua decizii despre cum să te antrenezi sau cum să-ți gestionezi sănătatea.</a:t>
            </a:r>
          </a:p>
        </p:txBody>
      </p:sp>
      <p:sp>
        <p:nvSpPr>
          <p:cNvPr id="36" name="TextBox 35">
            <a:extLst>
              <a:ext uri="{FF2B5EF4-FFF2-40B4-BE49-F238E27FC236}">
                <a16:creationId xmlns:a16="http://schemas.microsoft.com/office/drawing/2014/main" id="{0C8ABC64-C2CB-4F6B-842F-948246972BEF}"/>
              </a:ext>
            </a:extLst>
          </p:cNvPr>
          <p:cNvSpPr txBox="1"/>
          <p:nvPr/>
        </p:nvSpPr>
        <p:spPr>
          <a:xfrm>
            <a:off x="11477943" y="5178174"/>
            <a:ext cx="15609114" cy="2800767"/>
          </a:xfrm>
          <a:prstGeom prst="rect">
            <a:avLst/>
          </a:prstGeom>
          <a:noFill/>
        </p:spPr>
        <p:txBody>
          <a:bodyPr wrap="square">
            <a:spAutoFit/>
          </a:bodyPr>
          <a:lstStyle/>
          <a:p>
            <a:r>
              <a:rPr lang="ro-RO" sz="4400" b="1" u="sng" dirty="0">
                <a:solidFill>
                  <a:srgbClr val="00B0F0"/>
                </a:solidFill>
              </a:rPr>
              <a:t>Înțelepciune</a:t>
            </a:r>
            <a:r>
              <a:rPr lang="ro-RO" sz="4400" b="1" dirty="0">
                <a:solidFill>
                  <a:srgbClr val="FFFF00"/>
                </a:solidFill>
              </a:rPr>
              <a:t>: Înțelegerea acestor tipare îți permite să iei decizii informate cu privire la ajustarea rutinei de exerciții, a obiceiurilor de somn și a altor factori ai stilului de viață pentru a-ți îmbunătăți sănătatea și condiția fizică.</a:t>
            </a:r>
          </a:p>
        </p:txBody>
      </p:sp>
      <p:sp>
        <p:nvSpPr>
          <p:cNvPr id="37" name="TextBox 36">
            <a:extLst>
              <a:ext uri="{FF2B5EF4-FFF2-40B4-BE49-F238E27FC236}">
                <a16:creationId xmlns:a16="http://schemas.microsoft.com/office/drawing/2014/main" id="{D23B274A-B72D-4B90-ADD9-802AA4CC4EFD}"/>
              </a:ext>
            </a:extLst>
          </p:cNvPr>
          <p:cNvSpPr txBox="1"/>
          <p:nvPr/>
        </p:nvSpPr>
        <p:spPr>
          <a:xfrm>
            <a:off x="6950381" y="6817638"/>
            <a:ext cx="5287475" cy="769441"/>
          </a:xfrm>
          <a:prstGeom prst="rect">
            <a:avLst/>
          </a:prstGeom>
          <a:noFill/>
        </p:spPr>
        <p:txBody>
          <a:bodyPr wrap="square">
            <a:spAutoFit/>
          </a:bodyPr>
          <a:lstStyle/>
          <a:p>
            <a:r>
              <a:rPr lang="ro-RO" sz="4400" b="1" dirty="0">
                <a:solidFill>
                  <a:srgbClr val="00B0F0"/>
                </a:solidFill>
              </a:rPr>
              <a:t>Înțelepciune  </a:t>
            </a:r>
          </a:p>
        </p:txBody>
      </p:sp>
      <p:sp>
        <p:nvSpPr>
          <p:cNvPr id="38" name="TextBox 37">
            <a:extLst>
              <a:ext uri="{FF2B5EF4-FFF2-40B4-BE49-F238E27FC236}">
                <a16:creationId xmlns:a16="http://schemas.microsoft.com/office/drawing/2014/main" id="{2520A141-389D-4E0F-BB6A-5059BF35795D}"/>
              </a:ext>
            </a:extLst>
          </p:cNvPr>
          <p:cNvSpPr txBox="1"/>
          <p:nvPr/>
        </p:nvSpPr>
        <p:spPr>
          <a:xfrm>
            <a:off x="7023726" y="8754868"/>
            <a:ext cx="4522336" cy="769441"/>
          </a:xfrm>
          <a:prstGeom prst="rect">
            <a:avLst/>
          </a:prstGeom>
          <a:noFill/>
        </p:spPr>
        <p:txBody>
          <a:bodyPr wrap="square">
            <a:spAutoFit/>
          </a:bodyPr>
          <a:lstStyle/>
          <a:p>
            <a:r>
              <a:rPr lang="ro-RO" sz="4400" b="1" dirty="0" err="1">
                <a:solidFill>
                  <a:srgbClr val="00B0F0"/>
                </a:solidFill>
              </a:rPr>
              <a:t>Cunoaștințe</a:t>
            </a:r>
            <a:r>
              <a:rPr lang="ro-RO" sz="4400" b="1" dirty="0">
                <a:solidFill>
                  <a:srgbClr val="00B0F0"/>
                </a:solidFill>
              </a:rPr>
              <a:t> </a:t>
            </a:r>
            <a:endParaRPr lang="ro-RO" sz="4400" dirty="0"/>
          </a:p>
        </p:txBody>
      </p:sp>
      <p:sp>
        <p:nvSpPr>
          <p:cNvPr id="39" name="TextBox 38">
            <a:extLst>
              <a:ext uri="{FF2B5EF4-FFF2-40B4-BE49-F238E27FC236}">
                <a16:creationId xmlns:a16="http://schemas.microsoft.com/office/drawing/2014/main" id="{ECFF009F-96AE-4FE0-AE1A-D78C44111CD0}"/>
              </a:ext>
            </a:extLst>
          </p:cNvPr>
          <p:cNvSpPr txBox="1"/>
          <p:nvPr/>
        </p:nvSpPr>
        <p:spPr>
          <a:xfrm>
            <a:off x="7346637" y="10899868"/>
            <a:ext cx="4522336" cy="769441"/>
          </a:xfrm>
          <a:prstGeom prst="rect">
            <a:avLst/>
          </a:prstGeom>
          <a:noFill/>
        </p:spPr>
        <p:txBody>
          <a:bodyPr wrap="square">
            <a:spAutoFit/>
          </a:bodyPr>
          <a:lstStyle/>
          <a:p>
            <a:r>
              <a:rPr lang="ro-RO" sz="4400" b="1" dirty="0">
                <a:solidFill>
                  <a:srgbClr val="00B0F0"/>
                </a:solidFill>
              </a:rPr>
              <a:t>Informație</a:t>
            </a:r>
            <a:endParaRPr lang="ro-RO" sz="4400" dirty="0"/>
          </a:p>
        </p:txBody>
      </p:sp>
      <p:sp>
        <p:nvSpPr>
          <p:cNvPr id="40" name="TextBox 39">
            <a:extLst>
              <a:ext uri="{FF2B5EF4-FFF2-40B4-BE49-F238E27FC236}">
                <a16:creationId xmlns:a16="http://schemas.microsoft.com/office/drawing/2014/main" id="{E920C997-4CAB-437C-9963-5D01B3788261}"/>
              </a:ext>
            </a:extLst>
          </p:cNvPr>
          <p:cNvSpPr txBox="1"/>
          <p:nvPr/>
        </p:nvSpPr>
        <p:spPr>
          <a:xfrm>
            <a:off x="8081745" y="13113444"/>
            <a:ext cx="5249469" cy="769441"/>
          </a:xfrm>
          <a:prstGeom prst="rect">
            <a:avLst/>
          </a:prstGeom>
          <a:noFill/>
        </p:spPr>
        <p:txBody>
          <a:bodyPr wrap="square">
            <a:spAutoFit/>
          </a:bodyPr>
          <a:lstStyle/>
          <a:p>
            <a:r>
              <a:rPr lang="ro-RO" sz="4400" b="1" dirty="0">
                <a:solidFill>
                  <a:srgbClr val="00B0F0"/>
                </a:solidFill>
              </a:rPr>
              <a:t>Date</a:t>
            </a:r>
            <a:endParaRPr lang="ro-RO" sz="4400" dirty="0"/>
          </a:p>
        </p:txBody>
      </p:sp>
      <p:sp>
        <p:nvSpPr>
          <p:cNvPr id="42" name="TextBox 41">
            <a:extLst>
              <a:ext uri="{FF2B5EF4-FFF2-40B4-BE49-F238E27FC236}">
                <a16:creationId xmlns:a16="http://schemas.microsoft.com/office/drawing/2014/main" id="{17308301-4937-4206-9643-CC5CBC82CF47}"/>
              </a:ext>
            </a:extLst>
          </p:cNvPr>
          <p:cNvSpPr txBox="1"/>
          <p:nvPr/>
        </p:nvSpPr>
        <p:spPr>
          <a:xfrm>
            <a:off x="13331214" y="8062488"/>
            <a:ext cx="13816801" cy="2308324"/>
          </a:xfrm>
          <a:prstGeom prst="rect">
            <a:avLst/>
          </a:prstGeom>
          <a:noFill/>
        </p:spPr>
        <p:txBody>
          <a:bodyPr wrap="square">
            <a:spAutoFit/>
          </a:bodyPr>
          <a:lstStyle/>
          <a:p>
            <a:r>
              <a:rPr lang="ro-RO" sz="3600" b="1" u="sng" dirty="0">
                <a:solidFill>
                  <a:srgbClr val="00B0F0"/>
                </a:solidFill>
              </a:rPr>
              <a:t>Cunoștințe</a:t>
            </a:r>
            <a:r>
              <a:rPr lang="ro-RO" sz="3600" b="1" dirty="0">
                <a:solidFill>
                  <a:srgbClr val="FFFF00"/>
                </a:solidFill>
              </a:rPr>
              <a:t>: Analizarea și interpretarea informațiilor pot dezvălui tipare, cum ar fi creșterea numărului de pași care duce la o calitate îmbunătățită a somnului sau o corelație între ritmul cardiac și intensitatea antrenamentului.</a:t>
            </a:r>
          </a:p>
        </p:txBody>
      </p:sp>
      <p:sp>
        <p:nvSpPr>
          <p:cNvPr id="44" name="TextBox 43">
            <a:extLst>
              <a:ext uri="{FF2B5EF4-FFF2-40B4-BE49-F238E27FC236}">
                <a16:creationId xmlns:a16="http://schemas.microsoft.com/office/drawing/2014/main" id="{6CA59EEC-9471-4F71-B86D-616A3B715ED9}"/>
              </a:ext>
            </a:extLst>
          </p:cNvPr>
          <p:cNvSpPr txBox="1"/>
          <p:nvPr/>
        </p:nvSpPr>
        <p:spPr>
          <a:xfrm>
            <a:off x="14934936" y="10324635"/>
            <a:ext cx="12213079" cy="2308324"/>
          </a:xfrm>
          <a:prstGeom prst="rect">
            <a:avLst/>
          </a:prstGeom>
          <a:noFill/>
        </p:spPr>
        <p:txBody>
          <a:bodyPr wrap="square">
            <a:spAutoFit/>
          </a:bodyPr>
          <a:lstStyle/>
          <a:p>
            <a:r>
              <a:rPr lang="ro-RO" sz="3600" b="1" u="sng" dirty="0">
                <a:solidFill>
                  <a:srgbClr val="00B0F0"/>
                </a:solidFill>
              </a:rPr>
              <a:t>Informație:</a:t>
            </a:r>
            <a:r>
              <a:rPr lang="ro-RO" sz="3600" b="1" dirty="0">
                <a:solidFill>
                  <a:srgbClr val="00B0F0"/>
                </a:solidFill>
              </a:rPr>
              <a:t> </a:t>
            </a:r>
            <a:r>
              <a:rPr lang="ro-RO" sz="3600" b="1" dirty="0">
                <a:solidFill>
                  <a:srgbClr val="FFFF00"/>
                </a:solidFill>
              </a:rPr>
              <a:t>Aplicația pentru </a:t>
            </a:r>
            <a:r>
              <a:rPr lang="ro-RO" sz="3600" b="1" dirty="0" err="1">
                <a:solidFill>
                  <a:srgbClr val="FFFF00"/>
                </a:solidFill>
              </a:rPr>
              <a:t>smartwatch</a:t>
            </a:r>
            <a:r>
              <a:rPr lang="ro-RO" sz="3600" b="1" dirty="0">
                <a:solidFill>
                  <a:srgbClr val="FFFF00"/>
                </a:solidFill>
              </a:rPr>
              <a:t> organizează și structurează datele, afișându-le într-un format ușor de înțeles, cum ar fi numărul zilnic de pași, ritmul cardiac mediu și orele de somn pe noapte.</a:t>
            </a:r>
          </a:p>
        </p:txBody>
      </p:sp>
      <p:sp>
        <p:nvSpPr>
          <p:cNvPr id="46" name="TextBox 45">
            <a:extLst>
              <a:ext uri="{FF2B5EF4-FFF2-40B4-BE49-F238E27FC236}">
                <a16:creationId xmlns:a16="http://schemas.microsoft.com/office/drawing/2014/main" id="{DE7A8CE6-346D-4123-9285-A50A5C6D06F0}"/>
              </a:ext>
            </a:extLst>
          </p:cNvPr>
          <p:cNvSpPr txBox="1"/>
          <p:nvPr/>
        </p:nvSpPr>
        <p:spPr>
          <a:xfrm>
            <a:off x="16488888" y="12718375"/>
            <a:ext cx="11088232" cy="1754326"/>
          </a:xfrm>
          <a:prstGeom prst="rect">
            <a:avLst/>
          </a:prstGeom>
          <a:noFill/>
        </p:spPr>
        <p:txBody>
          <a:bodyPr wrap="square">
            <a:spAutoFit/>
          </a:bodyPr>
          <a:lstStyle/>
          <a:p>
            <a:r>
              <a:rPr lang="ro-RO" sz="3600" b="1" u="sng" dirty="0">
                <a:solidFill>
                  <a:srgbClr val="00B0F0"/>
                </a:solidFill>
                <a:latin typeface="Arial" panose="020B0604020202020204" pitchFamily="34" charset="0"/>
                <a:cs typeface="Arial" panose="020B0604020202020204" pitchFamily="34" charset="0"/>
              </a:rPr>
              <a:t>Date:</a:t>
            </a:r>
            <a:r>
              <a:rPr lang="ro-RO" sz="3600" b="1" dirty="0">
                <a:solidFill>
                  <a:srgbClr val="FFFF00"/>
                </a:solidFill>
                <a:latin typeface="Arial" panose="020B0604020202020204" pitchFamily="34" charset="0"/>
                <a:cs typeface="Arial" panose="020B0604020202020204" pitchFamily="34" charset="0"/>
              </a:rPr>
              <a:t> </a:t>
            </a:r>
            <a:r>
              <a:rPr lang="ro-RO" sz="3600" b="1" dirty="0" err="1">
                <a:solidFill>
                  <a:srgbClr val="FFFF00"/>
                </a:solidFill>
                <a:latin typeface="Arial" panose="020B0604020202020204" pitchFamily="34" charset="0"/>
                <a:cs typeface="Arial" panose="020B0604020202020204" pitchFamily="34" charset="0"/>
              </a:rPr>
              <a:t>Smartwatch-ul</a:t>
            </a:r>
            <a:r>
              <a:rPr lang="ro-RO" sz="3600" b="1" dirty="0">
                <a:solidFill>
                  <a:srgbClr val="FFFF00"/>
                </a:solidFill>
                <a:latin typeface="Arial" panose="020B0604020202020204" pitchFamily="34" charset="0"/>
                <a:cs typeface="Arial" panose="020B0604020202020204" pitchFamily="34" charset="0"/>
              </a:rPr>
              <a:t> colectează date brute, cum ar fi numărul de pași făcuți, ritmul cardiac și durata somnului.</a:t>
            </a:r>
          </a:p>
        </p:txBody>
      </p:sp>
      <p:sp>
        <p:nvSpPr>
          <p:cNvPr id="48" name="TextBox 47">
            <a:extLst>
              <a:ext uri="{FF2B5EF4-FFF2-40B4-BE49-F238E27FC236}">
                <a16:creationId xmlns:a16="http://schemas.microsoft.com/office/drawing/2014/main" id="{2D32276D-66D4-45C6-9B50-AC84010EECD1}"/>
              </a:ext>
            </a:extLst>
          </p:cNvPr>
          <p:cNvSpPr txBox="1"/>
          <p:nvPr/>
        </p:nvSpPr>
        <p:spPr>
          <a:xfrm>
            <a:off x="186191" y="4645317"/>
            <a:ext cx="13988374" cy="830997"/>
          </a:xfrm>
          <a:prstGeom prst="rect">
            <a:avLst/>
          </a:prstGeom>
          <a:noFill/>
        </p:spPr>
        <p:txBody>
          <a:bodyPr wrap="square">
            <a:spAutoFit/>
          </a:bodyPr>
          <a:lstStyle/>
          <a:p>
            <a:r>
              <a:rPr kumimoji="0" lang="ro-RO" sz="4800" b="1" i="0" u="none" strike="noStrike" kern="0" cap="none" spc="0" normalizeH="0" baseline="0" noProof="0" dirty="0">
                <a:ln>
                  <a:noFill/>
                </a:ln>
                <a:solidFill>
                  <a:prstClr val="white"/>
                </a:solidFill>
                <a:effectLst/>
                <a:highlight>
                  <a:srgbClr val="FF0000"/>
                </a:highlight>
                <a:uLnTx/>
                <a:uFillTx/>
              </a:rPr>
              <a:t>monitorizarea fitness-ului </a:t>
            </a:r>
            <a:endParaRPr lang="ro-R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7970" y="101600"/>
            <a:ext cx="27273249" cy="15364753"/>
            <a:chOff x="0" y="0"/>
            <a:chExt cx="15341600" cy="15364753"/>
          </a:xfrm>
        </p:grpSpPr>
        <p:pic>
          <p:nvPicPr>
            <p:cNvPr id="3" name="object 3"/>
            <p:cNvPicPr/>
            <p:nvPr/>
          </p:nvPicPr>
          <p:blipFill>
            <a:blip r:embed="rId2" cstate="print"/>
            <a:stretch>
              <a:fillRect/>
            </a:stretch>
          </p:blipFill>
          <p:spPr>
            <a:xfrm>
              <a:off x="0" y="0"/>
              <a:ext cx="15341600" cy="15341600"/>
            </a:xfrm>
            <a:prstGeom prst="rect">
              <a:avLst/>
            </a:prstGeom>
          </p:spPr>
        </p:pic>
        <p:sp>
          <p:nvSpPr>
            <p:cNvPr id="4" name="object 4"/>
            <p:cNvSpPr/>
            <p:nvPr/>
          </p:nvSpPr>
          <p:spPr>
            <a:xfrm>
              <a:off x="50800" y="0"/>
              <a:ext cx="15240000" cy="15240000"/>
            </a:xfrm>
            <a:custGeom>
              <a:avLst/>
              <a:gdLst/>
              <a:ahLst/>
              <a:cxnLst/>
              <a:rect l="l" t="t" r="r" b="b"/>
              <a:pathLst>
                <a:path w="15240000" h="15240000">
                  <a:moveTo>
                    <a:pt x="15240000" y="0"/>
                  </a:moveTo>
                  <a:lnTo>
                    <a:pt x="0" y="0"/>
                  </a:lnTo>
                  <a:lnTo>
                    <a:pt x="0" y="15240000"/>
                  </a:lnTo>
                  <a:lnTo>
                    <a:pt x="15240000" y="15240000"/>
                  </a:lnTo>
                  <a:lnTo>
                    <a:pt x="15240000" y="0"/>
                  </a:lnTo>
                  <a:close/>
                </a:path>
              </a:pathLst>
            </a:custGeom>
            <a:solidFill>
              <a:srgbClr val="05182D"/>
            </a:solidFill>
          </p:spPr>
          <p:txBody>
            <a:bodyPr wrap="square" lIns="0" tIns="0" rIns="0" bIns="0" rtlCol="0"/>
            <a:lstStyle/>
            <a:p>
              <a:endParaRPr/>
            </a:p>
          </p:txBody>
        </p:sp>
        <p:sp>
          <p:nvSpPr>
            <p:cNvPr id="5" name="object 5"/>
            <p:cNvSpPr/>
            <p:nvPr/>
          </p:nvSpPr>
          <p:spPr>
            <a:xfrm>
              <a:off x="13882" y="3889452"/>
              <a:ext cx="15035404" cy="11350548"/>
            </a:xfrm>
            <a:custGeom>
              <a:avLst/>
              <a:gdLst/>
              <a:ahLst/>
              <a:cxnLst/>
              <a:rect l="l" t="t" r="r" b="b"/>
              <a:pathLst>
                <a:path w="14020800" h="9732644">
                  <a:moveTo>
                    <a:pt x="13963039" y="0"/>
                  </a:moveTo>
                  <a:lnTo>
                    <a:pt x="57760" y="0"/>
                  </a:lnTo>
                  <a:lnTo>
                    <a:pt x="35277" y="4539"/>
                  </a:lnTo>
                  <a:lnTo>
                    <a:pt x="16917" y="16917"/>
                  </a:lnTo>
                  <a:lnTo>
                    <a:pt x="4539" y="35277"/>
                  </a:lnTo>
                  <a:lnTo>
                    <a:pt x="0" y="57760"/>
                  </a:lnTo>
                  <a:lnTo>
                    <a:pt x="0" y="9732615"/>
                  </a:lnTo>
                  <a:lnTo>
                    <a:pt x="14020800" y="9732615"/>
                  </a:lnTo>
                  <a:lnTo>
                    <a:pt x="14020800" y="57760"/>
                  </a:lnTo>
                  <a:lnTo>
                    <a:pt x="14016260" y="35277"/>
                  </a:lnTo>
                  <a:lnTo>
                    <a:pt x="14003882" y="16917"/>
                  </a:lnTo>
                  <a:lnTo>
                    <a:pt x="13985522" y="4539"/>
                  </a:lnTo>
                  <a:lnTo>
                    <a:pt x="13963039" y="0"/>
                  </a:lnTo>
                  <a:close/>
                </a:path>
              </a:pathLst>
            </a:custGeom>
            <a:solidFill>
              <a:srgbClr val="213146"/>
            </a:solidFill>
          </p:spPr>
          <p:txBody>
            <a:bodyPr wrap="square" lIns="0" tIns="0" rIns="0" bIns="0" rtlCol="0"/>
            <a:lstStyle/>
            <a:p>
              <a:endParaRPr/>
            </a:p>
          </p:txBody>
        </p:sp>
        <p:sp>
          <p:nvSpPr>
            <p:cNvPr id="7" name="object 7"/>
            <p:cNvSpPr/>
            <p:nvPr/>
          </p:nvSpPr>
          <p:spPr>
            <a:xfrm>
              <a:off x="5050506" y="4419326"/>
              <a:ext cx="10117693" cy="10945427"/>
            </a:xfrm>
            <a:custGeom>
              <a:avLst/>
              <a:gdLst/>
              <a:ahLst/>
              <a:cxnLst/>
              <a:rect l="l" t="t" r="r" b="b"/>
              <a:pathLst>
                <a:path w="9357360" h="9194800">
                  <a:moveTo>
                    <a:pt x="9357169" y="7404100"/>
                  </a:moveTo>
                  <a:lnTo>
                    <a:pt x="0" y="7404100"/>
                  </a:lnTo>
                  <a:lnTo>
                    <a:pt x="0" y="9194673"/>
                  </a:lnTo>
                  <a:lnTo>
                    <a:pt x="9357169" y="9194673"/>
                  </a:lnTo>
                  <a:lnTo>
                    <a:pt x="9357169" y="7404100"/>
                  </a:lnTo>
                  <a:close/>
                </a:path>
                <a:path w="9357360" h="9194800">
                  <a:moveTo>
                    <a:pt x="9357169" y="5207000"/>
                  </a:moveTo>
                  <a:lnTo>
                    <a:pt x="0" y="5207000"/>
                  </a:lnTo>
                  <a:lnTo>
                    <a:pt x="0" y="7344143"/>
                  </a:lnTo>
                  <a:lnTo>
                    <a:pt x="9357169" y="7344143"/>
                  </a:lnTo>
                  <a:lnTo>
                    <a:pt x="9357169" y="5207000"/>
                  </a:lnTo>
                  <a:close/>
                </a:path>
                <a:path w="9357360" h="9194800">
                  <a:moveTo>
                    <a:pt x="9357169" y="3009900"/>
                  </a:moveTo>
                  <a:lnTo>
                    <a:pt x="0" y="3009900"/>
                  </a:lnTo>
                  <a:lnTo>
                    <a:pt x="0" y="5147043"/>
                  </a:lnTo>
                  <a:lnTo>
                    <a:pt x="9357169" y="5147043"/>
                  </a:lnTo>
                  <a:lnTo>
                    <a:pt x="9357169" y="3009900"/>
                  </a:lnTo>
                  <a:close/>
                </a:path>
                <a:path w="9357360" h="9194800">
                  <a:moveTo>
                    <a:pt x="9357169" y="0"/>
                  </a:moveTo>
                  <a:lnTo>
                    <a:pt x="0" y="0"/>
                  </a:lnTo>
                  <a:lnTo>
                    <a:pt x="0" y="2960217"/>
                  </a:lnTo>
                  <a:lnTo>
                    <a:pt x="9357169" y="2960217"/>
                  </a:lnTo>
                  <a:lnTo>
                    <a:pt x="9357169" y="0"/>
                  </a:lnTo>
                  <a:close/>
                </a:path>
              </a:pathLst>
            </a:custGeom>
            <a:solidFill>
              <a:srgbClr val="05182D"/>
            </a:solidFill>
          </p:spPr>
          <p:txBody>
            <a:bodyPr wrap="square" lIns="0" tIns="0" rIns="0" bIns="0" rtlCol="0"/>
            <a:lstStyle/>
            <a:p>
              <a:endParaRPr/>
            </a:p>
          </p:txBody>
        </p:sp>
        <p:sp>
          <p:nvSpPr>
            <p:cNvPr id="8" name="object 8"/>
            <p:cNvSpPr/>
            <p:nvPr/>
          </p:nvSpPr>
          <p:spPr>
            <a:xfrm>
              <a:off x="376571" y="5036118"/>
              <a:ext cx="8483198" cy="10305482"/>
            </a:xfrm>
            <a:custGeom>
              <a:avLst/>
              <a:gdLst/>
              <a:ahLst/>
              <a:cxnLst/>
              <a:rect l="l" t="t" r="r" b="b"/>
              <a:pathLst>
                <a:path w="9370695" h="9400540">
                  <a:moveTo>
                    <a:pt x="41632" y="9316487"/>
                  </a:moveTo>
                  <a:lnTo>
                    <a:pt x="0" y="9400013"/>
                  </a:lnTo>
                  <a:lnTo>
                    <a:pt x="93327" y="9400013"/>
                  </a:lnTo>
                  <a:lnTo>
                    <a:pt x="93327" y="9342253"/>
                  </a:lnTo>
                  <a:lnTo>
                    <a:pt x="41632" y="9316487"/>
                  </a:lnTo>
                  <a:close/>
                </a:path>
                <a:path w="9370695" h="9400540">
                  <a:moveTo>
                    <a:pt x="93327" y="9342253"/>
                  </a:moveTo>
                  <a:lnTo>
                    <a:pt x="93327" y="9400013"/>
                  </a:lnTo>
                  <a:lnTo>
                    <a:pt x="9277219" y="9400013"/>
                  </a:lnTo>
                  <a:lnTo>
                    <a:pt x="9277219" y="9368020"/>
                  </a:lnTo>
                  <a:lnTo>
                    <a:pt x="145021" y="9368020"/>
                  </a:lnTo>
                  <a:lnTo>
                    <a:pt x="93327" y="9342253"/>
                  </a:lnTo>
                  <a:close/>
                </a:path>
                <a:path w="9370695" h="9400540">
                  <a:moveTo>
                    <a:pt x="9328913" y="9316487"/>
                  </a:moveTo>
                  <a:lnTo>
                    <a:pt x="9277219" y="9342253"/>
                  </a:lnTo>
                  <a:lnTo>
                    <a:pt x="9277219" y="9400013"/>
                  </a:lnTo>
                  <a:lnTo>
                    <a:pt x="9370546" y="9400013"/>
                  </a:lnTo>
                  <a:lnTo>
                    <a:pt x="9328913" y="9316487"/>
                  </a:lnTo>
                  <a:close/>
                </a:path>
                <a:path w="9370695" h="9400540">
                  <a:moveTo>
                    <a:pt x="186654" y="9284493"/>
                  </a:moveTo>
                  <a:lnTo>
                    <a:pt x="93327" y="9284493"/>
                  </a:lnTo>
                  <a:lnTo>
                    <a:pt x="93327" y="9342253"/>
                  </a:lnTo>
                  <a:lnTo>
                    <a:pt x="145021" y="9368020"/>
                  </a:lnTo>
                  <a:lnTo>
                    <a:pt x="186654" y="9284493"/>
                  </a:lnTo>
                  <a:close/>
                </a:path>
                <a:path w="9370695" h="9400540">
                  <a:moveTo>
                    <a:pt x="9183892" y="9284493"/>
                  </a:moveTo>
                  <a:lnTo>
                    <a:pt x="186654" y="9284493"/>
                  </a:lnTo>
                  <a:lnTo>
                    <a:pt x="145021" y="9368020"/>
                  </a:lnTo>
                  <a:lnTo>
                    <a:pt x="9225524" y="9368020"/>
                  </a:lnTo>
                  <a:lnTo>
                    <a:pt x="9183892" y="9284493"/>
                  </a:lnTo>
                  <a:close/>
                </a:path>
                <a:path w="9370695" h="9400540">
                  <a:moveTo>
                    <a:pt x="4736968" y="103714"/>
                  </a:moveTo>
                  <a:lnTo>
                    <a:pt x="4685273" y="129481"/>
                  </a:lnTo>
                  <a:lnTo>
                    <a:pt x="4736968" y="155247"/>
                  </a:lnTo>
                  <a:lnTo>
                    <a:pt x="4685273" y="258962"/>
                  </a:lnTo>
                  <a:lnTo>
                    <a:pt x="9225524" y="9368020"/>
                  </a:lnTo>
                  <a:lnTo>
                    <a:pt x="9277219" y="9342253"/>
                  </a:lnTo>
                  <a:lnTo>
                    <a:pt x="9277219" y="9284493"/>
                  </a:lnTo>
                  <a:lnTo>
                    <a:pt x="9312967" y="9284493"/>
                  </a:lnTo>
                  <a:lnTo>
                    <a:pt x="4736968" y="103714"/>
                  </a:lnTo>
                  <a:close/>
                </a:path>
                <a:path w="9370695" h="9400540">
                  <a:moveTo>
                    <a:pt x="9277219" y="9342253"/>
                  </a:moveTo>
                  <a:lnTo>
                    <a:pt x="9225524" y="9368020"/>
                  </a:lnTo>
                  <a:lnTo>
                    <a:pt x="9277219" y="9368020"/>
                  </a:lnTo>
                  <a:lnTo>
                    <a:pt x="9277219" y="9342253"/>
                  </a:lnTo>
                  <a:close/>
                </a:path>
                <a:path w="9370695" h="9400540">
                  <a:moveTo>
                    <a:pt x="4633578" y="103714"/>
                  </a:moveTo>
                  <a:lnTo>
                    <a:pt x="41632" y="9316487"/>
                  </a:lnTo>
                  <a:lnTo>
                    <a:pt x="93327" y="9342253"/>
                  </a:lnTo>
                  <a:lnTo>
                    <a:pt x="93327" y="9284493"/>
                  </a:lnTo>
                  <a:lnTo>
                    <a:pt x="186654" y="9284493"/>
                  </a:lnTo>
                  <a:lnTo>
                    <a:pt x="4685273" y="258962"/>
                  </a:lnTo>
                  <a:lnTo>
                    <a:pt x="4633578" y="155247"/>
                  </a:lnTo>
                  <a:lnTo>
                    <a:pt x="4685273" y="129481"/>
                  </a:lnTo>
                  <a:lnTo>
                    <a:pt x="4633578" y="103714"/>
                  </a:lnTo>
                  <a:close/>
                </a:path>
                <a:path w="9370695" h="9400540">
                  <a:moveTo>
                    <a:pt x="9312967" y="9284493"/>
                  </a:moveTo>
                  <a:lnTo>
                    <a:pt x="9277219" y="9284493"/>
                  </a:lnTo>
                  <a:lnTo>
                    <a:pt x="9277219" y="9342253"/>
                  </a:lnTo>
                  <a:lnTo>
                    <a:pt x="9328913" y="9316487"/>
                  </a:lnTo>
                  <a:lnTo>
                    <a:pt x="9312967" y="9284493"/>
                  </a:lnTo>
                  <a:close/>
                </a:path>
                <a:path w="9370695" h="9400540">
                  <a:moveTo>
                    <a:pt x="4685273" y="129481"/>
                  </a:moveTo>
                  <a:lnTo>
                    <a:pt x="4633578" y="155247"/>
                  </a:lnTo>
                  <a:lnTo>
                    <a:pt x="4685273" y="258962"/>
                  </a:lnTo>
                  <a:lnTo>
                    <a:pt x="4736968" y="155247"/>
                  </a:lnTo>
                  <a:lnTo>
                    <a:pt x="4685273" y="129481"/>
                  </a:lnTo>
                  <a:close/>
                </a:path>
                <a:path w="9370695" h="9400540">
                  <a:moveTo>
                    <a:pt x="4685273" y="0"/>
                  </a:moveTo>
                  <a:lnTo>
                    <a:pt x="4633578" y="103714"/>
                  </a:lnTo>
                  <a:lnTo>
                    <a:pt x="4685273" y="129481"/>
                  </a:lnTo>
                  <a:lnTo>
                    <a:pt x="4736968" y="103714"/>
                  </a:lnTo>
                  <a:lnTo>
                    <a:pt x="4685273" y="0"/>
                  </a:lnTo>
                  <a:close/>
                </a:path>
              </a:pathLst>
            </a:custGeom>
            <a:solidFill>
              <a:srgbClr val="213146"/>
            </a:solidFill>
          </p:spPr>
          <p:txBody>
            <a:bodyPr wrap="square" lIns="0" tIns="0" rIns="0" bIns="0" rtlCol="0"/>
            <a:lstStyle/>
            <a:p>
              <a:endParaRPr/>
            </a:p>
          </p:txBody>
        </p:sp>
        <p:sp>
          <p:nvSpPr>
            <p:cNvPr id="9" name="object 9"/>
            <p:cNvSpPr/>
            <p:nvPr/>
          </p:nvSpPr>
          <p:spPr>
            <a:xfrm>
              <a:off x="253609" y="4428319"/>
              <a:ext cx="8409124" cy="10811681"/>
            </a:xfrm>
            <a:custGeom>
              <a:avLst/>
              <a:gdLst/>
              <a:ahLst/>
              <a:cxnLst/>
              <a:rect l="l" t="t" r="r" b="b"/>
              <a:pathLst>
                <a:path w="9184005" h="9213215">
                  <a:moveTo>
                    <a:pt x="4591946" y="0"/>
                  </a:moveTo>
                  <a:lnTo>
                    <a:pt x="0" y="9212772"/>
                  </a:lnTo>
                  <a:lnTo>
                    <a:pt x="9183892" y="9212772"/>
                  </a:lnTo>
                  <a:lnTo>
                    <a:pt x="4591946" y="0"/>
                  </a:lnTo>
                  <a:close/>
                </a:path>
              </a:pathLst>
            </a:custGeom>
            <a:solidFill>
              <a:srgbClr val="7933FF"/>
            </a:solidFill>
          </p:spPr>
          <p:txBody>
            <a:bodyPr wrap="square" lIns="0" tIns="0" rIns="0" bIns="0" rtlCol="0"/>
            <a:lstStyle/>
            <a:p>
              <a:endParaRPr/>
            </a:p>
          </p:txBody>
        </p:sp>
        <p:sp>
          <p:nvSpPr>
            <p:cNvPr id="10" name="object 10"/>
            <p:cNvSpPr/>
            <p:nvPr/>
          </p:nvSpPr>
          <p:spPr>
            <a:xfrm>
              <a:off x="1365173" y="8125840"/>
              <a:ext cx="7393940" cy="4447540"/>
            </a:xfrm>
            <a:custGeom>
              <a:avLst/>
              <a:gdLst/>
              <a:ahLst/>
              <a:cxnLst/>
              <a:rect l="l" t="t" r="r" b="b"/>
              <a:pathLst>
                <a:path w="7393940" h="4447540">
                  <a:moveTo>
                    <a:pt x="5212867" y="0"/>
                  </a:moveTo>
                  <a:lnTo>
                    <a:pt x="2166010" y="0"/>
                  </a:lnTo>
                  <a:lnTo>
                    <a:pt x="2166010" y="57759"/>
                  </a:lnTo>
                  <a:lnTo>
                    <a:pt x="5212867" y="57759"/>
                  </a:lnTo>
                  <a:lnTo>
                    <a:pt x="5212867" y="0"/>
                  </a:lnTo>
                  <a:close/>
                </a:path>
                <a:path w="7393940" h="4447540">
                  <a:moveTo>
                    <a:pt x="6295860" y="2194890"/>
                  </a:moveTo>
                  <a:lnTo>
                    <a:pt x="1097432" y="2194890"/>
                  </a:lnTo>
                  <a:lnTo>
                    <a:pt x="1097432" y="2252649"/>
                  </a:lnTo>
                  <a:lnTo>
                    <a:pt x="6295860" y="2252649"/>
                  </a:lnTo>
                  <a:lnTo>
                    <a:pt x="6295860" y="2194890"/>
                  </a:lnTo>
                  <a:close/>
                </a:path>
                <a:path w="7393940" h="4447540">
                  <a:moveTo>
                    <a:pt x="7393318" y="4389780"/>
                  </a:moveTo>
                  <a:lnTo>
                    <a:pt x="0" y="4389780"/>
                  </a:lnTo>
                  <a:lnTo>
                    <a:pt x="0" y="4447540"/>
                  </a:lnTo>
                  <a:lnTo>
                    <a:pt x="7393318" y="4447540"/>
                  </a:lnTo>
                  <a:lnTo>
                    <a:pt x="7393318" y="4389780"/>
                  </a:lnTo>
                  <a:close/>
                </a:path>
              </a:pathLst>
            </a:custGeom>
            <a:solidFill>
              <a:srgbClr val="213146"/>
            </a:solidFill>
          </p:spPr>
          <p:txBody>
            <a:bodyPr wrap="square" lIns="0" tIns="0" rIns="0" bIns="0" rtlCol="0"/>
            <a:lstStyle/>
            <a:p>
              <a:endParaRPr/>
            </a:p>
          </p:txBody>
        </p:sp>
        <p:sp>
          <p:nvSpPr>
            <p:cNvPr id="16" name="object 16"/>
            <p:cNvSpPr/>
            <p:nvPr/>
          </p:nvSpPr>
          <p:spPr>
            <a:xfrm rot="21176012">
              <a:off x="487110" y="7446110"/>
              <a:ext cx="3229155" cy="5738725"/>
            </a:xfrm>
            <a:custGeom>
              <a:avLst/>
              <a:gdLst/>
              <a:ahLst/>
              <a:cxnLst/>
              <a:rect l="l" t="t" r="r" b="b"/>
              <a:pathLst>
                <a:path w="3150870" h="5845175">
                  <a:moveTo>
                    <a:pt x="3150628" y="83375"/>
                  </a:moveTo>
                  <a:lnTo>
                    <a:pt x="3125622" y="68922"/>
                  </a:lnTo>
                  <a:lnTo>
                    <a:pt x="3006229" y="0"/>
                  </a:lnTo>
                  <a:lnTo>
                    <a:pt x="3006229" y="68922"/>
                  </a:lnTo>
                  <a:lnTo>
                    <a:pt x="2869044" y="68922"/>
                  </a:lnTo>
                  <a:lnTo>
                    <a:pt x="2860078" y="68922"/>
                  </a:lnTo>
                  <a:lnTo>
                    <a:pt x="2856103" y="76962"/>
                  </a:lnTo>
                  <a:lnTo>
                    <a:pt x="1910842" y="1986622"/>
                  </a:lnTo>
                  <a:lnTo>
                    <a:pt x="1907578" y="1986622"/>
                  </a:lnTo>
                  <a:lnTo>
                    <a:pt x="1903603" y="1994662"/>
                  </a:lnTo>
                  <a:lnTo>
                    <a:pt x="956462" y="3908120"/>
                  </a:lnTo>
                  <a:lnTo>
                    <a:pt x="946150" y="3928973"/>
                  </a:lnTo>
                  <a:lnTo>
                    <a:pt x="948182" y="3928973"/>
                  </a:lnTo>
                  <a:lnTo>
                    <a:pt x="10312" y="5823712"/>
                  </a:lnTo>
                  <a:lnTo>
                    <a:pt x="0" y="5844565"/>
                  </a:lnTo>
                  <a:lnTo>
                    <a:pt x="23266" y="5844565"/>
                  </a:lnTo>
                  <a:lnTo>
                    <a:pt x="261518" y="5844565"/>
                  </a:lnTo>
                  <a:lnTo>
                    <a:pt x="261518" y="5836526"/>
                  </a:lnTo>
                  <a:lnTo>
                    <a:pt x="261518" y="5815673"/>
                  </a:lnTo>
                  <a:lnTo>
                    <a:pt x="46520" y="5815673"/>
                  </a:lnTo>
                  <a:lnTo>
                    <a:pt x="979360" y="3931094"/>
                  </a:lnTo>
                  <a:lnTo>
                    <a:pt x="1107579" y="3931094"/>
                  </a:lnTo>
                  <a:lnTo>
                    <a:pt x="1107579" y="4000030"/>
                  </a:lnTo>
                  <a:lnTo>
                    <a:pt x="1226972" y="3931094"/>
                  </a:lnTo>
                  <a:lnTo>
                    <a:pt x="1251978" y="3916654"/>
                  </a:lnTo>
                  <a:lnTo>
                    <a:pt x="1226972" y="3902214"/>
                  </a:lnTo>
                  <a:lnTo>
                    <a:pt x="1107579" y="3833291"/>
                  </a:lnTo>
                  <a:lnTo>
                    <a:pt x="1107579" y="3900093"/>
                  </a:lnTo>
                  <a:lnTo>
                    <a:pt x="992670" y="3900093"/>
                  </a:lnTo>
                  <a:lnTo>
                    <a:pt x="1925510" y="2015515"/>
                  </a:lnTo>
                  <a:lnTo>
                    <a:pt x="2053729" y="2015515"/>
                  </a:lnTo>
                  <a:lnTo>
                    <a:pt x="2053729" y="2084438"/>
                  </a:lnTo>
                  <a:lnTo>
                    <a:pt x="2173122" y="2015515"/>
                  </a:lnTo>
                  <a:lnTo>
                    <a:pt x="2198128" y="2001075"/>
                  </a:lnTo>
                  <a:lnTo>
                    <a:pt x="2173122" y="1986622"/>
                  </a:lnTo>
                  <a:lnTo>
                    <a:pt x="2053729" y="1917700"/>
                  </a:lnTo>
                  <a:lnTo>
                    <a:pt x="2053729" y="1982393"/>
                  </a:lnTo>
                  <a:lnTo>
                    <a:pt x="1945170" y="1982393"/>
                  </a:lnTo>
                  <a:lnTo>
                    <a:pt x="2878010" y="97815"/>
                  </a:lnTo>
                  <a:lnTo>
                    <a:pt x="3006229" y="97815"/>
                  </a:lnTo>
                  <a:lnTo>
                    <a:pt x="3006229" y="166738"/>
                  </a:lnTo>
                  <a:lnTo>
                    <a:pt x="3125622" y="97815"/>
                  </a:lnTo>
                  <a:lnTo>
                    <a:pt x="3150628" y="83375"/>
                  </a:lnTo>
                  <a:close/>
                </a:path>
              </a:pathLst>
            </a:custGeom>
            <a:solidFill>
              <a:srgbClr val="05BCFB"/>
            </a:solidFill>
          </p:spPr>
          <p:txBody>
            <a:bodyPr wrap="square" lIns="0" tIns="0" rIns="0" bIns="0" rtlCol="0"/>
            <a:lstStyle/>
            <a:p>
              <a:endParaRPr/>
            </a:p>
          </p:txBody>
        </p:sp>
        <p:sp>
          <p:nvSpPr>
            <p:cNvPr id="23" name="object 23"/>
            <p:cNvSpPr/>
            <p:nvPr/>
          </p:nvSpPr>
          <p:spPr>
            <a:xfrm>
              <a:off x="50800" y="0"/>
              <a:ext cx="15240000" cy="15240000"/>
            </a:xfrm>
            <a:custGeom>
              <a:avLst/>
              <a:gdLst/>
              <a:ahLst/>
              <a:cxnLst/>
              <a:rect l="l" t="t" r="r" b="b"/>
              <a:pathLst>
                <a:path w="15240000" h="15240000">
                  <a:moveTo>
                    <a:pt x="15240000" y="0"/>
                  </a:moveTo>
                  <a:lnTo>
                    <a:pt x="15227300" y="0"/>
                  </a:lnTo>
                  <a:lnTo>
                    <a:pt x="15227300" y="12700"/>
                  </a:lnTo>
                  <a:lnTo>
                    <a:pt x="15227300" y="15227300"/>
                  </a:lnTo>
                  <a:lnTo>
                    <a:pt x="12700" y="15227300"/>
                  </a:lnTo>
                  <a:lnTo>
                    <a:pt x="12700" y="12700"/>
                  </a:lnTo>
                  <a:lnTo>
                    <a:pt x="15227300" y="12700"/>
                  </a:lnTo>
                  <a:lnTo>
                    <a:pt x="15227300" y="0"/>
                  </a:lnTo>
                  <a:lnTo>
                    <a:pt x="12700" y="0"/>
                  </a:lnTo>
                  <a:lnTo>
                    <a:pt x="0" y="0"/>
                  </a:lnTo>
                  <a:lnTo>
                    <a:pt x="0" y="15240000"/>
                  </a:lnTo>
                  <a:lnTo>
                    <a:pt x="12700" y="15240000"/>
                  </a:lnTo>
                  <a:lnTo>
                    <a:pt x="15227300" y="15240000"/>
                  </a:lnTo>
                  <a:lnTo>
                    <a:pt x="15240000" y="15240000"/>
                  </a:lnTo>
                  <a:lnTo>
                    <a:pt x="15240000" y="0"/>
                  </a:lnTo>
                  <a:close/>
                </a:path>
              </a:pathLst>
            </a:custGeom>
            <a:solidFill>
              <a:srgbClr val="000000"/>
            </a:solidFill>
          </p:spPr>
          <p:txBody>
            <a:bodyPr wrap="square" lIns="0" tIns="0" rIns="0" bIns="0" rtlCol="0"/>
            <a:lstStyle/>
            <a:p>
              <a:endParaRPr/>
            </a:p>
          </p:txBody>
        </p:sp>
      </p:grpSp>
      <p:sp>
        <p:nvSpPr>
          <p:cNvPr id="26" name="TextBox 25">
            <a:extLst>
              <a:ext uri="{FF2B5EF4-FFF2-40B4-BE49-F238E27FC236}">
                <a16:creationId xmlns:a16="http://schemas.microsoft.com/office/drawing/2014/main" id="{1340A252-6F2F-47CF-B434-4D7FC94BC474}"/>
              </a:ext>
            </a:extLst>
          </p:cNvPr>
          <p:cNvSpPr txBox="1"/>
          <p:nvPr/>
        </p:nvSpPr>
        <p:spPr>
          <a:xfrm rot="18362682">
            <a:off x="1984500" y="9467183"/>
            <a:ext cx="1784022" cy="646331"/>
          </a:xfrm>
          <a:prstGeom prst="rect">
            <a:avLst/>
          </a:prstGeom>
          <a:noFill/>
        </p:spPr>
        <p:txBody>
          <a:bodyPr wrap="square">
            <a:spAutoFit/>
          </a:bodyPr>
          <a:lstStyle/>
          <a:p>
            <a:r>
              <a:rPr lang="ro-RO" sz="3600" b="1" dirty="0">
                <a:solidFill>
                  <a:srgbClr val="FFFF00"/>
                </a:solidFill>
              </a:rPr>
              <a:t>+</a:t>
            </a:r>
            <a:r>
              <a:rPr lang="ro-RO" sz="3600" b="1" dirty="0">
                <a:solidFill>
                  <a:srgbClr val="FF0000"/>
                </a:solidFill>
              </a:rPr>
              <a:t>sens</a:t>
            </a:r>
          </a:p>
        </p:txBody>
      </p:sp>
      <p:sp>
        <p:nvSpPr>
          <p:cNvPr id="27" name="TextBox 26">
            <a:extLst>
              <a:ext uri="{FF2B5EF4-FFF2-40B4-BE49-F238E27FC236}">
                <a16:creationId xmlns:a16="http://schemas.microsoft.com/office/drawing/2014/main" id="{2864C8B6-8A04-4837-A45E-5955D61050AC}"/>
              </a:ext>
            </a:extLst>
          </p:cNvPr>
          <p:cNvSpPr txBox="1"/>
          <p:nvPr/>
        </p:nvSpPr>
        <p:spPr>
          <a:xfrm rot="18566681">
            <a:off x="3295551" y="7480957"/>
            <a:ext cx="2083190" cy="646331"/>
          </a:xfrm>
          <a:prstGeom prst="rect">
            <a:avLst/>
          </a:prstGeom>
          <a:noFill/>
        </p:spPr>
        <p:txBody>
          <a:bodyPr wrap="square">
            <a:spAutoFit/>
          </a:bodyPr>
          <a:lstStyle/>
          <a:p>
            <a:r>
              <a:rPr lang="ro-RO" sz="3600" dirty="0">
                <a:solidFill>
                  <a:srgbClr val="FFFF00"/>
                </a:solidFill>
              </a:rPr>
              <a:t>+</a:t>
            </a:r>
            <a:r>
              <a:rPr lang="ro-RO" sz="3600" dirty="0">
                <a:solidFill>
                  <a:srgbClr val="FF0000"/>
                </a:solidFill>
              </a:rPr>
              <a:t>înțeles</a:t>
            </a:r>
          </a:p>
        </p:txBody>
      </p:sp>
      <p:sp>
        <p:nvSpPr>
          <p:cNvPr id="28" name="TextBox 27">
            <a:extLst>
              <a:ext uri="{FF2B5EF4-FFF2-40B4-BE49-F238E27FC236}">
                <a16:creationId xmlns:a16="http://schemas.microsoft.com/office/drawing/2014/main" id="{61C2E1E6-2FDC-434B-802E-B65111AB039B}"/>
              </a:ext>
            </a:extLst>
          </p:cNvPr>
          <p:cNvSpPr txBox="1"/>
          <p:nvPr/>
        </p:nvSpPr>
        <p:spPr>
          <a:xfrm rot="18538493">
            <a:off x="203893" y="11638600"/>
            <a:ext cx="2078697" cy="646331"/>
          </a:xfrm>
          <a:prstGeom prst="rect">
            <a:avLst/>
          </a:prstGeom>
          <a:noFill/>
        </p:spPr>
        <p:txBody>
          <a:bodyPr wrap="square">
            <a:spAutoFit/>
          </a:bodyPr>
          <a:lstStyle/>
          <a:p>
            <a:r>
              <a:rPr lang="ro-RO" sz="3600" b="1" dirty="0">
                <a:solidFill>
                  <a:srgbClr val="FFFF00"/>
                </a:solidFill>
              </a:rPr>
              <a:t>+</a:t>
            </a:r>
            <a:r>
              <a:rPr lang="ro-RO" sz="3600" b="1" dirty="0">
                <a:solidFill>
                  <a:srgbClr val="FF0000"/>
                </a:solidFill>
              </a:rPr>
              <a:t>context</a:t>
            </a:r>
          </a:p>
        </p:txBody>
      </p:sp>
      <p:pic>
        <p:nvPicPr>
          <p:cNvPr id="29" name="Picture 28">
            <a:extLst>
              <a:ext uri="{FF2B5EF4-FFF2-40B4-BE49-F238E27FC236}">
                <a16:creationId xmlns:a16="http://schemas.microsoft.com/office/drawing/2014/main" id="{AE2F568E-3B58-41D8-B84D-F301731630E8}"/>
              </a:ext>
            </a:extLst>
          </p:cNvPr>
          <p:cNvPicPr>
            <a:picLocks noChangeAspect="1"/>
          </p:cNvPicPr>
          <p:nvPr/>
        </p:nvPicPr>
        <p:blipFill>
          <a:blip r:embed="rId3"/>
          <a:stretch>
            <a:fillRect/>
          </a:stretch>
        </p:blipFill>
        <p:spPr>
          <a:xfrm>
            <a:off x="3545960" y="101600"/>
            <a:ext cx="20606266" cy="1286367"/>
          </a:xfrm>
          <a:prstGeom prst="rect">
            <a:avLst/>
          </a:prstGeom>
        </p:spPr>
      </p:pic>
      <p:sp>
        <p:nvSpPr>
          <p:cNvPr id="30" name="TextBox 29">
            <a:extLst>
              <a:ext uri="{FF2B5EF4-FFF2-40B4-BE49-F238E27FC236}">
                <a16:creationId xmlns:a16="http://schemas.microsoft.com/office/drawing/2014/main" id="{1C2923F0-FB78-4926-BC0E-4D550DF681AD}"/>
              </a:ext>
            </a:extLst>
          </p:cNvPr>
          <p:cNvSpPr txBox="1"/>
          <p:nvPr/>
        </p:nvSpPr>
        <p:spPr>
          <a:xfrm>
            <a:off x="6462689" y="7210615"/>
            <a:ext cx="5287475" cy="769441"/>
          </a:xfrm>
          <a:prstGeom prst="rect">
            <a:avLst/>
          </a:prstGeom>
          <a:noFill/>
        </p:spPr>
        <p:txBody>
          <a:bodyPr wrap="square">
            <a:spAutoFit/>
          </a:bodyPr>
          <a:lstStyle/>
          <a:p>
            <a:r>
              <a:rPr lang="ro-RO" sz="4400" b="1" dirty="0">
                <a:solidFill>
                  <a:srgbClr val="00B0F0"/>
                </a:solidFill>
              </a:rPr>
              <a:t>Înțelepciune  </a:t>
            </a:r>
          </a:p>
        </p:txBody>
      </p:sp>
      <p:sp>
        <p:nvSpPr>
          <p:cNvPr id="31" name="TextBox 30">
            <a:extLst>
              <a:ext uri="{FF2B5EF4-FFF2-40B4-BE49-F238E27FC236}">
                <a16:creationId xmlns:a16="http://schemas.microsoft.com/office/drawing/2014/main" id="{CFD0101B-6B52-411C-AD27-F8C52622A916}"/>
              </a:ext>
            </a:extLst>
          </p:cNvPr>
          <p:cNvSpPr txBox="1"/>
          <p:nvPr/>
        </p:nvSpPr>
        <p:spPr>
          <a:xfrm>
            <a:off x="6561337" y="9135003"/>
            <a:ext cx="4522336" cy="769441"/>
          </a:xfrm>
          <a:prstGeom prst="rect">
            <a:avLst/>
          </a:prstGeom>
          <a:noFill/>
        </p:spPr>
        <p:txBody>
          <a:bodyPr wrap="square">
            <a:spAutoFit/>
          </a:bodyPr>
          <a:lstStyle/>
          <a:p>
            <a:r>
              <a:rPr lang="ro-RO" sz="4400" b="1" dirty="0">
                <a:solidFill>
                  <a:srgbClr val="00B0F0"/>
                </a:solidFill>
              </a:rPr>
              <a:t>Cunoaștere </a:t>
            </a:r>
            <a:endParaRPr lang="ro-RO" sz="4400" dirty="0"/>
          </a:p>
        </p:txBody>
      </p:sp>
      <p:sp>
        <p:nvSpPr>
          <p:cNvPr id="32" name="TextBox 31">
            <a:extLst>
              <a:ext uri="{FF2B5EF4-FFF2-40B4-BE49-F238E27FC236}">
                <a16:creationId xmlns:a16="http://schemas.microsoft.com/office/drawing/2014/main" id="{412B4D54-1829-4FF5-8251-A567F71AF9E5}"/>
              </a:ext>
            </a:extLst>
          </p:cNvPr>
          <p:cNvSpPr txBox="1"/>
          <p:nvPr/>
        </p:nvSpPr>
        <p:spPr>
          <a:xfrm>
            <a:off x="6821601" y="11468298"/>
            <a:ext cx="4522336" cy="769441"/>
          </a:xfrm>
          <a:prstGeom prst="rect">
            <a:avLst/>
          </a:prstGeom>
          <a:noFill/>
        </p:spPr>
        <p:txBody>
          <a:bodyPr wrap="square">
            <a:spAutoFit/>
          </a:bodyPr>
          <a:lstStyle/>
          <a:p>
            <a:r>
              <a:rPr lang="ro-RO" sz="4400" b="1" dirty="0">
                <a:solidFill>
                  <a:srgbClr val="00B0F0"/>
                </a:solidFill>
              </a:rPr>
              <a:t>Informație</a:t>
            </a:r>
            <a:endParaRPr lang="ro-RO" sz="4400" dirty="0"/>
          </a:p>
        </p:txBody>
      </p:sp>
      <p:sp>
        <p:nvSpPr>
          <p:cNvPr id="33" name="TextBox 32">
            <a:extLst>
              <a:ext uri="{FF2B5EF4-FFF2-40B4-BE49-F238E27FC236}">
                <a16:creationId xmlns:a16="http://schemas.microsoft.com/office/drawing/2014/main" id="{4E421079-B11D-4781-A38D-2B5A67A94116}"/>
              </a:ext>
            </a:extLst>
          </p:cNvPr>
          <p:cNvSpPr txBox="1"/>
          <p:nvPr/>
        </p:nvSpPr>
        <p:spPr>
          <a:xfrm>
            <a:off x="7187433" y="13686020"/>
            <a:ext cx="5249469" cy="769441"/>
          </a:xfrm>
          <a:prstGeom prst="rect">
            <a:avLst/>
          </a:prstGeom>
          <a:noFill/>
        </p:spPr>
        <p:txBody>
          <a:bodyPr wrap="square">
            <a:spAutoFit/>
          </a:bodyPr>
          <a:lstStyle/>
          <a:p>
            <a:r>
              <a:rPr lang="ro-RO" sz="4400" b="1" dirty="0">
                <a:solidFill>
                  <a:srgbClr val="00B0F0"/>
                </a:solidFill>
              </a:rPr>
              <a:t>Date</a:t>
            </a:r>
            <a:endParaRPr lang="ro-RO" sz="4400" dirty="0"/>
          </a:p>
        </p:txBody>
      </p:sp>
      <p:sp>
        <p:nvSpPr>
          <p:cNvPr id="35" name="TextBox 34">
            <a:extLst>
              <a:ext uri="{FF2B5EF4-FFF2-40B4-BE49-F238E27FC236}">
                <a16:creationId xmlns:a16="http://schemas.microsoft.com/office/drawing/2014/main" id="{5F7EE0DB-1F6B-4630-BF87-AB8B223015E7}"/>
              </a:ext>
            </a:extLst>
          </p:cNvPr>
          <p:cNvSpPr txBox="1"/>
          <p:nvPr/>
        </p:nvSpPr>
        <p:spPr>
          <a:xfrm>
            <a:off x="233432" y="1456374"/>
            <a:ext cx="27092631" cy="2308324"/>
          </a:xfrm>
          <a:prstGeom prst="rect">
            <a:avLst/>
          </a:prstGeom>
          <a:noFill/>
        </p:spPr>
        <p:txBody>
          <a:bodyPr wrap="square">
            <a:spAutoFit/>
          </a:bodyPr>
          <a:lstStyle/>
          <a:p>
            <a:r>
              <a:rPr lang="en-US" sz="4800" b="1" u="sng" dirty="0">
                <a:solidFill>
                  <a:srgbClr val="FFFF00"/>
                </a:solidFill>
              </a:rPr>
              <a:t>De </a:t>
            </a:r>
            <a:r>
              <a:rPr lang="en-US" sz="4800" b="1" u="sng" dirty="0" err="1">
                <a:solidFill>
                  <a:srgbClr val="FFFF00"/>
                </a:solidFill>
              </a:rPr>
              <a:t>exemplu</a:t>
            </a:r>
            <a:r>
              <a:rPr lang="en-US" sz="4800" b="1" u="sng" dirty="0">
                <a:solidFill>
                  <a:srgbClr val="FFFF00"/>
                </a:solidFill>
              </a:rPr>
              <a:t>:</a:t>
            </a:r>
            <a:r>
              <a:rPr lang="en-US" sz="4800" b="1" dirty="0">
                <a:solidFill>
                  <a:srgbClr val="FFFF00"/>
                </a:solidFill>
              </a:rPr>
              <a:t> </a:t>
            </a:r>
            <a:r>
              <a:rPr lang="en-US" sz="4800" b="1" dirty="0" err="1">
                <a:solidFill>
                  <a:srgbClr val="FFFF00"/>
                </a:solidFill>
              </a:rPr>
              <a:t>i</a:t>
            </a:r>
            <a:r>
              <a:rPr lang="ro-RO" sz="4800" b="1" dirty="0" err="1">
                <a:solidFill>
                  <a:schemeClr val="bg1"/>
                </a:solidFill>
              </a:rPr>
              <a:t>nstrumentele</a:t>
            </a:r>
            <a:r>
              <a:rPr lang="ro-RO" sz="4800" b="1" dirty="0">
                <a:solidFill>
                  <a:schemeClr val="bg1"/>
                </a:solidFill>
              </a:rPr>
              <a:t> de urmărire a site-urilor web colectează date despre vizualizări și clicuri, dar obiectivul final al echipei de marketing este de a lua decizii cu privire la modul de optimizare a rentabilității investiției unei campanii publicitare.</a:t>
            </a:r>
          </a:p>
        </p:txBody>
      </p:sp>
      <p:sp>
        <p:nvSpPr>
          <p:cNvPr id="22" name="TextBox 21">
            <a:extLst>
              <a:ext uri="{FF2B5EF4-FFF2-40B4-BE49-F238E27FC236}">
                <a16:creationId xmlns:a16="http://schemas.microsoft.com/office/drawing/2014/main" id="{ACBBB23E-A39B-4633-B6A2-F6A3028CAC2F}"/>
              </a:ext>
            </a:extLst>
          </p:cNvPr>
          <p:cNvSpPr txBox="1"/>
          <p:nvPr/>
        </p:nvSpPr>
        <p:spPr>
          <a:xfrm>
            <a:off x="10511749" y="4830782"/>
            <a:ext cx="16428562" cy="3170099"/>
          </a:xfrm>
          <a:prstGeom prst="rect">
            <a:avLst/>
          </a:prstGeom>
          <a:noFill/>
        </p:spPr>
        <p:txBody>
          <a:bodyPr wrap="square">
            <a:spAutoFit/>
          </a:bodyPr>
          <a:lstStyle/>
          <a:p>
            <a:r>
              <a:rPr lang="ro-RO" sz="4000" b="1" u="sng" dirty="0">
                <a:solidFill>
                  <a:srgbClr val="00B0F0"/>
                </a:solidFill>
              </a:rPr>
              <a:t>Înțelepciune:</a:t>
            </a:r>
            <a:r>
              <a:rPr lang="ro-RO" sz="4000" b="1" dirty="0">
                <a:solidFill>
                  <a:srgbClr val="00B0F0"/>
                </a:solidFill>
              </a:rPr>
              <a:t> </a:t>
            </a:r>
            <a:r>
              <a:rPr lang="ro-RO" sz="4000" b="1" dirty="0">
                <a:solidFill>
                  <a:srgbClr val="FFFF00"/>
                </a:solidFill>
              </a:rPr>
              <a:t>Înțelegerea preferințelor clienților și a tendințelor pieței permite echipei de marketing să ia decizii informate cu privire la direcționarea anumitor segmente de public, adaptarea mesajelor și alocarea resurselor pentru a maximiza rentabilitatea investiției (ROI) a campaniei.</a:t>
            </a:r>
          </a:p>
        </p:txBody>
      </p:sp>
      <p:sp>
        <p:nvSpPr>
          <p:cNvPr id="24" name="TextBox 23">
            <a:extLst>
              <a:ext uri="{FF2B5EF4-FFF2-40B4-BE49-F238E27FC236}">
                <a16:creationId xmlns:a16="http://schemas.microsoft.com/office/drawing/2014/main" id="{68F9D1A1-60BE-485E-BEFC-5A46EAF5AA85}"/>
              </a:ext>
            </a:extLst>
          </p:cNvPr>
          <p:cNvSpPr txBox="1"/>
          <p:nvPr/>
        </p:nvSpPr>
        <p:spPr>
          <a:xfrm>
            <a:off x="12190279" y="8000881"/>
            <a:ext cx="14992661" cy="2862322"/>
          </a:xfrm>
          <a:prstGeom prst="rect">
            <a:avLst/>
          </a:prstGeom>
          <a:noFill/>
        </p:spPr>
        <p:txBody>
          <a:bodyPr wrap="square">
            <a:spAutoFit/>
          </a:bodyPr>
          <a:lstStyle/>
          <a:p>
            <a:r>
              <a:rPr lang="ro-RO" sz="3600" b="1" u="sng" dirty="0">
                <a:solidFill>
                  <a:srgbClr val="0070C0"/>
                </a:solidFill>
              </a:rPr>
              <a:t>Cunoștințe</a:t>
            </a:r>
            <a:r>
              <a:rPr lang="ro-RO" sz="3600" b="1" dirty="0">
                <a:solidFill>
                  <a:srgbClr val="FFFF00"/>
                </a:solidFill>
              </a:rPr>
              <a:t>: Analizarea și interpretarea informațiilor din această campanie și compararea acestora cu campaniile anterioare descoperă tipare precum cele mai eficiente formate de anunțuri, timpii optimi de publicare și atributele cheie ale clienților cu rată mare de conversie.</a:t>
            </a:r>
          </a:p>
        </p:txBody>
      </p:sp>
      <p:sp>
        <p:nvSpPr>
          <p:cNvPr id="34" name="TextBox 33">
            <a:extLst>
              <a:ext uri="{FF2B5EF4-FFF2-40B4-BE49-F238E27FC236}">
                <a16:creationId xmlns:a16="http://schemas.microsoft.com/office/drawing/2014/main" id="{34672D8F-7090-4564-B747-67FB0FA1067A}"/>
              </a:ext>
            </a:extLst>
          </p:cNvPr>
          <p:cNvSpPr txBox="1"/>
          <p:nvPr/>
        </p:nvSpPr>
        <p:spPr>
          <a:xfrm>
            <a:off x="13636625" y="10832557"/>
            <a:ext cx="13759388" cy="2308324"/>
          </a:xfrm>
          <a:prstGeom prst="rect">
            <a:avLst/>
          </a:prstGeom>
          <a:noFill/>
        </p:spPr>
        <p:txBody>
          <a:bodyPr wrap="square">
            <a:spAutoFit/>
          </a:bodyPr>
          <a:lstStyle/>
          <a:p>
            <a:r>
              <a:rPr lang="ro-RO" sz="3600" b="1" u="sng" dirty="0">
                <a:solidFill>
                  <a:srgbClr val="00B0F0"/>
                </a:solidFill>
              </a:rPr>
              <a:t>Informații:</a:t>
            </a:r>
            <a:r>
              <a:rPr lang="ro-RO" sz="3600" b="1" dirty="0">
                <a:solidFill>
                  <a:srgbClr val="00B0F0"/>
                </a:solidFill>
              </a:rPr>
              <a:t> </a:t>
            </a:r>
            <a:r>
              <a:rPr lang="ro-RO" sz="3600" b="1" dirty="0">
                <a:solidFill>
                  <a:srgbClr val="FFFF00"/>
                </a:solidFill>
              </a:rPr>
              <a:t>Datele sunt organizate și structurate, oferind </a:t>
            </a:r>
          </a:p>
          <a:p>
            <a:r>
              <a:rPr lang="ro-RO" sz="3600" b="1" dirty="0">
                <a:solidFill>
                  <a:srgbClr val="FFFF00"/>
                </a:solidFill>
              </a:rPr>
              <a:t>valori precum ratele de clic (CTR), ratele de conversie, afișările și costul pe achiziție (CPA) pe fiecare canal de marketing.</a:t>
            </a:r>
          </a:p>
        </p:txBody>
      </p:sp>
      <p:sp>
        <p:nvSpPr>
          <p:cNvPr id="36" name="TextBox 35">
            <a:extLst>
              <a:ext uri="{FF2B5EF4-FFF2-40B4-BE49-F238E27FC236}">
                <a16:creationId xmlns:a16="http://schemas.microsoft.com/office/drawing/2014/main" id="{0E89B4FD-4C92-48E9-ABC4-4E8FB301F87E}"/>
              </a:ext>
            </a:extLst>
          </p:cNvPr>
          <p:cNvSpPr txBox="1"/>
          <p:nvPr/>
        </p:nvSpPr>
        <p:spPr>
          <a:xfrm>
            <a:off x="15322045" y="13265635"/>
            <a:ext cx="11860895" cy="2308324"/>
          </a:xfrm>
          <a:prstGeom prst="rect">
            <a:avLst/>
          </a:prstGeom>
          <a:noFill/>
        </p:spPr>
        <p:txBody>
          <a:bodyPr wrap="square">
            <a:spAutoFit/>
          </a:bodyPr>
          <a:lstStyle/>
          <a:p>
            <a:r>
              <a:rPr lang="ro-RO" sz="3600" b="1" u="sng" dirty="0">
                <a:solidFill>
                  <a:srgbClr val="00B0F0"/>
                </a:solidFill>
              </a:rPr>
              <a:t>Date:</a:t>
            </a:r>
            <a:r>
              <a:rPr lang="ro-RO" sz="3600" b="1" dirty="0">
                <a:solidFill>
                  <a:srgbClr val="00B0F0"/>
                </a:solidFill>
              </a:rPr>
              <a:t> </a:t>
            </a:r>
            <a:r>
              <a:rPr lang="ro-RO" sz="3600" b="1" dirty="0">
                <a:solidFill>
                  <a:srgbClr val="FFFF00"/>
                </a:solidFill>
              </a:rPr>
              <a:t>Datele brute pentru campanie constau în interacțiunile individuale ale utilizatorilor cu materialele de marketing, cum ar fi clicuri, vizualizări, aprecieri, distribuiri și achiziții.</a:t>
            </a:r>
          </a:p>
        </p:txBody>
      </p:sp>
      <p:sp>
        <p:nvSpPr>
          <p:cNvPr id="38" name="TextBox 37">
            <a:extLst>
              <a:ext uri="{FF2B5EF4-FFF2-40B4-BE49-F238E27FC236}">
                <a16:creationId xmlns:a16="http://schemas.microsoft.com/office/drawing/2014/main" id="{A22A6A54-37D1-4172-A003-4E9B8B223A07}"/>
              </a:ext>
            </a:extLst>
          </p:cNvPr>
          <p:cNvSpPr txBox="1"/>
          <p:nvPr/>
        </p:nvSpPr>
        <p:spPr>
          <a:xfrm>
            <a:off x="208220" y="4573291"/>
            <a:ext cx="5656005" cy="830997"/>
          </a:xfrm>
          <a:prstGeom prst="rect">
            <a:avLst/>
          </a:prstGeom>
          <a:noFill/>
        </p:spPr>
        <p:txBody>
          <a:bodyPr wrap="square">
            <a:spAutoFit/>
          </a:bodyPr>
          <a:lstStyle/>
          <a:p>
            <a:r>
              <a:rPr lang="ro-RO" sz="4800" b="1" dirty="0">
                <a:solidFill>
                  <a:prstClr val="white"/>
                </a:solidFill>
                <a:highlight>
                  <a:srgbClr val="FF0000"/>
                </a:highlight>
              </a:rPr>
              <a:t>M</a:t>
            </a:r>
            <a:r>
              <a:rPr kumimoji="0" lang="ro-RO" sz="4800" b="1" i="0" u="none" strike="noStrike" kern="0" cap="none" spc="0" normalizeH="0" baseline="0" noProof="0" dirty="0" err="1">
                <a:ln>
                  <a:noFill/>
                </a:ln>
                <a:solidFill>
                  <a:prstClr val="white"/>
                </a:solidFill>
                <a:effectLst/>
                <a:highlight>
                  <a:srgbClr val="FF0000"/>
                </a:highlight>
                <a:uLnTx/>
                <a:uFillTx/>
              </a:rPr>
              <a:t>arketing</a:t>
            </a:r>
            <a:r>
              <a:rPr kumimoji="0" lang="ro-RO" sz="4800" b="1" i="0" u="none" strike="noStrike" kern="0" cap="none" spc="0" normalizeH="0" baseline="0" noProof="0" dirty="0">
                <a:ln>
                  <a:noFill/>
                </a:ln>
                <a:solidFill>
                  <a:prstClr val="white"/>
                </a:solidFill>
                <a:effectLst/>
                <a:highlight>
                  <a:srgbClr val="FF0000"/>
                </a:highlight>
                <a:uLnTx/>
                <a:uFillTx/>
              </a:rPr>
              <a:t>  digital</a:t>
            </a:r>
            <a:endParaRPr lang="ro-RO" dirty="0">
              <a:highlight>
                <a:srgbClr val="FF0000"/>
              </a:highlight>
            </a:endParaRPr>
          </a:p>
        </p:txBody>
      </p:sp>
    </p:spTree>
    <p:extLst>
      <p:ext uri="{BB962C8B-B14F-4D97-AF65-F5344CB8AC3E}">
        <p14:creationId xmlns:p14="http://schemas.microsoft.com/office/powerpoint/2010/main" val="1016524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89219" y="-114016"/>
            <a:ext cx="27273249" cy="15341600"/>
            <a:chOff x="0" y="0"/>
            <a:chExt cx="15341600" cy="15341600"/>
          </a:xfrm>
        </p:grpSpPr>
        <p:pic>
          <p:nvPicPr>
            <p:cNvPr id="3" name="object 3"/>
            <p:cNvPicPr/>
            <p:nvPr/>
          </p:nvPicPr>
          <p:blipFill>
            <a:blip r:embed="rId2" cstate="print"/>
            <a:stretch>
              <a:fillRect/>
            </a:stretch>
          </p:blipFill>
          <p:spPr>
            <a:xfrm>
              <a:off x="0" y="0"/>
              <a:ext cx="15341600" cy="15341600"/>
            </a:xfrm>
            <a:prstGeom prst="rect">
              <a:avLst/>
            </a:prstGeom>
          </p:spPr>
        </p:pic>
        <p:sp>
          <p:nvSpPr>
            <p:cNvPr id="4" name="object 4"/>
            <p:cNvSpPr/>
            <p:nvPr/>
          </p:nvSpPr>
          <p:spPr>
            <a:xfrm>
              <a:off x="50800" y="0"/>
              <a:ext cx="15240000" cy="15240000"/>
            </a:xfrm>
            <a:custGeom>
              <a:avLst/>
              <a:gdLst/>
              <a:ahLst/>
              <a:cxnLst/>
              <a:rect l="l" t="t" r="r" b="b"/>
              <a:pathLst>
                <a:path w="15240000" h="15240000">
                  <a:moveTo>
                    <a:pt x="15240000" y="0"/>
                  </a:moveTo>
                  <a:lnTo>
                    <a:pt x="0" y="0"/>
                  </a:lnTo>
                  <a:lnTo>
                    <a:pt x="0" y="15240000"/>
                  </a:lnTo>
                  <a:lnTo>
                    <a:pt x="15240000" y="15240000"/>
                  </a:lnTo>
                  <a:lnTo>
                    <a:pt x="15240000" y="0"/>
                  </a:lnTo>
                  <a:close/>
                </a:path>
              </a:pathLst>
            </a:custGeom>
            <a:solidFill>
              <a:srgbClr val="05182D"/>
            </a:solidFill>
          </p:spPr>
          <p:txBody>
            <a:bodyPr wrap="square" lIns="0" tIns="0" rIns="0" bIns="0" rtlCol="0"/>
            <a:lstStyle/>
            <a:p>
              <a:endParaRPr/>
            </a:p>
          </p:txBody>
        </p:sp>
        <p:sp>
          <p:nvSpPr>
            <p:cNvPr id="5" name="object 5"/>
            <p:cNvSpPr/>
            <p:nvPr/>
          </p:nvSpPr>
          <p:spPr>
            <a:xfrm>
              <a:off x="50800" y="4902200"/>
              <a:ext cx="15035404" cy="10337800"/>
            </a:xfrm>
            <a:custGeom>
              <a:avLst/>
              <a:gdLst/>
              <a:ahLst/>
              <a:cxnLst/>
              <a:rect l="l" t="t" r="r" b="b"/>
              <a:pathLst>
                <a:path w="14020800" h="9732644">
                  <a:moveTo>
                    <a:pt x="13963039" y="0"/>
                  </a:moveTo>
                  <a:lnTo>
                    <a:pt x="57760" y="0"/>
                  </a:lnTo>
                  <a:lnTo>
                    <a:pt x="35277" y="4539"/>
                  </a:lnTo>
                  <a:lnTo>
                    <a:pt x="16917" y="16917"/>
                  </a:lnTo>
                  <a:lnTo>
                    <a:pt x="4539" y="35277"/>
                  </a:lnTo>
                  <a:lnTo>
                    <a:pt x="0" y="57760"/>
                  </a:lnTo>
                  <a:lnTo>
                    <a:pt x="0" y="9732615"/>
                  </a:lnTo>
                  <a:lnTo>
                    <a:pt x="14020800" y="9732615"/>
                  </a:lnTo>
                  <a:lnTo>
                    <a:pt x="14020800" y="57760"/>
                  </a:lnTo>
                  <a:lnTo>
                    <a:pt x="14016260" y="35277"/>
                  </a:lnTo>
                  <a:lnTo>
                    <a:pt x="14003882" y="16917"/>
                  </a:lnTo>
                  <a:lnTo>
                    <a:pt x="13985522" y="4539"/>
                  </a:lnTo>
                  <a:lnTo>
                    <a:pt x="13963039" y="0"/>
                  </a:lnTo>
                  <a:close/>
                </a:path>
              </a:pathLst>
            </a:custGeom>
            <a:solidFill>
              <a:srgbClr val="213146"/>
            </a:solidFill>
          </p:spPr>
          <p:txBody>
            <a:bodyPr wrap="square" lIns="0" tIns="0" rIns="0" bIns="0" rtlCol="0"/>
            <a:lstStyle/>
            <a:p>
              <a:endParaRPr/>
            </a:p>
          </p:txBody>
        </p:sp>
        <p:sp>
          <p:nvSpPr>
            <p:cNvPr id="7" name="object 7"/>
            <p:cNvSpPr/>
            <p:nvPr/>
          </p:nvSpPr>
          <p:spPr>
            <a:xfrm>
              <a:off x="5061839" y="5168899"/>
              <a:ext cx="10117693" cy="9877360"/>
            </a:xfrm>
            <a:custGeom>
              <a:avLst/>
              <a:gdLst/>
              <a:ahLst/>
              <a:cxnLst/>
              <a:rect l="l" t="t" r="r" b="b"/>
              <a:pathLst>
                <a:path w="9357360" h="9194800">
                  <a:moveTo>
                    <a:pt x="9357169" y="7404100"/>
                  </a:moveTo>
                  <a:lnTo>
                    <a:pt x="0" y="7404100"/>
                  </a:lnTo>
                  <a:lnTo>
                    <a:pt x="0" y="9194673"/>
                  </a:lnTo>
                  <a:lnTo>
                    <a:pt x="9357169" y="9194673"/>
                  </a:lnTo>
                  <a:lnTo>
                    <a:pt x="9357169" y="7404100"/>
                  </a:lnTo>
                  <a:close/>
                </a:path>
                <a:path w="9357360" h="9194800">
                  <a:moveTo>
                    <a:pt x="9357169" y="5207000"/>
                  </a:moveTo>
                  <a:lnTo>
                    <a:pt x="0" y="5207000"/>
                  </a:lnTo>
                  <a:lnTo>
                    <a:pt x="0" y="7344143"/>
                  </a:lnTo>
                  <a:lnTo>
                    <a:pt x="9357169" y="7344143"/>
                  </a:lnTo>
                  <a:lnTo>
                    <a:pt x="9357169" y="5207000"/>
                  </a:lnTo>
                  <a:close/>
                </a:path>
                <a:path w="9357360" h="9194800">
                  <a:moveTo>
                    <a:pt x="9357169" y="3009900"/>
                  </a:moveTo>
                  <a:lnTo>
                    <a:pt x="0" y="3009900"/>
                  </a:lnTo>
                  <a:lnTo>
                    <a:pt x="0" y="5147043"/>
                  </a:lnTo>
                  <a:lnTo>
                    <a:pt x="9357169" y="5147043"/>
                  </a:lnTo>
                  <a:lnTo>
                    <a:pt x="9357169" y="3009900"/>
                  </a:lnTo>
                  <a:close/>
                </a:path>
                <a:path w="9357360" h="9194800">
                  <a:moveTo>
                    <a:pt x="9357169" y="0"/>
                  </a:moveTo>
                  <a:lnTo>
                    <a:pt x="0" y="0"/>
                  </a:lnTo>
                  <a:lnTo>
                    <a:pt x="0" y="2960217"/>
                  </a:lnTo>
                  <a:lnTo>
                    <a:pt x="9357169" y="2960217"/>
                  </a:lnTo>
                  <a:lnTo>
                    <a:pt x="9357169" y="0"/>
                  </a:lnTo>
                  <a:close/>
                </a:path>
              </a:pathLst>
            </a:custGeom>
            <a:solidFill>
              <a:srgbClr val="05182D"/>
            </a:solidFill>
          </p:spPr>
          <p:txBody>
            <a:bodyPr wrap="square" lIns="0" tIns="0" rIns="0" bIns="0" rtlCol="0"/>
            <a:lstStyle/>
            <a:p>
              <a:endParaRPr/>
            </a:p>
          </p:txBody>
        </p:sp>
        <p:sp>
          <p:nvSpPr>
            <p:cNvPr id="8" name="object 8"/>
            <p:cNvSpPr/>
            <p:nvPr/>
          </p:nvSpPr>
          <p:spPr>
            <a:xfrm>
              <a:off x="376571" y="5036118"/>
              <a:ext cx="8135417" cy="10203882"/>
            </a:xfrm>
            <a:custGeom>
              <a:avLst/>
              <a:gdLst/>
              <a:ahLst/>
              <a:cxnLst/>
              <a:rect l="l" t="t" r="r" b="b"/>
              <a:pathLst>
                <a:path w="9370695" h="9400540">
                  <a:moveTo>
                    <a:pt x="41632" y="9316487"/>
                  </a:moveTo>
                  <a:lnTo>
                    <a:pt x="0" y="9400013"/>
                  </a:lnTo>
                  <a:lnTo>
                    <a:pt x="93327" y="9400013"/>
                  </a:lnTo>
                  <a:lnTo>
                    <a:pt x="93327" y="9342253"/>
                  </a:lnTo>
                  <a:lnTo>
                    <a:pt x="41632" y="9316487"/>
                  </a:lnTo>
                  <a:close/>
                </a:path>
                <a:path w="9370695" h="9400540">
                  <a:moveTo>
                    <a:pt x="93327" y="9342253"/>
                  </a:moveTo>
                  <a:lnTo>
                    <a:pt x="93327" y="9400013"/>
                  </a:lnTo>
                  <a:lnTo>
                    <a:pt x="9277219" y="9400013"/>
                  </a:lnTo>
                  <a:lnTo>
                    <a:pt x="9277219" y="9368020"/>
                  </a:lnTo>
                  <a:lnTo>
                    <a:pt x="145021" y="9368020"/>
                  </a:lnTo>
                  <a:lnTo>
                    <a:pt x="93327" y="9342253"/>
                  </a:lnTo>
                  <a:close/>
                </a:path>
                <a:path w="9370695" h="9400540">
                  <a:moveTo>
                    <a:pt x="9328913" y="9316487"/>
                  </a:moveTo>
                  <a:lnTo>
                    <a:pt x="9277219" y="9342253"/>
                  </a:lnTo>
                  <a:lnTo>
                    <a:pt x="9277219" y="9400013"/>
                  </a:lnTo>
                  <a:lnTo>
                    <a:pt x="9370546" y="9400013"/>
                  </a:lnTo>
                  <a:lnTo>
                    <a:pt x="9328913" y="9316487"/>
                  </a:lnTo>
                  <a:close/>
                </a:path>
                <a:path w="9370695" h="9400540">
                  <a:moveTo>
                    <a:pt x="186654" y="9284493"/>
                  </a:moveTo>
                  <a:lnTo>
                    <a:pt x="93327" y="9284493"/>
                  </a:lnTo>
                  <a:lnTo>
                    <a:pt x="93327" y="9342253"/>
                  </a:lnTo>
                  <a:lnTo>
                    <a:pt x="145021" y="9368020"/>
                  </a:lnTo>
                  <a:lnTo>
                    <a:pt x="186654" y="9284493"/>
                  </a:lnTo>
                  <a:close/>
                </a:path>
                <a:path w="9370695" h="9400540">
                  <a:moveTo>
                    <a:pt x="9183892" y="9284493"/>
                  </a:moveTo>
                  <a:lnTo>
                    <a:pt x="186654" y="9284493"/>
                  </a:lnTo>
                  <a:lnTo>
                    <a:pt x="145021" y="9368020"/>
                  </a:lnTo>
                  <a:lnTo>
                    <a:pt x="9225524" y="9368020"/>
                  </a:lnTo>
                  <a:lnTo>
                    <a:pt x="9183892" y="9284493"/>
                  </a:lnTo>
                  <a:close/>
                </a:path>
                <a:path w="9370695" h="9400540">
                  <a:moveTo>
                    <a:pt x="4736968" y="103714"/>
                  </a:moveTo>
                  <a:lnTo>
                    <a:pt x="4685273" y="129481"/>
                  </a:lnTo>
                  <a:lnTo>
                    <a:pt x="4736968" y="155247"/>
                  </a:lnTo>
                  <a:lnTo>
                    <a:pt x="4685273" y="258962"/>
                  </a:lnTo>
                  <a:lnTo>
                    <a:pt x="9225524" y="9368020"/>
                  </a:lnTo>
                  <a:lnTo>
                    <a:pt x="9277219" y="9342253"/>
                  </a:lnTo>
                  <a:lnTo>
                    <a:pt x="9277219" y="9284493"/>
                  </a:lnTo>
                  <a:lnTo>
                    <a:pt x="9312967" y="9284493"/>
                  </a:lnTo>
                  <a:lnTo>
                    <a:pt x="4736968" y="103714"/>
                  </a:lnTo>
                  <a:close/>
                </a:path>
                <a:path w="9370695" h="9400540">
                  <a:moveTo>
                    <a:pt x="9277219" y="9342253"/>
                  </a:moveTo>
                  <a:lnTo>
                    <a:pt x="9225524" y="9368020"/>
                  </a:lnTo>
                  <a:lnTo>
                    <a:pt x="9277219" y="9368020"/>
                  </a:lnTo>
                  <a:lnTo>
                    <a:pt x="9277219" y="9342253"/>
                  </a:lnTo>
                  <a:close/>
                </a:path>
                <a:path w="9370695" h="9400540">
                  <a:moveTo>
                    <a:pt x="4633578" y="103714"/>
                  </a:moveTo>
                  <a:lnTo>
                    <a:pt x="41632" y="9316487"/>
                  </a:lnTo>
                  <a:lnTo>
                    <a:pt x="93327" y="9342253"/>
                  </a:lnTo>
                  <a:lnTo>
                    <a:pt x="93327" y="9284493"/>
                  </a:lnTo>
                  <a:lnTo>
                    <a:pt x="186654" y="9284493"/>
                  </a:lnTo>
                  <a:lnTo>
                    <a:pt x="4685273" y="258962"/>
                  </a:lnTo>
                  <a:lnTo>
                    <a:pt x="4633578" y="155247"/>
                  </a:lnTo>
                  <a:lnTo>
                    <a:pt x="4685273" y="129481"/>
                  </a:lnTo>
                  <a:lnTo>
                    <a:pt x="4633578" y="103714"/>
                  </a:lnTo>
                  <a:close/>
                </a:path>
                <a:path w="9370695" h="9400540">
                  <a:moveTo>
                    <a:pt x="9312967" y="9284493"/>
                  </a:moveTo>
                  <a:lnTo>
                    <a:pt x="9277219" y="9284493"/>
                  </a:lnTo>
                  <a:lnTo>
                    <a:pt x="9277219" y="9342253"/>
                  </a:lnTo>
                  <a:lnTo>
                    <a:pt x="9328913" y="9316487"/>
                  </a:lnTo>
                  <a:lnTo>
                    <a:pt x="9312967" y="9284493"/>
                  </a:lnTo>
                  <a:close/>
                </a:path>
                <a:path w="9370695" h="9400540">
                  <a:moveTo>
                    <a:pt x="4685273" y="129481"/>
                  </a:moveTo>
                  <a:lnTo>
                    <a:pt x="4633578" y="155247"/>
                  </a:lnTo>
                  <a:lnTo>
                    <a:pt x="4685273" y="258962"/>
                  </a:lnTo>
                  <a:lnTo>
                    <a:pt x="4736968" y="155247"/>
                  </a:lnTo>
                  <a:lnTo>
                    <a:pt x="4685273" y="129481"/>
                  </a:lnTo>
                  <a:close/>
                </a:path>
                <a:path w="9370695" h="9400540">
                  <a:moveTo>
                    <a:pt x="4685273" y="0"/>
                  </a:moveTo>
                  <a:lnTo>
                    <a:pt x="4633578" y="103714"/>
                  </a:lnTo>
                  <a:lnTo>
                    <a:pt x="4685273" y="129481"/>
                  </a:lnTo>
                  <a:lnTo>
                    <a:pt x="4736968" y="103714"/>
                  </a:lnTo>
                  <a:lnTo>
                    <a:pt x="4685273" y="0"/>
                  </a:lnTo>
                  <a:close/>
                </a:path>
              </a:pathLst>
            </a:custGeom>
            <a:solidFill>
              <a:srgbClr val="213146"/>
            </a:solidFill>
          </p:spPr>
          <p:txBody>
            <a:bodyPr wrap="square" lIns="0" tIns="0" rIns="0" bIns="0" rtlCol="0"/>
            <a:lstStyle/>
            <a:p>
              <a:endParaRPr/>
            </a:p>
          </p:txBody>
        </p:sp>
        <p:sp>
          <p:nvSpPr>
            <p:cNvPr id="9" name="object 9"/>
            <p:cNvSpPr/>
            <p:nvPr/>
          </p:nvSpPr>
          <p:spPr>
            <a:xfrm>
              <a:off x="171975" y="5100858"/>
              <a:ext cx="8289213" cy="9877360"/>
            </a:xfrm>
            <a:custGeom>
              <a:avLst/>
              <a:gdLst/>
              <a:ahLst/>
              <a:cxnLst/>
              <a:rect l="l" t="t" r="r" b="b"/>
              <a:pathLst>
                <a:path w="9184005" h="9213215">
                  <a:moveTo>
                    <a:pt x="4591946" y="0"/>
                  </a:moveTo>
                  <a:lnTo>
                    <a:pt x="0" y="9212772"/>
                  </a:lnTo>
                  <a:lnTo>
                    <a:pt x="9183892" y="9212772"/>
                  </a:lnTo>
                  <a:lnTo>
                    <a:pt x="4591946" y="0"/>
                  </a:lnTo>
                  <a:close/>
                </a:path>
              </a:pathLst>
            </a:custGeom>
            <a:solidFill>
              <a:srgbClr val="7933FF"/>
            </a:solidFill>
          </p:spPr>
          <p:txBody>
            <a:bodyPr wrap="square" lIns="0" tIns="0" rIns="0" bIns="0" rtlCol="0"/>
            <a:lstStyle/>
            <a:p>
              <a:endParaRPr/>
            </a:p>
          </p:txBody>
        </p:sp>
        <p:sp>
          <p:nvSpPr>
            <p:cNvPr id="10" name="object 10"/>
            <p:cNvSpPr/>
            <p:nvPr/>
          </p:nvSpPr>
          <p:spPr>
            <a:xfrm>
              <a:off x="1365173" y="8125840"/>
              <a:ext cx="7393940" cy="4447540"/>
            </a:xfrm>
            <a:custGeom>
              <a:avLst/>
              <a:gdLst/>
              <a:ahLst/>
              <a:cxnLst/>
              <a:rect l="l" t="t" r="r" b="b"/>
              <a:pathLst>
                <a:path w="7393940" h="4447540">
                  <a:moveTo>
                    <a:pt x="5212867" y="0"/>
                  </a:moveTo>
                  <a:lnTo>
                    <a:pt x="2166010" y="0"/>
                  </a:lnTo>
                  <a:lnTo>
                    <a:pt x="2166010" y="57759"/>
                  </a:lnTo>
                  <a:lnTo>
                    <a:pt x="5212867" y="57759"/>
                  </a:lnTo>
                  <a:lnTo>
                    <a:pt x="5212867" y="0"/>
                  </a:lnTo>
                  <a:close/>
                </a:path>
                <a:path w="7393940" h="4447540">
                  <a:moveTo>
                    <a:pt x="6295860" y="2194890"/>
                  </a:moveTo>
                  <a:lnTo>
                    <a:pt x="1097432" y="2194890"/>
                  </a:lnTo>
                  <a:lnTo>
                    <a:pt x="1097432" y="2252649"/>
                  </a:lnTo>
                  <a:lnTo>
                    <a:pt x="6295860" y="2252649"/>
                  </a:lnTo>
                  <a:lnTo>
                    <a:pt x="6295860" y="2194890"/>
                  </a:lnTo>
                  <a:close/>
                </a:path>
                <a:path w="7393940" h="4447540">
                  <a:moveTo>
                    <a:pt x="7393318" y="4389780"/>
                  </a:moveTo>
                  <a:lnTo>
                    <a:pt x="0" y="4389780"/>
                  </a:lnTo>
                  <a:lnTo>
                    <a:pt x="0" y="4447540"/>
                  </a:lnTo>
                  <a:lnTo>
                    <a:pt x="7393318" y="4447540"/>
                  </a:lnTo>
                  <a:lnTo>
                    <a:pt x="7393318" y="4389780"/>
                  </a:lnTo>
                  <a:close/>
                </a:path>
              </a:pathLst>
            </a:custGeom>
            <a:solidFill>
              <a:srgbClr val="213146"/>
            </a:solidFill>
          </p:spPr>
          <p:txBody>
            <a:bodyPr wrap="square" lIns="0" tIns="0" rIns="0" bIns="0" rtlCol="0"/>
            <a:lstStyle/>
            <a:p>
              <a:endParaRPr/>
            </a:p>
          </p:txBody>
        </p:sp>
        <p:sp>
          <p:nvSpPr>
            <p:cNvPr id="16" name="object 16"/>
            <p:cNvSpPr/>
            <p:nvPr/>
          </p:nvSpPr>
          <p:spPr>
            <a:xfrm rot="21222740">
              <a:off x="510310" y="7534470"/>
              <a:ext cx="3091087" cy="5337871"/>
            </a:xfrm>
            <a:custGeom>
              <a:avLst/>
              <a:gdLst/>
              <a:ahLst/>
              <a:cxnLst/>
              <a:rect l="l" t="t" r="r" b="b"/>
              <a:pathLst>
                <a:path w="3150870" h="5845175">
                  <a:moveTo>
                    <a:pt x="3150628" y="83375"/>
                  </a:moveTo>
                  <a:lnTo>
                    <a:pt x="3125622" y="68922"/>
                  </a:lnTo>
                  <a:lnTo>
                    <a:pt x="3006229" y="0"/>
                  </a:lnTo>
                  <a:lnTo>
                    <a:pt x="3006229" y="68922"/>
                  </a:lnTo>
                  <a:lnTo>
                    <a:pt x="2869044" y="68922"/>
                  </a:lnTo>
                  <a:lnTo>
                    <a:pt x="2860078" y="68922"/>
                  </a:lnTo>
                  <a:lnTo>
                    <a:pt x="2856103" y="76962"/>
                  </a:lnTo>
                  <a:lnTo>
                    <a:pt x="1910842" y="1986622"/>
                  </a:lnTo>
                  <a:lnTo>
                    <a:pt x="1907578" y="1986622"/>
                  </a:lnTo>
                  <a:lnTo>
                    <a:pt x="1903603" y="1994662"/>
                  </a:lnTo>
                  <a:lnTo>
                    <a:pt x="956462" y="3908120"/>
                  </a:lnTo>
                  <a:lnTo>
                    <a:pt x="946150" y="3928973"/>
                  </a:lnTo>
                  <a:lnTo>
                    <a:pt x="948182" y="3928973"/>
                  </a:lnTo>
                  <a:lnTo>
                    <a:pt x="10312" y="5823712"/>
                  </a:lnTo>
                  <a:lnTo>
                    <a:pt x="0" y="5844565"/>
                  </a:lnTo>
                  <a:lnTo>
                    <a:pt x="23266" y="5844565"/>
                  </a:lnTo>
                  <a:lnTo>
                    <a:pt x="261518" y="5844565"/>
                  </a:lnTo>
                  <a:lnTo>
                    <a:pt x="261518" y="5836526"/>
                  </a:lnTo>
                  <a:lnTo>
                    <a:pt x="261518" y="5815673"/>
                  </a:lnTo>
                  <a:lnTo>
                    <a:pt x="46520" y="5815673"/>
                  </a:lnTo>
                  <a:lnTo>
                    <a:pt x="979360" y="3931094"/>
                  </a:lnTo>
                  <a:lnTo>
                    <a:pt x="1107579" y="3931094"/>
                  </a:lnTo>
                  <a:lnTo>
                    <a:pt x="1107579" y="4000030"/>
                  </a:lnTo>
                  <a:lnTo>
                    <a:pt x="1226972" y="3931094"/>
                  </a:lnTo>
                  <a:lnTo>
                    <a:pt x="1251978" y="3916654"/>
                  </a:lnTo>
                  <a:lnTo>
                    <a:pt x="1226972" y="3902214"/>
                  </a:lnTo>
                  <a:lnTo>
                    <a:pt x="1107579" y="3833291"/>
                  </a:lnTo>
                  <a:lnTo>
                    <a:pt x="1107579" y="3900093"/>
                  </a:lnTo>
                  <a:lnTo>
                    <a:pt x="992670" y="3900093"/>
                  </a:lnTo>
                  <a:lnTo>
                    <a:pt x="1925510" y="2015515"/>
                  </a:lnTo>
                  <a:lnTo>
                    <a:pt x="2053729" y="2015515"/>
                  </a:lnTo>
                  <a:lnTo>
                    <a:pt x="2053729" y="2084438"/>
                  </a:lnTo>
                  <a:lnTo>
                    <a:pt x="2173122" y="2015515"/>
                  </a:lnTo>
                  <a:lnTo>
                    <a:pt x="2198128" y="2001075"/>
                  </a:lnTo>
                  <a:lnTo>
                    <a:pt x="2173122" y="1986622"/>
                  </a:lnTo>
                  <a:lnTo>
                    <a:pt x="2053729" y="1917700"/>
                  </a:lnTo>
                  <a:lnTo>
                    <a:pt x="2053729" y="1982393"/>
                  </a:lnTo>
                  <a:lnTo>
                    <a:pt x="1945170" y="1982393"/>
                  </a:lnTo>
                  <a:lnTo>
                    <a:pt x="2878010" y="97815"/>
                  </a:lnTo>
                  <a:lnTo>
                    <a:pt x="3006229" y="97815"/>
                  </a:lnTo>
                  <a:lnTo>
                    <a:pt x="3006229" y="166738"/>
                  </a:lnTo>
                  <a:lnTo>
                    <a:pt x="3125622" y="97815"/>
                  </a:lnTo>
                  <a:lnTo>
                    <a:pt x="3150628" y="83375"/>
                  </a:lnTo>
                  <a:close/>
                </a:path>
              </a:pathLst>
            </a:custGeom>
            <a:solidFill>
              <a:srgbClr val="05BCFB"/>
            </a:solidFill>
          </p:spPr>
          <p:txBody>
            <a:bodyPr wrap="square" lIns="0" tIns="0" rIns="0" bIns="0" rtlCol="0"/>
            <a:lstStyle/>
            <a:p>
              <a:endParaRPr/>
            </a:p>
          </p:txBody>
        </p:sp>
        <p:sp>
          <p:nvSpPr>
            <p:cNvPr id="23" name="object 23"/>
            <p:cNvSpPr/>
            <p:nvPr/>
          </p:nvSpPr>
          <p:spPr>
            <a:xfrm>
              <a:off x="50800" y="0"/>
              <a:ext cx="15240000" cy="15240000"/>
            </a:xfrm>
            <a:custGeom>
              <a:avLst/>
              <a:gdLst/>
              <a:ahLst/>
              <a:cxnLst/>
              <a:rect l="l" t="t" r="r" b="b"/>
              <a:pathLst>
                <a:path w="15240000" h="15240000">
                  <a:moveTo>
                    <a:pt x="15240000" y="0"/>
                  </a:moveTo>
                  <a:lnTo>
                    <a:pt x="15227300" y="0"/>
                  </a:lnTo>
                  <a:lnTo>
                    <a:pt x="15227300" y="12700"/>
                  </a:lnTo>
                  <a:lnTo>
                    <a:pt x="15227300" y="15227300"/>
                  </a:lnTo>
                  <a:lnTo>
                    <a:pt x="12700" y="15227300"/>
                  </a:lnTo>
                  <a:lnTo>
                    <a:pt x="12700" y="12700"/>
                  </a:lnTo>
                  <a:lnTo>
                    <a:pt x="15227300" y="12700"/>
                  </a:lnTo>
                  <a:lnTo>
                    <a:pt x="15227300" y="0"/>
                  </a:lnTo>
                  <a:lnTo>
                    <a:pt x="12700" y="0"/>
                  </a:lnTo>
                  <a:lnTo>
                    <a:pt x="0" y="0"/>
                  </a:lnTo>
                  <a:lnTo>
                    <a:pt x="0" y="15240000"/>
                  </a:lnTo>
                  <a:lnTo>
                    <a:pt x="12700" y="15240000"/>
                  </a:lnTo>
                  <a:lnTo>
                    <a:pt x="15227300" y="15240000"/>
                  </a:lnTo>
                  <a:lnTo>
                    <a:pt x="15240000" y="15240000"/>
                  </a:lnTo>
                  <a:lnTo>
                    <a:pt x="15240000" y="0"/>
                  </a:lnTo>
                  <a:close/>
                </a:path>
              </a:pathLst>
            </a:custGeom>
            <a:solidFill>
              <a:srgbClr val="000000"/>
            </a:solidFill>
          </p:spPr>
          <p:txBody>
            <a:bodyPr wrap="square" lIns="0" tIns="0" rIns="0" bIns="0" rtlCol="0"/>
            <a:lstStyle/>
            <a:p>
              <a:endParaRPr/>
            </a:p>
          </p:txBody>
        </p:sp>
      </p:grpSp>
      <p:sp>
        <p:nvSpPr>
          <p:cNvPr id="26" name="TextBox 25">
            <a:extLst>
              <a:ext uri="{FF2B5EF4-FFF2-40B4-BE49-F238E27FC236}">
                <a16:creationId xmlns:a16="http://schemas.microsoft.com/office/drawing/2014/main" id="{1340A252-6F2F-47CF-B434-4D7FC94BC474}"/>
              </a:ext>
            </a:extLst>
          </p:cNvPr>
          <p:cNvSpPr txBox="1"/>
          <p:nvPr/>
        </p:nvSpPr>
        <p:spPr>
          <a:xfrm rot="18440899">
            <a:off x="2256565" y="9446967"/>
            <a:ext cx="1784022" cy="646331"/>
          </a:xfrm>
          <a:prstGeom prst="rect">
            <a:avLst/>
          </a:prstGeom>
          <a:noFill/>
        </p:spPr>
        <p:txBody>
          <a:bodyPr wrap="square">
            <a:spAutoFit/>
          </a:bodyPr>
          <a:lstStyle/>
          <a:p>
            <a:r>
              <a:rPr lang="ro-RO" sz="3600" b="1" dirty="0">
                <a:solidFill>
                  <a:srgbClr val="FFFF00"/>
                </a:solidFill>
              </a:rPr>
              <a:t>+</a:t>
            </a:r>
            <a:r>
              <a:rPr lang="ro-RO" sz="3600" b="1" dirty="0">
                <a:solidFill>
                  <a:srgbClr val="FF0000"/>
                </a:solidFill>
              </a:rPr>
              <a:t>sens</a:t>
            </a:r>
          </a:p>
        </p:txBody>
      </p:sp>
      <p:sp>
        <p:nvSpPr>
          <p:cNvPr id="27" name="TextBox 26">
            <a:extLst>
              <a:ext uri="{FF2B5EF4-FFF2-40B4-BE49-F238E27FC236}">
                <a16:creationId xmlns:a16="http://schemas.microsoft.com/office/drawing/2014/main" id="{2864C8B6-8A04-4837-A45E-5955D61050AC}"/>
              </a:ext>
            </a:extLst>
          </p:cNvPr>
          <p:cNvSpPr txBox="1"/>
          <p:nvPr/>
        </p:nvSpPr>
        <p:spPr>
          <a:xfrm rot="18403998">
            <a:off x="3606509" y="7595312"/>
            <a:ext cx="2083190" cy="646331"/>
          </a:xfrm>
          <a:prstGeom prst="rect">
            <a:avLst/>
          </a:prstGeom>
          <a:noFill/>
        </p:spPr>
        <p:txBody>
          <a:bodyPr wrap="square">
            <a:spAutoFit/>
          </a:bodyPr>
          <a:lstStyle/>
          <a:p>
            <a:r>
              <a:rPr lang="ro-RO" sz="3600" dirty="0">
                <a:solidFill>
                  <a:srgbClr val="FFFF00"/>
                </a:solidFill>
              </a:rPr>
              <a:t>+</a:t>
            </a:r>
            <a:r>
              <a:rPr lang="ro-RO" sz="3600" dirty="0">
                <a:solidFill>
                  <a:srgbClr val="FF0000"/>
                </a:solidFill>
              </a:rPr>
              <a:t>înțeles</a:t>
            </a:r>
          </a:p>
        </p:txBody>
      </p:sp>
      <p:sp>
        <p:nvSpPr>
          <p:cNvPr id="28" name="TextBox 27">
            <a:extLst>
              <a:ext uri="{FF2B5EF4-FFF2-40B4-BE49-F238E27FC236}">
                <a16:creationId xmlns:a16="http://schemas.microsoft.com/office/drawing/2014/main" id="{61C2E1E6-2FDC-434B-802E-B65111AB039B}"/>
              </a:ext>
            </a:extLst>
          </p:cNvPr>
          <p:cNvSpPr txBox="1"/>
          <p:nvPr/>
        </p:nvSpPr>
        <p:spPr>
          <a:xfrm rot="18594731">
            <a:off x="350057" y="11638600"/>
            <a:ext cx="2078697" cy="646331"/>
          </a:xfrm>
          <a:prstGeom prst="rect">
            <a:avLst/>
          </a:prstGeom>
          <a:noFill/>
        </p:spPr>
        <p:txBody>
          <a:bodyPr wrap="square">
            <a:spAutoFit/>
          </a:bodyPr>
          <a:lstStyle/>
          <a:p>
            <a:r>
              <a:rPr lang="ro-RO" sz="3600" b="1" dirty="0">
                <a:solidFill>
                  <a:srgbClr val="FFFF00"/>
                </a:solidFill>
              </a:rPr>
              <a:t>+</a:t>
            </a:r>
            <a:r>
              <a:rPr lang="ro-RO" sz="3600" b="1" dirty="0">
                <a:solidFill>
                  <a:srgbClr val="FF0000"/>
                </a:solidFill>
              </a:rPr>
              <a:t>context</a:t>
            </a:r>
          </a:p>
        </p:txBody>
      </p:sp>
      <p:pic>
        <p:nvPicPr>
          <p:cNvPr id="29" name="Picture 28">
            <a:extLst>
              <a:ext uri="{FF2B5EF4-FFF2-40B4-BE49-F238E27FC236}">
                <a16:creationId xmlns:a16="http://schemas.microsoft.com/office/drawing/2014/main" id="{AE2F568E-3B58-41D8-B84D-F301731630E8}"/>
              </a:ext>
            </a:extLst>
          </p:cNvPr>
          <p:cNvPicPr>
            <a:picLocks noChangeAspect="1"/>
          </p:cNvPicPr>
          <p:nvPr/>
        </p:nvPicPr>
        <p:blipFill>
          <a:blip r:embed="rId3"/>
          <a:stretch>
            <a:fillRect/>
          </a:stretch>
        </p:blipFill>
        <p:spPr>
          <a:xfrm>
            <a:off x="3545960" y="101600"/>
            <a:ext cx="20606266" cy="1286367"/>
          </a:xfrm>
          <a:prstGeom prst="rect">
            <a:avLst/>
          </a:prstGeom>
        </p:spPr>
      </p:pic>
      <p:sp>
        <p:nvSpPr>
          <p:cNvPr id="30" name="TextBox 29">
            <a:extLst>
              <a:ext uri="{FF2B5EF4-FFF2-40B4-BE49-F238E27FC236}">
                <a16:creationId xmlns:a16="http://schemas.microsoft.com/office/drawing/2014/main" id="{1C2923F0-FB78-4926-BC0E-4D550DF681AD}"/>
              </a:ext>
            </a:extLst>
          </p:cNvPr>
          <p:cNvSpPr txBox="1"/>
          <p:nvPr/>
        </p:nvSpPr>
        <p:spPr>
          <a:xfrm>
            <a:off x="6092825" y="7231440"/>
            <a:ext cx="5287475" cy="769441"/>
          </a:xfrm>
          <a:prstGeom prst="rect">
            <a:avLst/>
          </a:prstGeom>
          <a:noFill/>
        </p:spPr>
        <p:txBody>
          <a:bodyPr wrap="square">
            <a:spAutoFit/>
          </a:bodyPr>
          <a:lstStyle/>
          <a:p>
            <a:r>
              <a:rPr lang="ro-RO" sz="4400" b="1" dirty="0">
                <a:solidFill>
                  <a:srgbClr val="00B0F0"/>
                </a:solidFill>
              </a:rPr>
              <a:t>Înțelepciune  </a:t>
            </a:r>
          </a:p>
        </p:txBody>
      </p:sp>
      <p:sp>
        <p:nvSpPr>
          <p:cNvPr id="31" name="TextBox 30">
            <a:extLst>
              <a:ext uri="{FF2B5EF4-FFF2-40B4-BE49-F238E27FC236}">
                <a16:creationId xmlns:a16="http://schemas.microsoft.com/office/drawing/2014/main" id="{CFD0101B-6B52-411C-AD27-F8C52622A916}"/>
              </a:ext>
            </a:extLst>
          </p:cNvPr>
          <p:cNvSpPr txBox="1"/>
          <p:nvPr/>
        </p:nvSpPr>
        <p:spPr>
          <a:xfrm>
            <a:off x="6166170" y="9168670"/>
            <a:ext cx="4522336" cy="769441"/>
          </a:xfrm>
          <a:prstGeom prst="rect">
            <a:avLst/>
          </a:prstGeom>
          <a:noFill/>
        </p:spPr>
        <p:txBody>
          <a:bodyPr wrap="square">
            <a:spAutoFit/>
          </a:bodyPr>
          <a:lstStyle/>
          <a:p>
            <a:r>
              <a:rPr lang="ro-RO" sz="4400" b="1" dirty="0">
                <a:solidFill>
                  <a:srgbClr val="00B0F0"/>
                </a:solidFill>
              </a:rPr>
              <a:t>Cunoaștere </a:t>
            </a:r>
            <a:endParaRPr lang="ro-RO" sz="4400" dirty="0"/>
          </a:p>
        </p:txBody>
      </p:sp>
      <p:sp>
        <p:nvSpPr>
          <p:cNvPr id="32" name="TextBox 31">
            <a:extLst>
              <a:ext uri="{FF2B5EF4-FFF2-40B4-BE49-F238E27FC236}">
                <a16:creationId xmlns:a16="http://schemas.microsoft.com/office/drawing/2014/main" id="{412B4D54-1829-4FF5-8251-A567F71AF9E5}"/>
              </a:ext>
            </a:extLst>
          </p:cNvPr>
          <p:cNvSpPr txBox="1"/>
          <p:nvPr/>
        </p:nvSpPr>
        <p:spPr>
          <a:xfrm>
            <a:off x="6489081" y="11313670"/>
            <a:ext cx="4522336" cy="769441"/>
          </a:xfrm>
          <a:prstGeom prst="rect">
            <a:avLst/>
          </a:prstGeom>
          <a:noFill/>
        </p:spPr>
        <p:txBody>
          <a:bodyPr wrap="square">
            <a:spAutoFit/>
          </a:bodyPr>
          <a:lstStyle/>
          <a:p>
            <a:r>
              <a:rPr lang="ro-RO" sz="4400" b="1" dirty="0">
                <a:solidFill>
                  <a:srgbClr val="00B0F0"/>
                </a:solidFill>
              </a:rPr>
              <a:t>Informație</a:t>
            </a:r>
            <a:endParaRPr lang="ro-RO" sz="4400" dirty="0"/>
          </a:p>
        </p:txBody>
      </p:sp>
      <p:sp>
        <p:nvSpPr>
          <p:cNvPr id="33" name="TextBox 32">
            <a:extLst>
              <a:ext uri="{FF2B5EF4-FFF2-40B4-BE49-F238E27FC236}">
                <a16:creationId xmlns:a16="http://schemas.microsoft.com/office/drawing/2014/main" id="{4E421079-B11D-4781-A38D-2B5A67A94116}"/>
              </a:ext>
            </a:extLst>
          </p:cNvPr>
          <p:cNvSpPr txBox="1"/>
          <p:nvPr/>
        </p:nvSpPr>
        <p:spPr>
          <a:xfrm>
            <a:off x="7224189" y="13527246"/>
            <a:ext cx="5249469" cy="769441"/>
          </a:xfrm>
          <a:prstGeom prst="rect">
            <a:avLst/>
          </a:prstGeom>
          <a:noFill/>
        </p:spPr>
        <p:txBody>
          <a:bodyPr wrap="square">
            <a:spAutoFit/>
          </a:bodyPr>
          <a:lstStyle/>
          <a:p>
            <a:r>
              <a:rPr lang="ro-RO" sz="4400" b="1" dirty="0">
                <a:solidFill>
                  <a:srgbClr val="00B0F0"/>
                </a:solidFill>
              </a:rPr>
              <a:t>Date</a:t>
            </a:r>
            <a:endParaRPr lang="ro-RO" sz="4400" dirty="0"/>
          </a:p>
        </p:txBody>
      </p:sp>
      <p:sp>
        <p:nvSpPr>
          <p:cNvPr id="35" name="TextBox 34">
            <a:extLst>
              <a:ext uri="{FF2B5EF4-FFF2-40B4-BE49-F238E27FC236}">
                <a16:creationId xmlns:a16="http://schemas.microsoft.com/office/drawing/2014/main" id="{5F7EE0DB-1F6B-4630-BF87-AB8B223015E7}"/>
              </a:ext>
            </a:extLst>
          </p:cNvPr>
          <p:cNvSpPr txBox="1"/>
          <p:nvPr/>
        </p:nvSpPr>
        <p:spPr>
          <a:xfrm>
            <a:off x="233432" y="1456374"/>
            <a:ext cx="27092631" cy="3046988"/>
          </a:xfrm>
          <a:prstGeom prst="rect">
            <a:avLst/>
          </a:prstGeom>
          <a:noFill/>
        </p:spPr>
        <p:txBody>
          <a:bodyPr wrap="square">
            <a:spAutoFit/>
          </a:bodyPr>
          <a:lstStyle/>
          <a:p>
            <a:r>
              <a:rPr lang="en-US" sz="4800" b="1" u="sng" dirty="0">
                <a:solidFill>
                  <a:srgbClr val="FFFF00"/>
                </a:solidFill>
              </a:rPr>
              <a:t>De </a:t>
            </a:r>
            <a:r>
              <a:rPr lang="en-US" sz="4800" b="1" u="sng" dirty="0" err="1">
                <a:solidFill>
                  <a:srgbClr val="FFFF00"/>
                </a:solidFill>
              </a:rPr>
              <a:t>exemplu</a:t>
            </a:r>
            <a:r>
              <a:rPr lang="en-US" sz="4800" b="1" u="sng" dirty="0">
                <a:solidFill>
                  <a:srgbClr val="FFFF00"/>
                </a:solidFill>
              </a:rPr>
              <a:t>:</a:t>
            </a:r>
            <a:r>
              <a:rPr lang="en-US" sz="4800" b="1" dirty="0">
                <a:solidFill>
                  <a:srgbClr val="FFFF00"/>
                </a:solidFill>
              </a:rPr>
              <a:t> a</a:t>
            </a:r>
            <a:r>
              <a:rPr lang="ro-RO" sz="4800" b="1" dirty="0" err="1">
                <a:solidFill>
                  <a:schemeClr val="bg1"/>
                </a:solidFill>
              </a:rPr>
              <a:t>plicațiile</a:t>
            </a:r>
            <a:r>
              <a:rPr lang="ro-RO" sz="4800" b="1" dirty="0">
                <a:solidFill>
                  <a:schemeClr val="bg1"/>
                </a:solidFill>
              </a:rPr>
              <a:t> mobile colectează date despre utilizatori și puteți obține date suplimentare de feedback de la utilizatori, dar scopul final al managerului de produs este de a lua decizii pentru a îmbunătăți aplicația.</a:t>
            </a:r>
            <a:r>
              <a:rPr lang="en-US" sz="4800" b="1" dirty="0">
                <a:solidFill>
                  <a:schemeClr val="bg1"/>
                </a:solidFill>
              </a:rPr>
              <a:t> </a:t>
            </a:r>
            <a:endParaRPr lang="ro-RO" sz="4800" b="1" dirty="0">
              <a:solidFill>
                <a:schemeClr val="bg1"/>
              </a:solidFill>
            </a:endParaRPr>
          </a:p>
          <a:p>
            <a:r>
              <a:rPr kumimoji="0" lang="ro-RO" sz="4800" b="1" i="0" u="none" strike="noStrike" kern="0" cap="none" spc="0" normalizeH="0" baseline="0" noProof="0" dirty="0">
                <a:ln>
                  <a:noFill/>
                </a:ln>
                <a:solidFill>
                  <a:prstClr val="white"/>
                </a:solidFill>
                <a:effectLst/>
                <a:highlight>
                  <a:srgbClr val="FF0000"/>
                </a:highlight>
                <a:uLnTx/>
                <a:uFillTx/>
              </a:rPr>
              <a:t>Dezvoltarea aplicațiilor mobile</a:t>
            </a:r>
            <a:r>
              <a:rPr kumimoji="0" lang="en-US" sz="4800" b="1" i="0" u="none" strike="noStrike" kern="0" cap="none" spc="0" normalizeH="0" baseline="0" noProof="0">
                <a:ln>
                  <a:noFill/>
                </a:ln>
                <a:solidFill>
                  <a:prstClr val="white"/>
                </a:solidFill>
                <a:effectLst/>
                <a:highlight>
                  <a:srgbClr val="FF0000"/>
                </a:highlight>
                <a:uLnTx/>
                <a:uFillTx/>
              </a:rPr>
              <a:t>  </a:t>
            </a:r>
            <a:endParaRPr lang="ro-RO" sz="4800" b="1" dirty="0">
              <a:solidFill>
                <a:schemeClr val="bg1"/>
              </a:solidFill>
              <a:highlight>
                <a:srgbClr val="FF0000"/>
              </a:highlight>
            </a:endParaRPr>
          </a:p>
        </p:txBody>
      </p:sp>
      <p:sp>
        <p:nvSpPr>
          <p:cNvPr id="41" name="TextBox 40">
            <a:extLst>
              <a:ext uri="{FF2B5EF4-FFF2-40B4-BE49-F238E27FC236}">
                <a16:creationId xmlns:a16="http://schemas.microsoft.com/office/drawing/2014/main" id="{0035B39C-A89E-4F5A-A621-4C34FF298F54}"/>
              </a:ext>
            </a:extLst>
          </p:cNvPr>
          <p:cNvSpPr txBox="1"/>
          <p:nvPr/>
        </p:nvSpPr>
        <p:spPr>
          <a:xfrm>
            <a:off x="9930317" y="4568102"/>
            <a:ext cx="17318139" cy="3477875"/>
          </a:xfrm>
          <a:prstGeom prst="rect">
            <a:avLst/>
          </a:prstGeom>
          <a:noFill/>
        </p:spPr>
        <p:txBody>
          <a:bodyPr wrap="square">
            <a:spAutoFit/>
          </a:bodyPr>
          <a:lstStyle/>
          <a:p>
            <a:r>
              <a:rPr lang="ro-RO" sz="4400" b="1" u="sng" dirty="0">
                <a:solidFill>
                  <a:srgbClr val="00B0F0"/>
                </a:solidFill>
              </a:rPr>
              <a:t>Înțelepciune</a:t>
            </a:r>
            <a:r>
              <a:rPr lang="ro-RO" sz="4400" dirty="0">
                <a:solidFill>
                  <a:srgbClr val="FFFF00"/>
                </a:solidFill>
              </a:rPr>
              <a:t>: </a:t>
            </a:r>
            <a:r>
              <a:rPr lang="ro-RO" sz="4400" b="1" dirty="0">
                <a:solidFill>
                  <a:srgbClr val="FFFF00"/>
                </a:solidFill>
              </a:rPr>
              <a:t>Înțelegerea nevoilor, preferințelor și punctelor slabe ale utilizatorilor permite managerului de produs să ia decizii informate pentru a </a:t>
            </a:r>
            <a:r>
              <a:rPr lang="ro-RO" sz="4400" b="1" dirty="0" err="1">
                <a:solidFill>
                  <a:srgbClr val="FFFF00"/>
                </a:solidFill>
              </a:rPr>
              <a:t>prioritiza</a:t>
            </a:r>
            <a:r>
              <a:rPr lang="ro-RO" sz="4400" b="1" dirty="0">
                <a:solidFill>
                  <a:srgbClr val="FFFF00"/>
                </a:solidFill>
              </a:rPr>
              <a:t> dezvoltarea funcțiilor, a îmbunătăți experiența utilizatorului și a aloca resursele eficient pentru a maximiza satisfacția și retenția utilizatorilor.</a:t>
            </a:r>
          </a:p>
        </p:txBody>
      </p:sp>
      <p:sp>
        <p:nvSpPr>
          <p:cNvPr id="43" name="TextBox 42">
            <a:extLst>
              <a:ext uri="{FF2B5EF4-FFF2-40B4-BE49-F238E27FC236}">
                <a16:creationId xmlns:a16="http://schemas.microsoft.com/office/drawing/2014/main" id="{0DD621A6-8999-4DB9-AF2E-44E9D5C97514}"/>
              </a:ext>
            </a:extLst>
          </p:cNvPr>
          <p:cNvSpPr txBox="1"/>
          <p:nvPr/>
        </p:nvSpPr>
        <p:spPr>
          <a:xfrm>
            <a:off x="11605237" y="7925616"/>
            <a:ext cx="15513518" cy="2308324"/>
          </a:xfrm>
          <a:prstGeom prst="rect">
            <a:avLst/>
          </a:prstGeom>
          <a:noFill/>
        </p:spPr>
        <p:txBody>
          <a:bodyPr wrap="square">
            <a:spAutoFit/>
          </a:bodyPr>
          <a:lstStyle/>
          <a:p>
            <a:r>
              <a:rPr lang="ro-RO" sz="3600" b="1" u="sng" dirty="0">
                <a:solidFill>
                  <a:srgbClr val="00B0F0"/>
                </a:solidFill>
              </a:rPr>
              <a:t>Cunoștințe</a:t>
            </a:r>
            <a:r>
              <a:rPr lang="ro-RO" sz="3600" b="1" dirty="0">
                <a:solidFill>
                  <a:srgbClr val="FFFF00"/>
                </a:solidFill>
              </a:rPr>
              <a:t>: Analizarea și interpretarea informațiilor din utilizarea aplicației și feedback-</a:t>
            </a:r>
            <a:r>
              <a:rPr lang="ro-RO" sz="3600" b="1" dirty="0" err="1">
                <a:solidFill>
                  <a:srgbClr val="FFFF00"/>
                </a:solidFill>
              </a:rPr>
              <a:t>ul</a:t>
            </a:r>
            <a:r>
              <a:rPr lang="ro-RO" sz="3600" b="1" dirty="0">
                <a:solidFill>
                  <a:srgbClr val="FFFF00"/>
                </a:solidFill>
              </a:rPr>
              <a:t> utilizatorilor descoperă tipare precum funcțiile solicitate frecvent, cauzele frustrării utilizatorilor și factorii cheie care determină implicarea și loialitatea utilizatorilor.</a:t>
            </a:r>
          </a:p>
        </p:txBody>
      </p:sp>
      <p:sp>
        <p:nvSpPr>
          <p:cNvPr id="45" name="TextBox 44">
            <a:extLst>
              <a:ext uri="{FF2B5EF4-FFF2-40B4-BE49-F238E27FC236}">
                <a16:creationId xmlns:a16="http://schemas.microsoft.com/office/drawing/2014/main" id="{B18FA40F-AF82-49C8-8765-37BB5A729A53}"/>
              </a:ext>
            </a:extLst>
          </p:cNvPr>
          <p:cNvSpPr txBox="1"/>
          <p:nvPr/>
        </p:nvSpPr>
        <p:spPr>
          <a:xfrm>
            <a:off x="13239722" y="10159087"/>
            <a:ext cx="13794919" cy="2554545"/>
          </a:xfrm>
          <a:prstGeom prst="rect">
            <a:avLst/>
          </a:prstGeom>
          <a:noFill/>
        </p:spPr>
        <p:txBody>
          <a:bodyPr wrap="square">
            <a:spAutoFit/>
          </a:bodyPr>
          <a:lstStyle/>
          <a:p>
            <a:r>
              <a:rPr lang="ro-RO" sz="3200" b="1" u="sng" dirty="0">
                <a:solidFill>
                  <a:srgbClr val="00B0F0"/>
                </a:solidFill>
              </a:rPr>
              <a:t>Informații:</a:t>
            </a:r>
            <a:r>
              <a:rPr lang="ro-RO" sz="3200" b="1" dirty="0">
                <a:solidFill>
                  <a:srgbClr val="00B0F0"/>
                </a:solidFill>
              </a:rPr>
              <a:t> </a:t>
            </a:r>
            <a:r>
              <a:rPr lang="ro-RO" sz="3200" b="1" dirty="0">
                <a:solidFill>
                  <a:srgbClr val="FFFF00"/>
                </a:solidFill>
              </a:rPr>
              <a:t>Datele privind utilizarea aplicației și feedback-</a:t>
            </a:r>
            <a:r>
              <a:rPr lang="ro-RO" sz="3200" b="1" dirty="0" err="1">
                <a:solidFill>
                  <a:srgbClr val="FFFF00"/>
                </a:solidFill>
              </a:rPr>
              <a:t>ul</a:t>
            </a:r>
            <a:r>
              <a:rPr lang="ro-RO" sz="3200" b="1" dirty="0">
                <a:solidFill>
                  <a:srgbClr val="FFFF00"/>
                </a:solidFill>
              </a:rPr>
              <a:t> utilizatorilor sunt organizate și structurate, oferind valori precum durata medie a sesiunii, frecvența de utilizare a funcțiilor, ratele de retenție a utilizatorilor și teme comune de feedback în toate segmentele de utilizatori.</a:t>
            </a:r>
          </a:p>
        </p:txBody>
      </p:sp>
      <p:sp>
        <p:nvSpPr>
          <p:cNvPr id="47" name="TextBox 46">
            <a:extLst>
              <a:ext uri="{FF2B5EF4-FFF2-40B4-BE49-F238E27FC236}">
                <a16:creationId xmlns:a16="http://schemas.microsoft.com/office/drawing/2014/main" id="{40B9349B-09FB-4BC8-B844-9A599361FCD1}"/>
              </a:ext>
            </a:extLst>
          </p:cNvPr>
          <p:cNvSpPr txBox="1"/>
          <p:nvPr/>
        </p:nvSpPr>
        <p:spPr>
          <a:xfrm>
            <a:off x="15042812" y="12603809"/>
            <a:ext cx="11864586" cy="2554545"/>
          </a:xfrm>
          <a:prstGeom prst="rect">
            <a:avLst/>
          </a:prstGeom>
          <a:noFill/>
        </p:spPr>
        <p:txBody>
          <a:bodyPr wrap="square">
            <a:spAutoFit/>
          </a:bodyPr>
          <a:lstStyle/>
          <a:p>
            <a:r>
              <a:rPr lang="ro-RO" sz="3200" b="1" u="sng" dirty="0">
                <a:solidFill>
                  <a:srgbClr val="00B0F0"/>
                </a:solidFill>
              </a:rPr>
              <a:t>Date:</a:t>
            </a:r>
            <a:r>
              <a:rPr lang="ro-RO" sz="3200" b="1" dirty="0">
                <a:solidFill>
                  <a:srgbClr val="FFFF00"/>
                </a:solidFill>
              </a:rPr>
              <a:t> Datele brute constau în interacțiuni individuale ale utilizatorilor cu aplicația, cum ar fi clicurile pe butoane, vizualizările ecranului și timpul petrecut în aplicație, precum și feedback trimis de utilizatori prin recenzii, sondaje și tichete de asistență.</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TotalTime>
  <Words>814</Words>
  <Application>Microsoft Office PowerPoint</Application>
  <PresentationFormat>Custom</PresentationFormat>
  <Paragraphs>55</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Perebinos Mihail</cp:lastModifiedBy>
  <cp:revision>22</cp:revision>
  <dcterms:created xsi:type="dcterms:W3CDTF">2025-08-30T10:48:17Z</dcterms:created>
  <dcterms:modified xsi:type="dcterms:W3CDTF">2026-01-27T05:40:32Z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2025-08-30T00:00:00Z</vt:filetime>
  </property>
  <property fmtid="{D5CDD505-2E9C-101B-9397-08002B2CF9AE}" pid="3" name="LastSaved">
    <vt:filetime>2025-08-30T00:00:00Z</vt:filetime>
  </property>
  <property fmtid="{D5CDD505-2E9C-101B-9397-08002B2CF9AE}" pid="4" name="Producer">
    <vt:lpwstr>iLovePDF</vt:lpwstr>
  </property>
</Properties>
</file>