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31"/>
  </p:notesMasterIdLst>
  <p:sldIdLst>
    <p:sldId id="513" r:id="rId5"/>
    <p:sldId id="876" r:id="rId6"/>
    <p:sldId id="860" r:id="rId7"/>
    <p:sldId id="759" r:id="rId8"/>
    <p:sldId id="1054" r:id="rId9"/>
    <p:sldId id="1090" r:id="rId10"/>
    <p:sldId id="1101" r:id="rId11"/>
    <p:sldId id="1056" r:id="rId12"/>
    <p:sldId id="1057" r:id="rId13"/>
    <p:sldId id="1091" r:id="rId14"/>
    <p:sldId id="1092" r:id="rId15"/>
    <p:sldId id="1093" r:id="rId16"/>
    <p:sldId id="1094" r:id="rId17"/>
    <p:sldId id="1095" r:id="rId18"/>
    <p:sldId id="1096" r:id="rId19"/>
    <p:sldId id="1097" r:id="rId20"/>
    <p:sldId id="1102" r:id="rId21"/>
    <p:sldId id="1063" r:id="rId22"/>
    <p:sldId id="1098" r:id="rId23"/>
    <p:sldId id="1099" r:id="rId24"/>
    <p:sldId id="1100" r:id="rId25"/>
    <p:sldId id="1103" r:id="rId26"/>
    <p:sldId id="957" r:id="rId27"/>
    <p:sldId id="958" r:id="rId28"/>
    <p:sldId id="874" r:id="rId29"/>
    <p:sldId id="291" r:id="rId30"/>
  </p:sldIdLst>
  <p:sldSz cx="9144000" cy="5143500" type="screen16x9"/>
  <p:notesSz cx="6858000" cy="9144000"/>
  <p:custDataLst>
    <p:tags r:id="rId32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81356" autoAdjust="0"/>
  </p:normalViewPr>
  <p:slideViewPr>
    <p:cSldViewPr snapToGrid="0" showGuides="1">
      <p:cViewPr varScale="1">
        <p:scale>
          <a:sx n="105" d="100"/>
          <a:sy n="105" d="100"/>
        </p:scale>
        <p:origin x="1902" y="9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" b="0" dirty="0"/>
              <a:t>Введение в сети v7.0 (ITN)</a:t>
            </a:r>
          </a:p>
          <a:p>
            <a:pPr>
              <a:buFontTx/>
              <a:buNone/>
            </a:pPr>
            <a:r>
              <a:rPr lang="ru" sz="1200" b="0" dirty="0"/>
              <a:t>Модуль 9: Разрешение адресов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9.2 – АРП</a:t>
            </a:r>
          </a:p>
          <a:p>
            <a:r>
              <a:rPr lang="ru" dirty="0"/>
              <a:t>9.2.2 – Функции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2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9.2 – АРП</a:t>
            </a:r>
          </a:p>
          <a:p>
            <a:r>
              <a:rPr lang="ru" dirty="0"/>
              <a:t>9.2.3 – Видео - ARP-запрос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9.2 – АРП</a:t>
            </a:r>
          </a:p>
          <a:p>
            <a:r>
              <a:rPr lang="ru" dirty="0"/>
              <a:t>9.2.4 – Видео – Операция ARP – Ответ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78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9.2 – АРП</a:t>
            </a:r>
          </a:p>
          <a:p>
            <a:r>
              <a:rPr lang="ru" dirty="0"/>
              <a:t>9.2.5 – Видео – Роль ARP в удаленной связи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16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9.2 – АРП</a:t>
            </a:r>
          </a:p>
          <a:p>
            <a:r>
              <a:rPr lang="ru" dirty="0"/>
              <a:t>9.2.6– Удаление записей из таблицы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64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9.2 – АРП</a:t>
            </a:r>
          </a:p>
          <a:p>
            <a:r>
              <a:rPr lang="ru" dirty="0"/>
              <a:t>9.2.7 – Таблицы ARP на сетевых устройствах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7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9.2 – АРП</a:t>
            </a:r>
          </a:p>
          <a:p>
            <a:r>
              <a:rPr lang="ru" dirty="0"/>
              <a:t>9.2.8 – Проблемы ARP – Трансляция ARP и подмена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02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9.2 – АРП</a:t>
            </a:r>
          </a:p>
          <a:p>
            <a:r>
              <a:rPr lang="ru" dirty="0"/>
              <a:t>9.2.9 – Packet Tracer – Проверка таблицы ARP</a:t>
            </a:r>
          </a:p>
          <a:p>
            <a:r>
              <a:rPr lang="ru" dirty="0"/>
              <a:t>9.2.10 – Проверьте свое понимание -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79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9 - Разрешение адреса</a:t>
            </a:r>
          </a:p>
          <a:p>
            <a:pPr>
              <a:buFontTx/>
              <a:buNone/>
            </a:pPr>
            <a:r>
              <a:rPr lang="ru">
                <a:solidFill>
                  <a:schemeClr val="accent5">
                    <a:lumMod val="40000"/>
                    <a:lumOff val="60000"/>
                  </a:schemeClr>
                </a:solidFill>
              </a:rPr>
              <a:t>9.3 Обнаружение соседей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9.3 – Обнаружение соседей IPv6</a:t>
            </a:r>
          </a:p>
          <a:p>
            <a:r>
              <a:rPr lang="ru" dirty="0"/>
              <a:t>9.3.1 – Видео – Обнаружение соседей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3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" b="0" dirty="0"/>
              <a:t>Введение в сети v7.0 (ITN)</a:t>
            </a:r>
          </a:p>
          <a:p>
            <a:pPr>
              <a:buFontTx/>
              <a:buNone/>
            </a:pPr>
            <a:r>
              <a:rPr lang="ru" sz="1200" b="0" dirty="0"/>
              <a:t>Модуль 9: Разрешение адресов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9.3 – Обнаружение соседей IPv6</a:t>
            </a:r>
          </a:p>
          <a:p>
            <a:r>
              <a:rPr lang="ru" dirty="0"/>
              <a:t>9.3.2 – Сообщения обнаружения соседей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65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9.3 – Обнаружение соседей IPv6</a:t>
            </a:r>
          </a:p>
          <a:p>
            <a:r>
              <a:rPr lang="ru" dirty="0"/>
              <a:t>9.3.3 – Обнаружение соседей IPv6 – Разрешение адресов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9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9.3 – Обнаружение соседей IPv6</a:t>
            </a:r>
          </a:p>
          <a:p>
            <a:r>
              <a:rPr lang="ru" dirty="0"/>
              <a:t>9.3.4 – Packet Tracer – Обнаружение соседей IPv6</a:t>
            </a:r>
          </a:p>
          <a:p>
            <a:r>
              <a:rPr lang="ru" dirty="0"/>
              <a:t>9.3.5 – Проверьте свое понимание – Поиск соседей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5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9 - Разрешение адреса</a:t>
            </a:r>
          </a:p>
          <a:p>
            <a:pPr>
              <a:buFontTx/>
              <a:buNone/>
            </a:pPr>
            <a:r>
              <a:rPr lang="ru" sz="1200" b="0" dirty="0"/>
              <a:t>9.4 Практика и тесты по модулю</a:t>
            </a:r>
            <a:endParaRPr lang="en-GB" b="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24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9.4 – Практика и тесты по модулю</a:t>
            </a:r>
          </a:p>
          <a:p>
            <a:r>
              <a:rPr lang="ru" dirty="0"/>
              <a:t>9.4.1 – Чему я научился в этом модуле?</a:t>
            </a:r>
          </a:p>
          <a:p>
            <a:r>
              <a:rPr lang="ru" dirty="0"/>
              <a:t>9.4.2 – Модульный тест – Разрешение адреса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25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b="0" dirty="0"/>
              <a:t>9 - Разрешение адреса</a:t>
            </a:r>
          </a:p>
          <a:p>
            <a:pPr>
              <a:buFontTx/>
              <a:buNone/>
            </a:pPr>
            <a:r>
              <a:rPr lang="ru" sz="1200" b="0" dirty="0"/>
              <a:t>9.0.2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9 - Разрешение адреса</a:t>
            </a:r>
          </a:p>
          <a:p>
            <a:pPr>
              <a:buFontTx/>
              <a:buNone/>
            </a:pPr>
            <a:r>
              <a:rPr lang="ru" sz="1200" b="0" dirty="0"/>
              <a:t>9.1 MAC-адрес и IP-адрес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9.1 – MAC и IP</a:t>
            </a:r>
          </a:p>
          <a:p>
            <a:r>
              <a:rPr lang="ru" dirty="0"/>
              <a:t>9.1.1 – Место назначения в той же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9.1 – MAC и IP</a:t>
            </a:r>
          </a:p>
          <a:p>
            <a:r>
              <a:rPr lang="ru" dirty="0"/>
              <a:t>9.1.2 – Место назначения в удаленной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0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dirty="0"/>
              <a:t>9 – Разрешение адреса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dirty="0"/>
              <a:t>9.1 – MAC и IP</a:t>
            </a:r>
          </a:p>
          <a:p>
            <a:r>
              <a:rPr lang="ru" dirty="0"/>
              <a:t>9.1.3 – Pack Tracer определяет MAC- и IP-адреса</a:t>
            </a:r>
          </a:p>
          <a:p>
            <a:r>
              <a:rPr lang="ru" dirty="0"/>
              <a:t>9.1.4 – Проверьте свое понимание – MAC и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3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b="0" dirty="0"/>
              <a:t>9 - Разрешение адреса</a:t>
            </a:r>
          </a:p>
          <a:p>
            <a:pPr>
              <a:buFontTx/>
              <a:buNone/>
            </a:pPr>
            <a:r>
              <a:rPr lang="ru" sz="1200" b="0" dirty="0"/>
              <a:t>9.2 АРП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9 – Разрешение адреса</a:t>
            </a:r>
          </a:p>
          <a:p>
            <a:r>
              <a:rPr lang="ru" dirty="0"/>
              <a:t>9.2 – АРП</a:t>
            </a:r>
          </a:p>
          <a:p>
            <a:r>
              <a:rPr lang="ru" dirty="0"/>
              <a:t>9.2.1 – Обзор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48546" y="4741653"/>
            <a:ext cx="287698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9: Разрешение адресов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45488" cy="466344"/>
          </a:xfrm>
        </p:spPr>
        <p:txBody>
          <a:bodyPr/>
          <a:lstStyle/>
          <a:p>
            <a:r>
              <a:rPr lang="ru" sz="1600" dirty="0"/>
              <a:t>ARP </a:t>
            </a:r>
            <a:r>
              <a:rPr lang="ru" sz="2400" dirty="0"/>
              <a:t>-функции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640080"/>
            <a:ext cx="8498687" cy="3781654"/>
          </a:xfrm>
        </p:spPr>
        <p:txBody>
          <a:bodyPr/>
          <a:lstStyle/>
          <a:p>
            <a:pPr marL="0" indent="0" algn="l"/>
            <a:r>
              <a:rPr lang="ru" dirty="0">
                <a:solidFill>
                  <a:srgbClr val="000000"/>
                </a:solidFill>
              </a:rPr>
              <a:t>Чтобы отправить кадр, устройство ищет в своей таблице ARP IPv4-адрес назначения и соответствующий MAC-адрес.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2000" dirty="0">
                <a:solidFill>
                  <a:srgbClr val="000000"/>
                </a:solidFill>
              </a:rPr>
              <a:t>Если IPv4-адрес назначения пакета находится в той же сети, устройство выполнит поиск IPv4-адреса назначения в таблице ARP.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2000" dirty="0">
                <a:solidFill>
                  <a:srgbClr val="000000"/>
                </a:solidFill>
              </a:rPr>
              <a:t>Если IPv4-адрес назначения находится в другой сети, устройство выполнит поиск IPv4-адреса шлюза по умолчанию в таблице ARP.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2000" dirty="0">
                <a:solidFill>
                  <a:srgbClr val="000000"/>
                </a:solidFill>
              </a:rPr>
              <a:t>Если устройство находит адрес IPv4, его соответствующий MAC-адрес используется в качестве MAC-адреса назначения в кадре.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2000" dirty="0">
                <a:solidFill>
                  <a:srgbClr val="000000"/>
                </a:solidFill>
              </a:rPr>
              <a:t>Если запись в таблице ARP не найдена, то устройство отправляет ARP-запрос</a:t>
            </a:r>
            <a:r>
              <a:rPr lang="ru" sz="16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ARP </a:t>
            </a:r>
            <a:br>
              <a:rPr lang="en-US" dirty="0"/>
            </a:br>
            <a:r>
              <a:rPr lang="ru" sz="2400" dirty="0"/>
              <a:t>Видео - ARP Запрос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В этом видео рассматривается ARP-запрос на MAC-адрес.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2400" dirty="0"/>
              <a:t>Видео </a:t>
            </a:r>
            <a:r>
              <a:rPr lang="ru" sz="1600" dirty="0"/>
              <a:t>ARP – Операция ARP – Ответ ARP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В этом видео рассматривается ответ ARP на запрос ARP.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ARP </a:t>
            </a:r>
            <a:br>
              <a:rPr lang="en-US" dirty="0"/>
            </a:br>
            <a:r>
              <a:rPr lang="ru" sz="2400" dirty="0"/>
              <a:t>- Роль ARP в удаленной связи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В этом видео рассказывается, как запрос ARP предоставит хосту MAC-адрес шлюза по умолчанию.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ARP </a:t>
            </a:r>
            <a:br>
              <a:rPr lang="en-US" dirty="0"/>
            </a:br>
            <a:r>
              <a:rPr lang="ru" sz="2400" dirty="0"/>
              <a:t>Удаление записей из таблицы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70" y="642894"/>
            <a:ext cx="8280057" cy="148765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Записи в таблице ARP не являются постоянными и удаляются по истечении указанного периода времени, установленного таймером кэша ARP.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Длительность таймера кэша ARP различается в зависимости от операционной системы.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Записи таблицы ARP также могут быть удалены администратором вручную.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74F58-6571-B8D8-5641-D1D74EA3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766" y="2169425"/>
            <a:ext cx="4074737" cy="28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ARP </a:t>
            </a:r>
            <a:br>
              <a:rPr lang="en-US" dirty="0"/>
            </a:br>
            <a:r>
              <a:rPr lang="ru" sz="2400" dirty="0"/>
              <a:t>Таблицы ARP на сетевых устройствах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73183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Команда </a:t>
            </a:r>
            <a:r>
              <a:rPr lang="ru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 arp </a:t>
            </a:r>
            <a:r>
              <a:rPr lang="ru" sz="1600" dirty="0">
                <a:solidFill>
                  <a:srgbClr val="000000"/>
                </a:solidFill>
              </a:rPr>
              <a:t>отображает таблицу ARP на маршрутизаторе </a:t>
            </a:r>
            <a:r>
              <a:rPr lang="ru" sz="1600" b="1" i="1" dirty="0">
                <a:solidFill>
                  <a:srgbClr val="000000"/>
                </a:solidFill>
              </a:rPr>
              <a:t>Cisco</a:t>
            </a:r>
            <a:r>
              <a:rPr lang="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Команда </a:t>
            </a:r>
            <a:r>
              <a:rPr lang="ru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–a</a:t>
            </a:r>
            <a:r>
              <a:rPr lang="ru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" sz="1600" dirty="0">
                <a:solidFill>
                  <a:srgbClr val="000000"/>
                </a:solidFill>
              </a:rPr>
              <a:t>отображает таблицу ARP на ПК с </a:t>
            </a:r>
            <a:r>
              <a:rPr lang="ru" sz="1600" b="1" i="1" dirty="0">
                <a:solidFill>
                  <a:srgbClr val="000000"/>
                </a:solidFill>
              </a:rPr>
              <a:t>Windows</a:t>
            </a:r>
            <a:r>
              <a:rPr lang="ru" sz="1600" dirty="0">
                <a:solidFill>
                  <a:srgbClr val="000000"/>
                </a:solidFill>
              </a:rPr>
              <a:t> 10.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4B50D-6EE1-40FE-8374-1A9F3109A798}"/>
              </a:ext>
            </a:extLst>
          </p:cNvPr>
          <p:cNvSpPr txBox="1"/>
          <p:nvPr/>
        </p:nvSpPr>
        <p:spPr>
          <a:xfrm>
            <a:off x="224637" y="1688124"/>
            <a:ext cx="8289449" cy="129266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" b="1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R1# </a:t>
            </a:r>
            <a:r>
              <a:rPr lang="ro-RO" sz="24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Show</a:t>
            </a:r>
            <a:r>
              <a:rPr lang="ru" sz="24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 ip arp</a:t>
            </a:r>
            <a:endParaRPr lang="en-US" b="1" i="1" dirty="0">
              <a:solidFill>
                <a:srgbClr val="C00000"/>
              </a:solidFill>
              <a:highlight>
                <a:srgbClr val="FFFF00"/>
              </a:highlight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" b="1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Протокол Адрес Возраст (мин) Аппаратный адрес Тип Интерфейс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" b="1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Интернет 192.168.10.1 - a0e0.af0d.e140 ARPA GigabitEthernet0/0/0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en-US" b="1" i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87D4-C52D-48F9-8660-B3A9C2BB16B8}"/>
              </a:ext>
            </a:extLst>
          </p:cNvPr>
          <p:cNvSpPr txBox="1"/>
          <p:nvPr/>
        </p:nvSpPr>
        <p:spPr>
          <a:xfrm>
            <a:off x="629914" y="3011424"/>
            <a:ext cx="7715574" cy="190821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" b="1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C:\Пользователи\ПК&gt; </a:t>
            </a:r>
            <a:r>
              <a:rPr lang="ru" sz="28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arp -a</a:t>
            </a:r>
            <a:endParaRPr lang="en-US" b="1" i="1" dirty="0">
              <a:solidFill>
                <a:srgbClr val="C00000"/>
              </a:solidFill>
              <a:highlight>
                <a:srgbClr val="FFFF00"/>
              </a:highlight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" b="1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" b="1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Интерфейс: 192.168.1.124 --- 0x10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" b="1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Интернет-адрес Физический тип адреса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" b="1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192.168.1.1 c8-d7-19-cc-a0-86 динамический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" b="1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192.168.1.101 08-3e-0c-f5-f7-77 динамический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ARP </a:t>
            </a:r>
            <a:br>
              <a:rPr lang="en-US" dirty="0"/>
            </a:br>
            <a:r>
              <a:rPr lang="ru" sz="2400" dirty="0"/>
              <a:t>Проблемы ARP – Трансляция ARP и подмена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844062"/>
            <a:ext cx="4992625" cy="365478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ARP-запросы принимаются и обрабатываются каждым устройством в локальной 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Чрезмерное количество широковещательных рассылок ARP может привести к некоторому снижению производительности.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Ответы ARP могут быть подделаны злоумышленником для проведения атаки с отравлением ARP.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Коммутаторы корпоративного уровня включают в себя методы смягчения последствий атак ARP.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D9D08-1DD6-F385-0EE6-E55D7FA5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436" y="2137339"/>
            <a:ext cx="4167355" cy="29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381FF45-3B65-47D1-8A90-CFC6E13D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284752"/>
            <a:ext cx="9068585" cy="731837"/>
          </a:xfrm>
        </p:spPr>
        <p:txBody>
          <a:bodyPr/>
          <a:lstStyle/>
          <a:p>
            <a:r>
              <a:rPr lang="ru" sz="1600" dirty="0"/>
              <a:t>ARP </a:t>
            </a:r>
            <a:br>
              <a:rPr lang="en-US" dirty="0"/>
            </a:br>
            <a:r>
              <a:rPr lang="ru" sz="2400" dirty="0"/>
              <a:t>Packet Tracer – проверка таблицы ARP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873196-5222-45C6-8B28-9A608C21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49825"/>
            <a:ext cx="8280057" cy="3073946"/>
          </a:xfrm>
        </p:spPr>
        <p:txBody>
          <a:bodyPr/>
          <a:lstStyle/>
          <a:p>
            <a:pPr algn="l"/>
            <a:r>
              <a:rPr lang="ru" dirty="0">
                <a:solidFill>
                  <a:srgbClr val="000000"/>
                </a:solidFill>
              </a:rPr>
              <a:t>В этом Packet Tracer вы выполните следующие задачи: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Проверьте ARP-запрос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Изучите таблицу MAC-адресов коммутатора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Изучите процесс ARP в удаленных коммуникациях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9.3 Обнаружение соседей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об обнаружении соседей IPv6 </a:t>
            </a:r>
            <a:br>
              <a:rPr lang="en-US" dirty="0"/>
            </a:br>
            <a:r>
              <a:rPr lang="ru" sz="2400" dirty="0"/>
              <a:t>– Обнаружение соседей IPv6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848412"/>
            <a:ext cx="8547329" cy="3573322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В этом видео объясняется процесс разрешения адресов IPv6 с использованием запросов соседей и сообщений объявлений соседей ICMPv6.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9: Разрешение адресов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Обнаружение соседей IPv6 </a:t>
            </a:r>
            <a:br>
              <a:rPr lang="en-US" dirty="0"/>
            </a:br>
            <a:r>
              <a:rPr lang="ru" sz="2400" dirty="0"/>
              <a:t>Сообщения обнаружения соседей IPv6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Протокол обнаружения соседей IPv6 (ND) обеспечивает: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Разрешение адреса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Обнаружение маршрутизатора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Услуги перенаправления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Сообщения ICMPv6 Neighbor Solicitation (NS) и Neighbor Advertisement (NA) используются для обмена сообщениями между устройствами, например для разрешения адресов.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Сообщения ICMTPv6 Router Solicitation (RS) и Router Advertisement (RA) используются для обмена сообщениями между устройствами и маршрутизаторами с целью обнаружения маршрутизаторов.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Сообщения перенаправления ICMPv6 используются маршрутизаторами для лучшего выбора следующего транзитного участка.</a:t>
            </a:r>
          </a:p>
        </p:txBody>
      </p:sp>
    </p:spTree>
    <p:extLst>
      <p:ext uri="{BB962C8B-B14F-4D97-AF65-F5344CB8AC3E}">
        <p14:creationId xmlns:p14="http://schemas.microsoft.com/office/powerpoint/2010/main" val="3721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Обнаружение соседей IPv6 </a:t>
            </a:r>
            <a:br>
              <a:rPr lang="en-US" dirty="0"/>
            </a:br>
            <a:r>
              <a:rPr lang="ru" sz="2400" dirty="0"/>
              <a:t>Обнаружение соседей IPv6 – Разрешение адресов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4A0AF-0003-44FE-BC39-5B53008F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27" r="11358"/>
          <a:stretch/>
        </p:blipFill>
        <p:spPr>
          <a:xfrm>
            <a:off x="30408" y="731837"/>
            <a:ext cx="5220322" cy="435998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736" y="774975"/>
            <a:ext cx="4278490" cy="380616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Устройства IPv6 используют </a:t>
            </a:r>
            <a:r>
              <a:rPr lang="ru" sz="1800" b="1" dirty="0">
                <a:solidFill>
                  <a:srgbClr val="000000"/>
                </a:solidFill>
              </a:rPr>
              <a:t>ND</a:t>
            </a:r>
            <a:r>
              <a:rPr lang="ru" sz="1800" dirty="0">
                <a:solidFill>
                  <a:srgbClr val="000000"/>
                </a:solidFill>
              </a:rPr>
              <a:t> для разрешения MAC-адреса известного адреса IPv6.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Сообщения ICMPv6 </a:t>
            </a:r>
            <a:r>
              <a:rPr lang="ru" sz="1800" b="1" dirty="0">
                <a:solidFill>
                  <a:srgbClr val="000000"/>
                </a:solidFill>
              </a:rPr>
              <a:t>Neighbor Solicitation</a:t>
            </a:r>
            <a:r>
              <a:rPr lang="ru" sz="1800" dirty="0">
                <a:solidFill>
                  <a:srgbClr val="000000"/>
                </a:solidFill>
              </a:rPr>
              <a:t> отправляются с использованием специальных многоадресных адресов Ethernet и IPv6.</a:t>
            </a:r>
            <a:endParaRPr lang="ro-RO" sz="18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o-RO" sz="1800" dirty="0">
              <a:solidFill>
                <a:srgbClr val="000000"/>
              </a:solidFill>
            </a:endParaRPr>
          </a:p>
          <a:p>
            <a:pPr marL="0" indent="0" algn="l"/>
            <a:r>
              <a:rPr lang="ro-RO" sz="32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← </a:t>
            </a:r>
            <a:r>
              <a:rPr lang="ro-RO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NA</a:t>
            </a:r>
            <a:r>
              <a:rPr lang="ro-RO" b="1" i="1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ro-RO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o-RO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Neighbor</a:t>
            </a:r>
            <a:r>
              <a:rPr lang="ro-RO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o-RO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Advertisement</a:t>
            </a:r>
            <a:endParaRPr lang="ru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FB63644-4EEA-4181-89E6-657F8BF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63" y="923582"/>
            <a:ext cx="8280057" cy="3073946"/>
          </a:xfrm>
        </p:spPr>
        <p:txBody>
          <a:bodyPr/>
          <a:lstStyle/>
          <a:p>
            <a:pPr algn="l"/>
            <a:r>
              <a:rPr lang="ru" dirty="0">
                <a:solidFill>
                  <a:srgbClr val="000000"/>
                </a:solidFill>
              </a:rPr>
              <a:t>В этом Packet Tracer вы выполните следующие задачи: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Часть 1: Локальная сеть обнаружения соседей IPv6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Часть 2: Обнаружение соседей IPv6 Удаленная сеть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7E5C6E2-3BAE-4B94-9B14-1208CF2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36"/>
            <a:ext cx="9068585" cy="731837"/>
          </a:xfrm>
        </p:spPr>
        <p:txBody>
          <a:bodyPr/>
          <a:lstStyle/>
          <a:p>
            <a:r>
              <a:rPr lang="ru" sz="1600" dirty="0"/>
              <a:t>обнаружения соседей IPv6 </a:t>
            </a:r>
            <a:br>
              <a:rPr lang="en-US" dirty="0"/>
            </a:br>
            <a:r>
              <a:rPr lang="ru" sz="2400" dirty="0"/>
              <a:t>– Обнаружение соседей IPv6</a:t>
            </a:r>
          </a:p>
        </p:txBody>
      </p:sp>
    </p:spTree>
    <p:extLst>
      <p:ext uri="{BB962C8B-B14F-4D97-AF65-F5344CB8AC3E}">
        <p14:creationId xmlns:p14="http://schemas.microsoft.com/office/powerpoint/2010/main" val="6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9.4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Практика и тест по модулю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Что я узнал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Физические адреса уровня 2 (т. е. MAC-адреса Ethernet) используются для доставки кадра канала передачи данных с инкапсулированным IP-пакетом от одной сетевой карты к другой сетевой карте в той же сети.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Если IP-адрес назначения находится в той же сети, MAC-адрес назначения будет соответствовать адресу устройства назначения.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Если IP-адрес назначения (IPv4 или IPv6) находится в удаленной сети, MAC-адрес назначения будет адресом шлюза хоста по умолчанию (т. е. интерфейса маршрутизатора).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Устройство IPv4 использует ARP для определения MAC-адреса назначения локального устройства, когда ему известен его адрес IPv4.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ARP выполняет две основные функции: преобразование адресов IPv4 в MAC-адреса и ведение таблицы сопоставлений адресов IPv4 и MAC-адресов.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После получения ARP-ответа устройство добавит IPv4-адрес и соответствующий MAC-адрес в свою ARP-таблицу.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Для каждого устройства таймер кэша ARP удаляет записи ARP, которые не использовались в течение определенного периода времени.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IPv6 не использует ARP, он использует протокол ND для разрешения MAC-адресов.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Устройство IPv6 использует обнаружение соседей ICMPv6 для определения MAC-адреса назначения локального устройства, когда ему известен его адрес IPv6.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ru" sz="1400" dirty="0">
                <a:latin typeface="Arial" charset="0"/>
              </a:rPr>
              <a:t>Модуль 9: Разрешение адресов.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06135"/>
              </p:ext>
            </p:extLst>
          </p:nvPr>
        </p:nvGraphicFramePr>
        <p:xfrm>
          <a:off x="144463" y="798513"/>
          <a:ext cx="8853486" cy="3718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Протокол разрешения адресов (ARP)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ARP-таблица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показать ip arp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арпр -а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Протокол обнаружения соседей ICMPv6 (ND)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запроса соседа (NS) ICMPv6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ICMPv6 Neighbor Advertisement (NA)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запроса маршрутизатора ICMPv6 (RS)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объявления маршрутизатора ICMPv6 (RA)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sz="1600" b="0" dirty="0">
                          <a:solidFill>
                            <a:srgbClr val="000000"/>
                          </a:solidFill>
                        </a:rPr>
                        <a:t>Сообщение о перенаправлении ICMPv6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" dirty="0"/>
              <a:t>Цели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Разрешение адреса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объяснить, как ARP и ND обеспечивают связь в сети </a:t>
            </a:r>
            <a:r>
              <a:rPr kumimoji="0" lang="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1861"/>
              </p:ext>
            </p:extLst>
          </p:nvPr>
        </p:nvGraphicFramePr>
        <p:xfrm>
          <a:off x="349704" y="1952562"/>
          <a:ext cx="8444592" cy="152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2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8066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32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Название темы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Тема Цель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MAC и 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Сравните роли MAC-адреса и IP-адреса.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АРП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Опишите назначение ARP.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Поиск соседей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Опишите работу функции обнаружения соседей IPv6.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9.1 MAC-адрес и IP-адрес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MAC и IP </a:t>
            </a:r>
            <a:br>
              <a:rPr lang="en-US" dirty="0"/>
            </a:br>
            <a:r>
              <a:rPr lang="ru" sz="2400" dirty="0"/>
              <a:t>-адрес назначения в одной сети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731838"/>
            <a:ext cx="8532920" cy="2341300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Там</a:t>
            </a:r>
            <a:r>
              <a:rPr lang="ru" sz="1600" dirty="0"/>
              <a:t> </a:t>
            </a:r>
            <a:r>
              <a:rPr lang="ru" sz="1600" dirty="0">
                <a:solidFill>
                  <a:srgbClr val="000000"/>
                </a:solidFill>
              </a:rPr>
              <a:t>устройству в локальной сети Ethernet назначаются два основных адреса: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b="1" dirty="0">
                <a:solidFill>
                  <a:srgbClr val="000000"/>
                </a:solidFill>
              </a:rPr>
              <a:t>Физический адрес уровня 2 (MAC-адрес) </a:t>
            </a:r>
            <a:r>
              <a:rPr lang="ru" sz="1600" dirty="0">
                <a:solidFill>
                  <a:srgbClr val="000000"/>
                </a:solidFill>
              </a:rPr>
              <a:t>— используется для связи между сетевыми картами в одной и той же сети Ethernet.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b="1" dirty="0">
                <a:solidFill>
                  <a:srgbClr val="000000"/>
                </a:solidFill>
              </a:rPr>
              <a:t>Логический адрес уровня 3 (IP-адрес) </a:t>
            </a:r>
            <a:r>
              <a:rPr lang="ru" sz="1600" dirty="0">
                <a:solidFill>
                  <a:srgbClr val="000000"/>
                </a:solidFill>
              </a:rPr>
              <a:t>— используется для отправки пакета с исходного устройства на целевое устройство.</a:t>
            </a:r>
          </a:p>
          <a:p>
            <a:pPr marL="73085" lvl="1" indent="0">
              <a:buNone/>
            </a:pPr>
            <a:r>
              <a:rPr lang="ru" sz="1600" dirty="0">
                <a:solidFill>
                  <a:srgbClr val="000000"/>
                </a:solidFill>
              </a:rPr>
              <a:t>Адреса уровня 2 используются для доставки кадров от одного сетевого адаптера к другому сетевому адаптеру в той же сети. Если IP-адрес назначения находится в той же сети, MAC-адрес назначения будет адресом устройства назначения.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295B7-4667-438E-A1A4-0A077F09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8" y="3157730"/>
            <a:ext cx="4352544" cy="1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MAC и IP </a:t>
            </a:r>
            <a:br>
              <a:rPr lang="en-US" dirty="0"/>
            </a:br>
            <a:r>
              <a:rPr lang="ru" sz="2400" dirty="0"/>
              <a:t>-адрес назначения в удаленной сети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0" y="731837"/>
            <a:ext cx="8448078" cy="1589524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Если IP-адрес назначения находится в удаленной сети, MAC-адрес назначения — это адрес шлюза по умолчанию</a:t>
            </a:r>
            <a:r>
              <a:rPr lang="ro-RO" sz="1600" dirty="0">
                <a:solidFill>
                  <a:srgbClr val="000000"/>
                </a:solidFill>
              </a:rPr>
              <a:t> (</a:t>
            </a:r>
            <a:r>
              <a:rPr lang="ro-RO" sz="1600" b="1" i="1" dirty="0" err="1">
                <a:solidFill>
                  <a:srgbClr val="000000"/>
                </a:solidFill>
              </a:rPr>
              <a:t>DGW</a:t>
            </a:r>
            <a:r>
              <a:rPr lang="ro-RO" sz="1600" dirty="0">
                <a:solidFill>
                  <a:srgbClr val="000000"/>
                </a:solidFill>
              </a:rPr>
              <a:t>)</a:t>
            </a:r>
            <a:r>
              <a:rPr lang="ru" sz="1600" dirty="0">
                <a:solidFill>
                  <a:srgbClr val="000000"/>
                </a:solidFill>
              </a:rPr>
              <a:t>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b="1" i="1" dirty="0">
                <a:solidFill>
                  <a:srgbClr val="000000"/>
                </a:solidFill>
              </a:rPr>
              <a:t>ARP</a:t>
            </a:r>
            <a:r>
              <a:rPr lang="ru" sz="1600" dirty="0">
                <a:solidFill>
                  <a:srgbClr val="000000"/>
                </a:solidFill>
              </a:rPr>
              <a:t> используется IPv4 для связывания IPv4-адреса устройства с MAC-адресом сетевой карты устройства.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ICMPv6 используется IPv6 для связывания IPv6-адреса устройства с MAC-адресом сетевой карты устройства.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49E9-3366-4B53-A2F7-3D40251C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8" y="2321361"/>
            <a:ext cx="6481000" cy="2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0F6F2-5F50-4815-836B-1D55C67A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" y="67935"/>
            <a:ext cx="9068585" cy="731837"/>
          </a:xfrm>
        </p:spPr>
        <p:txBody>
          <a:bodyPr/>
          <a:lstStyle/>
          <a:p>
            <a:r>
              <a:rPr lang="ru" sz="1600" dirty="0"/>
              <a:t>MAC and IP </a:t>
            </a:r>
            <a:br>
              <a:rPr lang="en-US" dirty="0"/>
            </a:br>
            <a:r>
              <a:rPr lang="ru" sz="2400" dirty="0"/>
              <a:t>Packet Tracer – определение MAC и IP адресов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5AFC9-8905-4194-A13B-BB325537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21544"/>
            <a:ext cx="8280057" cy="3073946"/>
          </a:xfrm>
        </p:spPr>
        <p:txBody>
          <a:bodyPr/>
          <a:lstStyle/>
          <a:p>
            <a:pPr algn="l"/>
            <a:r>
              <a:rPr lang="ru" dirty="0">
                <a:solidFill>
                  <a:srgbClr val="000000"/>
                </a:solidFill>
              </a:rPr>
              <a:t>В этом Packet Tracer вы выполните следующие задачи: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Сбор информации PDU для локальной сетевой связи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Сбор информации PDU для удаленной сетевой связи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9.2 </a:t>
            </a:r>
            <a:r>
              <a:rPr lang="ro-RO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ARP</a:t>
            </a:r>
            <a:endParaRPr lang="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45488" cy="457200"/>
          </a:xfrm>
        </p:spPr>
        <p:txBody>
          <a:bodyPr/>
          <a:lstStyle/>
          <a:p>
            <a:r>
              <a:rPr lang="ru" sz="2400" dirty="0"/>
              <a:t>Обзор </a:t>
            </a:r>
            <a:r>
              <a:rPr lang="ru" sz="2800" b="1" i="1" dirty="0">
                <a:latin typeface="Consolas" panose="020B0609020204030204" pitchFamily="49" charset="0"/>
              </a:rPr>
              <a:t>ARP</a:t>
            </a:r>
            <a:endParaRPr lang="en-US" b="1" i="1" dirty="0">
              <a:latin typeface="Consolas" panose="020B0609020204030204" pitchFamily="49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0" y="834917"/>
            <a:ext cx="4187253" cy="3727939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Устройство использует ARP для определения MAC-адреса назначения локального устройства, когда ему известен его адрес IPv4.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ARP обеспечивает две основные функции: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Преобразование адресов IPv4 в MAC-адреса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Ведение ARP-таблицы сопоставлений IPv4 и MAC-адресов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1986A-C605-432D-B527-C5259DB4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56" y="568390"/>
            <a:ext cx="5043544" cy="34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10553ce-449d-4340-bb0a-414d416a9b51" xsi:nil="true"/>
    <lcf76f155ced4ddcb4097134ff3c332f xmlns="810553ce-449d-4340-bb0a-414d416a9b51">
      <Terms xmlns="http://schemas.microsoft.com/office/infopath/2007/PartnerControls"/>
    </lcf76f155ced4ddcb4097134ff3c332f>
    <TaxCatchAll xmlns="20a0b39e-fcd0-423b-9f17-9d26d967be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18ECBD8ED834DABF5ACC3DB9AA918" ma:contentTypeVersion="19" ma:contentTypeDescription="Create a new document." ma:contentTypeScope="" ma:versionID="0375978224eca4aeb78b7ba86ac1033c">
  <xsd:schema xmlns:xsd="http://www.w3.org/2001/XMLSchema" xmlns:xs="http://www.w3.org/2001/XMLSchema" xmlns:p="http://schemas.microsoft.com/office/2006/metadata/properties" xmlns:ns2="810553ce-449d-4340-bb0a-414d416a9b51" xmlns:ns3="20a0b39e-fcd0-423b-9f17-9d26d967be51" targetNamespace="http://schemas.microsoft.com/office/2006/metadata/properties" ma:root="true" ma:fieldsID="457d9a46ed9cd6c2ce95cb3d449ba463" ns2:_="" ns3:_="">
    <xsd:import namespace="810553ce-449d-4340-bb0a-414d416a9b51"/>
    <xsd:import namespace="20a0b39e-fcd0-423b-9f17-9d26d967b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53ce-449d-4340-bb0a-414d416a9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20" nillable="true" ma:displayName="Comments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0261dd-85c0-4e16-8580-30375acfa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0b39e-fcd0-423b-9f17-9d26d967b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fb9ddd-df90-44ec-9ce2-a3135905c5f1}" ma:internalName="TaxCatchAll" ma:showField="CatchAllData" ma:web="20a0b39e-fcd0-423b-9f17-9d26d967b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385D1D-0DA6-4034-836A-EA67B4922A43}">
  <ds:schemaRefs>
    <ds:schemaRef ds:uri="http://schemas.microsoft.com/office/2006/metadata/properties"/>
    <ds:schemaRef ds:uri="http://schemas.microsoft.com/office/infopath/2007/PartnerControls"/>
    <ds:schemaRef ds:uri="810553ce-449d-4340-bb0a-414d416a9b51"/>
    <ds:schemaRef ds:uri="20a0b39e-fcd0-423b-9f17-9d26d967be51"/>
  </ds:schemaRefs>
</ds:datastoreItem>
</file>

<file path=customXml/itemProps2.xml><?xml version="1.0" encoding="utf-8"?>
<ds:datastoreItem xmlns:ds="http://schemas.openxmlformats.org/officeDocument/2006/customXml" ds:itemID="{BB8CE80A-87B1-407C-9F5D-910CBDB91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32FB5-64BF-4308-AE49-A6A5A40C9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53ce-449d-4340-bb0a-414d416a9b51"/>
    <ds:schemaRef ds:uri="20a0b39e-fcd0-423b-9f17-9d26d967b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9293</TotalTime>
  <Words>1507</Words>
  <Application>Microsoft Office PowerPoint</Application>
  <PresentationFormat>On-screen Show (16:9)</PresentationFormat>
  <Paragraphs>226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CiscoSans ExtraLight</vt:lpstr>
      <vt:lpstr>Consolas</vt:lpstr>
      <vt:lpstr>Courier New</vt:lpstr>
      <vt:lpstr>Wingdings</vt:lpstr>
      <vt:lpstr>Default Theme</vt:lpstr>
      <vt:lpstr>Модуль 9: Разрешение адресов</vt:lpstr>
      <vt:lpstr>Модуль 9: Разрешение адресов</vt:lpstr>
      <vt:lpstr>Цели модуля</vt:lpstr>
      <vt:lpstr>9.1 MAC-адрес и IP-адрес</vt:lpstr>
      <vt:lpstr>MAC и IP  -адрес назначения в одной сети</vt:lpstr>
      <vt:lpstr>MAC и IP  -адрес назначения в удаленной сети</vt:lpstr>
      <vt:lpstr>MAC and IP  Packet Tracer – определение MAC и IP адресов</vt:lpstr>
      <vt:lpstr>9.2 ARP</vt:lpstr>
      <vt:lpstr>Обзор ARP</vt:lpstr>
      <vt:lpstr>ARP -функции ARP</vt:lpstr>
      <vt:lpstr>ARP  Видео - ARP Запрос</vt:lpstr>
      <vt:lpstr>Видео ARP – Операция ARP – Ответ ARP </vt:lpstr>
      <vt:lpstr>ARP  - Роль ARP в удаленной связи</vt:lpstr>
      <vt:lpstr>ARP  Удаление записей из таблицы ARP</vt:lpstr>
      <vt:lpstr>ARP  Таблицы ARP на сетевых устройствах</vt:lpstr>
      <vt:lpstr>ARP  Проблемы ARP – Трансляция ARP и подмена ARP</vt:lpstr>
      <vt:lpstr>ARP  Packet Tracer – проверка таблицы ARP</vt:lpstr>
      <vt:lpstr>9.3 Обнаружение соседей IPv6</vt:lpstr>
      <vt:lpstr>об обнаружении соседей IPv6  – Обнаружение соседей IPv6</vt:lpstr>
      <vt:lpstr>Обнаружение соседей IPv6  Сообщения обнаружения соседей IPv6</vt:lpstr>
      <vt:lpstr>Обнаружение соседей IPv6  Обнаружение соседей IPv6 – Разрешение адресов</vt:lpstr>
      <vt:lpstr>обнаружения соседей IPv6  – Обнаружение соседей IPv6</vt:lpstr>
      <vt:lpstr>9.4 Практика и тесты по модулю</vt:lpstr>
      <vt:lpstr>Практика и тест по модулю  Что я узнал в этом модуле?</vt:lpstr>
      <vt:lpstr>Модуль 9: Разрешение адресов.  Новые термины и команды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256</cp:revision>
  <dcterms:created xsi:type="dcterms:W3CDTF">2019-10-18T06:21:22Z</dcterms:created>
  <dcterms:modified xsi:type="dcterms:W3CDTF">2025-04-08T08:42:16Z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  <property fmtid="{D5CDD505-2E9C-101B-9397-08002B2CF9AE}" pid="10" name="ContentTypeId">
    <vt:lpwstr>0x01010001F18ECBD8ED834DABF5ACC3DB9AA918</vt:lpwstr>
  </property>
</Properties>
</file>