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46"/>
  </p:notesMasterIdLst>
  <p:sldIdLst>
    <p:sldId id="513" r:id="rId5"/>
    <p:sldId id="876" r:id="rId6"/>
    <p:sldId id="925" r:id="rId7"/>
    <p:sldId id="759" r:id="rId8"/>
    <p:sldId id="628" r:id="rId9"/>
    <p:sldId id="926" r:id="rId10"/>
    <p:sldId id="1059" r:id="rId11"/>
    <p:sldId id="1060" r:id="rId12"/>
    <p:sldId id="1061" r:id="rId13"/>
    <p:sldId id="1062" r:id="rId14"/>
    <p:sldId id="1123" r:id="rId15"/>
    <p:sldId id="927" r:id="rId16"/>
    <p:sldId id="788" r:id="rId17"/>
    <p:sldId id="1070" r:id="rId18"/>
    <p:sldId id="1124" r:id="rId19"/>
    <p:sldId id="1071" r:id="rId20"/>
    <p:sldId id="886" r:id="rId21"/>
    <p:sldId id="936" r:id="rId22"/>
    <p:sldId id="1072" r:id="rId23"/>
    <p:sldId id="1074" r:id="rId24"/>
    <p:sldId id="1075" r:id="rId25"/>
    <p:sldId id="1125" r:id="rId26"/>
    <p:sldId id="1076" r:id="rId27"/>
    <p:sldId id="942" r:id="rId28"/>
    <p:sldId id="957" r:id="rId29"/>
    <p:sldId id="1126" r:id="rId30"/>
    <p:sldId id="1078" r:id="rId31"/>
    <p:sldId id="1079" r:id="rId32"/>
    <p:sldId id="1081" r:id="rId33"/>
    <p:sldId id="952" r:id="rId34"/>
    <p:sldId id="966" r:id="rId35"/>
    <p:sldId id="1082" r:id="rId36"/>
    <p:sldId id="1083" r:id="rId37"/>
    <p:sldId id="1127" r:id="rId38"/>
    <p:sldId id="1086" r:id="rId39"/>
    <p:sldId id="1087" r:id="rId40"/>
    <p:sldId id="980" r:id="rId41"/>
    <p:sldId id="1107" r:id="rId42"/>
    <p:sldId id="1129" r:id="rId43"/>
    <p:sldId id="1130" r:id="rId44"/>
    <p:sldId id="1121" r:id="rId45"/>
  </p:sldIdLst>
  <p:sldSz cx="9144000" cy="5143500" type="screen16x9"/>
  <p:notesSz cx="6858000" cy="9144000"/>
  <p:custDataLst>
    <p:tags r:id="rId47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3" autoAdjust="0"/>
    <p:restoredTop sz="84965" autoAdjust="0"/>
  </p:normalViewPr>
  <p:slideViewPr>
    <p:cSldViewPr snapToGrid="0" showGuides="1">
      <p:cViewPr varScale="1">
        <p:scale>
          <a:sx n="68" d="100"/>
          <a:sy n="68" d="100"/>
        </p:scale>
        <p:origin x="1464" y="5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baseline="0" dirty="0"/>
              <a:t>Введение в сети v </a:t>
            </a:r>
            <a:r>
              <a:rPr lang="ru" b="0" dirty="0"/>
              <a:t>7.0 (ITN)</a:t>
            </a:r>
          </a:p>
          <a:p>
            <a:pPr>
              <a:buFontTx/>
              <a:buNone/>
            </a:pPr>
            <a:r>
              <a:rPr lang="ru" sz="1200" b="0" dirty="0"/>
              <a:t>Модуль 8: Протоколы и модули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8.1.6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</a:t>
            </a:r>
            <a:r>
              <a:rPr lang="ru" sz="1200" b="0" baseline="0" dirty="0"/>
              <a:t> </a:t>
            </a:r>
            <a:r>
              <a:rPr lang="ru" altLang="en-US" dirty="0"/>
              <a:t>Независимые СМИ</a:t>
            </a:r>
            <a:endParaRPr lang="en-US" sz="1200" b="0" dirty="0"/>
          </a:p>
          <a:p>
            <a:pPr>
              <a:buFontTx/>
              <a:buNone/>
            </a:pPr>
            <a:r>
              <a:rPr lang="ru" dirty="0"/>
              <a:t>8.1.7</a:t>
            </a:r>
            <a:r>
              <a:rPr lang="ru" baseline="0" dirty="0"/>
              <a:t> </a:t>
            </a:r>
            <a:r>
              <a:rPr lang="ru" sz="1200" dirty="0">
                <a:effectLst/>
              </a:rPr>
              <a:t>Проверьте свое понимание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8.1.6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</a:t>
            </a:r>
            <a:r>
              <a:rPr lang="ru" sz="1200" b="0" baseline="0" dirty="0"/>
              <a:t> </a:t>
            </a:r>
            <a:r>
              <a:rPr lang="ru" altLang="en-US" dirty="0"/>
              <a:t>Независимые СМИ</a:t>
            </a:r>
            <a:endParaRPr lang="en-US" sz="1200" b="0" dirty="0"/>
          </a:p>
          <a:p>
            <a:pPr>
              <a:buFontTx/>
              <a:buNone/>
            </a:pPr>
            <a:r>
              <a:rPr lang="ru" dirty="0"/>
              <a:t>8.1.7</a:t>
            </a:r>
            <a:r>
              <a:rPr lang="ru" baseline="0" dirty="0"/>
              <a:t> </a:t>
            </a:r>
            <a:r>
              <a:rPr lang="ru" sz="1200" dirty="0">
                <a:effectLst/>
              </a:rPr>
              <a:t>Проверьте свое понимание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8.2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8.2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ru" altLang="en-US" dirty="0"/>
              <a:t>Заголовок пакета IPv4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8.2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Поля заголовка пакета IPv4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8.2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Поля заголовка пакета IPv4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8.2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Видео – Примеры заголовков IPv4 в Wireshark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dirty="0">
                <a:effectLst/>
              </a:rPr>
              <a:t>– Проверьте свое понимание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Ограничения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Обзор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" b="0" dirty="0"/>
              <a:t>Введение в сети v7.0 (ITN)</a:t>
            </a:r>
          </a:p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Поля заголовка пакета IPv4 в заголовке пакета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Заголовок пакета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Заголовок пакета IPv6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8.3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ru" altLang="en-US" dirty="0"/>
              <a:t>Видео – Примеры заголовков IPv6 в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/>
              <a:t>8.3.6 </a:t>
            </a:r>
            <a:r>
              <a:rPr lang="ru" sz="1200" dirty="0">
                <a:effectLst/>
              </a:rPr>
              <a:t>– Проверьте свое понимание –</a:t>
            </a:r>
            <a:r>
              <a:rPr lang="ru" sz="1200" baseline="0" dirty="0">
                <a:effectLst/>
              </a:rPr>
              <a:t>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Пакеты IPv6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r>
              <a:rPr lang="ru" dirty="0"/>
              <a:t>8.4.1 </a:t>
            </a:r>
            <a:r>
              <a:rPr lang="ru" baseline="0" dirty="0"/>
              <a:t>– </a:t>
            </a:r>
            <a:r>
              <a:rPr lang="ru" altLang="en-US" dirty="0"/>
              <a:t>Решение о переадресации хоста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r>
              <a:rPr lang="ru" dirty="0"/>
              <a:t>8.4.1 </a:t>
            </a:r>
            <a:r>
              <a:rPr lang="ru" baseline="0" dirty="0"/>
              <a:t>– </a:t>
            </a:r>
            <a:r>
              <a:rPr lang="ru" altLang="en-US" dirty="0"/>
              <a:t>Решение о переадресации хоста (продолжение)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r>
              <a:rPr lang="ru" dirty="0"/>
              <a:t>8.4.2 </a:t>
            </a:r>
            <a:r>
              <a:rPr lang="ru" baseline="0" dirty="0"/>
              <a:t>– </a:t>
            </a:r>
            <a:r>
              <a:rPr lang="ru" altLang="en-US" dirty="0"/>
              <a:t>Шлюз по умолчанию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r>
              <a:rPr lang="ru" dirty="0"/>
              <a:t>8.4.3 </a:t>
            </a:r>
            <a:r>
              <a:rPr lang="ru" baseline="0" dirty="0"/>
              <a:t>– </a:t>
            </a:r>
            <a:r>
              <a:rPr lang="ru" altLang="en-US" dirty="0"/>
              <a:t>Хост направляет трафик к шлюзу по умолчанию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8.4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r>
              <a:rPr lang="ru" dirty="0"/>
              <a:t>8.4.4 </a:t>
            </a:r>
            <a:r>
              <a:rPr lang="ru" baseline="0" dirty="0"/>
              <a:t>– </a:t>
            </a:r>
            <a:r>
              <a:rPr lang="ru" altLang="en-US" dirty="0"/>
              <a:t>Таблицы маршрутизации хоста</a:t>
            </a:r>
          </a:p>
          <a:p>
            <a:pPr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ru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ru" sz="1200" dirty="0">
                <a:effectLst/>
              </a:rPr>
              <a:t>– Проверьте свое понимание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Как хост маршрутизирует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8.0 – Введение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— </a:t>
            </a:r>
            <a:r>
              <a:rPr lang="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Чему </a:t>
            </a:r>
            <a:r>
              <a:rPr lang="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научусь в этом модуле?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8.5.1 – </a:t>
            </a:r>
            <a:r>
              <a:rPr lang="ru" altLang="en-US" dirty="0"/>
              <a:t>Решение о пересылке пакетов маршрутизатора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8.5.2 – </a:t>
            </a:r>
            <a:r>
              <a:rPr lang="ru" altLang="en-US" dirty="0"/>
              <a:t>Таблица маршрутизации IP-маршрутизатора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8.5.3 – </a:t>
            </a:r>
            <a:r>
              <a:rPr lang="ru" altLang="en-US" sz="1200" dirty="0"/>
              <a:t>Статическая маршрутизация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8.5.4 – </a:t>
            </a:r>
            <a:r>
              <a:rPr lang="ru" altLang="en-US" sz="1200" dirty="0"/>
              <a:t>Динамическая маршрутизация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8.5.5 – </a:t>
            </a:r>
            <a:r>
              <a:rPr lang="ru" altLang="en-US" dirty="0"/>
              <a:t>Видео – Таблицы маршрутизации маршрутизатора IPv4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8.5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8.5.6 – </a:t>
            </a:r>
            <a:r>
              <a:rPr lang="ru" altLang="en-US" dirty="0"/>
              <a:t>Введение в таблицу маршрутизации IPv4</a:t>
            </a:r>
            <a:endParaRPr lang="en-US" dirty="0"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dirty="0">
                <a:latin typeface="Arial" charset="0"/>
              </a:rPr>
              <a:t>8.5.7 – </a:t>
            </a:r>
            <a:r>
              <a:rPr lang="ru" sz="1200" dirty="0">
                <a:effectLst/>
              </a:rPr>
              <a:t>Проверьте свое понимание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маршрутизацию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8.6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8.6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Практика и тест по модулю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8.6.1 </a:t>
            </a:r>
            <a:r>
              <a:rPr lang="ru" baseline="0" dirty="0">
                <a:latin typeface="Arial" charset="0"/>
              </a:rPr>
              <a:t>– </a:t>
            </a:r>
            <a:r>
              <a:rPr lang="ru" altLang="en-US" dirty="0"/>
              <a:t>Чему я научился в этом модуле?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Новые термины и команды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Новые термины и команды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</a:t>
            </a:r>
            <a:r>
              <a:rPr lang="ru" altLang="en-US" dirty="0"/>
              <a:t>Сетевой уровень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8.1.2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IP-инкапсуляция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8.1.3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Характеристики ИС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8.1.4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Без подключения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 </a:t>
            </a:r>
            <a:r>
              <a:rPr lang="ru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– </a:t>
            </a:r>
            <a:r>
              <a:rPr lang="ru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Сетевой уровень</a:t>
            </a:r>
            <a:endParaRPr lang="en-US" dirty="0"/>
          </a:p>
          <a:p>
            <a:pPr>
              <a:buFontTx/>
              <a:buNone/>
            </a:pPr>
            <a:r>
              <a:rPr lang="ru" sz="1200" b="0" dirty="0"/>
              <a:t>8.1 – </a:t>
            </a:r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сетевого уровня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ru" dirty="0">
                <a:latin typeface="Arial" charset="0"/>
              </a:rPr>
              <a:t>8.1.5</a:t>
            </a:r>
            <a:r>
              <a:rPr lang="ru" baseline="0" dirty="0">
                <a:latin typeface="Arial" charset="0"/>
              </a:rPr>
              <a:t> </a:t>
            </a:r>
            <a:r>
              <a:rPr lang="ru" sz="1200" b="0" dirty="0"/>
              <a:t>– </a:t>
            </a:r>
            <a:r>
              <a:rPr lang="ru" altLang="en-US" dirty="0"/>
              <a:t>Максимальные усилия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1989" y="4741653"/>
            <a:ext cx="288353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>
              <a:rPr lang="ru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25" y="41393"/>
            <a:ext cx="8813075" cy="385327"/>
          </a:xfrm>
        </p:spPr>
        <p:txBody>
          <a:bodyPr/>
          <a:lstStyle/>
          <a:p>
            <a:r>
              <a:rPr lang="ru" altLang="en-US" sz="1600" dirty="0"/>
              <a:t>Характеристики сетевого уровня</a:t>
            </a:r>
            <a:r>
              <a:rPr lang="en-US" altLang="en-US" sz="1600" dirty="0"/>
              <a:t>. </a:t>
            </a:r>
            <a:r>
              <a:rPr lang="ru" altLang="en-US" dirty="0"/>
              <a:t>Независимы от среды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92149" y="461445"/>
            <a:ext cx="5176536" cy="4640661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IP ненадежен:</a:t>
            </a:r>
          </a:p>
          <a:p>
            <a:pPr lvl="1"/>
            <a:r>
              <a:rPr lang="ru" sz="1500" dirty="0"/>
              <a:t>Он не может управлять недоставленными или поврежденными пакетами или исправлять их.</a:t>
            </a:r>
          </a:p>
          <a:p>
            <a:pPr lvl="1"/>
            <a:r>
              <a:rPr lang="ru" sz="1500" dirty="0"/>
              <a:t>IP не может выполнить повторную </a:t>
            </a:r>
            <a:endParaRPr lang="en-US" sz="1500" dirty="0"/>
          </a:p>
          <a:p>
            <a:pPr marL="142875" lvl="1" indent="0">
              <a:buNone/>
            </a:pPr>
            <a:r>
              <a:rPr lang="ru" sz="1500" dirty="0"/>
              <a:t>передачу после ошибки.</a:t>
            </a:r>
          </a:p>
          <a:p>
            <a:pPr lvl="1"/>
            <a:r>
              <a:rPr lang="ru" sz="1500" dirty="0"/>
              <a:t>IP не может перестраивать пакеты, </a:t>
            </a:r>
            <a:endParaRPr lang="en-US" sz="1500" dirty="0"/>
          </a:p>
          <a:p>
            <a:pPr marL="142875" lvl="1" indent="0">
              <a:buNone/>
            </a:pPr>
            <a:r>
              <a:rPr lang="ru" sz="1500" dirty="0"/>
              <a:t>выходящие за рамки последовательности.</a:t>
            </a:r>
          </a:p>
          <a:p>
            <a:pPr lvl="1"/>
            <a:r>
              <a:rPr lang="ru" sz="1500" dirty="0"/>
              <a:t>Для выполнения этих функций IP должен полагаться на другие протоколы.</a:t>
            </a:r>
          </a:p>
          <a:p>
            <a:pPr marL="0" indent="0">
              <a:buNone/>
            </a:pPr>
            <a:r>
              <a:rPr lang="ru" dirty="0"/>
              <a:t>IP независим от СМИ:</a:t>
            </a:r>
          </a:p>
          <a:p>
            <a:pPr lvl="1"/>
            <a:r>
              <a:rPr lang="ru" sz="1500" dirty="0"/>
              <a:t>IP не учитывает тип кадра, требуемого на канальном уровне, или тип носителя на физическом уровне.</a:t>
            </a:r>
          </a:p>
          <a:p>
            <a:pPr lvl="1"/>
            <a:r>
              <a:rPr lang="ru" sz="1500" dirty="0"/>
              <a:t>IP-данные можно передавать по любому типу носителя: медному, оптоволоконному или беспроводному.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41" y="798944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324367"/>
          </a:xfrm>
        </p:spPr>
        <p:txBody>
          <a:bodyPr/>
          <a:lstStyle/>
          <a:p>
            <a:r>
              <a:rPr lang="ru" altLang="en-US" sz="1600" dirty="0"/>
              <a:t>Характеристики сетевого уровня</a:t>
            </a:r>
            <a:r>
              <a:rPr lang="en-US" altLang="en-US" sz="1600" dirty="0"/>
              <a:t>. </a:t>
            </a:r>
            <a:r>
              <a:rPr lang="ru" altLang="en-US" dirty="0"/>
              <a:t>не зависящие от среды (продолжение)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2784" y="203576"/>
            <a:ext cx="4321170" cy="4821270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Сетевой уровень установит максимальный размер передаваемого блока данных (MTU).</a:t>
            </a:r>
          </a:p>
          <a:p>
            <a:pPr lvl="1"/>
            <a:r>
              <a:rPr lang="ru" sz="1600" dirty="0"/>
              <a:t>Сетевой уровень получает эту информацию из управляющей информации, отправленной канальным уровнем.</a:t>
            </a:r>
          </a:p>
          <a:p>
            <a:pPr lvl="1"/>
            <a:r>
              <a:rPr lang="ru" sz="1600" dirty="0"/>
              <a:t>Затем сеть устанавливает размер MTU.</a:t>
            </a:r>
          </a:p>
          <a:p>
            <a:pPr marL="0" indent="0">
              <a:buNone/>
            </a:pPr>
            <a:r>
              <a:rPr lang="ru" sz="1600" dirty="0"/>
              <a:t>Фрагментация — это процесс, при котором уровень 3 разбивает пакет IPv4 на более мелкие блоки.</a:t>
            </a:r>
          </a:p>
          <a:p>
            <a:pPr lvl="1"/>
            <a:r>
              <a:rPr lang="ru" sz="1600" dirty="0"/>
              <a:t>Фрагментация приводит к задержке.</a:t>
            </a:r>
          </a:p>
          <a:p>
            <a:pPr lvl="1"/>
            <a:r>
              <a:rPr lang="ru" sz="1600" dirty="0"/>
              <a:t>IPv6 не фрагментирует пакеты.</a:t>
            </a:r>
          </a:p>
          <a:p>
            <a:pPr lvl="1"/>
            <a:r>
              <a:rPr lang="ru" sz="1600" dirty="0"/>
              <a:t>Пример: Маршрутизатор переходит от Ethernet к медленной WAN с меньшим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Пакет IPv4 </a:t>
            </a:r>
            <a:br>
              <a:rPr lang="en-US" altLang="en-US" dirty="0"/>
            </a:br>
            <a:r>
              <a:rPr lang="ru" altLang="en-US" dirty="0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>
              <a:buNone/>
            </a:pPr>
            <a:r>
              <a:rPr lang="ru" altLang="en-US" sz="1600" dirty="0"/>
              <a:t>IPv4 является основным протоколом связи на сетевом уровне.</a:t>
            </a:r>
          </a:p>
          <a:p>
            <a:pPr marL="0" indent="0">
              <a:buNone/>
            </a:pPr>
            <a:r>
              <a:rPr lang="ru" altLang="en-US" sz="1600" dirty="0"/>
              <a:t>Сетевой заголовок имеет много назначений:</a:t>
            </a:r>
          </a:p>
          <a:p>
            <a:pPr lvl="1"/>
            <a:r>
              <a:rPr lang="ru" altLang="en-US" sz="1600" dirty="0"/>
              <a:t>Он гарантирует отправку пакета в правильном направлении (к месту назначения).</a:t>
            </a:r>
          </a:p>
          <a:p>
            <a:pPr lvl="1"/>
            <a:r>
              <a:rPr lang="ru" altLang="en-US" sz="1600" dirty="0"/>
              <a:t>Он содержит информацию для обработки на сетевом уровне в различных областях.</a:t>
            </a:r>
          </a:p>
          <a:p>
            <a:pPr lvl="1"/>
            <a:r>
              <a:rPr lang="ru" altLang="en-US" sz="1600" dirty="0"/>
              <a:t>Информация в заголовке используется всеми устройствами уровня 3, которые обрабатывают пакет.</a:t>
            </a:r>
          </a:p>
          <a:p>
            <a:pPr lvl="1"/>
            <a:endParaRPr lang="en-US" altLang="en-US" sz="1600" dirty="0"/>
          </a:p>
          <a:p>
            <a:pPr marL="0" indent="0">
              <a:buNone/>
            </a:pPr>
            <a:r>
              <a:rPr lang="ru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ru" altLang="en-US" sz="1600" dirty="0"/>
              <a:t>Пакет IPv4 </a:t>
            </a:r>
            <a:br>
              <a:rPr lang="en-US" altLang="en-US" dirty="0"/>
            </a:br>
            <a:r>
              <a:rPr lang="ru" altLang="en-US" dirty="0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>
              <a:buNone/>
            </a:pPr>
            <a:r>
              <a:rPr lang="ru" altLang="ja-JP" sz="1600" dirty="0"/>
              <a:t>Характеристики сетевого заголовка IPv4:</a:t>
            </a:r>
          </a:p>
          <a:p>
            <a:pPr lvl="1"/>
            <a:r>
              <a:rPr lang="ru" altLang="ja-JP" sz="1600" dirty="0"/>
              <a:t>Он в двоичном формате.</a:t>
            </a:r>
          </a:p>
          <a:p>
            <a:pPr lvl="1"/>
            <a:r>
              <a:rPr lang="ru" altLang="ja-JP" sz="1600" dirty="0"/>
              <a:t>Содержит несколько полей информации</a:t>
            </a:r>
          </a:p>
          <a:p>
            <a:pPr lvl="1"/>
            <a:r>
              <a:rPr lang="ru" altLang="ja-JP" sz="1600" dirty="0"/>
              <a:t>Диаграмма читается слева направо, по 4 байта в строке.</a:t>
            </a:r>
          </a:p>
          <a:p>
            <a:pPr lvl="1"/>
            <a:r>
              <a:rPr lang="ru" altLang="ja-JP" sz="1600" dirty="0"/>
              <a:t>Два самых важных поля — это источник и пункт назначения.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ru" altLang="ja-JP" sz="1600" dirty="0"/>
              <a:t>Протоколы могут иметь одну или несколько функций.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ru" altLang="en-US" sz="1600" dirty="0"/>
              <a:t>Пакет IPv4 </a:t>
            </a:r>
            <a:br>
              <a:rPr lang="en-US" altLang="en-US" dirty="0"/>
            </a:br>
            <a:r>
              <a:rPr lang="ru" altLang="en-US" dirty="0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>
              <a:buNone/>
            </a:pPr>
            <a:r>
              <a:rPr lang="ru" altLang="ja-JP" sz="1600" dirty="0"/>
              <a:t>Важные поля в заголовке IPv4:</a:t>
            </a: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329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ru" b="1" dirty="0"/>
                        <a:t>Версия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Это </a:t>
                      </a:r>
                      <a:r>
                        <a:rPr lang="ru" baseline="0" dirty="0"/>
                        <a:t>будет для v4, в отличие от v6, 4-битное поле = 0100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ru" b="1" dirty="0"/>
                        <a:t>Дифференцированные услуги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Используется для </a:t>
                      </a:r>
                      <a:r>
                        <a:rPr lang="ru" dirty="0" err="1"/>
                        <a:t>QoS </a:t>
                      </a:r>
                      <a:r>
                        <a:rPr lang="ru" baseline="0" dirty="0"/>
                        <a:t>: </a:t>
                      </a:r>
                      <a:r>
                        <a:rPr lang="ru" baseline="0" dirty="0" err="1"/>
                        <a:t>DiffServ </a:t>
                      </a:r>
                      <a:r>
                        <a:rPr lang="ru" baseline="0" dirty="0"/>
                        <a:t>– поле DS или более старый </a:t>
                      </a:r>
                      <a:r>
                        <a:rPr lang="ru" baseline="0" dirty="0" err="1"/>
                        <a:t>IntServ </a:t>
                      </a:r>
                      <a:r>
                        <a:rPr lang="ru" baseline="0" dirty="0"/>
                        <a:t>– </a:t>
                      </a:r>
                      <a:r>
                        <a:rPr lang="ru" baseline="0" dirty="0" err="1"/>
                        <a:t>ToS </a:t>
                      </a:r>
                      <a:r>
                        <a:rPr lang="ru" baseline="0" dirty="0"/>
                        <a:t>или тип обслуживания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ru" b="1" dirty="0"/>
                        <a:t>Контрольная сумма заголовка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Обнаружение повреждений в заголовке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ru" b="1" dirty="0"/>
                        <a:t>Время жизни (TTL)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Количество переходов уровня 3. Когда оно станет равным нулю, маршрутизатор </a:t>
                      </a:r>
                      <a:r>
                        <a:rPr lang="ru" baseline="0" dirty="0"/>
                        <a:t>отбросит пакет.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ru" b="1" dirty="0"/>
                        <a:t>Протокол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Идентификаторы </a:t>
                      </a:r>
                      <a:r>
                        <a:rPr lang="ru" baseline="0" dirty="0"/>
                        <a:t>протоколов следующего уровня: ICMP, TCP, UDP и т. д.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ru" b="1" dirty="0"/>
                        <a:t>Исходный IPv4-адрес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32-битный исходный 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ru" b="1" dirty="0"/>
                        <a:t>Адрес назначения 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baseline="0" dirty="0"/>
                        <a:t>адрес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>
              <a:rPr lang="ru" altLang="en-US" sz="1600" dirty="0"/>
              <a:t>IPv4 </a:t>
            </a:r>
            <a:br>
              <a:rPr lang="en-US" altLang="en-US" dirty="0"/>
            </a:br>
            <a:r>
              <a:rPr lang="ru" altLang="en-US" dirty="0"/>
              <a:t>– Примеры заголовков IPv4 в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В этом видео будут рассмотрены следующие темы: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Пакеты IPv4 Ethernet в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Контрольная информация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Разница между пакетами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Пакеты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пакетов IPv6 </a:t>
            </a:r>
            <a:br>
              <a:rPr lang="en-US" altLang="en-US" dirty="0"/>
            </a:br>
            <a:r>
              <a:rPr lang="ru" altLang="en-US" dirty="0"/>
              <a:t>для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IPv4 имеет три основных ограничения:</a:t>
            </a:r>
          </a:p>
          <a:p>
            <a:pPr lvl="1"/>
            <a:r>
              <a:rPr lang="ru" sz="1600" dirty="0"/>
              <a:t>Истощение адресов IPv4. По сути, у нас закончились адресации IPv4.</a:t>
            </a:r>
          </a:p>
          <a:p>
            <a:pPr lvl="1"/>
            <a:r>
              <a:rPr lang="ru" sz="1600" dirty="0"/>
              <a:t>Отсутствие сквозного соединения – Чтобы IPv4 просуществовал так долго, были созданы частная адресация и NAT. Это положило конец прямым коммуникациям с публичной адресацией.</a:t>
            </a:r>
          </a:p>
          <a:p>
            <a:pPr lvl="1"/>
            <a:r>
              <a:rPr lang="ru" sz="1600" dirty="0"/>
              <a:t>Повышенная сложность сети — NAT задумывался как временное решение и создает проблемы в сети как побочный эффект манипуляции адресацией сетевых заголовков. NAT вызывает задержку и проблемы устранения неполадок.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324367"/>
          </a:xfrm>
        </p:spPr>
        <p:txBody>
          <a:bodyPr/>
          <a:lstStyle/>
          <a:p>
            <a:r>
              <a:rPr lang="ru" altLang="en-US" sz="1600" dirty="0"/>
              <a:t>Пакеты IPv6 </a:t>
            </a:r>
            <a:r>
              <a:rPr lang="en-US" altLang="en-US" sz="1600" dirty="0"/>
              <a:t>. </a:t>
            </a:r>
            <a:r>
              <a:rPr lang="ru" altLang="en-US" dirty="0"/>
              <a:t>Обзор IPv6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365760"/>
            <a:ext cx="4300380" cy="4343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dirty="0"/>
              <a:t>IPv6 был разработан Целевой группой по инженерии Интернета (IETF).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dirty="0"/>
              <a:t>IPv6 преодолевает ограничения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dirty="0"/>
              <a:t>Улучшения, которые обеспечивает IPv6: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500" b="1" dirty="0"/>
              <a:t>Увеличенное адресное пространство </a:t>
            </a:r>
            <a:r>
              <a:rPr lang="ru" sz="1500" dirty="0"/>
              <a:t>– на основе 128-битного адреса, а не 32-битного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" sz="1500" b="1" dirty="0"/>
              <a:t>Улучшенная обработка пакетов </a:t>
            </a:r>
            <a:r>
              <a:rPr lang="ru" sz="1500" dirty="0"/>
              <a:t>– упрощенный заголовок с меньшим количеством полей</a:t>
            </a: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" sz="1500" b="1" dirty="0"/>
              <a:t>Устраняет необходимость в NAT </a:t>
            </a:r>
            <a:r>
              <a:rPr lang="ru" sz="1500" dirty="0"/>
              <a:t>— поскольку существует огромное количество адресов, нет необходимости использовать внутреннюю частную адресацию и сопоставлять ее с общим публичным адресом.</a:t>
            </a:r>
            <a:endParaRPr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ru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8: Сетевой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Пакеты IPv6 </a:t>
            </a:r>
            <a:br>
              <a:rPr lang="en-US" altLang="en-US" dirty="0"/>
            </a:br>
            <a:r>
              <a:rPr lang="ru" altLang="en-US" dirty="0"/>
              <a:t>Поля заголовка пакета IPv4 в заголовке пакета IPv6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Заголовок IPv6 упрощен, но не уменьшен.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Длина заголовка фиксирована и составляет 40 байт или октетов.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Для повышения производительности было удалено несколько полей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Некоторые поля IPv4 были удалены для повышения производительности:</a:t>
            </a:r>
          </a:p>
          <a:p>
            <a:pPr lvl="1"/>
            <a:r>
              <a:rPr lang="ru" sz="1600" dirty="0"/>
              <a:t>Флаг</a:t>
            </a:r>
          </a:p>
          <a:p>
            <a:pPr lvl="1"/>
            <a:r>
              <a:rPr lang="ru" sz="1600" dirty="0"/>
              <a:t>Смещение фрагмента</a:t>
            </a:r>
          </a:p>
          <a:p>
            <a:pPr lvl="1"/>
            <a:r>
              <a:rPr lang="ru" sz="1600" dirty="0"/>
              <a:t>Контрольная сумма заголовка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Пакеты IPv6 </a:t>
            </a:r>
            <a:br>
              <a:rPr lang="en-US" altLang="en-US" dirty="0"/>
            </a:br>
            <a:r>
              <a:rPr lang="ru" altLang="en-US" dirty="0"/>
              <a:t>Заголовок пакета IPv6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>
              <a:buNone/>
            </a:pPr>
            <a:r>
              <a:rPr lang="ru" altLang="ja-JP" sz="1600" dirty="0"/>
              <a:t>Важные поля в заголовке IPv6: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9505"/>
              </p:ext>
            </p:extLst>
          </p:nvPr>
        </p:nvGraphicFramePr>
        <p:xfrm>
          <a:off x="219456" y="1449174"/>
          <a:ext cx="8750808" cy="351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ru" dirty="0"/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ru" b="1" dirty="0"/>
                        <a:t>Версия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Это </a:t>
                      </a:r>
                      <a:r>
                        <a:rPr lang="ru" baseline="0" dirty="0"/>
                        <a:t>будет для v6, в отличие от v4, 4-битное поле = 0110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ru" b="1" dirty="0"/>
                        <a:t>Класс трафика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Используется для </a:t>
                      </a:r>
                      <a:r>
                        <a:rPr lang="ru" dirty="0" err="1"/>
                        <a:t>QoS </a:t>
                      </a:r>
                      <a:r>
                        <a:rPr lang="ru" baseline="0" dirty="0"/>
                        <a:t>: эквивалентно </a:t>
                      </a:r>
                      <a:r>
                        <a:rPr lang="ru" baseline="0" dirty="0" err="1"/>
                        <a:t>DiffServ </a:t>
                      </a:r>
                      <a:r>
                        <a:rPr lang="ru" baseline="0" dirty="0"/>
                        <a:t>– поле 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ru" b="1" dirty="0"/>
                        <a:t>Метка потока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baseline="0" dirty="0"/>
                        <a:t>Информирует устройство о необходимости обработки идентичных меток потока одинаковым образом, </a:t>
                      </a:r>
                      <a:r>
                        <a:rPr lang="ru" dirty="0"/>
                        <a:t>20-битное 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ru" b="1" dirty="0"/>
                        <a:t>Длина полезной нагрузки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Это 16-битное поле указывает длину части данных или полезной нагрузки пакета IPv6.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ru" b="1" dirty="0"/>
                        <a:t>Следующий заголовок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Идентификаторы </a:t>
                      </a:r>
                      <a:r>
                        <a:rPr lang="ru" baseline="0" dirty="0"/>
                        <a:t>протоколов следующего уровня: ICMP, TCP, UDP и т. д.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ru" b="1" dirty="0"/>
                        <a:t>Предел прыжков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dirty="0"/>
                        <a:t>Заменяет </a:t>
                      </a:r>
                      <a:r>
                        <a:rPr lang="ru" baseline="0" dirty="0"/>
                        <a:t>поле TTL </a:t>
                      </a:r>
                      <a:r>
                        <a:rPr lang="ru" dirty="0"/>
                        <a:t>на количество переходов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ru" b="1"/>
                        <a:t>Исходный IPv6- </a:t>
                      </a:r>
                      <a:r>
                        <a:rPr lang="ru" b="1" dirty="0"/>
                        <a:t>адрес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128-битный исходный 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ru" b="1" dirty="0"/>
                        <a:t>Адрес назначения 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baseline="0" dirty="0"/>
                        <a:t>адрес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Пакеты IPv6 </a:t>
            </a:r>
            <a:br>
              <a:rPr lang="en-US" altLang="en-US" dirty="0"/>
            </a:br>
            <a:r>
              <a:rPr lang="ru" altLang="en-US" dirty="0"/>
              <a:t>Заголовок пакета IPv6 (продолжение)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Пакет IPv6 также может содержать заголовки расширения (EH).</a:t>
            </a:r>
          </a:p>
          <a:p>
            <a:pPr marL="0" indent="0">
              <a:buNone/>
            </a:pPr>
            <a:r>
              <a:rPr lang="ru" sz="1600" dirty="0"/>
              <a:t>Характеристики коллекторов EH: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предоставить дополнительную информацию о сетевом уровне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являются необязательными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размещаются между заголовком IPv6 и полезной нагрузкой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sz="1600" dirty="0"/>
              <a:t>может использоваться для фрагментации, безопасности, поддержки мобильности и т. д.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>
              <a:buNone/>
            </a:pPr>
            <a:r>
              <a:rPr lang="ru" altLang="en-US" sz="1600" b="1" dirty="0"/>
              <a:t>Примечание: </a:t>
            </a:r>
            <a:r>
              <a:rPr lang="ru" altLang="en-US" sz="1600" dirty="0"/>
              <a:t>в отличие от IPv4, маршрутизаторы не фрагментируют пакеты IPv6.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о пакетах IPv6 </a:t>
            </a:r>
            <a:br>
              <a:rPr lang="en-US" altLang="en-US" dirty="0"/>
            </a:br>
            <a:r>
              <a:rPr lang="ru" altLang="en-US" dirty="0"/>
              <a:t>– Примеры заголовков IPv6 в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В этом видео будут рассмотрены следующие темы: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Пакеты IPv6 Ethernet в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Контрольная информация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ja-JP" sz="1600" dirty="0"/>
              <a:t>Разница между пакетами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Как хост маршрутизирует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ru" altLang="en-US" sz="1600" dirty="0"/>
              <a:t>Как хост направляет </a:t>
            </a:r>
            <a:br>
              <a:rPr lang="en-US" altLang="en-US" sz="1600" dirty="0"/>
            </a:br>
            <a:r>
              <a:rPr lang="ru" altLang="en-US" dirty="0"/>
              <a:t>решение о переадресации хоста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Пакеты всегда создаются в источнике.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Каждое хост-устройство создает свою собственную таблицу маршрутизации.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Хост может отправлять пакеты по следующим адресам:</a:t>
            </a:r>
          </a:p>
          <a:p>
            <a:pPr lvl="1"/>
            <a:r>
              <a:rPr lang="ru" sz="1700" dirty="0"/>
              <a:t>Сам — 127.0.0.1 (IPv4), ::1 (IPv6)</a:t>
            </a:r>
          </a:p>
          <a:p>
            <a:pPr lvl="1"/>
            <a:r>
              <a:rPr lang="ru" sz="1700" dirty="0"/>
              <a:t>Локальные хосты — пункт назначения находится в той же локальной сети</a:t>
            </a:r>
          </a:p>
          <a:p>
            <a:pPr lvl="1"/>
            <a:r>
              <a:rPr lang="ru" sz="1700" dirty="0"/>
              <a:t>Удаленные хосты — устройства не находятся в одной локальной сети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84" y="3364288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ru" altLang="en-US" sz="1600" dirty="0"/>
              <a:t>Как хост маршрутизирует </a:t>
            </a:r>
            <a:br>
              <a:rPr lang="en-US" altLang="en-US" sz="1600" dirty="0"/>
            </a:br>
            <a:r>
              <a:rPr lang="ru" altLang="en-US" dirty="0"/>
              <a:t>решение о переадресации хоста (продолжение)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Исходное устройство определяет, является ли пункт назначения локальным или удаленным.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Метод определения: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IPv4 – источник использует собственный IP-адрес и маску подсети, а также IP-адрес назначения.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IPv6 – Источник использует сетевой адрес и префикс, объявленные локальным маршрутизатором.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700" dirty="0"/>
              <a:t>Локальный трафик выводится из интерфейса хоста для обработки промежуточным устройством.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700" dirty="0"/>
              <a:t>Удаленный трафик перенаправляется непосредственно на шлюз по умолчанию в локальной сети.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09" y="4017765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Как хост маршрутизирует </a:t>
            </a:r>
            <a:br>
              <a:rPr lang="en-US" altLang="en-US" sz="1600" dirty="0"/>
            </a:br>
            <a:r>
              <a:rPr lang="ru" altLang="en-US" dirty="0"/>
              <a:t>шлюз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Маршрутизатор или коммутатор 3-го уровня может быть шлюзом по умолчанию.</a:t>
            </a:r>
          </a:p>
          <a:p>
            <a:pPr marL="0" indent="0">
              <a:buNone/>
            </a:pPr>
            <a:r>
              <a:rPr lang="ru" sz="1800" dirty="0"/>
              <a:t>Возможности шлюза по умолчанию (DGW</a:t>
            </a:r>
            <a:r>
              <a:rPr lang="ro-RO" sz="1800" dirty="0"/>
              <a:t> –</a:t>
            </a:r>
            <a:r>
              <a:rPr lang="ro-RO" sz="1800" dirty="0" err="1"/>
              <a:t>Default</a:t>
            </a:r>
            <a:r>
              <a:rPr lang="ro-RO" sz="1800" dirty="0"/>
              <a:t> </a:t>
            </a:r>
            <a:r>
              <a:rPr lang="ro-RO" sz="1800" dirty="0" err="1"/>
              <a:t>GateWay</a:t>
            </a:r>
            <a:r>
              <a:rPr lang="ru" sz="1800" dirty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700" dirty="0"/>
              <a:t>Он должен иметь IP-адрес в том же диапазоне, что и остальная часть локальной сети.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700" dirty="0"/>
              <a:t>Он может принимать данные из локальной сети и способен пересылать трафик за ее пределы.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700" dirty="0"/>
              <a:t>Он может маршрутизироваться в другие сети.</a:t>
            </a:r>
          </a:p>
          <a:p>
            <a:pPr marL="0" indent="0">
              <a:buNone/>
            </a:pPr>
            <a:r>
              <a:rPr lang="ru" sz="1800" dirty="0"/>
              <a:t>Если у устройства нет шлюза по умолчанию или шлюз по умолчанию неисправен, его трафик не сможет покинуть локальную сеть.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Как хост направляет маршруты </a:t>
            </a:r>
            <a:br>
              <a:rPr lang="en-US" altLang="en-US" sz="1600" dirty="0"/>
            </a:br>
            <a:r>
              <a:rPr lang="ru" altLang="en-US" dirty="0"/>
              <a:t>Хост направляет маршруты к шлюзу по умолчанию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560388" cy="41341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Хост будет знать шлюз по умолчанию (DGW) либо статически, либо через DHCP в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IPv6 отправляет DGW через запрос маршрутизатора (RS) или может быть настроен вручную.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DGW — это статический маршрут, который будет маршрутом последней инстанции в таблице маршрутизации.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800" dirty="0"/>
              <a:t>Всем устройствам в локальной сети потребуется DGW маршрутизатора, если они собираются отправлять трафик удаленно.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ru" altLang="en-US" sz="1600" dirty="0"/>
              <a:t>Как хост маршрутизирует </a:t>
            </a:r>
            <a:br>
              <a:rPr lang="en-US" altLang="en-US" sz="1600" dirty="0"/>
            </a:br>
            <a:r>
              <a:rPr lang="ru" altLang="en-US" dirty="0"/>
              <a:t>таблицы маршрутизации хоста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3628572" cy="43224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700" dirty="0"/>
              <a:t>В Windows выполните команду </a:t>
            </a:r>
            <a:r>
              <a:rPr lang="ru" sz="24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route print </a:t>
            </a:r>
            <a:r>
              <a:rPr lang="ru" sz="1700" dirty="0"/>
              <a:t>или </a:t>
            </a:r>
            <a:r>
              <a:rPr lang="ru" sz="24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netstat -r</a:t>
            </a:r>
            <a:r>
              <a:rPr lang="ru" sz="2400" dirty="0">
                <a:latin typeface="Consolas" panose="020B0609020204030204" pitchFamily="49" charset="0"/>
              </a:rPr>
              <a:t> </a:t>
            </a:r>
            <a:r>
              <a:rPr lang="ro-RO" sz="2400" dirty="0">
                <a:latin typeface="Consolas" panose="020B0609020204030204" pitchFamily="49" charset="0"/>
              </a:rPr>
              <a:t> </a:t>
            </a:r>
            <a:r>
              <a:rPr lang="ru" sz="1700" dirty="0"/>
              <a:t>для отображения таблицы маршрутизации ПК.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700" dirty="0"/>
              <a:t>Три раздела, отображаемые этими двумя командами:</a:t>
            </a:r>
          </a:p>
          <a:p>
            <a:pPr lvl="1"/>
            <a:r>
              <a:rPr lang="ru" sz="1600" dirty="0"/>
              <a:t>Список интерфейсов – все потенциальные интерфейсы и MAC-адреса</a:t>
            </a:r>
          </a:p>
          <a:p>
            <a:pPr lvl="1"/>
            <a:r>
              <a:rPr lang="ru" sz="1600" dirty="0"/>
              <a:t>Таблица маршрутизации IPv4</a:t>
            </a:r>
          </a:p>
          <a:p>
            <a:pPr lvl="1"/>
            <a:r>
              <a:rPr lang="ru" sz="1600" dirty="0"/>
              <a:t>Таблица маршрутизации IPv6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71" y="915271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ru" dirty="0"/>
              <a:t>Модуль 8: Темы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" dirty="0"/>
              <a:t>Чему я научусь в этом модуле?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>
                        <a:rPr lang="ru" b="1">
                          <a:effectLst/>
                        </a:rPr>
                        <a:t>Название темы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b="1"/>
                        <a:t>Тема Цель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ru" b="1" dirty="0"/>
                        <a:t>Характеристики сетевого уровня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Объясните, как сетевой уровень использует IP-протоколы для надежной связи.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ru" b="1"/>
                        <a:t>Пакет IPv4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Объясните роль основных полей заголовка в пакете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ru" b="1"/>
                        <a:t>Пакет IPv6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Объясните роль основных полей заголовка в пакете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ru" b="1"/>
                        <a:t>Как хост маршрутизирует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/>
                        <a:t>Объясните, как сетевые устройства используют таблицы маршрутизации для направления пакетов в сеть назначения.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ru" b="1"/>
                        <a:t>Таблицы маршрутизации маршрутизатора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" dirty="0"/>
                        <a:t>Объясните функцию полей в таблице маршрутизации маршрутизатора.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Введение в маршрутизацию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Введение в </a:t>
            </a:r>
            <a:br>
              <a:rPr lang="en-US" altLang="en-US" dirty="0"/>
            </a:br>
            <a:r>
              <a:rPr lang="ru" altLang="en-US" dirty="0"/>
              <a:t>решение о пересылке пакетов маршрутизатора маршрутизации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Что происходит, когда маршрутизатор получает кадр от хост-устройства?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-58806"/>
            <a:ext cx="9144000" cy="757551"/>
          </a:xfrm>
        </p:spPr>
        <p:txBody>
          <a:bodyPr/>
          <a:lstStyle/>
          <a:p>
            <a:r>
              <a:rPr lang="ru" altLang="en-US" sz="1600" dirty="0"/>
              <a:t>Введение в маршрутизацию</a:t>
            </a:r>
            <a:r>
              <a:rPr lang="ro-RO" altLang="en-US" sz="1600" dirty="0"/>
              <a:t>.</a:t>
            </a:r>
            <a:br>
              <a:rPr lang="en-US" altLang="en-US" dirty="0"/>
            </a:br>
            <a:r>
              <a:rPr lang="ru" altLang="en-US" dirty="0"/>
              <a:t>Таблица маршрутизации IP-маршрутизатора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5142" y="698745"/>
            <a:ext cx="8853715" cy="2919943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В таблице маршрутизации маршрутизатора существует три типа маршрутов: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b="1" dirty="0"/>
              <a:t>Прямое подключение </a:t>
            </a:r>
            <a:r>
              <a:rPr lang="ru" altLang="en-US" dirty="0"/>
              <a:t>— эти маршруты автоматически добавляются маршрутизатором при условии, что интерфейс активен и имеет адресацию.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b="1" dirty="0"/>
              <a:t>Удаленный </a:t>
            </a:r>
            <a:r>
              <a:rPr lang="ru" altLang="en-US" dirty="0"/>
              <a:t>— это маршруты, к которым маршрутизатор не имеет прямого подключения и которые могут быть изучены: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altLang="en-US" dirty="0"/>
              <a:t>Вручную – со статическим маршрутом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altLang="en-US" dirty="0"/>
              <a:t>Динамически – с помощью протокола маршрутизации, позволяющего маршрутизаторам обмениваться информацией друг с другом.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altLang="en-US" b="1" dirty="0"/>
              <a:t>Маршрут по умолчанию </a:t>
            </a:r>
            <a:r>
              <a:rPr lang="ru" altLang="en-US" dirty="0"/>
              <a:t>— перенаправляет весь трафик в определенном направлении, если в таблице маршрутизации нет соответствия.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5" y="3618688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5303519" cy="757551"/>
          </a:xfrm>
        </p:spPr>
        <p:txBody>
          <a:bodyPr/>
          <a:lstStyle/>
          <a:p>
            <a:r>
              <a:rPr lang="ru" altLang="en-US" sz="1600" dirty="0"/>
              <a:t>Введение в маршрутизацию </a:t>
            </a:r>
            <a:br>
              <a:rPr lang="en-US" altLang="en-US" dirty="0"/>
            </a:br>
            <a:r>
              <a:rPr lang="ru" altLang="en-US" sz="2400" dirty="0"/>
              <a:t>Статическая маршрутизация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Характеристики статического маршрута: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Необходимо настроить вручную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Администратор должен вручную настроить его при изменении топологии.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Подходит для небольших сетей без избыточности.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Часто используется совместно с протоколом динамической маршрутизации для настройки маршрута по умолчанию.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Динамические маршруты автоматически: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Откройте для себя удаленные сети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Поддерживайте актуальность информации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Выберите лучший путь к месту назначения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Находить новые наилучшие пути при изменении топологии</a:t>
            </a:r>
          </a:p>
          <a:p>
            <a:pPr marL="0" indent="0">
              <a:buNone/>
            </a:pPr>
            <a:r>
              <a:rPr lang="ru" sz="1600" dirty="0"/>
              <a:t>Динамическая маршрутизация также может совместно использовать статические маршруты по умолчанию с другими маршрутизаторами.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6035039" cy="757551"/>
          </a:xfrm>
        </p:spPr>
        <p:txBody>
          <a:bodyPr/>
          <a:lstStyle/>
          <a:p>
            <a:r>
              <a:rPr lang="ru" altLang="en-US" sz="1600" dirty="0"/>
              <a:t>Введение в маршрутизацию </a:t>
            </a:r>
            <a:br>
              <a:rPr lang="en-US" altLang="en-US" sz="1600" dirty="0"/>
            </a:br>
            <a:r>
              <a:rPr lang="ru" altLang="en-US" dirty="0"/>
              <a:t>Динамическая маршрутизация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Введение в маршрутизацию </a:t>
            </a:r>
            <a:br>
              <a:rPr lang="en-US" altLang="en-US" dirty="0"/>
            </a:br>
            <a:r>
              <a:rPr lang="ru" altLang="en-US" dirty="0"/>
              <a:t>– Таблицы маршрутизации маршрутизатора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" sz="1800" dirty="0"/>
              <a:t>В этом видео объясняется информация в таблице маршрутизации маршрутизатора IPv4.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391284"/>
          </a:xfrm>
        </p:spPr>
        <p:txBody>
          <a:bodyPr/>
          <a:lstStyle/>
          <a:p>
            <a:r>
              <a:rPr lang="ru" altLang="en-US" sz="1600" dirty="0"/>
              <a:t>Введение в маршрутизацию</a:t>
            </a:r>
            <a:r>
              <a:rPr lang="ro-RO" altLang="en-US" sz="1600" dirty="0"/>
              <a:t>.</a:t>
            </a:r>
            <a:r>
              <a:rPr lang="ru" altLang="en-US" dirty="0"/>
              <a:t>Введение в таблицу маршрутизации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432678"/>
            <a:ext cx="4341124" cy="4669429"/>
          </a:xfrm>
        </p:spPr>
        <p:txBody>
          <a:bodyPr/>
          <a:lstStyle/>
          <a:p>
            <a:pPr marL="0" indent="0">
              <a:buNone/>
            </a:pPr>
            <a:r>
              <a:rPr lang="ru" altLang="en-US" dirty="0"/>
              <a:t>Команда </a:t>
            </a:r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show ip route</a:t>
            </a:r>
            <a:r>
              <a:rPr lang="ru" sz="2000" b="1" dirty="0"/>
              <a:t> </a:t>
            </a:r>
            <a:r>
              <a:rPr lang="ru" dirty="0"/>
              <a:t>показывает следующие источники маршрутов:</a:t>
            </a:r>
          </a:p>
          <a:p>
            <a:pPr lvl="1"/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L</a:t>
            </a:r>
            <a:r>
              <a:rPr lang="ru" b="1" dirty="0"/>
              <a:t> </a:t>
            </a:r>
            <a:r>
              <a:rPr lang="ru" dirty="0"/>
              <a:t>- IP-адрес локального интерфейса, подключенного напрямую</a:t>
            </a:r>
          </a:p>
          <a:p>
            <a:pPr lvl="1"/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</a:t>
            </a:r>
            <a:r>
              <a:rPr lang="ru" b="1" dirty="0"/>
              <a:t> </a:t>
            </a:r>
            <a:r>
              <a:rPr lang="ru" dirty="0"/>
              <a:t>– Сеть с прямым подключением</a:t>
            </a:r>
          </a:p>
          <a:p>
            <a:pPr lvl="1"/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</a:t>
            </a:r>
            <a:r>
              <a:rPr lang="ru" b="1" dirty="0"/>
              <a:t> </a:t>
            </a:r>
            <a:r>
              <a:rPr lang="ru" dirty="0"/>
              <a:t>– Статический маршрут был настроен вручную администратором</a:t>
            </a:r>
          </a:p>
          <a:p>
            <a:pPr lvl="1"/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О</a:t>
            </a:r>
            <a:r>
              <a:rPr lang="ru" b="1" dirty="0"/>
              <a:t> </a:t>
            </a:r>
            <a:r>
              <a:rPr lang="ru" dirty="0"/>
              <a:t>– </a:t>
            </a:r>
            <a:r>
              <a:rPr lang="ro-RO" dirty="0" err="1"/>
              <a:t>OSPF</a:t>
            </a:r>
            <a:endParaRPr lang="ru" dirty="0"/>
          </a:p>
          <a:p>
            <a:pPr lvl="1"/>
            <a:r>
              <a:rPr lang="ru" sz="2000" b="1" i="1" dirty="0">
                <a:solidFill>
                  <a:srgbClr val="C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D</a:t>
            </a:r>
            <a:r>
              <a:rPr lang="ru" b="1" dirty="0"/>
              <a:t> </a:t>
            </a:r>
            <a:r>
              <a:rPr lang="ru" dirty="0"/>
              <a:t>– EIGRP</a:t>
            </a:r>
          </a:p>
          <a:p>
            <a:pPr marL="0" indent="0">
              <a:buNone/>
            </a:pPr>
            <a:r>
              <a:rPr lang="ru" altLang="en-US" dirty="0"/>
              <a:t>Эта команда показывает типы маршрутов:</a:t>
            </a:r>
          </a:p>
          <a:p>
            <a:r>
              <a:rPr lang="ru" altLang="en-US" sz="1700" b="1" i="1" dirty="0">
                <a:latin typeface="Consolas" panose="020B0609020204030204" pitchFamily="49" charset="0"/>
              </a:rPr>
              <a:t>Прямое соединение – C и L</a:t>
            </a:r>
          </a:p>
          <a:p>
            <a:r>
              <a:rPr lang="ru" altLang="en-US" sz="1700" b="1" i="1" dirty="0">
                <a:latin typeface="Consolas" panose="020B0609020204030204" pitchFamily="49" charset="0"/>
              </a:rPr>
              <a:t>Удаленные маршруты – O, D и т.д.</a:t>
            </a:r>
          </a:p>
          <a:p>
            <a:r>
              <a:rPr lang="ru" altLang="en-US" sz="1700" b="1" i="1" dirty="0">
                <a:latin typeface="Consolas" panose="020B0609020204030204" pitchFamily="49" charset="0"/>
              </a:rPr>
              <a:t>Маршруты по умолчанию – S*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426198"/>
          </a:xfrm>
        </p:spPr>
        <p:txBody>
          <a:bodyPr/>
          <a:lstStyle/>
          <a:p>
            <a:r>
              <a:rPr lang="ru" altLang="en-US" sz="1600" dirty="0"/>
              <a:t>Практика и тест по модулю</a:t>
            </a:r>
            <a:r>
              <a:rPr lang="ro-RO" altLang="en-US" sz="1600" dirty="0"/>
              <a:t>. </a:t>
            </a:r>
            <a:r>
              <a:rPr lang="ru" altLang="en-US" dirty="0"/>
              <a:t>Что я узнал в этом модуле?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467592"/>
            <a:ext cx="8840141" cy="4675908"/>
          </a:xfrm>
        </p:spPr>
        <p:txBody>
          <a:bodyPr/>
          <a:lstStyle/>
          <a:p>
            <a:pPr lvl="2"/>
            <a:r>
              <a:rPr lang="ru" sz="1600" dirty="0"/>
              <a:t>IP-технология не требует установления соединения, обеспечивает наилучшие усилия и не зависит от носителя.</a:t>
            </a:r>
          </a:p>
          <a:p>
            <a:pPr lvl="2"/>
            <a:r>
              <a:rPr lang="ru" sz="1600" dirty="0"/>
              <a:t>IP не гарантирует доставку пакетов.</a:t>
            </a:r>
            <a:endParaRPr lang="en-US" sz="1600" b="1" dirty="0"/>
          </a:p>
          <a:p>
            <a:pPr lvl="2"/>
            <a:r>
              <a:rPr lang="ru" sz="1600" dirty="0"/>
              <a:t>Заголовок пакета IPv4 состоит из полей, содержащих информацию о пакете.</a:t>
            </a:r>
            <a:endParaRPr lang="en-US" sz="1600" b="1" dirty="0"/>
          </a:p>
          <a:p>
            <a:pPr lvl="2"/>
            <a:r>
              <a:rPr lang="ru" sz="1600" dirty="0"/>
              <a:t>IPv6 преодолевает недостаток сквозного подключения IPv4 и повышенную сложность сети.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ru" sz="1600" dirty="0"/>
              <a:t>Устройство определит, является ли пунктом назначения оно само, другой локальный хост или удаленный хост.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" sz="1600" dirty="0"/>
              <a:t>Шлюз по умолчанию — это маршрутизатор, который является частью локальной сети и будет использоваться в качестве двери в другие сети.</a:t>
            </a:r>
            <a:endParaRPr lang="en-US" sz="1600" b="1" dirty="0"/>
          </a:p>
          <a:p>
            <a:pPr lvl="2"/>
            <a:r>
              <a:rPr lang="ru" sz="1600" dirty="0"/>
              <a:t>Таблица маршрутизации содержит список всех известных сетевых адресов (префиксов) и адресов, куда следует пересылать пакет.</a:t>
            </a:r>
          </a:p>
          <a:p>
            <a:pPr lvl="2"/>
            <a:r>
              <a:rPr lang="ru" sz="1600" dirty="0"/>
              <a:t>Маршрутизатор использует самую длинную маску подсети или совпадение префикса.</a:t>
            </a:r>
          </a:p>
          <a:p>
            <a:pPr lvl="2"/>
            <a:r>
              <a:rPr lang="ru" sz="1600" dirty="0"/>
              <a:t>Таблица маршрутизации содержит три типа записей маршрутов: напрямую подключенные сети, удаленные сети и маршрут по умолчанию.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ru" dirty="0">
                <a:latin typeface="Arial" charset="0"/>
              </a:rPr>
              <a:t>Новые термины и команды </a:t>
            </a:r>
            <a:r>
              <a:rPr lang="ru" altLang="en-US" sz="1800" dirty="0"/>
              <a:t>сетевого уровня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Инкапсуляция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Маршрутизация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Деинкапсуляция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Полезная нагрузка данных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Пакет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Интернет-протокол версии 4 (IPv4)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Интернет-протокол версии 6 (IPv6)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PDU сетевого уровня = IP-пакет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IP-заголовок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19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Доставка с максимальными усилиями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Независимые СМИ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Без установления соединения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Ненадежный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Максимальная единица передачи (MTU)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Версия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Дифференцированные услуги (DS)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Время жизни (TTL)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Протокол управляющих сообщений Интернета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Идентификация, флаги, поля смещения фрагмента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Трансляция сетевых адресов (NAT)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Класс трафика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Метка потока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Длина полезной нагрузки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Следующий заголовок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Предел прыжков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Заголовки расширений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Локальный хост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Удаленный хост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Шлюз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сетевого уровня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" dirty="0">
                <a:latin typeface="Arial" charset="0"/>
              </a:rPr>
              <a:t>Новые термины и команды </a:t>
            </a:r>
            <a:r>
              <a:rPr lang="ru" sz="1800" dirty="0">
                <a:latin typeface="Arial" charset="0"/>
              </a:rPr>
              <a:t>сетевого уровня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4295092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000" b="1" i="1" dirty="0" err="1"/>
              <a:t>Netstat</a:t>
            </a:r>
            <a:r>
              <a:rPr lang="ro-RO" sz="2000" b="1" i="1" dirty="0"/>
              <a:t> </a:t>
            </a:r>
            <a:r>
              <a:rPr lang="ru" sz="2000" b="1" i="1" dirty="0"/>
              <a:t>–</a:t>
            </a:r>
            <a:r>
              <a:rPr lang="ro-RO" sz="2000" b="1" i="1" dirty="0"/>
              <a:t>r</a:t>
            </a:r>
            <a:endParaRPr lang="ru" sz="2000" b="1" i="1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маршрут печати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список интерфейсов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Таблица маршрутизации IPv4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Таблица маршрутизации IPv6</a:t>
            </a:r>
          </a:p>
          <a:p>
            <a:pPr marL="182563" indent="-182563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9625" algn="l"/>
              </a:tabLst>
            </a:pPr>
            <a:r>
              <a:rPr lang="ru" sz="2000" dirty="0"/>
              <a:t>маршруты с прямым </a:t>
            </a:r>
            <a:r>
              <a:rPr lang="ro-RO" sz="2000" dirty="0"/>
              <a:t>            </a:t>
            </a:r>
            <a:r>
              <a:rPr lang="ru" sz="2000" dirty="0"/>
              <a:t>сообщением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удаленные маршруты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маршрут по умолчанию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59085" y="1019058"/>
            <a:ext cx="4101737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sz="2000" b="1" i="1" dirty="0"/>
              <a:t>Show</a:t>
            </a:r>
            <a:r>
              <a:rPr lang="ru" sz="2000" b="1" i="1" dirty="0"/>
              <a:t> ip </a:t>
            </a:r>
            <a:r>
              <a:rPr lang="ro-RO" sz="2000" b="1" i="1" dirty="0" err="1"/>
              <a:t>route</a:t>
            </a:r>
            <a:endParaRPr lang="en-US" sz="2000" i="1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источник маршрута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сеть назначения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исходящий интерфейс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административная дистанция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/>
              <a:t>метрика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следующий прыжок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2000" dirty="0">
                <a:solidFill>
                  <a:srgbClr val="000000"/>
                </a:solidFill>
              </a:rPr>
              <a:t>временная метка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>
              <a:rPr lang="ru" altLang="en-US" sz="1600" dirty="0"/>
              <a:t>Характеристики сетевого уровня </a:t>
            </a:r>
            <a:br>
              <a:rPr lang="en-US" altLang="en-US" dirty="0"/>
            </a:br>
            <a:r>
              <a:rPr lang="ru" altLang="en-US" dirty="0"/>
              <a:t>Сетевой уровень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Предоставляет услуги, позволяющие конечным устройствам обмениваться данными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версии 4 (IPv4) и IP версии 6 (IPv6) являются основными протоколами связи сетевого уровня.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Сетевой уровень выполняет четыре основные операции: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Адресация конечных устройств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Инкапсуляция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Маршрутизация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sz="1600" dirty="0"/>
              <a:t>Деинкапсуляция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Характеристики сетевого уровня </a:t>
            </a:r>
            <a:br>
              <a:rPr lang="en-US" altLang="en-US" dirty="0"/>
            </a:br>
            <a:r>
              <a:rPr lang="ru" altLang="en-US" dirty="0"/>
              <a:t>IP-инкапсуляция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инкапсулирует сегмент транспортного уровня.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может использовать пакет IPv4 или IPv6 и не влиять на сегмент уровня 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IP-пакет будет проверен всеми устройствами уровня 3 по мере его прохождения по сети.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IP-адресация не меняется от источника к месту назначения.</a:t>
            </a:r>
          </a:p>
          <a:p>
            <a:pPr marL="0" indent="0">
              <a:buNone/>
            </a:pPr>
            <a:r>
              <a:rPr lang="ru" sz="1600" b="1" dirty="0"/>
              <a:t>Примечание: </a:t>
            </a:r>
            <a:r>
              <a:rPr lang="ru" sz="1600" dirty="0"/>
              <a:t>NAT изменит адресацию, но это будет обсуждаться в следующем модуле.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Характеристики сетевого уровня </a:t>
            </a:r>
            <a:br>
              <a:rPr lang="en-US" altLang="en-US" dirty="0"/>
            </a:br>
            <a:r>
              <a:rPr lang="ru" altLang="en-US" dirty="0" err="1"/>
              <a:t>Характеристики </a:t>
            </a:r>
            <a:r>
              <a:rPr lang="ru" altLang="en-US" dirty="0"/>
              <a:t>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Предполагается, что IP имеет низкие накладные расходы и может быть описан как:</a:t>
            </a:r>
          </a:p>
          <a:p>
            <a:pPr lvl="1"/>
            <a:r>
              <a:rPr lang="ru" sz="1800" dirty="0"/>
              <a:t>Без установления соединения</a:t>
            </a:r>
          </a:p>
          <a:p>
            <a:pPr lvl="1"/>
            <a:r>
              <a:rPr lang="ru" sz="1800" dirty="0"/>
              <a:t>Лучшее усилие</a:t>
            </a:r>
          </a:p>
          <a:p>
            <a:pPr lvl="1"/>
            <a:r>
              <a:rPr lang="ru" sz="1800" dirty="0"/>
              <a:t>Независимые СМИ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Характеристики сетевого уровня </a:t>
            </a:r>
            <a:br>
              <a:rPr lang="en-US" altLang="en-US" dirty="0"/>
            </a:br>
            <a:r>
              <a:rPr lang="ru" altLang="en-US" dirty="0"/>
              <a:t>без установления соединения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IP не требует подключения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не устанавливает соединение с пунктом назначения перед отправкой пакета.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Никакой управляющей информации (синхронизации, подтверждения и т.п.) не требуется.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Пункт назначения получит пакет по прибытии, но никаких предварительных уведомлений по IP не отправляется.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Если необходим трафик, ориентированный на соединение, то этим займется другой протокол (обычно TCP на транспортном уровне).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altLang="en-US" sz="1600" dirty="0"/>
              <a:t>Характеристики сетевого уровня: </a:t>
            </a:r>
            <a:br>
              <a:rPr lang="en-US" altLang="en-US" dirty="0"/>
            </a:br>
            <a:r>
              <a:rPr lang="ru" altLang="en-US" dirty="0"/>
              <a:t>наилучшие усилия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IP — это лучшее усилие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не гарантирует доставку пакета.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сокращает накладные расходы, поскольку не существует механизма повторной отправки данных, которые не были получены.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не ожидает подтверждений.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" sz="1600" dirty="0"/>
              <a:t>IP не знает, работает ли другое устройство и получило ли оно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10553ce-449d-4340-bb0a-414d416a9b51" xsi:nil="true"/>
    <lcf76f155ced4ddcb4097134ff3c332f xmlns="810553ce-449d-4340-bb0a-414d416a9b51">
      <Terms xmlns="http://schemas.microsoft.com/office/infopath/2007/PartnerControls"/>
    </lcf76f155ced4ddcb4097134ff3c332f>
    <TaxCatchAll xmlns="20a0b39e-fcd0-423b-9f17-9d26d967be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18ECBD8ED834DABF5ACC3DB9AA918" ma:contentTypeVersion="19" ma:contentTypeDescription="Create a new document." ma:contentTypeScope="" ma:versionID="0375978224eca4aeb78b7ba86ac1033c">
  <xsd:schema xmlns:xsd="http://www.w3.org/2001/XMLSchema" xmlns:xs="http://www.w3.org/2001/XMLSchema" xmlns:p="http://schemas.microsoft.com/office/2006/metadata/properties" xmlns:ns2="810553ce-449d-4340-bb0a-414d416a9b51" xmlns:ns3="20a0b39e-fcd0-423b-9f17-9d26d967be51" targetNamespace="http://schemas.microsoft.com/office/2006/metadata/properties" ma:root="true" ma:fieldsID="457d9a46ed9cd6c2ce95cb3d449ba463" ns2:_="" ns3:_="">
    <xsd:import namespace="810553ce-449d-4340-bb0a-414d416a9b51"/>
    <xsd:import namespace="20a0b39e-fcd0-423b-9f17-9d26d967b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53ce-449d-4340-bb0a-414d416a9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0261dd-85c0-4e16-8580-30375acfa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0b39e-fcd0-423b-9f17-9d26d967b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b9ddd-df90-44ec-9ce2-a3135905c5f1}" ma:internalName="TaxCatchAll" ma:showField="CatchAllData" ma:web="20a0b39e-fcd0-423b-9f17-9d26d967b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F3D0B-6266-4355-A3E5-BBAAB265E035}">
  <ds:schemaRefs>
    <ds:schemaRef ds:uri="http://schemas.microsoft.com/office/2006/metadata/properties"/>
    <ds:schemaRef ds:uri="http://schemas.microsoft.com/office/infopath/2007/PartnerControls"/>
    <ds:schemaRef ds:uri="810553ce-449d-4340-bb0a-414d416a9b51"/>
    <ds:schemaRef ds:uri="20a0b39e-fcd0-423b-9f17-9d26d967be51"/>
  </ds:schemaRefs>
</ds:datastoreItem>
</file>

<file path=customXml/itemProps2.xml><?xml version="1.0" encoding="utf-8"?>
<ds:datastoreItem xmlns:ds="http://schemas.openxmlformats.org/officeDocument/2006/customXml" ds:itemID="{C177D7F0-778A-4342-8E51-470F7C8BA3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A1026-689F-4B8E-BC7F-3C0068866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53ce-449d-4340-bb0a-414d416a9b51"/>
    <ds:schemaRef ds:uri="20a0b39e-fcd0-423b-9f17-9d26d967b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21112</TotalTime>
  <Words>2762</Words>
  <Application>Microsoft Office PowerPoint</Application>
  <PresentationFormat>On-screen Show (16:9)</PresentationFormat>
  <Paragraphs>454</Paragraphs>
  <Slides>41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CiscoSans ExtraLight</vt:lpstr>
      <vt:lpstr>Consolas</vt:lpstr>
      <vt:lpstr>Wingdings</vt:lpstr>
      <vt:lpstr>Default Theme</vt:lpstr>
      <vt:lpstr>Модуль 8: Сетевой уровень</vt:lpstr>
      <vt:lpstr>Модуль 8: Сетевой уровень</vt:lpstr>
      <vt:lpstr>Модуль 8: Темы</vt:lpstr>
      <vt:lpstr>8.1 Характеристики сетевого уровня</vt:lpstr>
      <vt:lpstr>Характеристики сетевого уровня  Сетевой уровень</vt:lpstr>
      <vt:lpstr>Характеристики сетевого уровня  IP-инкапсуляция</vt:lpstr>
      <vt:lpstr>Характеристики сетевого уровня  Характеристики IP</vt:lpstr>
      <vt:lpstr>Характеристики сетевого уровня  без установления соединения</vt:lpstr>
      <vt:lpstr>Характеристики сетевого уровня:  наилучшие усилия</vt:lpstr>
      <vt:lpstr>Характеристики сетевого уровня. Независимы от среды</vt:lpstr>
      <vt:lpstr>Характеристики сетевого уровня. не зависящие от среды (продолжение)</vt:lpstr>
      <vt:lpstr>8.2 Пакет IPv4</vt:lpstr>
      <vt:lpstr>Пакет IPv4  Заголовок пакета IPv4</vt:lpstr>
      <vt:lpstr>Пакет IPv4  Поля заголовка пакета IPv4</vt:lpstr>
      <vt:lpstr>Пакет IPv4  Поля заголовка пакета IPv4</vt:lpstr>
      <vt:lpstr>IPv4  – Примеры заголовков IPv4 в Wireshark</vt:lpstr>
      <vt:lpstr>8.3 Пакеты IPv6</vt:lpstr>
      <vt:lpstr>пакетов IPv6  для IPv4</vt:lpstr>
      <vt:lpstr>Пакеты IPv6 . Обзор IPv6</vt:lpstr>
      <vt:lpstr>Пакеты IPv6  Поля заголовка пакета IPv4 в заголовке пакета IPv6</vt:lpstr>
      <vt:lpstr>Пакеты IPv6  Заголовок пакета IPv6</vt:lpstr>
      <vt:lpstr>Пакеты IPv6  Заголовок пакета IPv6 (продолжение)</vt:lpstr>
      <vt:lpstr>о пакетах IPv6  – Примеры заголовков IPv6 в Wireshark</vt:lpstr>
      <vt:lpstr>8.4 Как хост маршрутизирует</vt:lpstr>
      <vt:lpstr>Как хост направляет  решение о переадресации хоста</vt:lpstr>
      <vt:lpstr>Как хост маршрутизирует  решение о переадресации хоста (продолжение)</vt:lpstr>
      <vt:lpstr>Как хост маршрутизирует  шлюз по умолчанию</vt:lpstr>
      <vt:lpstr>Как хост направляет маршруты  Хост направляет маршруты к шлюзу по умолчанию</vt:lpstr>
      <vt:lpstr>Как хост маршрутизирует  таблицы маршрутизации хоста</vt:lpstr>
      <vt:lpstr>8.5 Введение в маршрутизацию</vt:lpstr>
      <vt:lpstr>Введение в  решение о пересылке пакетов маршрутизатора маршрутизации</vt:lpstr>
      <vt:lpstr>Введение в маршрутизацию. Таблица маршрутизации IP-маршрутизатора</vt:lpstr>
      <vt:lpstr>Введение в маршрутизацию  Статическая маршрутизация</vt:lpstr>
      <vt:lpstr>Введение в маршрутизацию  Динамическая маршрутизация</vt:lpstr>
      <vt:lpstr>Введение в маршрутизацию  – Таблицы маршрутизации маршрутизатора IPv4</vt:lpstr>
      <vt:lpstr>Введение в маршрутизацию.Введение в таблицу маршрутизации IPv4</vt:lpstr>
      <vt:lpstr>8.6 Практика и тесты по модулю</vt:lpstr>
      <vt:lpstr>Практика и тест по модулю. Что я узнал в этом модуле?</vt:lpstr>
      <vt:lpstr>Новые термины и команды сетевого уровня </vt:lpstr>
      <vt:lpstr>Новые термины и команды сетевого уровня 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Ion Ganea</cp:lastModifiedBy>
  <cp:revision>1043</cp:revision>
  <dcterms:created xsi:type="dcterms:W3CDTF">2016-08-22T22:27:36Z</dcterms:created>
  <dcterms:modified xsi:type="dcterms:W3CDTF">2025-04-10T05:45:50Z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  <property fmtid="{D5CDD505-2E9C-101B-9397-08002B2CF9AE}" pid="10" name="ContentTypeId">
    <vt:lpwstr>0x01010001F18ECBD8ED834DABF5ACC3DB9AA918</vt:lpwstr>
  </property>
</Properties>
</file>