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6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7.xml" ContentType="application/vnd.openxmlformats-officedocument.presentationml.tags+xml"/>
  <Override PartName="/ppt/notesSlides/notesSlide19.xml" ContentType="application/vnd.openxmlformats-officedocument.presentationml.notesSlide+xml"/>
  <Override PartName="/ppt/tags/tag8.xml" ContentType="application/vnd.openxmlformats-officedocument.presentationml.tags+xml"/>
  <Override PartName="/ppt/notesSlides/notesSlide20.xml" ContentType="application/vnd.openxmlformats-officedocument.presentationml.notesSlide+xml"/>
  <Override PartName="/ppt/tags/tag9.xml" ContentType="application/vnd.openxmlformats-officedocument.presentationml.tags+xml"/>
  <Override PartName="/ppt/notesSlides/notesSlide21.xml" ContentType="application/vnd.openxmlformats-officedocument.presentationml.notesSlide+xml"/>
  <Override PartName="/ppt/tags/tag10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24"/>
  </p:notesMasterIdLst>
  <p:sldIdLst>
    <p:sldId id="513" r:id="rId2"/>
    <p:sldId id="876" r:id="rId3"/>
    <p:sldId id="860" r:id="rId4"/>
    <p:sldId id="759" r:id="rId5"/>
    <p:sldId id="1054" r:id="rId6"/>
    <p:sldId id="1090" r:id="rId7"/>
    <p:sldId id="1091" r:id="rId8"/>
    <p:sldId id="1092" r:id="rId9"/>
    <p:sldId id="1093" r:id="rId10"/>
    <p:sldId id="1094" r:id="rId11"/>
    <p:sldId id="1095" r:id="rId12"/>
    <p:sldId id="1096" r:id="rId13"/>
    <p:sldId id="1056" r:id="rId14"/>
    <p:sldId id="1097" r:id="rId15"/>
    <p:sldId id="1098" r:id="rId16"/>
    <p:sldId id="1099" r:id="rId17"/>
    <p:sldId id="1100" r:id="rId18"/>
    <p:sldId id="1101" r:id="rId19"/>
    <p:sldId id="957" r:id="rId20"/>
    <p:sldId id="958" r:id="rId21"/>
    <p:sldId id="874" r:id="rId22"/>
    <p:sldId id="291" r:id="rId23"/>
  </p:sldIdLst>
  <p:sldSz cx="9144000" cy="5143500" type="screen16x9"/>
  <p:notesSz cx="6858000" cy="9144000"/>
  <p:custDataLst>
    <p:tags r:id="rId25"/>
  </p:custDataLst>
  <p:defaultTextStyle>
    <a:defPPr>
      <a:defRPr lang="ru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eif" initials="BR" lastIdx="3" clrIdx="0"/>
  <p:cmAuthor id="1" name="Jane Gibbons -X (jagibbon - DEL ORO CONSULTING INC at Cisco)" initials="JG-(-DOCIaC" lastIdx="28" clrIdx="1">
    <p:extLst>
      <p:ext uri="{19B8F6BF-5375-455C-9EA6-DF929625EA0E}">
        <p15:presenceInfo xmlns:p15="http://schemas.microsoft.com/office/powerpoint/2012/main" userId="S-1-5-21-1708537768-1303643608-725345543-200204" providerId="AD"/>
      </p:ext>
    </p:extLst>
  </p:cmAuthor>
  <p:cmAuthor id="2" name="Bob Vachon" initials="BV" lastIdx="24" clrIdx="2">
    <p:extLst>
      <p:ext uri="{19B8F6BF-5375-455C-9EA6-DF929625EA0E}">
        <p15:presenceInfo xmlns:p15="http://schemas.microsoft.com/office/powerpoint/2012/main" userId="c7abe87968a0b633" providerId="Windows Live"/>
      </p:ext>
    </p:extLst>
  </p:cmAuthor>
  <p:cmAuthor id="3" name="Sue Livingston -X (suliving - UNICON INC at Cisco)" initials="SL-(-UIaC" lastIdx="26" clrIdx="3">
    <p:extLst>
      <p:ext uri="{19B8F6BF-5375-455C-9EA6-DF929625EA0E}">
        <p15:presenceInfo xmlns:p15="http://schemas.microsoft.com/office/powerpoint/2012/main" userId="S::suliving@cisco.com::dc701d48-dd51-411a-9041-b7f1328f1486" providerId="AD"/>
      </p:ext>
    </p:extLst>
  </p:cmAuthor>
  <p:cmAuthor id="4" name="jagibbon" initials="jmg" lastIdx="8" clrIdx="4">
    <p:extLst>
      <p:ext uri="{19B8F6BF-5375-455C-9EA6-DF929625EA0E}">
        <p15:presenceInfo xmlns:p15="http://schemas.microsoft.com/office/powerpoint/2012/main" userId="jagibb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0000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34" autoAdjust="0"/>
    <p:restoredTop sz="86438" autoAdjust="0"/>
  </p:normalViewPr>
  <p:slideViewPr>
    <p:cSldViewPr snapToGrid="0" showGuides="1">
      <p:cViewPr varScale="1">
        <p:scale>
          <a:sx n="112" d="100"/>
          <a:sy n="112" d="100"/>
        </p:scale>
        <p:origin x="1758" y="96"/>
      </p:cViewPr>
      <p:guideLst>
        <p:guide orient="horz" pos="1620"/>
        <p:guide pos="336"/>
      </p:guideLst>
    </p:cSldViewPr>
  </p:slideViewPr>
  <p:outlineViewPr>
    <p:cViewPr>
      <p:scale>
        <a:sx n="33" d="100"/>
        <a:sy n="33" d="100"/>
      </p:scale>
      <p:origin x="0" y="-2267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-5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337D9-3022-3D41-8D8A-BDF2F3B0DD8E}" type="datetimeFigureOut">
              <a:rPr lang="en-US" smtClean="0"/>
              <a:t>2/7/2025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1018C-6CAF-B84E-B92C-ECB119457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6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Программа сетевой академии Cisco</a:t>
            </a:r>
          </a:p>
          <a:p>
            <a:r xmlns:a="http://schemas.openxmlformats.org/drawingml/2006/main">
              <a:rPr lang="ru" dirty="0"/>
              <a:t>Введение в сети v7.0 (ITN)</a:t>
            </a:r>
          </a:p>
          <a:p>
            <a:r xmlns:a="http://schemas.openxmlformats.org/drawingml/2006/main">
              <a:rPr lang="ru" dirty="0"/>
              <a:t>Модуль 5: Системы счисления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542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5.1.7 – Преобразование десятичных чисел в двоичные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53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5.1.8 – Пример преобразования десятичных чисел в двоичные</a:t>
            </a:r>
          </a:p>
          <a:p>
            <a:r xmlns:a="http://schemas.openxmlformats.org/drawingml/2006/main">
              <a:rPr lang="ru" dirty="0"/>
              <a:t>5.1.9 - Занятие – Преобразование десятичных чисел в двоичные</a:t>
            </a:r>
          </a:p>
          <a:p>
            <a:r xmlns:a="http://schemas.openxmlformats.org/drawingml/2006/main">
              <a:rPr lang="ru" dirty="0"/>
              <a:t>5.1.10 – Занятие – Бинарная игра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694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5.1.11 – Адреса IPv4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98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5- Системы счисления</a:t>
            </a:r>
          </a:p>
          <a:p>
            <a:r xmlns:a="http://schemas.openxmlformats.org/drawingml/2006/main">
              <a:rPr lang="ru" dirty="0"/>
              <a:t>5.2 - Шестнадцатеричная система 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91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5.2 – Шестнадцатеричные системы счисления</a:t>
            </a:r>
          </a:p>
          <a:p>
            <a:r xmlns:a="http://schemas.openxmlformats.org/drawingml/2006/main">
              <a:rPr lang="ru" dirty="0"/>
              <a:t>5.2.1– Шестнадцатеричные и IPv6-адреса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363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5.2 – Шестнадцатеричные системы счисления</a:t>
            </a:r>
          </a:p>
          <a:p>
            <a:r xmlns:a="http://schemas.openxmlformats.org/drawingml/2006/main">
              <a:rPr lang="ru" dirty="0"/>
              <a:t>5.2.1– Шестнадцатеричные и IPv6-адреса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8752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5.2 – Шестнадцатеричные системы счисления</a:t>
            </a:r>
          </a:p>
          <a:p>
            <a:r xmlns:a="http://schemas.openxmlformats.org/drawingml/2006/main">
              <a:rPr lang="ru" dirty="0"/>
              <a:t>5.2.2 – Видео – Преобразование между шестнадцатеричной и десятичной системами исчисления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443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5.2 – Шестнадцатеричные системы счисления</a:t>
            </a:r>
          </a:p>
          <a:p>
            <a:r xmlns:a="http://schemas.openxmlformats.org/drawingml/2006/main">
              <a:rPr lang="ru" dirty="0"/>
              <a:t>5.2.3 – </a:t>
            </a:r>
            <a:r xmlns:a="http://schemas.openxmlformats.org/drawingml/2006/main">
              <a:rPr lang="ru" sz="1200" dirty="0"/>
              <a:t>Преобразование десятичных чисел в шестнадцатеричные</a:t>
            </a:r>
            <a:endParaRPr xmlns:a="http://schemas.openxmlformats.org/drawingml/2006/main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798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5.2 – Шестнадцатеричные системы счисления</a:t>
            </a:r>
          </a:p>
          <a:p>
            <a:r xmlns:a="http://schemas.openxmlformats.org/drawingml/2006/main">
              <a:rPr lang="ru" dirty="0"/>
              <a:t>5.2.4 - </a:t>
            </a:r>
            <a:r xmlns:a="http://schemas.openxmlformats.org/drawingml/2006/main">
              <a:rPr lang="ru" sz="1200" dirty="0"/>
              <a:t>Преобразование шестнадцатеричных чисел в десятичные</a:t>
            </a:r>
          </a:p>
          <a:p>
            <a:r xmlns:a="http://schemas.openxmlformats.org/drawingml/2006/main">
              <a:rPr lang="ru" sz="1200" dirty="0"/>
              <a:t>5.2.5 – Проверьте свое понимание – Шестнадцатеричная система счисления</a:t>
            </a:r>
            <a:endParaRPr xmlns:a="http://schemas.openxmlformats.org/drawingml/2006/main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7155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>
              <a:buFontTx/>
              <a:buNone/>
            </a:pPr>
            <a:r xmlns:a="http://schemas.openxmlformats.org/drawingml/2006/main">
              <a:rPr lang="ru" dirty="0"/>
              <a:t>5 - Системы счисления</a:t>
            </a:r>
          </a:p>
          <a:p>
            <a:pPr xmlns:a="http://schemas.openxmlformats.org/drawingml/2006/main">
              <a:buFontTx/>
              <a:buNone/>
            </a:pPr>
            <a:r xmlns:a="http://schemas.openxmlformats.org/drawingml/2006/main">
              <a:rPr lang="ru" dirty="0"/>
              <a:t>5.3 Практика и тесты по модулю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4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Программа сетевой академии Cisco</a:t>
            </a:r>
          </a:p>
          <a:p>
            <a:r xmlns:a="http://schemas.openxmlformats.org/drawingml/2006/main">
              <a:rPr lang="ru" dirty="0"/>
              <a:t>Введение в сети v7.0 (ITN)</a:t>
            </a:r>
          </a:p>
          <a:p>
            <a:r xmlns:a="http://schemas.openxmlformats.org/drawingml/2006/main">
              <a:rPr lang="ru" dirty="0"/>
              <a:t>Модуль 5: Системы счисления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187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prstClr val="black"/>
                </a:solidFill>
              </a:rPr>
              <a:pPr/>
              <a:t>20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5.3 - Практика и тест по модулю</a:t>
            </a:r>
          </a:p>
          <a:p>
            <a:r xmlns:a="http://schemas.openxmlformats.org/drawingml/2006/main">
              <a:rPr lang="ru" dirty="0"/>
              <a:t>5.3.1 – Чему я научился в этом модуле?</a:t>
            </a:r>
          </a:p>
          <a:p>
            <a:r xmlns:a="http://schemas.openxmlformats.org/drawingml/2006/main">
              <a:rPr lang="ru" sz="1200" dirty="0"/>
              <a:t>5.3.2 – Тест по модулю</a:t>
            </a:r>
          </a:p>
        </p:txBody>
      </p:sp>
    </p:spTree>
    <p:extLst>
      <p:ext uri="{BB962C8B-B14F-4D97-AF65-F5344CB8AC3E}">
        <p14:creationId xmlns:p14="http://schemas.microsoft.com/office/powerpoint/2010/main" val="1476824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>
                <a:solidFill>
                  <a:prstClr val="black"/>
                </a:solidFill>
              </a:rPr>
              <a:pPr/>
              <a:t>21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429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394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>
                <a:solidFill>
                  <a:prstClr val="black"/>
                </a:solidFill>
              </a:rPr>
              <a:pPr algn="r"/>
              <a:t>3</a:t>
            </a:fld>
            <a:endParaRPr lang="en-US" sz="800" b="0" dirty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xmlns:a="http://schemas.openxmlformats.org/drawingml/2006/main">
              <a:buFontTx/>
              <a:buNone/>
            </a:pPr>
            <a:r xmlns:a="http://schemas.openxmlformats.org/drawingml/2006/main">
              <a:rPr lang="ru" dirty="0"/>
              <a:t>5.0- Введение</a:t>
            </a:r>
          </a:p>
          <a:p>
            <a:pPr xmlns:a="http://schemas.openxmlformats.org/drawingml/2006/main">
              <a:buFontTx/>
              <a:buNone/>
            </a:pPr>
            <a:r xmlns:a="http://schemas.openxmlformats.org/drawingml/2006/main">
              <a:rPr lang="ru" dirty="0"/>
              <a:t>5.0.2 – Чему я научусь в этом модуле?</a:t>
            </a:r>
          </a:p>
        </p:txBody>
      </p:sp>
    </p:spTree>
    <p:extLst>
      <p:ext uri="{BB962C8B-B14F-4D97-AF65-F5344CB8AC3E}">
        <p14:creationId xmlns:p14="http://schemas.microsoft.com/office/powerpoint/2010/main" val="1734445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5 - Системы счисления</a:t>
            </a:r>
          </a:p>
          <a:p>
            <a:r xmlns:a="http://schemas.openxmlformats.org/drawingml/2006/main">
              <a:rPr lang="ru" dirty="0"/>
              <a:t>5.1 Двоичная система 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29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5.1.1 – Двоичные и IPv4-адреса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12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5.1.2 – Видео – Преобразование между двоичной и десятичной системами исчисления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42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5.1.3 – Двоичная позиционная система 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81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5.1.3 – Двоичная позиционная система счисления</a:t>
            </a:r>
          </a:p>
          <a:p>
            <a:r xmlns:a="http://schemas.openxmlformats.org/drawingml/2006/main">
              <a:rPr lang="ru" dirty="0"/>
              <a:t>5.1.4 – Проверьте свое понимание – Двоичная система счисления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78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ru" dirty="0"/>
              <a:t>5 – Системы счисления</a:t>
            </a:r>
          </a:p>
          <a:p>
            <a:r xmlns:a="http://schemas.openxmlformats.org/drawingml/2006/main">
              <a:rPr lang="ru" dirty="0"/>
              <a:t>5.1 – Двоичные системы счисления</a:t>
            </a:r>
          </a:p>
          <a:p>
            <a:r xmlns:a="http://schemas.openxmlformats.org/drawingml/2006/main">
              <a:rPr lang="ru" dirty="0"/>
              <a:t>5.1.5 - Преобразование двоичного числа в десятичное</a:t>
            </a:r>
          </a:p>
          <a:p>
            <a:r xmlns:a="http://schemas.openxmlformats.org/drawingml/2006/main">
              <a:rPr lang="ru" dirty="0"/>
              <a:t>5.1.6 – Занятие – Преобразование двоичных чисел в десятичные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77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86725553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3999" cy="5165874"/>
          </a:xfrm>
          <a:prstGeom prst="rect">
            <a:avLst/>
          </a:prstGeom>
        </p:spPr>
      </p:pic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988433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797489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1">
              <a:lumMod val="75000"/>
            </a:schemeClr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54496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3441" y="4954263"/>
            <a:ext cx="676910" cy="1892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pPr defTabSz="385763">
              <a:defRPr/>
            </a:pPr>
            <a:fld id="{2F5CCB13-0A32-4557-88E9-079F0C330695}" type="slidenum">
              <a:rPr lang="en-US" kern="0" smtClean="0">
                <a:solidFill>
                  <a:srgbClr val="595959"/>
                </a:solidFill>
              </a:rPr>
              <a:pPr defTabSz="385763">
                <a:defRPr/>
              </a:pPr>
              <a:t>‹#›</a:t>
            </a:fld>
            <a:endParaRPr lang="en-US" kern="0" dirty="0">
              <a:solidFill>
                <a:srgbClr val="59595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44065" y="798944"/>
            <a:ext cx="8853286" cy="415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>
            <a:lvl1pPr marL="169863" indent="-1698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>
                <a:sym typeface="Arial" pitchFamily="34" charset="0"/>
              </a:rPr>
              <a:t>Second level</a:t>
            </a:r>
          </a:p>
          <a:p>
            <a:pPr lvl="2"/>
            <a:r>
              <a:rPr lang="en-US">
                <a:sym typeface="Arial" pitchFamily="34" charset="0"/>
              </a:rPr>
              <a:t>Third level</a:t>
            </a:r>
          </a:p>
          <a:p>
            <a:pPr lvl="3"/>
            <a:r>
              <a:rPr lang="en-US">
                <a:sym typeface="Arial" pitchFamily="34" charset="0"/>
              </a:rPr>
              <a:t>Fourth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41393"/>
            <a:ext cx="9144000" cy="75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2400"/>
            </a:lvl1pPr>
          </a:lstStyle>
          <a:p>
            <a:pPr lvl="0"/>
            <a:r>
              <a:rPr lang="en-US">
                <a:sym typeface="Arial" pitchFamily="34" charset="0"/>
              </a:rPr>
              <a:t>Click to edit Master title style</a:t>
            </a:r>
            <a:endParaRPr lang="en-US" dirty="0"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99662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25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1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rgbClr val="004C69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accent1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chemeClr val="accent1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42546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17842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g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accent5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t>© 2016  Cisco and/or its affiliates. All rights reserved.   Cisco Confidential</a:t>
            </a:r>
          </a:p>
        </p:txBody>
      </p:sp>
      <p:grpSp>
        <p:nvGrpSpPr>
          <p:cNvPr id="11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rgbClr val="086D8E"/>
          </a:solidFill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9085412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4662" y="1347788"/>
            <a:ext cx="8280057" cy="3073946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2912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0" y="2552550"/>
            <a:ext cx="698624" cy="698624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426607"/>
            <a:ext cx="698624" cy="698624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bg1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0" y="3653093"/>
            <a:ext cx="698624" cy="698624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049FD9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65250" y="1432522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365250" y="25577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365250" y="36530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0" y="2552550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1" y="3651140"/>
            <a:ext cx="698624" cy="693381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575610" y="1427248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5387266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21250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rgbClr val="FFFFFF"/>
              </a:solidFill>
              <a:cs typeface="Arial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4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50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2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57" name="Oval 56"/>
          <p:cNvSpPr/>
          <p:nvPr/>
        </p:nvSpPr>
        <p:spPr>
          <a:xfrm>
            <a:off x="4414576" y="1983084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4575" y="1332693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14576" y="2631212"/>
            <a:ext cx="464815" cy="464815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0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5011349" y="1338608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011350" y="198832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25"/>
          </p:nvPr>
        </p:nvSpPr>
        <p:spPr>
          <a:xfrm>
            <a:off x="5011350" y="263121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4414576" y="1331287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64" name="Text Placehold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4414576" y="198308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7</a:t>
            </a:r>
          </a:p>
        </p:txBody>
      </p:sp>
      <p:sp>
        <p:nvSpPr>
          <p:cNvPr id="65" name="Text Placehold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4414577" y="262925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8</a:t>
            </a:r>
          </a:p>
        </p:txBody>
      </p:sp>
      <p:sp>
        <p:nvSpPr>
          <p:cNvPr id="66" name="Oval 65"/>
          <p:cNvSpPr/>
          <p:nvPr/>
        </p:nvSpPr>
        <p:spPr>
          <a:xfrm>
            <a:off x="4414577" y="3278347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7" name="Text Placeholder 17"/>
          <p:cNvSpPr>
            <a:spLocks noGrp="1"/>
          </p:cNvSpPr>
          <p:nvPr>
            <p:ph type="body" sz="quarter" idx="29"/>
          </p:nvPr>
        </p:nvSpPr>
        <p:spPr>
          <a:xfrm>
            <a:off x="5011351" y="327834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4414578" y="327639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9</a:t>
            </a:r>
          </a:p>
        </p:txBody>
      </p:sp>
      <p:sp>
        <p:nvSpPr>
          <p:cNvPr id="69" name="Oval 68"/>
          <p:cNvSpPr/>
          <p:nvPr/>
        </p:nvSpPr>
        <p:spPr>
          <a:xfrm>
            <a:off x="4414578" y="3925482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70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5011352" y="392548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4414579" y="392352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309995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438150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Title Goes Here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3">
                  <a:lumMod val="85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5530673" y="4741653"/>
            <a:ext cx="2994853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t>© 2019 Cisco and/or its affiliates. All rights reserved.   Cisco Confidential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chemeClr val="accent5"/>
          </a:solidFill>
        </p:grpSpPr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4013" r:id="rId2"/>
    <p:sldLayoutId id="2147484014" r:id="rId3"/>
    <p:sldLayoutId id="2147483965" r:id="rId4"/>
    <p:sldLayoutId id="2147483967" r:id="rId5"/>
    <p:sldLayoutId id="2147483995" r:id="rId6"/>
    <p:sldLayoutId id="2147484007" r:id="rId7"/>
    <p:sldLayoutId id="2147484010" r:id="rId8"/>
    <p:sldLayoutId id="2147484011" r:id="rId9"/>
    <p:sldLayoutId id="2147484015" r:id="rId10"/>
    <p:sldLayoutId id="2147483998" r:id="rId11"/>
    <p:sldLayoutId id="2147484027" r:id="rId12"/>
    <p:sldLayoutId id="2147484029" r:id="rId13"/>
    <p:sldLayoutId id="2147484031" r:id="rId14"/>
  </p:sldLayoutIdLst>
  <p:transition spd="slow">
    <p:wipe/>
  </p:transition>
  <p:txStyles>
    <p:titleStyle>
      <a:lvl1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200" kern="1200" dirty="0">
          <a:solidFill>
            <a:schemeClr val="accent4"/>
          </a:solidFill>
          <a:latin typeface="+mj-lt"/>
          <a:ea typeface="ＭＳ Ｐゴシック" charset="0"/>
          <a:cs typeface="CiscoSans"/>
        </a:defRPr>
      </a:lvl1pPr>
      <a:lvl2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2pPr>
      <a:lvl3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3pPr>
      <a:lvl4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4pPr>
      <a:lvl5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5pPr>
      <a:lvl6pPr marL="4572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6pPr>
      <a:lvl7pPr marL="9144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7pPr>
      <a:lvl8pPr marL="13716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8pPr>
      <a:lvl9pPr marL="18288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69863" indent="-169863" algn="l" defTabSz="684213" rtl="0" eaLnBrk="1" fontAlgn="base" hangingPunct="1">
        <a:lnSpc>
          <a:spcPct val="95000"/>
        </a:lnSpc>
        <a:spcBef>
          <a:spcPts val="1075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5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358775" indent="-215900" algn="l" defTabSz="684213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431800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2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503238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574675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863856" indent="-171445" algn="l" defTabSz="685777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5844" indent="-171422" algn="l" defTabSz="685777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220" indent="0" algn="l" defTabSz="685777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53" indent="-171445" algn="l" defTabSz="685777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7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5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41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32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2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1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9497" y="1219200"/>
            <a:ext cx="6557379" cy="1666626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Модуль 5: Системы счисления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9497" y="3127609"/>
            <a:ext cx="5925246" cy="299001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bg2">
                    <a:lumMod val="40000"/>
                    <a:lumOff val="60000"/>
                  </a:schemeClr>
                </a:solidFill>
              </a:rPr>
              <a:t>Материалы для инструктора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9497" y="3809526"/>
            <a:ext cx="2368954" cy="902174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Введение в сети v7.0 (ITN)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65047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счисления. Преобразование десятичной системы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счисления в двоичную.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29901-EBC7-0747-A1C2-F937CA26E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85" y="753957"/>
            <a:ext cx="8169608" cy="613657"/>
          </a:xfrm>
        </p:spPr>
        <p:txBody>
          <a:bodyPr/>
          <a:lstStyle/>
          <a:p>
            <a:pPr xmlns:a="http://schemas.openxmlformats.org/drawingml/2006/main" marL="0" indent="0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Таблица двоичных позиционных значений полезна для преобразования десятичного адреса IPv4 с точками в двоичный формат.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84704-3B8B-8A4B-8934-63877DA7F66D}"/>
              </a:ext>
            </a:extLst>
          </p:cNvPr>
          <p:cNvSpPr txBox="1"/>
          <p:nvPr/>
        </p:nvSpPr>
        <p:spPr>
          <a:xfrm>
            <a:off x="499729" y="1453629"/>
            <a:ext cx="38312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xmlns:a="http://schemas.openxmlformats.org/drawingml/2006/main" marL="431860" lvl="2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Начните с позиции 128 (старший бит). Десятичное число октета (n) равно или больше 128?</a:t>
            </a:r>
          </a:p>
          <a:p>
            <a:pPr xmlns:a="http://schemas.openxmlformats.org/drawingml/2006/main" marL="431860" lvl="2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Если нет, запишите двоичный 0 в позиционное значение 128 и перейдите к позиционному значению 64.</a:t>
            </a:r>
          </a:p>
          <a:p>
            <a:pPr xmlns:a="http://schemas.openxmlformats.org/drawingml/2006/main" marL="431860" lvl="2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Если да, запишите двоичную 1 в позиционное значение 128, вычтите 128 из десятичного числа и перейдите к позиционному значению 64.</a:t>
            </a:r>
          </a:p>
          <a:p>
            <a:pPr xmlns:a="http://schemas.openxmlformats.org/drawingml/2006/main" marL="431860" lvl="2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Повторите эти шаги для 1-го позиционного значения.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B9CF60-26BD-2A4F-84D1-1606E7654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930" y="1383647"/>
            <a:ext cx="4680513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4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2400" dirty="0"/>
              <a:t>Пример преобразования </a:t>
            </a:r>
            <a:r xmlns:a="http://schemas.openxmlformats.org/drawingml/2006/main">
              <a:rPr lang="ru" sz="1600" dirty="0"/>
              <a:t>десятичной системы счисления в двоичную</a:t>
            </a:r>
            <a:br xmlns:a="http://schemas.openxmlformats.org/drawingml/2006/main">
              <a:rPr lang="en-US" dirty="0"/>
            </a:b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E0F311-4D33-514A-9143-27C3742AE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1" y="786907"/>
            <a:ext cx="8280057" cy="448354"/>
          </a:xfrm>
        </p:spPr>
        <p:txBody>
          <a:bodyPr/>
          <a:lstStyle/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>
                <a:solidFill>
                  <a:srgbClr val="000000"/>
                </a:solidFill>
              </a:rPr>
              <a:t>Преобразовать десятичное число 168 в двоичное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4FBDCB-1E6D-BB46-BF05-F3AEE9F9019F}"/>
              </a:ext>
            </a:extLst>
          </p:cNvPr>
          <p:cNvSpPr txBox="1"/>
          <p:nvPr/>
        </p:nvSpPr>
        <p:spPr>
          <a:xfrm>
            <a:off x="1720182" y="1235260"/>
            <a:ext cx="5134291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168 &gt; 128?</a:t>
            </a:r>
          </a:p>
          <a:p>
            <a:pPr xmlns:a="http://schemas.openxmlformats.org/drawingml/2006/main" marL="285750" indent="-285750">
              <a:buFontTx/>
              <a:buChar char="-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Да, введите 1 в позицию 128 и вычтите 128 (168-128=40)</a:t>
            </a:r>
          </a:p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40 &gt; 64?</a:t>
            </a:r>
          </a:p>
          <a:p>
            <a:pPr xmlns:a="http://schemas.openxmlformats.org/drawingml/2006/main" marL="285750" indent="-285750">
              <a:buFontTx/>
              <a:buChar char="-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Нет, введите 0 в позицию 64 и продолжайте</a:t>
            </a:r>
          </a:p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40 &gt; 32?</a:t>
            </a:r>
          </a:p>
          <a:p>
            <a:pPr xmlns:a="http://schemas.openxmlformats.org/drawingml/2006/main" marL="285750" indent="-285750">
              <a:buFontTx/>
              <a:buChar char="-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Да, введите 1 в позицию 32 и вычтите 32 (40-32=8)</a:t>
            </a:r>
          </a:p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8 &gt; 16?</a:t>
            </a:r>
          </a:p>
          <a:p>
            <a:pPr xmlns:a="http://schemas.openxmlformats.org/drawingml/2006/main" marL="285750" indent="-285750">
              <a:buFontTx/>
              <a:buChar char="-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Нет, введите 0 в 16-й позиции и продолжайте</a:t>
            </a:r>
          </a:p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8 &gt; 8?</a:t>
            </a:r>
          </a:p>
          <a:p>
            <a:pPr xmlns:a="http://schemas.openxmlformats.org/drawingml/2006/main" marL="285750" indent="-285750">
              <a:buFontTx/>
              <a:buChar char="-"/>
            </a:pPr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Равно. Введите 1 в позицию 8 и вычтите 8 (8-8=0)</a:t>
            </a:r>
          </a:p>
          <a:p>
            <a:r xmlns:a="http://schemas.openxmlformats.org/drawingml/2006/main">
              <a:rPr lang="ru" sz="1400" dirty="0">
                <a:solidFill>
                  <a:srgbClr val="000000"/>
                </a:solidFill>
              </a:rPr>
              <a:t>Значений не осталось. Введите 0 в оставшиеся двоичные позиции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E0BC4F-4A15-D942-ABB8-2C9AD7326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376779"/>
              </p:ext>
            </p:extLst>
          </p:nvPr>
        </p:nvGraphicFramePr>
        <p:xfrm>
          <a:off x="1524000" y="372064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174530668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7926051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257969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395935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2465465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6835414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9886381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994698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020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64620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F774CF2-89D3-0F49-8952-FA53BF5E2107}"/>
              </a:ext>
            </a:extLst>
          </p:cNvPr>
          <p:cNvSpPr txBox="1"/>
          <p:nvPr/>
        </p:nvSpPr>
        <p:spPr>
          <a:xfrm>
            <a:off x="2741421" y="4462323"/>
            <a:ext cx="3746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400" dirty="0"/>
              <a:t>Десятичное число 168 в двоичной системе записывается как 10101000.</a:t>
            </a:r>
          </a:p>
        </p:txBody>
      </p:sp>
    </p:spTree>
    <p:extLst>
      <p:ext uri="{BB962C8B-B14F-4D97-AF65-F5344CB8AC3E}">
        <p14:creationId xmlns:p14="http://schemas.microsoft.com/office/powerpoint/2010/main" val="158080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IPv4-адресов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6F18A1-5638-1542-BEEF-C029A4518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61238"/>
            <a:ext cx="8280057" cy="1069162"/>
          </a:xfrm>
        </p:spPr>
        <p:txBody>
          <a:bodyPr/>
          <a:lstStyle/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800" dirty="0">
                <a:solidFill>
                  <a:srgbClr val="000000"/>
                </a:solidFill>
              </a:rPr>
              <a:t>Маршрутизаторы и компьютеры понимают только двоичную систему, в то время как люди работают с десятичной. Важно, чтобы вы получили полное представление об этих двух системах исчисления и о том, как они используются в сетях.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0D8357-5E16-E046-963D-9D92DCC36B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68" y="2027902"/>
            <a:ext cx="7803263" cy="199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22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848344" cy="929640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5.2 Шестнадцатеричная система счисления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359580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Шестнадцатеричная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Шестнадцатеричные и IPv6-адреса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B2D937-4573-8C4B-B077-4E01156C5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3" y="763736"/>
            <a:ext cx="3331794" cy="3657998"/>
          </a:xfrm>
        </p:spPr>
        <p:txBody>
          <a:bodyPr/>
          <a:lstStyle/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Чтобы понимать адреса IPv6, необходимо уметь преобразовывать шестнадцатеричные числа в десятичные и наоборот.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Шестнадцатеричная система счисления — это система счисления с основанием шестнадцать, в которой используются цифры от 0 до 9 и буквы от A до F.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Проще выразить значение в виде одной шестнадцатеричной цифры, чем в виде четырех двоичных бит.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Шестнадцатеричное представление используется для представления адресов IPv6 и MAC-адресов.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843AE3-D03A-144A-9406-49FB46A73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337" y="763736"/>
            <a:ext cx="46990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31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Шестнадцатеричная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Шестнадцатеричные и IPv6-адреса (продолжение)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B2D937-4573-8C4B-B077-4E01156C5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3" y="763736"/>
            <a:ext cx="3331794" cy="3657998"/>
          </a:xfrm>
        </p:spPr>
        <p:txBody>
          <a:bodyPr/>
          <a:lstStyle/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Адреса IPv6 имеют длину 128 бит. Каждые 4 бита представлены одной шестнадцатеричной цифрой. Это делает адрес IPv6 в общей сложности 32 шестнадцатеричными значениями.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На рисунке показан предпочтительный метод записи адреса IPv6, где каждый символ X представляет четыре шестнадцатеричных значения.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Каждая группа из четырех шестнадцатеричных символов называется </a:t>
            </a:r>
            <a:r xmlns:a="http://schemas.openxmlformats.org/drawingml/2006/main">
              <a:rPr lang="ru" sz="1600" dirty="0" err="1">
                <a:solidFill>
                  <a:srgbClr val="000000"/>
                </a:solidFill>
              </a:rPr>
              <a:t>гекстетом </a:t>
            </a: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C18F6-5C91-FD4A-8ADF-670AFB37C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422" y="949381"/>
            <a:ext cx="4859344" cy="324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2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о шестнадцатеричной системе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– Преобразование между шестнадцатеричной и десятичной системами счисления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83787F-4E15-4F85-A3D6-7443E22566A5}"/>
              </a:ext>
            </a:extLst>
          </p:cNvPr>
          <p:cNvSpPr/>
          <p:nvPr/>
        </p:nvSpPr>
        <p:spPr>
          <a:xfrm>
            <a:off x="182390" y="1094422"/>
            <a:ext cx="81630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xmlns:a="http://schemas.openxmlformats.org/drawingml/2006/main" marL="57150" indent="0">
              <a:buNone/>
            </a:pPr>
            <a:r xmlns:a="http://schemas.openxmlformats.org/drawingml/2006/main">
              <a:rPr lang="ru" dirty="0"/>
              <a:t>В этом видео будут рассмотрены следующие темы:</a:t>
            </a:r>
          </a:p>
          <a:p>
            <a:pPr marL="57150" indent="0">
              <a:buNone/>
            </a:pPr>
            <a:endParaRPr lang="en-US" dirty="0"/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Характеристики шестнадцатеричной системы счисления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Преобразование из шестнадцатеричной системы в десятичную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Преобразование из десятеричной системы в шестнадцатеричную</a:t>
            </a:r>
          </a:p>
        </p:txBody>
      </p:sp>
    </p:spTree>
    <p:extLst>
      <p:ext uri="{BB962C8B-B14F-4D97-AF65-F5344CB8AC3E}">
        <p14:creationId xmlns:p14="http://schemas.microsoft.com/office/powerpoint/2010/main" val="35197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Шестнадцатеричная система счисления.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Преобразование десятичных чисел в шестнадцатеричные.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BDE01-7B44-5940-8AE9-3A778D310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50605"/>
            <a:ext cx="8280057" cy="3571129"/>
          </a:xfrm>
        </p:spPr>
        <p:txBody>
          <a:bodyPr/>
          <a:lstStyle/>
          <a:p>
            <a:pPr xmlns:a="http://schemas.openxmlformats.org/drawingml/2006/main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Чтобы преобразовать десятичные числа в шестнадцатеричные значения, выполните следующие действия: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Преобразуйте десятичное число в 8-битные двоичные строки.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Разделите двоичные строки на группы по четыре, начиная с крайней правой позиции.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Преобразуйте каждые четыре двоичных числа в эквивалентную им шестнадцатеричную цифру.</a:t>
            </a:r>
          </a:p>
          <a:p>
            <a:pPr algn="l"/>
            <a:endParaRPr lang="en-US" sz="1600" dirty="0">
              <a:solidFill>
                <a:srgbClr val="000000"/>
              </a:solidFill>
            </a:endParaRPr>
          </a:p>
          <a:p>
            <a:pPr xmlns:a="http://schemas.openxmlformats.org/drawingml/2006/main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Например, 168 преобразуется в шестнадцатеричное число с помощью трехэтапного процесса.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168 в двоичной системе — это 10101000.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10101000 в двух группах по четыре двоичных цифры — это 1010 и 1000.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1010 — это шестнадцатеричное число A, а 1000 — это шестнадцатеричное число 8, поэтому 168 — это A8 в шестнадцатеричном формате.</a:t>
            </a:r>
          </a:p>
          <a:p>
            <a:pPr algn="l"/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9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Шестнадцатеричная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Преобразование шестнадцатеричной системы счисления в десятичную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BDE01-7B44-5940-8AE9-3A778D310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50605"/>
            <a:ext cx="8280057" cy="3571129"/>
          </a:xfrm>
        </p:spPr>
        <p:txBody>
          <a:bodyPr/>
          <a:lstStyle/>
          <a:p>
            <a:pPr xmlns:a="http://schemas.openxmlformats.org/drawingml/2006/main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Чтобы преобразовать шестнадцатеричные числа в десятичные значения, выполните следующие действия: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Преобразуйте шестнадцатеричное число в 4-битные двоичные строки.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Создайте 8-битную двоичную группировку, начиная с крайней правой позиции.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Преобразуйте каждую 8-битную двоичную группу в эквивалентную ей десятичную цифру.</a:t>
            </a:r>
          </a:p>
          <a:p>
            <a:pPr algn="l"/>
            <a:endParaRPr lang="en-US" sz="1600" dirty="0">
              <a:solidFill>
                <a:srgbClr val="000000"/>
              </a:solidFill>
            </a:endParaRPr>
          </a:p>
          <a:p>
            <a:pPr xmlns:a="http://schemas.openxmlformats.org/drawingml/2006/main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Например, D2 преобразуется в десятичную дробь с помощью трехэтапного процесса: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D2 в 4-битных двоичных строках — это 1101 и 0010.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1101 и 0010 — это 11010010 в 8-битной группировке.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11010010 в двоичной системе эквивалентно 210 в десятичной, поэтому D2 — это 210 в десятичной системе.</a:t>
            </a:r>
          </a:p>
        </p:txBody>
      </p:sp>
    </p:spTree>
    <p:extLst>
      <p:ext uri="{BB962C8B-B14F-4D97-AF65-F5344CB8AC3E}">
        <p14:creationId xmlns:p14="http://schemas.microsoft.com/office/powerpoint/2010/main" val="283656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47520"/>
            <a:ext cx="8280314" cy="970280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5.3 Практика и тесты по модулю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599242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9497" y="2316480"/>
            <a:ext cx="6672708" cy="1080143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Модуль 5: Системы счисления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8DD39E36-01CA-477F-AEAE-748C42C8B4E2}"/>
              </a:ext>
            </a:extLst>
          </p:cNvPr>
          <p:cNvSpPr txBox="1">
            <a:spLocks/>
          </p:cNvSpPr>
          <p:nvPr/>
        </p:nvSpPr>
        <p:spPr>
          <a:xfrm>
            <a:off x="469497" y="3646043"/>
            <a:ext cx="2368954" cy="902174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 defTabSz="684213" rtl="0" eaLnBrk="1" fontAlgn="base" hangingPunct="1">
              <a:lnSpc>
                <a:spcPct val="95000"/>
              </a:lnSpc>
              <a:spcBef>
                <a:spcPts val="1075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1200" b="0" i="0" kern="1200">
                <a:solidFill>
                  <a:schemeClr val="accent5"/>
                </a:solidFill>
                <a:latin typeface="+mn-lt"/>
                <a:ea typeface="ＭＳ Ｐゴシック" charset="0"/>
                <a:cs typeface="CiscoSans"/>
              </a:defRPr>
            </a:lvl1pPr>
            <a:lvl2pPr marL="342856" indent="0" algn="ctr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None/>
              <a:defRPr lang="en-US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CiscoSans"/>
              </a:defRPr>
            </a:lvl2pPr>
            <a:lvl3pPr marL="685720" indent="0" algn="ctr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None/>
              <a:defRPr lang="en-US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CiscoSans"/>
              </a:defRPr>
            </a:lvl3pPr>
            <a:lvl4pPr marL="1028579" indent="0" algn="ctr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None/>
              <a:defRPr lang="en-US" sz="11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CiscoSans"/>
              </a:defRPr>
            </a:lvl4pPr>
            <a:lvl5pPr marL="1371441" indent="0" algn="ctr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None/>
              <a:defRPr lang="en-US" sz="11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CiscoSans"/>
              </a:defRPr>
            </a:lvl5pPr>
            <a:lvl6pPr marL="1714297" indent="0" algn="ctr" defTabSz="685777" rtl="0" eaLnBrk="1" latinLnBrk="0" hangingPunct="1">
              <a:spcBef>
                <a:spcPts val="600"/>
              </a:spcBef>
              <a:buFont typeface="Arial" pitchFamily="34" charset="0"/>
              <a:buNone/>
              <a:defRPr sz="9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161" indent="0" algn="ctr" defTabSz="685777" rtl="0" eaLnBrk="1" latinLnBrk="0" hangingPunct="1">
              <a:spcBef>
                <a:spcPts val="600"/>
              </a:spcBef>
              <a:buFont typeface="Arial" pitchFamily="34" charset="0"/>
              <a:buNone/>
              <a:defRPr sz="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020" indent="0" algn="ctr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2882" indent="0" algn="ctr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Введение в сети v7.0 (ITN)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389863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ru" sz="1400" dirty="0">
                <a:latin typeface="Arial" charset="0"/>
              </a:rPr>
              <a:t>Практика и тест по модулю </a:t>
            </a:r>
            <a:br xmlns:a="http://schemas.openxmlformats.org/drawingml/2006/main">
              <a:rPr lang="en-US" dirty="0">
                <a:latin typeface="Arial" charset="0"/>
              </a:rPr>
            </a:br>
            <a:r xmlns:a="http://schemas.openxmlformats.org/drawingml/2006/main">
              <a:rPr lang="ru" dirty="0">
                <a:latin typeface="Arial" charset="0"/>
              </a:rPr>
              <a:t>Что я узнал в этом модуле?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Двоичная система счисления — это система счисления с основанием два, состоящая из цифр 0 и 1, называемых битами.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Десятичная система счисления — это десятичная система счисления, состоящая из цифр от 0 до 9.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Двоичный формат — это то, что хосты, серверы и сетевое оборудование используют для идентификации друг друга.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Шестнадцатеричная система счисления — это система счисления с основанием шестнадцать, состоящая из цифр от 0 до 9 и букв от A до F.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Шестнадцатеричное представление используется для представления адресов IPv6 и MAC-адресов.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Адреса IPv6 имеют длину 128 бит, и каждые 4 бита представлены шестнадцатеричной цифрой, всего 32 шестнадцатеричных цифры.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Чтобы преобразовать шестнадцатеричное число в десятичное, необходимо сначала преобразовать шестнадцатеричное число в двоичное, а затем преобразовать двоичное число в десятичное.</a:t>
            </a:r>
          </a:p>
          <a:p>
            <a:pPr xmlns:a="http://schemas.openxmlformats.org/drawingml/2006/main" marL="115887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Чтобы преобразовать десятичное число в шестнадцатеричное, необходимо сначала преобразовать десятичное число в двоичное, а затем двоичное в шестнадцатеричное.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8999575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09056"/>
          </a:xfrm>
        </p:spPr>
        <p:txBody>
          <a:bodyPr/>
          <a:lstStyle/>
          <a:p>
            <a:pPr xmlns:a="http://schemas.openxmlformats.org/drawingml/2006/main" eaLnBrk="1" hangingPunct="1"/>
            <a:r xmlns:a="http://schemas.openxmlformats.org/drawingml/2006/main">
              <a:rPr lang="ru" sz="1400" dirty="0">
                <a:latin typeface="Arial" charset="0"/>
              </a:rPr>
              <a:t>Модуль 5: Системы счисления. </a:t>
            </a:r>
            <a:br xmlns:a="http://schemas.openxmlformats.org/drawingml/2006/main">
              <a:rPr lang="en-US" dirty="0">
                <a:latin typeface="Arial" charset="0"/>
              </a:rPr>
            </a:br>
            <a:r xmlns:a="http://schemas.openxmlformats.org/drawingml/2006/main">
              <a:rPr lang="ru" dirty="0">
                <a:latin typeface="Arial" charset="0"/>
              </a:rPr>
              <a:t>Новые термины и команды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4BBD4-F89B-694E-BFD7-7FDA836E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точечная десятичная запись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позиционная нотация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основание 10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основание 16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основание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/>
              <a:t>октет</a:t>
            </a:r>
          </a:p>
          <a:p>
            <a:pPr xmlns:a="http://schemas.openxmlformats.org/drawingml/2006/main">
              <a:buFont typeface="Arial" panose="020B0604020202020204" pitchFamily="34" charset="0"/>
              <a:buChar char="•"/>
            </a:pPr>
            <a:r xmlns:a="http://schemas.openxmlformats.org/drawingml/2006/main">
              <a:rPr lang="ru" dirty="0" err="1"/>
              <a:t>гекстет</a:t>
            </a:r>
            <a:endParaRPr xmlns:a="http://schemas.openxmlformats.org/drawingml/2006/main"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1745509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419082827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/>
            <a:r xmlns:a="http://schemas.openxmlformats.org/drawingml/2006/main">
              <a:rPr lang="ru" dirty="0"/>
              <a:t>Цели модуля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1BC18D5F-2DAE-4928-9876-7F81DBAC95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4462" y="798944"/>
            <a:ext cx="88534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xmlns:a="http://schemas.openxmlformats.org/drawingml/2006/main"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 xmlns:a="http://schemas.openxmlformats.org/drawingml/2006/main">
              <a:rPr kumimoji="0" lang="ru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Название модуля: </a:t>
            </a:r>
            <a:r xmlns:a="http://schemas.openxmlformats.org/drawingml/2006/main">
              <a:rPr lang="ru" altLang="en-US" sz="16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Системы счисления</a:t>
            </a:r>
            <a:endParaRPr xmlns:a="http://schemas.openxmlformats.org/drawingml/2006/main"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xmlns:a="http://schemas.openxmlformats.org/drawingml/2006/main"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 xmlns:a="http://schemas.openxmlformats.org/drawingml/2006/main">
              <a:rPr kumimoji="0" lang="ru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Цель модуля </a:t>
            </a:r>
            <a:r xmlns:a="http://schemas.openxmlformats.org/drawingml/2006/main">
              <a:rPr kumimoji="0" lang="ru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 xmlns:a="http://schemas.openxmlformats.org/drawingml/2006/main">
              <a:rPr lang="ru" altLang="en-US" sz="16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вычислять числа в десятичной, двоичной и шестнадцатеричной системах счисления.</a:t>
            </a:r>
            <a:endParaRPr xmlns:a="http://schemas.openxmlformats.org/drawingml/2006/main"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1CF45F-6FFF-4E7B-A283-AF4D9C8D6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683985"/>
              </p:ext>
            </p:extLst>
          </p:nvPr>
        </p:nvGraphicFramePr>
        <p:xfrm>
          <a:off x="1080754" y="2050715"/>
          <a:ext cx="6980904" cy="1042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0452">
                  <a:extLst>
                    <a:ext uri="{9D8B030D-6E8A-4147-A177-3AD203B41FA5}">
                      <a16:colId xmlns:a16="http://schemas.microsoft.com/office/drawing/2014/main" val="1523797708"/>
                    </a:ext>
                  </a:extLst>
                </a:gridCol>
                <a:gridCol w="3490452">
                  <a:extLst>
                    <a:ext uri="{9D8B030D-6E8A-4147-A177-3AD203B41FA5}">
                      <a16:colId xmlns:a16="http://schemas.microsoft.com/office/drawing/2014/main" val="2750207184"/>
                    </a:ext>
                  </a:extLst>
                </a:gridCol>
              </a:tblGrid>
              <a:tr h="216347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effectLst/>
                        </a:rPr>
                        <a:t>Название темы</a:t>
                      </a:r>
                      <a:endParaRPr xmlns:a="http://schemas.openxmlformats.org/drawingml/2006/main"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effectLst/>
                        </a:rPr>
                        <a:t>Тема Цель</a:t>
                      </a:r>
                      <a:endParaRPr xmlns:a="http://schemas.openxmlformats.org/drawingml/2006/main"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4061904"/>
                  </a:ext>
                </a:extLst>
              </a:tr>
              <a:tr h="444151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effectLst/>
                        </a:rPr>
                        <a:t>Двоичная система счисления</a:t>
                      </a:r>
                      <a:endParaRPr xmlns:a="http://schemas.openxmlformats.org/drawingml/2006/main"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solidFill>
                            <a:srgbClr val="000000"/>
                          </a:solidFill>
                          <a:effectLst/>
                        </a:rPr>
                        <a:t>Вычислять числа в десятичной и двоичной системах счисления.</a:t>
                      </a:r>
                      <a:endParaRPr xmlns:a="http://schemas.openxmlformats.org/drawingml/2006/main"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858405"/>
                  </a:ext>
                </a:extLst>
              </a:tr>
              <a:tr h="315930"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effectLst/>
                        </a:rPr>
                        <a:t>Шестнадцатеричная система счисления</a:t>
                      </a:r>
                      <a:endParaRPr xmlns:a="http://schemas.openxmlformats.org/drawingml/2006/main"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 xmlns:a="http://schemas.openxmlformats.org/drawingml/2006/main">
                        <a:rPr lang="ru" sz="1200" dirty="0">
                          <a:solidFill>
                            <a:srgbClr val="000000"/>
                          </a:solidFill>
                          <a:effectLst/>
                        </a:rPr>
                        <a:t>Вычислять числа в десятичной и шестнадцатеричной системах счисления.</a:t>
                      </a:r>
                      <a:endParaRPr xmlns:a="http://schemas.openxmlformats.org/drawingml/2006/main"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90425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119238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598042" cy="929640"/>
          </a:xfrm>
        </p:spPr>
        <p:txBody>
          <a:bodyPr/>
          <a:lstStyle/>
          <a:p>
            <a:r xmlns:a="http://schemas.openxmlformats.org/drawingml/2006/main">
              <a:rPr lang="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5.1 Двоичная система счисления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09964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Двоичные и IPv4-адреса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71" y="855419"/>
            <a:ext cx="8531276" cy="1745526"/>
          </a:xfrm>
        </p:spPr>
        <p:txBody>
          <a:bodyPr/>
          <a:lstStyle/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Двоичная система счисления состоит из единиц и нулей, называемых битами.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Десятичная система счисления состоит из цифр от 0 до 9.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Хосты, серверы и сетевое оборудование используют двоичную адресацию для идентификации друг друга.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Каждый адрес состоит из строки из 32 бит, разделенной на четыре части, называемые октетами.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Каждый октет содержит 8 бит (или 1 байт), разделенных точкой.</a:t>
            </a:r>
          </a:p>
          <a:p>
            <a:pPr xmlns:a="http://schemas.openxmlformats.org/drawingml/2006/main" marL="342900" indent="-34290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Для удобства использования эта точечная запись преобразуется в точечную десятичную.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D0F2E4-E369-A548-A618-9BAB0C0C5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08" y="2722001"/>
            <a:ext cx="3473597" cy="1745526"/>
          </a:xfrm>
          <a:prstGeom prst="rect">
            <a:avLst/>
          </a:prstGeom>
        </p:spPr>
      </p:pic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71668B65-DD31-5646-8CF8-039199DDBBA7}"/>
              </a:ext>
            </a:extLst>
          </p:cNvPr>
          <p:cNvSpPr/>
          <p:nvPr/>
        </p:nvSpPr>
        <p:spPr>
          <a:xfrm>
            <a:off x="3992526" y="3474830"/>
            <a:ext cx="520995" cy="239867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5F7270-39AA-FE40-92FD-F80B1DD908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609" y="2722001"/>
            <a:ext cx="3227909" cy="174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6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о двоичной системе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– Преобразование между двоичной и десятичной системами счисления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6AB3A8-AF6D-4821-B196-F1B8058BD7B6}"/>
              </a:ext>
            </a:extLst>
          </p:cNvPr>
          <p:cNvSpPr/>
          <p:nvPr/>
        </p:nvSpPr>
        <p:spPr>
          <a:xfrm>
            <a:off x="332509" y="1138843"/>
            <a:ext cx="834548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xmlns:a="http://schemas.openxmlformats.org/drawingml/2006/main" marL="57150" indent="0">
              <a:buNone/>
            </a:pPr>
            <a:r xmlns:a="http://schemas.openxmlformats.org/drawingml/2006/main">
              <a:rPr lang="ru" dirty="0"/>
              <a:t>В этом видео будут рассмотрены следующие темы:</a:t>
            </a:r>
          </a:p>
          <a:p>
            <a:pPr marL="57150" indent="0">
              <a:buNone/>
            </a:pPr>
            <a:endParaRPr lang="en-US" dirty="0"/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/>
              <a:t>Обзор позиционной нотации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/>
              <a:t>Обзор силы 10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/>
              <a:t>Обзор десятичной системы счисления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/>
              <a:t>Двоичная система счисления – обзор системы счисления по основанию 2</a:t>
            </a:r>
          </a:p>
          <a:p>
            <a:pPr xmlns:a="http://schemas.openxmlformats.org/drawingml/2006/main" marL="285750" indent="-285750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/>
              <a:t>Преобразовать адрес P из двоичной системы счисления в десятичную</a:t>
            </a:r>
          </a:p>
        </p:txBody>
      </p:sp>
    </p:spTree>
    <p:extLst>
      <p:ext uri="{BB962C8B-B14F-4D97-AF65-F5344CB8AC3E}">
        <p14:creationId xmlns:p14="http://schemas.microsoft.com/office/powerpoint/2010/main" val="385041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Двоичное позиционное представление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29901-EBC7-0747-A1C2-F937CA26E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39972"/>
            <a:ext cx="8280057" cy="1005453"/>
          </a:xfrm>
        </p:spPr>
        <p:txBody>
          <a:bodyPr/>
          <a:lstStyle/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Позиционная запись означает, что цифра представляет различные значения в зависимости от «позиции», которую она занимает в последовательности чисел.</a:t>
            </a:r>
          </a:p>
          <a:p>
            <a:pPr xmlns:a="http://schemas.openxmlformats.org/drawingml/2006/main" marL="285750" indent="-285750" algn="l">
              <a:buFont typeface="Arial" panose="020B0604020202020204" pitchFamily="34" charset="0"/>
              <a:buChar char="•"/>
            </a:pPr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Десятичная позиционная система счисления работает так, как показано в таблицах ниже.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9CEC86-4057-DA4B-98C8-93666AE4B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672850"/>
              </p:ext>
            </p:extLst>
          </p:nvPr>
        </p:nvGraphicFramePr>
        <p:xfrm>
          <a:off x="389281" y="2464614"/>
          <a:ext cx="3402419" cy="121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437">
                  <a:extLst>
                    <a:ext uri="{9D8B030D-6E8A-4147-A177-3AD203B41FA5}">
                      <a16:colId xmlns:a16="http://schemas.microsoft.com/office/drawing/2014/main" val="3837822917"/>
                    </a:ext>
                  </a:extLst>
                </a:gridCol>
                <a:gridCol w="465690">
                  <a:extLst>
                    <a:ext uri="{9D8B030D-6E8A-4147-A177-3AD203B41FA5}">
                      <a16:colId xmlns:a16="http://schemas.microsoft.com/office/drawing/2014/main" val="2257126818"/>
                    </a:ext>
                  </a:extLst>
                </a:gridCol>
                <a:gridCol w="490708">
                  <a:extLst>
                    <a:ext uri="{9D8B030D-6E8A-4147-A177-3AD203B41FA5}">
                      <a16:colId xmlns:a16="http://schemas.microsoft.com/office/drawing/2014/main" val="733968975"/>
                    </a:ext>
                  </a:extLst>
                </a:gridCol>
                <a:gridCol w="480266">
                  <a:extLst>
                    <a:ext uri="{9D8B030D-6E8A-4147-A177-3AD203B41FA5}">
                      <a16:colId xmlns:a16="http://schemas.microsoft.com/office/drawing/2014/main" val="2184405947"/>
                    </a:ext>
                  </a:extLst>
                </a:gridCol>
                <a:gridCol w="647318">
                  <a:extLst>
                    <a:ext uri="{9D8B030D-6E8A-4147-A177-3AD203B41FA5}">
                      <a16:colId xmlns:a16="http://schemas.microsoft.com/office/drawing/2014/main" val="326059745"/>
                    </a:ext>
                  </a:extLst>
                </a:gridCol>
              </a:tblGrid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Радикс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718847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Позиция в числе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94335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(10 </a:t>
                      </a:r>
                      <a:r xmlns:a="http://schemas.openxmlformats.org/drawingml/2006/main">
                        <a:rPr lang="ru" sz="1000" baseline="30000" dirty="0"/>
                        <a:t>3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(10 </a:t>
                      </a:r>
                      <a:r xmlns:a="http://schemas.openxmlformats.org/drawingml/2006/main">
                        <a:rPr lang="ru" sz="1000" baseline="30000" dirty="0"/>
                        <a:t>2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(10 </a:t>
                      </a:r>
                      <a:r xmlns:a="http://schemas.openxmlformats.org/drawingml/2006/main">
                        <a:rPr lang="ru" sz="1000" baseline="30000" dirty="0"/>
                        <a:t>1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(10 </a:t>
                      </a:r>
                      <a:r xmlns:a="http://schemas.openxmlformats.org/drawingml/2006/main">
                        <a:rPr lang="ru" sz="1000" baseline="30000" dirty="0"/>
                        <a:t>0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254151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Значение позиции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14726"/>
                  </a:ext>
                </a:extLst>
              </a:tr>
            </a:tbl>
          </a:graphicData>
        </a:graphic>
      </p:graphicFrame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42020144-2692-E747-88CD-CE940510F874}"/>
              </a:ext>
            </a:extLst>
          </p:cNvPr>
          <p:cNvSpPr/>
          <p:nvPr/>
        </p:nvSpPr>
        <p:spPr>
          <a:xfrm>
            <a:off x="3846144" y="2975788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3027A9-4D3C-0E45-A334-44753559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983596"/>
              </p:ext>
            </p:extLst>
          </p:nvPr>
        </p:nvGraphicFramePr>
        <p:xfrm>
          <a:off x="4285498" y="2286740"/>
          <a:ext cx="4469221" cy="15703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2986">
                  <a:extLst>
                    <a:ext uri="{9D8B030D-6E8A-4147-A177-3AD203B41FA5}">
                      <a16:colId xmlns:a16="http://schemas.microsoft.com/office/drawing/2014/main" val="8254498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00489453"/>
                    </a:ext>
                  </a:extLst>
                </a:gridCol>
                <a:gridCol w="776177">
                  <a:extLst>
                    <a:ext uri="{9D8B030D-6E8A-4147-A177-3AD203B41FA5}">
                      <a16:colId xmlns:a16="http://schemas.microsoft.com/office/drawing/2014/main" val="2753584476"/>
                    </a:ext>
                  </a:extLst>
                </a:gridCol>
                <a:gridCol w="659218">
                  <a:extLst>
                    <a:ext uri="{9D8B030D-6E8A-4147-A177-3AD203B41FA5}">
                      <a16:colId xmlns:a16="http://schemas.microsoft.com/office/drawing/2014/main" val="589627143"/>
                    </a:ext>
                  </a:extLst>
                </a:gridCol>
                <a:gridCol w="556440">
                  <a:extLst>
                    <a:ext uri="{9D8B030D-6E8A-4147-A177-3AD203B41FA5}">
                      <a16:colId xmlns:a16="http://schemas.microsoft.com/office/drawing/2014/main" val="281118420"/>
                    </a:ext>
                  </a:extLst>
                </a:gridCol>
              </a:tblGrid>
              <a:tr h="26172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Тысячи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Сотни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Десятки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Единицы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842908"/>
                  </a:ext>
                </a:extLst>
              </a:tr>
              <a:tr h="261728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Позиционное 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60212"/>
                  </a:ext>
                </a:extLst>
              </a:tr>
              <a:tr h="261728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Десятичное число (1234)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247003"/>
                  </a:ext>
                </a:extLst>
              </a:tr>
              <a:tr h="261728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 х 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 х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 х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4 х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830395"/>
                  </a:ext>
                </a:extLst>
              </a:tr>
              <a:tr h="261728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523445"/>
                  </a:ext>
                </a:extLst>
              </a:tr>
              <a:tr h="261728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Результат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sz="1000" b="1" dirty="0"/>
                        <a:t>1,234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44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62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99"/>
            <a:ext cx="8345488" cy="731837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Двоичная позиционная система счисления (продолжение)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29901-EBC7-0747-A1C2-F937CA26E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39972"/>
            <a:ext cx="8280057" cy="334762"/>
          </a:xfrm>
        </p:spPr>
        <p:txBody>
          <a:bodyPr/>
          <a:lstStyle/>
          <a:p>
            <a:pPr xmlns:a="http://schemas.openxmlformats.org/drawingml/2006/main" marL="0" indent="0" algn="l"/>
            <a:r xmlns:a="http://schemas.openxmlformats.org/drawingml/2006/main">
              <a:rPr lang="ru" sz="1600" dirty="0">
                <a:solidFill>
                  <a:srgbClr val="000000"/>
                </a:solidFill>
              </a:rPr>
              <a:t>Двоичная позиционная система счисления работает так, как показано в таблицах ниже.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9CEC86-4057-DA4B-98C8-93666AE4B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030563"/>
              </p:ext>
            </p:extLst>
          </p:nvPr>
        </p:nvGraphicFramePr>
        <p:xfrm>
          <a:off x="389281" y="1265932"/>
          <a:ext cx="5733792" cy="121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498">
                  <a:extLst>
                    <a:ext uri="{9D8B030D-6E8A-4147-A177-3AD203B41FA5}">
                      <a16:colId xmlns:a16="http://schemas.microsoft.com/office/drawing/2014/main" val="3837822917"/>
                    </a:ext>
                  </a:extLst>
                </a:gridCol>
                <a:gridCol w="499730">
                  <a:extLst>
                    <a:ext uri="{9D8B030D-6E8A-4147-A177-3AD203B41FA5}">
                      <a16:colId xmlns:a16="http://schemas.microsoft.com/office/drawing/2014/main" val="225712681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733968975"/>
                    </a:ext>
                  </a:extLst>
                </a:gridCol>
                <a:gridCol w="435935">
                  <a:extLst>
                    <a:ext uri="{9D8B030D-6E8A-4147-A177-3AD203B41FA5}">
                      <a16:colId xmlns:a16="http://schemas.microsoft.com/office/drawing/2014/main" val="2184405947"/>
                    </a:ext>
                  </a:extLst>
                </a:gridCol>
                <a:gridCol w="435935">
                  <a:extLst>
                    <a:ext uri="{9D8B030D-6E8A-4147-A177-3AD203B41FA5}">
                      <a16:colId xmlns:a16="http://schemas.microsoft.com/office/drawing/2014/main" val="2878814134"/>
                    </a:ext>
                  </a:extLst>
                </a:gridCol>
                <a:gridCol w="499730">
                  <a:extLst>
                    <a:ext uri="{9D8B030D-6E8A-4147-A177-3AD203B41FA5}">
                      <a16:colId xmlns:a16="http://schemas.microsoft.com/office/drawing/2014/main" val="32605974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53828557"/>
                    </a:ext>
                  </a:extLst>
                </a:gridCol>
                <a:gridCol w="478466">
                  <a:extLst>
                    <a:ext uri="{9D8B030D-6E8A-4147-A177-3AD203B41FA5}">
                      <a16:colId xmlns:a16="http://schemas.microsoft.com/office/drawing/2014/main" val="830387269"/>
                    </a:ext>
                  </a:extLst>
                </a:gridCol>
                <a:gridCol w="489098">
                  <a:extLst>
                    <a:ext uri="{9D8B030D-6E8A-4147-A177-3AD203B41FA5}">
                      <a16:colId xmlns:a16="http://schemas.microsoft.com/office/drawing/2014/main" val="3034883102"/>
                    </a:ext>
                  </a:extLst>
                </a:gridCol>
              </a:tblGrid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Радикс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718847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Позиция в числе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94335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7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6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5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4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3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2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1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(2 </a:t>
                      </a:r>
                      <a:r xmlns:a="http://schemas.openxmlformats.org/drawingml/2006/main">
                        <a:rPr lang="ru" sz="1000" baseline="30000" dirty="0"/>
                        <a:t>0 </a:t>
                      </a:r>
                      <a:r xmlns:a="http://schemas.openxmlformats.org/drawingml/2006/main">
                        <a:rPr lang="ru" sz="10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254151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Значение позиции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14726"/>
                  </a:ext>
                </a:extLst>
              </a:tr>
            </a:tbl>
          </a:graphicData>
        </a:graphic>
      </p:graphicFrame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42020144-2692-E747-88CD-CE940510F874}"/>
              </a:ext>
            </a:extLst>
          </p:cNvPr>
          <p:cNvSpPr/>
          <p:nvPr/>
        </p:nvSpPr>
        <p:spPr>
          <a:xfrm rot="5400000">
            <a:off x="3753951" y="2666137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AF9CA21-1491-D046-A16A-EF95E9FFD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745532"/>
              </p:ext>
            </p:extLst>
          </p:nvPr>
        </p:nvGraphicFramePr>
        <p:xfrm>
          <a:off x="2611696" y="3037184"/>
          <a:ext cx="5733792" cy="15182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816">
                  <a:extLst>
                    <a:ext uri="{9D8B030D-6E8A-4147-A177-3AD203B41FA5}">
                      <a16:colId xmlns:a16="http://schemas.microsoft.com/office/drawing/2014/main" val="3837822917"/>
                    </a:ext>
                  </a:extLst>
                </a:gridCol>
                <a:gridCol w="584790">
                  <a:extLst>
                    <a:ext uri="{9D8B030D-6E8A-4147-A177-3AD203B41FA5}">
                      <a16:colId xmlns:a16="http://schemas.microsoft.com/office/drawing/2014/main" val="2257126818"/>
                    </a:ext>
                  </a:extLst>
                </a:gridCol>
                <a:gridCol w="489098">
                  <a:extLst>
                    <a:ext uri="{9D8B030D-6E8A-4147-A177-3AD203B41FA5}">
                      <a16:colId xmlns:a16="http://schemas.microsoft.com/office/drawing/2014/main" val="733968975"/>
                    </a:ext>
                  </a:extLst>
                </a:gridCol>
                <a:gridCol w="499730">
                  <a:extLst>
                    <a:ext uri="{9D8B030D-6E8A-4147-A177-3AD203B41FA5}">
                      <a16:colId xmlns:a16="http://schemas.microsoft.com/office/drawing/2014/main" val="2184405947"/>
                    </a:ext>
                  </a:extLst>
                </a:gridCol>
                <a:gridCol w="478465">
                  <a:extLst>
                    <a:ext uri="{9D8B030D-6E8A-4147-A177-3AD203B41FA5}">
                      <a16:colId xmlns:a16="http://schemas.microsoft.com/office/drawing/2014/main" val="2878814134"/>
                    </a:ext>
                  </a:extLst>
                </a:gridCol>
                <a:gridCol w="456129">
                  <a:extLst>
                    <a:ext uri="{9D8B030D-6E8A-4147-A177-3AD203B41FA5}">
                      <a16:colId xmlns:a16="http://schemas.microsoft.com/office/drawing/2014/main" val="32605974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53828557"/>
                    </a:ext>
                  </a:extLst>
                </a:gridCol>
                <a:gridCol w="478466">
                  <a:extLst>
                    <a:ext uri="{9D8B030D-6E8A-4147-A177-3AD203B41FA5}">
                      <a16:colId xmlns:a16="http://schemas.microsoft.com/office/drawing/2014/main" val="830387269"/>
                    </a:ext>
                  </a:extLst>
                </a:gridCol>
                <a:gridCol w="489098">
                  <a:extLst>
                    <a:ext uri="{9D8B030D-6E8A-4147-A177-3AD203B41FA5}">
                      <a16:colId xmlns:a16="http://schemas.microsoft.com/office/drawing/2014/main" val="3034883102"/>
                    </a:ext>
                  </a:extLst>
                </a:gridCol>
              </a:tblGrid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Позиционное 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718847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Двоичное число (11000000)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94335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1x128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0x1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254151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+ 0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14726"/>
                  </a:ext>
                </a:extLst>
              </a:tr>
              <a:tr h="303655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1000" dirty="0"/>
                        <a:t>Результат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xmlns:a="http://schemas.openxmlformats.org/drawingml/2006/main" algn="ctr"/>
                      <a:r xmlns:a="http://schemas.openxmlformats.org/drawingml/2006/main">
                        <a:rPr lang="ru" sz="1000" b="1" dirty="0"/>
                        <a:t>192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77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23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900"/>
            <a:ext cx="8345488" cy="642000"/>
          </a:xfrm>
        </p:spPr>
        <p:txBody>
          <a:bodyPr/>
          <a:lstStyle/>
          <a:p>
            <a:r xmlns:a="http://schemas.openxmlformats.org/drawingml/2006/main">
              <a:rPr lang="ru" sz="1600" dirty="0"/>
              <a:t>Двоичная система счисления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ru" sz="2400" dirty="0"/>
              <a:t>Преобразование двоичной системы счисления в десятичную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33637D-1648-514C-8643-E324E7FBCF34}"/>
              </a:ext>
            </a:extLst>
          </p:cNvPr>
          <p:cNvSpPr txBox="1"/>
          <p:nvPr/>
        </p:nvSpPr>
        <p:spPr>
          <a:xfrm>
            <a:off x="457201" y="609847"/>
            <a:ext cx="5079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400" dirty="0"/>
              <a:t>Преобразовать 11000000.10101000.00001011.00001010 в десятичную систему счисления.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AF9CA21-1491-D046-A16A-EF95E9FFD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375451"/>
              </p:ext>
            </p:extLst>
          </p:nvPr>
        </p:nvGraphicFramePr>
        <p:xfrm>
          <a:off x="457201" y="870063"/>
          <a:ext cx="5220587" cy="37125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50437">
                  <a:extLst>
                    <a:ext uri="{9D8B030D-6E8A-4147-A177-3AD203B41FA5}">
                      <a16:colId xmlns:a16="http://schemas.microsoft.com/office/drawing/2014/main" val="3837822917"/>
                    </a:ext>
                  </a:extLst>
                </a:gridCol>
                <a:gridCol w="530842">
                  <a:extLst>
                    <a:ext uri="{9D8B030D-6E8A-4147-A177-3AD203B41FA5}">
                      <a16:colId xmlns:a16="http://schemas.microsoft.com/office/drawing/2014/main" val="2257126818"/>
                    </a:ext>
                  </a:extLst>
                </a:gridCol>
                <a:gridCol w="443978">
                  <a:extLst>
                    <a:ext uri="{9D8B030D-6E8A-4147-A177-3AD203B41FA5}">
                      <a16:colId xmlns:a16="http://schemas.microsoft.com/office/drawing/2014/main" val="733968975"/>
                    </a:ext>
                  </a:extLst>
                </a:gridCol>
                <a:gridCol w="453629">
                  <a:extLst>
                    <a:ext uri="{9D8B030D-6E8A-4147-A177-3AD203B41FA5}">
                      <a16:colId xmlns:a16="http://schemas.microsoft.com/office/drawing/2014/main" val="2184405947"/>
                    </a:ext>
                  </a:extLst>
                </a:gridCol>
                <a:gridCol w="434325">
                  <a:extLst>
                    <a:ext uri="{9D8B030D-6E8A-4147-A177-3AD203B41FA5}">
                      <a16:colId xmlns:a16="http://schemas.microsoft.com/office/drawing/2014/main" val="2878814134"/>
                    </a:ext>
                  </a:extLst>
                </a:gridCol>
                <a:gridCol w="414050">
                  <a:extLst>
                    <a:ext uri="{9D8B030D-6E8A-4147-A177-3AD203B41FA5}">
                      <a16:colId xmlns:a16="http://schemas.microsoft.com/office/drawing/2014/main" val="326059745"/>
                    </a:ext>
                  </a:extLst>
                </a:gridCol>
                <a:gridCol w="415022">
                  <a:extLst>
                    <a:ext uri="{9D8B030D-6E8A-4147-A177-3AD203B41FA5}">
                      <a16:colId xmlns:a16="http://schemas.microsoft.com/office/drawing/2014/main" val="1053828557"/>
                    </a:ext>
                  </a:extLst>
                </a:gridCol>
                <a:gridCol w="434326">
                  <a:extLst>
                    <a:ext uri="{9D8B030D-6E8A-4147-A177-3AD203B41FA5}">
                      <a16:colId xmlns:a16="http://schemas.microsoft.com/office/drawing/2014/main" val="830387269"/>
                    </a:ext>
                  </a:extLst>
                </a:gridCol>
                <a:gridCol w="443978">
                  <a:extLst>
                    <a:ext uri="{9D8B030D-6E8A-4147-A177-3AD203B41FA5}">
                      <a16:colId xmlns:a16="http://schemas.microsoft.com/office/drawing/2014/main" val="3034883102"/>
                    </a:ext>
                  </a:extLst>
                </a:gridCol>
              </a:tblGrid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Позиционное 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718847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Двоичное число (11000000)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94335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254151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814726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Двоичное число (10101000)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192349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965177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785248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Двоичное число (00001011)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484521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687189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76895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Двоичное число (00001010)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818952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Рассчитать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1x2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0x1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708464"/>
                  </a:ext>
                </a:extLst>
              </a:tr>
              <a:tr h="285582"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Сложите их…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 xmlns:a="http://schemas.openxmlformats.org/drawingml/2006/main">
                        <a:rPr lang="ru" sz="900" dirty="0"/>
                        <a:t>+ 0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732414"/>
                  </a:ext>
                </a:extLst>
              </a:tr>
            </a:tbl>
          </a:graphicData>
        </a:graphic>
      </p:graphicFrame>
      <p:sp>
        <p:nvSpPr>
          <p:cNvPr id="10" name="Striped Right Arrow 9">
            <a:extLst>
              <a:ext uri="{FF2B5EF4-FFF2-40B4-BE49-F238E27FC236}">
                <a16:creationId xmlns:a16="http://schemas.microsoft.com/office/drawing/2014/main" id="{D49ED2DC-1A84-EF4D-A815-27AB78E5A890}"/>
              </a:ext>
            </a:extLst>
          </p:cNvPr>
          <p:cNvSpPr/>
          <p:nvPr/>
        </p:nvSpPr>
        <p:spPr>
          <a:xfrm>
            <a:off x="5760005" y="1774309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F44BE1-E74E-B943-ACAF-701CDE5A5AB1}"/>
              </a:ext>
            </a:extLst>
          </p:cNvPr>
          <p:cNvSpPr txBox="1"/>
          <p:nvPr/>
        </p:nvSpPr>
        <p:spPr>
          <a:xfrm>
            <a:off x="6141049" y="1668465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600" dirty="0"/>
              <a:t>192</a:t>
            </a:r>
          </a:p>
        </p:txBody>
      </p:sp>
      <p:sp>
        <p:nvSpPr>
          <p:cNvPr id="11" name="Striped Right Arrow 10">
            <a:extLst>
              <a:ext uri="{FF2B5EF4-FFF2-40B4-BE49-F238E27FC236}">
                <a16:creationId xmlns:a16="http://schemas.microsoft.com/office/drawing/2014/main" id="{E2DD788D-C7C9-8F41-9780-6C918558245C}"/>
              </a:ext>
            </a:extLst>
          </p:cNvPr>
          <p:cNvSpPr/>
          <p:nvPr/>
        </p:nvSpPr>
        <p:spPr>
          <a:xfrm>
            <a:off x="5760005" y="2630210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DAB09D-5C2D-3F4E-8845-7623CD741BA3}"/>
              </a:ext>
            </a:extLst>
          </p:cNvPr>
          <p:cNvSpPr txBox="1"/>
          <p:nvPr/>
        </p:nvSpPr>
        <p:spPr>
          <a:xfrm>
            <a:off x="6141049" y="2562677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600" dirty="0"/>
              <a:t>168</a:t>
            </a:r>
          </a:p>
        </p:txBody>
      </p:sp>
      <p:sp>
        <p:nvSpPr>
          <p:cNvPr id="12" name="Striped Right Arrow 11">
            <a:extLst>
              <a:ext uri="{FF2B5EF4-FFF2-40B4-BE49-F238E27FC236}">
                <a16:creationId xmlns:a16="http://schemas.microsoft.com/office/drawing/2014/main" id="{141871DF-706B-6245-89ED-0FF3A3547950}"/>
              </a:ext>
            </a:extLst>
          </p:cNvPr>
          <p:cNvSpPr/>
          <p:nvPr/>
        </p:nvSpPr>
        <p:spPr>
          <a:xfrm>
            <a:off x="5760005" y="3453770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F7ACE9-16B2-3749-863C-F4F3A589F177}"/>
              </a:ext>
            </a:extLst>
          </p:cNvPr>
          <p:cNvSpPr txBox="1"/>
          <p:nvPr/>
        </p:nvSpPr>
        <p:spPr>
          <a:xfrm>
            <a:off x="6141049" y="3380628"/>
            <a:ext cx="397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600" dirty="0"/>
              <a:t>11</a:t>
            </a:r>
          </a:p>
        </p:txBody>
      </p:sp>
      <p:sp>
        <p:nvSpPr>
          <p:cNvPr id="13" name="Striped Right Arrow 12">
            <a:extLst>
              <a:ext uri="{FF2B5EF4-FFF2-40B4-BE49-F238E27FC236}">
                <a16:creationId xmlns:a16="http://schemas.microsoft.com/office/drawing/2014/main" id="{0C9E7D89-0647-014E-B2C5-64798F2B969B}"/>
              </a:ext>
            </a:extLst>
          </p:cNvPr>
          <p:cNvSpPr/>
          <p:nvPr/>
        </p:nvSpPr>
        <p:spPr>
          <a:xfrm>
            <a:off x="5760005" y="4277330"/>
            <a:ext cx="381044" cy="192271"/>
          </a:xfrm>
          <a:prstGeom prst="stripedRightArrow">
            <a:avLst/>
          </a:prstGeom>
          <a:solidFill>
            <a:srgbClr val="36A4D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657E43-4134-CF48-A3F5-8683E2255920}"/>
              </a:ext>
            </a:extLst>
          </p:cNvPr>
          <p:cNvSpPr txBox="1"/>
          <p:nvPr/>
        </p:nvSpPr>
        <p:spPr>
          <a:xfrm>
            <a:off x="6176476" y="421520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600" dirty="0"/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CEEC7A-5727-4044-985E-A3720E5F431A}"/>
              </a:ext>
            </a:extLst>
          </p:cNvPr>
          <p:cNvSpPr txBox="1"/>
          <p:nvPr/>
        </p:nvSpPr>
        <p:spPr>
          <a:xfrm>
            <a:off x="7048199" y="2901231"/>
            <a:ext cx="14806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 xmlns:a="http://schemas.openxmlformats.org/drawingml/2006/main">
              <a:rPr lang="ru" sz="1600" dirty="0"/>
              <a:t>192.168.11.10</a:t>
            </a:r>
          </a:p>
        </p:txBody>
      </p:sp>
    </p:spTree>
    <p:extLst>
      <p:ext uri="{BB962C8B-B14F-4D97-AF65-F5344CB8AC3E}">
        <p14:creationId xmlns:p14="http://schemas.microsoft.com/office/powerpoint/2010/main" val="413044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Theme">
  <a:themeElements>
    <a:clrScheme name="Custom 6">
      <a:dk1>
        <a:srgbClr val="58585B"/>
      </a:dk1>
      <a:lt1>
        <a:srgbClr val="FFFFFF"/>
      </a:lt1>
      <a:dk2>
        <a:srgbClr val="58585B"/>
      </a:dk2>
      <a:lt2>
        <a:srgbClr val="81C569"/>
      </a:lt2>
      <a:accent1>
        <a:srgbClr val="004C69"/>
      </a:accent1>
      <a:accent2>
        <a:srgbClr val="9E0B0F"/>
      </a:accent2>
      <a:accent3>
        <a:srgbClr val="FFFFFF"/>
      </a:accent3>
      <a:accent4>
        <a:srgbClr val="367187"/>
      </a:accent4>
      <a:accent5>
        <a:srgbClr val="38C6F4"/>
      </a:accent5>
      <a:accent6>
        <a:srgbClr val="FBAB18"/>
      </a:accent6>
      <a:hlink>
        <a:srgbClr val="38C6F4"/>
      </a:hlink>
      <a:folHlink>
        <a:srgbClr val="81C56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6A4D7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TE7_Chp1_Example-1" id="{4A20ED44-3835-F149-9AE4-C332C230E09E}" vid="{AFB5BC48-58F8-AD45-912F-AE2AD65EB6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3814</TotalTime>
  <Words>1883</Words>
  <Application>Microsoft Office PowerPoint</Application>
  <PresentationFormat>On-screen Show (16:9)</PresentationFormat>
  <Paragraphs>456</Paragraphs>
  <Slides>22</Slides>
  <Notes>22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CiscoSans ExtraLight</vt:lpstr>
      <vt:lpstr>Wingdings</vt:lpstr>
      <vt:lpstr>Default Theme</vt:lpstr>
      <vt:lpstr>Module 5: Number Systems</vt:lpstr>
      <vt:lpstr>Module 5: Number Systems</vt:lpstr>
      <vt:lpstr>Module Objectives</vt:lpstr>
      <vt:lpstr>5.1 Binary Number System</vt:lpstr>
      <vt:lpstr>Binary Number System Binary and IPv4 Addresses</vt:lpstr>
      <vt:lpstr>Binary Number System Video – Convert Between Binary and Decimal Numbering Systems</vt:lpstr>
      <vt:lpstr>Binary Number System Binary Positional Notation</vt:lpstr>
      <vt:lpstr>Binary Number System Binary Positional Notation (Cont.)</vt:lpstr>
      <vt:lpstr>Binary Number System Convert Binary to Decimal</vt:lpstr>
      <vt:lpstr>Binary Number System Decimal to Binary Conversion</vt:lpstr>
      <vt:lpstr>Binary Number System Decimal to Binary Conversion Example</vt:lpstr>
      <vt:lpstr>Binary Number System IPv4 Addresses</vt:lpstr>
      <vt:lpstr>5.2 Hexadecimal Number System</vt:lpstr>
      <vt:lpstr>Hexadecimal Number System Hexadecimal and IPv6 Addresses</vt:lpstr>
      <vt:lpstr>Hexadecimal Number System Hexadecimal and IPv6 Addresses (Cont.)</vt:lpstr>
      <vt:lpstr>Hexadecimal Number System Video – Converting Between Hexadecimal and Decimal Numbering Systems</vt:lpstr>
      <vt:lpstr>Hexadecimal Number System Decimal to Hexadecimal Conversions</vt:lpstr>
      <vt:lpstr>Hexadecimal Number System Hexadecimal to Decimal Conversions</vt:lpstr>
      <vt:lpstr>5.3 Module Practice and Quiz</vt:lpstr>
      <vt:lpstr>Module Practice and Quiz What did I learn in this module?</vt:lpstr>
      <vt:lpstr>Module 5: Number Systems New Terms and Commands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Basic Switch and End Device Configuration</dc:title>
  <dc:creator>Stephanie Harvey</dc:creator>
  <cp:lastModifiedBy>Ion Ganea</cp:lastModifiedBy>
  <cp:revision>209</cp:revision>
  <dcterms:created xsi:type="dcterms:W3CDTF">2019-10-18T06:21:22Z</dcterms:created>
  <dcterms:modified xsi:type="dcterms:W3CDTF">2025-02-07T13:48:06Z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ProviderInitializationData">
    <vt:lpwstr>https://cisco.jiveon.com</vt:lpwstr>
  </property>
  <property fmtid="{D5CDD505-2E9C-101B-9397-08002B2CF9AE}" pid="3" name="Offisync_UpdateToken">
    <vt:lpwstr>1</vt:lpwstr>
  </property>
  <property fmtid="{D5CDD505-2E9C-101B-9397-08002B2CF9AE}" pid="4" name="Offisync_ServerID">
    <vt:lpwstr>07841bbc-cd3c-4a76-827f-75a2226890f4</vt:lpwstr>
  </property>
  <property fmtid="{D5CDD505-2E9C-101B-9397-08002B2CF9AE}" pid="5" name="Offisync_UniqueId">
    <vt:lpwstr>1702406</vt:lpwstr>
  </property>
  <property fmtid="{D5CDD505-2E9C-101B-9397-08002B2CF9AE}" pid="6" name="Jive_VersionGuid">
    <vt:lpwstr>fd96a0b3-f68d-4727-8e4f-2128d37ed30a</vt:lpwstr>
  </property>
  <property fmtid="{D5CDD505-2E9C-101B-9397-08002B2CF9AE}" pid="7" name="Jive_LatestUserAccountName">
    <vt:lpwstr>alljohns</vt:lpwstr>
  </property>
  <property fmtid="{D5CDD505-2E9C-101B-9397-08002B2CF9AE}" pid="8" name="ArticulateGUID">
    <vt:lpwstr>F9A496F7-57D7-4028-9572-D40DFDF3715A</vt:lpwstr>
  </property>
  <property fmtid="{D5CDD505-2E9C-101B-9397-08002B2CF9AE}" pid="9" name="ArticulatePath">
    <vt:lpwstr>ITE7_Chp9_by_jg</vt:lpwstr>
  </property>
</Properties>
</file>