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1.xml" ContentType="application/vnd.openxmlformats-officedocument.presentationml.tags+xml"/>
  <Override PartName="/ppt/notesSlides/notesSlide38.xml" ContentType="application/vnd.openxmlformats-officedocument.presentationml.notesSlide+xml"/>
  <Override PartName="/ppt/tags/tag12.xml" ContentType="application/vnd.openxmlformats-officedocument.presentationml.tags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tags/tag14.xml" ContentType="application/vnd.openxmlformats-officedocument.presentationml.tags+xml"/>
  <Override PartName="/ppt/notesSlides/notesSlide41.xml" ContentType="application/vnd.openxmlformats-officedocument.presentationml.notesSlide+xml"/>
  <Override PartName="/ppt/tags/tag15.xml" ContentType="application/vnd.openxmlformats-officedocument.presentationml.tags+xml"/>
  <Override PartName="/ppt/notesSlides/notesSlide42.xml" ContentType="application/vnd.openxmlformats-officedocument.presentationml.notesSlide+xml"/>
  <Override PartName="/ppt/tags/tag16.xml" ContentType="application/vnd.openxmlformats-officedocument.presentationml.tags+xml"/>
  <Override PartName="/ppt/notesSlides/notesSlide43.xml" ContentType="application/vnd.openxmlformats-officedocument.presentationml.notesSlide+xml"/>
  <Override PartName="/ppt/tags/tag17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6"/>
  </p:notesMasterIdLst>
  <p:sldIdLst>
    <p:sldId id="513" r:id="rId2"/>
    <p:sldId id="876" r:id="rId3"/>
    <p:sldId id="860" r:id="rId4"/>
    <p:sldId id="759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  <p:sldId id="1067" r:id="rId19"/>
    <p:sldId id="1068" r:id="rId20"/>
    <p:sldId id="1071" r:id="rId21"/>
    <p:sldId id="1072" r:id="rId22"/>
    <p:sldId id="1073" r:id="rId23"/>
    <p:sldId id="1074" r:id="rId24"/>
    <p:sldId id="1077" r:id="rId25"/>
    <p:sldId id="1078" r:id="rId26"/>
    <p:sldId id="1079" r:id="rId27"/>
    <p:sldId id="1080" r:id="rId28"/>
    <p:sldId id="1081" r:id="rId29"/>
    <p:sldId id="1082" r:id="rId30"/>
    <p:sldId id="1083" r:id="rId31"/>
    <p:sldId id="1084" r:id="rId32"/>
    <p:sldId id="1085" r:id="rId33"/>
    <p:sldId id="1086" r:id="rId34"/>
    <p:sldId id="1087" r:id="rId35"/>
    <p:sldId id="1088" r:id="rId36"/>
    <p:sldId id="1090" r:id="rId37"/>
    <p:sldId id="1091" r:id="rId38"/>
    <p:sldId id="957" r:id="rId39"/>
    <p:sldId id="1097" r:id="rId40"/>
    <p:sldId id="1092" r:id="rId41"/>
    <p:sldId id="958" r:id="rId42"/>
    <p:sldId id="1089" r:id="rId43"/>
    <p:sldId id="874" r:id="rId44"/>
    <p:sldId id="291" r:id="rId45"/>
  </p:sldIdLst>
  <p:sldSz cx="9144000" cy="5143500" type="screen16x9"/>
  <p:notesSz cx="6858000" cy="9144000"/>
  <p:custDataLst>
    <p:tags r:id="rId47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8FB"/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7285" autoAdjust="0"/>
  </p:normalViewPr>
  <p:slideViewPr>
    <p:cSldViewPr snapToGrid="0" showGuides="1">
      <p:cViewPr varScale="1">
        <p:scale>
          <a:sx n="100" d="100"/>
          <a:sy n="100" d="100"/>
        </p:scale>
        <p:origin x="2046" y="60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baseline="0" dirty="0"/>
              <a:t>Введение в сети v </a:t>
            </a:r>
            <a:r>
              <a:rPr lang="ru" b="0" dirty="0"/>
              <a:t>7.0 (ITN)</a:t>
            </a:r>
          </a:p>
          <a:p>
            <a:pPr>
              <a:buFontTx/>
              <a:buNone/>
            </a:pPr>
            <a:r>
              <a:rPr lang="ru" b="0" dirty="0"/>
              <a:t>Модуль 4: Физический уровень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4.2.3 – Кодирование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4.2.4 – Сигнализация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8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4.2.5 – Пропускная способность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6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4.2.6 – Терминология пропускной способности</a:t>
            </a:r>
          </a:p>
          <a:p>
            <a:r>
              <a:rPr lang="ru" dirty="0"/>
              <a:t>4.2.7 Проверьте свое понимание – Характеристики физического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4 - Физический уровень</a:t>
            </a:r>
          </a:p>
          <a:p>
            <a:r>
              <a:rPr lang="ru" dirty="0"/>
              <a:t>4.3 - Медные кабели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4.3 – Медные кабели</a:t>
            </a:r>
          </a:p>
          <a:p>
            <a:r>
              <a:rPr lang="ru" dirty="0"/>
              <a:t>4.3.1 – Характеристики медных кабелей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4.3 – Медные кабели</a:t>
            </a:r>
          </a:p>
          <a:p>
            <a:r>
              <a:rPr lang="ru" dirty="0"/>
              <a:t>4.3.2 – Типы медных кабелей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02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4.3 – Медные кабели</a:t>
            </a:r>
          </a:p>
          <a:p>
            <a:r>
              <a:rPr lang="ru" dirty="0"/>
              <a:t>4.3.3 – Неэкранированная витая пара (UTP)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8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4.3 – Медные кабели</a:t>
            </a:r>
          </a:p>
          <a:p>
            <a:r>
              <a:rPr lang="ru" dirty="0"/>
              <a:t>4.3.4 – Экранированная витая пара (STP)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4.3 – Медные кабели</a:t>
            </a:r>
          </a:p>
          <a:p>
            <a:r>
              <a:rPr lang="ru" dirty="0"/>
              <a:t>4.3.5 – Коаксиальный кабель</a:t>
            </a:r>
          </a:p>
          <a:p>
            <a:r>
              <a:rPr lang="ru" dirty="0"/>
              <a:t>4.3.6 Проверьте свое понимание – Медные кабели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baseline="0" dirty="0"/>
              <a:t>Введение в сети v </a:t>
            </a:r>
            <a:r>
              <a:rPr lang="ru" b="0" dirty="0"/>
              <a:t>7.0 (ITN)</a:t>
            </a:r>
          </a:p>
          <a:p>
            <a:r>
              <a:rPr lang="ru" dirty="0"/>
              <a:t>Модуль 4: Физический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4 - Физический уровень</a:t>
            </a:r>
          </a:p>
          <a:p>
            <a:r>
              <a:rPr lang="ru" dirty="0"/>
              <a:t>4.4 - Кабель UTP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9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4.4 – Кабель UTP</a:t>
            </a:r>
          </a:p>
          <a:p>
            <a:r>
              <a:rPr lang="ru" dirty="0"/>
              <a:t>4.4.1 – Свойства кабеля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72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4.4 – Кабель UTP</a:t>
            </a:r>
          </a:p>
          <a:p>
            <a:r>
              <a:rPr lang="ru" dirty="0"/>
              <a:t>4.4.2 - Стандарты и разъемы кабелей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1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4.4 – Кабель UTP</a:t>
            </a:r>
          </a:p>
          <a:p>
            <a:r>
              <a:rPr lang="ru" dirty="0"/>
              <a:t>4.4.2 – Стандарты и разъемы кабелей UTP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3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4.4 – Кабель UTP</a:t>
            </a:r>
          </a:p>
          <a:p>
            <a:r>
              <a:rPr lang="ru" dirty="0"/>
              <a:t>4.4.3 – Прямые и перекрестные кабели UTP</a:t>
            </a:r>
          </a:p>
          <a:p>
            <a:r>
              <a:rPr lang="ru" dirty="0"/>
              <a:t>4.4.4 – Занятие – Распиновка кабеля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4- Физический уровень</a:t>
            </a:r>
          </a:p>
          <a:p>
            <a:r>
              <a:rPr lang="ru" dirty="0"/>
              <a:t>4.5 - Волоконно-оптические кабели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60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4.5.1 – Свойства волоконно-оптических кабелей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4.5.2 – Типы волоконных носителей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4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4.5.3 – Использование оптоволоконных кабелей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4.5.4 – Волоконно-оптические соединители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dirty="0"/>
              <a:t>4- Физический уровень</a:t>
            </a:r>
          </a:p>
          <a:p>
            <a:pPr>
              <a:buFontTx/>
              <a:buNone/>
            </a:pPr>
            <a:r>
              <a:rPr lang="ru" dirty="0"/>
              <a:t>4.0.2- Чему я научусь в этом модуле.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4.5.5 - Волоконно-оптические коммутационные шнуры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00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4.5 – Волоконно-оптические кабели</a:t>
            </a:r>
          </a:p>
          <a:p>
            <a:r>
              <a:rPr lang="ru" dirty="0"/>
              <a:t>4.5.6 – Оптоволокно против меди</a:t>
            </a:r>
          </a:p>
          <a:p>
            <a:r>
              <a:rPr lang="ru" dirty="0"/>
              <a:t>4.5.7 – Проверьте свое понимание – Волоконно-оптические кабели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72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4 - Физический уровень</a:t>
            </a:r>
          </a:p>
          <a:p>
            <a:r>
              <a:rPr lang="ru" dirty="0"/>
              <a:t>4.6 - Беспроводные медиа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07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4.6 – Беспроводные медиа</a:t>
            </a:r>
          </a:p>
          <a:p>
            <a:r>
              <a:rPr lang="ru" dirty="0"/>
              <a:t>4.6.1 – Свойства беспроводных носителей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70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4.6 – Беспроводные медиа</a:t>
            </a:r>
          </a:p>
          <a:p>
            <a:r>
              <a:rPr lang="ru" dirty="0"/>
              <a:t>4.6.2 - Типы беспроводных носителей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34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4.6 – Беспроводные медиа</a:t>
            </a:r>
          </a:p>
          <a:p>
            <a:r>
              <a:rPr lang="ru" dirty="0"/>
              <a:t>4.6.3 – Беспроводная локальная сеть</a:t>
            </a:r>
          </a:p>
          <a:p>
            <a:r>
              <a:rPr lang="ru" dirty="0"/>
              <a:t>4.6.4 – Проверьте свое понимание – Беспроводные медиа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93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4.6 – Беспроводные медиа</a:t>
            </a:r>
          </a:p>
          <a:p>
            <a:r>
              <a:rPr lang="ru" dirty="0"/>
              <a:t>4.6.5 – Packet Tracer – подключение проводной и беспроводной локальной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6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4.6 – Беспроводные медиа</a:t>
            </a:r>
          </a:p>
          <a:p>
            <a:r>
              <a:rPr lang="ru" dirty="0"/>
              <a:t>4.6.6 – Лабораторная работа – Просмотр информации о проводной и беспроводной сетевой карте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57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4 - Физический уровень</a:t>
            </a:r>
          </a:p>
          <a:p>
            <a:r>
              <a:rPr lang="ru" dirty="0"/>
              <a:t>4.7- Практика и тесты по модулю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882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67211-205D-47E8-9F29-7E4C01D43DC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882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4.7 – Практика и тест по модулю</a:t>
            </a:r>
          </a:p>
          <a:p>
            <a:r>
              <a:rPr lang="ru" dirty="0"/>
              <a:t>4.7.1 – Физический режим Packet Tracer</a:t>
            </a:r>
          </a:p>
        </p:txBody>
      </p:sp>
    </p:spTree>
    <p:extLst>
      <p:ext uri="{BB962C8B-B14F-4D97-AF65-F5344CB8AC3E}">
        <p14:creationId xmlns:p14="http://schemas.microsoft.com/office/powerpoint/2010/main" val="9050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4- Физический уровень</a:t>
            </a:r>
          </a:p>
          <a:p>
            <a:r>
              <a:rPr lang="ru" dirty="0"/>
              <a:t>4.1- Назначение физического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40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4.7 – Практика и тест по модулю</a:t>
            </a:r>
          </a:p>
          <a:p>
            <a:r>
              <a:rPr lang="ru" dirty="0"/>
              <a:t>4.7.2 – Packet Tracer – подключение физического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57063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41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4.7 – Практика и тест по модулю</a:t>
            </a:r>
          </a:p>
          <a:p>
            <a:r>
              <a:rPr lang="ru" dirty="0"/>
              <a:t>4.7.3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42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4.7 – Практика и тест по модулю</a:t>
            </a:r>
          </a:p>
          <a:p>
            <a:r>
              <a:rPr lang="ru" dirty="0"/>
              <a:t>4.7.3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43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4.1 – Назначение физического уровня</a:t>
            </a:r>
          </a:p>
          <a:p>
            <a:r>
              <a:rPr lang="ru" dirty="0"/>
              <a:t>4.1.1 – Физическое соединение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4.1 – Назначение физического уровня</a:t>
            </a:r>
          </a:p>
          <a:p>
            <a:r>
              <a:rPr lang="ru" dirty="0"/>
              <a:t>4.1.2 – Физический уровень</a:t>
            </a:r>
          </a:p>
          <a:p>
            <a:r>
              <a:rPr lang="ru" dirty="0"/>
              <a:t>4.1.3 – Проверьте свое понимание – Назначение физического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3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4 - Физический уровень</a:t>
            </a:r>
          </a:p>
          <a:p>
            <a:r>
              <a:rPr lang="ru" dirty="0"/>
              <a:t>4.2 - Характеристики физического уровня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4.2.1 – Стандарты физического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4 – Физический уровень</a:t>
            </a:r>
          </a:p>
          <a:p>
            <a:r>
              <a:rPr lang="ru" dirty="0"/>
              <a:t>4.2 – Характеристики физического уровня</a:t>
            </a:r>
          </a:p>
          <a:p>
            <a:r>
              <a:rPr lang="ru" dirty="0"/>
              <a:t>4.2.2 – Физические компоненты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36199" y="4741653"/>
            <a:ext cx="28893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4: Физический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Кодирование </a:t>
            </a:r>
            <a:r>
              <a:rPr lang="ru" sz="1600" dirty="0"/>
              <a:t>характеристик физического уровня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B373F-3A37-F348-AE55-90901B27B883}"/>
              </a:ext>
            </a:extLst>
          </p:cNvPr>
          <p:cNvSpPr txBox="1"/>
          <p:nvPr/>
        </p:nvSpPr>
        <p:spPr>
          <a:xfrm>
            <a:off x="386862" y="1066800"/>
            <a:ext cx="3656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  <a:latin typeface="+mn-lt"/>
              </a:rPr>
              <a:t>Кодирование преобразует поток битов в формат, распознаваемый следующим устройством на сетевом пути.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  <a:latin typeface="+mn-lt"/>
              </a:rPr>
              <a:t>Такое «кодирование» обеспечивает предсказуемые шаблоны, которые может распознать следующее устройство.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  <a:latin typeface="+mn-lt"/>
              </a:rPr>
              <a:t>Примерами методов кодирования являются Manchester (показан на рисунке), 4B/5B и 8B/10B.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258416-999A-294E-8E65-12B100E49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2875" y="970634"/>
            <a:ext cx="4660900" cy="3441700"/>
          </a:xfrm>
        </p:spPr>
      </p:pic>
    </p:spTree>
    <p:extLst>
      <p:ext uri="{BB962C8B-B14F-4D97-AF65-F5344CB8AC3E}">
        <p14:creationId xmlns:p14="http://schemas.microsoft.com/office/powerpoint/2010/main" val="1734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31837"/>
          </a:xfrm>
        </p:spPr>
        <p:txBody>
          <a:bodyPr/>
          <a:lstStyle/>
          <a:p>
            <a:r>
              <a:rPr lang="ru" sz="1600" dirty="0"/>
              <a:t>Характеристики физического уровня </a:t>
            </a:r>
            <a:br>
              <a:rPr lang="en-US" dirty="0"/>
            </a:br>
            <a:r>
              <a:rPr lang="ru" sz="2400" dirty="0"/>
              <a:t>сигнализации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B373F-3A37-F348-AE55-90901B27B883}"/>
              </a:ext>
            </a:extLst>
          </p:cNvPr>
          <p:cNvSpPr txBox="1"/>
          <p:nvPr/>
        </p:nvSpPr>
        <p:spPr>
          <a:xfrm>
            <a:off x="386862" y="1066800"/>
            <a:ext cx="40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  <a:latin typeface="+mn-lt"/>
              </a:rPr>
              <a:t>Метод сигнализации — это способ представления значений битов «1» и «0» на физическом носителе.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  <a:latin typeface="+mn-lt"/>
              </a:rPr>
              <a:t>Метод сигнализации будет зависеть от типа используемого носителя.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69CFD5-4CF5-6F41-84C4-121383F6B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748" y="2847476"/>
            <a:ext cx="3072240" cy="108340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61482A-007E-BE46-BEAF-3DA2CB5B442B}"/>
              </a:ext>
            </a:extLst>
          </p:cNvPr>
          <p:cNvSpPr txBox="1"/>
          <p:nvPr/>
        </p:nvSpPr>
        <p:spPr>
          <a:xfrm>
            <a:off x="856964" y="3930885"/>
            <a:ext cx="271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200" dirty="0"/>
              <a:t>Электрические сигналы по медному кабелю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7B433-B0D6-D348-A6BA-E2DE3E28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700" y="131163"/>
            <a:ext cx="3575378" cy="975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BAD6EB-A82B-CC4A-B7B5-C06FE8DEA4F2}"/>
              </a:ext>
            </a:extLst>
          </p:cNvPr>
          <p:cNvSpPr txBox="1"/>
          <p:nvPr/>
        </p:nvSpPr>
        <p:spPr>
          <a:xfrm>
            <a:off x="5358354" y="1186674"/>
            <a:ext cx="2642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200" dirty="0"/>
              <a:t>Световые импульсы по оптоволоконному кабелю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E1AC-C55C-7B4C-80AC-FDBBEFFFC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344" y="1743204"/>
            <a:ext cx="3612070" cy="27191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9305C5-A24C-804E-9F7C-9668430FDC07}"/>
              </a:ext>
            </a:extLst>
          </p:cNvPr>
          <p:cNvSpPr txBox="1"/>
          <p:nvPr/>
        </p:nvSpPr>
        <p:spPr>
          <a:xfrm>
            <a:off x="5578105" y="4380398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200" dirty="0"/>
              <a:t>Микроволновые сигналы по беспроводной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41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Характеристики физического уровня </a:t>
            </a:r>
            <a:br>
              <a:rPr lang="en-US" dirty="0"/>
            </a:br>
            <a:r>
              <a:rPr lang="ru" sz="2400" dirty="0"/>
              <a:t>Пропускная способность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8094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Пропускная способность — это </a:t>
            </a:r>
            <a:r>
              <a:rPr lang="ru" sz="1600" b="1" dirty="0">
                <a:solidFill>
                  <a:srgbClr val="000000"/>
                </a:solidFill>
              </a:rPr>
              <a:t>емкость</a:t>
            </a:r>
            <a:r>
              <a:rPr lang="ru" sz="1600" dirty="0">
                <a:solidFill>
                  <a:srgbClr val="000000"/>
                </a:solidFill>
              </a:rPr>
              <a:t>, с которой носитель может передавать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Цифровая пропускная способность измеряет объем данных, которые могут быть переданы из одного места в другое за определенный промежуток времени; сколько бит может быть передано за секунду.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Свойства физических носителей, современные технологии и законы физики играют роль в определении доступной пропускной способности.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BB6E86-62EB-2348-9F73-08093BACD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89601"/>
              </p:ext>
            </p:extLst>
          </p:nvPr>
        </p:nvGraphicFramePr>
        <p:xfrm>
          <a:off x="474662" y="2373510"/>
          <a:ext cx="8280399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2623022619"/>
                    </a:ext>
                  </a:extLst>
                </a:gridCol>
                <a:gridCol w="4851276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Единица измерения пропускной способности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Аббревиатура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Эквивалентность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Бит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1 бит/с = основная единица пропускной способности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Килобит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Кбит/с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1 Кбит/с = 1000 бит/с = 10 </a:t>
                      </a:r>
                      <a:r>
                        <a:rPr lang="ru" baseline="30000" dirty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бит/с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Мегабит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Мбит/с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1 Мбит/с = 1 000 000 бит/с = 10 </a:t>
                      </a:r>
                      <a:r>
                        <a:rPr lang="ru" baseline="30000" dirty="0">
                          <a:solidFill>
                            <a:srgbClr val="000000"/>
                          </a:solidFill>
                        </a:rPr>
                        <a:t>6 </a:t>
                      </a:r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бит/с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Гигабит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Гбит/с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1 Гбит/с – 1 000 000 000 бит/с = 10 </a:t>
                      </a:r>
                      <a:r>
                        <a:rPr lang="ru" baseline="30000" dirty="0">
                          <a:solidFill>
                            <a:srgbClr val="000000"/>
                          </a:solidFill>
                        </a:rPr>
                        <a:t>9 </a:t>
                      </a:r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бит/с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Терабит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Тбит/с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>
                          <a:solidFill>
                            <a:srgbClr val="000000"/>
                          </a:solidFill>
                        </a:rPr>
                        <a:t>1 Тбит/с = 1 000 000 000 000 бит/с = 10 </a:t>
                      </a:r>
                      <a:r>
                        <a:rPr lang="ru" baseline="30000" dirty="0">
                          <a:solidFill>
                            <a:srgbClr val="000000"/>
                          </a:solidFill>
                        </a:rPr>
                        <a:t>12 </a:t>
                      </a:r>
                      <a:r>
                        <a:rPr lang="ru" dirty="0">
                          <a:solidFill>
                            <a:srgbClr val="000000"/>
                          </a:solidFill>
                        </a:rPr>
                        <a:t>бит/с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Характеристики физического уровня </a:t>
            </a:r>
            <a:br>
              <a:rPr lang="en-US" dirty="0"/>
            </a:br>
            <a:r>
              <a:rPr lang="ru" sz="2400" dirty="0"/>
              <a:t>Пропускная способность Терминология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F841D-3C4C-0D41-9A8A-23EC2874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20615"/>
            <a:ext cx="8280057" cy="3601119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Задержка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Количество времени, включая задержки, необходимое для передачи данных из одной заданной точки в другую</a:t>
            </a:r>
          </a:p>
          <a:p>
            <a:pPr marL="0" indent="0" algn="l"/>
            <a:r>
              <a:rPr lang="ru" dirty="0">
                <a:solidFill>
                  <a:srgbClr val="000000"/>
                </a:solidFill>
              </a:rPr>
              <a:t>Пропускная способность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Мера передачи битов через среду за определенный период времени.</a:t>
            </a:r>
          </a:p>
          <a:p>
            <a:pPr marL="0" indent="0" algn="l"/>
            <a:r>
              <a:rPr lang="ru" dirty="0">
                <a:solidFill>
                  <a:srgbClr val="000000"/>
                </a:solidFill>
              </a:rPr>
              <a:t>Хорошая производительность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Мера полезных данных, переданных за определенный период времени.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Хорошая производительность = Пропускная способность - накладные расходы на трафик</a:t>
            </a:r>
          </a:p>
        </p:txBody>
      </p:sp>
    </p:spTree>
    <p:extLst>
      <p:ext uri="{BB962C8B-B14F-4D97-AF65-F5344CB8AC3E}">
        <p14:creationId xmlns:p14="http://schemas.microsoft.com/office/powerpoint/2010/main" val="14053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4.3 Медные кабели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Характеристики медных </a:t>
            </a:r>
            <a:r>
              <a:rPr lang="ru" sz="1600" dirty="0"/>
              <a:t>кабелей.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361950"/>
            <a:ext cx="8280057" cy="4371975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Медные кабели являются наиболее распространенным типом кабелей, используемых в сетях сегодня. Они недорогие, просты в установке и имеют низкое сопротивление электрическому току.</a:t>
            </a: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Ограничения: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Затухание — чем дольше проходят электрические сигналы, тем слабее они становятся.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Электрический сигнал подвержен помехам из двух источников, которые могут искажать и портить сигналы данных (электромагнитные помехи (ЭМП) и радиочастотные помехи (РЧП) и перекрестные помехи).</a:t>
            </a: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Смягчение: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Строгое соблюдение ограничений по длине кабеля позволит уменьшить затухание.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Некоторые виды медных кабелей снижают электромагнитные и радиочастотные помехи за счет использования металлического экранирования и заземления.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Некоторые виды медных кабелей уменьшают перекрестные помехи путем скручивания противоположных пар проводов цепи.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Медные кабели </a:t>
            </a:r>
            <a:br>
              <a:rPr lang="en-US" dirty="0"/>
            </a:br>
            <a:r>
              <a:rPr lang="ru" sz="2400" dirty="0"/>
              <a:t>Типы медных кабелей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28" y="731837"/>
            <a:ext cx="5404014" cy="3963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8A000-85B1-829B-57C4-162F21B4B5F8}"/>
              </a:ext>
            </a:extLst>
          </p:cNvPr>
          <p:cNvSpPr txBox="1"/>
          <p:nvPr/>
        </p:nvSpPr>
        <p:spPr>
          <a:xfrm>
            <a:off x="3852863" y="263172"/>
            <a:ext cx="4619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Consolas" panose="020B0609020204030204" pitchFamily="49" charset="0"/>
              </a:rPr>
              <a:t>[</a:t>
            </a:r>
            <a:r>
              <a:rPr lang="ru" sz="2000" b="1" i="1" dirty="0">
                <a:latin typeface="Consolas" panose="020B0609020204030204" pitchFamily="49" charset="0"/>
              </a:rPr>
              <a:t>Не</a:t>
            </a:r>
            <a:r>
              <a:rPr lang="en-US" sz="2000" b="1" i="1" dirty="0">
                <a:latin typeface="Consolas" panose="020B0609020204030204" pitchFamily="49" charset="0"/>
              </a:rPr>
              <a:t>]</a:t>
            </a:r>
            <a:r>
              <a:rPr lang="ru" sz="2000" b="1" i="1" dirty="0">
                <a:latin typeface="Consolas" panose="020B0609020204030204" pitchFamily="49" charset="0"/>
              </a:rPr>
              <a:t>экранированная витая пара </a:t>
            </a:r>
            <a:endParaRPr lang="ro-RO" sz="2000" b="1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Медный кабель </a:t>
            </a:r>
            <a:br>
              <a:rPr lang="en-US" dirty="0"/>
            </a:br>
            <a:r>
              <a:rPr lang="ru" sz="2400" dirty="0"/>
              <a:t>Неэкранированная витая пара (UTP)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A705-AD6D-F040-9963-71FFC072A0AC}"/>
              </a:ext>
            </a:extLst>
          </p:cNvPr>
          <p:cNvSpPr txBox="1"/>
          <p:nvPr/>
        </p:nvSpPr>
        <p:spPr>
          <a:xfrm>
            <a:off x="3676651" y="925145"/>
            <a:ext cx="52841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UTP — наиболее распространённый сетевой носитель.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Оконцованы разъемами RJ-45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Соединяет хосты с промежуточными сетевыми устройствами.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ru" sz="1600" dirty="0">
                <a:solidFill>
                  <a:srgbClr val="000000"/>
                </a:solidFill>
              </a:rPr>
              <a:t>Основные характеристики UTP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Внешняя оболочка защищает медные провода от физических повреждений.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Витые пары защищают сигнал от помех.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Пластиковая изоляция с цветовой кодировкой электрически изолирует провода друг от друга и идентифицирует каждую пару.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C31CAE-F2A8-9644-AE28-6D73094DB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83714"/>
            <a:ext cx="3486150" cy="1704975"/>
          </a:xfrm>
        </p:spPr>
      </p:pic>
    </p:spTree>
    <p:extLst>
      <p:ext uri="{BB962C8B-B14F-4D97-AF65-F5344CB8AC3E}">
        <p14:creationId xmlns:p14="http://schemas.microsoft.com/office/powerpoint/2010/main" val="1775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252763"/>
            <a:ext cx="3419475" cy="731837"/>
          </a:xfrm>
        </p:spPr>
        <p:txBody>
          <a:bodyPr/>
          <a:lstStyle/>
          <a:p>
            <a:r>
              <a:rPr lang="ru" sz="1600" dirty="0"/>
              <a:t>Медный кабель </a:t>
            </a:r>
            <a:br>
              <a:rPr lang="en-US" dirty="0"/>
            </a:br>
            <a:r>
              <a:rPr lang="ru" sz="2400" dirty="0"/>
              <a:t>Экранированная </a:t>
            </a:r>
            <a:br>
              <a:rPr lang="en-US" sz="2400" dirty="0"/>
            </a:br>
            <a:r>
              <a:rPr lang="ru" sz="2400" dirty="0"/>
              <a:t>витая пара (STP)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A705-AD6D-F040-9963-71FFC072A0AC}"/>
              </a:ext>
            </a:extLst>
          </p:cNvPr>
          <p:cNvSpPr txBox="1"/>
          <p:nvPr/>
        </p:nvSpPr>
        <p:spPr>
          <a:xfrm>
            <a:off x="3872401" y="309592"/>
            <a:ext cx="50723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Лучшая защита от шума, чем UTP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Дороже, чем UTP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Сложнее установить, чем UTP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Оконцованы разъемами RJ-45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Соединяет хосты с промежуточными сетевыми устройствами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ru" sz="1600" dirty="0">
                <a:solidFill>
                  <a:srgbClr val="000000"/>
                </a:solidFill>
              </a:rPr>
              <a:t>Ключевые характеристики СТП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Внешняя оболочка защищает медные провода от физических повреждений.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Экран из оплетки или фольги обеспечивает защиту от электромагнитных и радиочастотных помех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Фольгированный экран для каждой пары проводов обеспечивает защиту от электромагнитных и радиочастотных помех</a:t>
            </a: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solidFill>
                  <a:srgbClr val="000000"/>
                </a:solidFill>
              </a:rPr>
              <a:t>Пластиковая изоляция с цветовой кодировкой электрически изолирует провода друг от друга и идентифицирует каждую пару.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4FD882-F1AD-1C49-ABA6-6BCF3CF4E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59609"/>
            <a:ext cx="3872400" cy="18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Медный кабель </a:t>
            </a:r>
            <a:br>
              <a:rPr lang="en-US" dirty="0"/>
            </a:br>
            <a:r>
              <a:rPr lang="ru" sz="2400" dirty="0"/>
              <a:t>Коаксиальный кабель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2DE77-35D1-784E-B1FC-70E9B4C07BE8}"/>
              </a:ext>
            </a:extLst>
          </p:cNvPr>
          <p:cNvSpPr txBox="1"/>
          <p:nvPr/>
        </p:nvSpPr>
        <p:spPr>
          <a:xfrm>
            <a:off x="241359" y="731837"/>
            <a:ext cx="4641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Состоит из следующего:</a:t>
            </a:r>
          </a:p>
          <a:p>
            <a:pPr marL="342900" indent="-342900">
              <a:buFont typeface="+mj-lt"/>
              <a:buAutoNum type="arabicPeriod"/>
            </a:pPr>
            <a:r>
              <a:rPr lang="ru" sz="1400" dirty="0">
                <a:solidFill>
                  <a:srgbClr val="000000"/>
                </a:solidFill>
              </a:rPr>
              <a:t>Внешняя оболочка кабеля для предотвращения незначительных физических повреждений</a:t>
            </a:r>
          </a:p>
          <a:p>
            <a:pPr marL="342900" indent="-342900">
              <a:buFont typeface="+mj-lt"/>
              <a:buAutoNum type="arabicPeriod"/>
            </a:pPr>
            <a:r>
              <a:rPr lang="ru" sz="1400" dirty="0">
                <a:solidFill>
                  <a:srgbClr val="000000"/>
                </a:solidFill>
              </a:rPr>
              <a:t>Медная оплетка или металлическая фольга выполняет функцию второго провода в цепи и экрана для внутреннего проводника.</a:t>
            </a:r>
          </a:p>
          <a:p>
            <a:pPr marL="342900" indent="-342900">
              <a:buFont typeface="+mj-lt"/>
              <a:buAutoNum type="arabicPeriod"/>
            </a:pPr>
            <a:r>
              <a:rPr lang="ru" sz="1400" dirty="0">
                <a:solidFill>
                  <a:srgbClr val="000000"/>
                </a:solidFill>
              </a:rPr>
              <a:t>Слой гибкой пластиковой изоляции</a:t>
            </a:r>
          </a:p>
          <a:p>
            <a:pPr marL="342900" indent="-342900">
              <a:buFont typeface="+mj-lt"/>
              <a:buAutoNum type="arabicPeriod"/>
            </a:pPr>
            <a:r>
              <a:rPr lang="ru" sz="1400" dirty="0">
                <a:solidFill>
                  <a:srgbClr val="000000"/>
                </a:solidFill>
              </a:rPr>
              <a:t>Для передачи электронных сигналов используется медный проводник.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ru" sz="1400" dirty="0">
                <a:solidFill>
                  <a:srgbClr val="000000"/>
                </a:solidFill>
              </a:rPr>
              <a:t>С коаксиальным кабелем используются различные типы разъемов.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ru" sz="1400" dirty="0">
                <a:solidFill>
                  <a:srgbClr val="000000"/>
                </a:solidFill>
              </a:rPr>
              <a:t>Обычно используется в следующих ситуациях: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Беспроводные установки </a:t>
            </a:r>
            <a:r>
              <a:rPr lang="ru" sz="1400" b="1" dirty="0">
                <a:solidFill>
                  <a:srgbClr val="000000"/>
                </a:solidFill>
              </a:rPr>
              <a:t>— </a:t>
            </a:r>
            <a:r>
              <a:rPr lang="ru" sz="1400" dirty="0">
                <a:solidFill>
                  <a:srgbClr val="000000"/>
                </a:solidFill>
              </a:rPr>
              <a:t>прикрепите антенны к беспроводным устройствам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Монтаж кабельного интернета </a:t>
            </a:r>
            <a:r>
              <a:rPr lang="ru" sz="1400" b="1" dirty="0">
                <a:solidFill>
                  <a:srgbClr val="000000"/>
                </a:solidFill>
              </a:rPr>
              <a:t>- </a:t>
            </a:r>
            <a:r>
              <a:rPr lang="ru" sz="1400" dirty="0">
                <a:solidFill>
                  <a:srgbClr val="000000"/>
                </a:solidFill>
              </a:rPr>
              <a:t>электропроводка в помещениях клиентов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7E851-B888-264E-BD9C-00821E90C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6600" y="875488"/>
            <a:ext cx="3831613" cy="11763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65" y="2327486"/>
            <a:ext cx="4028648" cy="1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4: Физический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4.4 Кабель UTP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41372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Свойства кабеля </a:t>
            </a:r>
            <a:r>
              <a:rPr lang="ru" sz="1600" dirty="0"/>
              <a:t>UTP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21" y="365918"/>
            <a:ext cx="5203285" cy="4682332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UTP имеет четыре пары цветных медных проводов, скрученных вместе и заключенных в гибкую пластиковую оболочку. Экранирование не используется. UTP использует следующие свойства для ограничения перекрестных помех: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Подавление - Каждый провод в паре проводов использует противоположную полярность. Один провод отрицательный, другой - положительный. Они скручены вместе, и магнитные поля эффективно подавляют друг друга и внешние электромагнитные/радиопомехи.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Различное количество скруток на фут в каждом проводе. Каждый провод скручен на разное количество скруток, что помогает предотвратить перекрестные помехи между проводами в кабеле.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30FD4-1F3A-1A43-99BD-45B8BE4A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56" y="1518154"/>
            <a:ext cx="3387588" cy="18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77851" cy="731837"/>
          </a:xfrm>
        </p:spPr>
        <p:txBody>
          <a:bodyPr/>
          <a:lstStyle/>
          <a:p>
            <a:r>
              <a:rPr lang="ru" sz="1600" dirty="0"/>
              <a:t>Кабели UTP </a:t>
            </a:r>
            <a:br>
              <a:rPr lang="en-US" dirty="0"/>
            </a:br>
            <a:r>
              <a:rPr lang="ru" sz="2400" dirty="0"/>
              <a:t>Стандарты и разъемы для кабелей UTP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1" y="731838"/>
            <a:ext cx="5770460" cy="3676040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Стандарты для UTP устанавливаются TIA/EIA. TIA/EIA-568 стандартизирует такие элементы, как: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Типы кабелей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Длина кабеля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Соединители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Оконцевание кабеля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Методы тестирования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Электрические стандарты для медных кабелей устанавливаются IEEE, который оценивает кабели в соответствии с их производительностью. Примеры включают: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Категория 3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Категория 5 и 5е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Категория 6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226B2-F9C7-5842-91A8-DBB12759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51" y="365918"/>
            <a:ext cx="2797934" cy="43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Кабели UTP </a:t>
            </a:r>
            <a:br>
              <a:rPr lang="en-US" dirty="0"/>
            </a:br>
            <a:r>
              <a:rPr lang="ru" sz="2400" dirty="0"/>
              <a:t>Стандарты и разъемы для кабелей UTP (продолжение)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FD6E4-4BF3-4240-BC13-7B676A9F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2" y="731837"/>
            <a:ext cx="1152743" cy="1741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8D7A7-C224-F948-BC38-6EB511F63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26" y="939092"/>
            <a:ext cx="1503672" cy="12577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CD34FA-9398-864C-9489-136B1105502D}"/>
              </a:ext>
            </a:extLst>
          </p:cNvPr>
          <p:cNvSpPr txBox="1"/>
          <p:nvPr/>
        </p:nvSpPr>
        <p:spPr>
          <a:xfrm>
            <a:off x="1483300" y="2282255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/>
              <a:t>Разъем RJ-45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4EFD8-BA62-954B-B9F2-003C3399F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41" y="2983229"/>
            <a:ext cx="951656" cy="1257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04399-2672-F14A-9635-7DA0B6F6B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93" y="2983229"/>
            <a:ext cx="1413464" cy="1257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7A183A-435C-AA49-AFFC-BC09395ADF76}"/>
              </a:ext>
            </a:extLst>
          </p:cNvPr>
          <p:cNvSpPr txBox="1"/>
          <p:nvPr/>
        </p:nvSpPr>
        <p:spPr>
          <a:xfrm>
            <a:off x="1538831" y="4326392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/>
              <a:t>Разъем RJ-45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3C858A-2163-CE43-A289-9E5276DE6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233" y="882948"/>
            <a:ext cx="2571445" cy="13700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BA4D4-01B8-A344-A17E-4BEDDC8786C3}"/>
              </a:ext>
            </a:extLst>
          </p:cNvPr>
          <p:cNvSpPr txBox="1"/>
          <p:nvPr/>
        </p:nvSpPr>
        <p:spPr>
          <a:xfrm>
            <a:off x="5891233" y="2250202"/>
            <a:ext cx="2470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/>
              <a:t>Плохо подключенный кабель UTP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0A1867-5D2E-2C4D-B373-E1B6440CA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009" y="2659010"/>
            <a:ext cx="2477950" cy="1347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B19259-8FD8-E143-8B42-4941E201E9F4}"/>
              </a:ext>
            </a:extLst>
          </p:cNvPr>
          <p:cNvSpPr txBox="1"/>
          <p:nvPr/>
        </p:nvSpPr>
        <p:spPr>
          <a:xfrm>
            <a:off x="5891232" y="4006849"/>
            <a:ext cx="2669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/>
              <a:t>Правильно подключенный кабель UTP</a:t>
            </a:r>
          </a:p>
        </p:txBody>
      </p:sp>
    </p:spTree>
    <p:extLst>
      <p:ext uri="{BB962C8B-B14F-4D97-AF65-F5344CB8AC3E}">
        <p14:creationId xmlns:p14="http://schemas.microsoft.com/office/powerpoint/2010/main" val="25601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060"/>
            <a:ext cx="3886200" cy="731837"/>
          </a:xfrm>
        </p:spPr>
        <p:txBody>
          <a:bodyPr/>
          <a:lstStyle/>
          <a:p>
            <a:r>
              <a:rPr lang="ru" sz="1600" dirty="0"/>
              <a:t>Кабели UTP </a:t>
            </a:r>
            <a:br>
              <a:rPr lang="en-US" dirty="0"/>
            </a:br>
            <a:r>
              <a:rPr lang="ru" sz="2400" dirty="0"/>
              <a:t>Прямые и перекрестные</a:t>
            </a:r>
            <a:br>
              <a:rPr lang="en-US" sz="2400" dirty="0"/>
            </a:br>
            <a:r>
              <a:rPr lang="ru" sz="2400" dirty="0"/>
              <a:t> кабели UTP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A4AE6-4974-B345-8143-0F5E3517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65" y="123190"/>
            <a:ext cx="4717792" cy="2286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4DD5F5-2964-1944-91B1-7A3C2EC8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1878"/>
              </p:ext>
            </p:extLst>
          </p:nvPr>
        </p:nvGraphicFramePr>
        <p:xfrm>
          <a:off x="711938" y="2668575"/>
          <a:ext cx="8298712" cy="205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87">
                  <a:extLst>
                    <a:ext uri="{9D8B030D-6E8A-4147-A177-3AD203B41FA5}">
                      <a16:colId xmlns:a16="http://schemas.microsoft.com/office/drawing/2014/main" val="2767075972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2343037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129312537"/>
                    </a:ext>
                  </a:extLst>
                </a:gridCol>
              </a:tblGrid>
              <a:tr h="340691">
                <a:tc>
                  <a:txBody>
                    <a:bodyPr/>
                    <a:lstStyle/>
                    <a:p>
                      <a:r>
                        <a:rPr lang="ru" sz="1200" dirty="0"/>
                        <a:t>Тип кабеля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/>
                        <a:t>Стандарт</a:t>
                      </a:r>
                      <a:endParaRPr lang="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/>
                        <a:t>Приложение</a:t>
                      </a:r>
                      <a:endParaRPr lang="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4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Прямой 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>
                          <a:solidFill>
                            <a:srgbClr val="000000"/>
                          </a:solidFill>
                        </a:rPr>
                        <a:t>Оба конца T568A или T568B</a:t>
                      </a:r>
                      <a:endParaRPr lang="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>
                          <a:solidFill>
                            <a:srgbClr val="000000"/>
                          </a:solidFill>
                        </a:rPr>
                        <a:t>Хост-сетевое устройство</a:t>
                      </a:r>
                      <a:endParaRPr lang="ru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9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Ethernet-кроссовер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Один конец T568A, другой конец T568B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Хост-хост, коммутатор-коммутатор, маршрутизатор-маршрутизатор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03186"/>
                  </a:ext>
                </a:extLst>
              </a:tr>
              <a:tr h="122239">
                <a:tc gridSpan="3">
                  <a:txBody>
                    <a:bodyPr/>
                    <a:lstStyle/>
                    <a:p>
                      <a:r>
                        <a:rPr lang="ru" sz="1100" dirty="0">
                          <a:solidFill>
                            <a:srgbClr val="000000"/>
                          </a:solidFill>
                        </a:rPr>
                        <a:t>* Считается устаревшим, поскольку большинство сетевых карт используют Auto-MDIX для определения типа кабеля и завершения подключения.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9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Перекатывать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Собственность 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>
                          <a:solidFill>
                            <a:srgbClr val="000000"/>
                          </a:solidFill>
                        </a:rPr>
                        <a:t>Последовательный порт хоста к консольному порту маршрутизатора или коммутатора с помощью адаптера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5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4.5 Волоконно-оптические кабели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5153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Волоконно-оптические кабели </a:t>
            </a:r>
            <a:br>
              <a:rPr lang="en-US" dirty="0"/>
            </a:br>
            <a:r>
              <a:rPr lang="ru" sz="2400" dirty="0"/>
              <a:t>Свойства волоконно-оптических кабелей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7755099" cy="350556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 так распространен, как UTP, из-за связанных с этим расходов.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Идеально подходит для некоторых сетевых сценариев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Передает данные на большие расстояния с более высокой пропускной способностью, чем любые другие сетевые среды.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Менее восприимчив к затуханию и полностью защищен от электромагнитных и радиочастотных помех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Изготовлен из гибких, чрезвычайно тонких нитей очень чистого стекла.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Использует лазер или светодиод для кодирования битов в виде световых импульсов.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Волоконно-оптический кабель действует как волновод для передачи света между двумя концами с минимальной потерей 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35669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27"/>
            <a:ext cx="8345488" cy="731837"/>
          </a:xfrm>
        </p:spPr>
        <p:txBody>
          <a:bodyPr/>
          <a:lstStyle/>
          <a:p>
            <a:r>
              <a:rPr lang="ru" sz="2400" dirty="0"/>
              <a:t>Типы </a:t>
            </a:r>
            <a:r>
              <a:rPr lang="ru" sz="1600" dirty="0"/>
              <a:t>волоконно-оптических кабелей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5086B-2901-0F41-A9EB-B71B1C482E4F}"/>
              </a:ext>
            </a:extLst>
          </p:cNvPr>
          <p:cNvSpPr txBox="1"/>
          <p:nvPr/>
        </p:nvSpPr>
        <p:spPr>
          <a:xfrm>
            <a:off x="1295573" y="356491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/>
              <a:t>Одномодовое волокно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ED91E-0D65-D341-8674-40BFA887E49F}"/>
              </a:ext>
            </a:extLst>
          </p:cNvPr>
          <p:cNvSpPr txBox="1"/>
          <p:nvPr/>
        </p:nvSpPr>
        <p:spPr>
          <a:xfrm>
            <a:off x="161579" y="3049207"/>
            <a:ext cx="280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Очень маленькое ядро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Использует дорогие лазеры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Приложения на большие расстояния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9D71-1615-F943-A89B-B8E540C6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8" y="695045"/>
            <a:ext cx="4140515" cy="2162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2F7914-42F0-484B-BB97-EB9EA6A329D7}"/>
              </a:ext>
            </a:extLst>
          </p:cNvPr>
          <p:cNvSpPr txBox="1"/>
          <p:nvPr/>
        </p:nvSpPr>
        <p:spPr>
          <a:xfrm>
            <a:off x="5854931" y="216726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dirty="0"/>
              <a:t>Многомодовое волокно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7D19F-4913-9C4C-95A2-35193F2716BF}"/>
              </a:ext>
            </a:extLst>
          </p:cNvPr>
          <p:cNvSpPr txBox="1"/>
          <p:nvPr/>
        </p:nvSpPr>
        <p:spPr>
          <a:xfrm>
            <a:off x="4442749" y="3067076"/>
            <a:ext cx="3066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Большее ядро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Использует менее дорогие светодиоды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Светодиоды излучают свет под разными углами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rgbClr val="000000"/>
                </a:solidFill>
              </a:rPr>
              <a:t>До 10 Гбит/с на расстоянии 550 метров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DE850-D35E-6A46-911C-7201A131A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631" y="722410"/>
            <a:ext cx="4097750" cy="2135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10E103-DB24-A243-A5CD-29306830B737}"/>
              </a:ext>
            </a:extLst>
          </p:cNvPr>
          <p:cNvSpPr txBox="1"/>
          <p:nvPr/>
        </p:nvSpPr>
        <p:spPr>
          <a:xfrm>
            <a:off x="475618" y="4025477"/>
            <a:ext cx="8192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Дисперсия относится к распространению светового импульса с течением времени. Увеличение дисперсии означает увеличение потери мощности сигнала. MMF имеет большую дисперсию, чем SMF, при этом максимальное расстояние кабеля для MMF составляет 550 метров.</a:t>
            </a:r>
          </a:p>
        </p:txBody>
      </p:sp>
    </p:spTree>
    <p:extLst>
      <p:ext uri="{BB962C8B-B14F-4D97-AF65-F5344CB8AC3E}">
        <p14:creationId xmlns:p14="http://schemas.microsoft.com/office/powerpoint/2010/main" val="935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Волоконно-оптические кабели </a:t>
            </a:r>
            <a:br>
              <a:rPr lang="en-US" dirty="0"/>
            </a:br>
            <a:r>
              <a:rPr lang="ru" sz="2400" dirty="0"/>
              <a:t>Использование волоконно-оптических кабелей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076BC-3C2E-CE4F-A6DA-A339E2D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33119"/>
            <a:ext cx="8280057" cy="3073946"/>
          </a:xfrm>
        </p:spPr>
        <p:txBody>
          <a:bodyPr/>
          <a:lstStyle/>
          <a:p>
            <a:pPr algn="l"/>
            <a:r>
              <a:rPr lang="ru" sz="1600" dirty="0">
                <a:solidFill>
                  <a:srgbClr val="000000"/>
                </a:solidFill>
              </a:rPr>
              <a:t>В настоящее время волоконно-оптические кабели используются в четырех отраслях: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Корпоративные сети — </a:t>
            </a:r>
            <a:r>
              <a:rPr lang="ru" sz="1600" dirty="0">
                <a:solidFill>
                  <a:srgbClr val="000000"/>
                </a:solidFill>
              </a:rPr>
              <a:t>используются для магистральных кабельных приложений и соединения инфраструктурных устройств.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Оптоволокно до дома (FTTH) — </a:t>
            </a:r>
            <a:r>
              <a:rPr lang="ru" sz="1600" dirty="0">
                <a:solidFill>
                  <a:srgbClr val="000000"/>
                </a:solidFill>
              </a:rPr>
              <a:t>используется для предоставления постоянно доступных широкополосных услуг в домах и на малых предприятиях.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Сети дальней связи — </a:t>
            </a:r>
            <a:r>
              <a:rPr lang="ru" sz="1600" dirty="0">
                <a:solidFill>
                  <a:srgbClr val="000000"/>
                </a:solidFill>
              </a:rPr>
              <a:t>используются поставщиками услуг для соединения стран и городов.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" sz="1600" b="1" dirty="0">
                <a:solidFill>
                  <a:srgbClr val="000000"/>
                </a:solidFill>
              </a:rPr>
              <a:t>Подводные кабельные сети — </a:t>
            </a:r>
            <a:r>
              <a:rPr lang="ru" sz="1600" dirty="0">
                <a:solidFill>
                  <a:srgbClr val="000000"/>
                </a:solidFill>
              </a:rPr>
              <a:t>используются для создания надежных высокоскоростных и высокопроизводительных решений, способных работать в суровых подводных условиях на трансокеанских расстояниях.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ru" sz="1600" dirty="0">
                <a:solidFill>
                  <a:srgbClr val="000000"/>
                </a:solidFill>
              </a:rPr>
              <a:t>Основное внимание в этом курсе уделяется использованию оптоволокна на предприятии.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Волоконно-оптические кабели </a:t>
            </a:r>
            <a:br>
              <a:rPr lang="en-US" dirty="0"/>
            </a:br>
            <a:r>
              <a:rPr lang="ru" sz="2400" dirty="0"/>
              <a:t>Волоконно-оптические соединители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D65F4-B7C3-924E-9B83-6DED04AD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959161"/>
            <a:ext cx="2499094" cy="1158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4A587F-DE40-3E49-8A91-EEAED1C33FB7}"/>
              </a:ext>
            </a:extLst>
          </p:cNvPr>
          <p:cNvSpPr txBox="1"/>
          <p:nvPr/>
        </p:nvSpPr>
        <p:spPr>
          <a:xfrm>
            <a:off x="966086" y="2134142"/>
            <a:ext cx="246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Разъемы с прямым наконечником (ST)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808FC8-9C53-6F46-BBFE-9EA2FE573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2766454"/>
            <a:ext cx="1923902" cy="15593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458872-CEC9-3244-B967-B0823E20436A}"/>
              </a:ext>
            </a:extLst>
          </p:cNvPr>
          <p:cNvSpPr txBox="1"/>
          <p:nvPr/>
        </p:nvSpPr>
        <p:spPr>
          <a:xfrm>
            <a:off x="609546" y="4401210"/>
            <a:ext cx="3299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Разъемы абонентского разъема (SC)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64F955-27EC-7C4C-AD3C-DBA6ACB9C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119" y="920750"/>
            <a:ext cx="3303761" cy="11198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FAB514-071E-774B-A4BE-76D1026B088F}"/>
              </a:ext>
            </a:extLst>
          </p:cNvPr>
          <p:cNvSpPr txBox="1"/>
          <p:nvPr/>
        </p:nvSpPr>
        <p:spPr>
          <a:xfrm>
            <a:off x="5161423" y="2040564"/>
            <a:ext cx="36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Симплексные разъемы Lucent Connector (LC)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FA9AAA-D0E3-1B4B-BCE3-E072F4C23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677" y="2766454"/>
            <a:ext cx="3303876" cy="16347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193B0-64EF-0045-89BD-9F60A6D39A54}"/>
              </a:ext>
            </a:extLst>
          </p:cNvPr>
          <p:cNvSpPr txBox="1"/>
          <p:nvPr/>
        </p:nvSpPr>
        <p:spPr>
          <a:xfrm>
            <a:off x="5574774" y="4367121"/>
            <a:ext cx="28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Дуплексные многомодовые разъемы LC</a:t>
            </a:r>
          </a:p>
        </p:txBody>
      </p:sp>
    </p:spTree>
    <p:extLst>
      <p:ext uri="{BB962C8B-B14F-4D97-AF65-F5344CB8AC3E}">
        <p14:creationId xmlns:p14="http://schemas.microsoft.com/office/powerpoint/2010/main" val="1171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646783"/>
            <a:ext cx="88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Физический уровень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протоколы физического уровня, службы и сетевые среды поддерживают связь по сетям передачи данных </a:t>
            </a:r>
            <a:r>
              <a:rPr kumimoji="0" lang="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67144"/>
              </p:ext>
            </p:extLst>
          </p:nvPr>
        </p:nvGraphicFramePr>
        <p:xfrm>
          <a:off x="766914" y="1892353"/>
          <a:ext cx="7604088" cy="275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04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802044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Название темы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Тема Цель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Назначение физического уровня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назначение и функции физического уровня в сети.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Характеристики физического уровня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характеристики физического уровня.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Медные кабели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Определите основные характеристики медных кабелей.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Кабели UTP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Объясните, как используется кабель UTP в сетях Ethernet.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Волоконно-оптические кабели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Опишите волоконно-оптический кабель и его основные преимущества перед другими средами.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Беспроводные медиа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00000"/>
                          </a:solidFill>
                          <a:effectLst/>
                        </a:rPr>
                        <a:t>Подключайте устройства с помощью проводных и беспроводных средств связи.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508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Волоконно-оптические кабели </a:t>
            </a:r>
            <a:br>
              <a:rPr lang="en-US" dirty="0"/>
            </a:br>
            <a:r>
              <a:rPr lang="ru" sz="2400" dirty="0"/>
              <a:t>Волоконно-оптические патч-корды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4A587F-DE40-3E49-8A91-EEAED1C33FB7}"/>
              </a:ext>
            </a:extLst>
          </p:cNvPr>
          <p:cNvSpPr txBox="1"/>
          <p:nvPr/>
        </p:nvSpPr>
        <p:spPr>
          <a:xfrm>
            <a:off x="294919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SC-SC MM патч-корд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EFFFC-758E-6943-85A1-8D1A0847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2" y="993211"/>
            <a:ext cx="2261511" cy="2270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92615F-AE90-F847-A154-41C4C44DB535}"/>
              </a:ext>
            </a:extLst>
          </p:cNvPr>
          <p:cNvSpPr txBox="1"/>
          <p:nvPr/>
        </p:nvSpPr>
        <p:spPr>
          <a:xfrm>
            <a:off x="2614243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LC-LC SM патч-корд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E7CC7-1B3A-0741-AEB9-886AB99D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07" y="1135923"/>
            <a:ext cx="2182453" cy="1742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23C68-87AF-FB41-982B-B6FD2A4E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84" y="1034720"/>
            <a:ext cx="2096505" cy="20496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CF4337-D9BE-C745-8327-70A85BC3A360}"/>
              </a:ext>
            </a:extLst>
          </p:cNvPr>
          <p:cNvSpPr txBox="1"/>
          <p:nvPr/>
        </p:nvSpPr>
        <p:spPr>
          <a:xfrm>
            <a:off x="4933567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ST-LC ММ патч-корд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C28A5B-B6F5-274E-9424-046DCC31C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100" y="1143007"/>
            <a:ext cx="2124689" cy="19413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289004-FFFB-C642-8A47-A4307F4C63D5}"/>
              </a:ext>
            </a:extLst>
          </p:cNvPr>
          <p:cNvSpPr txBox="1"/>
          <p:nvPr/>
        </p:nvSpPr>
        <p:spPr>
          <a:xfrm>
            <a:off x="6988954" y="3351215"/>
            <a:ext cx="202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rgbClr val="000000"/>
                </a:solidFill>
              </a:rPr>
              <a:t>ST-SC SM патч-корд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F71162-B24B-0449-B572-371479B4D5FA}"/>
              </a:ext>
            </a:extLst>
          </p:cNvPr>
          <p:cNvSpPr/>
          <p:nvPr/>
        </p:nvSpPr>
        <p:spPr>
          <a:xfrm>
            <a:off x="294919" y="4029194"/>
            <a:ext cx="859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600" dirty="0">
                <a:solidFill>
                  <a:srgbClr val="000000"/>
                </a:solidFill>
                <a:latin typeface="+mn-lt"/>
              </a:rPr>
              <a:t>Желтая оболочка предназначена для одномодовых оптоволоконных кабелей, а оранжевая (или бирюзовая) — для многомодовых оптоволоконных кабелей </a:t>
            </a:r>
            <a:r>
              <a:rPr lang="ru" sz="1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7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Волоконно-оптические кабели. </a:t>
            </a:r>
            <a:br>
              <a:rPr lang="en-US" dirty="0"/>
            </a:br>
            <a:r>
              <a:rPr lang="ru" sz="2400" dirty="0"/>
              <a:t>Оптоволокно против меди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54448-E35D-BC47-BD49-7F9C3052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593344"/>
            <a:ext cx="8464378" cy="1071735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Оптоволокно в основном используется в качестве магистрального кабеля для высоконагруженных соединений типа «точка-точка».</a:t>
            </a:r>
          </a:p>
          <a:p>
            <a:pPr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соединения между объектами распределения данных и для взаимосвязи зданий</a:t>
            </a:r>
          </a:p>
          <a:p>
            <a:pPr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в многоквартирных домах.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A5C7BF-C4C9-B349-B21A-EFF7CBA0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7438"/>
              </p:ext>
            </p:extLst>
          </p:nvPr>
        </p:nvGraphicFramePr>
        <p:xfrm>
          <a:off x="474662" y="1665079"/>
          <a:ext cx="8280057" cy="39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808">
                  <a:extLst>
                    <a:ext uri="{9D8B030D-6E8A-4147-A177-3AD203B41FA5}">
                      <a16:colId xmlns:a16="http://schemas.microsoft.com/office/drawing/2014/main" val="208618587"/>
                    </a:ext>
                  </a:extLst>
                </a:gridCol>
                <a:gridCol w="2706129">
                  <a:extLst>
                    <a:ext uri="{9D8B030D-6E8A-4147-A177-3AD203B41FA5}">
                      <a16:colId xmlns:a16="http://schemas.microsoft.com/office/drawing/2014/main" val="3036265104"/>
                    </a:ext>
                  </a:extLst>
                </a:gridCol>
                <a:gridCol w="3008120">
                  <a:extLst>
                    <a:ext uri="{9D8B030D-6E8A-4147-A177-3AD203B41FA5}">
                      <a16:colId xmlns:a16="http://schemas.microsoft.com/office/drawing/2014/main" val="157215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" b="1" dirty="0">
                          <a:effectLst/>
                        </a:rPr>
                        <a:t>Проблемы внедрения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b="1" dirty="0">
                          <a:effectLst/>
                        </a:rPr>
                        <a:t>Кабели UTP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b="1" dirty="0">
                          <a:effectLst/>
                        </a:rPr>
                        <a:t>Волоконно-оптические кабели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313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Поддерживаемая пропускная способность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10 Мбит/с - 10 Гбит/с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10 Мбит/с - 100 Гбит/с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1423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Расстояние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Относительно короткий (1–100 метров)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Относительно длинный (1 - 100 000 метров)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3528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Устойчивость к электромагнитным и радиочастотным помехам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Низкий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Высокий (полный иммунитет)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6071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Устойчивость к электрическим опасностям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Низкий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Высокий (полный иммунитет)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2764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Расходы на носители и коннекторы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низкий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высокий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2188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Требуются навыки установки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низкий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высокий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5691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Меры предосторожности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низкий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solidFill>
                            <a:srgbClr val="000000"/>
                          </a:solidFill>
                          <a:effectLst/>
                        </a:rPr>
                        <a:t>Самый высокий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9751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4.6 Беспроводные медиа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6805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Свойства </a:t>
            </a:r>
            <a:r>
              <a:rPr lang="ru" sz="1600" dirty="0"/>
              <a:t>беспроводных носителей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C66286-CFA0-104C-B29B-89853AF7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354805"/>
            <a:ext cx="8972549" cy="4598195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Он переносит электромагнитные сигналы, представляющие двоичные цифры, используя радио- или микроволновые частоты. Это обеспечивает наибольшую мобильность. Количество беспроводных подключений продолжает расти.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Некоторые ограничения беспроводной связи:</a:t>
            </a:r>
          </a:p>
          <a:p>
            <a:pPr marL="358835" lvl="1" indent="-28575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Зона покрытия </a:t>
            </a:r>
            <a:r>
              <a:rPr lang="ru" sz="1600" dirty="0">
                <a:solidFill>
                  <a:srgbClr val="000000"/>
                </a:solidFill>
              </a:rPr>
              <a:t>. Эффективное покрытие может существенно зависеть от физических характеристик места развертывания.</a:t>
            </a:r>
          </a:p>
          <a:p>
            <a:pPr marL="358835" lvl="1" indent="-28575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Помехи </a:t>
            </a:r>
            <a:r>
              <a:rPr lang="ru" sz="1600" dirty="0">
                <a:solidFill>
                  <a:srgbClr val="000000"/>
                </a:solidFill>
              </a:rPr>
              <a:t>. Беспроводная связь подвержена помехам и может быть нарушена многими распространёнными устройствами.</a:t>
            </a:r>
          </a:p>
          <a:p>
            <a:pPr marL="358835" lvl="1" indent="-28575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Безопасность </a:t>
            </a:r>
            <a:r>
              <a:rPr lang="ru" sz="1600" dirty="0">
                <a:solidFill>
                  <a:srgbClr val="000000"/>
                </a:solidFill>
              </a:rPr>
              <a:t>. Для покрытия беспроводной связью не требуется доступа к физическому носителю информации, поэтому любой может получить доступ к передаче.</a:t>
            </a:r>
          </a:p>
          <a:p>
            <a:pPr marL="358835" lvl="1" indent="-285750">
              <a:buFont typeface="Arial" panose="020B0604020202020204" pitchFamily="34" charset="0"/>
              <a:buChar char="•"/>
            </a:pPr>
            <a:r>
              <a:rPr lang="ru" sz="1600" b="1" dirty="0">
                <a:solidFill>
                  <a:srgbClr val="000000"/>
                </a:solidFill>
              </a:rPr>
              <a:t>Общая среда </a:t>
            </a:r>
            <a:r>
              <a:rPr lang="ru" sz="1600" dirty="0">
                <a:solidFill>
                  <a:srgbClr val="000000"/>
                </a:solidFill>
              </a:rPr>
              <a:t>— WLAN работают в полудуплексном режиме, что означает, что только одно устройство может отправлять или получать данные одновременно. Много пользователей, одновременно получающих доступ к WLAN, приводят к снижению пропускной способности для каждого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34189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Беспроводные медиа-устройства </a:t>
            </a:r>
            <a:br>
              <a:rPr lang="en-US" dirty="0"/>
            </a:br>
            <a:r>
              <a:rPr lang="ru" sz="2400" dirty="0"/>
              <a:t>Типы беспроводных медиа-устройств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656423"/>
            <a:ext cx="8424241" cy="4353727"/>
          </a:xfrm>
        </p:spPr>
        <p:txBody>
          <a:bodyPr/>
          <a:lstStyle/>
          <a:p>
            <a:pPr marL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Стандарты IEEE и телекоммуникационной отрасли для беспроводной передачи данных</a:t>
            </a:r>
          </a:p>
          <a:p>
            <a:pPr marL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охватывают как канал передачи данных, так и физические уровни. В каждом из этих стандартов физический уровень</a:t>
            </a:r>
          </a:p>
          <a:p>
            <a:pPr marL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Технические характеристики диктуют: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Методы кодирования данных в радиосигнал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Частота и мощность передачи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Требования к приему и декодированию сигнала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rgbClr val="000000"/>
                </a:solidFill>
              </a:rPr>
              <a:t>Проектирование и конструкция антенны</a:t>
            </a:r>
          </a:p>
          <a:p>
            <a:pPr algn="l"/>
            <a:r>
              <a:rPr lang="ru" sz="1600" b="1" dirty="0">
                <a:solidFill>
                  <a:srgbClr val="000000"/>
                </a:solidFill>
              </a:rPr>
              <a:t>Стандарты</a:t>
            </a:r>
            <a:r>
              <a:rPr lang="ru" sz="1600" dirty="0">
                <a:solidFill>
                  <a:srgbClr val="000000"/>
                </a:solidFill>
              </a:rPr>
              <a:t> беспроводной связи: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b="1" dirty="0">
                <a:solidFill>
                  <a:srgbClr val="000000"/>
                </a:solidFill>
              </a:rPr>
              <a:t>Wi-Fi (IEEE 802.11) </a:t>
            </a:r>
            <a:r>
              <a:rPr lang="ru" sz="1500" dirty="0">
                <a:solidFill>
                  <a:srgbClr val="000000"/>
                </a:solidFill>
              </a:rPr>
              <a:t>— технология беспроводной локальной сети (WLAN)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b="1" dirty="0">
                <a:solidFill>
                  <a:srgbClr val="000000"/>
                </a:solidFill>
              </a:rPr>
              <a:t>Bluetooth (IEEE 802.15) </a:t>
            </a:r>
            <a:r>
              <a:rPr lang="ru" sz="1500" dirty="0">
                <a:solidFill>
                  <a:srgbClr val="000000"/>
                </a:solidFill>
              </a:rPr>
              <a:t>— стандарт беспроводной персональной сети (WPAN)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b="1" dirty="0">
                <a:solidFill>
                  <a:srgbClr val="000000"/>
                </a:solidFill>
              </a:rPr>
              <a:t>WiMAX (IEEE 802.16) </a:t>
            </a:r>
            <a:r>
              <a:rPr lang="ru" sz="1500" dirty="0">
                <a:solidFill>
                  <a:srgbClr val="000000"/>
                </a:solidFill>
              </a:rPr>
              <a:t>— использует топологию «точка-многоточка» для предоставления широкополосного беспроводного доступа.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500" b="1" dirty="0">
                <a:solidFill>
                  <a:srgbClr val="000000"/>
                </a:solidFill>
              </a:rPr>
              <a:t>ZigBee (IEEE 802.15.4) </a:t>
            </a:r>
            <a:r>
              <a:rPr lang="ru" sz="1500" dirty="0">
                <a:solidFill>
                  <a:srgbClr val="000000"/>
                </a:solidFill>
              </a:rPr>
              <a:t>— связь с низкой скоростью передачи данных и низким энергопотреблением, в первую очередь для приложений Интернета вещей (IoT)</a:t>
            </a:r>
          </a:p>
        </p:txBody>
      </p:sp>
    </p:spTree>
    <p:extLst>
      <p:ext uri="{BB962C8B-B14F-4D97-AF65-F5344CB8AC3E}">
        <p14:creationId xmlns:p14="http://schemas.microsoft.com/office/powerpoint/2010/main" val="2666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Беспроводные медиа </a:t>
            </a:r>
            <a:br>
              <a:rPr lang="en-US" dirty="0"/>
            </a:br>
            <a:r>
              <a:rPr lang="ru" sz="2400" dirty="0"/>
              <a:t>Беспроводная локальная сеть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74280-9EA6-0242-8034-EC3F27C9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77330"/>
            <a:ext cx="8280057" cy="4132820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Как правило, для беспроводной локальной сети (WLAN) требуются следующие устройства: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b="1" dirty="0">
                <a:solidFill>
                  <a:srgbClr val="000000"/>
                </a:solidFill>
              </a:rPr>
              <a:t>Точка беспроводного доступа (AP) </a:t>
            </a:r>
            <a:r>
              <a:rPr lang="ru" sz="1800" dirty="0">
                <a:solidFill>
                  <a:srgbClr val="000000"/>
                </a:solidFill>
              </a:rPr>
              <a:t>— концентрирует беспроводные сигналы от пользователей и подключается к существующей сетевой инфраструктуре на основе медных кабелей.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b="1" dirty="0">
                <a:solidFill>
                  <a:srgbClr val="000000"/>
                </a:solidFill>
              </a:rPr>
              <a:t>Беспроводные сетевые адаптеры </a:t>
            </a:r>
            <a:r>
              <a:rPr lang="ru" sz="1800" dirty="0">
                <a:solidFill>
                  <a:srgbClr val="000000"/>
                </a:solidFill>
              </a:rPr>
              <a:t>— обеспечивают беспроводную связь с сетевыми хостами.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Существует ряд стандартов WLAN. При покупке оборудования WLAN убедитесь в совместимости и взаимодействии.</a:t>
            </a:r>
          </a:p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Сетевые администраторы должны разрабатывать и применять строгие политики и процессы безопасности для защиты беспроводных локальных сетей от несанкционированного доступа и повреждения.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13012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Wireless Media </a:t>
            </a:r>
            <a:br>
              <a:rPr lang="en-US" dirty="0"/>
            </a:br>
            <a:r>
              <a:rPr lang="ru" sz="2400" dirty="0"/>
              <a:t>Packet Tracer — подключение проводной и беспроводной локальной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74280-9EA6-0242-8034-EC3F27C9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77330"/>
            <a:ext cx="8280057" cy="3544404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этом Packet Tracer вы будете делать следующее: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Подключиться к облаку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Подключите маршрутизатор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Подключите оставшиеся устройства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Проверить соединения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Изучите физическую топологию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Wireless Media </a:t>
            </a:r>
            <a:br>
              <a:rPr lang="en-US" dirty="0"/>
            </a:br>
            <a:r>
              <a:rPr lang="ru" sz="2400" dirty="0"/>
              <a:t>Lab – просмотр информации о проводных и беспроводных сетевых картах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74280-9EA6-0242-8034-EC3F27C9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77330"/>
            <a:ext cx="8280057" cy="3544404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 этой лабораторной работе вы выполните следующие задачи: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Определение и работа с сетевыми картами ПК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Определение и использование сетевых значков на панели задач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4.7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9144000" cy="992597"/>
          </a:xfrm>
        </p:spPr>
        <p:txBody>
          <a:bodyPr/>
          <a:lstStyle/>
          <a:p>
            <a:r>
              <a:rPr lang="ru" altLang="en-US" sz="1600" dirty="0"/>
              <a:t>Модуль Практика и Тест </a:t>
            </a:r>
            <a:br>
              <a:rPr lang="en-US" altLang="en-US" dirty="0"/>
            </a:br>
            <a:r>
              <a:rPr lang="ru" altLang="en-US" dirty="0"/>
              <a:t>Трассировка Пакетов – Исследование Физического Уровня – Физический Режим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593" y="684823"/>
            <a:ext cx="9049407" cy="2628317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" sz="1600" dirty="0"/>
              <a:t>В этом упражнении Packet Tracer Physical Mode (PTPM) вы выполните следующее:</a:t>
            </a:r>
          </a:p>
          <a:p>
            <a:pPr marL="531812" lvl="1" indent="-342900">
              <a:spcBef>
                <a:spcPts val="600"/>
              </a:spcBef>
              <a:spcAft>
                <a:spcPts val="600"/>
              </a:spcAft>
              <a:buSzPts val="700"/>
              <a:buFont typeface="Webdings" panose="05030102010509060703" pitchFamily="18" charset="2"/>
              <a:buChar char=""/>
            </a:pPr>
            <a:r>
              <a:rPr lang="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Проверьте информацию о локальной IP-адресации</a:t>
            </a:r>
          </a:p>
          <a:p>
            <a:pPr marL="531812" lvl="1" indent="-342900">
              <a:spcBef>
                <a:spcPts val="600"/>
              </a:spcBef>
              <a:spcAft>
                <a:spcPts val="600"/>
              </a:spcAft>
              <a:buSzPts val="700"/>
              <a:buFont typeface="Webdings" panose="05030102010509060703" pitchFamily="18" charset="2"/>
              <a:buChar char=""/>
            </a:pPr>
            <a:r>
              <a:rPr lang="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Проследите путь между источником и пунктом назначения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2675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4.1 Назначение физического уровня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Модуль Практика и Тест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Трассировщик пакетов – Подключите физический уровень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 этом Packet Tracer вы будете делать следующее: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Определить физические характеристики межсетевых устройств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Выберите правильные модули для подключения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Подключить устройства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Проверить подключение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0458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Прежде чем произойдет какое-либо сетевое взаимодействие, необходимо установить физическое подключение к локальной сети — проводное или беспроводное.</a:t>
            </a:r>
          </a:p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Физический уровень состоит из электронных схем, носителей информации и разъемов, разработанных инженерами.</a:t>
            </a:r>
          </a:p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Стандарты физического уровня охватывают три функциональные области: физические компоненты, кодирование и сигнализацию.</a:t>
            </a:r>
          </a:p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Существует три типа медных кабелей: UTP, STP и коаксиальный кабель (коаксиал).</a:t>
            </a:r>
          </a:p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Кабели UTP соответствуют стандартам, установленным совместно TIA/EIA. Электрические характеристики медных кабелей определяются Институтом инженеров по электротехнике и электронике (IEEE).</a:t>
            </a:r>
          </a:p>
          <a:p>
            <a:pPr marL="173037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Основными типами кабелей, которые получаются с использованием определенных соглашений о разводке, являются Ethernet Straight-through и Ethernet Crossover.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 (продолжение)?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Оптоволоконный кабель передает данные на большие расстояния и с более высокой пропускной способностью, чем любые другие сетевые среды.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Существует четыре типа волоконно-оптических разъемов: ST, SC, LC и дуплексный многомодовый LC.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Волоконно-оптические патч-корды включают многомодовые SC-SC, одномодовые LC-LC, многомодовые ST-LC и одномодовые SC-ST.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Беспроводные носители передают электромагнитные сигналы, которые представляют собой двоичные цифры передачи данных с использованием радио- или микроволновых частот. Беспроводные носители имеют некоторые ограничения, включая зону покрытия, помехи, безопасность и проблемы, которые возникают с любыми общими носителями.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Стандарты беспроводной связи включают в себя следующие: Wi-Fi (IEEE 802.11), Bluetooth (IEEE 802.15), WiMAX (IEEE 802.16) и Zigbee (IEEE 802.15.4).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Для беспроводной локальной сети (WLAN) требуются беспроводная точка доступа и беспроводные сетевые адаптеры.</a:t>
            </a:r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ru" sz="1400" dirty="0">
                <a:latin typeface="Arial" charset="0"/>
              </a:rPr>
              <a:t>Модуль 4: Физический уровень.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300588"/>
              </p:ext>
            </p:extLst>
          </p:nvPr>
        </p:nvGraphicFramePr>
        <p:xfrm>
          <a:off x="144463" y="798513"/>
          <a:ext cx="8853486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Ассоциация телекоммуникационной промышленности/Ассоциация электронной промышленности (TIA/EIA)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задержка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пропускная способность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хорошая производительность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Электромагнитные помехи (ЭМП)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Радиочастотные помехи (RFI)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Перекрестные помехи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Неэкранированная витая пара (UTP)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Экранированная витая пара (STP)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Коаксиальный кабель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РЖ-45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Отмена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TIA/EIA-568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Прямой Ethernet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кроссовер Ethernet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Перекатывать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Одномодовое волокно (SMF)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Многомодовый (MMF)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Разъемы с прямым наконечником (ST)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Разъемы абонентского разъема (SC)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Симплексные разъемы Lucent Connector (LC)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Дуплексные многомодовые разъемы LC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Bluetooth (IEEE 802.15)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WiMAX (IEEE 802.16)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ZigBee (IEEE 802.15.4)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" b="0" dirty="0">
                          <a:solidFill>
                            <a:srgbClr val="000000"/>
                          </a:solidFill>
                        </a:rPr>
                        <a:t>Беспроводная точка доступа (AP)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Цель физического уровня </a:t>
            </a:r>
            <a:br>
              <a:rPr lang="en-US" dirty="0"/>
            </a:br>
            <a:r>
              <a:rPr lang="ru" sz="2400" dirty="0"/>
              <a:t>Физическое соединение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Прежде чем произойдет какое-либо сетевое взаимодействие, необходимо установить физическое подключение к локальной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Это соединение может быть проводным или беспроводным, в зависимости от настройки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Это обычно применимо независимо от того, рассматриваете ли вы корпоративный офис или дом.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Сетевая интерфейсная карта (NIC) подключает устройство к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Некоторые устройства могут иметь только одну сетевую карту, в то время как другие могут иметь несколько сетевых карт (например, проводную и/или беспроводную).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 все физические соединения обеспечивают одинаковый уровень производительности.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Цель физического уровня </a:t>
            </a:r>
            <a:br>
              <a:rPr lang="en-US" dirty="0"/>
            </a:br>
            <a:r>
              <a:rPr lang="ru" sz="2400" dirty="0"/>
              <a:t>Физический уровень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8"/>
            <a:ext cx="3401475" cy="352804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Переносит биты по сетевым носителям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Принимает полный кадр от уровня канала передачи данных и кодирует его как серию сигналов, которые передаются в локальные носители.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Это последний шаг в процессе инкапсуляции.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Следующее устройство на пути к месту назначения получает биты и повторно инкапсулирует кадр, а затем решает, что с ним делать.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563E-E612-FF49-AA84-F8F59049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46" y="1008092"/>
            <a:ext cx="469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4.2 Характеристики физического уровня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Характеристики физического уровня </a:t>
            </a:r>
            <a:br>
              <a:rPr lang="en-US" dirty="0"/>
            </a:br>
            <a:r>
              <a:rPr lang="ru" sz="2400" dirty="0"/>
              <a:t>Стандарты физического уровня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8FA508-7561-8C48-9358-A4BB397A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969" y="836638"/>
            <a:ext cx="6576646" cy="37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Характеристики физического уровня </a:t>
            </a:r>
            <a:br>
              <a:rPr lang="en-US" dirty="0"/>
            </a:br>
            <a:r>
              <a:rPr lang="ru" sz="2400" dirty="0"/>
              <a:t>Физические компоненты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ru" dirty="0">
                <a:solidFill>
                  <a:srgbClr val="000000"/>
                </a:solidFill>
              </a:rPr>
              <a:t>Стандарты физического уровня охватывают три функциональные области: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Физические компоненты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Кодирование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Сигнализация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ru" dirty="0">
                <a:solidFill>
                  <a:srgbClr val="000000"/>
                </a:solidFill>
              </a:rPr>
              <a:t>Физические компоненты — это аппаратные устройства, носители и другие соединители, которые передают сигналы, представляющие биты.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Аппаратные компоненты, такие как сетевые карты, интерфейсы и разъемы, материалы кабелей и конструкции кабелей, определены в стандартах, связанных с физическим уровнем.</a:t>
            </a:r>
          </a:p>
        </p:txBody>
      </p:sp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7345</TotalTime>
  <Words>3324</Words>
  <Application>Microsoft Office PowerPoint</Application>
  <PresentationFormat>On-screen Show (16:9)</PresentationFormat>
  <Paragraphs>500</Paragraphs>
  <Slides>44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CiscoSans ExtraLight</vt:lpstr>
      <vt:lpstr>Consolas</vt:lpstr>
      <vt:lpstr>Webdings</vt:lpstr>
      <vt:lpstr>Wingdings</vt:lpstr>
      <vt:lpstr>Default Theme</vt:lpstr>
      <vt:lpstr>Модуль 4: Физический уровень</vt:lpstr>
      <vt:lpstr>Модуль 4: Физический уровень</vt:lpstr>
      <vt:lpstr>Цели модуля</vt:lpstr>
      <vt:lpstr>4.1 Назначение физического уровня</vt:lpstr>
      <vt:lpstr>Цель физического уровня  Физическое соединение</vt:lpstr>
      <vt:lpstr>Цель физического уровня  Физический уровень</vt:lpstr>
      <vt:lpstr>4.2 Характеристики физического уровня</vt:lpstr>
      <vt:lpstr>Характеристики физического уровня  Стандарты физического уровня</vt:lpstr>
      <vt:lpstr>Характеристики физического уровня  Физические компоненты</vt:lpstr>
      <vt:lpstr>Кодирование характеристик физического уровня </vt:lpstr>
      <vt:lpstr>Характеристики физического уровня  сигнализации</vt:lpstr>
      <vt:lpstr>Характеристики физического уровня  Пропускная способность</vt:lpstr>
      <vt:lpstr>Характеристики физического уровня  Пропускная способность Терминология</vt:lpstr>
      <vt:lpstr>4.3 Медные кабели</vt:lpstr>
      <vt:lpstr>Характеристики медных кабелей. </vt:lpstr>
      <vt:lpstr>Медные кабели  Типы медных кабелей</vt:lpstr>
      <vt:lpstr>Медный кабель  Неэкранированная витая пара (UTP)</vt:lpstr>
      <vt:lpstr>Медный кабель  Экранированная  витая пара (STP)</vt:lpstr>
      <vt:lpstr>Медный кабель  Коаксиальный кабель</vt:lpstr>
      <vt:lpstr>4.4 Кабель UTP</vt:lpstr>
      <vt:lpstr>Свойства кабеля UTP </vt:lpstr>
      <vt:lpstr>Кабели UTP  Стандарты и разъемы для кабелей UTP</vt:lpstr>
      <vt:lpstr>Кабели UTP  Стандарты и разъемы для кабелей UTP (продолжение)</vt:lpstr>
      <vt:lpstr>Кабели UTP  Прямые и перекрестные  кабели UTP</vt:lpstr>
      <vt:lpstr>4.5 Волоконно-оптические кабели</vt:lpstr>
      <vt:lpstr>Волоконно-оптические кабели  Свойства волоконно-оптических кабелей</vt:lpstr>
      <vt:lpstr>Типы волоконно-оптических кабелей </vt:lpstr>
      <vt:lpstr>Волоконно-оптические кабели  Использование волоконно-оптических кабелей</vt:lpstr>
      <vt:lpstr>Волоконно-оптические кабели  Волоконно-оптические соединители</vt:lpstr>
      <vt:lpstr>Волоконно-оптические кабели  Волоконно-оптические патч-корды</vt:lpstr>
      <vt:lpstr>Волоконно-оптические кабели.  Оптоволокно против меди</vt:lpstr>
      <vt:lpstr>4.6 Беспроводные медиа</vt:lpstr>
      <vt:lpstr>Свойства беспроводных носителей </vt:lpstr>
      <vt:lpstr>Беспроводные медиа-устройства  Типы беспроводных медиа-устройств</vt:lpstr>
      <vt:lpstr>Беспроводные медиа  Беспроводная локальная сеть</vt:lpstr>
      <vt:lpstr>Wireless Media  Packet Tracer — подключение проводной и беспроводной локальной сети</vt:lpstr>
      <vt:lpstr>Wireless Media  Lab – просмотр информации о проводных и беспроводных сетевых картах</vt:lpstr>
      <vt:lpstr>4.7 Практика и тесты по модулю</vt:lpstr>
      <vt:lpstr>Модуль Практика и Тест  Трассировка Пакетов – Исследование Физического Уровня – Физический Режим </vt:lpstr>
      <vt:lpstr>Модуль Практика и Тест  Трассировщик пакетов – Подключите физический уровень</vt:lpstr>
      <vt:lpstr>Практика и тест по модулю  Что я узнал в этом модуле?</vt:lpstr>
      <vt:lpstr>Практика и тест по модулю  Что я узнал в этом модуле (продолжение)?</vt:lpstr>
      <vt:lpstr>Модуль 4: Физический уровень.  Новые термины и команды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224</cp:revision>
  <dcterms:created xsi:type="dcterms:W3CDTF">2019-10-18T06:21:22Z</dcterms:created>
  <dcterms:modified xsi:type="dcterms:W3CDTF">2025-02-25T11:36:39Z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