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6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7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6"/>
  </p:notesMasterIdLst>
  <p:sldIdLst>
    <p:sldId id="513" r:id="rId2"/>
    <p:sldId id="876" r:id="rId3"/>
    <p:sldId id="925" r:id="rId4"/>
    <p:sldId id="1058" r:id="rId5"/>
    <p:sldId id="759" r:id="rId6"/>
    <p:sldId id="628" r:id="rId7"/>
    <p:sldId id="926" r:id="rId8"/>
    <p:sldId id="1059" r:id="rId9"/>
    <p:sldId id="1060" r:id="rId10"/>
    <p:sldId id="1061" r:id="rId11"/>
    <p:sldId id="1062" r:id="rId12"/>
    <p:sldId id="1063" r:id="rId13"/>
    <p:sldId id="1064" r:id="rId14"/>
    <p:sldId id="1065" r:id="rId15"/>
    <p:sldId id="1067" r:id="rId16"/>
    <p:sldId id="1068" r:id="rId17"/>
    <p:sldId id="1069" r:id="rId18"/>
    <p:sldId id="927" r:id="rId19"/>
    <p:sldId id="788" r:id="rId20"/>
    <p:sldId id="1070" r:id="rId21"/>
    <p:sldId id="1071" r:id="rId22"/>
    <p:sldId id="886" r:id="rId23"/>
    <p:sldId id="936" r:id="rId24"/>
    <p:sldId id="1072" r:id="rId25"/>
    <p:sldId id="1074" r:id="rId26"/>
    <p:sldId id="1075" r:id="rId27"/>
    <p:sldId id="1076" r:id="rId28"/>
    <p:sldId id="942" r:id="rId29"/>
    <p:sldId id="957" r:id="rId30"/>
    <p:sldId id="1078" r:id="rId31"/>
    <p:sldId id="1080" r:id="rId32"/>
    <p:sldId id="1079" r:id="rId33"/>
    <p:sldId id="1081" r:id="rId34"/>
    <p:sldId id="952" r:id="rId35"/>
    <p:sldId id="1135" r:id="rId36"/>
    <p:sldId id="1134" r:id="rId37"/>
    <p:sldId id="1130" r:id="rId38"/>
    <p:sldId id="966" r:id="rId39"/>
    <p:sldId id="1082" r:id="rId40"/>
    <p:sldId id="1083" r:id="rId41"/>
    <p:sldId id="1132" r:id="rId42"/>
    <p:sldId id="1131" r:id="rId43"/>
    <p:sldId id="1085" r:id="rId44"/>
    <p:sldId id="1086" r:id="rId45"/>
    <p:sldId id="1133" r:id="rId46"/>
    <p:sldId id="1087" r:id="rId47"/>
    <p:sldId id="980" r:id="rId48"/>
    <p:sldId id="981" r:id="rId49"/>
    <p:sldId id="1088" r:id="rId50"/>
    <p:sldId id="1090" r:id="rId51"/>
    <p:sldId id="1091" r:id="rId52"/>
    <p:sldId id="1092" r:id="rId53"/>
    <p:sldId id="995" r:id="rId54"/>
    <p:sldId id="996" r:id="rId55"/>
    <p:sldId id="1095" r:id="rId56"/>
    <p:sldId id="1096" r:id="rId57"/>
    <p:sldId id="1097" r:id="rId58"/>
    <p:sldId id="1102" r:id="rId59"/>
    <p:sldId id="1098" r:id="rId60"/>
    <p:sldId id="1099" r:id="rId61"/>
    <p:sldId id="1100" r:id="rId62"/>
    <p:sldId id="1105" r:id="rId63"/>
    <p:sldId id="1101" r:id="rId64"/>
    <p:sldId id="1128" r:id="rId65"/>
    <p:sldId id="1127" r:id="rId66"/>
    <p:sldId id="1129" r:id="rId67"/>
    <p:sldId id="1103" r:id="rId68"/>
    <p:sldId id="1104" r:id="rId69"/>
    <p:sldId id="1021" r:id="rId70"/>
    <p:sldId id="1107" r:id="rId71"/>
    <p:sldId id="1108" r:id="rId72"/>
    <p:sldId id="1111" r:id="rId73"/>
    <p:sldId id="1122" r:id="rId74"/>
    <p:sldId id="1121" r:id="rId75"/>
  </p:sldIdLst>
  <p:sldSz cx="9144000" cy="5143500" type="screen16x9"/>
  <p:notesSz cx="6858000" cy="9144000"/>
  <p:custDataLst>
    <p:tags r:id="rId77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3" autoAdjust="0"/>
    <p:restoredTop sz="85603" autoAdjust="0"/>
  </p:normalViewPr>
  <p:slideViewPr>
    <p:cSldViewPr snapToGrid="0" showGuides="1">
      <p:cViewPr varScale="1">
        <p:scale>
          <a:sx n="111" d="100"/>
          <a:sy n="111" d="100"/>
        </p:scale>
        <p:origin x="1962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dirty="0"/>
              <a:t>Введение в сети v7.0 (ITN)</a:t>
            </a:r>
          </a:p>
          <a:p>
            <a:pPr>
              <a:buFontTx/>
              <a:buNone/>
            </a:pPr>
            <a:r>
              <a:rPr lang="ru" sz="1200" b="0" dirty="0"/>
              <a:t>Модуль 3: Протоколы и модули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3.1.4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Установление правил (продолжение)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3.1.5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Требования к сетевому протоколу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12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3.1.6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Кодировка сообщений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3.1.7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Форматирование и инкапсуляция сообщений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3.1.8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Размер сообщения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3.1.9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Время сообщения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3.1.10</a:t>
            </a:r>
            <a:r>
              <a:rPr lang="ru" baseline="0" dirty="0">
                <a:latin typeface="Arial" charset="0"/>
              </a:rPr>
              <a:t>  </a:t>
            </a:r>
            <a:r>
              <a:rPr lang="ru" sz="1200" b="0" dirty="0"/>
              <a:t>– </a:t>
            </a:r>
            <a:r>
              <a:rPr lang="ru" altLang="en-US" dirty="0"/>
              <a:t>Варианты доставки сообщений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3.1.11</a:t>
            </a:r>
            <a:r>
              <a:rPr lang="ru" baseline="0" dirty="0">
                <a:latin typeface="Arial" charset="0"/>
              </a:rPr>
              <a:t>  </a:t>
            </a:r>
            <a:r>
              <a:rPr lang="ru" sz="1200" b="0" dirty="0"/>
              <a:t>– </a:t>
            </a:r>
            <a:r>
              <a:rPr lang="ru" altLang="en-US" dirty="0"/>
              <a:t>Примечание о значке узла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/>
              <a:t>3.1.12 </a:t>
            </a:r>
            <a:r>
              <a:rPr lang="ru" sz="1200" dirty="0">
                <a:effectLst/>
              </a:rPr>
              <a:t>– Проверьте свое понимание – Правила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3.2 – Протоколы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3.2 – Протоколы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</a:t>
            </a:r>
            <a:r>
              <a:rPr lang="ru" altLang="en-US" dirty="0"/>
              <a:t>Обзор сетевого протокола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dirty="0"/>
              <a:t>Введение в сети v7.0 (ITN)</a:t>
            </a:r>
          </a:p>
          <a:p>
            <a:pPr>
              <a:buFontTx/>
              <a:buNone/>
            </a:pPr>
            <a:r>
              <a:rPr lang="ru" sz="1200" b="0" dirty="0"/>
              <a:t>Модуль 3: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3.2 – Протоколы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3.2.2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Функции сетевого протокола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3.2 – Протоколы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3.2.3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Протокол взаимодействия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3.2.4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dirty="0">
                <a:effectLst/>
              </a:rPr>
              <a:t>– Проверьте свое понимание – </a:t>
            </a:r>
            <a:r>
              <a:rPr lang="ru" sz="1200" b="0" dirty="0"/>
              <a:t>Протоколы</a:t>
            </a:r>
            <a:r>
              <a:rPr lang="ru" sz="1200" b="0" baseline="0" dirty="0"/>
              <a:t>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Наборы сетевых протоколов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3.3.2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Эволюция наборов протоколов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3.3.3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Пример протокола TCP/IP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3.3.4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Набор протоколов TCP/IP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3.3 – </a:t>
            </a:r>
            <a:r>
              <a:rPr lang="ru" sz="1200" b="0" baseline="0" dirty="0"/>
              <a:t>Наборы протоколов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3.3.5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Процесс связи TCP/IP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/>
              <a:t>3.3.6 </a:t>
            </a:r>
            <a:r>
              <a:rPr lang="ru" sz="1200" dirty="0">
                <a:effectLst/>
              </a:rPr>
              <a:t>– Проверьте свое понимание –</a:t>
            </a:r>
            <a:r>
              <a:rPr lang="ru" sz="1200" baseline="0" dirty="0">
                <a:effectLst/>
              </a:rPr>
              <a:t> </a:t>
            </a:r>
            <a:r>
              <a:rPr lang="ru" sz="1200" b="0" baseline="0" dirty="0"/>
              <a:t>Пакеты </a:t>
            </a: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r>
              <a:rPr lang="ru" dirty="0"/>
              <a:t>3.4.1 </a:t>
            </a:r>
            <a:r>
              <a:rPr lang="ru" baseline="0" dirty="0"/>
              <a:t>– Открытые стандарты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3.0 – Введение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3.0.2 – </a:t>
            </a:r>
            <a:r>
              <a:rPr lang="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Чему </a:t>
            </a:r>
            <a:r>
              <a:rPr lang="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научусь в этом модуле?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r>
              <a:rPr lang="ru" dirty="0"/>
              <a:t>3.4.2 </a:t>
            </a:r>
            <a:r>
              <a:rPr lang="ru" baseline="0" dirty="0"/>
              <a:t>– Стандарты Интернета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r>
              <a:rPr lang="ru" dirty="0"/>
              <a:t>3.4.2 </a:t>
            </a:r>
            <a:r>
              <a:rPr lang="ru" baseline="0" dirty="0"/>
              <a:t>– Стандарты Интернета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r>
              <a:rPr lang="ru" dirty="0"/>
              <a:t>3.4.3 </a:t>
            </a:r>
            <a:r>
              <a:rPr lang="ru" baseline="0" dirty="0"/>
              <a:t>– </a:t>
            </a:r>
            <a:r>
              <a:rPr lang="ru" altLang="en-US" dirty="0"/>
              <a:t>Стандарты электроники и связи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3.4 – </a:t>
            </a:r>
            <a:r>
              <a:rPr lang="ru" sz="1200" b="0" baseline="0" dirty="0"/>
              <a:t>Организации по стандартизации</a:t>
            </a:r>
            <a:endParaRPr lang="en-GB" b="0" dirty="0"/>
          </a:p>
          <a:p>
            <a:r>
              <a:rPr lang="ru" dirty="0"/>
              <a:t>3.4.4 </a:t>
            </a:r>
            <a:r>
              <a:rPr lang="ru" baseline="0" dirty="0"/>
              <a:t>– </a:t>
            </a:r>
            <a:r>
              <a:rPr lang="ru" altLang="en-US" dirty="0"/>
              <a:t>Лабораторная работа – Исследование сетевых стандартов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3.4.5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dirty="0">
                <a:effectLst/>
              </a:rPr>
              <a:t>– Проверьте свое понимание – Организации по стандартизации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3.5.1 – </a:t>
            </a:r>
            <a:r>
              <a:rPr lang="ru" altLang="en-US" dirty="0"/>
              <a:t>Преимущества использования многоуровневой модели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3.5.1 – </a:t>
            </a:r>
            <a:r>
              <a:rPr lang="ru" altLang="en-US" dirty="0"/>
              <a:t>Преимущества использования многоуровневой модели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3.5.2 – </a:t>
            </a:r>
            <a:r>
              <a:rPr lang="ru" altLang="en-US" sz="1200" dirty="0"/>
              <a:t>Эталонная модель OSI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3.5.3 – </a:t>
            </a:r>
            <a:r>
              <a:rPr lang="ru" altLang="en-US" sz="1200" dirty="0"/>
              <a:t>Эталонная модель TCP/IP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3.5.4 – </a:t>
            </a:r>
            <a:r>
              <a:rPr lang="ru" altLang="en-US" dirty="0"/>
              <a:t>Сравнение моделей OSI и TCP/IP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3.0 – Введение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3.0.3 – </a:t>
            </a:r>
            <a:r>
              <a:rPr lang="ru" dirty="0"/>
              <a:t>Классная деятельность – Разработка системы связи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3.5 – Референтные модели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3.5.5 – </a:t>
            </a:r>
            <a:r>
              <a:rPr lang="ru" altLang="en-US" dirty="0"/>
              <a:t>Packet Tracer – исследование моделей TCP/IP и OSI в действии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3.6.1 – Сегментация </a:t>
            </a:r>
            <a:r>
              <a:rPr lang="ru" baseline="0" dirty="0">
                <a:latin typeface="Arial" charset="0"/>
              </a:rPr>
              <a:t>сообщений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3.6.2 – Секвенирование</a:t>
            </a:r>
            <a:r>
              <a:rPr lang="ru" baseline="0" dirty="0">
                <a:latin typeface="Arial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3.6.3 – </a:t>
            </a:r>
            <a:r>
              <a:rPr lang="ru" altLang="en-US" dirty="0"/>
              <a:t>Протокольные единицы данных</a:t>
            </a:r>
            <a:r>
              <a:rPr lang="ru" baseline="0" dirty="0">
                <a:latin typeface="Arial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3.6.4 –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altLang="en-US" dirty="0"/>
              <a:t>Пример инкапсуляции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3.6 – </a:t>
            </a:r>
            <a:r>
              <a:rPr lang="ru" sz="1200" b="0" baseline="0" dirty="0"/>
              <a:t>Инкапсуляция данных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3.6.5 – </a:t>
            </a:r>
            <a:r>
              <a:rPr lang="ru" altLang="en-US" dirty="0"/>
              <a:t>Пример деинкапсуляции</a:t>
            </a:r>
          </a:p>
          <a:p>
            <a:pPr>
              <a:buFontTx/>
              <a:buNone/>
            </a:pPr>
            <a:r>
              <a:rPr lang="ru" dirty="0"/>
              <a:t>3.6.6 </a:t>
            </a:r>
            <a:r>
              <a:rPr lang="ru" sz="1200" dirty="0">
                <a:effectLst/>
              </a:rPr>
              <a:t>– Проверьте свое понимание –</a:t>
            </a:r>
            <a:r>
              <a:rPr lang="ru" sz="1200" baseline="0" dirty="0">
                <a:effectLst/>
              </a:rPr>
              <a:t> </a:t>
            </a:r>
            <a:r>
              <a:rPr lang="ru" sz="1200" b="0" baseline="0" dirty="0"/>
              <a:t>Инкапсуляция </a:t>
            </a: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3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3.7.1 – Адреса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3.7.2 – </a:t>
            </a:r>
            <a:r>
              <a:rPr lang="ru" altLang="en-US" dirty="0"/>
              <a:t>Логический адрес уровня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3.7.2 – </a:t>
            </a:r>
            <a:r>
              <a:rPr lang="ru" altLang="en-US" dirty="0"/>
              <a:t>Логический адрес уровня 3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3.7.3 – </a:t>
            </a:r>
            <a:r>
              <a:rPr lang="ru" altLang="en-US" dirty="0"/>
              <a:t>Устройства в одной сети-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3.7.4 – </a:t>
            </a:r>
            <a:r>
              <a:rPr lang="ru" altLang="en-US" dirty="0"/>
              <a:t>Роль адресов канального уровня: одна и та же IP-сеть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3.7.5 – </a:t>
            </a:r>
            <a:r>
              <a:rPr lang="ru" altLang="en-US" dirty="0"/>
              <a:t>Устройства в удаленной сети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45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3.7.6 – </a:t>
            </a:r>
            <a:r>
              <a:rPr lang="ru" altLang="en-US" dirty="0"/>
              <a:t>Роль адресов сетевого уровня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84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3.7.7 – </a:t>
            </a:r>
            <a:r>
              <a:rPr lang="ru" altLang="en-US" dirty="0"/>
              <a:t>Роль адресов канального уровня: различные IP-сети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69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3.7.7 – </a:t>
            </a:r>
            <a:r>
              <a:rPr lang="ru" altLang="en-US" dirty="0"/>
              <a:t>Роль адресов канального уровня: различные IP-сети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69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3.7.8 – </a:t>
            </a:r>
            <a:r>
              <a:rPr lang="ru" altLang="en-US" dirty="0"/>
              <a:t>Адреса каналов передачи данных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3.7.8 – </a:t>
            </a:r>
            <a:r>
              <a:rPr lang="ru" altLang="en-US" dirty="0"/>
              <a:t>Адреса каналов передачи данных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3.7.8 – </a:t>
            </a:r>
            <a:r>
              <a:rPr lang="ru" altLang="en-US" dirty="0"/>
              <a:t>Адреса каналов передачи данных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3.1.1 – </a:t>
            </a:r>
            <a:r>
              <a:rPr lang="ru" altLang="en-US" dirty="0"/>
              <a:t>Видео – Устройства в пузыре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3.7.8 – </a:t>
            </a:r>
            <a:r>
              <a:rPr lang="ru" altLang="en-US" dirty="0"/>
              <a:t>Адреса каналов передачи данных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3.7.9 – </a:t>
            </a:r>
            <a:r>
              <a:rPr lang="ru" altLang="en-US" dirty="0"/>
              <a:t>Лабораторная работа – Установка 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3.7 – </a:t>
            </a:r>
            <a:r>
              <a:rPr lang="ru" sz="1200" b="0" baseline="0" dirty="0"/>
              <a:t>Доступ к данным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3.7.10 – </a:t>
            </a:r>
            <a:r>
              <a:rPr lang="ru" altLang="en-US" dirty="0"/>
              <a:t>Лабораторная работа – Использование Wireshark для просмотра сетевого трафика</a:t>
            </a:r>
          </a:p>
          <a:p>
            <a:pPr>
              <a:buFontTx/>
              <a:buNone/>
            </a:pPr>
            <a:r>
              <a:rPr lang="ru" dirty="0"/>
              <a:t>3.7.11 – </a:t>
            </a:r>
            <a:r>
              <a:rPr lang="ru" sz="1200" dirty="0">
                <a:effectLst/>
              </a:rPr>
              <a:t>Проверьте свое понимание – </a:t>
            </a:r>
            <a:r>
              <a:rPr lang="ru" sz="1200" b="0" baseline="0" dirty="0"/>
              <a:t>Доступ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lang="en-GB" b="0" dirty="0"/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44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3.8.1 </a:t>
            </a:r>
            <a:r>
              <a:rPr lang="ru" baseline="0" dirty="0">
                <a:latin typeface="Arial" charset="0"/>
              </a:rPr>
              <a:t>– </a:t>
            </a:r>
            <a:r>
              <a:rPr lang="ru" altLang="en-US" dirty="0"/>
              <a:t>Чему я научился в этом модуле?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3.8.1 </a:t>
            </a:r>
            <a:r>
              <a:rPr lang="ru" baseline="0" dirty="0">
                <a:latin typeface="Arial" charset="0"/>
              </a:rPr>
              <a:t>– </a:t>
            </a:r>
            <a:r>
              <a:rPr lang="ru" altLang="en-US" dirty="0"/>
              <a:t>Чему я научился в этом модуле? (Продолжение)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" dirty="0"/>
              <a:t>3.8.2 – Тест по модулю –</a:t>
            </a:r>
            <a:r>
              <a:rPr lang="ru" baseline="0" dirty="0"/>
              <a:t> </a:t>
            </a:r>
            <a:r>
              <a:rPr lang="ru" dirty="0"/>
              <a:t>Протоколы и модели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r>
              <a:rPr lang="ru" b="0" dirty="0"/>
              <a:t>Новые термины и команды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58567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r>
              <a:rPr lang="ru" b="0" dirty="0"/>
              <a:t>Новые термины и команды (продолжение)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631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>
                <a:latin typeface="Arial" charset="0"/>
              </a:rPr>
              <a:t>3.1.2</a:t>
            </a:r>
            <a:r>
              <a:rPr lang="ru" baseline="0">
                <a:latin typeface="Arial" charset="0"/>
              </a:rPr>
              <a:t> </a:t>
            </a:r>
            <a:r>
              <a:rPr lang="ru" sz="1200" b="0"/>
              <a:t>– </a:t>
            </a:r>
            <a:r>
              <a:rPr lang="ru" altLang="en-US" dirty="0"/>
              <a:t>Основы 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3.1.3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Протоколы связи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3 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  <a:p>
            <a:pPr>
              <a:buFontTx/>
              <a:buNone/>
            </a:pPr>
            <a:r>
              <a:rPr lang="ru" sz="1200" b="0" dirty="0"/>
              <a:t>3.1 – Правила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3.1.4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Установление правил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35631" y="4741653"/>
            <a:ext cx="288989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3: </a:t>
            </a:r>
            <a:br>
              <a:rPr lang="ro-RO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Протоколы и модели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Установление правил (продолжение)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827604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Протоколы должны учитывать следующие требования:</a:t>
            </a:r>
          </a:p>
          <a:p>
            <a:pPr lvl="1"/>
            <a:r>
              <a:rPr lang="ru" sz="1800" dirty="0"/>
              <a:t>Идентифицированный отправитель и получатель</a:t>
            </a:r>
          </a:p>
          <a:p>
            <a:pPr lvl="1"/>
            <a:r>
              <a:rPr lang="ru" sz="1800" dirty="0"/>
              <a:t>Общий язык и грамматика</a:t>
            </a:r>
          </a:p>
          <a:p>
            <a:pPr lvl="1"/>
            <a:r>
              <a:rPr lang="ru" sz="1800" dirty="0"/>
              <a:t>Скорость и сроки доставки</a:t>
            </a:r>
          </a:p>
          <a:p>
            <a:pPr lvl="1"/>
            <a:r>
              <a:rPr lang="ru" sz="1800" dirty="0"/>
              <a:t>Требования к подтверждению или признанию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dirty="0"/>
              <a:t>Требования к сетевому протоколу </a:t>
            </a:r>
            <a:r>
              <a:rPr lang="ru" altLang="en-US" sz="1600" dirty="0"/>
              <a:t>правил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8853286" cy="3060411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Общие компьютерные протоколы должны быть согласованы и включать следующие требования:</a:t>
            </a:r>
          </a:p>
          <a:p>
            <a:pPr lvl="1"/>
            <a:r>
              <a:rPr lang="ru" sz="1800" dirty="0"/>
              <a:t>Кодировка сообщения</a:t>
            </a:r>
          </a:p>
          <a:p>
            <a:pPr lvl="1"/>
            <a:r>
              <a:rPr lang="ru" sz="1800" dirty="0"/>
              <a:t>Форматирование и инкапсуляция сообщений</a:t>
            </a:r>
          </a:p>
          <a:p>
            <a:pPr lvl="1"/>
            <a:r>
              <a:rPr lang="ru" sz="1800" dirty="0"/>
              <a:t>Размер сообщения</a:t>
            </a:r>
          </a:p>
          <a:p>
            <a:pPr lvl="1"/>
            <a:r>
              <a:rPr lang="ru" sz="1800" dirty="0"/>
              <a:t>Время сообщения</a:t>
            </a:r>
          </a:p>
          <a:p>
            <a:pPr lvl="1"/>
            <a:r>
              <a:rPr lang="ru" sz="1800" dirty="0"/>
              <a:t>Варианты доставки сообщений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кодирования сообщений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0680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Кодирование — это процесс преобразования информации в другую приемлемую для передачи форму.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Декодирование меняет этот процесс на противоположный, чтобы интерпретировать информацию.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1" y="2089750"/>
            <a:ext cx="4263365" cy="23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67" y="2089750"/>
            <a:ext cx="4344573" cy="24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62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форматирования и инкапсуляции сообщений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10653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При отправке сообщения необходимо использовать определенный формат или структуру.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Форматы сообщений зависят от типа сообщения и канала, который используется для доставки сообщения.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31" y="2054560"/>
            <a:ext cx="2578325" cy="27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4559"/>
            <a:ext cx="4197785" cy="27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584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dirty="0"/>
              <a:t>Размер сообщения </a:t>
            </a:r>
            <a:r>
              <a:rPr lang="ru" altLang="en-US" sz="1600" dirty="0"/>
              <a:t>правил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297583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Кодирование между хостами должно осуществляться в формате, соответствующем среде.</a:t>
            </a:r>
          </a:p>
          <a:p>
            <a:pPr lvl="1"/>
            <a:r>
              <a:rPr lang="ru" sz="1600" dirty="0"/>
              <a:t>Сообщения, отправляемые по сети, преобразуются в биты</a:t>
            </a:r>
          </a:p>
          <a:p>
            <a:pPr lvl="1"/>
            <a:r>
              <a:rPr lang="ru" sz="1600" dirty="0"/>
              <a:t>Биты кодируются в последовательность световых, звуковых или электрических импульсов.</a:t>
            </a:r>
          </a:p>
          <a:p>
            <a:pPr lvl="1"/>
            <a:r>
              <a:rPr lang="ru" sz="1600" dirty="0"/>
              <a:t>Хост назначения должен декодировать сигналы, чтобы интерпретировать сообщение.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2885781"/>
            <a:ext cx="2867706" cy="179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2" y="2951845"/>
            <a:ext cx="2719055" cy="17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2112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Сообщения Сроки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395369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Время отправки сообщения включает в себя следующее:</a:t>
            </a:r>
          </a:p>
          <a:p>
            <a:pPr marL="142875" lvl="1" indent="0">
              <a:buNone/>
            </a:pPr>
            <a:r>
              <a:rPr lang="ru" sz="1600" b="1" dirty="0"/>
              <a:t>Управление потоком — </a:t>
            </a:r>
            <a:r>
              <a:rPr lang="ru" sz="1600" dirty="0"/>
              <a:t>управляет скоростью передачи данных и определяет объем информации, которая может быть отправлена, а также скорость ее доставки.</a:t>
            </a:r>
          </a:p>
          <a:p>
            <a:pPr marL="142875" lvl="1" indent="0">
              <a:buNone/>
            </a:pPr>
            <a:r>
              <a:rPr lang="ru" sz="1600" b="1" dirty="0"/>
              <a:t>Время ожидания ответа — </a:t>
            </a:r>
            <a:r>
              <a:rPr lang="ru" sz="1600" dirty="0"/>
              <a:t>управляет временем ожидания устройством, если оно не получает ответа от получателя.</a:t>
            </a:r>
          </a:p>
          <a:p>
            <a:pPr marL="142875" lvl="1" indent="0">
              <a:buNone/>
            </a:pPr>
            <a:r>
              <a:rPr lang="ru" sz="1600" b="1" dirty="0"/>
              <a:t>Метод доступа — </a:t>
            </a:r>
            <a:r>
              <a:rPr lang="ru" sz="1600" dirty="0"/>
              <a:t>определяет, когда кто-то может отправить сообщение.</a:t>
            </a:r>
          </a:p>
          <a:p>
            <a:pPr lvl="2"/>
            <a:r>
              <a:rPr lang="ru" sz="1600" dirty="0"/>
              <a:t>Могут быть различные правила, регулирующие такие проблемы, как «коллизии». Это когда более одного устройства отправляют трафик одновременно и сообщения становятся поврежденными.</a:t>
            </a:r>
          </a:p>
          <a:p>
            <a:pPr lvl="2"/>
            <a:r>
              <a:rPr lang="ru" sz="1600" dirty="0"/>
              <a:t>Некоторые протоколы являются упреждающими и пытаются предотвратить коллизии; другие протоколы являются реактивными и устанавливают метод восстановления после возникновения коллизии.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33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Варианты доставки сообщений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2252728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Доставка сообщений может осуществляться одним из следующих способов:</a:t>
            </a:r>
          </a:p>
          <a:p>
            <a:pPr lvl="1"/>
            <a:r>
              <a:rPr lang="ru" sz="1600" b="1" dirty="0"/>
              <a:t>Unicast – </a:t>
            </a:r>
            <a:r>
              <a:rPr lang="ru" sz="1600" dirty="0"/>
              <a:t>коммуникация один на один</a:t>
            </a:r>
          </a:p>
          <a:p>
            <a:pPr lvl="1"/>
            <a:r>
              <a:rPr lang="ru" sz="1600" b="1" dirty="0"/>
              <a:t>Многоадресная рассылка – </a:t>
            </a:r>
            <a:r>
              <a:rPr lang="ru" sz="1600" dirty="0"/>
              <a:t>один ко многим, обычно не всем</a:t>
            </a:r>
          </a:p>
          <a:p>
            <a:pPr lvl="1"/>
            <a:r>
              <a:rPr lang="ru" sz="1600" b="1" dirty="0"/>
              <a:t>Трансляция </a:t>
            </a:r>
            <a:r>
              <a:rPr lang="ru" sz="1600" dirty="0"/>
              <a:t>– один для всех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ru" sz="1600" b="1" dirty="0"/>
              <a:t>Примечание: </a:t>
            </a:r>
            <a:r>
              <a:rPr lang="ru" sz="1600" dirty="0"/>
              <a:t>Широковещательные рассылки используются в сетях IPv4, но не являются опцией для IPv6. Позже мы также увидим « </a:t>
            </a:r>
            <a:r>
              <a:rPr lang="ru" sz="1600" dirty="0" err="1"/>
              <a:t>Anycast </a:t>
            </a:r>
            <a:r>
              <a:rPr lang="ru" sz="1600" dirty="0"/>
              <a:t>» как дополнительную опцию доставки для IPv6.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" y="3170930"/>
            <a:ext cx="1802265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7" y="3170930"/>
            <a:ext cx="1843139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62" y="3170929"/>
            <a:ext cx="1864324" cy="134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971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Примечание о значке узла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7605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В документах может использоваться значок узла, обычно круг, для представления всех устройств.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На рисунке показано использование значка узла для вариантов доставки.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780722"/>
            <a:ext cx="5543096" cy="27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09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3.2 Протоколы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Протоколы </a:t>
            </a:r>
            <a:br>
              <a:rPr lang="en-US" altLang="en-US" dirty="0"/>
            </a:br>
            <a:r>
              <a:rPr lang="ru" altLang="en-US" dirty="0"/>
              <a:t>Обзор сетевых протоколов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5"/>
            <a:ext cx="3045097" cy="4303162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600" dirty="0"/>
              <a:t>Сетевые протоколы определяют общий набор правил.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Может быть реализовано на устройствах:</a:t>
            </a:r>
          </a:p>
          <a:p>
            <a:pPr lvl="1"/>
            <a:r>
              <a:rPr lang="ru" altLang="en-US" sz="1600" dirty="0"/>
              <a:t>Программное обеспечение</a:t>
            </a:r>
          </a:p>
          <a:p>
            <a:pPr lvl="1"/>
            <a:r>
              <a:rPr lang="ru" altLang="en-US" sz="1600" dirty="0"/>
              <a:t>Аппаратное обеспечение</a:t>
            </a:r>
          </a:p>
          <a:p>
            <a:pPr lvl="1"/>
            <a:r>
              <a:rPr lang="ru" altLang="en-US" sz="1600" dirty="0"/>
              <a:t>Оба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Протоколы имеют свои собственные:</a:t>
            </a:r>
          </a:p>
          <a:p>
            <a:pPr lvl="1"/>
            <a:r>
              <a:rPr lang="ru" altLang="en-US" sz="1600" dirty="0"/>
              <a:t>Функция</a:t>
            </a:r>
          </a:p>
          <a:p>
            <a:pPr lvl="1"/>
            <a:r>
              <a:rPr lang="ru" altLang="en-US" sz="1600" dirty="0"/>
              <a:t>Формат</a:t>
            </a:r>
          </a:p>
          <a:p>
            <a:pPr lvl="1"/>
            <a:r>
              <a:rPr lang="ru" altLang="en-US" sz="1600" dirty="0"/>
              <a:t>Правила</a:t>
            </a:r>
          </a:p>
          <a:p>
            <a:pPr marL="0" indent="0">
              <a:buNone/>
            </a:pPr>
            <a:r>
              <a:rPr lang="ru" altLang="ja-JP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94168"/>
              </p:ext>
            </p:extLst>
          </p:nvPr>
        </p:nvGraphicFramePr>
        <p:xfrm>
          <a:off x="3185887" y="831146"/>
          <a:ext cx="5776684" cy="357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980">
                <a:tc>
                  <a:txBody>
                    <a:bodyPr/>
                    <a:lstStyle/>
                    <a:p>
                      <a:r>
                        <a:rPr lang="ru" dirty="0"/>
                        <a:t>Тип протокола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r>
                        <a:rPr lang="ru" dirty="0"/>
                        <a:t>Сетевые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позволяют двум или более устройствам взаимодействовать через одну или несколько сетей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r>
                        <a:rPr lang="ru" dirty="0"/>
                        <a:t>Сетевая </a:t>
                      </a:r>
                      <a:r>
                        <a:rPr lang="ru" baseline="0" dirty="0"/>
                        <a:t>безопасность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безопасные данные для обеспечения аутентификации, целостности данных и шифрования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340">
                <a:tc>
                  <a:txBody>
                    <a:bodyPr/>
                    <a:lstStyle/>
                    <a:p>
                      <a:r>
                        <a:rPr lang="ru" dirty="0"/>
                        <a:t>Маршрутизация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разрешить маршрутизаторам обмениваться информацией о маршрутах, сравнивать информацию о путях и выбирать лучший путь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r>
                        <a:rPr lang="ru" dirty="0"/>
                        <a:t>Обнаружение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используется для автоматического обнаружения устройств или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ru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3: Протоколы и модели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034970" cy="757551"/>
          </a:xfrm>
        </p:spPr>
        <p:txBody>
          <a:bodyPr/>
          <a:lstStyle/>
          <a:p>
            <a:r>
              <a:rPr lang="ru" altLang="en-US" sz="1600" dirty="0"/>
              <a:t>Протоколы </a:t>
            </a:r>
            <a:br>
              <a:rPr lang="en-US" altLang="en-US" dirty="0"/>
            </a:br>
            <a:r>
              <a:rPr lang="ru" altLang="en-US" dirty="0"/>
              <a:t>Сетевые протоколы Функции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1256" y="856343"/>
            <a:ext cx="3715657" cy="1320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Устройства используют согласованные протоколы для связи </a:t>
            </a:r>
            <a:r>
              <a:rPr lang="ru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Протоколы могут иметь одну или несколько функций.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79051"/>
              </p:ext>
            </p:extLst>
          </p:nvPr>
        </p:nvGraphicFramePr>
        <p:xfrm>
          <a:off x="377146" y="2319920"/>
          <a:ext cx="8316911" cy="24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432">
                <a:tc>
                  <a:txBody>
                    <a:bodyPr/>
                    <a:lstStyle/>
                    <a:p>
                      <a:r>
                        <a:rPr lang="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ru" dirty="0"/>
                        <a:t>Адресация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Идентифицирует </a:t>
                      </a:r>
                      <a:r>
                        <a:rPr lang="ru" baseline="0" dirty="0"/>
                        <a:t>отправителя и получателя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ru" dirty="0"/>
                        <a:t>Надежность ( Надежность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Обеспечивает гарантированную доставку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ru" dirty="0"/>
                        <a:t>Управление потоком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Обеспечивает эффективную </a:t>
                      </a:r>
                      <a:r>
                        <a:rPr lang="ru" baseline="0" dirty="0"/>
                        <a:t>скорость передачи данных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ru" dirty="0"/>
                        <a:t>Секвенирование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Уникально маркирует каждый переданный сегмент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r>
                        <a:rPr lang="ru" dirty="0"/>
                        <a:t>Обнаружение ошибок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Определяет, были ли данные повреждены во время передачи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32">
                <a:tc>
                  <a:txBody>
                    <a:bodyPr/>
                    <a:lstStyle/>
                    <a:p>
                      <a:r>
                        <a:rPr lang="ru" dirty="0"/>
                        <a:t>Интерфейс приложения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Взаимодействие между сетевыми приложениями на уровне процессов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0"/>
            <a:ext cx="4491945" cy="217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4688113" cy="829464"/>
          </a:xfrm>
        </p:spPr>
        <p:txBody>
          <a:bodyPr/>
          <a:lstStyle/>
          <a:p>
            <a:r>
              <a:rPr lang="ru" altLang="en-US" sz="1600" dirty="0"/>
              <a:t>Протоколы </a:t>
            </a:r>
            <a:br>
              <a:rPr lang="en-US" altLang="en-US" dirty="0"/>
            </a:br>
            <a:r>
              <a:rPr lang="ru" altLang="en-US" dirty="0"/>
              <a:t>Протокол Взаимодействие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1"/>
            <a:ext cx="4572000" cy="990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Сети требуют использования нескольких протоколов.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Каждый протокол имеет свою собственную функцию и формат.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54526"/>
              </p:ext>
            </p:extLst>
          </p:nvPr>
        </p:nvGraphicFramePr>
        <p:xfrm>
          <a:off x="449717" y="2254251"/>
          <a:ext cx="831691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ru" dirty="0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Функция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ru" b="1" dirty="0"/>
                        <a:t>Протокол передачи гипертекста (HTTP)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dirty="0"/>
                        <a:t>Управляет способом взаимодействия веб-сервера и веб-клиента.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dirty="0"/>
                        <a:t>Определяет содержание и 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ru" b="1" dirty="0"/>
                        <a:t>Протокол управления передачей (TCP)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dirty="0"/>
                        <a:t>Управляет отдельными разговорами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dirty="0"/>
                        <a:t>Обеспечивает гарантированную доставку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dirty="0"/>
                        <a:t>Управляет контролем потока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ru" b="1" dirty="0"/>
                        <a:t>Интернет-протокол (IP)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Доставляет сообщения по всему миру от отправителя к получателю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ru" b="1" dirty="0"/>
                        <a:t>Ethernet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Доставляет сообщения с одного сетевого адаптера на другой сетевой адаптер в той же локальной сети Ethernet (LAN)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3362777" cy="21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3.3 Наборы протоколов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Наборы протоколов </a:t>
            </a:r>
            <a:br>
              <a:rPr lang="en-US" altLang="en-US" dirty="0"/>
            </a:br>
            <a:r>
              <a:rPr lang="ru" altLang="en-US" dirty="0"/>
              <a:t>Наборы сетевых протоколов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4349274" cy="3827878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Протоколы должны иметь возможность работать с другими протоколами.</a:t>
            </a:r>
          </a:p>
          <a:p>
            <a:pPr marL="0" indent="0">
              <a:buNone/>
            </a:pPr>
            <a:r>
              <a:rPr lang="ru" sz="1600" dirty="0"/>
              <a:t>Пакет протоколов:</a:t>
            </a:r>
          </a:p>
          <a:p>
            <a:pPr lvl="1"/>
            <a:r>
              <a:rPr lang="ru" sz="1600" dirty="0"/>
              <a:t>Группа взаимосвязанных протоколов, необходимых для выполнения функции связи.</a:t>
            </a:r>
          </a:p>
          <a:p>
            <a:pPr lvl="1"/>
            <a:r>
              <a:rPr lang="ru" sz="1600" dirty="0"/>
              <a:t>Наборы правил, которые работают вместе, помогая решить проблему</a:t>
            </a:r>
          </a:p>
          <a:p>
            <a:pPr marL="0" indent="0">
              <a:buNone/>
            </a:pPr>
            <a:r>
              <a:rPr lang="ru" sz="1600" dirty="0"/>
              <a:t>Протоколы рассматриваются с точки зрения уровней:</a:t>
            </a:r>
          </a:p>
          <a:p>
            <a:pPr lvl="1"/>
            <a:r>
              <a:rPr lang="ru" sz="1600" dirty="0"/>
              <a:t>Высшие слои</a:t>
            </a:r>
          </a:p>
          <a:p>
            <a:pPr lvl="1"/>
            <a:r>
              <a:rPr lang="ru" sz="1600" dirty="0"/>
              <a:t>Нижние уровни — занимаются перемещением данных и предоставляют услуги верхним уровням.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9516"/>
            <a:ext cx="4448426" cy="28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dirty="0"/>
              <a:t>Эволюция наборов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4427" y="791746"/>
            <a:ext cx="3997630" cy="3856453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Существует несколько наборов протоколов.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400" b="1" dirty="0"/>
              <a:t>Пакет протоколов Интернета или TCP/IP </a:t>
            </a:r>
            <a:r>
              <a:rPr lang="ru" sz="1400" dirty="0"/>
              <a:t>—</a:t>
            </a:r>
            <a:r>
              <a:rPr lang="ru" sz="1400" b="1" dirty="0"/>
              <a:t> </a:t>
            </a:r>
            <a:r>
              <a:rPr lang="ru" sz="1400" dirty="0" err="1"/>
              <a:t>большинство</a:t>
            </a:r>
            <a:r>
              <a:rPr lang="ru" sz="1400" dirty="0"/>
              <a:t> </a:t>
            </a:r>
            <a:r>
              <a:rPr lang="ru" sz="1400" dirty="0" err="1"/>
              <a:t>общий</a:t>
            </a:r>
            <a:r>
              <a:rPr lang="ru" sz="1400" dirty="0"/>
              <a:t> набор </a:t>
            </a:r>
            <a:r>
              <a:rPr lang="ru" sz="1400" dirty="0" err="1"/>
              <a:t>протоколов , поддерживаемый </a:t>
            </a:r>
            <a:r>
              <a:rPr lang="ru" sz="1400" dirty="0"/>
              <a:t>IETF (Internet Engineering Task Force)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400" b="1" dirty="0"/>
              <a:t>Протоколы взаимодействия открытых систем (OSI) — </a:t>
            </a:r>
            <a:r>
              <a:rPr lang="ru" sz="1400" dirty="0"/>
              <a:t>разработаны</a:t>
            </a:r>
            <a:r>
              <a:rPr lang="ru" sz="1400" b="1" dirty="0"/>
              <a:t> </a:t>
            </a:r>
            <a:r>
              <a:rPr lang="ru" sz="1400" dirty="0"/>
              <a:t>Международной организацией по стандартизации (ИСО) и Международным союзом электросвязи (МСЭ)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400" b="1" dirty="0"/>
              <a:t>AppleTalk — </a:t>
            </a:r>
            <a:r>
              <a:rPr lang="ru" sz="1400" dirty="0"/>
              <a:t>фирменный пакет, выпущенный компанией Apple Inc.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400" b="1" dirty="0"/>
              <a:t>Novell NetWare — </a:t>
            </a:r>
            <a:r>
              <a:rPr lang="ru" sz="1400" dirty="0"/>
              <a:t>фирменный программный пакет, разработанный Novell Inc.</a:t>
            </a:r>
            <a:endParaRPr lang="en-CA" altLang="en-US" sz="1400" dirty="0"/>
          </a:p>
          <a:p>
            <a:pPr lvl="1"/>
            <a:endParaRPr lang="en-CA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1093522"/>
            <a:ext cx="5021943" cy="29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Наборы протоколов </a:t>
            </a:r>
            <a:br>
              <a:rPr lang="en-US" altLang="en-US" dirty="0"/>
            </a:br>
            <a:r>
              <a:rPr lang="ru" altLang="en-US" dirty="0"/>
              <a:t>Пример протокола TCP/IP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Протоколы TCP/IP работают на прикладном, транспортном и интернет-уровне.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Наиболее распространенными протоколами локальной сети уровня доступа к сети являются Ethernet и WLAN (беспроводная локальная сеть).</a:t>
            </a:r>
          </a:p>
          <a:p>
            <a:pPr lvl="1"/>
            <a:endParaRPr lang="en-CA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33" y="955448"/>
            <a:ext cx="5388352" cy="32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Наборы протоколов </a:t>
            </a:r>
            <a:br>
              <a:rPr lang="en-US" altLang="en-US" dirty="0"/>
            </a:br>
            <a:r>
              <a:rPr lang="ru" altLang="en-US" dirty="0"/>
              <a:t>Набор протоколов TCP/IP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116" y="820322"/>
            <a:ext cx="3359855" cy="39421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400" dirty="0"/>
              <a:t>TCP/IP — это набор протоколов, используемый в Интернете и включающий в себя множество протоколов.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400" dirty="0"/>
              <a:t>TCP/IP — это:</a:t>
            </a:r>
          </a:p>
          <a:p>
            <a:pPr lvl="1"/>
            <a:r>
              <a:rPr lang="ru" dirty="0"/>
              <a:t>Открытый стандартный набор протоколов, который находится в свободном доступе и может использоваться любым поставщиком.</a:t>
            </a:r>
          </a:p>
          <a:p>
            <a:pPr lvl="1"/>
            <a:r>
              <a:rPr lang="ru" dirty="0"/>
              <a:t>Набор протоколов на основе стандартов, </a:t>
            </a:r>
            <a:r>
              <a:rPr lang="ru" sz="1400" dirty="0"/>
              <a:t>одобренный сетевой индустрией и утвержденный организацией по стандартизации для обеспечения совместимости.</a:t>
            </a:r>
          </a:p>
          <a:p>
            <a:pPr lvl="1"/>
            <a:endParaRPr lang="en-CA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890281"/>
            <a:ext cx="5480277" cy="34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Наборы протоколов </a:t>
            </a:r>
            <a:br>
              <a:rPr lang="en-US" altLang="en-US" dirty="0"/>
            </a:br>
            <a:r>
              <a:rPr lang="ru" altLang="en-US" dirty="0"/>
              <a:t>Процесс связи TCP/IP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4361340" cy="8592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Веб-сервер, инкапсулирующий и отправляющий веб-страницу клиенту.</a:t>
            </a:r>
            <a:endParaRPr lang="en-CA" alt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59086" y="867947"/>
            <a:ext cx="4361340" cy="8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Клиент, деинкапсулирующий веб-страницу для веб-браузера</a:t>
            </a:r>
            <a:endParaRPr lang="en-US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3" y="2017471"/>
            <a:ext cx="4230816" cy="25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79" y="2090057"/>
            <a:ext cx="4286817" cy="24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3.4 Организации по стандартизации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Стандарты Организации </a:t>
            </a:r>
            <a:br>
              <a:rPr lang="en-US" altLang="en-US" sz="1600" dirty="0"/>
            </a:br>
            <a:r>
              <a:rPr lang="ru" altLang="en-US" dirty="0"/>
              <a:t>Открытые стандарты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57551"/>
            <a:ext cx="4401766" cy="3950636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Открытые стандарты поощряют: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совместимость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соревнование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инновации</a:t>
            </a:r>
          </a:p>
          <a:p>
            <a:pPr marL="0" indent="0">
              <a:buNone/>
            </a:pPr>
            <a:r>
              <a:rPr lang="ru" sz="1600" dirty="0"/>
              <a:t>Организации по стандартизации: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нейтральный по отношению к поставщику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некоммерческие организации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создан для разработки и продвижения концепции открытых стандартов.</a:t>
            </a:r>
            <a:endParaRPr lang="en-CA" altLang="en-US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832640"/>
            <a:ext cx="4308835" cy="30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ru" dirty="0"/>
              <a:t>Цели модуля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01841" y="513350"/>
            <a:ext cx="8769026" cy="88913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" b="1" dirty="0"/>
              <a:t>Название модуля </a:t>
            </a:r>
            <a:r>
              <a:rPr lang="ru" dirty="0"/>
              <a:t>: Протоколы и модели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ru" b="1" dirty="0"/>
              <a:t>Цель модуля </a:t>
            </a:r>
            <a:r>
              <a:rPr lang="ru" dirty="0"/>
              <a:t>: объяснить, как сетевые протоколы позволяют устройствам получать доступ к локальным и удаленным сетевым ресурсам.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44594"/>
              </p:ext>
            </p:extLst>
          </p:nvPr>
        </p:nvGraphicFramePr>
        <p:xfrm>
          <a:off x="487933" y="1531344"/>
          <a:ext cx="8168134" cy="3174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Название темы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Тема Цель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Правила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Опишите типы правил, необходимых для успешного общения.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Протоколы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Объясните, почему протоколы необходимы в сетевой коммуникации.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Пакеты протоколов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Объясните цель соблюдения набора протоколов.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Организации по стандартизации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Объясните роль организаций по стандартизации в разработке протоколов для обеспечения сетевой совместимости.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Референтные модели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Объясните, как модели TCP/IP и OSI используются для упрощения стандартизации процесса коммуникации.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Инкапсуляция данных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Объясните, как инкапсуляция данных позволяет передавать данные по сети.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Доступ к данным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Объясните, как локальные хосты получают доступ к локальным ресурсам в сети.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9429" cy="757551"/>
          </a:xfrm>
        </p:spPr>
        <p:txBody>
          <a:bodyPr/>
          <a:lstStyle/>
          <a:p>
            <a:r>
              <a:rPr lang="ru" altLang="en-US" sz="1600" dirty="0"/>
              <a:t>Стандарты организаций </a:t>
            </a:r>
            <a:br>
              <a:rPr lang="en-US" altLang="en-US" sz="1600" dirty="0"/>
            </a:br>
            <a:r>
              <a:rPr lang="ru" altLang="en-US" dirty="0"/>
              <a:t>Интернет-стандарты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429" y="220523"/>
            <a:ext cx="4401766" cy="43224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Internet Society (ISOC) </a:t>
            </a:r>
            <a:r>
              <a:rPr lang="ru" sz="1800" dirty="0"/>
              <a:t>— способствует открытому развитию и развитию Интернета.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Совет по архитектуре Интернета (IAB) </a:t>
            </a:r>
            <a:r>
              <a:rPr lang="ru" sz="1800" dirty="0"/>
              <a:t>— отвечает за управление и разработку стандартов Интернета.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Internet Engineering Task Force (IETF) </a:t>
            </a:r>
            <a:r>
              <a:rPr lang="ru" sz="1800" dirty="0"/>
              <a:t>— разрабатывает, обновляет и поддерживает технологии Интернета и TCP/IP.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Целевая группа по исследованиям Интернета (IRTF) </a:t>
            </a:r>
            <a:r>
              <a:rPr lang="ru" sz="1800" dirty="0"/>
              <a:t>— сосредоточена на долгосрочных исследованиях, связанных с Интернетом и протоколами TCP/IP.</a:t>
            </a:r>
            <a:endParaRPr lang="en-CA" altLang="en-US" sz="165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006420"/>
            <a:ext cx="4354285" cy="32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5314" cy="757551"/>
          </a:xfrm>
        </p:spPr>
        <p:txBody>
          <a:bodyPr/>
          <a:lstStyle/>
          <a:p>
            <a:r>
              <a:rPr lang="ru" altLang="en-US" sz="1600" dirty="0"/>
              <a:t>Стандарты организаций </a:t>
            </a:r>
            <a:br>
              <a:rPr lang="en-US" altLang="en-US" sz="1600" dirty="0"/>
            </a:br>
            <a:r>
              <a:rPr lang="ru" altLang="en-US" dirty="0"/>
              <a:t>Интернета (продолжение)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898" y="782410"/>
            <a:ext cx="4247972" cy="3672114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Организации по стандартизации, занимающиеся разработкой и поддержкой TCP/IP</a:t>
            </a:r>
          </a:p>
          <a:p>
            <a:pPr lvl="1"/>
            <a:r>
              <a:rPr lang="ru" sz="1600" b="1" dirty="0"/>
              <a:t>Корпорация по управлению доменными именами и IP-адресами (ICANN) </a:t>
            </a:r>
            <a:r>
              <a:rPr lang="ru" sz="1600" dirty="0"/>
              <a:t>— координирует распределение IP-адресов, управление доменными именами и предоставление другой информации.</a:t>
            </a:r>
          </a:p>
          <a:p>
            <a:pPr lvl="1"/>
            <a:r>
              <a:rPr lang="ru" sz="1600" b="1" dirty="0"/>
              <a:t>Управление по распределению номеров в Интернете (IANA) </a:t>
            </a:r>
            <a:r>
              <a:rPr lang="ru" sz="1600" dirty="0"/>
              <a:t>— контролирует и управляет распределением IP-адресов, управлением доменными именами и идентификаторами протоколов для ICANN.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2" y="1277257"/>
            <a:ext cx="4378082" cy="274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1151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Организации по стандартизации </a:t>
            </a:r>
            <a:br>
              <a:rPr lang="en-US" altLang="en-US" sz="1600" dirty="0"/>
            </a:br>
            <a:r>
              <a:rPr lang="ru" altLang="en-US" dirty="0"/>
              <a:t>Электронные и коммуникационные стандарты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Институт инженеров по электротехнике и электронике </a:t>
            </a:r>
            <a:r>
              <a:rPr lang="ru" sz="1800" dirty="0"/>
              <a:t>( </a:t>
            </a:r>
            <a:r>
              <a:rPr lang="ru" sz="1800" b="1" dirty="0"/>
              <a:t>IEEE </a:t>
            </a:r>
            <a:r>
              <a:rPr lang="ru" sz="1800" dirty="0"/>
              <a:t>, произносится как «Ай-трипл-И») — занимается разработкой стандартов в области энергетики, здравоохранения, телекоммуникаций и сетей.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Альянс электронной промышленности (EIA) </a:t>
            </a:r>
            <a:r>
              <a:rPr lang="ru" sz="1800" dirty="0"/>
              <a:t>— разрабатывает стандарты, касающиеся электропроводки, разъемов и 19-дюймовых стоек, используемых для монтажа сетевого оборудования.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Ассоциация телекоммуникационной промышленности (TIA) </a:t>
            </a:r>
            <a:r>
              <a:rPr lang="ru" sz="1800" dirty="0"/>
              <a:t>— разрабатывает стандарты связи для радиооборудования, вышек сотовой связи, устройств передачи голоса по IP (VoIP), спутниковой связи и т. 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b="1" dirty="0"/>
              <a:t>Международный союз электросвязи - Сектор стандартизации электросвязи (МСЭ-Т </a:t>
            </a:r>
            <a:r>
              <a:rPr lang="ru" sz="1800" dirty="0"/>
              <a:t>) - определяет стандарты сжатия видео, телевидения на основе интернет-протокола (IPTV) и широкополосной связи, такой как цифровая абонентская линия (DSL)</a:t>
            </a:r>
          </a:p>
        </p:txBody>
      </p:sp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организаций по стандартизации </a:t>
            </a:r>
            <a:br>
              <a:rPr lang="en-US" altLang="en-US" sz="1600" dirty="0"/>
            </a:br>
            <a:r>
              <a:rPr lang="ru" altLang="en-US" dirty="0"/>
              <a:t>– исследование сетевых стандартов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В этой лабораторной работе вы выполните следующее:</a:t>
            </a:r>
          </a:p>
          <a:p>
            <a:pPr lvl="1"/>
            <a:r>
              <a:rPr lang="ru" sz="1700" dirty="0"/>
              <a:t>Часть 1: Исследование организаций, занимающихся стандартизацией сетевых технологий</a:t>
            </a:r>
          </a:p>
          <a:p>
            <a:pPr lvl="1"/>
            <a:r>
              <a:rPr lang="ru" sz="1700" dirty="0"/>
              <a:t>Часть 2: Размышления об опыте работы в Интернете и компьютерных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3.5 Референтные модели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FEA9A-8C10-B89A-9011-7668F408B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90"/>
          <a:stretch/>
        </p:blipFill>
        <p:spPr>
          <a:xfrm>
            <a:off x="952938" y="146379"/>
            <a:ext cx="8034308" cy="47908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CE0F59-D604-2A95-3209-C1404332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" y="67518"/>
            <a:ext cx="1489165" cy="11429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" b="1" dirty="0"/>
              <a:t>Модель</a:t>
            </a:r>
            <a:br>
              <a:rPr lang="ro-RO" b="1" dirty="0"/>
            </a:br>
            <a:r>
              <a:rPr lang="ru" b="1" dirty="0"/>
              <a:t> ОСИ</a:t>
            </a:r>
          </a:p>
        </p:txBody>
      </p:sp>
    </p:spTree>
    <p:extLst>
      <p:ext uri="{BB962C8B-B14F-4D97-AF65-F5344CB8AC3E}">
        <p14:creationId xmlns:p14="http://schemas.microsoft.com/office/powerpoint/2010/main" val="28927808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86CEBB-F486-12C6-B877-F65920850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60"/>
          <a:stretch/>
        </p:blipFill>
        <p:spPr>
          <a:xfrm>
            <a:off x="1318698" y="621436"/>
            <a:ext cx="7067655" cy="44806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45AEF7-6848-12D6-2BCE-D6A2F64E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49" y="41394"/>
            <a:ext cx="3910148" cy="489830"/>
          </a:xfrm>
        </p:spPr>
        <p:txBody>
          <a:bodyPr/>
          <a:lstStyle/>
          <a:p>
            <a:r>
              <a:rPr lang="ru" dirty="0"/>
              <a:t>Референтные модели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08012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E0D8F-D348-9A8F-2456-8E46D8E66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75" y="90653"/>
            <a:ext cx="5222330" cy="48378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90FE6C-53EE-AD12-6D6D-577C0BD6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172021"/>
            <a:ext cx="1889759" cy="7575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" b="1" dirty="0"/>
              <a:t>Заголовки </a:t>
            </a:r>
          </a:p>
        </p:txBody>
      </p:sp>
    </p:spTree>
    <p:extLst>
      <p:ext uri="{BB962C8B-B14F-4D97-AF65-F5344CB8AC3E}">
        <p14:creationId xmlns:p14="http://schemas.microsoft.com/office/powerpoint/2010/main" val="31240154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Референтные модели. </a:t>
            </a:r>
            <a:br>
              <a:rPr lang="en-US" altLang="en-US" dirty="0"/>
            </a:br>
            <a:r>
              <a:rPr lang="ru" altLang="en-US" dirty="0"/>
              <a:t>Преимущества использования многоуровневой модели.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53349" y="1019280"/>
            <a:ext cx="3690651" cy="3323113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Сложные концепции, такие как работа сети, могут быть трудны для объяснения и понимания. По этой причине используется многоуровневая модель.</a:t>
            </a:r>
            <a:endParaRPr lang="en-CA" altLang="en-US" sz="1600" dirty="0"/>
          </a:p>
          <a:p>
            <a:pPr marL="0" indent="0">
              <a:buNone/>
            </a:pPr>
            <a:r>
              <a:rPr lang="ru" sz="1600" dirty="0"/>
              <a:t>Две многоуровневые модели описывают сетевые операции: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Эталонная модель взаимодействия открытых систем (OSI)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Эталонная модель TCP/IP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285"/>
            <a:ext cx="5266953" cy="42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Референтные модели. </a:t>
            </a:r>
            <a:br>
              <a:rPr lang="en-US" altLang="en-US" dirty="0"/>
            </a:br>
            <a:r>
              <a:rPr lang="ru" altLang="en-US" dirty="0"/>
              <a:t>Преимущества использования многоуровневой модели 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4"/>
            <a:ext cx="8853715" cy="3352142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Преимущества использования многоуровневой модели: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Помощь в разработке протоколов, поскольку протоколы, работающие на определенном уровне, имеют определенную информацию, на основе которой они действуют, и определенный интерфейс с уровнями выше и ниже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Развивать конкуренцию, поскольку продукты разных поставщиков могут работать вместе.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Предотвращение влияния изменений технологий или возможностей на одном уровне на другие уровни выше и ниже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Предоставить общий язык для описания сетевых функций и возможностей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ru" dirty="0"/>
              <a:t>Классная деятельность – Разработка системы связи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12908" y="707995"/>
            <a:ext cx="8769026" cy="2088994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Разработать систему связи</a:t>
            </a:r>
          </a:p>
          <a:p>
            <a:pPr marL="0" indent="0">
              <a:buNone/>
            </a:pPr>
            <a:r>
              <a:rPr lang="ru" sz="1800" b="1" dirty="0"/>
              <a:t>Цели:</a:t>
            </a:r>
            <a:endParaRPr lang="en-US" sz="1800" dirty="0"/>
          </a:p>
          <a:p>
            <a:pPr lvl="1"/>
            <a:r>
              <a:rPr lang="ru" sz="1800" dirty="0"/>
              <a:t>Объясните роль протоколов и организаций по стандартизации в обеспечении взаимодействия в сетевых коммуникациях.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39106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r>
              <a:rPr lang="ru" altLang="en-US" sz="1600" dirty="0"/>
              <a:t>Референтные модели </a:t>
            </a:r>
            <a:br>
              <a:rPr lang="en-US" altLang="en-US" dirty="0"/>
            </a:br>
            <a:r>
              <a:rPr lang="ru" altLang="en-US" sz="2400" dirty="0"/>
              <a:t>Референтная модель OSI</a:t>
            </a:r>
            <a:endParaRPr lang="en-CA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54505"/>
              </p:ext>
            </p:extLst>
          </p:nvPr>
        </p:nvGraphicFramePr>
        <p:xfrm>
          <a:off x="362857" y="955226"/>
          <a:ext cx="8215086" cy="413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86">
                <a:tc>
                  <a:txBody>
                    <a:bodyPr/>
                    <a:lstStyle/>
                    <a:p>
                      <a:r>
                        <a:rPr lang="ru" b="1" dirty="0">
                          <a:effectLst/>
                        </a:rPr>
                        <a:t>Уровень модели OSI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b="1">
                          <a:effectLst/>
                        </a:rPr>
                        <a:t>Описание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r>
                        <a:rPr lang="ru" b="1" dirty="0"/>
                        <a:t>7 - Применение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Содержит протоколы, используемые для межпроцессного взаимодействия.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/>
                        <a:t>6 - Презентация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Обеспечивает единое представление данных, передаваемых между службами прикладного уровня.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/>
                        <a:t>5 - Сессия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Предоставляет услуги для уровня представления и управления обменом данными.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/>
                        <a:t>4 - Транспорт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Определяет услуги по сегментации, передаче и повторной сборке данных для индивидуальных коммуникаций.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/>
                        <a:t>3 - Сеть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Предоставляет услуги по обмену отдельными фрагментами данных по сети.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/>
                        <a:t>2 - Канал передачи данных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Описывает методы обмена кадрами данных через общую среду.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845">
                <a:tc>
                  <a:txBody>
                    <a:bodyPr/>
                    <a:lstStyle/>
                    <a:p>
                      <a:r>
                        <a:rPr lang="ru" b="1" dirty="0"/>
                        <a:t>1 - Физический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Описывает</a:t>
                      </a:r>
                      <a:r>
                        <a:rPr lang="ru" baseline="0" dirty="0"/>
                        <a:t> </a:t>
                      </a:r>
                      <a:r>
                        <a:rPr lang="ru" dirty="0"/>
                        <a:t>означает активацию, поддержание и деактивацию физических соединений.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FBB6F-2F35-AB02-846A-E07D7A76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5" y="137773"/>
            <a:ext cx="6335009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8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F7E348-6E64-F189-A73F-805ADF33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56" y="116137"/>
            <a:ext cx="6559287" cy="49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r>
              <a:rPr lang="ru" altLang="en-US" sz="1600" dirty="0"/>
              <a:t>Референтные модели </a:t>
            </a:r>
            <a:br>
              <a:rPr lang="en-US" altLang="en-US" dirty="0"/>
            </a:br>
            <a:r>
              <a:rPr lang="ru" altLang="en-US" sz="2400" dirty="0"/>
              <a:t>Референтная модель TCP/IP</a:t>
            </a:r>
            <a:endParaRPr lang="en-CA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07194"/>
              </p:ext>
            </p:extLst>
          </p:nvPr>
        </p:nvGraphicFramePr>
        <p:xfrm>
          <a:off x="362857" y="955226"/>
          <a:ext cx="8215086" cy="2493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3">
                <a:tc>
                  <a:txBody>
                    <a:bodyPr/>
                    <a:lstStyle/>
                    <a:p>
                      <a:r>
                        <a:rPr lang="ru" b="1" dirty="0">
                          <a:effectLst/>
                        </a:rPr>
                        <a:t>Уровень модели TCP/IP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b="1">
                          <a:effectLst/>
                        </a:rPr>
                        <a:t>Описание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r>
                        <a:rPr lang="ru" b="1" dirty="0"/>
                        <a:t>Приложение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Предоставляет пользователю данные, а также кодирование и управление диалогом.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 dirty="0"/>
                        <a:t>Транспорт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Поддерживает связь между различными устройствами в различных сетях.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 dirty="0"/>
                        <a:t>Интернет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Определяет наилучший путь в сети.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ru" b="1" dirty="0"/>
                        <a:t>Сетевой доступ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Управляет аппаратными устройствами и носителями, составляющими сеть.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1130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эталонных моделей </a:t>
            </a:r>
            <a:br>
              <a:rPr lang="en-US" altLang="en-US" dirty="0"/>
            </a:br>
            <a:r>
              <a:rPr lang="ru" altLang="en-US" dirty="0"/>
              <a:t>OSI и TCP/IP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21029" y="1176316"/>
            <a:ext cx="3822971" cy="33231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Модель OSI делит уровень доступа к сети и прикладной уровень модели TCP/IP на несколько уровней.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В наборе протоколов TCP/IP не указано, какие протоколы следует использовать при передаче по физической среде.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Уровни 1 и 2 модели OSI обсуждают необходимые процедуры для доступа к среде и физические средства передачи данных по сети.</a:t>
            </a:r>
            <a:endParaRPr lang="en-CA" altLang="en-US" sz="1600" dirty="0"/>
          </a:p>
          <a:p>
            <a:pPr lvl="1"/>
            <a:endParaRPr lang="en-CA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947480"/>
            <a:ext cx="5065486" cy="35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AE755-9C3D-A90C-C734-2C25ECE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41394"/>
            <a:ext cx="4388879" cy="646584"/>
          </a:xfrm>
        </p:spPr>
        <p:txBody>
          <a:bodyPr/>
          <a:lstStyle/>
          <a:p>
            <a:r>
              <a:rPr lang="ru" sz="1800" b="1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OSI и TCP/IP</a:t>
            </a:r>
            <a:endParaRPr lang="ro-R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BECB64-2195-8E21-E49A-55C71FFAC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4" y="478971"/>
            <a:ext cx="8873652" cy="4449491"/>
          </a:xfrm>
        </p:spPr>
      </p:pic>
    </p:spTree>
    <p:extLst>
      <p:ext uri="{BB962C8B-B14F-4D97-AF65-F5344CB8AC3E}">
        <p14:creationId xmlns:p14="http://schemas.microsoft.com/office/powerpoint/2010/main" val="299968708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Справочные модели </a:t>
            </a:r>
            <a:br>
              <a:rPr lang="en-US" altLang="en-US" dirty="0"/>
            </a:br>
            <a:r>
              <a:rPr lang="ru" altLang="en-US" dirty="0"/>
              <a:t>Packet Tracer – исследуйте модели TCP/IP и OSI в действии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304" y="936434"/>
            <a:ext cx="8575582" cy="3168689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Эта имитационная деятельность предназначена для обеспечения основы для понимания набора протоколов TCP/IP и связи с моделью OSI. Режим имитации позволяет просматривать содержимое данных, отправляемых по сети на каждом уровне.</a:t>
            </a:r>
          </a:p>
          <a:p>
            <a:pPr marL="0" indent="0">
              <a:buNone/>
            </a:pPr>
            <a:r>
              <a:rPr lang="ru" sz="1800" dirty="0"/>
              <a:t>В этом Packet Tracer вы:</a:t>
            </a:r>
          </a:p>
          <a:p>
            <a:pPr lvl="1"/>
            <a:r>
              <a:rPr lang="ru" sz="1800" dirty="0"/>
              <a:t>Часть 1: Проверка HTTP-трафика</a:t>
            </a:r>
          </a:p>
          <a:p>
            <a:pPr lvl="1"/>
            <a:r>
              <a:rPr lang="ru" sz="1800" dirty="0"/>
              <a:t>Часть 2: Отображение элементов набора протоколов TCP/IP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3.6 Инкапсуляция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687651" cy="757551"/>
          </a:xfrm>
        </p:spPr>
        <p:txBody>
          <a:bodyPr/>
          <a:lstStyle/>
          <a:p>
            <a:r>
              <a:rPr lang="ru" altLang="en-US" sz="1600" dirty="0"/>
              <a:t>Инкапсуляция данных </a:t>
            </a:r>
            <a:br>
              <a:rPr lang="en-US" altLang="en-US" dirty="0"/>
            </a:br>
            <a:r>
              <a:rPr lang="ru" altLang="en-US" dirty="0"/>
              <a:t>Сегментация сообщений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1379" y="322866"/>
            <a:ext cx="4192621" cy="4350735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Сегментация — это процесс разбиения сообщений на более мелкие единицы. Мультиплексирование — это процесс взятия нескольких потоков сегментированных данных и их чередования вместе.</a:t>
            </a:r>
          </a:p>
          <a:p>
            <a:pPr marL="0" indent="0">
              <a:buNone/>
            </a:pPr>
            <a:r>
              <a:rPr lang="ru" sz="1600" dirty="0"/>
              <a:t>Сегментация сообщений имеет два основных преимущества: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Увеличивает скорость </a:t>
            </a:r>
            <a:r>
              <a:rPr lang="ru" sz="1600" dirty="0"/>
              <a:t>— большие объемы данных можно передавать по сети, не занимая канал связи.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Повышает эффективность </a:t>
            </a:r>
            <a:r>
              <a:rPr lang="ru" sz="1600" dirty="0"/>
              <a:t>— необходимо повторно передавать только те сегменты, которые не достигли пункта назначения, а не весь поток данных </a:t>
            </a:r>
            <a:r>
              <a:rPr lang="ru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00420"/>
            <a:ext cx="4673600" cy="353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r>
              <a:rPr lang="ru" altLang="en-US" sz="1600" dirty="0"/>
              <a:t>Инкапсуляция данных </a:t>
            </a:r>
            <a:br>
              <a:rPr lang="en-US" altLang="en-US" dirty="0"/>
            </a:br>
            <a:r>
              <a:rPr lang="ru" altLang="en-US" dirty="0"/>
              <a:t>Секвенирование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1379" y="1339753"/>
            <a:ext cx="4192621" cy="3146049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Секвенирование сообщений — это процесс нумерации сегментов, позволяющий повторно собрать сообщение в пункте назначения.</a:t>
            </a:r>
          </a:p>
          <a:p>
            <a:pPr marL="0" indent="0">
              <a:buNone/>
            </a:pPr>
            <a:r>
              <a:rPr lang="ru" sz="1600" dirty="0"/>
              <a:t>TCP отвечает за последовательность отдельных сегментов.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" y="968435"/>
            <a:ext cx="4658179" cy="35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990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3.1 Правила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789251" cy="757551"/>
          </a:xfrm>
        </p:spPr>
        <p:txBody>
          <a:bodyPr/>
          <a:lstStyle/>
          <a:p>
            <a:r>
              <a:rPr lang="ru" altLang="en-US" sz="1600" dirty="0"/>
              <a:t>инкапсуляции данных </a:t>
            </a:r>
            <a:br>
              <a:rPr lang="en-US" altLang="en-US" dirty="0"/>
            </a:br>
            <a:r>
              <a:rPr lang="ru" altLang="en-US" dirty="0"/>
              <a:t>Единицы данных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14950" y="171450"/>
            <a:ext cx="4860958" cy="493065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Инкапсуляция — это процесс, при котором протоколы добавляют свою информацию к данным.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На каждом этапе процесса PDU имеет новое название, отражающее его новые функции.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Универсального соглашения об именовании PDU не существует; в этом курсе PDU именуются в соответствии с протоколами пакета TCP/IP.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PDU, проходящие по стеку, выглядят следующим образом: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sz="1600" dirty="0"/>
              <a:t>Данные (поток данных)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sz="1600" dirty="0"/>
              <a:t>Сегмент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sz="1600" dirty="0"/>
              <a:t>Пакет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sz="1600" dirty="0"/>
              <a:t>Рамка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sz="1600" dirty="0"/>
              <a:t>Биты (поток битов)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1" y="1087233"/>
            <a:ext cx="4137066" cy="32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1600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Инкапсуляция данных </a:t>
            </a:r>
            <a:br>
              <a:rPr lang="en-US" altLang="en-US" dirty="0"/>
            </a:br>
            <a:r>
              <a:rPr lang="ru" altLang="en-US" dirty="0"/>
              <a:t>Пример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060301" cy="36895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Инкапсуляция — это процесс, идущий сверху вниз.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Уровень выше выполняет свой процесс, а затем передает его на следующий уровень модели. Этот процесс повторяется каждым слоем, пока он не будет отправлен в виде потока битов.</a:t>
            </a:r>
            <a:endParaRPr lang="en-CA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3" y="1001471"/>
            <a:ext cx="5632037" cy="34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9047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dirty="0"/>
              <a:t>Пример инкапсуляции и деинкапсуляции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3" y="896975"/>
            <a:ext cx="4012998" cy="38056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Данные деинкапсулируются по мере продвижения вверх по стеку.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Когда слой завершает свой процесс, этот слой отделяет свой заголовок и передает его на следующий уровень для обработки. Это повторяется на каждом слое, пока это не станет потоком данных, который приложение может обработать.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altLang="en-US" sz="1600" dirty="0"/>
              <a:t>Получено в виде битов (поток битов)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altLang="en-US" sz="1600" dirty="0"/>
              <a:t>Рамка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altLang="en-US" sz="1600" dirty="0"/>
              <a:t>Пакет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altLang="en-US" sz="1600" dirty="0"/>
              <a:t>Сегмент</a:t>
            </a:r>
          </a:p>
          <a:p>
            <a:pPr marL="485775" lvl="1" indent="-342900">
              <a:buFont typeface="+mj-lt"/>
              <a:buAutoNum type="arabicPeriod"/>
            </a:pPr>
            <a:r>
              <a:rPr lang="ru" altLang="en-US" sz="1600" dirty="0"/>
              <a:t>Данные (поток данных)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1451428"/>
            <a:ext cx="5007429" cy="283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01189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3.7 Доступ к данным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53183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504801"/>
          </a:xfrm>
        </p:spPr>
        <p:txBody>
          <a:bodyPr/>
          <a:lstStyle/>
          <a:p>
            <a:r>
              <a:rPr lang="ru" altLang="en-US" sz="1600" dirty="0"/>
              <a:t>Доступ к данным . </a:t>
            </a:r>
            <a:r>
              <a:rPr lang="ru" altLang="en-US" dirty="0"/>
              <a:t>Адреса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49304" y="546194"/>
            <a:ext cx="8445389" cy="2638651"/>
          </a:xfrm>
        </p:spPr>
        <p:txBody>
          <a:bodyPr/>
          <a:lstStyle/>
          <a:p>
            <a:pPr marL="0" indent="0">
              <a:buNone/>
            </a:pPr>
            <a:r>
              <a:rPr lang="ru" sz="1800" dirty="0">
                <a:latin typeface="Consolas" panose="020B0609020204030204" pitchFamily="49" charset="0"/>
              </a:rPr>
              <a:t>Как на канальном, так и на сетевом уровнях адресация используется для доставки данных от источника к месту назначения.</a:t>
            </a:r>
          </a:p>
          <a:p>
            <a:pPr marL="0" indent="0">
              <a:buNone/>
            </a:pPr>
            <a:r>
              <a:rPr lang="ru" sz="1800" b="1" dirty="0">
                <a:latin typeface="Consolas" panose="020B0609020204030204" pitchFamily="49" charset="0"/>
              </a:rPr>
              <a:t>Адреса источника и назначения сетевого уровня </a:t>
            </a:r>
            <a:r>
              <a:rPr lang="ru" sz="1800" dirty="0">
                <a:latin typeface="Consolas" panose="020B0609020204030204" pitchFamily="49" charset="0"/>
              </a:rPr>
              <a:t>— отвечают за доставку IP-пакета от исходного источника до конечного пункта назначения.</a:t>
            </a:r>
          </a:p>
          <a:p>
            <a:pPr marL="0" indent="0">
              <a:buNone/>
            </a:pPr>
            <a:r>
              <a:rPr lang="ru" sz="1800" b="1" dirty="0">
                <a:latin typeface="Consolas" panose="020B0609020204030204" pitchFamily="49" charset="0"/>
              </a:rPr>
              <a:t>Адреса источника и назначения на уровне канала передачи данных </a:t>
            </a:r>
            <a:r>
              <a:rPr lang="ru" sz="1800" dirty="0">
                <a:latin typeface="Consolas" panose="020B0609020204030204" pitchFamily="49" charset="0"/>
              </a:rPr>
              <a:t>— отвечают за доставку кадра канала передачи данных от одной сетевой интерфейсной карты (NIC) к другой сетевой карте в той же сети.</a:t>
            </a:r>
            <a:endParaRPr lang="en-CA" altLang="en-US" sz="1800" dirty="0">
              <a:latin typeface="Consolas" panose="020B0609020204030204" pitchFamily="49" charset="0"/>
            </a:endParaRPr>
          </a:p>
          <a:p>
            <a:endParaRPr lang="en-CA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0" y="3184845"/>
            <a:ext cx="7855296" cy="19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37588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ru" altLang="en-US" dirty="0"/>
              <a:t>Логический адрес уровня 3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502" y="1037994"/>
            <a:ext cx="3802452" cy="3457575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IP-пакет содержит два IP-адреса:</a:t>
            </a:r>
          </a:p>
          <a:p>
            <a:pPr lvl="1"/>
            <a:r>
              <a:rPr lang="ru" sz="1600" b="1" dirty="0"/>
              <a:t>Исходный IP-адрес </a:t>
            </a:r>
            <a:r>
              <a:rPr lang="ru" sz="1600" dirty="0"/>
              <a:t>— IP-адрес отправляющего устройства, исходного источника пакета.</a:t>
            </a:r>
          </a:p>
          <a:p>
            <a:pPr lvl="1"/>
            <a:r>
              <a:rPr lang="ru" sz="1600" b="1" dirty="0"/>
              <a:t>IP-адрес назначения </a:t>
            </a:r>
            <a:r>
              <a:rPr lang="ru" sz="1600" dirty="0"/>
              <a:t>— IP-адрес принимающего устройства, конечного пункта назначения пакета.</a:t>
            </a:r>
          </a:p>
          <a:p>
            <a:pPr marL="0" indent="0">
              <a:buNone/>
            </a:pPr>
            <a:r>
              <a:rPr lang="ru" sz="1600" dirty="0"/>
              <a:t>Эти адреса могут находиться на одной и той же ссылке или быть удаленными.</a:t>
            </a:r>
          </a:p>
          <a:p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1232861"/>
            <a:ext cx="4880714" cy="26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97487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0013" y="885824"/>
            <a:ext cx="4303036" cy="4071766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IP-адрес состоит из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Сетевая часть (IPv4) или префикс (IPv6)</a:t>
            </a:r>
            <a:r>
              <a:rPr lang="ru" sz="1600" dirty="0"/>
              <a:t>  </a:t>
            </a:r>
          </a:p>
          <a:p>
            <a:pPr lvl="1"/>
            <a:r>
              <a:rPr lang="ru" sz="1500" dirty="0"/>
              <a:t>Самая левая часть адреса указывает сетевую группу, членом которой является IP-адрес.</a:t>
            </a:r>
          </a:p>
          <a:p>
            <a:pPr lvl="1"/>
            <a:r>
              <a:rPr lang="ru" sz="1500" dirty="0"/>
              <a:t>Каждая локальная или глобальная сеть будет иметь одинаковую сетевую часть.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Часть хоста (IPv4) или идентификатор интерфейса (IPv6)</a:t>
            </a:r>
            <a:r>
              <a:rPr lang="ru" sz="1600" dirty="0"/>
              <a:t> </a:t>
            </a:r>
          </a:p>
          <a:p>
            <a:pPr lvl="1"/>
            <a:r>
              <a:rPr lang="ru" sz="1500" dirty="0"/>
              <a:t>Оставшаяся часть адреса идентифицирует конкретное устройство в группе.</a:t>
            </a:r>
          </a:p>
          <a:p>
            <a:pPr lvl="1"/>
            <a:r>
              <a:rPr lang="ru" sz="1500" dirty="0"/>
              <a:t>Эта часть уникальна для каждого устройства в сети.</a:t>
            </a:r>
          </a:p>
          <a:p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62" y="1237106"/>
            <a:ext cx="4640938" cy="26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0988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819993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в одной сети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7155" y="1185062"/>
            <a:ext cx="3788917" cy="3435310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Если устройства находятся в одной сети, источник и пункт назначения будут иметь одинаковый номер в сетевой части адреса.</a:t>
            </a:r>
          </a:p>
          <a:p>
            <a:pPr lvl="1"/>
            <a:r>
              <a:rPr lang="ru" sz="1600" dirty="0"/>
              <a:t>ПК1 – </a:t>
            </a:r>
            <a:r>
              <a:rPr lang="ru" sz="1600" u="sng" dirty="0">
                <a:solidFill>
                  <a:schemeClr val="accent6"/>
                </a:solidFill>
              </a:rPr>
              <a:t>192.168.1 </a:t>
            </a:r>
            <a:r>
              <a:rPr lang="ru" sz="1600" dirty="0"/>
              <a:t>.110</a:t>
            </a:r>
          </a:p>
          <a:p>
            <a:pPr lvl="1"/>
            <a:r>
              <a:rPr lang="ru" sz="1600" dirty="0"/>
              <a:t>FTP-сервер – </a:t>
            </a:r>
            <a:r>
              <a:rPr lang="ru" sz="1600" u="sng" dirty="0">
                <a:solidFill>
                  <a:schemeClr val="accent6"/>
                </a:solidFill>
              </a:rPr>
              <a:t>192.168.1 </a:t>
            </a:r>
            <a:r>
              <a:rPr lang="ru" sz="1600" dirty="0"/>
              <a:t>.9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29" y="977494"/>
            <a:ext cx="4643258" cy="29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29971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819993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на уровне канала передачи данных Адреса: та же IP-сеть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" y="861387"/>
            <a:ext cx="4029075" cy="3435310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Если устройства находятся в одной сети Ethernet, кадр канала передачи данных будет использовать фактический MAC-адрес сетевого адаптера назначения.</a:t>
            </a:r>
          </a:p>
          <a:p>
            <a:pPr marL="0" indent="0">
              <a:buNone/>
            </a:pPr>
            <a:r>
              <a:rPr lang="ru" altLang="en-US" sz="1600" dirty="0"/>
              <a:t>MAC-адреса физически встроены в сетевой адаптер Ethernet и являются локальной адресацией.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Исходный MAC-адрес будет соответствовать адресу отправителя по ссылке.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MAC-адрес назначения всегда будет находиться на том же канале, что и источник, даже если конечный пункт назначения удален.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40" y="861386"/>
            <a:ext cx="4472943" cy="29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9927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3999" cy="819993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в удаленной сети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861387"/>
            <a:ext cx="3935186" cy="3592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Что происходит, когда фактический (конечный) пункт назначения находится не в той же локальной сети и является удаленным?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Что происходит, когда ПК1 пытается подключиться к веб-серверу?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Влияет ли это на сетевой и канальный уровни?</a:t>
            </a:r>
            <a:endParaRPr lang="en-CA" altLang="en-US" sz="1600" dirty="0"/>
          </a:p>
          <a:p>
            <a:pPr marL="142875" lvl="1" indent="0">
              <a:buNone/>
            </a:pP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037350"/>
            <a:ext cx="4884533" cy="32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89880"/>
          </a:xfrm>
        </p:spPr>
        <p:txBody>
          <a:bodyPr/>
          <a:lstStyle/>
          <a:p>
            <a:r>
              <a:rPr lang="ru" altLang="en-US" dirty="0"/>
              <a:t>«Правила» </a:t>
            </a:r>
            <a:br>
              <a:rPr lang="en-US" altLang="en-US" dirty="0"/>
            </a:br>
            <a:r>
              <a:rPr lang="ru" altLang="en-US" dirty="0"/>
              <a:t>— Устройства в пузыре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69"/>
            <a:ext cx="8853286" cy="125140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ru" sz="1800" dirty="0"/>
              <a:t>В этом видео объясняются протоколы, которые устройства используют для определения своего места в сети и взаимодействия с другими устройствами.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819993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адресов сетевого уровня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861387"/>
            <a:ext cx="3862788" cy="3592626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600" dirty="0"/>
              <a:t>Если источник и пункт назначения имеют разную сетевую часть, это означает, что они находятся в разных сетях.</a:t>
            </a:r>
          </a:p>
          <a:p>
            <a:pPr lvl="1"/>
            <a:r>
              <a:rPr lang="ru" altLang="en-US" sz="1600" dirty="0"/>
              <a:t>ПК1 – 192.168.1</a:t>
            </a:r>
          </a:p>
          <a:p>
            <a:pPr lvl="1"/>
            <a:r>
              <a:rPr lang="ru" altLang="en-US" sz="1600" dirty="0"/>
              <a:t>Веб-сервер – 172.16.1</a:t>
            </a:r>
          </a:p>
          <a:p>
            <a:pPr marL="0" indent="0">
              <a:buNone/>
            </a:pP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037350"/>
            <a:ext cx="4884533" cy="32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64595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519323"/>
          </a:xfrm>
        </p:spPr>
        <p:txBody>
          <a:bodyPr/>
          <a:lstStyle/>
          <a:p>
            <a:r>
              <a:rPr lang="ru" altLang="en-US" dirty="0"/>
              <a:t>Роль адресов канального уровня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621103"/>
            <a:ext cx="4971306" cy="4481004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Если конечный пункт назначения удален, уровень 3 предоставит уровню 2 IP-адрес локального шлюза по умолчанию, также известный как адрес маршрутизатора.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dirty="0"/>
              <a:t>Шлюз по умолчанию (DGW) — это IP-адрес интерфейса маршрутизатора, который является частью этой локальной сети и будет «дверью» или «шлюзом» ко всем другим удаленным местоположениям.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dirty="0"/>
              <a:t>Этот адрес необходимо сообщить всем устройствам в локальной сети, иначе их трафик будет ограничен только локальной сетью.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dirty="0"/>
              <a:t>После того как уровень 2 на ПК1 перенаправляет данные на шлюз по умолчанию (маршрутизатор), маршрутизатор может начать процесс маршрутизации для передачи информации фактическому получателю.</a:t>
            </a: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07" y="1188719"/>
            <a:ext cx="3944092" cy="26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31806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995957"/>
          </a:xfrm>
        </p:spPr>
        <p:txBody>
          <a:bodyPr/>
          <a:lstStyle/>
          <a:p>
            <a:r>
              <a:rPr lang="ru" altLang="en-US" dirty="0"/>
              <a:t>Роль адресов канального уровня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6060" y="874527"/>
            <a:ext cx="3935186" cy="3632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Адресация канала передачи данных является локальной, поэтому для каждого канала будет указан источник и пункт назначения.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MAC-адрес для первого сегмента:</a:t>
            </a:r>
          </a:p>
          <a:p>
            <a:pPr lvl="1"/>
            <a:r>
              <a:rPr lang="ru" altLang="en-US" sz="1600" dirty="0"/>
              <a:t>Источник – AA-AA-AA-AA-AA-AA (ПК1) Отправляет кадр.</a:t>
            </a:r>
          </a:p>
          <a:p>
            <a:pPr lvl="1"/>
            <a:r>
              <a:rPr lang="ru" altLang="en-US" sz="1600" dirty="0"/>
              <a:t>Место назначения – 11-11-11-11-11-11 (R1-MAC шлюза по умолчанию). Получает кадр.</a:t>
            </a:r>
          </a:p>
          <a:p>
            <a:pPr marL="0" indent="0">
              <a:buNone/>
            </a:pPr>
            <a:r>
              <a:rPr lang="ru" altLang="en-US" b="1" dirty="0"/>
              <a:t>Примечание: </a:t>
            </a:r>
            <a:r>
              <a:rPr lang="ru" altLang="en-US" dirty="0"/>
              <a:t>в то время как локальная адресация L2 будет меняться от канала к каналу или от перехода к переходу, адресация L3 останется прежней.</a:t>
            </a:r>
          </a:p>
          <a:p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59" y="874527"/>
            <a:ext cx="4215838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69489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3749040" cy="861386"/>
          </a:xfrm>
        </p:spPr>
        <p:txBody>
          <a:bodyPr/>
          <a:lstStyle/>
          <a:p>
            <a:r>
              <a:rPr lang="ru" altLang="en-US" dirty="0"/>
              <a:t>Адреса каналов передачи данных 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1925" y="861388"/>
            <a:ext cx="8505825" cy="167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Поскольку адресация канала передачи данных является локальной, она будет иметь источник и пункт назначения для каждого сегмента или перехода к пункту назначения.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MAC-адрес для первого сегмента:</a:t>
            </a:r>
          </a:p>
          <a:p>
            <a:pPr lvl="1"/>
            <a:r>
              <a:rPr lang="ru" altLang="en-US" sz="1600" dirty="0"/>
              <a:t>Источник – (PC1 NIC) отправляет кадр</a:t>
            </a:r>
          </a:p>
          <a:p>
            <a:pPr lvl="1"/>
            <a:r>
              <a:rPr lang="ru" altLang="en-US" sz="1600" dirty="0"/>
              <a:t>Место назначения – (первый маршрутизатор – интерфейс DGW) получает кадр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1" y="2744279"/>
            <a:ext cx="4470787" cy="21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5817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67224" cy="861386"/>
          </a:xfrm>
        </p:spPr>
        <p:txBody>
          <a:bodyPr/>
          <a:lstStyle/>
          <a:p>
            <a:r>
              <a:rPr lang="ru" altLang="en-US" sz="1600" dirty="0"/>
              <a:t>для доступа к данным </a:t>
            </a:r>
            <a:br>
              <a:rPr lang="en-US" altLang="en-US" dirty="0"/>
            </a:br>
            <a:r>
              <a:rPr lang="ru" altLang="en-US" dirty="0"/>
              <a:t>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0500" y="851863"/>
            <a:ext cx="8248650" cy="1148388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600" dirty="0"/>
              <a:t>MAC-адрес для второго перехода:</a:t>
            </a:r>
          </a:p>
          <a:p>
            <a:pPr lvl="1"/>
            <a:r>
              <a:rPr lang="ru" altLang="en-US" sz="1600" dirty="0"/>
              <a:t>Источник – (первый маршрутизатор – выходной интерфейс) отправляет кадр</a:t>
            </a:r>
          </a:p>
          <a:p>
            <a:pPr lvl="1"/>
            <a:r>
              <a:rPr lang="ru" altLang="en-US" sz="1600" dirty="0"/>
              <a:t>Место назначения – (Второй маршрутизатор) получает кадр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42" y="2080004"/>
            <a:ext cx="5223916" cy="23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96512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267199" cy="861386"/>
          </a:xfrm>
        </p:spPr>
        <p:txBody>
          <a:bodyPr/>
          <a:lstStyle/>
          <a:p>
            <a:r>
              <a:rPr lang="ru" altLang="en-US" sz="1600" dirty="0"/>
              <a:t>для доступа к данным </a:t>
            </a:r>
            <a:br>
              <a:rPr lang="en-US" altLang="en-US" dirty="0"/>
            </a:br>
            <a:r>
              <a:rPr lang="ru" altLang="en-US" dirty="0"/>
              <a:t>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0975" y="842338"/>
            <a:ext cx="7791449" cy="1205538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600" dirty="0"/>
              <a:t>MAC-адрес для последнего сегмента:</a:t>
            </a:r>
          </a:p>
          <a:p>
            <a:pPr lvl="1"/>
            <a:r>
              <a:rPr lang="ru" altLang="en-US" sz="1600" dirty="0"/>
              <a:t>Источник – (выходной интерфейс второго маршрутизатора) отправляет кадр</a:t>
            </a:r>
          </a:p>
          <a:p>
            <a:pPr lvl="1"/>
            <a:r>
              <a:rPr lang="ru" altLang="en-US" sz="1600" dirty="0"/>
              <a:t>Место назначения – (сетевая карта веб-сервера) получает кадр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21" y="2352817"/>
            <a:ext cx="5176758" cy="22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23163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581524" cy="861386"/>
          </a:xfrm>
        </p:spPr>
        <p:txBody>
          <a:bodyPr/>
          <a:lstStyle/>
          <a:p>
            <a:r>
              <a:rPr lang="ru" altLang="en-US" sz="1600" dirty="0"/>
              <a:t>для доступа к данным </a:t>
            </a:r>
            <a:br>
              <a:rPr lang="en-US" altLang="en-US" dirty="0"/>
            </a:br>
            <a:r>
              <a:rPr lang="ru" altLang="en-US" dirty="0"/>
              <a:t>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0025" y="832813"/>
            <a:ext cx="8620125" cy="1205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Обратите внимание, что пакет не изменяется, но изменяется кадр, поэтому IP-адресация L3 не меняется от сегмента к сегменту, как MAC-адресация L2.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Адресация L3 остается прежней, поскольку она глобальна, а конечным пунктом назначения по-прежнему является веб-сервер.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60" y="2251139"/>
            <a:ext cx="5221729" cy="22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97813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819993"/>
          </a:xfrm>
        </p:spPr>
        <p:txBody>
          <a:bodyPr/>
          <a:lstStyle/>
          <a:p>
            <a:r>
              <a:rPr lang="ru" altLang="en-US" sz="1600" dirty="0"/>
              <a:t>доступа к данным </a:t>
            </a:r>
            <a:br>
              <a:rPr lang="en-US" altLang="en-US" dirty="0"/>
            </a:br>
            <a:r>
              <a:rPr lang="ru" altLang="en-US" dirty="0"/>
              <a:t>– Установка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" y="861387"/>
            <a:ext cx="8846820" cy="38110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" sz="1800" dirty="0"/>
              <a:t>В этой лабораторной работе вы выполните следующее:</a:t>
            </a:r>
          </a:p>
          <a:p>
            <a:pPr lvl="1"/>
            <a:r>
              <a:rPr lang="ru" sz="1800" dirty="0"/>
              <a:t>Загрузите и установите Wireshark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46739503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3999" cy="819993"/>
          </a:xfrm>
        </p:spPr>
        <p:txBody>
          <a:bodyPr/>
          <a:lstStyle/>
          <a:p>
            <a:r>
              <a:rPr lang="ru" altLang="en-US" sz="1600" dirty="0"/>
              <a:t>по доступу к данным </a:t>
            </a:r>
            <a:br>
              <a:rPr lang="en-US" altLang="en-US" dirty="0"/>
            </a:br>
            <a:r>
              <a:rPr lang="ru" altLang="en-US" dirty="0"/>
              <a:t>– использование Wireshark для просмотра сетевого трафика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861387"/>
            <a:ext cx="8580966" cy="3811097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800" dirty="0"/>
              <a:t>В этой лабораторной работе вы выполните следующее:</a:t>
            </a:r>
          </a:p>
          <a:p>
            <a:pPr lvl="1"/>
            <a:r>
              <a:rPr lang="ru" sz="1800" dirty="0"/>
              <a:t>Часть 1: Сбор и анализ локальных данных ICMP в Wireshark</a:t>
            </a:r>
          </a:p>
          <a:p>
            <a:pPr lvl="1"/>
            <a:r>
              <a:rPr lang="ru" sz="1800" dirty="0"/>
              <a:t>Часть 2: Сбор и анализ удаленных данных ICMP в Wireshark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9199573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3.8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9592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Основы коммуникаций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2475426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Сети могут различаться по размеру и сложности. Недостаточно иметь соединение, устройства должны договориться о том, «как» общаться.</a:t>
            </a:r>
          </a:p>
          <a:p>
            <a:pPr marL="0" indent="0">
              <a:buNone/>
            </a:pPr>
            <a:r>
              <a:rPr lang="ru" sz="1800" dirty="0"/>
              <a:t>Любая коммуникация состоит из трех элементов:</a:t>
            </a:r>
          </a:p>
          <a:p>
            <a:pPr lvl="1"/>
            <a:r>
              <a:rPr lang="ru" sz="1800" dirty="0">
                <a:effectLst/>
              </a:rPr>
              <a:t>Будет источник ( </a:t>
            </a:r>
            <a:r>
              <a:rPr lang="ru" sz="1800" b="1" dirty="0">
                <a:effectLst/>
              </a:rPr>
              <a:t>отправитель </a:t>
            </a:r>
            <a:r>
              <a:rPr lang="ru" sz="1800" dirty="0">
                <a:effectLst/>
              </a:rPr>
              <a:t>).</a:t>
            </a:r>
          </a:p>
          <a:p>
            <a:pPr lvl="1"/>
            <a:r>
              <a:rPr lang="ru" sz="1800" dirty="0"/>
              <a:t>Будет пункт назначения ( </a:t>
            </a:r>
            <a:r>
              <a:rPr lang="ru" sz="1800" b="1" dirty="0"/>
              <a:t>получатель </a:t>
            </a:r>
            <a:r>
              <a:rPr lang="ru" sz="1800" dirty="0"/>
              <a:t>).</a:t>
            </a:r>
          </a:p>
          <a:p>
            <a:pPr lvl="1"/>
            <a:r>
              <a:rPr lang="ru" sz="1800" dirty="0"/>
              <a:t>Будет существовать канал ( </a:t>
            </a:r>
            <a:r>
              <a:rPr lang="ru" sz="1800" b="1" dirty="0"/>
              <a:t>средство массовой информации </a:t>
            </a:r>
            <a:r>
              <a:rPr lang="ru" sz="1800" dirty="0"/>
              <a:t>), который обеспечит </a:t>
            </a:r>
            <a:br>
              <a:rPr lang="ro-RO" sz="1800" dirty="0"/>
            </a:br>
            <a:r>
              <a:rPr lang="ru" sz="1800" dirty="0"/>
              <a:t>путь коммуникации.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BC3A0-8A39-0070-D316-7158D987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24" y="1284519"/>
            <a:ext cx="3143972" cy="37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ru" altLang="en-US" sz="1600" dirty="0"/>
              <a:t>Практика и тест по модулю </a:t>
            </a:r>
            <a:br>
              <a:rPr lang="en-US" altLang="en-US" dirty="0"/>
            </a:br>
            <a:r>
              <a:rPr lang="ru" altLang="en-US" dirty="0"/>
              <a:t>Что я узнал в этом модуле?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780050"/>
          </a:xfrm>
        </p:spPr>
        <p:txBody>
          <a:bodyPr/>
          <a:lstStyle/>
          <a:p>
            <a:pPr marL="142875" lvl="1" indent="0">
              <a:buNone/>
            </a:pPr>
            <a:r>
              <a:rPr lang="ru" sz="1600" b="1" dirty="0"/>
              <a:t>Правила</a:t>
            </a:r>
          </a:p>
          <a:p>
            <a:pPr lvl="2"/>
            <a:r>
              <a:rPr lang="ru" sz="1600" dirty="0"/>
              <a:t>Протоколы должны иметь отправителя и получателя.</a:t>
            </a:r>
          </a:p>
          <a:p>
            <a:pPr lvl="2"/>
            <a:r>
              <a:rPr lang="ru" sz="1600" dirty="0"/>
              <a:t>Общие компьютерные протоколы включают следующие требования: кодирование сообщений, форматирование и инкапсуляция, размер, время и параметры доставки.</a:t>
            </a:r>
            <a:endParaRPr lang="en-US" sz="1600" b="1" dirty="0"/>
          </a:p>
          <a:p>
            <a:pPr marL="142875" lvl="1" indent="0">
              <a:buNone/>
            </a:pPr>
            <a:r>
              <a:rPr lang="ru" sz="1600" b="1" dirty="0"/>
              <a:t>Протоколы</a:t>
            </a:r>
          </a:p>
          <a:p>
            <a:pPr lvl="2"/>
            <a:r>
              <a:rPr lang="ru" sz="1600" dirty="0"/>
              <a:t>Для отправки сообщения по сети требуется использование нескольких протоколов.</a:t>
            </a:r>
          </a:p>
          <a:p>
            <a:pPr lvl="2"/>
            <a:r>
              <a:rPr lang="ru" sz="1600" dirty="0"/>
              <a:t>Каждый сетевой протокол имеет свою собственную функцию, формат и правила связи.</a:t>
            </a:r>
            <a:endParaRPr lang="en-US" sz="1600" b="1" dirty="0"/>
          </a:p>
          <a:p>
            <a:pPr marL="142875" lvl="1" indent="0">
              <a:buNone/>
            </a:pPr>
            <a:r>
              <a:rPr lang="ru" sz="1600" b="1" dirty="0"/>
              <a:t>Пакеты протоколов</a:t>
            </a:r>
          </a:p>
          <a:p>
            <a:pPr lvl="2"/>
            <a:r>
              <a:rPr lang="ru" sz="1600" dirty="0"/>
              <a:t>Набор протоколов — это группа взаимосвязанных протоколов.</a:t>
            </a:r>
          </a:p>
          <a:p>
            <a:pPr lvl="2"/>
            <a:r>
              <a:rPr lang="ru" sz="1600" dirty="0"/>
              <a:t>Набор протоколов TCP/IP — это протоколы, используемые сегодня.</a:t>
            </a:r>
          </a:p>
          <a:p>
            <a:pPr marL="142875" lvl="1" indent="0">
              <a:buNone/>
            </a:pPr>
            <a:r>
              <a:rPr lang="ru" sz="1600" b="1" dirty="0"/>
              <a:t>Организации по стандартизации</a:t>
            </a:r>
          </a:p>
          <a:p>
            <a:pPr lvl="2"/>
            <a:r>
              <a:rPr lang="ru" sz="1600" dirty="0"/>
              <a:t>Открытые стандарты поощряют взаимодействие, конкуренцию и инновации.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ru" altLang="en-US" sz="1600" dirty="0"/>
              <a:t>Практика и тест по модулю </a:t>
            </a:r>
            <a:br>
              <a:rPr lang="en-US" altLang="en-US" dirty="0"/>
            </a:br>
            <a:r>
              <a:rPr lang="ru" altLang="en-US" dirty="0"/>
              <a:t>Что я узнал в этом модуле? 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722900"/>
          </a:xfrm>
        </p:spPr>
        <p:txBody>
          <a:bodyPr/>
          <a:lstStyle/>
          <a:p>
            <a:pPr marL="142875" lvl="1" indent="0">
              <a:buNone/>
            </a:pPr>
            <a:r>
              <a:rPr lang="ru" sz="1500" b="1" dirty="0"/>
              <a:t>Референтные модели</a:t>
            </a:r>
          </a:p>
          <a:p>
            <a:pPr lvl="2"/>
            <a:r>
              <a:rPr lang="ru" sz="1500" dirty="0"/>
              <a:t>В сетях используются две модели: TCP/IP и OSI.</a:t>
            </a:r>
          </a:p>
          <a:p>
            <a:pPr lvl="2"/>
            <a:r>
              <a:rPr lang="ru" sz="1500" dirty="0"/>
              <a:t>Модель TCP/IP имеет 4 уровня, а модель OSI — 7 уровней.</a:t>
            </a:r>
          </a:p>
          <a:p>
            <a:pPr marL="142875" lvl="1" indent="0">
              <a:buNone/>
            </a:pPr>
            <a:r>
              <a:rPr lang="ru" sz="1500" b="1" dirty="0"/>
              <a:t>Инкапсуляция данных</a:t>
            </a:r>
          </a:p>
          <a:p>
            <a:pPr lvl="2"/>
            <a:r>
              <a:rPr lang="ru" sz="1500" dirty="0"/>
              <a:t>Форма, которую принимает фрагмент данных на любом уровне, называется </a:t>
            </a:r>
            <a:r>
              <a:rPr lang="ru" sz="1500" i="1" dirty="0"/>
              <a:t>протокольным блоком данных (PDU) </a:t>
            </a:r>
            <a:r>
              <a:rPr lang="ru" sz="1500" dirty="0"/>
              <a:t>.</a:t>
            </a:r>
          </a:p>
          <a:p>
            <a:pPr lvl="2"/>
            <a:r>
              <a:rPr lang="ru" sz="1500" dirty="0"/>
              <a:t>В процессе инкапсуляции данных используются пять различных PDU: данные, сегмент, пакет, кадр и биты.</a:t>
            </a:r>
          </a:p>
          <a:p>
            <a:pPr marL="142875" lvl="1" indent="0">
              <a:buNone/>
            </a:pPr>
            <a:r>
              <a:rPr lang="ru" sz="1500" b="1" dirty="0"/>
              <a:t>Доступ к данным</a:t>
            </a:r>
          </a:p>
          <a:p>
            <a:pPr lvl="2"/>
            <a:r>
              <a:rPr lang="ru" sz="1500" dirty="0"/>
              <a:t>Сетевой и канальный уровни будут обеспечивать адресацию для перемещения данных по сети.</a:t>
            </a:r>
          </a:p>
          <a:p>
            <a:pPr lvl="2"/>
            <a:r>
              <a:rPr lang="ru" sz="1500" dirty="0"/>
              <a:t>Уровень 3 будет обеспечивать IP-адресацию, а уровень 2 — MAC-адресацию.</a:t>
            </a:r>
          </a:p>
          <a:p>
            <a:pPr lvl="2"/>
            <a:r>
              <a:rPr lang="ru" sz="1500" dirty="0"/>
              <a:t>Способ обработки адресации на этих уровнях будет зависеть от того, находятся ли источник и пункт назначения в одной сети или пункт назначения находится в другой сети, нежели источник.</a:t>
            </a:r>
          </a:p>
        </p:txBody>
      </p:sp>
    </p:spTree>
    <p:extLst>
      <p:ext uri="{BB962C8B-B14F-4D97-AF65-F5344CB8AC3E}">
        <p14:creationId xmlns:p14="http://schemas.microsoft.com/office/powerpoint/2010/main" val="4258963031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Новые термины и команды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00818"/>
              </p:ext>
            </p:extLst>
          </p:nvPr>
        </p:nvGraphicFramePr>
        <p:xfrm>
          <a:off x="419428" y="661790"/>
          <a:ext cx="8305144" cy="430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958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кодирование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канал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управление потоком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тайм-аут ответа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подтверждение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одноадресный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многоадресная передача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транслировать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набор протоколов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Ethernet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стандартный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собственный </a:t>
                      </a:r>
                      <a:r>
                        <a:rPr lang="ru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802.3 (Ethernet)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 (беспроводной Ethernet)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сегментация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шлюз по умолчанию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передачи гипертекста (HTTP)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Простой протокол передачи почты (SMTP)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Почтовый протокол (POP)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управления передачей (TCP)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канал передачи данных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сетевой доступ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Сеть агентств перспективных исследовательских проектов (ARPANET)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89004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Новые термины и команды (продолжение)</a:t>
            </a:r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6441"/>
              </p:ext>
            </p:extLst>
          </p:nvPr>
        </p:nvGraphicFramePr>
        <p:xfrm>
          <a:off x="271581" y="796418"/>
          <a:ext cx="8472890" cy="386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4594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доступа к сообщениям в Интернете (IMAP)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передачи файлов (FTP)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Простейший протокол передачи файлов (TFTP)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пользовательских датаграмм (UDP)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Трансляция сетевых адресов (NAT)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управления сообщениями в Интернете (ICMP)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Открыть кратчайший путь первым (OSPF)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Улучшенный протокол маршрутизации внутреннего шлюза (EIGRP)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разрешения адресов (ARP)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Динамическая конфигурация хоста (DHCP)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инкапсуляция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деинкапсуляция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блок данных протокола (PDU)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пакет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рамка</a:t>
                      </a:r>
                    </a:p>
                    <a:p>
                      <a:pPr marL="0" indent="0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11567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A4573-9513-82A4-9F52-E2FFBD2C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931" y="230867"/>
            <a:ext cx="3865964" cy="159148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Протоколы Коммуникации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6023642" cy="12672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Все коммуникации регулируются протоколами.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i="1" dirty="0">
                <a:solidFill>
                  <a:srgbClr val="C00000"/>
                </a:solidFill>
                <a:highlight>
                  <a:srgbClr val="FFFF00"/>
                </a:highlight>
              </a:rPr>
              <a:t>Протоколы — это правила, которым будет следовать коммуникация.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b="1" dirty="0"/>
              <a:t>Эти правила будут различаться в зависимости от протокола.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3" y="2224873"/>
            <a:ext cx="3911188" cy="2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68" y="2224873"/>
            <a:ext cx="4128904" cy="23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Правила </a:t>
            </a:r>
            <a:br>
              <a:rPr lang="en-US" altLang="en-US" dirty="0"/>
            </a:br>
            <a:r>
              <a:rPr lang="ru" altLang="en-US" dirty="0"/>
              <a:t>Правило Установления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3399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Для регулирования разговора люди должны использовать установленные правила или соглашения.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Первое сообщение трудно читать, потому что оно не отформатировано должным образом. Второе показывает сообщение, отформатированное должным образом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8" y="2024578"/>
            <a:ext cx="6282050" cy="11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53" y="3424014"/>
            <a:ext cx="6373400" cy="12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19956</TotalTime>
  <Words>4615</Words>
  <Application>Microsoft Office PowerPoint</Application>
  <PresentationFormat>On-screen Show (16:9)</PresentationFormat>
  <Paragraphs>687</Paragraphs>
  <Slides>74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CiscoSans ExtraLight</vt:lpstr>
      <vt:lpstr>Consolas</vt:lpstr>
      <vt:lpstr>Wingdings</vt:lpstr>
      <vt:lpstr>Default Theme</vt:lpstr>
      <vt:lpstr>Модуль 3:  Протоколы и модели</vt:lpstr>
      <vt:lpstr>Модуль 3: Протоколы и модели</vt:lpstr>
      <vt:lpstr>Цели модуля</vt:lpstr>
      <vt:lpstr>Классная деятельность – Разработка системы связи</vt:lpstr>
      <vt:lpstr>3.1 Правила</vt:lpstr>
      <vt:lpstr>«Правила»  — Устройства в пузыре</vt:lpstr>
      <vt:lpstr>Правила  Основы коммуникаций</vt:lpstr>
      <vt:lpstr>Правила  Протоколы Коммуникации</vt:lpstr>
      <vt:lpstr>Правила  Правило Установления</vt:lpstr>
      <vt:lpstr>Правила  Установление правил (продолжение)</vt:lpstr>
      <vt:lpstr>Требования к сетевому протоколу правил </vt:lpstr>
      <vt:lpstr>Правила  кодирования сообщений</vt:lpstr>
      <vt:lpstr>Правила  форматирования и инкапсуляции сообщений</vt:lpstr>
      <vt:lpstr>Размер сообщения правил </vt:lpstr>
      <vt:lpstr>Правила  Сообщения Сроки</vt:lpstr>
      <vt:lpstr>Правила  Варианты доставки сообщений</vt:lpstr>
      <vt:lpstr>Правила  Примечание о значке узла</vt:lpstr>
      <vt:lpstr>3.2 Протоколы</vt:lpstr>
      <vt:lpstr>Протоколы  Обзор сетевых протоколов</vt:lpstr>
      <vt:lpstr>Протоколы  Сетевые протоколы Функции</vt:lpstr>
      <vt:lpstr>Протоколы  Протокол Взаимодействие</vt:lpstr>
      <vt:lpstr>3.3 Наборы протоколов</vt:lpstr>
      <vt:lpstr>Наборы протоколов  Наборы сетевых протоколов</vt:lpstr>
      <vt:lpstr>Эволюция наборов </vt:lpstr>
      <vt:lpstr>Наборы протоколов  Пример протокола TCP/IP</vt:lpstr>
      <vt:lpstr>Наборы протоколов  Набор протоколов TCP/IP</vt:lpstr>
      <vt:lpstr>Наборы протоколов  Процесс связи TCP/IP</vt:lpstr>
      <vt:lpstr>3.4 Организации по стандартизации</vt:lpstr>
      <vt:lpstr>Стандарты Организации  Открытые стандарты</vt:lpstr>
      <vt:lpstr>Стандарты организаций  Интернет-стандарты</vt:lpstr>
      <vt:lpstr>Стандарты организаций  Интернета (продолжение)</vt:lpstr>
      <vt:lpstr>Организации по стандартизации  Электронные и коммуникационные стандарты</vt:lpstr>
      <vt:lpstr>организаций по стандартизации  – исследование сетевых стандартов</vt:lpstr>
      <vt:lpstr>3.5 Референтные модели</vt:lpstr>
      <vt:lpstr>Модель  ОСИ</vt:lpstr>
      <vt:lpstr>Референтные модели</vt:lpstr>
      <vt:lpstr>Заголовки </vt:lpstr>
      <vt:lpstr>Референтные модели.  Преимущества использования многоуровневой модели.</vt:lpstr>
      <vt:lpstr>Референтные модели.  Преимущества использования многоуровневой модели (продолжение)</vt:lpstr>
      <vt:lpstr>Референтные модели  Референтная модель OSI</vt:lpstr>
      <vt:lpstr>PowerPoint Presentation</vt:lpstr>
      <vt:lpstr>PowerPoint Presentation</vt:lpstr>
      <vt:lpstr>Референтные модели  Референтная модель TCP/IP</vt:lpstr>
      <vt:lpstr>эталонных моделей  OSI и TCP/IP</vt:lpstr>
      <vt:lpstr>Сравнение OSI и TCP/IP</vt:lpstr>
      <vt:lpstr>Справочные модели  Packet Tracer – исследуйте модели TCP/IP и OSI в действии</vt:lpstr>
      <vt:lpstr>3.6 Инкапсуляция данных</vt:lpstr>
      <vt:lpstr>Инкапсуляция данных  Сегментация сообщений</vt:lpstr>
      <vt:lpstr>Инкапсуляция данных  Секвенирование</vt:lpstr>
      <vt:lpstr>инкапсуляции данных  Единицы данных</vt:lpstr>
      <vt:lpstr>Инкапсуляция данных  Пример </vt:lpstr>
      <vt:lpstr>Пример инкапсуляции и деинкапсуляции </vt:lpstr>
      <vt:lpstr>3.7 Доступ к данным</vt:lpstr>
      <vt:lpstr>Доступ к данным . Адреса</vt:lpstr>
      <vt:lpstr>Логический адрес уровня 3 </vt:lpstr>
      <vt:lpstr>доступа к данным  (продолжение)</vt:lpstr>
      <vt:lpstr>доступа к данным  в одной сети</vt:lpstr>
      <vt:lpstr>доступа к данным  на уровне канала передачи данных Адреса: та же IP-сеть</vt:lpstr>
      <vt:lpstr>доступа к данным  в удаленной сети</vt:lpstr>
      <vt:lpstr>доступа к данным  адресов сетевого уровня</vt:lpstr>
      <vt:lpstr>Роль адресов канального уровня </vt:lpstr>
      <vt:lpstr>Роль адресов канального уровня </vt:lpstr>
      <vt:lpstr>Адреса каналов передачи данных </vt:lpstr>
      <vt:lpstr>для доступа к данным  (продолжение)</vt:lpstr>
      <vt:lpstr>для доступа к данным  (продолжение)</vt:lpstr>
      <vt:lpstr>для доступа к данным  (продолжение)</vt:lpstr>
      <vt:lpstr>доступа к данным  – Установка Wireshark</vt:lpstr>
      <vt:lpstr>по доступу к данным  – использование Wireshark для просмотра сетевого трафика</vt:lpstr>
      <vt:lpstr>3.8 Практика и тесты по модулю</vt:lpstr>
      <vt:lpstr>Практика и тест по модулю  Что я узнал в этом модуле?</vt:lpstr>
      <vt:lpstr>Практика и тест по модулю  Что я узнал в этом модуле? (Продолжение)</vt:lpstr>
      <vt:lpstr>Новые термины и команды</vt:lpstr>
      <vt:lpstr>Новые термины и команды (продолжение)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Ion Ganea</cp:lastModifiedBy>
  <cp:revision>1017</cp:revision>
  <dcterms:created xsi:type="dcterms:W3CDTF">2016-08-22T22:27:36Z</dcterms:created>
  <dcterms:modified xsi:type="dcterms:W3CDTF">2025-02-12T18:28:53Z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