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9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10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11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12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13.xml" ContentType="application/vnd.openxmlformats-officedocument.presentationml.tags+xml"/>
  <Override PartName="/ppt/notesSlides/notesSlide57.xml" ContentType="application/vnd.openxmlformats-officedocument.presentationml.notesSlide+xml"/>
  <Override PartName="/ppt/tags/tag14.xml" ContentType="application/vnd.openxmlformats-officedocument.presentationml.tags+xml"/>
  <Override PartName="/ppt/notesSlides/notesSlide58.xml" ContentType="application/vnd.openxmlformats-officedocument.presentationml.notesSlide+xml"/>
  <Override PartName="/ppt/tags/tag15.xml" ContentType="application/vnd.openxmlformats-officedocument.presentationml.tags+xml"/>
  <Override PartName="/ppt/notesSlides/notesSlide59.xml" ContentType="application/vnd.openxmlformats-officedocument.presentationml.notesSlide+xml"/>
  <Override PartName="/ppt/tags/tag16.xml" ContentType="application/vnd.openxmlformats-officedocument.presentationml.tags+xml"/>
  <Override PartName="/ppt/notesSlides/notesSlide60.xml" ContentType="application/vnd.openxmlformats-officedocument.presentationml.notesSlide+xml"/>
  <Override PartName="/ppt/tags/tag17.xml" ContentType="application/vnd.openxmlformats-officedocument.presentationml.tags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63"/>
  </p:notesMasterIdLst>
  <p:sldIdLst>
    <p:sldId id="513" r:id="rId2"/>
    <p:sldId id="876" r:id="rId3"/>
    <p:sldId id="860" r:id="rId4"/>
    <p:sldId id="759" r:id="rId5"/>
    <p:sldId id="1108" r:id="rId6"/>
    <p:sldId id="1145" r:id="rId7"/>
    <p:sldId id="1146" r:id="rId8"/>
    <p:sldId id="1147" r:id="rId9"/>
    <p:sldId id="1148" r:id="rId10"/>
    <p:sldId id="1056" r:id="rId11"/>
    <p:sldId id="1149" r:id="rId12"/>
    <p:sldId id="1150" r:id="rId13"/>
    <p:sldId id="1151" r:id="rId14"/>
    <p:sldId id="1152" r:id="rId15"/>
    <p:sldId id="1103" r:id="rId16"/>
    <p:sldId id="1153" r:id="rId17"/>
    <p:sldId id="1154" r:id="rId18"/>
    <p:sldId id="1155" r:id="rId19"/>
    <p:sldId id="1104" r:id="rId20"/>
    <p:sldId id="1156" r:id="rId21"/>
    <p:sldId id="1157" r:id="rId22"/>
    <p:sldId id="1158" r:id="rId23"/>
    <p:sldId id="1159" r:id="rId24"/>
    <p:sldId id="1160" r:id="rId25"/>
    <p:sldId id="1161" r:id="rId26"/>
    <p:sldId id="1162" r:id="rId27"/>
    <p:sldId id="1163" r:id="rId28"/>
    <p:sldId id="1164" r:id="rId29"/>
    <p:sldId id="1194" r:id="rId30"/>
    <p:sldId id="1140" r:id="rId31"/>
    <p:sldId id="1165" r:id="rId32"/>
    <p:sldId id="1166" r:id="rId33"/>
    <p:sldId id="1167" r:id="rId34"/>
    <p:sldId id="1168" r:id="rId35"/>
    <p:sldId id="1169" r:id="rId36"/>
    <p:sldId id="1170" r:id="rId37"/>
    <p:sldId id="1171" r:id="rId38"/>
    <p:sldId id="1172" r:id="rId39"/>
    <p:sldId id="1173" r:id="rId40"/>
    <p:sldId id="1139" r:id="rId41"/>
    <p:sldId id="1174" r:id="rId42"/>
    <p:sldId id="1175" r:id="rId43"/>
    <p:sldId id="1176" r:id="rId44"/>
    <p:sldId id="1177" r:id="rId45"/>
    <p:sldId id="1138" r:id="rId46"/>
    <p:sldId id="1178" r:id="rId47"/>
    <p:sldId id="1179" r:id="rId48"/>
    <p:sldId id="1180" r:id="rId49"/>
    <p:sldId id="1181" r:id="rId50"/>
    <p:sldId id="1182" r:id="rId51"/>
    <p:sldId id="1184" r:id="rId52"/>
    <p:sldId id="1183" r:id="rId53"/>
    <p:sldId id="957" r:id="rId54"/>
    <p:sldId id="1185" r:id="rId55"/>
    <p:sldId id="1186" r:id="rId56"/>
    <p:sldId id="1187" r:id="rId57"/>
    <p:sldId id="1137" r:id="rId58"/>
    <p:sldId id="1188" r:id="rId59"/>
    <p:sldId id="1189" r:id="rId60"/>
    <p:sldId id="874" r:id="rId61"/>
    <p:sldId id="291" r:id="rId62"/>
  </p:sldIdLst>
  <p:sldSz cx="9144000" cy="5143500" type="screen16x9"/>
  <p:notesSz cx="6858000" cy="9144000"/>
  <p:custDataLst>
    <p:tags r:id="rId64"/>
  </p:custDataLst>
  <p:defaultTextStyle>
    <a:defPPr>
      <a:defRPr lang="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18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  <p:cmAuthor id="5" name="James Riedmueller" initials="JR" lastIdx="4" clrIdx="5">
    <p:extLst>
      <p:ext uri="{19B8F6BF-5375-455C-9EA6-DF929625EA0E}">
        <p15:presenceInfo xmlns:p15="http://schemas.microsoft.com/office/powerpoint/2012/main" userId="S::james.riedmueller@janusresearch.com::b99d3b23-48e9-4972-b41f-686df6a8cf32" providerId="AD"/>
      </p:ext>
    </p:extLst>
  </p:cmAuthor>
  <p:cmAuthor id="6" name="Anna Bolen-Testa" initials="AB" lastIdx="1" clrIdx="6">
    <p:extLst>
      <p:ext uri="{19B8F6BF-5375-455C-9EA6-DF929625EA0E}">
        <p15:presenceInfo xmlns:p15="http://schemas.microsoft.com/office/powerpoint/2012/main" userId="S-1-5-21-650795749-649990105-1978746762-71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0" autoAdjust="0"/>
    <p:restoredTop sz="75163" autoAdjust="0"/>
  </p:normalViewPr>
  <p:slideViewPr>
    <p:cSldViewPr snapToGrid="0" showGuides="1">
      <p:cViewPr varScale="1">
        <p:scale>
          <a:sx n="97" d="100"/>
          <a:sy n="97" d="100"/>
        </p:scale>
        <p:origin x="1734" y="78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17 - Создайте небольшую сеть</a:t>
            </a:r>
          </a:p>
          <a:p>
            <a:r xmlns:a="http://schemas.openxmlformats.org/drawingml/2006/main">
              <a:rPr lang="ru" dirty="0"/>
              <a:t>17.2 - Малые сетевые приложения и протоколы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17.2 – Малые сетевые приложения и протоколы</a:t>
            </a:r>
          </a:p>
          <a:p>
            <a:r xmlns:a="http://schemas.openxmlformats.org/drawingml/2006/main">
              <a:rPr lang="ru" dirty="0"/>
              <a:t>17.2.1 – Общие приложения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76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17.2 – Малые сетевые приложения и протоколы</a:t>
            </a:r>
          </a:p>
          <a:p>
            <a:r xmlns:a="http://schemas.openxmlformats.org/drawingml/2006/main">
              <a:rPr lang="ru" dirty="0"/>
              <a:t>17.2.2 – Общие протоколы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10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17.2 – Малые сетевые приложения и протоколы</a:t>
            </a:r>
          </a:p>
          <a:p>
            <a:r xmlns:a="http://schemas.openxmlformats.org/drawingml/2006/main">
              <a:rPr lang="ru" dirty="0"/>
              <a:t>17.2.2 – Общие протоколы (продолжение)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07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17.2 – Малые сетевые приложения и протоколы</a:t>
            </a:r>
          </a:p>
          <a:p>
            <a:r xmlns:a="http://schemas.openxmlformats.org/drawingml/2006/main">
              <a:rPr lang="ru" dirty="0"/>
              <a:t>17.2.3 – Голосовые и видеоприложения</a:t>
            </a:r>
          </a:p>
          <a:p>
            <a:r xmlns:a="http://schemas.openxmlformats.org/drawingml/2006/main">
              <a:rPr lang="ru" dirty="0"/>
              <a:t>17.2.4 – Проверьте свое понимание – Малые сетевые приложения и протоколы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646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17.0 Создание небольшой сети</a:t>
            </a:r>
          </a:p>
          <a:p>
            <a:r xmlns:a="http://schemas.openxmlformats.org/drawingml/2006/main">
              <a:rPr lang="ru" dirty="0"/>
              <a:t>17.3 Масштабирование до более крупных сетей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35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17.3 – Масштабирование для более крупных сетей</a:t>
            </a:r>
          </a:p>
          <a:p>
            <a:r xmlns:a="http://schemas.openxmlformats.org/drawingml/2006/main">
              <a:rPr lang="ru" dirty="0"/>
              <a:t>17.3.1 – Небольшой рост сети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05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17.3 – Масштабирование для более крупных сетей</a:t>
            </a:r>
          </a:p>
          <a:p>
            <a:r xmlns:a="http://schemas.openxmlformats.org/drawingml/2006/main">
              <a:rPr lang="ru" dirty="0"/>
              <a:t>17.3.2 – Анализ протокола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496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17.3 – Масштабирование для более крупных сетей</a:t>
            </a:r>
          </a:p>
          <a:p>
            <a:r xmlns:a="http://schemas.openxmlformats.org/drawingml/2006/main">
              <a:rPr lang="ru" dirty="0"/>
              <a:t>17.3.3 – Использование сети сотрудниками</a:t>
            </a:r>
          </a:p>
          <a:p>
            <a:r xmlns:a="http://schemas.openxmlformats.org/drawingml/2006/main">
              <a:rPr lang="ru" dirty="0"/>
              <a:t>17.3.4 – Проверьте свое понимание – Масштабирование до более крупных сетей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51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17.0 Создание небольшой сети</a:t>
            </a:r>
          </a:p>
          <a:p>
            <a:r xmlns:a="http://schemas.openxmlformats.org/drawingml/2006/main">
              <a:rPr lang="ru" dirty="0"/>
              <a:t>17.4 Проверка подключения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8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b="0" dirty="0"/>
              <a:t>Программа сетевой академии Cisco</a:t>
            </a:r>
          </a:p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b="0" baseline="0" dirty="0"/>
              <a:t>Введение в сети v </a:t>
            </a:r>
            <a:r xmlns:a="http://schemas.openxmlformats.org/drawingml/2006/main">
              <a:rPr lang="ru" b="0" dirty="0"/>
              <a:t>7.0 (ITN)</a:t>
            </a:r>
          </a:p>
          <a:p>
            <a:r xmlns:a="http://schemas.openxmlformats.org/drawingml/2006/main">
              <a:rPr lang="ru" dirty="0"/>
              <a:t>Модуль 17: Создание небольшой сети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17.4 – Проверка подключения</a:t>
            </a:r>
          </a:p>
          <a:p>
            <a:r xmlns:a="http://schemas.openxmlformats.org/drawingml/2006/main">
              <a:rPr lang="ru" dirty="0"/>
              <a:t>17.4.1 – Проверка подключения с помощью 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56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17.4 – Проверка подключения</a:t>
            </a:r>
          </a:p>
          <a:p>
            <a:r xmlns:a="http://schemas.openxmlformats.org/drawingml/2006/main">
              <a:rPr lang="ru" dirty="0"/>
              <a:t>17.4.1 – Проверка подключения с помощью Ping (продолжение)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877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17.4 – Проверка подключения</a:t>
            </a:r>
          </a:p>
          <a:p>
            <a:r xmlns:a="http://schemas.openxmlformats.org/drawingml/2006/main">
              <a:rPr lang="ru" dirty="0"/>
              <a:t>17.4.2 – Расширенный пинг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846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17.4 – Проверка подключения</a:t>
            </a:r>
          </a:p>
          <a:p>
            <a:r xmlns:a="http://schemas.openxmlformats.org/drawingml/2006/main">
              <a:rPr lang="ru" dirty="0"/>
              <a:t>17.4.3 – Проверка подключения с помощью Traceroute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26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17.4 – Проверка подключения</a:t>
            </a:r>
          </a:p>
          <a:p>
            <a:r xmlns:a="http://schemas.openxmlformats.org/drawingml/2006/main">
              <a:rPr lang="ru" dirty="0"/>
              <a:t>17.4.3 – Проверка подключения с помощью Traceroute (продолжение)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435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17.4 – Проверка подключения</a:t>
            </a:r>
          </a:p>
          <a:p>
            <a:r xmlns:a="http://schemas.openxmlformats.org/drawingml/2006/main">
              <a:rPr lang="ru" dirty="0"/>
              <a:t>17.4.3 – Проверка подключения с помощью Traceroute (продолжение)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038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17.4 – Проверка подключения</a:t>
            </a:r>
          </a:p>
          <a:p>
            <a:r xmlns:a="http://schemas.openxmlformats.org/drawingml/2006/main">
              <a:rPr lang="ru" dirty="0"/>
              <a:t>17.4.4 – Расширенная трассировка маршрута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930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17.4 – Проверка подключения</a:t>
            </a:r>
          </a:p>
          <a:p>
            <a:r xmlns:a="http://schemas.openxmlformats.org/drawingml/2006/main">
              <a:rPr lang="ru" dirty="0"/>
              <a:t>17.4.4 – Расширенная трассировка (продолжение)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4822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17.4 – Проверка подключения</a:t>
            </a:r>
          </a:p>
          <a:p>
            <a:r xmlns:a="http://schemas.openxmlformats.org/drawingml/2006/main">
              <a:rPr lang="ru" dirty="0"/>
              <a:t>17.4.5 – Базовый уровень сети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669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17.4 – Проверка подключения</a:t>
            </a:r>
          </a:p>
          <a:p>
            <a:r xmlns:a="http://schemas.openxmlformats.org/drawingml/2006/main">
              <a:rPr lang="ru" dirty="0"/>
              <a:t>17.4.6 – Лабораторная работа – Тестирование задержки сети с помощью Ping и Traceroute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84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>
                <a:solidFill>
                  <a:prstClr val="black"/>
                </a:solidFill>
              </a:rPr>
              <a:pPr algn="r"/>
              <a:t>3</a:t>
            </a:fld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xmlns:a="http://schemas.openxmlformats.org/drawingml/2006/main">
              <a:buFontTx/>
              <a:buNone/>
            </a:pPr>
            <a:r xmlns:a="http://schemas.openxmlformats.org/drawingml/2006/main">
              <a:rPr lang="ru" dirty="0"/>
              <a:t>17.0.2</a:t>
            </a:r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17.0 Создание небольшой сети</a:t>
            </a:r>
          </a:p>
          <a:p>
            <a:r xmlns:a="http://schemas.openxmlformats.org/drawingml/2006/main">
              <a:rPr lang="ru" dirty="0"/>
              <a:t>17.5 Команды хоста и IOS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68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17.5 - Команды хоста и IOS</a:t>
            </a:r>
          </a:p>
          <a:p>
            <a:r xmlns:a="http://schemas.openxmlformats.org/drawingml/2006/main">
              <a:rPr lang="ru" dirty="0"/>
              <a:t>17.5.1 – Конфигурация IP на хосте Windows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202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17.5 - Команды хоста и IOS</a:t>
            </a:r>
          </a:p>
          <a:p>
            <a:r xmlns:a="http://schemas.openxmlformats.org/drawingml/2006/main">
              <a:rPr lang="ru" dirty="0"/>
              <a:t>17.5.2 – Конфигурация IP на хосте Linux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714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17.5 - Команды хоста и IOS</a:t>
            </a:r>
          </a:p>
          <a:p>
            <a:r xmlns:a="http://schemas.openxmlformats.org/drawingml/2006/main">
              <a:rPr lang="ru" dirty="0"/>
              <a:t>17.5.3 – Конфигурация IP на хосте macOS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261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17.5 - Команды хоста и IOS</a:t>
            </a:r>
          </a:p>
          <a:p>
            <a:r xmlns:a="http://schemas.openxmlformats.org/drawingml/2006/main">
              <a:rPr lang="ru" dirty="0"/>
              <a:t>17.5.4 – </a:t>
            </a:r>
            <a:r xmlns:a="http://schemas.openxmlformats.org/drawingml/2006/main">
              <a:rPr lang="ru" dirty="0"/>
              <a:t>Команда </a:t>
            </a:r>
            <a:r xmlns:a="http://schemas.openxmlformats.org/drawingml/2006/main">
              <a:rPr lang="ru" dirty="0" err="1"/>
              <a:t>arp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4310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17.5 - Команды хоста и IOS</a:t>
            </a:r>
          </a:p>
          <a:p>
            <a:r xmlns:a="http://schemas.openxmlformats.org/drawingml/2006/main">
              <a:rPr lang="ru" dirty="0"/>
              <a:t>17.5.5 – Повторное рассмотрение общих команд show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3168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17.5 - Команды хоста и IOS</a:t>
            </a:r>
          </a:p>
          <a:p>
            <a:r xmlns:a="http://schemas.openxmlformats.org/drawingml/2006/main">
              <a:rPr lang="ru" dirty="0"/>
              <a:t>17.5.6 – Команда show </a:t>
            </a:r>
            <a:r xmlns:a="http://schemas.openxmlformats.org/drawingml/2006/main">
              <a:rPr lang="ru" dirty="0" err="1"/>
              <a:t>cdp </a:t>
            </a:r>
            <a:r xmlns:a="http://schemas.openxmlformats.org/drawingml/2006/main">
              <a:rPr lang="ru" dirty="0"/>
              <a:t>neighbors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437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17.5 - Команды хоста и IOS</a:t>
            </a:r>
          </a:p>
          <a:p>
            <a:r xmlns:a="http://schemas.openxmlformats.org/drawingml/2006/main">
              <a:rPr lang="ru" dirty="0"/>
              <a:t>17.5.7 – Команда show </a:t>
            </a:r>
            <a:r xmlns:a="http://schemas.openxmlformats.org/drawingml/2006/main">
              <a:rPr lang="ru" dirty="0" err="1"/>
              <a:t>ip </a:t>
            </a:r>
            <a:r xmlns:a="http://schemas.openxmlformats.org/drawingml/2006/main">
              <a:rPr lang="ru" dirty="0"/>
              <a:t>interface brief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889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17.5 - Команды хоста и IOS</a:t>
            </a:r>
          </a:p>
          <a:p>
            <a:r xmlns:a="http://schemas.openxmlformats.org/drawingml/2006/main">
              <a:rPr lang="ru" dirty="0"/>
              <a:t>17.5.8 – Видео – Команда show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348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17.5 - Команды хоста и IOS</a:t>
            </a:r>
          </a:p>
          <a:p>
            <a:r xmlns:a="http://schemas.openxmlformats.org/drawingml/2006/main">
              <a:rPr lang="ru" dirty="0"/>
              <a:t>17.5.9 – Packet Tracer – Интерпретация выходных данных команды show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561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17 - Создайте небольшую сеть</a:t>
            </a:r>
          </a:p>
          <a:p>
            <a:r xmlns:a="http://schemas.openxmlformats.org/drawingml/2006/main">
              <a:rPr lang="ru" dirty="0"/>
              <a:t>17.1 – Устройства в небольшой сети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478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17.6 – Методологии устранения неполадок</a:t>
            </a:r>
          </a:p>
          <a:p>
            <a:r xmlns:a="http://schemas.openxmlformats.org/drawingml/2006/main">
              <a:rPr lang="ru" dirty="0"/>
              <a:t>17.6.1 – Основные подходы к устранению неполадок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145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17.6 – Методологии устранения неполадок</a:t>
            </a:r>
          </a:p>
          <a:p>
            <a:r xmlns:a="http://schemas.openxmlformats.org/drawingml/2006/main">
              <a:rPr lang="ru" dirty="0"/>
              <a:t>17.6.2 – Решить или обострить проблему?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025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17.6 – Методологии устранения неполадок</a:t>
            </a:r>
          </a:p>
          <a:p>
            <a:r xmlns:a="http://schemas.openxmlformats.org/drawingml/2006/main">
              <a:rPr lang="ru" dirty="0"/>
              <a:t>17.6.3 – Команда отладки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604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17.6 – Методологии устранения неполадок</a:t>
            </a:r>
          </a:p>
          <a:p>
            <a:r xmlns:a="http://schemas.openxmlformats.org/drawingml/2006/main">
              <a:rPr lang="ru" dirty="0"/>
              <a:t>17.6.4 – Команда монитора терминала</a:t>
            </a:r>
          </a:p>
          <a:p>
            <a:r xmlns:a="http://schemas.openxmlformats.org/drawingml/2006/main">
              <a:rPr lang="ru" dirty="0"/>
              <a:t>17.6.5 – Проверьте свое понимание – Методологии устранения неполадок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719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064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17.7 – Сценарии устранения неполадок</a:t>
            </a:r>
          </a:p>
          <a:p>
            <a:r xmlns:a="http://schemas.openxmlformats.org/drawingml/2006/main">
              <a:rPr lang="ru" dirty="0"/>
              <a:t>17.7.1 – Проблемы дуплексной работы и несоответствия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165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17.7 – Сценарии устранения неполадок</a:t>
            </a:r>
          </a:p>
          <a:p>
            <a:r xmlns:a="http://schemas.openxmlformats.org/drawingml/2006/main">
              <a:rPr lang="ru" dirty="0"/>
              <a:t>17.7.2 – Проблемы с IP-адресацией на устройствах 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725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17.7 – Сценарии устранения неполадок</a:t>
            </a:r>
          </a:p>
          <a:p>
            <a:r xmlns:a="http://schemas.openxmlformats.org/drawingml/2006/main">
              <a:rPr lang="ru" dirty="0"/>
              <a:t>17.7.3 – Проблемы с IP-адресацией на конечных устройствах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9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17.7 – Сценарии устранения неполадок</a:t>
            </a:r>
          </a:p>
          <a:p>
            <a:r xmlns:a="http://schemas.openxmlformats.org/drawingml/2006/main">
              <a:rPr lang="ru" dirty="0"/>
              <a:t>17.7.4 – Проблемы со шлюзом по умолчанию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46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17.1 – Устройства в небольшой сети</a:t>
            </a:r>
          </a:p>
          <a:p>
            <a:r xmlns:a="http://schemas.openxmlformats.org/drawingml/2006/main">
              <a:rPr lang="ru" dirty="0"/>
              <a:t>17.1.1 – Топологии малых сетей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506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17.7 – Сценарии устранения неполадок</a:t>
            </a:r>
          </a:p>
          <a:p>
            <a:r xmlns:a="http://schemas.openxmlformats.org/drawingml/2006/main">
              <a:rPr lang="ru" dirty="0"/>
              <a:t>17.7.5 – Устранение неполадок DNS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064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17.7 – Сценарии устранения неполадок</a:t>
            </a:r>
          </a:p>
          <a:p>
            <a:r xmlns:a="http://schemas.openxmlformats.org/drawingml/2006/main">
              <a:rPr lang="ru" dirty="0"/>
              <a:t>17.7.6 – Packet Tracer – Устранение неполадок подключения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6485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17.7 – Сценарии устранения неполадок</a:t>
            </a:r>
          </a:p>
          <a:p>
            <a:r xmlns:a="http://schemas.openxmlformats.org/drawingml/2006/main">
              <a:rPr lang="ru" dirty="0"/>
              <a:t>17.7.7 – PTPM и лаборатория – Устранение неполадок с подключением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80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17.0 Создание небольшой сети</a:t>
            </a:r>
          </a:p>
          <a:p>
            <a:r xmlns:a="http://schemas.openxmlformats.org/drawingml/2006/main">
              <a:rPr lang="ru" dirty="0"/>
              <a:t>17.8 Практика и тесты по модулю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17.8 – Практика и тест по модулю</a:t>
            </a:r>
          </a:p>
          <a:p>
            <a:r xmlns:a="http://schemas.openxmlformats.org/drawingml/2006/main">
              <a:rPr lang="ru" dirty="0"/>
              <a:t>17.8.1 – PTPM и лабораторная работа – Проектирование и создание сети малого бизнеса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42764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17.8 – Практика и тест по модулю</a:t>
            </a:r>
          </a:p>
          <a:p>
            <a:r xmlns:a="http://schemas.openxmlformats.org/drawingml/2006/main">
              <a:rPr lang="ru" dirty="0"/>
              <a:t>17.8.2 – Packet Tracer – Задача по интеграции навыков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0828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17.8 – Практика и тест по модулю</a:t>
            </a:r>
          </a:p>
          <a:p>
            <a:r xmlns:a="http://schemas.openxmlformats.org/drawingml/2006/main">
              <a:rPr lang="ru" dirty="0"/>
              <a:t>17.8.3 – Packet Tracer – Задача по устранению неполадок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9177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prstClr val="black"/>
                </a:solidFill>
              </a:rPr>
              <a:pPr/>
              <a:t>57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17.8 – Практика и тест по модулю</a:t>
            </a:r>
          </a:p>
          <a:p>
            <a:r xmlns:a="http://schemas.openxmlformats.org/drawingml/2006/main">
              <a:rPr lang="ru" dirty="0"/>
              <a:t>17.8.4 – Чему я научился в этом модуле (продолжение)?</a:t>
            </a:r>
          </a:p>
        </p:txBody>
      </p:sp>
    </p:spTree>
    <p:extLst>
      <p:ext uri="{BB962C8B-B14F-4D97-AF65-F5344CB8AC3E}">
        <p14:creationId xmlns:p14="http://schemas.microsoft.com/office/powerpoint/2010/main" val="113924159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prstClr val="black"/>
                </a:solidFill>
              </a:rPr>
              <a:pPr/>
              <a:t>58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17.8 – Практика и тест по модулю</a:t>
            </a:r>
          </a:p>
          <a:p>
            <a:r xmlns:a="http://schemas.openxmlformats.org/drawingml/2006/main">
              <a:rPr lang="ru" dirty="0"/>
              <a:t>17.8.4 – Чему я научился в этом модуле?</a:t>
            </a:r>
          </a:p>
        </p:txBody>
      </p:sp>
    </p:spTree>
    <p:extLst>
      <p:ext uri="{BB962C8B-B14F-4D97-AF65-F5344CB8AC3E}">
        <p14:creationId xmlns:p14="http://schemas.microsoft.com/office/powerpoint/2010/main" val="40520721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prstClr val="black"/>
                </a:solidFill>
              </a:rPr>
              <a:pPr/>
              <a:t>59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17.8 – Практика и тест по модулю</a:t>
            </a:r>
          </a:p>
          <a:p>
            <a:r xmlns:a="http://schemas.openxmlformats.org/drawingml/2006/main">
              <a:rPr lang="ru" dirty="0"/>
              <a:t>17.8.4 – Чему я научился в этом модуле?</a:t>
            </a:r>
          </a:p>
          <a:p>
            <a:r xmlns:a="http://schemas.openxmlformats.org/drawingml/2006/main">
              <a:rPr lang="ru" dirty="0"/>
              <a:t>17.8.5 – Тест по модулю – Создание небольшой сети</a:t>
            </a:r>
          </a:p>
        </p:txBody>
      </p:sp>
    </p:spTree>
    <p:extLst>
      <p:ext uri="{BB962C8B-B14F-4D97-AF65-F5344CB8AC3E}">
        <p14:creationId xmlns:p14="http://schemas.microsoft.com/office/powerpoint/2010/main" val="4286711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17.1 – Устройства в небольшой сети</a:t>
            </a:r>
          </a:p>
          <a:p>
            <a:r xmlns:a="http://schemas.openxmlformats.org/drawingml/2006/main">
              <a:rPr lang="ru" dirty="0"/>
              <a:t>17.1.2 – Выбор устройства для небольшой сети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3510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>
                <a:solidFill>
                  <a:prstClr val="black"/>
                </a:solidFill>
              </a:rPr>
              <a:pPr/>
              <a:t>60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17.1 – Устройства в небольшой сети</a:t>
            </a:r>
          </a:p>
          <a:p>
            <a:r xmlns:a="http://schemas.openxmlformats.org/drawingml/2006/main">
              <a:rPr lang="ru" dirty="0"/>
              <a:t>17.1.3 – IP-адресация для небольшой сети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842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17.1 – Устройства в небольшой сети</a:t>
            </a:r>
          </a:p>
          <a:p>
            <a:r xmlns:a="http://schemas.openxmlformats.org/drawingml/2006/main">
              <a:rPr lang="ru" dirty="0"/>
              <a:t>17.1.4 – Избыточность в небольшой сети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41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 xmlns:a="http://schemas.openxmlformats.org/drawingml/2006/main">
              <a:rPr lang="ru" dirty="0"/>
              <a:t>17 – Создайте небольшую сеть</a:t>
            </a:r>
          </a:p>
          <a:p>
            <a:r xmlns:a="http://schemas.openxmlformats.org/drawingml/2006/main">
              <a:rPr lang="ru" dirty="0"/>
              <a:t>17.1 – Устройства в небольшой сети</a:t>
            </a:r>
          </a:p>
          <a:p>
            <a:r xmlns:a="http://schemas.openxmlformats.org/drawingml/2006/main">
              <a:rPr lang="ru" dirty="0"/>
              <a:t>17.1.5 – Управление дорожным движением</a:t>
            </a:r>
          </a:p>
          <a:p>
            <a:r xmlns:a="http://schemas.openxmlformats.org/drawingml/2006/main">
              <a:rPr lang="ru" dirty="0"/>
              <a:t>17.1.6 – Проверьте свое понимание – Устройства в небольшой сети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8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705061" y="4741653"/>
            <a:ext cx="282046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2019, 2021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219200"/>
            <a:ext cx="6557379" cy="1666626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17: Создание небольшой сети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497" y="3127609"/>
            <a:ext cx="5925246" cy="299001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Материалы для инструктора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сети v7.0 (ITN)</a:t>
            </a:r>
          </a:p>
          <a:p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17.2 Малые сетевые приложения и протоколы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Малые сетевые приложения и протоколы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Распространенные приложения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D63511-AED3-4B69-9FBC-FDA4115DD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731837"/>
            <a:ext cx="8280057" cy="3689897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После того, как вы настроили ее, вашей сети все еще нужны определенные типы приложений и протоколов для работы. Сеть полезна ровно настолько, насколько полезны приложения, которые в ней находятся.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Существует два вида программ или процессов, обеспечивающих доступ к сети:</a:t>
            </a:r>
          </a:p>
          <a:p>
            <a:pPr xmlns:a="http://schemas.openxmlformats.org/drawingml/2006/main" marL="358835" lvl="1" indent="-28575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Сетевые приложения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: приложения, реализующие протоколы прикладного уровня и способные напрямую взаимодействовать с нижними уровнями стека протоколов.</a:t>
            </a:r>
          </a:p>
          <a:p>
            <a:pPr xmlns:a="http://schemas.openxmlformats.org/drawingml/2006/main" marL="358835" lvl="1" indent="-28575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Службы прикладного уровня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: для приложений, не поддерживающих работу в сети, программы, которые взаимодействуют с сетью и подготавливают данные для передачи.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Малые сетевые приложения и протоколы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Распространенные протоколы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C6751-32AF-45A8-BF93-DE124C4DE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731837"/>
            <a:ext cx="8280057" cy="3689897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Сетевые протоколы поддерживают приложения и службы, используемые сотрудниками в небольшой сети.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Сетевым администраторам обычно требуется доступ к сетевым устройствам и серверам. Два наиболее распространенных решения для удаленного доступа — Telnet и Secure Shell (SSH).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Протокол передачи гипертекста (HTTP) и защищенный протокол передачи гипертекста (HTTP) используются между веб-клиентами и веб-серверами.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Для отправки электронной почты используется протокол SMTP (Simple Mail Transfer Protocol), для получения электронной почты клиенты используют почтовый протокол POP3 (Post Office Protocol) или протокол доступа к электронной почте в Интернете (Internet Mail Access Protocol) (IMAP).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Протокол передачи файлов (FTP) и протокол защищенной передачи файлов (SFTP) используются для загрузки и выгрузки файлов между клиентом и FTP-сервером.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Протокол динамической конфигурации хоста (DHCP) используется клиентами для получения конфигурации IP от DHCP-сервера.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Служба доменных имен (DNS) преобразует доменные имена в IP-адреса.</a:t>
            </a:r>
          </a:p>
          <a:p>
            <a:pPr xmlns:a="http://schemas.openxmlformats.org/drawingml/2006/main" marL="0" indent="0" algn="l"/>
            <a:r xmlns:a="http://schemas.openxmlformats.org/drawingml/2006/main">
              <a:rPr lang="ru" sz="1500" b="1" dirty="0">
                <a:solidFill>
                  <a:srgbClr val="000000"/>
                </a:solidFill>
              </a:rPr>
              <a:t>Примечание </a:t>
            </a: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: сервер может предоставлять несколько сетевых услуг. Например, сервер может быть сервером электронной почты, FTP и SSH.</a:t>
            </a:r>
          </a:p>
        </p:txBody>
      </p:sp>
    </p:spTree>
    <p:extLst>
      <p:ext uri="{BB962C8B-B14F-4D97-AF65-F5344CB8AC3E}">
        <p14:creationId xmlns:p14="http://schemas.microsoft.com/office/powerpoint/2010/main" val="168006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Малые сетевые приложения и протоколы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Распространенные протоколы (продолжение)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C6751-32AF-45A8-BF93-DE124C4DE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731837"/>
            <a:ext cx="8280057" cy="3689897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Эти сетевые протоколы составляют основной набор инструментов сетевого специалиста, определяя: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Процессы на обоих концах сеанса связи.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Типы сообщений.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Синтаксис сообщений.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Значение информационных полей.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Как отправляются сообщения и какой ответ ожидается.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Взаимодействие со следующим нижним слоем.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Многие компании придерживаются политики использования защищенных версий этих протоколов (например, SSH, SFTP и HTTPS) везде, где это возможно.</a:t>
            </a:r>
          </a:p>
        </p:txBody>
      </p:sp>
    </p:spTree>
    <p:extLst>
      <p:ext uri="{BB962C8B-B14F-4D97-AF65-F5344CB8AC3E}">
        <p14:creationId xmlns:p14="http://schemas.microsoft.com/office/powerpoint/2010/main" val="408451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Малые сетевые приложения и протоколы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Голосовые и видеоприложения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805718-1D89-4A05-B2C1-06EAAE238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731837"/>
            <a:ext cx="8280057" cy="3689897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Сегодня компании все чаще используют IP-телефонию и потоковое мультимедиа для общения с клиентами и деловыми партнерами, а также предоставляют своим сотрудникам возможность работать удаленно.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Сетевой администратор должен убедиться, что в сети установлено соответствующее оборудование и что сетевые устройства настроены для обеспечения приоритетной доставки.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Факторы, которые администратор небольшой сети должен учитывать при поддержке приложений реального времени:</a:t>
            </a:r>
          </a:p>
          <a:p>
            <a:pPr xmlns:a="http://schemas.openxmlformats.org/drawingml/2006/main" marL="489010" lvl="2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500" b="1" dirty="0">
                <a:solidFill>
                  <a:srgbClr val="000000"/>
                </a:solidFill>
              </a:rPr>
              <a:t>Инфраструктура — </a:t>
            </a: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имеет ли она возможности и возможности для поддержки приложений реального времени?</a:t>
            </a:r>
          </a:p>
          <a:p>
            <a:pPr xmlns:a="http://schemas.openxmlformats.org/drawingml/2006/main" marL="489010" lvl="2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500" b="1" dirty="0">
                <a:solidFill>
                  <a:srgbClr val="000000"/>
                </a:solidFill>
              </a:rPr>
              <a:t>VoIP — </a:t>
            </a: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VoIP обычно дешевле IP-телефонии, но за счет качества и функций.</a:t>
            </a:r>
          </a:p>
          <a:p>
            <a:pPr xmlns:a="http://schemas.openxmlformats.org/drawingml/2006/main" marL="489010" lvl="2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500" b="1" dirty="0">
                <a:solidFill>
                  <a:srgbClr val="000000"/>
                </a:solidFill>
              </a:rPr>
              <a:t>IP-телефония — </a:t>
            </a: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использует выделенные серверы для управления вызовами и сигнализации.</a:t>
            </a:r>
          </a:p>
          <a:p>
            <a:pPr xmlns:a="http://schemas.openxmlformats.org/drawingml/2006/main" marL="489010" lvl="2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500" b="1" dirty="0">
                <a:solidFill>
                  <a:srgbClr val="000000"/>
                </a:solidFill>
              </a:rPr>
              <a:t>Приложения реального времени — </a:t>
            </a: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сеть должна поддерживать механизмы качества обслуживания (QoS) для минимизации проблем с задержками. Протокол передачи данных в реальном времени (RTP) и протокол управления передачей в реальном времени (RTCP) и два протокола, поддерживающие приложения реального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124149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17.3 Масштабирование до более крупных сетей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689698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Масштабирование до более крупных сетей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Рост небольших сетей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4DC2CE-CBF1-4EDA-BBE9-D4BCE31CD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731837"/>
            <a:ext cx="8280057" cy="3689897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Рост — естественный процесс для многих малых предприятий, и их сети должны расти соответственно. В идеале у администратора сети есть достаточно времени для принятия разумных решений о расширении сети в соответствии с ростом компании.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Для масштабирования сети необходимы несколько элементов: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Сетевая документация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- Физическая и логическая топология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Инвентаризация устройств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— список устройств, которые используют или составляют сеть.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Бюджет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— детализированный ИТ-бюджет, включая бюджет на закупку оборудования на финансовый год.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Анализ трафика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. Протоколы, приложения и службы, а также их соответствующие требования к трафику должны быть документированы.</a:t>
            </a:r>
          </a:p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Эти элементы используются для принятия решений, сопровождающих масштабирование небольшой сети.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1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2400" dirty="0"/>
              <a:t>Анализ протоколов </a:t>
            </a:r>
            <a:r xmlns:a="http://schemas.openxmlformats.org/drawingml/2006/main">
              <a:rPr lang="ru" sz="1600" dirty="0"/>
              <a:t>масштабирования для более крупных сетей</a:t>
            </a:r>
            <a:br xmlns:a="http://schemas.openxmlformats.org/drawingml/2006/main">
              <a:rPr lang="en-US" dirty="0"/>
            </a:b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D0F7E2-6CB1-4DF6-97A5-A655F8C79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731837"/>
            <a:ext cx="8280057" cy="3689897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Важно понимать тип трафика, проходящего через сеть, а также текущий поток трафика. Существует несколько инструментов управления сетью, которые можно использовать для этой цели.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Для определения схем транспортных потоков важно сделать следующее:</a:t>
            </a:r>
          </a:p>
          <a:p>
            <a:pPr xmlns:a="http://schemas.openxmlformats.org/drawingml/2006/main" marL="358835" lvl="1" indent="-28575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Записывайте трафик в часы пиковой нагрузки, чтобы получить хорошее представление о различных типах трафика.</a:t>
            </a:r>
          </a:p>
          <a:p>
            <a:pPr xmlns:a="http://schemas.openxmlformats.org/drawingml/2006/main" marL="358835" lvl="1" indent="-28575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Выполняйте захват на разных сегментах сети и устройствах, поскольку часть трафика будет локальным для определенного сегмента.</a:t>
            </a:r>
          </a:p>
          <a:p>
            <a:pPr xmlns:a="http://schemas.openxmlformats.org/drawingml/2006/main" marL="358835" lvl="1" indent="-28575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Информация, собранная анализатором протоколов, оценивается на основе источника и назначения трафика, а также типа отправляемого трафика.</a:t>
            </a:r>
          </a:p>
          <a:p>
            <a:pPr xmlns:a="http://schemas.openxmlformats.org/drawingml/2006/main" marL="358835" lvl="1" indent="-28575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Этот анализ можно использовать для принятия решений о том, как эффективнее управлять дорожным движением.</a:t>
            </a:r>
          </a:p>
        </p:txBody>
      </p:sp>
    </p:spTree>
    <p:extLst>
      <p:ext uri="{BB962C8B-B14F-4D97-AF65-F5344CB8AC3E}">
        <p14:creationId xmlns:p14="http://schemas.microsoft.com/office/powerpoint/2010/main" val="39797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Масштабирование до более крупных сетей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Использование сети сотрудниками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111CF-BA9E-4AFA-8A34-8CA181130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" y="609600"/>
            <a:ext cx="8972549" cy="4095749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Многие операционные системы предоставляют встроенные инструменты для отображения такой информации об использовании сети. Эти инструменты могут использоваться для захвата «моментального снимка» информации, например: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ОС и версия ОС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Загрузка ЦП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Использование оперативной памяти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Использование привода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Несетевые приложения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Сетевые приложения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Документирование снимков для сотрудников небольшой сети за определенный период времени очень полезно для выявления меняющихся требований к протоколам и связанных с ними потоков трафика.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7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17.4 Проверка подключения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859807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2316480"/>
            <a:ext cx="6672708" cy="1080143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17: Создание небольшой сети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сети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Проверьте подключение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Проверьте подключение с помощью Ping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EF1FB9-F0A5-499F-86F9-615E8074E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" y="687671"/>
            <a:ext cx="8621369" cy="1774104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Независимо от того, небольшая ли у вас новая сеть или вы масштабируете существующую, вам всегда нужно будет иметь возможность проверить, правильно ли ваши компоненты подключены друг к другу и к Интернету.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Команда ping, доступная в большинстве операционных систем, является наиболее эффективным способом быстрой проверки соединения уровня 3 между исходным и целевым IP-адресами.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Команда ping использует эхо-сообщения (ICMP Type 8) и эхо-ответы (ICMP Type 0) протокола управляющих сообщений Интернета (ICMP).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7B48B4-4445-4E88-845E-13CC7F3D9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1" y="2847975"/>
            <a:ext cx="4459288" cy="1402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BE6953-619E-456B-861D-F9EACA61C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252" y="3549414"/>
            <a:ext cx="4352636" cy="123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8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Проверка подключения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Проверка подключения с помощью Ping (продолжение)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EF1FB9-F0A5-499F-86F9-615E8074E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625101"/>
            <a:ext cx="8497544" cy="1201738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На хосте Windows 10 команда ping отправляет четыре последовательных эхо-сообщения ICMP и ожидает четыре последовательных эхо-ответа ICMP от получателя. Команда IOS ping отправляет пять эхо-сообщений ICMP и отображает индикатор для каждого полученного эхо-ответа ICMP.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Индикаторы пинга IOS следующие: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3F69F7F-539D-4510-8B57-D1F149A77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242006"/>
              </p:ext>
            </p:extLst>
          </p:nvPr>
        </p:nvGraphicFramePr>
        <p:xfrm>
          <a:off x="474662" y="2017339"/>
          <a:ext cx="8280058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755">
                  <a:extLst>
                    <a:ext uri="{9D8B030D-6E8A-4147-A177-3AD203B41FA5}">
                      <a16:colId xmlns:a16="http://schemas.microsoft.com/office/drawing/2014/main" val="1295102679"/>
                    </a:ext>
                  </a:extLst>
                </a:gridCol>
                <a:gridCol w="7339303">
                  <a:extLst>
                    <a:ext uri="{9D8B030D-6E8A-4147-A177-3AD203B41FA5}">
                      <a16:colId xmlns:a16="http://schemas.microsoft.com/office/drawing/2014/main" val="2527588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1200" dirty="0">
                          <a:effectLst/>
                        </a:rPr>
                        <a:t>Элемент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1200">
                          <a:effectLst/>
                        </a:rPr>
                        <a:t>Описание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056744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200" b="1">
                          <a:solidFill>
                            <a:srgbClr val="000000"/>
                          </a:solidFill>
                          <a:effectLst/>
                        </a:rPr>
                        <a:t>!</a:t>
                      </a:r>
                      <a:endParaRPr xmlns:a="http://schemas.openxmlformats.org/drawingml/2006/main" lang="en-US" sz="12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200" b="0" dirty="0">
                          <a:solidFill>
                            <a:srgbClr val="000000"/>
                          </a:solidFill>
                          <a:effectLst/>
                        </a:rPr>
                        <a:t>Восклицательный знак указывает на успешное получение эхо-ответного сообщения.</a:t>
                      </a:r>
                    </a:p>
                    <a:p>
                      <a:pPr xmlns:a="http://schemas.openxmlformats.org/drawingml/2006/main" fontAlgn="ctr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200" b="0" dirty="0">
                          <a:solidFill>
                            <a:srgbClr val="000000"/>
                          </a:solidFill>
                          <a:effectLst/>
                        </a:rPr>
                        <a:t>Он проверяет соединение уровня 3 между источником и местом назначения.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949256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200" b="1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  <a:endParaRPr xmlns:a="http://schemas.openxmlformats.org/drawingml/2006/main" lang="en-US" sz="1200" b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200" b="0" dirty="0">
                          <a:solidFill>
                            <a:srgbClr val="000000"/>
                          </a:solidFill>
                          <a:effectLst/>
                        </a:rPr>
                        <a:t>Точка означает, что время ожидания эхо-ответного сообщения истекло.</a:t>
                      </a:r>
                    </a:p>
                    <a:p>
                      <a:pPr xmlns:a="http://schemas.openxmlformats.org/drawingml/2006/main" fontAlgn="ctr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200" b="0" dirty="0">
                          <a:solidFill>
                            <a:srgbClr val="000000"/>
                          </a:solidFill>
                          <a:effectLst/>
                        </a:rPr>
                        <a:t>Это указывает на то, что где-то на пути возникла проблема со связью.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51423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200" b="1" dirty="0">
                          <a:solidFill>
                            <a:srgbClr val="000000"/>
                          </a:solidFill>
                          <a:effectLst/>
                        </a:rPr>
                        <a:t>У</a:t>
                      </a:r>
                      <a:endParaRPr xmlns:a="http://schemas.openxmlformats.org/drawingml/2006/main" lang="en-US" sz="1200" b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200" b="0" dirty="0">
                          <a:solidFill>
                            <a:srgbClr val="000000"/>
                          </a:solidFill>
                          <a:effectLst/>
                        </a:rPr>
                        <a:t>Заглавная буква </a:t>
                      </a:r>
                      <a:r xmlns:a="http://schemas.openxmlformats.org/drawingml/2006/main">
                        <a:rPr lang="ru" sz="1200" b="1" dirty="0">
                          <a:solidFill>
                            <a:srgbClr val="000000"/>
                          </a:solidFill>
                          <a:effectLst/>
                        </a:rPr>
                        <a:t>U </a:t>
                      </a:r>
                      <a:r xmlns:a="http://schemas.openxmlformats.org/drawingml/2006/main">
                        <a:rPr lang="ru" sz="1200" b="0" dirty="0">
                          <a:solidFill>
                            <a:srgbClr val="000000"/>
                          </a:solidFill>
                          <a:effectLst/>
                        </a:rPr>
                        <a:t>указывает на то, что маршрутизатор на пути ответил сообщением об ошибке ICMP Type 3 «адресат недоступен».</a:t>
                      </a:r>
                    </a:p>
                    <a:p>
                      <a:pPr xmlns:a="http://schemas.openxmlformats.org/drawingml/2006/main" fontAlgn="ctr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200" b="0" dirty="0">
                          <a:solidFill>
                            <a:srgbClr val="000000"/>
                          </a:solidFill>
                          <a:effectLst/>
                        </a:rPr>
                        <a:t>Возможные причины включают в себя то, что маршрутизатор не знает направления к сети назначения или не может найти хост в сети назначения.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52223126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341920A-2AC3-4077-BEB9-5EF9B3E51CE8}"/>
              </a:ext>
            </a:extLst>
          </p:cNvPr>
          <p:cNvSpPr txBox="1"/>
          <p:nvPr/>
        </p:nvSpPr>
        <p:spPr>
          <a:xfrm>
            <a:off x="433659" y="4234759"/>
            <a:ext cx="8321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 xmlns:a="http://schemas.openxmlformats.org/drawingml/2006/main">
              <a:rPr lang="ru" sz="1200" b="1" dirty="0">
                <a:solidFill>
                  <a:srgbClr val="000000"/>
                </a:solidFill>
              </a:rPr>
              <a:t>Примечание: </a:t>
            </a:r>
            <a:r xmlns:a="http://schemas.openxmlformats.org/drawingml/2006/main">
              <a:rPr lang="ru" sz="1200" dirty="0">
                <a:solidFill>
                  <a:srgbClr val="000000"/>
                </a:solidFill>
              </a:rPr>
              <a:t>Другие возможные ответы ping включают Q, M, ? или &amp;. Однако их значение выходит за рамки этого модуля.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8128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Проверка подключения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Расширенный пинг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2730A1-8E01-4B1C-80A8-4DC1FCCA5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731837"/>
            <a:ext cx="3723409" cy="3627727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Cisco IOS предлагает «расширенный» режим команды </a:t>
            </a:r>
            <a:r xmlns:a="http://schemas.openxmlformats.org/drawingml/2006/main">
              <a:rPr lang="ru" sz="1500" b="1" dirty="0">
                <a:solidFill>
                  <a:srgbClr val="000000"/>
                </a:solidFill>
              </a:rPr>
              <a:t>ping </a:t>
            </a: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.</a:t>
            </a:r>
          </a:p>
          <a:p>
            <a:pPr marL="0" indent="0" algn="l"/>
            <a:endParaRPr lang="en-US" sz="1500" dirty="0">
              <a:solidFill>
                <a:srgbClr val="000000"/>
              </a:solidFill>
            </a:endParaRPr>
          </a:p>
          <a:p>
            <a:pPr xmlns:a="http://schemas.openxmlformats.org/drawingml/2006/main" marL="0" indent="0" algn="l"/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Расширенный пинг вводится в привилегированном режиме EXEC путем ввода </a:t>
            </a:r>
            <a:r xmlns:a="http://schemas.openxmlformats.org/drawingml/2006/main">
              <a:rPr lang="ru" sz="1500" b="1" dirty="0">
                <a:solidFill>
                  <a:srgbClr val="000000"/>
                </a:solidFill>
              </a:rPr>
              <a:t>ping </a:t>
            </a: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без IP-адреса назначения. Затем вам будет предоставлено несколько подсказок для настройки расширенного </a:t>
            </a:r>
            <a:r xmlns:a="http://schemas.openxmlformats.org/drawingml/2006/main">
              <a:rPr lang="ru" sz="1500" b="1" dirty="0">
                <a:solidFill>
                  <a:srgbClr val="000000"/>
                </a:solidFill>
              </a:rPr>
              <a:t>пинга </a:t>
            </a: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.</a:t>
            </a:r>
          </a:p>
          <a:p>
            <a:pPr marL="0" indent="0" algn="l"/>
            <a:endParaRPr lang="en-US" sz="1500" b="1" dirty="0">
              <a:solidFill>
                <a:srgbClr val="000000"/>
              </a:solidFill>
            </a:endParaRPr>
          </a:p>
          <a:p>
            <a:pPr xmlns:a="http://schemas.openxmlformats.org/drawingml/2006/main" marL="0" indent="0" algn="l"/>
            <a:r xmlns:a="http://schemas.openxmlformats.org/drawingml/2006/main">
              <a:rPr lang="ru" sz="1500" b="1" dirty="0">
                <a:solidFill>
                  <a:srgbClr val="000000"/>
                </a:solidFill>
              </a:rPr>
              <a:t>Примечание: </a:t>
            </a: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нажатие </a:t>
            </a:r>
            <a:r xmlns:a="http://schemas.openxmlformats.org/drawingml/2006/main">
              <a:rPr lang="ru" sz="1500" b="1" dirty="0">
                <a:solidFill>
                  <a:srgbClr val="000000"/>
                </a:solidFill>
              </a:rPr>
              <a:t>Enter </a:t>
            </a: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принимает указанные значения по умолчанию. Команда </a:t>
            </a:r>
            <a:r xmlns:a="http://schemas.openxmlformats.org/drawingml/2006/main">
              <a:rPr lang="ru" sz="1500" b="1" dirty="0">
                <a:solidFill>
                  <a:srgbClr val="000000"/>
                </a:solidFill>
              </a:rPr>
              <a:t>ping ipv6 </a:t>
            </a: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используется для расширенных пингов IPv6.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CF7F90-88E9-48D3-A067-4B1E2F997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109" y="616160"/>
            <a:ext cx="4768537" cy="39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Проверьте подключение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Проверьте подключение с помощью Traceroute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288C0-797C-4446-90E4-651E1BB31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6" y="731838"/>
            <a:ext cx="8592794" cy="1449388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Команда ping полезна для быстрого определения наличия проблем с подключением на уровне 3. Однако она не определяет, где на пути расположена проблема.</a:t>
            </a:r>
          </a:p>
          <a:p>
            <a:pPr xmlns:a="http://schemas.openxmlformats.org/drawingml/2006/main" marL="285750" indent="-28575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Traceroute может помочь обнаружить проблемные области уровня 3 в сети. Трассировка возвращает список переходов, когда пакет маршрутизируется через сеть.</a:t>
            </a:r>
          </a:p>
          <a:p>
            <a:pPr xmlns:a="http://schemas.openxmlformats.org/drawingml/2006/main" marL="285750" indent="-28575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Синтаксис команды трассировки различается в зависимости от операционных систем.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065A9D-C3F8-4819-8891-F269C0BD3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731" y="2463747"/>
            <a:ext cx="6586537" cy="22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6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Проверка подключения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Проверка подключения с помощью Traceroute (продолжение)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288C0-797C-4446-90E4-651E1BB31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731838"/>
            <a:ext cx="8280057" cy="1741856"/>
          </a:xfrm>
        </p:spPr>
        <p:txBody>
          <a:bodyPr/>
          <a:lstStyle/>
          <a:p>
            <a:pPr xmlns:a="http://schemas.openxmlformats.org/drawingml/2006/main" marL="285750" indent="-28575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Ниже приведен пример вывода команды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tracert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на хосте Windows 10.</a:t>
            </a:r>
          </a:p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 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Примечание: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для прерывания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tracert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 Windows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используйте сочетание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клавиш Ctrl-C 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Единственный успешный ответ был от шлюза на R1. Запросы трассировки к следующему хопу истекли, как указано звездочкой (*), что означает, что маршрутизатор следующего хопа не ответил или произошел сбой в сетевом пути. В этом примере, по-видимому, есть проблема между R1 и R2.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C74959-2FFC-428D-886D-AC9555B77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311" y="2576785"/>
            <a:ext cx="414337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9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Проверка подключения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Проверка подключения с помощью Traceroute (продолжение)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288C0-797C-4446-90E4-651E1BB31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81" y="731837"/>
            <a:ext cx="8754719" cy="314180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Ниже приведены примеры выходных данных команды traceroute с маршрутизатора R1: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732355-332B-449D-9357-E0F48C454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4" y="1046018"/>
            <a:ext cx="2999221" cy="16716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36BF30-75BB-4311-A628-2FB7B10FE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595" y="1046017"/>
            <a:ext cx="2745820" cy="1671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85B9E8-F83C-4942-AF9A-29DA3B2866B1}"/>
              </a:ext>
            </a:extLst>
          </p:cNvPr>
          <p:cNvSpPr txBox="1"/>
          <p:nvPr/>
        </p:nvSpPr>
        <p:spPr>
          <a:xfrm>
            <a:off x="600364" y="2800349"/>
            <a:ext cx="80171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xmlns:a="http://schemas.openxmlformats.org/drawingml/2006/main" marL="358835" lvl="1" indent="-28575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Слева трассировка подтвердила, что удалось успешно достичь ПК B.</a:t>
            </a:r>
          </a:p>
          <a:p>
            <a:pPr xmlns:a="http://schemas.openxmlformats.org/drawingml/2006/main" marL="358835" lvl="1" indent="-28575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Справа хост 10.1.1.10 недоступен, а в выходных данных отображаются звездочки, где время ожидания ответа истекло. Время ожидания указывает на потенциальную проблему сети.</a:t>
            </a:r>
          </a:p>
          <a:p>
            <a:pPr xmlns:a="http://schemas.openxmlformats.org/drawingml/2006/main" marL="358835" lvl="1" indent="-28575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Используйте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Ctrl-Shift-6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для прерывания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трассировки маршрута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 Cisco IOS.</a:t>
            </a:r>
          </a:p>
          <a:p>
            <a:endParaRPr lang="en-US" sz="1400" b="1" dirty="0">
              <a:solidFill>
                <a:srgbClr val="000000"/>
              </a:solidFill>
            </a:endParaRPr>
          </a:p>
          <a:p>
            <a:r xmlns:a="http://schemas.openxmlformats.org/drawingml/2006/main">
              <a:rPr lang="ru" sz="1400" b="1" dirty="0">
                <a:solidFill>
                  <a:srgbClr val="000000"/>
                </a:solidFill>
              </a:rPr>
              <a:t>Примечание </a:t>
            </a: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: реализация traceroute в Windows (tracert) отправляет запросы ICMP Echo. Cisco IOS и Linux используют UDP с недопустимым номером порта. Конечный пункт назначения вернет сообщение ICMP о недоступности порта.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02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Проверка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расширенной трассировки подключения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DBD792-C3EC-49E8-BFF9-83E19B8F1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5" y="731838"/>
            <a:ext cx="8345488" cy="1839912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Подобно расширенной команде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ping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, существует также расширенная команда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traceroute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. Она позволяет администратору настраивать параметры, связанные с работой команды.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Windows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tracert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позволяет вводить несколько параметров через опции в командной строке. Однако она не управляется, как расширенная команда traceroute IOS. Следующий вывод отображает доступные опции для команды Windows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tracert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540DB7-F8D4-417D-80F4-EBDD8D5FF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565" y="2566278"/>
            <a:ext cx="4530869" cy="237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2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Проверка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расширенной трассировки подключения (продолжение)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61E12-DF1B-4298-BC04-F1489B20A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731837"/>
            <a:ext cx="5177993" cy="3689897"/>
          </a:xfrm>
        </p:spPr>
        <p:txBody>
          <a:bodyPr/>
          <a:lstStyle/>
          <a:p>
            <a:pPr xmlns:a="http://schemas.openxmlformats.org/drawingml/2006/main" marL="285750" indent="-28575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трассировки маршрута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Cisco IOS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позволяет пользователю создавать специальный тип трассировки, настраивая параметры, связанные с работой команды.</a:t>
            </a:r>
          </a:p>
          <a:p>
            <a:pPr xmlns:a="http://schemas.openxmlformats.org/drawingml/2006/main" marL="285750" indent="-28575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Расширенная трассировка вводится в привилегированном режиме EXEC путем ввода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traceroute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без IP-адреса назначения. IOS проведет вас через параметры команды, представив ряд подсказок, связанных с настройкой всех различных параметров.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xmlns:a="http://schemas.openxmlformats.org/drawingml/2006/main" marL="285750" indent="-28575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Примечание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: нажатие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Enter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принимает указанные значения по умолчанию.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D75D7-8A82-40C4-80CB-8860A41E3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127" y="830023"/>
            <a:ext cx="3032259" cy="349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0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Проверка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базового уровня подключения к сети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8E6CE1-5A04-4670-B83B-B684916AE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6" y="731837"/>
            <a:ext cx="8497544" cy="3689897"/>
          </a:xfrm>
        </p:spPr>
        <p:txBody>
          <a:bodyPr/>
          <a:lstStyle/>
          <a:p>
            <a:pPr xmlns:a="http://schemas.openxmlformats.org/drawingml/2006/main" marL="285750" indent="-28575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Одним из наиболее эффективных инструментов мониторинга и устранения неполадок производительности сети является установление базового уровня сети.</a:t>
            </a:r>
          </a:p>
          <a:p>
            <a:pPr xmlns:a="http://schemas.openxmlformats.org/drawingml/2006/main" marL="285750" indent="-28575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Один из методов запуска базовой линии — копирование и вставка результатов выполненных ping, trace или других соответствующих команд в текстовый файл. Эти текстовые файлы могут быть снабжены временной меткой с указанием даты и сохранены в архиве для последующего извлечения и сравнения.</a:t>
            </a:r>
          </a:p>
          <a:p>
            <a:pPr xmlns:a="http://schemas.openxmlformats.org/drawingml/2006/main" marL="285750" indent="-28575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Среди вопросов, которые следует учитывать, — сообщения об ошибках и время отклика от хоста к хосту.</a:t>
            </a:r>
          </a:p>
          <a:p>
            <a:pPr xmlns:a="http://schemas.openxmlformats.org/drawingml/2006/main" marL="285750" indent="-28575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Корпоративные сети должны иметь обширные базовые линии; более обширные, чем мы можем описать в этом курсе. Для хранения и обслуживания базовой информации доступны профессиональные программные инструменты.</a:t>
            </a:r>
          </a:p>
        </p:txBody>
      </p:sp>
    </p:spTree>
    <p:extLst>
      <p:ext uri="{BB962C8B-B14F-4D97-AF65-F5344CB8AC3E}">
        <p14:creationId xmlns:p14="http://schemas.microsoft.com/office/powerpoint/2010/main" val="342596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проверка подключения </a:t>
            </a:r>
            <a:br xmlns:a="http://schemas.openxmlformats.org/drawingml/2006/main">
              <a:rPr lang="en-US" sz="1600" dirty="0"/>
            </a:br>
            <a:r xmlns:a="http://schemas.openxmlformats.org/drawingml/2006/main">
              <a:rPr lang="ru" sz="2400" dirty="0"/>
              <a:t>– проверка задержки сети с помощью Ping и Traceroute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522A69-FB62-4668-BCF4-DEEA4C4B1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731837"/>
            <a:ext cx="8280057" cy="3689897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dirty="0">
                <a:solidFill>
                  <a:srgbClr val="000000"/>
                </a:solidFill>
              </a:rPr>
              <a:t>В этой лабораторной работе вы выполните следующие задачи: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>
                <a:solidFill>
                  <a:srgbClr val="000000"/>
                </a:solidFill>
              </a:rPr>
              <a:t>Часть 1: Использование Ping для документирования сетевой задержки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>
                <a:solidFill>
                  <a:srgbClr val="000000"/>
                </a:solidFill>
              </a:rPr>
              <a:t>Часть 2: Использование Traceroute для документирования сетевой задержки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xmlns:a="http://schemas.openxmlformats.org/drawingml/2006/main" eaLnBrk="1" hangingPunct="1"/>
            <a:r xmlns:a="http://schemas.openxmlformats.org/drawingml/2006/main">
              <a:rPr lang="ru" dirty="0"/>
              <a:t>Цели модуля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8E99C3-C6EF-8348-99C6-8024418DD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5" y="614217"/>
            <a:ext cx="8853286" cy="757551"/>
          </a:xfrm>
        </p:spPr>
        <p:txBody>
          <a:bodyPr/>
          <a:lstStyle/>
          <a:p>
            <a:pPr xmlns:a="http://schemas.openxmlformats.org/drawingml/2006/main" marL="0" lvl="0" indent="0" defTabSz="914400" ea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 xmlns:a="http://schemas.openxmlformats.org/drawingml/2006/main">
              <a:rPr lang="ru" altLang="en-US" sz="14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Название модуля: </a:t>
            </a:r>
            <a:r xmlns:a="http://schemas.openxmlformats.org/drawingml/2006/main">
              <a:rPr lang="ru" altLang="en-US" sz="14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Создание небольшой сети</a:t>
            </a:r>
          </a:p>
          <a:p>
            <a:pPr marL="0" lvl="0" indent="0" defTabSz="914400" ea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400" dirty="0">
              <a:solidFill>
                <a:schemeClr val="tx1"/>
              </a:solidFill>
            </a:endParaRPr>
          </a:p>
          <a:p>
            <a:pPr xmlns:a="http://schemas.openxmlformats.org/drawingml/2006/main" marL="0" lvl="0" indent="0" defTabSz="914400" ea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 xmlns:a="http://schemas.openxmlformats.org/drawingml/2006/main">
              <a:rPr lang="ru" altLang="en-US" sz="14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Цель модуля </a:t>
            </a:r>
            <a:r xmlns:a="http://schemas.openxmlformats.org/drawingml/2006/main">
              <a:rPr lang="ru" altLang="en-US" sz="14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 xmlns:a="http://schemas.openxmlformats.org/drawingml/2006/main">
              <a:rPr lang="ru" dirty="0"/>
              <a:t>реализовать проект небольшой сети, включающей маршрутизатор, коммутатор и конечные устройства.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203BE17-8BB3-DF41-A2CF-06DE014D1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954571"/>
              </p:ext>
            </p:extLst>
          </p:nvPr>
        </p:nvGraphicFramePr>
        <p:xfrm>
          <a:off x="144065" y="1547438"/>
          <a:ext cx="8667426" cy="3147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0016">
                  <a:extLst>
                    <a:ext uri="{9D8B030D-6E8A-4147-A177-3AD203B41FA5}">
                      <a16:colId xmlns:a16="http://schemas.microsoft.com/office/drawing/2014/main" val="2579019526"/>
                    </a:ext>
                  </a:extLst>
                </a:gridCol>
                <a:gridCol w="4837410">
                  <a:extLst>
                    <a:ext uri="{9D8B030D-6E8A-4147-A177-3AD203B41FA5}">
                      <a16:colId xmlns:a16="http://schemas.microsoft.com/office/drawing/2014/main" val="1764220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1200" b="1" dirty="0">
                          <a:effectLst/>
                        </a:rPr>
                        <a:t>Название темы</a:t>
                      </a:r>
                      <a:endParaRPr xmlns:a="http://schemas.openxmlformats.org/drawingml/2006/main" lang="en-US" sz="120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1200" b="1">
                          <a:effectLst/>
                        </a:rPr>
                        <a:t>Тема Цель</a:t>
                      </a:r>
                      <a:endParaRPr xmlns:a="http://schemas.openxmlformats.org/drawingml/2006/main" lang="en-US" sz="1200">
                        <a:effectLst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742401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200" b="1" dirty="0">
                          <a:solidFill>
                            <a:schemeClr val="bg1"/>
                          </a:solidFill>
                          <a:effectLst/>
                        </a:rPr>
                        <a:t>Устройства в небольшой сети</a:t>
                      </a:r>
                      <a:endParaRPr xmlns:a="http://schemas.openxmlformats.org/drawingml/2006/main" lang="en-US" sz="12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7625" marR="47625" marT="47625" marB="476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200" b="0">
                          <a:effectLst/>
                        </a:rPr>
                        <a:t>Определите устройства, используемые в небольшой сети.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150950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200" b="1">
                          <a:solidFill>
                            <a:schemeClr val="bg1"/>
                          </a:solidFill>
                          <a:effectLst/>
                        </a:rPr>
                        <a:t>Малые сетевые приложения и протоколы</a:t>
                      </a:r>
                      <a:endParaRPr xmlns:a="http://schemas.openxmlformats.org/drawingml/2006/main" lang="en-US" sz="1200" b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7625" marR="47625" marT="47625" marB="476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200" b="0">
                          <a:effectLst/>
                        </a:rPr>
                        <a:t>Определите протоколы и приложения, используемые в небольшой сети.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772085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200" b="1">
                          <a:solidFill>
                            <a:schemeClr val="bg1"/>
                          </a:solidFill>
                          <a:effectLst/>
                        </a:rPr>
                        <a:t>Масштабирование до более крупных сетей</a:t>
                      </a:r>
                      <a:endParaRPr xmlns:a="http://schemas.openxmlformats.org/drawingml/2006/main" lang="en-US" sz="1200" b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7625" marR="47625" marT="47625" marB="476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200" b="0">
                          <a:effectLst/>
                        </a:rPr>
                        <a:t>Объясните, как небольшая сеть служит основой более крупных сетей.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228802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200" b="1">
                          <a:solidFill>
                            <a:schemeClr val="bg1"/>
                          </a:solidFill>
                          <a:effectLst/>
                        </a:rPr>
                        <a:t>Проверить подключение</a:t>
                      </a:r>
                      <a:endParaRPr xmlns:a="http://schemas.openxmlformats.org/drawingml/2006/main" lang="en-US" sz="1200" b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7625" marR="47625" marT="47625" marB="476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200" b="0">
                          <a:effectLst/>
                        </a:rPr>
                        <a:t>Используйте выходные данные команд ping и tracert для проверки подключения и определения относительной производительности сети.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134809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200" b="1">
                          <a:solidFill>
                            <a:schemeClr val="bg1"/>
                          </a:solidFill>
                          <a:effectLst/>
                        </a:rPr>
                        <a:t>Команды хоста и IOS</a:t>
                      </a:r>
                      <a:endParaRPr xmlns:a="http://schemas.openxmlformats.org/drawingml/2006/main" lang="en-US" sz="1200" b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7625" marR="47625" marT="47625" marB="476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200" b="0">
                          <a:effectLst/>
                        </a:rPr>
                        <a:t>Используйте команды хоста и IOS для получения информации об устройствах в сети.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728406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200" b="1" dirty="0">
                          <a:solidFill>
                            <a:schemeClr val="bg1"/>
                          </a:solidFill>
                          <a:effectLst/>
                        </a:rPr>
                        <a:t>Методологии устранения неполадок</a:t>
                      </a:r>
                      <a:endParaRPr xmlns:a="http://schemas.openxmlformats.org/drawingml/2006/main" lang="en-US" sz="12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7625" marR="47625" marT="47625" marB="476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200" b="0" dirty="0">
                          <a:effectLst/>
                        </a:rPr>
                        <a:t>Опишите общие методики устранения неполадок в сети.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149551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200" b="1" dirty="0">
                          <a:solidFill>
                            <a:schemeClr val="bg1"/>
                          </a:solidFill>
                          <a:effectLst/>
                        </a:rPr>
                        <a:t>Сценарии устранения неполадок</a:t>
                      </a:r>
                      <a:endParaRPr xmlns:a="http://schemas.openxmlformats.org/drawingml/2006/main" lang="en-US" sz="12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7625" marR="47625" marT="47625" marB="476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200" b="0" dirty="0">
                          <a:effectLst/>
                        </a:rPr>
                        <a:t>Устранение неполадок с устройствами в сети.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00708774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192384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17.5 Команды хоста и IOS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6802161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хоста и команд IOS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на хосте Windows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D73493-B9CF-4BB8-9069-546F87280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731838"/>
            <a:ext cx="8553450" cy="2771484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В Windows 10 вы можете получить доступ к сведениям об IP-адресе из </a:t>
            </a:r>
            <a:r xmlns:a="http://schemas.openxmlformats.org/drawingml/2006/main">
              <a:rPr lang="ru" sz="1500" b="1" dirty="0">
                <a:solidFill>
                  <a:srgbClr val="000000"/>
                </a:solidFill>
              </a:rPr>
              <a:t>Центра управления сетями и общим доступом </a:t>
            </a: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, чтобы быстро просмотреть четыре важных параметра: адрес, маску, маршрутизатор и DNS. Или вы можете ввести команду </a:t>
            </a:r>
            <a:r xmlns:a="http://schemas.openxmlformats.org/drawingml/2006/main">
              <a:rPr lang="ru" sz="1500" b="1" dirty="0">
                <a:solidFill>
                  <a:srgbClr val="000000"/>
                </a:solidFill>
              </a:rPr>
              <a:t>ipconfig </a:t>
            </a: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в командной строке компьютера Windows.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Используйте команду </a:t>
            </a:r>
            <a:r xmlns:a="http://schemas.openxmlformats.org/drawingml/2006/main">
              <a:rPr lang="ru" sz="1500" b="1" dirty="0">
                <a:solidFill>
                  <a:srgbClr val="000000"/>
                </a:solidFill>
              </a:rPr>
              <a:t>ipconfig /all </a:t>
            </a: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для просмотра MAC-адреса, а также ряда сведений, касающихся адресации уровня 3 устройства.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Если хост настроен как DHCP-клиент, конфигурацию IP-адреса можно обновить с помощью команд </a:t>
            </a:r>
            <a:r xmlns:a="http://schemas.openxmlformats.org/drawingml/2006/main">
              <a:rPr lang="ru" sz="1500" b="1" dirty="0">
                <a:solidFill>
                  <a:srgbClr val="000000"/>
                </a:solidFill>
              </a:rPr>
              <a:t>ipconfig /release </a:t>
            </a: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и </a:t>
            </a:r>
            <a:r xmlns:a="http://schemas.openxmlformats.org/drawingml/2006/main">
              <a:rPr lang="ru" sz="1500" b="1" dirty="0">
                <a:solidFill>
                  <a:srgbClr val="000000"/>
                </a:solidFill>
              </a:rPr>
              <a:t>ipconfig /renew </a:t>
            </a: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Служба DNS-клиента на ПК с Windows также оптимизирует производительность разрешения имен DNS, сохраняя ранее разрешенные имена в памяти. Команда </a:t>
            </a:r>
            <a:r xmlns:a="http://schemas.openxmlformats.org/drawingml/2006/main">
              <a:rPr lang="ru" sz="1500" b="1" dirty="0">
                <a:solidFill>
                  <a:srgbClr val="000000"/>
                </a:solidFill>
              </a:rPr>
              <a:t>ipconfig / </a:t>
            </a:r>
            <a:r xmlns:a="http://schemas.openxmlformats.org/drawingml/2006/main">
              <a:rPr lang="ru" sz="1500" b="1" dirty="0" err="1">
                <a:solidFill>
                  <a:srgbClr val="000000"/>
                </a:solidFill>
              </a:rPr>
              <a:t>displaydns </a:t>
            </a: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отображает все кэшированные записи DNS в компьютерной системе Windows.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893CF4-60E9-4E3D-99F3-F4100A64A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027" y="3503322"/>
            <a:ext cx="3281434" cy="141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хоста и команд IOS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на хосте Linux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D73493-B9CF-4BB8-9069-546F87280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6" y="819151"/>
            <a:ext cx="4674322" cy="3602584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Проверка настроек IP с помощью графического интерфейса на компьютере с Linux будет отличаться в зависимости от дистрибутива Linux и интерфейса рабочего стола.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 командной строке используйте команду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ifconfig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для отображения состояния текущих активных интерфейсов и их IP-конфигурации.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Linux </a:t>
            </a:r>
            <a:r xmlns:a="http://schemas.openxmlformats.org/drawingml/2006/main">
              <a:rPr lang="ru" sz="1600" b="1" dirty="0" err="1">
                <a:solidFill>
                  <a:srgbClr val="000000"/>
                </a:solidFill>
              </a:rPr>
              <a:t>ip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address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используется для отображения адресов и их свойств. Она также может использоваться для добавления или удаления IP-адресов.</a:t>
            </a:r>
          </a:p>
          <a:p>
            <a:pPr marL="0" indent="0" algn="l"/>
            <a:endParaRPr lang="en-US" sz="1600" b="1" dirty="0">
              <a:solidFill>
                <a:srgbClr val="000000"/>
              </a:solidFill>
            </a:endParaRPr>
          </a:p>
          <a:p>
            <a:pPr xmlns:a="http://schemas.openxmlformats.org/drawingml/2006/main" marL="0" indent="0" algn="l"/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Примечание: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отображаемый вывод может отличаться в зависимости от дистрибутива Linux.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8F7B60-4A22-470D-88EE-376AE1710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347" y="1131396"/>
            <a:ext cx="3794991" cy="253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7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хоста и команд IOS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на хосте macOS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18F0E6-A545-473E-A9D3-201EC6272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64899"/>
            <a:ext cx="4305605" cy="3556835"/>
          </a:xfrm>
        </p:spPr>
        <p:txBody>
          <a:bodyPr/>
          <a:lstStyle/>
          <a:p>
            <a:pPr xmlns:a="http://schemas.openxmlformats.org/drawingml/2006/main" marL="285750" indent="-28575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 графическом интерфейсе хоста Mac откройте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«Настройки сети» &gt; «Дополнительно»,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чтобы получить информацию об IP-адресе.</a:t>
            </a:r>
          </a:p>
          <a:p>
            <a:pPr xmlns:a="http://schemas.openxmlformats.org/drawingml/2006/main" marL="285750" indent="-28575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Команду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ifconfig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также можно использовать для проверки конфигурации IP-интерфейса в командной строке.</a:t>
            </a:r>
          </a:p>
          <a:p>
            <a:pPr xmlns:a="http://schemas.openxmlformats.org/drawingml/2006/main" marL="285750" indent="-28575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b="1" dirty="0" err="1">
                <a:solidFill>
                  <a:srgbClr val="000000"/>
                </a:solidFill>
              </a:rPr>
              <a:t>Другие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полезные команды macOS для проверки настроек IP-адреса хоста включают </a:t>
            </a:r>
            <a:r xmlns:a="http://schemas.openxmlformats.org/drawingml/2006/main">
              <a:rPr lang="ru" sz="1600" b="1" dirty="0" err="1">
                <a:solidFill>
                  <a:srgbClr val="000000"/>
                </a:solidFill>
              </a:rPr>
              <a:t>networksetup </a:t>
            </a:r>
            <a:r xmlns:a="http://schemas.openxmlformats.org/drawingml/2006/main">
              <a:rPr lang="ru" sz="1600" b="1" dirty="0" err="1">
                <a:solidFill>
                  <a:srgbClr val="000000"/>
                </a:solidFill>
              </a:rPr>
              <a:t>-listallnetworkservices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и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networksetup </a:t>
            </a:r>
            <a:r xmlns:a="http://schemas.openxmlformats.org/drawingml/2006/main">
              <a:rPr lang="ru" sz="1600" b="1" dirty="0" err="1">
                <a:solidFill>
                  <a:srgbClr val="000000"/>
                </a:solidFill>
              </a:rPr>
              <a:t>-getinfo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&lt;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сетевая </a:t>
            </a:r>
            <a:r xmlns:a="http://schemas.openxmlformats.org/drawingml/2006/main">
              <a:rPr lang="ru" sz="1600" i="1" dirty="0">
                <a:solidFill>
                  <a:srgbClr val="000000"/>
                </a:solidFill>
              </a:rPr>
              <a:t>служба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&gt;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795C2D-8259-4647-9ACD-26D36EE55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267" y="864899"/>
            <a:ext cx="4090199" cy="311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Команды хоста и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IOS </a:t>
            </a:r>
            <a:r xmlns:a="http://schemas.openxmlformats.org/drawingml/2006/main">
              <a:rPr lang="ru" sz="2400" dirty="0"/>
              <a:t>Команда </a:t>
            </a:r>
            <a:r xmlns:a="http://schemas.openxmlformats.org/drawingml/2006/main">
              <a:rPr lang="ru" sz="2400" dirty="0" err="1"/>
              <a:t>arp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9173F-7994-4B5D-8201-E7BBC1B93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731837"/>
            <a:ext cx="8280057" cy="3689897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Команда </a:t>
            </a:r>
            <a:r xmlns:a="http://schemas.openxmlformats.org/drawingml/2006/main">
              <a:rPr lang="ru" sz="1600" b="1" dirty="0" err="1">
                <a:solidFill>
                  <a:srgbClr val="000000"/>
                </a:solidFill>
              </a:rPr>
              <a:t>arp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выполняется из командной строки Windows, Linux или Mac. Команда выводит список всех устройств, которые в данный момент находятся в кэше ARP хоста.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Команда </a:t>
            </a:r>
            <a:r xmlns:a="http://schemas.openxmlformats.org/drawingml/2006/main">
              <a:rPr lang="ru" sz="1600" b="1" dirty="0" err="1">
                <a:solidFill>
                  <a:srgbClr val="000000"/>
                </a:solidFill>
              </a:rPr>
              <a:t>arp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-a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отображает известные IP-адреса и привязки MAC-адресов. Кэш ARP отображает только информацию с устройств, к которым недавно осуществлялся доступ.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Чтобы убедиться, что кэш ARP заполнен,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отправьте команду ping на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устройство, чтобы оно имело запись в таблице ARP.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Кэш можно очистить с помощью команды </a:t>
            </a:r>
            <a:r xmlns:a="http://schemas.openxmlformats.org/drawingml/2006/main">
              <a:rPr lang="ru" sz="1600" b="1" dirty="0" err="1">
                <a:solidFill>
                  <a:srgbClr val="000000"/>
                </a:solidFill>
              </a:rPr>
              <a:t>netsh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interface </a:t>
            </a:r>
            <a:r xmlns:a="http://schemas.openxmlformats.org/drawingml/2006/main">
              <a:rPr lang="ru" sz="1600" b="1" dirty="0" err="1">
                <a:solidFill>
                  <a:srgbClr val="000000"/>
                </a:solidFill>
              </a:rPr>
              <a:t>ip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delete </a:t>
            </a:r>
            <a:r xmlns:a="http://schemas.openxmlformats.org/drawingml/2006/main">
              <a:rPr lang="ru" sz="1600" b="1" dirty="0" err="1">
                <a:solidFill>
                  <a:srgbClr val="000000"/>
                </a:solidFill>
              </a:rPr>
              <a:t>arpcache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 случае, если администратор сети захочет повторно заполнить кэш обновленной информацией.</a:t>
            </a:r>
          </a:p>
          <a:p>
            <a:pPr marL="73085" lvl="1" indent="0">
              <a:buNone/>
            </a:pPr>
            <a:endParaRPr lang="en-US" sz="1600" b="1" dirty="0">
              <a:solidFill>
                <a:srgbClr val="000000"/>
              </a:solidFill>
            </a:endParaRPr>
          </a:p>
          <a:p>
            <a:pPr xmlns:a="http://schemas.openxmlformats.org/drawingml/2006/main" marL="73085" lvl="1" indent="0">
              <a:buNone/>
            </a:pP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Примечание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: для использования команды </a:t>
            </a:r>
            <a:r xmlns:a="http://schemas.openxmlformats.org/drawingml/2006/main">
              <a:rPr lang="ru" sz="1600" b="1" dirty="0" err="1">
                <a:solidFill>
                  <a:srgbClr val="000000"/>
                </a:solidFill>
              </a:rPr>
              <a:t>netsh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interface </a:t>
            </a:r>
            <a:r xmlns:a="http://schemas.openxmlformats.org/drawingml/2006/main">
              <a:rPr lang="ru" sz="1600" b="1" dirty="0" err="1">
                <a:solidFill>
                  <a:srgbClr val="000000"/>
                </a:solidFill>
              </a:rPr>
              <a:t>ip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delete </a:t>
            </a:r>
            <a:r xmlns:a="http://schemas.openxmlformats.org/drawingml/2006/main">
              <a:rPr lang="ru" sz="1600" b="1" dirty="0" err="1">
                <a:solidFill>
                  <a:srgbClr val="000000"/>
                </a:solidFill>
              </a:rPr>
              <a:t>arpcache вам могут потребоваться права администратора на хосте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Команды хоста и IOS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Повторение общих команд show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81AC101-DAAD-474F-AC42-6015A977BD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166792"/>
              </p:ext>
            </p:extLst>
          </p:nvPr>
        </p:nvGraphicFramePr>
        <p:xfrm>
          <a:off x="474663" y="1347788"/>
          <a:ext cx="82804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0501">
                  <a:extLst>
                    <a:ext uri="{9D8B030D-6E8A-4147-A177-3AD203B41FA5}">
                      <a16:colId xmlns:a16="http://schemas.microsoft.com/office/drawing/2014/main" val="223375126"/>
                    </a:ext>
                  </a:extLst>
                </a:gridCol>
                <a:gridCol w="5309899">
                  <a:extLst>
                    <a:ext uri="{9D8B030D-6E8A-4147-A177-3AD203B41FA5}">
                      <a16:colId xmlns:a16="http://schemas.microsoft.com/office/drawing/2014/main" val="34642028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Команда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Описание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537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показать текущую конфигурацию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Проверяет текущую конфигурацию и настройки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404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 xmlns:a="http://schemas.openxmlformats.org/drawingml/2006/main">
                        <a:rPr lang="ru"/>
                        <a:t>показать </a:t>
                      </a:r>
                      <a:r xmlns:a="http://schemas.openxmlformats.org/drawingml/2006/main">
                        <a:rPr lang="ru" dirty="0"/>
                        <a:t>интерфейсы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Проверяет состояние интерфейса и отображает любые сообщения об ошибках.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297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 xmlns:a="http://schemas.openxmlformats.org/drawingml/2006/main">
                        <a:rPr lang="ru"/>
                        <a:t>показать </a:t>
                      </a:r>
                      <a:r xmlns:a="http://schemas.openxmlformats.org/drawingml/2006/main">
                        <a:rPr lang="ru" dirty="0" err="1"/>
                        <a:t>ip </a:t>
                      </a:r>
                      <a:r xmlns:a="http://schemas.openxmlformats.org/drawingml/2006/main">
                        <a:rPr lang="ru" dirty="0"/>
                        <a:t>интерфейс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Проверяет информацию уровня 3 интерфейса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024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показать </a:t>
                      </a:r>
                      <a:r xmlns:a="http://schemas.openxmlformats.org/drawingml/2006/main">
                        <a:rPr lang="ru" dirty="0" err="1"/>
                        <a:t>арп</a:t>
                      </a:r>
                      <a:endParaRPr xmlns:a="http://schemas.openxmlformats.org/drawingml/2006/main"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Проверяет список известных хостов в локальных сетях Ethernet.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593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показать </a:t>
                      </a:r>
                      <a:r xmlns:a="http://schemas.openxmlformats.org/drawingml/2006/main">
                        <a:rPr lang="ru" dirty="0" err="1"/>
                        <a:t>ip </a:t>
                      </a:r>
                      <a:r xmlns:a="http://schemas.openxmlformats.org/drawingml/2006/main">
                        <a:rPr lang="ru" dirty="0"/>
                        <a:t>маршрут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Проверяет информацию о маршрутизации уровня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178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 xmlns:a="http://schemas.openxmlformats.org/drawingml/2006/main">
                        <a:rPr lang="ru"/>
                        <a:t>показать </a:t>
                      </a:r>
                      <a:r xmlns:a="http://schemas.openxmlformats.org/drawingml/2006/main">
                        <a:rPr lang="ru" dirty="0"/>
                        <a:t>протоколы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Проверяет, какие протоколы работают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142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показать версию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 xmlns:a="http://schemas.openxmlformats.org/drawingml/2006/main">
                        <a:rPr lang="ru" dirty="0"/>
                        <a:t>Проверяет память, интерфейсы и лицензии устройства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621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15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Команды хоста и IOS Команда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show </a:t>
            </a:r>
            <a:r xmlns:a="http://schemas.openxmlformats.org/drawingml/2006/main">
              <a:rPr lang="ru" sz="2400" dirty="0" err="1"/>
              <a:t>cdp </a:t>
            </a:r>
            <a:r xmlns:a="http://schemas.openxmlformats.org/drawingml/2006/main">
              <a:rPr lang="ru" sz="2400" dirty="0"/>
              <a:t>neighbors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697CA-53E5-4917-B256-834763004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31837"/>
            <a:ext cx="8602319" cy="2782888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CDP предоставляет следующую информацию о каждом соседнем устройстве CDP: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Идентификаторы устройств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— настроенное имя хоста коммутатора, маршрутизатора или другого устройства.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Список адресов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— до одного адреса сетевого уровня для каждого поддерживаемого протокола.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Идентификатор порта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— имя локального и удаленного порта в виде строки символов ASCII, например </a:t>
            </a:r>
            <a:r xmlns:a="http://schemas.openxmlformats.org/drawingml/2006/main">
              <a:rPr lang="ru" sz="1600" dirty="0" err="1">
                <a:solidFill>
                  <a:srgbClr val="000000"/>
                </a:solidFill>
              </a:rPr>
              <a:t>FastEthernet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0/0.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Список возможностей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— является ли конкретное устройство коммутатором уровня 2 или коммутатором уровня 3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Платформа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— аппаратная платформа устройства.</a:t>
            </a:r>
          </a:p>
          <a:p>
            <a:pPr xmlns:a="http://schemas.openxmlformats.org/drawingml/2006/main" marL="73085" lvl="1" indent="0">
              <a:buNone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Команда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show </a:t>
            </a:r>
            <a:r xmlns:a="http://schemas.openxmlformats.org/drawingml/2006/main">
              <a:rPr lang="ru" sz="1600" b="1" dirty="0" err="1">
                <a:solidFill>
                  <a:srgbClr val="000000"/>
                </a:solidFill>
              </a:rPr>
              <a:t>cdp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neighbors detail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показывает IP-адрес соседнего устройства.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B24B0-9083-40E2-B530-7804CE5CE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394" y="3328959"/>
            <a:ext cx="4712700" cy="147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6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Команды хоста и IOS. Команда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show </a:t>
            </a:r>
            <a:r xmlns:a="http://schemas.openxmlformats.org/drawingml/2006/main">
              <a:rPr lang="ru" sz="2400" dirty="0" err="1"/>
              <a:t>ip </a:t>
            </a:r>
            <a:r xmlns:a="http://schemas.openxmlformats.org/drawingml/2006/main">
              <a:rPr lang="ru" sz="2400" dirty="0"/>
              <a:t>interface brief.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860DBB-DE49-4AE4-8013-02A3A77F3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731838"/>
            <a:ext cx="8280057" cy="1030962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Одной из наиболее часто используемых команд является команда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show </a:t>
            </a:r>
            <a:r xmlns:a="http://schemas.openxmlformats.org/drawingml/2006/main">
              <a:rPr lang="ru" sz="1600" b="1" dirty="0" err="1">
                <a:solidFill>
                  <a:srgbClr val="000000"/>
                </a:solidFill>
              </a:rPr>
              <a:t>ip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interface brief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. Эта команда обеспечивает более сокращенный вывод, чем команда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show </a:t>
            </a:r>
            <a:r xmlns:a="http://schemas.openxmlformats.org/drawingml/2006/main">
              <a:rPr lang="ru" sz="1600" b="1" dirty="0" err="1">
                <a:solidFill>
                  <a:srgbClr val="000000"/>
                </a:solidFill>
              </a:rPr>
              <a:t>ip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interface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. Она обеспечивает сводку ключевой информации для всех сетевых интерфейсов маршрутизатора.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647FC5-ABF0-438E-A9BB-833147EAD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62" y="1762799"/>
            <a:ext cx="5019387" cy="14952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D498DC-FF3F-4E29-A019-771BE1DEF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520" y="3258095"/>
            <a:ext cx="5202382" cy="126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0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о командах хоста и IOS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– Команда show version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E4AD6-E143-4B01-BE26-E96A94A91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95927"/>
            <a:ext cx="8280057" cy="3525807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 этом видео будет продемонстрировано использование команды show version для просмотра информации о маршрутизаторе.</a:t>
            </a:r>
          </a:p>
        </p:txBody>
      </p:sp>
    </p:spTree>
    <p:extLst>
      <p:ext uri="{BB962C8B-B14F-4D97-AF65-F5344CB8AC3E}">
        <p14:creationId xmlns:p14="http://schemas.microsoft.com/office/powerpoint/2010/main" val="85877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Host и IOS Команды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Pack Tracer – Интерпретация вывода команды show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E4AD6-E143-4B01-BE26-E96A94A91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95927"/>
            <a:ext cx="8280057" cy="3525807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Это занятие предназначено для закрепления использования команд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show маршрутизатора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. Вам не нужно настраивать, а скорее анализировать вывод нескольких команд show.</a:t>
            </a:r>
          </a:p>
        </p:txBody>
      </p:sp>
    </p:spTree>
    <p:extLst>
      <p:ext uri="{BB962C8B-B14F-4D97-AF65-F5344CB8AC3E}">
        <p14:creationId xmlns:p14="http://schemas.microsoft.com/office/powerpoint/2010/main" val="48954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598042" cy="929640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17.1 Устройства в малой сети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17.6 Методологии устранения неполадок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388123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Методологии устранения неполадок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Основные подходы к устранению неполадок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CB8A362-58F7-4A60-8CA1-C114AA46E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048965"/>
              </p:ext>
            </p:extLst>
          </p:nvPr>
        </p:nvGraphicFramePr>
        <p:xfrm>
          <a:off x="332510" y="637310"/>
          <a:ext cx="8506690" cy="4099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8763">
                  <a:extLst>
                    <a:ext uri="{9D8B030D-6E8A-4147-A177-3AD203B41FA5}">
                      <a16:colId xmlns:a16="http://schemas.microsoft.com/office/drawing/2014/main" val="2245074904"/>
                    </a:ext>
                  </a:extLst>
                </a:gridCol>
                <a:gridCol w="5467927">
                  <a:extLst>
                    <a:ext uri="{9D8B030D-6E8A-4147-A177-3AD203B41FA5}">
                      <a16:colId xmlns:a16="http://schemas.microsoft.com/office/drawing/2014/main" val="1707349653"/>
                    </a:ext>
                  </a:extLst>
                </a:gridCol>
              </a:tblGrid>
              <a:tr h="338947"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1200" dirty="0">
                          <a:effectLst/>
                        </a:rPr>
                        <a:t>Шаг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xmlns:a="http://schemas.openxmlformats.org/drawingml/2006/main" algn="l" fontAlgn="ctr"/>
                      <a:r xmlns:a="http://schemas.openxmlformats.org/drawingml/2006/main">
                        <a:rPr lang="ru" sz="1200" b="1" dirty="0">
                          <a:effectLst/>
                        </a:rPr>
                        <a:t>Описание</a:t>
                      </a:r>
                      <a:endParaRPr xmlns:a="http://schemas.openxmlformats.org/drawingml/2006/main" lang="en-US" sz="120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972381799"/>
                  </a:ext>
                </a:extLst>
              </a:tr>
              <a:tr h="588515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200" b="1" dirty="0">
                          <a:effectLst/>
                        </a:rPr>
                        <a:t>Шаг 1. Определите проблему</a:t>
                      </a:r>
                      <a:endParaRPr xmlns:a="http://schemas.openxmlformats.org/drawingml/2006/main" lang="en-US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200" b="0" dirty="0">
                          <a:effectLst/>
                        </a:rPr>
                        <a:t>Это первый шаг в процессе устранения неполадок.</a:t>
                      </a:r>
                    </a:p>
                    <a:p>
                      <a:pPr xmlns:a="http://schemas.openxmlformats.org/drawingml/2006/main" fontAlgn="ctr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200" b="0" dirty="0">
                          <a:effectLst/>
                        </a:rPr>
                        <a:t>Хотя на этом этапе можно использовать инструменты, беседа с пользователем часто бывает очень полезной.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578081030"/>
                  </a:ext>
                </a:extLst>
              </a:tr>
              <a:tr h="421363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200" b="1">
                          <a:effectLst/>
                        </a:rPr>
                        <a:t>Шаг 2. Создание теории вероятных причин.</a:t>
                      </a:r>
                      <a:endParaRPr xmlns:a="http://schemas.openxmlformats.org/drawingml/2006/main" lang="en-US" sz="1200" b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200" b="0" dirty="0">
                          <a:effectLst/>
                        </a:rPr>
                        <a:t>После того, как проблема выявлена, попытайтесь сформулировать теорию вероятных причин.</a:t>
                      </a:r>
                    </a:p>
                    <a:p>
                      <a:pPr xmlns:a="http://schemas.openxmlformats.org/drawingml/2006/main" fontAlgn="ctr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200" b="0" dirty="0">
                          <a:effectLst/>
                        </a:rPr>
                        <a:t>Этот шаг часто позволяет выявить более чем несколько вероятных причин проблемы.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071355853"/>
                  </a:ext>
                </a:extLst>
              </a:tr>
              <a:tr h="1089971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200" b="1">
                          <a:effectLst/>
                        </a:rPr>
                        <a:t>Шаг 3. Проверка теории для определения причины</a:t>
                      </a:r>
                      <a:endParaRPr xmlns:a="http://schemas.openxmlformats.org/drawingml/2006/main" lang="en-US" sz="1200" b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200" b="0" dirty="0">
                          <a:effectLst/>
                        </a:rPr>
                        <a:t>Основываясь на вероятных причинах, проверьте свои теории, чтобы определить, какая из них является причиной проблемы.</a:t>
                      </a:r>
                    </a:p>
                    <a:p>
                      <a:pPr xmlns:a="http://schemas.openxmlformats.org/drawingml/2006/main" fontAlgn="ctr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200" b="0" dirty="0">
                          <a:effectLst/>
                        </a:rPr>
                        <a:t>Технический специалист может применить быстрое исправление, чтобы проверить, решит ли оно проблему.</a:t>
                      </a:r>
                    </a:p>
                    <a:p>
                      <a:pPr xmlns:a="http://schemas.openxmlformats.org/drawingml/2006/main" fontAlgn="ctr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200" b="0" dirty="0">
                          <a:effectLst/>
                        </a:rPr>
                        <a:t>Если быстрое решение проблемы не решило ее, возможно, вам придется изучить ее более подробно, чтобы установить точную причину.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284438502"/>
                  </a:ext>
                </a:extLst>
              </a:tr>
              <a:tr h="421363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200" b="1">
                          <a:effectLst/>
                        </a:rPr>
                        <a:t>Шаг 4. Разработайте план действий и реализуйте решение</a:t>
                      </a:r>
                      <a:endParaRPr xmlns:a="http://schemas.openxmlformats.org/drawingml/2006/main" lang="en-US" sz="1200" b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200" b="0" dirty="0">
                          <a:effectLst/>
                        </a:rPr>
                        <a:t>После того, как вы определили точную причину проблемы, составьте план действий по ее решению и реализуйте решение.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107132597"/>
                  </a:ext>
                </a:extLst>
              </a:tr>
              <a:tr h="421363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200" b="1">
                          <a:effectLst/>
                        </a:rPr>
                        <a:t>Шаг 5. Проверка решения и реализация превентивных мер</a:t>
                      </a:r>
                      <a:endParaRPr xmlns:a="http://schemas.openxmlformats.org/drawingml/2006/main" lang="en-US" sz="1200" b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200" b="0" dirty="0">
                          <a:effectLst/>
                        </a:rPr>
                        <a:t>После устранения проблемы проверьте полную работоспособность.</a:t>
                      </a:r>
                    </a:p>
                    <a:p>
                      <a:pPr xmlns:a="http://schemas.openxmlformats.org/drawingml/2006/main" fontAlgn="ctr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200" b="0" dirty="0">
                          <a:effectLst/>
                        </a:rPr>
                        <a:t>Если применимо, примите превентивные меры.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499597970"/>
                  </a:ext>
                </a:extLst>
              </a:tr>
              <a:tr h="588515">
                <a:tc>
                  <a:txBody>
                    <a:bodyPr/>
                    <a:lstStyle/>
                    <a:p>
                      <a:pPr xmlns:a="http://schemas.openxmlformats.org/drawingml/2006/main" fontAlgn="ctr"/>
                      <a:r xmlns:a="http://schemas.openxmlformats.org/drawingml/2006/main">
                        <a:rPr lang="ru" sz="1200" b="1" dirty="0">
                          <a:effectLst/>
                        </a:rPr>
                        <a:t>Шаг 6. Документирование результатов, действий и результатов.</a:t>
                      </a:r>
                      <a:endParaRPr xmlns:a="http://schemas.openxmlformats.org/drawingml/2006/main" lang="en-US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xmlns:a="http://schemas.openxmlformats.org/drawingml/2006/main" fontAlgn="ctr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200" b="0" dirty="0">
                          <a:effectLst/>
                        </a:rPr>
                        <a:t>На последнем этапе процесса устранения неполадок документируйте свои выводы, действия и результаты.</a:t>
                      </a:r>
                    </a:p>
                    <a:p>
                      <a:pPr xmlns:a="http://schemas.openxmlformats.org/drawingml/2006/main" fontAlgn="ctr">
                        <a:buFont typeface="Arial" panose="020B0604020202020204" pitchFamily="34" charset="0"/>
                        <a:buChar char="•"/>
                      </a:pPr>
                      <a:r xmlns:a="http://schemas.openxmlformats.org/drawingml/2006/main">
                        <a:rPr lang="ru" sz="1200" b="0" dirty="0">
                          <a:effectLst/>
                        </a:rPr>
                        <a:t>Это очень важно для дальнейшего использования.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247812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25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Методологии устранения неполадок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Решать или передавать на более высокий уровень?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C19F0F-DCFC-46F1-B6A1-E7B4560DF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731837"/>
            <a:ext cx="8280057" cy="3689897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 некоторых ситуациях может быть невозможно решить проблему немедленно. Проблема должна быть эскалирована, когда она требует решения менеджера, определенной экспертизы или уровня доступа к сети, недоступного для специалиста по устранению неполадок.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Политика компании должна четко определять, когда и как технический специалист должен сообщать о проблеме.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Методологии устранения неполадок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Команда отладки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810E9-59A6-4F1D-9857-313BB3E51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731837"/>
            <a:ext cx="8280057" cy="3689897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b="1" dirty="0">
                <a:solidFill>
                  <a:srgbClr val="000000"/>
                </a:solidFill>
              </a:rPr>
              <a:t>отладки </a:t>
            </a: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IOS </a:t>
            </a: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позволяет администратору отображать сообщения о процессах, протоколах, механизмах и событиях ОС в режиме реального времени для анализа.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Все команды </a:t>
            </a:r>
            <a:r xmlns:a="http://schemas.openxmlformats.org/drawingml/2006/main">
              <a:rPr lang="ru" sz="1400" b="1" dirty="0">
                <a:solidFill>
                  <a:srgbClr val="000000"/>
                </a:solidFill>
              </a:rPr>
              <a:t>отладки </a:t>
            </a: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вводятся в привилегированном режиме EXEC. Cisco IOS позволяет сузить вывод </a:t>
            </a:r>
            <a:r xmlns:a="http://schemas.openxmlformats.org/drawingml/2006/main">
              <a:rPr lang="ru" sz="1400" b="1" dirty="0">
                <a:solidFill>
                  <a:srgbClr val="000000"/>
                </a:solidFill>
              </a:rPr>
              <a:t>отладки </a:t>
            </a: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, включив только соответствующую функцию или </a:t>
            </a:r>
            <a:r xmlns:a="http://schemas.openxmlformats.org/drawingml/2006/main">
              <a:rPr lang="ru" sz="1400" dirty="0" err="1">
                <a:solidFill>
                  <a:srgbClr val="000000"/>
                </a:solidFill>
              </a:rPr>
              <a:t>подфункцию </a:t>
            </a: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. Используйте команды </a:t>
            </a:r>
            <a:r xmlns:a="http://schemas.openxmlformats.org/drawingml/2006/main">
              <a:rPr lang="ru" sz="1400" b="1" dirty="0">
                <a:solidFill>
                  <a:srgbClr val="000000"/>
                </a:solidFill>
              </a:rPr>
              <a:t>отладки </a:t>
            </a: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только для устранения конкретных проблем.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>
                <a:solidFill>
                  <a:srgbClr val="000000"/>
                </a:solidFill>
              </a:rPr>
              <a:t>Чтобы получить краткое описание всех параметров команды отладки, используйте команду </a:t>
            </a:r>
            <a:r xmlns:a="http://schemas.openxmlformats.org/drawingml/2006/main">
              <a:rPr lang="ru" b="1" dirty="0">
                <a:solidFill>
                  <a:srgbClr val="000000"/>
                </a:solidFill>
              </a:rPr>
              <a:t>debug ? </a:t>
            </a:r>
            <a:r xmlns:a="http://schemas.openxmlformats.org/drawingml/2006/main">
              <a:rPr lang="ru" dirty="0">
                <a:solidFill>
                  <a:srgbClr val="000000"/>
                </a:solidFill>
              </a:rPr>
              <a:t>в привилегированном режиме EXEC в командной строке.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>
                <a:solidFill>
                  <a:srgbClr val="000000"/>
                </a:solidFill>
              </a:rPr>
              <a:t>Чтобы отключить определенную функцию отладки, добавьте ключевое слово </a:t>
            </a:r>
            <a:r xmlns:a="http://schemas.openxmlformats.org/drawingml/2006/main">
              <a:rPr lang="ru" b="1" dirty="0">
                <a:solidFill>
                  <a:srgbClr val="000000"/>
                </a:solidFill>
              </a:rPr>
              <a:t>no </a:t>
            </a:r>
            <a:r xmlns:a="http://schemas.openxmlformats.org/drawingml/2006/main">
              <a:rPr lang="ru" dirty="0">
                <a:solidFill>
                  <a:srgbClr val="000000"/>
                </a:solidFill>
              </a:rPr>
              <a:t>перед </a:t>
            </a:r>
            <a:r xmlns:a="http://schemas.openxmlformats.org/drawingml/2006/main">
              <a:rPr lang="ru" dirty="0">
                <a:solidFill>
                  <a:srgbClr val="000000"/>
                </a:solidFill>
              </a:rPr>
              <a:t>командой </a:t>
            </a:r>
            <a:r xmlns:a="http://schemas.openxmlformats.org/drawingml/2006/main">
              <a:rPr lang="ru" b="1" dirty="0">
                <a:solidFill>
                  <a:srgbClr val="000000"/>
                </a:solidFill>
              </a:rPr>
              <a:t>отладки.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>
                <a:solidFill>
                  <a:srgbClr val="000000"/>
                </a:solidFill>
              </a:rPr>
              <a:t>В качестве альтернативы вы можете ввести </a:t>
            </a:r>
            <a:r xmlns:a="http://schemas.openxmlformats.org/drawingml/2006/main">
              <a:rPr lang="ru" b="1" dirty="0" err="1">
                <a:solidFill>
                  <a:srgbClr val="000000"/>
                </a:solidFill>
              </a:rPr>
              <a:t>отладочную </a:t>
            </a:r>
            <a:r xmlns:a="http://schemas.openxmlformats.org/drawingml/2006/main">
              <a:rPr lang="ru" dirty="0">
                <a:solidFill>
                  <a:srgbClr val="000000"/>
                </a:solidFill>
              </a:rPr>
              <a:t>форму команды в привилегированном режиме EXEC.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dirty="0">
                <a:solidFill>
                  <a:srgbClr val="000000"/>
                </a:solidFill>
              </a:rPr>
              <a:t>Чтобы отключить все активные команды отладки одновременно, используйте команду </a:t>
            </a:r>
            <a:r xmlns:a="http://schemas.openxmlformats.org/drawingml/2006/main">
              <a:rPr lang="ru" b="1" dirty="0" err="1">
                <a:solidFill>
                  <a:srgbClr val="000000"/>
                </a:solidFill>
              </a:rPr>
              <a:t>undebug </a:t>
            </a:r>
            <a:r xmlns:a="http://schemas.openxmlformats.org/drawingml/2006/main">
              <a:rPr lang="ru" b="1" dirty="0">
                <a:solidFill>
                  <a:srgbClr val="000000"/>
                </a:solidFill>
              </a:rPr>
              <a:t>all </a:t>
            </a:r>
            <a:r xmlns:a="http://schemas.openxmlformats.org/drawingml/2006/main">
              <a:rPr lang="ru" dirty="0">
                <a:solidFill>
                  <a:srgbClr val="000000"/>
                </a:solidFill>
              </a:rPr>
              <a:t>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Будьте осторожны, используя некоторые команды </a:t>
            </a:r>
            <a:r xmlns:a="http://schemas.openxmlformats.org/drawingml/2006/main">
              <a:rPr lang="ru" sz="1400" b="1" dirty="0">
                <a:solidFill>
                  <a:srgbClr val="000000"/>
                </a:solidFill>
              </a:rPr>
              <a:t>отладки </a:t>
            </a: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, поскольку они могут генерировать значительный объем выходных данных и использовать большую часть системных ресурсов. Маршрутизатор может быть настолько занят отображением сообщений </a:t>
            </a:r>
            <a:r xmlns:a="http://schemas.openxmlformats.org/drawingml/2006/main">
              <a:rPr lang="ru" sz="1400" b="1" dirty="0">
                <a:solidFill>
                  <a:srgbClr val="000000"/>
                </a:solidFill>
              </a:rPr>
              <a:t>отладки </a:t>
            </a: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, что у него не будет достаточной вычислительной мощности для выполнения своих сетевых функций или даже для прослушивания команд для отключения отладки.</a:t>
            </a:r>
          </a:p>
        </p:txBody>
      </p:sp>
    </p:spTree>
    <p:extLst>
      <p:ext uri="{BB962C8B-B14F-4D97-AF65-F5344CB8AC3E}">
        <p14:creationId xmlns:p14="http://schemas.microsoft.com/office/powerpoint/2010/main" val="38729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Методы устранения неполадок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Команда монитора терминала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D403C5-B81D-431B-B2D2-68B008D49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731837"/>
            <a:ext cx="3857193" cy="3689897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Отладка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и некоторые другие сообщения IOS не отображаются автоматически при удаленных соединениях. Это происходит из-за того, что сообщения журнала не могут отображаться на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линиях </a:t>
            </a:r>
            <a:r xmlns:a="http://schemas.openxmlformats.org/drawingml/2006/main">
              <a:rPr lang="ru" sz="1600" dirty="0" err="1">
                <a:solidFill>
                  <a:srgbClr val="000000"/>
                </a:solidFill>
              </a:rPr>
              <a:t>vty 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Для отображения сообщений журнала на терминале (виртуальной консоли) используйте команду привилегированного EXEC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terminal monitor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. Для остановки регистрации сообщений на терминале используйте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команду привилегированного EXEC </a:t>
            </a:r>
            <a:r xmlns:a="http://schemas.openxmlformats.org/drawingml/2006/main">
              <a:rPr lang="ru" sz="1600" b="1" dirty="0">
                <a:solidFill>
                  <a:srgbClr val="000000"/>
                </a:solidFill>
              </a:rPr>
              <a:t>terminal no monitor 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CB0FC6-F496-4FA2-BA44-D4FC2FBF1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061" y="715869"/>
            <a:ext cx="4204277" cy="1693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0D03CD-3EBA-4C21-AC9F-01C7FA500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061" y="2428902"/>
            <a:ext cx="4204277" cy="21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1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17.7 Сценарии устранения неполадок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494417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Сценарии устранения неполадок </a:t>
            </a:r>
            <a:br xmlns:a="http://schemas.openxmlformats.org/drawingml/2006/main">
              <a:rPr lang="en-US" sz="1600" dirty="0"/>
            </a:br>
            <a:r xmlns:a="http://schemas.openxmlformats.org/drawingml/2006/main">
              <a:rPr lang="ru" sz="2400" dirty="0"/>
              <a:t>в работе дуплекса и проблемы несоответствия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3AEFC-34C7-446B-AB27-8AE657AE5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731837"/>
            <a:ext cx="8280057" cy="3689897"/>
          </a:xfrm>
        </p:spPr>
        <p:txBody>
          <a:bodyPr/>
          <a:lstStyle/>
          <a:p>
            <a:pPr xmlns:a="http://schemas.openxmlformats.org/drawingml/2006/main" marL="285750" indent="-28575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Соединяющиеся интерфейсы Ethernet должны работать в одном и том же дуплексном режиме для обеспечения наилучшей производительности связи и во избежание неэффективности и задержек в канале.</a:t>
            </a:r>
          </a:p>
          <a:p>
            <a:pPr xmlns:a="http://schemas.openxmlformats.org/drawingml/2006/main" marL="285750" indent="-28575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 err="1">
                <a:solidFill>
                  <a:srgbClr val="000000"/>
                </a:solidFill>
              </a:rPr>
              <a:t>автосогласования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Ethernet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упрощает настройку, минимизирует проблемы и максимизирует производительность соединения между двумя взаимосвязанными соединениями Ethernet. Подключенные устройства сначала объявляют о поддерживаемых возможностях, а затем выбирают режим максимальной производительности, поддерживаемый обоими концами.</a:t>
            </a:r>
          </a:p>
          <a:p>
            <a:pPr xmlns:a="http://schemas.openxmlformats.org/drawingml/2006/main" marL="285750" indent="-28575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Если одно из двух подключенных устройств работает в полнодуплексном режиме, а другое — в полудуплексном, происходит несоответствие дуплекса. Хотя передача данных будет осуществляться через канал с несоответствием дуплекса, производительность канала будет очень низкой.</a:t>
            </a:r>
          </a:p>
          <a:p>
            <a:pPr xmlns:a="http://schemas.openxmlformats.org/drawingml/2006/main" marL="285750" indent="-28575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Несоответствия дуплекса обычно вызваны неправильно настроенным интерфейсом или в редких случаях неудачным </a:t>
            </a:r>
            <a:r xmlns:a="http://schemas.openxmlformats.org/drawingml/2006/main">
              <a:rPr lang="ru" sz="1600" dirty="0" err="1">
                <a:solidFill>
                  <a:srgbClr val="000000"/>
                </a:solidFill>
              </a:rPr>
              <a:t>автосогласованием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. Несоответствия дуплекса могут быть трудноустранимы, поскольку связь между устройствами все еще происходит.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2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Сценарии устранения неполадок </a:t>
            </a:r>
            <a:br xmlns:a="http://schemas.openxmlformats.org/drawingml/2006/main">
              <a:rPr lang="en-US" sz="1600" dirty="0"/>
            </a:br>
            <a:r xmlns:a="http://schemas.openxmlformats.org/drawingml/2006/main">
              <a:rPr lang="ru" sz="2400" dirty="0"/>
              <a:t>IP-адресации на устройствах IOS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89B99F-CCB5-409E-A46F-AD649A189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731838"/>
            <a:ext cx="8280057" cy="1907598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Две распространенные причины неправильного назначения IPv4 — ошибки ручного назначения или проблемы, связанные с DHCP.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Сетевым администраторам часто приходится вручную назначать IP-адреса устройствам, таким как серверы и маршрутизаторы. Если при назначении будет допущена ошибка, то весьма вероятно возникновение проблем со связью с устройством.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На устройстве IOS используйте команды </a:t>
            </a:r>
            <a:r xmlns:a="http://schemas.openxmlformats.org/drawingml/2006/main">
              <a:rPr lang="ru" sz="1400" b="1" dirty="0">
                <a:solidFill>
                  <a:srgbClr val="000000"/>
                </a:solidFill>
              </a:rPr>
              <a:t>show </a:t>
            </a:r>
            <a:r xmlns:a="http://schemas.openxmlformats.org/drawingml/2006/main">
              <a:rPr lang="ru" sz="1400" b="1" dirty="0" err="1">
                <a:solidFill>
                  <a:srgbClr val="000000"/>
                </a:solidFill>
              </a:rPr>
              <a:t>ip </a:t>
            </a:r>
            <a:r xmlns:a="http://schemas.openxmlformats.org/drawingml/2006/main">
              <a:rPr lang="ru" sz="1400" b="1" dirty="0">
                <a:solidFill>
                  <a:srgbClr val="000000"/>
                </a:solidFill>
              </a:rPr>
              <a:t>interface </a:t>
            </a: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или </a:t>
            </a:r>
            <a:r xmlns:a="http://schemas.openxmlformats.org/drawingml/2006/main">
              <a:rPr lang="ru" sz="1400" b="1" dirty="0">
                <a:solidFill>
                  <a:srgbClr val="000000"/>
                </a:solidFill>
              </a:rPr>
              <a:t>show </a:t>
            </a:r>
            <a:r xmlns:a="http://schemas.openxmlformats.org/drawingml/2006/main">
              <a:rPr lang="ru" sz="1400" b="1" dirty="0" err="1">
                <a:solidFill>
                  <a:srgbClr val="000000"/>
                </a:solidFill>
              </a:rPr>
              <a:t>ip </a:t>
            </a:r>
            <a:r xmlns:a="http://schemas.openxmlformats.org/drawingml/2006/main">
              <a:rPr lang="ru" sz="1400" b="1" dirty="0">
                <a:solidFill>
                  <a:srgbClr val="000000"/>
                </a:solidFill>
              </a:rPr>
              <a:t>interface brief </a:t>
            </a: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, чтобы проверить, какие адреса IPv4 назначены сетевым интерфейсам. Например, выполнив команду </a:t>
            </a:r>
            <a:r xmlns:a="http://schemas.openxmlformats.org/drawingml/2006/main">
              <a:rPr lang="ru" sz="1400" b="1" dirty="0">
                <a:solidFill>
                  <a:srgbClr val="000000"/>
                </a:solidFill>
              </a:rPr>
              <a:t>show </a:t>
            </a:r>
            <a:r xmlns:a="http://schemas.openxmlformats.org/drawingml/2006/main">
              <a:rPr lang="ru" sz="1400" b="1" dirty="0" err="1">
                <a:solidFill>
                  <a:srgbClr val="000000"/>
                </a:solidFill>
              </a:rPr>
              <a:t>ip </a:t>
            </a:r>
            <a:r xmlns:a="http://schemas.openxmlformats.org/drawingml/2006/main">
              <a:rPr lang="ru" sz="1400" b="1" dirty="0">
                <a:solidFill>
                  <a:srgbClr val="000000"/>
                </a:solidFill>
              </a:rPr>
              <a:t>interface</a:t>
            </a: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 </a:t>
            </a: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Показанная </a:t>
            </a:r>
            <a:r xmlns:a="http://schemas.openxmlformats.org/drawingml/2006/main">
              <a:rPr lang="ru" sz="1400" b="1" dirty="0">
                <a:solidFill>
                  <a:srgbClr val="000000"/>
                </a:solidFill>
              </a:rPr>
              <a:t>краткая команда проверит состояние интерфейса на R1.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98732-E985-4F83-A567-32F90E36D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727" y="2639435"/>
            <a:ext cx="62579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1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Сценарии устранения неполадок </a:t>
            </a:r>
            <a:br xmlns:a="http://schemas.openxmlformats.org/drawingml/2006/main">
              <a:rPr lang="en-US" sz="1600" dirty="0"/>
            </a:br>
            <a:r xmlns:a="http://schemas.openxmlformats.org/drawingml/2006/main">
              <a:rPr lang="ru" sz="2400" dirty="0"/>
              <a:t>IP-адресации на конечных устройствах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D07164-DA0A-44EF-A4C1-36A79B33B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731837"/>
            <a:ext cx="8280057" cy="3689897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На компьютерах под управлением Windows, когда устройство не может связаться с DHCP-сервером, Windows автоматически назначает адрес из диапазона 169.254.0.0/16. Эта функция называется Automatic Private IP Addressing (APIPA).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Компьютер с адресом APIPA не сможет взаимодействовать с другими устройствами в сети, поскольку эти устройства, скорее всего, не будут принадлежать к сети 169.254.0.0/16.</a:t>
            </a:r>
          </a:p>
          <a:p>
            <a:pPr xmlns:a="http://schemas.openxmlformats.org/drawingml/2006/main" marL="415985" lvl="1" indent="-342900">
              <a:buFont typeface="Arial" panose="020B0604020202020204" pitchFamily="34" charset="0"/>
              <a:buChar char="•"/>
            </a:pPr>
            <a:r xmlns:a="http://schemas.openxmlformats.org/drawingml/2006/main">
              <a:rPr lang="ru" b="1" dirty="0">
                <a:solidFill>
                  <a:srgbClr val="000000"/>
                </a:solidFill>
              </a:rPr>
              <a:t>Примечание </a:t>
            </a:r>
            <a:r xmlns:a="http://schemas.openxmlformats.org/drawingml/2006/main">
              <a:rPr lang="ru" dirty="0">
                <a:solidFill>
                  <a:srgbClr val="000000"/>
                </a:solidFill>
              </a:rPr>
              <a:t>: Другие операционные системы, такие как Linux и OS X, не используют APIPA.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Если устройство не может связаться с DHCP-сервером, то сервер не сможет назначить IPv4-адрес для конкретной сети, и устройство не сможет связаться.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Чтобы проверить IP-адреса, назначенные компьютеру под управлением Windows, используйте команду </a:t>
            </a:r>
            <a:r xmlns:a="http://schemas.openxmlformats.org/drawingml/2006/main">
              <a:rPr lang="ru" sz="1500" b="1" dirty="0">
                <a:solidFill>
                  <a:srgbClr val="000000"/>
                </a:solidFill>
              </a:rPr>
              <a:t>ipconfig </a:t>
            </a: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0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Сценарии устранения неполадок. </a:t>
            </a:r>
            <a:br xmlns:a="http://schemas.openxmlformats.org/drawingml/2006/main">
              <a:rPr lang="en-US" sz="1600" dirty="0"/>
            </a:br>
            <a:r xmlns:a="http://schemas.openxmlformats.org/drawingml/2006/main">
              <a:rPr lang="ru" sz="2400" dirty="0"/>
              <a:t>Проблемы со шлюзом по умолчанию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D07164-DA0A-44EF-A4C1-36A79B33B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731837"/>
            <a:ext cx="8280057" cy="3689897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Шлюз по умолчанию для конечного устройства — это ближайшее сетевое устройство, принадлежащее к той же сети, что и конечное устройство, которое может пересылать трафик в другие сети. Если у устройства неверный или несуществующий адрес шлюза по умолчанию, оно не сможет взаимодействовать с устройствами в удаленных сетях.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Подобно проблемам адресации IPv4, проблемы шлюза по умолчанию могут быть связаны с неправильной настройкой (в случае ручного назначения) или проблемами DHCP (если используется автоматическое назначение).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Чтобы проверить шлюз по умолчанию на компьютерах под управлением Windows, используйте команду </a:t>
            </a:r>
            <a:r xmlns:a="http://schemas.openxmlformats.org/drawingml/2006/main">
              <a:rPr lang="ru" sz="1500" b="1" dirty="0">
                <a:solidFill>
                  <a:srgbClr val="000000"/>
                </a:solidFill>
              </a:rPr>
              <a:t>ipconfig </a:t>
            </a: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На маршрутизаторе используйте команду </a:t>
            </a:r>
            <a:r xmlns:a="http://schemas.openxmlformats.org/drawingml/2006/main">
              <a:rPr lang="ru" sz="1500" b="1" dirty="0">
                <a:solidFill>
                  <a:srgbClr val="000000"/>
                </a:solidFill>
              </a:rPr>
              <a:t>show </a:t>
            </a:r>
            <a:r xmlns:a="http://schemas.openxmlformats.org/drawingml/2006/main">
              <a:rPr lang="ru" sz="1500" b="1" dirty="0" err="1">
                <a:solidFill>
                  <a:srgbClr val="000000"/>
                </a:solidFill>
              </a:rPr>
              <a:t>ip </a:t>
            </a:r>
            <a:r xmlns:a="http://schemas.openxmlformats.org/drawingml/2006/main">
              <a:rPr lang="ru" sz="1500" b="1" dirty="0">
                <a:solidFill>
                  <a:srgbClr val="000000"/>
                </a:solidFill>
              </a:rPr>
              <a:t>route </a:t>
            </a:r>
            <a:r xmlns:a="http://schemas.openxmlformats.org/drawingml/2006/main">
              <a:rPr lang="ru" sz="1500" dirty="0">
                <a:solidFill>
                  <a:srgbClr val="000000"/>
                </a:solidFill>
              </a:rPr>
              <a:t>, чтобы просмотреть таблицу маршрутизации и убедиться, что шлюз по умолчанию, известный как маршрут по умолчанию, установлен. Этот маршрут используется, когда адрес назначения пакета не соответствует никаким другим маршрутам в его таблице маршрутизации.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6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Устройства в небольшой сети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Топологии малой сети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4A5CE2-51F0-445D-8B69-BBA0D66EB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731837"/>
            <a:ext cx="8280057" cy="3689897"/>
          </a:xfrm>
        </p:spPr>
        <p:txBody>
          <a:bodyPr/>
          <a:lstStyle/>
          <a:p>
            <a:pPr xmlns:a="http://schemas.openxmlformats.org/drawingml/2006/main" marL="285750" indent="-28575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Большинство предприятий — небольшие, большинство бизнес-сетей также небольшие.</a:t>
            </a:r>
          </a:p>
          <a:p>
            <a:pPr xmlns:a="http://schemas.openxmlformats.org/drawingml/2006/main" marL="285750" indent="-28575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Проектирование небольшой сети обычно простое.</a:t>
            </a:r>
          </a:p>
          <a:p>
            <a:pPr xmlns:a="http://schemas.openxmlformats.org/drawingml/2006/main" marL="285750" indent="-28575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Небольшие сети обычно имеют одно WAN-подключение, предоставляемое DSL, кабелем или Ethernet-подключением.</a:t>
            </a:r>
          </a:p>
          <a:p>
            <a:pPr xmlns:a="http://schemas.openxmlformats.org/drawingml/2006/main" marL="285750" indent="-28575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Крупным сетям требуется ИТ-отдел для обслуживания, защиты и устранения неполадок сетевых устройств, а также для защиты организационных данных. Небольшие сети управляются местным ИТ-специалистом или контрактным специалистом.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3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Сценарии устранения неполадок </a:t>
            </a:r>
            <a:br xmlns:a="http://schemas.openxmlformats.org/drawingml/2006/main">
              <a:rPr lang="en-US" sz="1600" dirty="0"/>
            </a:br>
            <a:r xmlns:a="http://schemas.openxmlformats.org/drawingml/2006/main">
              <a:rPr lang="ru" sz="2400" dirty="0"/>
              <a:t>Устранение неполадок DNS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557B6B-70FF-4372-BD6F-76E2BCF4E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731836"/>
            <a:ext cx="8280057" cy="3689897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Пользователи часто ошибочно связывают работу интернет-соединения с доступностью DNS.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Адреса DNS-серверов можно назначать вручную или автоматически через DHCP.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Хотя компании и организации часто управляют собственными DNS-серверами, для разрешения имен можно использовать любой доступный DNS-сервер.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Cisco предлагает OpenDNS, который обеспечивает безопасный DNS-сервис, фильтруя фишинговые и некоторые вредоносные сайты. Адреса OpenDNS — 208.67.222.222 и 208.67.220.220. Расширенные функции, такие как фильтрация веб-контента и безопасность, доступны для семей и предприятий.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Используйте команду </a:t>
            </a:r>
            <a:r xmlns:a="http://schemas.openxmlformats.org/drawingml/2006/main">
              <a:rPr lang="ru" sz="1400" b="1" dirty="0">
                <a:solidFill>
                  <a:srgbClr val="000000"/>
                </a:solidFill>
              </a:rPr>
              <a:t>ipconfig /all </a:t>
            </a: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, как показано, чтобы проверить, какой DNS-сервер используется компьютером Windows.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Команда </a:t>
            </a:r>
            <a:r xmlns:a="http://schemas.openxmlformats.org/drawingml/2006/main">
              <a:rPr lang="ru" sz="1400" b="1" dirty="0" err="1">
                <a:solidFill>
                  <a:srgbClr val="000000"/>
                </a:solidFill>
              </a:rPr>
              <a:t>nslookup </a:t>
            </a: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— еще один полезный инструмент устранения неполадок DNS для ПК. С помощью </a:t>
            </a:r>
            <a:r xmlns:a="http://schemas.openxmlformats.org/drawingml/2006/main">
              <a:rPr lang="ru" sz="1400" b="1" dirty="0" err="1">
                <a:solidFill>
                  <a:srgbClr val="000000"/>
                </a:solidFill>
              </a:rPr>
              <a:t>nslookup </a:t>
            </a:r>
            <a:r xmlns:a="http://schemas.openxmlformats.org/drawingml/2006/main">
              <a:rPr lang="ru" sz="1400" dirty="0">
                <a:solidFill>
                  <a:srgbClr val="000000"/>
                </a:solidFill>
              </a:rPr>
              <a:t>пользователь может вручную размещать DNS-запросы и анализировать DNS-ответ.</a:t>
            </a:r>
          </a:p>
        </p:txBody>
      </p:sp>
    </p:spTree>
    <p:extLst>
      <p:ext uri="{BB962C8B-B14F-4D97-AF65-F5344CB8AC3E}">
        <p14:creationId xmlns:p14="http://schemas.microsoft.com/office/powerpoint/2010/main" val="181023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Сценарии устранения неполадок </a:t>
            </a:r>
            <a:br xmlns:a="http://schemas.openxmlformats.org/drawingml/2006/main">
              <a:rPr lang="en-US" sz="1600" dirty="0"/>
            </a:br>
            <a:r xmlns:a="http://schemas.openxmlformats.org/drawingml/2006/main">
              <a:rPr lang="ru" sz="2400" dirty="0"/>
              <a:t>Packet Tracer – Устранение неполадок с подключением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0DA2D-66C1-4612-887B-EEB72E378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731837"/>
            <a:ext cx="8280057" cy="3689897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Целью этой деятельности Packet Tracer является устранение неполадок и решение проблем с подключением, если это возможно. В противном случае проблемы должны быть четко задокументированы и их можно будет эскалировать.</a:t>
            </a:r>
          </a:p>
        </p:txBody>
      </p:sp>
    </p:spTree>
    <p:extLst>
      <p:ext uri="{BB962C8B-B14F-4D97-AF65-F5344CB8AC3E}">
        <p14:creationId xmlns:p14="http://schemas.microsoft.com/office/powerpoint/2010/main" val="178203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1301675"/>
          </a:xfrm>
        </p:spPr>
        <p:txBody>
          <a:bodyPr/>
          <a:lstStyle/>
          <a:p>
            <a:r xmlns:a="http://schemas.openxmlformats.org/drawingml/2006/main">
              <a:rPr lang="ru" sz="1600" dirty="0"/>
              <a:t>Сценарии устранения неполадок </a:t>
            </a:r>
            <a:br xmlns:a="http://schemas.openxmlformats.org/drawingml/2006/main">
              <a:rPr lang="en-US" sz="1600" dirty="0"/>
            </a:br>
            <a:r xmlns:a="http://schemas.openxmlformats.org/drawingml/2006/main">
              <a:rPr lang="ru" sz="2400" dirty="0"/>
              <a:t>Packet Tracer – Устранение неполадок с подключением – </a:t>
            </a:r>
            <a:br xmlns:a="http://schemas.openxmlformats.org/drawingml/2006/main">
              <a:rPr lang="en-US" sz="2400" dirty="0"/>
            </a:br>
            <a:r xmlns:a="http://schemas.openxmlformats.org/drawingml/2006/main">
              <a:rPr lang="ru" sz="2400" dirty="0"/>
              <a:t>Лабораторная работа по физическому режиму – Устранение неполадок с подключением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0DA2D-66C1-4612-887B-EEB72E378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1596924"/>
            <a:ext cx="8280057" cy="3689897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В этом упражнении Packet Tracer Physical Mode и в лабораторной работе вы выполните следующие задачи: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Определите проблему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Внедрение сетевых изменений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Проверить полную функциональность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800" dirty="0">
                <a:solidFill>
                  <a:srgbClr val="000000"/>
                </a:solidFill>
              </a:rPr>
              <a:t>Документирование результатов и изменений конфигурации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1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r xmlns:a="http://schemas.openxmlformats.org/drawingml/2006/main"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17.8 Практика и тесты по модулю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1129870"/>
          </a:xfrm>
        </p:spPr>
        <p:txBody>
          <a:bodyPr/>
          <a:lstStyle/>
          <a:p>
            <a:r xmlns:a="http://schemas.openxmlformats.org/drawingml/2006/main">
              <a:rPr lang="ru" sz="1600" dirty="0"/>
              <a:t>Сценарии устранения неполадок </a:t>
            </a:r>
            <a:br xmlns:a="http://schemas.openxmlformats.org/drawingml/2006/main">
              <a:rPr lang="en-US" sz="1600" dirty="0"/>
            </a:br>
            <a:r xmlns:a="http://schemas.openxmlformats.org/drawingml/2006/main">
              <a:rPr lang="ru" sz="2400" dirty="0"/>
              <a:t>Packet Tracer – Проектирование и построение сети для малого бизнеса – </a:t>
            </a:r>
            <a:br xmlns:a="http://schemas.openxmlformats.org/drawingml/2006/main">
              <a:rPr lang="en-US" sz="2400" dirty="0"/>
            </a:br>
            <a:r xmlns:a="http://schemas.openxmlformats.org/drawingml/2006/main">
              <a:rPr lang="ru" sz="2400" dirty="0"/>
              <a:t>Лаборатория физического режима – Проектирование и построение сети для малого бизнеса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0DA2D-66C1-4612-887B-EEB72E378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1291236"/>
            <a:ext cx="8280057" cy="2592276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 этом упражнении Packet Tracer Physical Mode и в лабораторной работе вы выполните следующие задачи: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xmlns:a="http://schemas.openxmlformats.org/drawingml/2006/main" marL="285750" indent="-28575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Проектирование и построение сети</a:t>
            </a:r>
          </a:p>
          <a:p>
            <a:pPr xmlns:a="http://schemas.openxmlformats.org/drawingml/2006/main" marL="285750" indent="-28575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Объясните, как создается, настраивается и проверяется небольшая сеть напрямую соединенных сегментов.</a:t>
            </a:r>
          </a:p>
        </p:txBody>
      </p:sp>
    </p:spTree>
    <p:extLst>
      <p:ext uri="{BB962C8B-B14F-4D97-AF65-F5344CB8AC3E}">
        <p14:creationId xmlns:p14="http://schemas.microsoft.com/office/powerpoint/2010/main" val="406982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Сценарии устранения неполадок </a:t>
            </a:r>
            <a:br xmlns:a="http://schemas.openxmlformats.org/drawingml/2006/main">
              <a:rPr lang="en-US" sz="1600" dirty="0"/>
            </a:br>
            <a:r xmlns:a="http://schemas.openxmlformats.org/drawingml/2006/main">
              <a:rPr lang="ru" sz="2400" dirty="0"/>
              <a:t>Packet Tracer – задача по интеграции навыков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0DA2D-66C1-4612-887B-EEB72E378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731837"/>
            <a:ext cx="8280057" cy="3689897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 этом упражнении по трассировке пакетов вы будете использовать все навыки, приобретенные вами в ходе этого курса.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Сценарий: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Маршрутизатор Central, кластер ISP и веб-сервер полностью настроены. Вам необходимо создать новую схему адресации IPv4, которая будет поддерживать 4 подсети с использованием сети 192.168.0.0/24. Для ИТ-отдела требуется 25 хостов. Для отдела продаж требуется 50 хостов. Для подсети для остального персонала требуется 100 хостов. В будущем будет добавлена гостевая подсеть для поддержки 25 хостов. Вам также необходимо завершить основные настройки безопасности и конфигурации интерфейсов на R1. Затем вы настроите интерфейс SVI и основные настройки безопасности на коммутаторах S1, S2 и S3.</a:t>
            </a:r>
          </a:p>
        </p:txBody>
      </p:sp>
    </p:spTree>
    <p:extLst>
      <p:ext uri="{BB962C8B-B14F-4D97-AF65-F5344CB8AC3E}">
        <p14:creationId xmlns:p14="http://schemas.microsoft.com/office/powerpoint/2010/main" val="244679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Сценарии устранения неполадок </a:t>
            </a:r>
            <a:br xmlns:a="http://schemas.openxmlformats.org/drawingml/2006/main">
              <a:rPr lang="en-US" sz="1600" dirty="0"/>
            </a:br>
            <a:r xmlns:a="http://schemas.openxmlformats.org/drawingml/2006/main">
              <a:rPr lang="ru" sz="2400" dirty="0"/>
              <a:t>Packet Tracer – задача устранения неполадок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0DA2D-66C1-4612-887B-EEB72E378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731837"/>
            <a:ext cx="8280057" cy="3689897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 этом упражнении Packet Tracer вы будете выявлять и устранять ряд неполадок в существующей локальной сети.</a:t>
            </a:r>
          </a:p>
        </p:txBody>
      </p:sp>
    </p:spTree>
    <p:extLst>
      <p:ext uri="{BB962C8B-B14F-4D97-AF65-F5344CB8AC3E}">
        <p14:creationId xmlns:p14="http://schemas.microsoft.com/office/powerpoint/2010/main" val="43625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sz="1400" dirty="0">
                <a:latin typeface="Arial" charset="0"/>
              </a:rPr>
              <a:t>Практика и тест по модулю. </a:t>
            </a:r>
            <a:br xmlns:a="http://schemas.openxmlformats.org/drawingml/2006/main">
              <a:rPr lang="en-US" dirty="0">
                <a:latin typeface="Arial" charset="0"/>
              </a:rPr>
            </a:br>
            <a:r xmlns:a="http://schemas.openxmlformats.org/drawingml/2006/main">
              <a:rPr lang="ru" dirty="0">
                <a:latin typeface="Arial" charset="0"/>
              </a:rPr>
              <a:t>Чему я научился в этом модуле?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85451E-51C4-4742-A12C-36D438BBB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57" y="687724"/>
            <a:ext cx="8853286" cy="4155319"/>
          </a:xfrm>
        </p:spPr>
        <p:txBody>
          <a:bodyPr/>
          <a:lstStyle/>
          <a:p>
            <a:pPr xmlns:a="http://schemas.openxmlformats.org/drawingml/2006/main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При выборе сетевых устройств для небольшой сети следует учитывать такие факторы, как стоимость, скорость и типы портов/интерфейсов, расширяемость, а также функции и службы ОС.</a:t>
            </a:r>
          </a:p>
          <a:p>
            <a:pPr xmlns:a="http://schemas.openxmlformats.org/drawingml/2006/main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При реализации сети создайте схему IP-адресации и используйте ее на конечных устройствах, серверах и периферийных устройствах, а также на промежуточных устройствах.</a:t>
            </a:r>
          </a:p>
          <a:p>
            <a:pPr xmlns:a="http://schemas.openxmlformats.org/drawingml/2006/main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Резервирование может быть достигнуто путем установки дублирующего оборудования, но его также можно обеспечить путем предоставления дублирующих сетевых каналов для критических зон.</a:t>
            </a:r>
          </a:p>
          <a:p>
            <a:pPr xmlns:a="http://schemas.openxmlformats.org/drawingml/2006/main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Маршрутизаторы и коммутаторы в небольшой сети должны быть настроены для поддержки трафика в реальном времени, например голоса и видео, соответствующим образом по отношению к другому трафику данных.</a:t>
            </a:r>
          </a:p>
          <a:p>
            <a:pPr xmlns:a="http://schemas.openxmlformats.org/drawingml/2006/main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Существует две формы программ или процессов, которые обеспечивают доступ к сети: сетевые приложения и службы прикладного уровня.</a:t>
            </a:r>
          </a:p>
          <a:p>
            <a:pPr xmlns:a="http://schemas.openxmlformats.org/drawingml/2006/main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Для масштабирования сети требуется несколько элементов: сетевая документация, инвентаризация устройств, бюджет и анализ трафика.</a:t>
            </a:r>
          </a:p>
          <a:p>
            <a:pPr xmlns:a="http://schemas.openxmlformats.org/drawingml/2006/main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Команда ping — наиболее эффективный способ быстро проверить соединение уровня 3 между исходным и целевым IP-адресами.</a:t>
            </a:r>
          </a:p>
          <a:p>
            <a:pPr xmlns:a="http://schemas.openxmlformats.org/drawingml/2006/main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Cisco IOS предлагает «расширенный» режим команды ping, который позволяет пользователю создавать специальные типы пингов, настраивая параметры, связанные с работой команды.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376889"/>
      </p:ext>
    </p:extLst>
  </p:cSld>
  <p:clrMapOvr>
    <a:masterClrMapping/>
  </p:clrMapOvr>
  <p:transition spd="slow">
    <p:wip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sz="1400" dirty="0">
                <a:latin typeface="Arial" charset="0"/>
              </a:rPr>
              <a:t>Практика и тест по модулю </a:t>
            </a:r>
            <a:br xmlns:a="http://schemas.openxmlformats.org/drawingml/2006/main">
              <a:rPr lang="en-US" dirty="0">
                <a:latin typeface="Arial" charset="0"/>
              </a:rPr>
            </a:br>
            <a:r xmlns:a="http://schemas.openxmlformats.org/drawingml/2006/main">
              <a:rPr lang="ru" dirty="0">
                <a:latin typeface="Arial" charset="0"/>
              </a:rPr>
              <a:t>Чему я научился в этом модуле (продолжение)?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85451E-51C4-4742-A12C-36D438BBB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xmlns:a="http://schemas.openxmlformats.org/drawingml/2006/main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Трассировка возвращает список переходов при маршрутизации пакета через сеть.</a:t>
            </a:r>
          </a:p>
          <a:p>
            <a:pPr xmlns:a="http://schemas.openxmlformats.org/drawingml/2006/main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Также есть расширенная команда traceroute. Она позволяет администратору настраивать параметры, связанные с работой команды.</a:t>
            </a:r>
          </a:p>
          <a:p>
            <a:pPr xmlns:a="http://schemas.openxmlformats.org/drawingml/2006/main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Сетевые администраторы просматривают информацию об IP-адресации (адрес, маска, маршрутизатор и DNS) на хосте Windows, выполнив команду ipconfig. Другие необходимые команды: </a:t>
            </a:r>
            <a:r xmlns:a="http://schemas.openxmlformats.org/drawingml/2006/main">
              <a:rPr lang="ru" sz="1600" b="1" dirty="0"/>
              <a:t>ipconfig /all </a:t>
            </a:r>
            <a:r xmlns:a="http://schemas.openxmlformats.org/drawingml/2006/main">
              <a:rPr lang="ru" sz="1600" dirty="0"/>
              <a:t>, </a:t>
            </a:r>
            <a:r xmlns:a="http://schemas.openxmlformats.org/drawingml/2006/main">
              <a:rPr lang="ru" sz="1600" b="1" dirty="0"/>
              <a:t>ipconfig /release </a:t>
            </a:r>
            <a:r xmlns:a="http://schemas.openxmlformats.org/drawingml/2006/main">
              <a:rPr lang="ru" sz="1600" dirty="0"/>
              <a:t>и </a:t>
            </a:r>
            <a:r xmlns:a="http://schemas.openxmlformats.org/drawingml/2006/main">
              <a:rPr lang="ru" sz="1600" b="1" dirty="0"/>
              <a:t>ipconfig /renew </a:t>
            </a:r>
            <a:r xmlns:a="http://schemas.openxmlformats.org/drawingml/2006/main">
              <a:rPr lang="ru" sz="1600" dirty="0"/>
              <a:t>, а также </a:t>
            </a:r>
            <a:r xmlns:a="http://schemas.openxmlformats.org/drawingml/2006/main">
              <a:rPr lang="ru" sz="1600" b="1" dirty="0"/>
              <a:t>ipconfig / </a:t>
            </a:r>
            <a:r xmlns:a="http://schemas.openxmlformats.org/drawingml/2006/main">
              <a:rPr lang="ru" sz="1600" b="1" dirty="0" err="1"/>
              <a:t>displaydns </a:t>
            </a:r>
            <a:r xmlns:a="http://schemas.openxmlformats.org/drawingml/2006/main">
              <a:rPr lang="ru" sz="1600" dirty="0"/>
              <a:t>.</a:t>
            </a:r>
          </a:p>
          <a:p>
            <a:pPr xmlns:a="http://schemas.openxmlformats.org/drawingml/2006/main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Проверка настроек IP с помощью графического интерфейса на машине Linux будет отличаться в зависимости от дистрибутива Linux (дистрибутива) и интерфейса рабочего стола. Необходимые команды — ifconfig и </a:t>
            </a:r>
            <a:r xmlns:a="http://schemas.openxmlformats.org/drawingml/2006/main">
              <a:rPr lang="ru" sz="1600" dirty="0" err="1"/>
              <a:t>ip </a:t>
            </a:r>
            <a:r xmlns:a="http://schemas.openxmlformats.org/drawingml/2006/main">
              <a:rPr lang="ru" sz="1600" dirty="0"/>
              <a:t>address.</a:t>
            </a:r>
          </a:p>
          <a:p>
            <a:pPr xmlns:a="http://schemas.openxmlformats.org/drawingml/2006/main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В графическом интерфейсе хоста Mac откройте Network Preferences &gt; Advanced, чтобы получить информацию об IP-адресации. Другие команды IP-адресации для Mac — ifconfig, </a:t>
            </a:r>
            <a:r xmlns:a="http://schemas.openxmlformats.org/drawingml/2006/main">
              <a:rPr lang="ru" sz="1600" dirty="0" err="1"/>
              <a:t>networksetup </a:t>
            </a:r>
            <a:r xmlns:a="http://schemas.openxmlformats.org/drawingml/2006/main">
              <a:rPr lang="ru" sz="1600" dirty="0"/>
              <a:t>- </a:t>
            </a:r>
            <a:r xmlns:a="http://schemas.openxmlformats.org/drawingml/2006/main">
              <a:rPr lang="ru" sz="1600" dirty="0" err="1"/>
              <a:t>listallnetworkservices </a:t>
            </a:r>
            <a:r xmlns:a="http://schemas.openxmlformats.org/drawingml/2006/main">
              <a:rPr lang="ru" sz="1600" dirty="0"/>
              <a:t>и </a:t>
            </a:r>
            <a:r xmlns:a="http://schemas.openxmlformats.org/drawingml/2006/main">
              <a:rPr lang="ru" sz="1600" dirty="0" err="1"/>
              <a:t>networksetup </a:t>
            </a:r>
            <a:r xmlns:a="http://schemas.openxmlformats.org/drawingml/2006/main">
              <a:rPr lang="ru" sz="1600" dirty="0"/>
              <a:t>- </a:t>
            </a:r>
            <a:r xmlns:a="http://schemas.openxmlformats.org/drawingml/2006/main">
              <a:rPr lang="ru" sz="1600" dirty="0" err="1"/>
              <a:t>getinfo </a:t>
            </a:r>
            <a:r xmlns:a="http://schemas.openxmlformats.org/drawingml/2006/main">
              <a:rPr lang="ru" sz="1600" dirty="0"/>
              <a:t>&lt;сетевая служба&gt;.</a:t>
            </a:r>
          </a:p>
          <a:p>
            <a:pPr xmlns:a="http://schemas.openxmlformats.org/drawingml/2006/main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Команда </a:t>
            </a:r>
            <a:r xmlns:a="http://schemas.openxmlformats.org/drawingml/2006/main">
              <a:rPr lang="ru" sz="1600" b="1" dirty="0" err="1"/>
              <a:t>arp </a:t>
            </a:r>
            <a:r xmlns:a="http://schemas.openxmlformats.org/drawingml/2006/main">
              <a:rPr lang="ru" sz="1600" dirty="0"/>
              <a:t>выполняется из командной строки Windows, Linux или Mac. Команда выводит список всех устройств, которые в данный момент находятся в кэше ARP хоста, включая адрес IPv4, физический адрес и тип адресации (статический/динамический) для каждого устройства.</a:t>
            </a:r>
          </a:p>
          <a:p>
            <a:pPr xmlns:a="http://schemas.openxmlformats.org/drawingml/2006/main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/>
              <a:t>Команда </a:t>
            </a:r>
            <a:r xmlns:a="http://schemas.openxmlformats.org/drawingml/2006/main">
              <a:rPr lang="ru" sz="1600" b="1" dirty="0" err="1"/>
              <a:t>arp </a:t>
            </a:r>
            <a:r xmlns:a="http://schemas.openxmlformats.org/drawingml/2006/main">
              <a:rPr lang="ru" sz="1600" b="1" dirty="0"/>
              <a:t>-a </a:t>
            </a:r>
            <a:r xmlns:a="http://schemas.openxmlformats.org/drawingml/2006/main">
              <a:rPr lang="ru" sz="1600" dirty="0"/>
              <a:t>отображает известную привязку IP-адреса и MAC-адреса.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846859"/>
      </p:ext>
    </p:extLst>
  </p:cSld>
  <p:clrMapOvr>
    <a:masterClrMapping/>
  </p:clrMapOvr>
  <p:transition spd="slow">
    <p:wip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 xmlns:a="http://schemas.openxmlformats.org/drawingml/2006/main">
              <a:rPr lang="ru" sz="1400" dirty="0">
                <a:latin typeface="Arial" charset="0"/>
              </a:rPr>
              <a:t>Практика и тест по модулю </a:t>
            </a:r>
            <a:br xmlns:a="http://schemas.openxmlformats.org/drawingml/2006/main">
              <a:rPr lang="en-US" dirty="0">
                <a:latin typeface="Arial" charset="0"/>
              </a:rPr>
            </a:br>
            <a:r xmlns:a="http://schemas.openxmlformats.org/drawingml/2006/main">
              <a:rPr lang="ru" dirty="0">
                <a:latin typeface="Arial" charset="0"/>
              </a:rPr>
              <a:t>Чему я научился в этом модуле (продолжение)?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85451E-51C4-4742-A12C-36D438BBB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5" y="687724"/>
            <a:ext cx="9066610" cy="4155319"/>
          </a:xfrm>
        </p:spPr>
        <p:txBody>
          <a:bodyPr/>
          <a:lstStyle/>
          <a:p>
            <a:pPr xmlns:a="http://schemas.openxmlformats.org/drawingml/2006/main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50" dirty="0"/>
              <a:t>Обычные команды show: </a:t>
            </a:r>
            <a:r xmlns:a="http://schemas.openxmlformats.org/drawingml/2006/main">
              <a:rPr lang="ru" sz="1450" b="1" dirty="0"/>
              <a:t>show running-config </a:t>
            </a:r>
            <a:r xmlns:a="http://schemas.openxmlformats.org/drawingml/2006/main">
              <a:rPr lang="ru" sz="1450" dirty="0"/>
              <a:t>, </a:t>
            </a:r>
            <a:r xmlns:a="http://schemas.openxmlformats.org/drawingml/2006/main">
              <a:rPr lang="ru" sz="1450" b="1" dirty="0"/>
              <a:t>show interfaces </a:t>
            </a:r>
            <a:r xmlns:a="http://schemas.openxmlformats.org/drawingml/2006/main">
              <a:rPr lang="ru" sz="1450" dirty="0"/>
              <a:t>, </a:t>
            </a:r>
            <a:r xmlns:a="http://schemas.openxmlformats.org/drawingml/2006/main">
              <a:rPr lang="ru" sz="1450" b="1" dirty="0"/>
              <a:t>show </a:t>
            </a:r>
            <a:r xmlns:a="http://schemas.openxmlformats.org/drawingml/2006/main">
              <a:rPr lang="ru" sz="1450" b="1" dirty="0" err="1"/>
              <a:t>ip </a:t>
            </a:r>
            <a:r xmlns:a="http://schemas.openxmlformats.org/drawingml/2006/main">
              <a:rPr lang="ru" sz="1450" b="1" dirty="0"/>
              <a:t>address </a:t>
            </a:r>
            <a:r xmlns:a="http://schemas.openxmlformats.org/drawingml/2006/main">
              <a:rPr lang="ru" sz="1450" dirty="0"/>
              <a:t>, </a:t>
            </a:r>
            <a:r xmlns:a="http://schemas.openxmlformats.org/drawingml/2006/main">
              <a:rPr lang="ru" sz="1450" b="1" dirty="0"/>
              <a:t>show </a:t>
            </a:r>
            <a:r xmlns:a="http://schemas.openxmlformats.org/drawingml/2006/main">
              <a:rPr lang="ru" sz="1450" b="1" dirty="0" err="1"/>
              <a:t>arp </a:t>
            </a:r>
            <a:r xmlns:a="http://schemas.openxmlformats.org/drawingml/2006/main">
              <a:rPr lang="ru" sz="1450" dirty="0"/>
              <a:t>, </a:t>
            </a:r>
            <a:r xmlns:a="http://schemas.openxmlformats.org/drawingml/2006/main">
              <a:rPr lang="ru" sz="1450" b="1" dirty="0"/>
              <a:t>show </a:t>
            </a:r>
            <a:r xmlns:a="http://schemas.openxmlformats.org/drawingml/2006/main">
              <a:rPr lang="ru" sz="1450" b="1" dirty="0" err="1"/>
              <a:t>ip </a:t>
            </a:r>
            <a:r xmlns:a="http://schemas.openxmlformats.org/drawingml/2006/main">
              <a:rPr lang="ru" sz="1450" b="1" dirty="0"/>
              <a:t>route </a:t>
            </a:r>
            <a:r xmlns:a="http://schemas.openxmlformats.org/drawingml/2006/main">
              <a:rPr lang="ru" sz="1450" dirty="0"/>
              <a:t>, </a:t>
            </a:r>
            <a:r xmlns:a="http://schemas.openxmlformats.org/drawingml/2006/main">
              <a:rPr lang="ru" sz="1450" b="1" dirty="0"/>
              <a:t>show protocols </a:t>
            </a:r>
            <a:r xmlns:a="http://schemas.openxmlformats.org/drawingml/2006/main">
              <a:rPr lang="ru" sz="1450" dirty="0"/>
              <a:t>и </a:t>
            </a:r>
            <a:r xmlns:a="http://schemas.openxmlformats.org/drawingml/2006/main">
              <a:rPr lang="ru" sz="1450" b="1" dirty="0"/>
              <a:t>show version </a:t>
            </a:r>
            <a:r xmlns:a="http://schemas.openxmlformats.org/drawingml/2006/main">
              <a:rPr lang="ru" sz="1450" dirty="0"/>
              <a:t>. Команда </a:t>
            </a:r>
            <a:r xmlns:a="http://schemas.openxmlformats.org/drawingml/2006/main">
              <a:rPr lang="ru" sz="1450" b="1" dirty="0"/>
              <a:t>show </a:t>
            </a:r>
            <a:r xmlns:a="http://schemas.openxmlformats.org/drawingml/2006/main">
              <a:rPr lang="ru" sz="1450" b="1" dirty="0" err="1"/>
              <a:t>cdp </a:t>
            </a:r>
            <a:r xmlns:a="http://schemas.openxmlformats.org/drawingml/2006/main">
              <a:rPr lang="ru" sz="1450" b="1" dirty="0"/>
              <a:t>neighbor </a:t>
            </a:r>
            <a:r xmlns:a="http://schemas.openxmlformats.org/drawingml/2006/main">
              <a:rPr lang="ru" sz="1450" dirty="0"/>
              <a:t>предоставляет следующую информацию о каждом соседнем устройстве CDP: идентификаторы, список адресов, идентификатор порта, список возможностей и платформу.</a:t>
            </a:r>
          </a:p>
          <a:p>
            <a:pPr xmlns:a="http://schemas.openxmlformats.org/drawingml/2006/main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50" dirty="0"/>
              <a:t>Команда </a:t>
            </a:r>
            <a:r xmlns:a="http://schemas.openxmlformats.org/drawingml/2006/main">
              <a:rPr lang="ru" sz="1450" b="1" dirty="0"/>
              <a:t>show </a:t>
            </a:r>
            <a:r xmlns:a="http://schemas.openxmlformats.org/drawingml/2006/main">
              <a:rPr lang="ru" sz="1450" b="1" dirty="0" err="1"/>
              <a:t>cdp </a:t>
            </a:r>
            <a:r xmlns:a="http://schemas.openxmlformats.org/drawingml/2006/main">
              <a:rPr lang="ru" sz="1450" b="1" dirty="0"/>
              <a:t>neighbors detail </a:t>
            </a:r>
            <a:r xmlns:a="http://schemas.openxmlformats.org/drawingml/2006/main">
              <a:rPr lang="ru" sz="1450" dirty="0"/>
              <a:t>поможет определить, есть ли у одного из соседей CDP ошибка конфигурации IP.</a:t>
            </a:r>
          </a:p>
          <a:p>
            <a:pPr xmlns:a="http://schemas.openxmlformats.org/drawingml/2006/main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50" dirty="0"/>
              <a:t>Вывод команды </a:t>
            </a:r>
            <a:r xmlns:a="http://schemas.openxmlformats.org/drawingml/2006/main">
              <a:rPr lang="ru" sz="1450" b="1" dirty="0"/>
              <a:t>show </a:t>
            </a:r>
            <a:r xmlns:a="http://schemas.openxmlformats.org/drawingml/2006/main">
              <a:rPr lang="ru" sz="1450" b="1" dirty="0" err="1"/>
              <a:t>ip </a:t>
            </a:r>
            <a:r xmlns:a="http://schemas.openxmlformats.org/drawingml/2006/main">
              <a:rPr lang="ru" sz="1450" b="1" dirty="0"/>
              <a:t>interface brief </a:t>
            </a:r>
            <a:r xmlns:a="http://schemas.openxmlformats.org/drawingml/2006/main">
              <a:rPr lang="ru" sz="1450" dirty="0"/>
              <a:t>отображает все интерфейсы маршрутизатора, IP-адрес, назначенный каждому интерфейсу, если таковой имеется, и рабочее состояние интерфейса.</a:t>
            </a:r>
          </a:p>
          <a:p>
            <a:pPr xmlns:a="http://schemas.openxmlformats.org/drawingml/2006/main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50" dirty="0"/>
              <a:t>Шесть основных шагов по устранению неполадок Шаг 1. Определите проблему. Шаг 2. Разработайте теорию вероятных причин. Шаг 3. Проверьте теорию, чтобы определить причину. Шаг 4. Разработайте план действий и реализуйте решение. Шаг 5. Проверьте решение и реализуйте превентивные меры. Шаг 6. Задокументируйте выводы, действия и результаты.</a:t>
            </a:r>
          </a:p>
          <a:p>
            <a:pPr xmlns:a="http://schemas.openxmlformats.org/drawingml/2006/main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50" dirty="0"/>
              <a:t>Проблема должна быть эскалирована, если она требует решения менеджера, определенных экспертных знаний или уровня доступа к сети, недоступного специалисту по устранению неполадок.</a:t>
            </a:r>
          </a:p>
          <a:p>
            <a:pPr xmlns:a="http://schemas.openxmlformats.org/drawingml/2006/main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50" dirty="0"/>
              <a:t>Процессы ОС, протоколы, механизмы и события генерируют сообщения для сообщения о своем статусе. Команда отладки IOS позволяет администратору отображать эти сообщения в режиме реального времени для анализа.</a:t>
            </a:r>
          </a:p>
          <a:p>
            <a:pPr xmlns:a="http://schemas.openxmlformats.org/drawingml/2006/main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50" dirty="0"/>
              <a:t>Для отображения сообщений журнала на терминале (виртуальной консоли) используйте привилегированную команду EXEC монитора терминала.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653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Устройства в небольшой сети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Выбор устройства для небольшой сети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4A5CE2-51F0-445D-8B69-BBA0D66EB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731837"/>
            <a:ext cx="8280057" cy="3689897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Как и большие сети, малые сети требуют планирования и проектирования для удовлетворения требований пользователей. Планирование гарантирует, что все требования, факторы стоимости и варианты развертывания будут должным образом учтены. Одним из первых соображений при проектировании является тип промежуточных устройств, которые будут использоваться для поддержки сети.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Факторы, которые необходимо учитывать при выборе сетевых устройств, включают:</a:t>
            </a:r>
          </a:p>
          <a:p>
            <a:pPr xmlns:a="http://schemas.openxmlformats.org/drawingml/2006/main" marL="358835" lvl="1" indent="-28575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расходы</a:t>
            </a:r>
          </a:p>
          <a:p>
            <a:pPr xmlns:a="http://schemas.openxmlformats.org/drawingml/2006/main" marL="358835" lvl="1" indent="-28575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скорость и типы портов/интерфейсов</a:t>
            </a:r>
          </a:p>
          <a:p>
            <a:pPr xmlns:a="http://schemas.openxmlformats.org/drawingml/2006/main" marL="358835" lvl="1" indent="-28575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расширяемость</a:t>
            </a:r>
          </a:p>
          <a:p>
            <a:pPr xmlns:a="http://schemas.openxmlformats.org/drawingml/2006/main" marL="358835" lvl="1" indent="-28575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функции и службы операционной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120658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9056"/>
          </a:xfrm>
        </p:spPr>
        <p:txBody>
          <a:bodyPr/>
          <a:lstStyle/>
          <a:p>
            <a:pPr xmlns:a="http://schemas.openxmlformats.org/drawingml/2006/main" eaLnBrk="1" hangingPunct="1"/>
            <a:r xmlns:a="http://schemas.openxmlformats.org/drawingml/2006/main">
              <a:rPr lang="ru" sz="1400" dirty="0">
                <a:latin typeface="Arial" charset="0"/>
              </a:rPr>
              <a:t>Модуль 17: Создание небольшой сети. </a:t>
            </a:r>
            <a:br xmlns:a="http://schemas.openxmlformats.org/drawingml/2006/main">
              <a:rPr lang="en-US" dirty="0">
                <a:latin typeface="Arial" charset="0"/>
              </a:rPr>
            </a:br>
            <a:r xmlns:a="http://schemas.openxmlformats.org/drawingml/2006/main">
              <a:rPr lang="ru" dirty="0">
                <a:latin typeface="Arial" charset="0"/>
              </a:rPr>
              <a:t>Новые термины и команды.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C6162-D86A-9644-A0EE-E1EE5E702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5" y="798944"/>
            <a:ext cx="4427935" cy="4155319"/>
          </a:xfrm>
        </p:spPr>
        <p:txBody>
          <a:bodyPr/>
          <a:lstStyle/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dirty="0"/>
              <a:t>сетевые приложения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dirty="0"/>
              <a:t>службы прикладного уровня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dirty="0"/>
              <a:t>расширенный пинг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dirty="0"/>
              <a:t>расширенная трассировка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dirty="0"/>
              <a:t>Базовая сеть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b="1" dirty="0"/>
              <a:t>ifconfig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b="1" dirty="0" err="1"/>
              <a:t>netsh </a:t>
            </a:r>
            <a:r xmlns:a="http://schemas.openxmlformats.org/drawingml/2006/main">
              <a:rPr lang="ru" sz="1400" b="1" dirty="0"/>
              <a:t>интерфейс </a:t>
            </a:r>
            <a:r xmlns:a="http://schemas.openxmlformats.org/drawingml/2006/main">
              <a:rPr lang="ru" sz="1400" b="1" dirty="0" err="1"/>
              <a:t>ip </a:t>
            </a:r>
            <a:r xmlns:a="http://schemas.openxmlformats.org/drawingml/2006/main">
              <a:rPr lang="ru" sz="1400" b="1" dirty="0"/>
              <a:t>удалить </a:t>
            </a:r>
            <a:r xmlns:a="http://schemas.openxmlformats.org/drawingml/2006/main">
              <a:rPr lang="ru" sz="1400" b="1" dirty="0" err="1"/>
              <a:t>arpcache</a:t>
            </a:r>
            <a:endParaRPr xmlns:a="http://schemas.openxmlformats.org/drawingml/2006/main" lang="en-US" sz="1400" b="1" dirty="0"/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dirty="0"/>
              <a:t>научный метод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b="1" dirty="0"/>
              <a:t>отлаживать</a:t>
            </a:r>
          </a:p>
          <a:p>
            <a:pPr xmlns:a="http://schemas.openxmlformats.org/drawingml/2006/main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400" b="1" dirty="0"/>
              <a:t>монитор терминала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Устройства в небольшой сети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IP-адресация для небольшой сети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4A5CE2-51F0-445D-8B69-BBA0D66EB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731837"/>
            <a:ext cx="8280057" cy="3689897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При реализации сети создайте схему IP-адресации и используйте ее. Все хосты и устройства в объединенной сети должны иметь уникальный адрес. Устройства, которые будут учитываться в схеме IP-адресации, включают следующее:</a:t>
            </a:r>
          </a:p>
          <a:p>
            <a:pPr xmlns:a="http://schemas.openxmlformats.org/drawingml/2006/main" marL="358835" lvl="1" indent="-28575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Устройства конечного пользователя — количество и тип подключений (т. е. проводные, беспроводные, удаленный доступ)</a:t>
            </a:r>
          </a:p>
          <a:p>
            <a:pPr xmlns:a="http://schemas.openxmlformats.org/drawingml/2006/main" marL="358835" lvl="1" indent="-28575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Серверы и периферийные устройства (например, принтеры и камеры видеонаблюдения)</a:t>
            </a:r>
          </a:p>
          <a:p>
            <a:pPr xmlns:a="http://schemas.openxmlformats.org/drawingml/2006/main" marL="358835" lvl="1" indent="-285750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Промежуточные устройства, включая коммутаторы и точки доступа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Рекомендуется планировать, документировать и поддерживать схему IP-адресации на основе типа устройства. Использование запланированной схемы IP-адресации упрощает идентификацию типа устройства и устранение неполадок.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Устройства в небольшой сети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Избыточность в небольшой сети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4A5CE2-51F0-445D-8B69-BBA0D66EB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6" y="731837"/>
            <a:ext cx="3692526" cy="3689897"/>
          </a:xfrm>
        </p:spPr>
        <p:txBody>
          <a:bodyPr/>
          <a:lstStyle/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Для поддержания высокой степени надежности требуется </a:t>
            </a:r>
            <a:r xmlns:a="http://schemas.openxmlformats.org/drawingml/2006/main">
              <a:rPr lang="ru" sz="1600" i="1" dirty="0">
                <a:solidFill>
                  <a:srgbClr val="000000"/>
                </a:solidFill>
              </a:rPr>
              <a:t>избыточность </a:t>
            </a: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в конструкции сети. Избыточность помогает устранить отдельные точки отказа.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xmlns:a="http://schemas.openxmlformats.org/drawingml/2006/main" marL="0" indent="0" algn="l"/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Избыточность может быть достигнута путем установки дублирующего оборудования. Также ее можно достичь путем предоставления дублирующих сетевых соединений для критических зон.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8F7A36-C0A0-487B-8FA9-90BB3DB79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281" y="800714"/>
            <a:ext cx="4459563" cy="354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 xmlns:a="http://schemas.openxmlformats.org/drawingml/2006/main">
              <a:rPr lang="ru" sz="1600" dirty="0"/>
              <a:t>Устройства в малой сети </a:t>
            </a:r>
            <a:br xmlns:a="http://schemas.openxmlformats.org/drawingml/2006/main">
              <a:rPr lang="en-US" dirty="0"/>
            </a:br>
            <a:r xmlns:a="http://schemas.openxmlformats.org/drawingml/2006/main">
              <a:rPr lang="ru" sz="2400" dirty="0"/>
              <a:t>Управление трафиком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4A5CE2-51F0-445D-8B69-BBA0D66EB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6" y="731837"/>
            <a:ext cx="4572000" cy="3859213"/>
          </a:xfrm>
        </p:spPr>
        <p:txBody>
          <a:bodyPr/>
          <a:lstStyle/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Целью хорошего проектирования сети является повышение производительности труда сотрудников и минимизация простоев сети.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Маршрутизаторы и коммутаторы в небольшой сети должны быть настроены для поддержки трафика в реальном времени, например, голоса и видео, соответствующим образом относительно другого трафика данных. Хороший сетевой дизайн будет реализовывать качество обслуживания (QoS).</a:t>
            </a:r>
          </a:p>
          <a:p>
            <a:pPr xmlns:a="http://schemas.openxmlformats.org/drawingml/2006/main" marL="342900" indent="-342900" algn="l">
              <a:buFont typeface="Arial" panose="020B0604020202020204" pitchFamily="34" charset="0"/>
              <a:buChar char="•"/>
            </a:pPr>
            <a:r xmlns:a="http://schemas.openxmlformats.org/drawingml/2006/main">
              <a:rPr lang="ru" sz="1600" dirty="0">
                <a:solidFill>
                  <a:srgbClr val="000000"/>
                </a:solidFill>
              </a:rPr>
              <a:t>Приоритетная очередь имеет четыре очереди. Очередь с высоким приоритетом всегда очищается первой.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42ECA4-304D-4201-A4DE-7C630044A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2" y="1269054"/>
            <a:ext cx="4175932" cy="260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8929</TotalTime>
  <Words>6796</Words>
  <Application>Microsoft Office PowerPoint</Application>
  <PresentationFormat>On-screen Show (16:9)</PresentationFormat>
  <Paragraphs>589</Paragraphs>
  <Slides>61</Slides>
  <Notes>61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CiscoSans ExtraLight</vt:lpstr>
      <vt:lpstr>Wingdings</vt:lpstr>
      <vt:lpstr>Default Theme</vt:lpstr>
      <vt:lpstr>Module 17: Build a Small Network</vt:lpstr>
      <vt:lpstr>Module 17: Build a Small Network</vt:lpstr>
      <vt:lpstr>Module Objectives</vt:lpstr>
      <vt:lpstr>17.1 Devices in a Small Network</vt:lpstr>
      <vt:lpstr>Devices in a Small Network Small Network Topologies</vt:lpstr>
      <vt:lpstr>Devices in a Small Network Device Selection for a Small Network</vt:lpstr>
      <vt:lpstr>Devices in a Small Network IP Addressing for a Small Network</vt:lpstr>
      <vt:lpstr>Devices in a Small Network Redundancy in a Small Network</vt:lpstr>
      <vt:lpstr>Devices in a Small Network Traffic Management</vt:lpstr>
      <vt:lpstr>17.2 Small Network Applications and Protocols</vt:lpstr>
      <vt:lpstr>Small Network Applications and Protocols Common Applications</vt:lpstr>
      <vt:lpstr>Small Network Applications and Protocols Common Protocols</vt:lpstr>
      <vt:lpstr>Small Network Applications and Protocols Common Protocols (Cont.)</vt:lpstr>
      <vt:lpstr>Small Network Applications and Protocols Voice and Video Applications</vt:lpstr>
      <vt:lpstr>17.3 Scale to Larger Networks</vt:lpstr>
      <vt:lpstr>Scale to Larger Networks Small Network Growth</vt:lpstr>
      <vt:lpstr>Scale to Larger Networks Protocol Analysis</vt:lpstr>
      <vt:lpstr>Scale to Larger Networks Employee Network Utilization</vt:lpstr>
      <vt:lpstr>17.4 Verify Connectivity</vt:lpstr>
      <vt:lpstr>Verify Connectivity Verify Connectivity with Ping</vt:lpstr>
      <vt:lpstr>Verify Connectivity Verify Connectivity with Ping (Cont.)</vt:lpstr>
      <vt:lpstr>Verify Connectivity Extended Ping</vt:lpstr>
      <vt:lpstr>Verify Connectivity Verify Connectivity with Traceroute</vt:lpstr>
      <vt:lpstr>Verify Connectivity Verify Connectivity with Traceroute (Cont.)</vt:lpstr>
      <vt:lpstr>Verify Connectivity Verify Connectivity with Traceroute (Cont.)</vt:lpstr>
      <vt:lpstr>Verify Connectivity Extended Traceroute</vt:lpstr>
      <vt:lpstr>Verify Connectivity Extended Traceroute (Cont.)</vt:lpstr>
      <vt:lpstr>Verify Connectivity Network Baseline</vt:lpstr>
      <vt:lpstr>Verify Connectivity Lab – Test Network Latency with Ping and Traceroute</vt:lpstr>
      <vt:lpstr>17.5 Host and IOS Commands</vt:lpstr>
      <vt:lpstr>Host and IOS Commands IP Configuration on a Windows Host</vt:lpstr>
      <vt:lpstr>Host and IOS Commands IP Configuration on a Linux Host</vt:lpstr>
      <vt:lpstr>Host and IOS Commands IP Configuration on a macOS Host</vt:lpstr>
      <vt:lpstr>Host and IOS Commands The arp Command</vt:lpstr>
      <vt:lpstr>Host and IOS Commands Common show Commands Revisited</vt:lpstr>
      <vt:lpstr>Host and IOS Commands The show cdp neighbors Command</vt:lpstr>
      <vt:lpstr>Host and IOS Commands The show ip interface brief Command</vt:lpstr>
      <vt:lpstr>Host and IOS Commands Video – The show version Command</vt:lpstr>
      <vt:lpstr>Host and IOS Commands Packet Tracer – Interpret show Command Output</vt:lpstr>
      <vt:lpstr>17.6 Troubleshooting Methodologies</vt:lpstr>
      <vt:lpstr>Troubleshooting Methodologies Basic Troubleshooting Approaches</vt:lpstr>
      <vt:lpstr>Troubleshooting Methodologies Resolve or Escalate?</vt:lpstr>
      <vt:lpstr>Troubleshooting Methodologies The debug Command</vt:lpstr>
      <vt:lpstr>Troubleshooting Methodologies The terminal monitor Command</vt:lpstr>
      <vt:lpstr>17.7 Troubleshooting Scenarios</vt:lpstr>
      <vt:lpstr>Troubleshooting Scenarios Duplex Operation and Mismatch Issues</vt:lpstr>
      <vt:lpstr>Troubleshooting Scenarios IP Addressing Issues on IOS Devices</vt:lpstr>
      <vt:lpstr>Troubleshooting Scenarios IP Addressing Issues on End Devices</vt:lpstr>
      <vt:lpstr>Troubleshooting Scenarios Default Gateway Issues</vt:lpstr>
      <vt:lpstr>Troubleshooting Scenarios Troubleshooting DNS Issues</vt:lpstr>
      <vt:lpstr>Troubleshooting Scenarios Packet Tracer – Troubleshoot Connectivity Issues</vt:lpstr>
      <vt:lpstr>Troubleshooting Scenarios Packet Tracer – Troubleshoot Connectivity Issues – Physical Mode Lab - Troubleshoot Connectivity Issues </vt:lpstr>
      <vt:lpstr>17.8 Module Practice and Quiz</vt:lpstr>
      <vt:lpstr>Troubleshooting Scenarios Packet Tracer – Design and Build a Small Business Network – Physical Mode Lab – Design and Build a Small Business Network</vt:lpstr>
      <vt:lpstr>Troubleshooting Scenarios Packet Tracer – Skills Integration Challenge</vt:lpstr>
      <vt:lpstr>Troubleshooting Scenarios Packet Tracer – Troubleshooting Challenge</vt:lpstr>
      <vt:lpstr>Module Practice and Quiz What Did I Learn In This Module?</vt:lpstr>
      <vt:lpstr>Module Practice and Quiz What Did I Learn In This Module (Cont.)?</vt:lpstr>
      <vt:lpstr>Module Practice and Quiz What Did I Learn In This Module (Cont.)?</vt:lpstr>
      <vt:lpstr>Module 17: Build a Small Network New Terms and Commands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Ion Ganea</cp:lastModifiedBy>
  <cp:revision>316</cp:revision>
  <dcterms:created xsi:type="dcterms:W3CDTF">2019-10-18T06:21:22Z</dcterms:created>
  <dcterms:modified xsi:type="dcterms:W3CDTF">2025-02-07T13:51:48Z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