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3"/>
  </p:notesMasterIdLst>
  <p:sldIdLst>
    <p:sldId id="513" r:id="rId2"/>
    <p:sldId id="876" r:id="rId3"/>
    <p:sldId id="860" r:id="rId4"/>
    <p:sldId id="759" r:id="rId5"/>
    <p:sldId id="1108" r:id="rId6"/>
    <p:sldId id="1119" r:id="rId7"/>
    <p:sldId id="1120" r:id="rId8"/>
    <p:sldId id="1056" r:id="rId9"/>
    <p:sldId id="1097" r:id="rId10"/>
    <p:sldId id="1121" r:id="rId11"/>
    <p:sldId id="1122" r:id="rId12"/>
    <p:sldId id="1123" r:id="rId13"/>
    <p:sldId id="1124" r:id="rId14"/>
    <p:sldId id="1103" r:id="rId15"/>
    <p:sldId id="1115" r:id="rId16"/>
    <p:sldId id="1145" r:id="rId17"/>
    <p:sldId id="1142" r:id="rId18"/>
    <p:sldId id="1125" r:id="rId19"/>
    <p:sldId id="1126" r:id="rId20"/>
    <p:sldId id="1127" r:id="rId21"/>
    <p:sldId id="1143" r:id="rId22"/>
    <p:sldId id="1128" r:id="rId23"/>
    <p:sldId id="1144" r:id="rId24"/>
    <p:sldId id="1129" r:id="rId25"/>
    <p:sldId id="1130" r:id="rId26"/>
    <p:sldId id="1104" r:id="rId27"/>
    <p:sldId id="1118" r:id="rId28"/>
    <p:sldId id="1131" r:id="rId29"/>
    <p:sldId id="1132" r:id="rId30"/>
    <p:sldId id="1133" r:id="rId31"/>
    <p:sldId id="1134" r:id="rId32"/>
    <p:sldId id="1135" r:id="rId33"/>
    <p:sldId id="1136" r:id="rId34"/>
    <p:sldId id="957" r:id="rId35"/>
    <p:sldId id="958" r:id="rId36"/>
    <p:sldId id="1139" r:id="rId37"/>
    <p:sldId id="1137" r:id="rId38"/>
    <p:sldId id="1138" r:id="rId39"/>
    <p:sldId id="1141" r:id="rId40"/>
    <p:sldId id="874" r:id="rId41"/>
    <p:sldId id="291" r:id="rId42"/>
  </p:sldIdLst>
  <p:sldSz cx="9144000" cy="5143500" type="screen16x9"/>
  <p:notesSz cx="6858000" cy="9144000"/>
  <p:custDataLst>
    <p:tags r:id="rId44"/>
  </p:custDataLst>
  <p:defaultTextStyle>
    <a:defPPr>
      <a:defRPr lang="ru"/>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7" autoAdjust="0"/>
    <p:restoredTop sz="75163" autoAdjust="0"/>
  </p:normalViewPr>
  <p:slideViewPr>
    <p:cSldViewPr snapToGrid="0" showGuides="1">
      <p:cViewPr>
        <p:scale>
          <a:sx n="90" d="100"/>
          <a:sy n="90" d="100"/>
        </p:scale>
        <p:origin x="2256" y="19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16.2 – Сетевые атаки</a:t>
            </a:r>
          </a:p>
          <a:p>
            <a:r>
              <a:rPr lang="ru" dirty="0"/>
              <a:t>16.2.2 – Разведывательные атаки</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50034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16.2 – Сетевые атаки</a:t>
            </a:r>
          </a:p>
          <a:p>
            <a:r>
              <a:rPr lang="ru" dirty="0"/>
              <a:t>16.2.3 – Атаки доступа</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16.2 – Сетевые атаки</a:t>
            </a:r>
          </a:p>
          <a:p>
            <a:r>
              <a:rPr lang="ru" dirty="0"/>
              <a:t>16.2.4 – Атаки типа «отказ в обслуживании»</a:t>
            </a:r>
          </a:p>
          <a:p>
            <a:r>
              <a:rPr lang="ru" dirty="0"/>
              <a:t>16.2.5 – Проверьте свое понимание – Сетевые атаки</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16.2 – Сетевые атаки</a:t>
            </a:r>
          </a:p>
          <a:p>
            <a:r>
              <a:rPr lang="ru" dirty="0"/>
              <a:t>16.2.6 – Лаборатория – Исследование угроз безопасности сети</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9117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16.0 Основы сетевой безопасности</a:t>
            </a:r>
          </a:p>
          <a:p>
            <a:r>
              <a:rPr lang="ru" dirty="0"/>
              <a:t>16.3 Смягчение последствий сетевых атак</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16.3.1 – Подход глубокоэшелонированной защиты</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16.3.2 Сохраняйте резервные копии</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16.3.3 – Обновление, обновление и исправление</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16.3.4 – Аутентификация, авторизация и учет</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16.3.5 - Брандмауэры</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ru" b="0" dirty="0"/>
              <a:t>Программа сетевой академии Cisco</a:t>
            </a:r>
          </a:p>
          <a:p>
            <a:pPr>
              <a:buFontTx/>
              <a:buNone/>
            </a:pPr>
            <a:r>
              <a:rPr lang="ru" b="0" baseline="0" dirty="0"/>
              <a:t>Введение в сети v </a:t>
            </a:r>
            <a:r>
              <a:rPr lang="ru" b="0" dirty="0"/>
              <a:t>7.0 (ITN)</a:t>
            </a:r>
          </a:p>
          <a:p>
            <a:r>
              <a:rPr lang="ru" dirty="0"/>
              <a:t>Модуль 16: Основы сетевой безопасности</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16.3.6 – Типы брандмауэров</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16.3 – Смягчение последствий сетевых атак</a:t>
            </a:r>
          </a:p>
          <a:p>
            <a:r>
              <a:rPr lang="ru" dirty="0"/>
              <a:t>16.3.7 – Безопасность конечных точек</a:t>
            </a:r>
          </a:p>
          <a:p>
            <a:r>
              <a:rPr lang="ru" dirty="0"/>
              <a:t>16.3.8 – Проверьте свое понимание – Смягчение сетевых атак</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16.0 Основы сетевой безопасности</a:t>
            </a:r>
          </a:p>
          <a:p>
            <a:r>
              <a:rPr lang="ru" dirty="0"/>
              <a:t>16.4 Безопасность устройства</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16.4.1 – Cisco AutoSecure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16.4.2 - Пароли</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16.4.3 – Дополнительная защита паролем</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16.4.4 - Включить SSH</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16.4.5 – Отключить неиспользуемые службы</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16.4.6 – Packet Tracer – Настройка безопасных паролей и SSH</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34649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16.4 – Безопасность устройства</a:t>
            </a:r>
          </a:p>
          <a:p>
            <a:r>
              <a:rPr lang="ru" dirty="0"/>
              <a:t>16.4.7 – Лабораторная работа – Настройка сетевых устройств с помощью SSH</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87338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ru" dirty="0"/>
              <a:t>16- Основы сетевой безопасности</a:t>
            </a:r>
          </a:p>
          <a:p>
            <a:pPr>
              <a:buFontTx/>
              <a:buNone/>
            </a:pPr>
            <a:r>
              <a:rPr lang="ru" dirty="0"/>
              <a:t>16.0.2- Чему я научусь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16.0 Основы сетевой безопасности</a:t>
            </a:r>
          </a:p>
          <a:p>
            <a:r>
              <a:rPr lang="ru" dirty="0"/>
              <a:t>16.5 Практика и тесты по модулю</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16 – Основы сетевой безопасности</a:t>
            </a:r>
          </a:p>
          <a:p>
            <a:r>
              <a:rPr lang="ru" sz="1200" dirty="0"/>
              <a:t>16.5 – Практика и тест по модулю</a:t>
            </a:r>
          </a:p>
          <a:p>
            <a:r>
              <a:rPr lang="ru" sz="1200" dirty="0"/>
              <a:t>16.5.1 – Packet Tracer – Защищенные сетевые устройства</a:t>
            </a:r>
          </a:p>
        </p:txBody>
      </p:sp>
    </p:spTree>
    <p:extLst>
      <p:ext uri="{BB962C8B-B14F-4D97-AF65-F5344CB8AC3E}">
        <p14:creationId xmlns:p14="http://schemas.microsoft.com/office/powerpoint/2010/main" val="1476824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16 – Основы сетевой безопасности</a:t>
            </a:r>
          </a:p>
          <a:p>
            <a:r>
              <a:rPr lang="ru" sz="1200" dirty="0"/>
              <a:t>16.5 – Практика и тест по модулю</a:t>
            </a:r>
          </a:p>
          <a:p>
            <a:r>
              <a:rPr lang="ru" sz="1200" dirty="0"/>
              <a:t>16.5.2 – Лабораторная работа – Безопасные сетевые устройства</a:t>
            </a:r>
          </a:p>
        </p:txBody>
      </p:sp>
    </p:spTree>
    <p:extLst>
      <p:ext uri="{BB962C8B-B14F-4D97-AF65-F5344CB8AC3E}">
        <p14:creationId xmlns:p14="http://schemas.microsoft.com/office/powerpoint/2010/main" val="3745914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16 – Основы сетевой безопасности</a:t>
            </a:r>
          </a:p>
          <a:p>
            <a:r>
              <a:rPr lang="ru" sz="1200" dirty="0"/>
              <a:t>16.5 – Практика и тест по модулю</a:t>
            </a:r>
          </a:p>
          <a:p>
            <a:r>
              <a:rPr lang="ru" sz="1200" dirty="0"/>
              <a:t>16.5.3 – Чему я научился в этом модуле?</a:t>
            </a:r>
          </a:p>
        </p:txBody>
      </p:sp>
    </p:spTree>
    <p:extLst>
      <p:ext uri="{BB962C8B-B14F-4D97-AF65-F5344CB8AC3E}">
        <p14:creationId xmlns:p14="http://schemas.microsoft.com/office/powerpoint/2010/main" val="1139241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16 – Основы сетевой безопасности</a:t>
            </a:r>
          </a:p>
          <a:p>
            <a:r>
              <a:rPr lang="ru" sz="1200" dirty="0"/>
              <a:t>16.5 – Практика и тест по модулю</a:t>
            </a:r>
          </a:p>
          <a:p>
            <a:r>
              <a:rPr lang="ru" sz="1200" dirty="0"/>
              <a:t>16.5.3 – Чему я научился в этом модуле? (Продолжение)</a:t>
            </a:r>
          </a:p>
          <a:p>
            <a:r>
              <a:rPr lang="ru" sz="1200" dirty="0"/>
              <a:t>16.5.4 – Тест по модулю – Основы сетевой безопасности</a:t>
            </a:r>
          </a:p>
        </p:txBody>
      </p:sp>
    </p:spTree>
    <p:extLst>
      <p:ext uri="{BB962C8B-B14F-4D97-AF65-F5344CB8AC3E}">
        <p14:creationId xmlns:p14="http://schemas.microsoft.com/office/powerpoint/2010/main" val="252791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16 – Основы сетевой безопасности</a:t>
            </a:r>
          </a:p>
          <a:p>
            <a:r>
              <a:rPr lang="ru" sz="1200" dirty="0"/>
              <a:t>16.5 – Практика и тест по модулю</a:t>
            </a:r>
          </a:p>
          <a:p>
            <a:r>
              <a:rPr lang="ru" sz="1200" dirty="0"/>
              <a:t>16.5.3 – Чему я научился в этом модуле? (Продолжение)</a:t>
            </a:r>
          </a:p>
          <a:p>
            <a:r>
              <a:rPr lang="ru" sz="1200" dirty="0"/>
              <a:t>16.5.4 – Тест по модулю – Основы сетевой безопасности</a:t>
            </a:r>
          </a:p>
        </p:txBody>
      </p:sp>
    </p:spTree>
    <p:extLst>
      <p:ext uri="{BB962C8B-B14F-4D97-AF65-F5344CB8AC3E}">
        <p14:creationId xmlns:p14="http://schemas.microsoft.com/office/powerpoint/2010/main" val="601181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16.0 Основы сетевой безопасности</a:t>
            </a:r>
          </a:p>
          <a:p>
            <a:r>
              <a:rPr lang="ru" dirty="0"/>
              <a:t>16.1 Угрозы безопасности и уязвимости</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16.1 – Угрозы безопасности и уязвимости</a:t>
            </a:r>
          </a:p>
          <a:p>
            <a:r>
              <a:rPr lang="ru" dirty="0"/>
              <a:t>16.1.1 – Типы угроз</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16.1 – Угрозы безопасности и уязвимости</a:t>
            </a:r>
          </a:p>
          <a:p>
            <a:r>
              <a:rPr lang="ru" dirty="0"/>
              <a:t>16.1.2 – Типы уязвимостей</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16.1 – Угрозы безопасности и уязвимости</a:t>
            </a:r>
          </a:p>
          <a:p>
            <a:r>
              <a:rPr lang="ru" dirty="0"/>
              <a:t>16.1.3 – Физическая безопасность</a:t>
            </a:r>
          </a:p>
          <a:p>
            <a:r>
              <a:rPr lang="ru" dirty="0"/>
              <a:t>16.1.4 – Проверьте свое понимание – Угрозы безопасности и уязвимости</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16.0 Основы сетевой безопасности</a:t>
            </a:r>
          </a:p>
          <a:p>
            <a:r>
              <a:rPr lang="ru" dirty="0"/>
              <a:t>16.2 Сетевые атаки</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16 – Основы сетевой безопасности</a:t>
            </a:r>
          </a:p>
          <a:p>
            <a:r>
              <a:rPr lang="ru" dirty="0"/>
              <a:t>16.2 – Сетевые атаки</a:t>
            </a:r>
          </a:p>
          <a:p>
            <a:r>
              <a:rPr lang="ru" dirty="0"/>
              <a:t>16.2.1 – Типы вредоносных программ</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033836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ru" dirty="0">
                <a:solidFill>
                  <a:schemeClr val="accent5">
                    <a:lumMod val="40000"/>
                    <a:lumOff val="60000"/>
                  </a:schemeClr>
                </a:solidFill>
              </a:rPr>
              <a:t>Модуль 16: Основы сетевой безопасности</a:t>
            </a:r>
          </a:p>
        </p:txBody>
      </p:sp>
      <p:sp>
        <p:nvSpPr>
          <p:cNvPr id="5" name="Text Placeholder 4"/>
          <p:cNvSpPr>
            <a:spLocks noGrp="1"/>
          </p:cNvSpPr>
          <p:nvPr>
            <p:ph type="body" sz="quarter" idx="13"/>
          </p:nvPr>
        </p:nvSpPr>
        <p:spPr>
          <a:xfrm>
            <a:off x="469497" y="3127609"/>
            <a:ext cx="5925246" cy="299001"/>
          </a:xfrm>
        </p:spPr>
        <p:txBody>
          <a:bodyPr/>
          <a:lstStyle/>
          <a:p>
            <a:r>
              <a:rPr lang="ru" dirty="0">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r>
              <a:rPr lang="ru" dirty="0">
                <a:solidFill>
                  <a:schemeClr val="accent5">
                    <a:lumMod val="40000"/>
                    <a:lumOff val="60000"/>
                  </a:schemeClr>
                </a:solidFill>
              </a:rPr>
              <a:t>Введение в сети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900"/>
            <a:ext cx="8345488" cy="449882"/>
          </a:xfrm>
        </p:spPr>
        <p:txBody>
          <a:bodyPr/>
          <a:lstStyle/>
          <a:p>
            <a:r>
              <a:rPr lang="ru" sz="1600" dirty="0"/>
              <a:t>Сетевые атаки</a:t>
            </a:r>
            <a:r>
              <a:rPr lang="ro-RO" sz="1600" dirty="0"/>
              <a:t>. </a:t>
            </a:r>
            <a:r>
              <a:rPr lang="ru" sz="1600" dirty="0"/>
              <a:t> </a:t>
            </a:r>
            <a:r>
              <a:rPr lang="ru" sz="2400" b="1" dirty="0"/>
              <a:t>Разведывательные атаки</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108155" y="481781"/>
            <a:ext cx="8927689" cy="4296695"/>
          </a:xfrm>
        </p:spPr>
        <p:txBody>
          <a:bodyPr/>
          <a:lstStyle/>
          <a:p>
            <a:pPr marL="0" indent="0" algn="l"/>
            <a:r>
              <a:rPr lang="ru" sz="1800" dirty="0">
                <a:solidFill>
                  <a:srgbClr val="000000"/>
                </a:solidFill>
              </a:rPr>
              <a:t>Помимо атак вредоносного кода, сети также могут стать жертвой различных сетевых атак. Сетевые атаки можно разделить на три основные категории:</a:t>
            </a:r>
          </a:p>
          <a:p>
            <a:pPr marL="415985" lvl="1" indent="-342900">
              <a:buFont typeface="Arial" panose="020B0604020202020204" pitchFamily="34" charset="0"/>
              <a:buChar char="•"/>
            </a:pPr>
            <a:r>
              <a:rPr lang="ru" sz="1800" b="1" dirty="0">
                <a:solidFill>
                  <a:srgbClr val="000000"/>
                </a:solidFill>
              </a:rPr>
              <a:t>Разведывательные атаки </a:t>
            </a:r>
            <a:r>
              <a:rPr lang="ru" sz="1800" dirty="0">
                <a:solidFill>
                  <a:srgbClr val="000000"/>
                </a:solidFill>
              </a:rPr>
              <a:t>— обнаружение и картирование систем, служб или уязвимостей.</a:t>
            </a:r>
          </a:p>
          <a:p>
            <a:pPr marL="415985" lvl="1" indent="-342900">
              <a:buFont typeface="Arial" panose="020B0604020202020204" pitchFamily="34" charset="0"/>
              <a:buChar char="•"/>
            </a:pPr>
            <a:r>
              <a:rPr lang="ru" sz="1800" b="1" dirty="0">
                <a:solidFill>
                  <a:srgbClr val="000000"/>
                </a:solidFill>
              </a:rPr>
              <a:t>Атаки доступа </a:t>
            </a:r>
            <a:r>
              <a:rPr lang="ru" sz="1800" dirty="0">
                <a:solidFill>
                  <a:srgbClr val="000000"/>
                </a:solidFill>
              </a:rPr>
              <a:t>— несанкционированное манипулирование данными, доступом к системе или привилегиями пользователей.</a:t>
            </a:r>
          </a:p>
          <a:p>
            <a:pPr marL="415985" lvl="1" indent="-342900">
              <a:buFont typeface="Arial" panose="020B0604020202020204" pitchFamily="34" charset="0"/>
              <a:buChar char="•"/>
            </a:pPr>
            <a:r>
              <a:rPr lang="ru" sz="1800" b="1" dirty="0">
                <a:solidFill>
                  <a:srgbClr val="000000"/>
                </a:solidFill>
              </a:rPr>
              <a:t>Отказ в обслуживании </a:t>
            </a:r>
            <a:r>
              <a:rPr lang="ru" sz="1800" dirty="0">
                <a:solidFill>
                  <a:srgbClr val="000000"/>
                </a:solidFill>
              </a:rPr>
              <a:t>— отключение или повреждение сетей, систем или служб.</a:t>
            </a:r>
          </a:p>
          <a:p>
            <a:pPr marL="0" indent="0" algn="l"/>
            <a:endParaRPr lang="en-US" sz="1800" dirty="0">
              <a:solidFill>
                <a:srgbClr val="000000"/>
              </a:solidFill>
            </a:endParaRPr>
          </a:p>
          <a:p>
            <a:pPr marL="0" indent="0" algn="l"/>
            <a:r>
              <a:rPr lang="ru" sz="1800" dirty="0">
                <a:solidFill>
                  <a:srgbClr val="000000"/>
                </a:solidFill>
              </a:rPr>
              <a:t>Для разведывательных атак внешние субъекты угроз могут использовать интернет-инструменты, такие как утилиты </a:t>
            </a:r>
            <a:r>
              <a:rPr lang="ru" sz="1800" b="1" dirty="0">
                <a:solidFill>
                  <a:srgbClr val="000000"/>
                </a:solidFill>
              </a:rPr>
              <a:t>nslookup </a:t>
            </a:r>
            <a:r>
              <a:rPr lang="ru" sz="1800" dirty="0">
                <a:solidFill>
                  <a:srgbClr val="000000"/>
                </a:solidFill>
              </a:rPr>
              <a:t>и </a:t>
            </a:r>
            <a:r>
              <a:rPr lang="ru" sz="1800" b="1" dirty="0">
                <a:solidFill>
                  <a:srgbClr val="000000"/>
                </a:solidFill>
              </a:rPr>
              <a:t>whois</a:t>
            </a:r>
            <a:r>
              <a:rPr lang="ru" sz="1800" dirty="0">
                <a:solidFill>
                  <a:srgbClr val="000000"/>
                </a:solidFill>
              </a:rPr>
              <a:t>, чтобы легко определить пространство IP-адресов, назначенное данной корпорации или организации. После определения пространства IP-адресов субъект угроз может затем пинговать общедоступные IP-адреса, чтобы определить активные адреса</a:t>
            </a:r>
            <a:r>
              <a:rPr lang="ru" sz="1600" dirty="0">
                <a:solidFill>
                  <a:srgbClr val="000000"/>
                </a:solidFill>
              </a:rPr>
              <a:t>.</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420385"/>
          </a:xfrm>
        </p:spPr>
        <p:txBody>
          <a:bodyPr/>
          <a:lstStyle/>
          <a:p>
            <a:r>
              <a:rPr lang="ru" sz="1600" dirty="0"/>
              <a:t>Сетевые атаки</a:t>
            </a:r>
            <a:r>
              <a:rPr lang="ro-RO" sz="1600" dirty="0"/>
              <a:t>. </a:t>
            </a:r>
            <a:r>
              <a:rPr lang="ru" sz="2400" dirty="0"/>
              <a:t>Атаки на доступ</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78658" y="452284"/>
            <a:ext cx="9144000" cy="4463845"/>
          </a:xfrm>
        </p:spPr>
        <p:txBody>
          <a:bodyPr/>
          <a:lstStyle/>
          <a:p>
            <a:pPr marL="0" indent="0" algn="l"/>
            <a:r>
              <a:rPr lang="ru" sz="1600" b="1" dirty="0">
                <a:solidFill>
                  <a:srgbClr val="000000"/>
                </a:solidFill>
              </a:rPr>
              <a:t>Атаки с целью получения доступа используют известные уязвимости в </a:t>
            </a:r>
            <a:r>
              <a:rPr lang="ru" sz="1800" b="1" i="1" dirty="0">
                <a:solidFill>
                  <a:srgbClr val="000000"/>
                </a:solidFill>
              </a:rPr>
              <a:t>службах аутентификации, FTP-сервисах и веб-сервисах</a:t>
            </a:r>
            <a:r>
              <a:rPr lang="ru" sz="1600" b="1" i="1" dirty="0">
                <a:solidFill>
                  <a:srgbClr val="000000"/>
                </a:solidFill>
              </a:rPr>
              <a:t> </a:t>
            </a:r>
            <a:r>
              <a:rPr lang="ru" sz="1600" b="1" dirty="0">
                <a:solidFill>
                  <a:srgbClr val="000000"/>
                </a:solidFill>
              </a:rPr>
              <a:t>для получения доступа к веб-аккаунтам, конфиденциальным базам данных и другой конфиденциальной информации</a:t>
            </a:r>
            <a:r>
              <a:rPr lang="ru" sz="1600" dirty="0">
                <a:solidFill>
                  <a:srgbClr val="000000"/>
                </a:solidFill>
              </a:rPr>
              <a:t>.</a:t>
            </a:r>
          </a:p>
          <a:p>
            <a:pPr marL="0" indent="0" algn="l"/>
            <a:endParaRPr lang="en-US" sz="1600" dirty="0">
              <a:solidFill>
                <a:srgbClr val="000000"/>
              </a:solidFill>
            </a:endParaRPr>
          </a:p>
          <a:p>
            <a:pPr marL="0" indent="0" algn="l"/>
            <a:r>
              <a:rPr lang="ru" sz="1600" dirty="0">
                <a:solidFill>
                  <a:srgbClr val="000000"/>
                </a:solidFill>
              </a:rPr>
              <a:t>Атаки доступа можно разделить на четыре типа:</a:t>
            </a:r>
          </a:p>
          <a:p>
            <a:pPr marL="415985" lvl="1" indent="-342900">
              <a:buFont typeface="Arial" panose="020B0604020202020204" pitchFamily="34" charset="0"/>
              <a:buChar char="•"/>
            </a:pPr>
            <a:r>
              <a:rPr lang="ru" sz="1600" b="1" dirty="0">
                <a:solidFill>
                  <a:srgbClr val="000000"/>
                </a:solidFill>
              </a:rPr>
              <a:t>Атаки на пароли — </a:t>
            </a:r>
            <a:r>
              <a:rPr lang="ru" sz="1600" dirty="0">
                <a:solidFill>
                  <a:srgbClr val="000000"/>
                </a:solidFill>
              </a:rPr>
              <a:t>реализуются с использованием грубой силы, троянских коней и анализаторов пакетов.</a:t>
            </a:r>
          </a:p>
          <a:p>
            <a:pPr marL="415985" lvl="1" indent="-342900">
              <a:buFont typeface="Arial" panose="020B0604020202020204" pitchFamily="34" charset="0"/>
              <a:buChar char="•"/>
            </a:pPr>
            <a:r>
              <a:rPr lang="ru" sz="1600" b="1" dirty="0">
                <a:solidFill>
                  <a:srgbClr val="000000"/>
                </a:solidFill>
              </a:rPr>
              <a:t>Эксплуатация доверия. </a:t>
            </a:r>
            <a:r>
              <a:rPr lang="ru" sz="1600" dirty="0">
                <a:solidFill>
                  <a:srgbClr val="000000"/>
                </a:solidFill>
              </a:rPr>
              <a:t>Злоумышленник использует несанкционированные привилегии для получения доступа к системе, что может поставить под угрозу безопасность цели.</a:t>
            </a:r>
          </a:p>
          <a:p>
            <a:pPr marL="415985" lvl="1" indent="-342900">
              <a:buFont typeface="Arial" panose="020B0604020202020204" pitchFamily="34" charset="0"/>
              <a:buChar char="•"/>
            </a:pPr>
            <a:r>
              <a:rPr lang="ru" sz="1600" b="1" dirty="0">
                <a:solidFill>
                  <a:srgbClr val="000000"/>
                </a:solidFill>
              </a:rPr>
              <a:t>Перенаправление портов </a:t>
            </a:r>
            <a:r>
              <a:rPr lang="ru" sz="1600" dirty="0">
                <a:solidFill>
                  <a:srgbClr val="000000"/>
                </a:solidFill>
              </a:rPr>
              <a:t>: - Атакующий использует скомпрометированную систему как базу для атак на другие цели. Например, атакующий использует SSH (порт 22) для подключения к скомпрометированному хосту A. Хост A пользуется доверием хоста B, и поэтому атакующий может использовать Telnet (порт 23) для доступа к нему.</a:t>
            </a:r>
          </a:p>
          <a:p>
            <a:pPr marL="415985" lvl="1" indent="-342900">
              <a:buFont typeface="Arial" panose="020B0604020202020204" pitchFamily="34" charset="0"/>
              <a:buChar char="•"/>
            </a:pPr>
            <a:r>
              <a:rPr lang="ru" sz="1600" b="1" dirty="0">
                <a:solidFill>
                  <a:srgbClr val="000000"/>
                </a:solidFill>
              </a:rPr>
              <a:t>Злоумышленник посередине. </a:t>
            </a:r>
            <a:r>
              <a:rPr lang="ru" sz="1600" dirty="0">
                <a:solidFill>
                  <a:srgbClr val="000000"/>
                </a:solidFill>
              </a:rPr>
              <a:t>Злоумышленник располагается между двумя законными субъектами, чтобы читать или изменять данные, которыми обмениваются две стороны.</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900"/>
            <a:ext cx="8345488" cy="449882"/>
          </a:xfrm>
        </p:spPr>
        <p:txBody>
          <a:bodyPr/>
          <a:lstStyle/>
          <a:p>
            <a:r>
              <a:rPr lang="ru" sz="1600" dirty="0"/>
              <a:t>Сетевые атаки</a:t>
            </a:r>
            <a:r>
              <a:rPr lang="ro-RO" sz="1600" dirty="0"/>
              <a:t>. </a:t>
            </a:r>
            <a:r>
              <a:rPr lang="ru" sz="2400" dirty="0"/>
              <a:t>Атаки типа «отказ в обслуживании»</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117988" y="481782"/>
            <a:ext cx="8636732" cy="4395018"/>
          </a:xfrm>
        </p:spPr>
        <p:txBody>
          <a:bodyPr/>
          <a:lstStyle/>
          <a:p>
            <a:pPr marL="0" indent="0" algn="l"/>
            <a:r>
              <a:rPr lang="ru" sz="1600" dirty="0">
                <a:solidFill>
                  <a:srgbClr val="000000"/>
                </a:solidFill>
              </a:rPr>
              <a:t>Атаки типа «отказ в обслуживании» (DoS) являются наиболее разрекламированной формой атак и одной из самых сложных для устранения. Однако из-за простоты реализации и потенциально значительного ущерба атаки типа «отказ в обслуживании» заслуживают особого внимания со стороны администраторов безопасности.</a:t>
            </a:r>
          </a:p>
          <a:p>
            <a:pPr marL="342900" indent="-342900" algn="l">
              <a:buFont typeface="Arial" panose="020B0604020202020204" pitchFamily="34" charset="0"/>
              <a:buChar char="•"/>
            </a:pPr>
            <a:r>
              <a:rPr lang="ru" sz="1600" b="1" dirty="0">
                <a:solidFill>
                  <a:srgbClr val="000000"/>
                </a:solidFill>
              </a:rPr>
              <a:t>DoS</a:t>
            </a:r>
            <a:r>
              <a:rPr lang="ru" sz="1600" dirty="0">
                <a:solidFill>
                  <a:srgbClr val="000000"/>
                </a:solidFill>
              </a:rPr>
              <a:t>-атаки принимают множество форм. В конечном итоге они </a:t>
            </a:r>
            <a:r>
              <a:rPr lang="ru" sz="1600" b="1" dirty="0">
                <a:solidFill>
                  <a:srgbClr val="000000"/>
                </a:solidFill>
              </a:rPr>
              <a:t>не позволяют авторизованным лицам использовать сервис, потребляя системные ресурсы</a:t>
            </a:r>
            <a:r>
              <a:rPr lang="ru" sz="1600" dirty="0">
                <a:solidFill>
                  <a:srgbClr val="000000"/>
                </a:solidFill>
              </a:rPr>
              <a:t>. Чтобы помочь предотвратить DoS-атаки, важно быть в курсе последних обновлений безопасности для операционных систем и приложений.</a:t>
            </a:r>
          </a:p>
          <a:p>
            <a:pPr marL="342900" indent="-342900" algn="l">
              <a:buFont typeface="Arial" panose="020B0604020202020204" pitchFamily="34" charset="0"/>
              <a:buChar char="•"/>
            </a:pPr>
            <a:r>
              <a:rPr lang="ru" sz="1600" b="1" dirty="0">
                <a:solidFill>
                  <a:srgbClr val="000000"/>
                </a:solidFill>
              </a:rPr>
              <a:t>DoS</a:t>
            </a:r>
            <a:r>
              <a:rPr lang="ru" sz="1600" dirty="0">
                <a:solidFill>
                  <a:srgbClr val="000000"/>
                </a:solidFill>
              </a:rPr>
              <a:t>-атаки представляют собой серьезный риск, поскольку они </a:t>
            </a:r>
            <a:r>
              <a:rPr lang="ru" sz="1600" b="1" dirty="0">
                <a:solidFill>
                  <a:srgbClr val="000000"/>
                </a:solidFill>
              </a:rPr>
              <a:t>прерывают связь и приводят к значительным потерям времени и денег</a:t>
            </a:r>
            <a:r>
              <a:rPr lang="ru" sz="1600" dirty="0">
                <a:solidFill>
                  <a:srgbClr val="000000"/>
                </a:solidFill>
              </a:rPr>
              <a:t>. Эти атаки относительно просты в проведении, даже неквалифицированным злоумышленником.</a:t>
            </a:r>
          </a:p>
          <a:p>
            <a:pPr marL="342900" indent="-342900" algn="l">
              <a:buFont typeface="Arial" panose="020B0604020202020204" pitchFamily="34" charset="0"/>
              <a:buChar char="•"/>
            </a:pPr>
            <a:r>
              <a:rPr lang="ru" sz="1600" b="1" dirty="0">
                <a:solidFill>
                  <a:srgbClr val="000000"/>
                </a:solidFill>
              </a:rPr>
              <a:t>DDoS</a:t>
            </a:r>
            <a:r>
              <a:rPr lang="ru" sz="1600" dirty="0">
                <a:solidFill>
                  <a:srgbClr val="000000"/>
                </a:solidFill>
              </a:rPr>
              <a:t>-атака похожа на DoS-атаку, но она исходит </a:t>
            </a:r>
            <a:r>
              <a:rPr lang="ru" sz="1600" b="1" dirty="0">
                <a:solidFill>
                  <a:srgbClr val="000000"/>
                </a:solidFill>
              </a:rPr>
              <a:t>из нескольких скоординированных источников</a:t>
            </a:r>
            <a:r>
              <a:rPr lang="ru" sz="1600" dirty="0">
                <a:solidFill>
                  <a:srgbClr val="000000"/>
                </a:solidFill>
              </a:rPr>
              <a:t>. Например, субъект угрозы создает сеть зараженных хостов, известных как зомби. Сеть зомби называется ботнетом. Субъект угрозы использует программу управления и контроля (</a:t>
            </a:r>
            <a:r>
              <a:rPr lang="ru" sz="1600" b="1" dirty="0">
                <a:solidFill>
                  <a:srgbClr val="000000"/>
                </a:solidFill>
              </a:rPr>
              <a:t>CnC</a:t>
            </a:r>
            <a:r>
              <a:rPr lang="ru" sz="1600" dirty="0">
                <a:solidFill>
                  <a:srgbClr val="000000"/>
                </a:solidFill>
              </a:rPr>
              <a:t>), чтобы дать указание ботнету зомби провести DDoS-атаку.</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сетевых атак </a:t>
            </a:r>
            <a:br>
              <a:rPr lang="en-US" dirty="0"/>
            </a:br>
            <a:r>
              <a:rPr lang="ru" sz="2400" dirty="0"/>
              <a:t>– исследование угроз сетевой безопасности</a:t>
            </a:r>
          </a:p>
        </p:txBody>
      </p:sp>
      <p:sp>
        <p:nvSpPr>
          <p:cNvPr id="5" name="Content Placeholder 4">
            <a:extLst>
              <a:ext uri="{FF2B5EF4-FFF2-40B4-BE49-F238E27FC236}">
                <a16:creationId xmlns:a16="http://schemas.microsoft.com/office/drawing/2014/main" id="{A5B1B16B-774E-DB43-B28A-A4E5C04BC29D}"/>
              </a:ext>
            </a:extLst>
          </p:cNvPr>
          <p:cNvSpPr>
            <a:spLocks noGrp="1"/>
          </p:cNvSpPr>
          <p:nvPr>
            <p:ph idx="1"/>
          </p:nvPr>
        </p:nvSpPr>
        <p:spPr>
          <a:xfrm>
            <a:off x="474662" y="763736"/>
            <a:ext cx="8280057" cy="3657998"/>
          </a:xfrm>
        </p:spPr>
        <p:txBody>
          <a:bodyPr/>
          <a:lstStyle/>
          <a:p>
            <a:pPr algn="l"/>
            <a:r>
              <a:rPr lang="ru" dirty="0">
                <a:solidFill>
                  <a:srgbClr val="000000"/>
                </a:solidFill>
              </a:rPr>
              <a:t>В этой лабораторной работе вы выполните следующие задачи:</a:t>
            </a:r>
          </a:p>
          <a:p>
            <a:pPr lvl="1"/>
            <a:r>
              <a:rPr lang="ru" sz="1600" dirty="0">
                <a:solidFill>
                  <a:srgbClr val="000000"/>
                </a:solidFill>
              </a:rPr>
              <a:t>Часть 1: Изучите веб-сайт SANS</a:t>
            </a:r>
          </a:p>
          <a:p>
            <a:pPr lvl="1"/>
            <a:r>
              <a:rPr lang="ru" sz="1600" dirty="0">
                <a:solidFill>
                  <a:srgbClr val="000000"/>
                </a:solidFill>
              </a:rPr>
              <a:t>Часть 2: Выявление недавних угроз безопасности сети</a:t>
            </a:r>
          </a:p>
          <a:p>
            <a:pPr lvl="1"/>
            <a:r>
              <a:rPr lang="ru" sz="1600" dirty="0">
                <a:solidFill>
                  <a:srgbClr val="000000"/>
                </a:solidFill>
              </a:rPr>
              <a:t>Часть 3: Подробное описание конкретной угрозы безопасности сети</a:t>
            </a:r>
          </a:p>
          <a:p>
            <a:pPr algn="l"/>
            <a:endParaRPr lang="en-US" dirty="0">
              <a:solidFill>
                <a:srgbClr val="000000"/>
              </a:solidFill>
            </a:endParaRPr>
          </a:p>
        </p:txBody>
      </p:sp>
    </p:spTree>
    <p:extLst>
      <p:ext uri="{BB962C8B-B14F-4D97-AF65-F5344CB8AC3E}">
        <p14:creationId xmlns:p14="http://schemas.microsoft.com/office/powerpoint/2010/main" val="12696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ru" dirty="0">
                <a:solidFill>
                  <a:schemeClr val="accent5">
                    <a:lumMod val="40000"/>
                    <a:lumOff val="60000"/>
                  </a:schemeClr>
                </a:solidFill>
              </a:rPr>
              <a:t>16.3 Смягчение последствий сетевых атак</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430217"/>
          </a:xfrm>
        </p:spPr>
        <p:txBody>
          <a:bodyPr/>
          <a:lstStyle/>
          <a:p>
            <a:r>
              <a:rPr lang="ru" sz="1600" dirty="0"/>
              <a:t>Смягчение последствий сетевых атак.</a:t>
            </a:r>
            <a:r>
              <a:rPr lang="ro-RO" sz="1600" dirty="0"/>
              <a:t> </a:t>
            </a:r>
            <a:r>
              <a:rPr lang="ru" sz="2400" dirty="0"/>
              <a:t>Подход «глубокой защиты»</a:t>
            </a:r>
          </a:p>
        </p:txBody>
      </p:sp>
      <p:sp>
        <p:nvSpPr>
          <p:cNvPr id="6" name="Rectangle 5">
            <a:extLst>
              <a:ext uri="{FF2B5EF4-FFF2-40B4-BE49-F238E27FC236}">
                <a16:creationId xmlns:a16="http://schemas.microsoft.com/office/drawing/2014/main" id="{29E8BC15-1425-E14F-991C-4BB9051652DA}"/>
              </a:ext>
            </a:extLst>
          </p:cNvPr>
          <p:cNvSpPr/>
          <p:nvPr/>
        </p:nvSpPr>
        <p:spPr>
          <a:xfrm>
            <a:off x="87086" y="462116"/>
            <a:ext cx="9144000" cy="4401205"/>
          </a:xfrm>
          <a:prstGeom prst="rect">
            <a:avLst/>
          </a:prstGeom>
        </p:spPr>
        <p:txBody>
          <a:bodyPr wrap="square">
            <a:spAutoFit/>
          </a:bodyPr>
          <a:lstStyle/>
          <a:p>
            <a:r>
              <a:rPr lang="ru" sz="2000" dirty="0"/>
              <a:t>Чтобы смягчить сетевые атаки, вы должны сначала </a:t>
            </a:r>
            <a:r>
              <a:rPr lang="ru" sz="2000" b="1" dirty="0"/>
              <a:t>защитить устройства</a:t>
            </a:r>
            <a:r>
              <a:rPr lang="ru" sz="2000" dirty="0"/>
              <a:t>, </a:t>
            </a:r>
            <a:r>
              <a:rPr lang="ro-RO" sz="2000" dirty="0"/>
              <a:t>(</a:t>
            </a:r>
            <a:r>
              <a:rPr lang="ru" sz="2000" dirty="0"/>
              <a:t>маршрутизаторы, коммутаторы, серверы и хосты</a:t>
            </a:r>
            <a:r>
              <a:rPr lang="ro-RO" sz="2000" dirty="0"/>
              <a:t>)</a:t>
            </a:r>
            <a:r>
              <a:rPr lang="ru" sz="2000" dirty="0"/>
              <a:t>. </a:t>
            </a:r>
            <a:endParaRPr lang="ro-RO" sz="2000" dirty="0"/>
          </a:p>
          <a:p>
            <a:r>
              <a:rPr lang="ru" sz="2000" dirty="0"/>
              <a:t>Большинство организаций используют подход «</a:t>
            </a:r>
            <a:r>
              <a:rPr lang="ru" sz="2000" b="1" dirty="0"/>
              <a:t>защита в глубину</a:t>
            </a:r>
            <a:r>
              <a:rPr lang="ru" sz="2000" dirty="0"/>
              <a:t>» (также известный как </a:t>
            </a:r>
            <a:r>
              <a:rPr lang="ru" sz="2000" b="1" dirty="0"/>
              <a:t>многоуровневый подход</a:t>
            </a:r>
            <a:r>
              <a:rPr lang="ru" sz="2000" dirty="0"/>
              <a:t>) к безопасности. Это требует </a:t>
            </a:r>
            <a:r>
              <a:rPr lang="ru" sz="2000" b="1" dirty="0"/>
              <a:t>комбинации сетевых устройств и служб</a:t>
            </a:r>
            <a:r>
              <a:rPr lang="ru" sz="2000" dirty="0"/>
              <a:t>, работающих в тандеме.</a:t>
            </a:r>
          </a:p>
          <a:p>
            <a:r>
              <a:rPr lang="ru" sz="2000" dirty="0"/>
              <a:t>Для защиты пользователей и активов организации от угроз TCP/IP реализовано несколько устройств и служб безопасности:</a:t>
            </a:r>
          </a:p>
          <a:p>
            <a:pPr marL="176213" lvl="1" indent="-107950">
              <a:buFont typeface="Arial" panose="020B0604020202020204" pitchFamily="34" charset="0"/>
              <a:buChar char="•"/>
            </a:pPr>
            <a:r>
              <a:rPr lang="ru" sz="2000" b="1" dirty="0">
                <a:solidFill>
                  <a:srgbClr val="000000"/>
                </a:solidFill>
              </a:rPr>
              <a:t>VPN</a:t>
            </a:r>
            <a:r>
              <a:rPr lang="ro-RO" sz="2000" b="1" dirty="0"/>
              <a:t> -</a:t>
            </a:r>
            <a:r>
              <a:rPr lang="ru-RU" sz="2000" b="0" i="0" dirty="0">
                <a:solidFill>
                  <a:srgbClr val="155724"/>
                </a:solidFill>
                <a:effectLst/>
                <a:latin typeface="Helvetica" panose="020B0604020202020204" pitchFamily="34" charset="0"/>
              </a:rPr>
              <a:t> </a:t>
            </a:r>
            <a:r>
              <a:rPr lang="ru-RU" sz="2000" b="0" i="0" dirty="0">
                <a:solidFill>
                  <a:srgbClr val="000000"/>
                </a:solidFill>
                <a:effectLst/>
                <a:latin typeface="Helvetica" panose="020B0604020202020204" pitchFamily="34" charset="0"/>
              </a:rPr>
              <a:t>Устройство безопасности</a:t>
            </a:r>
            <a:r>
              <a:rPr lang="ro-RO" sz="2000" b="1" i="0" dirty="0">
                <a:solidFill>
                  <a:srgbClr val="000000"/>
                </a:solidFill>
                <a:effectLst/>
                <a:latin typeface="Helvetica" panose="020B0604020202020204" pitchFamily="34" charset="0"/>
              </a:rPr>
              <a:t>,</a:t>
            </a:r>
            <a:r>
              <a:rPr lang="ru-RU" sz="2000" b="0" i="0" dirty="0">
                <a:solidFill>
                  <a:srgbClr val="000000"/>
                </a:solidFill>
                <a:effectLst/>
                <a:latin typeface="Helvetica" panose="020B0604020202020204" pitchFamily="34" charset="0"/>
              </a:rPr>
              <a:t> обеспечивает безопасные сервисы с корпоративными сайтами и поддержку удаленного доступа для удаленных пользователей с использованием защищенных зашифрованных туннелей.</a:t>
            </a:r>
            <a:endParaRPr lang="ru" sz="2000" b="1" dirty="0">
              <a:solidFill>
                <a:srgbClr val="000000"/>
              </a:solidFill>
            </a:endParaRPr>
          </a:p>
          <a:p>
            <a:pPr marL="176213" lvl="1" indent="-107950">
              <a:buFont typeface="Arial" panose="020B0604020202020204" pitchFamily="34" charset="0"/>
              <a:buChar char="•"/>
            </a:pPr>
            <a:r>
              <a:rPr lang="ro-RO" sz="2000" b="1" dirty="0">
                <a:solidFill>
                  <a:srgbClr val="000000"/>
                </a:solidFill>
              </a:rPr>
              <a:t>Firewall ASA</a:t>
            </a:r>
            <a:r>
              <a:rPr lang="ro-RO" sz="2000" dirty="0">
                <a:solidFill>
                  <a:srgbClr val="000000"/>
                </a:solidFill>
              </a:rPr>
              <a:t> (</a:t>
            </a:r>
            <a:r>
              <a:rPr lang="ru" sz="2000" dirty="0">
                <a:solidFill>
                  <a:srgbClr val="000000"/>
                </a:solidFill>
              </a:rPr>
              <a:t>Межсетевой экран</a:t>
            </a:r>
            <a:r>
              <a:rPr lang="ro-RO" sz="2000" dirty="0">
                <a:solidFill>
                  <a:srgbClr val="000000"/>
                </a:solidFill>
              </a:rPr>
              <a:t>)</a:t>
            </a:r>
            <a:r>
              <a:rPr lang="ru" sz="2000" dirty="0">
                <a:solidFill>
                  <a:srgbClr val="000000"/>
                </a:solidFill>
              </a:rPr>
              <a:t> </a:t>
            </a:r>
            <a:r>
              <a:rPr lang="ro-RO" sz="2000" dirty="0">
                <a:solidFill>
                  <a:srgbClr val="000000"/>
                </a:solidFill>
              </a:rPr>
              <a:t>-</a:t>
            </a:r>
            <a:r>
              <a:rPr lang="ru-RU" sz="2000" b="0" i="0" dirty="0">
                <a:solidFill>
                  <a:srgbClr val="000000"/>
                </a:solidFill>
                <a:effectLst/>
                <a:latin typeface="Google Sans"/>
              </a:rPr>
              <a:t> оборудования и программного обеспечения, который эффективно осуществляет фильтрацию сетевых потоков в соответствии с установленными правилами и протоколами.</a:t>
            </a:r>
            <a:endParaRPr lang="ru" sz="20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F5B999-DA55-0D30-047E-9A9938DBE9EE}"/>
              </a:ext>
            </a:extLst>
          </p:cNvPr>
          <p:cNvSpPr txBox="1"/>
          <p:nvPr/>
        </p:nvSpPr>
        <p:spPr>
          <a:xfrm>
            <a:off x="139337" y="347271"/>
            <a:ext cx="8865326" cy="3785652"/>
          </a:xfrm>
          <a:prstGeom prst="rect">
            <a:avLst/>
          </a:prstGeom>
          <a:noFill/>
        </p:spPr>
        <p:txBody>
          <a:bodyPr wrap="square">
            <a:spAutoFit/>
          </a:bodyPr>
          <a:lstStyle/>
          <a:p>
            <a:pPr marL="182563" lvl="1" indent="-182563">
              <a:buFont typeface="Arial" panose="020B0604020202020204" pitchFamily="34" charset="0"/>
              <a:buChar char="•"/>
            </a:pPr>
            <a:r>
              <a:rPr lang="en-US" sz="2400" b="1" dirty="0">
                <a:solidFill>
                  <a:srgbClr val="000000"/>
                </a:solidFill>
                <a:latin typeface="+mj-lt"/>
              </a:rPr>
              <a:t>IPS</a:t>
            </a:r>
            <a:r>
              <a:rPr lang="ro-RO" sz="2400" b="1" dirty="0">
                <a:solidFill>
                  <a:srgbClr val="000000"/>
                </a:solidFill>
                <a:latin typeface="+mj-lt"/>
              </a:rPr>
              <a:t> </a:t>
            </a:r>
            <a:r>
              <a:rPr lang="ro-RO" sz="2400" dirty="0">
                <a:solidFill>
                  <a:srgbClr val="000000"/>
                </a:solidFill>
                <a:latin typeface="+mj-lt"/>
              </a:rPr>
              <a:t>(</a:t>
            </a:r>
            <a:r>
              <a:rPr lang="ro-RO" sz="2400" i="0" dirty="0" err="1">
                <a:solidFill>
                  <a:srgbClr val="000000"/>
                </a:solidFill>
                <a:effectLst/>
                <a:latin typeface="+mj-lt"/>
              </a:rPr>
              <a:t>Intrusion</a:t>
            </a:r>
            <a:r>
              <a:rPr lang="ro-RO" sz="2400" i="0" dirty="0">
                <a:solidFill>
                  <a:srgbClr val="000000"/>
                </a:solidFill>
                <a:effectLst/>
                <a:latin typeface="+mj-lt"/>
              </a:rPr>
              <a:t> </a:t>
            </a:r>
            <a:r>
              <a:rPr lang="ro-RO" sz="2400" i="0" dirty="0" err="1">
                <a:solidFill>
                  <a:srgbClr val="000000"/>
                </a:solidFill>
                <a:effectLst/>
                <a:latin typeface="+mj-lt"/>
              </a:rPr>
              <a:t>Prevention</a:t>
            </a:r>
            <a:r>
              <a:rPr lang="ro-RO" sz="2400" i="0" dirty="0">
                <a:solidFill>
                  <a:srgbClr val="000000"/>
                </a:solidFill>
                <a:effectLst/>
                <a:latin typeface="+mj-lt"/>
              </a:rPr>
              <a:t> </a:t>
            </a:r>
            <a:r>
              <a:rPr lang="ro-RO" sz="2400" i="0" dirty="0" err="1">
                <a:solidFill>
                  <a:srgbClr val="000000"/>
                </a:solidFill>
                <a:effectLst/>
                <a:latin typeface="+mj-lt"/>
              </a:rPr>
              <a:t>System</a:t>
            </a:r>
            <a:r>
              <a:rPr lang="ro-RO" sz="2400" i="0" dirty="0">
                <a:solidFill>
                  <a:srgbClr val="000000"/>
                </a:solidFill>
                <a:effectLst/>
                <a:latin typeface="+mj-lt"/>
              </a:rPr>
              <a:t>) </a:t>
            </a:r>
            <a:r>
              <a:rPr lang="en-US" sz="2400" dirty="0">
                <a:solidFill>
                  <a:srgbClr val="000000"/>
                </a:solidFill>
                <a:latin typeface="+mj-lt"/>
              </a:rPr>
              <a:t> </a:t>
            </a:r>
            <a:r>
              <a:rPr lang="ru-RU" sz="2400" i="0" dirty="0">
                <a:solidFill>
                  <a:srgbClr val="000000"/>
                </a:solidFill>
                <a:effectLst/>
                <a:latin typeface="+mj-lt"/>
              </a:rPr>
              <a:t>сетевое устройство безопасности отслеживает входящий и исходящий трафик на предмет вредоносного ПО, сигнатур сетевых атак и, если оно распознает угрозу, может немедленно ее остановить</a:t>
            </a:r>
            <a:endParaRPr lang="en-US" sz="2400" dirty="0">
              <a:solidFill>
                <a:srgbClr val="000000"/>
              </a:solidFill>
              <a:latin typeface="+mj-lt"/>
            </a:endParaRPr>
          </a:p>
          <a:p>
            <a:pPr marL="182563" lvl="1" indent="-182563">
              <a:buFont typeface="Arial" panose="020B0604020202020204" pitchFamily="34" charset="0"/>
              <a:buChar char="•"/>
            </a:pPr>
            <a:r>
              <a:rPr lang="en-US" sz="2400" b="1" dirty="0">
                <a:solidFill>
                  <a:srgbClr val="000000"/>
                </a:solidFill>
                <a:latin typeface="+mj-lt"/>
              </a:rPr>
              <a:t>ESA/</a:t>
            </a:r>
            <a:r>
              <a:rPr lang="en-US" sz="2400" b="1" dirty="0" err="1">
                <a:solidFill>
                  <a:srgbClr val="000000"/>
                </a:solidFill>
                <a:latin typeface="+mj-lt"/>
              </a:rPr>
              <a:t>WSA</a:t>
            </a:r>
            <a:r>
              <a:rPr lang="en-US" sz="2400" b="1" dirty="0">
                <a:solidFill>
                  <a:srgbClr val="000000"/>
                </a:solidFill>
                <a:latin typeface="+mj-lt"/>
              </a:rPr>
              <a:t> </a:t>
            </a:r>
            <a:r>
              <a:rPr lang="ro-RO" sz="2400" b="1" dirty="0">
                <a:solidFill>
                  <a:srgbClr val="000000"/>
                </a:solidFill>
                <a:latin typeface="+mj-lt"/>
              </a:rPr>
              <a:t>(</a:t>
            </a:r>
            <a:r>
              <a:rPr lang="ro-RO" sz="2400" b="0" i="0" dirty="0">
                <a:solidFill>
                  <a:srgbClr val="000000"/>
                </a:solidFill>
                <a:effectLst/>
                <a:latin typeface="+mj-lt"/>
              </a:rPr>
              <a:t>Email </a:t>
            </a:r>
            <a:r>
              <a:rPr lang="ro-RO" sz="2400" b="0" i="0" dirty="0" err="1">
                <a:solidFill>
                  <a:srgbClr val="000000"/>
                </a:solidFill>
                <a:effectLst/>
                <a:latin typeface="+mj-lt"/>
              </a:rPr>
              <a:t>Security</a:t>
            </a:r>
            <a:r>
              <a:rPr lang="ro-RO" sz="2400" b="0" i="0" dirty="0">
                <a:solidFill>
                  <a:srgbClr val="000000"/>
                </a:solidFill>
                <a:effectLst/>
                <a:latin typeface="+mj-lt"/>
              </a:rPr>
              <a:t> </a:t>
            </a:r>
            <a:r>
              <a:rPr lang="ro-RO" sz="2400" b="0" i="0" dirty="0" err="1">
                <a:solidFill>
                  <a:srgbClr val="000000"/>
                </a:solidFill>
                <a:effectLst/>
                <a:latin typeface="+mj-lt"/>
              </a:rPr>
              <a:t>Appliance</a:t>
            </a:r>
            <a:r>
              <a:rPr lang="ro-RO" sz="2400" b="0" i="0" dirty="0">
                <a:solidFill>
                  <a:srgbClr val="000000"/>
                </a:solidFill>
                <a:effectLst/>
                <a:latin typeface="+mj-lt"/>
              </a:rPr>
              <a:t>/</a:t>
            </a:r>
            <a:r>
              <a:rPr lang="en-US" sz="2400" b="0" i="0" dirty="0">
                <a:solidFill>
                  <a:srgbClr val="000000"/>
                </a:solidFill>
                <a:effectLst/>
                <a:latin typeface="+mj-lt"/>
              </a:rPr>
              <a:t> Web Security Appliance</a:t>
            </a:r>
            <a:r>
              <a:rPr lang="ro-RO" sz="2400" b="0" i="0" dirty="0">
                <a:solidFill>
                  <a:srgbClr val="000000"/>
                </a:solidFill>
                <a:effectLst/>
                <a:latin typeface="+mj-lt"/>
              </a:rPr>
              <a:t>)</a:t>
            </a:r>
            <a:r>
              <a:rPr lang="en-US" sz="2400" b="0" i="0" dirty="0">
                <a:solidFill>
                  <a:srgbClr val="000000"/>
                </a:solidFill>
                <a:effectLst/>
                <a:latin typeface="+mj-lt"/>
              </a:rPr>
              <a:t> </a:t>
            </a:r>
            <a:r>
              <a:rPr lang="ro-RO" sz="2400" dirty="0">
                <a:solidFill>
                  <a:srgbClr val="000000"/>
                </a:solidFill>
                <a:latin typeface="+mj-lt"/>
              </a:rPr>
              <a:t>- </a:t>
            </a:r>
            <a:r>
              <a:rPr lang="ru-RU" sz="2400" i="0" dirty="0">
                <a:solidFill>
                  <a:srgbClr val="000000"/>
                </a:solidFill>
                <a:effectLst/>
                <a:latin typeface="+mj-lt"/>
              </a:rPr>
              <a:t>сетевое устройство безопасности фильтрует известные и подозрительные вредоносные сайты в Интернете</a:t>
            </a:r>
            <a:endParaRPr lang="ro-RO" sz="2400" i="0" dirty="0">
              <a:solidFill>
                <a:srgbClr val="000000"/>
              </a:solidFill>
              <a:effectLst/>
              <a:latin typeface="+mj-lt"/>
            </a:endParaRPr>
          </a:p>
          <a:p>
            <a:pPr marL="182563" lvl="1" indent="-182563">
              <a:buFont typeface="Arial" panose="020B0604020202020204" pitchFamily="34" charset="0"/>
              <a:buChar char="•"/>
            </a:pPr>
            <a:r>
              <a:rPr lang="en-US" sz="2400" b="1" i="0" dirty="0" err="1">
                <a:solidFill>
                  <a:srgbClr val="000000"/>
                </a:solidFill>
                <a:effectLst/>
                <a:latin typeface="+mj-lt"/>
              </a:rPr>
              <a:t>SMA</a:t>
            </a:r>
            <a:r>
              <a:rPr lang="en-US" sz="2400" b="0" i="0" dirty="0">
                <a:solidFill>
                  <a:srgbClr val="000000"/>
                </a:solidFill>
                <a:effectLst/>
                <a:latin typeface="+mj-lt"/>
              </a:rPr>
              <a:t> </a:t>
            </a:r>
            <a:r>
              <a:rPr lang="ro-RO" sz="2400" b="0" i="0" dirty="0">
                <a:solidFill>
                  <a:srgbClr val="000000"/>
                </a:solidFill>
                <a:effectLst/>
                <a:latin typeface="+mj-lt"/>
              </a:rPr>
              <a:t>- </a:t>
            </a:r>
            <a:r>
              <a:rPr lang="en-US" sz="2400" b="0" i="0" dirty="0">
                <a:solidFill>
                  <a:srgbClr val="000000"/>
                </a:solidFill>
                <a:effectLst/>
                <a:latin typeface="+mj-lt"/>
              </a:rPr>
              <a:t>Cisco Security Management Appliance</a:t>
            </a:r>
            <a:endParaRPr lang="en-US" sz="2400" dirty="0">
              <a:solidFill>
                <a:srgbClr val="000000"/>
              </a:solidFill>
              <a:latin typeface="+mj-lt"/>
            </a:endParaRPr>
          </a:p>
          <a:p>
            <a:pPr marL="182563" lvl="1" indent="-182563">
              <a:buFont typeface="Arial" panose="020B0604020202020204" pitchFamily="34" charset="0"/>
              <a:buChar char="•"/>
            </a:pPr>
            <a:r>
              <a:rPr lang="ru" sz="2400" b="1" dirty="0">
                <a:solidFill>
                  <a:srgbClr val="000000"/>
                </a:solidFill>
                <a:latin typeface="+mj-lt"/>
              </a:rPr>
              <a:t>ААА</a:t>
            </a:r>
            <a:r>
              <a:rPr lang="ru" sz="2400" dirty="0">
                <a:solidFill>
                  <a:srgbClr val="000000"/>
                </a:solidFill>
                <a:latin typeface="+mj-lt"/>
              </a:rPr>
              <a:t>-сервер</a:t>
            </a:r>
            <a:r>
              <a:rPr lang="ro-RO" sz="2400" dirty="0">
                <a:solidFill>
                  <a:srgbClr val="000000"/>
                </a:solidFill>
                <a:latin typeface="+mj-lt"/>
              </a:rPr>
              <a:t> </a:t>
            </a:r>
            <a:r>
              <a:rPr lang="en-US" sz="2400" b="0" i="0" dirty="0">
                <a:solidFill>
                  <a:srgbClr val="000000"/>
                </a:solidFill>
                <a:effectLst/>
                <a:latin typeface="+mj-lt"/>
              </a:rPr>
              <a:t>(Authentication, authorization, and accounting</a:t>
            </a:r>
            <a:r>
              <a:rPr lang="ro-RO" sz="2400" b="0" i="0" dirty="0">
                <a:solidFill>
                  <a:srgbClr val="000000"/>
                </a:solidFill>
                <a:effectLst/>
                <a:latin typeface="+mj-lt"/>
              </a:rPr>
              <a:t>)</a:t>
            </a:r>
            <a:endParaRPr lang="en-US" sz="2400" dirty="0">
              <a:solidFill>
                <a:srgbClr val="000000"/>
              </a:solidFill>
              <a:latin typeface="+mj-lt"/>
            </a:endParaRPr>
          </a:p>
        </p:txBody>
      </p:sp>
    </p:spTree>
    <p:extLst>
      <p:ext uri="{BB962C8B-B14F-4D97-AF65-F5344CB8AC3E}">
        <p14:creationId xmlns:p14="http://schemas.microsoft.com/office/powerpoint/2010/main" val="376944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2"/>
          <a:stretch>
            <a:fillRect/>
          </a:stretch>
        </p:blipFill>
        <p:spPr>
          <a:xfrm>
            <a:off x="1571897" y="329796"/>
            <a:ext cx="6000205" cy="4483907"/>
          </a:xfrm>
        </p:spPr>
      </p:pic>
    </p:spTree>
    <p:extLst>
      <p:ext uri="{BB962C8B-B14F-4D97-AF65-F5344CB8AC3E}">
        <p14:creationId xmlns:p14="http://schemas.microsoft.com/office/powerpoint/2010/main" val="41614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900"/>
            <a:ext cx="8345488" cy="377404"/>
          </a:xfrm>
        </p:spPr>
        <p:txBody>
          <a:bodyPr/>
          <a:lstStyle/>
          <a:p>
            <a:r>
              <a:rPr lang="ru" sz="1600" dirty="0"/>
              <a:t>Снижение риска сетевых атак.</a:t>
            </a:r>
            <a:r>
              <a:rPr lang="ro-RO" sz="1600" dirty="0"/>
              <a:t> </a:t>
            </a:r>
            <a:r>
              <a:rPr lang="ru" sz="2400" dirty="0"/>
              <a:t>Сохранение резервных копий.</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409304"/>
            <a:ext cx="8621369" cy="1445622"/>
          </a:xfrm>
        </p:spPr>
        <p:txBody>
          <a:bodyPr/>
          <a:lstStyle/>
          <a:p>
            <a:pPr marL="0" indent="0" algn="l"/>
            <a:r>
              <a:rPr lang="ru" sz="1600" dirty="0">
                <a:solidFill>
                  <a:srgbClr val="000000"/>
                </a:solidFill>
              </a:rPr>
              <a:t>Резервное копирование конфигураций устройств и данных — один из самых эффективных способов защиты от потери данных. Резервное копирование должно выполняться регулярно, как указано в политике безопасности. Резервные копии данных обычно хранятся вне офиса, чтобы защитить резервные носители, если что-то случится с основным объектом.</a:t>
            </a: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29938356"/>
              </p:ext>
            </p:extLst>
          </p:nvPr>
        </p:nvGraphicFramePr>
        <p:xfrm>
          <a:off x="60961" y="1953127"/>
          <a:ext cx="8949690" cy="3036570"/>
        </p:xfrm>
        <a:graphic>
          <a:graphicData uri="http://schemas.openxmlformats.org/drawingml/2006/table">
            <a:tbl>
              <a:tblPr firstRow="1" bandRow="1">
                <a:tableStyleId>{5C22544A-7EE6-4342-B048-85BDC9FD1C3A}</a:tableStyleId>
              </a:tblPr>
              <a:tblGrid>
                <a:gridCol w="1229636">
                  <a:extLst>
                    <a:ext uri="{9D8B030D-6E8A-4147-A177-3AD203B41FA5}">
                      <a16:colId xmlns:a16="http://schemas.microsoft.com/office/drawing/2014/main" val="3315903213"/>
                    </a:ext>
                  </a:extLst>
                </a:gridCol>
                <a:gridCol w="7720054">
                  <a:extLst>
                    <a:ext uri="{9D8B030D-6E8A-4147-A177-3AD203B41FA5}">
                      <a16:colId xmlns:a16="http://schemas.microsoft.com/office/drawing/2014/main" val="1742692061"/>
                    </a:ext>
                  </a:extLst>
                </a:gridCol>
              </a:tblGrid>
              <a:tr h="370840">
                <a:tc>
                  <a:txBody>
                    <a:bodyPr/>
                    <a:lstStyle/>
                    <a:p>
                      <a:pPr algn="l" fontAlgn="ctr"/>
                      <a:r>
                        <a:rPr lang="ru" sz="1400" b="1" dirty="0">
                          <a:effectLst/>
                        </a:rPr>
                        <a:t>Рассмотрение</a:t>
                      </a:r>
                      <a:endParaRPr lang="en-US" sz="1400" dirty="0">
                        <a:effectLst/>
                      </a:endParaRPr>
                    </a:p>
                  </a:txBody>
                  <a:tcPr marL="47625" marR="47625" marT="47625" marB="47625" anchor="ctr"/>
                </a:tc>
                <a:tc>
                  <a:txBody>
                    <a:bodyPr/>
                    <a:lstStyle/>
                    <a:p>
                      <a:pPr algn="l" fontAlgn="ctr"/>
                      <a:r>
                        <a:rPr lang="ru" sz="1400" b="1" dirty="0">
                          <a:effectLst/>
                        </a:rPr>
                        <a:t>Описание</a:t>
                      </a:r>
                      <a:endParaRPr lang="en-US" sz="14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a:r>
                        <a:rPr lang="ru" sz="1400" b="0" dirty="0">
                          <a:solidFill>
                            <a:srgbClr val="000000"/>
                          </a:solidFill>
                          <a:effectLst/>
                        </a:rPr>
                        <a:t>Частота</a:t>
                      </a:r>
                    </a:p>
                  </a:txBody>
                  <a:tcPr marL="47625" marR="47625" marT="47625" marB="47625" anchor="ctr"/>
                </a:tc>
                <a:tc>
                  <a:txBody>
                    <a:bodyPr/>
                    <a:lstStyle/>
                    <a:p>
                      <a:pPr fontAlgn="ctr">
                        <a:buFont typeface="Arial" panose="020B0604020202020204" pitchFamily="34" charset="0"/>
                        <a:buChar char="•"/>
                      </a:pPr>
                      <a:r>
                        <a:rPr lang="ru" sz="1400" b="0" dirty="0">
                          <a:solidFill>
                            <a:srgbClr val="000000"/>
                          </a:solidFill>
                          <a:effectLst/>
                        </a:rPr>
                        <a:t>Регулярно выполняйте резервное копирование, как указано в политике безопасности.</a:t>
                      </a:r>
                    </a:p>
                    <a:p>
                      <a:pPr fontAlgn="ctr">
                        <a:buFont typeface="Arial" panose="020B0604020202020204" pitchFamily="34" charset="0"/>
                        <a:buChar char="•"/>
                      </a:pPr>
                      <a:r>
                        <a:rPr lang="ru" sz="1400" b="0" dirty="0">
                          <a:solidFill>
                            <a:srgbClr val="000000"/>
                          </a:solidFill>
                          <a:effectLst/>
                        </a:rPr>
                        <a:t>Полное резервное копирование может занять много времени, поэтому выполняйте ежемесячное или еженедельное резервное копирование с частичным частичным резервным копированием измененных файлов.</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a:r>
                        <a:rPr lang="ru" sz="1400" b="0" dirty="0">
                          <a:solidFill>
                            <a:srgbClr val="000000"/>
                          </a:solidFill>
                          <a:effectLst/>
                        </a:rPr>
                        <a:t>Хранилище</a:t>
                      </a:r>
                    </a:p>
                  </a:txBody>
                  <a:tcPr marL="47625" marR="47625" marT="47625" marB="47625" anchor="ctr"/>
                </a:tc>
                <a:tc>
                  <a:txBody>
                    <a:bodyPr/>
                    <a:lstStyle/>
                    <a:p>
                      <a:pPr fontAlgn="ctr">
                        <a:buFont typeface="Arial" panose="020B0604020202020204" pitchFamily="34" charset="0"/>
                        <a:buChar char="•"/>
                      </a:pPr>
                      <a:r>
                        <a:rPr lang="ru" sz="1400" b="0" dirty="0">
                          <a:solidFill>
                            <a:srgbClr val="000000"/>
                          </a:solidFill>
                          <a:effectLst/>
                        </a:rPr>
                        <a:t>Всегда проверяйте резервные копии, чтобы гарантировать целостность данных, а также процедуры восстановления файлов.</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a:r>
                        <a:rPr lang="ru" sz="1400" b="0" dirty="0">
                          <a:solidFill>
                            <a:srgbClr val="000000"/>
                          </a:solidFill>
                          <a:effectLst/>
                        </a:rPr>
                        <a:t>Безопасность</a:t>
                      </a:r>
                    </a:p>
                  </a:txBody>
                  <a:tcPr marL="47625" marR="47625" marT="47625" marB="47625" anchor="ctr"/>
                </a:tc>
                <a:tc>
                  <a:txBody>
                    <a:bodyPr/>
                    <a:lstStyle/>
                    <a:p>
                      <a:pPr fontAlgn="ctr">
                        <a:buFont typeface="Arial" panose="020B0604020202020204" pitchFamily="34" charset="0"/>
                        <a:buChar char="•"/>
                      </a:pPr>
                      <a:r>
                        <a:rPr lang="ru" sz="1400" b="0" dirty="0">
                          <a:solidFill>
                            <a:srgbClr val="000000"/>
                          </a:solidFill>
                          <a:effectLst/>
                        </a:rPr>
                        <a:t>Резервные копии следует переносить в утвержденное внешнее хранилище ежедневно, еженедельно или ежемесячно в соответствии с требованиями политики безопасности.</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a:r>
                        <a:rPr lang="ru" sz="1400" b="0" dirty="0">
                          <a:solidFill>
                            <a:srgbClr val="000000"/>
                          </a:solidFill>
                          <a:effectLst/>
                        </a:rPr>
                        <a:t>Проверка</a:t>
                      </a:r>
                    </a:p>
                  </a:txBody>
                  <a:tcPr marL="47625" marR="47625" marT="47625" marB="47625" anchor="ctr"/>
                </a:tc>
                <a:tc>
                  <a:txBody>
                    <a:bodyPr/>
                    <a:lstStyle/>
                    <a:p>
                      <a:pPr fontAlgn="ctr">
                        <a:buFont typeface="Arial" panose="020B0604020202020204" pitchFamily="34" charset="0"/>
                        <a:buChar char="•"/>
                      </a:pPr>
                      <a:r>
                        <a:rPr lang="ru" sz="1400" b="0" dirty="0">
                          <a:solidFill>
                            <a:srgbClr val="000000"/>
                          </a:solidFill>
                          <a:effectLst/>
                        </a:rPr>
                        <a:t>Резервные копии должны быть защищены надежными паролями. Пароль необходим для восстановления данных.</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670560" y="0"/>
            <a:ext cx="7245531" cy="721766"/>
          </a:xfrm>
        </p:spPr>
        <p:txBody>
          <a:bodyPr/>
          <a:lstStyle/>
          <a:p>
            <a:r>
              <a:rPr lang="ru" sz="2400" dirty="0"/>
              <a:t>Модернизация, обновление и исправление</a:t>
            </a:r>
            <a:br>
              <a:rPr lang="ro-RO" sz="2400" dirty="0"/>
            </a:br>
            <a:r>
              <a:rPr lang="ru" sz="2400" dirty="0"/>
              <a:t> средств защиты от сетевых атак</a:t>
            </a:r>
            <a:endParaRPr lang="en-US" sz="2400" dirty="0"/>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87086" y="748937"/>
            <a:ext cx="8691153" cy="4205835"/>
          </a:xfrm>
        </p:spPr>
        <p:txBody>
          <a:bodyPr/>
          <a:lstStyle/>
          <a:p>
            <a:pPr marL="0" indent="0" algn="l"/>
            <a:r>
              <a:rPr lang="ru" sz="2400" dirty="0">
                <a:solidFill>
                  <a:srgbClr val="000000"/>
                </a:solidFill>
              </a:rPr>
              <a:t>По мере появления новых вредоносных программ предприятиям необходимо </a:t>
            </a:r>
            <a:r>
              <a:rPr lang="ru" sz="2400" b="1" dirty="0">
                <a:solidFill>
                  <a:srgbClr val="000000"/>
                </a:solidFill>
              </a:rPr>
              <a:t>регулярно обновлять антивирусное</a:t>
            </a:r>
            <a:r>
              <a:rPr lang="ru" sz="2400" dirty="0">
                <a:solidFill>
                  <a:srgbClr val="000000"/>
                </a:solidFill>
              </a:rPr>
              <a:t> программное обеспечение.</a:t>
            </a:r>
          </a:p>
          <a:p>
            <a:pPr marL="285750" indent="-285750" algn="l">
              <a:buFont typeface="Arial" panose="020B0604020202020204" pitchFamily="34" charset="0"/>
              <a:buChar char="•"/>
            </a:pPr>
            <a:r>
              <a:rPr lang="ru" sz="2400" dirty="0">
                <a:solidFill>
                  <a:srgbClr val="000000"/>
                </a:solidFill>
              </a:rPr>
              <a:t>Самый эффективный способ смягчить атаку </a:t>
            </a:r>
            <a:r>
              <a:rPr lang="ru" sz="2400" b="1" dirty="0">
                <a:solidFill>
                  <a:srgbClr val="000000"/>
                </a:solidFill>
              </a:rPr>
              <a:t>червя</a:t>
            </a:r>
            <a:r>
              <a:rPr lang="ru" sz="2400" dirty="0">
                <a:solidFill>
                  <a:srgbClr val="000000"/>
                </a:solidFill>
              </a:rPr>
              <a:t> — </a:t>
            </a:r>
            <a:r>
              <a:rPr lang="ru" sz="2400" b="1" dirty="0">
                <a:solidFill>
                  <a:srgbClr val="000000"/>
                </a:solidFill>
              </a:rPr>
              <a:t>загрузить обновления безопасности от поставщика </a:t>
            </a:r>
            <a:r>
              <a:rPr lang="ro-RO" sz="2400" b="1" dirty="0">
                <a:solidFill>
                  <a:srgbClr val="000000"/>
                </a:solidFill>
              </a:rPr>
              <a:t>OS</a:t>
            </a:r>
            <a:r>
              <a:rPr lang="ru" sz="2400" b="1" dirty="0">
                <a:solidFill>
                  <a:srgbClr val="000000"/>
                </a:solidFill>
              </a:rPr>
              <a:t> </a:t>
            </a:r>
            <a:r>
              <a:rPr lang="ru" sz="2400" dirty="0">
                <a:solidFill>
                  <a:srgbClr val="000000"/>
                </a:solidFill>
              </a:rPr>
              <a:t>и </a:t>
            </a:r>
            <a:r>
              <a:rPr lang="ru" sz="2400" b="1" dirty="0">
                <a:solidFill>
                  <a:srgbClr val="000000"/>
                </a:solidFill>
              </a:rPr>
              <a:t>установить исправления на все уязвимые системы</a:t>
            </a:r>
            <a:r>
              <a:rPr lang="ru" sz="2400" dirty="0">
                <a:solidFill>
                  <a:srgbClr val="000000"/>
                </a:solidFill>
              </a:rPr>
              <a:t>.</a:t>
            </a:r>
          </a:p>
          <a:p>
            <a:pPr marL="285750" indent="-285750" algn="l">
              <a:buFont typeface="Arial" panose="020B0604020202020204" pitchFamily="34" charset="0"/>
              <a:buChar char="•"/>
            </a:pPr>
            <a:r>
              <a:rPr lang="ru" sz="2400" dirty="0">
                <a:solidFill>
                  <a:srgbClr val="000000"/>
                </a:solidFill>
              </a:rPr>
              <a:t>Одним из решений по управлению критически важными исправлениями безопасности является </a:t>
            </a:r>
            <a:r>
              <a:rPr lang="ru" sz="2400" b="1" dirty="0">
                <a:solidFill>
                  <a:srgbClr val="000000"/>
                </a:solidFill>
              </a:rPr>
              <a:t>обеспечение автоматической загрузки обновлений </a:t>
            </a:r>
            <a:r>
              <a:rPr lang="ru" sz="2400" dirty="0">
                <a:solidFill>
                  <a:srgbClr val="000000"/>
                </a:solidFill>
              </a:rPr>
              <a:t>всеми конечными системами.</a:t>
            </a:r>
          </a:p>
        </p:txBody>
      </p:sp>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ru" dirty="0">
                <a:solidFill>
                  <a:schemeClr val="accent5">
                    <a:lumMod val="40000"/>
                    <a:lumOff val="60000"/>
                  </a:schemeClr>
                </a:solidFill>
              </a:rPr>
              <a:t>Модуль 16: Основы сетевой безопасности</a:t>
            </a:r>
          </a:p>
        </p:txBody>
      </p:sp>
      <p:sp>
        <p:nvSpPr>
          <p:cNvPr id="7" name="Subtitle 6"/>
          <p:cNvSpPr>
            <a:spLocks noGrp="1"/>
          </p:cNvSpPr>
          <p:nvPr>
            <p:ph type="subTitle" idx="1"/>
          </p:nvPr>
        </p:nvSpPr>
        <p:spPr>
          <a:xfrm>
            <a:off x="469497" y="3809526"/>
            <a:ext cx="2368954" cy="902174"/>
          </a:xfrm>
        </p:spPr>
        <p:txBody>
          <a:bodyPr/>
          <a:lstStyle/>
          <a:p>
            <a:r>
              <a:rPr lang="ru" dirty="0">
                <a:solidFill>
                  <a:schemeClr val="accent5">
                    <a:lumMod val="40000"/>
                    <a:lumOff val="60000"/>
                  </a:schemeClr>
                </a:solidFill>
              </a:rPr>
              <a:t>Введение в сети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Снижение риска сетевых атак. </a:t>
            </a:r>
            <a:br>
              <a:rPr lang="en-US" dirty="0"/>
            </a:br>
            <a:r>
              <a:rPr lang="ru" sz="2400" dirty="0"/>
              <a:t>Аутентификация, авторизация и учет</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209006" y="763737"/>
            <a:ext cx="8611143" cy="3657998"/>
          </a:xfrm>
        </p:spPr>
        <p:txBody>
          <a:bodyPr/>
          <a:lstStyle/>
          <a:p>
            <a:pPr marL="0" indent="0" algn="l"/>
            <a:r>
              <a:rPr lang="ru" dirty="0">
                <a:solidFill>
                  <a:srgbClr val="000000"/>
                </a:solidFill>
              </a:rPr>
              <a:t>Службы сетевой безопасности аутентификации, авторизации и учета (AAA или «три А») обеспечивают основную структуру для настройки контроля доступа на сетевых устройствах.</a:t>
            </a:r>
          </a:p>
          <a:p>
            <a:pPr marL="342900" indent="-342900" algn="l">
              <a:buFont typeface="Arial" panose="020B0604020202020204" pitchFamily="34" charset="0"/>
              <a:buChar char="•"/>
            </a:pPr>
            <a:r>
              <a:rPr lang="ru" dirty="0">
                <a:solidFill>
                  <a:srgbClr val="000000"/>
                </a:solidFill>
              </a:rPr>
              <a:t>AAA — это способ контроля того, кому разрешен доступ к сети (аутентификация), какие действия они выполняют при доступе к сети (авторизация) и ведения учета того, что было сделано, пока они там находятся (учет).</a:t>
            </a:r>
          </a:p>
          <a:p>
            <a:pPr marL="342900" indent="-342900" algn="l">
              <a:buFont typeface="Arial" panose="020B0604020202020204" pitchFamily="34" charset="0"/>
              <a:buChar char="•"/>
            </a:pPr>
            <a:r>
              <a:rPr lang="ru" dirty="0">
                <a:solidFill>
                  <a:srgbClr val="000000"/>
                </a:solidFill>
              </a:rPr>
              <a:t>Концепция AAA похожа на использование кредитной карты. Кредитная карта определяет, кто может ее использовать, сколько пользователь может потратить, и ведет учет того, на какие товары пользователь потратил деньги.</a:t>
            </a:r>
          </a:p>
          <a:p>
            <a:pPr marL="342900" indent="-342900" algn="l">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5622" y="0"/>
            <a:ext cx="6252755" cy="4836469"/>
          </a:xfrm>
          <a:prstGeom prst="rect">
            <a:avLst/>
          </a:prstGeom>
        </p:spPr>
      </p:pic>
    </p:spTree>
    <p:extLst>
      <p:ext uri="{BB962C8B-B14F-4D97-AF65-F5344CB8AC3E}">
        <p14:creationId xmlns:p14="http://schemas.microsoft.com/office/powerpoint/2010/main" val="123432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455781"/>
          </a:xfrm>
        </p:spPr>
        <p:txBody>
          <a:bodyPr/>
          <a:lstStyle/>
          <a:p>
            <a:r>
              <a:rPr lang="ru" sz="1600" dirty="0"/>
              <a:t>Смягчение сетевых атак</a:t>
            </a:r>
            <a:r>
              <a:rPr lang="ro-RO" sz="1600" dirty="0"/>
              <a:t>. </a:t>
            </a:r>
            <a:r>
              <a:rPr lang="ru" sz="2400" dirty="0"/>
              <a:t>Брандмауэры</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77016" y="574766"/>
            <a:ext cx="9066984" cy="4188824"/>
          </a:xfrm>
        </p:spPr>
        <p:txBody>
          <a:bodyPr/>
          <a:lstStyle/>
          <a:p>
            <a:pPr marL="0" indent="0" algn="l"/>
            <a:r>
              <a:rPr lang="ru" sz="2400" dirty="0">
                <a:solidFill>
                  <a:srgbClr val="000000"/>
                </a:solidFill>
              </a:rPr>
              <a:t>Сетевые брандмауэры располагаются между двумя или более сетями, контролируют трафик между ними и помогают </a:t>
            </a:r>
            <a:r>
              <a:rPr lang="ru" sz="2400" b="1" dirty="0">
                <a:solidFill>
                  <a:srgbClr val="000000"/>
                </a:solidFill>
              </a:rPr>
              <a:t>предотвратить несанкционированный доступ</a:t>
            </a:r>
            <a:r>
              <a:rPr lang="ru" sz="2400" dirty="0">
                <a:solidFill>
                  <a:srgbClr val="000000"/>
                </a:solidFill>
              </a:rPr>
              <a:t>.</a:t>
            </a:r>
          </a:p>
          <a:p>
            <a:pPr marL="0" indent="0" algn="l"/>
            <a:r>
              <a:rPr lang="ru" sz="2400" dirty="0">
                <a:solidFill>
                  <a:srgbClr val="000000"/>
                </a:solidFill>
              </a:rPr>
              <a:t>Брандмауэр </a:t>
            </a:r>
            <a:r>
              <a:rPr lang="ru" sz="2400" b="1" dirty="0">
                <a:solidFill>
                  <a:srgbClr val="000000"/>
                </a:solidFill>
              </a:rPr>
              <a:t>может разрешить внешним пользователям контролируемый доступ к определенным службам</a:t>
            </a:r>
            <a:r>
              <a:rPr lang="ru" sz="2400" dirty="0">
                <a:solidFill>
                  <a:srgbClr val="000000"/>
                </a:solidFill>
              </a:rPr>
              <a:t>. Например, серверы, </a:t>
            </a:r>
            <a:r>
              <a:rPr lang="ru" sz="2400" b="1" dirty="0">
                <a:solidFill>
                  <a:srgbClr val="000000"/>
                </a:solidFill>
              </a:rPr>
              <a:t>доступные внешним пользователям, обычно находятся в специальной сети</a:t>
            </a:r>
            <a:r>
              <a:rPr lang="ru" sz="2400" dirty="0">
                <a:solidFill>
                  <a:srgbClr val="000000"/>
                </a:solidFill>
              </a:rPr>
              <a:t>, называемой демилитаризованной зоной (</a:t>
            </a:r>
            <a:r>
              <a:rPr lang="ru" sz="2400" b="1" dirty="0">
                <a:solidFill>
                  <a:srgbClr val="000000"/>
                </a:solidFill>
              </a:rPr>
              <a:t>DMZ</a:t>
            </a:r>
            <a:r>
              <a:rPr lang="ru" sz="2400" dirty="0">
                <a:solidFill>
                  <a:srgbClr val="000000"/>
                </a:solidFill>
              </a:rPr>
              <a:t>). </a:t>
            </a:r>
            <a:endParaRPr lang="ro-RO" sz="2400" dirty="0">
              <a:solidFill>
                <a:srgbClr val="000000"/>
              </a:solidFill>
            </a:endParaRPr>
          </a:p>
          <a:p>
            <a:pPr marL="0" indent="0" algn="l"/>
            <a:r>
              <a:rPr lang="ru" sz="2400" dirty="0">
                <a:solidFill>
                  <a:srgbClr val="000000"/>
                </a:solidFill>
              </a:rPr>
              <a:t>DMZ позволяет сетевому администратору </a:t>
            </a:r>
            <a:r>
              <a:rPr lang="ru" sz="2400" b="1" dirty="0">
                <a:solidFill>
                  <a:srgbClr val="000000"/>
                </a:solidFill>
              </a:rPr>
              <a:t>применять определенные политики для хостов</a:t>
            </a:r>
            <a:r>
              <a:rPr lang="ru" sz="2400" dirty="0">
                <a:solidFill>
                  <a:srgbClr val="000000"/>
                </a:solidFill>
              </a:rPr>
              <a:t>, подключенных к этой сети.</a:t>
            </a:r>
          </a:p>
        </p:txBody>
      </p:sp>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2"/>
          <a:stretch>
            <a:fillRect/>
          </a:stretch>
        </p:blipFill>
        <p:spPr>
          <a:xfrm>
            <a:off x="209005" y="125736"/>
            <a:ext cx="6849595" cy="2140498"/>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3"/>
          <a:stretch>
            <a:fillRect/>
          </a:stretch>
        </p:blipFill>
        <p:spPr>
          <a:xfrm>
            <a:off x="22437" y="2324048"/>
            <a:ext cx="5006420" cy="1533849"/>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4"/>
          <a:stretch>
            <a:fillRect/>
          </a:stretch>
        </p:blipFill>
        <p:spPr>
          <a:xfrm>
            <a:off x="4945352" y="2324048"/>
            <a:ext cx="4053198" cy="2301500"/>
          </a:xfrm>
          <a:prstGeom prst="rect">
            <a:avLst/>
          </a:prstGeom>
        </p:spPr>
      </p:pic>
    </p:spTree>
    <p:extLst>
      <p:ext uri="{BB962C8B-B14F-4D97-AF65-F5344CB8AC3E}">
        <p14:creationId xmlns:p14="http://schemas.microsoft.com/office/powerpoint/2010/main" val="314583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383176" y="31899"/>
            <a:ext cx="7962311" cy="481907"/>
          </a:xfrm>
        </p:spPr>
        <p:txBody>
          <a:bodyPr/>
          <a:lstStyle/>
          <a:p>
            <a:r>
              <a:rPr lang="ru" sz="2400" dirty="0"/>
              <a:t>Типы брандмауэров </a:t>
            </a:r>
            <a:r>
              <a:rPr lang="ru" sz="1600" dirty="0"/>
              <a:t>для предотвращения сетевых атак</a:t>
            </a:r>
            <a:endParaRPr lang="en-US" dirty="0"/>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0" y="574766"/>
            <a:ext cx="9144000" cy="4093028"/>
          </a:xfrm>
        </p:spPr>
        <p:txBody>
          <a:bodyPr/>
          <a:lstStyle/>
          <a:p>
            <a:pPr marL="0" indent="0" algn="l"/>
            <a:r>
              <a:rPr lang="ru" sz="1800" dirty="0">
                <a:solidFill>
                  <a:srgbClr val="000000"/>
                </a:solidFill>
              </a:rPr>
              <a:t>Продукты брандмауэров поставляются в различных формах. Эти продукты используют </a:t>
            </a:r>
            <a:r>
              <a:rPr lang="ru" sz="1800" b="1" dirty="0">
                <a:solidFill>
                  <a:srgbClr val="000000"/>
                </a:solidFill>
              </a:rPr>
              <a:t>различные методы </a:t>
            </a:r>
            <a:r>
              <a:rPr lang="ru" sz="1800" dirty="0">
                <a:solidFill>
                  <a:srgbClr val="000000"/>
                </a:solidFill>
              </a:rPr>
              <a:t>для определения того, </a:t>
            </a:r>
            <a:r>
              <a:rPr lang="ru" sz="1800" b="1" dirty="0">
                <a:solidFill>
                  <a:srgbClr val="000000"/>
                </a:solidFill>
              </a:rPr>
              <a:t>что будет разрешено </a:t>
            </a:r>
            <a:r>
              <a:rPr lang="ru" sz="1800" dirty="0">
                <a:solidFill>
                  <a:srgbClr val="000000"/>
                </a:solidFill>
              </a:rPr>
              <a:t>или </a:t>
            </a:r>
            <a:r>
              <a:rPr lang="ru" sz="1800" b="1" dirty="0">
                <a:solidFill>
                  <a:srgbClr val="000000"/>
                </a:solidFill>
              </a:rPr>
              <a:t>запрещено в доступе </a:t>
            </a:r>
            <a:r>
              <a:rPr lang="ru" sz="1800" dirty="0">
                <a:solidFill>
                  <a:srgbClr val="000000"/>
                </a:solidFill>
              </a:rPr>
              <a:t>к сети. Они включают в себя следующее:</a:t>
            </a:r>
          </a:p>
          <a:p>
            <a:pPr marL="358835" lvl="1" indent="-285750">
              <a:buFont typeface="Arial" panose="020B0604020202020204" pitchFamily="34" charset="0"/>
              <a:buChar char="•"/>
            </a:pPr>
            <a:r>
              <a:rPr lang="ru" sz="1800" b="1" dirty="0">
                <a:solidFill>
                  <a:srgbClr val="000000"/>
                </a:solidFill>
              </a:rPr>
              <a:t>Фильтрация пакетов </a:t>
            </a:r>
            <a:r>
              <a:rPr lang="ru" sz="1800" dirty="0">
                <a:solidFill>
                  <a:srgbClr val="000000"/>
                </a:solidFill>
              </a:rPr>
              <a:t>— предотвращает или разрешает доступ на основе IP- или MAC-адресов.</a:t>
            </a:r>
          </a:p>
          <a:p>
            <a:pPr marL="358835" lvl="1" indent="-285750">
              <a:buFont typeface="Arial" panose="020B0604020202020204" pitchFamily="34" charset="0"/>
              <a:buChar char="•"/>
            </a:pPr>
            <a:r>
              <a:rPr lang="ru" sz="1800" b="1" dirty="0">
                <a:solidFill>
                  <a:srgbClr val="000000"/>
                </a:solidFill>
              </a:rPr>
              <a:t>Фильтрация приложений </a:t>
            </a:r>
            <a:r>
              <a:rPr lang="ru" sz="1800" dirty="0">
                <a:solidFill>
                  <a:srgbClr val="000000"/>
                </a:solidFill>
              </a:rPr>
              <a:t>— запрещает или разрешает доступ определенным типам приложений на основе номеров портов.</a:t>
            </a:r>
          </a:p>
          <a:p>
            <a:pPr marL="358835" lvl="1" indent="-285750">
              <a:buFont typeface="Arial" panose="020B0604020202020204" pitchFamily="34" charset="0"/>
              <a:buChar char="•"/>
            </a:pPr>
            <a:r>
              <a:rPr lang="ru" sz="1800" b="1" dirty="0">
                <a:solidFill>
                  <a:srgbClr val="000000"/>
                </a:solidFill>
              </a:rPr>
              <a:t>Фильтрация URL-адресов </a:t>
            </a:r>
            <a:r>
              <a:rPr lang="ru" sz="1800" dirty="0">
                <a:solidFill>
                  <a:srgbClr val="000000"/>
                </a:solidFill>
              </a:rPr>
              <a:t>— запрещает или разрешает доступ к веб-сайтам на основе определенных URL-адресов или ключевых слов.</a:t>
            </a:r>
          </a:p>
          <a:p>
            <a:pPr marL="358835" lvl="1" indent="-285750">
              <a:buFont typeface="Arial" panose="020B0604020202020204" pitchFamily="34" charset="0"/>
              <a:buChar char="•"/>
            </a:pPr>
            <a:r>
              <a:rPr lang="ru" sz="1800" b="1" dirty="0">
                <a:solidFill>
                  <a:srgbClr val="000000"/>
                </a:solidFill>
              </a:rPr>
              <a:t>Stateful packet inspection (SPI) </a:t>
            </a:r>
            <a:r>
              <a:rPr lang="ru" sz="1800" dirty="0">
                <a:solidFill>
                  <a:srgbClr val="000000"/>
                </a:solidFill>
              </a:rPr>
              <a:t>— входящие пакеты должны быть законными ответами на запросы от внутренних хостов. Незапрошенные пакеты блокируются, если это специально не разрешено. SPI также может включать возможность распознавать и отфильтровывать определенные типы атак, такие как отказ в обслуживании (DoS).</a:t>
            </a:r>
          </a:p>
          <a:p>
            <a:pPr marL="285750" indent="-285750" algn="l">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39336" y="31899"/>
            <a:ext cx="8206151" cy="429655"/>
          </a:xfrm>
        </p:spPr>
        <p:txBody>
          <a:bodyPr/>
          <a:lstStyle/>
          <a:p>
            <a:r>
              <a:rPr lang="ru" sz="1600" dirty="0"/>
              <a:t>Смягчение сетевых атак</a:t>
            </a:r>
            <a:r>
              <a:rPr lang="ro-RO" sz="1600" dirty="0"/>
              <a:t>. </a:t>
            </a:r>
            <a:r>
              <a:rPr lang="ru" sz="2400" dirty="0"/>
              <a:t>Безопасность конечных точек</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100148" y="539931"/>
            <a:ext cx="8943704" cy="4255353"/>
          </a:xfrm>
        </p:spPr>
        <p:txBody>
          <a:bodyPr/>
          <a:lstStyle/>
          <a:p>
            <a:pPr marL="0" indent="0" algn="l"/>
            <a:r>
              <a:rPr lang="ru" b="1" dirty="0">
                <a:solidFill>
                  <a:srgbClr val="000000"/>
                </a:solidFill>
              </a:rPr>
              <a:t>Конечная точка</a:t>
            </a:r>
            <a:r>
              <a:rPr lang="ru" dirty="0">
                <a:solidFill>
                  <a:srgbClr val="000000"/>
                </a:solidFill>
              </a:rPr>
              <a:t>, или </a:t>
            </a:r>
            <a:r>
              <a:rPr lang="ru" b="1" dirty="0">
                <a:solidFill>
                  <a:srgbClr val="000000"/>
                </a:solidFill>
              </a:rPr>
              <a:t>хост</a:t>
            </a:r>
            <a:r>
              <a:rPr lang="ru" dirty="0">
                <a:solidFill>
                  <a:srgbClr val="000000"/>
                </a:solidFill>
              </a:rPr>
              <a:t>, — это отдельная компьютерная система или устройство, выступающее в качестве сетевого клиента. Обычными конечными точками являются ноутбуки, настольные компьютеры, серверы, смартфоны и планшеты.</a:t>
            </a:r>
          </a:p>
          <a:p>
            <a:pPr marL="0" indent="0" algn="l"/>
            <a:r>
              <a:rPr lang="ru" b="1" dirty="0">
                <a:solidFill>
                  <a:srgbClr val="000000"/>
                </a:solidFill>
              </a:rPr>
              <a:t>Обеспечение безопасности конечных устройств</a:t>
            </a:r>
            <a:r>
              <a:rPr lang="ru" dirty="0">
                <a:solidFill>
                  <a:srgbClr val="000000"/>
                </a:solidFill>
              </a:rPr>
              <a:t> — одна из самых сложных задач сетевого администратора, поскольку она связана с человеческой природой. Компания должна иметь хорошо документированные политики, а сотрудники должны знать эти правила.</a:t>
            </a:r>
          </a:p>
          <a:p>
            <a:pPr marL="0" indent="0" algn="l"/>
            <a:r>
              <a:rPr lang="ru" dirty="0">
                <a:solidFill>
                  <a:srgbClr val="000000"/>
                </a:solidFill>
              </a:rPr>
              <a:t>Сотрудники должны быть </a:t>
            </a:r>
            <a:r>
              <a:rPr lang="ru" b="1" dirty="0">
                <a:solidFill>
                  <a:srgbClr val="000000"/>
                </a:solidFill>
              </a:rPr>
              <a:t>обучены правильному использованию сети</a:t>
            </a:r>
            <a:r>
              <a:rPr lang="ru" dirty="0">
                <a:solidFill>
                  <a:srgbClr val="000000"/>
                </a:solidFill>
              </a:rPr>
              <a:t>. Политики часто включают использование антивирусного программного обеспечения и предотвращение вторжений на хост. Более комплексные решения по безопасности конечных точек опираются на </a:t>
            </a:r>
            <a:r>
              <a:rPr lang="ru" b="1" dirty="0">
                <a:solidFill>
                  <a:srgbClr val="000000"/>
                </a:solidFill>
              </a:rPr>
              <a:t>контроль доступа к сети</a:t>
            </a:r>
            <a:r>
              <a:rPr lang="ru" sz="1800" dirty="0">
                <a:solidFill>
                  <a:srgbClr val="000000"/>
                </a:solidFill>
              </a:rPr>
              <a:t>.</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ru" dirty="0">
                <a:solidFill>
                  <a:schemeClr val="accent5">
                    <a:lumMod val="40000"/>
                    <a:lumOff val="60000"/>
                  </a:schemeClr>
                </a:solidFill>
              </a:rPr>
              <a:t>16.4 Безопасность устройства</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348342" y="31899"/>
            <a:ext cx="7997145" cy="429655"/>
          </a:xfrm>
        </p:spPr>
        <p:txBody>
          <a:bodyPr/>
          <a:lstStyle/>
          <a:p>
            <a:r>
              <a:rPr lang="ru" sz="1600" dirty="0"/>
              <a:t>Безопасность устройств</a:t>
            </a:r>
            <a:r>
              <a:rPr lang="ro-RO" sz="1600" dirty="0"/>
              <a:t>. </a:t>
            </a:r>
            <a:r>
              <a:rPr lang="ru"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87086" y="461554"/>
            <a:ext cx="8934994" cy="4049486"/>
          </a:xfrm>
        </p:spPr>
        <p:txBody>
          <a:bodyPr/>
          <a:lstStyle/>
          <a:p>
            <a:pPr marL="0" indent="0" algn="l"/>
            <a:r>
              <a:rPr lang="ru" sz="1600" dirty="0">
                <a:solidFill>
                  <a:srgbClr val="000000"/>
                </a:solidFill>
              </a:rPr>
              <a:t>Параметры безопасности устанавливаются на значения по умолчанию при установке новой операционной системы на устройство. В большинстве случаев этот уровень безопасности недостаточен. Для маршрутизаторов Cisco функция Cisco AutoSecure может использоваться для обеспечения безопасности системы.</a:t>
            </a:r>
          </a:p>
          <a:p>
            <a:pPr marL="0" indent="0" algn="l"/>
            <a:endParaRPr lang="en-US" sz="1600" dirty="0">
              <a:solidFill>
                <a:srgbClr val="000000"/>
              </a:solidFill>
            </a:endParaRPr>
          </a:p>
          <a:p>
            <a:pPr marL="0" indent="0" algn="l"/>
            <a:r>
              <a:rPr lang="ru" sz="1600" dirty="0">
                <a:solidFill>
                  <a:srgbClr val="000000"/>
                </a:solidFill>
              </a:rPr>
              <a:t>Кроме того, есть несколько простых шагов, которые следует выполнить и которые применимы к большинству операционных систем:</a:t>
            </a:r>
          </a:p>
          <a:p>
            <a:pPr marL="415985" lvl="1" indent="-342900">
              <a:buFont typeface="Arial" panose="020B0604020202020204" pitchFamily="34" charset="0"/>
              <a:buChar char="•"/>
            </a:pPr>
            <a:r>
              <a:rPr lang="ru" sz="1600" dirty="0">
                <a:solidFill>
                  <a:srgbClr val="000000"/>
                </a:solidFill>
              </a:rPr>
              <a:t>Имена пользователей и пароли по умолчанию следует немедленно изменить.</a:t>
            </a:r>
          </a:p>
          <a:p>
            <a:pPr marL="415985" lvl="1" indent="-342900">
              <a:buFont typeface="Arial" panose="020B0604020202020204" pitchFamily="34" charset="0"/>
              <a:buChar char="•"/>
            </a:pPr>
            <a:r>
              <a:rPr lang="ru" sz="1600" dirty="0">
                <a:solidFill>
                  <a:srgbClr val="000000"/>
                </a:solidFill>
              </a:rPr>
              <a:t>Доступ к системным ресурсам должен быть предоставлен только лицам, имеющим право использовать эти ресурсы.</a:t>
            </a:r>
          </a:p>
          <a:p>
            <a:pPr marL="415985" lvl="1" indent="-342900">
              <a:buFont typeface="Arial" panose="020B0604020202020204" pitchFamily="34" charset="0"/>
              <a:buChar char="•"/>
            </a:pPr>
            <a:r>
              <a:rPr lang="ru" sz="1600" dirty="0">
                <a:solidFill>
                  <a:srgbClr val="000000"/>
                </a:solidFill>
              </a:rPr>
              <a:t>По возможности следует отключить и удалить все ненужные службы и приложения.</a:t>
            </a:r>
          </a:p>
          <a:p>
            <a:pPr marL="415985" lvl="1" indent="-342900">
              <a:buFont typeface="Arial" panose="020B0604020202020204" pitchFamily="34" charset="0"/>
              <a:buChar char="•"/>
            </a:pPr>
            <a:r>
              <a:rPr lang="ru" sz="1600" dirty="0">
                <a:solidFill>
                  <a:srgbClr val="000000"/>
                </a:solidFill>
              </a:rPr>
              <a:t>Часто устройства, отправленные производителем, лежат на складе в течение определенного периода времени и не имеют установленных последних исправлений. Важно обновить любое программное обеспечение и установить любые исправления безопасности до внедрения.</a:t>
            </a: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2400" dirty="0"/>
              <a:t>Пароли </a:t>
            </a:r>
            <a:r>
              <a:rPr lang="ru" sz="1600" dirty="0"/>
              <a:t>безопасности устройства</a:t>
            </a:r>
            <a:br>
              <a:rPr lang="en-US" dirty="0"/>
            </a:br>
            <a:endParaRPr lang="en-US" dirty="0"/>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a:r>
              <a:rPr lang="ru" sz="1500" dirty="0">
                <a:solidFill>
                  <a:srgbClr val="000000"/>
                </a:solidFill>
              </a:rPr>
              <a:t>Для защиты сетевых устройств важно использовать надежные пароли. Вот стандартные рекомендации, которым нужно следовать:</a:t>
            </a:r>
          </a:p>
          <a:p>
            <a:pPr marL="358835" lvl="1" indent="-285750">
              <a:buFont typeface="Arial" panose="020B0604020202020204" pitchFamily="34" charset="0"/>
              <a:buChar char="•"/>
            </a:pPr>
            <a:r>
              <a:rPr lang="ru" sz="1500" dirty="0">
                <a:solidFill>
                  <a:srgbClr val="000000"/>
                </a:solidFill>
              </a:rPr>
              <a:t>Используйте пароль длиной не менее восьми символов, желательно 10 или более символов.</a:t>
            </a:r>
          </a:p>
          <a:p>
            <a:pPr marL="358835" lvl="1" indent="-285750">
              <a:buFont typeface="Arial" panose="020B0604020202020204" pitchFamily="34" charset="0"/>
              <a:buChar char="•"/>
            </a:pPr>
            <a:r>
              <a:rPr lang="ru" sz="1500" dirty="0">
                <a:solidFill>
                  <a:srgbClr val="000000"/>
                </a:solidFill>
              </a:rPr>
              <a:t>Создавайте сложные пароли. Используйте сочетание заглавных и строчных букв, цифр, символов и пробелов, если это разрешено.</a:t>
            </a:r>
          </a:p>
          <a:p>
            <a:pPr marL="358835" lvl="1" indent="-285750">
              <a:buFont typeface="Arial" panose="020B0604020202020204" pitchFamily="34" charset="0"/>
              <a:buChar char="•"/>
            </a:pPr>
            <a:r>
              <a:rPr lang="ru" sz="1500" dirty="0">
                <a:solidFill>
                  <a:srgbClr val="000000"/>
                </a:solidFill>
              </a:rPr>
              <a:t>Избегайте паролей, основанных на повторениях, распространенных словарных словах, последовательностях букв или цифр, именах пользователей, именах родственников или домашних животных, биографической информации, такой как даты рождения, идентификационные номера, имена предков или другие легко идентифицируемые фрагменты информации.</a:t>
            </a:r>
          </a:p>
          <a:p>
            <a:pPr marL="358835" lvl="1" indent="-285750">
              <a:buFont typeface="Arial" panose="020B0604020202020204" pitchFamily="34" charset="0"/>
              <a:buChar char="•"/>
            </a:pPr>
            <a:r>
              <a:rPr lang="ru" sz="1500" dirty="0">
                <a:solidFill>
                  <a:srgbClr val="000000"/>
                </a:solidFill>
              </a:rPr>
              <a:t>Намеренно неправильно напишите пароль. Например, Smith = Smyth = 5mYth или Security = 5ecur1ty.</a:t>
            </a:r>
          </a:p>
          <a:p>
            <a:pPr marL="358835" lvl="1" indent="-285750">
              <a:buFont typeface="Arial" panose="020B0604020202020204" pitchFamily="34" charset="0"/>
              <a:buChar char="•"/>
            </a:pPr>
            <a:r>
              <a:rPr lang="ru" sz="1500" dirty="0">
                <a:solidFill>
                  <a:srgbClr val="000000"/>
                </a:solidFill>
              </a:rPr>
              <a:t>Чаще меняйте пароли. Если пароль непреднамеренно скомпрометирован, окно возможностей для злоумышленника использовать пароль ограничено.</a:t>
            </a:r>
          </a:p>
          <a:p>
            <a:pPr marL="358835" lvl="1" indent="-285750">
              <a:buFont typeface="Arial" panose="020B0604020202020204" pitchFamily="34" charset="0"/>
              <a:buChar char="•"/>
            </a:pPr>
            <a:r>
              <a:rPr lang="ru" sz="1500" dirty="0">
                <a:solidFill>
                  <a:srgbClr val="000000"/>
                </a:solidFill>
              </a:rPr>
              <a:t>Не записывайте пароли и не оставляйте их на видном месте, например на столе или мониторе.</a:t>
            </a:r>
          </a:p>
          <a:p>
            <a:pPr marL="0" indent="0" algn="l"/>
            <a:r>
              <a:rPr lang="ru" sz="1500" dirty="0">
                <a:solidFill>
                  <a:srgbClr val="000000"/>
                </a:solidFill>
              </a:rPr>
              <a:t>На маршрутизаторах Cisco начальные пробелы игнорируются для паролей, но пробелы после первого символа — нет. Поэтому один из методов создания надежного пароля — использовать пробел и создать фразу из многих слов. Это называется парольной фразой. Парольную фразу часто легче запомнить, чем простой пароль. Она также длиннее и ее сложнее угадать.</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Безопасность устройства </a:t>
            </a:r>
            <a:br>
              <a:rPr lang="en-US" dirty="0"/>
            </a:br>
            <a:r>
              <a:rPr lang="ru" sz="2400" dirty="0"/>
              <a:t>Дополнительная защита паролем</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a:r>
              <a:rPr lang="ru" sz="1600" dirty="0">
                <a:solidFill>
                  <a:srgbClr val="000000"/>
                </a:solidFill>
              </a:rPr>
              <a:t>Чтобы гарантировать, что пароли останутся в секрете на маршрутизаторе и коммутаторе Cisco, можно предпринять несколько шагов, в том числе следующие:</a:t>
            </a:r>
          </a:p>
          <a:p>
            <a:pPr marL="415985" lvl="1" indent="-342900">
              <a:buFont typeface="Arial" panose="020B0604020202020204" pitchFamily="34" charset="0"/>
              <a:buChar char="•"/>
            </a:pPr>
            <a:r>
              <a:rPr lang="ru" sz="1600" dirty="0">
                <a:solidFill>
                  <a:srgbClr val="000000"/>
                </a:solidFill>
              </a:rPr>
              <a:t>Зашифруйте все текстовые пароли с помощью команды </a:t>
            </a:r>
            <a:r>
              <a:rPr lang="ru" sz="1600" b="1" dirty="0">
                <a:solidFill>
                  <a:srgbClr val="000000"/>
                </a:solidFill>
              </a:rPr>
              <a:t>service password-encryption </a:t>
            </a:r>
            <a:r>
              <a:rPr lang="ru" sz="1600" dirty="0">
                <a:solidFill>
                  <a:srgbClr val="000000"/>
                </a:solidFill>
              </a:rPr>
              <a:t>.</a:t>
            </a:r>
          </a:p>
          <a:p>
            <a:pPr marL="415985" lvl="1" indent="-342900">
              <a:buFont typeface="Arial" panose="020B0604020202020204" pitchFamily="34" charset="0"/>
              <a:buChar char="•"/>
            </a:pPr>
            <a:r>
              <a:rPr lang="ru" sz="1600" dirty="0">
                <a:solidFill>
                  <a:srgbClr val="000000"/>
                </a:solidFill>
              </a:rPr>
              <a:t>Установите минимально допустимую длину пароля с помощью команды </a:t>
            </a:r>
            <a:r>
              <a:rPr lang="ru" sz="1600" b="1" dirty="0">
                <a:solidFill>
                  <a:srgbClr val="000000"/>
                </a:solidFill>
              </a:rPr>
              <a:t>security passwords min-length </a:t>
            </a:r>
            <a:r>
              <a:rPr lang="ru" sz="1600" dirty="0">
                <a:solidFill>
                  <a:srgbClr val="000000"/>
                </a:solidFill>
              </a:rPr>
              <a:t>.</a:t>
            </a:r>
          </a:p>
          <a:p>
            <a:pPr marL="415985" lvl="1" indent="-342900">
              <a:buFont typeface="Arial" panose="020B0604020202020204" pitchFamily="34" charset="0"/>
              <a:buChar char="•"/>
            </a:pPr>
            <a:r>
              <a:rPr lang="ru" sz="1600" dirty="0">
                <a:solidFill>
                  <a:srgbClr val="000000"/>
                </a:solidFill>
              </a:rPr>
              <a:t>Предотвращайте атаки подбора пароля методом подбора с помощью </a:t>
            </a:r>
            <a:r>
              <a:rPr lang="ru" sz="1600" b="1" dirty="0">
                <a:solidFill>
                  <a:srgbClr val="000000"/>
                </a:solidFill>
              </a:rPr>
              <a:t>блокировки входа в систему на </a:t>
            </a:r>
            <a:r>
              <a:rPr lang="ru" sz="1600" b="1" i="1" dirty="0">
                <a:solidFill>
                  <a:srgbClr val="000000"/>
                </a:solidFill>
              </a:rPr>
              <a:t># </a:t>
            </a:r>
            <a:r>
              <a:rPr lang="ru" sz="1600" b="1" dirty="0">
                <a:solidFill>
                  <a:srgbClr val="000000"/>
                </a:solidFill>
              </a:rPr>
              <a:t>попыток </a:t>
            </a:r>
            <a:r>
              <a:rPr lang="ru" sz="1600" b="1" i="1" dirty="0">
                <a:solidFill>
                  <a:srgbClr val="000000"/>
                </a:solidFill>
              </a:rPr>
              <a:t># </a:t>
            </a:r>
            <a:r>
              <a:rPr lang="ru" sz="1600" b="1" dirty="0">
                <a:solidFill>
                  <a:srgbClr val="000000"/>
                </a:solidFill>
              </a:rPr>
              <a:t>в течение </a:t>
            </a:r>
            <a:r>
              <a:rPr lang="ru" sz="1600" b="1" i="1" dirty="0">
                <a:solidFill>
                  <a:srgbClr val="000000"/>
                </a:solidFill>
              </a:rPr>
              <a:t>#</a:t>
            </a:r>
            <a:r>
              <a:rPr lang="ru" sz="1600" dirty="0">
                <a:solidFill>
                  <a:srgbClr val="000000"/>
                </a:solidFill>
              </a:rPr>
              <a:t> </a:t>
            </a:r>
            <a:r>
              <a:rPr lang="ru" sz="1600" dirty="0"/>
              <a:t>команда.</a:t>
            </a:r>
            <a:endParaRPr lang="en-US" sz="1600" dirty="0">
              <a:solidFill>
                <a:srgbClr val="000000"/>
              </a:solidFill>
            </a:endParaRPr>
          </a:p>
          <a:p>
            <a:pPr marL="415985" lvl="1" indent="-342900">
              <a:buFont typeface="Arial" panose="020B0604020202020204" pitchFamily="34" charset="0"/>
              <a:buChar char="•"/>
            </a:pPr>
            <a:r>
              <a:rPr lang="ru" sz="1600" dirty="0">
                <a:solidFill>
                  <a:srgbClr val="000000"/>
                </a:solidFill>
              </a:rPr>
              <a:t>Отключите неактивный доступ в привилегированном режиме EXEC по истечении указанного периода времени с помощью команды </a:t>
            </a:r>
            <a:r>
              <a:rPr lang="ru" sz="1600" b="1" dirty="0">
                <a:solidFill>
                  <a:srgbClr val="000000"/>
                </a:solidFill>
              </a:rPr>
              <a:t>exec-timeout </a:t>
            </a:r>
            <a:r>
              <a:rPr lang="ru"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ru" dirty="0"/>
              <a:t>Цели модуля</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ru" altLang="en-US" sz="1400" b="1" dirty="0">
                <a:solidFill>
                  <a:schemeClr val="tx1"/>
                </a:solidFill>
                <a:ea typeface="Calibri" panose="020F0502020204030204" pitchFamily="34" charset="0"/>
                <a:cs typeface="Calibri" panose="020F0502020204030204" pitchFamily="34" charset="0"/>
              </a:rPr>
              <a:t>Название модуля: </a:t>
            </a:r>
            <a:r>
              <a:rPr lang="ru" altLang="en-US" sz="1400" dirty="0">
                <a:solidFill>
                  <a:schemeClr val="tx1"/>
                </a:solidFill>
                <a:ea typeface="Calibri" panose="020F0502020204030204" pitchFamily="34" charset="0"/>
                <a:cs typeface="Calibri" panose="020F0502020204030204" pitchFamily="34" charset="0"/>
              </a:rPr>
              <a:t>Основы сетевой безопасности</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ru" altLang="en-US" sz="1400" b="1" dirty="0">
                <a:solidFill>
                  <a:schemeClr val="tx1"/>
                </a:solidFill>
                <a:ea typeface="Calibri" panose="020F0502020204030204" pitchFamily="34" charset="0"/>
                <a:cs typeface="Calibri" panose="020F0502020204030204" pitchFamily="34" charset="0"/>
              </a:rPr>
              <a:t>Цель модуля </a:t>
            </a:r>
            <a:r>
              <a:rPr lang="ru" altLang="en-US" sz="1400" dirty="0">
                <a:solidFill>
                  <a:schemeClr val="tx1"/>
                </a:solidFill>
                <a:ea typeface="Calibri" panose="020F0502020204030204" pitchFamily="34" charset="0"/>
                <a:cs typeface="Calibri" panose="020F0502020204030204" pitchFamily="34" charset="0"/>
              </a:rPr>
              <a:t>: </a:t>
            </a:r>
            <a:r>
              <a:rPr lang="ru" sz="1400" dirty="0"/>
              <a:t>настроить коммутаторы и маршрутизаторы с функциями усиления защиты устройств для повышения безопасности.</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52095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ru" b="1" dirty="0">
                          <a:effectLst/>
                        </a:rPr>
                        <a:t>Название темы</a:t>
                      </a:r>
                      <a:endParaRPr lang="en-US" dirty="0">
                        <a:effectLst/>
                      </a:endParaRPr>
                    </a:p>
                  </a:txBody>
                  <a:tcPr marL="47625" marR="47625" marT="47625" marB="47625" anchor="ctr"/>
                </a:tc>
                <a:tc>
                  <a:txBody>
                    <a:bodyPr/>
                    <a:lstStyle/>
                    <a:p>
                      <a:pPr algn="l" fontAlgn="ctr"/>
                      <a:r>
                        <a:rPr lang="ru" b="1" dirty="0">
                          <a:effectLst/>
                        </a:rPr>
                        <a:t>Тема Цель</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ru" b="1" dirty="0">
                          <a:solidFill>
                            <a:schemeClr val="bg1"/>
                          </a:solidFill>
                          <a:effectLst/>
                        </a:rPr>
                        <a:t>Угрозы безопасности и уязвимости</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Объясните, почему необходимы базовые меры безопасности на сетевых устройствах.</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ru" b="1" dirty="0">
                          <a:solidFill>
                            <a:schemeClr val="bg1"/>
                          </a:solidFill>
                          <a:effectLst/>
                        </a:rPr>
                        <a:t>Сетевые атаки</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Выявить уязвимости безопасности.</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ru" b="1" dirty="0">
                          <a:solidFill>
                            <a:schemeClr val="bg1"/>
                          </a:solidFill>
                          <a:effectLst/>
                        </a:rPr>
                        <a:t>Смягчение сетевых атак</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Определите общие методы смягчения последствий.</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ru" b="1" dirty="0">
                          <a:solidFill>
                            <a:schemeClr val="bg1"/>
                          </a:solidFill>
                          <a:effectLst/>
                        </a:rPr>
                        <a:t>Безопасность устройства</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Настройте сетевые устройства с функциями усиления защиты для снижения угроз безопасности.</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Безопасность устройства </a:t>
            </a:r>
            <a:br>
              <a:rPr lang="en-US" dirty="0"/>
            </a:br>
            <a:r>
              <a:rPr lang="ru" sz="2400" dirty="0"/>
              <a:t>Включить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a:r>
              <a:rPr lang="ru" sz="1600" dirty="0">
                <a:solidFill>
                  <a:srgbClr val="000000"/>
                </a:solidFill>
              </a:rPr>
              <a:t>Настроить устройство Cisco для поддержки SSH можно, выполнив следующие действия:</a:t>
            </a:r>
          </a:p>
          <a:p>
            <a:pPr marL="342900" indent="-342900" algn="l">
              <a:buFont typeface="+mj-lt"/>
              <a:buAutoNum type="arabicPeriod"/>
            </a:pPr>
            <a:r>
              <a:rPr lang="ru" sz="1400" b="1" dirty="0">
                <a:solidFill>
                  <a:srgbClr val="000000"/>
                </a:solidFill>
              </a:rPr>
              <a:t>Настройте уникальное имя хоста устройства </a:t>
            </a:r>
            <a:r>
              <a:rPr lang="ru" sz="1400" dirty="0">
                <a:solidFill>
                  <a:srgbClr val="000000"/>
                </a:solidFill>
              </a:rPr>
              <a:t>. Устройство должно иметь уникальное имя хоста, отличное от имени по умолчанию.</a:t>
            </a:r>
          </a:p>
          <a:p>
            <a:pPr marL="342900" indent="-342900" algn="l">
              <a:buFont typeface="+mj-lt"/>
              <a:buAutoNum type="arabicPeriod"/>
            </a:pPr>
            <a:r>
              <a:rPr lang="ru" sz="1400" b="1" dirty="0">
                <a:solidFill>
                  <a:srgbClr val="000000"/>
                </a:solidFill>
              </a:rPr>
              <a:t>Настройте доменное имя IP </a:t>
            </a:r>
            <a:r>
              <a:rPr lang="ru" sz="1400" dirty="0">
                <a:solidFill>
                  <a:srgbClr val="000000"/>
                </a:solidFill>
              </a:rPr>
              <a:t>. Настройте доменное имя IP сети с помощью команды режима глобальной конфигурации </a:t>
            </a:r>
            <a:r>
              <a:rPr lang="ru" sz="1400" b="1" dirty="0">
                <a:solidFill>
                  <a:srgbClr val="000000"/>
                </a:solidFill>
              </a:rPr>
              <a:t>ip-domain name </a:t>
            </a:r>
            <a:r>
              <a:rPr lang="ru" sz="1400" dirty="0">
                <a:solidFill>
                  <a:srgbClr val="000000"/>
                </a:solidFill>
              </a:rPr>
              <a:t>.</a:t>
            </a:r>
          </a:p>
          <a:p>
            <a:pPr marL="342900" indent="-342900" algn="l">
              <a:buFont typeface="+mj-lt"/>
              <a:buAutoNum type="arabicPeriod"/>
            </a:pPr>
            <a:r>
              <a:rPr lang="ru" sz="1400" b="1" dirty="0">
                <a:solidFill>
                  <a:srgbClr val="000000"/>
                </a:solidFill>
              </a:rPr>
              <a:t>Сгенерируйте ключ для шифрования трафика SSH </a:t>
            </a:r>
            <a:r>
              <a:rPr lang="ru" sz="1400" dirty="0">
                <a:solidFill>
                  <a:srgbClr val="000000"/>
                </a:solidFill>
              </a:rPr>
              <a:t>. SSH шифрует трафик между источником и местом назначения. Однако для этого необходимо сгенерировать уникальный ключ аутентификации с помощью команды глобальной конфигурации </a:t>
            </a:r>
            <a:r>
              <a:rPr lang="ru" sz="1400" b="1" dirty="0">
                <a:solidFill>
                  <a:srgbClr val="000000"/>
                </a:solidFill>
              </a:rPr>
              <a:t>crypto key generate rsa general-keys modulus</a:t>
            </a:r>
            <a:r>
              <a:rPr lang="ru" sz="1400" dirty="0">
                <a:solidFill>
                  <a:srgbClr val="000000"/>
                </a:solidFill>
              </a:rPr>
              <a:t> </a:t>
            </a:r>
            <a:r>
              <a:rPr lang="ru" sz="1400" i="1" dirty="0">
                <a:solidFill>
                  <a:srgbClr val="000000"/>
                </a:solidFill>
              </a:rPr>
              <a:t>биты </a:t>
            </a:r>
            <a:r>
              <a:rPr lang="ru" sz="1400" dirty="0">
                <a:solidFill>
                  <a:srgbClr val="000000"/>
                </a:solidFill>
              </a:rPr>
              <a:t>. Модуль </a:t>
            </a:r>
            <a:r>
              <a:rPr lang="ru" sz="1400" i="1" dirty="0">
                <a:solidFill>
                  <a:srgbClr val="000000"/>
                </a:solidFill>
              </a:rPr>
              <a:t>бит </a:t>
            </a:r>
            <a:r>
              <a:rPr lang="ru" sz="1400" dirty="0">
                <a:solidFill>
                  <a:srgbClr val="000000"/>
                </a:solidFill>
              </a:rPr>
              <a:t>определяет размер ключа и может быть настроен от 360 бит до 2048 бит. Чем больше значение бита, тем надежнее ключ. Однако большие значения бит также требуют больше времени для шифрования и расшифровки информации. Минимальная рекомендуемая длина модуля составляет 1024 бита.</a:t>
            </a:r>
          </a:p>
          <a:p>
            <a:pPr marL="342900" indent="-342900" algn="l">
              <a:buFont typeface="+mj-lt"/>
              <a:buAutoNum type="arabicPeriod"/>
            </a:pPr>
            <a:r>
              <a:rPr lang="ru" sz="1400" b="1" dirty="0">
                <a:solidFill>
                  <a:srgbClr val="000000"/>
                </a:solidFill>
              </a:rPr>
              <a:t>Проверьте или создайте запись локальной базы данных </a:t>
            </a:r>
            <a:r>
              <a:rPr lang="ru" sz="1400" dirty="0">
                <a:solidFill>
                  <a:srgbClr val="000000"/>
                </a:solidFill>
              </a:rPr>
              <a:t>. Создайте запись имени пользователя локальной базы данных с помощью команды глобальной конфигурации </a:t>
            </a:r>
            <a:r>
              <a:rPr lang="ru" sz="1400" b="1" dirty="0">
                <a:solidFill>
                  <a:srgbClr val="000000"/>
                </a:solidFill>
              </a:rPr>
              <a:t>username .</a:t>
            </a:r>
          </a:p>
          <a:p>
            <a:pPr marL="342900" indent="-342900" algn="l">
              <a:buFont typeface="+mj-lt"/>
              <a:buAutoNum type="arabicPeriod"/>
            </a:pPr>
            <a:r>
              <a:rPr lang="ru" sz="1400" b="1" dirty="0">
                <a:solidFill>
                  <a:srgbClr val="000000"/>
                </a:solidFill>
              </a:rPr>
              <a:t>Аутентификация по локальной базе данных </a:t>
            </a:r>
            <a:r>
              <a:rPr lang="ru" sz="1400" dirty="0">
                <a:solidFill>
                  <a:srgbClr val="000000"/>
                </a:solidFill>
              </a:rPr>
              <a:t>. Используйте команду конфигурации </a:t>
            </a:r>
            <a:r>
              <a:rPr lang="ru" sz="1400" b="1" dirty="0">
                <a:solidFill>
                  <a:srgbClr val="000000"/>
                </a:solidFill>
              </a:rPr>
              <a:t>локальной </a:t>
            </a:r>
            <a:r>
              <a:rPr lang="ru" sz="1400" dirty="0">
                <a:solidFill>
                  <a:srgbClr val="000000"/>
                </a:solidFill>
              </a:rPr>
              <a:t>линии login для аутентификации линии vty по локальной базе данных.</a:t>
            </a:r>
          </a:p>
          <a:p>
            <a:pPr marL="342900" indent="-342900" algn="l">
              <a:buFont typeface="+mj-lt"/>
              <a:buAutoNum type="arabicPeriod"/>
            </a:pPr>
            <a:r>
              <a:rPr lang="ru" sz="1400" b="1" dirty="0">
                <a:solidFill>
                  <a:srgbClr val="000000"/>
                </a:solidFill>
              </a:rPr>
              <a:t>Включить входящие сеансы SSH vty </a:t>
            </a:r>
            <a:r>
              <a:rPr lang="ru" sz="1400" dirty="0">
                <a:solidFill>
                  <a:srgbClr val="000000"/>
                </a:solidFill>
              </a:rPr>
              <a:t>. По умолчанию сеансы ввода запрещены на линиях vty. Вы можете указать несколько протоколов ввода, включая Telnet и SSH, используя команду </a:t>
            </a:r>
            <a:r>
              <a:rPr lang="ru" sz="1400" b="1" dirty="0">
                <a:solidFill>
                  <a:srgbClr val="000000"/>
                </a:solidFill>
              </a:rPr>
              <a:t>transport input [ssh | telnet] </a:t>
            </a:r>
            <a:r>
              <a:rPr lang="ru" sz="14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Безопасность устройства </a:t>
            </a:r>
            <a:br>
              <a:rPr lang="en-US" dirty="0"/>
            </a:br>
            <a:r>
              <a:rPr lang="ru" sz="2400" dirty="0"/>
              <a:t>Отключить неиспользуемые службы</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a:r>
              <a:rPr lang="ru" sz="1800" dirty="0">
                <a:solidFill>
                  <a:srgbClr val="000000"/>
                </a:solidFill>
              </a:rPr>
              <a:t>Маршрутизаторы и коммутаторы Cisco начинаются со списка активных служб, которые могут или не могут потребоваться в вашей сети. Отключите все неиспользуемые службы, чтобы сохранить системные ресурсы, такие как циклы ЦП и ОЗУ, и не допустить использования этих служб злоумышленниками.</a:t>
            </a:r>
          </a:p>
          <a:p>
            <a:pPr marL="342900" indent="-342900" algn="l">
              <a:buFont typeface="Arial" panose="020B0604020202020204" pitchFamily="34" charset="0"/>
              <a:buChar char="•"/>
            </a:pPr>
            <a:r>
              <a:rPr lang="ru" sz="1800" dirty="0">
                <a:solidFill>
                  <a:srgbClr val="000000"/>
                </a:solidFill>
              </a:rPr>
              <a:t>Тип служб, которые включены по умолчанию, будет зависеть от версии IOS. Например, в IOS-XE обычно открыты только порты HTTPS и DHCP. Вы можете проверить это с помощью команды </a:t>
            </a:r>
            <a:r>
              <a:rPr lang="ru" sz="1800" b="1" dirty="0">
                <a:solidFill>
                  <a:srgbClr val="000000"/>
                </a:solidFill>
              </a:rPr>
              <a:t>show ip ports all </a:t>
            </a:r>
            <a:r>
              <a:rPr lang="ru" sz="1800" dirty="0">
                <a:solidFill>
                  <a:srgbClr val="000000"/>
                </a:solidFill>
              </a:rPr>
              <a:t>.</a:t>
            </a:r>
          </a:p>
          <a:p>
            <a:pPr marL="342900" indent="-342900" algn="l">
              <a:buFont typeface="Arial" panose="020B0604020202020204" pitchFamily="34" charset="0"/>
              <a:buChar char="•"/>
            </a:pPr>
            <a:r>
              <a:rPr lang="ru" sz="1800" dirty="0">
                <a:solidFill>
                  <a:srgbClr val="000000"/>
                </a:solidFill>
              </a:rPr>
              <a:t>Версии IOS до IOS-XE используют команду </a:t>
            </a:r>
            <a:r>
              <a:rPr lang="ru" sz="1800" b="1" dirty="0">
                <a:solidFill>
                  <a:srgbClr val="000000"/>
                </a:solidFill>
              </a:rPr>
              <a:t>show control-plane host open-ports </a:t>
            </a:r>
            <a:r>
              <a:rPr lang="ru" sz="1800" dirty="0">
                <a:solidFill>
                  <a:srgbClr val="000000"/>
                </a:solidFill>
              </a:rPr>
              <a:t>.</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Device Security </a:t>
            </a:r>
            <a:br>
              <a:rPr lang="en-US" dirty="0"/>
            </a:br>
            <a:r>
              <a:rPr lang="ru" sz="2400" dirty="0"/>
              <a:t>Packet Tracer – настройка безопасных паролей и SSH</a:t>
            </a:r>
          </a:p>
        </p:txBody>
      </p:sp>
      <p:sp>
        <p:nvSpPr>
          <p:cNvPr id="4" name="Content Placeholder 3">
            <a:extLst>
              <a:ext uri="{FF2B5EF4-FFF2-40B4-BE49-F238E27FC236}">
                <a16:creationId xmlns:a16="http://schemas.microsoft.com/office/drawing/2014/main" id="{BB66A6E1-E52E-0242-B883-D4BABEB274E6}"/>
              </a:ext>
            </a:extLst>
          </p:cNvPr>
          <p:cNvSpPr>
            <a:spLocks noGrp="1"/>
          </p:cNvSpPr>
          <p:nvPr>
            <p:ph idx="1"/>
          </p:nvPr>
        </p:nvSpPr>
        <p:spPr>
          <a:xfrm>
            <a:off x="474662" y="763736"/>
            <a:ext cx="8280057" cy="3657998"/>
          </a:xfrm>
        </p:spPr>
        <p:txBody>
          <a:bodyPr/>
          <a:lstStyle/>
          <a:p>
            <a:pPr marL="0" indent="0" algn="l"/>
            <a:r>
              <a:rPr lang="ru" dirty="0">
                <a:solidFill>
                  <a:srgbClr val="000000"/>
                </a:solidFill>
              </a:rPr>
              <a:t>В этом Packet Tracer вы настроите пароли и SSH:</a:t>
            </a:r>
          </a:p>
          <a:p>
            <a:pPr marL="342900" indent="-342900" algn="l">
              <a:buFont typeface="Arial" panose="020B0604020202020204" pitchFamily="34" charset="0"/>
              <a:buChar char="•"/>
            </a:pPr>
            <a:r>
              <a:rPr lang="ru" dirty="0">
                <a:solidFill>
                  <a:srgbClr val="000000"/>
                </a:solidFill>
              </a:rPr>
              <a:t>Администратор сети попросил вас подготовить RTA и SW1 к развертыванию. Перед тем, как их можно будет подключить к сети, необходимо включить меры безопасности.</a:t>
            </a:r>
          </a:p>
        </p:txBody>
      </p:sp>
    </p:spTree>
    <p:extLst>
      <p:ext uri="{BB962C8B-B14F-4D97-AF65-F5344CB8AC3E}">
        <p14:creationId xmlns:p14="http://schemas.microsoft.com/office/powerpoint/2010/main" val="36957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по безопасности устройств </a:t>
            </a:r>
            <a:br>
              <a:rPr lang="en-US" dirty="0"/>
            </a:br>
            <a:r>
              <a:rPr lang="ru" sz="2400" dirty="0"/>
              <a:t>– настройка сетевых устройств с помощью SSH</a:t>
            </a:r>
          </a:p>
        </p:txBody>
      </p:sp>
      <p:sp>
        <p:nvSpPr>
          <p:cNvPr id="5" name="Content Placeholder 4">
            <a:extLst>
              <a:ext uri="{FF2B5EF4-FFF2-40B4-BE49-F238E27FC236}">
                <a16:creationId xmlns:a16="http://schemas.microsoft.com/office/drawing/2014/main" id="{AD0FEBEB-B350-6D45-8DA6-C533CED0A4EE}"/>
              </a:ext>
            </a:extLst>
          </p:cNvPr>
          <p:cNvSpPr>
            <a:spLocks noGrp="1"/>
          </p:cNvSpPr>
          <p:nvPr>
            <p:ph idx="1"/>
          </p:nvPr>
        </p:nvSpPr>
        <p:spPr>
          <a:xfrm>
            <a:off x="474662" y="763736"/>
            <a:ext cx="8280057" cy="3657998"/>
          </a:xfrm>
        </p:spPr>
        <p:txBody>
          <a:bodyPr/>
          <a:lstStyle/>
          <a:p>
            <a:pPr algn="l"/>
            <a:r>
              <a:rPr lang="ru" dirty="0">
                <a:solidFill>
                  <a:srgbClr val="000000"/>
                </a:solidFill>
              </a:rPr>
              <a:t>В этой лабораторной работе вы выполните следующие задачи:</a:t>
            </a:r>
          </a:p>
          <a:p>
            <a:pPr marL="342900" indent="-342900" algn="l">
              <a:buFont typeface="Arial" panose="020B0604020202020204" pitchFamily="34" charset="0"/>
              <a:buChar char="•"/>
            </a:pPr>
            <a:r>
              <a:rPr lang="ru" dirty="0">
                <a:solidFill>
                  <a:srgbClr val="000000"/>
                </a:solidFill>
              </a:rPr>
              <a:t>Часть 1: Настройка основных параметров устройства</a:t>
            </a:r>
          </a:p>
          <a:p>
            <a:pPr marL="342900" indent="-342900" algn="l">
              <a:buFont typeface="Arial" panose="020B0604020202020204" pitchFamily="34" charset="0"/>
              <a:buChar char="•"/>
            </a:pPr>
            <a:r>
              <a:rPr lang="ru" dirty="0">
                <a:solidFill>
                  <a:srgbClr val="000000"/>
                </a:solidFill>
              </a:rPr>
              <a:t>Часть 2: Настройка маршрутизатора для доступа по SSH</a:t>
            </a:r>
          </a:p>
          <a:p>
            <a:pPr marL="342900" indent="-342900" algn="l">
              <a:buFont typeface="Arial" panose="020B0604020202020204" pitchFamily="34" charset="0"/>
              <a:buChar char="•"/>
            </a:pPr>
            <a:r>
              <a:rPr lang="ru" dirty="0">
                <a:solidFill>
                  <a:srgbClr val="000000"/>
                </a:solidFill>
              </a:rPr>
              <a:t>Часть 3: Настройка коммутатора для доступа по SSH</a:t>
            </a:r>
          </a:p>
          <a:p>
            <a:pPr marL="342900" indent="-342900" algn="l">
              <a:buFont typeface="Arial" panose="020B0604020202020204" pitchFamily="34" charset="0"/>
              <a:buChar char="•"/>
            </a:pPr>
            <a:r>
              <a:rPr lang="ru" dirty="0">
                <a:solidFill>
                  <a:srgbClr val="000000"/>
                </a:solidFill>
              </a:rPr>
              <a:t>Часть 4: SSH из CLI на коммутаторе</a:t>
            </a:r>
          </a:p>
          <a:p>
            <a:pPr algn="l"/>
            <a:endParaRPr lang="en-US" dirty="0">
              <a:solidFill>
                <a:srgbClr val="000000"/>
              </a:solidFill>
            </a:endParaRPr>
          </a:p>
        </p:txBody>
      </p:sp>
    </p:spTree>
    <p:extLst>
      <p:ext uri="{BB962C8B-B14F-4D97-AF65-F5344CB8AC3E}">
        <p14:creationId xmlns:p14="http://schemas.microsoft.com/office/powerpoint/2010/main" val="37353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ru" dirty="0">
                <a:solidFill>
                  <a:schemeClr val="accent5">
                    <a:lumMod val="40000"/>
                    <a:lumOff val="60000"/>
                  </a:schemeClr>
                </a:solidFill>
              </a:rPr>
              <a:t>16.5 Практика и тесты по модулю</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400" dirty="0">
                <a:latin typeface="Arial" charset="0"/>
              </a:rPr>
              <a:t>Модуль Практика и Тест </a:t>
            </a:r>
            <a:br>
              <a:rPr lang="en-US" dirty="0">
                <a:latin typeface="Arial" charset="0"/>
              </a:rPr>
            </a:br>
            <a:r>
              <a:rPr lang="ru" dirty="0">
                <a:latin typeface="Arial" charset="0"/>
              </a:rPr>
              <a:t>Packet Tracer – Безопасные Сетевые Устройства</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a:buNone/>
            </a:pPr>
            <a:r>
              <a:rPr lang="ru" sz="1800" dirty="0"/>
              <a:t>В этом упражнении вы настроите маршрутизатор и коммутатор на основе списка требований.</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400" dirty="0">
                <a:latin typeface="Arial" charset="0"/>
              </a:rPr>
              <a:t>Модуль Практика и </a:t>
            </a:r>
            <a:br>
              <a:rPr lang="en-US" dirty="0">
                <a:latin typeface="Arial" charset="0"/>
              </a:rPr>
            </a:br>
            <a:r>
              <a:rPr lang="ru" dirty="0">
                <a:latin typeface="Arial" charset="0"/>
              </a:rPr>
              <a:t>Лабораторная работа по тестированию – Безопасные сетевые устройства</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defTabSz="457105" fontAlgn="auto">
              <a:spcBef>
                <a:spcPct val="20000"/>
              </a:spcBef>
              <a:spcAft>
                <a:spcPts val="0"/>
              </a:spcAft>
              <a:buClrTx/>
              <a:buSzTx/>
              <a:buNone/>
            </a:pPr>
            <a:r>
              <a:rPr lang="ru" sz="1800" dirty="0"/>
              <a:t>В этой лабораторной работе вы выполните следующие задачи:</a:t>
            </a:r>
          </a:p>
          <a:p>
            <a:pPr marL="342900" indent="-342900" defTabSz="457105" fontAlgn="auto">
              <a:spcBef>
                <a:spcPct val="20000"/>
              </a:spcBef>
              <a:spcAft>
                <a:spcPts val="0"/>
              </a:spcAft>
              <a:buClrTx/>
              <a:buSzTx/>
              <a:buFont typeface="Arial" panose="020B0604020202020204" pitchFamily="34" charset="0"/>
              <a:buChar char="•"/>
            </a:pPr>
            <a:r>
              <a:rPr lang="ru" sz="1800" dirty="0"/>
              <a:t>Настройте основные параметры устройства</a:t>
            </a:r>
          </a:p>
          <a:p>
            <a:pPr marL="342900" indent="-342900" defTabSz="457105" fontAlgn="auto">
              <a:spcBef>
                <a:spcPct val="20000"/>
              </a:spcBef>
              <a:spcAft>
                <a:spcPts val="0"/>
              </a:spcAft>
              <a:buClrTx/>
              <a:buSzTx/>
              <a:buFont typeface="Arial" panose="020B0604020202020204" pitchFamily="34" charset="0"/>
              <a:buChar char="•"/>
            </a:pPr>
            <a:r>
              <a:rPr lang="ru" sz="1800" dirty="0"/>
              <a:t>Настройте основные меры безопасности на маршрутизаторе</a:t>
            </a:r>
          </a:p>
          <a:p>
            <a:pPr marL="342900" indent="-342900" defTabSz="457105" fontAlgn="auto">
              <a:spcBef>
                <a:spcPct val="20000"/>
              </a:spcBef>
              <a:spcAft>
                <a:spcPts val="0"/>
              </a:spcAft>
              <a:buClrTx/>
              <a:buSzTx/>
              <a:buFont typeface="Arial" panose="020B0604020202020204" pitchFamily="34" charset="0"/>
              <a:buChar char="•"/>
            </a:pPr>
            <a:r>
              <a:rPr lang="ru" sz="1800" dirty="0"/>
              <a:t>Настройте основные меры безопасности на коммутаторе</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37564635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400" dirty="0">
                <a:latin typeface="Arial" charset="0"/>
              </a:rPr>
              <a:t>Практика и тест по модулю. </a:t>
            </a:r>
            <a:br>
              <a:rPr lang="en-US" dirty="0">
                <a:latin typeface="Arial" charset="0"/>
              </a:rPr>
            </a:br>
            <a:r>
              <a:rPr lang="ru" dirty="0">
                <a:latin typeface="Arial" charset="0"/>
              </a:rPr>
              <a:t>Чему я научился в этом модуле?</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ru" sz="1600" dirty="0"/>
              <a:t>После того, как злоумышленник получит доступ к сети, могут возникнуть четыре типа угроз: кража информации, потеря и манипулирование данными, кража личных данных и нарушение обслуживания.</a:t>
            </a:r>
          </a:p>
          <a:p>
            <a:pPr>
              <a:spcBef>
                <a:spcPts val="0"/>
              </a:spcBef>
              <a:spcAft>
                <a:spcPts val="0"/>
              </a:spcAft>
              <a:buFont typeface="Arial" panose="020B0604020202020204" pitchFamily="34" charset="0"/>
              <a:buChar char="•"/>
            </a:pPr>
            <a:r>
              <a:rPr lang="ru" sz="1600" dirty="0"/>
              <a:t>Существует три основных уязвимости или слабости: технологическая, конфигурационная и политика безопасности.</a:t>
            </a:r>
          </a:p>
          <a:p>
            <a:pPr>
              <a:spcBef>
                <a:spcPts val="0"/>
              </a:spcBef>
              <a:spcAft>
                <a:spcPts val="0"/>
              </a:spcAft>
              <a:buFont typeface="Arial" panose="020B0604020202020204" pitchFamily="34" charset="0"/>
              <a:buChar char="•"/>
            </a:pPr>
            <a:r>
              <a:rPr lang="ru" sz="1600" dirty="0"/>
              <a:t>Четыре класса физических угроз: аппаратные, экологические, электрические и связанные с обслуживанием.</a:t>
            </a:r>
          </a:p>
          <a:p>
            <a:pPr>
              <a:spcBef>
                <a:spcPts val="0"/>
              </a:spcBef>
              <a:spcAft>
                <a:spcPts val="0"/>
              </a:spcAft>
              <a:buFont typeface="Arial" panose="020B0604020202020204" pitchFamily="34" charset="0"/>
              <a:buChar char="•"/>
            </a:pPr>
            <a:r>
              <a:rPr lang="ru" sz="1600" dirty="0"/>
              <a:t>Malware — сокращение от Malware software. Это код или программное обеспечение, специально разработанное для повреждения, нарушения, кражи или совершения «плохих» или незаконных действий в отношении данных, хостов или сетей. Вирусы, черви и троянские кони — это типы вредоносных программ.</a:t>
            </a:r>
          </a:p>
          <a:p>
            <a:pPr>
              <a:spcBef>
                <a:spcPts val="0"/>
              </a:spcBef>
              <a:spcAft>
                <a:spcPts val="0"/>
              </a:spcAft>
              <a:buFont typeface="Arial" panose="020B0604020202020204" pitchFamily="34" charset="0"/>
              <a:buChar char="•"/>
            </a:pPr>
            <a:r>
              <a:rPr lang="ru" sz="1600" dirty="0"/>
              <a:t>Сетевые атаки можно разделить на три основные категории: разведка, доступ и отказ в обслуживании.</a:t>
            </a:r>
          </a:p>
          <a:p>
            <a:pPr>
              <a:spcBef>
                <a:spcPts val="0"/>
              </a:spcBef>
              <a:spcAft>
                <a:spcPts val="0"/>
              </a:spcAft>
              <a:buFont typeface="Arial" panose="020B0604020202020204" pitchFamily="34" charset="0"/>
              <a:buChar char="•"/>
            </a:pPr>
            <a:r>
              <a:rPr lang="ru" sz="1600" dirty="0"/>
              <a:t>Чтобы смягчить сетевые атаки, вы должны сначала защитить устройства, включая маршрутизаторы, коммутаторы, серверы и хосты. Большинство организаций используют подход «глубокой обороны» к безопасности. Это требует комбинации сетевых устройств и служб, работающих вместе.</a:t>
            </a:r>
          </a:p>
          <a:p>
            <a:pPr>
              <a:spcBef>
                <a:spcPts val="0"/>
              </a:spcBef>
              <a:spcAft>
                <a:spcPts val="0"/>
              </a:spcAft>
              <a:buFont typeface="Arial" panose="020B0604020202020204" pitchFamily="34" charset="0"/>
              <a:buChar char="•"/>
            </a:pPr>
            <a:r>
              <a:rPr lang="ru" sz="1600" dirty="0"/>
              <a:t>Для защиты пользователей и активов организации от угроз TCP/IP реализовано несколько устройств и служб безопасности: VPN, межсетевой экран ASA, IPS, ESA/WSA и сервер AAA.</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400" dirty="0">
                <a:latin typeface="Arial" charset="0"/>
              </a:rPr>
              <a:t>Практика и тест по модулю </a:t>
            </a:r>
            <a:br>
              <a:rPr lang="en-US" dirty="0">
                <a:latin typeface="Arial" charset="0"/>
              </a:rPr>
            </a:br>
            <a:r>
              <a:rPr lang="ru" dirty="0">
                <a:latin typeface="Arial" charset="0"/>
              </a:rPr>
              <a:t>Что я узнал в этом модуле? (продолжение)</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ru" sz="1600" dirty="0"/>
              <a:t>Устройства инфраструктуры должны иметь резервные копии файлов конфигурации и образов IOS на FTP или аналогичном файловом сервере. Если компьютер или маршрутизатор выйдет из строя, данные или конфигурацию можно будет восстановить с помощью резервной копии.</a:t>
            </a:r>
          </a:p>
          <a:p>
            <a:pPr>
              <a:spcBef>
                <a:spcPts val="0"/>
              </a:spcBef>
              <a:spcAft>
                <a:spcPts val="0"/>
              </a:spcAft>
              <a:buFont typeface="Arial" panose="020B0604020202020204" pitchFamily="34" charset="0"/>
              <a:buChar char="•"/>
            </a:pPr>
            <a:r>
              <a:rPr lang="ru" sz="1600" dirty="0"/>
              <a:t>Самый эффективный способ смягчить атаку червя — загрузить обновления безопасности от поставщика операционной системы и исправить все уязвимые системы. Управлять критическими исправлениями безопасности, чтобы убедиться, что все конечные системы автоматически загружают обновления.</a:t>
            </a:r>
          </a:p>
          <a:p>
            <a:pPr>
              <a:spcBef>
                <a:spcPts val="0"/>
              </a:spcBef>
              <a:spcAft>
                <a:spcPts val="0"/>
              </a:spcAft>
              <a:buFont typeface="Arial" panose="020B0604020202020204" pitchFamily="34" charset="0"/>
              <a:buChar char="•"/>
            </a:pPr>
            <a:r>
              <a:rPr lang="ru" sz="1600" dirty="0"/>
              <a:t>AAA — это способ контролировать, кому разрешен доступ к сети (аутентификация), что они могут делать, находясь в сети (авторизация), и какие действия они выполняют при доступе к сети (учет).</a:t>
            </a:r>
          </a:p>
          <a:p>
            <a:pPr>
              <a:spcBef>
                <a:spcPts val="0"/>
              </a:spcBef>
              <a:spcAft>
                <a:spcPts val="0"/>
              </a:spcAft>
              <a:buFont typeface="Arial" panose="020B0604020202020204" pitchFamily="34" charset="0"/>
              <a:buChar char="•"/>
            </a:pPr>
            <a:r>
              <a:rPr lang="ru" sz="1600" dirty="0"/>
              <a:t>Сетевые брандмауэры располагаются между двумя или более сетями, контролируют трафик между ними и помогают предотвратить несанкционированный доступ.</a:t>
            </a:r>
          </a:p>
          <a:p>
            <a:pPr>
              <a:spcBef>
                <a:spcPts val="0"/>
              </a:spcBef>
              <a:spcAft>
                <a:spcPts val="0"/>
              </a:spcAft>
              <a:buFont typeface="Arial" panose="020B0604020202020204" pitchFamily="34" charset="0"/>
              <a:buChar char="•"/>
            </a:pPr>
            <a:r>
              <a:rPr lang="ru" sz="1600" dirty="0"/>
              <a:t>Защита конечных устройств имеет решающее значение для безопасности сети. Компания должна иметь хорошо документированные политики, которые могут включать использование антивирусного программного обеспечения и предотвращение вторжений на хост. Более комплексные решения по безопасности конечных точек опираются на контроль доступа к сети.</a:t>
            </a:r>
          </a:p>
          <a:p>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400" dirty="0">
                <a:latin typeface="Arial" charset="0"/>
              </a:rPr>
              <a:t>Практика и тест по модулю </a:t>
            </a:r>
            <a:br>
              <a:rPr lang="en-US" dirty="0">
                <a:latin typeface="Arial" charset="0"/>
              </a:rPr>
            </a:br>
            <a:r>
              <a:rPr lang="ru" dirty="0">
                <a:latin typeface="Arial" charset="0"/>
              </a:rPr>
              <a:t>Что я узнал в этом модуле? (продолжение)</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ru" sz="1600" dirty="0"/>
              <a:t>Для маршрутизаторов Cisco функция Cisco AutoSecure может использоваться для защиты системы. Для большинства ОС имена пользователей и пароли по умолчанию должны быть немедленно изменены, доступ к системным ресурсам должен быть ограничен только лицами, имеющими право использовать эти ресурсы, а все ненужные службы и приложения должны быть отключены и удалены, когда это возможно.</a:t>
            </a:r>
          </a:p>
          <a:p>
            <a:pPr>
              <a:spcBef>
                <a:spcPts val="0"/>
              </a:spcBef>
              <a:spcAft>
                <a:spcPts val="0"/>
              </a:spcAft>
              <a:buFont typeface="Arial" panose="020B0604020202020204" pitchFamily="34" charset="0"/>
              <a:buChar char="•"/>
            </a:pPr>
            <a:r>
              <a:rPr lang="ru" sz="1600" dirty="0"/>
              <a:t>Для защиты сетевых устройств важно использовать надежные пароли. Парольную фразу часто легче запомнить, чем простой пароль. Она также длиннее и ее сложнее угадать.</a:t>
            </a:r>
          </a:p>
          <a:p>
            <a:pPr>
              <a:spcBef>
                <a:spcPts val="0"/>
              </a:spcBef>
              <a:spcAft>
                <a:spcPts val="0"/>
              </a:spcAft>
              <a:buFont typeface="Arial" panose="020B0604020202020204" pitchFamily="34" charset="0"/>
              <a:buChar char="•"/>
            </a:pPr>
            <a:r>
              <a:rPr lang="ru" sz="1600" dirty="0"/>
              <a:t>Для маршрутизаторов и коммутаторов шифруйте все пароли в открытом виде, устанавливая минимально допустимую длину пароля, предотвращайте атаки методом подбора пароля и отключайте неактивный доступ в привилегированном режиме EXEC по истечении указанного периода времени.</a:t>
            </a:r>
          </a:p>
          <a:p>
            <a:pPr>
              <a:spcBef>
                <a:spcPts val="0"/>
              </a:spcBef>
              <a:spcAft>
                <a:spcPts val="0"/>
              </a:spcAft>
              <a:buFont typeface="Arial" panose="020B0604020202020204" pitchFamily="34" charset="0"/>
              <a:buChar char="•"/>
            </a:pPr>
            <a:r>
              <a:rPr lang="ru" sz="1600" dirty="0"/>
              <a:t>Настройте соответствующие устройства для поддержки SSH и отключите неиспользуемые службы.</a:t>
            </a:r>
          </a:p>
          <a:p>
            <a:endParaRPr lang="en-US" sz="12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ru" dirty="0">
                <a:solidFill>
                  <a:schemeClr val="accent5">
                    <a:lumMod val="40000"/>
                    <a:lumOff val="60000"/>
                  </a:schemeClr>
                </a:solidFill>
              </a:rPr>
              <a:t>16.1 Угрозы безопасности и уязвимости</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eaLnBrk="1" hangingPunct="1"/>
            <a:r>
              <a:rPr lang="ru" sz="1400" dirty="0">
                <a:latin typeface="Arial" charset="0"/>
              </a:rPr>
              <a:t>Модуль 16: Основы сетевой безопасности. </a:t>
            </a:r>
            <a:br>
              <a:rPr lang="en-US" dirty="0">
                <a:latin typeface="Arial" charset="0"/>
              </a:rPr>
            </a:br>
            <a:r>
              <a:rPr lang="ru" dirty="0">
                <a:latin typeface="Arial" charset="0"/>
              </a:rPr>
              <a:t>Новые термины и команды</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239315" y="588237"/>
            <a:ext cx="4046935" cy="4125482"/>
          </a:xfrm>
          <a:ln>
            <a:solidFill>
              <a:schemeClr val="tx1">
                <a:lumMod val="50000"/>
              </a:schemeClr>
            </a:solidFill>
          </a:ln>
        </p:spPr>
        <p:txBody>
          <a:bodyPr/>
          <a:lstStyle/>
          <a:p>
            <a:pPr>
              <a:buFont typeface="Arial" panose="020B0604020202020204" pitchFamily="34" charset="0"/>
              <a:buChar char="•"/>
            </a:pPr>
            <a:r>
              <a:rPr lang="ru" sz="1600" dirty="0"/>
              <a:t>субъект угрозы</a:t>
            </a:r>
          </a:p>
          <a:p>
            <a:pPr>
              <a:buFont typeface="Arial" panose="020B0604020202020204" pitchFamily="34" charset="0"/>
              <a:buChar char="•"/>
            </a:pPr>
            <a:r>
              <a:rPr lang="ru" sz="1600" dirty="0"/>
              <a:t>вредоносное ПО</a:t>
            </a:r>
          </a:p>
          <a:p>
            <a:pPr>
              <a:buFont typeface="Arial" panose="020B0604020202020204" pitchFamily="34" charset="0"/>
              <a:buChar char="•"/>
            </a:pPr>
            <a:r>
              <a:rPr lang="ru" sz="1600" dirty="0"/>
              <a:t>разведывательные атаки</a:t>
            </a:r>
          </a:p>
          <a:p>
            <a:pPr>
              <a:buFont typeface="Arial" panose="020B0604020202020204" pitchFamily="34" charset="0"/>
              <a:buChar char="•"/>
            </a:pPr>
            <a:r>
              <a:rPr lang="ru" sz="1600" dirty="0"/>
              <a:t>атаки доступа</a:t>
            </a:r>
          </a:p>
          <a:p>
            <a:pPr>
              <a:buFont typeface="Arial" panose="020B0604020202020204" pitchFamily="34" charset="0"/>
              <a:buChar char="•"/>
            </a:pPr>
            <a:r>
              <a:rPr lang="ru" sz="1600" dirty="0"/>
              <a:t>эшелонированная оборона</a:t>
            </a:r>
          </a:p>
          <a:p>
            <a:pPr>
              <a:buFont typeface="Arial" panose="020B0604020202020204" pitchFamily="34" charset="0"/>
              <a:buChar char="•"/>
            </a:pPr>
            <a:r>
              <a:rPr lang="ru" sz="1600" dirty="0"/>
              <a:t>аутентификация, авторизация и учет (AAA)</a:t>
            </a:r>
          </a:p>
          <a:p>
            <a:pPr>
              <a:buFont typeface="Arial" panose="020B0604020202020204" pitchFamily="34" charset="0"/>
              <a:buChar char="•"/>
            </a:pPr>
            <a:r>
              <a:rPr lang="ru" sz="1600" dirty="0"/>
              <a:t>демилитаризованная зона (ДМЗ)</a:t>
            </a:r>
          </a:p>
          <a:p>
            <a:pPr>
              <a:buFont typeface="Arial" panose="020B0604020202020204" pitchFamily="34" charset="0"/>
              <a:buChar char="•"/>
            </a:pPr>
            <a:r>
              <a:rPr lang="ru" sz="1600" dirty="0"/>
              <a:t>Cisco AutoSecure</a:t>
            </a:r>
          </a:p>
          <a:p>
            <a:pPr>
              <a:buFont typeface="Arial" panose="020B0604020202020204" pitchFamily="34" charset="0"/>
              <a:buChar char="•"/>
            </a:pPr>
            <a:r>
              <a:rPr lang="ru" sz="1600" dirty="0"/>
              <a:t>парольная фраза</a:t>
            </a:r>
          </a:p>
          <a:p>
            <a:pPr marL="0" indent="0">
              <a:buNone/>
            </a:pPr>
            <a:endParaRPr lang="en-US" sz="1600" dirty="0"/>
          </a:p>
          <a:p>
            <a:pPr marL="0" indent="0">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5882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ru" sz="1600" b="1" dirty="0"/>
              <a:t>сервис пароль-шифрование</a:t>
            </a:r>
          </a:p>
          <a:p>
            <a:pPr>
              <a:buFont typeface="Arial" panose="020B0604020202020204" pitchFamily="34" charset="0"/>
              <a:buChar char="•"/>
            </a:pPr>
            <a:r>
              <a:rPr lang="ru" sz="1600" b="1" dirty="0"/>
              <a:t>минимальная длина паролей безопасности</a:t>
            </a:r>
            <a:endParaRPr lang="en-US" sz="1600" dirty="0"/>
          </a:p>
          <a:p>
            <a:pPr>
              <a:buFont typeface="Arial" panose="020B0604020202020204" pitchFamily="34" charset="0"/>
              <a:buChar char="•"/>
            </a:pPr>
            <a:r>
              <a:rPr lang="ru" sz="1600" b="1" dirty="0"/>
              <a:t>блокировка входа-для</a:t>
            </a:r>
          </a:p>
          <a:p>
            <a:pPr>
              <a:buFont typeface="Arial" panose="020B0604020202020204" pitchFamily="34" charset="0"/>
              <a:buChar char="•"/>
            </a:pPr>
            <a:r>
              <a:rPr lang="ru" sz="1600" b="1" dirty="0"/>
              <a:t>exec-тайм-аут</a:t>
            </a:r>
          </a:p>
          <a:p>
            <a:pPr>
              <a:buFont typeface="Arial" panose="020B0604020202020204" pitchFamily="34" charset="0"/>
              <a:buChar char="•"/>
            </a:pPr>
            <a:r>
              <a:rPr lang="ru" sz="1600" b="1" dirty="0"/>
              <a:t>криптографический ключ генерирует модуль общих ключей rsa</a:t>
            </a:r>
          </a:p>
          <a:p>
            <a:pPr>
              <a:buFont typeface="Arial" panose="020B0604020202020204" pitchFamily="34" charset="0"/>
              <a:buChar char="•"/>
            </a:pPr>
            <a:r>
              <a:rPr lang="ru" sz="1600" b="1" dirty="0"/>
              <a:t>имя пользователя</a:t>
            </a:r>
            <a:r>
              <a:rPr lang="ru" sz="1600" dirty="0"/>
              <a:t> </a:t>
            </a:r>
            <a:r>
              <a:rPr lang="ru" sz="1600" b="1" dirty="0"/>
              <a:t>пароль | секрет</a:t>
            </a:r>
          </a:p>
          <a:p>
            <a:pPr>
              <a:buFont typeface="Arial" panose="020B0604020202020204" pitchFamily="34" charset="0"/>
              <a:buChar char="•"/>
            </a:pPr>
            <a:r>
              <a:rPr lang="ru" sz="1600" b="1" dirty="0"/>
              <a:t>войти локально</a:t>
            </a:r>
          </a:p>
          <a:p>
            <a:pPr>
              <a:buFont typeface="Arial" panose="020B0604020202020204" pitchFamily="34" charset="0"/>
              <a:buChar char="•"/>
            </a:pPr>
            <a:r>
              <a:rPr lang="ru" sz="1600" b="1" dirty="0"/>
              <a:t>транспортный ввод ssh</a:t>
            </a:r>
          </a:p>
          <a:p>
            <a:pPr>
              <a:buFont typeface="Arial" panose="020B0604020202020204" pitchFamily="34" charset="0"/>
              <a:buChar char="•"/>
            </a:pPr>
            <a:r>
              <a:rPr lang="ru" sz="1600" b="1" dirty="0"/>
              <a:t>показать все ip порты</a:t>
            </a:r>
          </a:p>
          <a:p>
            <a:pPr>
              <a:buFont typeface="Arial" panose="020B0604020202020204" pitchFamily="34" charset="0"/>
              <a:buChar char="•"/>
            </a:pPr>
            <a:r>
              <a:rPr lang="ru" sz="1600" b="1" dirty="0"/>
              <a:t>показать открытые порты хоста плана управления</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1600" dirty="0"/>
              <a:t>Угрозы безопасности и уязвимости </a:t>
            </a:r>
            <a:br>
              <a:rPr lang="en-US" dirty="0"/>
            </a:br>
            <a:r>
              <a:rPr lang="ru" sz="2400" dirty="0"/>
              <a:t>Типы угроз</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a:r>
              <a:rPr lang="ru" sz="1600" dirty="0">
                <a:solidFill>
                  <a:srgbClr val="000000"/>
                </a:solidFill>
              </a:rPr>
              <a:t>Атаки на сеть могут быть разрушительными и могут привести к потере времени и денег из-за повреждения или кражи важной информации или активов. Злоумышленники могут получить доступ к сети через уязвимости программного обеспечения, аппаратные атаки или путем угадывания имени пользователя и пароля. Злоумышленники, которые получают доступ путем изменения программного обеспечения или эксплуатации уязвимостей программного обеспечения, называются субъектами угроз.</a:t>
            </a:r>
          </a:p>
          <a:p>
            <a:pPr marL="0" indent="0" algn="l"/>
            <a:endParaRPr lang="en-US" sz="1600" dirty="0">
              <a:solidFill>
                <a:srgbClr val="000000"/>
              </a:solidFill>
            </a:endParaRPr>
          </a:p>
          <a:p>
            <a:pPr marL="0" indent="0" algn="l"/>
            <a:r>
              <a:rPr lang="ru" sz="1600" dirty="0">
                <a:solidFill>
                  <a:srgbClr val="000000"/>
                </a:solidFill>
              </a:rPr>
              <a:t>После того, как злоумышленник получит доступ к сети, могут возникнуть четыре типа угроз:</a:t>
            </a:r>
          </a:p>
          <a:p>
            <a:pPr marL="415985" lvl="1" indent="-342900">
              <a:buFont typeface="Arial" panose="020B0604020202020204" pitchFamily="34" charset="0"/>
              <a:buChar char="•"/>
            </a:pPr>
            <a:r>
              <a:rPr lang="ru" sz="1600" dirty="0">
                <a:solidFill>
                  <a:srgbClr val="000000"/>
                </a:solidFill>
              </a:rPr>
              <a:t>Кража информации</a:t>
            </a:r>
          </a:p>
          <a:p>
            <a:pPr marL="415985" lvl="1" indent="-342900">
              <a:buFont typeface="Arial" panose="020B0604020202020204" pitchFamily="34" charset="0"/>
              <a:buChar char="•"/>
            </a:pPr>
            <a:r>
              <a:rPr lang="ru" sz="1600" dirty="0">
                <a:solidFill>
                  <a:srgbClr val="000000"/>
                </a:solidFill>
              </a:rPr>
              <a:t>Потеря данных и манипуляции</a:t>
            </a:r>
          </a:p>
          <a:p>
            <a:pPr marL="415985" lvl="1" indent="-342900">
              <a:buFont typeface="Arial" panose="020B0604020202020204" pitchFamily="34" charset="0"/>
              <a:buChar char="•"/>
            </a:pPr>
            <a:r>
              <a:rPr lang="ru" sz="1600" dirty="0">
                <a:solidFill>
                  <a:srgbClr val="000000"/>
                </a:solidFill>
              </a:rPr>
              <a:t>Кража личных данных</a:t>
            </a:r>
          </a:p>
          <a:p>
            <a:pPr marL="415985" lvl="1" indent="-342900">
              <a:buFont typeface="Arial" panose="020B0604020202020204" pitchFamily="34" charset="0"/>
              <a:buChar char="•"/>
            </a:pPr>
            <a:r>
              <a:rPr lang="ru" sz="1600" dirty="0">
                <a:solidFill>
                  <a:srgbClr val="000000"/>
                </a:solidFill>
              </a:rPr>
              <a:t>Нарушение обслуживания</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491613"/>
          </a:xfrm>
        </p:spPr>
        <p:txBody>
          <a:bodyPr/>
          <a:lstStyle/>
          <a:p>
            <a:r>
              <a:rPr lang="ru" sz="1600" dirty="0"/>
              <a:t>Угрозы безопасности и уязвимости</a:t>
            </a:r>
            <a:r>
              <a:rPr lang="ro-RO" sz="1600" dirty="0"/>
              <a:t>. </a:t>
            </a:r>
            <a:r>
              <a:rPr lang="ru" sz="2400" dirty="0"/>
              <a:t>Типы уязвимостей</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373626"/>
            <a:ext cx="8588203" cy="4670321"/>
          </a:xfrm>
        </p:spPr>
        <p:txBody>
          <a:bodyPr/>
          <a:lstStyle/>
          <a:p>
            <a:pPr marL="0" indent="0" algn="l"/>
            <a:r>
              <a:rPr lang="ru" sz="1600" dirty="0">
                <a:solidFill>
                  <a:srgbClr val="000000"/>
                </a:solidFill>
              </a:rPr>
              <a:t>Уязвимость — это степень слабости сети или устройства. Некоторая степень уязвимости присуща маршрутизаторам, коммутаторам, настольным компьютерам, серверам и даже устройствам безопасности. Обычно атакуемым сетевым устройствам являются конечные точки, такие как серверы и настольные компьютеры.</a:t>
            </a:r>
          </a:p>
          <a:p>
            <a:pPr marL="0" indent="0" algn="l"/>
            <a:r>
              <a:rPr lang="ru" sz="1600" dirty="0">
                <a:solidFill>
                  <a:srgbClr val="000000"/>
                </a:solidFill>
              </a:rPr>
              <a:t>Существует три основных уязвимости или слабости:</a:t>
            </a:r>
          </a:p>
          <a:p>
            <a:pPr marL="342900" indent="-342900" algn="l">
              <a:buFont typeface="Arial" panose="020B0604020202020204" pitchFamily="34" charset="0"/>
              <a:buChar char="•"/>
            </a:pPr>
            <a:r>
              <a:rPr lang="ru" sz="1600" dirty="0">
                <a:solidFill>
                  <a:srgbClr val="000000"/>
                </a:solidFill>
              </a:rPr>
              <a:t>Технологические уязвимости могут включать в себя недостатки протокола TCP/IP, недостатки операционной системы и недостатки сетевого оборудования.</a:t>
            </a:r>
          </a:p>
          <a:p>
            <a:pPr marL="358835" lvl="1" indent="-285750">
              <a:buFont typeface="Arial" panose="020B0604020202020204" pitchFamily="34" charset="0"/>
              <a:buChar char="•"/>
            </a:pPr>
            <a:r>
              <a:rPr lang="ru" sz="1600" dirty="0">
                <a:solidFill>
                  <a:srgbClr val="000000"/>
                </a:solidFill>
              </a:rPr>
              <a:t>Уязвимости конфигурации могут включать незащищенные учетные записи пользователей, системные учетные записи с легко угадываемыми паролями, неправильно настроенные интернет-службы, незащищенные настройки по умолчанию и неправильно настроенное сетевое оборудование.</a:t>
            </a:r>
          </a:p>
          <a:p>
            <a:pPr marL="358835" lvl="1" indent="-285750">
              <a:buFont typeface="Arial" panose="020B0604020202020204" pitchFamily="34" charset="0"/>
              <a:buChar char="•"/>
            </a:pPr>
            <a:r>
              <a:rPr lang="ru" sz="1600" dirty="0">
                <a:solidFill>
                  <a:srgbClr val="000000"/>
                </a:solidFill>
              </a:rPr>
              <a:t>Уязвимости политики безопасности могут включать в себя отсутствие письменной политики безопасности, политики, отсутствие непрерывности аутентификации, отсутствие логического контроля доступа, установку и изменение программного и аппаратного обеспечения, не соответствующие политике, а также отсутствие плана аварийного восстановления.</a:t>
            </a:r>
          </a:p>
          <a:p>
            <a:pPr marL="73085" lvl="1" indent="0">
              <a:buNone/>
            </a:pPr>
            <a:r>
              <a:rPr lang="ru" sz="1600" dirty="0">
                <a:solidFill>
                  <a:srgbClr val="000000"/>
                </a:solidFill>
              </a:rPr>
              <a:t>Все три этих источника уязвимостей могут сделать сеть или устройство открытыми для различных атак, включая атаки с использованием вредоносного кода и сетевые атаки.</a:t>
            </a: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399256" y="0"/>
            <a:ext cx="8345488" cy="432619"/>
          </a:xfrm>
        </p:spPr>
        <p:txBody>
          <a:bodyPr/>
          <a:lstStyle/>
          <a:p>
            <a:r>
              <a:rPr lang="ru" sz="1600" dirty="0"/>
              <a:t>Угрозы безопасности и уязвимости </a:t>
            </a:r>
            <a:r>
              <a:rPr lang="ro-RO" sz="1600" dirty="0"/>
              <a:t>. </a:t>
            </a:r>
            <a:r>
              <a:rPr lang="ru" sz="2400" dirty="0"/>
              <a:t>Физическая безопасность</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0" y="432619"/>
            <a:ext cx="9144000" cy="4630994"/>
          </a:xfrm>
        </p:spPr>
        <p:txBody>
          <a:bodyPr/>
          <a:lstStyle/>
          <a:p>
            <a:pPr marL="0" indent="0" algn="l"/>
            <a:r>
              <a:rPr lang="ru" sz="1600" dirty="0">
                <a:solidFill>
                  <a:srgbClr val="000000"/>
                </a:solidFill>
              </a:rPr>
              <a:t>Если сетевые ресурсы могут быть физически скомпрометированы, субъект угрозы может запретить использование сетевых ресурсов. Четыре класса физических угроз следующие:</a:t>
            </a:r>
          </a:p>
          <a:p>
            <a:pPr marL="415985" lvl="1" indent="-342900">
              <a:buFont typeface="Arial" panose="020B0604020202020204" pitchFamily="34" charset="0"/>
              <a:buChar char="•"/>
            </a:pPr>
            <a:r>
              <a:rPr lang="ru" sz="1600" b="1" dirty="0">
                <a:solidFill>
                  <a:srgbClr val="000000"/>
                </a:solidFill>
              </a:rPr>
              <a:t>Угрозы аппаратному обеспечению. </a:t>
            </a:r>
            <a:r>
              <a:rPr lang="ru" sz="1600" dirty="0">
                <a:solidFill>
                  <a:srgbClr val="000000"/>
                </a:solidFill>
              </a:rPr>
              <a:t>К ним относятся физические повреждения серверов, маршрутизаторов, коммутаторов, кабельной системы и рабочих станций.</a:t>
            </a:r>
          </a:p>
          <a:p>
            <a:pPr marL="415985" lvl="1" indent="-342900">
              <a:buFont typeface="Arial" panose="020B0604020202020204" pitchFamily="34" charset="0"/>
              <a:buChar char="•"/>
            </a:pPr>
            <a:r>
              <a:rPr lang="ru" sz="1600" b="1" dirty="0">
                <a:solidFill>
                  <a:srgbClr val="000000"/>
                </a:solidFill>
              </a:rPr>
              <a:t>Угрозы окружающей среды. </a:t>
            </a:r>
            <a:r>
              <a:rPr lang="ru" sz="1600" dirty="0">
                <a:solidFill>
                  <a:srgbClr val="000000"/>
                </a:solidFill>
              </a:rPr>
              <a:t>К ним относятся экстремальные температуры (слишком жарко или слишком холодно) или экстремальная влажность (слишком влажно или слишком сухо).</a:t>
            </a:r>
          </a:p>
          <a:p>
            <a:pPr marL="415985" lvl="1" indent="-342900">
              <a:buFont typeface="Arial" panose="020B0604020202020204" pitchFamily="34" charset="0"/>
              <a:buChar char="•"/>
            </a:pPr>
            <a:r>
              <a:rPr lang="ru" sz="1600" b="1" dirty="0">
                <a:solidFill>
                  <a:srgbClr val="000000"/>
                </a:solidFill>
              </a:rPr>
              <a:t>Электрические угрозы — </a:t>
            </a:r>
            <a:r>
              <a:rPr lang="ru" sz="1600" dirty="0">
                <a:solidFill>
                  <a:srgbClr val="000000"/>
                </a:solidFill>
              </a:rPr>
              <a:t>сюда входят скачки напряжения, недостаточное напряжение питания (провалы), неконтролируемое электропитание (шум) и полная потеря электроэнергии.</a:t>
            </a:r>
          </a:p>
          <a:p>
            <a:pPr marL="415985" lvl="1" indent="-342900">
              <a:buFont typeface="Arial" panose="020B0604020202020204" pitchFamily="34" charset="0"/>
              <a:buChar char="•"/>
            </a:pPr>
            <a:r>
              <a:rPr lang="ru" sz="1600" b="1" dirty="0">
                <a:solidFill>
                  <a:srgbClr val="000000"/>
                </a:solidFill>
              </a:rPr>
              <a:t>Угрозы, связанные с техническим обслуживанием. </a:t>
            </a:r>
            <a:r>
              <a:rPr lang="ru" sz="1600" dirty="0">
                <a:solidFill>
                  <a:srgbClr val="000000"/>
                </a:solidFill>
              </a:rPr>
              <a:t>К ним относятся неправильное обращение с ключевыми электрическими компонентами (электростатический разряд), отсутствие критически важных запасных частей, плохая прокладка кабелей и плохая маркировка.</a:t>
            </a:r>
          </a:p>
          <a:p>
            <a:pPr marL="0" indent="0" algn="l"/>
            <a:endParaRPr lang="en-US" sz="1600" dirty="0">
              <a:solidFill>
                <a:srgbClr val="000000"/>
              </a:solidFill>
            </a:endParaRPr>
          </a:p>
          <a:p>
            <a:pPr marL="0" indent="0" algn="l"/>
            <a:r>
              <a:rPr lang="ru" sz="1600" dirty="0">
                <a:solidFill>
                  <a:srgbClr val="000000"/>
                </a:solidFill>
              </a:rPr>
              <a:t>Для решения этих проблем необходимо разработать и реализовать хороший план физической безопасности.</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ru" dirty="0">
                <a:solidFill>
                  <a:schemeClr val="accent5">
                    <a:lumMod val="40000"/>
                    <a:lumOff val="60000"/>
                  </a:schemeClr>
                </a:solidFill>
              </a:rPr>
              <a:t>16.2 Сетевые атаки</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900"/>
            <a:ext cx="8345488" cy="390888"/>
          </a:xfrm>
        </p:spPr>
        <p:txBody>
          <a:bodyPr/>
          <a:lstStyle/>
          <a:p>
            <a:r>
              <a:rPr lang="ru" sz="1600" dirty="0"/>
              <a:t>Сетевые атаки</a:t>
            </a:r>
            <a:r>
              <a:rPr lang="ro-RO" sz="1600" dirty="0"/>
              <a:t>. </a:t>
            </a:r>
            <a:r>
              <a:rPr lang="ru" sz="2400" dirty="0"/>
              <a:t>Типы вредоносных программ</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0" y="422788"/>
            <a:ext cx="9144000" cy="4552335"/>
          </a:xfrm>
        </p:spPr>
        <p:txBody>
          <a:bodyPr/>
          <a:lstStyle/>
          <a:p>
            <a:pPr marL="0" indent="0" algn="l"/>
            <a:r>
              <a:rPr lang="ru" sz="1600" b="1" dirty="0">
                <a:solidFill>
                  <a:srgbClr val="000000"/>
                </a:solidFill>
              </a:rPr>
              <a:t>Malware</a:t>
            </a:r>
            <a:r>
              <a:rPr lang="ru" sz="1600" dirty="0">
                <a:solidFill>
                  <a:srgbClr val="000000"/>
                </a:solidFill>
              </a:rPr>
              <a:t> —</a:t>
            </a:r>
            <a:r>
              <a:rPr lang="ru" sz="1600" b="1" dirty="0">
                <a:solidFill>
                  <a:srgbClr val="000000"/>
                </a:solidFill>
              </a:rPr>
              <a:t>код</a:t>
            </a:r>
            <a:r>
              <a:rPr lang="ro-RO" sz="1600" b="1" dirty="0">
                <a:solidFill>
                  <a:srgbClr val="000000"/>
                </a:solidFill>
              </a:rPr>
              <a:t> </a:t>
            </a:r>
            <a:r>
              <a:rPr lang="ru" sz="1600" b="1" dirty="0">
                <a:solidFill>
                  <a:srgbClr val="000000"/>
                </a:solidFill>
              </a:rPr>
              <a:t>или программное обеспечение, специально разработанное для повреждения, нарушения, кражи или совершения «плохих» или незаконных действий в отношении данных, хостов или сетей</a:t>
            </a:r>
            <a:r>
              <a:rPr lang="ru" sz="1600" dirty="0">
                <a:solidFill>
                  <a:srgbClr val="000000"/>
                </a:solidFill>
              </a:rPr>
              <a:t>. </a:t>
            </a:r>
            <a:endParaRPr lang="ro-RO" sz="1600" dirty="0">
              <a:solidFill>
                <a:srgbClr val="000000"/>
              </a:solidFill>
            </a:endParaRPr>
          </a:p>
          <a:p>
            <a:pPr marL="0" indent="0" algn="l"/>
            <a:r>
              <a:rPr lang="ru" sz="1600" dirty="0">
                <a:solidFill>
                  <a:srgbClr val="000000"/>
                </a:solidFill>
              </a:rPr>
              <a:t>Типы</a:t>
            </a:r>
            <a:r>
              <a:rPr lang="ro-RO" sz="1600" dirty="0">
                <a:solidFill>
                  <a:srgbClr val="000000"/>
                </a:solidFill>
              </a:rPr>
              <a:t> </a:t>
            </a:r>
            <a:r>
              <a:rPr lang="ru" sz="1600" dirty="0">
                <a:solidFill>
                  <a:srgbClr val="000000"/>
                </a:solidFill>
              </a:rPr>
              <a:t>вредоносных программ:</a:t>
            </a:r>
          </a:p>
          <a:p>
            <a:pPr marL="415985" lvl="1" indent="-342900">
              <a:buFont typeface="Arial" panose="020B0604020202020204" pitchFamily="34" charset="0"/>
              <a:buChar char="•"/>
            </a:pPr>
            <a:r>
              <a:rPr lang="ru" sz="1600" b="1" dirty="0">
                <a:solidFill>
                  <a:srgbClr val="000000"/>
                </a:solidFill>
              </a:rPr>
              <a:t>Вирусы - </a:t>
            </a:r>
            <a:r>
              <a:rPr lang="ru" sz="1600" dirty="0">
                <a:solidFill>
                  <a:srgbClr val="000000"/>
                </a:solidFill>
              </a:rPr>
              <a:t>Компьютерный вирус - это тип вредоносного ПО, которое распространяется путем </a:t>
            </a:r>
            <a:r>
              <a:rPr lang="ru" sz="1600" b="1" dirty="0">
                <a:solidFill>
                  <a:srgbClr val="000000"/>
                </a:solidFill>
              </a:rPr>
              <a:t>вставки своей копии в другую программу </a:t>
            </a:r>
            <a:r>
              <a:rPr lang="ru" sz="1600" dirty="0">
                <a:solidFill>
                  <a:srgbClr val="000000"/>
                </a:solidFill>
              </a:rPr>
              <a:t>и </a:t>
            </a:r>
            <a:r>
              <a:rPr lang="ru" sz="1600" b="1" dirty="0">
                <a:solidFill>
                  <a:srgbClr val="000000"/>
                </a:solidFill>
              </a:rPr>
              <a:t>становится ее частью</a:t>
            </a:r>
            <a:r>
              <a:rPr lang="ru" sz="1600" dirty="0">
                <a:solidFill>
                  <a:srgbClr val="000000"/>
                </a:solidFill>
              </a:rPr>
              <a:t>. Он распространяется с одного компьютера на другой, оставляя инфекции по мере своего перемещения.</a:t>
            </a:r>
          </a:p>
          <a:p>
            <a:pPr marL="415985" lvl="1" indent="-342900">
              <a:buFont typeface="Arial" panose="020B0604020202020204" pitchFamily="34" charset="0"/>
              <a:buChar char="•"/>
            </a:pPr>
            <a:r>
              <a:rPr lang="ru" sz="1600" b="1" dirty="0">
                <a:solidFill>
                  <a:srgbClr val="000000"/>
                </a:solidFill>
              </a:rPr>
              <a:t>Черви - </a:t>
            </a:r>
            <a:r>
              <a:rPr lang="ru" sz="1600" dirty="0">
                <a:solidFill>
                  <a:srgbClr val="000000"/>
                </a:solidFill>
              </a:rPr>
              <a:t>Компьютерные черви похожи на вирусы тем, что они копируют функциональные копии самих себя и могут наносить тот же тип ущерба. В отличие от вирусов, которым требуется распространение зараженного файла-хоста, черви являются </a:t>
            </a:r>
            <a:r>
              <a:rPr lang="ru" sz="1600" b="1" dirty="0">
                <a:solidFill>
                  <a:srgbClr val="000000"/>
                </a:solidFill>
              </a:rPr>
              <a:t>автономным программным обеспечением </a:t>
            </a:r>
            <a:r>
              <a:rPr lang="ru" sz="1600" dirty="0">
                <a:solidFill>
                  <a:srgbClr val="000000"/>
                </a:solidFill>
              </a:rPr>
              <a:t>и не требуют программы-хоста или помощи человека для распространения.</a:t>
            </a:r>
          </a:p>
          <a:p>
            <a:pPr marL="415985" lvl="1" indent="-342900">
              <a:buFont typeface="Arial" panose="020B0604020202020204" pitchFamily="34" charset="0"/>
              <a:buChar char="•"/>
            </a:pPr>
            <a:r>
              <a:rPr lang="ru" sz="1600" b="1" dirty="0">
                <a:solidFill>
                  <a:srgbClr val="000000"/>
                </a:solidFill>
              </a:rPr>
              <a:t>Троянские кони - </a:t>
            </a:r>
            <a:r>
              <a:rPr lang="ru" sz="1600" dirty="0">
                <a:solidFill>
                  <a:srgbClr val="000000"/>
                </a:solidFill>
              </a:rPr>
              <a:t>это вредоносное программное обеспечение, которое выглядит как легитимное. В отличие от вирусов и червей, троянские кони </a:t>
            </a:r>
            <a:r>
              <a:rPr lang="ru" sz="1600" b="1" dirty="0">
                <a:solidFill>
                  <a:srgbClr val="000000"/>
                </a:solidFill>
              </a:rPr>
              <a:t>не размножаются путем заражения других файлов.</a:t>
            </a:r>
            <a:r>
              <a:rPr lang="ru" sz="1600" dirty="0">
                <a:solidFill>
                  <a:srgbClr val="000000"/>
                </a:solidFill>
              </a:rPr>
              <a:t> </a:t>
            </a:r>
            <a:r>
              <a:rPr lang="ru" sz="1600" b="1" dirty="0">
                <a:solidFill>
                  <a:srgbClr val="000000"/>
                </a:solidFill>
              </a:rPr>
              <a:t>Они самовоспроизводятся</a:t>
            </a:r>
            <a:r>
              <a:rPr lang="ru" sz="1600" dirty="0">
                <a:solidFill>
                  <a:srgbClr val="000000"/>
                </a:solidFill>
              </a:rPr>
              <a:t>. Троянские кони должны </a:t>
            </a:r>
            <a:r>
              <a:rPr lang="ru" sz="1600" b="1" dirty="0">
                <a:solidFill>
                  <a:srgbClr val="000000"/>
                </a:solidFill>
              </a:rPr>
              <a:t>распространяться через взаимодействие с пользователем</a:t>
            </a:r>
            <a:r>
              <a:rPr lang="ru" sz="1600" dirty="0">
                <a:solidFill>
                  <a:srgbClr val="000000"/>
                </a:solidFill>
              </a:rPr>
              <a:t>, например, открытие вложения электронной почты или загрузка и запуск файла из Интернета.</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5418</TotalTime>
  <Words>4187</Words>
  <Application>Microsoft Office PowerPoint</Application>
  <PresentationFormat>On-screen Show (16:9)</PresentationFormat>
  <Paragraphs>353</Paragraphs>
  <Slides>41</Slides>
  <Notes>37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CiscoSans ExtraLight</vt:lpstr>
      <vt:lpstr>Google Sans</vt:lpstr>
      <vt:lpstr>Helvetica</vt:lpstr>
      <vt:lpstr>Wingdings</vt:lpstr>
      <vt:lpstr>Default Theme</vt:lpstr>
      <vt:lpstr>Модуль 16: Основы сетевой безопасности</vt:lpstr>
      <vt:lpstr>Модуль 16: Основы сетевой безопасности</vt:lpstr>
      <vt:lpstr>Цели модуля</vt:lpstr>
      <vt:lpstr>16.1 Угрозы безопасности и уязвимости</vt:lpstr>
      <vt:lpstr>Угрозы безопасности и уязвимости  Типы угроз</vt:lpstr>
      <vt:lpstr>Угрозы безопасности и уязвимости. Типы уязвимостей</vt:lpstr>
      <vt:lpstr>Угрозы безопасности и уязвимости . Физическая безопасность</vt:lpstr>
      <vt:lpstr>16.2 Сетевые атаки</vt:lpstr>
      <vt:lpstr>Сетевые атаки. Типы вредоносных программ</vt:lpstr>
      <vt:lpstr>Сетевые атаки.  Разведывательные атаки</vt:lpstr>
      <vt:lpstr>Сетевые атаки. Атаки на доступ</vt:lpstr>
      <vt:lpstr>Сетевые атаки. Атаки типа «отказ в обслуживании»</vt:lpstr>
      <vt:lpstr>сетевых атак  – исследование угроз сетевой безопасности</vt:lpstr>
      <vt:lpstr>16.3 Смягчение последствий сетевых атак</vt:lpstr>
      <vt:lpstr>Смягчение последствий сетевых атак. Подход «глубокой защиты»</vt:lpstr>
      <vt:lpstr>PowerPoint Presentation</vt:lpstr>
      <vt:lpstr>PowerPoint Presentation</vt:lpstr>
      <vt:lpstr>Снижение риска сетевых атак. Сохранение резервных копий.</vt:lpstr>
      <vt:lpstr>Модернизация, обновление и исправление  средств защиты от сетевых атак</vt:lpstr>
      <vt:lpstr>Снижение риска сетевых атак.  Аутентификация, авторизация и учет</vt:lpstr>
      <vt:lpstr>PowerPoint Presentation</vt:lpstr>
      <vt:lpstr>Смягчение сетевых атак. Брандмауэры</vt:lpstr>
      <vt:lpstr>PowerPoint Presentation</vt:lpstr>
      <vt:lpstr>Типы брандмауэров для предотвращения сетевых атак</vt:lpstr>
      <vt:lpstr>Смягчение сетевых атак. Безопасность конечных точек</vt:lpstr>
      <vt:lpstr>16.4 Безопасность устройства</vt:lpstr>
      <vt:lpstr>Безопасность устройств. Cisco AutoSecure</vt:lpstr>
      <vt:lpstr>Пароли безопасности устройства </vt:lpstr>
      <vt:lpstr>Безопасность устройства  Дополнительная защита паролем</vt:lpstr>
      <vt:lpstr>Безопасность устройства  Включить SSH</vt:lpstr>
      <vt:lpstr>Безопасность устройства  Отключить неиспользуемые службы</vt:lpstr>
      <vt:lpstr>Device Security  Packet Tracer – настройка безопасных паролей и SSH</vt:lpstr>
      <vt:lpstr>по безопасности устройств  – настройка сетевых устройств с помощью SSH</vt:lpstr>
      <vt:lpstr>16.5 Практика и тесты по модулю</vt:lpstr>
      <vt:lpstr>Модуль Практика и Тест  Packet Tracer – Безопасные Сетевые Устройства</vt:lpstr>
      <vt:lpstr>Модуль Практика и  Лабораторная работа по тестированию – Безопасные сетевые устройства</vt:lpstr>
      <vt:lpstr>Практика и тест по модулю.  Чему я научился в этом модуле?</vt:lpstr>
      <vt:lpstr>Практика и тест по модулю  Что я узнал в этом модуле? (продолжение)</vt:lpstr>
      <vt:lpstr>Практика и тест по модулю  Что я узнал в этом модуле? (продолжение)</vt:lpstr>
      <vt:lpstr>Модуль 16: Основы сетевой безопасности.  Новые термины и команды</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282</cp:revision>
  <dcterms:created xsi:type="dcterms:W3CDTF">2019-10-18T06:21:22Z</dcterms:created>
  <dcterms:modified xsi:type="dcterms:W3CDTF">2025-05-19T10:23:20Z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