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513" r:id="rId2"/>
    <p:sldId id="876" r:id="rId3"/>
    <p:sldId id="860" r:id="rId4"/>
    <p:sldId id="759" r:id="rId5"/>
    <p:sldId id="1108" r:id="rId6"/>
    <p:sldId id="1119" r:id="rId7"/>
    <p:sldId id="1120" r:id="rId8"/>
    <p:sldId id="1056" r:id="rId9"/>
    <p:sldId id="1097" r:id="rId10"/>
    <p:sldId id="1121" r:id="rId11"/>
    <p:sldId id="1122" r:id="rId12"/>
    <p:sldId id="1123" r:id="rId13"/>
    <p:sldId id="1124" r:id="rId14"/>
    <p:sldId id="1103" r:id="rId15"/>
    <p:sldId id="1115" r:id="rId16"/>
    <p:sldId id="1125" r:id="rId17"/>
    <p:sldId id="1126" r:id="rId18"/>
    <p:sldId id="1127" r:id="rId19"/>
    <p:sldId id="1128" r:id="rId20"/>
    <p:sldId id="1129" r:id="rId21"/>
    <p:sldId id="1130" r:id="rId22"/>
    <p:sldId id="1104" r:id="rId23"/>
    <p:sldId id="1118" r:id="rId24"/>
    <p:sldId id="1131" r:id="rId25"/>
    <p:sldId id="1132" r:id="rId26"/>
    <p:sldId id="1133" r:id="rId27"/>
    <p:sldId id="1134" r:id="rId28"/>
    <p:sldId id="1135" r:id="rId29"/>
    <p:sldId id="1136" r:id="rId30"/>
    <p:sldId id="957" r:id="rId31"/>
    <p:sldId id="958" r:id="rId32"/>
    <p:sldId id="1139" r:id="rId33"/>
    <p:sldId id="1137" r:id="rId34"/>
    <p:sldId id="1138" r:id="rId35"/>
    <p:sldId id="1141" r:id="rId36"/>
    <p:sldId id="874"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97" d="100"/>
          <a:sy n="97" d="100"/>
        </p:scale>
        <p:origin x="2046" y="7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16.2 – Сетевые атаки</a:t>
            </a:r>
          </a:p>
          <a:p>
            <a:pPr rtl="0" algn="l"/>
            <a:r>
              <a:rPr lang="en-US" dirty="0"/>
              <a:t>16.2.2 – Разведывательные атаки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10</a:t>
            </a:fld>
            <a:endParaRPr lang="en-US" dirty="0"/>
          </a:p>
        </p:txBody>
      </p:sp>
    </p:spTree>
    <p:extLst>
      <p:ext uri="{BB962C8B-B14F-4D97-AF65-F5344CB8AC3E}">
        <p14:creationId xmlns:p14="http://schemas.microsoft.com/office/powerpoint/2010/main" val="150034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16.2 – Сетевые атаки</a:t>
            </a:r>
          </a:p>
          <a:p>
            <a:pPr rtl="0" algn="l"/>
            <a:r>
              <a:rPr lang="en-US" dirty="0"/>
              <a:t>16.2.3 – Атаки доступа</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11</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16.2 – Сетевые атаки</a:t>
            </a:r>
          </a:p>
          <a:p>
            <a:pPr rtl="0" algn="l"/>
            <a:r>
              <a:rPr lang="en-US" dirty="0"/>
              <a:t>16.2.4 – Атаки типа «отказ в обслуживании»</a:t>
            </a:r>
          </a:p>
          <a:p>
            <a:pPr rtl="0" algn="l"/>
            <a:r>
              <a:rPr lang="en-US" dirty="0"/>
              <a:t>16.2.5 – Проверьте свое понимание – Сетевые атаки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12</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16.2 – Сетевые атаки</a:t>
            </a:r>
          </a:p>
          <a:p>
            <a:pPr rtl="0" algn="l"/>
            <a:r>
              <a:rPr lang="en-US" dirty="0"/>
              <a:t>16.2.6 – Лаборатория – Исследование угроз безопасности сети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13</a:t>
            </a:fld>
            <a:endParaRPr lang="en-US" dirty="0"/>
          </a:p>
        </p:txBody>
      </p:sp>
    </p:spTree>
    <p:extLst>
      <p:ext uri="{BB962C8B-B14F-4D97-AF65-F5344CB8AC3E}">
        <p14:creationId xmlns:p14="http://schemas.microsoft.com/office/powerpoint/2010/main" val="99117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16.0 Основы сетевой безопасности</a:t>
            </a:r>
          </a:p>
          <a:p>
            <a:pPr rtl="0" algn="l"/>
            <a:r>
              <a:rPr lang="en-US" dirty="0"/>
              <a:t>16.3 Смягчение последствий сетевых атак</a:t>
            </a:r>
          </a:p>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16.3.1 – Подход глубокоэшелонированной защиты</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15</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16.3.2 Сохраняйте резервные копии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16</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16.3.3 – Обновление, обновление и исправление</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17</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16.3.4 – Аутентификация, авторизация и учет</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18</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16.3.5 - Брандмауэры</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19</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buFontTx/>
              <a:buNone/>
            </a:pPr>
            <a:r>
              <a:rPr lang="en-US" b="0" dirty="0"/>
              <a:t>Программа сетевой академии Cisco</a:t>
            </a:r>
          </a:p>
          <a:p>
            <a:pPr rtl="0" algn="l">
              <a:buFontTx/>
              <a:buNone/>
            </a:pPr>
            <a:r>
              <a:rPr lang="en-US" b="0" baseline="0" dirty="0"/>
              <a:t>Введение в сети v</a:t>
            </a:r>
            <a:r>
              <a:rPr lang="en-US" b="0" dirty="0"/>
              <a:t>7.0 (ИТН)</a:t>
            </a:r>
          </a:p>
          <a:p>
            <a:pPr rtl="0" algn="l"/>
            <a:r>
              <a:rPr lang="en-US" dirty="0"/>
              <a:t>Модуль 16: Основы сетевой безопасности</a:t>
            </a:r>
          </a:p>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16.3.6 – Типы брандмауэров</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20</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16.3 – Смягчение последствий сетевых атак</a:t>
            </a:r>
          </a:p>
          <a:p>
            <a:pPr rtl="0" algn="l"/>
            <a:r>
              <a:rPr lang="en-US" dirty="0"/>
              <a:t>16.3.7 – Безопасность конечных точек</a:t>
            </a:r>
          </a:p>
          <a:p>
            <a:pPr rtl="0" algn="l"/>
            <a:r>
              <a:rPr lang="en-US" dirty="0"/>
              <a:t>16.3.8 – Проверьте свое понимание – Смягчение сетевых атак</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21</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16.0 Основы сетевой безопасности</a:t>
            </a:r>
          </a:p>
          <a:p>
            <a:pPr rtl="0" algn="l"/>
            <a:r>
              <a:rPr lang="en-US" dirty="0"/>
              <a:t>16.4 Безопасность устройства</a:t>
            </a:r>
          </a:p>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22</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16.4.1 – Cisco AutoSecure</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23</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16.4.2 - Пароли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24</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16.4.3 – Дополнительная защита паролем</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25</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16.4.4 - Включить SSH</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26</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16.4.5 – Отключить неиспользуемые службы</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27</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16.4.6 – Packet Tracer – Настройка безопасных паролей и SSH</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28</a:t>
            </a:fld>
            <a:endParaRPr lang="en-US" dirty="0"/>
          </a:p>
        </p:txBody>
      </p:sp>
    </p:spTree>
    <p:extLst>
      <p:ext uri="{BB962C8B-B14F-4D97-AF65-F5344CB8AC3E}">
        <p14:creationId xmlns:p14="http://schemas.microsoft.com/office/powerpoint/2010/main" val="134649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16.4 – Безопасность устройства</a:t>
            </a:r>
          </a:p>
          <a:p>
            <a:pPr rtl="0" algn="l"/>
            <a:r>
              <a:rPr lang="en-US" dirty="0"/>
              <a:t>16.4.7 – Лабораторная работа – Настройка сетевых устройств с помощью SSH</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29</a:t>
            </a:fld>
            <a:endParaRPr lang="en-US" dirty="0"/>
          </a:p>
        </p:txBody>
      </p:sp>
    </p:spTree>
    <p:extLst>
      <p:ext uri="{BB962C8B-B14F-4D97-AF65-F5344CB8AC3E}">
        <p14:creationId xmlns:p14="http://schemas.microsoft.com/office/powerpoint/2010/main" val="387338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l" rtl="0"/>
            <a:fld id="{7C839C26-801B-42B6-A101-60F37FE2B0A8}" type="slidenum">
              <a:rPr lang="en-US" sz="800" b="0">
                <a:solidFill>
                  <a:prstClr val="black"/>
                </a:solidFill>
              </a:rPr>
              <a:pPr algn="l" rtl="0"/>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buFontTx/>
              <a:buNone/>
            </a:pPr>
            <a:r>
              <a:rPr lang="en-GB" dirty="0"/>
              <a:t>16- Основы сетевой безопасности</a:t>
            </a:r>
          </a:p>
          <a:p>
            <a:pPr rtl="0" algn="l">
              <a:buFontTx/>
              <a:buNone/>
            </a:pPr>
            <a:r>
              <a:rPr lang="en-GB" dirty="0"/>
              <a:t>16.0.2- Чему я научусь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16.0 Основы сетевой безопасности</a:t>
            </a:r>
          </a:p>
          <a:p>
            <a:pPr rtl="0" algn="l"/>
            <a:r>
              <a:rPr lang="en-US" dirty="0"/>
              <a:t>16.5 Модуль Практика и Тест</a:t>
            </a:r>
          </a:p>
          <a:p>
            <a:pPr rtl="0" algn="l">
              <a:buFontTx/>
              <a:buNone/>
            </a:pPr>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30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rtl="0" algn="l"/>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r>
              <a:rPr lang="en-US" sz="1200" dirty="0"/>
              <a:t>16 – Основы сетевой безопасности</a:t>
            </a:r>
          </a:p>
          <a:p>
            <a:pPr rtl="0" algn="l"/>
            <a:r>
              <a:rPr lang="en-US" sz="1200" dirty="0"/>
              <a:t>16.5 – Практика и тест по модулю</a:t>
            </a:r>
          </a:p>
          <a:p>
            <a:pPr rtl="0" algn="l"/>
            <a:r>
              <a:rPr lang="en-US" sz="1200" dirty="0"/>
              <a:t>16.5.1 – Packet Tracer – Защищенные сетевые устройства</a:t>
            </a:r>
          </a:p>
        </p:txBody>
      </p:sp>
    </p:spTree>
    <p:extLst>
      <p:ext uri="{BB962C8B-B14F-4D97-AF65-F5344CB8AC3E}">
        <p14:creationId xmlns:p14="http://schemas.microsoft.com/office/powerpoint/2010/main" val="1476824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rtl="0" algn="l"/>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r>
              <a:rPr lang="en-US" sz="1200" dirty="0"/>
              <a:t>16 – Основы сетевой безопасности</a:t>
            </a:r>
          </a:p>
          <a:p>
            <a:pPr rtl="0" algn="l"/>
            <a:r>
              <a:rPr lang="en-US" sz="1200" dirty="0"/>
              <a:t>16.5 – Практика и тест по модулю</a:t>
            </a:r>
          </a:p>
          <a:p>
            <a:pPr rtl="0" algn="l"/>
            <a:r>
              <a:rPr lang="en-US" sz="1200" dirty="0"/>
              <a:t>16.5.2 – Лабораторная работа – Защищенные сетевые устройства</a:t>
            </a:r>
          </a:p>
        </p:txBody>
      </p:sp>
    </p:spTree>
    <p:extLst>
      <p:ext uri="{BB962C8B-B14F-4D97-AF65-F5344CB8AC3E}">
        <p14:creationId xmlns:p14="http://schemas.microsoft.com/office/powerpoint/2010/main" val="374591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rtl="0" algn="l"/>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r>
              <a:rPr lang="en-US" sz="1200" dirty="0"/>
              <a:t>16 – Основы сетевой безопасности</a:t>
            </a:r>
          </a:p>
          <a:p>
            <a:pPr rtl="0" algn="l"/>
            <a:r>
              <a:rPr lang="en-US" sz="1200" dirty="0"/>
              <a:t>16.5 – Практика и тест по модулю</a:t>
            </a:r>
          </a:p>
          <a:p>
            <a:pPr rtl="0" algn="l"/>
            <a:r>
              <a:rPr lang="en-US" sz="1200" dirty="0"/>
              <a:t>16.5.3 – Чему я научился в этом модуле?</a:t>
            </a:r>
          </a:p>
        </p:txBody>
      </p:sp>
    </p:spTree>
    <p:extLst>
      <p:ext uri="{BB962C8B-B14F-4D97-AF65-F5344CB8AC3E}">
        <p14:creationId xmlns:p14="http://schemas.microsoft.com/office/powerpoint/2010/main" val="1139241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rtl="0" algn="l"/>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r>
              <a:rPr lang="en-US" sz="1200" dirty="0"/>
              <a:t>16 – Основы сетевой безопасности</a:t>
            </a:r>
          </a:p>
          <a:p>
            <a:pPr rtl="0" algn="l"/>
            <a:r>
              <a:rPr lang="en-US" sz="1200" dirty="0"/>
              <a:t>16.5 – Практика и тест по модулю</a:t>
            </a:r>
          </a:p>
          <a:p>
            <a:pPr rtl="0" algn="l"/>
            <a:r>
              <a:rPr lang="en-US" sz="1200" dirty="0"/>
              <a:t>16.5.3 – Чему я научился в этом модуле? (Продолжение)</a:t>
            </a:r>
          </a:p>
          <a:p>
            <a:pPr rtl="0" algn="l"/>
            <a:r>
              <a:rPr lang="en-US" sz="1200" dirty="0"/>
              <a:t>16.5.4 – Тест по модулю – Основы сетевой безопасности</a:t>
            </a:r>
          </a:p>
        </p:txBody>
      </p:sp>
    </p:spTree>
    <p:extLst>
      <p:ext uri="{BB962C8B-B14F-4D97-AF65-F5344CB8AC3E}">
        <p14:creationId xmlns:p14="http://schemas.microsoft.com/office/powerpoint/2010/main" val="252791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rtl="0" algn="l"/>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lgn="l"/>
            <a:r>
              <a:rPr lang="en-US" sz="1200" dirty="0"/>
              <a:t>16 – Основы сетевой безопасности</a:t>
            </a:r>
          </a:p>
          <a:p>
            <a:pPr rtl="0" algn="l"/>
            <a:r>
              <a:rPr lang="en-US" sz="1200" dirty="0"/>
              <a:t>16.5 – Практика и тест по модулю</a:t>
            </a:r>
          </a:p>
          <a:p>
            <a:pPr rtl="0" algn="l"/>
            <a:r>
              <a:rPr lang="en-US" sz="1200" dirty="0"/>
              <a:t>16.5.3 – Чему я научился в этом модуле? (Продолжение)</a:t>
            </a:r>
          </a:p>
          <a:p>
            <a:pPr rtl="0" algn="l"/>
            <a:r>
              <a:rPr lang="en-US" sz="1200" dirty="0"/>
              <a:t>16.5.4 – Тест по модулю – Основы сетевой безопасности</a:t>
            </a:r>
          </a:p>
        </p:txBody>
      </p:sp>
    </p:spTree>
    <p:extLst>
      <p:ext uri="{BB962C8B-B14F-4D97-AF65-F5344CB8AC3E}">
        <p14:creationId xmlns:p14="http://schemas.microsoft.com/office/powerpoint/2010/main" val="601181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rtl="0" algn="l"/>
              <a:t>36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16.0 Основы сетевой безопасности</a:t>
            </a:r>
          </a:p>
          <a:p>
            <a:pPr rtl="0" algn="l"/>
            <a:r>
              <a:rPr lang="en-US" dirty="0"/>
              <a:t>16.1 Угрозы безопасности и уязвимости</a:t>
            </a:r>
          </a:p>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16.1 – Угрозы безопасности и уязвимости</a:t>
            </a:r>
          </a:p>
          <a:p>
            <a:pPr rtl="0" algn="l"/>
            <a:r>
              <a:rPr lang="en-US" dirty="0"/>
              <a:t>16.1.1 – Типы угроз</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16.1 – Угрозы безопасности и уязвимости</a:t>
            </a:r>
          </a:p>
          <a:p>
            <a:pPr rtl="0" algn="l"/>
            <a:r>
              <a:rPr lang="en-US" dirty="0"/>
              <a:t>16.1.2 – Типы уязвимостей</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6</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16.1 – Угрозы безопасности и уязвимости</a:t>
            </a:r>
          </a:p>
          <a:p>
            <a:pPr rtl="0" algn="l"/>
            <a:r>
              <a:rPr lang="en-US" dirty="0"/>
              <a:t>16.1.3 – Физическая безопасность</a:t>
            </a:r>
          </a:p>
          <a:p>
            <a:pPr rtl="0" algn="l"/>
            <a:r>
              <a:rPr lang="en-US" dirty="0"/>
              <a:t>16.1.4 – Проверьте свое понимание – Угрозы безопасности и уязвимости</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7</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16.0 Основы сетевой безопасности</a:t>
            </a:r>
          </a:p>
          <a:p>
            <a:pPr rtl="0" algn="l"/>
            <a:r>
              <a:rPr lang="en-US" dirty="0"/>
              <a:t>16.2 Сетевые атаки</a:t>
            </a:r>
          </a:p>
          <a:p>
            <a:pPr rtl="0" algn="l"/>
            <a:endParaRPr lang="en-US" dirty="0"/>
          </a:p>
        </p:txBody>
      </p:sp>
      <p:sp>
        <p:nvSpPr>
          <p:cNvPr id="4" name="Slide Number Placeholder 3"/>
          <p:cNvSpPr>
            <a:spLocks noGrp="1"/>
          </p:cNvSpPr>
          <p:nvPr>
            <p:ph type="sldNum" sz="quarter" idx="10"/>
          </p:nvPr>
        </p:nvSpPr>
        <p:spPr/>
        <p:txBody>
          <a:bodyPr/>
          <a:lstStyle/>
          <a:p>
            <a:pPr rtl="0" algn="l"/>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16 – Основы сетевой безопасности</a:t>
            </a:r>
          </a:p>
          <a:p>
            <a:pPr rtl="0" algn="l"/>
            <a:r>
              <a:rPr lang="en-US" dirty="0"/>
              <a:t>16.2 – Сетевые атаки</a:t>
            </a:r>
          </a:p>
          <a:p>
            <a:pPr rtl="0" algn="l"/>
            <a:r>
              <a:rPr lang="en-US" dirty="0"/>
              <a:t>16.2.1 – Типы вредоносных программ</a:t>
            </a:r>
          </a:p>
        </p:txBody>
      </p:sp>
      <p:sp>
        <p:nvSpPr>
          <p:cNvPr id="4" name="Slide Number Placeholder 3"/>
          <p:cNvSpPr>
            <a:spLocks noGrp="1"/>
          </p:cNvSpPr>
          <p:nvPr>
            <p:ph type="sldNum" sz="quarter" idx="5"/>
          </p:nvPr>
        </p:nvSpPr>
        <p:spPr/>
        <p:txBody>
          <a:bodyPr/>
          <a:lstStyle/>
          <a:p>
            <a:pPr rtl="0" algn="l"/>
            <a:fld id="{5641018C-6CAF-B84E-B92C-ECB119457FBA}" type="slidenum">
              <a:rPr lang="en-US" smtClean="0"/>
              <a:t>9</a:t>
            </a:fld>
            <a:endParaRPr lang="en-US" dirty="0"/>
          </a:p>
        </p:txBody>
      </p:sp>
    </p:spTree>
    <p:extLst>
      <p:ext uri="{BB962C8B-B14F-4D97-AF65-F5344CB8AC3E}">
        <p14:creationId xmlns:p14="http://schemas.microsoft.com/office/powerpoint/2010/main" val="203383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_odt_hyperlink" Type="http://schemas.openxmlformats.org/officeDocument/2006/relationships/hyperlink" Target="https://www.onlinedoctranslator.com/ru/?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lgn="l"/>
            <a:r>
              <a:rPr lang="en-US" dirty="0">
                <a:solidFill>
                  <a:schemeClr val="accent5">
                    <a:lumMod val="40000"/>
                    <a:lumOff val="60000"/>
                  </a:schemeClr>
                </a:solidFill>
              </a:rPr>
              <a:t>Модуль 16: Основы сетевой безопасности</a:t>
            </a:r>
          </a:p>
        </p:txBody>
      </p:sp>
      <p:sp>
        <p:nvSpPr>
          <p:cNvPr id="5" name="Text Placeholder 4"/>
          <p:cNvSpPr>
            <a:spLocks noGrp="1"/>
          </p:cNvSpPr>
          <p:nvPr>
            <p:ph type="body" sz="quarter" idx="13"/>
          </p:nvPr>
        </p:nvSpPr>
        <p:spPr>
          <a:xfrm>
            <a:off x="469497" y="3127609"/>
            <a:ext cx="5925246" cy="299001"/>
          </a:xfrm>
        </p:spPr>
        <p:txBody>
          <a:bodyPr/>
          <a:lstStyle/>
          <a:p>
            <a:pPr rtl="0" algn="l"/>
            <a:r>
              <a:rPr lang="en-US" dirty="0">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pPr rtl="0" algn="l"/>
            <a:r>
              <a:rPr lang="en-US" dirty="0">
                <a:solidFill>
                  <a:schemeClr val="accent5">
                    <a:lumMod val="40000"/>
                    <a:lumOff val="60000"/>
                  </a:schemeClr>
                </a:solidFill>
              </a:rPr>
              <a:t>Введение в сети v7.0 (ITN)</a:t>
            </a:r>
          </a:p>
          <a:p>
            <a:pPr rtl="0" algn="l"/>
            <a:endParaRPr lang="en-US" dirty="0"/>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Перевод: английский - русский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Сетевые атаки</a:t>
            </a:r>
            <a:br>
              <a:rPr lang="en-US" dirty="0"/>
            </a:br>
            <a:r>
              <a:rPr lang="en-US" sz="2400" dirty="0"/>
              <a:t>Разведывательные атаки</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rtl="0"/>
            <a:r>
              <a:rPr lang="en-US" sz="1600" dirty="0">
                <a:solidFill>
                  <a:srgbClr val="000000"/>
                </a:solidFill>
              </a:rPr>
              <a:t>Помимо атак вредоносного кода, сети также могут стать жертвой различных сетевых атак. Сетевые атаки можно разделить на три основные категории:</a:t>
            </a:r>
          </a:p>
          <a:p>
            <a:pPr marL="415985" lvl="1" indent="-342900" rtl="0" algn="l">
              <a:buFont typeface="Arial" panose="020B0604020202020204" pitchFamily="34" charset="0"/>
              <a:buChar char="•"/>
            </a:pPr>
            <a:r>
              <a:rPr lang="en-US" b="1" dirty="0">
                <a:solidFill>
                  <a:srgbClr val="000000"/>
                </a:solidFill>
              </a:rPr>
              <a:t>Разведывательные атаки</a:t>
            </a:r>
            <a:r>
              <a:rPr lang="en-US" dirty="0">
                <a:solidFill>
                  <a:srgbClr val="000000"/>
                </a:solidFill>
              </a:rPr>
              <a:t>- Обнаружение и картирование систем, служб или уязвимостей.</a:t>
            </a:r>
          </a:p>
          <a:p>
            <a:pPr marL="415985" lvl="1" indent="-342900" rtl="0" algn="l">
              <a:buFont typeface="Arial" panose="020B0604020202020204" pitchFamily="34" charset="0"/>
              <a:buChar char="•"/>
            </a:pPr>
            <a:r>
              <a:rPr lang="en-US" b="1" dirty="0">
                <a:solidFill>
                  <a:srgbClr val="000000"/>
                </a:solidFill>
              </a:rPr>
              <a:t>Атаки доступа</a:t>
            </a:r>
            <a:r>
              <a:rPr lang="en-US" dirty="0">
                <a:solidFill>
                  <a:srgbClr val="000000"/>
                </a:solidFill>
              </a:rPr>
              <a:t>- Несанкционированное манипулирование данными, доступом к системе или привилегиями пользователей.</a:t>
            </a:r>
          </a:p>
          <a:p>
            <a:pPr marL="415985" lvl="1" indent="-342900" rtl="0" algn="l">
              <a:buFont typeface="Arial" panose="020B0604020202020204" pitchFamily="34" charset="0"/>
              <a:buChar char="•"/>
            </a:pPr>
            <a:r>
              <a:rPr lang="en-US" b="1" dirty="0">
                <a:solidFill>
                  <a:srgbClr val="000000"/>
                </a:solidFill>
              </a:rPr>
              <a:t>Отказ в обслуживании</a:t>
            </a:r>
            <a:r>
              <a:rPr lang="en-US" dirty="0">
                <a:solidFill>
                  <a:srgbClr val="000000"/>
                </a:solidFill>
              </a:rPr>
              <a:t>- Отключение или повреждение сетей, систем или служб.</a:t>
            </a:r>
          </a:p>
          <a:p>
            <a:pPr marL="0" indent="0" algn="l" rtl="0"/>
            <a:endParaRPr lang="en-US" sz="1600" dirty="0">
              <a:solidFill>
                <a:srgbClr val="000000"/>
              </a:solidFill>
            </a:endParaRPr>
          </a:p>
          <a:p>
            <a:pPr marL="0" indent="0" algn="l" rtl="0"/>
            <a:r>
              <a:rPr lang="en-US" sz="1600" dirty="0">
                <a:solidFill>
                  <a:srgbClr val="000000"/>
                </a:solidFill>
              </a:rPr>
              <a:t>Для разведывательных атак внешние злоумышленники могут использовать интернет-инструменты, такие как</a:t>
            </a:r>
            <a:r>
              <a:rPr lang="en-US" sz="1600" b="1" dirty="0">
                <a:solidFill>
                  <a:srgbClr val="000000"/>
                </a:solidFill>
              </a:rPr>
              <a:t>nslookup</a:t>
            </a:r>
            <a:r>
              <a:rPr lang="en-US" sz="1600" dirty="0">
                <a:solidFill>
                  <a:srgbClr val="000000"/>
                </a:solidFill>
              </a:rPr>
              <a:t>и</a:t>
            </a:r>
            <a:r>
              <a:rPr lang="en-US" sz="1600" b="1" dirty="0">
                <a:solidFill>
                  <a:srgbClr val="000000"/>
                </a:solidFill>
              </a:rPr>
              <a:t>кто это</a:t>
            </a:r>
            <a:r>
              <a:rPr lang="en-US" sz="1600" dirty="0">
                <a:solidFill>
                  <a:srgbClr val="000000"/>
                </a:solidFill>
              </a:rPr>
              <a:t>утилиты, чтобы легко определить пространство IP-адресов, назначенное данной корпорации или организации. После определения пространства IP-адресов субъект угрозы может затем выполнить ping общедоступных IP-адресов, чтобы определить активные адреса.</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Сетевые атаки</a:t>
            </a:r>
            <a:br>
              <a:rPr lang="en-US" dirty="0"/>
            </a:br>
            <a:r>
              <a:rPr lang="en-US" sz="2400" dirty="0"/>
              <a:t>Атаки доступа</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rtl="0"/>
            <a:r>
              <a:rPr lang="en-US" sz="1600" dirty="0">
                <a:solidFill>
                  <a:srgbClr val="000000"/>
                </a:solidFill>
              </a:rPr>
              <a:t>Атаки с целью получения доступа используют известные уязвимости в службах аутентификации, FTP-сервисах и веб-сервисах для получения доступа к веб-аккаунтам, конфиденциальным базам данных и другой конфиденциальной информации.</a:t>
            </a:r>
          </a:p>
          <a:p>
            <a:pPr marL="0" indent="0" algn="l" rtl="0"/>
            <a:endParaRPr lang="en-US" sz="1600" dirty="0">
              <a:solidFill>
                <a:srgbClr val="000000"/>
              </a:solidFill>
            </a:endParaRPr>
          </a:p>
          <a:p>
            <a:pPr marL="0" indent="0" algn="l" rtl="0"/>
            <a:r>
              <a:rPr lang="en-US" sz="1600" dirty="0">
                <a:solidFill>
                  <a:srgbClr val="000000"/>
                </a:solidFill>
              </a:rPr>
              <a:t>Атаки доступа можно разделить на четыре типа:</a:t>
            </a:r>
          </a:p>
          <a:p>
            <a:pPr marL="415985" lvl="1" indent="-342900" rtl="0" algn="l">
              <a:buFont typeface="Arial" panose="020B0604020202020204" pitchFamily="34" charset="0"/>
              <a:buChar char="•"/>
            </a:pPr>
            <a:r>
              <a:rPr lang="en-US" sz="1600" b="1" dirty="0">
                <a:solidFill>
                  <a:srgbClr val="000000"/>
                </a:solidFill>
              </a:rPr>
              <a:t>Атаки на пароли -</a:t>
            </a:r>
            <a:r>
              <a:rPr lang="en-US" sz="1600" dirty="0">
                <a:solidFill>
                  <a:srgbClr val="000000"/>
                </a:solidFill>
              </a:rPr>
              <a:t>Реализовано с использованием грубой силы, троянского коня и анализаторов пакетов.</a:t>
            </a:r>
          </a:p>
          <a:p>
            <a:pPr marL="415985" lvl="1" indent="-342900" rtl="0" algn="l">
              <a:buFont typeface="Arial" panose="020B0604020202020204" pitchFamily="34" charset="0"/>
              <a:buChar char="•"/>
            </a:pPr>
            <a:r>
              <a:rPr lang="en-US" sz="1600" b="1" dirty="0">
                <a:solidFill>
                  <a:srgbClr val="000000"/>
                </a:solidFill>
              </a:rPr>
              <a:t>Эксплуатация доверия -</a:t>
            </a:r>
            <a:r>
              <a:rPr lang="en-US" sz="1600" dirty="0">
                <a:solidFill>
                  <a:srgbClr val="000000"/>
                </a:solidFill>
              </a:rPr>
              <a:t>Злоумышленник использует несанкционированные привилегии для получения доступа к системе, что может поставить под угрозу безопасность цели.</a:t>
            </a:r>
          </a:p>
          <a:p>
            <a:pPr marL="415985" lvl="1" indent="-342900" rtl="0" algn="l">
              <a:buFont typeface="Arial" panose="020B0604020202020204" pitchFamily="34" charset="0"/>
              <a:buChar char="•"/>
            </a:pPr>
            <a:r>
              <a:rPr lang="en-US" sz="1600" b="1" dirty="0">
                <a:solidFill>
                  <a:srgbClr val="000000"/>
                </a:solidFill>
              </a:rPr>
              <a:t>Перенаправление портов</a:t>
            </a:r>
            <a:r>
              <a:rPr lang="en-US" sz="1600" dirty="0">
                <a:solidFill>
                  <a:srgbClr val="000000"/>
                </a:solidFill>
              </a:rPr>
              <a:t>: - Атакующий использует скомпрометированную систему как базу для атак на другие цели. Например, атакующий использует SSH (порт 22) для подключения к скомпрометированному хосту A. Хост A пользуется доверием хоста B, и поэтому атакующий может использовать Telnet (порт 23) для доступа к нему.</a:t>
            </a:r>
          </a:p>
          <a:p>
            <a:pPr marL="415985" lvl="1" indent="-342900" rtl="0" algn="l">
              <a:buFont typeface="Arial" panose="020B0604020202020204" pitchFamily="34" charset="0"/>
              <a:buChar char="•"/>
            </a:pPr>
            <a:r>
              <a:rPr lang="en-US" sz="1600" b="1" dirty="0">
                <a:solidFill>
                  <a:srgbClr val="000000"/>
                </a:solidFill>
              </a:rPr>
              <a:t>Человек-посередине -</a:t>
            </a:r>
            <a:r>
              <a:rPr lang="en-US" sz="1600" dirty="0">
                <a:solidFill>
                  <a:srgbClr val="000000"/>
                </a:solidFill>
              </a:rPr>
              <a:t>Злоумышленник располагается между двумя законными субъектами, чтобы читать или изменять данные, которыми обмениваются две стороны.</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Сетевые атаки</a:t>
            </a:r>
            <a:br>
              <a:rPr lang="en-US" dirty="0"/>
            </a:br>
            <a:r>
              <a:rPr lang="en-US" sz="2400" dirty="0"/>
              <a:t>Атаки типа «отказ в обслуживании»</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rtl="0"/>
            <a:r>
              <a:rPr lang="en-US" sz="1600" dirty="0">
                <a:solidFill>
                  <a:srgbClr val="000000"/>
                </a:solidFill>
              </a:rPr>
              <a:t>Атаки типа «отказ в обслуживании» (DoS) являются наиболее разрекламированной формой атак и одной из самых сложных для устранения. Однако из-за простоты реализации и потенциально значительного ущерба атаки типа «отказ в обслуживании» заслуживают особого внимания со стороны администраторов безопасности.</a:t>
            </a:r>
          </a:p>
          <a:p>
            <a:pPr marL="342900" indent="-342900" algn="l" rtl="0">
              <a:buFont typeface="Arial" panose="020B0604020202020204" pitchFamily="34" charset="0"/>
              <a:buChar char="•"/>
            </a:pPr>
            <a:r>
              <a:rPr lang="en-US" sz="1600" dirty="0">
                <a:solidFill>
                  <a:srgbClr val="000000"/>
                </a:solidFill>
              </a:rPr>
              <a:t>DoS-атаки принимают множество форм. В конечном итоге они не позволяют авторизованным лицам использовать сервис, потребляя системные ресурсы. Чтобы помочь предотвратить DoS-атаки, важно быть в курсе последних обновлений безопасности для операционных систем и приложений.</a:t>
            </a:r>
          </a:p>
          <a:p>
            <a:pPr marL="342900" indent="-342900" algn="l" rtl="0">
              <a:buFont typeface="Arial" panose="020B0604020202020204" pitchFamily="34" charset="0"/>
              <a:buChar char="•"/>
            </a:pPr>
            <a:r>
              <a:rPr lang="en-US" sz="1600" dirty="0">
                <a:solidFill>
                  <a:srgbClr val="000000"/>
                </a:solidFill>
              </a:rPr>
              <a:t>DoS-атаки представляют собой серьезный риск, поскольку они прерывают связь и приводят к значительным потерям времени и денег. Эти атаки относительно просты в проведении, даже неквалифицированным злоумышленником.</a:t>
            </a:r>
          </a:p>
          <a:p>
            <a:pPr marL="342900" indent="-342900" algn="l" rtl="0">
              <a:buFont typeface="Arial" panose="020B0604020202020204" pitchFamily="34" charset="0"/>
              <a:buChar char="•"/>
            </a:pPr>
            <a:r>
              <a:rPr lang="en-US" sz="1600" dirty="0">
                <a:solidFill>
                  <a:srgbClr val="000000"/>
                </a:solidFill>
              </a:rPr>
              <a:t>DDoS-атака похожа на DoS-атаку, но она исходит из нескольких скоординированных источников. Например, субъект угрозы создает сеть зараженных хостов, известных как зомби. Сеть зомби называется ботнетом. Субъект угрозы использует программу управления и контроля (CnC), чтобы дать указание ботнету зомби провести DDoS-атаку.</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Сетевые атаки</a:t>
            </a:r>
            <a:br>
              <a:rPr lang="en-US" dirty="0"/>
            </a:br>
            <a:r>
              <a:rPr lang="en-US" sz="2400" dirty="0"/>
              <a:t>Лаборатория – Исследование угроз сетевой безопасности</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74662" y="763736"/>
            <a:ext cx="8280057" cy="3657998"/>
          </a:xfrm>
        </p:spPr>
        <p:txBody>
          <a:bodyPr/>
          <a:lstStyle/>
          <a:p>
            <a:pPr algn="l" rtl="0"/>
            <a:r>
              <a:rPr lang="en-US" dirty="0">
                <a:solidFill>
                  <a:srgbClr val="000000"/>
                </a:solidFill>
              </a:rPr>
              <a:t>В этой лабораторной работе вы выполните следующие задачи:</a:t>
            </a:r>
          </a:p>
          <a:p>
            <a:pPr lvl="1" rtl="0" algn="l"/>
            <a:r>
              <a:rPr lang="en-US" sz="1600" dirty="0">
                <a:solidFill>
                  <a:srgbClr val="000000"/>
                </a:solidFill>
              </a:rPr>
              <a:t>Часть 1: Изучите веб-сайт SANS</a:t>
            </a:r>
          </a:p>
          <a:p>
            <a:pPr lvl="1" rtl="0" algn="l"/>
            <a:r>
              <a:rPr lang="en-US" sz="1600" dirty="0">
                <a:solidFill>
                  <a:srgbClr val="000000"/>
                </a:solidFill>
              </a:rPr>
              <a:t>Часть 2: Выявление недавних угроз безопасности сети</a:t>
            </a:r>
          </a:p>
          <a:p>
            <a:pPr lvl="1" rtl="0" algn="l"/>
            <a:r>
              <a:rPr lang="en-US" sz="1600" dirty="0">
                <a:solidFill>
                  <a:srgbClr val="000000"/>
                </a:solidFill>
              </a:rPr>
              <a:t>Часть 3: Подробное описание конкретной угрозы безопасности сети</a:t>
            </a:r>
          </a:p>
          <a:p>
            <a:pPr algn="l" rtl="0"/>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lgn="l"/>
            <a:r>
              <a:rPr lang="en-US" dirty="0">
                <a:solidFill>
                  <a:schemeClr val="accent5">
                    <a:lumMod val="40000"/>
                    <a:lumOff val="60000"/>
                  </a:schemeClr>
                </a:solidFill>
              </a:rPr>
              <a:t>16.3 Смягчение последствий сетевых атак</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Подход глубокоэшелонированной защиты</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pPr rtl="0" algn="l"/>
            <a:r>
              <a:rPr lang="en-US" sz="1600" dirty="0"/>
              <a:t>Чтобы смягчить сетевые атаки, вы должны сначала защитить устройства, включая маршрутизаторы, коммутаторы, серверы и хосты. Большинство организаций используют подход «защита в глубину» (также известный как многоуровневый подход) к безопасности. Это требует комбинации сетевых устройств и служб, работающих в тандеме.</a:t>
            </a:r>
          </a:p>
          <a:p>
            <a:pPr rtl="0" algn="l"/>
            <a:endParaRPr lang="en-US" sz="1600" dirty="0"/>
          </a:p>
          <a:p>
            <a:pPr rtl="0" algn="l"/>
            <a:r>
              <a:rPr lang="en-US" sz="1600" dirty="0"/>
              <a:t>Для защиты пользователей и активов организации от угроз TCP/IP реализовано несколько устройств и служб безопасности:</a:t>
            </a:r>
          </a:p>
          <a:p>
            <a:pPr marL="742950" lvl="1" indent="-285750" rtl="0" algn="l">
              <a:buFont typeface="Arial" panose="020B0604020202020204" pitchFamily="34" charset="0"/>
              <a:buChar char="•"/>
            </a:pPr>
            <a:r>
              <a:rPr lang="en-US" sz="1600" dirty="0"/>
              <a:t>VPN</a:t>
            </a:r>
          </a:p>
          <a:p>
            <a:pPr marL="742950" lvl="1" indent="-285750" rtl="0" algn="l">
              <a:buFont typeface="Arial" panose="020B0604020202020204" pitchFamily="34" charset="0"/>
              <a:buChar char="•"/>
            </a:pPr>
            <a:r>
              <a:rPr lang="en-US" sz="1600" dirty="0"/>
              <a:t>Межсетевой экран ASA</a:t>
            </a:r>
          </a:p>
          <a:p>
            <a:pPr marL="742950" lvl="1" indent="-285750" rtl="0" algn="l">
              <a:buFont typeface="Arial" panose="020B0604020202020204" pitchFamily="34" charset="0"/>
              <a:buChar char="•"/>
            </a:pPr>
            <a:r>
              <a:rPr lang="en-US" sz="1600" dirty="0"/>
              <a:t>ИПС</a:t>
            </a:r>
          </a:p>
          <a:p>
            <a:pPr marL="742950" lvl="1" indent="-285750" rtl="0" algn="l">
              <a:buFont typeface="Arial" panose="020B0604020202020204" pitchFamily="34" charset="0"/>
              <a:buChar char="•"/>
            </a:pPr>
            <a:r>
              <a:rPr lang="en-US" sz="1600" dirty="0"/>
              <a:t>ЕКА/ВСА</a:t>
            </a:r>
          </a:p>
          <a:p>
            <a:pPr marL="742950" lvl="1" indent="-285750" rtl="0" algn="l">
              <a:buFont typeface="Arial" panose="020B0604020202020204" pitchFamily="34" charset="0"/>
              <a:buChar char="•"/>
            </a:pPr>
            <a:r>
              <a:rPr lang="en-US" sz="1600" dirty="0"/>
              <a:t>ААА-сервер</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Сохраняйте резервные копии</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rtl="0"/>
            <a:r>
              <a:rPr lang="en-US" sz="1600" dirty="0">
                <a:solidFill>
                  <a:srgbClr val="000000"/>
                </a:solidFill>
              </a:rPr>
              <a:t>Резервное копирование конфигураций устройств и данных — один из самых эффективных способов защиты от потери данных. Резервное копирование должно выполняться регулярно, как указано в политике безопасности. Резервные копии данных обычно хранятся вне офиса, чтобы защитить резервные носители, если что-то случится с основным объектом.</a:t>
            </a:r>
          </a:p>
          <a:p>
            <a:pPr marL="0" indent="0" algn="l" rtl="0"/>
            <a:r>
              <a:rPr lang="en-US" sz="1600" dirty="0">
                <a:solidFill>
                  <a:srgbClr val="000000"/>
                </a:solidFill>
              </a:rPr>
              <a:t>В таблице приведены рекомендации по резервному копированию и их описания.</a:t>
            </a:r>
          </a:p>
          <a:p>
            <a:pPr marL="342900" indent="-342900" algn="l" rtl="0">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rtl="0"/>
                      <a:r>
                        <a:rPr lang="en-US" sz="1200" b="1" dirty="0">
                          <a:effectLst/>
                        </a:rPr>
                        <a:t>Рассмотрение</a:t>
                      </a:r>
                      <a:endParaRPr lang="en-US" sz="1200" dirty="0">
                        <a:effectLst/>
                      </a:endParaRPr>
                    </a:p>
                  </a:txBody>
                  <a:tcPr marL="47625" marR="47625" marT="47625" marB="47625" anchor="ctr"/>
                </a:tc>
                <a:tc>
                  <a:txBody>
                    <a:bodyPr/>
                    <a:lstStyle/>
                    <a:p>
                      <a:pPr algn="l" fontAlgn="ctr" rtl="0"/>
                      <a:r>
                        <a:rPr lang="en-US" sz="1200" b="1" dirty="0">
                          <a:effectLst/>
                        </a:rPr>
                        <a:t>Описание</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rtl="0" algn="l"/>
                      <a:r>
                        <a:rPr lang="en-US" sz="1200" b="0" dirty="0">
                          <a:solidFill>
                            <a:srgbClr val="000000"/>
                          </a:solidFill>
                          <a:effectLst/>
                        </a:rPr>
                        <a:t>Частота</a:t>
                      </a:r>
                    </a:p>
                  </a:txBody>
                  <a:tcPr marL="47625" marR="47625" marT="47625" marB="47625" anchor="ctr"/>
                </a:tc>
                <a:tc>
                  <a:txBody>
                    <a:bodyPr/>
                    <a:lstStyle/>
                    <a:p>
                      <a:pPr fontAlgn="ctr" rtl="0" algn="l">
                        <a:buFont typeface="Arial" panose="020B0604020202020204" pitchFamily="34" charset="0"/>
                        <a:buChar char="•"/>
                      </a:pPr>
                      <a:r>
                        <a:rPr lang="en-US" sz="1200" b="0" dirty="0">
                          <a:solidFill>
                            <a:srgbClr val="000000"/>
                          </a:solidFill>
                          <a:effectLst/>
                        </a:rPr>
                        <a:t>Регулярно выполняйте резервное копирование, как указано в политике безопасности.</a:t>
                      </a:r>
                    </a:p>
                    <a:p>
                      <a:pPr fontAlgn="ctr" rtl="0" algn="l">
                        <a:buFont typeface="Arial" panose="020B0604020202020204" pitchFamily="34" charset="0"/>
                        <a:buChar char="•"/>
                      </a:pPr>
                      <a:r>
                        <a:rPr lang="en-US" sz="1200" b="0" dirty="0">
                          <a:solidFill>
                            <a:srgbClr val="000000"/>
                          </a:solidFill>
                          <a:effectLst/>
                        </a:rPr>
                        <a:t>Полное резервное копирование может занять много времени, поэтому выполняйте ежемесячное или еженедельное резервное копирование с частичным частичным резервным копированием измененных файлов.</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rtl="0" algn="l"/>
                      <a:r>
                        <a:rPr lang="en-US" sz="1200" b="0" dirty="0">
                          <a:solidFill>
                            <a:srgbClr val="000000"/>
                          </a:solidFill>
                          <a:effectLst/>
                        </a:rPr>
                        <a:t>Хранилище</a:t>
                      </a:r>
                    </a:p>
                  </a:txBody>
                  <a:tcPr marL="47625" marR="47625" marT="47625" marB="47625" anchor="ctr"/>
                </a:tc>
                <a:tc>
                  <a:txBody>
                    <a:bodyPr/>
                    <a:lstStyle/>
                    <a:p>
                      <a:pPr fontAlgn="ctr" rtl="0" algn="l">
                        <a:buFont typeface="Arial" panose="020B0604020202020204" pitchFamily="34" charset="0"/>
                        <a:buChar char="•"/>
                      </a:pPr>
                      <a:r>
                        <a:rPr lang="en-US" sz="1200" b="0" dirty="0">
                          <a:solidFill>
                            <a:srgbClr val="000000"/>
                          </a:solidFill>
                          <a:effectLst/>
                        </a:rPr>
                        <a:t>Всегда проверяйте резервные копии, чтобы гарантировать целостность данных, а также процедуры восстановления файлов.</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rtl="0" algn="l"/>
                      <a:r>
                        <a:rPr lang="en-US" sz="1200" b="0" dirty="0">
                          <a:solidFill>
                            <a:srgbClr val="000000"/>
                          </a:solidFill>
                          <a:effectLst/>
                        </a:rPr>
                        <a:t>Безопасность</a:t>
                      </a:r>
                    </a:p>
                  </a:txBody>
                  <a:tcPr marL="47625" marR="47625" marT="47625" marB="47625" anchor="ctr"/>
                </a:tc>
                <a:tc>
                  <a:txBody>
                    <a:bodyPr/>
                    <a:lstStyle/>
                    <a:p>
                      <a:pPr fontAlgn="ctr" rtl="0" algn="l">
                        <a:buFont typeface="Arial" panose="020B0604020202020204" pitchFamily="34" charset="0"/>
                        <a:buChar char="•"/>
                      </a:pPr>
                      <a:r>
                        <a:rPr lang="en-US" sz="1200" b="0" dirty="0">
                          <a:solidFill>
                            <a:srgbClr val="000000"/>
                          </a:solidFill>
                          <a:effectLst/>
                        </a:rPr>
                        <a:t>Резервные копии следует переносить в утвержденное внешнее хранилище ежедневно, еженедельно или ежемесячно в соответствии с требованиями политики безопасности.</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rtl="0" algn="l"/>
                      <a:r>
                        <a:rPr lang="en-US" sz="1200" b="0" dirty="0">
                          <a:solidFill>
                            <a:srgbClr val="000000"/>
                          </a:solidFill>
                          <a:effectLst/>
                        </a:rPr>
                        <a:t>Проверка</a:t>
                      </a:r>
                    </a:p>
                  </a:txBody>
                  <a:tcPr marL="47625" marR="47625" marT="47625" marB="47625" anchor="ctr"/>
                </a:tc>
                <a:tc>
                  <a:txBody>
                    <a:bodyPr/>
                    <a:lstStyle/>
                    <a:p>
                      <a:pPr fontAlgn="ctr" rtl="0" algn="l">
                        <a:buFont typeface="Arial" panose="020B0604020202020204" pitchFamily="34" charset="0"/>
                        <a:buChar char="•"/>
                      </a:pPr>
                      <a:r>
                        <a:rPr lang="en-US" sz="1200" b="0" dirty="0">
                          <a:solidFill>
                            <a:srgbClr val="000000"/>
                          </a:solidFill>
                          <a:effectLst/>
                        </a:rPr>
                        <a:t>Резервные копии должны быть защищены надежными паролями. Пароль необходим для восстановления данных.</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Обновление, обновление и исправление</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rtl="0"/>
            <a:r>
              <a:rPr lang="en-US" sz="1600" dirty="0">
                <a:solidFill>
                  <a:srgbClr val="000000"/>
                </a:solidFill>
              </a:rPr>
              <a:t>По мере появления новых вредоносных программ предприятиям необходимо постоянно обновлять антивирусное программное обеспечение.</a:t>
            </a:r>
          </a:p>
          <a:p>
            <a:pPr marL="285750" indent="-285750" algn="l" rtl="0">
              <a:buFont typeface="Arial" panose="020B0604020202020204" pitchFamily="34" charset="0"/>
              <a:buChar char="•"/>
            </a:pPr>
            <a:r>
              <a:rPr lang="en-US" sz="1600" dirty="0">
                <a:solidFill>
                  <a:srgbClr val="000000"/>
                </a:solidFill>
              </a:rPr>
              <a:t>Самый эффективный способ смягчить атаку червя — загрузить обновления безопасности от поставщика операционной системы и установить исправления на все уязвимые системы.</a:t>
            </a:r>
          </a:p>
          <a:p>
            <a:pPr marL="285750" indent="-285750" algn="l" rtl="0">
              <a:buFont typeface="Arial" panose="020B0604020202020204" pitchFamily="34" charset="0"/>
              <a:buChar char="•"/>
            </a:pPr>
            <a:r>
              <a:rPr lang="en-US" sz="1600" dirty="0">
                <a:solidFill>
                  <a:srgbClr val="000000"/>
                </a:solidFill>
              </a:rPr>
              <a:t>Одним из решений управления критически важными исправлениями безопасности является обеспечение автоматической загрузки обновлений всеми конечными системами.</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Аутентификация, авторизация и учет</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rtl="0"/>
            <a:r>
              <a:rPr lang="en-US" sz="1600" dirty="0">
                <a:solidFill>
                  <a:srgbClr val="000000"/>
                </a:solidFill>
              </a:rPr>
              <a:t>Службы сетевой безопасности аутентификации, авторизации и учета (AAA или «три А») обеспечивают основную структуру для настройки контроля доступа на сетевых устройствах.</a:t>
            </a:r>
          </a:p>
          <a:p>
            <a:pPr marL="342900" indent="-342900" algn="l" rtl="0">
              <a:buFont typeface="Arial" panose="020B0604020202020204" pitchFamily="34" charset="0"/>
              <a:buChar char="•"/>
            </a:pPr>
            <a:r>
              <a:rPr lang="en-US" sz="1600" dirty="0">
                <a:solidFill>
                  <a:srgbClr val="000000"/>
                </a:solidFill>
              </a:rPr>
              <a:t>AAA — это способ контролировать, кому разрешен доступ к сети (аутентификация), какие действия они выполняют при доступе к сети (авторизация) и вести учет того, что было сделано, пока они там находятся (учет).</a:t>
            </a:r>
          </a:p>
          <a:p>
            <a:pPr marL="342900" indent="-342900" algn="l" rtl="0">
              <a:buFont typeface="Arial" panose="020B0604020202020204" pitchFamily="34" charset="0"/>
              <a:buChar char="•"/>
            </a:pPr>
            <a:r>
              <a:rPr lang="en-US" sz="1600" dirty="0">
                <a:solidFill>
                  <a:srgbClr val="000000"/>
                </a:solidFill>
              </a:rPr>
              <a:t>Концепция AAA похожа на использование кредитной карты. Кредитная карта определяет, кто может ее использовать, сколько пользователь может потратить, и ведет учет того, на какие товары пользователь потратил деньги.</a:t>
            </a:r>
          </a:p>
          <a:p>
            <a:pPr marL="342900" indent="-342900" algn="l" rtl="0">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Брандмауэры</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rtl="0"/>
            <a:endParaRPr lang="en-US" sz="1600" dirty="0">
              <a:solidFill>
                <a:srgbClr val="000000"/>
              </a:solidFill>
            </a:endParaRPr>
          </a:p>
          <a:p>
            <a:pPr marL="0" indent="0" algn="l" rtl="0"/>
            <a:r>
              <a:rPr lang="en-US" sz="1600" dirty="0">
                <a:solidFill>
                  <a:srgbClr val="000000"/>
                </a:solidFill>
              </a:rPr>
              <a:t>Сетевые брандмауэры располагаются между двумя или более сетями, контролируют трафик между ними и помогают предотвратить несанкционированный доступ.</a:t>
            </a:r>
          </a:p>
          <a:p>
            <a:pPr marL="0" indent="0" algn="l" rtl="0"/>
            <a:endParaRPr lang="en-US" sz="1600" dirty="0">
              <a:solidFill>
                <a:srgbClr val="000000"/>
              </a:solidFill>
            </a:endParaRPr>
          </a:p>
          <a:p>
            <a:pPr marL="0" indent="0" algn="l" rtl="0"/>
            <a:r>
              <a:rPr lang="en-US" sz="1600" dirty="0">
                <a:solidFill>
                  <a:srgbClr val="000000"/>
                </a:solidFill>
              </a:rPr>
              <a:t>Брандмауэр может разрешить внешним пользователям контролируемый доступ к определенным службам. Например, серверы, доступные внешним пользователям, обычно находятся в специальной сети, называемой демилитаризованной зоной (DMZ). DMZ позволяет сетевому администратору применять определенные политики для хостов, подключенных к этой сети.</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pPr rtl="0" algn="l"/>
            <a:r>
              <a:rPr lang="en-US" dirty="0">
                <a:solidFill>
                  <a:schemeClr val="accent5">
                    <a:lumMod val="40000"/>
                    <a:lumOff val="60000"/>
                  </a:schemeClr>
                </a:solidFill>
              </a:rPr>
              <a:t>Модуль 16: Основы сетевой безопасности</a:t>
            </a:r>
          </a:p>
        </p:txBody>
      </p:sp>
      <p:sp>
        <p:nvSpPr>
          <p:cNvPr id="7" name="Subtitle 6"/>
          <p:cNvSpPr>
            <a:spLocks noGrp="1"/>
          </p:cNvSpPr>
          <p:nvPr>
            <p:ph type="subTitle" idx="1"/>
          </p:nvPr>
        </p:nvSpPr>
        <p:spPr>
          <a:xfrm>
            <a:off x="469497" y="3809526"/>
            <a:ext cx="2368954" cy="902174"/>
          </a:xfrm>
        </p:spPr>
        <p:txBody>
          <a:bodyPr/>
          <a:lstStyle/>
          <a:p>
            <a:pPr rtl="0" algn="l"/>
            <a:r>
              <a:rPr lang="en-US" dirty="0">
                <a:solidFill>
                  <a:schemeClr val="accent5">
                    <a:lumMod val="40000"/>
                    <a:lumOff val="60000"/>
                  </a:schemeClr>
                </a:solidFill>
              </a:rPr>
              <a:t>Введение в сети v7.0 (ITN)</a:t>
            </a:r>
          </a:p>
          <a:p>
            <a:pPr rtl="0" algn="l"/>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Типы брандмауэров</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rtl="0"/>
            <a:r>
              <a:rPr lang="en-US" sz="1600" dirty="0">
                <a:solidFill>
                  <a:srgbClr val="000000"/>
                </a:solidFill>
              </a:rPr>
              <a:t>Продукты брандмауэров поставляются в различных формах. Эти продукты используют различные методы для определения того, что будет разрешено или запрещено в доступе к сети. Они включают в себя следующее:</a:t>
            </a:r>
          </a:p>
          <a:p>
            <a:pPr marL="358835" lvl="1" indent="-285750" rtl="0" algn="l">
              <a:buFont typeface="Arial" panose="020B0604020202020204" pitchFamily="34" charset="0"/>
              <a:buChar char="•"/>
            </a:pPr>
            <a:r>
              <a:rPr lang="en-US" sz="1600" b="1" dirty="0">
                <a:solidFill>
                  <a:srgbClr val="000000"/>
                </a:solidFill>
              </a:rPr>
              <a:t>Фильтрация пакетов</a:t>
            </a:r>
            <a:r>
              <a:rPr lang="en-US" sz="1600" dirty="0">
                <a:solidFill>
                  <a:srgbClr val="000000"/>
                </a:solidFill>
              </a:rPr>
              <a:t>- Запрещает или разрешает доступ на основе IP- или MAC-адресов</a:t>
            </a:r>
          </a:p>
          <a:p>
            <a:pPr marL="358835" lvl="1" indent="-285750" rtl="0" algn="l">
              <a:buFont typeface="Arial" panose="020B0604020202020204" pitchFamily="34" charset="0"/>
              <a:buChar char="•"/>
            </a:pPr>
            <a:r>
              <a:rPr lang="en-US" sz="1600" b="1" dirty="0">
                <a:solidFill>
                  <a:srgbClr val="000000"/>
                </a:solidFill>
              </a:rPr>
              <a:t>Фильтрация приложений</a:t>
            </a:r>
            <a:r>
              <a:rPr lang="en-US" sz="1600" dirty="0">
                <a:solidFill>
                  <a:srgbClr val="000000"/>
                </a:solidFill>
              </a:rPr>
              <a:t>- Запрещает или разрешает доступ определенным типам приложений на основе номеров портов</a:t>
            </a:r>
          </a:p>
          <a:p>
            <a:pPr marL="358835" lvl="1" indent="-285750" rtl="0" algn="l">
              <a:buFont typeface="Arial" panose="020B0604020202020204" pitchFamily="34" charset="0"/>
              <a:buChar char="•"/>
            </a:pPr>
            <a:r>
              <a:rPr lang="en-US" sz="1600" b="1" dirty="0">
                <a:solidFill>
                  <a:srgbClr val="000000"/>
                </a:solidFill>
              </a:rPr>
              <a:t>Фильтрация URL-адресов</a:t>
            </a:r>
            <a:r>
              <a:rPr lang="en-US" sz="1600" dirty="0">
                <a:solidFill>
                  <a:srgbClr val="000000"/>
                </a:solidFill>
              </a:rPr>
              <a:t>- Запрещает или разрешает доступ к веб-сайтам на основе определенных URL-адресов или ключевых слов.</a:t>
            </a:r>
          </a:p>
          <a:p>
            <a:pPr marL="358835" lvl="1" indent="-285750" rtl="0" algn="l">
              <a:buFont typeface="Arial" panose="020B0604020202020204" pitchFamily="34" charset="0"/>
              <a:buChar char="•"/>
            </a:pPr>
            <a:r>
              <a:rPr lang="en-US" sz="1600" b="1" dirty="0">
                <a:solidFill>
                  <a:srgbClr val="000000"/>
                </a:solidFill>
              </a:rPr>
              <a:t>Проверка пакетов с отслеживанием состояния (SPI)</a:t>
            </a:r>
            <a:r>
              <a:rPr lang="en-US" sz="1600" dirty="0">
                <a:solidFill>
                  <a:srgbClr val="000000"/>
                </a:solidFill>
              </a:rPr>
              <a:t>- Входящие пакеты должны быть законными ответами на запросы от внутренних хостов. Незапрошенные пакеты блокируются, если это специально не разрешено. SPI также может включать возможность распознавать и отфильтровывать определенные типы атак, такие как отказ в обслуживании (DoS).</a:t>
            </a:r>
          </a:p>
          <a:p>
            <a:pPr marL="285750" indent="-285750" algn="l" rtl="0">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Смягчение последствий сетевых атак</a:t>
            </a:r>
            <a:br>
              <a:rPr lang="en-US" dirty="0"/>
            </a:br>
            <a:r>
              <a:rPr lang="en-US" sz="2400" dirty="0"/>
              <a:t>Безопасность конечных точек</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rtl="0"/>
            <a:r>
              <a:rPr lang="en-US" sz="1600" dirty="0">
                <a:solidFill>
                  <a:srgbClr val="000000"/>
                </a:solidFill>
              </a:rPr>
              <a:t>Конечная точка, или хост, — это отдельная компьютерная система или устройство, выступающее в качестве сетевого клиента. Обычными конечными точками являются ноутбуки, настольные компьютеры, серверы, смартфоны и планшеты.</a:t>
            </a:r>
          </a:p>
          <a:p>
            <a:pPr marL="0" indent="0" algn="l" rtl="0"/>
            <a:endParaRPr lang="en-US" sz="1600" dirty="0">
              <a:solidFill>
                <a:srgbClr val="000000"/>
              </a:solidFill>
            </a:endParaRPr>
          </a:p>
          <a:p>
            <a:pPr marL="0" indent="0" algn="l" rtl="0"/>
            <a:r>
              <a:rPr lang="en-US" sz="1600" dirty="0">
                <a:solidFill>
                  <a:srgbClr val="000000"/>
                </a:solidFill>
              </a:rPr>
              <a:t>Обеспечение безопасности конечных устройств — одна из самых сложных задач сетевого администратора, поскольку она связана с человеческой природой. Компания должна иметь хорошо документированные политики, а сотрудники должны знать эти правила.</a:t>
            </a:r>
          </a:p>
          <a:p>
            <a:pPr marL="0" indent="0" algn="l" rtl="0"/>
            <a:endParaRPr lang="en-US" sz="1600" dirty="0">
              <a:solidFill>
                <a:srgbClr val="000000"/>
              </a:solidFill>
            </a:endParaRPr>
          </a:p>
          <a:p>
            <a:pPr marL="0" indent="0" algn="l" rtl="0"/>
            <a:r>
              <a:rPr lang="en-US" sz="1600" dirty="0">
                <a:solidFill>
                  <a:srgbClr val="000000"/>
                </a:solidFill>
              </a:rPr>
              <a:t>Сотрудники должны быть обучены правильному использованию сети. Политики часто включают использование антивирусного программного обеспечения и предотвращение вторжений на хост. Более комплексные решения по безопасности конечных точек опираются на контроль доступа к сети.</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lgn="l"/>
            <a:r>
              <a:rPr lang="en-US" dirty="0">
                <a:solidFill>
                  <a:schemeClr val="accent5">
                    <a:lumMod val="40000"/>
                    <a:lumOff val="60000"/>
                  </a:schemeClr>
                </a:solidFill>
              </a:rPr>
              <a:t>16.4 Безопасность устройства</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rtl="0"/>
            <a:r>
              <a:rPr lang="en-US" sz="1600" dirty="0">
                <a:solidFill>
                  <a:srgbClr val="000000"/>
                </a:solidFill>
              </a:rPr>
              <a:t>Параметры безопасности устанавливаются на значения по умолчанию при установке новой операционной системы на устройство. В большинстве случаев этот уровень безопасности недостаточен. Для маршрутизаторов Cisco функция Cisco AutoSecure может использоваться для обеспечения безопасности системы.</a:t>
            </a:r>
          </a:p>
          <a:p>
            <a:pPr marL="0" indent="0" algn="l" rtl="0"/>
            <a:endParaRPr lang="en-US" sz="1600" dirty="0">
              <a:solidFill>
                <a:srgbClr val="000000"/>
              </a:solidFill>
            </a:endParaRPr>
          </a:p>
          <a:p>
            <a:pPr marL="0" indent="0" algn="l" rtl="0"/>
            <a:r>
              <a:rPr lang="en-US" sz="1600" dirty="0">
                <a:solidFill>
                  <a:srgbClr val="000000"/>
                </a:solidFill>
              </a:rPr>
              <a:t>Кроме того, есть несколько простых шагов, которые следует выполнить и которые применимы к большинству операционных систем:</a:t>
            </a:r>
          </a:p>
          <a:p>
            <a:pPr marL="415985" lvl="1" indent="-342900" rtl="0" algn="l">
              <a:buFont typeface="Arial" panose="020B0604020202020204" pitchFamily="34" charset="0"/>
              <a:buChar char="•"/>
            </a:pPr>
            <a:r>
              <a:rPr lang="en-US" sz="1600" dirty="0">
                <a:solidFill>
                  <a:srgbClr val="000000"/>
                </a:solidFill>
              </a:rPr>
              <a:t>Имена пользователей и пароли по умолчанию следует немедленно изменить.</a:t>
            </a:r>
          </a:p>
          <a:p>
            <a:pPr marL="415985" lvl="1" indent="-342900" rtl="0" algn="l">
              <a:buFont typeface="Arial" panose="020B0604020202020204" pitchFamily="34" charset="0"/>
              <a:buChar char="•"/>
            </a:pPr>
            <a:r>
              <a:rPr lang="en-US" sz="1600" dirty="0">
                <a:solidFill>
                  <a:srgbClr val="000000"/>
                </a:solidFill>
              </a:rPr>
              <a:t>Доступ к системным ресурсам должен быть предоставлен только лицам, имеющим право использовать эти ресурсы.</a:t>
            </a:r>
          </a:p>
          <a:p>
            <a:pPr marL="415985" lvl="1" indent="-342900" rtl="0" algn="l">
              <a:buFont typeface="Arial" panose="020B0604020202020204" pitchFamily="34" charset="0"/>
              <a:buChar char="•"/>
            </a:pPr>
            <a:r>
              <a:rPr lang="en-US" sz="1600" dirty="0">
                <a:solidFill>
                  <a:srgbClr val="000000"/>
                </a:solidFill>
              </a:rPr>
              <a:t>По возможности следует отключить и удалить все ненужные службы и приложения.</a:t>
            </a:r>
          </a:p>
          <a:p>
            <a:pPr marL="415985" lvl="1" indent="-342900" rtl="0" algn="l">
              <a:buFont typeface="Arial" panose="020B0604020202020204" pitchFamily="34" charset="0"/>
              <a:buChar char="•"/>
            </a:pPr>
            <a:r>
              <a:rPr lang="en-US" sz="1600" dirty="0">
                <a:solidFill>
                  <a:srgbClr val="000000"/>
                </a:solidFill>
              </a:rPr>
              <a:t>Часто устройства, отправленные производителем, лежат на складе в течение определенного периода времени и не имеют установленных последних исправлений. Важно обновить любое программное обеспечение и установить любые исправления безопасности до внедрения.</a:t>
            </a:r>
          </a:p>
          <a:p>
            <a:pPr marL="342900" indent="-342900" algn="l" rtl="0">
              <a:buFont typeface="Arial" panose="020B0604020202020204" pitchFamily="34" charset="0"/>
              <a:buChar char="•"/>
            </a:pPr>
            <a:endParaRPr lang="en-US" sz="1600" dirty="0">
              <a:solidFill>
                <a:srgbClr val="000000"/>
              </a:solidFill>
            </a:endParaRPr>
          </a:p>
          <a:p>
            <a:pPr marL="0" indent="0" algn="l" rtl="0"/>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Пароли</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rtl="0"/>
            <a:r>
              <a:rPr lang="en-US" sz="1500" dirty="0">
                <a:solidFill>
                  <a:srgbClr val="000000"/>
                </a:solidFill>
              </a:rPr>
              <a:t>Для защиты сетевых устройств важно использовать надежные пароли. Вот стандартные рекомендации, которым нужно следовать:</a:t>
            </a:r>
          </a:p>
          <a:p>
            <a:pPr marL="358835" lvl="1" indent="-285750" rtl="0" algn="l">
              <a:buFont typeface="Arial" panose="020B0604020202020204" pitchFamily="34" charset="0"/>
              <a:buChar char="•"/>
            </a:pPr>
            <a:r>
              <a:rPr lang="en-US" sz="1500" dirty="0">
                <a:solidFill>
                  <a:srgbClr val="000000"/>
                </a:solidFill>
              </a:rPr>
              <a:t>Используйте пароль длиной не менее восьми символов, желательно 10 или более символов.</a:t>
            </a:r>
          </a:p>
          <a:p>
            <a:pPr marL="358835" lvl="1" indent="-285750" rtl="0" algn="l">
              <a:buFont typeface="Arial" panose="020B0604020202020204" pitchFamily="34" charset="0"/>
              <a:buChar char="•"/>
            </a:pPr>
            <a:r>
              <a:rPr lang="en-US" sz="1500" dirty="0">
                <a:solidFill>
                  <a:srgbClr val="000000"/>
                </a:solidFill>
              </a:rPr>
              <a:t>Создавайте сложные пароли. Используйте сочетание заглавных и строчных букв, цифр, символов и пробелов, если это разрешено.</a:t>
            </a:r>
          </a:p>
          <a:p>
            <a:pPr marL="358835" lvl="1" indent="-285750" rtl="0" algn="l">
              <a:buFont typeface="Arial" panose="020B0604020202020204" pitchFamily="34" charset="0"/>
              <a:buChar char="•"/>
            </a:pPr>
            <a:r>
              <a:rPr lang="en-US" sz="1500" dirty="0">
                <a:solidFill>
                  <a:srgbClr val="000000"/>
                </a:solidFill>
              </a:rPr>
              <a:t>Избегайте паролей, основанных на повторениях, распространенных словарных словах, последовательностях букв или цифр, именах пользователей, именах родственников или домашних животных, биографической информации, такой как даты рождения, идентификационные номера, имена предков или другие легко идентифицируемые фрагменты информации.</a:t>
            </a:r>
          </a:p>
          <a:p>
            <a:pPr marL="358835" lvl="1" indent="-285750" rtl="0" algn="l">
              <a:buFont typeface="Arial" panose="020B0604020202020204" pitchFamily="34" charset="0"/>
              <a:buChar char="•"/>
            </a:pPr>
            <a:r>
              <a:rPr lang="en-US" sz="1500" dirty="0">
                <a:solidFill>
                  <a:srgbClr val="000000"/>
                </a:solidFill>
              </a:rPr>
              <a:t>Намеренно неправильно напишите пароль. Например, Smith = Smyth = 5mYth или Security = 5ecur1ty.</a:t>
            </a:r>
          </a:p>
          <a:p>
            <a:pPr marL="358835" lvl="1" indent="-285750" rtl="0" algn="l">
              <a:buFont typeface="Arial" panose="020B0604020202020204" pitchFamily="34" charset="0"/>
              <a:buChar char="•"/>
            </a:pPr>
            <a:r>
              <a:rPr lang="en-US" sz="1500" dirty="0">
                <a:solidFill>
                  <a:srgbClr val="000000"/>
                </a:solidFill>
              </a:rPr>
              <a:t>Чаще меняйте пароли. Если пароль непреднамеренно скомпрометирован, окно возможностей для злоумышленника использовать пароль ограничено.</a:t>
            </a:r>
          </a:p>
          <a:p>
            <a:pPr marL="358835" lvl="1" indent="-285750" rtl="0" algn="l">
              <a:buFont typeface="Arial" panose="020B0604020202020204" pitchFamily="34" charset="0"/>
              <a:buChar char="•"/>
            </a:pPr>
            <a:r>
              <a:rPr lang="en-US" sz="1500" dirty="0">
                <a:solidFill>
                  <a:srgbClr val="000000"/>
                </a:solidFill>
              </a:rPr>
              <a:t>Не записывайте пароли и не оставляйте их на видном месте, например на столе или мониторе.</a:t>
            </a:r>
          </a:p>
          <a:p>
            <a:pPr marL="0" indent="0" algn="l" rtl="0"/>
            <a:r>
              <a:rPr lang="en-US" sz="1500" dirty="0">
                <a:solidFill>
                  <a:srgbClr val="000000"/>
                </a:solidFill>
              </a:rPr>
              <a:t>На маршрутизаторах Cisco начальные пробелы игнорируются для паролей, но пробелы после первого символа — нет. Поэтому один из методов создания надежного пароля — использовать пробел и создать фразу из многих слов. Это называется парольной фразой. Парольную фразу часто легче запомнить, чем простой пароль. Она также длиннее и ее сложнее угадать.</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Дополнительная защита паролем</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rtl="0"/>
            <a:r>
              <a:rPr lang="en-US" sz="1600" dirty="0">
                <a:solidFill>
                  <a:srgbClr val="000000"/>
                </a:solidFill>
              </a:rPr>
              <a:t>Чтобы гарантировать, что пароли останутся в секрете на маршрутизаторе и коммутаторе Cisco, можно предпринять несколько шагов, в том числе следующие:</a:t>
            </a:r>
          </a:p>
          <a:p>
            <a:pPr marL="415985" lvl="1" indent="-342900" rtl="0" algn="l">
              <a:buFont typeface="Arial" panose="020B0604020202020204" pitchFamily="34" charset="0"/>
              <a:buChar char="•"/>
            </a:pPr>
            <a:r>
              <a:rPr lang="en-US" sz="1600" dirty="0">
                <a:solidFill>
                  <a:srgbClr val="000000"/>
                </a:solidFill>
              </a:rPr>
              <a:t>Зашифруйте все текстовые пароли с помощью</a:t>
            </a:r>
            <a:r>
              <a:rPr lang="en-US" sz="1600" b="1" dirty="0">
                <a:solidFill>
                  <a:srgbClr val="000000"/>
                </a:solidFill>
              </a:rPr>
              <a:t>сервис пароль-шифрование</a:t>
            </a:r>
            <a:r>
              <a:rPr lang="en-US" sz="1600" dirty="0">
                <a:solidFill>
                  <a:srgbClr val="000000"/>
                </a:solidFill>
              </a:rPr>
              <a:t>команда.</a:t>
            </a:r>
          </a:p>
          <a:p>
            <a:pPr marL="415985" lvl="1" indent="-342900" rtl="0" algn="l">
              <a:buFont typeface="Arial" panose="020B0604020202020204" pitchFamily="34" charset="0"/>
              <a:buChar char="•"/>
            </a:pPr>
            <a:r>
              <a:rPr lang="en-US" sz="1600" dirty="0">
                <a:solidFill>
                  <a:srgbClr val="000000"/>
                </a:solidFill>
              </a:rPr>
              <a:t>Установите минимально допустимую длину пароля с помощью</a:t>
            </a:r>
            <a:r>
              <a:rPr lang="en-US" sz="1600" b="1" dirty="0">
                <a:solidFill>
                  <a:srgbClr val="000000"/>
                </a:solidFill>
              </a:rPr>
              <a:t>минимальная длина паролей безопасности</a:t>
            </a:r>
            <a:r>
              <a:rPr lang="en-US" sz="1600" dirty="0">
                <a:solidFill>
                  <a:srgbClr val="000000"/>
                </a:solidFill>
              </a:rPr>
              <a:t>команда.</a:t>
            </a:r>
          </a:p>
          <a:p>
            <a:pPr marL="415985" lvl="1" indent="-342900" rtl="0" algn="l">
              <a:buFont typeface="Arial" panose="020B0604020202020204" pitchFamily="34" charset="0"/>
              <a:buChar char="•"/>
            </a:pPr>
            <a:r>
              <a:rPr lang="en-US" sz="1600" dirty="0">
                <a:solidFill>
                  <a:srgbClr val="000000"/>
                </a:solidFill>
              </a:rPr>
              <a:t>Предотвращайте атаки методом подбора пароля с помощью</a:t>
            </a:r>
            <a:r>
              <a:rPr lang="en-US" sz="1600" b="1" dirty="0">
                <a:solidFill>
                  <a:srgbClr val="000000"/>
                </a:solidFill>
              </a:rPr>
              <a:t>блокировка входа-для</a:t>
            </a:r>
            <a:r>
              <a:rPr lang="en-US" sz="1600" b="1" i="1" dirty="0">
                <a:solidFill>
                  <a:srgbClr val="000000"/>
                </a:solidFill>
              </a:rPr>
              <a:t>#</a:t>
            </a:r>
            <a:r>
              <a:rPr lang="en-US" sz="1600" b="1" dirty="0">
                <a:solidFill>
                  <a:srgbClr val="000000"/>
                </a:solidFill>
              </a:rPr>
              <a:t>попытки</a:t>
            </a:r>
            <a:r>
              <a:rPr lang="en-US" sz="1600" b="1" i="1" dirty="0">
                <a:solidFill>
                  <a:srgbClr val="000000"/>
                </a:solidFill>
              </a:rPr>
              <a:t>#</a:t>
            </a:r>
            <a:r>
              <a:rPr lang="en-US" sz="1600" b="1" dirty="0">
                <a:solidFill>
                  <a:srgbClr val="000000"/>
                </a:solidFill>
              </a:rPr>
              <a:t>в пределах</a:t>
            </a:r>
            <a:r>
              <a:rPr lang="en-US" sz="1600" b="1" i="1" dirty="0">
                <a:solidFill>
                  <a:srgbClr val="000000"/>
                </a:solidFill>
              </a:rPr>
              <a:t>#</a:t>
            </a:r>
            <a:r>
              <a:rPr lang="en-US" sz="1600" dirty="0">
                <a:solidFill>
                  <a:srgbClr val="000000"/>
                </a:solidFill>
              </a:rPr>
              <a:t> </a:t>
            </a:r>
            <a:r>
              <a:rPr lang="en-US" sz="1600" dirty="0"/>
              <a:t>команда.</a:t>
            </a:r>
            <a:endParaRPr lang="en-US" sz="1600" dirty="0">
              <a:solidFill>
                <a:srgbClr val="000000"/>
              </a:solidFill>
            </a:endParaRPr>
          </a:p>
          <a:p>
            <a:pPr marL="415985" lvl="1" indent="-342900" rtl="0" algn="l">
              <a:buFont typeface="Arial" panose="020B0604020202020204" pitchFamily="34" charset="0"/>
              <a:buChar char="•"/>
            </a:pPr>
            <a:r>
              <a:rPr lang="en-US" sz="1600" dirty="0">
                <a:solidFill>
                  <a:srgbClr val="000000"/>
                </a:solidFill>
              </a:rPr>
              <a:t>Отключить неактивный доступ привилегированного режима EXEC по истечении указанного периода времени с помощью</a:t>
            </a:r>
            <a:r>
              <a:rPr lang="en-US" sz="1600" b="1" dirty="0">
                <a:solidFill>
                  <a:srgbClr val="000000"/>
                </a:solidFill>
              </a:rPr>
              <a:t>exec-тайм-аут</a:t>
            </a:r>
            <a:r>
              <a:rPr lang="en-US" sz="1600" dirty="0">
                <a:solidFill>
                  <a:srgbClr val="000000"/>
                </a:solidFill>
              </a:rPr>
              <a:t>команда.</a:t>
            </a:r>
          </a:p>
          <a:p>
            <a:pPr marL="342900" indent="-342900" algn="l" rtl="0">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Включить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rtl="0"/>
            <a:r>
              <a:rPr lang="en-US" sz="1600" dirty="0">
                <a:solidFill>
                  <a:srgbClr val="000000"/>
                </a:solidFill>
              </a:rPr>
              <a:t>Настроить устройство Cisco для поддержки SSH можно, выполнив следующие действия:</a:t>
            </a:r>
          </a:p>
          <a:p>
            <a:pPr marL="342900" indent="-342900" algn="l" rtl="0">
              <a:buFont typeface="+mj-lt"/>
              <a:buAutoNum type="arabicPeriod"/>
            </a:pPr>
            <a:r>
              <a:rPr lang="en-US" sz="1400" b="1" dirty="0">
                <a:solidFill>
                  <a:srgbClr val="000000"/>
                </a:solidFill>
              </a:rPr>
              <a:t>Настройте уникальное имя хоста устройства</a:t>
            </a:r>
            <a:r>
              <a:rPr lang="en-US" sz="1400" dirty="0">
                <a:solidFill>
                  <a:srgbClr val="000000"/>
                </a:solidFill>
              </a:rPr>
              <a:t>. Устройство должно иметь уникальное имя хоста, отличное от имени по умолчанию.</a:t>
            </a:r>
          </a:p>
          <a:p>
            <a:pPr marL="342900" indent="-342900" algn="l" rtl="0">
              <a:buFont typeface="+mj-lt"/>
              <a:buAutoNum type="arabicPeriod"/>
            </a:pPr>
            <a:r>
              <a:rPr lang="en-US" sz="1400" b="1" dirty="0">
                <a:solidFill>
                  <a:srgbClr val="000000"/>
                </a:solidFill>
              </a:rPr>
              <a:t>Настройте доменное имя IP</a:t>
            </a:r>
            <a:r>
              <a:rPr lang="en-US" sz="1400" dirty="0">
                <a:solidFill>
                  <a:srgbClr val="000000"/>
                </a:solidFill>
              </a:rPr>
              <a:t>. Настройте доменное имя IP сети с помощью команды режима глобальной конфигурации.</a:t>
            </a:r>
            <a:r>
              <a:rPr lang="en-US" sz="1400" b="1" dirty="0">
                <a:solidFill>
                  <a:srgbClr val="000000"/>
                </a:solidFill>
              </a:rPr>
              <a:t>ip-доменное имя</a:t>
            </a:r>
            <a:r>
              <a:rPr lang="en-US" sz="1400" dirty="0">
                <a:solidFill>
                  <a:srgbClr val="000000"/>
                </a:solidFill>
              </a:rPr>
              <a:t>.</a:t>
            </a:r>
          </a:p>
          <a:p>
            <a:pPr marL="342900" indent="-342900" algn="l" rtl="0">
              <a:buFont typeface="+mj-lt"/>
              <a:buAutoNum type="arabicPeriod"/>
            </a:pPr>
            <a:r>
              <a:rPr lang="en-US" sz="1400" b="1" dirty="0">
                <a:solidFill>
                  <a:srgbClr val="000000"/>
                </a:solidFill>
              </a:rPr>
              <a:t>Сгенерируйте ключ для шифрования SSH-трафика</a:t>
            </a:r>
            <a:r>
              <a:rPr lang="en-US" sz="1400" dirty="0">
                <a:solidFill>
                  <a:srgbClr val="000000"/>
                </a:solidFill>
              </a:rPr>
              <a:t>. SSH шифрует трафик между источником и местом назначения. Однако для этого необходимо сгенерировать уникальный ключ аутентификации с помощью команды глобальной конфигурации</a:t>
            </a:r>
            <a:r>
              <a:rPr lang="en-US" sz="1400" b="1" dirty="0">
                <a:solidFill>
                  <a:srgbClr val="000000"/>
                </a:solidFill>
              </a:rPr>
              <a:t>криптографический ключ генерирует модуль общих ключей rsa</a:t>
            </a:r>
            <a:r>
              <a:rPr lang="en-US" sz="1400" dirty="0">
                <a:solidFill>
                  <a:srgbClr val="000000"/>
                </a:solidFill>
              </a:rPr>
              <a:t> </a:t>
            </a:r>
            <a:r>
              <a:rPr lang="en-US" sz="1400" i="1" dirty="0">
                <a:solidFill>
                  <a:srgbClr val="000000"/>
                </a:solidFill>
              </a:rPr>
              <a:t>биты</a:t>
            </a:r>
            <a:r>
              <a:rPr lang="en-US" sz="1400" dirty="0">
                <a:solidFill>
                  <a:srgbClr val="000000"/>
                </a:solidFill>
              </a:rPr>
              <a:t>. Модуль</a:t>
            </a:r>
            <a:r>
              <a:rPr lang="en-US" sz="1400" i="1" dirty="0">
                <a:solidFill>
                  <a:srgbClr val="000000"/>
                </a:solidFill>
              </a:rPr>
              <a:t>биты</a:t>
            </a:r>
            <a:r>
              <a:rPr lang="en-US" sz="1400" dirty="0">
                <a:solidFill>
                  <a:srgbClr val="000000"/>
                </a:solidFill>
              </a:rPr>
              <a:t>определяет размер ключа и может быть настроен от 360 бит до 2048 бит. Чем больше значение бита, тем надежнее ключ. Однако большие значения бит также требуют больше времени для шифрования и расшифровки информации. Минимальная рекомендуемая длина модуля составляет 1024 бита.</a:t>
            </a:r>
          </a:p>
          <a:p>
            <a:pPr marL="342900" indent="-342900" algn="l" rtl="0">
              <a:buFont typeface="+mj-lt"/>
              <a:buAutoNum type="arabicPeriod"/>
            </a:pPr>
            <a:r>
              <a:rPr lang="en-US" sz="1400" b="1" dirty="0">
                <a:solidFill>
                  <a:srgbClr val="000000"/>
                </a:solidFill>
              </a:rPr>
              <a:t>Проверьте или создайте запись в локальной базе данных</a:t>
            </a:r>
            <a:r>
              <a:rPr lang="en-US" sz="1400" dirty="0">
                <a:solidFill>
                  <a:srgbClr val="000000"/>
                </a:solidFill>
              </a:rPr>
              <a:t>. Создайте запись имени пользователя локальной базы данных, используя</a:t>
            </a:r>
            <a:r>
              <a:rPr lang="en-US" sz="1400" b="1" dirty="0">
                <a:solidFill>
                  <a:srgbClr val="000000"/>
                </a:solidFill>
              </a:rPr>
              <a:t>имя пользователя</a:t>
            </a:r>
            <a:r>
              <a:rPr lang="en-US" sz="1400" dirty="0">
                <a:solidFill>
                  <a:srgbClr val="000000"/>
                </a:solidFill>
              </a:rPr>
              <a:t>глобальная команда конфигурации.</a:t>
            </a:r>
          </a:p>
          <a:p>
            <a:pPr marL="342900" indent="-342900" algn="l" rtl="0">
              <a:buFont typeface="+mj-lt"/>
              <a:buAutoNum type="arabicPeriod"/>
            </a:pPr>
            <a:r>
              <a:rPr lang="en-US" sz="1400" b="1" dirty="0">
                <a:solidFill>
                  <a:srgbClr val="000000"/>
                </a:solidFill>
              </a:rPr>
              <a:t>Аутентификация по локальной базе данных</a:t>
            </a:r>
            <a:r>
              <a:rPr lang="en-US" sz="1400" dirty="0">
                <a:solidFill>
                  <a:srgbClr val="000000"/>
                </a:solidFill>
              </a:rPr>
              <a:t>. Используйте</a:t>
            </a:r>
            <a:r>
              <a:rPr lang="en-US" sz="1400" b="1" dirty="0">
                <a:solidFill>
                  <a:srgbClr val="000000"/>
                </a:solidFill>
              </a:rPr>
              <a:t>войти локально</a:t>
            </a:r>
            <a:r>
              <a:rPr lang="en-US" sz="1400" dirty="0">
                <a:solidFill>
                  <a:srgbClr val="000000"/>
                </a:solidFill>
              </a:rPr>
              <a:t>команда конфигурации линии для аутентификации линии VTY по локальной базе данных.</a:t>
            </a:r>
          </a:p>
          <a:p>
            <a:pPr marL="342900" indent="-342900" algn="l" rtl="0">
              <a:buFont typeface="+mj-lt"/>
              <a:buAutoNum type="arabicPeriod"/>
            </a:pPr>
            <a:r>
              <a:rPr lang="en-US" sz="1400" b="1" dirty="0">
                <a:solidFill>
                  <a:srgbClr val="000000"/>
                </a:solidFill>
              </a:rPr>
              <a:t>Включить входящие сеансы SSH vty</a:t>
            </a:r>
            <a:r>
              <a:rPr lang="en-US" sz="1400" dirty="0">
                <a:solidFill>
                  <a:srgbClr val="000000"/>
                </a:solidFill>
              </a:rPr>
              <a:t>. По умолчанию сеанс ввода не разрешен на линиях vty. Вы можете указать несколько протоколов ввода, включая Telnet и SSH, используя</a:t>
            </a:r>
            <a:r>
              <a:rPr lang="en-US" sz="1400" b="1" dirty="0">
                <a:solidFill>
                  <a:srgbClr val="000000"/>
                </a:solidFill>
              </a:rPr>
              <a:t>транспортный ввод [ssh | telnet]</a:t>
            </a:r>
            <a:r>
              <a:rPr lang="en-US" sz="1400" dirty="0">
                <a:solidFill>
                  <a:srgbClr val="000000"/>
                </a:solidFill>
              </a:rPr>
              <a:t>команда.</a:t>
            </a:r>
          </a:p>
          <a:p>
            <a:pPr marL="342900" indent="-342900" algn="l" rtl="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Отключить неиспользуемые службы</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rtl="0"/>
            <a:r>
              <a:rPr lang="en-US" sz="1800" dirty="0">
                <a:solidFill>
                  <a:srgbClr val="000000"/>
                </a:solidFill>
              </a:rPr>
              <a:t>Маршрутизаторы и коммутаторы Cisco начинаются со списка активных служб, которые могут или не могут потребоваться в вашей сети. Отключите все неиспользуемые службы, чтобы сохранить системные ресурсы, такие как циклы ЦП и ОЗУ, и не допустить использования этих служб злоумышленниками.</a:t>
            </a:r>
          </a:p>
          <a:p>
            <a:pPr marL="342900" indent="-342900" algn="l" rtl="0">
              <a:buFont typeface="Arial" panose="020B0604020202020204" pitchFamily="34" charset="0"/>
              <a:buChar char="•"/>
            </a:pPr>
            <a:r>
              <a:rPr lang="en-US" sz="1800" dirty="0">
                <a:solidFill>
                  <a:srgbClr val="000000"/>
                </a:solidFill>
              </a:rPr>
              <a:t>Тип служб, которые включены по умолчанию, будет зависеть от версии IOS. Например, IOS-XE обычно будет иметь только открытые порты HTTPS и DHCP. Вы можете проверить это с помощью</a:t>
            </a:r>
            <a:r>
              <a:rPr lang="en-US" sz="1800" b="1" dirty="0">
                <a:solidFill>
                  <a:srgbClr val="000000"/>
                </a:solidFill>
              </a:rPr>
              <a:t>показать все ip порты</a:t>
            </a:r>
            <a:r>
              <a:rPr lang="en-US" sz="1800" dirty="0">
                <a:solidFill>
                  <a:srgbClr val="000000"/>
                </a:solidFill>
              </a:rPr>
              <a:t>команда.</a:t>
            </a:r>
          </a:p>
          <a:p>
            <a:pPr marL="342900" indent="-342900" algn="l" rtl="0">
              <a:buFont typeface="Arial" panose="020B0604020202020204" pitchFamily="34" charset="0"/>
              <a:buChar char="•"/>
            </a:pPr>
            <a:r>
              <a:rPr lang="en-US" sz="1800" dirty="0">
                <a:solidFill>
                  <a:srgbClr val="000000"/>
                </a:solidFill>
              </a:rPr>
              <a:t>Версии IOS до IOS-XE используют</a:t>
            </a:r>
            <a:r>
              <a:rPr lang="en-US" sz="1800" b="1" dirty="0">
                <a:solidFill>
                  <a:srgbClr val="000000"/>
                </a:solidFill>
              </a:rPr>
              <a:t>показать открытые порты хоста плоскости управления</a:t>
            </a:r>
            <a:r>
              <a:rPr lang="en-US" sz="1800" dirty="0">
                <a:solidFill>
                  <a:srgbClr val="000000"/>
                </a:solidFill>
              </a:rPr>
              <a:t>команда.</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Packet Tracer – настройка безопасных паролей и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rtl="0"/>
            <a:r>
              <a:rPr lang="en-US" dirty="0">
                <a:solidFill>
                  <a:srgbClr val="000000"/>
                </a:solidFill>
              </a:rPr>
              <a:t>В этом Packet Tracer вы настроите пароли и SSH:</a:t>
            </a:r>
          </a:p>
          <a:p>
            <a:pPr marL="342900" indent="-342900" algn="l" rtl="0">
              <a:buFont typeface="Arial" panose="020B0604020202020204" pitchFamily="34" charset="0"/>
              <a:buChar char="•"/>
            </a:pPr>
            <a:r>
              <a:rPr lang="en-US" dirty="0">
                <a:solidFill>
                  <a:srgbClr val="000000"/>
                </a:solidFill>
              </a:rPr>
              <a:t>Администратор сети попросил вас подготовить RTA и SW1 к развертыванию. Перед тем, как их можно будет подключить к сети, необходимо включить меры безопасности.</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Безопасность устройства</a:t>
            </a:r>
            <a:br>
              <a:rPr lang="en-US" dirty="0"/>
            </a:br>
            <a:r>
              <a:rPr lang="en-US" sz="2400" dirty="0"/>
              <a:t>Лабораторная работа — Настройка сетевых устройств с помощью SSH</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74662" y="763736"/>
            <a:ext cx="8280057" cy="3657998"/>
          </a:xfrm>
        </p:spPr>
        <p:txBody>
          <a:bodyPr/>
          <a:lstStyle/>
          <a:p>
            <a:pPr algn="l" rtl="0"/>
            <a:r>
              <a:rPr lang="en-US" dirty="0">
                <a:solidFill>
                  <a:srgbClr val="000000"/>
                </a:solidFill>
              </a:rPr>
              <a:t>В этой лабораторной работе вы выполните следующие задачи:</a:t>
            </a:r>
          </a:p>
          <a:p>
            <a:pPr marL="342900" indent="-342900" algn="l" rtl="0">
              <a:buFont typeface="Arial" panose="020B0604020202020204" pitchFamily="34" charset="0"/>
              <a:buChar char="•"/>
            </a:pPr>
            <a:r>
              <a:rPr lang="en-US" dirty="0">
                <a:solidFill>
                  <a:srgbClr val="000000"/>
                </a:solidFill>
              </a:rPr>
              <a:t>Часть 1: Настройка основных параметров устройства</a:t>
            </a:r>
          </a:p>
          <a:p>
            <a:pPr marL="342900" indent="-342900" algn="l" rtl="0">
              <a:buFont typeface="Arial" panose="020B0604020202020204" pitchFamily="34" charset="0"/>
              <a:buChar char="•"/>
            </a:pPr>
            <a:r>
              <a:rPr lang="en-US" dirty="0">
                <a:solidFill>
                  <a:srgbClr val="000000"/>
                </a:solidFill>
              </a:rPr>
              <a:t>Часть 2: Настройка маршрутизатора для доступа по SSH</a:t>
            </a:r>
          </a:p>
          <a:p>
            <a:pPr marL="342900" indent="-342900" algn="l" rtl="0">
              <a:buFont typeface="Arial" panose="020B0604020202020204" pitchFamily="34" charset="0"/>
              <a:buChar char="•"/>
            </a:pPr>
            <a:r>
              <a:rPr lang="en-US" dirty="0">
                <a:solidFill>
                  <a:srgbClr val="000000"/>
                </a:solidFill>
              </a:rPr>
              <a:t>Часть 3: Настройка коммутатора для доступа по SSH</a:t>
            </a:r>
          </a:p>
          <a:p>
            <a:pPr marL="342900" indent="-342900" algn="l" rtl="0">
              <a:buFont typeface="Arial" panose="020B0604020202020204" pitchFamily="34" charset="0"/>
              <a:buChar char="•"/>
            </a:pPr>
            <a:r>
              <a:rPr lang="en-US" dirty="0">
                <a:solidFill>
                  <a:srgbClr val="000000"/>
                </a:solidFill>
              </a:rPr>
              <a:t>Часть 4: SSH из CLI на коммутаторе</a:t>
            </a:r>
          </a:p>
          <a:p>
            <a:pPr algn="l" rtl="0"/>
            <a:endParaRPr lang="en-US"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rtl="0" algn="l"/>
            <a:r>
              <a:rPr lang="en-US" dirty="0"/>
              <a:t>Цели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rtl="0" algn="l">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Название модуля:</a:t>
            </a:r>
            <a:r>
              <a:rPr lang="en-US" altLang="en-US" sz="1400" dirty="0">
                <a:solidFill>
                  <a:schemeClr val="tx1"/>
                </a:solidFill>
                <a:ea typeface="Calibri" panose="020F0502020204030204" pitchFamily="34" charset="0"/>
                <a:cs typeface="Calibri" panose="020F0502020204030204" pitchFamily="34" charset="0"/>
              </a:rPr>
              <a:t>Основы сетевой безопасности</a:t>
            </a:r>
          </a:p>
          <a:p>
            <a:pPr marL="0" lvl="0" indent="0" defTabSz="914400" eaLnBrk="0" hangingPunct="0" rtl="0" algn="l">
              <a:spcBef>
                <a:spcPct val="0"/>
              </a:spcBef>
              <a:spcAft>
                <a:spcPct val="0"/>
              </a:spcAft>
              <a:buClrTx/>
              <a:buSzTx/>
              <a:buNone/>
            </a:pPr>
            <a:endParaRPr lang="en-US" altLang="en-US" sz="1400" dirty="0">
              <a:solidFill>
                <a:schemeClr val="tx1"/>
              </a:solidFill>
            </a:endParaRPr>
          </a:p>
          <a:p>
            <a:pPr marL="0" lvl="0" indent="0" defTabSz="914400" eaLnBrk="0" hangingPunct="0" rtl="0" algn="l">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Цель модуля</a:t>
            </a:r>
            <a:r>
              <a:rPr lang="en-US" altLang="en-US" sz="1400" dirty="0">
                <a:solidFill>
                  <a:schemeClr val="tx1"/>
                </a:solidFill>
                <a:ea typeface="Calibri" panose="020F0502020204030204" pitchFamily="34" charset="0"/>
                <a:cs typeface="Calibri" panose="020F0502020204030204" pitchFamily="34" charset="0"/>
              </a:rPr>
              <a:t>:</a:t>
            </a:r>
            <a:r>
              <a:rPr lang="en-US" sz="1400" dirty="0"/>
              <a:t>Настройте коммутаторы и маршрутизаторы с функциями усиления защиты устройств для повышения безопасности.</a:t>
            </a:r>
            <a:endParaRPr lang="en-US" altLang="en-US" sz="500" dirty="0">
              <a:solidFill>
                <a:schemeClr val="tx1"/>
              </a:solidFill>
            </a:endParaRPr>
          </a:p>
          <a:p>
            <a:pPr rtl="0" algn="l"/>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rtl="0"/>
                      <a:r>
                        <a:rPr lang="en-US" b="1" dirty="0">
                          <a:effectLst/>
                        </a:rPr>
                        <a:t>Название темы</a:t>
                      </a:r>
                      <a:endParaRPr lang="en-US" dirty="0">
                        <a:effectLst/>
                      </a:endParaRPr>
                    </a:p>
                  </a:txBody>
                  <a:tcPr marL="47625" marR="47625" marT="47625" marB="47625" anchor="ctr"/>
                </a:tc>
                <a:tc>
                  <a:txBody>
                    <a:bodyPr/>
                    <a:lstStyle/>
                    <a:p>
                      <a:pPr algn="l" fontAlgn="ctr" rtl="0"/>
                      <a:r>
                        <a:rPr lang="en-US" b="1" dirty="0">
                          <a:effectLst/>
                        </a:rPr>
                        <a:t>Тема Цель</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rtl="0" algn="l"/>
                      <a:r>
                        <a:rPr lang="en-US" b="1" dirty="0">
                          <a:solidFill>
                            <a:schemeClr val="bg1"/>
                          </a:solidFill>
                          <a:effectLst/>
                        </a:rPr>
                        <a:t>Угрозы безопасности и уязвимости</a:t>
                      </a:r>
                      <a:endParaRPr lang="en-US" b="0" dirty="0">
                        <a:solidFill>
                          <a:schemeClr val="bg1"/>
                        </a:solidFill>
                        <a:effectLst/>
                      </a:endParaRPr>
                    </a:p>
                  </a:txBody>
                  <a:tcPr marL="47625" marR="47625" marT="47625" marB="47625" anchor="ctr">
                    <a:solidFill>
                      <a:schemeClr val="accent1"/>
                    </a:solidFill>
                  </a:tcPr>
                </a:tc>
                <a:tc>
                  <a:txBody>
                    <a:bodyPr/>
                    <a:lstStyle/>
                    <a:p>
                      <a:pPr fontAlgn="ctr" rtl="0" algn="l"/>
                      <a:r>
                        <a:rPr lang="en-US" b="0" dirty="0">
                          <a:effectLst/>
                        </a:rPr>
                        <a:t>Объясните, почему необходимы базовые меры безопасности на сетевых устройствах.</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rtl="0" algn="l"/>
                      <a:r>
                        <a:rPr lang="en-US" b="1" dirty="0">
                          <a:solidFill>
                            <a:schemeClr val="bg1"/>
                          </a:solidFill>
                          <a:effectLst/>
                        </a:rPr>
                        <a:t>Сетевые атаки</a:t>
                      </a:r>
                      <a:endParaRPr lang="en-US" b="0" dirty="0">
                        <a:solidFill>
                          <a:schemeClr val="bg1"/>
                        </a:solidFill>
                        <a:effectLst/>
                      </a:endParaRPr>
                    </a:p>
                  </a:txBody>
                  <a:tcPr marL="47625" marR="47625" marT="47625" marB="47625" anchor="ctr">
                    <a:solidFill>
                      <a:schemeClr val="accent1"/>
                    </a:solidFill>
                  </a:tcPr>
                </a:tc>
                <a:tc>
                  <a:txBody>
                    <a:bodyPr/>
                    <a:lstStyle/>
                    <a:p>
                      <a:pPr fontAlgn="ctr" rtl="0" algn="l"/>
                      <a:r>
                        <a:rPr lang="en-US" b="0" dirty="0">
                          <a:effectLst/>
                        </a:rPr>
                        <a:t>Выявить уязвимости безопасности.</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rtl="0" algn="l"/>
                      <a:r>
                        <a:rPr lang="en-US" b="1" dirty="0">
                          <a:solidFill>
                            <a:schemeClr val="bg1"/>
                          </a:solidFill>
                          <a:effectLst/>
                        </a:rPr>
                        <a:t>Смягчение сетевых атак</a:t>
                      </a:r>
                      <a:endParaRPr lang="en-US" b="0" dirty="0">
                        <a:solidFill>
                          <a:schemeClr val="bg1"/>
                        </a:solidFill>
                        <a:effectLst/>
                      </a:endParaRPr>
                    </a:p>
                  </a:txBody>
                  <a:tcPr marL="47625" marR="47625" marT="47625" marB="47625" anchor="ctr">
                    <a:solidFill>
                      <a:schemeClr val="accent1"/>
                    </a:solidFill>
                  </a:tcPr>
                </a:tc>
                <a:tc>
                  <a:txBody>
                    <a:bodyPr/>
                    <a:lstStyle/>
                    <a:p>
                      <a:pPr fontAlgn="ctr" rtl="0" algn="l"/>
                      <a:r>
                        <a:rPr lang="en-US" b="0" dirty="0">
                          <a:effectLst/>
                        </a:rPr>
                        <a:t>Определите общие методы смягчения последствий.</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rtl="0" algn="l"/>
                      <a:r>
                        <a:rPr lang="en-US" b="1" dirty="0">
                          <a:solidFill>
                            <a:schemeClr val="bg1"/>
                          </a:solidFill>
                          <a:effectLst/>
                        </a:rPr>
                        <a:t>Безопасность устройства</a:t>
                      </a:r>
                      <a:endParaRPr lang="en-US" b="0" dirty="0">
                        <a:solidFill>
                          <a:schemeClr val="bg1"/>
                        </a:solidFill>
                        <a:effectLst/>
                      </a:endParaRPr>
                    </a:p>
                  </a:txBody>
                  <a:tcPr marL="47625" marR="47625" marT="47625" marB="47625" anchor="ctr">
                    <a:solidFill>
                      <a:schemeClr val="accent1"/>
                    </a:solidFill>
                  </a:tcPr>
                </a:tc>
                <a:tc>
                  <a:txBody>
                    <a:bodyPr/>
                    <a:lstStyle/>
                    <a:p>
                      <a:pPr fontAlgn="ctr" rtl="0" algn="l"/>
                      <a:r>
                        <a:rPr lang="en-US" b="0" dirty="0">
                          <a:effectLst/>
                        </a:rPr>
                        <a:t>Настройте сетевые устройства с функциями усиления защиты для снижения угроз безопасности.</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lgn="l"/>
            <a:r>
              <a:rPr lang="en-US" dirty="0">
                <a:solidFill>
                  <a:schemeClr val="accent5">
                    <a:lumMod val="40000"/>
                    <a:lumOff val="60000"/>
                  </a:schemeClr>
                </a:solidFill>
              </a:rPr>
              <a:t>16.5 Модуль Практика и Тест</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lgn="l"/>
            <a:r>
              <a:rPr lang="en-US" sz="1400" dirty="0">
                <a:latin typeface="Arial" charset="0"/>
              </a:rPr>
              <a:t>Практика и тест по модулю</a:t>
            </a:r>
            <a:br>
              <a:rPr lang="en-US" dirty="0">
                <a:latin typeface="Arial" charset="0"/>
              </a:rPr>
            </a:br>
            <a:r>
              <a:rPr lang="en-US" dirty="0">
                <a:latin typeface="Arial" charset="0"/>
              </a:rPr>
              <a:t>Packet Tracer – безопасные сетевые устройства</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rtl="0" algn="l">
              <a:buNone/>
            </a:pPr>
            <a:r>
              <a:rPr lang="en-US" sz="1800" dirty="0"/>
              <a:t>В этом упражнении вы настроите маршрутизатор и коммутатор на основе списка требований.</a:t>
            </a:r>
          </a:p>
          <a:p>
            <a:pPr marL="0" indent="0" rtl="0" algn="l">
              <a:buNone/>
            </a:pP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lgn="l"/>
            <a:r>
              <a:rPr lang="en-US" sz="1400" dirty="0">
                <a:latin typeface="Arial" charset="0"/>
              </a:rPr>
              <a:t>Практика и тест по модулю</a:t>
            </a:r>
            <a:br>
              <a:rPr lang="en-US" dirty="0">
                <a:latin typeface="Arial" charset="0"/>
              </a:rPr>
            </a:br>
            <a:r>
              <a:rPr lang="en-US" dirty="0">
                <a:latin typeface="Arial" charset="0"/>
              </a:rPr>
              <a:t>Лабораторная работа – Безопасные сетевые устройства</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fontAlgn="auto" rtl="0" algn="l">
              <a:spcBef>
                <a:spcPct val="20000"/>
              </a:spcBef>
              <a:spcAft>
                <a:spcPts val="0"/>
              </a:spcAft>
              <a:buClrTx/>
              <a:buSzTx/>
              <a:buNone/>
            </a:pPr>
            <a:r>
              <a:rPr lang="en-US" sz="1800" dirty="0"/>
              <a:t>В этой лабораторной работе вы выполните следующие задачи:</a:t>
            </a:r>
          </a:p>
          <a:p>
            <a:pPr marL="342900" indent="-342900" defTabSz="457105" fontAlgn="auto" rtl="0" algn="l">
              <a:spcBef>
                <a:spcPct val="20000"/>
              </a:spcBef>
              <a:spcAft>
                <a:spcPts val="0"/>
              </a:spcAft>
              <a:buClrTx/>
              <a:buSzTx/>
              <a:buFont typeface="Arial" panose="020B0604020202020204" pitchFamily="34" charset="0"/>
              <a:buChar char="•"/>
            </a:pPr>
            <a:r>
              <a:rPr lang="en-US" sz="1800" dirty="0"/>
              <a:t>Настройте основные параметры устройства</a:t>
            </a:r>
          </a:p>
          <a:p>
            <a:pPr marL="342900" indent="-342900" defTabSz="457105" fontAlgn="auto" rtl="0" algn="l">
              <a:spcBef>
                <a:spcPct val="20000"/>
              </a:spcBef>
              <a:spcAft>
                <a:spcPts val="0"/>
              </a:spcAft>
              <a:buClrTx/>
              <a:buSzTx/>
              <a:buFont typeface="Arial" panose="020B0604020202020204" pitchFamily="34" charset="0"/>
              <a:buChar char="•"/>
            </a:pPr>
            <a:r>
              <a:rPr lang="en-US" sz="1800" dirty="0"/>
              <a:t>Настройте основные меры безопасности на маршрутизаторе</a:t>
            </a:r>
          </a:p>
          <a:p>
            <a:pPr marL="342900" indent="-342900" defTabSz="457105" fontAlgn="auto" rtl="0" algn="l">
              <a:spcBef>
                <a:spcPct val="20000"/>
              </a:spcBef>
              <a:spcAft>
                <a:spcPts val="0"/>
              </a:spcAft>
              <a:buClrTx/>
              <a:buSzTx/>
              <a:buFont typeface="Arial" panose="020B0604020202020204" pitchFamily="34" charset="0"/>
              <a:buChar char="•"/>
            </a:pPr>
            <a:r>
              <a:rPr lang="en-US" sz="1800" dirty="0"/>
              <a:t>Настройте основные меры безопасности на коммутаторе</a:t>
            </a:r>
          </a:p>
          <a:p>
            <a:pPr marL="0" indent="0" rtl="0" algn="l">
              <a:buNone/>
            </a:pP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lgn="l"/>
            <a:r>
              <a:rPr lang="en-US" sz="1400" dirty="0">
                <a:latin typeface="Arial" charset="0"/>
              </a:rPr>
              <a:t>Практика и тест по модулю</a:t>
            </a:r>
            <a:br>
              <a:rPr lang="en-US" dirty="0">
                <a:latin typeface="Arial" charset="0"/>
              </a:rPr>
            </a:br>
            <a:r>
              <a:rPr lang="en-US" dirty="0">
                <a:latin typeface="Arial" charset="0"/>
              </a:rPr>
              <a:t>Чему я научился в этом модуле?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rtl="0" algn="l">
              <a:spcBef>
                <a:spcPts val="0"/>
              </a:spcBef>
              <a:spcAft>
                <a:spcPts val="0"/>
              </a:spcAft>
              <a:buFont typeface="Arial" panose="020B0604020202020204" pitchFamily="34" charset="0"/>
              <a:buChar char="•"/>
            </a:pPr>
            <a:r>
              <a:rPr lang="en-US" sz="1600" dirty="0"/>
              <a:t>После того, как злоумышленник получит доступ к сети, могут возникнуть четыре типа угроз: кража информации, потеря и манипулирование данными, кража личных данных и нарушение обслуживания.</a:t>
            </a:r>
          </a:p>
          <a:p>
            <a:pPr rtl="0" algn="l">
              <a:spcBef>
                <a:spcPts val="0"/>
              </a:spcBef>
              <a:spcAft>
                <a:spcPts val="0"/>
              </a:spcAft>
              <a:buFont typeface="Arial" panose="020B0604020202020204" pitchFamily="34" charset="0"/>
              <a:buChar char="•"/>
            </a:pPr>
            <a:r>
              <a:rPr lang="en-US" sz="1600" dirty="0"/>
              <a:t>Существует три основных уязвимости или слабости: технологическая, конфигурационная и политика безопасности.</a:t>
            </a:r>
          </a:p>
          <a:p>
            <a:pPr rtl="0" algn="l">
              <a:spcBef>
                <a:spcPts val="0"/>
              </a:spcBef>
              <a:spcAft>
                <a:spcPts val="0"/>
              </a:spcAft>
              <a:buFont typeface="Arial" panose="020B0604020202020204" pitchFamily="34" charset="0"/>
              <a:buChar char="•"/>
            </a:pPr>
            <a:r>
              <a:rPr lang="en-US" sz="1600" dirty="0"/>
              <a:t>Четыре класса физических угроз: аппаратные, экологические, электрические и связанные с обслуживанием.</a:t>
            </a:r>
          </a:p>
          <a:p>
            <a:pPr rtl="0" algn="l">
              <a:spcBef>
                <a:spcPts val="0"/>
              </a:spcBef>
              <a:spcAft>
                <a:spcPts val="0"/>
              </a:spcAft>
              <a:buFont typeface="Arial" panose="020B0604020202020204" pitchFamily="34" charset="0"/>
              <a:buChar char="•"/>
            </a:pPr>
            <a:r>
              <a:rPr lang="en-US" sz="1600" dirty="0"/>
              <a:t>Malware — сокращение от malware software. Это код или программное обеспечение, специально разработанное для повреждения, нарушения, кражи или совершения «плохих» или незаконных действий в отношении данных, хостов или сетей. Вирусы, черви и троянские кони — это типы вредоносных программ.</a:t>
            </a:r>
          </a:p>
          <a:p>
            <a:pPr rtl="0" algn="l">
              <a:spcBef>
                <a:spcPts val="0"/>
              </a:spcBef>
              <a:spcAft>
                <a:spcPts val="0"/>
              </a:spcAft>
              <a:buFont typeface="Arial" panose="020B0604020202020204" pitchFamily="34" charset="0"/>
              <a:buChar char="•"/>
            </a:pPr>
            <a:r>
              <a:rPr lang="en-US" sz="1600" dirty="0"/>
              <a:t>Сетевые атаки можно разделить на три основные категории: разведка, доступ и отказ в обслуживании.</a:t>
            </a:r>
          </a:p>
          <a:p>
            <a:pPr rtl="0" algn="l">
              <a:spcBef>
                <a:spcPts val="0"/>
              </a:spcBef>
              <a:spcAft>
                <a:spcPts val="0"/>
              </a:spcAft>
              <a:buFont typeface="Arial" panose="020B0604020202020204" pitchFamily="34" charset="0"/>
              <a:buChar char="•"/>
            </a:pPr>
            <a:r>
              <a:rPr lang="en-US" sz="1600" dirty="0"/>
              <a:t>Чтобы смягчить сетевые атаки, сначала необходимо защитить устройства, включая маршрутизаторы, коммутаторы, серверы и хосты. Большинство организаций используют подход «глубокой обороны» к безопасности. Это требует сочетания сетевых устройств и служб, работающих вместе.</a:t>
            </a:r>
          </a:p>
          <a:p>
            <a:pPr rtl="0" algn="l">
              <a:spcBef>
                <a:spcPts val="0"/>
              </a:spcBef>
              <a:spcAft>
                <a:spcPts val="0"/>
              </a:spcAft>
              <a:buFont typeface="Arial" panose="020B0604020202020204" pitchFamily="34" charset="0"/>
              <a:buChar char="•"/>
            </a:pPr>
            <a:r>
              <a:rPr lang="en-US" sz="1600" dirty="0"/>
              <a:t>Для защиты пользователей и активов организации от угроз TCP/IP реализовано несколько устройств и служб безопасности: VPN, межсетевой экран ASA, IPS, ESA/WSA и сервер AAA.</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lgn="l"/>
            <a:r>
              <a:rPr lang="en-US" sz="1400" dirty="0">
                <a:latin typeface="Arial" charset="0"/>
              </a:rPr>
              <a:t>Практика и тест по модулю</a:t>
            </a:r>
            <a:br>
              <a:rPr lang="en-US" dirty="0">
                <a:latin typeface="Arial" charset="0"/>
              </a:rPr>
            </a:br>
            <a:r>
              <a:rPr lang="en-US" dirty="0">
                <a:latin typeface="Arial" charset="0"/>
              </a:rPr>
              <a:t>Чему я научился в этом модуле? (Продолжение)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rtl="0" algn="l">
              <a:spcBef>
                <a:spcPts val="0"/>
              </a:spcBef>
              <a:spcAft>
                <a:spcPts val="0"/>
              </a:spcAft>
              <a:buFont typeface="Arial" panose="020B0604020202020204" pitchFamily="34" charset="0"/>
              <a:buChar char="•"/>
            </a:pPr>
            <a:r>
              <a:rPr lang="en-US" sz="1600" dirty="0"/>
              <a:t>Устройства инфраструктуры должны иметь резервные копии файлов конфигурации и образов IOS на FTP или аналогичном файловом сервере. Если компьютер или маршрутизатор выйдет из строя, данные или конфигурацию можно будет восстановить с помощью резервной копии.</a:t>
            </a:r>
          </a:p>
          <a:p>
            <a:pPr rtl="0" algn="l">
              <a:spcBef>
                <a:spcPts val="0"/>
              </a:spcBef>
              <a:spcAft>
                <a:spcPts val="0"/>
              </a:spcAft>
              <a:buFont typeface="Arial" panose="020B0604020202020204" pitchFamily="34" charset="0"/>
              <a:buChar char="•"/>
            </a:pPr>
            <a:r>
              <a:rPr lang="en-US" sz="1600" dirty="0"/>
              <a:t>Самый эффективный способ смягчить атаку червя — загрузить обновления безопасности от поставщика операционной системы и исправить все уязвимые системы. Управлять критическими исправлениями безопасности, чтобы убедиться, что все конечные системы автоматически загружают обновления.</a:t>
            </a:r>
          </a:p>
          <a:p>
            <a:pPr rtl="0" algn="l">
              <a:spcBef>
                <a:spcPts val="0"/>
              </a:spcBef>
              <a:spcAft>
                <a:spcPts val="0"/>
              </a:spcAft>
              <a:buFont typeface="Arial" panose="020B0604020202020204" pitchFamily="34" charset="0"/>
              <a:buChar char="•"/>
            </a:pPr>
            <a:r>
              <a:rPr lang="en-US" sz="1600" dirty="0"/>
              <a:t>AAA — это способ контролировать, кому разрешен доступ к сети (аутентификация), что они могут делать, находясь в сети (авторизация), и какие действия они выполняют при доступе к сети (учет).</a:t>
            </a:r>
          </a:p>
          <a:p>
            <a:pPr rtl="0" algn="l">
              <a:spcBef>
                <a:spcPts val="0"/>
              </a:spcBef>
              <a:spcAft>
                <a:spcPts val="0"/>
              </a:spcAft>
              <a:buFont typeface="Arial" panose="020B0604020202020204" pitchFamily="34" charset="0"/>
              <a:buChar char="•"/>
            </a:pPr>
            <a:r>
              <a:rPr lang="en-US" sz="1600" dirty="0"/>
              <a:t>Сетевые брандмауэры располагаются между двумя или более сетями, контролируют трафик между ними и помогают предотвратить несанкционированный доступ.</a:t>
            </a:r>
          </a:p>
          <a:p>
            <a:pPr rtl="0" algn="l">
              <a:spcBef>
                <a:spcPts val="0"/>
              </a:spcBef>
              <a:spcAft>
                <a:spcPts val="0"/>
              </a:spcAft>
              <a:buFont typeface="Arial" panose="020B0604020202020204" pitchFamily="34" charset="0"/>
              <a:buChar char="•"/>
            </a:pPr>
            <a:r>
              <a:rPr lang="en-US" sz="1600" dirty="0"/>
              <a:t>Защита конечных устройств имеет решающее значение для безопасности сети. Компания должна иметь хорошо документированные политики, которые могут включать использование антивирусного программного обеспечения и предотвращение вторжений на хост. Более комплексные решения по безопасности конечных точек опираются на контроль доступа к сети.</a:t>
            </a:r>
          </a:p>
          <a:p>
            <a:pPr rtl="0" algn="l"/>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lgn="l"/>
            <a:r>
              <a:rPr lang="en-US" sz="1400" dirty="0">
                <a:latin typeface="Arial" charset="0"/>
              </a:rPr>
              <a:t>Практика и тест по модулю</a:t>
            </a:r>
            <a:br>
              <a:rPr lang="en-US" dirty="0">
                <a:latin typeface="Arial" charset="0"/>
              </a:rPr>
            </a:br>
            <a:r>
              <a:rPr lang="en-US" dirty="0">
                <a:latin typeface="Arial" charset="0"/>
              </a:rPr>
              <a:t>Чему я научился в этом модуле? (Продолжение)</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rtl="0" algn="l">
              <a:spcBef>
                <a:spcPts val="0"/>
              </a:spcBef>
              <a:spcAft>
                <a:spcPts val="0"/>
              </a:spcAft>
              <a:buFont typeface="Arial" panose="020B0604020202020204" pitchFamily="34" charset="0"/>
              <a:buChar char="•"/>
            </a:pPr>
            <a:r>
              <a:rPr lang="en-US" sz="1600" dirty="0"/>
              <a:t>Для маршрутизаторов Cisco функция Cisco AutoSecure может использоваться для обеспечения безопасности системы. Для большинства ОС имена пользователей и пароли по умолчанию должны быть немедленно изменены, доступ к системным ресурсам должен быть ограничен только лицами, имеющими право использовать эти ресурсы, а все ненужные службы и приложения должны быть отключены и удалены, когда это возможно.</a:t>
            </a:r>
          </a:p>
          <a:p>
            <a:pPr rtl="0" algn="l">
              <a:spcBef>
                <a:spcPts val="0"/>
              </a:spcBef>
              <a:spcAft>
                <a:spcPts val="0"/>
              </a:spcAft>
              <a:buFont typeface="Arial" panose="020B0604020202020204" pitchFamily="34" charset="0"/>
              <a:buChar char="•"/>
            </a:pPr>
            <a:r>
              <a:rPr lang="en-US" sz="1600" dirty="0"/>
              <a:t>Для защиты сетевых устройств важно использовать надежные пароли. Парольную фразу часто легче запомнить, чем простой пароль. Она также длиннее и ее сложнее угадать.</a:t>
            </a:r>
          </a:p>
          <a:p>
            <a:pPr rtl="0" algn="l">
              <a:spcBef>
                <a:spcPts val="0"/>
              </a:spcBef>
              <a:spcAft>
                <a:spcPts val="0"/>
              </a:spcAft>
              <a:buFont typeface="Arial" panose="020B0604020202020204" pitchFamily="34" charset="0"/>
              <a:buChar char="•"/>
            </a:pPr>
            <a:r>
              <a:rPr lang="en-US" sz="1600" dirty="0"/>
              <a:t>Для маршрутизаторов и коммутаторов шифруйте все пароли в открытом виде, устанавливая минимально допустимую длину пароля, предотвращайте атаки методом подбора пароля и отключайте неактивный доступ в привилегированном режиме EXEC по истечении указанного периода времени.</a:t>
            </a:r>
          </a:p>
          <a:p>
            <a:pPr rtl="0" algn="l">
              <a:spcBef>
                <a:spcPts val="0"/>
              </a:spcBef>
              <a:spcAft>
                <a:spcPts val="0"/>
              </a:spcAft>
              <a:buFont typeface="Arial" panose="020B0604020202020204" pitchFamily="34" charset="0"/>
              <a:buChar char="•"/>
            </a:pPr>
            <a:r>
              <a:rPr lang="en-US" sz="1600" dirty="0"/>
              <a:t>Настройте соответствующие устройства для поддержки SSH и отключите неиспользуемые службы.</a:t>
            </a:r>
          </a:p>
          <a:p>
            <a:pPr rtl="0" algn="l"/>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rtl="0" algn="l"/>
            <a:r>
              <a:rPr lang="en-US" sz="1400" dirty="0">
                <a:latin typeface="Arial" charset="0"/>
              </a:rPr>
              <a:t>Модуль 16: Основы сетевой безопасности</a:t>
            </a:r>
            <a:br>
              <a:rPr lang="en-US" dirty="0">
                <a:latin typeface="Arial" charset="0"/>
              </a:rPr>
            </a:br>
            <a:r>
              <a:rPr lang="en-US" dirty="0">
                <a:latin typeface="Arial" charset="0"/>
              </a:rPr>
              <a:t>Новые термины и команды</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rtl="0" algn="l">
              <a:buFont typeface="Arial" panose="020B0604020202020204" pitchFamily="34" charset="0"/>
              <a:buChar char="•"/>
            </a:pPr>
            <a:r>
              <a:rPr lang="en-US" sz="1600" dirty="0"/>
              <a:t>субъект угрозы</a:t>
            </a:r>
          </a:p>
          <a:p>
            <a:pPr rtl="0" algn="l">
              <a:buFont typeface="Arial" panose="020B0604020202020204" pitchFamily="34" charset="0"/>
              <a:buChar char="•"/>
            </a:pPr>
            <a:r>
              <a:rPr lang="en-US" sz="1600" dirty="0"/>
              <a:t>вредоносное ПО</a:t>
            </a:r>
          </a:p>
          <a:p>
            <a:pPr rtl="0" algn="l">
              <a:buFont typeface="Arial" panose="020B0604020202020204" pitchFamily="34" charset="0"/>
              <a:buChar char="•"/>
            </a:pPr>
            <a:r>
              <a:rPr lang="en-US" sz="1600" dirty="0"/>
              <a:t>разведывательные атаки</a:t>
            </a:r>
          </a:p>
          <a:p>
            <a:pPr rtl="0" algn="l">
              <a:buFont typeface="Arial" panose="020B0604020202020204" pitchFamily="34" charset="0"/>
              <a:buChar char="•"/>
            </a:pPr>
            <a:r>
              <a:rPr lang="en-US" sz="1600" dirty="0"/>
              <a:t>атаки доступа</a:t>
            </a:r>
          </a:p>
          <a:p>
            <a:pPr rtl="0" algn="l">
              <a:buFont typeface="Arial" panose="020B0604020202020204" pitchFamily="34" charset="0"/>
              <a:buChar char="•"/>
            </a:pPr>
            <a:r>
              <a:rPr lang="en-US" sz="1600" dirty="0"/>
              <a:t>эшелонированная оборона</a:t>
            </a:r>
          </a:p>
          <a:p>
            <a:pPr rtl="0" algn="l">
              <a:buFont typeface="Arial" panose="020B0604020202020204" pitchFamily="34" charset="0"/>
              <a:buChar char="•"/>
            </a:pPr>
            <a:r>
              <a:rPr lang="en-US" sz="1600" dirty="0"/>
              <a:t>аутентификация, авторизация и учет (AAA)</a:t>
            </a:r>
          </a:p>
          <a:p>
            <a:pPr rtl="0" algn="l">
              <a:buFont typeface="Arial" panose="020B0604020202020204" pitchFamily="34" charset="0"/>
              <a:buChar char="•"/>
            </a:pPr>
            <a:r>
              <a:rPr lang="en-US" sz="1600" dirty="0"/>
              <a:t>демилитаризованная зона (ДМЗ)</a:t>
            </a:r>
          </a:p>
          <a:p>
            <a:pPr rtl="0" algn="l">
              <a:buFont typeface="Arial" panose="020B0604020202020204" pitchFamily="34" charset="0"/>
              <a:buChar char="•"/>
            </a:pPr>
            <a:r>
              <a:rPr lang="en-US" sz="1600" dirty="0"/>
              <a:t>Cisco AutoSecure</a:t>
            </a:r>
          </a:p>
          <a:p>
            <a:pPr rtl="0" algn="l">
              <a:buFont typeface="Arial" panose="020B0604020202020204" pitchFamily="34" charset="0"/>
              <a:buChar char="•"/>
            </a:pPr>
            <a:r>
              <a:rPr lang="en-US" sz="1600" dirty="0"/>
              <a:t>парольная фраза</a:t>
            </a:r>
          </a:p>
          <a:p>
            <a:pPr marL="0" indent="0" rtl="0" algn="l">
              <a:buNone/>
            </a:pPr>
            <a:endParaRPr lang="en-US" sz="1600" dirty="0"/>
          </a:p>
          <a:p>
            <a:pPr marL="0" indent="0" rtl="0" algn="l">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lgn="l">
              <a:buFont typeface="Arial" panose="020B0604020202020204" pitchFamily="34" charset="0"/>
              <a:buChar char="•"/>
            </a:pPr>
            <a:r>
              <a:rPr lang="en-US" sz="1600" b="1" dirty="0"/>
              <a:t>сервис пароль-шифрование</a:t>
            </a:r>
          </a:p>
          <a:p>
            <a:pPr rtl="0" algn="l">
              <a:buFont typeface="Arial" panose="020B0604020202020204" pitchFamily="34" charset="0"/>
              <a:buChar char="•"/>
            </a:pPr>
            <a:r>
              <a:rPr lang="en-US" sz="1600" b="1" dirty="0"/>
              <a:t>минимальная длина паролей безопасности</a:t>
            </a:r>
            <a:endParaRPr lang="en-US" sz="1600" dirty="0"/>
          </a:p>
          <a:p>
            <a:pPr rtl="0" algn="l">
              <a:buFont typeface="Arial" panose="020B0604020202020204" pitchFamily="34" charset="0"/>
              <a:buChar char="•"/>
            </a:pPr>
            <a:r>
              <a:rPr lang="en-US" sz="1600" b="1" dirty="0"/>
              <a:t>блокировка входа-для</a:t>
            </a:r>
          </a:p>
          <a:p>
            <a:pPr rtl="0" algn="l">
              <a:buFont typeface="Arial" panose="020B0604020202020204" pitchFamily="34" charset="0"/>
              <a:buChar char="•"/>
            </a:pPr>
            <a:r>
              <a:rPr lang="en-US" sz="1600" b="1" dirty="0"/>
              <a:t>exec-тайм-аут</a:t>
            </a:r>
          </a:p>
          <a:p>
            <a:pPr rtl="0" algn="l">
              <a:buFont typeface="Arial" panose="020B0604020202020204" pitchFamily="34" charset="0"/>
              <a:buChar char="•"/>
            </a:pPr>
            <a:r>
              <a:rPr lang="en-US" sz="1600" b="1" dirty="0"/>
              <a:t>криптографический ключ генерирует модуль общих ключей rsa</a:t>
            </a:r>
          </a:p>
          <a:p>
            <a:pPr rtl="0" algn="l">
              <a:buFont typeface="Arial" panose="020B0604020202020204" pitchFamily="34" charset="0"/>
              <a:buChar char="•"/>
            </a:pPr>
            <a:r>
              <a:rPr lang="en-US" sz="1600" b="1" dirty="0"/>
              <a:t>имя пользователя</a:t>
            </a:r>
            <a:r>
              <a:rPr lang="en-US" sz="1600" dirty="0"/>
              <a:t> </a:t>
            </a:r>
            <a:r>
              <a:rPr lang="en-US" sz="1600" b="1" dirty="0"/>
              <a:t>пароль | секрет</a:t>
            </a:r>
          </a:p>
          <a:p>
            <a:pPr rtl="0" algn="l">
              <a:buFont typeface="Arial" panose="020B0604020202020204" pitchFamily="34" charset="0"/>
              <a:buChar char="•"/>
            </a:pPr>
            <a:r>
              <a:rPr lang="en-US" sz="1600" b="1" dirty="0"/>
              <a:t>войти локально</a:t>
            </a:r>
          </a:p>
          <a:p>
            <a:pPr rtl="0" algn="l">
              <a:buFont typeface="Arial" panose="020B0604020202020204" pitchFamily="34" charset="0"/>
              <a:buChar char="•"/>
            </a:pPr>
            <a:r>
              <a:rPr lang="en-US" sz="1600" b="1" dirty="0"/>
              <a:t>транспортный ввод ssh</a:t>
            </a:r>
          </a:p>
          <a:p>
            <a:pPr rtl="0" algn="l">
              <a:buFont typeface="Arial" panose="020B0604020202020204" pitchFamily="34" charset="0"/>
              <a:buChar char="•"/>
            </a:pPr>
            <a:r>
              <a:rPr lang="en-US" sz="1600" b="1" dirty="0"/>
              <a:t>показать все ip порты</a:t>
            </a:r>
          </a:p>
          <a:p>
            <a:pPr rtl="0" algn="l">
              <a:buFont typeface="Arial" panose="020B0604020202020204" pitchFamily="34" charset="0"/>
              <a:buChar char="•"/>
            </a:pPr>
            <a:r>
              <a:rPr lang="en-US" sz="1600" b="1" dirty="0"/>
              <a:t>показать открытые порты хоста плана управления</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lgn="l"/>
            <a:r>
              <a:rPr lang="en-US" dirty="0">
                <a:solidFill>
                  <a:schemeClr val="accent5">
                    <a:lumMod val="40000"/>
                    <a:lumOff val="60000"/>
                  </a:schemeClr>
                </a:solidFill>
              </a:rPr>
              <a:t>16.1 Угрозы безопасности и уязвимости</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lgn="l"/>
            <a:r>
              <a:rPr lang="en-US" sz="1600" dirty="0"/>
              <a:t>Угрозы безопасности и уязвимости</a:t>
            </a:r>
            <a:br>
              <a:rPr lang="en-US" dirty="0"/>
            </a:br>
            <a:r>
              <a:rPr lang="en-US" sz="2400" dirty="0"/>
              <a:t>Типы угроз</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rtl="0"/>
            <a:r>
              <a:rPr lang="en-US" sz="1600" dirty="0">
                <a:solidFill>
                  <a:srgbClr val="000000"/>
                </a:solidFill>
              </a:rPr>
              <a:t>Атаки на сеть могут быть разрушительными и могут привести к потере времени и денег из-за повреждения или кражи важной информации или активов. Злоумышленники могут получить доступ к сети через уязвимости программного обеспечения, аппаратные атаки или путем угадывания имени пользователя и пароля. Злоумышленники, которые получают доступ путем изменения программного обеспечения или эксплуатации уязвимостей программного обеспечения, называются субъектами угроз.</a:t>
            </a:r>
          </a:p>
          <a:p>
            <a:pPr marL="0" indent="0" algn="l" rtl="0"/>
            <a:endParaRPr lang="en-US" sz="1600" dirty="0">
              <a:solidFill>
                <a:srgbClr val="000000"/>
              </a:solidFill>
            </a:endParaRPr>
          </a:p>
          <a:p>
            <a:pPr marL="0" indent="0" algn="l" rtl="0"/>
            <a:r>
              <a:rPr lang="en-US" sz="1600" dirty="0">
                <a:solidFill>
                  <a:srgbClr val="000000"/>
                </a:solidFill>
              </a:rPr>
              <a:t>После того, как злоумышленник получит доступ к сети, могут возникнуть четыре типа угроз:</a:t>
            </a:r>
          </a:p>
          <a:p>
            <a:pPr marL="415985" lvl="1" indent="-342900" rtl="0" algn="l">
              <a:buFont typeface="Arial" panose="020B0604020202020204" pitchFamily="34" charset="0"/>
              <a:buChar char="•"/>
            </a:pPr>
            <a:r>
              <a:rPr lang="en-US" sz="1600" dirty="0">
                <a:solidFill>
                  <a:srgbClr val="000000"/>
                </a:solidFill>
              </a:rPr>
              <a:t>Кража информации</a:t>
            </a:r>
          </a:p>
          <a:p>
            <a:pPr marL="415985" lvl="1" indent="-342900" rtl="0" algn="l">
              <a:buFont typeface="Arial" panose="020B0604020202020204" pitchFamily="34" charset="0"/>
              <a:buChar char="•"/>
            </a:pPr>
            <a:r>
              <a:rPr lang="en-US" sz="1600" dirty="0">
                <a:solidFill>
                  <a:srgbClr val="000000"/>
                </a:solidFill>
              </a:rPr>
              <a:t>Потеря данных и манипуляции</a:t>
            </a:r>
          </a:p>
          <a:p>
            <a:pPr marL="415985" lvl="1" indent="-342900" rtl="0" algn="l">
              <a:buFont typeface="Arial" panose="020B0604020202020204" pitchFamily="34" charset="0"/>
              <a:buChar char="•"/>
            </a:pPr>
            <a:r>
              <a:rPr lang="en-US" sz="1600" dirty="0">
                <a:solidFill>
                  <a:srgbClr val="000000"/>
                </a:solidFill>
              </a:rPr>
              <a:t>Кража личных данных</a:t>
            </a:r>
          </a:p>
          <a:p>
            <a:pPr marL="415985" lvl="1" indent="-342900" rtl="0" algn="l">
              <a:buFont typeface="Arial" panose="020B0604020202020204" pitchFamily="34" charset="0"/>
              <a:buChar char="•"/>
            </a:pPr>
            <a:r>
              <a:rPr lang="en-US" sz="1600" dirty="0">
                <a:solidFill>
                  <a:srgbClr val="000000"/>
                </a:solidFill>
              </a:rPr>
              <a:t>Нарушение обслуживания</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lgn="l"/>
            <a:r>
              <a:rPr lang="en-US" sz="1600" dirty="0"/>
              <a:t>Угрозы безопасности и уязвимости</a:t>
            </a:r>
            <a:br>
              <a:rPr lang="en-US" dirty="0"/>
            </a:br>
            <a:r>
              <a:rPr lang="en-US" sz="2400" dirty="0"/>
              <a:t>Типы уязвимостей</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rtl="0"/>
            <a:r>
              <a:rPr lang="en-US" sz="1600" dirty="0">
                <a:solidFill>
                  <a:srgbClr val="000000"/>
                </a:solidFill>
              </a:rPr>
              <a:t>Уязвимость — это степень слабости сети или устройства. Некоторая степень уязвимости присуща маршрутизаторам, коммутаторам, настольным компьютерам, серверам и даже устройствам безопасности. Обычно атакуемым сетевым устройствам являются конечные точки, такие как серверы и настольные компьютеры.</a:t>
            </a:r>
          </a:p>
          <a:p>
            <a:pPr marL="0" indent="0" algn="l" rtl="0"/>
            <a:r>
              <a:rPr lang="en-US" sz="1600" dirty="0">
                <a:solidFill>
                  <a:srgbClr val="000000"/>
                </a:solidFill>
              </a:rPr>
              <a:t>Существует три основных уязвимости или слабости:</a:t>
            </a:r>
          </a:p>
          <a:p>
            <a:pPr marL="342900" indent="-342900" algn="l" rtl="0">
              <a:buFont typeface="Arial" panose="020B0604020202020204" pitchFamily="34" charset="0"/>
              <a:buChar char="•"/>
            </a:pPr>
            <a:r>
              <a:rPr lang="en-US" sz="1600" dirty="0">
                <a:solidFill>
                  <a:srgbClr val="000000"/>
                </a:solidFill>
              </a:rPr>
              <a:t>Технологические уязвимости могут включать в себя недостатки протокола TCP/IP, недостатки операционной системы и недостатки сетевого оборудования.</a:t>
            </a:r>
          </a:p>
          <a:p>
            <a:pPr marL="358835" lvl="1" indent="-285750" rtl="0" algn="l">
              <a:buFont typeface="Arial" panose="020B0604020202020204" pitchFamily="34" charset="0"/>
              <a:buChar char="•"/>
            </a:pPr>
            <a:r>
              <a:rPr lang="en-US" sz="1600" dirty="0">
                <a:solidFill>
                  <a:srgbClr val="000000"/>
                </a:solidFill>
              </a:rPr>
              <a:t>Уязвимости конфигурации могут включать незащищенные учетные записи пользователей, системные учетные записи с легко угадываемыми паролями, неправильно настроенные интернет-службы, небезопасные настройки по умолчанию и неправильно настроенное сетевое оборудование.</a:t>
            </a:r>
          </a:p>
          <a:p>
            <a:pPr marL="358835" lvl="1" indent="-285750" rtl="0" algn="l">
              <a:buFont typeface="Arial" panose="020B0604020202020204" pitchFamily="34" charset="0"/>
              <a:buChar char="•"/>
            </a:pPr>
            <a:r>
              <a:rPr lang="en-US" sz="1600" dirty="0">
                <a:solidFill>
                  <a:srgbClr val="000000"/>
                </a:solidFill>
              </a:rPr>
              <a:t>Уязвимости политики безопасности могут включать в себя отсутствие письменной политики безопасности, политики, отсутствие непрерывности аутентификации, отсутствие логического контроля доступа, установку и изменение программного и аппаратного обеспечения, не соответствующие политике, а также отсутствие плана аварийного восстановления.</a:t>
            </a:r>
          </a:p>
          <a:p>
            <a:pPr marL="73085" lvl="1" indent="0" rtl="0" algn="l">
              <a:buNone/>
            </a:pPr>
            <a:r>
              <a:rPr lang="en-US" sz="1600" dirty="0">
                <a:solidFill>
                  <a:srgbClr val="000000"/>
                </a:solidFill>
              </a:rPr>
              <a:t>Все три этих источника уязвимостей могут сделать сеть или устройство открытыми для различных атак, включая атаки с использованием вредоносного кода и сетевые атаки.</a:t>
            </a:r>
          </a:p>
          <a:p>
            <a:pPr marL="73085" lvl="1" indent="0" rtl="0" algn="l">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lgn="l"/>
            <a:r>
              <a:rPr lang="en-US" sz="1600" dirty="0"/>
              <a:t>Угрозы безопасности и уязвимости</a:t>
            </a:r>
            <a:br>
              <a:rPr lang="en-US" dirty="0"/>
            </a:br>
            <a:r>
              <a:rPr lang="en-US" sz="2400" dirty="0"/>
              <a:t>Физическая безопасность</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rtl="0"/>
            <a:r>
              <a:rPr lang="en-US" sz="1600" dirty="0">
                <a:solidFill>
                  <a:srgbClr val="000000"/>
                </a:solidFill>
              </a:rPr>
              <a:t>Если сетевые ресурсы могут быть физически скомпрометированы, субъект угрозы может запретить использование сетевых ресурсов. Четыре класса физических угроз следующие:</a:t>
            </a:r>
          </a:p>
          <a:p>
            <a:pPr marL="415985" lvl="1" indent="-342900" rtl="0" algn="l">
              <a:buFont typeface="Arial" panose="020B0604020202020204" pitchFamily="34" charset="0"/>
              <a:buChar char="•"/>
            </a:pPr>
            <a:r>
              <a:rPr lang="en-US" sz="1600" b="1" dirty="0">
                <a:solidFill>
                  <a:srgbClr val="000000"/>
                </a:solidFill>
              </a:rPr>
              <a:t>Аппаратные угрозы -</a:t>
            </a:r>
            <a:r>
              <a:rPr lang="en-US" sz="1600" dirty="0">
                <a:solidFill>
                  <a:srgbClr val="000000"/>
                </a:solidFill>
              </a:rPr>
              <a:t>Сюда входит физическое повреждение серверов, маршрутизаторов, коммутаторов, кабельной системы и рабочих станций.</a:t>
            </a:r>
          </a:p>
          <a:p>
            <a:pPr marL="415985" lvl="1" indent="-342900" rtl="0" algn="l">
              <a:buFont typeface="Arial" panose="020B0604020202020204" pitchFamily="34" charset="0"/>
              <a:buChar char="•"/>
            </a:pPr>
            <a:r>
              <a:rPr lang="en-US" sz="1600" b="1" dirty="0">
                <a:solidFill>
                  <a:srgbClr val="000000"/>
                </a:solidFill>
              </a:rPr>
              <a:t>Экологические угрозы -</a:t>
            </a:r>
            <a:r>
              <a:rPr lang="en-US" sz="1600" dirty="0">
                <a:solidFill>
                  <a:srgbClr val="000000"/>
                </a:solidFill>
              </a:rPr>
              <a:t>К ним относятся экстремальные температуры (слишком жарко или слишком холодно) или экстремальные значения влажности (слишком влажно или слишком сухо).</a:t>
            </a:r>
          </a:p>
          <a:p>
            <a:pPr marL="415985" lvl="1" indent="-342900" rtl="0" algn="l">
              <a:buFont typeface="Arial" panose="020B0604020202020204" pitchFamily="34" charset="0"/>
              <a:buChar char="•"/>
            </a:pPr>
            <a:r>
              <a:rPr lang="en-US" sz="1600" b="1" dirty="0">
                <a:solidFill>
                  <a:srgbClr val="000000"/>
                </a:solidFill>
              </a:rPr>
              <a:t>Электрические угрозы -</a:t>
            </a:r>
            <a:r>
              <a:rPr lang="en-US" sz="1600" dirty="0">
                <a:solidFill>
                  <a:srgbClr val="000000"/>
                </a:solidFill>
              </a:rPr>
              <a:t>К ним относятся скачки напряжения, недостаточное напряжение питания (провалы), неконтролируемое питание (шум) и полная потеря мощности.</a:t>
            </a:r>
          </a:p>
          <a:p>
            <a:pPr marL="415985" lvl="1" indent="-342900" rtl="0" algn="l">
              <a:buFont typeface="Arial" panose="020B0604020202020204" pitchFamily="34" charset="0"/>
              <a:buChar char="•"/>
            </a:pPr>
            <a:r>
              <a:rPr lang="en-US" sz="1600" b="1" dirty="0">
                <a:solidFill>
                  <a:srgbClr val="000000"/>
                </a:solidFill>
              </a:rPr>
              <a:t>Угрозы технического обслуживания -</a:t>
            </a:r>
            <a:r>
              <a:rPr lang="en-US" sz="1600" dirty="0">
                <a:solidFill>
                  <a:srgbClr val="000000"/>
                </a:solidFill>
              </a:rPr>
              <a:t>К ним относятся ненадлежащее обращение с ключевыми электрическими компонентами (электростатический разряд), отсутствие критически важных запасных частей, плохая прокладка кабелей и плохая маркировка.</a:t>
            </a:r>
          </a:p>
          <a:p>
            <a:pPr marL="0" indent="0" algn="l" rtl="0"/>
            <a:endParaRPr lang="en-US" sz="1600" dirty="0">
              <a:solidFill>
                <a:srgbClr val="000000"/>
              </a:solidFill>
            </a:endParaRPr>
          </a:p>
          <a:p>
            <a:pPr marL="0" indent="0" algn="l" rtl="0"/>
            <a:r>
              <a:rPr lang="en-US" sz="1600" dirty="0">
                <a:solidFill>
                  <a:srgbClr val="000000"/>
                </a:solidFill>
              </a:rPr>
              <a:t>Для решения этих проблем необходимо разработать и реализовать хороший план физической безопасности.</a:t>
            </a:r>
          </a:p>
          <a:p>
            <a:pPr marL="342900" indent="-342900" algn="l" rtl="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lgn="l"/>
            <a:r>
              <a:rPr lang="en-US" dirty="0">
                <a:solidFill>
                  <a:schemeClr val="accent5">
                    <a:lumMod val="40000"/>
                    <a:lumOff val="60000"/>
                  </a:schemeClr>
                </a:solidFill>
              </a:rPr>
              <a:t>16.2 Сетевые атаки</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lgn="l"/>
            <a:r>
              <a:rPr lang="en-US" sz="1600" dirty="0"/>
              <a:t>Сетевые атаки</a:t>
            </a:r>
            <a:br>
              <a:rPr lang="en-US" dirty="0"/>
            </a:br>
            <a:r>
              <a:rPr lang="en-US" sz="2400" dirty="0"/>
              <a:t>Типы вредоносных программ</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rtl="0"/>
            <a:r>
              <a:rPr lang="en-US" sz="1600" dirty="0">
                <a:solidFill>
                  <a:srgbClr val="000000"/>
                </a:solidFill>
              </a:rPr>
              <a:t>Malware — это сокращение от Malware Software. Это код или программное обеспечение, специально разработанное для повреждения, нарушения, кражи или совершения «плохих» или незаконных действий в отношении данных, хостов или сетей. Ниже приведены типы вредоносных программ:</a:t>
            </a:r>
          </a:p>
          <a:p>
            <a:pPr marL="415985" lvl="1" indent="-342900" rtl="0" algn="l">
              <a:buFont typeface="Arial" panose="020B0604020202020204" pitchFamily="34" charset="0"/>
              <a:buChar char="•"/>
            </a:pPr>
            <a:r>
              <a:rPr lang="en-US" sz="1600" b="1" dirty="0">
                <a:solidFill>
                  <a:srgbClr val="000000"/>
                </a:solidFill>
              </a:rPr>
              <a:t>Вирусы -</a:t>
            </a:r>
            <a:r>
              <a:rPr lang="en-US" sz="1600" dirty="0">
                <a:solidFill>
                  <a:srgbClr val="000000"/>
                </a:solidFill>
              </a:rPr>
              <a:t>Компьютерный вирус — это тип вредоносного ПО, которое распространяется путем вставки своей копии в другую программу и становится ее частью. Он распространяется с одного компьютера на другой, оставляя инфекции по мере своего перемещения.</a:t>
            </a:r>
          </a:p>
          <a:p>
            <a:pPr marL="415985" lvl="1" indent="-342900" rtl="0" algn="l">
              <a:buFont typeface="Arial" panose="020B0604020202020204" pitchFamily="34" charset="0"/>
              <a:buChar char="•"/>
            </a:pPr>
            <a:r>
              <a:rPr lang="en-US" sz="1600" b="1" dirty="0">
                <a:solidFill>
                  <a:srgbClr val="000000"/>
                </a:solidFill>
              </a:rPr>
              <a:t>Черви -</a:t>
            </a:r>
            <a:r>
              <a:rPr lang="en-US" sz="1600" dirty="0">
                <a:solidFill>
                  <a:srgbClr val="000000"/>
                </a:solidFill>
              </a:rPr>
              <a:t>Компьютерные черви похожи на вирусы тем, что они копируют функциональные копии самих себя и могут наносить тот же тип ущерба. В отличие от вирусов, которым требуется распространение зараженного файла-хоста, черви являются автономным программным обеспечением и не требуют для распространения программы-хоста или помощи человека.</a:t>
            </a:r>
          </a:p>
          <a:p>
            <a:pPr marL="415985" lvl="1" indent="-342900" rtl="0" algn="l">
              <a:buFont typeface="Arial" panose="020B0604020202020204" pitchFamily="34" charset="0"/>
              <a:buChar char="•"/>
            </a:pPr>
            <a:r>
              <a:rPr lang="en-US" sz="1600" b="1" dirty="0">
                <a:solidFill>
                  <a:srgbClr val="000000"/>
                </a:solidFill>
              </a:rPr>
              <a:t>Троянские кони -</a:t>
            </a:r>
            <a:r>
              <a:rPr lang="en-US" sz="1600" dirty="0">
                <a:solidFill>
                  <a:srgbClr val="000000"/>
                </a:solidFill>
              </a:rPr>
              <a:t>Это вредоносное программное обеспечение, которое выглядит легитимным. В отличие от вирусов и червей, троянские кони не размножаются путем заражения других файлов. Они самовоспроизводятся. Троянские кони должны распространяться через взаимодействие с пользователем, например, открытие вложения электронной почты или загрузка и запуск файла из Интернета.</a:t>
            </a:r>
          </a:p>
          <a:p>
            <a:pPr marL="342900" indent="-342900" algn="l" rtl="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5362</TotalTime>
  <Words>4343</Words>
  <Application>Microsoft Office PowerPoint</Application>
  <PresentationFormat>On-screen Show (16:9)</PresentationFormat>
  <Paragraphs>355</Paragraphs>
  <Slides>37</Slides>
  <Notes>37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CiscoSans ExtraLight</vt:lpstr>
      <vt:lpstr>Wingdings</vt:lpstr>
      <vt:lpstr>Default Theme</vt:lpstr>
      <vt:lpstr>Module 16: Network Security Fundamentals</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Network Attacks Lab – Research Network Security Threats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lpstr>Device Security Packet Tracer – Configure Secure Passwords and SSH</vt:lpstr>
      <vt:lpstr>Device Security Lab – Configure Network Devices with SSH</vt:lpstr>
      <vt:lpstr>16.5 Module Practice and Quiz</vt:lpstr>
      <vt:lpstr>Module Practice and Quiz Packet Tracer – Secure Network Devices</vt:lpstr>
      <vt:lpstr>Module Practice and Quiz Lab – Secure Network Devices</vt:lpstr>
      <vt:lpstr>Module Practice and Quiz What Did I Learn In This Module?</vt:lpstr>
      <vt:lpstr>Module Practice and Quiz What Did I Learn In This Module? (Cont.)</vt:lpstr>
      <vt:lpstr>Module Practice and Quiz What Did I Learn In This Module? (Cont.)</vt:lpstr>
      <vt:lpstr>Module 16: Network Security Fundamentals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270</cp:revision>
  <dcterms:created xsi:type="dcterms:W3CDTF">2019-10-18T06:21:22Z</dcterms:created>
  <dcterms:modified xsi:type="dcterms:W3CDTF">2025-02-07T13:51:28Z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