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1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2.xml" ContentType="application/vnd.openxmlformats-officedocument.presentationml.tags+xml"/>
  <Override PartName="/ppt/notesSlides/notesSlide48.xml" ContentType="application/vnd.openxmlformats-officedocument.presentationml.notesSlide+xml"/>
  <Override PartName="/ppt/tags/tag13.xml" ContentType="application/vnd.openxmlformats-officedocument.presentationml.tags+xml"/>
  <Override PartName="/ppt/notesSlides/notesSlide49.xml" ContentType="application/vnd.openxmlformats-officedocument.presentationml.notesSlide+xml"/>
  <Override PartName="/ppt/tags/tag14.xml" ContentType="application/vnd.openxmlformats-officedocument.presentationml.tags+xml"/>
  <Override PartName="/ppt/notesSlides/notesSlide50.xml" ContentType="application/vnd.openxmlformats-officedocument.presentationml.notesSlide+xml"/>
  <Override PartName="/ppt/tags/tag15.xml" ContentType="application/vnd.openxmlformats-officedocument.presentationml.tags+xml"/>
  <Override PartName="/ppt/notesSlides/notesSlide51.xml" ContentType="application/vnd.openxmlformats-officedocument.presentationml.notesSlide+xml"/>
  <Override PartName="/ppt/tags/tag16.xml" ContentType="application/vnd.openxmlformats-officedocument.presentationml.tags+xml"/>
  <Override PartName="/ppt/notesSlides/notesSlide52.xml" ContentType="application/vnd.openxmlformats-officedocument.presentationml.notesSlide+xml"/>
  <Override PartName="/ppt/tags/tag17.xml" ContentType="application/vnd.openxmlformats-officedocument.presentationml.tags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5"/>
  </p:notesMasterIdLst>
  <p:sldIdLst>
    <p:sldId id="513" r:id="rId2"/>
    <p:sldId id="876" r:id="rId3"/>
    <p:sldId id="860" r:id="rId4"/>
    <p:sldId id="759" r:id="rId5"/>
    <p:sldId id="1054" r:id="rId6"/>
    <p:sldId id="1055" r:id="rId7"/>
    <p:sldId id="1095" r:id="rId8"/>
    <p:sldId id="1099" r:id="rId9"/>
    <p:sldId id="1097" r:id="rId10"/>
    <p:sldId id="1098" r:id="rId11"/>
    <p:sldId id="1056" r:id="rId12"/>
    <p:sldId id="1057" r:id="rId13"/>
    <p:sldId id="1058" r:id="rId14"/>
    <p:sldId id="1059" r:id="rId15"/>
    <p:sldId id="1060" r:id="rId16"/>
    <p:sldId id="1063" r:id="rId17"/>
    <p:sldId id="1064" r:id="rId18"/>
    <p:sldId id="1065" r:id="rId19"/>
    <p:sldId id="1066" r:id="rId20"/>
    <p:sldId id="1067" r:id="rId21"/>
    <p:sldId id="1071" r:id="rId22"/>
    <p:sldId id="1072" r:id="rId23"/>
    <p:sldId id="1073" r:id="rId24"/>
    <p:sldId id="1074" r:id="rId25"/>
    <p:sldId id="1114" r:id="rId26"/>
    <p:sldId id="1077" r:id="rId27"/>
    <p:sldId id="1078" r:id="rId28"/>
    <p:sldId id="1079" r:id="rId29"/>
    <p:sldId id="1080" r:id="rId30"/>
    <p:sldId id="1081" r:id="rId31"/>
    <p:sldId id="1082" r:id="rId32"/>
    <p:sldId id="1100" r:id="rId33"/>
    <p:sldId id="1101" r:id="rId34"/>
    <p:sldId id="1085" r:id="rId35"/>
    <p:sldId id="1086" r:id="rId36"/>
    <p:sldId id="1102" r:id="rId37"/>
    <p:sldId id="1103" r:id="rId38"/>
    <p:sldId id="1104" r:id="rId39"/>
    <p:sldId id="1105" r:id="rId40"/>
    <p:sldId id="1087" r:id="rId41"/>
    <p:sldId id="1106" r:id="rId42"/>
    <p:sldId id="1107" r:id="rId43"/>
    <p:sldId id="1108" r:id="rId44"/>
    <p:sldId id="1109" r:id="rId45"/>
    <p:sldId id="1110" r:id="rId46"/>
    <p:sldId id="1111" r:id="rId47"/>
    <p:sldId id="1112" r:id="rId48"/>
    <p:sldId id="957" r:id="rId49"/>
    <p:sldId id="1092" r:id="rId50"/>
    <p:sldId id="958" r:id="rId51"/>
    <p:sldId id="1089" r:id="rId52"/>
    <p:sldId id="874" r:id="rId53"/>
    <p:sldId id="291" r:id="rId54"/>
  </p:sldIdLst>
  <p:sldSz cx="9144000" cy="5143500" type="screen16x9"/>
  <p:notesSz cx="6858000" cy="9144000"/>
  <p:custDataLst>
    <p:tags r:id="rId56"/>
  </p:custDataLst>
  <p:defaultTextStyle>
    <a:defPPr>
      <a:defRPr lang="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0" autoAdjust="0"/>
    <p:restoredTop sz="77288" autoAdjust="0"/>
  </p:normalViewPr>
  <p:slideViewPr>
    <p:cSldViewPr snapToGrid="0" showGuides="1">
      <p:cViewPr varScale="1">
        <p:scale>
          <a:sx n="100" d="100"/>
          <a:sy n="100" d="100"/>
        </p:scale>
        <p:origin x="1464" y="72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notesViewPr>
    <p:cSldViewPr snapToGrid="0">
      <p:cViewPr varScale="1">
        <p:scale>
          <a:sx n="62" d="100"/>
          <a:sy n="62" d="100"/>
        </p:scale>
        <p:origin x="218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5/7/2025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B12BD5F-4A37-4D96-A8D8-7F4E79363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–Транспортный уровень</a:t>
            </a:r>
          </a:p>
          <a:p>
            <a:r>
              <a:rPr lang="ru" dirty="0"/>
              <a:t>14.1 - Передача данных</a:t>
            </a:r>
          </a:p>
          <a:p>
            <a:r>
              <a:rPr lang="ru" dirty="0"/>
              <a:t>14.1.6 – Правильный протокол транспортного уровня для правильного приложения</a:t>
            </a:r>
          </a:p>
          <a:p>
            <a:r>
              <a:rPr lang="ru" dirty="0"/>
              <a:t>14.1.7 – Проверьте свое понимание – Передача данных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14.2 – Обзор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14.2 – Обзор TCP</a:t>
            </a:r>
          </a:p>
          <a:p>
            <a:r>
              <a:rPr lang="ru" dirty="0"/>
              <a:t>14.2.1 – Характеристики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14.2 – Обзор TCP</a:t>
            </a:r>
          </a:p>
          <a:p>
            <a:r>
              <a:rPr lang="ru" dirty="0"/>
              <a:t>14.2.2 – Заголовок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39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14.2 – Обзор TCP</a:t>
            </a:r>
          </a:p>
          <a:p>
            <a:r>
              <a:rPr lang="ru" dirty="0"/>
              <a:t>14.2.3 – Заголовок TCP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94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14.2 – Обзор TCP</a:t>
            </a:r>
          </a:p>
          <a:p>
            <a:r>
              <a:rPr lang="ru" dirty="0"/>
              <a:t>14.2.4 – Приложения, использующие TCP</a:t>
            </a:r>
          </a:p>
          <a:p>
            <a:r>
              <a:rPr lang="ru" dirty="0"/>
              <a:t>14.2.5 Проверьте свое понимание – Обзор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18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14.3 – Обзор UDP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14.3 – Обзор UDP</a:t>
            </a:r>
          </a:p>
          <a:p>
            <a:r>
              <a:rPr lang="ru" dirty="0"/>
              <a:t>14.3.1 – Возможности UDP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14.3 – Обзор UDP</a:t>
            </a:r>
          </a:p>
          <a:p>
            <a:r>
              <a:rPr lang="ru" dirty="0"/>
              <a:t>14.3.2 – Заголовок UDP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02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14.3 – Обзор UDP</a:t>
            </a:r>
          </a:p>
          <a:p>
            <a:r>
              <a:rPr lang="ru" dirty="0"/>
              <a:t>14.3.3 - Поля заголовка UDP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8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14.3 – Обзор UDP</a:t>
            </a:r>
          </a:p>
          <a:p>
            <a:r>
              <a:rPr lang="ru" dirty="0"/>
              <a:t>14.3.4 – Приложения, использующие UDP</a:t>
            </a:r>
          </a:p>
          <a:p>
            <a:r>
              <a:rPr lang="ru" dirty="0"/>
              <a:t>14.3.5 - Проверьте свое понимание – Обзор UDP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97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14.4 – Номера портов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19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14.4 – Номера портов</a:t>
            </a:r>
          </a:p>
          <a:p>
            <a:r>
              <a:rPr lang="ru" dirty="0"/>
              <a:t>14.4.1 - Несколько отдельных сообщений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72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14.4 – Номера портов</a:t>
            </a:r>
          </a:p>
          <a:p>
            <a:r>
              <a:rPr lang="ru" dirty="0"/>
              <a:t>14.4.2 – Пары гнезд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731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14.4 – Номера портов</a:t>
            </a:r>
          </a:p>
          <a:p>
            <a:r>
              <a:rPr lang="ru" dirty="0"/>
              <a:t>14.4.3 - Группы номеров портов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36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14.4 – Номера портов</a:t>
            </a:r>
          </a:p>
          <a:p>
            <a:r>
              <a:rPr lang="ru" dirty="0"/>
              <a:t>14.4.3 - Группы номеров портов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62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14.4 – Номера портов</a:t>
            </a:r>
          </a:p>
          <a:p>
            <a:r>
              <a:rPr lang="ru" dirty="0"/>
              <a:t>14.4.4 - Команда netstat</a:t>
            </a:r>
          </a:p>
          <a:p>
            <a:r>
              <a:rPr lang="ru" dirty="0"/>
              <a:t>14.4.5 – Проверьте свое понимание – Номера портов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74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14.5 – Процесс TCP-коммуникации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60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14.5 – Процесс TCP-коммуникации</a:t>
            </a:r>
          </a:p>
          <a:p>
            <a:r>
              <a:rPr lang="ru" dirty="0"/>
              <a:t>14.5.1 – Процессы TCP-сервера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9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14.5 – Процесс TCP-коммуникации</a:t>
            </a:r>
          </a:p>
          <a:p>
            <a:r>
              <a:rPr lang="ru" dirty="0"/>
              <a:t>14.5.2 – Установление TCP-соединения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8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3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" dirty="0"/>
              <a:t>14- Транспортный уровень</a:t>
            </a:r>
          </a:p>
          <a:p>
            <a:pPr>
              <a:buFontTx/>
              <a:buNone/>
            </a:pPr>
            <a:r>
              <a:rPr lang="ru" dirty="0"/>
              <a:t>14.0.2 — Чему я научусь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14.5 – Процесс TCP-коммуникации</a:t>
            </a:r>
          </a:p>
          <a:p>
            <a:r>
              <a:rPr lang="ru" dirty="0"/>
              <a:t>14.5.3 – Завершение сеанса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8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14.5 – Процесс TCP-коммуникации</a:t>
            </a:r>
          </a:p>
          <a:p>
            <a:r>
              <a:rPr lang="ru" dirty="0"/>
              <a:t>14.5.4 – Установление трехстороннего рукопожатия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40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14.5 – Процесс TCP-коммуникации</a:t>
            </a:r>
          </a:p>
          <a:p>
            <a:r>
              <a:rPr lang="ru" dirty="0"/>
              <a:t>14.5.4 – Анализ трехстороннего рукопожатия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580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14.5 – Процесс TCP-коммуникации</a:t>
            </a:r>
          </a:p>
          <a:p>
            <a:r>
              <a:rPr lang="ru" dirty="0"/>
              <a:t>14.5.5 – Видео – Трехстороннее рукопожатие TCP</a:t>
            </a:r>
          </a:p>
          <a:p>
            <a:r>
              <a:rPr lang="ru" dirty="0"/>
              <a:t>14.5.6 – Проверьте свое понимание – Процесс связи TCP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416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14.6 – Надежность и управление потоком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07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14.6 – Надежность и управление потоком</a:t>
            </a:r>
          </a:p>
          <a:p>
            <a:r>
              <a:rPr lang="ru" dirty="0"/>
              <a:t>14.6.1 – Надежность TCP – Гарантированная и упорядоченная доставка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707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14.6 – Надежность и управление потоком</a:t>
            </a:r>
          </a:p>
          <a:p>
            <a:r>
              <a:rPr lang="ru" dirty="0"/>
              <a:t>14.6.2 – Видео – Надежность TCP – Порядковые номера и подтверждения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171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14.6 – Надежность и управление потоком</a:t>
            </a:r>
          </a:p>
          <a:p>
            <a:r>
              <a:rPr lang="ru" dirty="0"/>
              <a:t>14.6.3 Надежность TCP – потеря и передача данных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174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14.6 – Надежность и управление потоком</a:t>
            </a:r>
          </a:p>
          <a:p>
            <a:r>
              <a:rPr lang="ru" dirty="0"/>
              <a:t>14.6.3 Надежность TCP – потеря и передача данных (продолжение)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99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14.6 – Надежность и управление потоком</a:t>
            </a:r>
          </a:p>
          <a:p>
            <a:r>
              <a:rPr lang="ru" dirty="0"/>
              <a:t>14.6.4 – Видео – Надежность TCP – Потеря данных и повторная передача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7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–Транспортный уровень</a:t>
            </a:r>
          </a:p>
          <a:p>
            <a:r>
              <a:rPr lang="ru" dirty="0"/>
              <a:t>14.1 - Передача данных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14.6 – Надежность и управление потоком</a:t>
            </a:r>
          </a:p>
          <a:p>
            <a:r>
              <a:rPr lang="ru" dirty="0"/>
              <a:t>14.6.5 – Управление потоком TCP – Размер окна и подтверждения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342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14.6 – Надежность и управление потоком</a:t>
            </a:r>
          </a:p>
          <a:p>
            <a:r>
              <a:rPr lang="ru" dirty="0"/>
              <a:t>14.6.6 – Управление потоком TCP – Максимальный размер сегмента (MSS)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30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14.6 – Надежность и управление потоком</a:t>
            </a:r>
          </a:p>
          <a:p>
            <a:r>
              <a:rPr lang="ru" dirty="0"/>
              <a:t>14.6.7 – Управление потоком TCP – Предотвращение перегрузки</a:t>
            </a:r>
          </a:p>
          <a:p>
            <a:r>
              <a:rPr lang="ru" dirty="0"/>
              <a:t>14.6.8 – Проверьте свое понимание – Надежность и управление потоком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334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14.7 UDP-связь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282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14.7 - UDP-связь</a:t>
            </a:r>
          </a:p>
          <a:p>
            <a:r>
              <a:rPr lang="ru" dirty="0"/>
              <a:t>14.7.1 - Низкие накладные расходы UDP против надежности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565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14.7 - UDP-связь</a:t>
            </a:r>
          </a:p>
          <a:p>
            <a:r>
              <a:rPr lang="ru" dirty="0"/>
              <a:t>14.7.2 – Повторная сборка датаграммы UDP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2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14.7 - UDP-связь</a:t>
            </a:r>
          </a:p>
          <a:p>
            <a:r>
              <a:rPr lang="ru" dirty="0"/>
              <a:t>14.7.3 – Процессы и запросы UDP-сервера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596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14.7 - UDP-связь</a:t>
            </a:r>
          </a:p>
          <a:p>
            <a:r>
              <a:rPr lang="ru" dirty="0"/>
              <a:t>14.7.4 – Процессы UDP-клиента</a:t>
            </a:r>
          </a:p>
          <a:p>
            <a:r>
              <a:rPr lang="ru" dirty="0"/>
              <a:t>14.7.5 Проверьте свое понимание – UDP-коммуникация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973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" dirty="0"/>
              <a:t>14 – Транспортный уровень</a:t>
            </a:r>
          </a:p>
          <a:p>
            <a:pPr>
              <a:buFontTx/>
              <a:buNone/>
            </a:pPr>
            <a:r>
              <a:rPr lang="ru" dirty="0"/>
              <a:t>14.8 – Практика и тесты по модулю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49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14.8 – Практика и тесты по модулям</a:t>
            </a:r>
          </a:p>
          <a:p>
            <a:r>
              <a:rPr lang="ru" dirty="0"/>
              <a:t>14.8.1 – Packet Tracer – TCP и UDP-коммуникации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5706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–Транспортный уровень</a:t>
            </a:r>
          </a:p>
          <a:p>
            <a:r>
              <a:rPr lang="ru" dirty="0"/>
              <a:t>14.1 - Передача данных</a:t>
            </a:r>
          </a:p>
          <a:p>
            <a:r>
              <a:rPr lang="ru" dirty="0"/>
              <a:t>14.1.1 – Роль транспортного уровня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50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14.8 – Практика и тесты по модулям</a:t>
            </a:r>
          </a:p>
          <a:p>
            <a:r>
              <a:rPr lang="ru" dirty="0"/>
              <a:t>14.8.2 – Чему я научился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51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" dirty="0"/>
              <a:t>14 – Транспортный уровень</a:t>
            </a:r>
          </a:p>
          <a:p>
            <a:r>
              <a:rPr lang="ru" dirty="0"/>
              <a:t>14.8 – Практика и тесты по модулям</a:t>
            </a:r>
          </a:p>
          <a:p>
            <a:r>
              <a:rPr lang="ru" dirty="0"/>
              <a:t>14.8.2 – Чему я научился в этом модуле? (Продолжение)</a:t>
            </a:r>
          </a:p>
          <a:p>
            <a:r>
              <a:rPr lang="ru" dirty="0"/>
              <a:t>14.8.3 - Тест по модулю - Транспортный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74346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52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034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–Транспортный уровень</a:t>
            </a:r>
          </a:p>
          <a:p>
            <a:r>
              <a:rPr lang="ru" dirty="0"/>
              <a:t>14.1 - Передача данных</a:t>
            </a:r>
          </a:p>
          <a:p>
            <a:r>
              <a:rPr lang="ru" dirty="0"/>
              <a:t>14.1.2 – Обязанности транспортного уровня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3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2AE65D2-E8A9-4DEA-8D3E-EAE0A86F4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–Транспортный уровень</a:t>
            </a:r>
          </a:p>
          <a:p>
            <a:r>
              <a:rPr lang="ru" dirty="0"/>
              <a:t>14.1 - Передача данных</a:t>
            </a:r>
          </a:p>
          <a:p>
            <a:r>
              <a:rPr lang="ru" dirty="0"/>
              <a:t>14.1.3 – Протоколы транспортного уровня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B27BCDD-D2E0-4E2D-928E-1E27B4BF8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–Транспортный уровень</a:t>
            </a:r>
          </a:p>
          <a:p>
            <a:r>
              <a:rPr lang="ru" dirty="0"/>
              <a:t>14.1 - Передача данных</a:t>
            </a:r>
          </a:p>
          <a:p>
            <a:r>
              <a:rPr lang="ru" dirty="0"/>
              <a:t>14.1.4 – Протокол управления передачей (TCP)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9878DC3-8B4C-4358-8A3E-EF09D38A2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14 –Транспортный уровень</a:t>
            </a:r>
          </a:p>
          <a:p>
            <a:r>
              <a:rPr lang="ru" dirty="0"/>
              <a:t>14.1 - Передача данных</a:t>
            </a:r>
          </a:p>
          <a:p>
            <a:r>
              <a:rPr lang="ru" dirty="0"/>
              <a:t>14.1.5 – Протокол пользовательских датаграмм (UDP)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14: Транспортный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Транспортировка данных. </a:t>
            </a:r>
            <a:br>
              <a:rPr lang="en-US" sz="1600" dirty="0"/>
            </a:br>
            <a:r>
              <a:rPr lang="ru" sz="2400" dirty="0"/>
              <a:t>Правильный протокол транспортного уровня для правильного приложения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62" y="910836"/>
            <a:ext cx="3613555" cy="3624219"/>
          </a:xfrm>
        </p:spPr>
        <p:txBody>
          <a:bodyPr/>
          <a:lstStyle/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UDP также используется приложениями типа «запрос-ответ», где объем данных минимален, а повторная передача может быть выполнена быстро.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Если важно, чтобы все данные поступали и обрабатывались в правильной последовательности, в качестве транспортного протокола используется TCP.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8877C7-3178-43FC-AA38-A2383A42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309" y="910836"/>
            <a:ext cx="4442691" cy="34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14.2 Обзор TCP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AEF176-ED67-4FA3-B6ED-B4BCB95F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" sz="1600" b="1" dirty="0"/>
              <a:t>Устанавливает сеанс </a:t>
            </a:r>
            <a:r>
              <a:rPr lang="ru" sz="1600" dirty="0"/>
              <a:t>. TCP — это протокол с установлением соединения, который согласовывает и устанавливает постоянное соединение (или сеанс) между исходным и целевым устройствами перед пересылкой любого трафика.</a:t>
            </a:r>
          </a:p>
          <a:p>
            <a:r>
              <a:rPr lang="ru" sz="1600" b="1" dirty="0"/>
              <a:t>Обеспечивает надежную доставку </a:t>
            </a:r>
            <a:r>
              <a:rPr lang="ru" sz="1600" dirty="0"/>
              <a:t>. По многим причинам сегмент может быть поврежден или полностью утерян при передаче по сети. TCP гарантирует, что каждый сегмент, отправленный источником, прибудет в пункт назначения.</a:t>
            </a:r>
          </a:p>
          <a:p>
            <a:r>
              <a:rPr lang="ru" sz="1600" b="1" dirty="0"/>
              <a:t>Обеспечивает доставку в том же порядке </a:t>
            </a:r>
            <a:r>
              <a:rPr lang="ru" sz="1600" dirty="0"/>
              <a:t>. Поскольку сети могут предоставлять несколько маршрутов с разной скоростью передачи данных, данные могут поступать в неправильном порядке.</a:t>
            </a:r>
          </a:p>
          <a:p>
            <a:r>
              <a:rPr lang="ru" sz="1600" b="1" dirty="0"/>
              <a:t>Поддерживает управление потоком </a:t>
            </a:r>
            <a:r>
              <a:rPr lang="ru" sz="1600" dirty="0"/>
              <a:t>- сетевые хосты имеют ограниченные ресурсы (например, память и вычислительную мощность). Когда TCP знает, что эти ресурсы перегружены, он может запросить у отправляющего приложения снизить скорость потока данных.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1600" dirty="0"/>
              <a:t>Обзор TCP </a:t>
            </a:r>
            <a:br>
              <a:rPr lang="en-US" sz="1600" dirty="0"/>
            </a:br>
            <a:r>
              <a:rPr lang="ru" sz="2400" dirty="0"/>
              <a:t>Характеристики TCP</a:t>
            </a:r>
          </a:p>
        </p:txBody>
      </p:sp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Обзор TCP </a:t>
            </a:r>
            <a:br>
              <a:rPr lang="en-US" dirty="0"/>
            </a:br>
            <a:r>
              <a:rPr lang="ru" sz="2400" dirty="0"/>
              <a:t>Заголовок TCP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9E597-CDF1-0047-B112-C9FD7F79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844062"/>
            <a:ext cx="3293774" cy="3577672"/>
          </a:xfrm>
        </p:spPr>
        <p:txBody>
          <a:bodyPr/>
          <a:lstStyle/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TCP — это протокол с отслеживанием состояния, то есть он отслеживает состояние сеанса связи.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TCP записывает, какую информацию он отправил, а какую информацию подтвердил.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ACDF39-5712-4BF3-B35B-6D3163C3B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679" y="591399"/>
            <a:ext cx="5333974" cy="37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Обзор TCP </a:t>
            </a:r>
            <a:br>
              <a:rPr lang="en-US" dirty="0"/>
            </a:br>
            <a:r>
              <a:rPr lang="ru" sz="2400" dirty="0"/>
              <a:t>Поля заголовка TCP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B7DED4-161D-2E4C-8213-152A201EC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612176"/>
              </p:ext>
            </p:extLst>
          </p:nvPr>
        </p:nvGraphicFramePr>
        <p:xfrm>
          <a:off x="539751" y="763499"/>
          <a:ext cx="8280400" cy="416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070">
                  <a:extLst>
                    <a:ext uri="{9D8B030D-6E8A-4147-A177-3AD203B41FA5}">
                      <a16:colId xmlns:a16="http://schemas.microsoft.com/office/drawing/2014/main" val="2603652252"/>
                    </a:ext>
                  </a:extLst>
                </a:gridCol>
                <a:gridCol w="6221330">
                  <a:extLst>
                    <a:ext uri="{9D8B030D-6E8A-4147-A177-3AD203B41FA5}">
                      <a16:colId xmlns:a16="http://schemas.microsoft.com/office/drawing/2014/main" val="1473811734"/>
                    </a:ext>
                  </a:extLst>
                </a:gridCol>
              </a:tblGrid>
              <a:tr h="279184">
                <a:tc>
                  <a:txBody>
                    <a:bodyPr/>
                    <a:lstStyle/>
                    <a:p>
                      <a:pPr algn="l" fontAlgn="ctr"/>
                      <a:r>
                        <a:rPr lang="ru" sz="1200" b="1" dirty="0">
                          <a:effectLst/>
                        </a:rPr>
                        <a:t>Поле заголовка TCP</a:t>
                      </a:r>
                      <a:endParaRPr lang="en-US" sz="1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" sz="1200" b="1" dirty="0">
                          <a:effectLst/>
                        </a:rPr>
                        <a:t>Описание</a:t>
                      </a:r>
                      <a:endParaRPr lang="en-US" sz="1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56964134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Исходный порт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16-битное поле, используемое для идентификации исходного приложения по номеру порта.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64511980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Порт назначения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16-битное поле, используемое для идентификации целевого приложения по номеру порта.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27016096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Порядковый номер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32-битное поле, используемое для повторной сборки данных.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4279451"/>
                  </a:ext>
                </a:extLst>
              </a:tr>
              <a:tr h="347068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Номер подтверждения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32-битное поле, используемое для указания того, что данные получены и ожидается следующий байт от источника.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64515935"/>
                  </a:ext>
                </a:extLst>
              </a:tr>
              <a:tr h="347068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Длина заголовка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4-битное поле, известное как «смещение данных», которое указывает длину заголовка сегмента TCP.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643635522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Сдержанный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6-битное поле, зарезервированное для будущего использования.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62120262"/>
                  </a:ext>
                </a:extLst>
              </a:tr>
              <a:tr h="347068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Контрольные биты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6-битное поле, включающее битовые коды или флаги, которые указывают на цель и функцию сегмента TCP.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436611112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Размер окна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16-битное поле, используемое для указания количества байтов, которые могут быть приняты за один раз.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74228208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Контрольная сумма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16-битное поле, используемое для проверки ошибок заголовка сегмента и данных.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171558268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Срочный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16-битное поле, используемое для указания срочности содержащихся данных.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419997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7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1600" dirty="0"/>
              <a:t>Обзор TCP </a:t>
            </a:r>
            <a:br>
              <a:rPr lang="en-US" dirty="0"/>
            </a:br>
            <a:r>
              <a:rPr lang="ru" sz="2400" dirty="0"/>
              <a:t>Приложения, использующие TCP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427DE6-67B8-4D1B-A2DD-BEEC0526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1151931"/>
            <a:ext cx="4042610" cy="3378126"/>
          </a:xfrm>
        </p:spPr>
        <p:txBody>
          <a:bodyPr/>
          <a:lstStyle/>
          <a:p>
            <a:pPr marL="0" indent="0">
              <a:buNone/>
            </a:pPr>
            <a:r>
              <a:rPr lang="ru" sz="1800" dirty="0"/>
              <a:t>TCP решает все задачи, связанные с разделением потока данных на сегменты, обеспечением надежности, управлением потоком данных и переупорядочением сегментов.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00DC-D55C-4A0A-9B55-EA4DCC646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52"/>
          <a:stretch/>
        </p:blipFill>
        <p:spPr>
          <a:xfrm>
            <a:off x="4379495" y="902857"/>
            <a:ext cx="4042610" cy="33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6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14.3 Обзор UDP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Обзор UDP </a:t>
            </a:r>
            <a:br>
              <a:rPr lang="en-US" sz="1600" dirty="0"/>
            </a:br>
            <a:r>
              <a:rPr lang="ru" dirty="0"/>
              <a:t>Возможности UDP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Возможности UDP включают в себя следующее: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Данные восстанавливаются в порядке их получения.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Любые потерянные сегменты повторно не отправляются.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Установление сеанса не производится.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Отправитель не информируется о доступности ресурса.</a:t>
            </a:r>
          </a:p>
        </p:txBody>
      </p:sp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Обзор UDP </a:t>
            </a:r>
            <a:br>
              <a:rPr lang="en-US" dirty="0"/>
            </a:br>
            <a:r>
              <a:rPr lang="ru" sz="2400" dirty="0"/>
              <a:t>Заголовок UDP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A503F-F65D-4ECE-8C28-6E1BC388ACB2}"/>
              </a:ext>
            </a:extLst>
          </p:cNvPr>
          <p:cNvSpPr txBox="1"/>
          <p:nvPr/>
        </p:nvSpPr>
        <p:spPr>
          <a:xfrm>
            <a:off x="498764" y="731837"/>
            <a:ext cx="784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/>
              <a:t>Заголовок UDP намного проще заголовка TCP, поскольку он состоит всего из четырех полей и требует 8 байтов (т. е. 64 бита).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E026F8-2EF7-429A-82BF-ABD260176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29" t="4187" r="1835" b="4117"/>
          <a:stretch/>
        </p:blipFill>
        <p:spPr>
          <a:xfrm>
            <a:off x="890337" y="1540042"/>
            <a:ext cx="7712242" cy="23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Обзор UDP </a:t>
            </a:r>
            <a:br>
              <a:rPr lang="en-US" dirty="0"/>
            </a:br>
            <a:r>
              <a:rPr lang="ru" sz="2400" dirty="0"/>
              <a:t>Поля заголовка UDP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9FB27-AB75-4676-A7DD-F32F8108A8E4}"/>
              </a:ext>
            </a:extLst>
          </p:cNvPr>
          <p:cNvSpPr txBox="1"/>
          <p:nvPr/>
        </p:nvSpPr>
        <p:spPr>
          <a:xfrm>
            <a:off x="193964" y="731837"/>
            <a:ext cx="732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/>
              <a:t>В таблице идентифицированы и описаны четыре поля в заголовке UDP.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2E23C1-508F-7649-AE14-E808BD745B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68572"/>
              </p:ext>
            </p:extLst>
          </p:nvPr>
        </p:nvGraphicFramePr>
        <p:xfrm>
          <a:off x="431800" y="1644650"/>
          <a:ext cx="8280400" cy="245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789">
                  <a:extLst>
                    <a:ext uri="{9D8B030D-6E8A-4147-A177-3AD203B41FA5}">
                      <a16:colId xmlns:a16="http://schemas.microsoft.com/office/drawing/2014/main" val="672764447"/>
                    </a:ext>
                  </a:extLst>
                </a:gridCol>
                <a:gridCol w="6582611">
                  <a:extLst>
                    <a:ext uri="{9D8B030D-6E8A-4147-A177-3AD203B41FA5}">
                      <a16:colId xmlns:a16="http://schemas.microsoft.com/office/drawing/2014/main" val="1898767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" b="1" dirty="0">
                          <a:effectLst/>
                        </a:rPr>
                        <a:t>Поле заголовка UDP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" b="1" dirty="0">
                          <a:effectLst/>
                        </a:rPr>
                        <a:t>Описание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9950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b="1" dirty="0">
                          <a:effectLst/>
                        </a:rPr>
                        <a:t>Исходный порт</a:t>
                      </a:r>
                      <a:endParaRPr lang="en-US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effectLst/>
                        </a:rPr>
                        <a:t>16-битное поле, используемое для идентификации исходного приложения по номеру порта.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5865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b="1" dirty="0">
                          <a:effectLst/>
                        </a:rPr>
                        <a:t>Порт назначения</a:t>
                      </a:r>
                      <a:endParaRPr lang="en-US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effectLst/>
                        </a:rPr>
                        <a:t>16-битное поле, используемое для идентификации целевого приложения по номеру порта.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0866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b="1" dirty="0">
                          <a:effectLst/>
                        </a:rPr>
                        <a:t>Длина</a:t>
                      </a:r>
                      <a:endParaRPr lang="en-US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effectLst/>
                        </a:rPr>
                        <a:t>16-битное поле, указывающее длину заголовка датаграммы UDP.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521255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b="1" dirty="0">
                          <a:effectLst/>
                        </a:rPr>
                        <a:t>Контрольная сумма</a:t>
                      </a:r>
                      <a:endParaRPr lang="en-US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b="0" dirty="0">
                          <a:effectLst/>
                        </a:rPr>
                        <a:t>16-битное поле, используемое для проверки ошибок заголовка и данных дейтаграммы.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4811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8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14: Транспортный уровень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1600" dirty="0"/>
              <a:t>Обзор UDP </a:t>
            </a:r>
            <a:br>
              <a:rPr lang="en-US" dirty="0"/>
            </a:br>
            <a:r>
              <a:rPr lang="ru" sz="2400" dirty="0"/>
              <a:t>Приложения, использующие UDP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138074-9455-4799-A477-AF110009D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4"/>
            <a:ext cx="4922981" cy="4155319"/>
          </a:xfrm>
        </p:spPr>
        <p:txBody>
          <a:bodyPr/>
          <a:lstStyle/>
          <a:p>
            <a:r>
              <a:rPr lang="ru" sz="1600" dirty="0"/>
              <a:t>Приложения для живого видео и мультимедиа — эти приложения могут допускать некоторую потерю данных, но требуют небольшой задержки или вообще не требуют ее. Примерами могут служить VoIP и живое потоковое видео.</a:t>
            </a:r>
          </a:p>
          <a:p>
            <a:r>
              <a:rPr lang="ru" sz="1600" dirty="0"/>
              <a:t>Простые приложения запроса и ответа — приложения с простыми транзакциями, где хост отправляет запрос и может получить или не получить ответ. Примерами являются DNS и DHCP.</a:t>
            </a:r>
          </a:p>
          <a:p>
            <a:r>
              <a:rPr lang="ru" sz="1600" dirty="0"/>
              <a:t>Приложения, которые сами обеспечивают надежность — однонаправленные коммуникации, где управление потоком, обнаружение ошибок, подтверждения и устранение ошибок не требуются или могут быть обработаны приложением. Примерами являются SNMP и TFTP.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2BC8D-C067-4AAD-8A3D-91BC798D4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5" t="3227" r="12047" b="3300"/>
          <a:stretch/>
        </p:blipFill>
        <p:spPr>
          <a:xfrm>
            <a:off x="5293290" y="568869"/>
            <a:ext cx="3380875" cy="36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4354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14.4 Номера портов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41372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Номера портов </a:t>
            </a:r>
            <a:br>
              <a:rPr lang="en-US" dirty="0"/>
            </a:br>
            <a:r>
              <a:rPr lang="ru" sz="2400" dirty="0"/>
              <a:t>Несколько отдельных коммуникаций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61" y="892504"/>
            <a:ext cx="8517213" cy="1888404"/>
          </a:xfrm>
        </p:spPr>
        <p:txBody>
          <a:bodyPr/>
          <a:lstStyle/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Протоколы транспортного уровня TCP и UDP используют номера портов для управления несколькими одновременными сеансами связи.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Номер исходного порта связан с исходным приложением на локальном хосте, тогда как номер порта назначения связан с целевым приложением на удаленном хосте.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712BE-425B-468A-9840-CA0161D6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6" y="2941575"/>
            <a:ext cx="7832608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77851" cy="731837"/>
          </a:xfrm>
        </p:spPr>
        <p:txBody>
          <a:bodyPr/>
          <a:lstStyle/>
          <a:p>
            <a:r>
              <a:rPr lang="ru" sz="1600" dirty="0"/>
              <a:t>Номера портов </a:t>
            </a:r>
            <a:br>
              <a:rPr lang="en-US" dirty="0"/>
            </a:br>
            <a:r>
              <a:rPr lang="ru" sz="2400" dirty="0"/>
              <a:t>Пары сокетов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91" y="864087"/>
            <a:ext cx="4179882" cy="367604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Порты источника и назначения размещаются внутри сегмента.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Затем сегменты инкапсулируются в IP-пакет.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Комбинация исходного IP-адреса и номера исходного порта или целевого IP-адреса и номера целевого порта называется сокетом.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Сокеты позволяют нескольким процессам, запущенным на клиенте, различать друг друга, а также несколько подключений к серверному процессу.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5C01A-D969-437E-A54C-4277C8E6F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407" y="864086"/>
            <a:ext cx="4370394" cy="355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Номера портов </a:t>
            </a:r>
            <a:br>
              <a:rPr lang="en-US" dirty="0"/>
            </a:br>
            <a:r>
              <a:rPr lang="ru" sz="2400" dirty="0"/>
              <a:t>Группы номеров портов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331542-2CD8-CD45-BF9A-539BF0F0F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76963"/>
              </p:ext>
            </p:extLst>
          </p:nvPr>
        </p:nvGraphicFramePr>
        <p:xfrm>
          <a:off x="529388" y="744287"/>
          <a:ext cx="798897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1">
                  <a:extLst>
                    <a:ext uri="{9D8B030D-6E8A-4147-A177-3AD203B41FA5}">
                      <a16:colId xmlns:a16="http://schemas.microsoft.com/office/drawing/2014/main" val="2108364386"/>
                    </a:ext>
                  </a:extLst>
                </a:gridCol>
                <a:gridCol w="1636295">
                  <a:extLst>
                    <a:ext uri="{9D8B030D-6E8A-4147-A177-3AD203B41FA5}">
                      <a16:colId xmlns:a16="http://schemas.microsoft.com/office/drawing/2014/main" val="866492760"/>
                    </a:ext>
                  </a:extLst>
                </a:gridCol>
                <a:gridCol w="5209674">
                  <a:extLst>
                    <a:ext uri="{9D8B030D-6E8A-4147-A177-3AD203B41FA5}">
                      <a16:colId xmlns:a16="http://schemas.microsoft.com/office/drawing/2014/main" val="313730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" sz="1200" b="1" dirty="0">
                          <a:effectLst/>
                        </a:rPr>
                        <a:t>Группа Портов</a:t>
                      </a:r>
                      <a:endParaRPr lang="en-US" sz="1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" sz="1200" b="1" dirty="0">
                          <a:effectLst/>
                        </a:rPr>
                        <a:t>Диапазон чисел</a:t>
                      </a:r>
                      <a:endParaRPr lang="en-US" sz="1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" sz="1200" b="1" dirty="0">
                          <a:effectLst/>
                        </a:rPr>
                        <a:t>Описание</a:t>
                      </a:r>
                      <a:endParaRPr lang="en-US" sz="1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97247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Известные порты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от 0 до 1023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ru" sz="1200" b="0" dirty="0">
                          <a:effectLst/>
                        </a:rPr>
                        <a:t>Эти номера портов зарезервированы для распространенных или популярных служб и приложений, таких как веб-браузеры, почтовые клиенты и клиенты удаленного доступа.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ru" sz="1200" b="0" dirty="0">
                          <a:effectLst/>
                        </a:rPr>
                        <a:t>Определенные общеизвестные порты для распространенных серверных приложений позволяют клиентам легко идентифицировать необходимую связанную службу.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6757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Зарегистрированные порты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1024–49151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ru" sz="1200" b="0" dirty="0">
                          <a:effectLst/>
                        </a:rPr>
                        <a:t>Эти номера портов назначаются IANA запрашивающей стороне для использования с определенными процессами или приложениями.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ru" sz="1200" b="0" dirty="0">
                          <a:effectLst/>
                        </a:rPr>
                        <a:t>Эти процессы в первую очередь представляют собой отдельные приложения, которые пользователь решил установить, а не обычные приложения, которые получили бы известный номер порта.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ru" sz="1200" b="0" dirty="0">
                          <a:effectLst/>
                        </a:rPr>
                        <a:t>Например, Cisco зарегистрировала порт 1812 для своего процесса аутентификации на сервере RADIUS.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7014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Частные </a:t>
                      </a:r>
                      <a:r>
                        <a:rPr lang="ru" sz="1200" b="0" dirty="0">
                          <a:effectLst/>
                        </a:rPr>
                        <a:t>и/или </a:t>
                      </a:r>
                      <a:r>
                        <a:rPr lang="ru" sz="1200" b="1" dirty="0">
                          <a:effectLst/>
                        </a:rPr>
                        <a:t>динамические порты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49,152 до 65,535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ru" sz="1200" b="0" dirty="0">
                          <a:effectLst/>
                        </a:rPr>
                        <a:t>Эти порты также известны как </a:t>
                      </a:r>
                      <a:r>
                        <a:rPr lang="ru" sz="1200" b="0" i="1" dirty="0">
                          <a:effectLst/>
                        </a:rPr>
                        <a:t>эфемерные порты </a:t>
                      </a:r>
                      <a:r>
                        <a:rPr lang="ru" sz="1200" b="0" dirty="0">
                          <a:effectLst/>
                        </a:rPr>
                        <a:t>.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ru" sz="1200" b="0" dirty="0">
                          <a:effectLst/>
                        </a:rPr>
                        <a:t>Операционная система клиента обычно назначает номера портов динамически при инициировании подключения к службе.</a:t>
                      </a:r>
                    </a:p>
                    <a:p>
                      <a:pPr fontAlgn="ctr">
                        <a:buFont typeface="Arial" panose="020B0604020202020204" pitchFamily="34" charset="0"/>
                        <a:buChar char="•"/>
                      </a:pPr>
                      <a:r>
                        <a:rPr lang="ru" sz="1200" b="0" dirty="0">
                          <a:effectLst/>
                        </a:rPr>
                        <a:t>Динамический порт затем используется для идентификации клиентского приложения во время связи.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5485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1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345488" cy="577948"/>
          </a:xfrm>
        </p:spPr>
        <p:txBody>
          <a:bodyPr/>
          <a:lstStyle/>
          <a:p>
            <a:r>
              <a:rPr lang="ru" sz="1600" dirty="0"/>
              <a:t>Номера портов </a:t>
            </a:r>
            <a:br>
              <a:rPr lang="en-US" dirty="0"/>
            </a:br>
            <a:r>
              <a:rPr lang="ru" sz="2400" dirty="0"/>
              <a:t>Группы номеров портов (продолжение)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A3BC4-485B-E54C-B36A-54DFC73ED41E}"/>
              </a:ext>
            </a:extLst>
          </p:cNvPr>
          <p:cNvSpPr txBox="1"/>
          <p:nvPr/>
        </p:nvSpPr>
        <p:spPr>
          <a:xfrm>
            <a:off x="3026468" y="577948"/>
            <a:ext cx="2292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dirty="0"/>
              <a:t>Известные номера портов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4BA23F-8399-A849-B4AF-225C585B5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85740"/>
              </p:ext>
            </p:extLst>
          </p:nvPr>
        </p:nvGraphicFramePr>
        <p:xfrm>
          <a:off x="445169" y="852152"/>
          <a:ext cx="8049126" cy="47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58">
                  <a:extLst>
                    <a:ext uri="{9D8B030D-6E8A-4147-A177-3AD203B41FA5}">
                      <a16:colId xmlns:a16="http://schemas.microsoft.com/office/drawing/2014/main" val="1156822306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val="3577741380"/>
                    </a:ext>
                  </a:extLst>
                </a:gridCol>
                <a:gridCol w="5787189">
                  <a:extLst>
                    <a:ext uri="{9D8B030D-6E8A-4147-A177-3AD203B41FA5}">
                      <a16:colId xmlns:a16="http://schemas.microsoft.com/office/drawing/2014/main" val="4011775180"/>
                    </a:ext>
                  </a:extLst>
                </a:gridCol>
              </a:tblGrid>
              <a:tr h="313857">
                <a:tc>
                  <a:txBody>
                    <a:bodyPr/>
                    <a:lstStyle/>
                    <a:p>
                      <a:pPr algn="l" fontAlgn="ctr"/>
                      <a:r>
                        <a:rPr lang="ru" sz="1200" b="1" dirty="0">
                          <a:effectLst/>
                        </a:rPr>
                        <a:t>Номер порта</a:t>
                      </a:r>
                      <a:endParaRPr lang="en-US" sz="1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" sz="1200" b="1" dirty="0">
                          <a:effectLst/>
                        </a:rPr>
                        <a:t>Протокол</a:t>
                      </a:r>
                      <a:endParaRPr lang="en-US" sz="1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" sz="1200" b="1" dirty="0">
                          <a:effectLst/>
                        </a:rPr>
                        <a:t>Приложение</a:t>
                      </a:r>
                      <a:endParaRPr lang="en-US" sz="120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042150830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20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ТКП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Протокол передачи файлов (FTP) — данные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47324189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21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ТКП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Протокол передачи файлов (FTP) - Управление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60826436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22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ТКП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Безопасная оболочка (SSH)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532563834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23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ТКП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Телнет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650596279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25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ТКП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Простой протокол передачи почты (SMTP)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17695529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53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UDP-протокол, TCP-протокол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Служба доменных имен (DNS)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099667743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67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УДП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Протокол динамической конфигурации хоста (DHCP) - Сервер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6902555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68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УДП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Протокол динамической конфигурации хоста - Клиент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86869978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69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УДП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Простейший протокол передачи файлов (TFTP)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78081186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80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ТКП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Протокол передачи гипертекста (HTTP)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074378529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110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ТКП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Почтовый протокол версии 3 (POP3)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48475859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143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ТКП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Протокол доступа к сообщениям в Интернете (IMAP)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20621283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161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УДП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Простой протокол сетевого управления (SNMP)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86351555"/>
                  </a:ext>
                </a:extLst>
              </a:tr>
              <a:tr h="256362">
                <a:tc>
                  <a:txBody>
                    <a:bodyPr/>
                    <a:lstStyle/>
                    <a:p>
                      <a:pPr fontAlgn="ctr"/>
                      <a:r>
                        <a:rPr lang="ru" sz="1200" b="1" dirty="0">
                          <a:effectLst/>
                        </a:rPr>
                        <a:t>443</a:t>
                      </a:r>
                      <a:endParaRPr lang="en-US" sz="120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ТКП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" sz="1200" b="0" dirty="0">
                          <a:effectLst/>
                        </a:rPr>
                        <a:t>Безопасный протокол передачи гипертекста (HTTPS)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23116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3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060"/>
            <a:ext cx="8345488" cy="731837"/>
          </a:xfrm>
        </p:spPr>
        <p:txBody>
          <a:bodyPr/>
          <a:lstStyle/>
          <a:p>
            <a:r>
              <a:rPr lang="ru" sz="1600" dirty="0"/>
              <a:t>Номера портов </a:t>
            </a:r>
            <a:br>
              <a:rPr lang="en-US" dirty="0"/>
            </a:br>
            <a:r>
              <a:rPr lang="ru" sz="2400" dirty="0"/>
              <a:t>Команда netstat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2B1BC-7EEE-49BD-A660-EFBBA481407F}"/>
              </a:ext>
            </a:extLst>
          </p:cNvPr>
          <p:cNvSpPr txBox="1"/>
          <p:nvPr/>
        </p:nvSpPr>
        <p:spPr>
          <a:xfrm>
            <a:off x="235670" y="816897"/>
            <a:ext cx="784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dirty="0"/>
              <a:t>Необъяснимые TCP-соединения могут представлять серьезную угрозу безопасности. Netstat — важный инструмент для проверки соединений.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F0B09A-F978-AB48-9E27-3798AD0AB9BD}"/>
              </a:ext>
            </a:extLst>
          </p:cNvPr>
          <p:cNvSpPr/>
          <p:nvPr/>
        </p:nvSpPr>
        <p:spPr>
          <a:xfrm>
            <a:off x="336884" y="2009644"/>
            <a:ext cx="8470232" cy="2031325"/>
          </a:xfrm>
          <a:prstGeom prst="rect">
            <a:avLst/>
          </a:prstGeom>
          <a:solidFill>
            <a:srgbClr val="080808"/>
          </a:solidFill>
        </p:spPr>
        <p:txBody>
          <a:bodyPr wrap="square">
            <a:spAutoFit/>
          </a:bodyPr>
          <a:lstStyle/>
          <a:p>
            <a:r>
              <a:rPr lang="ru" sz="1400" dirty="0">
                <a:solidFill>
                  <a:schemeClr val="bg1"/>
                </a:solidFill>
                <a:latin typeface="Courier New" panose="02070309020205020404" pitchFamily="49" charset="0"/>
              </a:rPr>
              <a:t>C:\&gt; </a:t>
            </a:r>
            <a:r>
              <a:rPr lang="ru" sz="1400" b="1" dirty="0">
                <a:solidFill>
                  <a:schemeClr val="bg1"/>
                </a:solidFill>
                <a:latin typeface="Courier New" panose="02070309020205020404" pitchFamily="49" charset="0"/>
              </a:rPr>
              <a:t>нетстат</a:t>
            </a:r>
            <a:r>
              <a:rPr lang="ru" sz="1400" dirty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ru" sz="1400" dirty="0">
                <a:solidFill>
                  <a:schemeClr val="bg1"/>
                </a:solidFill>
                <a:latin typeface="Courier New" panose="02070309020205020404" pitchFamily="49" charset="0"/>
              </a:rPr>
              <a:t>Активные соединения</a:t>
            </a:r>
          </a:p>
          <a:p>
            <a:r>
              <a:rPr lang="ru" sz="1400" dirty="0">
                <a:solidFill>
                  <a:schemeClr val="bg1"/>
                </a:solidFill>
                <a:latin typeface="Courier New" panose="02070309020205020404" pitchFamily="49" charset="0"/>
              </a:rPr>
              <a:t>Прото Локальный Адрес Зарубежный Адрес Штат</a:t>
            </a:r>
          </a:p>
          <a:p>
            <a:r>
              <a:rPr lang="ru" sz="1400" dirty="0">
                <a:solidFill>
                  <a:schemeClr val="bg1"/>
                </a:solidFill>
                <a:latin typeface="Courier New" panose="02070309020205020404" pitchFamily="49" charset="0"/>
              </a:rPr>
              <a:t>TCP 192.168.1.124:3126 192.168.0.2:netbios-ssn УСТАНОВЛЕН</a:t>
            </a:r>
          </a:p>
          <a:p>
            <a:r>
              <a:rPr lang="ru" sz="1400" dirty="0">
                <a:solidFill>
                  <a:schemeClr val="bg1"/>
                </a:solidFill>
                <a:latin typeface="Courier New" panose="02070309020205020404" pitchFamily="49" charset="0"/>
              </a:rPr>
              <a:t>TCP 192.168.1.124:3158 207.138.126.152:http УСТАНОВЛЕНО</a:t>
            </a:r>
          </a:p>
          <a:p>
            <a:r>
              <a:rPr lang="ru" sz="1400" dirty="0">
                <a:solidFill>
                  <a:schemeClr val="bg1"/>
                </a:solidFill>
                <a:latin typeface="Courier New" panose="02070309020205020404" pitchFamily="49" charset="0"/>
              </a:rPr>
              <a:t>TCP 192.168.1.124:3159 207.138.126.169:http УСТАНОВЛЕНО</a:t>
            </a:r>
          </a:p>
          <a:p>
            <a:r>
              <a:rPr lang="ru" sz="1400" dirty="0">
                <a:solidFill>
                  <a:schemeClr val="bg1"/>
                </a:solidFill>
                <a:latin typeface="Courier New" panose="02070309020205020404" pitchFamily="49" charset="0"/>
              </a:rPr>
              <a:t>TCP 192.168.1.124:3160 207.138.126.169:http УСТАНОВЛЕНО</a:t>
            </a:r>
          </a:p>
          <a:p>
            <a:r>
              <a:rPr lang="ru" sz="1400" dirty="0">
                <a:solidFill>
                  <a:schemeClr val="bg1"/>
                </a:solidFill>
                <a:latin typeface="Courier New" panose="02070309020205020404" pitchFamily="49" charset="0"/>
              </a:rPr>
              <a:t>TCP 192.168.1.124:3161 sc.msn.com:http УСТАНОВЛЕНО</a:t>
            </a:r>
          </a:p>
          <a:p>
            <a:r>
              <a:rPr lang="ru" sz="1400" dirty="0">
                <a:solidFill>
                  <a:schemeClr val="bg1"/>
                </a:solidFill>
                <a:latin typeface="Courier New" panose="02070309020205020404" pitchFamily="49" charset="0"/>
              </a:rPr>
              <a:t>TCP 192.168.1.124:3166 www.cisco.com:http УСТАНОВЛЕНО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14.5 Процесс TCP-коммуникации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05153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Процесс связи TCP </a:t>
            </a:r>
            <a:br>
              <a:rPr lang="en-US" dirty="0"/>
            </a:br>
            <a:r>
              <a:rPr lang="ru" sz="2400" dirty="0"/>
              <a:t>Процессы сервера TCP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902311"/>
            <a:ext cx="4472538" cy="3505566"/>
          </a:xfrm>
        </p:spPr>
        <p:txBody>
          <a:bodyPr/>
          <a:lstStyle/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Каждый процесс приложения, запущенный на сервере, настроен на использование номера порта.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Отдельному серверу не может быть назначено две службы на один и тот же номер порта в рамках одних и тех же служб транспортного уровня.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Активное серверное приложение, назначенное определенному порту, считается открытым, что означает, что транспортный уровень принимает и обрабатывает сегменты, адресованные этому порту.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Любой входящий клиентский запрос, адресованный правильному сокету, принимается, и данные передаются серверному приложению.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FBF6C5-2BAD-4377-8A7E-1E562B967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340" y="902311"/>
            <a:ext cx="3795824" cy="29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1600" dirty="0"/>
              <a:t>Процесс TCP-связи </a:t>
            </a:r>
            <a:br>
              <a:rPr lang="en-US" dirty="0"/>
            </a:br>
            <a:r>
              <a:rPr lang="ru" sz="2400" dirty="0"/>
              <a:t>Установление TCP-соединения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B4C1BD-6CD9-41BB-9847-E6760439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979055"/>
            <a:ext cx="4076953" cy="3975208"/>
          </a:xfrm>
        </p:spPr>
        <p:txBody>
          <a:bodyPr/>
          <a:lstStyle/>
          <a:p>
            <a:pPr marL="0" indent="0">
              <a:buNone/>
            </a:pPr>
            <a:r>
              <a:rPr lang="ru" dirty="0"/>
              <a:t>Шаг 1: Инициирующий клиент запрашивает сеанс связи клиент-сервер с сервером.</a:t>
            </a:r>
          </a:p>
          <a:p>
            <a:pPr marL="0" indent="0">
              <a:buNone/>
            </a:pPr>
            <a:r>
              <a:rPr lang="ru" dirty="0"/>
              <a:t>Шаг 2: Сервер подтверждает сеанс связи клиент-сервер и запрашивает сеанс связи сервер-клиент.</a:t>
            </a:r>
          </a:p>
          <a:p>
            <a:pPr marL="0" indent="0">
              <a:buNone/>
            </a:pPr>
            <a:r>
              <a:rPr lang="ru" dirty="0"/>
              <a:t>Шаг 3: Инициирующий клиент подтверждает сеанс связи между сервером и клиентом.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9B416-7891-D340-B842-5C2C3A412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31" y="1268997"/>
            <a:ext cx="4496457" cy="26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413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5390"/>
          </a:xfrm>
        </p:spPr>
        <p:txBody>
          <a:bodyPr/>
          <a:lstStyle/>
          <a:p>
            <a:pPr eaLnBrk="1" hangingPunct="1"/>
            <a:r>
              <a:rPr lang="ru" dirty="0"/>
              <a:t>Цели модуля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82" y="646783"/>
            <a:ext cx="8804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Транспортный уровень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defTabSz="914400" eaLnBrk="0" hangingPunct="0"/>
            <a:r>
              <a:rPr kumimoji="0" lang="ru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Цель модуля </a:t>
            </a:r>
            <a:r>
              <a:rPr kumimoji="0" lang="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" sz="1600" dirty="0"/>
              <a:t>Сравнить работу протоколов транспортного уровня при поддержке сквозной связи.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512903"/>
              </p:ext>
            </p:extLst>
          </p:nvPr>
        </p:nvGraphicFramePr>
        <p:xfrm>
          <a:off x="575036" y="1724001"/>
          <a:ext cx="8276733" cy="2910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5245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553148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195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Название темы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Тема Цель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5444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Передача данных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Объясните назначение транспортного уровня в управлении передачей данных при сквозной связи.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Обзор TCP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solidFill>
                            <a:srgbClr val="080808"/>
                          </a:solidFill>
                          <a:effectLst/>
                        </a:rPr>
                        <a:t>Объясните характеристики TCP.</a:t>
                      </a:r>
                      <a:endParaRPr lang="en-US" sz="11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1933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Обзор UDP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Объясните характеристики UDP.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  <a:tr h="2155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Номера портов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b="0" i="0" kern="120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Объясните, как TCP и UDP используют номера портов.</a:t>
                      </a:r>
                      <a:endParaRPr lang="en-US" sz="12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  <a:tr h="5805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Процесс связи TCP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b="0" i="0" kern="120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Объясните, как процессы установления и завершения сеанса TCP обеспечивают надежную связь.</a:t>
                      </a:r>
                      <a:endParaRPr lang="en-US" sz="12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687767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Надежность и управление потоком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b="0" i="0" kern="120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Объясните, как передаются и подтверждаются блоки данных протокола TCP для гарантии доставки.</a:t>
                      </a:r>
                      <a:endParaRPr lang="en-US" sz="12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050846"/>
                  </a:ext>
                </a:extLst>
              </a:tr>
              <a:tr h="3919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UDP-коммуникация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b="0" i="0" kern="120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Сравните работу протоколов транспортного уровня по поддержке сквозной связи </a:t>
                      </a:r>
                      <a:r>
                        <a:rPr lang="ru" sz="1400" b="0" i="0" kern="1200" dirty="0">
                          <a:solidFill>
                            <a:srgbClr val="08080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20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87019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2400" dirty="0"/>
              <a:t>Завершение сеанса </a:t>
            </a:r>
            <a:r>
              <a:rPr lang="ru" sz="1600" dirty="0"/>
              <a:t>связи по протоколу TCP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076BC-3C2E-CE4F-A6DA-A339E2D4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33119"/>
            <a:ext cx="4140029" cy="3073946"/>
          </a:xfrm>
        </p:spPr>
        <p:txBody>
          <a:bodyPr/>
          <a:lstStyle/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Шаг 1: Когда у клиента больше нет данных для отправки в потоке, он отправляет сегмент с установленным флагом FIN.</a:t>
            </a:r>
          </a:p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Шаг 2: Сервер отправляет ACK, чтобы подтвердить получение FIN для завершения сеанса от клиента к серверу.</a:t>
            </a:r>
          </a:p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Шаг 3: Сервер отправляет клиенту FIN для завершения сеанса сервер-клиент.</a:t>
            </a:r>
          </a:p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Шаг 4: Клиент отвечает ACK, подтверждая получение FIN от сервера.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E7229-C633-8549-B035-25AF8DE13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6435"/>
            <a:ext cx="3953695" cy="30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1600" dirty="0"/>
              <a:t>Процесс связи TCP </a:t>
            </a:r>
            <a:br>
              <a:rPr lang="en-US" dirty="0"/>
            </a:br>
            <a:r>
              <a:rPr lang="ru" sz="2400" dirty="0"/>
              <a:t>Анализ трехстороннего рукопожатия TCP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BCA604-5AE4-48C6-B519-9F57FF340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" sz="1600" dirty="0"/>
              <a:t>Функции трехстороннего рукопожатия: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dirty="0"/>
              <a:t>Он устанавливает, что целевое устройство присутствует в сети.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dirty="0"/>
              <a:t>Он проверяет, что на целевом устройстве имеется активная служба и что оно принимает запросы на номер порта назначения, который намеревается использовать инициирующий клиент.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" dirty="0"/>
              <a:t>Он информирует устройство назначения о том, что клиент-источник намерен установить сеанс связи через этот номер порта.</a:t>
            </a:r>
          </a:p>
          <a:p>
            <a:pPr marL="0" indent="0">
              <a:buNone/>
            </a:pPr>
            <a:r>
              <a:rPr lang="ru" dirty="0"/>
              <a:t>После завершения коммуникации сеансы закрываются, а соединение прекращается. Механизмы соединения и сеанса обеспечивают функцию надежности TCP.</a:t>
            </a:r>
          </a:p>
        </p:txBody>
      </p:sp>
    </p:spTree>
    <p:extLst>
      <p:ext uri="{BB962C8B-B14F-4D97-AF65-F5344CB8AC3E}">
        <p14:creationId xmlns:p14="http://schemas.microsoft.com/office/powerpoint/2010/main" val="11713995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1600" dirty="0"/>
              <a:t>Процесс связи TCP </a:t>
            </a:r>
            <a:br>
              <a:rPr lang="en-US" dirty="0"/>
            </a:br>
            <a:r>
              <a:rPr lang="ru" sz="2400" dirty="0"/>
              <a:t>Анализ трехстороннего рукопожатия TCP (продолжение)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BCA604-5AE4-48C6-B519-9F57FF340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98944"/>
            <a:ext cx="4169748" cy="4344556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Шесть флагов битов управления следующие:</a:t>
            </a:r>
          </a:p>
          <a:p>
            <a:pPr lvl="1"/>
            <a:r>
              <a:rPr lang="ru" sz="1500" b="1" dirty="0"/>
              <a:t>URG </a:t>
            </a:r>
            <a:r>
              <a:rPr lang="ru" sz="1500" dirty="0"/>
              <a:t>— поле указателя срочности значимое</a:t>
            </a:r>
          </a:p>
          <a:p>
            <a:pPr lvl="1"/>
            <a:r>
              <a:rPr lang="ru" sz="1500" b="1" dirty="0"/>
              <a:t>ACK </a:t>
            </a:r>
            <a:r>
              <a:rPr lang="ru" sz="1500" dirty="0"/>
              <a:t>— флаг подтверждения, используемый при установлении соединения и завершении сеанса.</a:t>
            </a:r>
          </a:p>
          <a:p>
            <a:pPr lvl="1"/>
            <a:r>
              <a:rPr lang="ru" sz="1500" b="1" dirty="0"/>
              <a:t>PSH </a:t>
            </a:r>
            <a:r>
              <a:rPr lang="ru" sz="1500" dirty="0"/>
              <a:t>- Функция нажатия</a:t>
            </a:r>
          </a:p>
          <a:p>
            <a:pPr lvl="1"/>
            <a:r>
              <a:rPr lang="ru" sz="1500" b="1" dirty="0"/>
              <a:t>RST </a:t>
            </a:r>
            <a:r>
              <a:rPr lang="ru" sz="1500" dirty="0"/>
              <a:t>— сброс соединения при возникновении ошибки или тайм-аута</a:t>
            </a:r>
          </a:p>
          <a:p>
            <a:pPr lvl="1"/>
            <a:r>
              <a:rPr lang="ru" sz="1500" b="1" dirty="0"/>
              <a:t>SYN </a:t>
            </a:r>
            <a:r>
              <a:rPr lang="ru" sz="1500" dirty="0"/>
              <a:t>- Синхронизация порядковых номеров, используемых при установлении соединения</a:t>
            </a:r>
          </a:p>
          <a:p>
            <a:pPr lvl="1"/>
            <a:r>
              <a:rPr lang="ru" sz="1500" b="1" dirty="0"/>
              <a:t>FIN </a:t>
            </a:r>
            <a:r>
              <a:rPr lang="ru" sz="1500" dirty="0"/>
              <a:t>— больше нет данных от отправителя, используется для завершения сеанса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16695-A4F8-A34A-B776-EF800675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712" y="730918"/>
            <a:ext cx="4974253" cy="2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0834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sz="1600" dirty="0"/>
              <a:t>процесса связи TCP. </a:t>
            </a:r>
            <a:br>
              <a:rPr lang="en-US" dirty="0"/>
            </a:br>
            <a:r>
              <a:rPr lang="ru" sz="2400" dirty="0"/>
              <a:t>Трехстороннее рукопожатие TCP.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DFF1A0-4C70-4946-92A6-AAA29E96E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" sz="1600" dirty="0"/>
              <a:t>В видео рассматриваются следующие темы:</a:t>
            </a:r>
          </a:p>
          <a:p>
            <a:pPr lvl="1"/>
            <a:r>
              <a:rPr lang="ru" sz="1500" dirty="0"/>
              <a:t>Трехстороннее рукопожатие TCP</a:t>
            </a:r>
          </a:p>
          <a:p>
            <a:pPr lvl="1"/>
            <a:r>
              <a:rPr lang="ru" sz="1500" dirty="0"/>
              <a:t>Завершение TCP-диалога</a:t>
            </a:r>
          </a:p>
        </p:txBody>
      </p:sp>
    </p:spTree>
    <p:extLst>
      <p:ext uri="{BB962C8B-B14F-4D97-AF65-F5344CB8AC3E}">
        <p14:creationId xmlns:p14="http://schemas.microsoft.com/office/powerpoint/2010/main" val="217846342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14.6 Надежность и управление потоком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68059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Надежность и управление потоком </a:t>
            </a:r>
            <a:br>
              <a:rPr lang="en-US" dirty="0"/>
            </a:br>
            <a:r>
              <a:rPr lang="ru" sz="2400" dirty="0"/>
              <a:t>Надежность TCP — гарантированная и упорядоченная доставка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C66286-CFA0-104C-B29B-89853AF7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14" y="979527"/>
            <a:ext cx="3884330" cy="3439047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TCP также может помочь поддерживать поток пакетов, чтобы устройства не перегружались.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Бывают случаи, когда сегменты TCP не доходят до места назначения или доходят в неправильном порядке.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Все данные должны быть получены, и данные в этих сегментах должны быть собраны в исходном порядке.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Для достижения этой цели в заголовке каждого пакета назначаются порядковые номера.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3B309-07D8-3549-83BF-C082B2D0B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993" y="1119907"/>
            <a:ext cx="4645376" cy="315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4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047"/>
            <a:ext cx="9144000" cy="757551"/>
          </a:xfrm>
        </p:spPr>
        <p:txBody>
          <a:bodyPr/>
          <a:lstStyle/>
          <a:p>
            <a:r>
              <a:rPr lang="ru" sz="2400" dirty="0"/>
              <a:t>Видеоролик </a:t>
            </a:r>
            <a:r>
              <a:rPr lang="ru" sz="1600" dirty="0"/>
              <a:t>о надежности и управлении потоком </a:t>
            </a:r>
            <a:br>
              <a:rPr lang="en-US" dirty="0"/>
            </a:br>
            <a:r>
              <a:rPr lang="ru" dirty="0"/>
              <a:t>— </a:t>
            </a:r>
            <a:r>
              <a:rPr lang="ru" sz="2400" dirty="0"/>
              <a:t>надежность TCP — порядковые номера и подтверждения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4C79A-0452-40B7-8370-E6DBD3AD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7" y="1108426"/>
            <a:ext cx="8853286" cy="3929027"/>
          </a:xfrm>
        </p:spPr>
        <p:txBody>
          <a:bodyPr/>
          <a:lstStyle/>
          <a:p>
            <a:pPr marL="142875" lvl="1" indent="0">
              <a:buNone/>
            </a:pPr>
            <a:r>
              <a:rPr lang="ru" sz="1800" dirty="0"/>
              <a:t>В этом видео показан упрощенный пример операций TCP.</a:t>
            </a:r>
          </a:p>
        </p:txBody>
      </p:sp>
    </p:spTree>
    <p:extLst>
      <p:ext uri="{BB962C8B-B14F-4D97-AF65-F5344CB8AC3E}">
        <p14:creationId xmlns:p14="http://schemas.microsoft.com/office/powerpoint/2010/main" val="114043756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473"/>
            <a:ext cx="9144000" cy="757551"/>
          </a:xfrm>
        </p:spPr>
        <p:txBody>
          <a:bodyPr/>
          <a:lstStyle/>
          <a:p>
            <a:r>
              <a:rPr lang="ru" sz="1600" dirty="0"/>
              <a:t>Надежность и управление потоком </a:t>
            </a:r>
            <a:br>
              <a:rPr lang="en-US" dirty="0"/>
            </a:br>
            <a:r>
              <a:rPr lang="ru" dirty="0"/>
              <a:t>Надежность TCP – потеря данных и повторная передача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4C79A-0452-40B7-8370-E6DBD3AD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1025236"/>
            <a:ext cx="3826356" cy="3929027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Независимо от того, насколько хорошо спроектирована сеть, иногда происходит потеря данных.</a:t>
            </a:r>
          </a:p>
          <a:p>
            <a:pPr marL="0" indent="0">
              <a:buNone/>
            </a:pPr>
            <a:r>
              <a:rPr lang="ru" sz="1600" dirty="0"/>
              <a:t>TCP предоставляет методы управления этими потерями сегментов. Среди них есть механизм повторной передачи сегментов для неподтвержденных данных.</a:t>
            </a:r>
          </a:p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E95D6D-2DD5-42B8-811A-F3F0865E3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"/>
          <a:stretch/>
        </p:blipFill>
        <p:spPr>
          <a:xfrm>
            <a:off x="4078705" y="1025236"/>
            <a:ext cx="4921230" cy="35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1419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473"/>
            <a:ext cx="9144000" cy="757551"/>
          </a:xfrm>
        </p:spPr>
        <p:txBody>
          <a:bodyPr/>
          <a:lstStyle/>
          <a:p>
            <a:r>
              <a:rPr lang="ru" sz="1600" dirty="0"/>
              <a:t>Надежность и управление потоком </a:t>
            </a:r>
            <a:br>
              <a:rPr lang="en-US" dirty="0"/>
            </a:br>
            <a:r>
              <a:rPr lang="ru" dirty="0"/>
              <a:t>Надежность TCP – потеря данных и повторная передача (продолжение)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4C79A-0452-40B7-8370-E6DBD3AD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1025236"/>
            <a:ext cx="3970735" cy="3929027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Современные операционные системы хостов обычно используют дополнительную функцию TCP, называемую выборочным подтверждением (SACK), которая согласовывается во время трехстороннего рукопожатия.</a:t>
            </a:r>
          </a:p>
          <a:p>
            <a:pPr marL="0" indent="0">
              <a:buNone/>
            </a:pPr>
            <a:r>
              <a:rPr lang="ru" sz="1600" dirty="0"/>
              <a:t>Если оба хоста поддерживают SACK, получатель может явно подтвердить, какие сегменты (байты) были получены, включая любые прерывистые сегменты.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30375-E3B4-4146-88E6-2D11C8BDA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0" r="11057"/>
          <a:stretch/>
        </p:blipFill>
        <p:spPr>
          <a:xfrm>
            <a:off x="4235115" y="822789"/>
            <a:ext cx="4475747" cy="37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668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473"/>
            <a:ext cx="9144000" cy="757551"/>
          </a:xfrm>
        </p:spPr>
        <p:txBody>
          <a:bodyPr/>
          <a:lstStyle/>
          <a:p>
            <a:r>
              <a:rPr lang="ru" sz="1600" dirty="0"/>
              <a:t>о надежности и управлении потоком </a:t>
            </a:r>
            <a:br>
              <a:rPr lang="en-US" dirty="0"/>
            </a:br>
            <a:r>
              <a:rPr lang="ru" dirty="0"/>
              <a:t>данных — надежность TCP — потеря данных и повторная передача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4C79A-0452-40B7-8370-E6DBD3AD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1025236"/>
            <a:ext cx="8491935" cy="3929027"/>
          </a:xfrm>
        </p:spPr>
        <p:txBody>
          <a:bodyPr/>
          <a:lstStyle/>
          <a:p>
            <a:pPr marL="0" indent="0">
              <a:buNone/>
            </a:pPr>
            <a:r>
              <a:rPr lang="ru" sz="1600" dirty="0"/>
              <a:t>В этом видео показан процесс повторной отправки сегментов, которые изначально не были получены получателем.</a:t>
            </a:r>
          </a:p>
        </p:txBody>
      </p:sp>
    </p:spTree>
    <p:extLst>
      <p:ext uri="{BB962C8B-B14F-4D97-AF65-F5344CB8AC3E}">
        <p14:creationId xmlns:p14="http://schemas.microsoft.com/office/powerpoint/2010/main" val="33683048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598042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14.1 Передача данных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Надежность и управление потоком </a:t>
            </a:r>
            <a:br>
              <a:rPr lang="en-US" dirty="0"/>
            </a:br>
            <a:r>
              <a:rPr lang="ru" sz="2400" dirty="0"/>
              <a:t>Управление потоком TCP – Размер окна и подтверждения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5" y="912262"/>
            <a:ext cx="3667027" cy="3509472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ru" sz="1600" dirty="0">
                <a:solidFill>
                  <a:srgbClr val="000000"/>
                </a:solidFill>
              </a:rPr>
              <a:t>TCP также предоставляет механизмы управления потоком следующим образом:</a:t>
            </a: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Управление потоком — это объем данных, который пункт назначения может надежно получить и обработать.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Управление потоком данных помогает поддерживать надежность передачи данных по протоколу TCP, регулируя скорость потока данных между источником и местом назначения для данного сеанса.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BB4FB-76D3-E94D-9CFB-0B374985A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710" y="912262"/>
            <a:ext cx="5195302" cy="33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Надежность и управление потоком </a:t>
            </a:r>
            <a:br>
              <a:rPr lang="en-US" dirty="0"/>
            </a:br>
            <a:r>
              <a:rPr lang="ru" sz="2400" dirty="0"/>
              <a:t>Управление потоком TCP – максимальный размер сегмента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1" y="731837"/>
            <a:ext cx="4274124" cy="4230687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ru" sz="1600" dirty="0">
                <a:solidFill>
                  <a:srgbClr val="080808"/>
                </a:solidFill>
              </a:rPr>
              <a:t>Максимальный размер сегмента (MSS) — это максимальный объем данных, который может получить устройство назначения.</a:t>
            </a: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rgbClr val="080808"/>
              </a:solidFill>
            </a:endParaRP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80808"/>
                </a:solidFill>
              </a:rPr>
              <a:t>При использовании IPv4 обычное значение MSS составляет 1460 байт.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80808"/>
                </a:solidFill>
              </a:rPr>
              <a:t>Хост определяет значение своего поля MSS путем вычитания заголовков IP и TCP из максимального размера передаваемой единицы Ethernet (MTU), который по умолчанию составляет 1500 байт.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80808"/>
                </a:solidFill>
              </a:rPr>
              <a:t>1500 минус 40 (20 байт для заголовка IPv4 и 20 байт для заголовка TCP) оставляет 1460 байт.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4D6845-C3CD-2540-82D8-B76E7144B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17537"/>
            <a:ext cx="4109786" cy="269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32EB7-B233-3B4E-BF41-3671F09C3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286" y="3453743"/>
            <a:ext cx="3873500" cy="13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Надежность и управление потоком </a:t>
            </a:r>
            <a:br>
              <a:rPr lang="en-US" dirty="0"/>
            </a:br>
            <a:r>
              <a:rPr lang="ru" sz="2400" dirty="0"/>
              <a:t>Управление потоком TCP – предотвращение перегрузки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90" y="858982"/>
            <a:ext cx="3388774" cy="3562752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ru" sz="1600" dirty="0">
                <a:solidFill>
                  <a:srgbClr val="000000"/>
                </a:solidFill>
              </a:rPr>
              <a:t>Когда в сети возникает перегрузка, пакеты отбрасываются перегруженным маршрутизатором.</a:t>
            </a:r>
          </a:p>
          <a:p>
            <a:pPr marL="0" indent="0" algn="l">
              <a:spcBef>
                <a:spcPts val="0"/>
              </a:spcBef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>
              <a:spcBef>
                <a:spcPts val="0"/>
              </a:spcBef>
            </a:pPr>
            <a:r>
              <a:rPr lang="ru" sz="1600" dirty="0">
                <a:solidFill>
                  <a:srgbClr val="000000"/>
                </a:solidFill>
              </a:rPr>
              <a:t>Чтобы избежать перегрузки и контролировать ее, TCP использует несколько механизмов обработки перегрузки, таймеров и алгоритмов.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87FC3-C392-514C-AA30-06F95FD0D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486" y="981504"/>
            <a:ext cx="4847540" cy="331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14.7 UDP-связь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503976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UDP-связь. </a:t>
            </a:r>
            <a:br>
              <a:rPr lang="en-US" dirty="0"/>
            </a:br>
            <a:r>
              <a:rPr lang="ru" sz="2400" dirty="0"/>
              <a:t>Низкие накладные расходы и надежность UDP.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98" y="887483"/>
            <a:ext cx="8345488" cy="731837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ru" sz="1600" dirty="0">
                <a:solidFill>
                  <a:srgbClr val="000000"/>
                </a:solidFill>
              </a:rPr>
              <a:t>UDP не устанавливает соединение. UDP обеспечивает низкую нагрузку на транспортировку данных, поскольку имеет небольшой заголовок датаграммы и не имеет трафика управления сетью.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7D8BE-B010-7449-A277-2CFEE3494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474" y="1971922"/>
            <a:ext cx="5389935" cy="241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UDP-связь. </a:t>
            </a:r>
            <a:br>
              <a:rPr lang="en-US" dirty="0"/>
            </a:br>
            <a:r>
              <a:rPr lang="ru" sz="2400" dirty="0"/>
              <a:t>Повторная сборка UDP-датаграмм.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98" y="941243"/>
            <a:ext cx="3987046" cy="3562752"/>
          </a:xfrm>
        </p:spPr>
        <p:txBody>
          <a:bodyPr/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UDP не отслеживает порядковые номера так, как это делает TCP.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UDP не имеет возможности изменить порядок передачи датаграмм.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dirty="0">
                <a:solidFill>
                  <a:srgbClr val="000000"/>
                </a:solidFill>
              </a:rPr>
              <a:t>UDP просто повторно собирает данные в том порядке, в котором они были получены, и пересылает их в приложение.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E9179-0DF9-0A48-ABD1-1D2C43731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744" y="941243"/>
            <a:ext cx="4902029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UDP-коммуникация. </a:t>
            </a:r>
            <a:br>
              <a:rPr lang="en-US" dirty="0"/>
            </a:br>
            <a:r>
              <a:rPr lang="ru" sz="2400" dirty="0"/>
              <a:t>UDP-серверные процессы и запросы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23" y="731837"/>
            <a:ext cx="3948152" cy="3411795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ru" sz="1800" dirty="0">
                <a:solidFill>
                  <a:srgbClr val="000000"/>
                </a:solidFill>
              </a:rPr>
              <a:t>Приложениям сервера на основе UDP назначаются известные или зарегистрированные номера портов.</a:t>
            </a:r>
          </a:p>
          <a:p>
            <a:pPr marL="0" indent="0" algn="l"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algn="l">
              <a:spcBef>
                <a:spcPts val="0"/>
              </a:spcBef>
            </a:pPr>
            <a:r>
              <a:rPr lang="ru" sz="1800" dirty="0">
                <a:solidFill>
                  <a:srgbClr val="000000"/>
                </a:solidFill>
              </a:rPr>
              <a:t>UDP получает датаграмму, предназначенную для одного из этих портов, и пересылает данные приложения соответствующему приложению на основе его номера порта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77B4A-1B47-5148-8B97-0DDC74204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98" y="868446"/>
            <a:ext cx="4866742" cy="296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1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UDP-коммуникация </a:t>
            </a:r>
            <a:br>
              <a:rPr lang="en-US" dirty="0"/>
            </a:br>
            <a:r>
              <a:rPr lang="ru" sz="2400" dirty="0"/>
              <a:t>UDP-клиентские процессы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98538-A3BD-9F47-9419-316666EE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23" y="731837"/>
            <a:ext cx="3628919" cy="3562752"/>
          </a:xfrm>
        </p:spPr>
        <p:txBody>
          <a:bodyPr/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Процесс клиента UDP динамически выбирает номер порта из диапазона номеров портов и использует его в качестве исходного порта для диалога.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Порт назначения обычно представляет собой известный или зарегистрированный номер порта, назначенный серверному процессу.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После того как клиент выбрал порты источника и назначения, в заголовке всех датаграмм в транзакции используется одна и та же пара портов.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2E8324-8935-B940-A12D-AED56F806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34" y="1499777"/>
            <a:ext cx="4869411" cy="279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14.8 Практика и тесты по модулю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89237"/>
            <a:ext cx="9144000" cy="609707"/>
          </a:xfrm>
        </p:spPr>
        <p:txBody>
          <a:bodyPr/>
          <a:lstStyle/>
          <a:p>
            <a:r>
              <a:rPr lang="ru" sz="1400" dirty="0">
                <a:latin typeface="Arial" charset="0"/>
              </a:rPr>
              <a:t>Модуль Практика и Тест </a:t>
            </a:r>
            <a:br>
              <a:rPr lang="en-US" dirty="0">
                <a:latin typeface="Arial" charset="0"/>
              </a:rPr>
            </a:br>
            <a:r>
              <a:rPr lang="ru" dirty="0"/>
              <a:t>Трассировщик пакетов - Связь TCP и UDP</a:t>
            </a:r>
            <a:br>
              <a:rPr lang="en-US" dirty="0"/>
            </a:br>
            <a:endParaRPr lang="en-US" dirty="0">
              <a:latin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/>
              <a:t>В этом Packet Tracer вы будете делать следующее: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r>
              <a:rPr lang="ru" sz="1600" dirty="0"/>
              <a:t>Генерация сетевого трафика в режиме моделирования.</a:t>
            </a:r>
          </a:p>
          <a:p>
            <a:r>
              <a:rPr lang="ru" sz="1600" dirty="0"/>
              <a:t>Изучите функциональность протоколов TCP и UDP.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80458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Транспортировка данных. </a:t>
            </a:r>
            <a:br>
              <a:rPr lang="en-US" dirty="0"/>
            </a:br>
            <a:r>
              <a:rPr lang="ru" sz="2400" dirty="0"/>
              <a:t>Роль транспортного уровня.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855418"/>
            <a:ext cx="3602182" cy="3559563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Транспортный уровень — это: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отвечает за логическую связь между приложениями, работающими на разных хостах.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Связь между прикладным уровнем и нижними уровнями, отвечающими за передачу данных по сети.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A6BBB-1052-C741-BFA6-942405352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804" y="855418"/>
            <a:ext cx="4478977" cy="35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sz="1400" dirty="0">
                <a:latin typeface="Arial" charset="0"/>
              </a:rPr>
              <a:t>Практика и тест по модулю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Что я узнал в этом модуле?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Транспортный уровень является связующим звеном между прикладным уровнем и нижними уровнями, отвечающими за сетевую передачу данных.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Транспортный уровень включает TCP и UDP.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TCP устанавливает сеансы, обеспечивает надежность, обеспечивает доставку в том же порядке и поддерживает управление потоком.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UDP — простой протокол, обеспечивающий основные функции транспортного уровня.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UDP восстанавливает данные в порядке их получения, потерянные сегменты не отправляются повторно, сеанс не устанавливается, а UPD не информирует отправителя о доступности ресурсов.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Протоколы транспортного уровня TCP и UDP используют номера портов для управления несколькими одновременными сеансами связи.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Каждый процесс приложения, запущенный на сервере, настроен на использование номера порта.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Номер порта либо назначается автоматически, либо настраивается вручную системным администратором.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dirty="0"/>
              <a:t>Чтобы исходное сообщение было понято получателем, все данные должны быть получены, а данные в этих сегментах должны быть собраны в исходном порядке.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" sz="1400" dirty="0">
                <a:latin typeface="Arial" charset="0"/>
              </a:rPr>
              <a:t>Практика и тест по модулю </a:t>
            </a:r>
            <a:br>
              <a:rPr lang="en-US" dirty="0">
                <a:latin typeface="Arial" charset="0"/>
              </a:rPr>
            </a:br>
            <a:r>
              <a:rPr lang="ru" dirty="0">
                <a:latin typeface="Arial" charset="0"/>
              </a:rPr>
              <a:t>Что я узнал в этом модуле (продолжение)?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Порядковые номера присваиваются в заголовке каждого пакета.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Управление потоком данных помогает поддерживать надежность передачи данных по протоколу TCP путем регулирования скорости потока данных между источником и местом назначения.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Источник может передавать 1460 байт данных в каждом сегменте TCP. Это типичный MSS, который может получить устройство назначения.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Процесс отправки подтверждений получателем по мере обработки полученных байтов и постоянная корректировка окна отправки источника известны как скользящие окна.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Чтобы избежать перегрузки и контролировать ее, TCP использует несколько механизмов обработки перегрузки.</a:t>
            </a:r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09726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ru" dirty="0">
                <a:latin typeface="Arial" charset="0"/>
              </a:rPr>
              <a:t>Новые термины и команды </a:t>
            </a:r>
            <a:r>
              <a:rPr lang="ru" sz="1400" dirty="0">
                <a:latin typeface="Arial" charset="0"/>
              </a:rPr>
              <a:t>транспортного уровня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960391-D8C1-E343-B782-8D7FE2854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84" y="798945"/>
            <a:ext cx="4069716" cy="3754873"/>
          </a:xfrm>
          <a:ln>
            <a:solidFill>
              <a:srgbClr val="080808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Мультиплексирование разговора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Сегменты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Дейтаграммы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Протокол, ориентированный на соединение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Протокол без установления соединения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Протокол без сохранения состояния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Управление потоком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Доставка того же заказа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Пары гнезд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нетстат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D84143-187A-1A4A-B0AB-CA7EC458C216}"/>
              </a:ext>
            </a:extLst>
          </p:cNvPr>
          <p:cNvSpPr/>
          <p:nvPr/>
        </p:nvSpPr>
        <p:spPr>
          <a:xfrm>
            <a:off x="4637987" y="798944"/>
            <a:ext cx="3997957" cy="3724096"/>
          </a:xfrm>
          <a:prstGeom prst="rect">
            <a:avLst/>
          </a:prstGeom>
          <a:ln>
            <a:solidFill>
              <a:srgbClr val="080808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Трехстороннее рукопожатие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СИН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АСК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ПЛАВНИК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УРГ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ПШ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/>
              <a:t>РСТ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80808"/>
                </a:solidFill>
              </a:rPr>
              <a:t>Начальный порядковый номер (ISN)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80808"/>
                </a:solidFill>
              </a:rPr>
              <a:t>Выборочное подтверждение (SACK)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80808"/>
                </a:solidFill>
              </a:rPr>
              <a:t>Раздвижное окно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80808"/>
                </a:solidFill>
              </a:rPr>
              <a:t>Максимальный размер сегмента (MSS)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80808"/>
                </a:solidFill>
              </a:rPr>
              <a:t>Максимальная единица передачи (MTU)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80808"/>
                </a:solidFill>
              </a:rPr>
              <a:t>Избежание заторов</a:t>
            </a:r>
            <a:endParaRPr lang="en-US" sz="1400" dirty="0">
              <a:solidFill>
                <a:srgbClr val="080808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80808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8080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017943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Транспортировка данных </a:t>
            </a:r>
            <a:br>
              <a:rPr lang="en-US" dirty="0"/>
            </a:br>
            <a:r>
              <a:rPr lang="ru" sz="2400" dirty="0"/>
              <a:t>Обязанности транспортного уровня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7" y="801278"/>
            <a:ext cx="3770722" cy="3864990"/>
          </a:xfrm>
        </p:spPr>
        <p:txBody>
          <a:bodyPr/>
          <a:lstStyle/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Транспортный уровень имеет следующие обязанности: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Отслеживание отдельных разговоров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Сегментация данных и повторная сборка сегментов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Добавляет информацию заголовка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Выявляйте, разделяйте и управляйте несколькими разговорами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Использует сегментацию и мультиплексирование, чтобы обеспечить возможность чередования различных коммуникационных сеансов в одной сети.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2350D-2CF8-5C48-A121-E84D1A7E0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744" y="1358231"/>
            <a:ext cx="4430019" cy="24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Транспортировка данных </a:t>
            </a:r>
            <a:br>
              <a:rPr lang="en-US" dirty="0"/>
            </a:br>
            <a:r>
              <a:rPr lang="ru" sz="2400" dirty="0"/>
              <a:t>Протоколы транспортного уровня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62" y="910836"/>
            <a:ext cx="3401475" cy="352804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IP не определяет, каким образом происходит доставка или транспортировка пакетов.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Протоколы транспортного уровня определяют, как передавать сообщения между хостами, и отвечают за управление требованиями надежности диалога.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Транспортный уровень включает протоколы TCP и UDP.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F018E-2DCA-4A80-BC76-C15B88C34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177" y="910836"/>
            <a:ext cx="3769959" cy="32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Транспортировка </a:t>
            </a:r>
            <a:br>
              <a:rPr lang="en-US" sz="1600" dirty="0"/>
            </a:br>
            <a:r>
              <a:rPr lang="ru" sz="2400" dirty="0"/>
              <a:t>протокола управления передачей данных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62" y="910836"/>
            <a:ext cx="3613555" cy="3624219"/>
          </a:xfrm>
        </p:spPr>
        <p:txBody>
          <a:bodyPr/>
          <a:lstStyle/>
          <a:p>
            <a:pPr marL="0" indent="0" algn="l"/>
            <a:r>
              <a:rPr lang="ru" sz="1600" dirty="0">
                <a:solidFill>
                  <a:srgbClr val="000000"/>
                </a:solidFill>
              </a:rPr>
              <a:t>TCP обеспечивает надежность и управление потоком. Основные операции TCP: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Пронумеруйте и отслеживайте сегменты данных, переданные на определенный хост из определенного приложения.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Подтвердить полученные данные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Повторно передавать любые неподтвержденные данные через определенный промежуток времени.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Последовательность данных, которые могут поступать в неправильном порядке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600" dirty="0">
                <a:solidFill>
                  <a:srgbClr val="000000"/>
                </a:solidFill>
              </a:rPr>
              <a:t>Передавайте данные с эффективной скоростью, приемлемой для получателя.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2D660-6159-4AA0-8DC5-FA2FF376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18" y="1093342"/>
            <a:ext cx="4773582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" sz="1600" dirty="0"/>
              <a:t>передачи </a:t>
            </a:r>
            <a:br>
              <a:rPr lang="en-US" sz="1600" dirty="0"/>
            </a:br>
            <a:r>
              <a:rPr lang="ru" sz="2400" dirty="0"/>
              <a:t>пользовательских дейтаграмм данных (UDP)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62" y="910836"/>
            <a:ext cx="3613555" cy="3624219"/>
          </a:xfrm>
        </p:spPr>
        <p:txBody>
          <a:bodyPr/>
          <a:lstStyle/>
          <a:p>
            <a:pPr marL="0" indent="0" algn="l"/>
            <a:r>
              <a:rPr lang="ru" sz="1800" dirty="0">
                <a:solidFill>
                  <a:srgbClr val="000000"/>
                </a:solidFill>
              </a:rPr>
              <a:t>UDP обеспечивает основные функции для доставки датаграмм между соответствующими приложениями с минимальными накладными расходами и проверкой данных.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UDP — это протокол без установления соединения.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" sz="1800" dirty="0">
                <a:solidFill>
                  <a:srgbClr val="000000"/>
                </a:solidFill>
              </a:rPr>
              <a:t>UDP известен как протокол доставки с наилучшими усилиями, поскольку не предусматривает подтверждения того, что данные получены по назначению.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47C15-00CA-4C66-871E-E0FBCA84B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867" y="910836"/>
            <a:ext cx="4738773" cy="29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6477</TotalTime>
  <Words>3707</Words>
  <Application>Microsoft Office PowerPoint</Application>
  <PresentationFormat>On-screen Show (16:9)</PresentationFormat>
  <Paragraphs>523</Paragraphs>
  <Slides>53</Slides>
  <Notes>53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CiscoSans ExtraLight</vt:lpstr>
      <vt:lpstr>Courier New</vt:lpstr>
      <vt:lpstr>Wingdings</vt:lpstr>
      <vt:lpstr>Default Theme</vt:lpstr>
      <vt:lpstr>Модуль 14: Транспортный уровень</vt:lpstr>
      <vt:lpstr>Модуль 14: Транспортный уровень</vt:lpstr>
      <vt:lpstr>Цели модуля</vt:lpstr>
      <vt:lpstr>14.1 Передача данных</vt:lpstr>
      <vt:lpstr>Транспортировка данных.  Роль транспортного уровня.</vt:lpstr>
      <vt:lpstr>Транспортировка данных  Обязанности транспортного уровня</vt:lpstr>
      <vt:lpstr>Транспортировка данных  Протоколы транспортного уровня</vt:lpstr>
      <vt:lpstr>Транспортировка  протокола управления передачей данных</vt:lpstr>
      <vt:lpstr>передачи  пользовательских дейтаграмм данных (UDP)</vt:lpstr>
      <vt:lpstr>Транспортировка данных.  Правильный протокол транспортного уровня для правильного приложения</vt:lpstr>
      <vt:lpstr>14.2 Обзор TCP</vt:lpstr>
      <vt:lpstr>Обзор TCP  Характеристики TCP</vt:lpstr>
      <vt:lpstr>Обзор TCP  Заголовок TCP</vt:lpstr>
      <vt:lpstr>Обзор TCP  Поля заголовка TCP</vt:lpstr>
      <vt:lpstr>Обзор TCP  Приложения, использующие TCP</vt:lpstr>
      <vt:lpstr>14.3 Обзор UDP</vt:lpstr>
      <vt:lpstr>Обзор UDP  Возможности UDP</vt:lpstr>
      <vt:lpstr>Обзор UDP  Заголовок UDP</vt:lpstr>
      <vt:lpstr>Обзор UDP  Поля заголовка UDP</vt:lpstr>
      <vt:lpstr>Обзор UDP  Приложения, использующие UDP</vt:lpstr>
      <vt:lpstr>14.4 Номера портов</vt:lpstr>
      <vt:lpstr>Номера портов  Несколько отдельных коммуникаций</vt:lpstr>
      <vt:lpstr>Номера портов  Пары сокетов</vt:lpstr>
      <vt:lpstr>Номера портов  Группы номеров портов</vt:lpstr>
      <vt:lpstr>Номера портов  Группы номеров портов (продолжение)</vt:lpstr>
      <vt:lpstr>Номера портов  Команда netstat</vt:lpstr>
      <vt:lpstr>14.5 Процесс TCP-коммуникации</vt:lpstr>
      <vt:lpstr>Процесс связи TCP  Процессы сервера TCP</vt:lpstr>
      <vt:lpstr>Процесс TCP-связи  Установление TCP-соединения</vt:lpstr>
      <vt:lpstr>Завершение сеанса связи по протоколу TCP </vt:lpstr>
      <vt:lpstr>Процесс связи TCP  Анализ трехстороннего рукопожатия TCP</vt:lpstr>
      <vt:lpstr>Процесс связи TCP  Анализ трехстороннего рукопожатия TCP (продолжение)</vt:lpstr>
      <vt:lpstr>процесса связи TCP.  Трехстороннее рукопожатие TCP.</vt:lpstr>
      <vt:lpstr>14.6 Надежность и управление потоком</vt:lpstr>
      <vt:lpstr>Надежность и управление потоком  Надежность TCP — гарантированная и упорядоченная доставка</vt:lpstr>
      <vt:lpstr>Видеоролик о надежности и управлении потоком  — надежность TCP — порядковые номера и подтверждения</vt:lpstr>
      <vt:lpstr>Надежность и управление потоком  Надежность TCP – потеря данных и повторная передача</vt:lpstr>
      <vt:lpstr>Надежность и управление потоком  Надежность TCP – потеря данных и повторная передача (продолжение)</vt:lpstr>
      <vt:lpstr>о надежности и управлении потоком  данных — надежность TCP — потеря данных и повторная передача</vt:lpstr>
      <vt:lpstr>Надежность и управление потоком  Управление потоком TCP – Размер окна и подтверждения</vt:lpstr>
      <vt:lpstr>Надежность и управление потоком  Управление потоком TCP – максимальный размер сегмента</vt:lpstr>
      <vt:lpstr>Надежность и управление потоком  Управление потоком TCP – предотвращение перегрузки</vt:lpstr>
      <vt:lpstr>14.7 UDP-связь</vt:lpstr>
      <vt:lpstr>UDP-связь.  Низкие накладные расходы и надежность UDP.</vt:lpstr>
      <vt:lpstr>UDP-связь.  Повторная сборка UDP-датаграмм.</vt:lpstr>
      <vt:lpstr>UDP-коммуникация.  UDP-серверные процессы и запросы</vt:lpstr>
      <vt:lpstr>UDP-коммуникация  UDP-клиентские процессы</vt:lpstr>
      <vt:lpstr>14.8 Практика и тесты по модулю</vt:lpstr>
      <vt:lpstr>Модуль Практика и Тест  Трассировщик пакетов - Связь TCP и UDP </vt:lpstr>
      <vt:lpstr>Практика и тест по модулю  Что я узнал в этом модуле?</vt:lpstr>
      <vt:lpstr>Практика и тест по модулю  Что я узнал в этом модуле (продолжение)?</vt:lpstr>
      <vt:lpstr>Новые термины и команды транспортного уровня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Ion Ganea</cp:lastModifiedBy>
  <cp:revision>273</cp:revision>
  <dcterms:created xsi:type="dcterms:W3CDTF">2019-10-18T06:21:22Z</dcterms:created>
  <dcterms:modified xsi:type="dcterms:W3CDTF">2025-05-07T16:00:10Z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