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tags/tag12.xml" ContentType="application/vnd.openxmlformats-officedocument.presentationml.tags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4"/>
  </p:notesMasterIdLst>
  <p:sldIdLst>
    <p:sldId id="513" r:id="rId2"/>
    <p:sldId id="876" r:id="rId3"/>
    <p:sldId id="1090" r:id="rId4"/>
    <p:sldId id="759" r:id="rId5"/>
    <p:sldId id="1054" r:id="rId6"/>
    <p:sldId id="1091" r:id="rId7"/>
    <p:sldId id="1103" r:id="rId8"/>
    <p:sldId id="1056" r:id="rId9"/>
    <p:sldId id="1058" r:id="rId10"/>
    <p:sldId id="1092" r:id="rId11"/>
    <p:sldId id="1093" r:id="rId12"/>
    <p:sldId id="1094" r:id="rId13"/>
    <p:sldId id="1061" r:id="rId14"/>
    <p:sldId id="1095" r:id="rId15"/>
    <p:sldId id="1096" r:id="rId16"/>
    <p:sldId id="1097" r:id="rId17"/>
    <p:sldId id="1098" r:id="rId18"/>
    <p:sldId id="1099" r:id="rId19"/>
    <p:sldId id="1063" r:id="rId20"/>
    <p:sldId id="1064" r:id="rId21"/>
    <p:sldId id="1100" r:id="rId22"/>
    <p:sldId id="1104" r:id="rId23"/>
    <p:sldId id="1105" r:id="rId24"/>
    <p:sldId id="957" r:id="rId25"/>
    <p:sldId id="958" r:id="rId26"/>
    <p:sldId id="1102" r:id="rId27"/>
    <p:sldId id="1106" r:id="rId28"/>
    <p:sldId id="1107" r:id="rId29"/>
    <p:sldId id="1101" r:id="rId30"/>
    <p:sldId id="1089" r:id="rId31"/>
    <p:sldId id="874" r:id="rId32"/>
    <p:sldId id="291" r:id="rId33"/>
  </p:sldIdLst>
  <p:sldSz cx="9144000" cy="5143500" type="screen16x9"/>
  <p:notesSz cx="6858000" cy="9144000"/>
  <p:custDataLst>
    <p:tags r:id="rId35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0340" autoAdjust="0"/>
  </p:normalViewPr>
  <p:slideViewPr>
    <p:cSldViewPr snapToGrid="0" showGuides="1">
      <p:cViewPr varScale="1">
        <p:scale>
          <a:sx n="90" d="100"/>
          <a:sy n="90" d="100"/>
        </p:scale>
        <p:origin x="2118" y="7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10.2.2 – Пример настройки интерфейсов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3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10.2.2 – Пример настройки интерфейсов маршрутизатора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2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10.2.3 – Проверка конфигурации интерфейса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8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10.2.4 – Команды проверки конфигурации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6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10.2.4 – Команды проверки конфигурации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4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10.2.4 – Команды проверки конфигурации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10.2.4 – Команды проверки конфигурации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90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10.2.4 – Команды проверки конфигурации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79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10.2.4 – Команды проверки конфигурации (продолжение)</a:t>
            </a:r>
          </a:p>
          <a:p>
            <a:r>
              <a:rPr lang="ru" dirty="0"/>
              <a:t>10.2.5 Проверка синтаксиса – настройка интерфейсов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74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10.3 Настройка шлюза по умолчанию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baseline="0" dirty="0"/>
              <a:t>Введение в сети v </a:t>
            </a:r>
            <a:r>
              <a:rPr lang="ru" b="0" dirty="0"/>
              <a:t>7.0 (ITN)</a:t>
            </a:r>
          </a:p>
          <a:p>
            <a:r>
              <a:rPr lang="ru" dirty="0"/>
              <a:t>Модуль 10: Базовая конфигурация маршрутизатора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10.3 – Настройка шлюза по умолчанию</a:t>
            </a:r>
          </a:p>
          <a:p>
            <a:r>
              <a:rPr lang="ru" dirty="0"/>
              <a:t>10.3.1 – Шлюз по умолчанию на хосте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10.3 – Настройка шлюза по умолчанию</a:t>
            </a:r>
          </a:p>
          <a:p>
            <a:r>
              <a:rPr lang="ru" dirty="0"/>
              <a:t>10.3.2 – Шлюз по умолчанию на коммутаторе</a:t>
            </a:r>
          </a:p>
          <a:p>
            <a:r>
              <a:rPr lang="ru" dirty="0"/>
              <a:t>10.3.3 – Проверка синтаксиса – Настройка шлюза по умолчанию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10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10.3– Настройка шлюза по умолчанию</a:t>
            </a:r>
          </a:p>
          <a:p>
            <a:r>
              <a:rPr lang="ru" dirty="0"/>
              <a:t>10.3.4 – Packet Tracer – подключение маршрутизатора к локальной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64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10.3– Настройка шлюза по умолчанию</a:t>
            </a:r>
          </a:p>
          <a:p>
            <a:r>
              <a:rPr lang="ru" dirty="0"/>
              <a:t>10.3.5 – Packet Tracer – Устранение неполадок шлюза по умолчанию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51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10.4 Практика и тесты по модулю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25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10.4 – Практика и тесты по модулю</a:t>
            </a:r>
          </a:p>
          <a:p>
            <a:r>
              <a:rPr lang="ru" dirty="0"/>
              <a:t>10.4.1 – Видео – Различия в сетевых устройствах: Часть 1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26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10.4 – Практика и тесты по модулю</a:t>
            </a:r>
          </a:p>
          <a:p>
            <a:r>
              <a:rPr lang="ru" dirty="0"/>
              <a:t>10.4.2 – Видео – Различия в сетевых устройствах: Часть 2</a:t>
            </a:r>
          </a:p>
        </p:txBody>
      </p:sp>
    </p:spTree>
    <p:extLst>
      <p:ext uri="{BB962C8B-B14F-4D97-AF65-F5344CB8AC3E}">
        <p14:creationId xmlns:p14="http://schemas.microsoft.com/office/powerpoint/2010/main" val="2533704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10.4– Настройка шлюза по умолчанию</a:t>
            </a:r>
          </a:p>
          <a:p>
            <a:r>
              <a:rPr lang="ru" dirty="0"/>
              <a:t>10.4.3 – Packet Tracer – Базовая конфигурация устройства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73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10.4– Настройка шлюза по умолчанию</a:t>
            </a:r>
          </a:p>
          <a:p>
            <a:r>
              <a:rPr lang="ru" dirty="0"/>
              <a:t>10.4.4 – PTPM и лабораторная работа – Создание сети коммутаторов и маршрутизаторов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16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29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10.4 – Практика и тесты по модулю</a:t>
            </a:r>
          </a:p>
          <a:p>
            <a:r>
              <a:rPr lang="ru" dirty="0"/>
              <a:t>10.4.5 – Чему я научился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260616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dirty="0"/>
              <a:t>10 – Базовая конфигурация маршрутизатора</a:t>
            </a:r>
          </a:p>
          <a:p>
            <a:pPr>
              <a:buFontTx/>
              <a:buNone/>
            </a:pPr>
            <a:r>
              <a:rPr lang="ru" dirty="0"/>
              <a:t>10.0.2- Чему я научусь в этом модуле?</a:t>
            </a:r>
          </a:p>
          <a:p>
            <a:pPr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30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10.4 – Практика и тесты по модулю</a:t>
            </a:r>
          </a:p>
          <a:p>
            <a:r>
              <a:rPr lang="ru" dirty="0"/>
              <a:t>10.4.5 – Чему я научился в этом модуле (продолжение)?</a:t>
            </a:r>
          </a:p>
        </p:txBody>
      </p:sp>
    </p:spTree>
    <p:extLst>
      <p:ext uri="{BB962C8B-B14F-4D97-AF65-F5344CB8AC3E}">
        <p14:creationId xmlns:p14="http://schemas.microsoft.com/office/powerpoint/2010/main" val="2707434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31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10.1 Настройка начальных параметров маршрутизатора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10.1 – Настройка начальных параметров маршрутизатора</a:t>
            </a:r>
          </a:p>
          <a:p>
            <a:r>
              <a:rPr lang="ru" dirty="0"/>
              <a:t>10.1.1 – Основные этапы настройки маршрутизации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10.1 – Настройка начальных параметров маршрутизатора</a:t>
            </a:r>
          </a:p>
          <a:p>
            <a:r>
              <a:rPr lang="ru" dirty="0"/>
              <a:t>10.1.2 – Пример базовой конфигурации маршрутизации</a:t>
            </a:r>
          </a:p>
          <a:p>
            <a:r>
              <a:rPr lang="ru" dirty="0"/>
              <a:t>10.1.3 - Проверка синтаксиса – Настройка начальных параметров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5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10.1 – Настройка начальных параметров маршрутизатора</a:t>
            </a:r>
          </a:p>
          <a:p>
            <a:r>
              <a:rPr lang="ru" dirty="0"/>
              <a:t>10.1.4 – Packet Tracer – Настройка начальных параметров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0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Настройка интерфейсов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10 – Базовая конфигурация маршрутизатора</a:t>
            </a:r>
          </a:p>
          <a:p>
            <a:r>
              <a:rPr lang="ru" dirty="0"/>
              <a:t>10.2 – Настройка интерфейсов</a:t>
            </a:r>
          </a:p>
          <a:p>
            <a:r>
              <a:rPr lang="ru" dirty="0"/>
              <a:t>10.2.1 – Настройка интерфейсов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76473" y="4741653"/>
            <a:ext cx="284905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2019, 2021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10: Базовая конфигурация маршрутизатора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Пример настройки интерфейсов маршрутизатора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345488" cy="409279"/>
          </a:xfrm>
        </p:spPr>
        <p:txBody>
          <a:bodyPr/>
          <a:lstStyle/>
          <a:p>
            <a:pPr marL="0" indent="0" algn="l"/>
            <a:r>
              <a:rPr lang="ru" dirty="0">
                <a:solidFill>
                  <a:srgbClr val="000000"/>
                </a:solidFill>
              </a:rPr>
              <a:t>Команды для настройки интерфейса G0/0/0 на R1 показаны здесь: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10989-3D4F-45C9-BEEB-776028CA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07" y="1338851"/>
            <a:ext cx="4998966" cy="1505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B96C0-570D-6EF8-A1A3-981F7127E4AC}"/>
              </a:ext>
            </a:extLst>
          </p:cNvPr>
          <p:cNvSpPr txBox="1"/>
          <p:nvPr/>
        </p:nvSpPr>
        <p:spPr>
          <a:xfrm>
            <a:off x="90912" y="2983219"/>
            <a:ext cx="8962176" cy="212365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0/0/0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 Link to LAN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 address 192.168.10.1 255.255.255.0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address 2001:db8:acad:10::1/64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*Aug  1 01:43:53.435: %LINK-3-UPDOWN: Interface GigabitEthernet0/0/0, changed state to down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*Aug  1 01:43:56.447: %LINK-3-UPDOWN: Interface GigabitEthernet0/0/0, changed state to up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*Aug  1 01:43:57.447: %LINEPROTO-5-UPDOWN: Line protocol on Interface GigabitEthernet0/0/0, changed state to up</a:t>
            </a:r>
          </a:p>
        </p:txBody>
      </p:sp>
    </p:spTree>
    <p:extLst>
      <p:ext uri="{BB962C8B-B14F-4D97-AF65-F5344CB8AC3E}">
        <p14:creationId xmlns:p14="http://schemas.microsoft.com/office/powerpoint/2010/main" val="181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10989-3D4F-45C9-BEEB-776028CA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312" y="3546463"/>
            <a:ext cx="4998966" cy="1505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B7DC2-9736-3C9B-6DEB-D7240382643D}"/>
              </a:ext>
            </a:extLst>
          </p:cNvPr>
          <p:cNvSpPr txBox="1"/>
          <p:nvPr/>
        </p:nvSpPr>
        <p:spPr>
          <a:xfrm>
            <a:off x="259573" y="336320"/>
            <a:ext cx="93353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(config)#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0/0/1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(config-if)#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 Link to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endParaRPr lang="en-US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(config-if)#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address 209.165.200.225 255.255.255.252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(config-if)#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address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2001:db8:feed:224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::1/64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(config-if)#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(config-if)#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(config)#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*Aug  1 01:46:29.170: %LINK-3-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UPDOWN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Interface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/0/1, changed state to down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*Aug  1 01:46:32.171: %LINK-3-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UPDOWN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Interface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/0/1, changed state to up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*Aug  1 01:46:33.171: %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LINEPROTO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-5-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UPDOWN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Line protocol on Interface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/0/1, changed state to up</a:t>
            </a:r>
          </a:p>
        </p:txBody>
      </p:sp>
    </p:spTree>
    <p:extLst>
      <p:ext uri="{BB962C8B-B14F-4D97-AF65-F5344CB8AC3E}">
        <p14:creationId xmlns:p14="http://schemas.microsoft.com/office/powerpoint/2010/main" val="38276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Проверка конфигурации интерфейса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7870825" cy="884985"/>
          </a:xfrm>
        </p:spPr>
        <p:txBody>
          <a:bodyPr/>
          <a:lstStyle/>
          <a:p>
            <a:pPr marL="0" indent="0" algn="l"/>
            <a:r>
              <a:rPr lang="ru" dirty="0">
                <a:solidFill>
                  <a:srgbClr val="000000"/>
                </a:solidFill>
              </a:rPr>
              <a:t>Для проверки конфигурации интерфейса используйте команды </a:t>
            </a:r>
            <a:r>
              <a:rPr lang="ru" b="1" dirty="0">
                <a:solidFill>
                  <a:srgbClr val="000000"/>
                </a:solidFill>
              </a:rPr>
              <a:t>show ip interface brief </a:t>
            </a:r>
            <a:r>
              <a:rPr lang="ru" dirty="0">
                <a:solidFill>
                  <a:srgbClr val="000000"/>
                </a:solidFill>
              </a:rPr>
              <a:t>и </a:t>
            </a:r>
            <a:r>
              <a:rPr lang="ru" b="1" dirty="0">
                <a:solidFill>
                  <a:srgbClr val="000000"/>
                </a:solidFill>
              </a:rPr>
              <a:t>show ipv6 interface brief, </a:t>
            </a:r>
            <a:r>
              <a:rPr lang="ru" dirty="0">
                <a:solidFill>
                  <a:srgbClr val="000000"/>
                </a:solidFill>
              </a:rPr>
              <a:t>показанные здесь: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97E3D-C6EF-4A93-B49A-A6755E6AE1C3}"/>
              </a:ext>
            </a:extLst>
          </p:cNvPr>
          <p:cNvSpPr txBox="1"/>
          <p:nvPr/>
        </p:nvSpPr>
        <p:spPr>
          <a:xfrm>
            <a:off x="1721391" y="1940923"/>
            <a:ext cx="5701218" cy="7848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краткое описание интерфейса IP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Интерфейс IP-адрес ОК? Метод Статус Протокол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GigabitEthernet0/0/0 192.168.10.1 ДА ручной вверх вверх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GigabitEthernet0/0/1 209.165.200.225 ДА ручной вверх вверх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не назначен ДА отключен административно отключен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205F4-B6F7-4CBB-9733-95EEED388FC7}"/>
              </a:ext>
            </a:extLst>
          </p:cNvPr>
          <p:cNvSpPr txBox="1"/>
          <p:nvPr/>
        </p:nvSpPr>
        <p:spPr>
          <a:xfrm>
            <a:off x="1721391" y="2907887"/>
            <a:ext cx="5701218" cy="14773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краткое описание интерфейса ipv6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[вверх/вверх]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FE80::201:C9FF:FE89:4501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2001:DB8:ACAD:10::1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[вверх/вверх]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FE80::201:C9FF:FE89:4502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2001:DB8:FEED:224::1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[административно отключен/выключен]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неназначенный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</p:spTree>
    <p:extLst>
      <p:ext uri="{BB962C8B-B14F-4D97-AF65-F5344CB8AC3E}">
        <p14:creationId xmlns:p14="http://schemas.microsoft.com/office/powerpoint/2010/main" val="30253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Настройка команд проверки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809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>
                <a:solidFill>
                  <a:srgbClr val="000000"/>
                </a:solidFill>
              </a:rPr>
              <a:t>В таблице приведены команды show, используемые для проверки конфигурации интерфейса </a:t>
            </a:r>
            <a:r>
              <a:rPr lang="ru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BB6E86-62EB-2348-9F73-08093BACD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66291"/>
              </p:ext>
            </p:extLst>
          </p:nvPr>
        </p:nvGraphicFramePr>
        <p:xfrm>
          <a:off x="675861" y="1419402"/>
          <a:ext cx="7893708" cy="368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215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837493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455550">
                <a:tc>
                  <a:txBody>
                    <a:bodyPr/>
                    <a:lstStyle/>
                    <a:p>
                      <a:r>
                        <a:rPr lang="ru" sz="1400" dirty="0"/>
                        <a:t>Команды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505472">
                <a:tc>
                  <a:txBody>
                    <a:bodyPr/>
                    <a:lstStyle/>
                    <a:p>
                      <a:r>
                        <a:rPr lang="ru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показать краткое описание интерфейса IP</a:t>
                      </a:r>
                    </a:p>
                    <a:p>
                      <a:r>
                        <a:rPr lang="ru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показать краткое описание интерфейса ipv6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400" dirty="0"/>
                        <a:t>Отображает все интерфейсы, их IP-адреса и текущий статус.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505472">
                <a:tc>
                  <a:txBody>
                    <a:bodyPr/>
                    <a:lstStyle/>
                    <a:p>
                      <a:r>
                        <a:rPr lang="ru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показать ip маршрут</a:t>
                      </a:r>
                    </a:p>
                    <a:p>
                      <a:r>
                        <a:rPr lang="ru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показать маршрут ipv6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400" dirty="0"/>
                        <a:t>Отображает содержимое таблиц IP-маршрутизации, хранящихся в оперативной памяти.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ru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показать интерфейсы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400" dirty="0"/>
                        <a:t>Отображает статистику для всех интерфейсов на устройстве. Отображает только информацию об адресации IPv4.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ru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показать ip интерфейсы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400" dirty="0"/>
                        <a:t>Отображает статистику IPv4 для всех интерфейсов маршрутизатора.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ru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показать интерфейсы ipv6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400" dirty="0"/>
                        <a:t>Отображает статистику IPv6 для всех интерфейсов маршрутизатора.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5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Настройка команд проверки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809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dirty="0">
                <a:solidFill>
                  <a:srgbClr val="000000"/>
                </a:solidFill>
              </a:rPr>
              <a:t>Просмотрите состояние всех интерфейсов с помощью команд </a:t>
            </a:r>
            <a:r>
              <a:rPr lang="ru" sz="1600" b="1" dirty="0">
                <a:solidFill>
                  <a:srgbClr val="000000"/>
                </a:solidFill>
              </a:rPr>
              <a:t>show ip interface brief </a:t>
            </a:r>
            <a:r>
              <a:rPr lang="ru" sz="1600" dirty="0">
                <a:solidFill>
                  <a:srgbClr val="000000"/>
                </a:solidFill>
              </a:rPr>
              <a:t>и </a:t>
            </a:r>
            <a:r>
              <a:rPr lang="ru" sz="1600" b="1" dirty="0">
                <a:solidFill>
                  <a:srgbClr val="000000"/>
                </a:solidFill>
              </a:rPr>
              <a:t>show ipv6 interface brief </a:t>
            </a:r>
            <a:r>
              <a:rPr lang="ru" sz="1600" dirty="0">
                <a:solidFill>
                  <a:srgbClr val="000000"/>
                </a:solidFill>
              </a:rPr>
              <a:t>, как показано ниже: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1721391" y="1785521"/>
            <a:ext cx="5701218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краткое описание интерфейса IP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Интерфейс IP-адрес ОК? Метод Статус Протокол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GigabitEthernet0/0/0 192.168.10.1 ДА ручной вверх вверх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GigabitEthernet0/0/1 209.165.200.225 ДА ручной вверх вверх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не назначен ДА отключен административно отключен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45167-82FC-49E7-B10D-34FE13887791}"/>
              </a:ext>
            </a:extLst>
          </p:cNvPr>
          <p:cNvSpPr txBox="1"/>
          <p:nvPr/>
        </p:nvSpPr>
        <p:spPr>
          <a:xfrm>
            <a:off x="1721391" y="2929108"/>
            <a:ext cx="5701218" cy="14773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краткое описание интерфейса ipv6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[вверх/вверх]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FE80::201:C9FF:FE89:4501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2001:DB8:ACAD:10::1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[вверх/вверх]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FE80::201:C9FF:FE89:4502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2001:DB8:FEED:224::1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[административно отключен/выключен]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неназначенный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</p:spTree>
    <p:extLst>
      <p:ext uri="{BB962C8B-B14F-4D97-AF65-F5344CB8AC3E}">
        <p14:creationId xmlns:p14="http://schemas.microsoft.com/office/powerpoint/2010/main" val="30488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Настройка команд проверки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809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dirty="0">
                <a:solidFill>
                  <a:srgbClr val="000000"/>
                </a:solidFill>
              </a:rPr>
              <a:t>Отобразите содержимое таблиц маршрутизации IP с помощью команд </a:t>
            </a:r>
            <a:r>
              <a:rPr lang="ru" sz="1600" b="1" dirty="0">
                <a:solidFill>
                  <a:srgbClr val="000000"/>
                </a:solidFill>
              </a:rPr>
              <a:t>show ip route </a:t>
            </a:r>
            <a:r>
              <a:rPr lang="ru" sz="1600" dirty="0">
                <a:solidFill>
                  <a:srgbClr val="000000"/>
                </a:solidFill>
              </a:rPr>
              <a:t>и </a:t>
            </a:r>
            <a:r>
              <a:rPr lang="ru" sz="1600" b="1" dirty="0">
                <a:solidFill>
                  <a:srgbClr val="000000"/>
                </a:solidFill>
              </a:rPr>
              <a:t>show ipv6 route </a:t>
            </a:r>
            <a:r>
              <a:rPr lang="ru" sz="1600" dirty="0">
                <a:solidFill>
                  <a:srgbClr val="000000"/>
                </a:solidFill>
              </a:rPr>
              <a:t>, как показано здесь: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1701233" y="1475729"/>
            <a:ext cx="5701218" cy="14773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IP-маршрут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&lt;вывод пропущен&gt;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Шлюз последней инстанции не установлен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192.168.10.0/24 имеет переменную подсеть, 2 подсети, 2 маски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192.168.10.0/24 подключен напрямую, GigabitEthernet0/0/0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192.168.10.1/32 подключен напрямую, GigabitEthernet0/0/0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209.165.200.0/24 имеет переменную подсеть, 2 подсети, 2 маски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209.165.200.224/30 подключен напрямую, GigabitEthernet0/0/1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209.165.200.225/32 подключен напрямую, GigabitEthernet0/0/1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45167-82FC-49E7-B10D-34FE13887791}"/>
              </a:ext>
            </a:extLst>
          </p:cNvPr>
          <p:cNvSpPr txBox="1"/>
          <p:nvPr/>
        </p:nvSpPr>
        <p:spPr>
          <a:xfrm>
            <a:off x="1721391" y="3035889"/>
            <a:ext cx="5701218" cy="189282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показать маршрут ipv6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&lt;выходные данные пропущены&gt;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2001:DB8:ACAD:10::/64 [0/0]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через GigabitEthernet0/0/0, напрямую подключен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 2001:DB8:ACAD:10::1/128 [0/0]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через GigabitEthernet0/0/0, прием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2001:DB8:FEED:224::/64 [0/0]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через GigabitEthernet0/0/1, напрямую подключен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 2001:DB8:FEED:224::1/128 [0/0]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через GigabitEthernet0/0/1, прием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 ФФ00::/8 [0/0]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через Null0, получить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</p:spTree>
    <p:extLst>
      <p:ext uri="{BB962C8B-B14F-4D97-AF65-F5344CB8AC3E}">
        <p14:creationId xmlns:p14="http://schemas.microsoft.com/office/powerpoint/2010/main" val="2468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Настройка команд проверки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2638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dirty="0">
                <a:solidFill>
                  <a:srgbClr val="000000"/>
                </a:solidFill>
              </a:rPr>
              <a:t>Отобразите статистику для всех интерфейсов с помощью команды </a:t>
            </a:r>
            <a:r>
              <a:rPr lang="ru" sz="1600" b="1" dirty="0">
                <a:solidFill>
                  <a:srgbClr val="000000"/>
                </a:solidFill>
              </a:rPr>
              <a:t>show interfaces </a:t>
            </a:r>
            <a:r>
              <a:rPr lang="ru" sz="1600" dirty="0">
                <a:solidFill>
                  <a:srgbClr val="000000"/>
                </a:solidFill>
              </a:rPr>
              <a:t>, как показано здесь: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3320968" y="890954"/>
            <a:ext cx="5419440" cy="369331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интерфейсы gig0/0/0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работает, линейный протокол работает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Аппаратное обеспечение ISR4321-2x1GE, адрес a0e0.af0d.e140 (через a0e0.af0d.e140)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Описание: Ссылка на локальную сеть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Интернет-адрес 192.168.10.1/24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MTU 1500 байт, BW 100000 Кбит/сек, DLY 100 мкс,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надежность 255/255, txload 1/255, rxload 1/255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Инкапсуляция ARPA, петля не установлена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Keepalive не поддерживается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Полный дуплекс, 100 Мбит/с, тип соединения — автоматический, тип носителя — RJ45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управление выходным потоком отключено, управление входным потоком отключено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Тип ARP: ARPA, Время ожидания ARP 04:00:00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Последний ввод 00:00:01, вывод 00:00:35, вывод зависает никогда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Последняя очистка счетчиков «показать интерфейс» никогда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Входная очередь: 0/375/0/0 (размер/макс/сбросы/очистки); Всего выходных сбросов: 0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Стратегия очередности: fifo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Выходная очередь: 0/40 (размер/макс.)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5-минутная скорость ввода 0 бит/сек, 0 пакетов/сек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Скорость вывода за 5 минут 0 бит/сек, 0 пакетов/сек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1180 пакетов на входе, 109486 байт, 0 без буфера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Получено 84 трансляции (0 IP-мультикастов)</a:t>
            </a: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карликов, 0 гигантов, 0 дроссельных заслонок</a:t>
            </a:r>
          </a:p>
          <a:p>
            <a:endParaRPr lang="en-US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&lt;выходные данные пропущены&gt;</a:t>
            </a:r>
          </a:p>
          <a:p>
            <a:endParaRPr lang="en-US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</p:spTree>
    <p:extLst>
      <p:ext uri="{BB962C8B-B14F-4D97-AF65-F5344CB8AC3E}">
        <p14:creationId xmlns:p14="http://schemas.microsoft.com/office/powerpoint/2010/main" val="4299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Настройка команд проверки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2638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dirty="0">
                <a:solidFill>
                  <a:srgbClr val="000000"/>
                </a:solidFill>
              </a:rPr>
              <a:t>Отобразите статистику IPv4 для интерфейсов маршрутизатора с помощью команды </a:t>
            </a:r>
            <a:r>
              <a:rPr lang="ru" sz="1600" b="1" dirty="0">
                <a:solidFill>
                  <a:srgbClr val="000000"/>
                </a:solidFill>
              </a:rPr>
              <a:t>show ip interface </a:t>
            </a:r>
            <a:r>
              <a:rPr lang="ru" sz="1600" dirty="0">
                <a:solidFill>
                  <a:srgbClr val="000000"/>
                </a:solidFill>
              </a:rPr>
              <a:t>, как показано здесь: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3553110" y="890954"/>
            <a:ext cx="4955156" cy="393954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IP-интерфейс g0/0/0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работает, линейный протокол работает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Интернет-адрес 192.168.10.1/24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Широковещательный адрес: 255.255.255.255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 определяется командой настройки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MTU составляет 1500 байт.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 помощника не установлен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Направленная пересылка вещания отключена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Исходящий общий список доступа не установлен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Список исходящего доступа не установлен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Входящий общий список доступа не установлен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Список входящего доступа не установлен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Прокси-ARP включен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Локальный прокси-ARP отключен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Уровень безопасности по умолчанию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Разделение горизонта включено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Перенаправления ICMP всегда отправляются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Сообщения о недостижимости ICMP всегда отправляются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Ответы ICMP-маски никогда не отправляются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Включено быстрое переключение IP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Переключение IP-потока отключено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&lt;выходные данные пропущены&gt;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</p:spTree>
    <p:extLst>
      <p:ext uri="{BB962C8B-B14F-4D97-AF65-F5344CB8AC3E}">
        <p14:creationId xmlns:p14="http://schemas.microsoft.com/office/powerpoint/2010/main" val="7147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Настройка команд проверки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2638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dirty="0">
                <a:solidFill>
                  <a:srgbClr val="000000"/>
                </a:solidFill>
              </a:rPr>
              <a:t>Отобразите статистику IPv6 для интерфейсов маршрутизатора с помощью команды </a:t>
            </a:r>
            <a:r>
              <a:rPr lang="ru" sz="1600" b="1" dirty="0">
                <a:solidFill>
                  <a:srgbClr val="000000"/>
                </a:solidFill>
              </a:rPr>
              <a:t>show ipv6 interface, </a:t>
            </a:r>
            <a:r>
              <a:rPr lang="ru" sz="1600" dirty="0">
                <a:solidFill>
                  <a:srgbClr val="000000"/>
                </a:solidFill>
              </a:rPr>
              <a:t>показанной здесь: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3553110" y="890954"/>
            <a:ext cx="4955156" cy="332398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показать интерфейс ipv6 g0/0/0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работает, линейный протокол работает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включен, локальный адрес канала — FE80::868A:8DFF:FE44:49B0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Нет Виртуального локального адреса(ов) ссылки: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Описание: Ссылка на локальную сеть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Глобальный адрес(а) индивидуальной рассылки: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2001:DB8:ACAD:10::1, подсеть 2001:DB8:ACAD:10::/64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Адрес(а) присоединенной группы: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ФФ02::1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ФФ02::1:ФФ00:1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ФФ02::1:FF44:49B0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MTU составляет 1500 байт.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Сообщения об ошибках ICMP ограничены одним сообщением каждые 100 миллисекунд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Включены перенаправления ICMP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Отправлены сообщения о недостижимости ICMP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 DAD включен, количество попыток DAD: 1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Время достижения ND составляет 30000 миллисекунд (при использовании 30000)</a:t>
            </a: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Интервал повторной передачи ND NS составляет 1000 миллисекунд.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Р1#</a:t>
            </a:r>
          </a:p>
        </p:txBody>
      </p:sp>
    </p:spTree>
    <p:extLst>
      <p:ext uri="{BB962C8B-B14F-4D97-AF65-F5344CB8AC3E}">
        <p14:creationId xmlns:p14="http://schemas.microsoft.com/office/powerpoint/2010/main" val="1661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10.3 Настройка шлюза по умолчанию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10: Базовая конфигурация маршрутизатора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шлюза по умолчанию </a:t>
            </a:r>
            <a:br>
              <a:rPr lang="en-US" dirty="0"/>
            </a:br>
            <a:r>
              <a:rPr lang="ru" sz="2400" dirty="0"/>
              <a:t>Шлюз по умолчанию на хосте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18114-4447-471E-989F-8789EBF19550}"/>
              </a:ext>
            </a:extLst>
          </p:cNvPr>
          <p:cNvSpPr txBox="1"/>
          <p:nvPr/>
        </p:nvSpPr>
        <p:spPr>
          <a:xfrm>
            <a:off x="474662" y="890954"/>
            <a:ext cx="3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Шлюз по умолчанию используется, когда хост отправляет пакет устройству в другой сети.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Адрес шлюза по умолчанию — это, как правило, адрес интерфейса маршрутизатора, подключенного к локальной сети хоста.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Чтобы достичь ПК3, ПК1 адресует пакет с IPv4-адресом ПК3, но пересылает пакет на свой шлюз по умолчанию, интерфейс G0/0/0 маршрутизатора R1.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866AA-E301-488D-96AD-D9CEE8D1E785}"/>
              </a:ext>
            </a:extLst>
          </p:cNvPr>
          <p:cNvSpPr txBox="1"/>
          <p:nvPr/>
        </p:nvSpPr>
        <p:spPr>
          <a:xfrm>
            <a:off x="4258469" y="3770924"/>
            <a:ext cx="444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solidFill>
                  <a:srgbClr val="000000"/>
                </a:solidFill>
              </a:rPr>
              <a:t>Примечание </a:t>
            </a:r>
            <a:r>
              <a:rPr lang="ru" sz="1600" dirty="0">
                <a:solidFill>
                  <a:srgbClr val="000000"/>
                </a:solidFill>
              </a:rPr>
              <a:t>: IP-адрес хоста и интерфейса маршрутизатора должны находиться в одной сети.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4100A-4BDC-504D-85D6-01A2B41EE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22" y="715554"/>
            <a:ext cx="3021496" cy="29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шлюза по умолчанию. </a:t>
            </a:r>
            <a:br>
              <a:rPr lang="en-US" dirty="0"/>
            </a:br>
            <a:r>
              <a:rPr lang="ru" sz="2400" dirty="0"/>
              <a:t>Шлюз по умолчанию на коммутаторе.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18114-4447-471E-989F-8789EBF19550}"/>
              </a:ext>
            </a:extLst>
          </p:cNvPr>
          <p:cNvSpPr txBox="1"/>
          <p:nvPr/>
        </p:nvSpPr>
        <p:spPr>
          <a:xfrm>
            <a:off x="474662" y="890954"/>
            <a:ext cx="3144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Коммутатор должен иметь настроенный адрес шлюза по умолчанию для удаленного управления коммутатором из другой сети.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Чтобы настроить шлюз IPv4 по умолчанию на коммутаторе, используйте </a:t>
            </a:r>
            <a:r>
              <a:rPr lang="ru" b="1" dirty="0">
                <a:solidFill>
                  <a:srgbClr val="000000"/>
                </a:solidFill>
              </a:rPr>
              <a:t>ip default-gateway</a:t>
            </a:r>
            <a:r>
              <a:rPr lang="ru" dirty="0">
                <a:solidFill>
                  <a:srgbClr val="000000"/>
                </a:solidFill>
              </a:rPr>
              <a:t> Команда глобальной конфигурации </a:t>
            </a:r>
            <a:r>
              <a:rPr lang="ru" i="1" dirty="0">
                <a:solidFill>
                  <a:srgbClr val="000000"/>
                </a:solidFill>
              </a:rPr>
              <a:t>ip-address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716D6-E9DE-4EFC-BD29-E766E640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75" y="816326"/>
            <a:ext cx="4927563" cy="30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начальных параметров маршрутизатора </a:t>
            </a:r>
            <a:br>
              <a:rPr lang="en-US" dirty="0"/>
            </a:br>
            <a:r>
              <a:rPr lang="ru" sz="2400" dirty="0"/>
              <a:t>Packet Tracer — подключение маршрутизатора к локальной 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6" y="855418"/>
            <a:ext cx="7815004" cy="2478331"/>
          </a:xfrm>
        </p:spPr>
        <p:txBody>
          <a:bodyPr/>
          <a:lstStyle/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" sz="18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Отобразить информацию о маршрутизаторе.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Настройте интерфейсы маршрутизатора.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Проверьте конфигурацию.</a:t>
            </a:r>
          </a:p>
        </p:txBody>
      </p:sp>
    </p:spTree>
    <p:extLst>
      <p:ext uri="{BB962C8B-B14F-4D97-AF65-F5344CB8AC3E}">
        <p14:creationId xmlns:p14="http://schemas.microsoft.com/office/powerpoint/2010/main" val="3358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начальных параметров маршрутизатора </a:t>
            </a:r>
            <a:br>
              <a:rPr lang="en-US" dirty="0"/>
            </a:br>
            <a:r>
              <a:rPr lang="ru" sz="2400" dirty="0"/>
              <a:t>Packet Tracer – устранение неполадок шлюза по умолчанию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6" y="855418"/>
            <a:ext cx="7815004" cy="2478331"/>
          </a:xfrm>
        </p:spPr>
        <p:txBody>
          <a:bodyPr/>
          <a:lstStyle/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" sz="18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Проверьте сетевую документацию и используйте тесты для выявления проблем.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Определите подходящее решение для данной проблемы.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Реализуйте решение.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Проведите тест, чтобы убедиться, что проблема решена.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Задокументируйте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3848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10.4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-упражнение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– Различия в сетевых устройствах: Часть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В этом видео будут рассмотрены различные физические характеристики следующих объектов:</a:t>
            </a:r>
          </a:p>
          <a:p>
            <a:pPr marL="261937" lvl="2">
              <a:spcBef>
                <a:spcPts val="0"/>
              </a:spcBef>
              <a:spcAft>
                <a:spcPts val="0"/>
              </a:spcAft>
            </a:pPr>
            <a:r>
              <a:rPr lang="ru" sz="1800" dirty="0"/>
              <a:t>Маршрутизатор Cisco серии 4000.</a:t>
            </a:r>
          </a:p>
          <a:p>
            <a:pPr marL="261937" lvl="2">
              <a:spcBef>
                <a:spcPts val="0"/>
              </a:spcBef>
              <a:spcAft>
                <a:spcPts val="0"/>
              </a:spcAft>
            </a:pPr>
            <a:r>
              <a:rPr lang="ru" sz="1800" dirty="0"/>
              <a:t>Маршрутизатор Cisco серии 2900.</a:t>
            </a:r>
          </a:p>
          <a:p>
            <a:pPr marL="261937" lvl="2">
              <a:spcBef>
                <a:spcPts val="0"/>
              </a:spcBef>
              <a:spcAft>
                <a:spcPts val="0"/>
              </a:spcAft>
            </a:pPr>
            <a:r>
              <a:rPr lang="ru" sz="1800" dirty="0"/>
              <a:t>Маршрутизатор Cisco серии 1900.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-упражнение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– Различия в сетевых устройствах: Часть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В этом видео будут рассмотрены различные конфигурации следующих устройств:</a:t>
            </a:r>
          </a:p>
          <a:p>
            <a:pPr marL="261937" lvl="2">
              <a:spcBef>
                <a:spcPts val="0"/>
              </a:spcBef>
              <a:spcAft>
                <a:spcPts val="0"/>
              </a:spcAft>
            </a:pPr>
            <a:r>
              <a:rPr lang="ru" sz="1800" dirty="0"/>
              <a:t>Маршрутизатор Cisco серии 4000.</a:t>
            </a:r>
          </a:p>
          <a:p>
            <a:pPr marL="261937" lvl="2">
              <a:spcBef>
                <a:spcPts val="0"/>
              </a:spcBef>
              <a:spcAft>
                <a:spcPts val="0"/>
              </a:spcAft>
            </a:pPr>
            <a:r>
              <a:rPr lang="ru" sz="1800" dirty="0"/>
              <a:t>Маршрутизатор Cisco серии 2900.</a:t>
            </a:r>
          </a:p>
          <a:p>
            <a:pPr marL="261937" lvl="2">
              <a:spcBef>
                <a:spcPts val="0"/>
              </a:spcBef>
              <a:spcAft>
                <a:spcPts val="0"/>
              </a:spcAft>
            </a:pPr>
            <a:r>
              <a:rPr lang="ru" sz="1800" dirty="0"/>
              <a:t>Маршрутизатор Cisco серии 1900.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87585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начальных параметров маршрутизатора </a:t>
            </a:r>
            <a:br>
              <a:rPr lang="en-US" dirty="0"/>
            </a:br>
            <a:r>
              <a:rPr lang="ru" sz="2400" dirty="0"/>
              <a:t>Packet Tracer – Базовая конфигурация устройства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6" y="855418"/>
            <a:ext cx="7815004" cy="2478331"/>
          </a:xfrm>
        </p:spPr>
        <p:txBody>
          <a:bodyPr/>
          <a:lstStyle/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" sz="18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Заполните сетевую документацию.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Выполните базовую настройку устройств на маршрутизаторе и коммутаторе.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Проверьте подключение и устраните любые неполадки.</a:t>
            </a:r>
          </a:p>
        </p:txBody>
      </p:sp>
    </p:spTree>
    <p:extLst>
      <p:ext uri="{BB962C8B-B14F-4D97-AF65-F5344CB8AC3E}">
        <p14:creationId xmlns:p14="http://schemas.microsoft.com/office/powerpoint/2010/main" val="11220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2" y="1654450"/>
            <a:ext cx="7815004" cy="2478331"/>
          </a:xfrm>
        </p:spPr>
        <p:txBody>
          <a:bodyPr/>
          <a:lstStyle/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" sz="1800" dirty="0">
                <a:solidFill>
                  <a:srgbClr val="000000"/>
                </a:solidFill>
              </a:rPr>
              <a:t>В ходе выполнения упражнений физического режима Packet Tracer и лабораторной работы вам предстоит выполнить следующие задачи: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Настройте топологию и инициализируйте устройства.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Настройте устройства и проверьте подключение.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Отображение информации об устройстве.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1487055"/>
          </a:xfrm>
        </p:spPr>
        <p:txBody>
          <a:bodyPr/>
          <a:lstStyle/>
          <a:p>
            <a:r>
              <a:rPr lang="ru" sz="1600" dirty="0"/>
              <a:t>Настройка начальных параметров маршрутизатора </a:t>
            </a:r>
            <a:br>
              <a:rPr lang="en-US" dirty="0"/>
            </a:br>
            <a:r>
              <a:rPr lang="ru" sz="2400" dirty="0"/>
              <a:t>Packet Tracer — Создание сети коммутаторов и маршрутизаторов — </a:t>
            </a:r>
            <a:br>
              <a:rPr lang="en-US" sz="2400" dirty="0"/>
            </a:br>
            <a:r>
              <a:rPr lang="ru" sz="2400" dirty="0"/>
              <a:t>Лабораторная работа по физическому режиму — Создание сети коммутаторов и маршрутизаторов</a:t>
            </a:r>
          </a:p>
        </p:txBody>
      </p:sp>
    </p:spTree>
    <p:extLst>
      <p:ext uri="{BB962C8B-B14F-4D97-AF65-F5344CB8AC3E}">
        <p14:creationId xmlns:p14="http://schemas.microsoft.com/office/powerpoint/2010/main" val="42365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Практика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Что я узнал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Задачи, которые необходимо выполнить при настройке начальных параметров маршрутизатора.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Настройте имя устройства.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Безопасный привилегированный режим EXEC.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Безопасный пользовательский режим EXEC.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Безопасный удаленный доступ Telnet/SSH.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Защитите все пароли в файле конфигурации.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Предоставьте юридическое уведомление.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Сохраните конфигурацию.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Чтобы маршрутизаторы были доступны, необходимо настроить интерфейсы маршрутизатора.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Использование команды </a:t>
            </a:r>
            <a:r>
              <a:rPr lang="ru" sz="1600" b="1" dirty="0"/>
              <a:t>no shutdown </a:t>
            </a:r>
            <a:r>
              <a:rPr lang="ru" sz="1600" dirty="0"/>
              <a:t>активирует интерфейс. Интерфейс также должен быть подключен к другому устройству, например, коммутатору или маршрутизатору, чтобы физический уровень был активен. Существует несколько команд, которые можно использовать для проверки конфигурации интерфейса, включая </a:t>
            </a:r>
            <a:r>
              <a:rPr lang="ru" sz="1600" b="1" dirty="0"/>
              <a:t>show ip interface brief </a:t>
            </a:r>
            <a:r>
              <a:rPr lang="ru" sz="1600" dirty="0"/>
              <a:t>и </a:t>
            </a:r>
            <a:r>
              <a:rPr lang="ru" sz="1600" b="1" dirty="0"/>
              <a:t>show ipv6 interface brief </a:t>
            </a:r>
            <a:r>
              <a:rPr lang="ru" sz="1600" dirty="0"/>
              <a:t>, </a:t>
            </a:r>
            <a:r>
              <a:rPr lang="ru" sz="1600" b="1" dirty="0"/>
              <a:t>show ip route </a:t>
            </a:r>
            <a:r>
              <a:rPr lang="ru" sz="1600" dirty="0"/>
              <a:t>и </a:t>
            </a:r>
            <a:r>
              <a:rPr lang="ru" sz="1600" b="1" dirty="0"/>
              <a:t>show ipv6 route </a:t>
            </a:r>
            <a:r>
              <a:rPr lang="ru" sz="1600" dirty="0"/>
              <a:t>, а также </a:t>
            </a:r>
            <a:r>
              <a:rPr lang="ru" sz="1600" b="1" dirty="0"/>
              <a:t>show interfaces </a:t>
            </a:r>
            <a:r>
              <a:rPr lang="ru" sz="1600" dirty="0"/>
              <a:t>, </a:t>
            </a:r>
            <a:r>
              <a:rPr lang="ru" sz="1600" b="1" dirty="0"/>
              <a:t>show ip interface </a:t>
            </a:r>
            <a:r>
              <a:rPr lang="ru" sz="1600" dirty="0"/>
              <a:t>и </a:t>
            </a:r>
            <a:r>
              <a:rPr lang="ru" sz="1600" b="1" dirty="0"/>
              <a:t>show ipv6 interface.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3525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" dirty="0"/>
              <a:t>Цели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Базовая конфигурация маршрутизатора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 eaLnBrk="0" hangingPunct="0"/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" altLang="en-US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Реализация начальных настроек на маршрутизаторе и конечных устройствах.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32762"/>
              </p:ext>
            </p:extLst>
          </p:nvPr>
        </p:nvGraphicFramePr>
        <p:xfrm>
          <a:off x="880345" y="2118939"/>
          <a:ext cx="6980904" cy="1486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Название темы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Тема Цель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Настройте начальные параметры маршрутизатора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Настройте начальные параметры на маршрутизаторе Cisco под управлением IOS.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Настроить интерфейсы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Настройте два активных интерфейса на маршрутизаторе Cisco IOS.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Настройте шлюз по умолчанию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Настройте устройства на использование шлюза по умолчанию.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938957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Практика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Что я узнал в этом модуле (продолжение)?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800" dirty="0"/>
              <a:t>Чтобы конечное устройство могло подключиться к другим сетям, необходимо настроить шлюз по умолчанию.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800" dirty="0"/>
              <a:t>IP-адрес хост-устройства и адрес интерфейса маршрутизатора должны находиться в одной сети.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800" dirty="0"/>
              <a:t>Коммутатор должен иметь настроенный адрес шлюза по умолчанию для удаленного управления коммутатором из другой сети.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800" dirty="0"/>
              <a:t>Чтобы настроить шлюз IPv4 по умолчанию на коммутаторе, используйте команду глобальной конфигурации </a:t>
            </a:r>
            <a:r>
              <a:rPr lang="ru" sz="1800" b="1" dirty="0"/>
              <a:t>ip default-gateway </a:t>
            </a:r>
            <a:r>
              <a:rPr lang="ru" sz="1800" i="1" dirty="0"/>
              <a:t>ip-address .</a:t>
            </a:r>
          </a:p>
          <a:p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97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ru" sz="1400" dirty="0">
                <a:latin typeface="Arial" charset="0"/>
              </a:rPr>
              <a:t>Модуль 10: Базовая конфигурация маршрутизатора.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C2187D21-D66C-4895-A65D-7270601A2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89341"/>
              </p:ext>
            </p:extLst>
          </p:nvPr>
        </p:nvGraphicFramePr>
        <p:xfrm>
          <a:off x="144463" y="798513"/>
          <a:ext cx="885348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3486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показать краткое описание интерфейса IP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показать краткое описание интерфейса ipv6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показать ip маршрут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показать маршрут ipv6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показать интерфейсы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показать ip интерфейс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показать интерфейс ipv6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" b="1" dirty="0">
                          <a:solidFill>
                            <a:srgbClr val="000000"/>
                          </a:solidFill>
                        </a:rPr>
                        <a:t>ip шлюз по умолчанию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10.1 Настройка начальных параметров маршрутизатора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начальных параметров маршрутизатора. </a:t>
            </a:r>
            <a:br>
              <a:rPr lang="en-US" dirty="0"/>
            </a:br>
            <a:r>
              <a:rPr lang="ru" sz="2400" dirty="0"/>
              <a:t>Основные шаги настройки маршрутизатора.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2372"/>
            <a:ext cx="3083442" cy="4311128"/>
          </a:xfrm>
        </p:spPr>
        <p:txBody>
          <a:bodyPr/>
          <a:lstStyle/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Настройте имя устройства.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Безопасный привилегированный режим EXEC.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Безопасный пользовательский режим EXEC.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Безопасный удаленный доступ Telnet/SSH.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Зашифруйте все текстовые пароли.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Предоставьте юридическое уведомление и сохраните конфигурацию.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2279D-E108-BEC8-1B38-E8B5B00E5628}"/>
              </a:ext>
            </a:extLst>
          </p:cNvPr>
          <p:cNvSpPr txBox="1"/>
          <p:nvPr/>
        </p:nvSpPr>
        <p:spPr>
          <a:xfrm>
            <a:off x="3171764" y="608962"/>
            <a:ext cx="569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hostname hostname</a:t>
            </a:r>
            <a:endParaRPr lang="ro-RO" sz="160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D3714-0046-CDAD-65FD-81B188B5D4EF}"/>
              </a:ext>
            </a:extLst>
          </p:cNvPr>
          <p:cNvSpPr txBox="1"/>
          <p:nvPr/>
        </p:nvSpPr>
        <p:spPr>
          <a:xfrm>
            <a:off x="3171764" y="971467"/>
            <a:ext cx="6075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enable secret password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DBCF8-6C05-C569-A80F-1F164A7E48C2}"/>
              </a:ext>
            </a:extLst>
          </p:cNvPr>
          <p:cNvSpPr txBox="1"/>
          <p:nvPr/>
        </p:nvSpPr>
        <p:spPr>
          <a:xfrm>
            <a:off x="3171763" y="1310021"/>
            <a:ext cx="569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line console 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Router(config-line)#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password password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Router(config-line)# </a:t>
            </a:r>
            <a:r>
              <a:rPr lang="en-US" sz="1600" b="1" u="sng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endParaRPr lang="en-US" sz="1600" b="1" i="1" u="sng" dirty="0">
              <a:solidFill>
                <a:srgbClr val="C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C75EE-9D37-A5F4-4EE3-45564F9EE4D9}"/>
              </a:ext>
            </a:extLst>
          </p:cNvPr>
          <p:cNvSpPr txBox="1"/>
          <p:nvPr/>
        </p:nvSpPr>
        <p:spPr>
          <a:xfrm>
            <a:off x="3144646" y="2220284"/>
            <a:ext cx="569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lang="en-US" sz="1600" b="1" i="1" dirty="0" err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vty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0 4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Router(config-line)#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password password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Router(config-line)#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Router(config-line)#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transport input ssh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66620-CB79-0B9C-F6EB-15636AC60EA1}"/>
              </a:ext>
            </a:extLst>
          </p:cNvPr>
          <p:cNvSpPr txBox="1"/>
          <p:nvPr/>
        </p:nvSpPr>
        <p:spPr>
          <a:xfrm>
            <a:off x="3212222" y="3380478"/>
            <a:ext cx="5696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service password encryption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9CD00-4944-84A7-6EDF-0DC3E51CC7CC}"/>
              </a:ext>
            </a:extLst>
          </p:cNvPr>
          <p:cNvSpPr txBox="1"/>
          <p:nvPr/>
        </p:nvSpPr>
        <p:spPr>
          <a:xfrm>
            <a:off x="3212222" y="3796018"/>
            <a:ext cx="5802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banner </a:t>
            </a:r>
            <a:r>
              <a:rPr lang="en-US" sz="1600" b="1" i="1" dirty="0" err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motd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# message #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Router#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copy running-config startup-config</a:t>
            </a:r>
          </a:p>
        </p:txBody>
      </p:sp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начальных параметров маршрутизатора. </a:t>
            </a:r>
            <a:br>
              <a:rPr lang="en-US" dirty="0"/>
            </a:br>
            <a:r>
              <a:rPr lang="ru" sz="2400" dirty="0"/>
              <a:t>Пример базовой конфигурации маршрутизатора.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6" y="855419"/>
            <a:ext cx="3135194" cy="611640"/>
          </a:xfrm>
        </p:spPr>
        <p:txBody>
          <a:bodyPr/>
          <a:lstStyle/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rgbClr val="000000"/>
                </a:solidFill>
              </a:rPr>
              <a:t>Команды для базовой настройки маршрутизатора на R1.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rgbClr val="000000"/>
                </a:solidFill>
              </a:rPr>
              <a:t>Конфигурация сохраняется в NVRAM.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7D857-C440-3068-0761-93CFFB75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440" y="655668"/>
            <a:ext cx="5536174" cy="40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начальных параметров маршрутизатора </a:t>
            </a:r>
            <a:br>
              <a:rPr lang="en-US" dirty="0"/>
            </a:br>
            <a:r>
              <a:rPr lang="ru" sz="2400" dirty="0"/>
              <a:t>Packet Tracer – Настройка начальных параметров маршрутизатора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6" y="855418"/>
            <a:ext cx="7815004" cy="2478331"/>
          </a:xfrm>
        </p:spPr>
        <p:txBody>
          <a:bodyPr/>
          <a:lstStyle/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" sz="18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Проверьте конфигурацию маршрутизатора по умолчанию.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Настройте и проверьте начальную конфигурацию маршрутизатора.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Сохраните файл текущей конфигурации.</a:t>
            </a:r>
          </a:p>
        </p:txBody>
      </p:sp>
    </p:spTree>
    <p:extLst>
      <p:ext uri="{BB962C8B-B14F-4D97-AF65-F5344CB8AC3E}">
        <p14:creationId xmlns:p14="http://schemas.microsoft.com/office/powerpoint/2010/main" val="10901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10.2 Настройка интерфейсов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Настройка интерфейсов </a:t>
            </a:r>
            <a:br>
              <a:rPr lang="en-US" dirty="0"/>
            </a:br>
            <a:r>
              <a:rPr lang="ru" sz="2400" dirty="0"/>
              <a:t>Настройка интерфейсов маршрутизатора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806335"/>
            <a:ext cx="8455461" cy="590204"/>
          </a:xfrm>
        </p:spPr>
        <p:txBody>
          <a:bodyPr/>
          <a:lstStyle/>
          <a:p>
            <a:pPr marL="0" indent="0" algn="l"/>
            <a:r>
              <a:rPr lang="ru" dirty="0">
                <a:solidFill>
                  <a:srgbClr val="000000"/>
                </a:solidFill>
              </a:rPr>
              <a:t>Настройка интерфейса маршрутизатора включает в себя выполнение следующих команд: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94B5632-F1A8-4FC1-AA4C-612027B45A69}"/>
              </a:ext>
            </a:extLst>
          </p:cNvPr>
          <p:cNvSpPr txBox="1">
            <a:spLocks/>
          </p:cNvSpPr>
          <p:nvPr/>
        </p:nvSpPr>
        <p:spPr>
          <a:xfrm>
            <a:off x="474662" y="3368268"/>
            <a:ext cx="8280057" cy="11756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Рекомендуется использовать команду </a:t>
            </a:r>
            <a:r>
              <a:rPr lang="ru" b="1" dirty="0">
                <a:solidFill>
                  <a:srgbClr val="000000"/>
                </a:solidFill>
              </a:rPr>
              <a:t>description </a:t>
            </a:r>
            <a:r>
              <a:rPr lang="ru" dirty="0">
                <a:solidFill>
                  <a:srgbClr val="000000"/>
                </a:solidFill>
              </a:rPr>
              <a:t>для добавления информации о сети, подключенной к интерфейсу.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Нет</a:t>
            </a:r>
            <a:r>
              <a:rPr lang="ru" b="1" dirty="0">
                <a:solidFill>
                  <a:srgbClr val="000000"/>
                </a:solidFill>
              </a:rPr>
              <a:t>​</a:t>
            </a:r>
            <a:r>
              <a:rPr lang="ru" dirty="0">
                <a:solidFill>
                  <a:srgbClr val="000000"/>
                </a:solidFill>
              </a:rPr>
              <a:t> Команда </a:t>
            </a:r>
            <a:r>
              <a:rPr lang="ru" b="1" dirty="0">
                <a:solidFill>
                  <a:srgbClr val="000000"/>
                </a:solidFill>
              </a:rPr>
              <a:t>выключения </a:t>
            </a:r>
            <a:r>
              <a:rPr lang="ru" dirty="0">
                <a:solidFill>
                  <a:srgbClr val="000000"/>
                </a:solidFill>
              </a:rPr>
              <a:t>активирует интерфейс.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D340B7C-82FF-263B-98B5-18017FC89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04" y="1597322"/>
            <a:ext cx="8280057" cy="1477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type-and-number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description-text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 address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ipv4-address subnet-mask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address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ipv6-address/prefix-length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5239</TotalTime>
  <Words>2845</Words>
  <Application>Microsoft Office PowerPoint</Application>
  <PresentationFormat>On-screen Show (16:9)</PresentationFormat>
  <Paragraphs>414</Paragraphs>
  <Slides>32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CiscoSans ExtraLight</vt:lpstr>
      <vt:lpstr>Courier New</vt:lpstr>
      <vt:lpstr>Wingdings</vt:lpstr>
      <vt:lpstr>Default Theme</vt:lpstr>
      <vt:lpstr>Модуль 10: Базовая конфигурация маршрутизатора</vt:lpstr>
      <vt:lpstr>Модуль 10: Базовая конфигурация маршрутизатора</vt:lpstr>
      <vt:lpstr>Цели модуля</vt:lpstr>
      <vt:lpstr>10.1 Настройка начальных параметров маршрутизатора</vt:lpstr>
      <vt:lpstr>Настройка начальных параметров маршрутизатора.  Основные шаги настройки маршрутизатора.</vt:lpstr>
      <vt:lpstr>Настройка начальных параметров маршрутизатора.  Пример базовой конфигурации маршрутизатора.</vt:lpstr>
      <vt:lpstr>Настройка начальных параметров маршрутизатора  Packet Tracer – Настройка начальных параметров маршрутизатора</vt:lpstr>
      <vt:lpstr>10.2 Настройка интерфейсов</vt:lpstr>
      <vt:lpstr>Настройка интерфейсов  Настройка интерфейсов маршрутизатора</vt:lpstr>
      <vt:lpstr>Настройка интерфейсов  Пример настройки интерфейсов маршрутизатора</vt:lpstr>
      <vt:lpstr>PowerPoint Presentation</vt:lpstr>
      <vt:lpstr>Настройка интерфейсов  Проверка конфигурации интерфейса</vt:lpstr>
      <vt:lpstr>Настройка интерфейсов  Настройка команд проверки</vt:lpstr>
      <vt:lpstr>Настройка интерфейсов  Настройка команд проверки (продолжение)</vt:lpstr>
      <vt:lpstr>Настройка интерфейсов  Настройка команд проверки (продолжение)</vt:lpstr>
      <vt:lpstr>Настройка интерфейсов  Настройка команд проверки (продолжение)</vt:lpstr>
      <vt:lpstr>Настройка интерфейсов  Настройка команд проверки (продолжение)</vt:lpstr>
      <vt:lpstr>Настройка интерфейсов  Настройка команд проверки (продолжение)</vt:lpstr>
      <vt:lpstr>10.3 Настройка шлюза по умолчанию</vt:lpstr>
      <vt:lpstr>Настройка шлюза по умолчанию  Шлюз по умолчанию на хосте</vt:lpstr>
      <vt:lpstr>Настройка шлюза по умолчанию.  Шлюз по умолчанию на коммутаторе.</vt:lpstr>
      <vt:lpstr>Настройка начальных параметров маршрутизатора  Packet Tracer — подключение маршрутизатора к локальной сети</vt:lpstr>
      <vt:lpstr>Настройка начальных параметров маршрутизатора  Packet Tracer – устранение неполадок шлюза по умолчанию</vt:lpstr>
      <vt:lpstr>10.4 Практика и тесты по модулю</vt:lpstr>
      <vt:lpstr>-упражнение и тест по модулю  – Различия в сетевых устройствах: Часть 1</vt:lpstr>
      <vt:lpstr>-упражнение и тест по модулю  – Различия в сетевых устройствах: Часть 2</vt:lpstr>
      <vt:lpstr>Настройка начальных параметров маршрутизатора  Packet Tracer – Базовая конфигурация устройства</vt:lpstr>
      <vt:lpstr>Настройка начальных параметров маршрутизатора  Packet Tracer — Создание сети коммутаторов и маршрутизаторов —  Лабораторная работа по физическому режиму — Создание сети коммутаторов и маршрутизаторов</vt:lpstr>
      <vt:lpstr>Практика и тест по модулю  Что я узнал в этом модуле?</vt:lpstr>
      <vt:lpstr>Практика и тест по модулю  Что я узнал в этом модуле (продолжение)?</vt:lpstr>
      <vt:lpstr>Модуль 10: Базовая конфигурация маршрутизатора.  Новые термины и команды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233</cp:revision>
  <dcterms:created xsi:type="dcterms:W3CDTF">2019-10-18T06:21:22Z</dcterms:created>
  <dcterms:modified xsi:type="dcterms:W3CDTF">2025-03-31T17:30:20Z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